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792" r:id="rId4"/>
    <p:sldMasterId id="2147483687" r:id="rId5"/>
    <p:sldMasterId id="2147483700" r:id="rId6"/>
    <p:sldMasterId id="2147483739" r:id="rId7"/>
    <p:sldMasterId id="2147483805" r:id="rId8"/>
    <p:sldMasterId id="2147483818" r:id="rId9"/>
    <p:sldMasterId id="2147483765" r:id="rId10"/>
    <p:sldMasterId id="2147483778" r:id="rId11"/>
  </p:sldMasterIdLst>
  <p:notesMasterIdLst>
    <p:notesMasterId r:id="rId68"/>
  </p:notesMasterIdLst>
  <p:sldIdLst>
    <p:sldId id="535" r:id="rId12"/>
    <p:sldId id="257" r:id="rId13"/>
    <p:sldId id="258" r:id="rId14"/>
    <p:sldId id="259" r:id="rId15"/>
    <p:sldId id="260" r:id="rId16"/>
    <p:sldId id="261" r:id="rId17"/>
    <p:sldId id="262" r:id="rId18"/>
    <p:sldId id="263" r:id="rId19"/>
    <p:sldId id="264" r:id="rId20"/>
    <p:sldId id="265" r:id="rId21"/>
    <p:sldId id="537" r:id="rId22"/>
    <p:sldId id="267" r:id="rId23"/>
    <p:sldId id="268" r:id="rId24"/>
    <p:sldId id="269" r:id="rId25"/>
    <p:sldId id="270" r:id="rId26"/>
    <p:sldId id="539" r:id="rId27"/>
    <p:sldId id="540" r:id="rId28"/>
    <p:sldId id="541" r:id="rId29"/>
    <p:sldId id="274" r:id="rId30"/>
    <p:sldId id="275" r:id="rId31"/>
    <p:sldId id="542" r:id="rId32"/>
    <p:sldId id="543" r:id="rId33"/>
    <p:sldId id="276" r:id="rId34"/>
    <p:sldId id="277" r:id="rId35"/>
    <p:sldId id="544" r:id="rId36"/>
    <p:sldId id="545" r:id="rId37"/>
    <p:sldId id="546" r:id="rId38"/>
    <p:sldId id="547" r:id="rId39"/>
    <p:sldId id="548" r:id="rId40"/>
    <p:sldId id="549" r:id="rId41"/>
    <p:sldId id="284" r:id="rId42"/>
    <p:sldId id="553" r:id="rId43"/>
    <p:sldId id="554" r:id="rId44"/>
    <p:sldId id="555" r:id="rId45"/>
    <p:sldId id="556" r:id="rId46"/>
    <p:sldId id="557" r:id="rId47"/>
    <p:sldId id="291" r:id="rId48"/>
    <p:sldId id="292" r:id="rId49"/>
    <p:sldId id="550" r:id="rId50"/>
    <p:sldId id="294" r:id="rId51"/>
    <p:sldId id="295" r:id="rId52"/>
    <p:sldId id="296" r:id="rId53"/>
    <p:sldId id="297" r:id="rId54"/>
    <p:sldId id="298" r:id="rId55"/>
    <p:sldId id="300" r:id="rId56"/>
    <p:sldId id="299" r:id="rId57"/>
    <p:sldId id="301" r:id="rId58"/>
    <p:sldId id="302" r:id="rId59"/>
    <p:sldId id="303" r:id="rId60"/>
    <p:sldId id="552" r:id="rId61"/>
    <p:sldId id="305" r:id="rId62"/>
    <p:sldId id="551" r:id="rId63"/>
    <p:sldId id="312" r:id="rId64"/>
    <p:sldId id="308" r:id="rId65"/>
    <p:sldId id="309" r:id="rId66"/>
    <p:sldId id="310" r:id="rId6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67B3"/>
    <a:srgbClr val="4D4D4C"/>
    <a:srgbClr val="FDB614"/>
    <a:srgbClr val="DB1F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31" autoAdjust="0"/>
    <p:restoredTop sz="93607" autoAdjust="0"/>
  </p:normalViewPr>
  <p:slideViewPr>
    <p:cSldViewPr snapToGrid="0">
      <p:cViewPr varScale="1">
        <p:scale>
          <a:sx n="112" d="100"/>
          <a:sy n="112" d="100"/>
        </p:scale>
        <p:origin x="450" y="7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87" d="100"/>
          <a:sy n="87"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03"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r>
              <a:rPr lang="en-US" sz="1800" b="0" strike="noStrike" spc="-1" dirty="0" err="1">
                <a:solidFill>
                  <a:srgbClr val="000000"/>
                </a:solidFill>
                <a:latin typeface="Calibri"/>
              </a:rPr>
              <a:t>Kliknij</a:t>
            </a:r>
            <a:r>
              <a:rPr lang="en-US" sz="1800" b="0" strike="noStrike" spc="-1" dirty="0">
                <a:solidFill>
                  <a:srgbClr val="000000"/>
                </a:solidFill>
                <a:latin typeface="Calibri"/>
              </a:rPr>
              <a:t>, aby </a:t>
            </a:r>
            <a:r>
              <a:rPr lang="en-US" sz="1800" b="0" strike="noStrike" spc="-1" dirty="0" err="1">
                <a:solidFill>
                  <a:srgbClr val="000000"/>
                </a:solidFill>
                <a:latin typeface="Calibri"/>
              </a:rPr>
              <a:t>przesunąć</a:t>
            </a:r>
            <a:r>
              <a:rPr lang="en-US" sz="1800" b="0" strike="noStrike" spc="-1" dirty="0">
                <a:solidFill>
                  <a:srgbClr val="000000"/>
                </a:solidFill>
                <a:latin typeface="Calibri"/>
              </a:rPr>
              <a:t> </a:t>
            </a:r>
            <a:r>
              <a:rPr lang="en-US" sz="1800" b="0" strike="noStrike" spc="-1" dirty="0" err="1">
                <a:solidFill>
                  <a:srgbClr val="000000"/>
                </a:solidFill>
                <a:latin typeface="Calibri"/>
              </a:rPr>
              <a:t>slajd</a:t>
            </a:r>
            <a:endParaRPr lang="en-US" sz="1800" b="0" strike="noStrike" spc="-1" dirty="0">
              <a:solidFill>
                <a:srgbClr val="000000"/>
              </a:solidFill>
              <a:latin typeface="Calibri"/>
            </a:endParaRPr>
          </a:p>
        </p:txBody>
      </p:sp>
      <p:sp>
        <p:nvSpPr>
          <p:cNvPr id="504" name="PlaceHolder 2"/>
          <p:cNvSpPr>
            <a:spLocks noGrp="1"/>
          </p:cNvSpPr>
          <p:nvPr>
            <p:ph type="body"/>
          </p:nvPr>
        </p:nvSpPr>
        <p:spPr>
          <a:xfrm>
            <a:off x="756000" y="5078520"/>
            <a:ext cx="6047640" cy="4811040"/>
          </a:xfrm>
          <a:prstGeom prst="rect">
            <a:avLst/>
          </a:prstGeom>
        </p:spPr>
        <p:txBody>
          <a:bodyPr lIns="0" tIns="0" rIns="0" bIns="0">
            <a:noAutofit/>
          </a:bodyPr>
          <a:lstStyle/>
          <a:p>
            <a:r>
              <a:rPr lang="pl-PL" sz="2000" b="0" strike="noStrike" spc="-1">
                <a:latin typeface="Arial"/>
              </a:rPr>
              <a:t>Kliknij, aby edytować format notatek</a:t>
            </a:r>
          </a:p>
        </p:txBody>
      </p:sp>
      <p:sp>
        <p:nvSpPr>
          <p:cNvPr id="505" name="PlaceHolder 3"/>
          <p:cNvSpPr>
            <a:spLocks noGrp="1"/>
          </p:cNvSpPr>
          <p:nvPr>
            <p:ph type="hdr"/>
          </p:nvPr>
        </p:nvSpPr>
        <p:spPr>
          <a:xfrm>
            <a:off x="0" y="0"/>
            <a:ext cx="3280680" cy="534240"/>
          </a:xfrm>
          <a:prstGeom prst="rect">
            <a:avLst/>
          </a:prstGeom>
        </p:spPr>
        <p:txBody>
          <a:bodyPr lIns="0" tIns="0" rIns="0" bIns="0">
            <a:noAutofit/>
          </a:bodyPr>
          <a:lstStyle/>
          <a:p>
            <a:r>
              <a:rPr lang="pl-PL" sz="1400" b="0" strike="noStrike" spc="-1">
                <a:latin typeface="Times New Roman"/>
              </a:rPr>
              <a:t>&lt;główka&gt;</a:t>
            </a:r>
          </a:p>
        </p:txBody>
      </p:sp>
      <p:sp>
        <p:nvSpPr>
          <p:cNvPr id="506"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pl-PL" sz="1400" b="0" strike="noStrike" spc="-1">
                <a:latin typeface="Times New Roman"/>
              </a:rPr>
              <a:t>&lt;data/godzina&gt;</a:t>
            </a:r>
          </a:p>
        </p:txBody>
      </p:sp>
      <p:sp>
        <p:nvSpPr>
          <p:cNvPr id="507" name="PlaceHolder 5"/>
          <p:cNvSpPr>
            <a:spLocks noGrp="1"/>
          </p:cNvSpPr>
          <p:nvPr>
            <p:ph type="ftr"/>
          </p:nvPr>
        </p:nvSpPr>
        <p:spPr>
          <a:xfrm>
            <a:off x="0" y="10157400"/>
            <a:ext cx="3280680" cy="534240"/>
          </a:xfrm>
          <a:prstGeom prst="rect">
            <a:avLst/>
          </a:prstGeom>
        </p:spPr>
        <p:txBody>
          <a:bodyPr lIns="0" tIns="0" rIns="0" bIns="0" anchor="b">
            <a:noAutofit/>
          </a:bodyPr>
          <a:lstStyle/>
          <a:p>
            <a:r>
              <a:rPr lang="pl-PL" sz="1400" b="0" strike="noStrike" spc="-1">
                <a:latin typeface="Times New Roman"/>
              </a:rPr>
              <a:t>&lt;stopka&gt;</a:t>
            </a:r>
          </a:p>
        </p:txBody>
      </p:sp>
      <p:sp>
        <p:nvSpPr>
          <p:cNvPr id="508"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941B3645-9014-4E97-B8AE-A9080107C98B}" type="slidenum">
              <a:rPr lang="pl-PL" sz="1400" b="0" strike="noStrike" spc="-1">
                <a:latin typeface="Times New Roman"/>
              </a:rPr>
              <a:t>‹#›</a:t>
            </a:fld>
            <a:endParaRPr lang="pl-PL"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 name="PlaceHolder 1"/>
          <p:cNvSpPr>
            <a:spLocks noGrp="1" noRot="1" noChangeAspect="1"/>
          </p:cNvSpPr>
          <p:nvPr>
            <p:ph type="sldImg"/>
          </p:nvPr>
        </p:nvSpPr>
        <p:spPr>
          <a:xfrm>
            <a:off x="685800" y="1143000"/>
            <a:ext cx="5486400" cy="3086100"/>
          </a:xfrm>
          <a:prstGeom prst="rect">
            <a:avLst/>
          </a:prstGeom>
        </p:spPr>
      </p:sp>
      <p:sp>
        <p:nvSpPr>
          <p:cNvPr id="720"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21"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D5DA63DA-9E42-4182-ADB9-AB6C2B523E0F}" type="slidenum">
              <a:rPr lang="pl-PL" sz="1200" b="0" strike="noStrike" spc="-1">
                <a:latin typeface="Times New Roman"/>
              </a:rPr>
              <a:t>2</a:t>
            </a:fld>
            <a:endParaRPr lang="pl-PL" sz="1200" b="0" strike="noStrike" spc="-1">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16</a:t>
            </a:fld>
            <a:endParaRPr lang="pl-PL" sz="1200" b="0" strike="noStrike" spc="-1">
              <a:latin typeface="Times New Roman"/>
            </a:endParaRPr>
          </a:p>
        </p:txBody>
      </p:sp>
    </p:spTree>
    <p:extLst>
      <p:ext uri="{BB962C8B-B14F-4D97-AF65-F5344CB8AC3E}">
        <p14:creationId xmlns:p14="http://schemas.microsoft.com/office/powerpoint/2010/main" val="2859435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17</a:t>
            </a:fld>
            <a:endParaRPr lang="pl-PL" sz="1200" b="0" strike="noStrike" spc="-1">
              <a:latin typeface="Times New Roman"/>
            </a:endParaRPr>
          </a:p>
        </p:txBody>
      </p:sp>
    </p:spTree>
    <p:extLst>
      <p:ext uri="{BB962C8B-B14F-4D97-AF65-F5344CB8AC3E}">
        <p14:creationId xmlns:p14="http://schemas.microsoft.com/office/powerpoint/2010/main" val="4147807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18</a:t>
            </a:fld>
            <a:endParaRPr lang="pl-PL" sz="1200" b="0" strike="noStrike" spc="-1">
              <a:latin typeface="Times New Roman"/>
            </a:endParaRPr>
          </a:p>
        </p:txBody>
      </p:sp>
    </p:spTree>
    <p:extLst>
      <p:ext uri="{BB962C8B-B14F-4D97-AF65-F5344CB8AC3E}">
        <p14:creationId xmlns:p14="http://schemas.microsoft.com/office/powerpoint/2010/main" val="2495659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PlaceHolder 1"/>
          <p:cNvSpPr>
            <a:spLocks noGrp="1" noRot="1" noChangeAspect="1"/>
          </p:cNvSpPr>
          <p:nvPr>
            <p:ph type="sldImg"/>
          </p:nvPr>
        </p:nvSpPr>
        <p:spPr>
          <a:xfrm>
            <a:off x="685800" y="1143000"/>
            <a:ext cx="5486400" cy="3086100"/>
          </a:xfrm>
          <a:prstGeom prst="rect">
            <a:avLst/>
          </a:prstGeom>
        </p:spPr>
      </p:sp>
      <p:sp>
        <p:nvSpPr>
          <p:cNvPr id="747"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8"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5DE4ADD3-FAF1-412F-ADB9-A0B1BA312E50}" type="slidenum">
              <a:rPr lang="pl-PL" sz="1200" b="0" strike="noStrike" spc="-1">
                <a:solidFill>
                  <a:srgbClr val="000000"/>
                </a:solidFill>
                <a:latin typeface="+mn-lt"/>
                <a:ea typeface="+mn-ea"/>
              </a:rPr>
              <a:t>23</a:t>
            </a:fld>
            <a:endParaRPr lang="pl-PL" sz="1200" b="0" strike="noStrike" spc="-1">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PlaceHolder 1"/>
          <p:cNvSpPr>
            <a:spLocks noGrp="1" noRot="1" noChangeAspect="1"/>
          </p:cNvSpPr>
          <p:nvPr>
            <p:ph type="sldImg"/>
          </p:nvPr>
        </p:nvSpPr>
        <p:spPr>
          <a:xfrm>
            <a:off x="685800" y="1143000"/>
            <a:ext cx="5486400" cy="3086100"/>
          </a:xfrm>
          <a:prstGeom prst="rect">
            <a:avLst/>
          </a:prstGeom>
        </p:spPr>
      </p:sp>
      <p:sp>
        <p:nvSpPr>
          <p:cNvPr id="750"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51"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DF2101B8-58CE-4C33-BA26-AACA25F20DA8}" type="slidenum">
              <a:rPr lang="pl-PL" sz="1200" b="0" strike="noStrike" spc="-1">
                <a:solidFill>
                  <a:srgbClr val="000000"/>
                </a:solidFill>
                <a:latin typeface="+mn-lt"/>
                <a:ea typeface="+mn-ea"/>
              </a:rPr>
              <a:t>24</a:t>
            </a:fld>
            <a:endParaRPr lang="pl-PL" sz="1200" b="0" strike="noStrike" spc="-1">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25</a:t>
            </a:fld>
            <a:endParaRPr lang="pl-PL" sz="1200" b="0" strike="noStrike" spc="-1">
              <a:latin typeface="Times New Roman"/>
            </a:endParaRPr>
          </a:p>
        </p:txBody>
      </p:sp>
    </p:spTree>
    <p:extLst>
      <p:ext uri="{BB962C8B-B14F-4D97-AF65-F5344CB8AC3E}">
        <p14:creationId xmlns:p14="http://schemas.microsoft.com/office/powerpoint/2010/main" val="2050858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26</a:t>
            </a:fld>
            <a:endParaRPr lang="pl-PL" sz="1200" b="0" strike="noStrike" spc="-1">
              <a:latin typeface="Times New Roman"/>
            </a:endParaRPr>
          </a:p>
        </p:txBody>
      </p:sp>
    </p:spTree>
    <p:extLst>
      <p:ext uri="{BB962C8B-B14F-4D97-AF65-F5344CB8AC3E}">
        <p14:creationId xmlns:p14="http://schemas.microsoft.com/office/powerpoint/2010/main" val="3723636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27</a:t>
            </a:fld>
            <a:endParaRPr lang="pl-PL" sz="1200" b="0" strike="noStrike" spc="-1">
              <a:latin typeface="Times New Roman"/>
            </a:endParaRPr>
          </a:p>
        </p:txBody>
      </p:sp>
    </p:spTree>
    <p:extLst>
      <p:ext uri="{BB962C8B-B14F-4D97-AF65-F5344CB8AC3E}">
        <p14:creationId xmlns:p14="http://schemas.microsoft.com/office/powerpoint/2010/main" val="2289115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28</a:t>
            </a:fld>
            <a:endParaRPr lang="pl-PL" sz="1200" b="0" strike="noStrike" spc="-1">
              <a:latin typeface="Times New Roman"/>
            </a:endParaRPr>
          </a:p>
        </p:txBody>
      </p:sp>
    </p:spTree>
    <p:extLst>
      <p:ext uri="{BB962C8B-B14F-4D97-AF65-F5344CB8AC3E}">
        <p14:creationId xmlns:p14="http://schemas.microsoft.com/office/powerpoint/2010/main" val="2782993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29</a:t>
            </a:fld>
            <a:endParaRPr lang="pl-PL" sz="1200" b="0" strike="noStrike" spc="-1">
              <a:latin typeface="Times New Roman"/>
            </a:endParaRPr>
          </a:p>
        </p:txBody>
      </p:sp>
    </p:spTree>
    <p:extLst>
      <p:ext uri="{BB962C8B-B14F-4D97-AF65-F5344CB8AC3E}">
        <p14:creationId xmlns:p14="http://schemas.microsoft.com/office/powerpoint/2010/main" val="76319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 name="PlaceHolder 1"/>
          <p:cNvSpPr>
            <a:spLocks noGrp="1" noRot="1" noChangeAspect="1"/>
          </p:cNvSpPr>
          <p:nvPr>
            <p:ph type="sldImg"/>
          </p:nvPr>
        </p:nvSpPr>
        <p:spPr>
          <a:xfrm>
            <a:off x="685800" y="1143000"/>
            <a:ext cx="5486400" cy="3086100"/>
          </a:xfrm>
          <a:prstGeom prst="rect">
            <a:avLst/>
          </a:prstGeom>
        </p:spPr>
      </p:sp>
      <p:sp>
        <p:nvSpPr>
          <p:cNvPr id="723"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24"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70E84E38-82F8-4982-BFD0-FDBA9732D80E}" type="slidenum">
              <a:rPr lang="pl-PL" sz="1200" b="0" strike="noStrike" spc="-1">
                <a:latin typeface="Times New Roman"/>
              </a:rPr>
              <a:t>3</a:t>
            </a:fld>
            <a:endParaRPr lang="pl-PL" sz="1200" b="0" strike="noStrike" spc="-1">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30</a:t>
            </a:fld>
            <a:endParaRPr lang="pl-PL" sz="1200" b="0" strike="noStrike" spc="-1">
              <a:latin typeface="Times New Roman"/>
            </a:endParaRPr>
          </a:p>
        </p:txBody>
      </p:sp>
    </p:spTree>
    <p:extLst>
      <p:ext uri="{BB962C8B-B14F-4D97-AF65-F5344CB8AC3E}">
        <p14:creationId xmlns:p14="http://schemas.microsoft.com/office/powerpoint/2010/main" val="77914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32</a:t>
            </a:fld>
            <a:endParaRPr lang="pl-PL" sz="1200" b="0" strike="noStrike" spc="-1">
              <a:latin typeface="Times New Roman"/>
            </a:endParaRPr>
          </a:p>
        </p:txBody>
      </p:sp>
    </p:spTree>
    <p:extLst>
      <p:ext uri="{BB962C8B-B14F-4D97-AF65-F5344CB8AC3E}">
        <p14:creationId xmlns:p14="http://schemas.microsoft.com/office/powerpoint/2010/main" val="20557565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33</a:t>
            </a:fld>
            <a:endParaRPr lang="pl-PL" sz="1200" b="0" strike="noStrike" spc="-1">
              <a:latin typeface="Times New Roman"/>
            </a:endParaRPr>
          </a:p>
        </p:txBody>
      </p:sp>
    </p:spTree>
    <p:extLst>
      <p:ext uri="{BB962C8B-B14F-4D97-AF65-F5344CB8AC3E}">
        <p14:creationId xmlns:p14="http://schemas.microsoft.com/office/powerpoint/2010/main" val="2685280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34</a:t>
            </a:fld>
            <a:endParaRPr lang="pl-PL" sz="1200" b="0" strike="noStrike" spc="-1">
              <a:latin typeface="Times New Roman"/>
            </a:endParaRPr>
          </a:p>
        </p:txBody>
      </p:sp>
    </p:spTree>
    <p:extLst>
      <p:ext uri="{BB962C8B-B14F-4D97-AF65-F5344CB8AC3E}">
        <p14:creationId xmlns:p14="http://schemas.microsoft.com/office/powerpoint/2010/main" val="2386764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35</a:t>
            </a:fld>
            <a:endParaRPr lang="pl-PL" sz="1200" b="0" strike="noStrike" spc="-1">
              <a:latin typeface="Times New Roman"/>
            </a:endParaRPr>
          </a:p>
        </p:txBody>
      </p:sp>
    </p:spTree>
    <p:extLst>
      <p:ext uri="{BB962C8B-B14F-4D97-AF65-F5344CB8AC3E}">
        <p14:creationId xmlns:p14="http://schemas.microsoft.com/office/powerpoint/2010/main" val="3062492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36</a:t>
            </a:fld>
            <a:endParaRPr lang="pl-PL" sz="1200" b="0" strike="noStrike" spc="-1">
              <a:latin typeface="Times New Roman"/>
            </a:endParaRPr>
          </a:p>
        </p:txBody>
      </p:sp>
    </p:spTree>
    <p:extLst>
      <p:ext uri="{BB962C8B-B14F-4D97-AF65-F5344CB8AC3E}">
        <p14:creationId xmlns:p14="http://schemas.microsoft.com/office/powerpoint/2010/main" val="30941171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PlaceHolder 1"/>
          <p:cNvSpPr>
            <a:spLocks noGrp="1" noRot="1" noChangeAspect="1"/>
          </p:cNvSpPr>
          <p:nvPr>
            <p:ph type="sldImg"/>
          </p:nvPr>
        </p:nvSpPr>
        <p:spPr>
          <a:xfrm>
            <a:off x="685800" y="1143000"/>
            <a:ext cx="5486400" cy="3086100"/>
          </a:xfrm>
          <a:prstGeom prst="rect">
            <a:avLst/>
          </a:prstGeom>
        </p:spPr>
      </p:sp>
      <p:sp>
        <p:nvSpPr>
          <p:cNvPr id="753"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54"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0F7C7793-0870-4B24-AE7F-58D6E189E77C}" type="slidenum">
              <a:rPr lang="pl-PL" sz="1200" b="0" strike="noStrike" spc="-1">
                <a:latin typeface="Times New Roman"/>
              </a:rPr>
              <a:t>37</a:t>
            </a:fld>
            <a:endParaRPr lang="pl-PL" sz="1200" b="0" strike="noStrike" spc="-1">
              <a:latin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 name="PlaceHolder 1"/>
          <p:cNvSpPr>
            <a:spLocks noGrp="1" noRot="1" noChangeAspect="1"/>
          </p:cNvSpPr>
          <p:nvPr>
            <p:ph type="sldImg"/>
          </p:nvPr>
        </p:nvSpPr>
        <p:spPr>
          <a:xfrm>
            <a:off x="685800" y="1143000"/>
            <a:ext cx="5486400" cy="3086100"/>
          </a:xfrm>
          <a:prstGeom prst="rect">
            <a:avLst/>
          </a:prstGeom>
        </p:spPr>
      </p:sp>
      <p:sp>
        <p:nvSpPr>
          <p:cNvPr id="756"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57"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B5CD6B28-9C9F-422A-BA3F-0DCC1D6C49BB}" type="slidenum">
              <a:rPr lang="pl-PL" sz="1200" b="0" strike="noStrike" spc="-1">
                <a:latin typeface="Times New Roman"/>
              </a:rPr>
              <a:t>38</a:t>
            </a:fld>
            <a:endParaRPr lang="pl-PL" sz="1200" b="0" strike="noStrike" spc="-1">
              <a:latin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 name="PlaceHolder 1"/>
          <p:cNvSpPr>
            <a:spLocks noGrp="1" noRot="1" noChangeAspect="1"/>
          </p:cNvSpPr>
          <p:nvPr>
            <p:ph type="sldImg"/>
          </p:nvPr>
        </p:nvSpPr>
        <p:spPr>
          <a:xfrm>
            <a:off x="685800" y="1143000"/>
            <a:ext cx="5486400" cy="3086100"/>
          </a:xfrm>
          <a:prstGeom prst="rect">
            <a:avLst/>
          </a:prstGeom>
        </p:spPr>
      </p:sp>
      <p:sp>
        <p:nvSpPr>
          <p:cNvPr id="756"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57"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B5CD6B28-9C9F-422A-BA3F-0DCC1D6C49BB}" type="slidenum">
              <a:rPr lang="pl-PL" sz="1200" b="0" strike="noStrike" spc="-1">
                <a:latin typeface="Times New Roman"/>
              </a:rPr>
              <a:t>39</a:t>
            </a:fld>
            <a:endParaRPr lang="pl-PL" sz="1200" b="0" strike="noStrike" spc="-1">
              <a:latin typeface="Times New Roman"/>
            </a:endParaRPr>
          </a:p>
        </p:txBody>
      </p:sp>
    </p:spTree>
    <p:extLst>
      <p:ext uri="{BB962C8B-B14F-4D97-AF65-F5344CB8AC3E}">
        <p14:creationId xmlns:p14="http://schemas.microsoft.com/office/powerpoint/2010/main" val="23286271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PlaceHolder 1"/>
          <p:cNvSpPr>
            <a:spLocks noGrp="1" noRot="1" noChangeAspect="1"/>
          </p:cNvSpPr>
          <p:nvPr>
            <p:ph type="sldImg"/>
          </p:nvPr>
        </p:nvSpPr>
        <p:spPr>
          <a:xfrm>
            <a:off x="685800" y="1143000"/>
            <a:ext cx="5486400" cy="3086100"/>
          </a:xfrm>
          <a:prstGeom prst="rect">
            <a:avLst/>
          </a:prstGeom>
        </p:spPr>
      </p:sp>
      <p:sp>
        <p:nvSpPr>
          <p:cNvPr id="762"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63"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C5041031-5036-4E9B-AFDE-0952917438F5}" type="slidenum">
              <a:rPr lang="pl-PL" sz="1200" b="0" strike="noStrike" spc="-1">
                <a:latin typeface="Times New Roman"/>
              </a:rPr>
              <a:t>42</a:t>
            </a:fld>
            <a:endParaRPr lang="pl-PL" sz="1200" b="0" strike="noStrike" spc="-1">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 name="PlaceHolder 1"/>
          <p:cNvSpPr>
            <a:spLocks noGrp="1" noRot="1" noChangeAspect="1"/>
          </p:cNvSpPr>
          <p:nvPr>
            <p:ph type="sldImg"/>
          </p:nvPr>
        </p:nvSpPr>
        <p:spPr>
          <a:xfrm>
            <a:off x="685800" y="1143000"/>
            <a:ext cx="5486400" cy="3086100"/>
          </a:xfrm>
          <a:prstGeom prst="rect">
            <a:avLst/>
          </a:prstGeom>
        </p:spPr>
      </p:sp>
      <p:sp>
        <p:nvSpPr>
          <p:cNvPr id="726"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27"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C84C388F-4DD3-4599-AC38-9F04A1924988}" type="slidenum">
              <a:rPr lang="pl-PL" sz="1200" b="0" strike="noStrike" spc="-1">
                <a:latin typeface="Times New Roman"/>
              </a:rPr>
              <a:t>4</a:t>
            </a:fld>
            <a:endParaRPr lang="pl-PL" sz="1200" b="0" strike="noStrike" spc="-1">
              <a:latin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PlaceHolder 1"/>
          <p:cNvSpPr>
            <a:spLocks noGrp="1" noRot="1" noChangeAspect="1"/>
          </p:cNvSpPr>
          <p:nvPr>
            <p:ph type="sldImg"/>
          </p:nvPr>
        </p:nvSpPr>
        <p:spPr>
          <a:xfrm>
            <a:off x="685800" y="1143000"/>
            <a:ext cx="5486400" cy="3086100"/>
          </a:xfrm>
          <a:prstGeom prst="rect">
            <a:avLst/>
          </a:prstGeom>
        </p:spPr>
      </p:sp>
      <p:sp>
        <p:nvSpPr>
          <p:cNvPr id="765"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66"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4487A841-3543-4735-9D94-52F66F90422D}" type="slidenum">
              <a:rPr lang="pl-PL" sz="1200" b="0" strike="noStrike" spc="-1">
                <a:solidFill>
                  <a:srgbClr val="000000"/>
                </a:solidFill>
                <a:latin typeface="+mn-lt"/>
                <a:ea typeface="+mn-ea"/>
              </a:rPr>
              <a:t>43</a:t>
            </a:fld>
            <a:endParaRPr lang="pl-PL" sz="1200" b="0" strike="noStrike" spc="-1">
              <a:latin typeface="Times New Roman"/>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PlaceHolder 1"/>
          <p:cNvSpPr>
            <a:spLocks noGrp="1" noRot="1" noChangeAspect="1"/>
          </p:cNvSpPr>
          <p:nvPr>
            <p:ph type="sldImg"/>
          </p:nvPr>
        </p:nvSpPr>
        <p:spPr>
          <a:xfrm>
            <a:off x="685800" y="1143000"/>
            <a:ext cx="5486400" cy="3086100"/>
          </a:xfrm>
          <a:prstGeom prst="rect">
            <a:avLst/>
          </a:prstGeom>
        </p:spPr>
      </p:sp>
      <p:sp>
        <p:nvSpPr>
          <p:cNvPr id="768"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69"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C2776DB5-747D-4A82-A70B-34DA82A6286B}" type="slidenum">
              <a:rPr lang="pl-PL" sz="1200" b="0" strike="noStrike" spc="-1">
                <a:solidFill>
                  <a:srgbClr val="000000"/>
                </a:solidFill>
                <a:latin typeface="+mn-lt"/>
                <a:ea typeface="+mn-ea"/>
              </a:rPr>
              <a:t>44</a:t>
            </a:fld>
            <a:endParaRPr lang="pl-PL" sz="1200" b="0" strike="noStrike" spc="-1">
              <a:latin typeface="Times New Roman"/>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 name="PlaceHolder 1"/>
          <p:cNvSpPr>
            <a:spLocks noGrp="1" noRot="1" noChangeAspect="1"/>
          </p:cNvSpPr>
          <p:nvPr>
            <p:ph type="sldImg"/>
          </p:nvPr>
        </p:nvSpPr>
        <p:spPr>
          <a:xfrm>
            <a:off x="685800" y="1143000"/>
            <a:ext cx="5486400" cy="3086100"/>
          </a:xfrm>
          <a:prstGeom prst="rect">
            <a:avLst/>
          </a:prstGeom>
        </p:spPr>
      </p:sp>
      <p:sp>
        <p:nvSpPr>
          <p:cNvPr id="77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7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8CECCB1-6A6F-4E64-87D1-2BE402241290}" type="slidenum">
              <a:rPr lang="pl-PL" sz="1200" b="0" strike="noStrike" spc="-1">
                <a:latin typeface="Times New Roman"/>
              </a:rPr>
              <a:t>45</a:t>
            </a:fld>
            <a:endParaRPr lang="pl-PL" sz="1200" b="0" strike="noStrike" spc="-1">
              <a:latin typeface="Times New Roman"/>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 name="PlaceHolder 1"/>
          <p:cNvSpPr>
            <a:spLocks noGrp="1" noRot="1" noChangeAspect="1"/>
          </p:cNvSpPr>
          <p:nvPr>
            <p:ph type="sldImg"/>
          </p:nvPr>
        </p:nvSpPr>
        <p:spPr>
          <a:xfrm>
            <a:off x="685800" y="1143000"/>
            <a:ext cx="5486400" cy="3086100"/>
          </a:xfrm>
          <a:prstGeom prst="rect">
            <a:avLst/>
          </a:prstGeom>
        </p:spPr>
      </p:sp>
      <p:sp>
        <p:nvSpPr>
          <p:cNvPr id="771" name="PlaceHolder 2"/>
          <p:cNvSpPr>
            <a:spLocks noGrp="1"/>
          </p:cNvSpPr>
          <p:nvPr>
            <p:ph type="body"/>
          </p:nvPr>
        </p:nvSpPr>
        <p:spPr>
          <a:xfrm>
            <a:off x="685800" y="4400640"/>
            <a:ext cx="5486040" cy="3600000"/>
          </a:xfrm>
          <a:prstGeom prst="rect">
            <a:avLst/>
          </a:prstGeom>
        </p:spPr>
        <p:txBody>
          <a:bodyPr>
            <a:noAutofit/>
          </a:bodyPr>
          <a:lstStyle/>
          <a:p>
            <a:pPr marL="216000" indent="-216000">
              <a:lnSpc>
                <a:spcPct val="100000"/>
              </a:lnSpc>
            </a:pPr>
            <a:r>
              <a:rPr lang="pl-PL" sz="2000" b="0" strike="noStrike" spc="-1">
                <a:latin typeface="Arial"/>
              </a:rPr>
              <a:t>.</a:t>
            </a:r>
          </a:p>
        </p:txBody>
      </p:sp>
      <p:sp>
        <p:nvSpPr>
          <p:cNvPr id="772"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46EC4E63-48C0-40F0-80FE-1C3447991AD3}" type="slidenum">
              <a:rPr lang="pl-PL" sz="1200" b="0" strike="noStrike" spc="-1">
                <a:latin typeface="Times New Roman"/>
              </a:rPr>
              <a:t>46</a:t>
            </a:fld>
            <a:endParaRPr lang="pl-PL" sz="1200" b="0" strike="noStrike" spc="-1">
              <a:latin typeface="Times New Roman"/>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 name="PlaceHolder 1"/>
          <p:cNvSpPr>
            <a:spLocks noGrp="1" noRot="1" noChangeAspect="1"/>
          </p:cNvSpPr>
          <p:nvPr>
            <p:ph type="sldImg"/>
          </p:nvPr>
        </p:nvSpPr>
        <p:spPr>
          <a:xfrm>
            <a:off x="685800" y="1143000"/>
            <a:ext cx="5486400" cy="3086100"/>
          </a:xfrm>
          <a:prstGeom prst="rect">
            <a:avLst/>
          </a:prstGeom>
        </p:spPr>
      </p:sp>
      <p:sp>
        <p:nvSpPr>
          <p:cNvPr id="777" name="PlaceHolder 2"/>
          <p:cNvSpPr>
            <a:spLocks noGrp="1"/>
          </p:cNvSpPr>
          <p:nvPr>
            <p:ph type="body"/>
          </p:nvPr>
        </p:nvSpPr>
        <p:spPr>
          <a:xfrm>
            <a:off x="685800" y="4400640"/>
            <a:ext cx="5486040" cy="3600000"/>
          </a:xfrm>
          <a:prstGeom prst="rect">
            <a:avLst/>
          </a:prstGeom>
        </p:spPr>
        <p:txBody>
          <a:bodyPr>
            <a:noAutofit/>
          </a:bodyPr>
          <a:lstStyle/>
          <a:p>
            <a:pPr marL="216000" indent="-216000">
              <a:lnSpc>
                <a:spcPct val="100000"/>
              </a:lnSpc>
            </a:pPr>
            <a:r>
              <a:rPr lang="pl-PL" sz="2000" b="0" strike="noStrike" spc="-1">
                <a:latin typeface="Arial"/>
              </a:rPr>
              <a:t>.</a:t>
            </a:r>
          </a:p>
        </p:txBody>
      </p:sp>
      <p:sp>
        <p:nvSpPr>
          <p:cNvPr id="778"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7CF7F650-7D69-4291-85E6-D65B77E16D06}" type="slidenum">
              <a:rPr lang="pl-PL" sz="1200" b="0" strike="noStrike" spc="-1">
                <a:latin typeface="Times New Roman"/>
              </a:rPr>
              <a:t>48</a:t>
            </a:fld>
            <a:endParaRPr lang="pl-PL" sz="1200" b="0" strike="noStrike" spc="-1">
              <a:latin typeface="Times New Roman"/>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50</a:t>
            </a:fld>
            <a:endParaRPr lang="pl-PL" sz="1200" b="0" strike="noStrike" spc="-1">
              <a:latin typeface="Times New Roman"/>
            </a:endParaRPr>
          </a:p>
        </p:txBody>
      </p:sp>
    </p:spTree>
    <p:extLst>
      <p:ext uri="{BB962C8B-B14F-4D97-AF65-F5344CB8AC3E}">
        <p14:creationId xmlns:p14="http://schemas.microsoft.com/office/powerpoint/2010/main" val="41747486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 name="PlaceHolder 1"/>
          <p:cNvSpPr>
            <a:spLocks noGrp="1" noRot="1" noChangeAspect="1"/>
          </p:cNvSpPr>
          <p:nvPr>
            <p:ph type="sldImg"/>
          </p:nvPr>
        </p:nvSpPr>
        <p:spPr>
          <a:xfrm>
            <a:off x="685800" y="1143000"/>
            <a:ext cx="5486400" cy="3086100"/>
          </a:xfrm>
          <a:prstGeom prst="rect">
            <a:avLst/>
          </a:prstGeom>
        </p:spPr>
      </p:sp>
      <p:sp>
        <p:nvSpPr>
          <p:cNvPr id="77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7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8CECCB1-6A6F-4E64-87D1-2BE402241290}" type="slidenum">
              <a:rPr lang="pl-PL" sz="1200" b="0" strike="noStrike" spc="-1">
                <a:latin typeface="Times New Roman"/>
              </a:rPr>
              <a:t>53</a:t>
            </a:fld>
            <a:endParaRPr lang="pl-PL" sz="1200" b="0" strike="noStrike" spc="-1">
              <a:latin typeface="Times New Roman"/>
            </a:endParaRPr>
          </a:p>
        </p:txBody>
      </p:sp>
    </p:spTree>
    <p:extLst>
      <p:ext uri="{BB962C8B-B14F-4D97-AF65-F5344CB8AC3E}">
        <p14:creationId xmlns:p14="http://schemas.microsoft.com/office/powerpoint/2010/main" val="41883961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 name="PlaceHolder 1"/>
          <p:cNvSpPr>
            <a:spLocks noGrp="1" noRot="1" noChangeAspect="1"/>
          </p:cNvSpPr>
          <p:nvPr>
            <p:ph type="sldImg"/>
          </p:nvPr>
        </p:nvSpPr>
        <p:spPr>
          <a:xfrm>
            <a:off x="685800" y="1143000"/>
            <a:ext cx="5486400" cy="3086100"/>
          </a:xfrm>
          <a:prstGeom prst="rect">
            <a:avLst/>
          </a:prstGeom>
        </p:spPr>
      </p:sp>
      <p:sp>
        <p:nvSpPr>
          <p:cNvPr id="780"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81"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4EC6B7B7-3BB4-41C7-91C0-75E9B41718F6}" type="slidenum">
              <a:rPr lang="pl-PL" sz="1200" b="0" strike="noStrike" spc="-1">
                <a:latin typeface="Times New Roman"/>
              </a:rPr>
              <a:t>55</a:t>
            </a:fld>
            <a:endParaRPr lang="pl-PL" sz="1200" b="0" strike="noStrike" spc="-1">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 name="PlaceHolder 1"/>
          <p:cNvSpPr>
            <a:spLocks noGrp="1" noRot="1" noChangeAspect="1"/>
          </p:cNvSpPr>
          <p:nvPr>
            <p:ph type="sldImg"/>
          </p:nvPr>
        </p:nvSpPr>
        <p:spPr>
          <a:xfrm>
            <a:off x="685800" y="1143000"/>
            <a:ext cx="5486400" cy="3086100"/>
          </a:xfrm>
          <a:prstGeom prst="rect">
            <a:avLst/>
          </a:prstGeom>
        </p:spPr>
      </p:sp>
      <p:sp>
        <p:nvSpPr>
          <p:cNvPr id="729"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30"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E1D96BA5-1B0A-437C-AF42-E660C6C7015D}" type="slidenum">
              <a:rPr lang="pl-PL" sz="1200" b="0" strike="noStrike" spc="-1">
                <a:latin typeface="Times New Roman"/>
              </a:rPr>
              <a:t>5</a:t>
            </a:fld>
            <a:endParaRPr lang="pl-PL" sz="1200" b="0" strike="noStrike" spc="-1">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 name="PlaceHolder 1"/>
          <p:cNvSpPr>
            <a:spLocks noGrp="1" noRot="1" noChangeAspect="1"/>
          </p:cNvSpPr>
          <p:nvPr>
            <p:ph type="sldImg"/>
          </p:nvPr>
        </p:nvSpPr>
        <p:spPr>
          <a:xfrm>
            <a:off x="685800" y="1143000"/>
            <a:ext cx="5486400" cy="3086100"/>
          </a:xfrm>
          <a:prstGeom prst="rect">
            <a:avLst/>
          </a:prstGeom>
        </p:spPr>
      </p:sp>
      <p:sp>
        <p:nvSpPr>
          <p:cNvPr id="732"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33"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EDCAC4F1-FFD8-411F-AC7F-ED4E018B7821}" type="slidenum">
              <a:rPr lang="pl-PL" sz="1200" b="0" strike="noStrike" spc="-1">
                <a:latin typeface="Times New Roman"/>
              </a:rPr>
              <a:t>6</a:t>
            </a:fld>
            <a:endParaRPr lang="pl-PL" sz="1200" b="0" strike="noStrike" spc="-1">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 name="PlaceHolder 1"/>
          <p:cNvSpPr>
            <a:spLocks noGrp="1" noRot="1" noChangeAspect="1"/>
          </p:cNvSpPr>
          <p:nvPr>
            <p:ph type="sldImg"/>
          </p:nvPr>
        </p:nvSpPr>
        <p:spPr>
          <a:xfrm>
            <a:off x="685800" y="1143000"/>
            <a:ext cx="5486400" cy="3086100"/>
          </a:xfrm>
          <a:prstGeom prst="rect">
            <a:avLst/>
          </a:prstGeom>
        </p:spPr>
      </p:sp>
      <p:sp>
        <p:nvSpPr>
          <p:cNvPr id="735"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36"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2F679E37-C104-46B8-8467-186AD23B397A}" type="slidenum">
              <a:rPr lang="pl-PL" sz="1200" b="0" strike="noStrike" spc="-1">
                <a:latin typeface="Times New Roman"/>
              </a:rPr>
              <a:t>7</a:t>
            </a:fld>
            <a:endParaRPr lang="pl-PL" sz="1200" b="0" strike="noStrike" spc="-1">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PlaceHolder 1"/>
          <p:cNvSpPr>
            <a:spLocks noGrp="1" noRot="1" noChangeAspect="1"/>
          </p:cNvSpPr>
          <p:nvPr>
            <p:ph type="sldImg"/>
          </p:nvPr>
        </p:nvSpPr>
        <p:spPr>
          <a:xfrm>
            <a:off x="685800" y="1143000"/>
            <a:ext cx="5486400" cy="3086100"/>
          </a:xfrm>
          <a:prstGeom prst="rect">
            <a:avLst/>
          </a:prstGeom>
        </p:spPr>
      </p:sp>
      <p:sp>
        <p:nvSpPr>
          <p:cNvPr id="738"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39"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4A5383F4-E910-42E4-A5A8-92E328A8460D}" type="slidenum">
              <a:rPr lang="pl-PL" sz="1200" b="0" strike="noStrike" spc="-1">
                <a:latin typeface="Times New Roman"/>
              </a:rPr>
              <a:t>8</a:t>
            </a:fld>
            <a:endParaRPr lang="pl-PL" sz="1200" b="0" strike="noStrike" spc="-1">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PlaceHolder 1"/>
          <p:cNvSpPr>
            <a:spLocks noGrp="1" noRot="1" noChangeAspect="1"/>
          </p:cNvSpPr>
          <p:nvPr>
            <p:ph type="sldImg"/>
          </p:nvPr>
        </p:nvSpPr>
        <p:spPr>
          <a:xfrm>
            <a:off x="685800" y="1143000"/>
            <a:ext cx="5486400" cy="3086100"/>
          </a:xfrm>
          <a:prstGeom prst="rect">
            <a:avLst/>
          </a:prstGeom>
        </p:spPr>
      </p:sp>
      <p:sp>
        <p:nvSpPr>
          <p:cNvPr id="741"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2"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27AD1FB8-4EDC-4558-A03B-18644594304D}" type="slidenum">
              <a:rPr lang="pl-PL" sz="1200" b="0" strike="noStrike" spc="-1">
                <a:latin typeface="Times New Roman"/>
              </a:rPr>
              <a:t>10</a:t>
            </a:fld>
            <a:endParaRPr lang="pl-PL" sz="1200" b="0" strike="noStrike" spc="-1">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PlaceHolder 1"/>
          <p:cNvSpPr>
            <a:spLocks noGrp="1" noRot="1" noChangeAspect="1"/>
          </p:cNvSpPr>
          <p:nvPr>
            <p:ph type="sldImg"/>
          </p:nvPr>
        </p:nvSpPr>
        <p:spPr>
          <a:xfrm>
            <a:off x="685800" y="1143000"/>
            <a:ext cx="5486400" cy="3086100"/>
          </a:xfrm>
          <a:prstGeom prst="rect">
            <a:avLst/>
          </a:prstGeom>
        </p:spPr>
      </p:sp>
      <p:sp>
        <p:nvSpPr>
          <p:cNvPr id="744" name="PlaceHolder 2"/>
          <p:cNvSpPr>
            <a:spLocks noGrp="1"/>
          </p:cNvSpPr>
          <p:nvPr>
            <p:ph type="body"/>
          </p:nvPr>
        </p:nvSpPr>
        <p:spPr>
          <a:xfrm>
            <a:off x="685800" y="4400640"/>
            <a:ext cx="5486040" cy="3600000"/>
          </a:xfrm>
          <a:prstGeom prst="rect">
            <a:avLst/>
          </a:prstGeom>
        </p:spPr>
        <p:txBody>
          <a:bodyPr>
            <a:noAutofit/>
          </a:bodyPr>
          <a:lstStyle/>
          <a:p>
            <a:endParaRPr lang="pl-PL" sz="2000" b="0" strike="noStrike" spc="-1">
              <a:latin typeface="Arial"/>
            </a:endParaRPr>
          </a:p>
        </p:txBody>
      </p:sp>
      <p:sp>
        <p:nvSpPr>
          <p:cNvPr id="7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66355252-7D78-4B6A-8566-EECFE134F1E8}" type="slidenum">
              <a:rPr lang="pl-PL" sz="1200" b="0" strike="noStrike" spc="-1">
                <a:latin typeface="Times New Roman"/>
              </a:rPr>
              <a:t>11</a:t>
            </a:fld>
            <a:endParaRPr lang="pl-PL" sz="1200" b="0" strike="noStrike" spc="-1">
              <a:latin typeface="Times New Roman"/>
            </a:endParaRPr>
          </a:p>
        </p:txBody>
      </p:sp>
    </p:spTree>
    <p:extLst>
      <p:ext uri="{BB962C8B-B14F-4D97-AF65-F5344CB8AC3E}">
        <p14:creationId xmlns:p14="http://schemas.microsoft.com/office/powerpoint/2010/main" val="2373535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1"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32"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7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79"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92864928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8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81"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82"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71179669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8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extLst>
      <p:ext uri="{BB962C8B-B14F-4D97-AF65-F5344CB8AC3E}">
        <p14:creationId xmlns:p14="http://schemas.microsoft.com/office/powerpoint/2010/main" val="217702161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84"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extLst>
      <p:ext uri="{BB962C8B-B14F-4D97-AF65-F5344CB8AC3E}">
        <p14:creationId xmlns:p14="http://schemas.microsoft.com/office/powerpoint/2010/main" val="410675809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8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86"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87"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88"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82152483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8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90"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91"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92"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242846788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9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94"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95"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96"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209969952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9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98"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399"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21207849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0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01"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02"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03"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04"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379033754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0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06"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07"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08"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09"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10"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11"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2837354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4"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6"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7"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1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19"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2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21"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2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23"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424"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2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26"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2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28"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29"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430"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3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32"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433"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34"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3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36"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37"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38"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3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40"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441"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9"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0"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1"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2"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3"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4"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4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43"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44"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45"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46"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4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48"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49"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50"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51"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52"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53"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68"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6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70"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7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72"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473"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74"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75"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7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77"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78"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479"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8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81"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482"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83"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cstate="print">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40249276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84"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85"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86"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87"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8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89"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490"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9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92"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93"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94"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495"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9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497"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98"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499"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500"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501"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502"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54"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56"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58"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59"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1"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0"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63"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64"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65"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67"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68"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69"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71"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72"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73"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75"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76"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78"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79"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80"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81"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83"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84"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85"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86"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87"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88"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0"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2"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4"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15"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2"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7"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9"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0"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21"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23"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24"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5"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27"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8"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9"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31"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132"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34"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35"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36"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37"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39"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0"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1"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2"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3"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4"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27885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0"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extLst>
      <p:ext uri="{BB962C8B-B14F-4D97-AF65-F5344CB8AC3E}">
        <p14:creationId xmlns:p14="http://schemas.microsoft.com/office/powerpoint/2010/main" val="4159659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4"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5"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2"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3173455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4"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15"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9871842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extLst>
      <p:ext uri="{BB962C8B-B14F-4D97-AF65-F5344CB8AC3E}">
        <p14:creationId xmlns:p14="http://schemas.microsoft.com/office/powerpoint/2010/main" val="24770625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7"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extLst>
      <p:ext uri="{BB962C8B-B14F-4D97-AF65-F5344CB8AC3E}">
        <p14:creationId xmlns:p14="http://schemas.microsoft.com/office/powerpoint/2010/main" val="33466168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19"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0"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21"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9879603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23"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24"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5"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943394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27"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8"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29"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4274517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31"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132"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38178356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34"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35"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36"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37"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8645472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39"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0"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1"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2"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3"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44"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349646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5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54"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56"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58"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59"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61"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63"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64"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65"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67"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168"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69"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7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71"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72"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73"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74"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75"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176"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78"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79"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80"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181"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83"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84"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85"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86"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87"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188"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9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99"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00"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01"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0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03"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204"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0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06"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0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08"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09"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210"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1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12"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213"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14"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9"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0"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21"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1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16"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17"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18"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1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20"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221"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2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23"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24"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25"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26"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27"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28"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229"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230"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231"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232"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233"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3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33"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34"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35"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3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37"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38"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3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4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3"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24"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5"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4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42"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43"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44"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4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46"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47"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48"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4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50"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1"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2"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5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54"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355"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5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57"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8"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9"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60"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62"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3"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4"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5"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6"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7"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92800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32"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33"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extLst>
      <p:ext uri="{BB962C8B-B14F-4D97-AF65-F5344CB8AC3E}">
        <p14:creationId xmlns:p14="http://schemas.microsoft.com/office/powerpoint/2010/main" val="102501035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34"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35" name="PlaceHolder 2"/>
          <p:cNvSpPr>
            <a:spLocks noGrp="1"/>
          </p:cNvSpPr>
          <p:nvPr>
            <p:ph type="body"/>
          </p:nvPr>
        </p:nvSpPr>
        <p:spPr>
          <a:xfrm>
            <a:off x="419400" y="3128760"/>
            <a:ext cx="2822400" cy="1028880"/>
          </a:xfrm>
          <a:prstGeom prst="rect">
            <a:avLst/>
          </a:prstGeom>
        </p:spPr>
        <p:txBody>
          <a:bodyPr lIns="0" tIns="0" rIns="0" bIns="0">
            <a:normAutofit/>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427945815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3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37"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38"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041480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7"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8"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29"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3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extLst>
      <p:ext uri="{BB962C8B-B14F-4D97-AF65-F5344CB8AC3E}">
        <p14:creationId xmlns:p14="http://schemas.microsoft.com/office/powerpoint/2010/main" val="116986975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4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pl-PL" sz="3200" b="0" strike="noStrike" spc="-1">
              <a:latin typeface="Arial"/>
            </a:endParaRPr>
          </a:p>
        </p:txBody>
      </p:sp>
    </p:spTree>
    <p:extLst>
      <p:ext uri="{BB962C8B-B14F-4D97-AF65-F5344CB8AC3E}">
        <p14:creationId xmlns:p14="http://schemas.microsoft.com/office/powerpoint/2010/main" val="226124609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4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42"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43" name="PlaceHolder 3"/>
          <p:cNvSpPr>
            <a:spLocks noGrp="1"/>
          </p:cNvSpPr>
          <p:nvPr>
            <p:ph type="body"/>
          </p:nvPr>
        </p:nvSpPr>
        <p:spPr>
          <a:xfrm>
            <a:off x="186552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44"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253091818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45"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46" name="PlaceHolder 2"/>
          <p:cNvSpPr>
            <a:spLocks noGrp="1"/>
          </p:cNvSpPr>
          <p:nvPr>
            <p:ph type="body"/>
          </p:nvPr>
        </p:nvSpPr>
        <p:spPr>
          <a:xfrm>
            <a:off x="419400" y="3128760"/>
            <a:ext cx="1377000" cy="1028880"/>
          </a:xfrm>
          <a:prstGeom prst="rect">
            <a:avLst/>
          </a:prstGeom>
        </p:spPr>
        <p:txBody>
          <a:bodyPr lIns="0" tIns="0" rIns="0" bIns="0">
            <a:normAutofit fontScale="70000"/>
          </a:bodyPr>
          <a:lstStyle/>
          <a:p>
            <a:endParaRPr lang="en-US" sz="2800" b="0" strike="noStrike" spc="-1">
              <a:solidFill>
                <a:srgbClr val="000000"/>
              </a:solidFill>
              <a:latin typeface="Calibri"/>
            </a:endParaRPr>
          </a:p>
        </p:txBody>
      </p:sp>
      <p:sp>
        <p:nvSpPr>
          <p:cNvPr id="347"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48" name="PlaceHolder 4"/>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74111665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49"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50"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1"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2" name="PlaceHolder 4"/>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92499913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53"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54" name="PlaceHolder 2"/>
          <p:cNvSpPr>
            <a:spLocks noGrp="1"/>
          </p:cNvSpPr>
          <p:nvPr>
            <p:ph type="body"/>
          </p:nvPr>
        </p:nvSpPr>
        <p:spPr>
          <a:xfrm>
            <a:off x="419400" y="312876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
        <p:nvSpPr>
          <p:cNvPr id="355" name="PlaceHolder 3"/>
          <p:cNvSpPr>
            <a:spLocks noGrp="1"/>
          </p:cNvSpPr>
          <p:nvPr>
            <p:ph type="body"/>
          </p:nvPr>
        </p:nvSpPr>
        <p:spPr>
          <a:xfrm>
            <a:off x="419400" y="3666600"/>
            <a:ext cx="2822400" cy="490680"/>
          </a:xfrm>
          <a:prstGeom prst="rect">
            <a:avLst/>
          </a:prstGeom>
        </p:spPr>
        <p:txBody>
          <a:bodyPr lIns="0" tIns="0" rIns="0" bIns="0">
            <a:normAutofit fontScale="66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99727096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5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57" name="PlaceHolder 2"/>
          <p:cNvSpPr>
            <a:spLocks noGrp="1"/>
          </p:cNvSpPr>
          <p:nvPr>
            <p:ph type="body"/>
          </p:nvPr>
        </p:nvSpPr>
        <p:spPr>
          <a:xfrm>
            <a:off x="41940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8" name="PlaceHolder 3"/>
          <p:cNvSpPr>
            <a:spLocks noGrp="1"/>
          </p:cNvSpPr>
          <p:nvPr>
            <p:ph type="body"/>
          </p:nvPr>
        </p:nvSpPr>
        <p:spPr>
          <a:xfrm>
            <a:off x="1865520" y="312876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59" name="PlaceHolder 4"/>
          <p:cNvSpPr>
            <a:spLocks noGrp="1"/>
          </p:cNvSpPr>
          <p:nvPr>
            <p:ph type="body"/>
          </p:nvPr>
        </p:nvSpPr>
        <p:spPr>
          <a:xfrm>
            <a:off x="41940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
        <p:nvSpPr>
          <p:cNvPr id="360" name="PlaceHolder 5"/>
          <p:cNvSpPr>
            <a:spLocks noGrp="1"/>
          </p:cNvSpPr>
          <p:nvPr>
            <p:ph type="body"/>
          </p:nvPr>
        </p:nvSpPr>
        <p:spPr>
          <a:xfrm>
            <a:off x="1865520" y="3666600"/>
            <a:ext cx="1377000" cy="490680"/>
          </a:xfrm>
          <a:prstGeom prst="rect">
            <a:avLst/>
          </a:prstGeom>
        </p:spPr>
        <p:txBody>
          <a:bodyPr lIns="0" tIns="0" rIns="0" bIns="0">
            <a:normAutofit fontScale="22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51038762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1"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62" name="PlaceHolder 2"/>
          <p:cNvSpPr>
            <a:spLocks noGrp="1"/>
          </p:cNvSpPr>
          <p:nvPr>
            <p:ph type="body"/>
          </p:nvPr>
        </p:nvSpPr>
        <p:spPr>
          <a:xfrm>
            <a:off x="41940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3" name="PlaceHolder 3"/>
          <p:cNvSpPr>
            <a:spLocks noGrp="1"/>
          </p:cNvSpPr>
          <p:nvPr>
            <p:ph type="body"/>
          </p:nvPr>
        </p:nvSpPr>
        <p:spPr>
          <a:xfrm>
            <a:off x="137376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4" name="PlaceHolder 4"/>
          <p:cNvSpPr>
            <a:spLocks noGrp="1"/>
          </p:cNvSpPr>
          <p:nvPr>
            <p:ph type="body"/>
          </p:nvPr>
        </p:nvSpPr>
        <p:spPr>
          <a:xfrm>
            <a:off x="2328480" y="312876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5" name="PlaceHolder 5"/>
          <p:cNvSpPr>
            <a:spLocks noGrp="1"/>
          </p:cNvSpPr>
          <p:nvPr>
            <p:ph type="body"/>
          </p:nvPr>
        </p:nvSpPr>
        <p:spPr>
          <a:xfrm>
            <a:off x="41940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6" name="PlaceHolder 6"/>
          <p:cNvSpPr>
            <a:spLocks noGrp="1"/>
          </p:cNvSpPr>
          <p:nvPr>
            <p:ph type="body"/>
          </p:nvPr>
        </p:nvSpPr>
        <p:spPr>
          <a:xfrm>
            <a:off x="137376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
        <p:nvSpPr>
          <p:cNvPr id="367" name="PlaceHolder 7"/>
          <p:cNvSpPr>
            <a:spLocks noGrp="1"/>
          </p:cNvSpPr>
          <p:nvPr>
            <p:ph type="body"/>
          </p:nvPr>
        </p:nvSpPr>
        <p:spPr>
          <a:xfrm>
            <a:off x="2328480" y="3666600"/>
            <a:ext cx="908640" cy="490680"/>
          </a:xfrm>
          <a:prstGeom prst="rect">
            <a:avLst/>
          </a:prstGeom>
        </p:spPr>
        <p:txBody>
          <a:bodyPr lIns="0" tIns="0" rIns="0" bIns="0">
            <a:normAutofit fontScale="5000"/>
          </a:bodyPr>
          <a:lstStyle/>
          <a:p>
            <a:endParaRPr lang="en-US" sz="2800" b="0" strike="noStrike" spc="-1">
              <a:solidFill>
                <a:srgbClr val="000000"/>
              </a:solidFill>
              <a:latin typeface="Calibri"/>
            </a:endParaRPr>
          </a:p>
        </p:txBody>
      </p:sp>
    </p:spTree>
    <p:extLst>
      <p:ext uri="{BB962C8B-B14F-4D97-AF65-F5344CB8AC3E}">
        <p14:creationId xmlns:p14="http://schemas.microsoft.com/office/powerpoint/2010/main" val="17697297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85452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76" name="PlaceHolder 1"/>
          <p:cNvSpPr>
            <a:spLocks noGrp="1"/>
          </p:cNvSpPr>
          <p:nvPr>
            <p:ph type="title"/>
          </p:nvPr>
        </p:nvSpPr>
        <p:spPr>
          <a:xfrm>
            <a:off x="609480" y="273600"/>
            <a:ext cx="10972440" cy="114480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77" name="PlaceHolder 2"/>
          <p:cNvSpPr>
            <a:spLocks noGrp="1"/>
          </p:cNvSpPr>
          <p:nvPr>
            <p:ph type="subTitle"/>
          </p:nvPr>
        </p:nvSpPr>
        <p:spPr>
          <a:xfrm>
            <a:off x="419400" y="3128760"/>
            <a:ext cx="2822400" cy="1028880"/>
          </a:xfrm>
          <a:prstGeom prst="rect">
            <a:avLst/>
          </a:prstGeom>
        </p:spPr>
        <p:txBody>
          <a:bodyPr lIns="0" tIns="0" rIns="0" bIns="0" anchor="ctr">
            <a:noAutofit/>
          </a:bodyPr>
          <a:lstStyle/>
          <a:p>
            <a:pPr algn="ctr"/>
            <a:endParaRPr lang="pl-PL" sz="3200" b="0" strike="noStrike" spc="-1">
              <a:latin typeface="Arial"/>
            </a:endParaRPr>
          </a:p>
        </p:txBody>
      </p:sp>
    </p:spTree>
    <p:extLst>
      <p:ext uri="{BB962C8B-B14F-4D97-AF65-F5344CB8AC3E}">
        <p14:creationId xmlns:p14="http://schemas.microsoft.com/office/powerpoint/2010/main" val="1073604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theme" Target="../theme/theme10.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image" Target="../media/image4.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theme" Target="../theme/theme11.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theme" Target="../theme/theme7.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image" Target="../media/image1.png"/><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theme" Target="../theme/theme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image" Target="../media/image1.png"/><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theme" Target="../theme/theme9.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image" Target="../media/image1.png"/><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CustomShape 1"/>
          <p:cNvSpPr/>
          <p:nvPr/>
        </p:nvSpPr>
        <p:spPr>
          <a:xfrm flipH="1">
            <a:off x="3843000" y="-13320"/>
            <a:ext cx="8375040" cy="6870960"/>
          </a:xfrm>
          <a:custGeom>
            <a:avLst/>
            <a:gdLst/>
            <a:ahLst/>
            <a:cxnLst/>
            <a:rect l="l" t="t" r="r" b="b"/>
            <a:pathLst>
              <a:path w="6782296" h="6871252">
                <a:moveTo>
                  <a:pt x="0" y="0"/>
                </a:moveTo>
                <a:lnTo>
                  <a:pt x="6782296" y="0"/>
                </a:lnTo>
                <a:lnTo>
                  <a:pt x="4731026" y="6871252"/>
                </a:lnTo>
                <a:lnTo>
                  <a:pt x="0" y="6858000"/>
                </a:lnTo>
                <a:lnTo>
                  <a:pt x="0" y="0"/>
                </a:lnTo>
                <a:close/>
              </a:path>
            </a:pathLst>
          </a:custGeom>
          <a:solidFill>
            <a:srgbClr val="DA2128"/>
          </a:solidFill>
          <a:ln w="12600">
            <a:noFill/>
          </a:ln>
        </p:spPr>
        <p:style>
          <a:lnRef idx="0">
            <a:scrgbClr r="0" g="0" b="0"/>
          </a:lnRef>
          <a:fillRef idx="0">
            <a:scrgbClr r="0" g="0" b="0"/>
          </a:fillRef>
          <a:effectRef idx="0">
            <a:scrgbClr r="0" g="0" b="0"/>
          </a:effectRef>
          <a:fontRef idx="minor"/>
        </p:style>
      </p:sp>
      <p:sp>
        <p:nvSpPr>
          <p:cNvPr id="10" name="PlaceHolder 2"/>
          <p:cNvSpPr>
            <a:spLocks noGrp="1"/>
          </p:cNvSpPr>
          <p:nvPr>
            <p:ph type="body"/>
          </p:nvPr>
        </p:nvSpPr>
        <p:spPr>
          <a:xfrm>
            <a:off x="6202080" y="2263320"/>
            <a:ext cx="5595480" cy="4060800"/>
          </a:xfrm>
          <a:prstGeom prst="rect">
            <a:avLst/>
          </a:prstGeom>
        </p:spPr>
        <p:txBody>
          <a:bodyPr>
            <a:noAutofit/>
          </a:bodyPr>
          <a:lstStyle/>
          <a:p>
            <a:pPr marL="432000" indent="-324000">
              <a:lnSpc>
                <a:spcPct val="90000"/>
              </a:lnSpc>
              <a:spcBef>
                <a:spcPts val="1001"/>
              </a:spcBef>
              <a:buClr>
                <a:srgbClr val="000000"/>
              </a:buClr>
              <a:buSzPct val="45000"/>
              <a:buFont typeface="Wingdings" charset="2"/>
              <a:buChar char=""/>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pic>
        <p:nvPicPr>
          <p:cNvPr id="2" name="Picture 32"/>
          <p:cNvPicPr/>
          <p:nvPr/>
        </p:nvPicPr>
        <p:blipFill>
          <a:blip r:embed="rId15"/>
          <a:stretch/>
        </p:blipFill>
        <p:spPr>
          <a:xfrm>
            <a:off x="8669520" y="-2238480"/>
            <a:ext cx="4590000" cy="4126680"/>
          </a:xfrm>
          <a:prstGeom prst="rect">
            <a:avLst/>
          </a:prstGeom>
          <a:ln>
            <a:noFill/>
          </a:ln>
        </p:spPr>
      </p:pic>
      <p:sp>
        <p:nvSpPr>
          <p:cNvPr id="3" name="CustomShape 3"/>
          <p:cNvSpPr/>
          <p:nvPr/>
        </p:nvSpPr>
        <p:spPr>
          <a:xfrm rot="21343200" flipH="1">
            <a:off x="7174080" y="791280"/>
            <a:ext cx="5348520"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4" name="PlaceHolder 4"/>
          <p:cNvSpPr>
            <a:spLocks noGrp="1"/>
          </p:cNvSpPr>
          <p:nvPr>
            <p:ph type="body"/>
          </p:nvPr>
        </p:nvSpPr>
        <p:spPr>
          <a:xfrm rot="21367200">
            <a:off x="7892280" y="934920"/>
            <a:ext cx="3911760" cy="742680"/>
          </a:xfrm>
          <a:prstGeom prst="rect">
            <a:avLst/>
          </a:prstGeom>
        </p:spPr>
        <p:txBody>
          <a:bodyPr>
            <a:normAutofit/>
          </a:bodyPr>
          <a:lstStyle/>
          <a:p>
            <a:pPr algn="r">
              <a:lnSpc>
                <a:spcPct val="90000"/>
              </a:lnSpc>
              <a:spcBef>
                <a:spcPts val="1001"/>
              </a:spcBef>
            </a:pPr>
            <a:r>
              <a:rPr lang="en-US" sz="4400" b="0" strike="noStrike" spc="-1">
                <a:solidFill>
                  <a:srgbClr val="FFFFFF"/>
                </a:solidFill>
                <a:latin typeface="Calibri"/>
              </a:rPr>
              <a:t>TITLE</a:t>
            </a:r>
            <a:endParaRPr lang="en-US" sz="4400" b="0" strike="noStrike" spc="-1">
              <a:solidFill>
                <a:srgbClr val="000000"/>
              </a:solidFill>
              <a:latin typeface="Calibri"/>
            </a:endParaRPr>
          </a:p>
        </p:txBody>
      </p:sp>
      <p:sp>
        <p:nvSpPr>
          <p:cNvPr id="5" name="CustomShape 5"/>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221"/>
              </a:spcBef>
            </a:pPr>
            <a:r>
              <a:rPr lang="pl-PL" sz="1100" b="1" strike="noStrike" spc="-1">
                <a:solidFill>
                  <a:srgbClr val="FFFFFF"/>
                </a:solidFill>
                <a:latin typeface="Calibri"/>
                <a:ea typeface="MS PGothic"/>
              </a:rPr>
              <a:t>EPIC |</a:t>
            </a:r>
            <a:r>
              <a:rPr lang="pl-PL" sz="1100" b="0" strike="noStrike" spc="-1">
                <a:solidFill>
                  <a:srgbClr val="FFFFFF"/>
                </a:solidFill>
                <a:latin typeface="Calibri"/>
                <a:ea typeface="MS PGothic"/>
              </a:rPr>
              <a:t> ENTERPRISE OPPORTUNITIES IN POP CULTURE</a:t>
            </a:r>
            <a:endParaRPr lang="pl-PL" sz="1100" b="0" strike="noStrike" spc="-1">
              <a:latin typeface="Arial"/>
            </a:endParaRPr>
          </a:p>
        </p:txBody>
      </p:sp>
      <p:sp>
        <p:nvSpPr>
          <p:cNvPr id="7" name="CustomShape 7"/>
          <p:cNvSpPr/>
          <p:nvPr/>
        </p:nvSpPr>
        <p:spPr>
          <a:xfrm>
            <a:off x="810720" y="644148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r">
              <a:lnSpc>
                <a:spcPct val="100000"/>
              </a:lnSpc>
              <a:spcBef>
                <a:spcPts val="221"/>
              </a:spcBef>
            </a:pPr>
            <a:r>
              <a:rPr lang="pl-PL" sz="1100" b="1" strike="noStrike" spc="-1">
                <a:solidFill>
                  <a:srgbClr val="FFFFFF"/>
                </a:solidFill>
                <a:latin typeface="Calibri"/>
                <a:ea typeface="MS PGothic"/>
              </a:rPr>
              <a:t>EPIC |</a:t>
            </a:r>
            <a:r>
              <a:rPr lang="pl-PL" sz="1100" b="0" strike="noStrike" spc="-1">
                <a:solidFill>
                  <a:srgbClr val="FFFFFF"/>
                </a:solidFill>
                <a:latin typeface="Calibri"/>
                <a:ea typeface="MS PGothic"/>
              </a:rPr>
              <a:t> ENTERPRISE OPPORTUNITIES IN POP CULTURE</a:t>
            </a:r>
            <a:endParaRPr lang="pl-PL" sz="1100" b="0" strike="noStrike" spc="-1">
              <a:latin typeface="Arial"/>
            </a:endParaRPr>
          </a:p>
        </p:txBody>
      </p:sp>
      <p:sp>
        <p:nvSpPr>
          <p:cNvPr id="11" name="Picture Placeholder 2">
            <a:extLst>
              <a:ext uri="{FF2B5EF4-FFF2-40B4-BE49-F238E27FC236}">
                <a16:creationId xmlns:a16="http://schemas.microsoft.com/office/drawing/2014/main" id="{53B9E63F-10E4-E549-83B4-7C131EABC384}"/>
              </a:ext>
            </a:extLst>
          </p:cNvPr>
          <p:cNvSpPr txBox="1">
            <a:spLocks/>
          </p:cNvSpPr>
          <p:nvPr userDrawn="1"/>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rgbClr val="4D4D4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79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2" name="PlaceHolder 1"/>
          <p:cNvSpPr>
            <a:spLocks noGrp="1"/>
          </p:cNvSpPr>
          <p:nvPr>
            <p:ph type="body"/>
          </p:nvPr>
        </p:nvSpPr>
        <p:spPr>
          <a:xfrm>
            <a:off x="5328720" y="4402440"/>
            <a:ext cx="784800" cy="1056600"/>
          </a:xfrm>
          <a:prstGeom prst="rect">
            <a:avLst/>
          </a:prstGeom>
        </p:spPr>
        <p:txBody>
          <a:bodyPr>
            <a:normAutofit fontScale="70000"/>
          </a:bodyPr>
          <a:lstStyle/>
          <a:p>
            <a:pPr marL="432000" indent="-324000" algn="r">
              <a:lnSpc>
                <a:spcPct val="90000"/>
              </a:lnSpc>
              <a:spcBef>
                <a:spcPts val="1001"/>
              </a:spcBef>
              <a:buClr>
                <a:srgbClr val="000000"/>
              </a:buClr>
              <a:buSzPct val="45000"/>
              <a:buFont typeface="Wingdings" charset="2"/>
              <a:buChar char=""/>
            </a:pPr>
            <a:r>
              <a:rPr lang="en-US" sz="9600" b="1" strike="noStrike" spc="-1">
                <a:solidFill>
                  <a:srgbClr val="DA2128"/>
                </a:solidFill>
                <a:latin typeface="Times New Roman"/>
                <a:ea typeface="Times New Roman"/>
              </a:rPr>
              <a:t>”</a:t>
            </a:r>
            <a:endParaRPr lang="en-US" sz="9600" b="0" strike="noStrike" spc="-1">
              <a:solidFill>
                <a:srgbClr val="000000"/>
              </a:solidFill>
              <a:latin typeface="Calibri"/>
            </a:endParaRPr>
          </a:p>
        </p:txBody>
      </p:sp>
      <p:sp>
        <p:nvSpPr>
          <p:cNvPr id="413" name="PlaceHolder 2"/>
          <p:cNvSpPr>
            <a:spLocks noGrp="1"/>
          </p:cNvSpPr>
          <p:nvPr>
            <p:ph type="body"/>
          </p:nvPr>
        </p:nvSpPr>
        <p:spPr>
          <a:xfrm>
            <a:off x="625680" y="1679760"/>
            <a:ext cx="2612880" cy="1221480"/>
          </a:xfrm>
          <a:prstGeom prst="rect">
            <a:avLst/>
          </a:prstGeom>
        </p:spPr>
        <p:txBody>
          <a:bodyPr>
            <a:normAutofit fontScale="88000"/>
          </a:bodyPr>
          <a:lstStyle/>
          <a:p>
            <a:pPr>
              <a:lnSpc>
                <a:spcPct val="90000"/>
              </a:lnSpc>
              <a:spcBef>
                <a:spcPts val="1001"/>
              </a:spcBef>
            </a:pPr>
            <a:r>
              <a:rPr lang="en-US" sz="9600" b="1" strike="noStrike" spc="-1">
                <a:solidFill>
                  <a:srgbClr val="DA2128"/>
                </a:solidFill>
                <a:latin typeface="Times New Roman"/>
                <a:ea typeface="Times New Roman"/>
              </a:rPr>
              <a:t>“</a:t>
            </a:r>
            <a:endParaRPr lang="en-US" sz="9600" b="0" strike="noStrike" spc="-1">
              <a:solidFill>
                <a:srgbClr val="000000"/>
              </a:solidFill>
              <a:latin typeface="Calibri"/>
            </a:endParaRPr>
          </a:p>
        </p:txBody>
      </p:sp>
      <p:sp>
        <p:nvSpPr>
          <p:cNvPr id="414" name="PlaceHolder 3"/>
          <p:cNvSpPr>
            <a:spLocks noGrp="1"/>
          </p:cNvSpPr>
          <p:nvPr>
            <p:ph type="body"/>
          </p:nvPr>
        </p:nvSpPr>
        <p:spPr>
          <a:xfrm>
            <a:off x="658440" y="2325240"/>
            <a:ext cx="5423040" cy="2496960"/>
          </a:xfrm>
          <a:prstGeom prst="rect">
            <a:avLst/>
          </a:prstGeom>
        </p:spPr>
        <p:txBody>
          <a:bodyPr anchor="ctr">
            <a:normAutofit/>
          </a:bodyPr>
          <a:lstStyle/>
          <a:p>
            <a:pPr algn="ctr">
              <a:lnSpc>
                <a:spcPct val="90000"/>
              </a:lnSpc>
              <a:spcBef>
                <a:spcPts val="1001"/>
              </a:spcBef>
            </a:pPr>
            <a:r>
              <a:rPr lang="en-US" sz="3000" b="0" i="1" strike="noStrike" spc="-1">
                <a:solidFill>
                  <a:srgbClr val="1268B3"/>
                </a:solidFill>
                <a:latin typeface="Calibri"/>
              </a:rPr>
              <a:t>Quote Here</a:t>
            </a:r>
            <a:endParaRPr lang="en-US" sz="3000" b="0" strike="noStrike" spc="-1">
              <a:solidFill>
                <a:srgbClr val="000000"/>
              </a:solidFill>
              <a:latin typeface="Calibri"/>
            </a:endParaRPr>
          </a:p>
        </p:txBody>
      </p:sp>
      <p:pic>
        <p:nvPicPr>
          <p:cNvPr id="415" name="Picture 1"/>
          <p:cNvPicPr/>
          <p:nvPr/>
        </p:nvPicPr>
        <p:blipFill>
          <a:blip r:embed="rId14"/>
          <a:srcRect l="-19778" t="26894" r="19778" b="-26894"/>
          <a:stretch/>
        </p:blipFill>
        <p:spPr>
          <a:xfrm>
            <a:off x="6649200" y="0"/>
            <a:ext cx="5542560" cy="5404320"/>
          </a:xfrm>
          <a:prstGeom prst="rect">
            <a:avLst/>
          </a:prstGeom>
          <a:ln>
            <a:noFill/>
          </a:ln>
        </p:spPr>
      </p:pic>
      <p:sp>
        <p:nvSpPr>
          <p:cNvPr id="416" name="CustomShape 4"/>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r">
              <a:lnSpc>
                <a:spcPct val="100000"/>
              </a:lnSpc>
              <a:spcBef>
                <a:spcPts val="221"/>
              </a:spcBef>
            </a:pPr>
            <a:r>
              <a:rPr lang="pl-PL" sz="1100" b="1" strike="noStrike" spc="-1">
                <a:solidFill>
                  <a:srgbClr val="DA2128"/>
                </a:solidFill>
                <a:latin typeface="Calibri"/>
                <a:ea typeface="MS PGothic"/>
              </a:rPr>
              <a:t>EPIC </a:t>
            </a:r>
            <a:r>
              <a:rPr lang="pl-PL" sz="1100" b="1" strike="noStrike" spc="-1">
                <a:solidFill>
                  <a:srgbClr val="1268B3"/>
                </a:solidFill>
                <a:latin typeface="Calibri"/>
                <a:ea typeface="MS PGothic"/>
              </a:rPr>
              <a:t>|</a:t>
            </a:r>
            <a:r>
              <a:rPr lang="pl-PL" sz="1100" b="0" strike="noStrike" spc="-1">
                <a:solidFill>
                  <a:srgbClr val="1268B3"/>
                </a:solidFill>
                <a:latin typeface="Calibri"/>
                <a:ea typeface="MS PGothic"/>
              </a:rPr>
              <a:t> ENTERPRISE OPPORTUNITIES IN POP CULTURE</a:t>
            </a:r>
            <a:endParaRPr lang="pl-PL" sz="1100" b="0" strike="noStrike" spc="-1">
              <a:latin typeface="Arial"/>
            </a:endParaRPr>
          </a:p>
        </p:txBody>
      </p:sp>
      <p:sp>
        <p:nvSpPr>
          <p:cNvPr id="417" name="PlaceHolder 5"/>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Kliknij, aby edytować format tekstu tytułu</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54" name="Group 1"/>
          <p:cNvGrpSpPr/>
          <p:nvPr/>
        </p:nvGrpSpPr>
        <p:grpSpPr>
          <a:xfrm>
            <a:off x="0" y="0"/>
            <a:ext cx="12191760" cy="4412520"/>
            <a:chOff x="0" y="0"/>
            <a:chExt cx="12191760" cy="4412520"/>
          </a:xfrm>
        </p:grpSpPr>
        <p:sp>
          <p:nvSpPr>
            <p:cNvPr id="455" name="CustomShape 2"/>
            <p:cNvSpPr/>
            <p:nvPr/>
          </p:nvSpPr>
          <p:spPr>
            <a:xfrm flipH="1">
              <a:off x="4333680" y="0"/>
              <a:ext cx="7858080" cy="201384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456" name="CustomShape 3"/>
            <p:cNvSpPr/>
            <p:nvPr/>
          </p:nvSpPr>
          <p:spPr>
            <a:xfrm flipH="1">
              <a:off x="0" y="0"/>
              <a:ext cx="12191760" cy="4412520"/>
            </a:xfrm>
            <a:custGeom>
              <a:avLst/>
              <a:gdLst/>
              <a:ahLst/>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w="12600">
              <a:noFill/>
            </a:ln>
          </p:spPr>
          <p:style>
            <a:lnRef idx="0">
              <a:scrgbClr r="0" g="0" b="0"/>
            </a:lnRef>
            <a:fillRef idx="0">
              <a:scrgbClr r="0" g="0" b="0"/>
            </a:fillRef>
            <a:effectRef idx="0">
              <a:scrgbClr r="0" g="0" b="0"/>
            </a:effectRef>
            <a:fontRef idx="minor"/>
          </p:style>
        </p:sp>
      </p:grpSp>
      <p:pic>
        <p:nvPicPr>
          <p:cNvPr id="457" name="Picture 5"/>
          <p:cNvPicPr/>
          <p:nvPr/>
        </p:nvPicPr>
        <p:blipFill>
          <a:blip r:embed="rId14"/>
          <a:stretch/>
        </p:blipFill>
        <p:spPr>
          <a:xfrm>
            <a:off x="6598080" y="0"/>
            <a:ext cx="5805360" cy="5065560"/>
          </a:xfrm>
          <a:prstGeom prst="rect">
            <a:avLst/>
          </a:prstGeom>
          <a:ln>
            <a:noFill/>
          </a:ln>
        </p:spPr>
      </p:pic>
      <p:sp>
        <p:nvSpPr>
          <p:cNvPr id="458" name="CustomShape 4"/>
          <p:cNvSpPr/>
          <p:nvPr/>
        </p:nvSpPr>
        <p:spPr>
          <a:xfrm rot="21247800">
            <a:off x="-203760" y="2863080"/>
            <a:ext cx="6405480" cy="113040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459" name="Line 5"/>
          <p:cNvSpPr/>
          <p:nvPr/>
        </p:nvSpPr>
        <p:spPr>
          <a:xfrm>
            <a:off x="3425040" y="2939040"/>
            <a:ext cx="71280" cy="692640"/>
          </a:xfrm>
          <a:prstGeom prst="line">
            <a:avLst/>
          </a:prstGeom>
          <a:ln w="28440">
            <a:solidFill>
              <a:srgbClr val="FFFFFF"/>
            </a:solidFill>
            <a:miter/>
          </a:ln>
        </p:spPr>
        <p:style>
          <a:lnRef idx="0">
            <a:scrgbClr r="0" g="0" b="0"/>
          </a:lnRef>
          <a:fillRef idx="0">
            <a:scrgbClr r="0" g="0" b="0"/>
          </a:fillRef>
          <a:effectRef idx="0">
            <a:scrgbClr r="0" g="0" b="0"/>
          </a:effectRef>
          <a:fontRef idx="minor"/>
        </p:style>
      </p:sp>
      <p:sp>
        <p:nvSpPr>
          <p:cNvPr id="460" name="PlaceHolder 6"/>
          <p:cNvSpPr>
            <a:spLocks noGrp="1"/>
          </p:cNvSpPr>
          <p:nvPr>
            <p:ph type="body"/>
          </p:nvPr>
        </p:nvSpPr>
        <p:spPr>
          <a:xfrm rot="21247800">
            <a:off x="464400" y="2981520"/>
            <a:ext cx="2822400" cy="1028880"/>
          </a:xfrm>
          <a:prstGeom prst="rect">
            <a:avLst/>
          </a:prstGeom>
        </p:spPr>
        <p:txBody>
          <a:bodyPr anchor="ctr">
            <a:normAutofit/>
          </a:bodyPr>
          <a:lstStyle/>
          <a:p>
            <a:pPr marL="432000" indent="-324000">
              <a:lnSpc>
                <a:spcPct val="90000"/>
              </a:lnSpc>
              <a:spcBef>
                <a:spcPts val="1001"/>
              </a:spcBef>
              <a:buClr>
                <a:srgbClr val="000000"/>
              </a:buClr>
              <a:buSzPct val="45000"/>
              <a:buFont typeface="Wingdings" charset="2"/>
              <a:buChar char=""/>
            </a:pPr>
            <a:r>
              <a:rPr lang="en-US" sz="4800" b="0" strike="noStrike" spc="-1">
                <a:solidFill>
                  <a:srgbClr val="FDB614"/>
                </a:solidFill>
                <a:latin typeface="Calibri"/>
              </a:rPr>
              <a:t>Title</a:t>
            </a:r>
            <a:endParaRPr lang="en-US" sz="4800" b="0" strike="noStrike" spc="-1">
              <a:solidFill>
                <a:srgbClr val="000000"/>
              </a:solidFill>
              <a:latin typeface="Calibri"/>
            </a:endParaRPr>
          </a:p>
        </p:txBody>
      </p:sp>
      <p:sp>
        <p:nvSpPr>
          <p:cNvPr id="461" name="PlaceHolder 7"/>
          <p:cNvSpPr>
            <a:spLocks noGrp="1"/>
          </p:cNvSpPr>
          <p:nvPr>
            <p:ph type="body"/>
          </p:nvPr>
        </p:nvSpPr>
        <p:spPr>
          <a:xfrm rot="21247800">
            <a:off x="3741480" y="2634840"/>
            <a:ext cx="2447280" cy="1106280"/>
          </a:xfrm>
          <a:prstGeom prst="rect">
            <a:avLst/>
          </a:prstGeom>
        </p:spPr>
        <p:txBody>
          <a:bodyPr anchor="ctr">
            <a:normAutofit/>
          </a:bodyPr>
          <a:lstStyle/>
          <a:p>
            <a:pPr>
              <a:lnSpc>
                <a:spcPct val="90000"/>
              </a:lnSpc>
              <a:spcBef>
                <a:spcPts val="1001"/>
              </a:spcBef>
            </a:pPr>
            <a:r>
              <a:rPr lang="en-US" sz="2600" b="0" strike="noStrike" spc="-1">
                <a:solidFill>
                  <a:srgbClr val="FFFFFF"/>
                </a:solidFill>
                <a:latin typeface="Calibri"/>
              </a:rPr>
              <a:t>Sub Title</a:t>
            </a:r>
            <a:endParaRPr lang="en-US" sz="2600" b="0" strike="noStrike" spc="-1">
              <a:solidFill>
                <a:srgbClr val="000000"/>
              </a:solidFill>
              <a:latin typeface="Calibri"/>
            </a:endParaRPr>
          </a:p>
        </p:txBody>
      </p:sp>
      <p:sp>
        <p:nvSpPr>
          <p:cNvPr id="462" name="PlaceHolder 8"/>
          <p:cNvSpPr>
            <a:spLocks noGrp="1"/>
          </p:cNvSpPr>
          <p:nvPr>
            <p:ph type="body"/>
          </p:nvPr>
        </p:nvSpPr>
        <p:spPr>
          <a:xfrm>
            <a:off x="5149800" y="6030000"/>
            <a:ext cx="2469960" cy="419400"/>
          </a:xfrm>
          <a:prstGeom prst="rect">
            <a:avLst/>
          </a:prstGeom>
        </p:spPr>
        <p:txBody>
          <a:bodyPr>
            <a:normAutofit/>
          </a:bodyPr>
          <a:lstStyle/>
          <a:p>
            <a:pPr>
              <a:lnSpc>
                <a:spcPct val="90000"/>
              </a:lnSpc>
              <a:spcBef>
                <a:spcPts val="1001"/>
              </a:spcBef>
            </a:pPr>
            <a:r>
              <a:rPr lang="en-US" sz="2200" b="0" strike="noStrike" spc="-1">
                <a:solidFill>
                  <a:srgbClr val="4D4D4C"/>
                </a:solidFill>
                <a:latin typeface="Calibri"/>
              </a:rPr>
              <a:t>Body Text</a:t>
            </a:r>
            <a:endParaRPr lang="en-US" sz="2200" b="0" strike="noStrike" spc="-1">
              <a:solidFill>
                <a:srgbClr val="000000"/>
              </a:solidFill>
              <a:latin typeface="Calibri"/>
            </a:endParaRPr>
          </a:p>
        </p:txBody>
      </p:sp>
      <p:sp>
        <p:nvSpPr>
          <p:cNvPr id="463" name="CustomShape 9"/>
          <p:cNvSpPr/>
          <p:nvPr/>
        </p:nvSpPr>
        <p:spPr>
          <a:xfrm rot="20853000">
            <a:off x="4266360" y="5903280"/>
            <a:ext cx="589320" cy="53748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464" name="PlaceHolder 10"/>
          <p:cNvSpPr>
            <a:spLocks noGrp="1"/>
          </p:cNvSpPr>
          <p:nvPr>
            <p:ph type="body"/>
          </p:nvPr>
        </p:nvSpPr>
        <p:spPr>
          <a:xfrm>
            <a:off x="9158400" y="6030000"/>
            <a:ext cx="2469960" cy="419400"/>
          </a:xfrm>
          <a:prstGeom prst="rect">
            <a:avLst/>
          </a:prstGeom>
        </p:spPr>
        <p:txBody>
          <a:bodyPr>
            <a:normAutofit/>
          </a:bodyPr>
          <a:lstStyle/>
          <a:p>
            <a:pPr>
              <a:lnSpc>
                <a:spcPct val="90000"/>
              </a:lnSpc>
              <a:spcBef>
                <a:spcPts val="1001"/>
              </a:spcBef>
            </a:pPr>
            <a:r>
              <a:rPr lang="en-US" sz="2200" b="0" strike="noStrike" spc="-1">
                <a:solidFill>
                  <a:srgbClr val="4D4D4C"/>
                </a:solidFill>
                <a:latin typeface="Calibri"/>
              </a:rPr>
              <a:t>Body Text</a:t>
            </a:r>
            <a:endParaRPr lang="en-US" sz="2200" b="0" strike="noStrike" spc="-1">
              <a:solidFill>
                <a:srgbClr val="000000"/>
              </a:solidFill>
              <a:latin typeface="Calibri"/>
            </a:endParaRPr>
          </a:p>
        </p:txBody>
      </p:sp>
      <p:sp>
        <p:nvSpPr>
          <p:cNvPr id="465" name="CustomShape 11"/>
          <p:cNvSpPr/>
          <p:nvPr/>
        </p:nvSpPr>
        <p:spPr>
          <a:xfrm rot="20853000">
            <a:off x="8275320" y="5903280"/>
            <a:ext cx="589320" cy="53748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466" name="PlaceHolder 12"/>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Kliknij, aby edytować format tekstu tytułu</a:t>
            </a: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 name="CustomShape 1"/>
          <p:cNvSpPr/>
          <p:nvPr/>
        </p:nvSpPr>
        <p:spPr>
          <a:xfrm>
            <a:off x="0" y="0"/>
            <a:ext cx="8375040" cy="6870960"/>
          </a:xfrm>
          <a:custGeom>
            <a:avLst/>
            <a:gdLst/>
            <a:ahLst/>
            <a:cxnLst/>
            <a:rect l="l" t="t" r="r" b="b"/>
            <a:pathLst>
              <a:path w="6782296" h="6871252">
                <a:moveTo>
                  <a:pt x="0" y="0"/>
                </a:moveTo>
                <a:lnTo>
                  <a:pt x="6782296" y="0"/>
                </a:lnTo>
                <a:lnTo>
                  <a:pt x="4731026" y="6871252"/>
                </a:lnTo>
                <a:lnTo>
                  <a:pt x="0" y="6858000"/>
                </a:lnTo>
                <a:lnTo>
                  <a:pt x="0" y="0"/>
                </a:lnTo>
                <a:close/>
              </a:path>
            </a:pathLst>
          </a:custGeom>
          <a:solidFill>
            <a:srgbClr val="DA2128"/>
          </a:solidFill>
          <a:ln w="12600">
            <a:noFill/>
          </a:ln>
        </p:spPr>
        <p:style>
          <a:lnRef idx="0">
            <a:scrgbClr r="0" g="0" b="0"/>
          </a:lnRef>
          <a:fillRef idx="0">
            <a:scrgbClr r="0" g="0" b="0"/>
          </a:fillRef>
          <a:effectRef idx="0">
            <a:scrgbClr r="0" g="0" b="0"/>
          </a:effectRef>
          <a:fontRef idx="minor"/>
        </p:style>
      </p:sp>
      <p:sp>
        <p:nvSpPr>
          <p:cNvPr id="46" name="PlaceHolder 2"/>
          <p:cNvSpPr>
            <a:spLocks noGrp="1"/>
          </p:cNvSpPr>
          <p:nvPr>
            <p:ph type="body"/>
          </p:nvPr>
        </p:nvSpPr>
        <p:spPr>
          <a:xfrm>
            <a:off x="606240" y="2052720"/>
            <a:ext cx="5595480" cy="4060800"/>
          </a:xfrm>
          <a:prstGeom prst="rect">
            <a:avLst/>
          </a:prstGeom>
        </p:spPr>
        <p:txBody>
          <a:bodyPr>
            <a:noAutofit/>
          </a:bodyPr>
          <a:lstStyle/>
          <a:p>
            <a:pPr marL="432000" indent="-324000">
              <a:lnSpc>
                <a:spcPct val="90000"/>
              </a:lnSpc>
              <a:spcBef>
                <a:spcPts val="1001"/>
              </a:spcBef>
              <a:buClr>
                <a:srgbClr val="000000"/>
              </a:buClr>
              <a:buSzPct val="45000"/>
              <a:buFont typeface="Wingdings" charset="2"/>
              <a:buChar char=""/>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pic>
        <p:nvPicPr>
          <p:cNvPr id="47" name="Picture 18"/>
          <p:cNvPicPr/>
          <p:nvPr/>
        </p:nvPicPr>
        <p:blipFill>
          <a:blip r:embed="rId14"/>
          <a:stretch/>
        </p:blipFill>
        <p:spPr>
          <a:xfrm>
            <a:off x="-939240" y="-2471760"/>
            <a:ext cx="4590000" cy="4126680"/>
          </a:xfrm>
          <a:prstGeom prst="rect">
            <a:avLst/>
          </a:prstGeom>
          <a:ln>
            <a:noFill/>
          </a:ln>
        </p:spPr>
      </p:pic>
      <p:sp>
        <p:nvSpPr>
          <p:cNvPr id="48" name="CustomShape 3"/>
          <p:cNvSpPr/>
          <p:nvPr/>
        </p:nvSpPr>
        <p:spPr>
          <a:xfrm rot="256800">
            <a:off x="-140760" y="570600"/>
            <a:ext cx="5348520"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49" name="PlaceHolder 4"/>
          <p:cNvSpPr>
            <a:spLocks noGrp="1"/>
          </p:cNvSpPr>
          <p:nvPr>
            <p:ph type="body"/>
          </p:nvPr>
        </p:nvSpPr>
        <p:spPr>
          <a:xfrm rot="256800">
            <a:off x="592200" y="686880"/>
            <a:ext cx="3911760" cy="742680"/>
          </a:xfrm>
          <a:prstGeom prst="rect">
            <a:avLst/>
          </a:prstGeom>
        </p:spPr>
        <p:txBody>
          <a:bodyPr>
            <a:normAutofit/>
          </a:bodyPr>
          <a:lstStyle/>
          <a:p>
            <a:pPr>
              <a:lnSpc>
                <a:spcPct val="90000"/>
              </a:lnSpc>
              <a:spcBef>
                <a:spcPts val="1001"/>
              </a:spcBef>
            </a:pPr>
            <a:r>
              <a:rPr lang="en-US" sz="4400" b="0" strike="noStrike" spc="-1">
                <a:solidFill>
                  <a:srgbClr val="FFFFFF"/>
                </a:solidFill>
                <a:latin typeface="Calibri"/>
              </a:rPr>
              <a:t>TITLE</a:t>
            </a:r>
            <a:endParaRPr lang="en-US" sz="4400" b="0" strike="noStrike" spc="-1">
              <a:solidFill>
                <a:srgbClr val="000000"/>
              </a:solidFill>
              <a:latin typeface="Calibri"/>
            </a:endParaRPr>
          </a:p>
        </p:txBody>
      </p:sp>
      <p:sp>
        <p:nvSpPr>
          <p:cNvPr id="50" name="CustomShape 5"/>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221"/>
              </a:spcBef>
            </a:pPr>
            <a:r>
              <a:rPr lang="pl-PL" sz="1100" b="1" strike="noStrike" spc="-1">
                <a:solidFill>
                  <a:srgbClr val="FFFFFF"/>
                </a:solidFill>
                <a:latin typeface="Calibri"/>
                <a:ea typeface="MS PGothic"/>
              </a:rPr>
              <a:t>EPIC |</a:t>
            </a:r>
            <a:r>
              <a:rPr lang="pl-PL" sz="1100" b="0" strike="noStrike" spc="-1">
                <a:solidFill>
                  <a:srgbClr val="FFFFFF"/>
                </a:solidFill>
                <a:latin typeface="Calibri"/>
                <a:ea typeface="MS PGothic"/>
              </a:rPr>
              <a:t> ENTERPRISE OPPORTUNITIES IN POP CULTURE</a:t>
            </a:r>
            <a:endParaRPr lang="pl-PL" sz="1100" b="0" strike="noStrike" spc="-1">
              <a:latin typeface="Arial"/>
            </a:endParaRPr>
          </a:p>
        </p:txBody>
      </p:sp>
      <p:sp>
        <p:nvSpPr>
          <p:cNvPr id="52" name="PlaceHolder 7"/>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Kliknij, aby edytować format tekstu tytułu</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 name="CustomShape 1"/>
          <p:cNvSpPr/>
          <p:nvPr/>
        </p:nvSpPr>
        <p:spPr>
          <a:xfrm>
            <a:off x="0" y="0"/>
            <a:ext cx="7579800" cy="6870960"/>
          </a:xfrm>
          <a:custGeom>
            <a:avLst/>
            <a:gdLst/>
            <a:ahLst/>
            <a:cxnLst/>
            <a:rect l="l" t="t" r="r" b="b"/>
            <a:pathLst>
              <a:path w="6782296" h="6871252">
                <a:moveTo>
                  <a:pt x="0" y="0"/>
                </a:moveTo>
                <a:lnTo>
                  <a:pt x="6782296" y="0"/>
                </a:lnTo>
                <a:lnTo>
                  <a:pt x="4731026" y="6871252"/>
                </a:lnTo>
                <a:lnTo>
                  <a:pt x="0" y="6858000"/>
                </a:lnTo>
                <a:lnTo>
                  <a:pt x="0" y="0"/>
                </a:lnTo>
                <a:close/>
              </a:path>
            </a:pathLst>
          </a:custGeom>
          <a:solidFill>
            <a:srgbClr val="DA2128"/>
          </a:solidFill>
          <a:ln w="12600">
            <a:noFill/>
          </a:ln>
        </p:spPr>
        <p:style>
          <a:lnRef idx="0">
            <a:scrgbClr r="0" g="0" b="0"/>
          </a:lnRef>
          <a:fillRef idx="0">
            <a:scrgbClr r="0" g="0" b="0"/>
          </a:fillRef>
          <a:effectRef idx="0">
            <a:scrgbClr r="0" g="0" b="0"/>
          </a:effectRef>
          <a:fontRef idx="minor"/>
        </p:style>
      </p:sp>
      <p:sp>
        <p:nvSpPr>
          <p:cNvPr id="90" name="CustomShape 2"/>
          <p:cNvSpPr/>
          <p:nvPr/>
        </p:nvSpPr>
        <p:spPr>
          <a:xfrm>
            <a:off x="5420160" y="4816800"/>
            <a:ext cx="6405480" cy="113040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91" name="CustomShape 3"/>
          <p:cNvSpPr/>
          <p:nvPr/>
        </p:nvSpPr>
        <p:spPr>
          <a:xfrm>
            <a:off x="5421240" y="3295440"/>
            <a:ext cx="6434280" cy="113040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92" name="CustomShape 4"/>
          <p:cNvSpPr/>
          <p:nvPr/>
        </p:nvSpPr>
        <p:spPr>
          <a:xfrm>
            <a:off x="5420160" y="1767240"/>
            <a:ext cx="6405480" cy="113040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93" name="Line 5"/>
          <p:cNvSpPr/>
          <p:nvPr/>
        </p:nvSpPr>
        <p:spPr>
          <a:xfrm>
            <a:off x="6692400" y="2038680"/>
            <a:ext cx="0" cy="696600"/>
          </a:xfrm>
          <a:prstGeom prst="line">
            <a:avLst/>
          </a:prstGeom>
          <a:ln w="28440">
            <a:solidFill>
              <a:srgbClr val="FFFFFF"/>
            </a:solidFill>
            <a:miter/>
          </a:ln>
        </p:spPr>
        <p:style>
          <a:lnRef idx="0">
            <a:scrgbClr r="0" g="0" b="0"/>
          </a:lnRef>
          <a:fillRef idx="0">
            <a:scrgbClr r="0" g="0" b="0"/>
          </a:fillRef>
          <a:effectRef idx="0">
            <a:scrgbClr r="0" g="0" b="0"/>
          </a:effectRef>
          <a:fontRef idx="minor"/>
        </p:style>
      </p:sp>
      <p:sp>
        <p:nvSpPr>
          <p:cNvPr id="95" name="Line 6"/>
          <p:cNvSpPr/>
          <p:nvPr/>
        </p:nvSpPr>
        <p:spPr>
          <a:xfrm>
            <a:off x="6692400" y="3582360"/>
            <a:ext cx="0" cy="696240"/>
          </a:xfrm>
          <a:prstGeom prst="line">
            <a:avLst/>
          </a:prstGeom>
          <a:ln w="28440">
            <a:solidFill>
              <a:srgbClr val="FFFFFF"/>
            </a:solidFill>
            <a:miter/>
          </a:ln>
        </p:spPr>
        <p:style>
          <a:lnRef idx="0">
            <a:scrgbClr r="0" g="0" b="0"/>
          </a:lnRef>
          <a:fillRef idx="0">
            <a:scrgbClr r="0" g="0" b="0"/>
          </a:fillRef>
          <a:effectRef idx="0">
            <a:scrgbClr r="0" g="0" b="0"/>
          </a:effectRef>
          <a:fontRef idx="minor"/>
        </p:style>
      </p:sp>
      <p:sp>
        <p:nvSpPr>
          <p:cNvPr id="96" name="Line 7"/>
          <p:cNvSpPr/>
          <p:nvPr/>
        </p:nvSpPr>
        <p:spPr>
          <a:xfrm>
            <a:off x="6692400" y="5094360"/>
            <a:ext cx="0" cy="696600"/>
          </a:xfrm>
          <a:prstGeom prst="line">
            <a:avLst/>
          </a:prstGeom>
          <a:ln w="28440">
            <a:solidFill>
              <a:srgbClr val="FFFFFF"/>
            </a:solidFill>
            <a:miter/>
          </a:ln>
        </p:spPr>
        <p:style>
          <a:lnRef idx="0">
            <a:scrgbClr r="0" g="0" b="0"/>
          </a:lnRef>
          <a:fillRef idx="0">
            <a:scrgbClr r="0" g="0" b="0"/>
          </a:fillRef>
          <a:effectRef idx="0">
            <a:scrgbClr r="0" g="0" b="0"/>
          </a:effectRef>
          <a:fontRef idx="minor"/>
        </p:style>
      </p:sp>
      <p:sp>
        <p:nvSpPr>
          <p:cNvPr id="97" name="CustomShape 8"/>
          <p:cNvSpPr/>
          <p:nvPr/>
        </p:nvSpPr>
        <p:spPr>
          <a:xfrm flipV="1">
            <a:off x="465120" y="1589040"/>
            <a:ext cx="4101480" cy="56160"/>
          </a:xfrm>
          <a:prstGeom prst="rect">
            <a:avLst/>
          </a:prstGeom>
          <a:solidFill>
            <a:srgbClr val="FDB614"/>
          </a:solidFill>
          <a:ln>
            <a:solidFill>
              <a:srgbClr val="FDB614"/>
            </a:solidFill>
          </a:ln>
        </p:spPr>
        <p:style>
          <a:lnRef idx="0">
            <a:scrgbClr r="0" g="0" b="0"/>
          </a:lnRef>
          <a:fillRef idx="0">
            <a:scrgbClr r="0" g="0" b="0"/>
          </a:fillRef>
          <a:effectRef idx="0">
            <a:scrgbClr r="0" g="0" b="0"/>
          </a:effectRef>
          <a:fontRef idx="minor"/>
        </p:style>
      </p:sp>
      <p:sp>
        <p:nvSpPr>
          <p:cNvPr id="98" name="PlaceHolder 9"/>
          <p:cNvSpPr>
            <a:spLocks noGrp="1"/>
          </p:cNvSpPr>
          <p:nvPr>
            <p:ph type="body"/>
          </p:nvPr>
        </p:nvSpPr>
        <p:spPr>
          <a:xfrm>
            <a:off x="643320" y="681840"/>
            <a:ext cx="3820680" cy="696960"/>
          </a:xfrm>
          <a:prstGeom prst="rect">
            <a:avLst/>
          </a:prstGeom>
        </p:spPr>
        <p:txBody>
          <a:bodyPr>
            <a:normAutofit/>
          </a:bodyPr>
          <a:lstStyle/>
          <a:p>
            <a:pPr marL="342720" indent="-342720">
              <a:lnSpc>
                <a:spcPct val="90000"/>
              </a:lnSpc>
              <a:spcBef>
                <a:spcPts val="1001"/>
              </a:spcBef>
              <a:buClr>
                <a:srgbClr val="FFFFFF"/>
              </a:buClr>
              <a:buFont typeface="Arial"/>
              <a:buChar char="•"/>
            </a:pPr>
            <a:r>
              <a:rPr lang="en-US" sz="3600" b="0" strike="noStrike" spc="-1">
                <a:solidFill>
                  <a:srgbClr val="FFFFFF"/>
                </a:solidFill>
                <a:latin typeface="Calibri"/>
              </a:rPr>
              <a:t>Title</a:t>
            </a:r>
            <a:endParaRPr lang="en-US" sz="3600" b="0" strike="noStrike" spc="-1">
              <a:solidFill>
                <a:srgbClr val="000000"/>
              </a:solidFill>
              <a:latin typeface="Calibri"/>
            </a:endParaRPr>
          </a:p>
        </p:txBody>
      </p:sp>
      <p:sp>
        <p:nvSpPr>
          <p:cNvPr id="99" name="PlaceHolder 10"/>
          <p:cNvSpPr>
            <a:spLocks noGrp="1"/>
          </p:cNvSpPr>
          <p:nvPr>
            <p:ph type="body"/>
          </p:nvPr>
        </p:nvSpPr>
        <p:spPr>
          <a:xfrm>
            <a:off x="643320" y="2087280"/>
            <a:ext cx="3820680" cy="3641760"/>
          </a:xfrm>
          <a:prstGeom prst="rect">
            <a:avLst/>
          </a:prstGeom>
        </p:spPr>
        <p:txBody>
          <a:bodyPr>
            <a:normAutofit/>
          </a:bodyPr>
          <a:lstStyle/>
          <a:p>
            <a:pPr>
              <a:lnSpc>
                <a:spcPct val="90000"/>
              </a:lnSpc>
              <a:spcBef>
                <a:spcPts val="1001"/>
              </a:spcBef>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sp>
        <p:nvSpPr>
          <p:cNvPr id="100" name="PlaceHolder 11"/>
          <p:cNvSpPr>
            <a:spLocks noGrp="1"/>
          </p:cNvSpPr>
          <p:nvPr>
            <p:ph type="body"/>
          </p:nvPr>
        </p:nvSpPr>
        <p:spPr>
          <a:xfrm>
            <a:off x="5489640" y="1766520"/>
            <a:ext cx="1176480" cy="1121760"/>
          </a:xfrm>
          <a:prstGeom prst="rect">
            <a:avLst/>
          </a:prstGeom>
        </p:spPr>
        <p:txBody>
          <a:bodyPr anchor="ctr">
            <a:normAutofit/>
          </a:bodyPr>
          <a:lstStyle/>
          <a:p>
            <a:pPr algn="ctr">
              <a:lnSpc>
                <a:spcPct val="90000"/>
              </a:lnSpc>
              <a:spcBef>
                <a:spcPts val="1001"/>
              </a:spcBef>
            </a:pPr>
            <a:r>
              <a:rPr lang="en-US" sz="4800" b="0" strike="noStrike" spc="-1">
                <a:solidFill>
                  <a:srgbClr val="FDB614"/>
                </a:solidFill>
                <a:latin typeface="Calibri"/>
              </a:rPr>
              <a:t>01</a:t>
            </a:r>
            <a:endParaRPr lang="en-US" sz="4800" b="0" strike="noStrike" spc="-1">
              <a:solidFill>
                <a:srgbClr val="000000"/>
              </a:solidFill>
              <a:latin typeface="Calibri"/>
            </a:endParaRPr>
          </a:p>
        </p:txBody>
      </p:sp>
      <p:sp>
        <p:nvSpPr>
          <p:cNvPr id="101" name="PlaceHolder 12"/>
          <p:cNvSpPr>
            <a:spLocks noGrp="1"/>
          </p:cNvSpPr>
          <p:nvPr>
            <p:ph type="body"/>
          </p:nvPr>
        </p:nvSpPr>
        <p:spPr>
          <a:xfrm>
            <a:off x="6960240" y="1775880"/>
            <a:ext cx="4871520" cy="1121760"/>
          </a:xfrm>
          <a:prstGeom prst="rect">
            <a:avLst/>
          </a:prstGeom>
        </p:spPr>
        <p:txBody>
          <a:bodyPr anchor="ctr">
            <a:normAutofit/>
          </a:bodyPr>
          <a:lstStyle/>
          <a:p>
            <a:pPr>
              <a:lnSpc>
                <a:spcPct val="90000"/>
              </a:lnSpc>
              <a:spcBef>
                <a:spcPts val="1001"/>
              </a:spcBef>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sp>
        <p:nvSpPr>
          <p:cNvPr id="102" name="PlaceHolder 13"/>
          <p:cNvSpPr>
            <a:spLocks noGrp="1"/>
          </p:cNvSpPr>
          <p:nvPr>
            <p:ph type="body"/>
          </p:nvPr>
        </p:nvSpPr>
        <p:spPr>
          <a:xfrm>
            <a:off x="5513400" y="3314520"/>
            <a:ext cx="1176480" cy="1121760"/>
          </a:xfrm>
          <a:prstGeom prst="rect">
            <a:avLst/>
          </a:prstGeom>
        </p:spPr>
        <p:txBody>
          <a:bodyPr anchor="ctr">
            <a:normAutofit/>
          </a:bodyPr>
          <a:lstStyle/>
          <a:p>
            <a:pPr algn="ctr">
              <a:lnSpc>
                <a:spcPct val="90000"/>
              </a:lnSpc>
              <a:spcBef>
                <a:spcPts val="1001"/>
              </a:spcBef>
            </a:pPr>
            <a:r>
              <a:rPr lang="en-US" sz="4800" b="0" strike="noStrike" spc="-1">
                <a:solidFill>
                  <a:srgbClr val="FDB614"/>
                </a:solidFill>
                <a:latin typeface="Calibri"/>
              </a:rPr>
              <a:t>02</a:t>
            </a:r>
            <a:endParaRPr lang="en-US" sz="4800" b="0" strike="noStrike" spc="-1">
              <a:solidFill>
                <a:srgbClr val="000000"/>
              </a:solidFill>
              <a:latin typeface="Calibri"/>
            </a:endParaRPr>
          </a:p>
        </p:txBody>
      </p:sp>
      <p:sp>
        <p:nvSpPr>
          <p:cNvPr id="103" name="PlaceHolder 14"/>
          <p:cNvSpPr>
            <a:spLocks noGrp="1"/>
          </p:cNvSpPr>
          <p:nvPr>
            <p:ph type="body"/>
          </p:nvPr>
        </p:nvSpPr>
        <p:spPr>
          <a:xfrm>
            <a:off x="6984000" y="3310200"/>
            <a:ext cx="4871520" cy="1121760"/>
          </a:xfrm>
          <a:prstGeom prst="rect">
            <a:avLst/>
          </a:prstGeom>
        </p:spPr>
        <p:txBody>
          <a:bodyPr anchor="ctr">
            <a:normAutofit/>
          </a:bodyPr>
          <a:lstStyle/>
          <a:p>
            <a:pPr>
              <a:lnSpc>
                <a:spcPct val="90000"/>
              </a:lnSpc>
              <a:spcBef>
                <a:spcPts val="1001"/>
              </a:spcBef>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sp>
        <p:nvSpPr>
          <p:cNvPr id="104" name="PlaceHolder 15"/>
          <p:cNvSpPr>
            <a:spLocks noGrp="1"/>
          </p:cNvSpPr>
          <p:nvPr>
            <p:ph type="body"/>
          </p:nvPr>
        </p:nvSpPr>
        <p:spPr>
          <a:xfrm>
            <a:off x="5483520" y="4829040"/>
            <a:ext cx="1176480" cy="1121760"/>
          </a:xfrm>
          <a:prstGeom prst="rect">
            <a:avLst/>
          </a:prstGeom>
        </p:spPr>
        <p:txBody>
          <a:bodyPr anchor="ctr">
            <a:normAutofit/>
          </a:bodyPr>
          <a:lstStyle/>
          <a:p>
            <a:pPr algn="ctr">
              <a:lnSpc>
                <a:spcPct val="90000"/>
              </a:lnSpc>
              <a:spcBef>
                <a:spcPts val="1001"/>
              </a:spcBef>
            </a:pPr>
            <a:r>
              <a:rPr lang="en-US" sz="4800" b="0" strike="noStrike" spc="-1">
                <a:solidFill>
                  <a:srgbClr val="FDB614"/>
                </a:solidFill>
                <a:latin typeface="Calibri"/>
              </a:rPr>
              <a:t>03</a:t>
            </a:r>
            <a:endParaRPr lang="en-US" sz="4800" b="0" strike="noStrike" spc="-1">
              <a:solidFill>
                <a:srgbClr val="000000"/>
              </a:solidFill>
              <a:latin typeface="Calibri"/>
            </a:endParaRPr>
          </a:p>
        </p:txBody>
      </p:sp>
      <p:sp>
        <p:nvSpPr>
          <p:cNvPr id="105" name="PlaceHolder 16"/>
          <p:cNvSpPr>
            <a:spLocks noGrp="1"/>
          </p:cNvSpPr>
          <p:nvPr>
            <p:ph type="body"/>
          </p:nvPr>
        </p:nvSpPr>
        <p:spPr>
          <a:xfrm>
            <a:off x="6954120" y="4811760"/>
            <a:ext cx="4871520" cy="1121760"/>
          </a:xfrm>
          <a:prstGeom prst="rect">
            <a:avLst/>
          </a:prstGeom>
        </p:spPr>
        <p:txBody>
          <a:bodyPr anchor="ctr">
            <a:normAutofit/>
          </a:bodyPr>
          <a:lstStyle/>
          <a:p>
            <a:pPr>
              <a:lnSpc>
                <a:spcPct val="90000"/>
              </a:lnSpc>
              <a:spcBef>
                <a:spcPts val="1001"/>
              </a:spcBef>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sp>
        <p:nvSpPr>
          <p:cNvPr id="106" name="CustomShape 17"/>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r">
              <a:lnSpc>
                <a:spcPct val="100000"/>
              </a:lnSpc>
              <a:spcBef>
                <a:spcPts val="221"/>
              </a:spcBef>
            </a:pPr>
            <a:r>
              <a:rPr lang="pl-PL" sz="1100" b="1" strike="noStrike" spc="-1">
                <a:solidFill>
                  <a:srgbClr val="DA2128"/>
                </a:solidFill>
                <a:latin typeface="Calibri"/>
                <a:ea typeface="MS PGothic"/>
              </a:rPr>
              <a:t>EPIC </a:t>
            </a:r>
            <a:r>
              <a:rPr lang="pl-PL" sz="1100" b="1" strike="noStrike" spc="-1">
                <a:solidFill>
                  <a:srgbClr val="1268B3"/>
                </a:solidFill>
                <a:latin typeface="Calibri"/>
                <a:ea typeface="MS PGothic"/>
              </a:rPr>
              <a:t>|</a:t>
            </a:r>
            <a:r>
              <a:rPr lang="pl-PL" sz="1100" b="0" strike="noStrike" spc="-1">
                <a:solidFill>
                  <a:srgbClr val="1268B3"/>
                </a:solidFill>
                <a:latin typeface="Calibri"/>
                <a:ea typeface="MS PGothic"/>
              </a:rPr>
              <a:t> ENTERPRISE OPPORTUNITIES IN POP CULTURE</a:t>
            </a:r>
            <a:endParaRPr lang="pl-PL" sz="1100" b="0" strike="noStrike" spc="-1">
              <a:latin typeface="Arial"/>
            </a:endParaRPr>
          </a:p>
        </p:txBody>
      </p:sp>
      <p:pic>
        <p:nvPicPr>
          <p:cNvPr id="107" name="Picture 40"/>
          <p:cNvPicPr/>
          <p:nvPr/>
        </p:nvPicPr>
        <p:blipFill>
          <a:blip r:embed="rId14"/>
          <a:stretch/>
        </p:blipFill>
        <p:spPr>
          <a:xfrm>
            <a:off x="4464360" y="-2313000"/>
            <a:ext cx="4590000" cy="4126680"/>
          </a:xfrm>
          <a:prstGeom prst="rect">
            <a:avLst/>
          </a:prstGeom>
          <a:ln>
            <a:noFill/>
          </a:ln>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9" name="CustomShape 1"/>
          <p:cNvSpPr/>
          <p:nvPr/>
        </p:nvSpPr>
        <p:spPr>
          <a:xfrm>
            <a:off x="0" y="0"/>
            <a:ext cx="7579800" cy="6870960"/>
          </a:xfrm>
          <a:custGeom>
            <a:avLst/>
            <a:gdLst/>
            <a:ahLst/>
            <a:cxnLst/>
            <a:rect l="l" t="t" r="r" b="b"/>
            <a:pathLst>
              <a:path w="6782296" h="6871252">
                <a:moveTo>
                  <a:pt x="0" y="0"/>
                </a:moveTo>
                <a:lnTo>
                  <a:pt x="6782296" y="0"/>
                </a:lnTo>
                <a:lnTo>
                  <a:pt x="4731026" y="6871252"/>
                </a:lnTo>
                <a:lnTo>
                  <a:pt x="0" y="6858000"/>
                </a:lnTo>
                <a:lnTo>
                  <a:pt x="0" y="0"/>
                </a:lnTo>
                <a:close/>
              </a:path>
            </a:pathLst>
          </a:custGeom>
          <a:solidFill>
            <a:srgbClr val="DA2128"/>
          </a:solidFill>
          <a:ln w="12600">
            <a:noFill/>
          </a:ln>
        </p:spPr>
        <p:style>
          <a:lnRef idx="0">
            <a:scrgbClr r="0" g="0" b="0"/>
          </a:lnRef>
          <a:fillRef idx="0">
            <a:scrgbClr r="0" g="0" b="0"/>
          </a:fillRef>
          <a:effectRef idx="0">
            <a:scrgbClr r="0" g="0" b="0"/>
          </a:effectRef>
          <a:fontRef idx="minor"/>
        </p:style>
      </p:sp>
      <p:sp>
        <p:nvSpPr>
          <p:cNvPr id="91" name="CustomShape 3"/>
          <p:cNvSpPr/>
          <p:nvPr/>
        </p:nvSpPr>
        <p:spPr>
          <a:xfrm>
            <a:off x="5421240" y="3295440"/>
            <a:ext cx="6434280" cy="113040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92" name="CustomShape 4"/>
          <p:cNvSpPr/>
          <p:nvPr/>
        </p:nvSpPr>
        <p:spPr>
          <a:xfrm>
            <a:off x="5420160" y="1767240"/>
            <a:ext cx="6405480" cy="113040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93" name="Line 5"/>
          <p:cNvSpPr/>
          <p:nvPr/>
        </p:nvSpPr>
        <p:spPr>
          <a:xfrm>
            <a:off x="6692400" y="2038680"/>
            <a:ext cx="0" cy="696600"/>
          </a:xfrm>
          <a:prstGeom prst="line">
            <a:avLst/>
          </a:prstGeom>
          <a:ln w="28440">
            <a:solidFill>
              <a:srgbClr val="FFFFFF"/>
            </a:solidFill>
            <a:miter/>
          </a:ln>
        </p:spPr>
        <p:style>
          <a:lnRef idx="0">
            <a:scrgbClr r="0" g="0" b="0"/>
          </a:lnRef>
          <a:fillRef idx="0">
            <a:scrgbClr r="0" g="0" b="0"/>
          </a:fillRef>
          <a:effectRef idx="0">
            <a:scrgbClr r="0" g="0" b="0"/>
          </a:effectRef>
          <a:fontRef idx="minor"/>
        </p:style>
      </p:sp>
      <p:sp>
        <p:nvSpPr>
          <p:cNvPr id="95" name="Line 6"/>
          <p:cNvSpPr/>
          <p:nvPr/>
        </p:nvSpPr>
        <p:spPr>
          <a:xfrm>
            <a:off x="6692400" y="3582360"/>
            <a:ext cx="0" cy="696240"/>
          </a:xfrm>
          <a:prstGeom prst="line">
            <a:avLst/>
          </a:prstGeom>
          <a:ln w="28440">
            <a:solidFill>
              <a:srgbClr val="FFFFFF"/>
            </a:solidFill>
            <a:miter/>
          </a:ln>
        </p:spPr>
        <p:style>
          <a:lnRef idx="0">
            <a:scrgbClr r="0" g="0" b="0"/>
          </a:lnRef>
          <a:fillRef idx="0">
            <a:scrgbClr r="0" g="0" b="0"/>
          </a:fillRef>
          <a:effectRef idx="0">
            <a:scrgbClr r="0" g="0" b="0"/>
          </a:effectRef>
          <a:fontRef idx="minor"/>
        </p:style>
      </p:sp>
      <p:sp>
        <p:nvSpPr>
          <p:cNvPr id="97" name="CustomShape 8"/>
          <p:cNvSpPr/>
          <p:nvPr/>
        </p:nvSpPr>
        <p:spPr>
          <a:xfrm flipV="1">
            <a:off x="465120" y="1589040"/>
            <a:ext cx="4101480" cy="56160"/>
          </a:xfrm>
          <a:prstGeom prst="rect">
            <a:avLst/>
          </a:prstGeom>
          <a:solidFill>
            <a:srgbClr val="FDB614"/>
          </a:solidFill>
          <a:ln>
            <a:solidFill>
              <a:srgbClr val="FDB614"/>
            </a:solidFill>
          </a:ln>
        </p:spPr>
        <p:style>
          <a:lnRef idx="0">
            <a:scrgbClr r="0" g="0" b="0"/>
          </a:lnRef>
          <a:fillRef idx="0">
            <a:scrgbClr r="0" g="0" b="0"/>
          </a:fillRef>
          <a:effectRef idx="0">
            <a:scrgbClr r="0" g="0" b="0"/>
          </a:effectRef>
          <a:fontRef idx="minor"/>
        </p:style>
      </p:sp>
      <p:sp>
        <p:nvSpPr>
          <p:cNvPr id="98" name="PlaceHolder 9"/>
          <p:cNvSpPr>
            <a:spLocks noGrp="1"/>
          </p:cNvSpPr>
          <p:nvPr>
            <p:ph type="body"/>
          </p:nvPr>
        </p:nvSpPr>
        <p:spPr>
          <a:xfrm>
            <a:off x="643320" y="681840"/>
            <a:ext cx="3820680" cy="696960"/>
          </a:xfrm>
          <a:prstGeom prst="rect">
            <a:avLst/>
          </a:prstGeom>
        </p:spPr>
        <p:txBody>
          <a:bodyPr>
            <a:normAutofit/>
          </a:bodyPr>
          <a:lstStyle/>
          <a:p>
            <a:pPr marL="342720" indent="-342720">
              <a:lnSpc>
                <a:spcPct val="90000"/>
              </a:lnSpc>
              <a:spcBef>
                <a:spcPts val="1001"/>
              </a:spcBef>
              <a:buClr>
                <a:srgbClr val="FFFFFF"/>
              </a:buClr>
              <a:buFont typeface="Arial"/>
              <a:buChar char="•"/>
            </a:pPr>
            <a:r>
              <a:rPr lang="en-US" sz="3600" b="0" strike="noStrike" spc="-1">
                <a:solidFill>
                  <a:srgbClr val="FFFFFF"/>
                </a:solidFill>
                <a:latin typeface="Calibri"/>
              </a:rPr>
              <a:t>Title</a:t>
            </a:r>
            <a:endParaRPr lang="en-US" sz="3600" b="0" strike="noStrike" spc="-1">
              <a:solidFill>
                <a:srgbClr val="000000"/>
              </a:solidFill>
              <a:latin typeface="Calibri"/>
            </a:endParaRPr>
          </a:p>
        </p:txBody>
      </p:sp>
      <p:sp>
        <p:nvSpPr>
          <p:cNvPr id="99" name="PlaceHolder 10"/>
          <p:cNvSpPr>
            <a:spLocks noGrp="1"/>
          </p:cNvSpPr>
          <p:nvPr>
            <p:ph type="body"/>
          </p:nvPr>
        </p:nvSpPr>
        <p:spPr>
          <a:xfrm>
            <a:off x="643320" y="2087280"/>
            <a:ext cx="3820680" cy="3641760"/>
          </a:xfrm>
          <a:prstGeom prst="rect">
            <a:avLst/>
          </a:prstGeom>
        </p:spPr>
        <p:txBody>
          <a:bodyPr>
            <a:normAutofit/>
          </a:bodyPr>
          <a:lstStyle/>
          <a:p>
            <a:pPr>
              <a:lnSpc>
                <a:spcPct val="90000"/>
              </a:lnSpc>
              <a:spcBef>
                <a:spcPts val="1001"/>
              </a:spcBef>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sp>
        <p:nvSpPr>
          <p:cNvPr id="100" name="PlaceHolder 11"/>
          <p:cNvSpPr>
            <a:spLocks noGrp="1"/>
          </p:cNvSpPr>
          <p:nvPr>
            <p:ph type="body"/>
          </p:nvPr>
        </p:nvSpPr>
        <p:spPr>
          <a:xfrm>
            <a:off x="5489640" y="1766520"/>
            <a:ext cx="1176480" cy="1121760"/>
          </a:xfrm>
          <a:prstGeom prst="rect">
            <a:avLst/>
          </a:prstGeom>
        </p:spPr>
        <p:txBody>
          <a:bodyPr anchor="ctr">
            <a:normAutofit/>
          </a:bodyPr>
          <a:lstStyle/>
          <a:p>
            <a:pPr algn="ctr">
              <a:lnSpc>
                <a:spcPct val="90000"/>
              </a:lnSpc>
              <a:spcBef>
                <a:spcPts val="1001"/>
              </a:spcBef>
            </a:pPr>
            <a:r>
              <a:rPr lang="en-US" sz="4800" b="0" strike="noStrike" spc="-1">
                <a:solidFill>
                  <a:srgbClr val="FDB614"/>
                </a:solidFill>
                <a:latin typeface="Calibri"/>
              </a:rPr>
              <a:t>01</a:t>
            </a:r>
            <a:endParaRPr lang="en-US" sz="4800" b="0" strike="noStrike" spc="-1">
              <a:solidFill>
                <a:srgbClr val="000000"/>
              </a:solidFill>
              <a:latin typeface="Calibri"/>
            </a:endParaRPr>
          </a:p>
        </p:txBody>
      </p:sp>
      <p:sp>
        <p:nvSpPr>
          <p:cNvPr id="101" name="PlaceHolder 12"/>
          <p:cNvSpPr>
            <a:spLocks noGrp="1"/>
          </p:cNvSpPr>
          <p:nvPr>
            <p:ph type="body"/>
          </p:nvPr>
        </p:nvSpPr>
        <p:spPr>
          <a:xfrm>
            <a:off x="6960240" y="1775880"/>
            <a:ext cx="4871520" cy="1121760"/>
          </a:xfrm>
          <a:prstGeom prst="rect">
            <a:avLst/>
          </a:prstGeom>
        </p:spPr>
        <p:txBody>
          <a:bodyPr anchor="ctr">
            <a:normAutofit/>
          </a:bodyPr>
          <a:lstStyle/>
          <a:p>
            <a:pPr>
              <a:lnSpc>
                <a:spcPct val="90000"/>
              </a:lnSpc>
              <a:spcBef>
                <a:spcPts val="1001"/>
              </a:spcBef>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sp>
        <p:nvSpPr>
          <p:cNvPr id="102" name="PlaceHolder 13"/>
          <p:cNvSpPr>
            <a:spLocks noGrp="1"/>
          </p:cNvSpPr>
          <p:nvPr>
            <p:ph type="body"/>
          </p:nvPr>
        </p:nvSpPr>
        <p:spPr>
          <a:xfrm>
            <a:off x="5513400" y="3314520"/>
            <a:ext cx="1176480" cy="1121760"/>
          </a:xfrm>
          <a:prstGeom prst="rect">
            <a:avLst/>
          </a:prstGeom>
        </p:spPr>
        <p:txBody>
          <a:bodyPr anchor="ctr">
            <a:normAutofit/>
          </a:bodyPr>
          <a:lstStyle/>
          <a:p>
            <a:pPr algn="ctr">
              <a:lnSpc>
                <a:spcPct val="90000"/>
              </a:lnSpc>
              <a:spcBef>
                <a:spcPts val="1001"/>
              </a:spcBef>
            </a:pPr>
            <a:r>
              <a:rPr lang="en-US" sz="4800" b="0" strike="noStrike" spc="-1">
                <a:solidFill>
                  <a:srgbClr val="FDB614"/>
                </a:solidFill>
                <a:latin typeface="Calibri"/>
              </a:rPr>
              <a:t>02</a:t>
            </a:r>
            <a:endParaRPr lang="en-US" sz="4800" b="0" strike="noStrike" spc="-1">
              <a:solidFill>
                <a:srgbClr val="000000"/>
              </a:solidFill>
              <a:latin typeface="Calibri"/>
            </a:endParaRPr>
          </a:p>
        </p:txBody>
      </p:sp>
      <p:sp>
        <p:nvSpPr>
          <p:cNvPr id="103" name="PlaceHolder 14"/>
          <p:cNvSpPr>
            <a:spLocks noGrp="1"/>
          </p:cNvSpPr>
          <p:nvPr>
            <p:ph type="body"/>
          </p:nvPr>
        </p:nvSpPr>
        <p:spPr>
          <a:xfrm>
            <a:off x="6984000" y="3310200"/>
            <a:ext cx="4871520" cy="1121760"/>
          </a:xfrm>
          <a:prstGeom prst="rect">
            <a:avLst/>
          </a:prstGeom>
        </p:spPr>
        <p:txBody>
          <a:bodyPr anchor="ctr">
            <a:normAutofit/>
          </a:bodyPr>
          <a:lstStyle/>
          <a:p>
            <a:pPr>
              <a:lnSpc>
                <a:spcPct val="90000"/>
              </a:lnSpc>
              <a:spcBef>
                <a:spcPts val="1001"/>
              </a:spcBef>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sp>
        <p:nvSpPr>
          <p:cNvPr id="106" name="CustomShape 17"/>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r">
              <a:lnSpc>
                <a:spcPct val="100000"/>
              </a:lnSpc>
              <a:spcBef>
                <a:spcPts val="221"/>
              </a:spcBef>
            </a:pPr>
            <a:r>
              <a:rPr lang="pl-PL" sz="1100" b="1" strike="noStrike" spc="-1">
                <a:solidFill>
                  <a:srgbClr val="DA2128"/>
                </a:solidFill>
                <a:latin typeface="Calibri"/>
                <a:ea typeface="MS PGothic"/>
              </a:rPr>
              <a:t>EPIC </a:t>
            </a:r>
            <a:r>
              <a:rPr lang="pl-PL" sz="1100" b="1" strike="noStrike" spc="-1">
                <a:solidFill>
                  <a:srgbClr val="1268B3"/>
                </a:solidFill>
                <a:latin typeface="Calibri"/>
                <a:ea typeface="MS PGothic"/>
              </a:rPr>
              <a:t>|</a:t>
            </a:r>
            <a:r>
              <a:rPr lang="pl-PL" sz="1100" b="0" strike="noStrike" spc="-1">
                <a:solidFill>
                  <a:srgbClr val="1268B3"/>
                </a:solidFill>
                <a:latin typeface="Calibri"/>
                <a:ea typeface="MS PGothic"/>
              </a:rPr>
              <a:t> ENTERPRISE OPPORTUNITIES IN POP CULTURE</a:t>
            </a:r>
            <a:endParaRPr lang="pl-PL" sz="1100" b="0" strike="noStrike" spc="-1">
              <a:latin typeface="Arial"/>
            </a:endParaRPr>
          </a:p>
        </p:txBody>
      </p:sp>
      <p:pic>
        <p:nvPicPr>
          <p:cNvPr id="107" name="Picture 40"/>
          <p:cNvPicPr/>
          <p:nvPr/>
        </p:nvPicPr>
        <p:blipFill>
          <a:blip r:embed="rId14"/>
          <a:stretch/>
        </p:blipFill>
        <p:spPr>
          <a:xfrm>
            <a:off x="4464360" y="-2313000"/>
            <a:ext cx="4590000" cy="4126680"/>
          </a:xfrm>
          <a:prstGeom prst="rect">
            <a:avLst/>
          </a:prstGeom>
          <a:ln>
            <a:noFill/>
          </a:ln>
        </p:spPr>
      </p:pic>
    </p:spTree>
    <p:extLst>
      <p:ext uri="{BB962C8B-B14F-4D97-AF65-F5344CB8AC3E}">
        <p14:creationId xmlns:p14="http://schemas.microsoft.com/office/powerpoint/2010/main" val="401910786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 name="CustomShape 1"/>
          <p:cNvSpPr/>
          <p:nvPr userDrawn="1"/>
        </p:nvSpPr>
        <p:spPr>
          <a:xfrm>
            <a:off x="0" y="0"/>
            <a:ext cx="8375040" cy="6870960"/>
          </a:xfrm>
          <a:custGeom>
            <a:avLst/>
            <a:gdLst/>
            <a:ahLst/>
            <a:cxnLst/>
            <a:rect l="l" t="t" r="r" b="b"/>
            <a:pathLst>
              <a:path w="6782296" h="6871252">
                <a:moveTo>
                  <a:pt x="0" y="0"/>
                </a:moveTo>
                <a:lnTo>
                  <a:pt x="6782296" y="0"/>
                </a:lnTo>
                <a:lnTo>
                  <a:pt x="4731026" y="6871252"/>
                </a:lnTo>
                <a:lnTo>
                  <a:pt x="0" y="6858000"/>
                </a:lnTo>
                <a:lnTo>
                  <a:pt x="0" y="0"/>
                </a:lnTo>
                <a:close/>
              </a:path>
            </a:pathLst>
          </a:custGeom>
          <a:solidFill>
            <a:srgbClr val="1268B3"/>
          </a:solidFill>
          <a:ln w="12600">
            <a:noFill/>
          </a:ln>
        </p:spPr>
        <p:style>
          <a:lnRef idx="0">
            <a:scrgbClr r="0" g="0" b="0"/>
          </a:lnRef>
          <a:fillRef idx="0">
            <a:scrgbClr r="0" g="0" b="0"/>
          </a:fillRef>
          <a:effectRef idx="0">
            <a:scrgbClr r="0" g="0" b="0"/>
          </a:effectRef>
          <a:fontRef idx="minor"/>
        </p:style>
      </p:sp>
      <p:sp>
        <p:nvSpPr>
          <p:cNvPr id="146" name="PlaceHolder 2"/>
          <p:cNvSpPr>
            <a:spLocks noGrp="1"/>
          </p:cNvSpPr>
          <p:nvPr>
            <p:ph type="body"/>
          </p:nvPr>
        </p:nvSpPr>
        <p:spPr>
          <a:xfrm>
            <a:off x="606240" y="2052720"/>
            <a:ext cx="5595480" cy="4060800"/>
          </a:xfrm>
          <a:prstGeom prst="rect">
            <a:avLst/>
          </a:prstGeom>
        </p:spPr>
        <p:txBody>
          <a:bodyPr>
            <a:noAutofit/>
          </a:bodyPr>
          <a:lstStyle/>
          <a:p>
            <a:pPr marL="432000" indent="-324000">
              <a:lnSpc>
                <a:spcPct val="90000"/>
              </a:lnSpc>
              <a:spcBef>
                <a:spcPts val="1001"/>
              </a:spcBef>
              <a:buClr>
                <a:srgbClr val="000000"/>
              </a:buClr>
              <a:buSzPct val="45000"/>
              <a:buFont typeface="Wingdings" charset="2"/>
              <a:buChar char=""/>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pic>
        <p:nvPicPr>
          <p:cNvPr id="147" name="Picture 23"/>
          <p:cNvPicPr/>
          <p:nvPr userDrawn="1"/>
        </p:nvPicPr>
        <p:blipFill>
          <a:blip r:embed="rId14"/>
          <a:stretch/>
        </p:blipFill>
        <p:spPr>
          <a:xfrm>
            <a:off x="-939240" y="-2471760"/>
            <a:ext cx="4590000" cy="4126680"/>
          </a:xfrm>
          <a:prstGeom prst="rect">
            <a:avLst/>
          </a:prstGeom>
          <a:ln>
            <a:noFill/>
          </a:ln>
        </p:spPr>
      </p:pic>
      <p:sp>
        <p:nvSpPr>
          <p:cNvPr id="148" name="CustomShape 3"/>
          <p:cNvSpPr/>
          <p:nvPr userDrawn="1"/>
        </p:nvSpPr>
        <p:spPr>
          <a:xfrm rot="256800">
            <a:off x="-140760" y="570600"/>
            <a:ext cx="5348520"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149" name="PlaceHolder 4"/>
          <p:cNvSpPr>
            <a:spLocks noGrp="1"/>
          </p:cNvSpPr>
          <p:nvPr>
            <p:ph type="body"/>
          </p:nvPr>
        </p:nvSpPr>
        <p:spPr>
          <a:xfrm rot="256800">
            <a:off x="592200" y="686880"/>
            <a:ext cx="3911760" cy="742680"/>
          </a:xfrm>
          <a:prstGeom prst="rect">
            <a:avLst/>
          </a:prstGeom>
        </p:spPr>
        <p:txBody>
          <a:bodyPr>
            <a:normAutofit/>
          </a:bodyPr>
          <a:lstStyle/>
          <a:p>
            <a:pPr>
              <a:lnSpc>
                <a:spcPct val="90000"/>
              </a:lnSpc>
              <a:spcBef>
                <a:spcPts val="1001"/>
              </a:spcBef>
            </a:pPr>
            <a:r>
              <a:rPr lang="en-US" sz="4400" b="0" strike="noStrike" spc="-1">
                <a:solidFill>
                  <a:srgbClr val="FFFFFF"/>
                </a:solidFill>
                <a:latin typeface="Calibri"/>
              </a:rPr>
              <a:t>TITLE</a:t>
            </a:r>
            <a:endParaRPr lang="en-US" sz="4400" b="0" strike="noStrike" spc="-1">
              <a:solidFill>
                <a:srgbClr val="000000"/>
              </a:solidFill>
              <a:latin typeface="Calibri"/>
            </a:endParaRPr>
          </a:p>
        </p:txBody>
      </p:sp>
      <p:sp>
        <p:nvSpPr>
          <p:cNvPr id="150" name="CustomShape 5"/>
          <p:cNvSpPr/>
          <p:nvPr userDrawn="1"/>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221"/>
              </a:spcBef>
            </a:pPr>
            <a:r>
              <a:rPr lang="pl-PL" sz="1100" b="1" strike="noStrike" spc="-1">
                <a:solidFill>
                  <a:srgbClr val="FFFFFF"/>
                </a:solidFill>
                <a:latin typeface="Calibri"/>
                <a:ea typeface="MS PGothic"/>
              </a:rPr>
              <a:t>EPIC |</a:t>
            </a:r>
            <a:r>
              <a:rPr lang="pl-PL" sz="1100" b="0" strike="noStrike" spc="-1">
                <a:solidFill>
                  <a:srgbClr val="FFFFFF"/>
                </a:solidFill>
                <a:latin typeface="Calibri"/>
                <a:ea typeface="MS PGothic"/>
              </a:rPr>
              <a:t> ENTERPRISE OPPORTUNITIES IN POP CULTURE</a:t>
            </a:r>
            <a:endParaRPr lang="pl-PL" sz="1100" b="0" strike="noStrike" spc="-1">
              <a:latin typeface="Aria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9" name="CustomShape 1"/>
          <p:cNvSpPr/>
          <p:nvPr/>
        </p:nvSpPr>
        <p:spPr>
          <a:xfrm flipH="1">
            <a:off x="3843000" y="-13320"/>
            <a:ext cx="8375040" cy="6870960"/>
          </a:xfrm>
          <a:custGeom>
            <a:avLst/>
            <a:gdLst/>
            <a:ahLst/>
            <a:cxnLst/>
            <a:rect l="l" t="t" r="r" b="b"/>
            <a:pathLst>
              <a:path w="6782296" h="6871252">
                <a:moveTo>
                  <a:pt x="0" y="0"/>
                </a:moveTo>
                <a:lnTo>
                  <a:pt x="6782296" y="0"/>
                </a:lnTo>
                <a:lnTo>
                  <a:pt x="4731026" y="6871252"/>
                </a:lnTo>
                <a:lnTo>
                  <a:pt x="0" y="6858000"/>
                </a:lnTo>
                <a:lnTo>
                  <a:pt x="0" y="0"/>
                </a:lnTo>
                <a:close/>
              </a:path>
            </a:pathLst>
          </a:custGeom>
          <a:solidFill>
            <a:srgbClr val="1268B3"/>
          </a:solidFill>
          <a:ln w="12600">
            <a:noFill/>
          </a:ln>
        </p:spPr>
        <p:style>
          <a:lnRef idx="0">
            <a:scrgbClr r="0" g="0" b="0"/>
          </a:lnRef>
          <a:fillRef idx="0">
            <a:scrgbClr r="0" g="0" b="0"/>
          </a:fillRef>
          <a:effectRef idx="0">
            <a:scrgbClr r="0" g="0" b="0"/>
          </a:effectRef>
          <a:fontRef idx="minor"/>
        </p:style>
      </p:sp>
      <p:sp>
        <p:nvSpPr>
          <p:cNvPr id="190" name="PlaceHolder 2"/>
          <p:cNvSpPr>
            <a:spLocks noGrp="1"/>
          </p:cNvSpPr>
          <p:nvPr>
            <p:ph type="body"/>
          </p:nvPr>
        </p:nvSpPr>
        <p:spPr>
          <a:xfrm>
            <a:off x="6202080" y="2263320"/>
            <a:ext cx="5595480" cy="4060800"/>
          </a:xfrm>
          <a:prstGeom prst="rect">
            <a:avLst/>
          </a:prstGeom>
        </p:spPr>
        <p:txBody>
          <a:bodyPr>
            <a:noAutofit/>
          </a:bodyPr>
          <a:lstStyle/>
          <a:p>
            <a:pPr marL="432000" indent="-324000">
              <a:lnSpc>
                <a:spcPct val="90000"/>
              </a:lnSpc>
              <a:spcBef>
                <a:spcPts val="1001"/>
              </a:spcBef>
              <a:buClr>
                <a:srgbClr val="000000"/>
              </a:buClr>
              <a:buSzPct val="45000"/>
              <a:buFont typeface="Wingdings" charset="2"/>
              <a:buChar char=""/>
            </a:pPr>
            <a:r>
              <a:rPr lang="en-US" sz="2400" b="0" strike="noStrike" spc="-1">
                <a:solidFill>
                  <a:srgbClr val="FFFFFF"/>
                </a:solidFill>
                <a:latin typeface="Calibri"/>
              </a:rPr>
              <a:t>Body Text</a:t>
            </a:r>
            <a:endParaRPr lang="en-US" sz="2400" b="0" strike="noStrike" spc="-1">
              <a:solidFill>
                <a:srgbClr val="000000"/>
              </a:solidFill>
              <a:latin typeface="Calibri"/>
            </a:endParaRPr>
          </a:p>
        </p:txBody>
      </p:sp>
      <p:pic>
        <p:nvPicPr>
          <p:cNvPr id="191" name="Picture 64"/>
          <p:cNvPicPr/>
          <p:nvPr/>
        </p:nvPicPr>
        <p:blipFill>
          <a:blip r:embed="rId14"/>
          <a:stretch/>
        </p:blipFill>
        <p:spPr>
          <a:xfrm>
            <a:off x="8669520" y="-2238480"/>
            <a:ext cx="4590000" cy="4126680"/>
          </a:xfrm>
          <a:prstGeom prst="rect">
            <a:avLst/>
          </a:prstGeom>
          <a:ln>
            <a:noFill/>
          </a:ln>
        </p:spPr>
      </p:pic>
      <p:sp>
        <p:nvSpPr>
          <p:cNvPr id="192" name="CustomShape 3"/>
          <p:cNvSpPr/>
          <p:nvPr/>
        </p:nvSpPr>
        <p:spPr>
          <a:xfrm rot="21343200" flipH="1">
            <a:off x="7174080" y="791280"/>
            <a:ext cx="5348520"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193" name="PlaceHolder 4"/>
          <p:cNvSpPr>
            <a:spLocks noGrp="1"/>
          </p:cNvSpPr>
          <p:nvPr>
            <p:ph type="body"/>
          </p:nvPr>
        </p:nvSpPr>
        <p:spPr>
          <a:xfrm rot="21367200">
            <a:off x="7892280" y="934920"/>
            <a:ext cx="3911760" cy="742680"/>
          </a:xfrm>
          <a:prstGeom prst="rect">
            <a:avLst/>
          </a:prstGeom>
        </p:spPr>
        <p:txBody>
          <a:bodyPr>
            <a:normAutofit/>
          </a:bodyPr>
          <a:lstStyle/>
          <a:p>
            <a:pPr algn="r">
              <a:lnSpc>
                <a:spcPct val="90000"/>
              </a:lnSpc>
              <a:spcBef>
                <a:spcPts val="1001"/>
              </a:spcBef>
            </a:pPr>
            <a:r>
              <a:rPr lang="en-US" sz="4400" b="0" strike="noStrike" spc="-1">
                <a:solidFill>
                  <a:srgbClr val="FFFFFF"/>
                </a:solidFill>
                <a:latin typeface="Calibri"/>
              </a:rPr>
              <a:t>TITLE</a:t>
            </a:r>
            <a:endParaRPr lang="en-US" sz="4400" b="0" strike="noStrike" spc="-1">
              <a:solidFill>
                <a:srgbClr val="000000"/>
              </a:solidFill>
              <a:latin typeface="Calibri"/>
            </a:endParaRPr>
          </a:p>
        </p:txBody>
      </p:sp>
      <p:sp>
        <p:nvSpPr>
          <p:cNvPr id="194" name="CustomShape 5"/>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221"/>
              </a:spcBef>
            </a:pPr>
            <a:r>
              <a:rPr lang="pl-PL" sz="1100" b="1" strike="noStrike" spc="-1">
                <a:solidFill>
                  <a:srgbClr val="FFFFFF"/>
                </a:solidFill>
                <a:latin typeface="Calibri"/>
                <a:ea typeface="MS PGothic"/>
              </a:rPr>
              <a:t>EPIC |</a:t>
            </a:r>
            <a:r>
              <a:rPr lang="pl-PL" sz="1100" b="0" strike="noStrike" spc="-1">
                <a:solidFill>
                  <a:srgbClr val="FFFFFF"/>
                </a:solidFill>
                <a:latin typeface="Calibri"/>
                <a:ea typeface="MS PGothic"/>
              </a:rPr>
              <a:t> ENTERPRISE OPPORTUNITIES IN POP CULTURE</a:t>
            </a:r>
            <a:endParaRPr lang="pl-PL" sz="1100" b="0" strike="noStrike" spc="-1">
              <a:latin typeface="Arial"/>
            </a:endParaRPr>
          </a:p>
        </p:txBody>
      </p:sp>
      <p:sp>
        <p:nvSpPr>
          <p:cNvPr id="195" name="PlaceHolder 6"/>
          <p:cNvSpPr>
            <a:spLocks noGrp="1"/>
          </p:cNvSpPr>
          <p:nvPr>
            <p:ph type="body"/>
          </p:nvPr>
        </p:nvSpPr>
        <p:spPr>
          <a:xfrm>
            <a:off x="-25920" y="0"/>
            <a:ext cx="6413040" cy="6878880"/>
          </a:xfrm>
          <a:prstGeom prst="rect">
            <a:avLst/>
          </a:prstGeom>
        </p:spPr>
        <p:txBody>
          <a:bodyPr lIns="90000" tIns="45000" rIns="90000" bIns="45000">
            <a:noAutofit/>
          </a:bodyPr>
          <a:lstStyle/>
          <a:p>
            <a:pPr algn="ctr">
              <a:lnSpc>
                <a:spcPct val="100000"/>
              </a:lnSpc>
            </a:pPr>
            <a:endParaRPr lang="en-US" sz="2800" b="0" strike="noStrike" spc="-1" dirty="0">
              <a:solidFill>
                <a:srgbClr val="000000"/>
              </a:solidFill>
              <a:latin typeface="Calibri"/>
            </a:endParaRPr>
          </a:p>
          <a:p>
            <a:pPr algn="ctr">
              <a:lnSpc>
                <a:spcPct val="100000"/>
              </a:lnSpc>
            </a:pPr>
            <a:endParaRPr lang="en-US" sz="2800" b="0" strike="noStrike" spc="-1" dirty="0">
              <a:solidFill>
                <a:srgbClr val="000000"/>
              </a:solidFill>
              <a:latin typeface="Calibri"/>
            </a:endParaRPr>
          </a:p>
          <a:p>
            <a:pPr algn="ctr">
              <a:lnSpc>
                <a:spcPct val="100000"/>
              </a:lnSpc>
            </a:pPr>
            <a:endParaRPr lang="en-US" sz="2800" b="0" strike="noStrike" spc="-1" dirty="0">
              <a:solidFill>
                <a:srgbClr val="000000"/>
              </a:solidFill>
              <a:latin typeface="Calibri"/>
            </a:endParaRPr>
          </a:p>
          <a:p>
            <a:pPr algn="ctr">
              <a:lnSpc>
                <a:spcPct val="100000"/>
              </a:lnSpc>
            </a:pPr>
            <a:endParaRPr lang="en-US" sz="2800" b="0" strike="noStrike" spc="-1" dirty="0">
              <a:solidFill>
                <a:srgbClr val="000000"/>
              </a:solidFill>
              <a:latin typeface="Calibri"/>
            </a:endParaRPr>
          </a:p>
          <a:p>
            <a:pPr algn="ctr">
              <a:lnSpc>
                <a:spcPct val="100000"/>
              </a:lnSpc>
            </a:pPr>
            <a:endParaRPr lang="en-US" sz="2800" b="0" strike="noStrike" spc="-1" dirty="0">
              <a:solidFill>
                <a:srgbClr val="000000"/>
              </a:solidFill>
              <a:latin typeface="Calibri"/>
            </a:endParaRPr>
          </a:p>
          <a:p>
            <a:pPr algn="ctr">
              <a:lnSpc>
                <a:spcPct val="100000"/>
              </a:lnSpc>
            </a:pPr>
            <a:endParaRPr lang="en-US" sz="2800" b="0" strike="noStrike" spc="-1" dirty="0">
              <a:solidFill>
                <a:srgbClr val="000000"/>
              </a:solidFill>
              <a:latin typeface="Calibri"/>
            </a:endParaRPr>
          </a:p>
          <a:p>
            <a:pPr algn="ctr">
              <a:lnSpc>
                <a:spcPct val="100000"/>
              </a:lnSpc>
            </a:pPr>
            <a:endParaRPr lang="en-US" sz="2800" b="0" strike="noStrike" spc="-1" dirty="0">
              <a:solidFill>
                <a:srgbClr val="000000"/>
              </a:solidFill>
              <a:latin typeface="Calibri"/>
            </a:endParaRPr>
          </a:p>
          <a:p>
            <a:pPr algn="ctr">
              <a:lnSpc>
                <a:spcPct val="100000"/>
              </a:lnSpc>
            </a:pPr>
            <a:r>
              <a:rPr lang="en-US" sz="1800" b="0" strike="noStrike" spc="-1" dirty="0">
                <a:solidFill>
                  <a:srgbClr val="4D4D4C"/>
                </a:solidFill>
                <a:latin typeface="Calibri"/>
              </a:rPr>
              <a:t>Click here </a:t>
            </a:r>
            <a:endParaRPr lang="en-US" sz="1800" b="0" strike="noStrike" spc="-1" dirty="0">
              <a:solidFill>
                <a:srgbClr val="000000"/>
              </a:solidFill>
              <a:latin typeface="Calibri"/>
            </a:endParaRPr>
          </a:p>
          <a:p>
            <a:pPr algn="ctr">
              <a:lnSpc>
                <a:spcPct val="100000"/>
              </a:lnSpc>
            </a:pPr>
            <a:r>
              <a:rPr lang="en-US" sz="1800" b="0" strike="noStrike" spc="-1" dirty="0">
                <a:solidFill>
                  <a:srgbClr val="4D4D4C"/>
                </a:solidFill>
                <a:latin typeface="Calibri"/>
              </a:rPr>
              <a:t>to add photo</a:t>
            </a:r>
            <a:endParaRPr lang="en-US" sz="1800" b="0" strike="noStrike" spc="-1" dirty="0">
              <a:solidFill>
                <a:srgbClr val="000000"/>
              </a:solidFill>
              <a:latin typeface="Calibri"/>
            </a:endParaRPr>
          </a:p>
        </p:txBody>
      </p:sp>
      <p:sp>
        <p:nvSpPr>
          <p:cNvPr id="196" name="CustomShape 7"/>
          <p:cNvSpPr/>
          <p:nvPr/>
        </p:nvSpPr>
        <p:spPr>
          <a:xfrm>
            <a:off x="810720" y="644148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r">
              <a:lnSpc>
                <a:spcPct val="100000"/>
              </a:lnSpc>
              <a:spcBef>
                <a:spcPts val="221"/>
              </a:spcBef>
            </a:pPr>
            <a:r>
              <a:rPr lang="pl-PL" sz="1100" b="1" strike="noStrike" spc="-1">
                <a:solidFill>
                  <a:srgbClr val="FFFFFF"/>
                </a:solidFill>
                <a:latin typeface="Calibri"/>
                <a:ea typeface="MS PGothic"/>
              </a:rPr>
              <a:t>EPIC |</a:t>
            </a:r>
            <a:r>
              <a:rPr lang="pl-PL" sz="1100" b="0" strike="noStrike" spc="-1">
                <a:solidFill>
                  <a:srgbClr val="FFFFFF"/>
                </a:solidFill>
                <a:latin typeface="Calibri"/>
                <a:ea typeface="MS PGothic"/>
              </a:rPr>
              <a:t> ENTERPRISE OPPORTUNITIES IN POP CULTURE</a:t>
            </a:r>
            <a:endParaRPr lang="pl-PL" sz="1100" b="0" strike="noStrike" spc="-1">
              <a:latin typeface="Arial"/>
            </a:endParaRPr>
          </a:p>
        </p:txBody>
      </p:sp>
      <p:sp>
        <p:nvSpPr>
          <p:cNvPr id="197" name="PlaceHolder 8"/>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Kliknij, aby edytować format tekstu tytułu</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4" name="CustomShape 1"/>
          <p:cNvSpPr/>
          <p:nvPr/>
        </p:nvSpPr>
        <p:spPr>
          <a:xfrm rot="16200000" flipH="1" flipV="1">
            <a:off x="5453280" y="-5452560"/>
            <a:ext cx="1285200" cy="12191760"/>
          </a:xfrm>
          <a:custGeom>
            <a:avLst/>
            <a:gdLst/>
            <a:ahLst/>
            <a:cxnLst/>
            <a:rect l="l" t="t" r="r" b="b"/>
            <a:pathLst>
              <a:path w="7673009" h="6871252">
                <a:moveTo>
                  <a:pt x="0" y="0"/>
                </a:moveTo>
                <a:lnTo>
                  <a:pt x="7673009" y="0"/>
                </a:lnTo>
                <a:lnTo>
                  <a:pt x="4731026" y="6871252"/>
                </a:lnTo>
                <a:lnTo>
                  <a:pt x="0" y="6858000"/>
                </a:lnTo>
                <a:lnTo>
                  <a:pt x="0" y="0"/>
                </a:lnTo>
                <a:close/>
              </a:path>
            </a:pathLst>
          </a:custGeom>
          <a:solidFill>
            <a:srgbClr val="DA2128"/>
          </a:solidFill>
          <a:ln w="12600">
            <a:noFill/>
          </a:ln>
        </p:spPr>
        <p:style>
          <a:lnRef idx="0">
            <a:scrgbClr r="0" g="0" b="0"/>
          </a:lnRef>
          <a:fillRef idx="0">
            <a:scrgbClr r="0" g="0" b="0"/>
          </a:fillRef>
          <a:effectRef idx="0">
            <a:scrgbClr r="0" g="0" b="0"/>
          </a:effectRef>
          <a:fontRef idx="minor"/>
        </p:style>
      </p:sp>
      <p:pic>
        <p:nvPicPr>
          <p:cNvPr id="325" name="Picture 1"/>
          <p:cNvPicPr/>
          <p:nvPr/>
        </p:nvPicPr>
        <p:blipFill>
          <a:blip r:embed="rId14"/>
          <a:srcRect l="394" t="12803" r="-394" b="-12803"/>
          <a:stretch/>
        </p:blipFill>
        <p:spPr>
          <a:xfrm>
            <a:off x="7761240" y="5760"/>
            <a:ext cx="2928240" cy="2326320"/>
          </a:xfrm>
          <a:prstGeom prst="rect">
            <a:avLst/>
          </a:prstGeom>
          <a:ln>
            <a:noFill/>
          </a:ln>
        </p:spPr>
      </p:pic>
      <p:sp>
        <p:nvSpPr>
          <p:cNvPr id="326" name="CustomShape 2"/>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221"/>
              </a:spcBef>
            </a:pPr>
            <a:r>
              <a:rPr lang="pl-PL" sz="1100" b="1" strike="noStrike" spc="-1">
                <a:solidFill>
                  <a:srgbClr val="DA2128"/>
                </a:solidFill>
                <a:latin typeface="Calibri"/>
                <a:ea typeface="MS PGothic"/>
              </a:rPr>
              <a:t>EPIC </a:t>
            </a:r>
            <a:r>
              <a:rPr lang="pl-PL" sz="1100" b="1" strike="noStrike" spc="-1">
                <a:solidFill>
                  <a:srgbClr val="1268B3"/>
                </a:solidFill>
                <a:latin typeface="Calibri"/>
                <a:ea typeface="MS PGothic"/>
              </a:rPr>
              <a:t>|</a:t>
            </a:r>
            <a:r>
              <a:rPr lang="pl-PL" sz="1100" b="0" strike="noStrike" spc="-1">
                <a:solidFill>
                  <a:srgbClr val="1268B3"/>
                </a:solidFill>
                <a:latin typeface="Calibri"/>
                <a:ea typeface="MS PGothic"/>
              </a:rPr>
              <a:t> ENTERPRISE OPPORTUNITIES IN POP CULTURE</a:t>
            </a:r>
            <a:endParaRPr lang="pl-PL" sz="1100" b="0" strike="noStrike" spc="-1">
              <a:latin typeface="Arial"/>
            </a:endParaRPr>
          </a:p>
        </p:txBody>
      </p:sp>
      <p:sp>
        <p:nvSpPr>
          <p:cNvPr id="327" name="CustomShape 3"/>
          <p:cNvSpPr/>
          <p:nvPr/>
        </p:nvSpPr>
        <p:spPr>
          <a:xfrm rot="286200">
            <a:off x="-167760" y="646920"/>
            <a:ext cx="6403320"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328" name="PlaceHolder 4"/>
          <p:cNvSpPr>
            <a:spLocks noGrp="1"/>
          </p:cNvSpPr>
          <p:nvPr>
            <p:ph type="body"/>
          </p:nvPr>
        </p:nvSpPr>
        <p:spPr>
          <a:xfrm rot="286200">
            <a:off x="394920" y="776160"/>
            <a:ext cx="5663520" cy="715680"/>
          </a:xfrm>
          <a:prstGeom prst="rect">
            <a:avLst/>
          </a:prstGeom>
        </p:spPr>
        <p:txBody>
          <a:bodyPr>
            <a:normAutofit/>
          </a:bodyPr>
          <a:lstStyle/>
          <a:p>
            <a:pPr marL="432000" indent="-324000">
              <a:lnSpc>
                <a:spcPct val="90000"/>
              </a:lnSpc>
              <a:spcBef>
                <a:spcPts val="1001"/>
              </a:spcBef>
              <a:buClr>
                <a:srgbClr val="000000"/>
              </a:buClr>
              <a:buSzPct val="45000"/>
              <a:buFont typeface="Wingdings" charset="2"/>
              <a:buChar char=""/>
            </a:pPr>
            <a:r>
              <a:rPr lang="en-US" sz="3600" b="0" strike="noStrike" spc="-1">
                <a:solidFill>
                  <a:srgbClr val="FFFFFF"/>
                </a:solidFill>
                <a:latin typeface="Calibri"/>
              </a:rPr>
              <a:t>TITLE</a:t>
            </a:r>
            <a:endParaRPr lang="en-US" sz="3600" b="0" strike="noStrike" spc="-1">
              <a:solidFill>
                <a:srgbClr val="000000"/>
              </a:solidFill>
              <a:latin typeface="Calibri"/>
            </a:endParaRPr>
          </a:p>
        </p:txBody>
      </p:sp>
      <p:pic>
        <p:nvPicPr>
          <p:cNvPr id="329" name="Picture 12"/>
          <p:cNvPicPr/>
          <p:nvPr/>
        </p:nvPicPr>
        <p:blipFill>
          <a:blip r:embed="rId15"/>
          <a:srcRect t="48626"/>
          <a:stretch/>
        </p:blipFill>
        <p:spPr>
          <a:xfrm>
            <a:off x="6634440" y="0"/>
            <a:ext cx="2294640" cy="1059840"/>
          </a:xfrm>
          <a:prstGeom prst="rect">
            <a:avLst/>
          </a:prstGeom>
          <a:ln>
            <a:noFill/>
          </a:ln>
        </p:spPr>
      </p:pic>
      <p:sp>
        <p:nvSpPr>
          <p:cNvPr id="330" name="PlaceHolder 5"/>
          <p:cNvSpPr>
            <a:spLocks noGrp="1"/>
          </p:cNvSpPr>
          <p:nvPr>
            <p:ph type="body"/>
          </p:nvPr>
        </p:nvSpPr>
        <p:spPr>
          <a:xfrm>
            <a:off x="658440" y="2120040"/>
            <a:ext cx="8271000" cy="4168800"/>
          </a:xfrm>
          <a:prstGeom prst="rect">
            <a:avLst/>
          </a:prstGeom>
        </p:spPr>
        <p:txBody>
          <a:bodyPr>
            <a:noAutofit/>
          </a:bodyPr>
          <a:lstStyle/>
          <a:p>
            <a:pPr marL="343080" indent="-342720">
              <a:lnSpc>
                <a:spcPct val="90000"/>
              </a:lnSpc>
              <a:spcBef>
                <a:spcPts val="1001"/>
              </a:spcBef>
              <a:buClr>
                <a:srgbClr val="FDB614"/>
              </a:buClr>
              <a:buFont typeface="Arial"/>
              <a:buChar char="•"/>
            </a:pPr>
            <a:r>
              <a:rPr lang="en-US" sz="2400" b="0" strike="noStrike" spc="-1">
                <a:solidFill>
                  <a:srgbClr val="4D4D4C"/>
                </a:solidFill>
                <a:latin typeface="Calibri"/>
              </a:rPr>
              <a:t>Main Body Text</a:t>
            </a:r>
            <a:endParaRPr lang="en-US" sz="2400" b="0" strike="noStrike" spc="-1">
              <a:solidFill>
                <a:srgbClr val="000000"/>
              </a:solidFill>
              <a:latin typeface="Calibri"/>
            </a:endParaRPr>
          </a:p>
        </p:txBody>
      </p:sp>
      <p:sp>
        <p:nvSpPr>
          <p:cNvPr id="331" name="PlaceHolder 6"/>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Kliknij, aby edytować format tekstu tytułu</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24" name="CustomShape 1"/>
          <p:cNvSpPr/>
          <p:nvPr/>
        </p:nvSpPr>
        <p:spPr>
          <a:xfrm rot="16200000" flipH="1" flipV="1">
            <a:off x="5453280" y="-5452560"/>
            <a:ext cx="1285200" cy="12191760"/>
          </a:xfrm>
          <a:custGeom>
            <a:avLst/>
            <a:gdLst/>
            <a:ahLst/>
            <a:cxnLst/>
            <a:rect l="l" t="t" r="r" b="b"/>
            <a:pathLst>
              <a:path w="7673009" h="6871252">
                <a:moveTo>
                  <a:pt x="0" y="0"/>
                </a:moveTo>
                <a:lnTo>
                  <a:pt x="7673009" y="0"/>
                </a:lnTo>
                <a:lnTo>
                  <a:pt x="4731026" y="6871252"/>
                </a:lnTo>
                <a:lnTo>
                  <a:pt x="0" y="6858000"/>
                </a:lnTo>
                <a:lnTo>
                  <a:pt x="0" y="0"/>
                </a:lnTo>
                <a:close/>
              </a:path>
            </a:pathLst>
          </a:custGeom>
          <a:solidFill>
            <a:srgbClr val="DA2128"/>
          </a:solidFill>
          <a:ln w="12600">
            <a:noFill/>
          </a:ln>
        </p:spPr>
        <p:style>
          <a:lnRef idx="0">
            <a:scrgbClr r="0" g="0" b="0"/>
          </a:lnRef>
          <a:fillRef idx="0">
            <a:scrgbClr r="0" g="0" b="0"/>
          </a:fillRef>
          <a:effectRef idx="0">
            <a:scrgbClr r="0" g="0" b="0"/>
          </a:effectRef>
          <a:fontRef idx="minor"/>
        </p:style>
      </p:sp>
      <p:pic>
        <p:nvPicPr>
          <p:cNvPr id="325" name="Picture 1"/>
          <p:cNvPicPr/>
          <p:nvPr/>
        </p:nvPicPr>
        <p:blipFill>
          <a:blip r:embed="rId14"/>
          <a:srcRect l="394" t="12803" r="-394" b="-12803"/>
          <a:stretch/>
        </p:blipFill>
        <p:spPr>
          <a:xfrm>
            <a:off x="7761240" y="5760"/>
            <a:ext cx="2928240" cy="2326320"/>
          </a:xfrm>
          <a:prstGeom prst="rect">
            <a:avLst/>
          </a:prstGeom>
          <a:ln>
            <a:noFill/>
          </a:ln>
        </p:spPr>
      </p:pic>
      <p:sp>
        <p:nvSpPr>
          <p:cNvPr id="326" name="CustomShape 2"/>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221"/>
              </a:spcBef>
            </a:pPr>
            <a:r>
              <a:rPr lang="pl-PL" sz="1100" b="1" strike="noStrike" spc="-1">
                <a:solidFill>
                  <a:srgbClr val="DA2128"/>
                </a:solidFill>
                <a:latin typeface="Calibri"/>
                <a:ea typeface="MS PGothic"/>
              </a:rPr>
              <a:t>EPIC </a:t>
            </a:r>
            <a:r>
              <a:rPr lang="pl-PL" sz="1100" b="1" strike="noStrike" spc="-1">
                <a:solidFill>
                  <a:srgbClr val="1268B3"/>
                </a:solidFill>
                <a:latin typeface="Calibri"/>
                <a:ea typeface="MS PGothic"/>
              </a:rPr>
              <a:t>|</a:t>
            </a:r>
            <a:r>
              <a:rPr lang="pl-PL" sz="1100" b="0" strike="noStrike" spc="-1">
                <a:solidFill>
                  <a:srgbClr val="1268B3"/>
                </a:solidFill>
                <a:latin typeface="Calibri"/>
                <a:ea typeface="MS PGothic"/>
              </a:rPr>
              <a:t> ENTERPRISE OPPORTUNITIES IN POP CULTURE</a:t>
            </a:r>
            <a:endParaRPr lang="pl-PL" sz="1100" b="0" strike="noStrike" spc="-1">
              <a:latin typeface="Arial"/>
            </a:endParaRPr>
          </a:p>
        </p:txBody>
      </p:sp>
      <p:sp>
        <p:nvSpPr>
          <p:cNvPr id="328" name="PlaceHolder 4"/>
          <p:cNvSpPr>
            <a:spLocks noGrp="1"/>
          </p:cNvSpPr>
          <p:nvPr>
            <p:ph type="body"/>
          </p:nvPr>
        </p:nvSpPr>
        <p:spPr>
          <a:xfrm rot="286200">
            <a:off x="394920" y="776160"/>
            <a:ext cx="5663520" cy="715680"/>
          </a:xfrm>
          <a:prstGeom prst="rect">
            <a:avLst/>
          </a:prstGeom>
        </p:spPr>
        <p:txBody>
          <a:bodyPr>
            <a:normAutofit/>
          </a:bodyPr>
          <a:lstStyle/>
          <a:p>
            <a:pPr marL="432000" indent="-324000">
              <a:lnSpc>
                <a:spcPct val="90000"/>
              </a:lnSpc>
              <a:spcBef>
                <a:spcPts val="1001"/>
              </a:spcBef>
              <a:buClr>
                <a:srgbClr val="000000"/>
              </a:buClr>
              <a:buSzPct val="45000"/>
              <a:buFont typeface="Wingdings" charset="2"/>
              <a:buChar char=""/>
            </a:pPr>
            <a:r>
              <a:rPr lang="en-US" sz="3600" b="0" strike="noStrike" spc="-1">
                <a:solidFill>
                  <a:srgbClr val="FFFFFF"/>
                </a:solidFill>
                <a:latin typeface="Calibri"/>
              </a:rPr>
              <a:t>TITLE</a:t>
            </a:r>
            <a:endParaRPr lang="en-US" sz="3600" b="0" strike="noStrike" spc="-1">
              <a:solidFill>
                <a:srgbClr val="000000"/>
              </a:solidFill>
              <a:latin typeface="Calibri"/>
            </a:endParaRPr>
          </a:p>
        </p:txBody>
      </p:sp>
      <p:pic>
        <p:nvPicPr>
          <p:cNvPr id="329" name="Picture 12"/>
          <p:cNvPicPr/>
          <p:nvPr/>
        </p:nvPicPr>
        <p:blipFill>
          <a:blip r:embed="rId15"/>
          <a:srcRect t="48626"/>
          <a:stretch/>
        </p:blipFill>
        <p:spPr>
          <a:xfrm>
            <a:off x="6634440" y="0"/>
            <a:ext cx="2294640" cy="1059840"/>
          </a:xfrm>
          <a:prstGeom prst="rect">
            <a:avLst/>
          </a:prstGeom>
          <a:ln>
            <a:noFill/>
          </a:ln>
        </p:spPr>
      </p:pic>
      <p:sp>
        <p:nvSpPr>
          <p:cNvPr id="330" name="PlaceHolder 5"/>
          <p:cNvSpPr>
            <a:spLocks noGrp="1"/>
          </p:cNvSpPr>
          <p:nvPr>
            <p:ph type="body"/>
          </p:nvPr>
        </p:nvSpPr>
        <p:spPr>
          <a:xfrm>
            <a:off x="658440" y="2120040"/>
            <a:ext cx="8271000" cy="4168800"/>
          </a:xfrm>
          <a:prstGeom prst="rect">
            <a:avLst/>
          </a:prstGeom>
        </p:spPr>
        <p:txBody>
          <a:bodyPr>
            <a:noAutofit/>
          </a:bodyPr>
          <a:lstStyle/>
          <a:p>
            <a:pPr marL="343080" indent="-342720">
              <a:lnSpc>
                <a:spcPct val="90000"/>
              </a:lnSpc>
              <a:spcBef>
                <a:spcPts val="1001"/>
              </a:spcBef>
              <a:buClr>
                <a:srgbClr val="FDB614"/>
              </a:buClr>
              <a:buFont typeface="Arial"/>
              <a:buChar char="•"/>
            </a:pPr>
            <a:r>
              <a:rPr lang="en-US" sz="2400" b="0" strike="noStrike" spc="-1">
                <a:solidFill>
                  <a:srgbClr val="4D4D4C"/>
                </a:solidFill>
                <a:latin typeface="Calibri"/>
              </a:rPr>
              <a:t>Main Body Text</a:t>
            </a:r>
            <a:endParaRPr lang="en-US" sz="2400" b="0" strike="noStrike" spc="-1">
              <a:solidFill>
                <a:srgbClr val="000000"/>
              </a:solidFill>
              <a:latin typeface="Calibri"/>
            </a:endParaRPr>
          </a:p>
        </p:txBody>
      </p:sp>
      <p:sp>
        <p:nvSpPr>
          <p:cNvPr id="331" name="PlaceHolder 6"/>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Kliknij, aby edytować format tekstu tytułu</a:t>
            </a:r>
          </a:p>
        </p:txBody>
      </p:sp>
    </p:spTree>
    <p:extLst>
      <p:ext uri="{BB962C8B-B14F-4D97-AF65-F5344CB8AC3E}">
        <p14:creationId xmlns:p14="http://schemas.microsoft.com/office/powerpoint/2010/main" val="1322319690"/>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68" name="CustomShape 1"/>
          <p:cNvSpPr/>
          <p:nvPr/>
        </p:nvSpPr>
        <p:spPr>
          <a:xfrm rot="5400000" flipV="1">
            <a:off x="5453280" y="-5452920"/>
            <a:ext cx="1285200" cy="12191760"/>
          </a:xfrm>
          <a:custGeom>
            <a:avLst/>
            <a:gdLst/>
            <a:ahLst/>
            <a:cxnLst/>
            <a:rect l="l" t="t" r="r" b="b"/>
            <a:pathLst>
              <a:path w="7673009" h="6871252">
                <a:moveTo>
                  <a:pt x="0" y="0"/>
                </a:moveTo>
                <a:lnTo>
                  <a:pt x="7673009" y="0"/>
                </a:lnTo>
                <a:lnTo>
                  <a:pt x="4731026" y="6871252"/>
                </a:lnTo>
                <a:lnTo>
                  <a:pt x="0" y="6858000"/>
                </a:lnTo>
                <a:lnTo>
                  <a:pt x="0" y="0"/>
                </a:lnTo>
                <a:close/>
              </a:path>
            </a:pathLst>
          </a:custGeom>
          <a:solidFill>
            <a:srgbClr val="1268B3"/>
          </a:solidFill>
          <a:ln w="12600">
            <a:noFill/>
          </a:ln>
        </p:spPr>
        <p:style>
          <a:lnRef idx="0">
            <a:scrgbClr r="0" g="0" b="0"/>
          </a:lnRef>
          <a:fillRef idx="0">
            <a:scrgbClr r="0" g="0" b="0"/>
          </a:fillRef>
          <a:effectRef idx="0">
            <a:scrgbClr r="0" g="0" b="0"/>
          </a:effectRef>
          <a:fontRef idx="minor"/>
        </p:style>
      </p:sp>
      <p:pic>
        <p:nvPicPr>
          <p:cNvPr id="369" name="Picture 8"/>
          <p:cNvPicPr/>
          <p:nvPr/>
        </p:nvPicPr>
        <p:blipFill>
          <a:blip r:embed="rId14"/>
          <a:srcRect l="394" t="12803" r="-394" b="-12803"/>
          <a:stretch/>
        </p:blipFill>
        <p:spPr>
          <a:xfrm>
            <a:off x="1081800" y="12240"/>
            <a:ext cx="2928240" cy="2326320"/>
          </a:xfrm>
          <a:prstGeom prst="rect">
            <a:avLst/>
          </a:prstGeom>
          <a:ln>
            <a:noFill/>
          </a:ln>
        </p:spPr>
      </p:pic>
      <p:sp>
        <p:nvSpPr>
          <p:cNvPr id="371" name="PlaceHolder 3"/>
          <p:cNvSpPr>
            <a:spLocks noGrp="1"/>
          </p:cNvSpPr>
          <p:nvPr>
            <p:ph type="body"/>
          </p:nvPr>
        </p:nvSpPr>
        <p:spPr>
          <a:xfrm rot="21375600">
            <a:off x="6503760" y="798480"/>
            <a:ext cx="5715360" cy="715680"/>
          </a:xfrm>
          <a:prstGeom prst="rect">
            <a:avLst/>
          </a:prstGeom>
        </p:spPr>
        <p:txBody>
          <a:bodyPr>
            <a:normAutofit/>
          </a:bodyPr>
          <a:lstStyle/>
          <a:p>
            <a:pPr marL="432000" indent="-324000">
              <a:lnSpc>
                <a:spcPct val="90000"/>
              </a:lnSpc>
              <a:spcBef>
                <a:spcPts val="1001"/>
              </a:spcBef>
              <a:buClr>
                <a:srgbClr val="000000"/>
              </a:buClr>
              <a:buSzPct val="45000"/>
              <a:buFont typeface="Wingdings" charset="2"/>
              <a:buChar char=""/>
            </a:pPr>
            <a:r>
              <a:rPr lang="en-US" sz="3600" b="0" strike="noStrike" spc="-1">
                <a:solidFill>
                  <a:srgbClr val="FFFFFF"/>
                </a:solidFill>
                <a:latin typeface="Calibri"/>
              </a:rPr>
              <a:t>TITLE</a:t>
            </a:r>
            <a:endParaRPr lang="en-US" sz="3600" b="0" strike="noStrike" spc="-1">
              <a:solidFill>
                <a:srgbClr val="000000"/>
              </a:solidFill>
              <a:latin typeface="Calibri"/>
            </a:endParaRPr>
          </a:p>
        </p:txBody>
      </p:sp>
      <p:pic>
        <p:nvPicPr>
          <p:cNvPr id="372" name="Picture 14"/>
          <p:cNvPicPr/>
          <p:nvPr/>
        </p:nvPicPr>
        <p:blipFill>
          <a:blip r:embed="rId15"/>
          <a:srcRect t="48626"/>
          <a:stretch/>
        </p:blipFill>
        <p:spPr>
          <a:xfrm>
            <a:off x="-45360" y="6480"/>
            <a:ext cx="2294640" cy="1059840"/>
          </a:xfrm>
          <a:prstGeom prst="rect">
            <a:avLst/>
          </a:prstGeom>
          <a:ln>
            <a:noFill/>
          </a:ln>
        </p:spPr>
      </p:pic>
      <p:sp>
        <p:nvSpPr>
          <p:cNvPr id="373" name="CustomShape 4"/>
          <p:cNvSpPr/>
          <p:nvPr/>
        </p:nvSpPr>
        <p:spPr>
          <a:xfrm>
            <a:off x="658440" y="6328800"/>
            <a:ext cx="11041560" cy="41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r">
              <a:lnSpc>
                <a:spcPct val="100000"/>
              </a:lnSpc>
              <a:spcBef>
                <a:spcPts val="221"/>
              </a:spcBef>
            </a:pPr>
            <a:r>
              <a:rPr lang="pl-PL" sz="1100" b="1" strike="noStrike" spc="-1">
                <a:solidFill>
                  <a:srgbClr val="DA2128"/>
                </a:solidFill>
                <a:latin typeface="Calibri"/>
                <a:ea typeface="MS PGothic"/>
              </a:rPr>
              <a:t>EPIC </a:t>
            </a:r>
            <a:r>
              <a:rPr lang="pl-PL" sz="1100" b="1" strike="noStrike" spc="-1">
                <a:solidFill>
                  <a:srgbClr val="1268B3"/>
                </a:solidFill>
                <a:latin typeface="Calibri"/>
                <a:ea typeface="MS PGothic"/>
              </a:rPr>
              <a:t>|</a:t>
            </a:r>
            <a:r>
              <a:rPr lang="pl-PL" sz="1100" b="0" strike="noStrike" spc="-1">
                <a:solidFill>
                  <a:srgbClr val="1268B3"/>
                </a:solidFill>
                <a:latin typeface="Calibri"/>
                <a:ea typeface="MS PGothic"/>
              </a:rPr>
              <a:t> ENTERPRISE OPPORTUNITIES IN POP CULTURE</a:t>
            </a:r>
            <a:endParaRPr lang="pl-PL" sz="1100" b="0" strike="noStrike" spc="-1">
              <a:latin typeface="Arial"/>
            </a:endParaRPr>
          </a:p>
        </p:txBody>
      </p:sp>
      <p:sp>
        <p:nvSpPr>
          <p:cNvPr id="374" name="PlaceHolder 5"/>
          <p:cNvSpPr>
            <a:spLocks noGrp="1"/>
          </p:cNvSpPr>
          <p:nvPr>
            <p:ph type="body"/>
          </p:nvPr>
        </p:nvSpPr>
        <p:spPr>
          <a:xfrm>
            <a:off x="3644280" y="2120040"/>
            <a:ext cx="7898040" cy="4168800"/>
          </a:xfrm>
          <a:prstGeom prst="rect">
            <a:avLst/>
          </a:prstGeom>
        </p:spPr>
        <p:txBody>
          <a:bodyPr>
            <a:noAutofit/>
          </a:bodyPr>
          <a:lstStyle/>
          <a:p>
            <a:pPr marL="343080" indent="-342720">
              <a:lnSpc>
                <a:spcPct val="90000"/>
              </a:lnSpc>
              <a:spcBef>
                <a:spcPts val="1001"/>
              </a:spcBef>
              <a:buClr>
                <a:srgbClr val="FDB614"/>
              </a:buClr>
              <a:buFont typeface="Arial"/>
              <a:buChar char="•"/>
            </a:pPr>
            <a:r>
              <a:rPr lang="en-US" sz="2400" b="0" strike="noStrike" spc="-1">
                <a:solidFill>
                  <a:srgbClr val="4D4D4C"/>
                </a:solidFill>
                <a:latin typeface="Calibri"/>
              </a:rPr>
              <a:t>Main Body Text</a:t>
            </a:r>
            <a:endParaRPr lang="en-US" sz="2400" b="0" strike="noStrike" spc="-1">
              <a:solidFill>
                <a:srgbClr val="000000"/>
              </a:solidFill>
              <a:latin typeface="Calibri"/>
            </a:endParaRPr>
          </a:p>
        </p:txBody>
      </p:sp>
      <p:sp>
        <p:nvSpPr>
          <p:cNvPr id="375" name="PlaceHolder 6"/>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Kliknij, aby edytować format tekstu tytułu</a:t>
            </a:r>
          </a:p>
        </p:txBody>
      </p:sp>
    </p:spTree>
    <p:extLst>
      <p:ext uri="{BB962C8B-B14F-4D97-AF65-F5344CB8AC3E}">
        <p14:creationId xmlns:p14="http://schemas.microsoft.com/office/powerpoint/2010/main" val="1181571215"/>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3.xml"/><Relationship Id="rId5" Type="http://schemas.openxmlformats.org/officeDocument/2006/relationships/hyperlink" Target="https://www.epicopportunities.eu/pop-culture-recognised/" TargetMode="Externa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5.xml"/><Relationship Id="rId5" Type="http://schemas.openxmlformats.org/officeDocument/2006/relationships/image" Target="../media/image16.png"/><Relationship Id="rId4" Type="http://schemas.openxmlformats.org/officeDocument/2006/relationships/hyperlink" Target="https://www.fandom.com/"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4.xml"/><Relationship Id="rId5" Type="http://schemas.openxmlformats.org/officeDocument/2006/relationships/image" Target="../media/image16.png"/><Relationship Id="rId4" Type="http://schemas.openxmlformats.org/officeDocument/2006/relationships/hyperlink" Target="https://www.youtube.com/channel/UCvNjHd-QPHwdNZTMCrXI0Ww"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86.xml"/><Relationship Id="rId5" Type="http://schemas.openxmlformats.org/officeDocument/2006/relationships/image" Target="../media/image22.png"/><Relationship Id="rId4" Type="http://schemas.openxmlformats.org/officeDocument/2006/relationships/hyperlink" Target="https://player.fm/featured/topics"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youtube.com/watch?v=onxeBOnjWnU" TargetMode="External"/><Relationship Id="rId3" Type="http://schemas.openxmlformats.org/officeDocument/2006/relationships/image" Target="../media/image23.png"/><Relationship Id="rId7" Type="http://schemas.openxmlformats.org/officeDocument/2006/relationships/hyperlink" Target="https://blogging.com/10x-content/" TargetMode="External"/><Relationship Id="rId2" Type="http://schemas.openxmlformats.org/officeDocument/2006/relationships/notesSlide" Target="../notesSlides/notesSlide12.xml"/><Relationship Id="rId1" Type="http://schemas.openxmlformats.org/officeDocument/2006/relationships/slideLayout" Target="../slideLayouts/slideLayout86.xml"/><Relationship Id="rId6" Type="http://schemas.openxmlformats.org/officeDocument/2006/relationships/hyperlink" Target="https://www.youtube.com/watch?v=_DmZwaCPOvc" TargetMode="External"/><Relationship Id="rId5" Type="http://schemas.openxmlformats.org/officeDocument/2006/relationships/image" Target="../media/image22.png"/><Relationship Id="rId4" Type="http://schemas.openxmlformats.org/officeDocument/2006/relationships/hyperlink" Target="https://www.fandom.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go4wo4WenQQ" TargetMode="External"/><Relationship Id="rId2" Type="http://schemas.openxmlformats.org/officeDocument/2006/relationships/image" Target="../media/image24.png"/><Relationship Id="rId1" Type="http://schemas.openxmlformats.org/officeDocument/2006/relationships/slideLayout" Target="../slideLayouts/slideLayout110.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ve-Y9siRnDo" TargetMode="External"/><Relationship Id="rId2" Type="http://schemas.openxmlformats.org/officeDocument/2006/relationships/image" Target="../media/image26.png"/><Relationship Id="rId1" Type="http://schemas.openxmlformats.org/officeDocument/2006/relationships/slideLayout" Target="../slideLayouts/slideLayout110.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nnnuLdnXHTc" TargetMode="External"/><Relationship Id="rId2" Type="http://schemas.openxmlformats.org/officeDocument/2006/relationships/image" Target="../media/image27.png"/><Relationship Id="rId1" Type="http://schemas.openxmlformats.org/officeDocument/2006/relationships/slideLayout" Target="../slideLayouts/slideLayout110.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hyperlink" Target="https://www.vagabrothers.com/travel-tips/how-to-get-paid-to-travel-the-worl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50.xml"/><Relationship Id="rId4" Type="http://schemas.openxmlformats.org/officeDocument/2006/relationships/hyperlink" Target="https://wave.video/blog/5-daring-rules-of-video-storytelling/"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B8ttFXUgtMw" TargetMode="External"/><Relationship Id="rId2" Type="http://schemas.openxmlformats.org/officeDocument/2006/relationships/notesSlide" Target="../notesSlides/notesSlide15.xml"/><Relationship Id="rId1" Type="http://schemas.openxmlformats.org/officeDocument/2006/relationships/slideLayout" Target="../slideLayouts/slideLayout86.xml"/><Relationship Id="rId6" Type="http://schemas.openxmlformats.org/officeDocument/2006/relationships/hyperlink" Target="https://gameanalytics.com/blog/top-5-game-engines-for-beginners.html" TargetMode="External"/><Relationship Id="rId5" Type="http://schemas.openxmlformats.org/officeDocument/2006/relationships/image" Target="../media/image30.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8" Type="http://schemas.openxmlformats.org/officeDocument/2006/relationships/hyperlink" Target="https://www.blockception.com/project?category=Marketplace" TargetMode="External"/><Relationship Id="rId3" Type="http://schemas.openxmlformats.org/officeDocument/2006/relationships/image" Target="../media/image31.png"/><Relationship Id="rId7" Type="http://schemas.openxmlformats.org/officeDocument/2006/relationships/hyperlink" Target="https://www.blockception.com/" TargetMode="External"/><Relationship Id="rId2" Type="http://schemas.openxmlformats.org/officeDocument/2006/relationships/notesSlide" Target="../notesSlides/notesSlide16.xml"/><Relationship Id="rId1" Type="http://schemas.openxmlformats.org/officeDocument/2006/relationships/slideLayout" Target="../slideLayouts/slideLayout86.xml"/><Relationship Id="rId6" Type="http://schemas.openxmlformats.org/officeDocument/2006/relationships/hyperlink" Target="http://www.blackstaffgames.com/#work" TargetMode="External"/><Relationship Id="rId5" Type="http://schemas.openxmlformats.org/officeDocument/2006/relationships/image" Target="../media/image22.png"/><Relationship Id="rId4" Type="http://schemas.openxmlformats.org/officeDocument/2006/relationships/hyperlink" Target="https://www.thepixelmill.com/the-teams/"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www.youtube.com/watch?v=O8HdpTpSiHI" TargetMode="External"/><Relationship Id="rId3" Type="http://schemas.openxmlformats.org/officeDocument/2006/relationships/hyperlink" Target="https://www.youtube.com/watch?v=pRQ0qL760qc" TargetMode="External"/><Relationship Id="rId7" Type="http://schemas.openxmlformats.org/officeDocument/2006/relationships/hyperlink" Target="https://www.youtube.com/watch?v=ewgnXzSufTg" TargetMode="External"/><Relationship Id="rId2" Type="http://schemas.openxmlformats.org/officeDocument/2006/relationships/notesSlide" Target="../notesSlides/notesSlide17.xml"/><Relationship Id="rId1" Type="http://schemas.openxmlformats.org/officeDocument/2006/relationships/slideLayout" Target="../slideLayouts/slideLayout86.xml"/><Relationship Id="rId6" Type="http://schemas.openxmlformats.org/officeDocument/2006/relationships/hyperlink" Target="https://readyesports.com/how-to-start-a-professional-esports-team/" TargetMode="External"/><Relationship Id="rId5" Type="http://schemas.openxmlformats.org/officeDocument/2006/relationships/hyperlink" Target="https://fnatic.com/about/" TargetMode="External"/><Relationship Id="rId4" Type="http://schemas.openxmlformats.org/officeDocument/2006/relationships/hyperlink" Target="https://www.youtube.com/watch?v=UQDGS9Qvh8g" TargetMode="External"/><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86.xml"/><Relationship Id="rId5" Type="http://schemas.openxmlformats.org/officeDocument/2006/relationships/image" Target="../media/image22.png"/><Relationship Id="rId4" Type="http://schemas.openxmlformats.org/officeDocument/2006/relationships/hyperlink" Target="https://filtergrade.com/top-10-highest-paid-streamers-in-the-world/"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twitch.tv/pokimane" TargetMode="External"/><Relationship Id="rId2" Type="http://schemas.openxmlformats.org/officeDocument/2006/relationships/notesSlide" Target="../notesSlides/notesSlide19.xml"/><Relationship Id="rId1" Type="http://schemas.openxmlformats.org/officeDocument/2006/relationships/slideLayout" Target="../slideLayouts/slideLayout86.xml"/><Relationship Id="rId5" Type="http://schemas.openxmlformats.org/officeDocument/2006/relationships/image" Target="../media/image2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0mLLZKtq-g0" TargetMode="External"/><Relationship Id="rId7" Type="http://schemas.openxmlformats.org/officeDocument/2006/relationships/hyperlink" Target="https://frosted.ie/" TargetMode="External"/><Relationship Id="rId2" Type="http://schemas.openxmlformats.org/officeDocument/2006/relationships/notesSlide" Target="../notesSlides/notesSlide20.xml"/><Relationship Id="rId1" Type="http://schemas.openxmlformats.org/officeDocument/2006/relationships/slideLayout" Target="../slideLayouts/slideLayout86.xml"/><Relationship Id="rId6" Type="http://schemas.openxmlformats.org/officeDocument/2006/relationships/hyperlink" Target="https://www.entrepreneur.com/amphtml/309697" TargetMode="External"/><Relationship Id="rId5" Type="http://schemas.openxmlformats.org/officeDocument/2006/relationships/image" Target="../media/image36.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hyperlink" Target="https://www.facebook.com/WorldCosplaySummit/" TargetMode="External"/><Relationship Id="rId2" Type="http://schemas.openxmlformats.org/officeDocument/2006/relationships/image" Target="../media/image37.png"/><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3" Type="http://schemas.openxmlformats.org/officeDocument/2006/relationships/hyperlink" Target="https://comicbookguysni.airposwebstore.com/" TargetMode="External"/><Relationship Id="rId7" Type="http://schemas.openxmlformats.org/officeDocument/2006/relationships/hyperlink" Target="https://www.youtube.com/watch?v=SXKcdt6COr8" TargetMode="External"/><Relationship Id="rId2" Type="http://schemas.openxmlformats.org/officeDocument/2006/relationships/notesSlide" Target="../notesSlides/notesSlide21.xml"/><Relationship Id="rId1" Type="http://schemas.openxmlformats.org/officeDocument/2006/relationships/slideLayout" Target="../slideLayouts/slideLayout86.xml"/><Relationship Id="rId6" Type="http://schemas.openxmlformats.org/officeDocument/2006/relationships/hyperlink" Target="https://www.highsnobiety.com/p/selling-sneakers-online-guide/" TargetMode="External"/><Relationship Id="rId5" Type="http://schemas.openxmlformats.org/officeDocument/2006/relationships/image" Target="../media/image22.png"/><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86.xml"/><Relationship Id="rId6" Type="http://schemas.openxmlformats.org/officeDocument/2006/relationships/image" Target="../media/image22.png"/><Relationship Id="rId5" Type="http://schemas.openxmlformats.org/officeDocument/2006/relationships/hyperlink" Target="https://komiksfestiwal.com/en/o-festiwalu/" TargetMode="External"/><Relationship Id="rId4" Type="http://schemas.openxmlformats.org/officeDocument/2006/relationships/hyperlink" Target="http://www.nicoladagostino.net/comics-in-poland-an-interview-with-adam-radon.html"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86.xml"/><Relationship Id="rId6" Type="http://schemas.openxmlformats.org/officeDocument/2006/relationships/hyperlink" Target="https://www.patreon.com/michera" TargetMode="External"/><Relationship Id="rId5" Type="http://schemas.openxmlformats.org/officeDocument/2006/relationships/image" Target="../media/image22.png"/><Relationship Id="rId4" Type="http://schemas.openxmlformats.org/officeDocument/2006/relationships/hyperlink" Target="https://galaxypress.com/spotlight-on-artist-michael-michera/"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peoplecanfly.com/games/" TargetMode="External"/><Relationship Id="rId2" Type="http://schemas.openxmlformats.org/officeDocument/2006/relationships/notesSlide" Target="../notesSlides/notesSlide24.xml"/><Relationship Id="rId1" Type="http://schemas.openxmlformats.org/officeDocument/2006/relationships/slideLayout" Target="../slideLayouts/slideLayout86.xml"/><Relationship Id="rId5" Type="http://schemas.openxmlformats.org/officeDocument/2006/relationships/image" Target="../media/image22.png"/><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9M_mbkmlhhU" TargetMode="External"/><Relationship Id="rId2" Type="http://schemas.openxmlformats.org/officeDocument/2006/relationships/notesSlide" Target="../notesSlides/notesSlide25.xml"/><Relationship Id="rId1" Type="http://schemas.openxmlformats.org/officeDocument/2006/relationships/slideLayout" Target="../slideLayouts/slideLayout86.xml"/><Relationship Id="rId5" Type="http://schemas.openxmlformats.org/officeDocument/2006/relationships/image" Target="../media/image22.png"/><Relationship Id="rId4" Type="http://schemas.openxmlformats.org/officeDocument/2006/relationships/image" Target="../media/image42.emf"/></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25.png"/><Relationship Id="rId2" Type="http://schemas.openxmlformats.org/officeDocument/2006/relationships/hyperlink" Target="https://www.youtube.com/watch?v=6VZNs1Eyrh8" TargetMode="External"/><Relationship Id="rId1" Type="http://schemas.openxmlformats.org/officeDocument/2006/relationships/slideLayout" Target="../slideLayouts/slideLayout110.xml"/><Relationship Id="rId6" Type="http://schemas.openxmlformats.org/officeDocument/2006/relationships/hyperlink" Target="https://www.pinterest.cl/pin/125186064613580324/?send=true" TargetMode="External"/><Relationship Id="rId5" Type="http://schemas.openxmlformats.org/officeDocument/2006/relationships/image" Target="../media/image47.png"/><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50.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hyperlink" Target="https://www.businessnewsdaily.com/5813-creativity-in-entrepreneurship.html"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54.svg"/><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0.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3" Type="http://schemas.openxmlformats.org/officeDocument/2006/relationships/hyperlink" Target="https://www.pinterest.cl/pin/125186064613580324/?send=true" TargetMode="External"/><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image" Target="../media/image22.png"/><Relationship Id="rId4" Type="http://schemas.openxmlformats.org/officeDocument/2006/relationships/image" Target="../media/image56.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53.xml.rels><?xml version="1.0" encoding="UTF-8" standalone="yes"?>
<Relationships xmlns="http://schemas.openxmlformats.org/package/2006/relationships"><Relationship Id="rId3" Type="http://schemas.openxmlformats.org/officeDocument/2006/relationships/hyperlink" Target="https://www.starwars.com/news/10-things-we-learned-from-star-wars" TargetMode="External"/><Relationship Id="rId2" Type="http://schemas.openxmlformats.org/officeDocument/2006/relationships/notesSlide" Target="../notesSlides/notesSlide36.xml"/><Relationship Id="rId1" Type="http://schemas.openxmlformats.org/officeDocument/2006/relationships/slideLayout" Target="../slideLayouts/slideLayout110.xml"/><Relationship Id="rId5" Type="http://schemas.openxmlformats.org/officeDocument/2006/relationships/image" Target="../media/image36.png"/><Relationship Id="rId4" Type="http://schemas.openxmlformats.org/officeDocument/2006/relationships/image" Target="../media/image57.png"/></Relationships>
</file>

<file path=ppt/slides/_rels/slide54.xml.rels><?xml version="1.0" encoding="UTF-8" standalone="yes"?>
<Relationships xmlns="http://schemas.openxmlformats.org/package/2006/relationships"><Relationship Id="rId3" Type="http://schemas.openxmlformats.org/officeDocument/2006/relationships/hyperlink" Target="https://www.entrepreneur.com/article/332213" TargetMode="External"/><Relationship Id="rId2" Type="http://schemas.openxmlformats.org/officeDocument/2006/relationships/image" Target="../media/image58.png"/><Relationship Id="rId1" Type="http://schemas.openxmlformats.org/officeDocument/2006/relationships/slideLayout" Target="../slideLayouts/slideLayout99.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hyperlink" Target="https://www.facebook.com/EPICopportunties/" TargetMode="External"/><Relationship Id="rId2" Type="http://schemas.openxmlformats.org/officeDocument/2006/relationships/image" Target="../media/image60.png"/><Relationship Id="rId1" Type="http://schemas.openxmlformats.org/officeDocument/2006/relationships/slideLayout" Target="../slideLayouts/slideLayout122.xml"/><Relationship Id="rId5" Type="http://schemas.openxmlformats.org/officeDocument/2006/relationships/image" Target="../media/image61.png"/><Relationship Id="rId4" Type="http://schemas.openxmlformats.org/officeDocument/2006/relationships/hyperlink" Target="http://www.epicopportunities.eu/"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0.xml"/><Relationship Id="rId4" Type="http://schemas.openxmlformats.org/officeDocument/2006/relationships/hyperlink" Target="https://www.youtube.com/watch?v=u_3UYncNwz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youtube.com/watch?v=eMnCzTrqwOg" TargetMode="Externa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close up of a toy&#10;&#10;Description automatically generated">
            <a:extLst>
              <a:ext uri="{FF2B5EF4-FFF2-40B4-BE49-F238E27FC236}">
                <a16:creationId xmlns:a16="http://schemas.microsoft.com/office/drawing/2014/main" id="{50A47AFD-468A-C14A-A830-CBDF55F4F58C}"/>
              </a:ext>
            </a:extLst>
          </p:cNvPr>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9564" r="18198"/>
          <a:stretch/>
        </p:blipFill>
        <p:spPr>
          <a:xfrm flipH="1">
            <a:off x="-26281" y="0"/>
            <a:ext cx="6413499" cy="6879191"/>
          </a:xfrm>
        </p:spPr>
      </p:pic>
      <p:sp>
        <p:nvSpPr>
          <p:cNvPr id="3" name="Text Placeholder 2"/>
          <p:cNvSpPr>
            <a:spLocks noGrp="1"/>
          </p:cNvSpPr>
          <p:nvPr>
            <p:ph type="body" sz="quarter" idx="23"/>
          </p:nvPr>
        </p:nvSpPr>
        <p:spPr>
          <a:xfrm>
            <a:off x="6600826" y="2616622"/>
            <a:ext cx="5348914" cy="3708133"/>
          </a:xfrm>
        </p:spPr>
        <p:txBody>
          <a:bodyPr/>
          <a:lstStyle/>
          <a:p>
            <a:pPr algn="r">
              <a:spcBef>
                <a:spcPts val="1001"/>
              </a:spcBef>
            </a:pPr>
            <a:r>
              <a:rPr lang="en-US" sz="4000" b="1" spc="-1" dirty="0">
                <a:solidFill>
                  <a:srgbClr val="FFFFFF"/>
                </a:solidFill>
                <a:latin typeface="Calibri"/>
              </a:rPr>
              <a:t>What is pop culture – the opportunities for youth entrepreneurs</a:t>
            </a:r>
            <a:endParaRPr lang="en-US" sz="4000" spc="-1" dirty="0">
              <a:solidFill>
                <a:srgbClr val="000000"/>
              </a:solidFill>
              <a:latin typeface="Calibri"/>
            </a:endParaRPr>
          </a:p>
        </p:txBody>
      </p:sp>
      <p:sp>
        <p:nvSpPr>
          <p:cNvPr id="2" name="Text Placeholder 1"/>
          <p:cNvSpPr>
            <a:spLocks noGrp="1"/>
          </p:cNvSpPr>
          <p:nvPr>
            <p:ph type="body" sz="quarter" idx="10"/>
          </p:nvPr>
        </p:nvSpPr>
        <p:spPr>
          <a:xfrm rot="21333864">
            <a:off x="8548343" y="876692"/>
            <a:ext cx="3406335" cy="743199"/>
          </a:xfrm>
        </p:spPr>
        <p:txBody>
          <a:bodyPr>
            <a:noAutofit/>
          </a:bodyPr>
          <a:lstStyle/>
          <a:p>
            <a:pPr algn="ctr"/>
            <a:r>
              <a:rPr lang="en-US" b="1" dirty="0"/>
              <a:t>Module 1</a:t>
            </a:r>
          </a:p>
        </p:txBody>
      </p:sp>
      <p:sp>
        <p:nvSpPr>
          <p:cNvPr id="4" name="Rectangle 3">
            <a:extLst>
              <a:ext uri="{FF2B5EF4-FFF2-40B4-BE49-F238E27FC236}">
                <a16:creationId xmlns:a16="http://schemas.microsoft.com/office/drawing/2014/main" id="{33C9042E-B49C-D049-BD75-43A40FE2B45C}"/>
              </a:ext>
            </a:extLst>
          </p:cNvPr>
          <p:cNvSpPr/>
          <p:nvPr/>
        </p:nvSpPr>
        <p:spPr>
          <a:xfrm>
            <a:off x="7871846" y="6064803"/>
            <a:ext cx="410647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6">
            <a:extLst>
              <a:ext uri="{FF2B5EF4-FFF2-40B4-BE49-F238E27FC236}">
                <a16:creationId xmlns:a16="http://schemas.microsoft.com/office/drawing/2014/main" id="{E72B9572-00D7-454B-82AA-7C5414260933}"/>
              </a:ext>
            </a:extLst>
          </p:cNvPr>
          <p:cNvSpPr txBox="1">
            <a:spLocks noGrp="1"/>
          </p:cNvSpPr>
          <p:nvPr/>
        </p:nvSpPr>
        <p:spPr bwMode="auto">
          <a:xfrm>
            <a:off x="7995278" y="6324756"/>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9" name="Picture 8">
            <a:extLst>
              <a:ext uri="{FF2B5EF4-FFF2-40B4-BE49-F238E27FC236}">
                <a16:creationId xmlns:a16="http://schemas.microsoft.com/office/drawing/2014/main" id="{0123F999-FEF4-1447-8497-432C334AB4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4140" y="6269194"/>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5E66043E-730B-FC46-A436-313C664992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935" y="3006261"/>
            <a:ext cx="4586090" cy="3858642"/>
          </a:xfrm>
          <a:prstGeom prst="rect">
            <a:avLst/>
          </a:prstGeom>
        </p:spPr>
      </p:pic>
      <p:sp>
        <p:nvSpPr>
          <p:cNvPr id="11" name="Prostokąt 1">
            <a:extLst>
              <a:ext uri="{FF2B5EF4-FFF2-40B4-BE49-F238E27FC236}">
                <a16:creationId xmlns:a16="http://schemas.microsoft.com/office/drawing/2014/main" id="{C3A79353-F661-0944-926E-753504113508}"/>
              </a:ext>
            </a:extLst>
          </p:cNvPr>
          <p:cNvSpPr/>
          <p:nvPr/>
        </p:nvSpPr>
        <p:spPr>
          <a:xfrm>
            <a:off x="9512386" y="5204874"/>
            <a:ext cx="2236510" cy="369332"/>
          </a:xfrm>
          <a:prstGeom prst="rect">
            <a:avLst/>
          </a:prstGeom>
        </p:spPr>
        <p:txBody>
          <a:bodyPr wrap="none">
            <a:spAutoFit/>
          </a:bodyPr>
          <a:lstStyle/>
          <a:p>
            <a:r>
              <a:rPr lang="en-GB" dirty="0">
                <a:hlinkClick r:id="rId5"/>
              </a:rPr>
              <a:t>What is Pop Culture</a:t>
            </a:r>
            <a:endParaRPr lang="en-GB" dirty="0"/>
          </a:p>
        </p:txBody>
      </p:sp>
    </p:spTree>
    <p:extLst>
      <p:ext uri="{BB962C8B-B14F-4D97-AF65-F5344CB8AC3E}">
        <p14:creationId xmlns:p14="http://schemas.microsoft.com/office/powerpoint/2010/main" val="8753255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 name="TextShape 1"/>
          <p:cNvSpPr txBox="1"/>
          <p:nvPr/>
        </p:nvSpPr>
        <p:spPr>
          <a:xfrm>
            <a:off x="6890657" y="2422800"/>
            <a:ext cx="5064223" cy="4060800"/>
          </a:xfrm>
          <a:prstGeom prst="rect">
            <a:avLst/>
          </a:prstGeom>
          <a:noFill/>
          <a:ln>
            <a:noFill/>
          </a:ln>
        </p:spPr>
        <p:txBody>
          <a:bodyPr>
            <a:noAutofit/>
          </a:bodyPr>
          <a:lstStyle/>
          <a:p>
            <a:pPr algn="r">
              <a:lnSpc>
                <a:spcPct val="90000"/>
              </a:lnSpc>
              <a:spcBef>
                <a:spcPts val="1001"/>
              </a:spcBef>
            </a:pPr>
            <a:r>
              <a:rPr lang="en-US" sz="2400" b="0" strike="noStrike" spc="-1" dirty="0">
                <a:solidFill>
                  <a:srgbClr val="FFFFFF"/>
                </a:solidFill>
                <a:latin typeface="Calibri"/>
              </a:rPr>
              <a:t>Popular culture is highly influenced by mass media, creating rapid change, especially in a highly technological world in which cultures can evolve and spread through the internet and be consumed globally. </a:t>
            </a:r>
            <a:endParaRPr lang="en-US" sz="2400" b="0" strike="noStrike" spc="-1" dirty="0">
              <a:solidFill>
                <a:srgbClr val="000000"/>
              </a:solidFill>
              <a:latin typeface="Calibri"/>
            </a:endParaRPr>
          </a:p>
          <a:p>
            <a:pPr algn="r">
              <a:lnSpc>
                <a:spcPct val="90000"/>
              </a:lnSpc>
              <a:spcBef>
                <a:spcPts val="1001"/>
              </a:spcBef>
            </a:pPr>
            <a:r>
              <a:rPr lang="en-US" sz="2400" b="0" strike="noStrike" spc="-1" dirty="0">
                <a:solidFill>
                  <a:srgbClr val="FFFFFF"/>
                </a:solidFill>
                <a:latin typeface="Calibri"/>
              </a:rPr>
              <a:t>Recently we have seen the rapid rise of Tik Tok and opportunities for online performers of all kinds.</a:t>
            </a:r>
            <a:endParaRPr lang="en-US" sz="2400" b="0" strike="noStrike" spc="-1" dirty="0">
              <a:solidFill>
                <a:srgbClr val="000000"/>
              </a:solidFill>
              <a:latin typeface="Calibri"/>
            </a:endParaRPr>
          </a:p>
          <a:p>
            <a:pPr algn="r">
              <a:lnSpc>
                <a:spcPct val="90000"/>
              </a:lnSpc>
              <a:spcBef>
                <a:spcPts val="1001"/>
              </a:spcBef>
            </a:pPr>
            <a:endParaRPr lang="en-US" sz="2400" b="0" strike="noStrike" spc="-1" dirty="0">
              <a:solidFill>
                <a:srgbClr val="000000"/>
              </a:solidFill>
              <a:latin typeface="Calibri"/>
            </a:endParaRPr>
          </a:p>
        </p:txBody>
      </p:sp>
      <p:sp>
        <p:nvSpPr>
          <p:cNvPr id="5" name="Freeform 4">
            <a:extLst>
              <a:ext uri="{FF2B5EF4-FFF2-40B4-BE49-F238E27FC236}">
                <a16:creationId xmlns:a16="http://schemas.microsoft.com/office/drawing/2014/main" id="{F3B3A855-4EE0-314C-91D9-9A84237AAF2D}"/>
              </a:ext>
            </a:extLst>
          </p:cNvPr>
          <p:cNvSpPr/>
          <p:nvPr/>
        </p:nvSpPr>
        <p:spPr>
          <a:xfrm flipH="1">
            <a:off x="-1" y="0"/>
            <a:ext cx="6498771"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tretch>
              <a:fillRect l="-4763" t="-1" r="-23756" b="-2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D6AEA5D2-446D-9345-B607-94948527E94E}"/>
              </a:ext>
            </a:extLst>
          </p:cNvPr>
          <p:cNvSpPr/>
          <p:nvPr/>
        </p:nvSpPr>
        <p:spPr>
          <a:xfrm rot="21343200" flipH="1">
            <a:off x="6282882" y="984270"/>
            <a:ext cx="1973463"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552" name="TextShape 2"/>
          <p:cNvSpPr txBox="1"/>
          <p:nvPr/>
        </p:nvSpPr>
        <p:spPr>
          <a:xfrm rot="21336562">
            <a:off x="6487699" y="970577"/>
            <a:ext cx="5396760" cy="1005480"/>
          </a:xfrm>
          <a:prstGeom prst="rect">
            <a:avLst/>
          </a:prstGeom>
          <a:noFill/>
          <a:ln>
            <a:noFill/>
          </a:ln>
        </p:spPr>
        <p:txBody>
          <a:bodyPr>
            <a:normAutofit/>
          </a:bodyPr>
          <a:lstStyle/>
          <a:p>
            <a:pPr algn="r">
              <a:lnSpc>
                <a:spcPct val="90000"/>
              </a:lnSpc>
              <a:spcBef>
                <a:spcPts val="1001"/>
              </a:spcBef>
            </a:pPr>
            <a:r>
              <a:rPr lang="en-US" sz="3600" strike="noStrike" spc="-1" dirty="0">
                <a:solidFill>
                  <a:srgbClr val="FFFFFF"/>
                </a:solidFill>
                <a:latin typeface="Calibri"/>
              </a:rPr>
              <a:t>Pop Culture and </a:t>
            </a:r>
            <a:r>
              <a:rPr lang="pl-PL" sz="3600" strike="noStrike" spc="-1" dirty="0">
                <a:solidFill>
                  <a:srgbClr val="FFFFFF"/>
                </a:solidFill>
                <a:latin typeface="Calibri"/>
              </a:rPr>
              <a:t>T</a:t>
            </a:r>
            <a:r>
              <a:rPr lang="en-US" sz="3600" strike="noStrike" spc="-1" dirty="0">
                <a:solidFill>
                  <a:srgbClr val="FFFFFF"/>
                </a:solidFill>
                <a:latin typeface="Calibri"/>
              </a:rPr>
              <a:t>echnology</a:t>
            </a:r>
            <a:endParaRPr lang="en-US" sz="3600" strike="noStrike" spc="-1" dirty="0">
              <a:solidFill>
                <a:srgbClr val="000000"/>
              </a:solidFill>
              <a:latin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F2171BBA-6CD0-8E44-AAB7-D4076B51BF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9024" y="2237140"/>
            <a:ext cx="5249301" cy="3415990"/>
          </a:xfrm>
          <a:prstGeom prst="rect">
            <a:avLst/>
          </a:prstGeom>
        </p:spPr>
      </p:pic>
      <p:sp>
        <p:nvSpPr>
          <p:cNvPr id="555" name="TextShape 2"/>
          <p:cNvSpPr txBox="1"/>
          <p:nvPr/>
        </p:nvSpPr>
        <p:spPr>
          <a:xfrm rot="286200">
            <a:off x="190440" y="2176560"/>
            <a:ext cx="4740840" cy="734760"/>
          </a:xfrm>
          <a:prstGeom prst="rect">
            <a:avLst/>
          </a:prstGeom>
          <a:noFill/>
          <a:ln>
            <a:noFill/>
          </a:ln>
        </p:spPr>
        <p:txBody>
          <a:bodyPr>
            <a:normAutofit fontScale="92500"/>
          </a:bodyPr>
          <a:lstStyle/>
          <a:p>
            <a:pPr>
              <a:lnSpc>
                <a:spcPct val="90000"/>
              </a:lnSpc>
              <a:spcBef>
                <a:spcPts val="1001"/>
              </a:spcBef>
            </a:pPr>
            <a:r>
              <a:rPr lang="en-US" sz="3600" b="0" strike="noStrike" spc="-1" dirty="0">
                <a:solidFill>
                  <a:srgbClr val="FFFFFF"/>
                </a:solidFill>
                <a:latin typeface="Calibri"/>
              </a:rPr>
              <a:t>Pop culture communities</a:t>
            </a:r>
            <a:endParaRPr lang="en-US" sz="3600" b="0" strike="noStrike" spc="-1" dirty="0">
              <a:solidFill>
                <a:srgbClr val="000000"/>
              </a:solidFill>
              <a:latin typeface="Calibri"/>
            </a:endParaRPr>
          </a:p>
        </p:txBody>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9" y="1915233"/>
            <a:ext cx="4785522"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spc="-1" dirty="0">
                <a:solidFill>
                  <a:srgbClr val="4D4D4C"/>
                </a:solidFill>
                <a:latin typeface="Calibri" panose="020F0502020204030204" pitchFamily="34" charset="0"/>
                <a:ea typeface="Calibri"/>
                <a:cs typeface="Calibri" panose="020F0502020204030204" pitchFamily="34" charset="0"/>
              </a:rPr>
              <a:t>Like-minded communities form on social media platforms through various interests such as; trending music, current fashion, the latest cult movies and box sets.</a:t>
            </a:r>
            <a:endParaRPr lang="en-US" sz="2400" spc="-1" dirty="0">
              <a:solidFill>
                <a:srgbClr val="4D4D4C"/>
              </a:solidFill>
              <a:latin typeface="Calibri" panose="020F0502020204030204" pitchFamily="34" charset="0"/>
              <a:cs typeface="Calibri" panose="020F0502020204030204" pitchFamily="34" charset="0"/>
            </a:endParaRPr>
          </a:p>
          <a:p>
            <a:pPr marL="0" indent="0">
              <a:buNone/>
            </a:pPr>
            <a:endParaRPr lang="en-US" sz="2400" spc="-1" dirty="0">
              <a:solidFill>
                <a:srgbClr val="4D4D4C"/>
              </a:solidFill>
              <a:latin typeface="Calibri" panose="020F0502020204030204" pitchFamily="34" charset="0"/>
              <a:cs typeface="Calibri" panose="020F0502020204030204" pitchFamily="34" charset="0"/>
            </a:endParaRPr>
          </a:p>
          <a:p>
            <a:pPr marL="0" indent="0">
              <a:buNone/>
            </a:pPr>
            <a:r>
              <a:rPr lang="en-US" sz="2400" spc="-1" dirty="0">
                <a:solidFill>
                  <a:srgbClr val="4D4D4C"/>
                </a:solidFill>
                <a:latin typeface="Calibri" panose="020F0502020204030204" pitchFamily="34" charset="0"/>
                <a:ea typeface="Calibri"/>
                <a:cs typeface="Calibri" panose="020F0502020204030204" pitchFamily="34" charset="0"/>
              </a:rPr>
              <a:t>These communities are consuming content and products of all kinds.</a:t>
            </a:r>
            <a:br>
              <a:rPr lang="en-US" sz="2400" dirty="0">
                <a:solidFill>
                  <a:srgbClr val="4D4D4C"/>
                </a:solidFill>
                <a:latin typeface="Calibri" panose="020F0502020204030204" pitchFamily="34" charset="0"/>
                <a:cs typeface="Calibri" panose="020F0502020204030204" pitchFamily="34" charset="0"/>
              </a:rPr>
            </a:br>
            <a:r>
              <a:rPr lang="en-US" sz="2400" spc="-1" dirty="0">
                <a:solidFill>
                  <a:srgbClr val="4D4D4C"/>
                </a:solidFill>
                <a:latin typeface="Calibri" panose="020F0502020204030204" pitchFamily="34" charset="0"/>
                <a:ea typeface="Calibri"/>
                <a:cs typeface="Calibri" panose="020F0502020204030204" pitchFamily="34" charset="0"/>
              </a:rPr>
              <a:t>A whole new approach to marketing and business development treats these communities as co-creators with entrepreneurs. </a:t>
            </a:r>
            <a:endParaRPr lang="en-US" sz="2400" spc="-1" dirty="0">
              <a:solidFill>
                <a:srgbClr val="4D4D4C"/>
              </a:solidFill>
              <a:latin typeface="Calibri" panose="020F0502020204030204" pitchFamily="34" charset="0"/>
              <a:cs typeface="Calibri" panose="020F0502020204030204" pitchFamily="34" charset="0"/>
            </a:endParaRPr>
          </a:p>
          <a:p>
            <a:pPr marL="0" indent="0">
              <a:buNone/>
            </a:pPr>
            <a:endParaRPr lang="en-US" sz="2400" spc="-1" dirty="0">
              <a:solidFill>
                <a:srgbClr val="4D4D4C"/>
              </a:solidFill>
              <a:latin typeface="Calibri" panose="020F0502020204030204" pitchFamily="34" charset="0"/>
              <a:cs typeface="Calibri" panose="020F0502020204030204" pitchFamily="34" charset="0"/>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Pop culture communities</a:t>
            </a:r>
            <a:endParaRPr lang="en-US" sz="3600" spc="-1" dirty="0">
              <a:solidFill>
                <a:srgbClr val="000000"/>
              </a:solidFill>
              <a:latin typeface="Calibri"/>
            </a:endParaRPr>
          </a:p>
        </p:txBody>
      </p:sp>
      <p:pic>
        <p:nvPicPr>
          <p:cNvPr id="12" name="Picture 11">
            <a:hlinkClick r:id="rId4"/>
            <a:extLst>
              <a:ext uri="{FF2B5EF4-FFF2-40B4-BE49-F238E27FC236}">
                <a16:creationId xmlns:a16="http://schemas.microsoft.com/office/drawing/2014/main" id="{141AF1C3-5001-9B4E-8AE9-3ED1427620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5001184" y="1903523"/>
            <a:ext cx="7190816" cy="4373290"/>
          </a:xfrm>
          <a:prstGeom prst="rect">
            <a:avLst/>
          </a:prstGeom>
        </p:spPr>
      </p:pic>
      <p:sp>
        <p:nvSpPr>
          <p:cNvPr id="15" name="Rectangle 14">
            <a:extLst>
              <a:ext uri="{FF2B5EF4-FFF2-40B4-BE49-F238E27FC236}">
                <a16:creationId xmlns:a16="http://schemas.microsoft.com/office/drawing/2014/main" id="{7DE6D7F3-58FE-5248-B39E-93C8010A7D4B}"/>
              </a:ext>
            </a:extLst>
          </p:cNvPr>
          <p:cNvSpPr/>
          <p:nvPr/>
        </p:nvSpPr>
        <p:spPr>
          <a:xfrm>
            <a:off x="7488065" y="6092147"/>
            <a:ext cx="2698239" cy="369332"/>
          </a:xfrm>
          <a:prstGeom prst="rect">
            <a:avLst/>
          </a:prstGeom>
        </p:spPr>
        <p:txBody>
          <a:bodyPr wrap="none">
            <a:spAutoFit/>
          </a:bodyPr>
          <a:lstStyle/>
          <a:p>
            <a:r>
              <a:rPr lang="en-US" i="1" dirty="0">
                <a:solidFill>
                  <a:srgbClr val="1268B3"/>
                </a:solidFill>
              </a:rPr>
              <a:t>https://</a:t>
            </a:r>
            <a:r>
              <a:rPr lang="en-US" i="1" dirty="0" err="1">
                <a:solidFill>
                  <a:srgbClr val="1268B3"/>
                </a:solidFill>
              </a:rPr>
              <a:t>www.fandom.com</a:t>
            </a:r>
            <a:endParaRPr lang="en-US" i="1" dirty="0">
              <a:solidFill>
                <a:srgbClr val="1268B3"/>
              </a:solidFill>
            </a:endParaRP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7081159" y="6094395"/>
            <a:ext cx="393060" cy="393060"/>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228931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TextShape 1"/>
          <p:cNvSpPr txBox="1"/>
          <p:nvPr/>
        </p:nvSpPr>
        <p:spPr>
          <a:xfrm>
            <a:off x="656939" y="2388944"/>
            <a:ext cx="5056921" cy="4124520"/>
          </a:xfrm>
          <a:prstGeom prst="rect">
            <a:avLst/>
          </a:prstGeom>
          <a:noFill/>
          <a:ln>
            <a:noFill/>
          </a:ln>
        </p:spPr>
        <p:txBody>
          <a:bodyPr>
            <a:noAutofit/>
          </a:bodyPr>
          <a:lstStyle/>
          <a:p>
            <a:pPr>
              <a:lnSpc>
                <a:spcPct val="90000"/>
              </a:lnSpc>
              <a:spcBef>
                <a:spcPts val="1001"/>
              </a:spcBef>
            </a:pPr>
            <a:r>
              <a:rPr lang="en-US" sz="2400" b="0" strike="noStrike" spc="-1" dirty="0">
                <a:solidFill>
                  <a:srgbClr val="FFFFFF"/>
                </a:solidFill>
                <a:latin typeface="Calibri"/>
                <a:ea typeface="Calibri"/>
              </a:rPr>
              <a:t>Pop culture </a:t>
            </a:r>
            <a:r>
              <a:rPr lang="en-US" sz="2400" b="0" strike="noStrike" spc="-1" dirty="0" err="1">
                <a:solidFill>
                  <a:srgbClr val="FFFFFF"/>
                </a:solidFill>
                <a:latin typeface="Calibri"/>
                <a:ea typeface="Calibri"/>
              </a:rPr>
              <a:t>entrepreneurshipis</a:t>
            </a:r>
            <a:r>
              <a:rPr lang="en-US" sz="2400" b="0" strike="noStrike" spc="-1" dirty="0">
                <a:solidFill>
                  <a:srgbClr val="FFFFFF"/>
                </a:solidFill>
                <a:latin typeface="Calibri"/>
                <a:ea typeface="Calibri"/>
              </a:rPr>
              <a:t> making use of all these opportunities to develop business ideas and potential.</a:t>
            </a:r>
            <a:endParaRPr lang="en-US" sz="2400" b="0" strike="noStrike" spc="-1" dirty="0">
              <a:solidFill>
                <a:srgbClr val="000000"/>
              </a:solidFill>
              <a:latin typeface="Calibri"/>
            </a:endParaRPr>
          </a:p>
          <a:p>
            <a:pPr>
              <a:lnSpc>
                <a:spcPct val="90000"/>
              </a:lnSpc>
              <a:spcBef>
                <a:spcPts val="1001"/>
              </a:spcBef>
            </a:pPr>
            <a:r>
              <a:rPr lang="en-US" sz="2400" b="0" strike="noStrike" spc="-1" dirty="0">
                <a:solidFill>
                  <a:srgbClr val="FFFFFF"/>
                </a:solidFill>
                <a:latin typeface="Calibri"/>
                <a:ea typeface="Calibri"/>
              </a:rPr>
              <a:t>These businesses can be creating and selling services, like blogs and vlogs or products, like games,</a:t>
            </a:r>
            <a:br>
              <a:rPr sz="2400" dirty="0"/>
            </a:br>
            <a:r>
              <a:rPr lang="en-US" sz="2400" b="0" strike="noStrike" spc="-1" dirty="0">
                <a:solidFill>
                  <a:srgbClr val="FFFFFF"/>
                </a:solidFill>
                <a:latin typeface="Calibri"/>
                <a:ea typeface="Calibri"/>
              </a:rPr>
              <a:t>t-shirts and comics.</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 name="Freeform 4">
            <a:extLst>
              <a:ext uri="{FF2B5EF4-FFF2-40B4-BE49-F238E27FC236}">
                <a16:creationId xmlns:a16="http://schemas.microsoft.com/office/drawing/2014/main" id="{38B845DD-8CB3-D943-90F5-AA9DE53A141E}"/>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2"/>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1A8F71F1-A3C7-864F-B789-98AC1C1C0924}"/>
              </a:ext>
            </a:extLst>
          </p:cNvPr>
          <p:cNvSpPr/>
          <p:nvPr/>
        </p:nvSpPr>
        <p:spPr>
          <a:xfrm rot="256800" flipH="1">
            <a:off x="4853868" y="790309"/>
            <a:ext cx="1230752"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558" name="TextShape 2"/>
          <p:cNvSpPr txBox="1"/>
          <p:nvPr/>
        </p:nvSpPr>
        <p:spPr>
          <a:xfrm rot="256800">
            <a:off x="526635" y="733086"/>
            <a:ext cx="5851279" cy="1094505"/>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Pop Culture Opportunities</a:t>
            </a:r>
            <a:endParaRPr lang="en-US" sz="3600" strike="noStrike" spc="-1" dirty="0">
              <a:solidFill>
                <a:srgbClr val="000000"/>
              </a:solidFill>
              <a:latin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TextShape 1"/>
          <p:cNvSpPr txBox="1"/>
          <p:nvPr/>
        </p:nvSpPr>
        <p:spPr>
          <a:xfrm>
            <a:off x="812639" y="2128990"/>
            <a:ext cx="5963717" cy="4195418"/>
          </a:xfrm>
          <a:prstGeom prst="rect">
            <a:avLst/>
          </a:prstGeom>
          <a:noFill/>
          <a:ln>
            <a:noFill/>
          </a:ln>
        </p:spPr>
        <p:txBody>
          <a:bodyPr>
            <a:noAutofit/>
          </a:bodyPr>
          <a:lstStyle/>
          <a:p>
            <a:pPr>
              <a:lnSpc>
                <a:spcPct val="90000"/>
              </a:lnSpc>
              <a:spcBef>
                <a:spcPts val="1001"/>
              </a:spcBef>
            </a:pPr>
            <a:r>
              <a:rPr lang="en-US" sz="2800" b="0" i="1" strike="noStrike" spc="-1" dirty="0">
                <a:solidFill>
                  <a:srgbClr val="FFFFFF"/>
                </a:solidFill>
                <a:latin typeface="Calibri"/>
                <a:ea typeface="Calibri"/>
              </a:rPr>
              <a:t>Some key entrepreneurial trends in that we have identified in pop culture are:</a:t>
            </a:r>
            <a:endParaRPr lang="en-US" sz="2800" b="0" i="1"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Digital Media</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The Gaming Industry &amp; Esports</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Art &amp; Merchandising</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Music &amp; Dance</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Pop Culture Tourism</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61" name="TextShape 2"/>
          <p:cNvSpPr txBox="1"/>
          <p:nvPr/>
        </p:nvSpPr>
        <p:spPr>
          <a:xfrm rot="256800">
            <a:off x="592200" y="686880"/>
            <a:ext cx="3911760" cy="74268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Some Key Trends</a:t>
            </a:r>
            <a:endParaRPr lang="en-US" sz="3600" strike="noStrike" spc="-1" dirty="0">
              <a:solidFill>
                <a:srgbClr val="000000"/>
              </a:solidFill>
              <a:latin typeface="Calibri"/>
            </a:endParaRPr>
          </a:p>
        </p:txBody>
      </p:sp>
      <p:sp>
        <p:nvSpPr>
          <p:cNvPr id="5" name="Freeform 4">
            <a:extLst>
              <a:ext uri="{FF2B5EF4-FFF2-40B4-BE49-F238E27FC236}">
                <a16:creationId xmlns:a16="http://schemas.microsoft.com/office/drawing/2014/main" id="{CEA495A9-93AE-CF41-9878-F867B0DCBB3F}"/>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2"/>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2EDF6466-9C4E-994B-9226-76EFCFE965B2}"/>
              </a:ext>
            </a:extLst>
          </p:cNvPr>
          <p:cNvSpPr/>
          <p:nvPr/>
        </p:nvSpPr>
        <p:spPr>
          <a:xfrm rot="256800">
            <a:off x="4138461" y="468799"/>
            <a:ext cx="1915754" cy="1191392"/>
          </a:xfrm>
          <a:prstGeom prst="rect">
            <a:avLst/>
          </a:prstGeom>
          <a:solidFill>
            <a:srgbClr val="1367B3"/>
          </a:solidFill>
          <a:ln w="12600">
            <a:noFill/>
          </a:ln>
        </p:spPr>
        <p:style>
          <a:lnRef idx="0">
            <a:scrgbClr r="0" g="0" b="0"/>
          </a:lnRef>
          <a:fillRef idx="0">
            <a:scrgbClr r="0" g="0" b="0"/>
          </a:fillRef>
          <a:effectRef idx="0">
            <a:scrgbClr r="0" g="0" b="0"/>
          </a:effectRef>
          <a:fontRef idx="minor"/>
        </p:style>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TextShape 1"/>
          <p:cNvSpPr txBox="1"/>
          <p:nvPr/>
        </p:nvSpPr>
        <p:spPr>
          <a:xfrm>
            <a:off x="6286500" y="2109883"/>
            <a:ext cx="5434357" cy="4060800"/>
          </a:xfrm>
          <a:prstGeom prst="rect">
            <a:avLst/>
          </a:prstGeom>
          <a:noFill/>
          <a:ln>
            <a:noFill/>
          </a:ln>
        </p:spPr>
        <p:txBody>
          <a:bodyPr>
            <a:noAutofit/>
          </a:bodyPr>
          <a:lstStyle/>
          <a:p>
            <a:pPr algn="r">
              <a:lnSpc>
                <a:spcPct val="90000"/>
              </a:lnSpc>
              <a:spcBef>
                <a:spcPts val="1001"/>
              </a:spcBef>
            </a:pPr>
            <a:r>
              <a:rPr lang="en-US" sz="2400" b="0" strike="noStrike" spc="-1" dirty="0">
                <a:solidFill>
                  <a:srgbClr val="FFFFFF"/>
                </a:solidFill>
                <a:latin typeface="Calibri"/>
                <a:ea typeface="Calibri"/>
              </a:rPr>
              <a:t>The internet provides a platform</a:t>
            </a:r>
            <a:br>
              <a:rPr dirty="0"/>
            </a:br>
            <a:r>
              <a:rPr lang="en-US" sz="2400" b="0" strike="noStrike" spc="-1" dirty="0">
                <a:solidFill>
                  <a:srgbClr val="FFFFFF"/>
                </a:solidFill>
                <a:latin typeface="Calibri"/>
                <a:ea typeface="Calibri"/>
              </a:rPr>
              <a:t>for a broad range of creative services, from curating, presenting, promotions, and content creation to the more technical coding skills. </a:t>
            </a:r>
            <a:endParaRPr lang="en-US" sz="2400" b="0" strike="noStrike" spc="-1" dirty="0">
              <a:solidFill>
                <a:srgbClr val="000000"/>
              </a:solidFill>
              <a:latin typeface="Calibri"/>
            </a:endParaRPr>
          </a:p>
          <a:p>
            <a:pPr algn="r">
              <a:lnSpc>
                <a:spcPct val="90000"/>
              </a:lnSpc>
              <a:spcBef>
                <a:spcPts val="1001"/>
              </a:spcBef>
            </a:pPr>
            <a:r>
              <a:rPr lang="en-US" sz="2400" b="0" strike="noStrike" spc="-1" dirty="0">
                <a:solidFill>
                  <a:srgbClr val="FFFFFF"/>
                </a:solidFill>
                <a:latin typeface="Calibri"/>
                <a:ea typeface="Calibri"/>
              </a:rPr>
              <a:t>Blogging is just one example of the new opportunities for young entrepreneurs in digital media. Developing a blog, YouTube channel or a constant activity in social media focused on a specific topic can naturally expand your horizons and skills.</a:t>
            </a:r>
            <a:endParaRPr lang="en-US" sz="2400" b="0" strike="noStrike" spc="-1" dirty="0">
              <a:solidFill>
                <a:srgbClr val="000000"/>
              </a:solidFill>
              <a:latin typeface="Calibri"/>
            </a:endParaRPr>
          </a:p>
          <a:p>
            <a:pPr algn="r">
              <a:lnSpc>
                <a:spcPct val="90000"/>
              </a:lnSpc>
              <a:spcBef>
                <a:spcPts val="1001"/>
              </a:spcBef>
            </a:pPr>
            <a:endParaRPr lang="en-US" sz="2400" b="0" strike="noStrike" spc="-1" dirty="0">
              <a:solidFill>
                <a:srgbClr val="000000"/>
              </a:solidFill>
              <a:latin typeface="Calibri"/>
            </a:endParaRPr>
          </a:p>
        </p:txBody>
      </p:sp>
      <p:sp>
        <p:nvSpPr>
          <p:cNvPr id="564" name="TextShape 2"/>
          <p:cNvSpPr txBox="1"/>
          <p:nvPr/>
        </p:nvSpPr>
        <p:spPr>
          <a:xfrm rot="21367200">
            <a:off x="8357197" y="951350"/>
            <a:ext cx="3157920" cy="811800"/>
          </a:xfrm>
          <a:prstGeom prst="rect">
            <a:avLst/>
          </a:prstGeom>
          <a:noFill/>
          <a:ln>
            <a:noFill/>
          </a:ln>
        </p:spPr>
        <p:txBody>
          <a:bodyPr>
            <a:noAutofit/>
          </a:bodyPr>
          <a:lstStyle/>
          <a:p>
            <a:pPr algn="r">
              <a:lnSpc>
                <a:spcPct val="90000"/>
              </a:lnSpc>
              <a:spcBef>
                <a:spcPts val="1001"/>
              </a:spcBef>
            </a:pPr>
            <a:r>
              <a:rPr lang="en-US" sz="3600" strike="noStrike" spc="-1" dirty="0">
                <a:solidFill>
                  <a:srgbClr val="FFFFFF"/>
                </a:solidFill>
                <a:latin typeface="Calibri"/>
              </a:rPr>
              <a:t>Digital Media</a:t>
            </a:r>
            <a:endParaRPr lang="en-US" sz="3600" strike="noStrike" spc="-1" dirty="0">
              <a:solidFill>
                <a:srgbClr val="000000"/>
              </a:solidFill>
              <a:latin typeface="Calibri"/>
            </a:endParaRPr>
          </a:p>
        </p:txBody>
      </p:sp>
      <p:sp>
        <p:nvSpPr>
          <p:cNvPr id="5" name="Freeform 4">
            <a:extLst>
              <a:ext uri="{FF2B5EF4-FFF2-40B4-BE49-F238E27FC236}">
                <a16:creationId xmlns:a16="http://schemas.microsoft.com/office/drawing/2014/main" id="{58562912-F20F-CA4D-8432-714DDE6D2535}"/>
              </a:ext>
            </a:extLst>
          </p:cNvPr>
          <p:cNvSpPr/>
          <p:nvPr/>
        </p:nvSpPr>
        <p:spPr>
          <a:xfrm flipH="1">
            <a:off x="-1" y="0"/>
            <a:ext cx="6498771"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2"/>
            <a:stretch>
              <a:fillRect l="-4763" t="-1" r="-23756" b="-2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044C263A-FE8E-F84C-AD0C-2C029CEDE5B8}"/>
              </a:ext>
            </a:extLst>
          </p:cNvPr>
          <p:cNvSpPr/>
          <p:nvPr/>
        </p:nvSpPr>
        <p:spPr>
          <a:xfrm rot="21343200" flipH="1">
            <a:off x="7167806" y="779460"/>
            <a:ext cx="1435613" cy="1212550"/>
          </a:xfrm>
          <a:prstGeom prst="rect">
            <a:avLst/>
          </a:prstGeom>
          <a:solidFill>
            <a:srgbClr val="1367B3"/>
          </a:solidFill>
          <a:ln w="12600">
            <a:noFill/>
          </a:ln>
        </p:spPr>
        <p:style>
          <a:lnRef idx="0">
            <a:scrgbClr r="0" g="0" b="0"/>
          </a:lnRef>
          <a:fillRef idx="0">
            <a:scrgbClr r="0" g="0" b="0"/>
          </a:fillRef>
          <a:effectRef idx="0">
            <a:scrgbClr r="0" g="0" b="0"/>
          </a:effectRef>
          <a:fontRef idx="minor"/>
        </p:style>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1">
            <a:extLst>
              <a:ext uri="{FF2B5EF4-FFF2-40B4-BE49-F238E27FC236}">
                <a16:creationId xmlns:a16="http://schemas.microsoft.com/office/drawing/2014/main" id="{631CB6E2-2FF2-F34C-958D-EAA834FBE884}"/>
              </a:ext>
            </a:extLst>
          </p:cNvPr>
          <p:cNvSpPr/>
          <p:nvPr/>
        </p:nvSpPr>
        <p:spPr>
          <a:xfrm>
            <a:off x="5731328" y="0"/>
            <a:ext cx="4310741" cy="6870960"/>
          </a:xfrm>
          <a:custGeom>
            <a:avLst/>
            <a:gdLst/>
            <a:ahLst/>
            <a:cxnLst/>
            <a:rect l="l" t="t" r="r" b="b"/>
            <a:pathLst>
              <a:path w="6782296" h="6871252">
                <a:moveTo>
                  <a:pt x="0" y="0"/>
                </a:moveTo>
                <a:lnTo>
                  <a:pt x="6782296" y="0"/>
                </a:lnTo>
                <a:lnTo>
                  <a:pt x="4731026" y="6871252"/>
                </a:lnTo>
                <a:lnTo>
                  <a:pt x="0" y="6858000"/>
                </a:lnTo>
                <a:lnTo>
                  <a:pt x="0" y="0"/>
                </a:lnTo>
                <a:close/>
              </a:path>
            </a:pathLst>
          </a:custGeom>
          <a:solidFill>
            <a:srgbClr val="1268B3"/>
          </a:solidFill>
          <a:ln w="12600">
            <a:noFill/>
          </a:ln>
        </p:spPr>
        <p:style>
          <a:lnRef idx="0">
            <a:scrgbClr r="0" g="0" b="0"/>
          </a:lnRef>
          <a:fillRef idx="0">
            <a:scrgbClr r="0" g="0" b="0"/>
          </a:fillRef>
          <a:effectRef idx="0">
            <a:scrgbClr r="0" g="0" b="0"/>
          </a:effectRef>
          <a:fontRef idx="minor"/>
        </p:style>
      </p:sp>
      <p:sp>
        <p:nvSpPr>
          <p:cNvPr id="566" name="TextShape 1"/>
          <p:cNvSpPr txBox="1"/>
          <p:nvPr/>
        </p:nvSpPr>
        <p:spPr>
          <a:xfrm>
            <a:off x="580372" y="2112737"/>
            <a:ext cx="6604200" cy="4060800"/>
          </a:xfrm>
          <a:prstGeom prst="rect">
            <a:avLst/>
          </a:prstGeom>
          <a:noFill/>
          <a:ln>
            <a:noFill/>
          </a:ln>
        </p:spPr>
        <p:txBody>
          <a:bodyPr>
            <a:noAutofit/>
          </a:bodyPr>
          <a:lstStyle/>
          <a:p>
            <a:pPr>
              <a:lnSpc>
                <a:spcPct val="90000"/>
              </a:lnSpc>
              <a:spcBef>
                <a:spcPts val="1001"/>
              </a:spcBef>
            </a:pPr>
            <a:r>
              <a:rPr lang="en-US" sz="2400" b="0" strike="noStrike" spc="-1" dirty="0">
                <a:solidFill>
                  <a:srgbClr val="FFFFFF"/>
                </a:solidFill>
                <a:latin typeface="Calibri"/>
                <a:ea typeface="Calibri"/>
              </a:rPr>
              <a:t>Bloggers/Vloggers don’t have to be</a:t>
            </a:r>
            <a:r>
              <a:rPr lang="en-IE" sz="2400" b="0" strike="noStrike" spc="-1" dirty="0">
                <a:solidFill>
                  <a:srgbClr val="FFFFFF"/>
                </a:solidFill>
                <a:latin typeface="Calibri"/>
                <a:ea typeface="Calibri"/>
              </a:rPr>
              <a:t> </a:t>
            </a:r>
            <a:r>
              <a:rPr lang="en-US" sz="2400" b="0" strike="noStrike" spc="-1" dirty="0">
                <a:solidFill>
                  <a:srgbClr val="FFFFFF"/>
                </a:solidFill>
                <a:latin typeface="Calibri"/>
                <a:ea typeface="Calibri"/>
              </a:rPr>
              <a:t>a                 celebrities. They share their passion and their stories to build their own audience. </a:t>
            </a:r>
            <a:endParaRPr lang="en-US" sz="2400" b="0" strike="noStrike" spc="-1" dirty="0">
              <a:solidFill>
                <a:srgbClr val="000000"/>
              </a:solidFill>
              <a:latin typeface="Calibri"/>
            </a:endParaRPr>
          </a:p>
          <a:p>
            <a:pPr>
              <a:lnSpc>
                <a:spcPct val="90000"/>
              </a:lnSpc>
              <a:spcBef>
                <a:spcPts val="1001"/>
              </a:spcBef>
            </a:pPr>
            <a:r>
              <a:rPr lang="en-US" sz="2400" b="0" strike="noStrike" spc="-1" dirty="0">
                <a:solidFill>
                  <a:srgbClr val="FFFFFF"/>
                </a:solidFill>
                <a:latin typeface="Calibri"/>
                <a:ea typeface="Calibri"/>
              </a:rPr>
              <a:t>Bloggers create a personal service, that can generate revenue. Just like any traditional business.</a:t>
            </a:r>
            <a:endParaRPr lang="en-US" sz="2400" b="0" strike="noStrike" spc="-1" dirty="0">
              <a:solidFill>
                <a:srgbClr val="000000"/>
              </a:solidFill>
              <a:latin typeface="Calibri"/>
            </a:endParaRPr>
          </a:p>
          <a:p>
            <a:pPr>
              <a:lnSpc>
                <a:spcPct val="90000"/>
              </a:lnSpc>
              <a:spcBef>
                <a:spcPts val="1001"/>
              </a:spcBef>
            </a:pPr>
            <a:r>
              <a:rPr lang="en-US" sz="2400" b="0" strike="noStrike" spc="-1" dirty="0">
                <a:solidFill>
                  <a:srgbClr val="FFFFFF"/>
                </a:solidFill>
                <a:latin typeface="Calibri"/>
                <a:ea typeface="Calibri"/>
              </a:rPr>
              <a:t>Bloggers create and manage constant feedback, a key business skill.</a:t>
            </a:r>
            <a:endParaRPr lang="en-US" sz="2400" b="0" strike="noStrike" spc="-1" dirty="0">
              <a:solidFill>
                <a:srgbClr val="000000"/>
              </a:solidFill>
              <a:latin typeface="Calibri"/>
            </a:endParaRPr>
          </a:p>
          <a:p>
            <a:pPr>
              <a:lnSpc>
                <a:spcPct val="90000"/>
              </a:lnSpc>
              <a:spcBef>
                <a:spcPts val="1001"/>
              </a:spcBef>
            </a:pPr>
            <a:r>
              <a:rPr lang="en-US" sz="2400" b="0" strike="noStrike" spc="-1" dirty="0">
                <a:solidFill>
                  <a:srgbClr val="FFFFFF"/>
                </a:solidFill>
                <a:latin typeface="Calibri"/>
                <a:ea typeface="Calibri"/>
              </a:rPr>
              <a:t>The blog creators research and develop useful or entertaining content. They create a brand and they build a customer base by marketing their brand. </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67" name="TextShape 2"/>
          <p:cNvSpPr txBox="1"/>
          <p:nvPr/>
        </p:nvSpPr>
        <p:spPr>
          <a:xfrm rot="256800">
            <a:off x="548552" y="760216"/>
            <a:ext cx="4724640" cy="88992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Spotlight on Blogging</a:t>
            </a:r>
            <a:endParaRPr lang="en-US" sz="3600" strike="noStrike" spc="-1" dirty="0">
              <a:solidFill>
                <a:srgbClr val="000000"/>
              </a:solidFill>
              <a:latin typeface="Calibri"/>
            </a:endParaRPr>
          </a:p>
        </p:txBody>
      </p:sp>
      <p:pic>
        <p:nvPicPr>
          <p:cNvPr id="568" name="Picture 5" descr="A picture containing person, man, holding, young&#10;&#10;Description generated with very high confidence"/>
          <p:cNvPicPr/>
          <p:nvPr/>
        </p:nvPicPr>
        <p:blipFill rotWithShape="1">
          <a:blip r:embed="rId2"/>
          <a:srcRect l="-5944" t="8964" r="-14286" b="5061"/>
          <a:stretch/>
        </p:blipFill>
        <p:spPr>
          <a:xfrm flipH="1">
            <a:off x="5499940" y="277586"/>
            <a:ext cx="6413040" cy="6878880"/>
          </a:xfrm>
          <a:prstGeom prst="rect">
            <a:avLst/>
          </a:prstGeom>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4375009B-B5C1-1D41-A722-90739AE368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5999" y="2230834"/>
            <a:ext cx="5076607" cy="3320879"/>
          </a:xfrm>
          <a:prstGeom prst="rect">
            <a:avLst/>
          </a:prstGeom>
        </p:spPr>
      </p:pic>
      <p:pic>
        <p:nvPicPr>
          <p:cNvPr id="12" name="Picture 11">
            <a:hlinkClick r:id="rId4"/>
            <a:extLst>
              <a:ext uri="{FF2B5EF4-FFF2-40B4-BE49-F238E27FC236}">
                <a16:creationId xmlns:a16="http://schemas.microsoft.com/office/drawing/2014/main" id="{141AF1C3-5001-9B4E-8AE9-3ED1427620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5001184" y="1903523"/>
            <a:ext cx="7190816" cy="4373290"/>
          </a:xfrm>
          <a:prstGeom prst="rect">
            <a:avLst/>
          </a:prstGeom>
        </p:spPr>
      </p:pic>
      <p:sp>
        <p:nvSpPr>
          <p:cNvPr id="555" name="TextShape 2"/>
          <p:cNvSpPr txBox="1"/>
          <p:nvPr/>
        </p:nvSpPr>
        <p:spPr>
          <a:xfrm rot="286200">
            <a:off x="190440" y="2176560"/>
            <a:ext cx="4740840" cy="734760"/>
          </a:xfrm>
          <a:prstGeom prst="rect">
            <a:avLst/>
          </a:prstGeom>
          <a:noFill/>
          <a:ln>
            <a:noFill/>
          </a:ln>
        </p:spPr>
        <p:txBody>
          <a:bodyPr>
            <a:normAutofit fontScale="92500"/>
          </a:bodyPr>
          <a:lstStyle/>
          <a:p>
            <a:pPr>
              <a:lnSpc>
                <a:spcPct val="90000"/>
              </a:lnSpc>
              <a:spcBef>
                <a:spcPts val="1001"/>
              </a:spcBef>
            </a:pPr>
            <a:r>
              <a:rPr lang="en-US" sz="3600" b="0" strike="noStrike" spc="-1" dirty="0">
                <a:solidFill>
                  <a:srgbClr val="FFFFFF"/>
                </a:solidFill>
                <a:latin typeface="Calibri"/>
              </a:rPr>
              <a:t>Pop culture communities</a:t>
            </a:r>
            <a:endParaRPr lang="en-US" sz="3600" b="0" strike="noStrike" spc="-1" dirty="0">
              <a:solidFill>
                <a:srgbClr val="000000"/>
              </a:solidFill>
              <a:latin typeface="Calibri"/>
            </a:endParaRPr>
          </a:p>
        </p:txBody>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15233"/>
            <a:ext cx="5226841"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panose="020F0502020204030204" pitchFamily="34" charset="0"/>
                <a:ea typeface="Segoe UI"/>
                <a:cs typeface="Calibri" panose="020F0502020204030204" pitchFamily="34" charset="0"/>
              </a:rPr>
              <a:t>Bloggers/Vloggers build their revenue through advertising, subscriptions or creating products like eBooks. ​</a:t>
            </a:r>
            <a:endParaRPr lang="en-US" sz="2400" spc="-1" dirty="0">
              <a:solidFill>
                <a:srgbClr val="4D4D4C"/>
              </a:solidFill>
              <a:latin typeface="Calibri" panose="020F0502020204030204" pitchFamily="34" charset="0"/>
              <a:cs typeface="Calibri" panose="020F0502020204030204" pitchFamily="34" charset="0"/>
            </a:endParaRPr>
          </a:p>
          <a:p>
            <a:pPr marL="0" indent="0">
              <a:spcBef>
                <a:spcPts val="1001"/>
              </a:spcBef>
              <a:buNone/>
            </a:pPr>
            <a:r>
              <a:rPr lang="en-US" sz="2400" spc="-1" dirty="0">
                <a:solidFill>
                  <a:srgbClr val="4D4D4C"/>
                </a:solidFill>
                <a:latin typeface="Calibri" panose="020F0502020204030204" pitchFamily="34" charset="0"/>
                <a:ea typeface="Segoe UI"/>
                <a:cs typeface="Calibri" panose="020F0502020204030204" pitchFamily="34" charset="0"/>
              </a:rPr>
              <a:t>They constantly research their market through contact with their followers. ​</a:t>
            </a:r>
            <a:endParaRPr lang="en-US" sz="2400" spc="-1" dirty="0">
              <a:solidFill>
                <a:srgbClr val="4D4D4C"/>
              </a:solidFill>
              <a:latin typeface="Calibri" panose="020F0502020204030204" pitchFamily="34" charset="0"/>
              <a:cs typeface="Calibri" panose="020F0502020204030204" pitchFamily="34" charset="0"/>
            </a:endParaRPr>
          </a:p>
          <a:p>
            <a:pPr marL="0" indent="0">
              <a:spcBef>
                <a:spcPts val="1001"/>
              </a:spcBef>
              <a:buNone/>
            </a:pPr>
            <a:r>
              <a:rPr lang="en-US" sz="2400" spc="-1" dirty="0">
                <a:solidFill>
                  <a:srgbClr val="4D4D4C"/>
                </a:solidFill>
                <a:latin typeface="Calibri" panose="020F0502020204030204" pitchFamily="34" charset="0"/>
                <a:ea typeface="Segoe UI"/>
                <a:cs typeface="Calibri" panose="020F0502020204030204" pitchFamily="34" charset="0"/>
              </a:rPr>
              <a:t>In addition to these solid business skills they have real cultural value in promoting important ideas and shaping attitudes, as we have seen with Greta Thunberg and the other young </a:t>
            </a:r>
            <a:br>
              <a:rPr lang="en-US" sz="2400" dirty="0">
                <a:solidFill>
                  <a:srgbClr val="4D4D4C"/>
                </a:solidFill>
                <a:latin typeface="Calibri" panose="020F0502020204030204" pitchFamily="34" charset="0"/>
                <a:cs typeface="Calibri" panose="020F0502020204030204" pitchFamily="34" charset="0"/>
              </a:rPr>
            </a:br>
            <a:r>
              <a:rPr lang="en-US" sz="2400" spc="-1" dirty="0">
                <a:solidFill>
                  <a:srgbClr val="4D4D4C"/>
                </a:solidFill>
                <a:latin typeface="Calibri" panose="020F0502020204030204" pitchFamily="34" charset="0"/>
                <a:ea typeface="Segoe UI"/>
                <a:cs typeface="Calibri" panose="020F0502020204030204" pitchFamily="34" charset="0"/>
              </a:rPr>
              <a:t>climate activists.​</a:t>
            </a:r>
            <a:endParaRPr lang="en-US" sz="2400" spc="-1" dirty="0">
              <a:solidFill>
                <a:srgbClr val="4D4D4C"/>
              </a:solidFill>
              <a:latin typeface="Calibri" panose="020F0502020204030204" pitchFamily="34" charset="0"/>
              <a:cs typeface="Calibri" panose="020F0502020204030204" pitchFamily="34" charset="0"/>
            </a:endParaRPr>
          </a:p>
          <a:p>
            <a:pPr marL="0" indent="0">
              <a:spcBef>
                <a:spcPts val="1001"/>
              </a:spcBef>
              <a:buNone/>
            </a:pPr>
            <a:r>
              <a:rPr lang="en-US" sz="2400" spc="-1" dirty="0">
                <a:solidFill>
                  <a:srgbClr val="4D4D4C"/>
                </a:solidFill>
                <a:latin typeface="Calibri" panose="020F0502020204030204" pitchFamily="34" charset="0"/>
                <a:ea typeface="Segoe UI"/>
                <a:cs typeface="Calibri" panose="020F0502020204030204" pitchFamily="34" charset="0"/>
              </a:rPr>
              <a:t>​</a:t>
            </a:r>
            <a:endParaRPr lang="en-US" sz="2400" spc="-1" dirty="0">
              <a:solidFill>
                <a:srgbClr val="4D4D4C"/>
              </a:solidFill>
              <a:latin typeface="Calibri" panose="020F0502020204030204" pitchFamily="34" charset="0"/>
              <a:cs typeface="Calibri" panose="020F0502020204030204" pitchFamily="34" charset="0"/>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The </a:t>
            </a:r>
            <a:r>
              <a:rPr lang="pl-PL" sz="3600" spc="-1" dirty="0">
                <a:solidFill>
                  <a:srgbClr val="FFFFFF"/>
                </a:solidFill>
                <a:latin typeface="Calibri"/>
              </a:rPr>
              <a:t>B</a:t>
            </a:r>
            <a:r>
              <a:rPr lang="en-US" sz="3600" spc="-1" dirty="0" err="1">
                <a:solidFill>
                  <a:srgbClr val="FFFFFF"/>
                </a:solidFill>
                <a:latin typeface="Calibri"/>
              </a:rPr>
              <a:t>usiness</a:t>
            </a:r>
            <a:r>
              <a:rPr lang="en-US" sz="3600" spc="-1" dirty="0">
                <a:solidFill>
                  <a:srgbClr val="FFFFFF"/>
                </a:solidFill>
                <a:latin typeface="Calibri"/>
              </a:rPr>
              <a:t> of </a:t>
            </a:r>
            <a:r>
              <a:rPr lang="pl-PL" sz="3600" spc="-1" dirty="0">
                <a:solidFill>
                  <a:srgbClr val="FFFFFF"/>
                </a:solidFill>
                <a:latin typeface="Calibri"/>
              </a:rPr>
              <a:t>B</a:t>
            </a:r>
            <a:r>
              <a:rPr lang="en-US" sz="3600" spc="-1" dirty="0">
                <a:solidFill>
                  <a:srgbClr val="FFFFFF"/>
                </a:solidFill>
                <a:latin typeface="Calibri"/>
              </a:rPr>
              <a:t>logging</a:t>
            </a:r>
            <a:endParaRPr lang="en-US" sz="3600" spc="-1" dirty="0">
              <a:solidFill>
                <a:srgbClr val="000000"/>
              </a:solidFill>
              <a:latin typeface="Calibri"/>
            </a:endParaRPr>
          </a:p>
        </p:txBody>
      </p:sp>
      <p:sp>
        <p:nvSpPr>
          <p:cNvPr id="15" name="Rectangle 14">
            <a:extLst>
              <a:ext uri="{FF2B5EF4-FFF2-40B4-BE49-F238E27FC236}">
                <a16:creationId xmlns:a16="http://schemas.microsoft.com/office/drawing/2014/main" id="{7DE6D7F3-58FE-5248-B39E-93C8010A7D4B}"/>
              </a:ext>
            </a:extLst>
          </p:cNvPr>
          <p:cNvSpPr/>
          <p:nvPr/>
        </p:nvSpPr>
        <p:spPr>
          <a:xfrm>
            <a:off x="6066115" y="6134634"/>
            <a:ext cx="5583323" cy="307777"/>
          </a:xfrm>
          <a:prstGeom prst="rect">
            <a:avLst/>
          </a:prstGeom>
        </p:spPr>
        <p:txBody>
          <a:bodyPr wrap="none">
            <a:spAutoFit/>
          </a:bodyPr>
          <a:lstStyle/>
          <a:p>
            <a:r>
              <a:rPr lang="en-US" sz="1400" i="1" dirty="0">
                <a:solidFill>
                  <a:srgbClr val="1268B3"/>
                </a:solidFill>
              </a:rPr>
              <a:t>https://</a:t>
            </a:r>
            <a:r>
              <a:rPr lang="en-US" sz="1400" i="1" dirty="0" err="1">
                <a:solidFill>
                  <a:srgbClr val="1268B3"/>
                </a:solidFill>
              </a:rPr>
              <a:t>www.youtube.com</a:t>
            </a:r>
            <a:r>
              <a:rPr lang="en-US" sz="1400" i="1" dirty="0">
                <a:solidFill>
                  <a:srgbClr val="1268B3"/>
                </a:solidFill>
              </a:rPr>
              <a:t>/channel/UCvNjHd-QPHwdNZTMCrXI0Ww</a:t>
            </a: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5659209" y="6136882"/>
            <a:ext cx="393060" cy="393060"/>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79909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ustomShape 3">
            <a:extLst>
              <a:ext uri="{FF2B5EF4-FFF2-40B4-BE49-F238E27FC236}">
                <a16:creationId xmlns:a16="http://schemas.microsoft.com/office/drawing/2014/main" id="{F50EF78C-657D-7A4F-AFB8-32E7ED7FEB07}"/>
              </a:ext>
            </a:extLst>
          </p:cNvPr>
          <p:cNvSpPr/>
          <p:nvPr/>
        </p:nvSpPr>
        <p:spPr>
          <a:xfrm rot="286200">
            <a:off x="-164946" y="579374"/>
            <a:ext cx="4778750"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pic>
        <p:nvPicPr>
          <p:cNvPr id="5" name="Picture 4" descr="A screenshot of a social media post&#10;&#10;Description automatically generated">
            <a:extLst>
              <a:ext uri="{FF2B5EF4-FFF2-40B4-BE49-F238E27FC236}">
                <a16:creationId xmlns:a16="http://schemas.microsoft.com/office/drawing/2014/main" id="{2B70FFAB-99E7-6744-9F4A-C80DE6D43C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5288" y="2434231"/>
            <a:ext cx="4638226" cy="2910365"/>
          </a:xfrm>
          <a:prstGeom prst="rect">
            <a:avLst/>
          </a:prstGeom>
        </p:spPr>
      </p:pic>
      <p:pic>
        <p:nvPicPr>
          <p:cNvPr id="12" name="Picture 11">
            <a:hlinkClick r:id="rId4"/>
            <a:extLst>
              <a:ext uri="{FF2B5EF4-FFF2-40B4-BE49-F238E27FC236}">
                <a16:creationId xmlns:a16="http://schemas.microsoft.com/office/drawing/2014/main" id="{141AF1C3-5001-9B4E-8AE9-3ED1427620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5471702" y="2084795"/>
            <a:ext cx="6552199" cy="3984898"/>
          </a:xfrm>
          <a:prstGeom prst="rect">
            <a:avLst/>
          </a:prstGeom>
        </p:spPr>
      </p:pic>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15233"/>
            <a:ext cx="5392382"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a:ea typeface="Calibri"/>
              </a:rPr>
              <a:t>Individual travel and fashion bloggers have evolved into the more varied cultural blogger and a host of new businesses capitalize on the move to online entertainment.</a:t>
            </a:r>
            <a:endParaRPr lang="en-US" sz="2400" spc="-1" dirty="0">
              <a:solidFill>
                <a:srgbClr val="4D4D4C"/>
              </a:solidFill>
              <a:latin typeface="Calibri"/>
            </a:endParaRPr>
          </a:p>
          <a:p>
            <a:pPr marL="0" indent="0">
              <a:spcBef>
                <a:spcPts val="1001"/>
              </a:spcBef>
              <a:buNone/>
            </a:pPr>
            <a:r>
              <a:rPr lang="en-US" sz="2400" spc="-1" dirty="0">
                <a:solidFill>
                  <a:srgbClr val="4D4D4C"/>
                </a:solidFill>
                <a:latin typeface="Calibri"/>
                <a:ea typeface="Calibri"/>
              </a:rPr>
              <a:t>Digital magazine style platforms also contain a whole range of pop culture commentary and expertise, with openings for freelancers and entrepreneurs who can perform, tell stories and make sense of the massive amount of pop culture information available. </a:t>
            </a:r>
            <a:endParaRPr lang="en-US" sz="2400" spc="-1" dirty="0">
              <a:solidFill>
                <a:srgbClr val="4D4D4C"/>
              </a:solidFill>
              <a:latin typeface="Calibri"/>
            </a:endParaRPr>
          </a:p>
          <a:p>
            <a:pPr marL="0" indent="0">
              <a:spcBef>
                <a:spcPts val="1001"/>
              </a:spcBef>
              <a:buNone/>
            </a:pPr>
            <a:endParaRPr lang="en-US" sz="2400" spc="-1" dirty="0">
              <a:solidFill>
                <a:srgbClr val="4D4D4C"/>
              </a:solidFill>
              <a:latin typeface="Calibri"/>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Cultural Platforms</a:t>
            </a:r>
            <a:endParaRPr lang="en-US" sz="3600" spc="-1" dirty="0">
              <a:solidFill>
                <a:srgbClr val="000000"/>
              </a:solidFill>
              <a:latin typeface="Calibri"/>
            </a:endParaRPr>
          </a:p>
        </p:txBody>
      </p:sp>
      <p:sp>
        <p:nvSpPr>
          <p:cNvPr id="15" name="Rectangle 14">
            <a:extLst>
              <a:ext uri="{FF2B5EF4-FFF2-40B4-BE49-F238E27FC236}">
                <a16:creationId xmlns:a16="http://schemas.microsoft.com/office/drawing/2014/main" id="{7DE6D7F3-58FE-5248-B39E-93C8010A7D4B}"/>
              </a:ext>
            </a:extLst>
          </p:cNvPr>
          <p:cNvSpPr/>
          <p:nvPr/>
        </p:nvSpPr>
        <p:spPr>
          <a:xfrm>
            <a:off x="7943517" y="6069693"/>
            <a:ext cx="2673874" cy="307777"/>
          </a:xfrm>
          <a:prstGeom prst="rect">
            <a:avLst/>
          </a:prstGeom>
        </p:spPr>
        <p:txBody>
          <a:bodyPr wrap="none">
            <a:spAutoFit/>
          </a:bodyPr>
          <a:lstStyle/>
          <a:p>
            <a:r>
              <a:rPr lang="en-US" sz="1400" i="1" dirty="0">
                <a:solidFill>
                  <a:srgbClr val="1268B3"/>
                </a:solidFill>
              </a:rPr>
              <a:t>https://</a:t>
            </a:r>
            <a:r>
              <a:rPr lang="en-US" sz="1400" i="1" dirty="0" err="1">
                <a:solidFill>
                  <a:srgbClr val="1268B3"/>
                </a:solidFill>
              </a:rPr>
              <a:t>player.fm</a:t>
            </a:r>
            <a:r>
              <a:rPr lang="en-US" sz="1400" i="1" dirty="0">
                <a:solidFill>
                  <a:srgbClr val="1268B3"/>
                </a:solidFill>
              </a:rPr>
              <a:t>/featured/topics</a:t>
            </a: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7520282" y="6022954"/>
            <a:ext cx="393060" cy="393060"/>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328646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5807485A-F97D-E74B-B01A-77DA6CF5B2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479" y="2452042"/>
            <a:ext cx="4682273" cy="2944711"/>
          </a:xfrm>
          <a:prstGeom prst="rect">
            <a:avLst/>
          </a:prstGeom>
        </p:spPr>
      </p:pic>
      <p:pic>
        <p:nvPicPr>
          <p:cNvPr id="12" name="Picture 11">
            <a:hlinkClick r:id="rId4"/>
            <a:extLst>
              <a:ext uri="{FF2B5EF4-FFF2-40B4-BE49-F238E27FC236}">
                <a16:creationId xmlns:a16="http://schemas.microsoft.com/office/drawing/2014/main" id="{141AF1C3-5001-9B4E-8AE9-3ED1427620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5471702" y="2084795"/>
            <a:ext cx="6552199" cy="3984898"/>
          </a:xfrm>
          <a:prstGeom prst="rect">
            <a:avLst/>
          </a:prstGeom>
        </p:spPr>
      </p:pic>
      <p:sp>
        <p:nvSpPr>
          <p:cNvPr id="23" name="CustomShape 3">
            <a:extLst>
              <a:ext uri="{FF2B5EF4-FFF2-40B4-BE49-F238E27FC236}">
                <a16:creationId xmlns:a16="http://schemas.microsoft.com/office/drawing/2014/main" id="{F50EF78C-657D-7A4F-AFB8-32E7ED7FEB07}"/>
              </a:ext>
            </a:extLst>
          </p:cNvPr>
          <p:cNvSpPr/>
          <p:nvPr/>
        </p:nvSpPr>
        <p:spPr>
          <a:xfrm rot="286200">
            <a:off x="-165845" y="600935"/>
            <a:ext cx="5297327"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15233"/>
            <a:ext cx="5392382"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panose="020F0502020204030204" pitchFamily="34" charset="0"/>
                <a:ea typeface="Calibri"/>
                <a:cs typeface="Calibri" panose="020F0502020204030204" pitchFamily="34" charset="0"/>
              </a:rPr>
              <a:t>The concept of fandom, expertise in popular culture, has exploded online </a:t>
            </a:r>
            <a:br>
              <a:rPr lang="en-US" sz="2400" dirty="0">
                <a:solidFill>
                  <a:srgbClr val="4D4D4C"/>
                </a:solidFill>
                <a:latin typeface="Calibri" panose="020F0502020204030204" pitchFamily="34" charset="0"/>
                <a:cs typeface="Calibri" panose="020F0502020204030204" pitchFamily="34" charset="0"/>
              </a:rPr>
            </a:br>
            <a:r>
              <a:rPr lang="en-US" sz="2400" spc="-1" dirty="0">
                <a:solidFill>
                  <a:srgbClr val="4D4D4C"/>
                </a:solidFill>
                <a:latin typeface="Calibri" panose="020F0502020204030204" pitchFamily="34" charset="0"/>
                <a:ea typeface="Calibri"/>
                <a:cs typeface="Calibri" panose="020F0502020204030204" pitchFamily="34" charset="0"/>
              </a:rPr>
              <a:t>and gives fans and geeks new roles </a:t>
            </a:r>
            <a:br>
              <a:rPr lang="en-US" sz="2400" dirty="0">
                <a:solidFill>
                  <a:srgbClr val="4D4D4C"/>
                </a:solidFill>
                <a:latin typeface="Calibri" panose="020F0502020204030204" pitchFamily="34" charset="0"/>
                <a:cs typeface="Calibri" panose="020F0502020204030204" pitchFamily="34" charset="0"/>
              </a:rPr>
            </a:br>
            <a:r>
              <a:rPr lang="en-US" sz="2400" spc="-1" dirty="0">
                <a:solidFill>
                  <a:srgbClr val="4D4D4C"/>
                </a:solidFill>
                <a:latin typeface="Calibri" panose="020F0502020204030204" pitchFamily="34" charset="0"/>
                <a:ea typeface="Calibri"/>
                <a:cs typeface="Calibri" panose="020F0502020204030204" pitchFamily="34" charset="0"/>
              </a:rPr>
              <a:t>for their expertise as commentators, selectors and managers of information.</a:t>
            </a:r>
            <a:r>
              <a:rPr lang="en-US" sz="2400" spc="-1" dirty="0">
                <a:solidFill>
                  <a:srgbClr val="4D4D4C"/>
                </a:solidFill>
                <a:latin typeface="Calibri"/>
                <a:ea typeface="Calibri"/>
              </a:rPr>
              <a:t> </a:t>
            </a:r>
            <a:r>
              <a:rPr lang="en-US" sz="2000" spc="-1" dirty="0">
                <a:solidFill>
                  <a:srgbClr val="4D4D4C"/>
                </a:solidFill>
                <a:latin typeface="Calibri"/>
                <a:ea typeface="Calibri"/>
              </a:rPr>
              <a:t> </a:t>
            </a:r>
            <a:endParaRPr lang="en-US" sz="2000" spc="-1" dirty="0">
              <a:solidFill>
                <a:srgbClr val="4D4D4C"/>
              </a:solidFill>
              <a:latin typeface="Calibri"/>
            </a:endParaRPr>
          </a:p>
          <a:p>
            <a:pPr marL="0" indent="0">
              <a:spcBef>
                <a:spcPts val="1001"/>
              </a:spcBef>
              <a:buNone/>
            </a:pPr>
            <a:endParaRPr lang="en-US" sz="2000" spc="-1" dirty="0">
              <a:solidFill>
                <a:srgbClr val="4D4D4C"/>
              </a:solidFill>
              <a:latin typeface="Calibri"/>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Cultural Commentary</a:t>
            </a:r>
            <a:endParaRPr lang="en-US" sz="3600" spc="-1" dirty="0">
              <a:solidFill>
                <a:srgbClr val="000000"/>
              </a:solidFill>
              <a:latin typeface="Calibri"/>
            </a:endParaRP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709968" y="4306572"/>
            <a:ext cx="310973" cy="310973"/>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CustomShape 3">
            <a:extLst>
              <a:ext uri="{FF2B5EF4-FFF2-40B4-BE49-F238E27FC236}">
                <a16:creationId xmlns:a16="http://schemas.microsoft.com/office/drawing/2014/main" id="{7EA9A045-41FD-B94D-9C1D-FDC3CEA17482}"/>
              </a:ext>
            </a:extLst>
          </p:cNvPr>
          <p:cNvSpPr/>
          <p:nvPr/>
        </p:nvSpPr>
        <p:spPr>
          <a:xfrm>
            <a:off x="1137199" y="3434965"/>
            <a:ext cx="5282280" cy="2092881"/>
          </a:xfrm>
          <a:prstGeom prst="rect">
            <a:avLst/>
          </a:prstGeom>
          <a:noFill/>
          <a:ln>
            <a:noFill/>
          </a:ln>
        </p:spPr>
        <p:style>
          <a:lnRef idx="0">
            <a:scrgbClr r="0" g="0" b="0"/>
          </a:lnRef>
          <a:fillRef idx="0">
            <a:scrgbClr r="0" g="0" b="0"/>
          </a:fillRef>
          <a:effectRef idx="0">
            <a:scrgbClr r="0" g="0" b="0"/>
          </a:effectRef>
          <a:fontRef idx="minor"/>
        </p:style>
        <p:txBody>
          <a:bodyPr>
            <a:spAutoFit/>
          </a:bodyPr>
          <a:lstStyle/>
          <a:p>
            <a:pPr>
              <a:lnSpc>
                <a:spcPct val="100000"/>
              </a:lnSpc>
            </a:pPr>
            <a:endParaRPr lang="pl-PL" sz="1800" b="0" strike="noStrike" spc="-1" dirty="0">
              <a:solidFill>
                <a:srgbClr val="1367B3"/>
              </a:solidFill>
              <a:latin typeface="Arial"/>
            </a:endParaRPr>
          </a:p>
          <a:p>
            <a:pPr>
              <a:lnSpc>
                <a:spcPct val="100000"/>
              </a:lnSpc>
            </a:pPr>
            <a:endParaRPr lang="pl-PL" sz="1800" b="0" strike="noStrike" spc="-1" dirty="0">
              <a:solidFill>
                <a:srgbClr val="1367B3"/>
              </a:solidFill>
              <a:latin typeface="Arial"/>
            </a:endParaRPr>
          </a:p>
          <a:p>
            <a:pPr>
              <a:lnSpc>
                <a:spcPct val="100000"/>
              </a:lnSpc>
            </a:pPr>
            <a:endParaRPr lang="pl-PL" sz="2000" b="0" strike="noStrike" spc="-1" dirty="0">
              <a:solidFill>
                <a:srgbClr val="1367B3"/>
              </a:solidFill>
              <a:latin typeface="Arial"/>
            </a:endParaRPr>
          </a:p>
          <a:p>
            <a:pPr>
              <a:lnSpc>
                <a:spcPct val="100000"/>
              </a:lnSpc>
            </a:pPr>
            <a:r>
              <a:rPr lang="pl-PL" b="0" u="sng" strike="noStrike" spc="-1" dirty="0">
                <a:solidFill>
                  <a:srgbClr val="1367B3"/>
                </a:solidFill>
                <a:uFillTx/>
                <a:latin typeface="Calibri"/>
                <a:ea typeface="Calibri"/>
                <a:hlinkClick r:id="rId6">
                  <a:extLst>
                    <a:ext uri="{A12FA001-AC4F-418D-AE19-62706E023703}">
                      <ahyp:hlinkClr xmlns:ahyp="http://schemas.microsoft.com/office/drawing/2018/hyperlinkcolor" val="tx"/>
                    </a:ext>
                  </a:extLst>
                </a:hlinkClick>
              </a:rPr>
              <a:t>Wee Claire - Building a You Tube Channel</a:t>
            </a:r>
            <a:endParaRPr lang="pl-PL" b="0" strike="noStrike" spc="-1" dirty="0">
              <a:solidFill>
                <a:srgbClr val="1367B3"/>
              </a:solidFill>
              <a:latin typeface="Arial"/>
            </a:endParaRPr>
          </a:p>
          <a:p>
            <a:pPr>
              <a:lnSpc>
                <a:spcPct val="100000"/>
              </a:lnSpc>
            </a:pPr>
            <a:endParaRPr lang="pl-PL" b="0" strike="noStrike" spc="-1" dirty="0">
              <a:solidFill>
                <a:srgbClr val="1367B3"/>
              </a:solidFill>
              <a:latin typeface="Arial"/>
            </a:endParaRPr>
          </a:p>
          <a:p>
            <a:pPr>
              <a:lnSpc>
                <a:spcPct val="100000"/>
              </a:lnSpc>
            </a:pPr>
            <a:r>
              <a:rPr lang="pl-PL" b="0" u="sng" strike="noStrike" spc="-1" dirty="0">
                <a:solidFill>
                  <a:srgbClr val="1367B3"/>
                </a:solidFill>
                <a:uFillTx/>
                <a:latin typeface="Calibri"/>
                <a:ea typeface="Calibri"/>
                <a:hlinkClick r:id="rId7">
                  <a:extLst>
                    <a:ext uri="{A12FA001-AC4F-418D-AE19-62706E023703}">
                      <ahyp:hlinkClr xmlns:ahyp="http://schemas.microsoft.com/office/drawing/2018/hyperlinkcolor" val="tx"/>
                    </a:ext>
                  </a:extLst>
                </a:hlinkClick>
              </a:rPr>
              <a:t>Writing the best content</a:t>
            </a:r>
            <a:r>
              <a:rPr lang="pl-PL" b="0" u="sng" strike="noStrike" spc="-1" dirty="0">
                <a:solidFill>
                  <a:srgbClr val="1367B3"/>
                </a:solidFill>
                <a:uFillTx/>
                <a:latin typeface="Calibri"/>
                <a:ea typeface="Calibri"/>
                <a:hlinkClick r:id="rId8">
                  <a:extLst>
                    <a:ext uri="{A12FA001-AC4F-418D-AE19-62706E023703}">
                      <ahyp:hlinkClr xmlns:ahyp="http://schemas.microsoft.com/office/drawing/2018/hyperlinkcolor" val="tx"/>
                    </a:ext>
                  </a:extLst>
                </a:hlinkClick>
              </a:rPr>
              <a:t>Video - What is fandom?</a:t>
            </a:r>
            <a:endParaRPr lang="pl-PL" b="0" strike="noStrike" spc="-1" dirty="0">
              <a:solidFill>
                <a:srgbClr val="1367B3"/>
              </a:solidFill>
              <a:latin typeface="Arial"/>
            </a:endParaRPr>
          </a:p>
          <a:p>
            <a:pPr>
              <a:lnSpc>
                <a:spcPct val="100000"/>
              </a:lnSpc>
            </a:pPr>
            <a:endParaRPr lang="pl-PL" sz="2000" b="0" strike="noStrike" spc="-1" dirty="0">
              <a:solidFill>
                <a:srgbClr val="1367B3"/>
              </a:solidFill>
              <a:latin typeface="Arial"/>
            </a:endParaRPr>
          </a:p>
        </p:txBody>
      </p:sp>
      <p:grpSp>
        <p:nvGrpSpPr>
          <p:cNvPr id="25" name="Google Shape;664;p39">
            <a:extLst>
              <a:ext uri="{FF2B5EF4-FFF2-40B4-BE49-F238E27FC236}">
                <a16:creationId xmlns:a16="http://schemas.microsoft.com/office/drawing/2014/main" id="{1AE7007D-695B-F543-9A25-2C5524F1F9E5}"/>
              </a:ext>
            </a:extLst>
          </p:cNvPr>
          <p:cNvGrpSpPr/>
          <p:nvPr/>
        </p:nvGrpSpPr>
        <p:grpSpPr>
          <a:xfrm>
            <a:off x="707947" y="4844772"/>
            <a:ext cx="310973" cy="310973"/>
            <a:chOff x="5941025" y="3634400"/>
            <a:chExt cx="467650" cy="467650"/>
          </a:xfrm>
        </p:grpSpPr>
        <p:sp>
          <p:nvSpPr>
            <p:cNvPr id="26" name="Google Shape;665;p39">
              <a:extLst>
                <a:ext uri="{FF2B5EF4-FFF2-40B4-BE49-F238E27FC236}">
                  <a16:creationId xmlns:a16="http://schemas.microsoft.com/office/drawing/2014/main" id="{736D3590-EA69-BC48-8488-180B7F07968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66;p39">
              <a:extLst>
                <a:ext uri="{FF2B5EF4-FFF2-40B4-BE49-F238E27FC236}">
                  <a16:creationId xmlns:a16="http://schemas.microsoft.com/office/drawing/2014/main" id="{A05D6A16-8E6A-1C46-B69F-BE9E867A147E}"/>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67;p39">
              <a:extLst>
                <a:ext uri="{FF2B5EF4-FFF2-40B4-BE49-F238E27FC236}">
                  <a16:creationId xmlns:a16="http://schemas.microsoft.com/office/drawing/2014/main" id="{4F7C4E5A-4AAB-2049-8CA6-5249256ADAF0}"/>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68;p39">
              <a:extLst>
                <a:ext uri="{FF2B5EF4-FFF2-40B4-BE49-F238E27FC236}">
                  <a16:creationId xmlns:a16="http://schemas.microsoft.com/office/drawing/2014/main" id="{211F63B3-B322-A146-9AE6-5780CBC4201C}"/>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9;p39">
              <a:extLst>
                <a:ext uri="{FF2B5EF4-FFF2-40B4-BE49-F238E27FC236}">
                  <a16:creationId xmlns:a16="http://schemas.microsoft.com/office/drawing/2014/main" id="{62167957-E0E0-7041-9E4F-FF456E3987B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70;p39">
              <a:extLst>
                <a:ext uri="{FF2B5EF4-FFF2-40B4-BE49-F238E27FC236}">
                  <a16:creationId xmlns:a16="http://schemas.microsoft.com/office/drawing/2014/main" id="{7EBA650E-587B-A941-99EA-491DFD368151}"/>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Rectangle 3">
            <a:extLst>
              <a:ext uri="{FF2B5EF4-FFF2-40B4-BE49-F238E27FC236}">
                <a16:creationId xmlns:a16="http://schemas.microsoft.com/office/drawing/2014/main" id="{F68C3B2A-0E6B-4148-BEEA-630164933B72}"/>
              </a:ext>
            </a:extLst>
          </p:cNvPr>
          <p:cNvSpPr/>
          <p:nvPr/>
        </p:nvSpPr>
        <p:spPr>
          <a:xfrm>
            <a:off x="7402927" y="6018577"/>
            <a:ext cx="2885726" cy="369332"/>
          </a:xfrm>
          <a:prstGeom prst="rect">
            <a:avLst/>
          </a:prstGeom>
        </p:spPr>
        <p:txBody>
          <a:bodyPr wrap="none">
            <a:spAutoFit/>
          </a:bodyPr>
          <a:lstStyle/>
          <a:p>
            <a:r>
              <a:rPr lang="en-IE" dirty="0">
                <a:solidFill>
                  <a:srgbClr val="1367B3"/>
                </a:solidFill>
                <a:latin typeface="Roboto" panose="02000000000000000000" pitchFamily="2" charset="0"/>
                <a:hlinkClick r:id="rId4" tooltip="https://www.fandom.com/">
                  <a:extLst>
                    <a:ext uri="{A12FA001-AC4F-418D-AE19-62706E023703}">
                      <ahyp:hlinkClr xmlns:ahyp="http://schemas.microsoft.com/office/drawing/2018/hyperlinkcolor" val="tx"/>
                    </a:ext>
                  </a:extLst>
                </a:hlinkClick>
              </a:rPr>
              <a:t>https://www.fandom.com</a:t>
            </a:r>
            <a:endParaRPr lang="en-US" dirty="0">
              <a:solidFill>
                <a:srgbClr val="1367B3"/>
              </a:solidFill>
            </a:endParaRPr>
          </a:p>
        </p:txBody>
      </p:sp>
      <p:grpSp>
        <p:nvGrpSpPr>
          <p:cNvPr id="32" name="Google Shape;664;p39">
            <a:extLst>
              <a:ext uri="{FF2B5EF4-FFF2-40B4-BE49-F238E27FC236}">
                <a16:creationId xmlns:a16="http://schemas.microsoft.com/office/drawing/2014/main" id="{9F312299-E299-4D46-8C9A-42F34C64F116}"/>
              </a:ext>
            </a:extLst>
          </p:cNvPr>
          <p:cNvGrpSpPr/>
          <p:nvPr/>
        </p:nvGrpSpPr>
        <p:grpSpPr>
          <a:xfrm>
            <a:off x="6974606" y="6049457"/>
            <a:ext cx="310973" cy="310973"/>
            <a:chOff x="5941025" y="3634400"/>
            <a:chExt cx="467650" cy="467650"/>
          </a:xfrm>
        </p:grpSpPr>
        <p:sp>
          <p:nvSpPr>
            <p:cNvPr id="33" name="Google Shape;665;p39">
              <a:extLst>
                <a:ext uri="{FF2B5EF4-FFF2-40B4-BE49-F238E27FC236}">
                  <a16:creationId xmlns:a16="http://schemas.microsoft.com/office/drawing/2014/main" id="{5FDDDDEA-4459-D645-817A-BDAEA9F2CB30}"/>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66;p39">
              <a:extLst>
                <a:ext uri="{FF2B5EF4-FFF2-40B4-BE49-F238E27FC236}">
                  <a16:creationId xmlns:a16="http://schemas.microsoft.com/office/drawing/2014/main" id="{FB3C5C14-E484-8340-88E6-896936122DC6}"/>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67;p39">
              <a:extLst>
                <a:ext uri="{FF2B5EF4-FFF2-40B4-BE49-F238E27FC236}">
                  <a16:creationId xmlns:a16="http://schemas.microsoft.com/office/drawing/2014/main" id="{81E908E6-9994-1A41-AA8D-509A63F6DA09}"/>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68;p39">
              <a:extLst>
                <a:ext uri="{FF2B5EF4-FFF2-40B4-BE49-F238E27FC236}">
                  <a16:creationId xmlns:a16="http://schemas.microsoft.com/office/drawing/2014/main" id="{BE2FC55E-CB06-BE42-9CC1-DCCE2555C915}"/>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69;p39">
              <a:extLst>
                <a:ext uri="{FF2B5EF4-FFF2-40B4-BE49-F238E27FC236}">
                  <a16:creationId xmlns:a16="http://schemas.microsoft.com/office/drawing/2014/main" id="{137E62F0-7217-C144-B2F0-F314D43DB4B3}"/>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70;p39">
              <a:extLst>
                <a:ext uri="{FF2B5EF4-FFF2-40B4-BE49-F238E27FC236}">
                  <a16:creationId xmlns:a16="http://schemas.microsoft.com/office/drawing/2014/main" id="{B2EE4F05-3137-7D40-82E1-28228D8724A9}"/>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757764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3">
            <a:extLst>
              <a:ext uri="{FF2B5EF4-FFF2-40B4-BE49-F238E27FC236}">
                <a16:creationId xmlns:a16="http://schemas.microsoft.com/office/drawing/2014/main" id="{3866AD49-F3F8-6D44-9C70-642CA55D61C3}"/>
              </a:ext>
            </a:extLst>
          </p:cNvPr>
          <p:cNvSpPr/>
          <p:nvPr/>
        </p:nvSpPr>
        <p:spPr>
          <a:xfrm rot="286200">
            <a:off x="-163250" y="538638"/>
            <a:ext cx="3799004"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580" name="TextShape 1"/>
          <p:cNvSpPr txBox="1"/>
          <p:nvPr/>
        </p:nvSpPr>
        <p:spPr>
          <a:xfrm rot="286200">
            <a:off x="394920" y="776160"/>
            <a:ext cx="5663520" cy="715680"/>
          </a:xfrm>
          <a:prstGeom prst="rect">
            <a:avLst/>
          </a:prstGeom>
          <a:noFill/>
          <a:ln>
            <a:noFill/>
          </a:ln>
        </p:spPr>
        <p:txBody>
          <a:bodyPr>
            <a:noAutofit/>
          </a:bodyPr>
          <a:lstStyle/>
          <a:p>
            <a:pPr>
              <a:lnSpc>
                <a:spcPct val="90000"/>
              </a:lnSpc>
              <a:spcBef>
                <a:spcPts val="1001"/>
              </a:spcBef>
            </a:pPr>
            <a:r>
              <a:rPr lang="en-US" sz="3600" strike="noStrike" spc="-1" dirty="0">
                <a:solidFill>
                  <a:srgbClr val="FFFFFF"/>
                </a:solidFill>
                <a:latin typeface="Calibri"/>
              </a:rPr>
              <a:t>Making Money</a:t>
            </a:r>
            <a:endParaRPr lang="en-US" sz="3600" strike="noStrike" spc="-1" dirty="0">
              <a:solidFill>
                <a:srgbClr val="000000"/>
              </a:solidFill>
              <a:latin typeface="Calibri"/>
            </a:endParaRPr>
          </a:p>
        </p:txBody>
      </p:sp>
      <p:sp>
        <p:nvSpPr>
          <p:cNvPr id="581" name="TextShape 2"/>
          <p:cNvSpPr txBox="1"/>
          <p:nvPr/>
        </p:nvSpPr>
        <p:spPr>
          <a:xfrm>
            <a:off x="531029" y="2013567"/>
            <a:ext cx="11094720" cy="4302512"/>
          </a:xfrm>
          <a:prstGeom prst="rect">
            <a:avLst/>
          </a:prstGeom>
          <a:noFill/>
          <a:ln>
            <a:noFill/>
          </a:ln>
        </p:spPr>
        <p:txBody>
          <a:bodyPr>
            <a:noAutofit/>
          </a:bodyPr>
          <a:lstStyle/>
          <a:p>
            <a:pPr marL="343080" indent="-342720">
              <a:lnSpc>
                <a:spcPct val="90000"/>
              </a:lnSpc>
              <a:spcBef>
                <a:spcPts val="300"/>
              </a:spcBef>
              <a:buClr>
                <a:srgbClr val="FDB614"/>
              </a:buClr>
              <a:buFont typeface="Arial"/>
              <a:buChar char="•"/>
            </a:pPr>
            <a:r>
              <a:rPr lang="en-US" sz="2400" b="0" strike="noStrike" spc="-1" dirty="0">
                <a:solidFill>
                  <a:srgbClr val="4D4D4C"/>
                </a:solidFill>
                <a:latin typeface="Calibri" panose="020F0502020204030204" pitchFamily="34" charset="0"/>
                <a:ea typeface="Calibri"/>
                <a:cs typeface="Calibri" panose="020F0502020204030204" pitchFamily="34" charset="0"/>
              </a:rPr>
              <a:t>“YouTubers get paid between €2 – €5 per 1000 monetized views after YouTube takes its cut. Monetized views range from 40% – 60% of the total views. All these are influenced by several factors like device played on, the location of the viewer, ad inventory, how many ads there are on a video, how many people skip the ads, ad engagement etc.</a:t>
            </a:r>
            <a:endParaRPr lang="en-US" sz="2400" b="0" strike="noStrike" spc="-1" dirty="0">
              <a:solidFill>
                <a:srgbClr val="4D4D4C"/>
              </a:solidFill>
              <a:latin typeface="Calibri" panose="020F0502020204030204" pitchFamily="34" charset="0"/>
              <a:cs typeface="Calibri" panose="020F0502020204030204" pitchFamily="34" charset="0"/>
            </a:endParaRPr>
          </a:p>
          <a:p>
            <a:pPr marL="343080" indent="-342720">
              <a:lnSpc>
                <a:spcPct val="90000"/>
              </a:lnSpc>
              <a:spcBef>
                <a:spcPts val="300"/>
              </a:spcBef>
              <a:buClr>
                <a:srgbClr val="FDB614"/>
              </a:buClr>
              <a:buFont typeface="Arial"/>
              <a:buChar char="•"/>
            </a:pPr>
            <a:r>
              <a:rPr lang="en-US" sz="2400" b="0" strike="noStrike" spc="-1" dirty="0">
                <a:solidFill>
                  <a:srgbClr val="4D4D4C"/>
                </a:solidFill>
                <a:latin typeface="Calibri" panose="020F0502020204030204" pitchFamily="34" charset="0"/>
                <a:ea typeface="Calibri"/>
                <a:cs typeface="Calibri" panose="020F0502020204030204" pitchFamily="34" charset="0"/>
              </a:rPr>
              <a:t>There is also a program known as Google Preferred where deep-pocketed companies </a:t>
            </a:r>
            <a:br>
              <a:rPr dirty="0">
                <a:solidFill>
                  <a:srgbClr val="4D4D4C"/>
                </a:solidFill>
                <a:latin typeface="Calibri" panose="020F0502020204030204" pitchFamily="34" charset="0"/>
                <a:cs typeface="Calibri" panose="020F0502020204030204" pitchFamily="34" charset="0"/>
              </a:rPr>
            </a:br>
            <a:r>
              <a:rPr lang="en-US" sz="2400" b="0" strike="noStrike" spc="-1" dirty="0">
                <a:solidFill>
                  <a:srgbClr val="4D4D4C"/>
                </a:solidFill>
                <a:latin typeface="Calibri" panose="020F0502020204030204" pitchFamily="34" charset="0"/>
                <a:ea typeface="Calibri"/>
                <a:cs typeface="Calibri" panose="020F0502020204030204" pitchFamily="34" charset="0"/>
              </a:rPr>
              <a:t>can target ads on the top 5% most popular content. The ad rates here are higher </a:t>
            </a:r>
            <a:br>
              <a:rPr dirty="0">
                <a:solidFill>
                  <a:srgbClr val="4D4D4C"/>
                </a:solidFill>
                <a:latin typeface="Calibri" panose="020F0502020204030204" pitchFamily="34" charset="0"/>
                <a:cs typeface="Calibri" panose="020F0502020204030204" pitchFamily="34" charset="0"/>
              </a:rPr>
            </a:br>
            <a:r>
              <a:rPr lang="en-US" sz="2400" b="0" strike="noStrike" spc="-1" dirty="0">
                <a:solidFill>
                  <a:srgbClr val="4D4D4C"/>
                </a:solidFill>
                <a:latin typeface="Calibri" panose="020F0502020204030204" pitchFamily="34" charset="0"/>
                <a:ea typeface="Calibri"/>
                <a:cs typeface="Calibri" panose="020F0502020204030204" pitchFamily="34" charset="0"/>
              </a:rPr>
              <a:t>than normal. </a:t>
            </a:r>
            <a:endParaRPr lang="en-US" sz="2400" b="0" strike="noStrike" spc="-1" dirty="0">
              <a:solidFill>
                <a:srgbClr val="4D4D4C"/>
              </a:solidFill>
              <a:latin typeface="Calibri" panose="020F0502020204030204" pitchFamily="34" charset="0"/>
              <a:cs typeface="Calibri" panose="020F0502020204030204" pitchFamily="34" charset="0"/>
            </a:endParaRPr>
          </a:p>
          <a:p>
            <a:pPr marL="343080" indent="-342720">
              <a:lnSpc>
                <a:spcPct val="90000"/>
              </a:lnSpc>
              <a:spcBef>
                <a:spcPts val="300"/>
              </a:spcBef>
              <a:buClr>
                <a:srgbClr val="FDB614"/>
              </a:buClr>
              <a:buFont typeface="Arial"/>
              <a:buChar char="•"/>
            </a:pPr>
            <a:r>
              <a:rPr lang="en-US" sz="2400" b="0" strike="noStrike" spc="-1" dirty="0">
                <a:solidFill>
                  <a:srgbClr val="4D4D4C"/>
                </a:solidFill>
                <a:latin typeface="Calibri" panose="020F0502020204030204" pitchFamily="34" charset="0"/>
                <a:ea typeface="Calibri"/>
                <a:cs typeface="Calibri" panose="020F0502020204030204" pitchFamily="34" charset="0"/>
              </a:rPr>
              <a:t>Apart from ads, YouTubers also generate extra from YouTube Red viewers who pay</a:t>
            </a:r>
            <a:br>
              <a:rPr dirty="0">
                <a:solidFill>
                  <a:srgbClr val="4D4D4C"/>
                </a:solidFill>
                <a:latin typeface="Calibri" panose="020F0502020204030204" pitchFamily="34" charset="0"/>
                <a:cs typeface="Calibri" panose="020F0502020204030204" pitchFamily="34" charset="0"/>
              </a:rPr>
            </a:br>
            <a:r>
              <a:rPr lang="en-US" sz="2400" b="0" strike="noStrike" spc="-1" dirty="0">
                <a:solidFill>
                  <a:srgbClr val="4D4D4C"/>
                </a:solidFill>
                <a:latin typeface="Calibri" panose="020F0502020204030204" pitchFamily="34" charset="0"/>
                <a:ea typeface="Calibri"/>
                <a:cs typeface="Calibri" panose="020F0502020204030204" pitchFamily="34" charset="0"/>
              </a:rPr>
              <a:t>a monthly fee to view premium content on YouTube plus watch videos without ads. </a:t>
            </a:r>
            <a:br>
              <a:rPr dirty="0">
                <a:solidFill>
                  <a:srgbClr val="4D4D4C"/>
                </a:solidFill>
                <a:latin typeface="Calibri" panose="020F0502020204030204" pitchFamily="34" charset="0"/>
                <a:cs typeface="Calibri" panose="020F0502020204030204" pitchFamily="34" charset="0"/>
              </a:rPr>
            </a:br>
            <a:r>
              <a:rPr lang="en-US" sz="2400" b="0" strike="noStrike" spc="-1" dirty="0">
                <a:solidFill>
                  <a:srgbClr val="4D4D4C"/>
                </a:solidFill>
                <a:latin typeface="Calibri" panose="020F0502020204030204" pitchFamily="34" charset="0"/>
                <a:ea typeface="Calibri"/>
                <a:cs typeface="Calibri" panose="020F0502020204030204" pitchFamily="34" charset="0"/>
              </a:rPr>
              <a:t>Here they get paid based on watch time on their videos. The longer the viewers watch their videos, the more money they earn.”</a:t>
            </a:r>
            <a:endParaRPr lang="en-US" sz="2400" b="0" strike="noStrike" spc="-1" dirty="0">
              <a:solidFill>
                <a:srgbClr val="4D4D4C"/>
              </a:solidFill>
              <a:latin typeface="Calibri" panose="020F0502020204030204" pitchFamily="34" charset="0"/>
              <a:cs typeface="Calibri" panose="020F0502020204030204" pitchFamily="34" charset="0"/>
            </a:endParaRPr>
          </a:p>
          <a:p>
            <a:pPr>
              <a:lnSpc>
                <a:spcPct val="90000"/>
              </a:lnSpc>
              <a:spcBef>
                <a:spcPts val="300"/>
              </a:spcBef>
            </a:pPr>
            <a:endParaRPr lang="en-US" sz="2400" b="0" strike="noStrike" spc="-1" dirty="0">
              <a:solidFill>
                <a:srgbClr val="000000"/>
              </a:solidFill>
              <a:latin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TextShape 2"/>
          <p:cNvSpPr txBox="1"/>
          <p:nvPr/>
        </p:nvSpPr>
        <p:spPr>
          <a:xfrm rot="256800">
            <a:off x="577440" y="739440"/>
            <a:ext cx="4170600" cy="742680"/>
          </a:xfrm>
          <a:prstGeom prst="rect">
            <a:avLst/>
          </a:prstGeom>
          <a:noFill/>
          <a:ln>
            <a:noFill/>
          </a:ln>
        </p:spPr>
        <p:txBody>
          <a:bodyPr>
            <a:normAutofit/>
          </a:bodyPr>
          <a:lstStyle/>
          <a:p>
            <a:pPr>
              <a:lnSpc>
                <a:spcPct val="90000"/>
              </a:lnSpc>
              <a:spcBef>
                <a:spcPts val="1001"/>
              </a:spcBef>
            </a:pPr>
            <a:r>
              <a:rPr lang="en-US" sz="3600" b="1" strike="noStrike" spc="-1" dirty="0">
                <a:solidFill>
                  <a:srgbClr val="FFFFFF"/>
                </a:solidFill>
                <a:latin typeface="Calibri"/>
              </a:rPr>
              <a:t>Trainer Introduction</a:t>
            </a:r>
            <a:endParaRPr lang="en-US" sz="3600" b="1" strike="noStrike" spc="-1" dirty="0">
              <a:solidFill>
                <a:srgbClr val="000000"/>
              </a:solidFill>
              <a:latin typeface="Calibri"/>
            </a:endParaRPr>
          </a:p>
        </p:txBody>
      </p:sp>
      <p:pic>
        <p:nvPicPr>
          <p:cNvPr id="5" name="Picture 4" descr="A person wearing a costume&#10;&#10;Description automatically generated">
            <a:extLst>
              <a:ext uri="{FF2B5EF4-FFF2-40B4-BE49-F238E27FC236}">
                <a16:creationId xmlns:a16="http://schemas.microsoft.com/office/drawing/2014/main" id="{F71C7824-DAC4-4C43-B819-5CEDE1813848}"/>
              </a:ext>
            </a:extLst>
          </p:cNvPr>
          <p:cNvPicPr>
            <a:picLocks noChangeAspect="1"/>
          </p:cNvPicPr>
          <p:nvPr/>
        </p:nvPicPr>
        <p:blipFill rotWithShape="1">
          <a:blip r:embed="rId3"/>
          <a:srcRect l="-4060" t="11084" r="24247" b="2344"/>
          <a:stretch/>
        </p:blipFill>
        <p:spPr>
          <a:xfrm>
            <a:off x="5595629" y="2081740"/>
            <a:ext cx="6596371" cy="4776260"/>
          </a:xfrm>
          <a:prstGeom prst="rect">
            <a:avLst/>
          </a:prstGeom>
        </p:spPr>
      </p:pic>
      <p:sp>
        <p:nvSpPr>
          <p:cNvPr id="8" name="CustomShape 3">
            <a:extLst>
              <a:ext uri="{FF2B5EF4-FFF2-40B4-BE49-F238E27FC236}">
                <a16:creationId xmlns:a16="http://schemas.microsoft.com/office/drawing/2014/main" id="{1A15F81E-8EAA-9C42-9B01-4A144E542644}"/>
              </a:ext>
            </a:extLst>
          </p:cNvPr>
          <p:cNvSpPr/>
          <p:nvPr/>
        </p:nvSpPr>
        <p:spPr>
          <a:xfrm rot="256800">
            <a:off x="4790411" y="661282"/>
            <a:ext cx="1742739" cy="1182667"/>
          </a:xfrm>
          <a:prstGeom prst="rect">
            <a:avLst/>
          </a:prstGeom>
          <a:solidFill>
            <a:srgbClr val="DB1F28"/>
          </a:solidFill>
          <a:ln w="12600">
            <a:noFill/>
          </a:ln>
        </p:spPr>
        <p:style>
          <a:lnRef idx="0">
            <a:scrgbClr r="0" g="0" b="0"/>
          </a:lnRef>
          <a:fillRef idx="0">
            <a:scrgbClr r="0" g="0" b="0"/>
          </a:fillRef>
          <a:effectRef idx="0">
            <a:scrgbClr r="0" g="0" b="0"/>
          </a:effectRef>
          <a:fontRef idx="minor"/>
        </p:style>
      </p:sp>
      <p:sp>
        <p:nvSpPr>
          <p:cNvPr id="512" name="TextShape 1"/>
          <p:cNvSpPr txBox="1"/>
          <p:nvPr/>
        </p:nvSpPr>
        <p:spPr>
          <a:xfrm>
            <a:off x="555542" y="1766054"/>
            <a:ext cx="6596372" cy="4060800"/>
          </a:xfrm>
          <a:prstGeom prst="rect">
            <a:avLst/>
          </a:prstGeom>
          <a:noFill/>
          <a:ln>
            <a:noFill/>
          </a:ln>
        </p:spPr>
        <p:txBody>
          <a:bodyPr>
            <a:noAutofit/>
          </a:bodyPr>
          <a:lstStyle/>
          <a:p>
            <a:pPr>
              <a:lnSpc>
                <a:spcPct val="90000"/>
              </a:lnSpc>
              <a:spcBef>
                <a:spcPts val="1001"/>
              </a:spcBef>
            </a:pPr>
            <a:r>
              <a:rPr lang="en-GB" sz="2400" b="0" strike="noStrike" spc="-1" dirty="0">
                <a:solidFill>
                  <a:srgbClr val="FFFFFF"/>
                </a:solidFill>
                <a:latin typeface="Calibri"/>
                <a:ea typeface="Calibri"/>
              </a:rPr>
              <a:t>Everyday young people engage and interact with pop culture. On Spotify they listen to the latest track by their favourite music artist, on </a:t>
            </a:r>
            <a:r>
              <a:rPr lang="pl-PL" sz="2400" b="0" strike="noStrike" spc="-1" dirty="0">
                <a:solidFill>
                  <a:srgbClr val="FFFFFF"/>
                </a:solidFill>
                <a:latin typeface="Calibri"/>
                <a:ea typeface="Calibri"/>
              </a:rPr>
              <a:t>TV</a:t>
            </a:r>
            <a:r>
              <a:rPr lang="en-GB" sz="2400" b="0" strike="noStrike" spc="-1" dirty="0">
                <a:solidFill>
                  <a:srgbClr val="FFFFFF"/>
                </a:solidFill>
                <a:latin typeface="Calibri"/>
                <a:ea typeface="Calibri"/>
              </a:rPr>
              <a:t> they catch up on the latest episode of “Keeping up with the Kardashians”, on YouTube they watch the latest viral video sensation and on their XBOX, they      create teams and battle to stay alive in the latest games. Pop culture now is fast moving global phenomenon and has many opportunities for young people to  learn and grow. In this                 module we will explore what pop culture                       is and how it relates to opportunities for                   youth entrepreneurship.  </a:t>
            </a:r>
            <a:endParaRPr lang="en-GB"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table, sitting, sign&#10;&#10;Description automatically generated">
            <a:extLst>
              <a:ext uri="{FF2B5EF4-FFF2-40B4-BE49-F238E27FC236}">
                <a16:creationId xmlns:a16="http://schemas.microsoft.com/office/drawing/2014/main" id="{2A31C0E9-102F-2741-A5BF-BDB9D6E438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5720" y="1238946"/>
            <a:ext cx="5437420" cy="3479450"/>
          </a:xfrm>
          <a:prstGeom prst="rect">
            <a:avLst/>
          </a:prstGeom>
        </p:spPr>
      </p:pic>
      <p:sp>
        <p:nvSpPr>
          <p:cNvPr id="5" name="CustomShape 3">
            <a:extLst>
              <a:ext uri="{FF2B5EF4-FFF2-40B4-BE49-F238E27FC236}">
                <a16:creationId xmlns:a16="http://schemas.microsoft.com/office/drawing/2014/main" id="{F7CD6D7D-7247-EA4A-B4E1-ED5612ABEF92}"/>
              </a:ext>
            </a:extLst>
          </p:cNvPr>
          <p:cNvSpPr/>
          <p:nvPr/>
        </p:nvSpPr>
        <p:spPr>
          <a:xfrm rot="286200">
            <a:off x="-161950" y="447992"/>
            <a:ext cx="3047729"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582" name="TextShape 1"/>
          <p:cNvSpPr txBox="1"/>
          <p:nvPr/>
        </p:nvSpPr>
        <p:spPr>
          <a:xfrm rot="286200">
            <a:off x="835030" y="690647"/>
            <a:ext cx="4296851" cy="715680"/>
          </a:xfrm>
          <a:prstGeom prst="rect">
            <a:avLst/>
          </a:prstGeom>
          <a:noFill/>
          <a:ln>
            <a:noFill/>
          </a:ln>
        </p:spPr>
        <p:txBody>
          <a:bodyPr>
            <a:noAutofit/>
          </a:bodyPr>
          <a:lstStyle/>
          <a:p>
            <a:pPr>
              <a:lnSpc>
                <a:spcPct val="90000"/>
              </a:lnSpc>
              <a:spcBef>
                <a:spcPts val="1001"/>
              </a:spcBef>
            </a:pPr>
            <a:r>
              <a:rPr lang="en-US" sz="3600" strike="noStrike" spc="-1" dirty="0">
                <a:solidFill>
                  <a:srgbClr val="FFFFFF"/>
                </a:solidFill>
                <a:latin typeface="Calibri"/>
              </a:rPr>
              <a:t>Pro Tips</a:t>
            </a:r>
            <a:endParaRPr lang="en-US" sz="3600" strike="noStrike" spc="-1" dirty="0">
              <a:solidFill>
                <a:srgbClr val="000000"/>
              </a:solidFill>
              <a:latin typeface="Calibri"/>
            </a:endParaRPr>
          </a:p>
        </p:txBody>
      </p:sp>
      <p:sp>
        <p:nvSpPr>
          <p:cNvPr id="583" name="TextShape 2"/>
          <p:cNvSpPr txBox="1"/>
          <p:nvPr/>
        </p:nvSpPr>
        <p:spPr>
          <a:xfrm>
            <a:off x="812715" y="1874418"/>
            <a:ext cx="3161877" cy="3399840"/>
          </a:xfrm>
          <a:prstGeom prst="rect">
            <a:avLst/>
          </a:prstGeom>
          <a:noFill/>
          <a:ln>
            <a:noFill/>
          </a:ln>
        </p:spPr>
        <p:txBody>
          <a:bodyPr>
            <a:noAutofit/>
          </a:bodyPr>
          <a:lstStyle/>
          <a:p>
            <a:pPr>
              <a:lnSpc>
                <a:spcPct val="90000"/>
              </a:lnSpc>
              <a:spcBef>
                <a:spcPts val="1001"/>
              </a:spcBef>
            </a:pPr>
            <a:r>
              <a:rPr lang="en-US" sz="2400" b="0" strike="noStrike" spc="-1" dirty="0">
                <a:solidFill>
                  <a:srgbClr val="4D4D4C"/>
                </a:solidFill>
                <a:latin typeface="Calibri"/>
                <a:ea typeface="Calibri"/>
              </a:rPr>
              <a:t>Remember that shooting a vlog or writing a blog is like any other skill, it can be learned. There is plenty of advice out there.</a:t>
            </a:r>
            <a:endParaRPr lang="en-US" sz="2400" b="0" strike="noStrike" spc="-1" dirty="0">
              <a:solidFill>
                <a:srgbClr val="4D4D4C"/>
              </a:solidFill>
              <a:latin typeface="Calibri"/>
            </a:endParaRPr>
          </a:p>
          <a:p>
            <a:pPr>
              <a:lnSpc>
                <a:spcPct val="90000"/>
              </a:lnSpc>
              <a:spcBef>
                <a:spcPts val="1001"/>
              </a:spcBef>
            </a:pPr>
            <a:r>
              <a:rPr lang="en-US" sz="2400" b="0" strike="noStrike" spc="-1" dirty="0">
                <a:solidFill>
                  <a:srgbClr val="4D4D4C"/>
                </a:solidFill>
                <a:latin typeface="Calibri"/>
                <a:ea typeface="Calibri"/>
              </a:rPr>
              <a:t>Professional vlogs can be done with a phone and basic equipment. </a:t>
            </a:r>
            <a:endParaRPr lang="en-US" sz="2400" b="0" strike="noStrike" spc="-1" dirty="0">
              <a:solidFill>
                <a:srgbClr val="4D4D4C"/>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pic>
        <p:nvPicPr>
          <p:cNvPr id="6" name="Picture 5">
            <a:hlinkClick r:id="rId3"/>
            <a:extLst>
              <a:ext uri="{FF2B5EF4-FFF2-40B4-BE49-F238E27FC236}">
                <a16:creationId xmlns:a16="http://schemas.microsoft.com/office/drawing/2014/main" id="{2CB103BB-958F-0F42-8AC8-B615B72BB84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87" t="10823" r="9307" b="5574"/>
          <a:stretch/>
        </p:blipFill>
        <p:spPr>
          <a:xfrm>
            <a:off x="4145280" y="873148"/>
            <a:ext cx="7539995" cy="4585653"/>
          </a:xfrm>
          <a:prstGeom prst="rect">
            <a:avLst/>
          </a:prstGeom>
        </p:spPr>
      </p:pic>
      <p:sp>
        <p:nvSpPr>
          <p:cNvPr id="18" name="Rectangle 17">
            <a:extLst>
              <a:ext uri="{FF2B5EF4-FFF2-40B4-BE49-F238E27FC236}">
                <a16:creationId xmlns:a16="http://schemas.microsoft.com/office/drawing/2014/main" id="{F894AE6A-FB5D-9A47-AEF1-6711C8D77E7D}"/>
              </a:ext>
            </a:extLst>
          </p:cNvPr>
          <p:cNvSpPr/>
          <p:nvPr/>
        </p:nvSpPr>
        <p:spPr>
          <a:xfrm>
            <a:off x="7908038" y="5517634"/>
            <a:ext cx="3642472" cy="400110"/>
          </a:xfrm>
          <a:prstGeom prst="rect">
            <a:avLst/>
          </a:prstGeom>
        </p:spPr>
        <p:txBody>
          <a:bodyPr wrap="none">
            <a:spAutoFit/>
          </a:bodyPr>
          <a:lstStyle/>
          <a:p>
            <a:r>
              <a:rPr lang="pl-PL" sz="2000" u="sng" spc="-1" dirty="0">
                <a:solidFill>
                  <a:srgbClr val="1367B3"/>
                </a:solidFill>
                <a:latin typeface="Calibri" panose="020F0502020204030204" pitchFamily="34" charset="0"/>
                <a:ea typeface="Calibri"/>
                <a:cs typeface="Calibri" panose="020F0502020204030204" pitchFamily="34" charset="0"/>
                <a:hlinkClick r:id="rId3">
                  <a:extLst>
                    <a:ext uri="{A12FA001-AC4F-418D-AE19-62706E023703}">
                      <ahyp:hlinkClr xmlns:ahyp="http://schemas.microsoft.com/office/drawing/2018/hyperlinkcolor" val="tx"/>
                    </a:ext>
                  </a:extLst>
                </a:hlinkClick>
              </a:rPr>
              <a:t>Beginners </a:t>
            </a:r>
            <a:r>
              <a:rPr lang="pl-PL" sz="2000" u="sng" spc="-1" dirty="0">
                <a:solidFill>
                  <a:srgbClr val="1367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Guide to writing a blog</a:t>
            </a:r>
            <a:endParaRPr lang="pl-PL" sz="2000" spc="-1" dirty="0">
              <a:solidFill>
                <a:srgbClr val="1367B3"/>
              </a:solidFill>
              <a:latin typeface="Calibri" panose="020F0502020204030204" pitchFamily="34" charset="0"/>
              <a:cs typeface="Calibri" panose="020F0502020204030204" pitchFamily="34" charset="0"/>
            </a:endParaRPr>
          </a:p>
        </p:txBody>
      </p:sp>
      <p:grpSp>
        <p:nvGrpSpPr>
          <p:cNvPr id="19" name="Google Shape;664;p39">
            <a:extLst>
              <a:ext uri="{FF2B5EF4-FFF2-40B4-BE49-F238E27FC236}">
                <a16:creationId xmlns:a16="http://schemas.microsoft.com/office/drawing/2014/main" id="{B727D94F-4CA3-9E47-A03E-4AF48ED1C0D7}"/>
              </a:ext>
            </a:extLst>
          </p:cNvPr>
          <p:cNvGrpSpPr/>
          <p:nvPr/>
        </p:nvGrpSpPr>
        <p:grpSpPr>
          <a:xfrm>
            <a:off x="7471591" y="5538478"/>
            <a:ext cx="393060" cy="393060"/>
            <a:chOff x="5941025" y="3634400"/>
            <a:chExt cx="467650" cy="467650"/>
          </a:xfrm>
        </p:grpSpPr>
        <p:sp>
          <p:nvSpPr>
            <p:cNvPr id="20" name="Google Shape;665;p39">
              <a:extLst>
                <a:ext uri="{FF2B5EF4-FFF2-40B4-BE49-F238E27FC236}">
                  <a16:creationId xmlns:a16="http://schemas.microsoft.com/office/drawing/2014/main" id="{DE668C30-5244-BF47-8AA2-B472B38598FF}"/>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6;p39">
              <a:extLst>
                <a:ext uri="{FF2B5EF4-FFF2-40B4-BE49-F238E27FC236}">
                  <a16:creationId xmlns:a16="http://schemas.microsoft.com/office/drawing/2014/main" id="{15DD3CBA-3608-9241-99CD-9AC9A9337042}"/>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67;p39">
              <a:extLst>
                <a:ext uri="{FF2B5EF4-FFF2-40B4-BE49-F238E27FC236}">
                  <a16:creationId xmlns:a16="http://schemas.microsoft.com/office/drawing/2014/main" id="{969C59F5-DB7B-714B-8150-C325AFE61A0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8;p39">
              <a:extLst>
                <a:ext uri="{FF2B5EF4-FFF2-40B4-BE49-F238E27FC236}">
                  <a16:creationId xmlns:a16="http://schemas.microsoft.com/office/drawing/2014/main" id="{4CBD66AC-46E4-4242-BDE3-5684C4F78D6A}"/>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9;p39">
              <a:extLst>
                <a:ext uri="{FF2B5EF4-FFF2-40B4-BE49-F238E27FC236}">
                  <a16:creationId xmlns:a16="http://schemas.microsoft.com/office/drawing/2014/main" id="{73ECA990-0B49-434F-BA93-10AD06A64E5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70;p39">
              <a:extLst>
                <a:ext uri="{FF2B5EF4-FFF2-40B4-BE49-F238E27FC236}">
                  <a16:creationId xmlns:a16="http://schemas.microsoft.com/office/drawing/2014/main" id="{303AED5D-A848-4244-85D4-3772806443BC}"/>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Rectangle 25">
            <a:extLst>
              <a:ext uri="{FF2B5EF4-FFF2-40B4-BE49-F238E27FC236}">
                <a16:creationId xmlns:a16="http://schemas.microsoft.com/office/drawing/2014/main" id="{42E605A9-AEA6-AF44-BFF3-D19D5F6780BC}"/>
              </a:ext>
            </a:extLst>
          </p:cNvPr>
          <p:cNvSpPr/>
          <p:nvPr/>
        </p:nvSpPr>
        <p:spPr>
          <a:xfrm>
            <a:off x="4479674" y="5516546"/>
            <a:ext cx="3119893" cy="430887"/>
          </a:xfrm>
          <a:prstGeom prst="rect">
            <a:avLst/>
          </a:prstGeom>
        </p:spPr>
        <p:txBody>
          <a:bodyPr wrap="none">
            <a:spAutoFit/>
          </a:bodyPr>
          <a:lstStyle/>
          <a:p>
            <a:pPr>
              <a:lnSpc>
                <a:spcPct val="100000"/>
              </a:lnSpc>
            </a:pPr>
            <a:r>
              <a:rPr lang="pl-PL" sz="2200" b="1" spc="-1" dirty="0" err="1">
                <a:solidFill>
                  <a:srgbClr val="DB1F28"/>
                </a:solidFill>
                <a:latin typeface="Calibri" panose="020F0502020204030204" pitchFamily="34" charset="0"/>
                <a:ea typeface="Calibri"/>
                <a:cs typeface="Calibri" panose="020F0502020204030204" pitchFamily="34" charset="0"/>
              </a:rPr>
              <a:t>Check</a:t>
            </a:r>
            <a:r>
              <a:rPr lang="pl-PL" sz="2200" b="1" spc="-1" dirty="0">
                <a:solidFill>
                  <a:srgbClr val="DB1F28"/>
                </a:solidFill>
                <a:latin typeface="Calibri" panose="020F0502020204030204" pitchFamily="34" charset="0"/>
                <a:ea typeface="Calibri"/>
                <a:cs typeface="Calibri" panose="020F0502020204030204" pitchFamily="34" charset="0"/>
              </a:rPr>
              <a:t> out </a:t>
            </a:r>
            <a:r>
              <a:rPr lang="pl-PL" sz="2200" b="1" spc="-1" dirty="0" err="1">
                <a:solidFill>
                  <a:srgbClr val="DB1F28"/>
                </a:solidFill>
                <a:latin typeface="Calibri" panose="020F0502020204030204" pitchFamily="34" charset="0"/>
                <a:ea typeface="Calibri"/>
                <a:cs typeface="Calibri" panose="020F0502020204030204" pitchFamily="34" charset="0"/>
              </a:rPr>
              <a:t>some</a:t>
            </a:r>
            <a:r>
              <a:rPr lang="pl-PL" sz="2200" b="1" spc="-1" dirty="0">
                <a:solidFill>
                  <a:srgbClr val="DB1F28"/>
                </a:solidFill>
                <a:latin typeface="Calibri" panose="020F0502020204030204" pitchFamily="34" charset="0"/>
                <a:ea typeface="Calibri"/>
                <a:cs typeface="Calibri" panose="020F0502020204030204" pitchFamily="34" charset="0"/>
              </a:rPr>
              <a:t> Pro </a:t>
            </a:r>
            <a:r>
              <a:rPr lang="pl-PL" sz="2200" b="1" spc="-1" dirty="0" err="1">
                <a:solidFill>
                  <a:srgbClr val="DB1F28"/>
                </a:solidFill>
                <a:latin typeface="Calibri" panose="020F0502020204030204" pitchFamily="34" charset="0"/>
                <a:ea typeface="Calibri"/>
                <a:cs typeface="Calibri" panose="020F0502020204030204" pitchFamily="34" charset="0"/>
              </a:rPr>
              <a:t>Tips</a:t>
            </a:r>
            <a:endParaRPr lang="pl-PL" sz="2200" b="1" spc="-1" dirty="0">
              <a:solidFill>
                <a:srgbClr val="DB1F28"/>
              </a:solidFill>
              <a:latin typeface="Calibri" panose="020F0502020204030204" pitchFamily="34" charset="0"/>
              <a:cs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erson taking a selfie in a room&#10;&#10;Description automatically generated">
            <a:extLst>
              <a:ext uri="{FF2B5EF4-FFF2-40B4-BE49-F238E27FC236}">
                <a16:creationId xmlns:a16="http://schemas.microsoft.com/office/drawing/2014/main" id="{A2384F55-84BC-054D-A1AD-7E05EF12F2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6397" y="1270330"/>
            <a:ext cx="5444095" cy="3435782"/>
          </a:xfrm>
          <a:prstGeom prst="rect">
            <a:avLst/>
          </a:prstGeom>
        </p:spPr>
      </p:pic>
      <p:pic>
        <p:nvPicPr>
          <p:cNvPr id="6" name="Picture 5">
            <a:hlinkClick r:id="rId3"/>
            <a:extLst>
              <a:ext uri="{FF2B5EF4-FFF2-40B4-BE49-F238E27FC236}">
                <a16:creationId xmlns:a16="http://schemas.microsoft.com/office/drawing/2014/main" id="{2CB103BB-958F-0F42-8AC8-B615B72BB84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87" t="10823" r="9307" b="5574"/>
          <a:stretch/>
        </p:blipFill>
        <p:spPr>
          <a:xfrm>
            <a:off x="4145280" y="873148"/>
            <a:ext cx="7539995" cy="4585653"/>
          </a:xfrm>
          <a:prstGeom prst="rect">
            <a:avLst/>
          </a:prstGeom>
        </p:spPr>
      </p:pic>
      <p:sp>
        <p:nvSpPr>
          <p:cNvPr id="5" name="CustomShape 3">
            <a:extLst>
              <a:ext uri="{FF2B5EF4-FFF2-40B4-BE49-F238E27FC236}">
                <a16:creationId xmlns:a16="http://schemas.microsoft.com/office/drawing/2014/main" id="{F7CD6D7D-7247-EA4A-B4E1-ED5612ABEF92}"/>
              </a:ext>
            </a:extLst>
          </p:cNvPr>
          <p:cNvSpPr/>
          <p:nvPr/>
        </p:nvSpPr>
        <p:spPr>
          <a:xfrm rot="286200">
            <a:off x="-161950" y="447992"/>
            <a:ext cx="3047729"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582" name="TextShape 1"/>
          <p:cNvSpPr txBox="1"/>
          <p:nvPr/>
        </p:nvSpPr>
        <p:spPr>
          <a:xfrm rot="286200">
            <a:off x="835030" y="690647"/>
            <a:ext cx="4296851" cy="715680"/>
          </a:xfrm>
          <a:prstGeom prst="rect">
            <a:avLst/>
          </a:prstGeom>
          <a:noFill/>
          <a:ln>
            <a:noFill/>
          </a:ln>
        </p:spPr>
        <p:txBody>
          <a:bodyPr>
            <a:noAutofit/>
          </a:bodyPr>
          <a:lstStyle/>
          <a:p>
            <a:pPr>
              <a:lnSpc>
                <a:spcPct val="90000"/>
              </a:lnSpc>
              <a:spcBef>
                <a:spcPts val="1001"/>
              </a:spcBef>
            </a:pPr>
            <a:r>
              <a:rPr lang="en-US" sz="3600" strike="noStrike" spc="-1" dirty="0">
                <a:solidFill>
                  <a:srgbClr val="FFFFFF"/>
                </a:solidFill>
                <a:latin typeface="Calibri"/>
              </a:rPr>
              <a:t>Pro Tips</a:t>
            </a:r>
            <a:endParaRPr lang="en-US" sz="3600" strike="noStrike" spc="-1" dirty="0">
              <a:solidFill>
                <a:srgbClr val="000000"/>
              </a:solidFill>
              <a:latin typeface="Calibri"/>
            </a:endParaRPr>
          </a:p>
        </p:txBody>
      </p:sp>
      <p:sp>
        <p:nvSpPr>
          <p:cNvPr id="583" name="TextShape 2"/>
          <p:cNvSpPr txBox="1"/>
          <p:nvPr/>
        </p:nvSpPr>
        <p:spPr>
          <a:xfrm>
            <a:off x="812715" y="1874418"/>
            <a:ext cx="3161877" cy="3399840"/>
          </a:xfrm>
          <a:prstGeom prst="rect">
            <a:avLst/>
          </a:prstGeom>
          <a:noFill/>
          <a:ln>
            <a:noFill/>
          </a:ln>
        </p:spPr>
        <p:txBody>
          <a:bodyPr>
            <a:noAutofit/>
          </a:bodyPr>
          <a:lstStyle/>
          <a:p>
            <a:pPr>
              <a:lnSpc>
                <a:spcPct val="90000"/>
              </a:lnSpc>
              <a:spcBef>
                <a:spcPts val="1001"/>
              </a:spcBef>
            </a:pPr>
            <a:r>
              <a:rPr lang="en-US" sz="2400" b="0" strike="noStrike" spc="-1" dirty="0">
                <a:solidFill>
                  <a:srgbClr val="4D4D4C"/>
                </a:solidFill>
                <a:latin typeface="Calibri"/>
                <a:ea typeface="Calibri"/>
              </a:rPr>
              <a:t>Remember that shooting a vlog or writing a blog is like any other skill, it can be learned. There is plenty of advice out there.</a:t>
            </a:r>
            <a:endParaRPr lang="en-US" sz="2400" b="0" strike="noStrike" spc="-1" dirty="0">
              <a:solidFill>
                <a:srgbClr val="4D4D4C"/>
              </a:solidFill>
              <a:latin typeface="Calibri"/>
            </a:endParaRPr>
          </a:p>
          <a:p>
            <a:pPr>
              <a:lnSpc>
                <a:spcPct val="90000"/>
              </a:lnSpc>
              <a:spcBef>
                <a:spcPts val="1001"/>
              </a:spcBef>
            </a:pPr>
            <a:r>
              <a:rPr lang="en-US" sz="2400" b="0" strike="noStrike" spc="-1" dirty="0">
                <a:solidFill>
                  <a:srgbClr val="4D4D4C"/>
                </a:solidFill>
                <a:latin typeface="Calibri"/>
                <a:ea typeface="Calibri"/>
              </a:rPr>
              <a:t>Professional vlogs can be done with a phone and basic equipment. </a:t>
            </a:r>
            <a:endParaRPr lang="en-US" sz="2400" b="0" strike="noStrike" spc="-1" dirty="0">
              <a:solidFill>
                <a:srgbClr val="4D4D4C"/>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9" name="Rectangle 8">
            <a:extLst>
              <a:ext uri="{FF2B5EF4-FFF2-40B4-BE49-F238E27FC236}">
                <a16:creationId xmlns:a16="http://schemas.microsoft.com/office/drawing/2014/main" id="{8590B4A6-5BCA-6F4E-8494-DA89B1839942}"/>
              </a:ext>
            </a:extLst>
          </p:cNvPr>
          <p:cNvSpPr/>
          <p:nvPr/>
        </p:nvSpPr>
        <p:spPr>
          <a:xfrm>
            <a:off x="8200646" y="5419647"/>
            <a:ext cx="2479846" cy="400110"/>
          </a:xfrm>
          <a:prstGeom prst="rect">
            <a:avLst/>
          </a:prstGeom>
        </p:spPr>
        <p:txBody>
          <a:bodyPr wrap="none">
            <a:spAutoFit/>
          </a:bodyPr>
          <a:lstStyle/>
          <a:p>
            <a:pPr>
              <a:lnSpc>
                <a:spcPct val="100000"/>
              </a:lnSpc>
            </a:pPr>
            <a:r>
              <a:rPr lang="pl-PL" sz="2000" u="sng" spc="-1" dirty="0">
                <a:solidFill>
                  <a:srgbClr val="1367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Make money blogging</a:t>
            </a:r>
            <a:endParaRPr lang="pl-PL" sz="2000" spc="-1" dirty="0">
              <a:solidFill>
                <a:srgbClr val="1367B3"/>
              </a:solidFill>
              <a:latin typeface="Calibri" panose="020F0502020204030204" pitchFamily="34" charset="0"/>
              <a:cs typeface="Calibri" panose="020F0502020204030204" pitchFamily="34" charset="0"/>
            </a:endParaRPr>
          </a:p>
        </p:txBody>
      </p:sp>
      <p:grpSp>
        <p:nvGrpSpPr>
          <p:cNvPr id="10" name="Google Shape;664;p39">
            <a:extLst>
              <a:ext uri="{FF2B5EF4-FFF2-40B4-BE49-F238E27FC236}">
                <a16:creationId xmlns:a16="http://schemas.microsoft.com/office/drawing/2014/main" id="{359EF6D1-CD61-054D-BA14-7C98CFF55E50}"/>
              </a:ext>
            </a:extLst>
          </p:cNvPr>
          <p:cNvGrpSpPr/>
          <p:nvPr/>
        </p:nvGrpSpPr>
        <p:grpSpPr>
          <a:xfrm>
            <a:off x="7764199" y="5440491"/>
            <a:ext cx="393060" cy="393060"/>
            <a:chOff x="5941025" y="3634400"/>
            <a:chExt cx="467650" cy="467650"/>
          </a:xfrm>
        </p:grpSpPr>
        <p:sp>
          <p:nvSpPr>
            <p:cNvPr id="11" name="Google Shape;665;p39">
              <a:extLst>
                <a:ext uri="{FF2B5EF4-FFF2-40B4-BE49-F238E27FC236}">
                  <a16:creationId xmlns:a16="http://schemas.microsoft.com/office/drawing/2014/main" id="{9238677D-6CEF-5942-9478-03B3DE5281AF}"/>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a:extLst>
                <a:ext uri="{FF2B5EF4-FFF2-40B4-BE49-F238E27FC236}">
                  <a16:creationId xmlns:a16="http://schemas.microsoft.com/office/drawing/2014/main" id="{AE8A89BB-AE1D-D749-B211-C8CD09CA0B15}"/>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a:extLst>
                <a:ext uri="{FF2B5EF4-FFF2-40B4-BE49-F238E27FC236}">
                  <a16:creationId xmlns:a16="http://schemas.microsoft.com/office/drawing/2014/main" id="{A2197921-F4B1-8548-A93B-2BA49A5D9151}"/>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a:extLst>
                <a:ext uri="{FF2B5EF4-FFF2-40B4-BE49-F238E27FC236}">
                  <a16:creationId xmlns:a16="http://schemas.microsoft.com/office/drawing/2014/main" id="{C4FFD52F-1ACC-5649-845E-46BCDC6F051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a:extLst>
                <a:ext uri="{FF2B5EF4-FFF2-40B4-BE49-F238E27FC236}">
                  <a16:creationId xmlns:a16="http://schemas.microsoft.com/office/drawing/2014/main" id="{B5EBC629-EF90-7445-A75D-CF7D79B0CCCB}"/>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a:extLst>
                <a:ext uri="{FF2B5EF4-FFF2-40B4-BE49-F238E27FC236}">
                  <a16:creationId xmlns:a16="http://schemas.microsoft.com/office/drawing/2014/main" id="{F3F99F2A-8142-2040-83AD-7E1DC11BCA1E}"/>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Rectangle 3">
            <a:extLst>
              <a:ext uri="{FF2B5EF4-FFF2-40B4-BE49-F238E27FC236}">
                <a16:creationId xmlns:a16="http://schemas.microsoft.com/office/drawing/2014/main" id="{F1FBBF26-3D90-A449-9FF5-84D439A53FB3}"/>
              </a:ext>
            </a:extLst>
          </p:cNvPr>
          <p:cNvSpPr/>
          <p:nvPr/>
        </p:nvSpPr>
        <p:spPr>
          <a:xfrm>
            <a:off x="4772282" y="5418559"/>
            <a:ext cx="3119893" cy="430887"/>
          </a:xfrm>
          <a:prstGeom prst="rect">
            <a:avLst/>
          </a:prstGeom>
        </p:spPr>
        <p:txBody>
          <a:bodyPr wrap="none">
            <a:spAutoFit/>
          </a:bodyPr>
          <a:lstStyle/>
          <a:p>
            <a:pPr>
              <a:lnSpc>
                <a:spcPct val="100000"/>
              </a:lnSpc>
            </a:pPr>
            <a:r>
              <a:rPr lang="pl-PL" sz="2200" b="1" spc="-1" dirty="0" err="1">
                <a:solidFill>
                  <a:srgbClr val="DB1F28"/>
                </a:solidFill>
                <a:latin typeface="Calibri" panose="020F0502020204030204" pitchFamily="34" charset="0"/>
                <a:ea typeface="Calibri"/>
                <a:cs typeface="Calibri" panose="020F0502020204030204" pitchFamily="34" charset="0"/>
              </a:rPr>
              <a:t>Check</a:t>
            </a:r>
            <a:r>
              <a:rPr lang="pl-PL" sz="2200" b="1" spc="-1" dirty="0">
                <a:solidFill>
                  <a:srgbClr val="DB1F28"/>
                </a:solidFill>
                <a:latin typeface="Calibri" panose="020F0502020204030204" pitchFamily="34" charset="0"/>
                <a:ea typeface="Calibri"/>
                <a:cs typeface="Calibri" panose="020F0502020204030204" pitchFamily="34" charset="0"/>
              </a:rPr>
              <a:t> out </a:t>
            </a:r>
            <a:r>
              <a:rPr lang="pl-PL" sz="2200" b="1" spc="-1" dirty="0" err="1">
                <a:solidFill>
                  <a:srgbClr val="DB1F28"/>
                </a:solidFill>
                <a:latin typeface="Calibri" panose="020F0502020204030204" pitchFamily="34" charset="0"/>
                <a:ea typeface="Calibri"/>
                <a:cs typeface="Calibri" panose="020F0502020204030204" pitchFamily="34" charset="0"/>
              </a:rPr>
              <a:t>some</a:t>
            </a:r>
            <a:r>
              <a:rPr lang="pl-PL" sz="2200" b="1" spc="-1" dirty="0">
                <a:solidFill>
                  <a:srgbClr val="DB1F28"/>
                </a:solidFill>
                <a:latin typeface="Calibri" panose="020F0502020204030204" pitchFamily="34" charset="0"/>
                <a:ea typeface="Calibri"/>
                <a:cs typeface="Calibri" panose="020F0502020204030204" pitchFamily="34" charset="0"/>
              </a:rPr>
              <a:t> Pro </a:t>
            </a:r>
            <a:r>
              <a:rPr lang="pl-PL" sz="2200" b="1" spc="-1" dirty="0" err="1">
                <a:solidFill>
                  <a:srgbClr val="DB1F28"/>
                </a:solidFill>
                <a:latin typeface="Calibri" panose="020F0502020204030204" pitchFamily="34" charset="0"/>
                <a:ea typeface="Calibri"/>
                <a:cs typeface="Calibri" panose="020F0502020204030204" pitchFamily="34" charset="0"/>
              </a:rPr>
              <a:t>Tips</a:t>
            </a:r>
            <a:endParaRPr lang="pl-PL" sz="2200" b="1" spc="-1" dirty="0">
              <a:solidFill>
                <a:srgbClr val="DB1F28"/>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39024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person, indoor, computer, person&#10;&#10;Description automatically generated">
            <a:extLst>
              <a:ext uri="{FF2B5EF4-FFF2-40B4-BE49-F238E27FC236}">
                <a16:creationId xmlns:a16="http://schemas.microsoft.com/office/drawing/2014/main" id="{A46434CF-3608-4644-9A88-0DBEB4643A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5049" y="1131403"/>
            <a:ext cx="5448289" cy="3513749"/>
          </a:xfrm>
          <a:prstGeom prst="rect">
            <a:avLst/>
          </a:prstGeom>
        </p:spPr>
      </p:pic>
      <p:pic>
        <p:nvPicPr>
          <p:cNvPr id="6" name="Picture 5">
            <a:hlinkClick r:id="rId3"/>
            <a:extLst>
              <a:ext uri="{FF2B5EF4-FFF2-40B4-BE49-F238E27FC236}">
                <a16:creationId xmlns:a16="http://schemas.microsoft.com/office/drawing/2014/main" id="{2CB103BB-958F-0F42-8AC8-B615B72BB84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87" t="10823" r="9307" b="5574"/>
          <a:stretch/>
        </p:blipFill>
        <p:spPr>
          <a:xfrm>
            <a:off x="4145280" y="873148"/>
            <a:ext cx="7539995" cy="4585653"/>
          </a:xfrm>
          <a:prstGeom prst="rect">
            <a:avLst/>
          </a:prstGeom>
        </p:spPr>
      </p:pic>
      <p:sp>
        <p:nvSpPr>
          <p:cNvPr id="5" name="CustomShape 3">
            <a:extLst>
              <a:ext uri="{FF2B5EF4-FFF2-40B4-BE49-F238E27FC236}">
                <a16:creationId xmlns:a16="http://schemas.microsoft.com/office/drawing/2014/main" id="{F7CD6D7D-7247-EA4A-B4E1-ED5612ABEF92}"/>
              </a:ext>
            </a:extLst>
          </p:cNvPr>
          <p:cNvSpPr/>
          <p:nvPr/>
        </p:nvSpPr>
        <p:spPr>
          <a:xfrm rot="286200">
            <a:off x="-161950" y="447992"/>
            <a:ext cx="3047729"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582" name="TextShape 1"/>
          <p:cNvSpPr txBox="1"/>
          <p:nvPr/>
        </p:nvSpPr>
        <p:spPr>
          <a:xfrm rot="286200">
            <a:off x="835030" y="690647"/>
            <a:ext cx="4296851" cy="715680"/>
          </a:xfrm>
          <a:prstGeom prst="rect">
            <a:avLst/>
          </a:prstGeom>
          <a:noFill/>
          <a:ln>
            <a:noFill/>
          </a:ln>
        </p:spPr>
        <p:txBody>
          <a:bodyPr>
            <a:noAutofit/>
          </a:bodyPr>
          <a:lstStyle/>
          <a:p>
            <a:pPr>
              <a:lnSpc>
                <a:spcPct val="90000"/>
              </a:lnSpc>
              <a:spcBef>
                <a:spcPts val="1001"/>
              </a:spcBef>
            </a:pPr>
            <a:r>
              <a:rPr lang="en-US" sz="3600" strike="noStrike" spc="-1" dirty="0">
                <a:solidFill>
                  <a:srgbClr val="FFFFFF"/>
                </a:solidFill>
                <a:latin typeface="Calibri"/>
              </a:rPr>
              <a:t>Pro Tips</a:t>
            </a:r>
            <a:endParaRPr lang="en-US" sz="3600" strike="noStrike" spc="-1" dirty="0">
              <a:solidFill>
                <a:srgbClr val="000000"/>
              </a:solidFill>
              <a:latin typeface="Calibri"/>
            </a:endParaRPr>
          </a:p>
        </p:txBody>
      </p:sp>
      <p:sp>
        <p:nvSpPr>
          <p:cNvPr id="583" name="TextShape 2"/>
          <p:cNvSpPr txBox="1"/>
          <p:nvPr/>
        </p:nvSpPr>
        <p:spPr>
          <a:xfrm>
            <a:off x="812715" y="1874418"/>
            <a:ext cx="3161877" cy="3399840"/>
          </a:xfrm>
          <a:prstGeom prst="rect">
            <a:avLst/>
          </a:prstGeom>
          <a:noFill/>
          <a:ln>
            <a:noFill/>
          </a:ln>
        </p:spPr>
        <p:txBody>
          <a:bodyPr>
            <a:noAutofit/>
          </a:bodyPr>
          <a:lstStyle/>
          <a:p>
            <a:pPr>
              <a:lnSpc>
                <a:spcPct val="90000"/>
              </a:lnSpc>
              <a:spcBef>
                <a:spcPts val="1001"/>
              </a:spcBef>
            </a:pPr>
            <a:r>
              <a:rPr lang="en-US" sz="2400" b="0" strike="noStrike" spc="-1" dirty="0">
                <a:solidFill>
                  <a:srgbClr val="4D4D4C"/>
                </a:solidFill>
                <a:latin typeface="Calibri"/>
                <a:ea typeface="Calibri"/>
              </a:rPr>
              <a:t>Remember that shooting a vlog or writing a blog is like any other skill, it can be learned. There is plenty of advice out there.</a:t>
            </a:r>
            <a:endParaRPr lang="en-US" sz="2400" b="0" strike="noStrike" spc="-1" dirty="0">
              <a:solidFill>
                <a:srgbClr val="4D4D4C"/>
              </a:solidFill>
              <a:latin typeface="Calibri"/>
            </a:endParaRPr>
          </a:p>
          <a:p>
            <a:pPr>
              <a:lnSpc>
                <a:spcPct val="90000"/>
              </a:lnSpc>
              <a:spcBef>
                <a:spcPts val="1001"/>
              </a:spcBef>
            </a:pPr>
            <a:r>
              <a:rPr lang="en-US" sz="2400" b="0" strike="noStrike" spc="-1" dirty="0">
                <a:solidFill>
                  <a:srgbClr val="4D4D4C"/>
                </a:solidFill>
                <a:latin typeface="Calibri"/>
                <a:ea typeface="Calibri"/>
              </a:rPr>
              <a:t>Professional vlogs can be done with a phone and basic equipment. </a:t>
            </a:r>
            <a:endParaRPr lang="en-US" sz="2400" b="0" strike="noStrike" spc="-1" dirty="0">
              <a:solidFill>
                <a:srgbClr val="4D4D4C"/>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18" name="Rectangle 17">
            <a:extLst>
              <a:ext uri="{FF2B5EF4-FFF2-40B4-BE49-F238E27FC236}">
                <a16:creationId xmlns:a16="http://schemas.microsoft.com/office/drawing/2014/main" id="{C5C58D2E-F334-134D-8EA1-BA4DFC4DC6A3}"/>
              </a:ext>
            </a:extLst>
          </p:cNvPr>
          <p:cNvSpPr/>
          <p:nvPr/>
        </p:nvSpPr>
        <p:spPr>
          <a:xfrm>
            <a:off x="8200646" y="5419647"/>
            <a:ext cx="3196324" cy="400110"/>
          </a:xfrm>
          <a:prstGeom prst="rect">
            <a:avLst/>
          </a:prstGeom>
        </p:spPr>
        <p:txBody>
          <a:bodyPr wrap="none">
            <a:spAutoFit/>
          </a:bodyPr>
          <a:lstStyle/>
          <a:p>
            <a:pPr>
              <a:lnSpc>
                <a:spcPct val="100000"/>
              </a:lnSpc>
            </a:pPr>
            <a:r>
              <a:rPr lang="pl-PL" sz="2000" u="sng" spc="-1" dirty="0">
                <a:solidFill>
                  <a:srgbClr val="1367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How to vlog with your phone</a:t>
            </a:r>
            <a:endParaRPr lang="pl-PL" sz="2000" u="sng" spc="-1" dirty="0">
              <a:solidFill>
                <a:srgbClr val="1367B3"/>
              </a:solidFill>
              <a:latin typeface="Calibri" panose="020F0502020204030204" pitchFamily="34" charset="0"/>
              <a:cs typeface="Calibri" panose="020F0502020204030204" pitchFamily="34" charset="0"/>
            </a:endParaRPr>
          </a:p>
        </p:txBody>
      </p:sp>
      <p:grpSp>
        <p:nvGrpSpPr>
          <p:cNvPr id="19" name="Google Shape;664;p39">
            <a:extLst>
              <a:ext uri="{FF2B5EF4-FFF2-40B4-BE49-F238E27FC236}">
                <a16:creationId xmlns:a16="http://schemas.microsoft.com/office/drawing/2014/main" id="{18D1BE64-758C-7245-84E3-D72163D76F2F}"/>
              </a:ext>
            </a:extLst>
          </p:cNvPr>
          <p:cNvGrpSpPr/>
          <p:nvPr/>
        </p:nvGrpSpPr>
        <p:grpSpPr>
          <a:xfrm>
            <a:off x="7764199" y="5440491"/>
            <a:ext cx="393060" cy="393060"/>
            <a:chOff x="5941025" y="3634400"/>
            <a:chExt cx="467650" cy="467650"/>
          </a:xfrm>
        </p:grpSpPr>
        <p:sp>
          <p:nvSpPr>
            <p:cNvPr id="20" name="Google Shape;665;p39">
              <a:extLst>
                <a:ext uri="{FF2B5EF4-FFF2-40B4-BE49-F238E27FC236}">
                  <a16:creationId xmlns:a16="http://schemas.microsoft.com/office/drawing/2014/main" id="{EEC92AE6-1820-0840-805B-65BDD1B73C3B}"/>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6;p39">
              <a:extLst>
                <a:ext uri="{FF2B5EF4-FFF2-40B4-BE49-F238E27FC236}">
                  <a16:creationId xmlns:a16="http://schemas.microsoft.com/office/drawing/2014/main" id="{DB469142-5049-7C49-8FB8-2F3B040FB9B4}"/>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67;p39">
              <a:extLst>
                <a:ext uri="{FF2B5EF4-FFF2-40B4-BE49-F238E27FC236}">
                  <a16:creationId xmlns:a16="http://schemas.microsoft.com/office/drawing/2014/main" id="{DEAFA809-19A2-9B49-A5E0-201B01AA83CE}"/>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8;p39">
              <a:extLst>
                <a:ext uri="{FF2B5EF4-FFF2-40B4-BE49-F238E27FC236}">
                  <a16:creationId xmlns:a16="http://schemas.microsoft.com/office/drawing/2014/main" id="{9A301709-20BE-314E-AFB4-4DB26104FA1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9;p39">
              <a:extLst>
                <a:ext uri="{FF2B5EF4-FFF2-40B4-BE49-F238E27FC236}">
                  <a16:creationId xmlns:a16="http://schemas.microsoft.com/office/drawing/2014/main" id="{82B45E1C-1F32-2041-A2AE-72A9E6C700C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70;p39">
              <a:extLst>
                <a:ext uri="{FF2B5EF4-FFF2-40B4-BE49-F238E27FC236}">
                  <a16:creationId xmlns:a16="http://schemas.microsoft.com/office/drawing/2014/main" id="{D82D19B6-427C-144C-BE87-F3B24D88A54C}"/>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Rectangle 25">
            <a:extLst>
              <a:ext uri="{FF2B5EF4-FFF2-40B4-BE49-F238E27FC236}">
                <a16:creationId xmlns:a16="http://schemas.microsoft.com/office/drawing/2014/main" id="{166ACFB8-B0C0-FA45-92E6-6A271074106E}"/>
              </a:ext>
            </a:extLst>
          </p:cNvPr>
          <p:cNvSpPr/>
          <p:nvPr/>
        </p:nvSpPr>
        <p:spPr>
          <a:xfrm>
            <a:off x="4772282" y="5418559"/>
            <a:ext cx="3119893" cy="430887"/>
          </a:xfrm>
          <a:prstGeom prst="rect">
            <a:avLst/>
          </a:prstGeom>
        </p:spPr>
        <p:txBody>
          <a:bodyPr wrap="none">
            <a:spAutoFit/>
          </a:bodyPr>
          <a:lstStyle/>
          <a:p>
            <a:pPr>
              <a:lnSpc>
                <a:spcPct val="100000"/>
              </a:lnSpc>
            </a:pPr>
            <a:r>
              <a:rPr lang="pl-PL" sz="2200" b="1" spc="-1" dirty="0" err="1">
                <a:solidFill>
                  <a:srgbClr val="DB1F28"/>
                </a:solidFill>
                <a:latin typeface="Calibri" panose="020F0502020204030204" pitchFamily="34" charset="0"/>
                <a:ea typeface="Calibri"/>
                <a:cs typeface="Calibri" panose="020F0502020204030204" pitchFamily="34" charset="0"/>
              </a:rPr>
              <a:t>Check</a:t>
            </a:r>
            <a:r>
              <a:rPr lang="pl-PL" sz="2200" b="1" spc="-1" dirty="0">
                <a:solidFill>
                  <a:srgbClr val="DB1F28"/>
                </a:solidFill>
                <a:latin typeface="Calibri" panose="020F0502020204030204" pitchFamily="34" charset="0"/>
                <a:ea typeface="Calibri"/>
                <a:cs typeface="Calibri" panose="020F0502020204030204" pitchFamily="34" charset="0"/>
              </a:rPr>
              <a:t> out </a:t>
            </a:r>
            <a:r>
              <a:rPr lang="pl-PL" sz="2200" b="1" spc="-1" dirty="0" err="1">
                <a:solidFill>
                  <a:srgbClr val="DB1F28"/>
                </a:solidFill>
                <a:latin typeface="Calibri" panose="020F0502020204030204" pitchFamily="34" charset="0"/>
                <a:ea typeface="Calibri"/>
                <a:cs typeface="Calibri" panose="020F0502020204030204" pitchFamily="34" charset="0"/>
              </a:rPr>
              <a:t>some</a:t>
            </a:r>
            <a:r>
              <a:rPr lang="pl-PL" sz="2200" b="1" spc="-1" dirty="0">
                <a:solidFill>
                  <a:srgbClr val="DB1F28"/>
                </a:solidFill>
                <a:latin typeface="Calibri" panose="020F0502020204030204" pitchFamily="34" charset="0"/>
                <a:ea typeface="Calibri"/>
                <a:cs typeface="Calibri" panose="020F0502020204030204" pitchFamily="34" charset="0"/>
              </a:rPr>
              <a:t> Pro </a:t>
            </a:r>
            <a:r>
              <a:rPr lang="pl-PL" sz="2200" b="1" spc="-1" dirty="0" err="1">
                <a:solidFill>
                  <a:srgbClr val="DB1F28"/>
                </a:solidFill>
                <a:latin typeface="Calibri" panose="020F0502020204030204" pitchFamily="34" charset="0"/>
                <a:ea typeface="Calibri"/>
                <a:cs typeface="Calibri" panose="020F0502020204030204" pitchFamily="34" charset="0"/>
              </a:rPr>
              <a:t>Tips</a:t>
            </a:r>
            <a:endParaRPr lang="pl-PL" sz="2200" b="1" spc="-1" dirty="0">
              <a:solidFill>
                <a:srgbClr val="DB1F28"/>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41046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TextShape 1"/>
          <p:cNvSpPr txBox="1"/>
          <p:nvPr/>
        </p:nvSpPr>
        <p:spPr>
          <a:xfrm rot="256800">
            <a:off x="412499" y="714369"/>
            <a:ext cx="3911760" cy="742680"/>
          </a:xfrm>
          <a:prstGeom prst="rect">
            <a:avLst/>
          </a:prstGeom>
          <a:noFill/>
          <a:ln>
            <a:noFill/>
          </a:ln>
        </p:spPr>
        <p:txBody>
          <a:bodyPr>
            <a:noAutofit/>
          </a:bodyPr>
          <a:lstStyle/>
          <a:p>
            <a:pPr>
              <a:lnSpc>
                <a:spcPct val="90000"/>
              </a:lnSpc>
              <a:spcBef>
                <a:spcPts val="1001"/>
              </a:spcBef>
            </a:pPr>
            <a:r>
              <a:rPr lang="en-US" sz="3600" strike="noStrike" spc="-1" dirty="0">
                <a:solidFill>
                  <a:srgbClr val="FFFFFF"/>
                </a:solidFill>
                <a:latin typeface="Calibri"/>
              </a:rPr>
              <a:t>Blogging stars</a:t>
            </a:r>
            <a:endParaRPr lang="en-US" sz="3600" strike="noStrike" spc="-1" dirty="0">
              <a:solidFill>
                <a:srgbClr val="000000"/>
              </a:solidFill>
              <a:latin typeface="Calibri"/>
            </a:endParaRPr>
          </a:p>
        </p:txBody>
      </p:sp>
      <p:sp>
        <p:nvSpPr>
          <p:cNvPr id="6" name="Freeform 5">
            <a:extLst>
              <a:ext uri="{FF2B5EF4-FFF2-40B4-BE49-F238E27FC236}">
                <a16:creationId xmlns:a16="http://schemas.microsoft.com/office/drawing/2014/main" id="{F9B0398E-9AA7-664D-A68A-77DD4EACA6E3}"/>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ustomShape 3">
            <a:extLst>
              <a:ext uri="{FF2B5EF4-FFF2-40B4-BE49-F238E27FC236}">
                <a16:creationId xmlns:a16="http://schemas.microsoft.com/office/drawing/2014/main" id="{70DA48CF-6F6B-134A-930E-42A2E61FAFED}"/>
              </a:ext>
            </a:extLst>
          </p:cNvPr>
          <p:cNvSpPr/>
          <p:nvPr/>
        </p:nvSpPr>
        <p:spPr>
          <a:xfrm rot="256800">
            <a:off x="3277691" y="498318"/>
            <a:ext cx="2392590" cy="1257250"/>
          </a:xfrm>
          <a:prstGeom prst="rect">
            <a:avLst/>
          </a:prstGeom>
          <a:solidFill>
            <a:srgbClr val="DB1F28"/>
          </a:solidFill>
          <a:ln w="12600">
            <a:noFill/>
          </a:ln>
        </p:spPr>
        <p:style>
          <a:lnRef idx="0">
            <a:scrgbClr r="0" g="0" b="0"/>
          </a:lnRef>
          <a:fillRef idx="0">
            <a:scrgbClr r="0" g="0" b="0"/>
          </a:fillRef>
          <a:effectRef idx="0">
            <a:scrgbClr r="0" g="0" b="0"/>
          </a:effectRef>
          <a:fontRef idx="minor"/>
        </p:style>
      </p:sp>
      <p:sp>
        <p:nvSpPr>
          <p:cNvPr id="586" name="TextShape 2"/>
          <p:cNvSpPr txBox="1"/>
          <p:nvPr/>
        </p:nvSpPr>
        <p:spPr>
          <a:xfrm>
            <a:off x="390240" y="1843095"/>
            <a:ext cx="6327552" cy="4137337"/>
          </a:xfrm>
          <a:prstGeom prst="rect">
            <a:avLst/>
          </a:prstGeom>
          <a:noFill/>
          <a:ln>
            <a:noFill/>
          </a:ln>
        </p:spPr>
        <p:txBody>
          <a:bodyPr>
            <a:noAutofit/>
          </a:bodyPr>
          <a:lstStyle/>
          <a:p>
            <a:pPr>
              <a:lnSpc>
                <a:spcPct val="90000"/>
              </a:lnSpc>
              <a:spcBef>
                <a:spcPts val="400"/>
              </a:spcBef>
            </a:pPr>
            <a:r>
              <a:rPr lang="en-US" sz="2400" b="0" strike="noStrike" spc="-1" dirty="0">
                <a:solidFill>
                  <a:srgbClr val="FFFFFF"/>
                </a:solidFill>
                <a:latin typeface="Calibri"/>
                <a:ea typeface="Muli;Times New Roman"/>
              </a:rPr>
              <a:t>“Vagabrothers” is a YouTube channel that is run by two brothers known as Marko and Alex Ayling. They are travel videographers, photographers and writers. Their mission is to explore the planet by connecting with other young people and inspiring viewers to do the same. </a:t>
            </a:r>
          </a:p>
          <a:p>
            <a:pPr>
              <a:lnSpc>
                <a:spcPct val="90000"/>
              </a:lnSpc>
              <a:spcBef>
                <a:spcPts val="400"/>
              </a:spcBef>
            </a:pPr>
            <a:endParaRPr lang="en-US" sz="2400" b="0" strike="noStrike" spc="-1" dirty="0">
              <a:solidFill>
                <a:srgbClr val="000000"/>
              </a:solidFill>
              <a:latin typeface="Calibri"/>
            </a:endParaRPr>
          </a:p>
          <a:p>
            <a:pPr>
              <a:lnSpc>
                <a:spcPct val="90000"/>
              </a:lnSpc>
              <a:spcBef>
                <a:spcPts val="400"/>
              </a:spcBef>
            </a:pPr>
            <a:r>
              <a:rPr lang="en-US" sz="2400" b="0" strike="noStrike" spc="-1" dirty="0">
                <a:solidFill>
                  <a:srgbClr val="FFFFFF"/>
                </a:solidFill>
                <a:latin typeface="Calibri"/>
                <a:ea typeface="Muli;Times New Roman"/>
              </a:rPr>
              <a:t>The channel has over 350,000 subscribers                    as of mid-2017 and has accumulated over                 20 million views so far. It is able to get an             average of 110,000 views per day from             different sources.</a:t>
            </a:r>
            <a:endParaRPr lang="en-US" sz="2400" b="0" strike="noStrike" spc="-1" dirty="0">
              <a:solidFill>
                <a:srgbClr val="000000"/>
              </a:solidFill>
              <a:latin typeface="Calibri"/>
            </a:endParaRPr>
          </a:p>
        </p:txBody>
      </p:sp>
      <p:sp>
        <p:nvSpPr>
          <p:cNvPr id="8" name="Prostokąt 1">
            <a:extLst>
              <a:ext uri="{FF2B5EF4-FFF2-40B4-BE49-F238E27FC236}">
                <a16:creationId xmlns:a16="http://schemas.microsoft.com/office/drawing/2014/main" id="{83E08109-2B56-894F-9D81-06F151E58953}"/>
              </a:ext>
            </a:extLst>
          </p:cNvPr>
          <p:cNvSpPr/>
          <p:nvPr/>
        </p:nvSpPr>
        <p:spPr>
          <a:xfrm>
            <a:off x="5479491" y="5847135"/>
            <a:ext cx="4798365" cy="461665"/>
          </a:xfrm>
          <a:prstGeom prst="rect">
            <a:avLst/>
          </a:prstGeom>
          <a:solidFill>
            <a:srgbClr val="FDB614"/>
          </a:solidFill>
        </p:spPr>
        <p:txBody>
          <a:bodyPr wrap="none">
            <a:spAutoFit/>
          </a:bodyPr>
          <a:lstStyle/>
          <a:p>
            <a:r>
              <a:rPr lang="en-US" sz="2400" b="1" i="0" dirty="0">
                <a:solidFill>
                  <a:schemeClr val="bg1">
                    <a:lumMod val="95000"/>
                  </a:schemeClr>
                </a:solidFill>
                <a:effectLst/>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How to get paid to travel the world</a:t>
            </a:r>
            <a:r>
              <a:rPr lang="pl-PL" sz="2400" b="1" i="0" dirty="0">
                <a:solidFill>
                  <a:schemeClr val="bg1">
                    <a:lumMod val="95000"/>
                  </a:schemeClr>
                </a:solidFill>
                <a:effectLst/>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a:t>
            </a:r>
            <a:endParaRPr lang="en-US" sz="2400" b="1" i="0" dirty="0">
              <a:solidFill>
                <a:schemeClr val="bg1">
                  <a:lumMod val="95000"/>
                </a:schemeClr>
              </a:solidFill>
              <a:effectLst/>
              <a:latin typeface="Calibri" panose="020F0502020204030204" pitchFamily="34" charset="0"/>
              <a:cs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TextShape 1"/>
          <p:cNvSpPr txBox="1"/>
          <p:nvPr/>
        </p:nvSpPr>
        <p:spPr>
          <a:xfrm rot="256800">
            <a:off x="592200" y="686880"/>
            <a:ext cx="3911760" cy="74268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Storytelling Tips</a:t>
            </a:r>
            <a:endParaRPr lang="en-US" sz="3600" strike="noStrike" spc="-1" dirty="0">
              <a:solidFill>
                <a:srgbClr val="000000"/>
              </a:solidFill>
              <a:latin typeface="Calibri"/>
            </a:endParaRPr>
          </a:p>
        </p:txBody>
      </p:sp>
      <p:sp>
        <p:nvSpPr>
          <p:cNvPr id="590" name="TextShape 2"/>
          <p:cNvSpPr txBox="1"/>
          <p:nvPr/>
        </p:nvSpPr>
        <p:spPr>
          <a:xfrm>
            <a:off x="564060" y="1886642"/>
            <a:ext cx="5149800" cy="3729354"/>
          </a:xfrm>
          <a:prstGeom prst="rect">
            <a:avLst/>
          </a:prstGeom>
          <a:noFill/>
          <a:ln>
            <a:noFill/>
          </a:ln>
        </p:spPr>
        <p:txBody>
          <a:bodyPr lIns="90000" tIns="45000" rIns="90000" bIns="45000">
            <a:noAutofit/>
          </a:bodyPr>
          <a:lstStyle/>
          <a:p>
            <a:pPr>
              <a:lnSpc>
                <a:spcPct val="100000"/>
              </a:lnSpc>
              <a:spcBef>
                <a:spcPts val="1001"/>
              </a:spcBef>
            </a:pPr>
            <a:r>
              <a:rPr lang="en-US" sz="2800" b="0" i="1" strike="noStrike" spc="-1" dirty="0">
                <a:solidFill>
                  <a:srgbClr val="FFFFFF"/>
                </a:solidFill>
                <a:latin typeface="Calibri"/>
                <a:ea typeface="DejaVu Sans"/>
              </a:rPr>
              <a:t>Tips on creating strong content:</a:t>
            </a:r>
            <a:endParaRPr lang="en-US" sz="2800" b="0" i="1" strike="noStrike" spc="-1" dirty="0">
              <a:solidFill>
                <a:srgbClr val="000000"/>
              </a:solidFill>
              <a:latin typeface="Calibri"/>
            </a:endParaRPr>
          </a:p>
          <a:p>
            <a:pPr>
              <a:lnSpc>
                <a:spcPct val="100000"/>
              </a:lnSpc>
              <a:spcBef>
                <a:spcPts val="1001"/>
              </a:spcBef>
            </a:pPr>
            <a:endParaRPr lang="en-US" sz="2400" b="0" strike="noStrike" spc="-1" dirty="0">
              <a:solidFill>
                <a:srgbClr val="000000"/>
              </a:solidFill>
              <a:latin typeface="Calibri"/>
            </a:endParaRPr>
          </a:p>
          <a:p>
            <a:pPr marL="459720" indent="-456840">
              <a:lnSpc>
                <a:spcPct val="100000"/>
              </a:lnSpc>
              <a:spcBef>
                <a:spcPts val="1001"/>
              </a:spcBef>
              <a:buClr>
                <a:srgbClr val="FDB614"/>
              </a:buClr>
              <a:buFont typeface="Arial"/>
              <a:buChar char="•"/>
            </a:pPr>
            <a:r>
              <a:rPr lang="en-US" sz="2400" b="0" strike="noStrike" spc="-1" dirty="0">
                <a:solidFill>
                  <a:srgbClr val="FFFFFF"/>
                </a:solidFill>
                <a:latin typeface="Calibri"/>
                <a:ea typeface="DejaVu Sans"/>
              </a:rPr>
              <a:t>Make it a story about everyday life</a:t>
            </a:r>
            <a:endParaRPr lang="en-US" sz="2400" b="0" strike="noStrike" spc="-1" dirty="0">
              <a:solidFill>
                <a:srgbClr val="000000"/>
              </a:solidFill>
              <a:latin typeface="Calibri"/>
            </a:endParaRPr>
          </a:p>
          <a:p>
            <a:pPr marL="459720" indent="-456840">
              <a:lnSpc>
                <a:spcPct val="100000"/>
              </a:lnSpc>
              <a:spcBef>
                <a:spcPts val="1001"/>
              </a:spcBef>
              <a:buClr>
                <a:srgbClr val="FDB614"/>
              </a:buClr>
              <a:buFont typeface="Arial"/>
              <a:buChar char="•"/>
            </a:pPr>
            <a:r>
              <a:rPr lang="en-US" sz="2400" b="0" strike="noStrike" spc="-1" dirty="0">
                <a:solidFill>
                  <a:srgbClr val="FFFFFF"/>
                </a:solidFill>
                <a:latin typeface="Calibri"/>
                <a:ea typeface="DejaVu Sans"/>
              </a:rPr>
              <a:t>Create an exchange of real experiences and ideas</a:t>
            </a:r>
            <a:endParaRPr lang="en-US" sz="2400" b="0" strike="noStrike" spc="-1" dirty="0">
              <a:solidFill>
                <a:srgbClr val="000000"/>
              </a:solidFill>
              <a:latin typeface="Calibri"/>
            </a:endParaRPr>
          </a:p>
          <a:p>
            <a:pPr marL="459720" indent="-456840">
              <a:lnSpc>
                <a:spcPct val="100000"/>
              </a:lnSpc>
              <a:spcBef>
                <a:spcPts val="1001"/>
              </a:spcBef>
              <a:buClr>
                <a:srgbClr val="FDB614"/>
              </a:buClr>
              <a:buFont typeface="Arial"/>
              <a:buChar char="•"/>
            </a:pPr>
            <a:r>
              <a:rPr lang="en-US" sz="2400" b="0" strike="noStrike" spc="-1" dirty="0">
                <a:solidFill>
                  <a:srgbClr val="FFFFFF"/>
                </a:solidFill>
                <a:latin typeface="Calibri"/>
                <a:ea typeface="DejaVu Sans"/>
              </a:rPr>
              <a:t>Address important topics and issues</a:t>
            </a:r>
            <a:endParaRPr lang="en-US" sz="2400" b="0" strike="noStrike" spc="-1" dirty="0">
              <a:solidFill>
                <a:srgbClr val="000000"/>
              </a:solidFill>
              <a:latin typeface="Calibri"/>
            </a:endParaRPr>
          </a:p>
          <a:p>
            <a:pPr marL="459720" indent="-456840">
              <a:lnSpc>
                <a:spcPct val="100000"/>
              </a:lnSpc>
              <a:spcBef>
                <a:spcPts val="1001"/>
              </a:spcBef>
              <a:buClr>
                <a:srgbClr val="FDB614"/>
              </a:buClr>
              <a:buFont typeface="Arial"/>
              <a:buChar char="•"/>
            </a:pPr>
            <a:r>
              <a:rPr lang="en-US" sz="2400" b="0" strike="noStrike" spc="-1" dirty="0">
                <a:solidFill>
                  <a:srgbClr val="FFFFFF"/>
                </a:solidFill>
                <a:latin typeface="Calibri"/>
                <a:ea typeface="DejaVu Sans"/>
              </a:rPr>
              <a:t>Establish a natural authority based on trust</a:t>
            </a:r>
            <a:endParaRPr lang="en-US" sz="2400" b="0" strike="noStrike" spc="-1" dirty="0">
              <a:solidFill>
                <a:srgbClr val="000000"/>
              </a:solidFill>
              <a:latin typeface="Calibri"/>
            </a:endParaRPr>
          </a:p>
        </p:txBody>
      </p:sp>
      <p:sp>
        <p:nvSpPr>
          <p:cNvPr id="6" name="Freeform 5">
            <a:extLst>
              <a:ext uri="{FF2B5EF4-FFF2-40B4-BE49-F238E27FC236}">
                <a16:creationId xmlns:a16="http://schemas.microsoft.com/office/drawing/2014/main" id="{8D574476-E131-6543-A0D2-6C8F7A6728FB}"/>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ustomShape 3">
            <a:extLst>
              <a:ext uri="{FF2B5EF4-FFF2-40B4-BE49-F238E27FC236}">
                <a16:creationId xmlns:a16="http://schemas.microsoft.com/office/drawing/2014/main" id="{9A65EBC8-CDD0-0C49-8A9F-013D7B33B80F}"/>
              </a:ext>
            </a:extLst>
          </p:cNvPr>
          <p:cNvSpPr/>
          <p:nvPr/>
        </p:nvSpPr>
        <p:spPr>
          <a:xfrm rot="256800">
            <a:off x="3923744" y="460550"/>
            <a:ext cx="2392590" cy="1257250"/>
          </a:xfrm>
          <a:prstGeom prst="rect">
            <a:avLst/>
          </a:prstGeom>
          <a:solidFill>
            <a:srgbClr val="1367B3"/>
          </a:solidFill>
          <a:ln w="12600">
            <a:noFill/>
          </a:ln>
        </p:spPr>
        <p:style>
          <a:lnRef idx="0">
            <a:scrgbClr r="0" g="0" b="0"/>
          </a:lnRef>
          <a:fillRef idx="0">
            <a:scrgbClr r="0" g="0" b="0"/>
          </a:fillRef>
          <a:effectRef idx="0">
            <a:scrgbClr r="0" g="0" b="0"/>
          </a:effectRef>
          <a:fontRef idx="minor"/>
        </p:style>
      </p:sp>
      <p:sp>
        <p:nvSpPr>
          <p:cNvPr id="2" name="Prostokąt 1"/>
          <p:cNvSpPr/>
          <p:nvPr/>
        </p:nvSpPr>
        <p:spPr>
          <a:xfrm>
            <a:off x="4760904" y="5700956"/>
            <a:ext cx="2878864" cy="461665"/>
          </a:xfrm>
          <a:prstGeom prst="rect">
            <a:avLst/>
          </a:prstGeom>
          <a:solidFill>
            <a:srgbClr val="FDB614"/>
          </a:solidFill>
        </p:spPr>
        <p:txBody>
          <a:bodyPr wrap="square">
            <a:spAutoFit/>
          </a:bodyPr>
          <a:lstStyle/>
          <a:p>
            <a:r>
              <a:rPr lang="pl-PL" sz="2400" b="1" dirty="0" err="1">
                <a:solidFill>
                  <a:schemeClr val="bg1">
                    <a:lumMod val="95000"/>
                  </a:schemeClr>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Rules</a:t>
            </a:r>
            <a:r>
              <a:rPr lang="pl-PL" sz="2400" b="1" dirty="0">
                <a:solidFill>
                  <a:schemeClr val="bg1">
                    <a:lumMod val="95000"/>
                  </a:schemeClr>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 of </a:t>
            </a:r>
            <a:r>
              <a:rPr lang="pl-PL" sz="2400" b="1" dirty="0" err="1">
                <a:solidFill>
                  <a:schemeClr val="bg1">
                    <a:lumMod val="95000"/>
                  </a:schemeClr>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storytelling</a:t>
            </a:r>
            <a:endParaRPr lang="pl-PL" sz="2400" b="1" dirty="0">
              <a:solidFill>
                <a:schemeClr val="bg1">
                  <a:lumMod val="95000"/>
                </a:schemeClr>
              </a:solidFill>
              <a:latin typeface="Calibri" panose="020F0502020204030204" pitchFamily="34" charset="0"/>
              <a:cs typeface="Calibri" panose="020F050202020403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141AF1C3-5001-9B4E-8AE9-3ED1427620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87" t="10823" r="9307" b="5574"/>
          <a:stretch/>
        </p:blipFill>
        <p:spPr>
          <a:xfrm>
            <a:off x="5639801" y="1602116"/>
            <a:ext cx="6552199" cy="3984898"/>
          </a:xfrm>
          <a:prstGeom prst="rect">
            <a:avLst/>
          </a:prstGeom>
        </p:spPr>
      </p:pic>
      <p:sp>
        <p:nvSpPr>
          <p:cNvPr id="23" name="CustomShape 3">
            <a:extLst>
              <a:ext uri="{FF2B5EF4-FFF2-40B4-BE49-F238E27FC236}">
                <a16:creationId xmlns:a16="http://schemas.microsoft.com/office/drawing/2014/main" id="{F50EF78C-657D-7A4F-AFB8-32E7ED7FEB07}"/>
              </a:ext>
            </a:extLst>
          </p:cNvPr>
          <p:cNvSpPr/>
          <p:nvPr/>
        </p:nvSpPr>
        <p:spPr>
          <a:xfrm rot="286200">
            <a:off x="-164946" y="579374"/>
            <a:ext cx="4778750"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15233"/>
            <a:ext cx="5209502"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a:rPr>
              <a:t>There are approximately 446 million gamers in Europe. Massive games studios with millions to spend are being joined by individuals and small indie companies creating successful games using new game development software. </a:t>
            </a:r>
          </a:p>
          <a:p>
            <a:pPr marL="0" indent="0">
              <a:spcBef>
                <a:spcPts val="1001"/>
              </a:spcBef>
              <a:buNone/>
            </a:pPr>
            <a:endParaRPr lang="en-US" sz="2400" spc="-1" dirty="0">
              <a:solidFill>
                <a:srgbClr val="4D4D4C"/>
              </a:solidFill>
              <a:latin typeface="Calibri"/>
            </a:endParaRPr>
          </a:p>
          <a:p>
            <a:pPr marL="0" indent="0">
              <a:spcBef>
                <a:spcPts val="1001"/>
              </a:spcBef>
              <a:buNone/>
            </a:pPr>
            <a:r>
              <a:rPr lang="en-US" sz="2400" spc="-1" dirty="0">
                <a:solidFill>
                  <a:srgbClr val="4D4D4C"/>
                </a:solidFill>
                <a:latin typeface="Calibri"/>
              </a:rPr>
              <a:t>Esports is a worldwide phenomenon for spectators, players and advertisers. It is projected to surpass €2 billion in revenue next year.  </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9080" indent="0">
              <a:lnSpc>
                <a:spcPct val="100000"/>
              </a:lnSpc>
              <a:spcBef>
                <a:spcPts val="1001"/>
              </a:spcBef>
              <a:buClr>
                <a:srgbClr val="FFFFFF"/>
              </a:buClr>
              <a:buSzPct val="45000"/>
              <a:buNone/>
            </a:pPr>
            <a:r>
              <a:rPr lang="en-US" sz="3600" spc="-1" dirty="0">
                <a:solidFill>
                  <a:schemeClr val="bg1"/>
                </a:solidFill>
                <a:latin typeface="Calibri"/>
              </a:rPr>
              <a:t>Gaming &amp; Esports</a:t>
            </a:r>
          </a:p>
        </p:txBody>
      </p:sp>
      <p:sp>
        <p:nvSpPr>
          <p:cNvPr id="15" name="Rectangle 14">
            <a:extLst>
              <a:ext uri="{FF2B5EF4-FFF2-40B4-BE49-F238E27FC236}">
                <a16:creationId xmlns:a16="http://schemas.microsoft.com/office/drawing/2014/main" id="{7DE6D7F3-58FE-5248-B39E-93C8010A7D4B}"/>
              </a:ext>
            </a:extLst>
          </p:cNvPr>
          <p:cNvSpPr/>
          <p:nvPr/>
        </p:nvSpPr>
        <p:spPr>
          <a:xfrm>
            <a:off x="7242150" y="5602687"/>
            <a:ext cx="4092531" cy="307777"/>
          </a:xfrm>
          <a:prstGeom prst="rect">
            <a:avLst/>
          </a:prstGeom>
        </p:spPr>
        <p:txBody>
          <a:bodyPr wrap="none">
            <a:spAutoFit/>
          </a:bodyPr>
          <a:lstStyle/>
          <a:p>
            <a:r>
              <a:rPr lang="en-US" sz="1400" i="1" dirty="0">
                <a:solidFill>
                  <a:srgbClr val="1268B3"/>
                </a:solidFill>
              </a:rPr>
              <a:t>https://</a:t>
            </a:r>
            <a:r>
              <a:rPr lang="en-US" sz="1400" i="1" dirty="0" err="1">
                <a:solidFill>
                  <a:srgbClr val="1268B3"/>
                </a:solidFill>
              </a:rPr>
              <a:t>www.youtube.com</a:t>
            </a:r>
            <a:r>
              <a:rPr lang="en-US" sz="1400" i="1" dirty="0">
                <a:solidFill>
                  <a:srgbClr val="1268B3"/>
                </a:solidFill>
              </a:rPr>
              <a:t>/</a:t>
            </a:r>
            <a:r>
              <a:rPr lang="en-US" sz="1400" i="1" dirty="0" err="1">
                <a:solidFill>
                  <a:srgbClr val="1268B3"/>
                </a:solidFill>
              </a:rPr>
              <a:t>watch?v</a:t>
            </a:r>
            <a:r>
              <a:rPr lang="en-US" sz="1400" i="1" dirty="0">
                <a:solidFill>
                  <a:srgbClr val="1268B3"/>
                </a:solidFill>
              </a:rPr>
              <a:t>=B8ttFXUgtMw</a:t>
            </a: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6818915" y="5555948"/>
            <a:ext cx="393060" cy="393060"/>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 name="Picture 5" descr="A screen shot of a person&#10;&#10;Description automatically generated">
            <a:extLst>
              <a:ext uri="{FF2B5EF4-FFF2-40B4-BE49-F238E27FC236}">
                <a16:creationId xmlns:a16="http://schemas.microsoft.com/office/drawing/2014/main" id="{8532072D-4BFA-0744-B18A-83EB61E9811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275" r="4275"/>
          <a:stretch/>
        </p:blipFill>
        <p:spPr>
          <a:xfrm>
            <a:off x="6560225" y="1906953"/>
            <a:ext cx="4734866" cy="2962656"/>
          </a:xfrm>
          <a:prstGeom prst="rect">
            <a:avLst/>
          </a:prstGeom>
        </p:spPr>
      </p:pic>
      <p:sp>
        <p:nvSpPr>
          <p:cNvPr id="24" name="CustomShape 4">
            <a:extLst>
              <a:ext uri="{FF2B5EF4-FFF2-40B4-BE49-F238E27FC236}">
                <a16:creationId xmlns:a16="http://schemas.microsoft.com/office/drawing/2014/main" id="{F4EF7F3C-099A-4340-AC7E-1A1E89DAA625}"/>
              </a:ext>
            </a:extLst>
          </p:cNvPr>
          <p:cNvSpPr/>
          <p:nvPr/>
        </p:nvSpPr>
        <p:spPr>
          <a:xfrm>
            <a:off x="7333346" y="5704693"/>
            <a:ext cx="4013781" cy="1137319"/>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endParaRPr lang="pl-PL" sz="2400" strike="noStrike" spc="-1" dirty="0">
              <a:latin typeface="Calibri" panose="020F0502020204030204" pitchFamily="34" charset="0"/>
              <a:cs typeface="Calibri" panose="020F0502020204030204" pitchFamily="34" charset="0"/>
            </a:endParaRPr>
          </a:p>
          <a:p>
            <a:pPr algn="ctr">
              <a:lnSpc>
                <a:spcPct val="100000"/>
              </a:lnSpc>
            </a:pPr>
            <a:r>
              <a:rPr lang="pl-PL" sz="2000" u="sng" strike="noStrike" spc="-1" dirty="0">
                <a:solidFill>
                  <a:srgbClr val="1367B3"/>
                </a:solidFill>
                <a:uFillTx/>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Top 5 Game </a:t>
            </a:r>
            <a:r>
              <a:rPr lang="pl-PL" sz="2000" u="sng" strike="noStrike" spc="-1" dirty="0" err="1">
                <a:solidFill>
                  <a:srgbClr val="1367B3"/>
                </a:solidFill>
                <a:uFillTx/>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Engines</a:t>
            </a:r>
            <a:r>
              <a:rPr lang="pl-PL" sz="2000" u="sng" strike="noStrike" spc="-1" dirty="0">
                <a:solidFill>
                  <a:srgbClr val="1367B3"/>
                </a:solidFill>
                <a:uFillTx/>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 for </a:t>
            </a:r>
            <a:r>
              <a:rPr lang="pl-PL" sz="2000" u="sng" strike="noStrike" spc="-1" dirty="0" err="1">
                <a:solidFill>
                  <a:srgbClr val="1367B3"/>
                </a:solidFill>
                <a:uFillTx/>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Beginners</a:t>
            </a:r>
            <a:endParaRPr lang="pl-PL" sz="2000" strike="noStrike" spc="-1" dirty="0">
              <a:solidFill>
                <a:srgbClr val="1367B3"/>
              </a:solidFill>
              <a:latin typeface="Calibri" panose="020F0502020204030204" pitchFamily="34" charset="0"/>
              <a:cs typeface="Calibri" panose="020F0502020204030204" pitchFamily="34" charset="0"/>
            </a:endParaRPr>
          </a:p>
          <a:p>
            <a:pPr algn="ctr">
              <a:lnSpc>
                <a:spcPct val="100000"/>
              </a:lnSpc>
            </a:pPr>
            <a:endParaRPr lang="pl-PL" sz="2400" strike="noStrike" spc="-1" dirty="0">
              <a:latin typeface="Arial"/>
            </a:endParaRPr>
          </a:p>
        </p:txBody>
      </p:sp>
      <p:grpSp>
        <p:nvGrpSpPr>
          <p:cNvPr id="25" name="Google Shape;664;p39">
            <a:extLst>
              <a:ext uri="{FF2B5EF4-FFF2-40B4-BE49-F238E27FC236}">
                <a16:creationId xmlns:a16="http://schemas.microsoft.com/office/drawing/2014/main" id="{37A0D763-4ED5-E344-AD1E-B35A06911058}"/>
              </a:ext>
            </a:extLst>
          </p:cNvPr>
          <p:cNvGrpSpPr/>
          <p:nvPr/>
        </p:nvGrpSpPr>
        <p:grpSpPr>
          <a:xfrm>
            <a:off x="7032843" y="6085820"/>
            <a:ext cx="393060" cy="393060"/>
            <a:chOff x="5941025" y="3634400"/>
            <a:chExt cx="467650" cy="467650"/>
          </a:xfrm>
        </p:grpSpPr>
        <p:sp>
          <p:nvSpPr>
            <p:cNvPr id="26" name="Google Shape;665;p39">
              <a:extLst>
                <a:ext uri="{FF2B5EF4-FFF2-40B4-BE49-F238E27FC236}">
                  <a16:creationId xmlns:a16="http://schemas.microsoft.com/office/drawing/2014/main" id="{56E96427-79AA-724D-B524-036333D141A0}"/>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66;p39">
              <a:extLst>
                <a:ext uri="{FF2B5EF4-FFF2-40B4-BE49-F238E27FC236}">
                  <a16:creationId xmlns:a16="http://schemas.microsoft.com/office/drawing/2014/main" id="{EE1D2A36-057C-EE43-AC8E-BCF7B6572337}"/>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67;p39">
              <a:extLst>
                <a:ext uri="{FF2B5EF4-FFF2-40B4-BE49-F238E27FC236}">
                  <a16:creationId xmlns:a16="http://schemas.microsoft.com/office/drawing/2014/main" id="{7582E110-59B6-0348-B85A-9CB60F4AF9D2}"/>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68;p39">
              <a:extLst>
                <a:ext uri="{FF2B5EF4-FFF2-40B4-BE49-F238E27FC236}">
                  <a16:creationId xmlns:a16="http://schemas.microsoft.com/office/drawing/2014/main" id="{7C78CC98-047D-EF41-9869-83018F0AA8EA}"/>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9;p39">
              <a:extLst>
                <a:ext uri="{FF2B5EF4-FFF2-40B4-BE49-F238E27FC236}">
                  <a16:creationId xmlns:a16="http://schemas.microsoft.com/office/drawing/2014/main" id="{832B62AF-DFD1-414D-A469-3A0972682E1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70;p39">
              <a:extLst>
                <a:ext uri="{FF2B5EF4-FFF2-40B4-BE49-F238E27FC236}">
                  <a16:creationId xmlns:a16="http://schemas.microsoft.com/office/drawing/2014/main" id="{D0A8E6CE-8EC6-0449-8699-AB56C6083FA8}"/>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842952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social media post&#10;&#10;Description automatically generated">
            <a:extLst>
              <a:ext uri="{FF2B5EF4-FFF2-40B4-BE49-F238E27FC236}">
                <a16:creationId xmlns:a16="http://schemas.microsoft.com/office/drawing/2014/main" id="{9CD2EC69-8462-044E-BE15-DA2AD3970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7124" y="2211976"/>
            <a:ext cx="4731007" cy="3020241"/>
          </a:xfrm>
          <a:prstGeom prst="rect">
            <a:avLst/>
          </a:prstGeom>
        </p:spPr>
      </p:pic>
      <p:pic>
        <p:nvPicPr>
          <p:cNvPr id="12" name="Picture 11">
            <a:hlinkClick r:id="rId4"/>
            <a:extLst>
              <a:ext uri="{FF2B5EF4-FFF2-40B4-BE49-F238E27FC236}">
                <a16:creationId xmlns:a16="http://schemas.microsoft.com/office/drawing/2014/main" id="{141AF1C3-5001-9B4E-8AE9-3ED1427620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5554489" y="1874196"/>
            <a:ext cx="6552199" cy="3984898"/>
          </a:xfrm>
          <a:prstGeom prst="rect">
            <a:avLst/>
          </a:prstGeom>
        </p:spPr>
      </p:pic>
      <p:sp>
        <p:nvSpPr>
          <p:cNvPr id="23" name="CustomShape 3">
            <a:extLst>
              <a:ext uri="{FF2B5EF4-FFF2-40B4-BE49-F238E27FC236}">
                <a16:creationId xmlns:a16="http://schemas.microsoft.com/office/drawing/2014/main" id="{F50EF78C-657D-7A4F-AFB8-32E7ED7FEB07}"/>
              </a:ext>
            </a:extLst>
          </p:cNvPr>
          <p:cNvSpPr/>
          <p:nvPr/>
        </p:nvSpPr>
        <p:spPr>
          <a:xfrm rot="286200">
            <a:off x="-166536" y="617535"/>
            <a:ext cx="5696568"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7" y="1915233"/>
            <a:ext cx="5289473"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err="1">
                <a:solidFill>
                  <a:srgbClr val="4D4D4C"/>
                </a:solidFill>
                <a:latin typeface="Calibri"/>
              </a:rPr>
              <a:t>Esport</a:t>
            </a:r>
            <a:r>
              <a:rPr lang="en-US" sz="2400" spc="-1" dirty="0">
                <a:solidFill>
                  <a:srgbClr val="4D4D4C"/>
                </a:solidFill>
                <a:latin typeface="Calibri"/>
              </a:rPr>
              <a:t> leagues, with virtual and physical tournaments, are fully fledged businesses with many different roles involved, players, team managers, commentators, bloggers, coaches etc.  </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Indie Games Companies</a:t>
            </a:r>
            <a:endParaRPr lang="en-US" sz="3600" spc="-1" dirty="0">
              <a:solidFill>
                <a:srgbClr val="000000"/>
              </a:solidFill>
              <a:latin typeface="Calibri"/>
            </a:endParaRPr>
          </a:p>
        </p:txBody>
      </p:sp>
      <p:sp>
        <p:nvSpPr>
          <p:cNvPr id="32" name="CustomShape 3">
            <a:extLst>
              <a:ext uri="{FF2B5EF4-FFF2-40B4-BE49-F238E27FC236}">
                <a16:creationId xmlns:a16="http://schemas.microsoft.com/office/drawing/2014/main" id="{02DA08D0-713A-3643-9C38-8284B3F24DEA}"/>
              </a:ext>
            </a:extLst>
          </p:cNvPr>
          <p:cNvSpPr/>
          <p:nvPr/>
        </p:nvSpPr>
        <p:spPr>
          <a:xfrm>
            <a:off x="660334" y="5139467"/>
            <a:ext cx="6524009" cy="1414318"/>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spcBef>
                <a:spcPts val="400"/>
              </a:spcBef>
            </a:pPr>
            <a:r>
              <a:rPr lang="pl-PL" sz="1900" b="0" u="sng" strike="noStrike" spc="-1" dirty="0" err="1">
                <a:solidFill>
                  <a:srgbClr val="1367B3"/>
                </a:solidFill>
                <a:uFillTx/>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Blackstaff</a:t>
            </a:r>
            <a:r>
              <a:rPr lang="pl-PL" sz="1900" b="0" u="sng" strike="noStrike" spc="-1" dirty="0">
                <a:solidFill>
                  <a:srgbClr val="1367B3"/>
                </a:solidFill>
                <a:uFillTx/>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 Games</a:t>
            </a:r>
            <a:endParaRPr lang="pl-PL" sz="1900" b="0" strike="noStrike" spc="-1" dirty="0">
              <a:solidFill>
                <a:srgbClr val="1367B3"/>
              </a:solidFill>
              <a:latin typeface="Calibri" panose="020F0502020204030204" pitchFamily="34" charset="0"/>
              <a:cs typeface="Calibri" panose="020F0502020204030204" pitchFamily="34" charset="0"/>
            </a:endParaRPr>
          </a:p>
          <a:p>
            <a:pPr>
              <a:lnSpc>
                <a:spcPct val="100000"/>
              </a:lnSpc>
              <a:spcBef>
                <a:spcPts val="400"/>
              </a:spcBef>
            </a:pPr>
            <a:r>
              <a:rPr lang="pl-PL" sz="1900" b="0" u="sng" strike="noStrike" spc="-1" dirty="0">
                <a:solidFill>
                  <a:srgbClr val="1367B3"/>
                </a:solidFill>
                <a:uFillTx/>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Blockception</a:t>
            </a:r>
            <a:endParaRPr lang="pl-PL" sz="1900" b="0" strike="noStrike" spc="-1" dirty="0">
              <a:solidFill>
                <a:srgbClr val="1367B3"/>
              </a:solidFill>
              <a:latin typeface="Calibri" panose="020F0502020204030204" pitchFamily="34" charset="0"/>
              <a:cs typeface="Calibri" panose="020F0502020204030204" pitchFamily="34" charset="0"/>
            </a:endParaRPr>
          </a:p>
          <a:p>
            <a:pPr>
              <a:lnSpc>
                <a:spcPct val="100000"/>
              </a:lnSpc>
              <a:spcBef>
                <a:spcPts val="400"/>
              </a:spcBef>
            </a:pPr>
            <a:r>
              <a:rPr lang="pl-PL" sz="1900" b="0" u="sng" strike="noStrike" spc="-1" dirty="0">
                <a:solidFill>
                  <a:srgbClr val="1367B3"/>
                </a:solidFill>
                <a:uFillTx/>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Jordan Casey - An Irish teen entrepreneur in the digital world</a:t>
            </a:r>
            <a:endParaRPr lang="pl-PL" sz="1900" b="0" strike="noStrike" spc="-1" dirty="0">
              <a:solidFill>
                <a:srgbClr val="1367B3"/>
              </a:solidFill>
              <a:latin typeface="Calibri" panose="020F0502020204030204" pitchFamily="34" charset="0"/>
              <a:cs typeface="Calibri" panose="020F0502020204030204" pitchFamily="34" charset="0"/>
            </a:endParaRPr>
          </a:p>
          <a:p>
            <a:pPr>
              <a:lnSpc>
                <a:spcPct val="100000"/>
              </a:lnSpc>
              <a:spcBef>
                <a:spcPts val="400"/>
              </a:spcBef>
            </a:pPr>
            <a:endParaRPr lang="pl-PL" sz="1900" b="0" strike="noStrike" spc="-1" dirty="0">
              <a:solidFill>
                <a:srgbClr val="1367B3"/>
              </a:solidFill>
              <a:latin typeface="Arial"/>
            </a:endParaRPr>
          </a:p>
        </p:txBody>
      </p:sp>
      <p:grpSp>
        <p:nvGrpSpPr>
          <p:cNvPr id="33" name="Google Shape;664;p39">
            <a:extLst>
              <a:ext uri="{FF2B5EF4-FFF2-40B4-BE49-F238E27FC236}">
                <a16:creationId xmlns:a16="http://schemas.microsoft.com/office/drawing/2014/main" id="{6E9FFE1E-59A2-4F4E-A869-CC5D9D75ED8C}"/>
              </a:ext>
            </a:extLst>
          </p:cNvPr>
          <p:cNvGrpSpPr/>
          <p:nvPr/>
        </p:nvGrpSpPr>
        <p:grpSpPr>
          <a:xfrm>
            <a:off x="478546" y="5224256"/>
            <a:ext cx="216604" cy="216604"/>
            <a:chOff x="5941025" y="3634400"/>
            <a:chExt cx="467650" cy="467650"/>
          </a:xfrm>
        </p:grpSpPr>
        <p:sp>
          <p:nvSpPr>
            <p:cNvPr id="34" name="Google Shape;665;p39">
              <a:extLst>
                <a:ext uri="{FF2B5EF4-FFF2-40B4-BE49-F238E27FC236}">
                  <a16:creationId xmlns:a16="http://schemas.microsoft.com/office/drawing/2014/main" id="{58D8C71A-0FCA-7143-834E-C43B56312C7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66;p39">
              <a:extLst>
                <a:ext uri="{FF2B5EF4-FFF2-40B4-BE49-F238E27FC236}">
                  <a16:creationId xmlns:a16="http://schemas.microsoft.com/office/drawing/2014/main" id="{9B89AE8F-126B-DC46-828D-857EA69D4CF3}"/>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67;p39">
              <a:extLst>
                <a:ext uri="{FF2B5EF4-FFF2-40B4-BE49-F238E27FC236}">
                  <a16:creationId xmlns:a16="http://schemas.microsoft.com/office/drawing/2014/main" id="{37D63C1A-E224-B846-9F82-0927F198F32E}"/>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68;p39">
              <a:extLst>
                <a:ext uri="{FF2B5EF4-FFF2-40B4-BE49-F238E27FC236}">
                  <a16:creationId xmlns:a16="http://schemas.microsoft.com/office/drawing/2014/main" id="{ED288E5A-B17E-CC4C-969D-CB01AC6037D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69;p39">
              <a:extLst>
                <a:ext uri="{FF2B5EF4-FFF2-40B4-BE49-F238E27FC236}">
                  <a16:creationId xmlns:a16="http://schemas.microsoft.com/office/drawing/2014/main" id="{8D4267B7-F202-F941-98BF-5BAE7CCE323A}"/>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70;p39">
              <a:extLst>
                <a:ext uri="{FF2B5EF4-FFF2-40B4-BE49-F238E27FC236}">
                  <a16:creationId xmlns:a16="http://schemas.microsoft.com/office/drawing/2014/main" id="{5492EDFD-6EA6-484A-99B7-BD382BC7909F}"/>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 name="Google Shape;664;p39">
            <a:extLst>
              <a:ext uri="{FF2B5EF4-FFF2-40B4-BE49-F238E27FC236}">
                <a16:creationId xmlns:a16="http://schemas.microsoft.com/office/drawing/2014/main" id="{C4825FAD-3BAD-4146-836B-EC59C75A3A9E}"/>
              </a:ext>
            </a:extLst>
          </p:cNvPr>
          <p:cNvGrpSpPr/>
          <p:nvPr/>
        </p:nvGrpSpPr>
        <p:grpSpPr>
          <a:xfrm>
            <a:off x="478546" y="5547044"/>
            <a:ext cx="216604" cy="216604"/>
            <a:chOff x="5941025" y="3634400"/>
            <a:chExt cx="467650" cy="467650"/>
          </a:xfrm>
        </p:grpSpPr>
        <p:sp>
          <p:nvSpPr>
            <p:cNvPr id="41" name="Google Shape;665;p39">
              <a:extLst>
                <a:ext uri="{FF2B5EF4-FFF2-40B4-BE49-F238E27FC236}">
                  <a16:creationId xmlns:a16="http://schemas.microsoft.com/office/drawing/2014/main" id="{2C0D02D6-D5CD-E943-AA65-BB0240974276}"/>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66;p39">
              <a:extLst>
                <a:ext uri="{FF2B5EF4-FFF2-40B4-BE49-F238E27FC236}">
                  <a16:creationId xmlns:a16="http://schemas.microsoft.com/office/drawing/2014/main" id="{8F823636-ACD5-5D45-87D5-A17B2FA3314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67;p39">
              <a:extLst>
                <a:ext uri="{FF2B5EF4-FFF2-40B4-BE49-F238E27FC236}">
                  <a16:creationId xmlns:a16="http://schemas.microsoft.com/office/drawing/2014/main" id="{FC34E934-8B93-0245-BD2F-1A62DEA2C893}"/>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68;p39">
              <a:extLst>
                <a:ext uri="{FF2B5EF4-FFF2-40B4-BE49-F238E27FC236}">
                  <a16:creationId xmlns:a16="http://schemas.microsoft.com/office/drawing/2014/main" id="{648AE64B-83EE-CC41-80A1-E629E89FB591}"/>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69;p39">
              <a:extLst>
                <a:ext uri="{FF2B5EF4-FFF2-40B4-BE49-F238E27FC236}">
                  <a16:creationId xmlns:a16="http://schemas.microsoft.com/office/drawing/2014/main" id="{01D30455-BBB6-6447-B274-BC3B7BB670E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70;p39">
              <a:extLst>
                <a:ext uri="{FF2B5EF4-FFF2-40B4-BE49-F238E27FC236}">
                  <a16:creationId xmlns:a16="http://schemas.microsoft.com/office/drawing/2014/main" id="{1835A655-ED9D-BC40-98E8-4ED4F4C8C0E1}"/>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 name="Google Shape;664;p39">
            <a:extLst>
              <a:ext uri="{FF2B5EF4-FFF2-40B4-BE49-F238E27FC236}">
                <a16:creationId xmlns:a16="http://schemas.microsoft.com/office/drawing/2014/main" id="{1E609AE3-87CD-9F4E-854C-E4067453211F}"/>
              </a:ext>
            </a:extLst>
          </p:cNvPr>
          <p:cNvGrpSpPr/>
          <p:nvPr/>
        </p:nvGrpSpPr>
        <p:grpSpPr>
          <a:xfrm>
            <a:off x="488244" y="5864240"/>
            <a:ext cx="216604" cy="216604"/>
            <a:chOff x="5941025" y="3634400"/>
            <a:chExt cx="467650" cy="467650"/>
          </a:xfrm>
        </p:grpSpPr>
        <p:sp>
          <p:nvSpPr>
            <p:cNvPr id="48" name="Google Shape;665;p39">
              <a:extLst>
                <a:ext uri="{FF2B5EF4-FFF2-40B4-BE49-F238E27FC236}">
                  <a16:creationId xmlns:a16="http://schemas.microsoft.com/office/drawing/2014/main" id="{143B4C5F-8498-7642-92A9-9C91DC94ACB0}"/>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66;p39">
              <a:extLst>
                <a:ext uri="{FF2B5EF4-FFF2-40B4-BE49-F238E27FC236}">
                  <a16:creationId xmlns:a16="http://schemas.microsoft.com/office/drawing/2014/main" id="{93BD5AF5-345C-754C-A273-7E851BBE5F41}"/>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67;p39">
              <a:extLst>
                <a:ext uri="{FF2B5EF4-FFF2-40B4-BE49-F238E27FC236}">
                  <a16:creationId xmlns:a16="http://schemas.microsoft.com/office/drawing/2014/main" id="{9567C779-99F1-1342-B930-BDE7D88E5768}"/>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68;p39">
              <a:extLst>
                <a:ext uri="{FF2B5EF4-FFF2-40B4-BE49-F238E27FC236}">
                  <a16:creationId xmlns:a16="http://schemas.microsoft.com/office/drawing/2014/main" id="{0EF7EFBD-BB07-2541-BAB5-53BD2B86342F}"/>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69;p39">
              <a:extLst>
                <a:ext uri="{FF2B5EF4-FFF2-40B4-BE49-F238E27FC236}">
                  <a16:creationId xmlns:a16="http://schemas.microsoft.com/office/drawing/2014/main" id="{2F651623-80CB-D942-A97F-ECFF60DCECC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70;p39">
              <a:extLst>
                <a:ext uri="{FF2B5EF4-FFF2-40B4-BE49-F238E27FC236}">
                  <a16:creationId xmlns:a16="http://schemas.microsoft.com/office/drawing/2014/main" id="{5C1DD6C2-93F1-D64F-BD6E-37E27B457CE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997548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ustomShape 3">
            <a:extLst>
              <a:ext uri="{FF2B5EF4-FFF2-40B4-BE49-F238E27FC236}">
                <a16:creationId xmlns:a16="http://schemas.microsoft.com/office/drawing/2014/main" id="{F50EF78C-657D-7A4F-AFB8-32E7ED7FEB07}"/>
              </a:ext>
            </a:extLst>
          </p:cNvPr>
          <p:cNvSpPr/>
          <p:nvPr/>
        </p:nvSpPr>
        <p:spPr>
          <a:xfrm rot="286200">
            <a:off x="-161263" y="490936"/>
            <a:ext cx="2651709"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90474" y="1524809"/>
            <a:ext cx="8015059" cy="14858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a:rPr>
              <a:t>There are 20-30 companies in Northern Ireland creating different types of gaming products. </a:t>
            </a:r>
            <a:r>
              <a:rPr lang="en-US" sz="2400" spc="-1" dirty="0" err="1">
                <a:solidFill>
                  <a:srgbClr val="4D4D4C"/>
                </a:solidFill>
                <a:latin typeface="Calibri"/>
              </a:rPr>
              <a:t>Blockception</a:t>
            </a:r>
            <a:r>
              <a:rPr lang="en-US" sz="2400" spc="-1" dirty="0">
                <a:solidFill>
                  <a:srgbClr val="4D4D4C"/>
                </a:solidFill>
                <a:latin typeface="Calibri"/>
              </a:rPr>
              <a:t> started creating  content for  “Minecraft” in 2015, producing detailed adventure maps and game experiences. The company now has a passionate team of environment designers, writers, modelers, voice actors and programmers.</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Esports</a:t>
            </a:r>
            <a:endParaRPr lang="en-US" sz="3600" spc="-1" dirty="0">
              <a:solidFill>
                <a:srgbClr val="000000"/>
              </a:solidFill>
              <a:latin typeface="Calibri"/>
            </a:endParaRPr>
          </a:p>
        </p:txBody>
      </p:sp>
      <p:sp>
        <p:nvSpPr>
          <p:cNvPr id="32" name="CustomShape 3">
            <a:extLst>
              <a:ext uri="{FF2B5EF4-FFF2-40B4-BE49-F238E27FC236}">
                <a16:creationId xmlns:a16="http://schemas.microsoft.com/office/drawing/2014/main" id="{02DA08D0-713A-3643-9C38-8284B3F24DEA}"/>
              </a:ext>
            </a:extLst>
          </p:cNvPr>
          <p:cNvSpPr/>
          <p:nvPr/>
        </p:nvSpPr>
        <p:spPr>
          <a:xfrm>
            <a:off x="1042003" y="3712666"/>
            <a:ext cx="6524009" cy="2322259"/>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spcBef>
                <a:spcPts val="600"/>
              </a:spcBef>
            </a:pPr>
            <a:r>
              <a:rPr lang="en-GB" sz="2000" u="sng" spc="-1" dirty="0">
                <a:solidFill>
                  <a:srgbClr val="1367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Top 10 esports commentators</a:t>
            </a:r>
            <a:endParaRPr lang="en-GB" sz="2000" spc="-1" dirty="0">
              <a:solidFill>
                <a:srgbClr val="1367B3"/>
              </a:solidFill>
              <a:latin typeface="Calibri" panose="020F0502020204030204" pitchFamily="34" charset="0"/>
              <a:cs typeface="Calibri" panose="020F0502020204030204" pitchFamily="34" charset="0"/>
            </a:endParaRPr>
          </a:p>
          <a:p>
            <a:pPr>
              <a:spcBef>
                <a:spcPts val="600"/>
              </a:spcBef>
            </a:pPr>
            <a:r>
              <a:rPr lang="en-GB" sz="2000" u="sng" spc="-1" dirty="0">
                <a:solidFill>
                  <a:srgbClr val="1367B3"/>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An inside look at esports commentating</a:t>
            </a:r>
            <a:endParaRPr lang="en-GB" sz="2000" spc="-1" dirty="0">
              <a:solidFill>
                <a:srgbClr val="1367B3"/>
              </a:solidFill>
              <a:latin typeface="Calibri" panose="020F0502020204030204" pitchFamily="34" charset="0"/>
              <a:cs typeface="Calibri" panose="020F0502020204030204" pitchFamily="34" charset="0"/>
            </a:endParaRPr>
          </a:p>
          <a:p>
            <a:pPr>
              <a:spcBef>
                <a:spcPts val="600"/>
              </a:spcBef>
            </a:pPr>
            <a:r>
              <a:rPr lang="en-GB" sz="2000" u="sng" spc="-1" dirty="0">
                <a:solidFill>
                  <a:srgbClr val="1367B3"/>
                </a:solidFill>
                <a:latin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Fanatic - a global esports entertainment brand</a:t>
            </a:r>
            <a:endParaRPr lang="en-GB" sz="2000" spc="-1" dirty="0">
              <a:solidFill>
                <a:srgbClr val="1367B3"/>
              </a:solidFill>
              <a:latin typeface="Calibri" panose="020F0502020204030204" pitchFamily="34" charset="0"/>
              <a:cs typeface="Calibri" panose="020F0502020204030204" pitchFamily="34" charset="0"/>
            </a:endParaRPr>
          </a:p>
          <a:p>
            <a:pPr>
              <a:spcBef>
                <a:spcPts val="600"/>
              </a:spcBef>
            </a:pPr>
            <a:r>
              <a:rPr lang="en-GB" sz="2000" u="sng" spc="-1" dirty="0">
                <a:solidFill>
                  <a:srgbClr val="1367B3"/>
                </a:solidFill>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How to start a professional esports team</a:t>
            </a:r>
            <a:endParaRPr lang="en-GB" sz="2000" spc="-1" dirty="0">
              <a:solidFill>
                <a:srgbClr val="1367B3"/>
              </a:solidFill>
              <a:latin typeface="Calibri" panose="020F0502020204030204" pitchFamily="34" charset="0"/>
              <a:cs typeface="Calibri" panose="020F0502020204030204" pitchFamily="34" charset="0"/>
            </a:endParaRPr>
          </a:p>
          <a:p>
            <a:pPr>
              <a:spcBef>
                <a:spcPts val="600"/>
              </a:spcBef>
            </a:pPr>
            <a:r>
              <a:rPr lang="en-GB" sz="2000" u="sng" spc="-1" dirty="0">
                <a:solidFill>
                  <a:srgbClr val="1367B3"/>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Becoming a professional league of legends player at 18</a:t>
            </a:r>
            <a:endParaRPr lang="en-GB" sz="2000" spc="-1" dirty="0">
              <a:solidFill>
                <a:srgbClr val="1367B3"/>
              </a:solidFill>
              <a:latin typeface="Calibri" panose="020F0502020204030204" pitchFamily="34" charset="0"/>
              <a:cs typeface="Calibri" panose="020F0502020204030204" pitchFamily="34" charset="0"/>
            </a:endParaRPr>
          </a:p>
          <a:p>
            <a:pPr>
              <a:spcBef>
                <a:spcPts val="600"/>
              </a:spcBef>
            </a:pPr>
            <a:r>
              <a:rPr lang="en-GB" sz="2000" u="sng" spc="-1" dirty="0">
                <a:solidFill>
                  <a:srgbClr val="1367B3"/>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7 things you need to consider before becoming a pro gamer</a:t>
            </a:r>
            <a:endParaRPr lang="en-GB" sz="2000" spc="-1" dirty="0">
              <a:solidFill>
                <a:srgbClr val="1367B3"/>
              </a:solidFill>
              <a:latin typeface="Calibri" panose="020F0502020204030204" pitchFamily="34" charset="0"/>
              <a:cs typeface="Calibri" panose="020F0502020204030204" pitchFamily="34" charset="0"/>
            </a:endParaRPr>
          </a:p>
        </p:txBody>
      </p:sp>
      <p:grpSp>
        <p:nvGrpSpPr>
          <p:cNvPr id="33" name="Google Shape;664;p39">
            <a:extLst>
              <a:ext uri="{FF2B5EF4-FFF2-40B4-BE49-F238E27FC236}">
                <a16:creationId xmlns:a16="http://schemas.microsoft.com/office/drawing/2014/main" id="{6E9FFE1E-59A2-4F4E-A869-CC5D9D75ED8C}"/>
              </a:ext>
            </a:extLst>
          </p:cNvPr>
          <p:cNvGrpSpPr/>
          <p:nvPr/>
        </p:nvGrpSpPr>
        <p:grpSpPr>
          <a:xfrm>
            <a:off x="790474" y="3797455"/>
            <a:ext cx="216604" cy="216604"/>
            <a:chOff x="5941025" y="3634400"/>
            <a:chExt cx="467650" cy="467650"/>
          </a:xfrm>
        </p:grpSpPr>
        <p:sp>
          <p:nvSpPr>
            <p:cNvPr id="34" name="Google Shape;665;p39">
              <a:extLst>
                <a:ext uri="{FF2B5EF4-FFF2-40B4-BE49-F238E27FC236}">
                  <a16:creationId xmlns:a16="http://schemas.microsoft.com/office/drawing/2014/main" id="{58D8C71A-0FCA-7143-834E-C43B56312C7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66;p39">
              <a:extLst>
                <a:ext uri="{FF2B5EF4-FFF2-40B4-BE49-F238E27FC236}">
                  <a16:creationId xmlns:a16="http://schemas.microsoft.com/office/drawing/2014/main" id="{9B89AE8F-126B-DC46-828D-857EA69D4CF3}"/>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67;p39">
              <a:extLst>
                <a:ext uri="{FF2B5EF4-FFF2-40B4-BE49-F238E27FC236}">
                  <a16:creationId xmlns:a16="http://schemas.microsoft.com/office/drawing/2014/main" id="{37D63C1A-E224-B846-9F82-0927F198F32E}"/>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68;p39">
              <a:extLst>
                <a:ext uri="{FF2B5EF4-FFF2-40B4-BE49-F238E27FC236}">
                  <a16:creationId xmlns:a16="http://schemas.microsoft.com/office/drawing/2014/main" id="{ED288E5A-B17E-CC4C-969D-CB01AC6037D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69;p39">
              <a:extLst>
                <a:ext uri="{FF2B5EF4-FFF2-40B4-BE49-F238E27FC236}">
                  <a16:creationId xmlns:a16="http://schemas.microsoft.com/office/drawing/2014/main" id="{8D4267B7-F202-F941-98BF-5BAE7CCE323A}"/>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70;p39">
              <a:extLst>
                <a:ext uri="{FF2B5EF4-FFF2-40B4-BE49-F238E27FC236}">
                  <a16:creationId xmlns:a16="http://schemas.microsoft.com/office/drawing/2014/main" id="{5492EDFD-6EA6-484A-99B7-BD382BC7909F}"/>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 name="Google Shape;664;p39">
            <a:extLst>
              <a:ext uri="{FF2B5EF4-FFF2-40B4-BE49-F238E27FC236}">
                <a16:creationId xmlns:a16="http://schemas.microsoft.com/office/drawing/2014/main" id="{C4825FAD-3BAD-4146-836B-EC59C75A3A9E}"/>
              </a:ext>
            </a:extLst>
          </p:cNvPr>
          <p:cNvGrpSpPr/>
          <p:nvPr/>
        </p:nvGrpSpPr>
        <p:grpSpPr>
          <a:xfrm>
            <a:off x="790474" y="4197733"/>
            <a:ext cx="216604" cy="216604"/>
            <a:chOff x="5941025" y="3634400"/>
            <a:chExt cx="467650" cy="467650"/>
          </a:xfrm>
        </p:grpSpPr>
        <p:sp>
          <p:nvSpPr>
            <p:cNvPr id="41" name="Google Shape;665;p39">
              <a:extLst>
                <a:ext uri="{FF2B5EF4-FFF2-40B4-BE49-F238E27FC236}">
                  <a16:creationId xmlns:a16="http://schemas.microsoft.com/office/drawing/2014/main" id="{2C0D02D6-D5CD-E943-AA65-BB0240974276}"/>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66;p39">
              <a:extLst>
                <a:ext uri="{FF2B5EF4-FFF2-40B4-BE49-F238E27FC236}">
                  <a16:creationId xmlns:a16="http://schemas.microsoft.com/office/drawing/2014/main" id="{8F823636-ACD5-5D45-87D5-A17B2FA3314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67;p39">
              <a:extLst>
                <a:ext uri="{FF2B5EF4-FFF2-40B4-BE49-F238E27FC236}">
                  <a16:creationId xmlns:a16="http://schemas.microsoft.com/office/drawing/2014/main" id="{FC34E934-8B93-0245-BD2F-1A62DEA2C893}"/>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68;p39">
              <a:extLst>
                <a:ext uri="{FF2B5EF4-FFF2-40B4-BE49-F238E27FC236}">
                  <a16:creationId xmlns:a16="http://schemas.microsoft.com/office/drawing/2014/main" id="{648AE64B-83EE-CC41-80A1-E629E89FB591}"/>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69;p39">
              <a:extLst>
                <a:ext uri="{FF2B5EF4-FFF2-40B4-BE49-F238E27FC236}">
                  <a16:creationId xmlns:a16="http://schemas.microsoft.com/office/drawing/2014/main" id="{01D30455-BBB6-6447-B274-BC3B7BB670E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70;p39">
              <a:extLst>
                <a:ext uri="{FF2B5EF4-FFF2-40B4-BE49-F238E27FC236}">
                  <a16:creationId xmlns:a16="http://schemas.microsoft.com/office/drawing/2014/main" id="{1835A655-ED9D-BC40-98E8-4ED4F4C8C0E1}"/>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 name="Google Shape;664;p39">
            <a:extLst>
              <a:ext uri="{FF2B5EF4-FFF2-40B4-BE49-F238E27FC236}">
                <a16:creationId xmlns:a16="http://schemas.microsoft.com/office/drawing/2014/main" id="{1E609AE3-87CD-9F4E-854C-E4067453211F}"/>
              </a:ext>
            </a:extLst>
          </p:cNvPr>
          <p:cNvGrpSpPr/>
          <p:nvPr/>
        </p:nvGrpSpPr>
        <p:grpSpPr>
          <a:xfrm>
            <a:off x="800172" y="4569172"/>
            <a:ext cx="216604" cy="216604"/>
            <a:chOff x="5941025" y="3634400"/>
            <a:chExt cx="467650" cy="467650"/>
          </a:xfrm>
        </p:grpSpPr>
        <p:sp>
          <p:nvSpPr>
            <p:cNvPr id="48" name="Google Shape;665;p39">
              <a:extLst>
                <a:ext uri="{FF2B5EF4-FFF2-40B4-BE49-F238E27FC236}">
                  <a16:creationId xmlns:a16="http://schemas.microsoft.com/office/drawing/2014/main" id="{143B4C5F-8498-7642-92A9-9C91DC94ACB0}"/>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66;p39">
              <a:extLst>
                <a:ext uri="{FF2B5EF4-FFF2-40B4-BE49-F238E27FC236}">
                  <a16:creationId xmlns:a16="http://schemas.microsoft.com/office/drawing/2014/main" id="{93BD5AF5-345C-754C-A273-7E851BBE5F41}"/>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67;p39">
              <a:extLst>
                <a:ext uri="{FF2B5EF4-FFF2-40B4-BE49-F238E27FC236}">
                  <a16:creationId xmlns:a16="http://schemas.microsoft.com/office/drawing/2014/main" id="{9567C779-99F1-1342-B930-BDE7D88E5768}"/>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68;p39">
              <a:extLst>
                <a:ext uri="{FF2B5EF4-FFF2-40B4-BE49-F238E27FC236}">
                  <a16:creationId xmlns:a16="http://schemas.microsoft.com/office/drawing/2014/main" id="{0EF7EFBD-BB07-2541-BAB5-53BD2B86342F}"/>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69;p39">
              <a:extLst>
                <a:ext uri="{FF2B5EF4-FFF2-40B4-BE49-F238E27FC236}">
                  <a16:creationId xmlns:a16="http://schemas.microsoft.com/office/drawing/2014/main" id="{2F651623-80CB-D942-A97F-ECFF60DCECC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70;p39">
              <a:extLst>
                <a:ext uri="{FF2B5EF4-FFF2-40B4-BE49-F238E27FC236}">
                  <a16:creationId xmlns:a16="http://schemas.microsoft.com/office/drawing/2014/main" id="{5C1DD6C2-93F1-D64F-BD6E-37E27B457CE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664;p39">
            <a:extLst>
              <a:ext uri="{FF2B5EF4-FFF2-40B4-BE49-F238E27FC236}">
                <a16:creationId xmlns:a16="http://schemas.microsoft.com/office/drawing/2014/main" id="{194278ED-D336-CA4B-BB21-5AAFCD1CE5FB}"/>
              </a:ext>
            </a:extLst>
          </p:cNvPr>
          <p:cNvGrpSpPr/>
          <p:nvPr/>
        </p:nvGrpSpPr>
        <p:grpSpPr>
          <a:xfrm>
            <a:off x="803443" y="4964749"/>
            <a:ext cx="216604" cy="216604"/>
            <a:chOff x="5941025" y="3634400"/>
            <a:chExt cx="467650" cy="467650"/>
          </a:xfrm>
        </p:grpSpPr>
        <p:sp>
          <p:nvSpPr>
            <p:cNvPr id="30" name="Google Shape;665;p39">
              <a:extLst>
                <a:ext uri="{FF2B5EF4-FFF2-40B4-BE49-F238E27FC236}">
                  <a16:creationId xmlns:a16="http://schemas.microsoft.com/office/drawing/2014/main" id="{481FF365-6B1C-9B43-97C7-427FC7777F65}"/>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66;p39">
              <a:extLst>
                <a:ext uri="{FF2B5EF4-FFF2-40B4-BE49-F238E27FC236}">
                  <a16:creationId xmlns:a16="http://schemas.microsoft.com/office/drawing/2014/main" id="{E9EE7FF1-9F7F-6A4E-8374-661D57DA0A5C}"/>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67;p39">
              <a:extLst>
                <a:ext uri="{FF2B5EF4-FFF2-40B4-BE49-F238E27FC236}">
                  <a16:creationId xmlns:a16="http://schemas.microsoft.com/office/drawing/2014/main" id="{65E25EF0-F4F6-C14C-B38F-0E59FD330D03}"/>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68;p39">
              <a:extLst>
                <a:ext uri="{FF2B5EF4-FFF2-40B4-BE49-F238E27FC236}">
                  <a16:creationId xmlns:a16="http://schemas.microsoft.com/office/drawing/2014/main" id="{EBBF4B2A-6528-2F45-9DEB-46FECEA6D64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69;p39">
              <a:extLst>
                <a:ext uri="{FF2B5EF4-FFF2-40B4-BE49-F238E27FC236}">
                  <a16:creationId xmlns:a16="http://schemas.microsoft.com/office/drawing/2014/main" id="{068D7297-A159-6147-8E14-A6DACB93040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70;p39">
              <a:extLst>
                <a:ext uri="{FF2B5EF4-FFF2-40B4-BE49-F238E27FC236}">
                  <a16:creationId xmlns:a16="http://schemas.microsoft.com/office/drawing/2014/main" id="{C1874DF7-0E75-AD4A-9E97-DE51EA233E3E}"/>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 name="Google Shape;664;p39">
            <a:extLst>
              <a:ext uri="{FF2B5EF4-FFF2-40B4-BE49-F238E27FC236}">
                <a16:creationId xmlns:a16="http://schemas.microsoft.com/office/drawing/2014/main" id="{D7BDF2EF-E830-BD4E-A175-685C9C746288}"/>
              </a:ext>
            </a:extLst>
          </p:cNvPr>
          <p:cNvGrpSpPr/>
          <p:nvPr/>
        </p:nvGrpSpPr>
        <p:grpSpPr>
          <a:xfrm>
            <a:off x="803443" y="5365027"/>
            <a:ext cx="216604" cy="216604"/>
            <a:chOff x="5941025" y="3634400"/>
            <a:chExt cx="467650" cy="467650"/>
          </a:xfrm>
        </p:grpSpPr>
        <p:sp>
          <p:nvSpPr>
            <p:cNvPr id="59" name="Google Shape;665;p39">
              <a:extLst>
                <a:ext uri="{FF2B5EF4-FFF2-40B4-BE49-F238E27FC236}">
                  <a16:creationId xmlns:a16="http://schemas.microsoft.com/office/drawing/2014/main" id="{664BDFA4-6C60-BF48-9303-6E57CAAC4FF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66;p39">
              <a:extLst>
                <a:ext uri="{FF2B5EF4-FFF2-40B4-BE49-F238E27FC236}">
                  <a16:creationId xmlns:a16="http://schemas.microsoft.com/office/drawing/2014/main" id="{415A770C-C38B-A54C-BEFA-69474F9B6C87}"/>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67;p39">
              <a:extLst>
                <a:ext uri="{FF2B5EF4-FFF2-40B4-BE49-F238E27FC236}">
                  <a16:creationId xmlns:a16="http://schemas.microsoft.com/office/drawing/2014/main" id="{130DBD82-D7C1-EE4F-B85A-C34063195568}"/>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68;p39">
              <a:extLst>
                <a:ext uri="{FF2B5EF4-FFF2-40B4-BE49-F238E27FC236}">
                  <a16:creationId xmlns:a16="http://schemas.microsoft.com/office/drawing/2014/main" id="{EBF66E72-094B-664A-9989-ED4DB3BB704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69;p39">
              <a:extLst>
                <a:ext uri="{FF2B5EF4-FFF2-40B4-BE49-F238E27FC236}">
                  <a16:creationId xmlns:a16="http://schemas.microsoft.com/office/drawing/2014/main" id="{12A9DDE5-DD09-9D4B-8148-D4EAA8934F5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70;p39">
              <a:extLst>
                <a:ext uri="{FF2B5EF4-FFF2-40B4-BE49-F238E27FC236}">
                  <a16:creationId xmlns:a16="http://schemas.microsoft.com/office/drawing/2014/main" id="{5ABD9B60-12E2-6349-A878-4E7CB63B511F}"/>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 name="Google Shape;664;p39">
            <a:extLst>
              <a:ext uri="{FF2B5EF4-FFF2-40B4-BE49-F238E27FC236}">
                <a16:creationId xmlns:a16="http://schemas.microsoft.com/office/drawing/2014/main" id="{82B1EBA6-D2F1-7B4A-A32A-5BBBE95F858F}"/>
              </a:ext>
            </a:extLst>
          </p:cNvPr>
          <p:cNvGrpSpPr/>
          <p:nvPr/>
        </p:nvGrpSpPr>
        <p:grpSpPr>
          <a:xfrm>
            <a:off x="813141" y="5736466"/>
            <a:ext cx="216604" cy="216604"/>
            <a:chOff x="5941025" y="3634400"/>
            <a:chExt cx="467650" cy="467650"/>
          </a:xfrm>
        </p:grpSpPr>
        <p:sp>
          <p:nvSpPr>
            <p:cNvPr id="66" name="Google Shape;665;p39">
              <a:extLst>
                <a:ext uri="{FF2B5EF4-FFF2-40B4-BE49-F238E27FC236}">
                  <a16:creationId xmlns:a16="http://schemas.microsoft.com/office/drawing/2014/main" id="{91077D96-CBAD-9046-B163-651E3639CF7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66;p39">
              <a:extLst>
                <a:ext uri="{FF2B5EF4-FFF2-40B4-BE49-F238E27FC236}">
                  <a16:creationId xmlns:a16="http://schemas.microsoft.com/office/drawing/2014/main" id="{A6342C2F-77DE-D343-BC71-C7E67A02BE7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67;p39">
              <a:extLst>
                <a:ext uri="{FF2B5EF4-FFF2-40B4-BE49-F238E27FC236}">
                  <a16:creationId xmlns:a16="http://schemas.microsoft.com/office/drawing/2014/main" id="{F20738A4-19E5-134E-BC3F-1CF084919E44}"/>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68;p39">
              <a:extLst>
                <a:ext uri="{FF2B5EF4-FFF2-40B4-BE49-F238E27FC236}">
                  <a16:creationId xmlns:a16="http://schemas.microsoft.com/office/drawing/2014/main" id="{7E4A75F4-274C-794B-8301-A0FF42E0EFB0}"/>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669;p39">
              <a:extLst>
                <a:ext uri="{FF2B5EF4-FFF2-40B4-BE49-F238E27FC236}">
                  <a16:creationId xmlns:a16="http://schemas.microsoft.com/office/drawing/2014/main" id="{CFFB4B88-FC50-A149-886C-AB776C72936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670;p39">
              <a:extLst>
                <a:ext uri="{FF2B5EF4-FFF2-40B4-BE49-F238E27FC236}">
                  <a16:creationId xmlns:a16="http://schemas.microsoft.com/office/drawing/2014/main" id="{2C2C998F-7167-144A-9965-85F4BDD0DB24}"/>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 name="Freeform 72">
            <a:extLst>
              <a:ext uri="{FF2B5EF4-FFF2-40B4-BE49-F238E27FC236}">
                <a16:creationId xmlns:a16="http://schemas.microsoft.com/office/drawing/2014/main" id="{A9544F04-B005-5E4E-AD16-83083D8B6C9B}"/>
              </a:ext>
            </a:extLst>
          </p:cNvPr>
          <p:cNvSpPr/>
          <p:nvPr/>
        </p:nvSpPr>
        <p:spPr>
          <a:xfrm>
            <a:off x="7940842" y="0"/>
            <a:ext cx="4264409"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9"/>
            <a:srcRect/>
            <a:stretch>
              <a:fillRect l="-68939" r="-68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9924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social media post&#10;&#10;Description automatically generated">
            <a:extLst>
              <a:ext uri="{FF2B5EF4-FFF2-40B4-BE49-F238E27FC236}">
                <a16:creationId xmlns:a16="http://schemas.microsoft.com/office/drawing/2014/main" id="{779A28CF-CB0F-464C-9282-1F0DDB4FE3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848"/>
          <a:stretch/>
        </p:blipFill>
        <p:spPr>
          <a:xfrm>
            <a:off x="6478541" y="1933171"/>
            <a:ext cx="4775919" cy="3032129"/>
          </a:xfrm>
          <a:prstGeom prst="rect">
            <a:avLst/>
          </a:prstGeom>
        </p:spPr>
      </p:pic>
      <p:sp>
        <p:nvSpPr>
          <p:cNvPr id="23" name="CustomShape 3">
            <a:extLst>
              <a:ext uri="{FF2B5EF4-FFF2-40B4-BE49-F238E27FC236}">
                <a16:creationId xmlns:a16="http://schemas.microsoft.com/office/drawing/2014/main" id="{F50EF78C-657D-7A4F-AFB8-32E7ED7FEB07}"/>
              </a:ext>
            </a:extLst>
          </p:cNvPr>
          <p:cNvSpPr/>
          <p:nvPr/>
        </p:nvSpPr>
        <p:spPr>
          <a:xfrm rot="286200">
            <a:off x="-161347" y="492947"/>
            <a:ext cx="2700088"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15233"/>
            <a:ext cx="4922696"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a:rPr>
              <a:t>Individual gamers can join professional teams or make use of platforms like Twitch, an online streaming service that allow them to broadcast themselves playing video games live. It’s used by amateurs and professionals to build gaming communities and subscription lists, attracting sponsorship and building viable businesses. Twitch has an audience of 15 million viewers a day.</a:t>
            </a:r>
          </a:p>
          <a:p>
            <a:pPr marL="0" indent="0">
              <a:spcBef>
                <a:spcPts val="1001"/>
              </a:spcBef>
              <a:buNone/>
            </a:pPr>
            <a:endParaRPr lang="en-US" sz="2400" spc="-1" dirty="0">
              <a:solidFill>
                <a:srgbClr val="4D4D4C"/>
              </a:solidFill>
              <a:latin typeface="Calibri"/>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Esports</a:t>
            </a:r>
            <a:endParaRPr lang="en-US" sz="3600" spc="-1" dirty="0">
              <a:solidFill>
                <a:srgbClr val="000000"/>
              </a:solidFill>
              <a:latin typeface="Calibri"/>
            </a:endParaRPr>
          </a:p>
        </p:txBody>
      </p:sp>
      <p:sp>
        <p:nvSpPr>
          <p:cNvPr id="29" name="CustomShape 3">
            <a:extLst>
              <a:ext uri="{FF2B5EF4-FFF2-40B4-BE49-F238E27FC236}">
                <a16:creationId xmlns:a16="http://schemas.microsoft.com/office/drawing/2014/main" id="{DEB8A92D-1BF0-BC4E-AA33-A7D2ADBF90CA}"/>
              </a:ext>
            </a:extLst>
          </p:cNvPr>
          <p:cNvSpPr/>
          <p:nvPr/>
        </p:nvSpPr>
        <p:spPr>
          <a:xfrm>
            <a:off x="5873168" y="5153069"/>
            <a:ext cx="5926864" cy="604684"/>
          </a:xfrm>
          <a:prstGeom prst="rect">
            <a:avLst/>
          </a:prstGeom>
          <a:solidFill>
            <a:srgbClr val="FDB614"/>
          </a:solid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endParaRPr lang="pl-PL" sz="800" b="1" strike="noStrike" spc="-1" dirty="0">
              <a:solidFill>
                <a:srgbClr val="0563C1"/>
              </a:solidFill>
              <a:uFillTx/>
              <a:latin typeface="Calibri"/>
            </a:endParaRPr>
          </a:p>
          <a:p>
            <a:pPr algn="ctr">
              <a:lnSpc>
                <a:spcPct val="100000"/>
              </a:lnSpc>
            </a:pPr>
            <a:r>
              <a:rPr lang="pl-PL" sz="2400" b="1" strike="noStrike" spc="-1" dirty="0">
                <a:solidFill>
                  <a:srgbClr val="0563C1"/>
                </a:solidFill>
                <a:uFillTx/>
                <a:latin typeface="Calibri"/>
              </a:rPr>
              <a:t>Top 10 highest paid streamers in the world</a:t>
            </a:r>
            <a:endParaRPr lang="pl-PL" sz="2400" b="1" strike="noStrike" spc="-1" dirty="0">
              <a:latin typeface="Arial"/>
            </a:endParaRPr>
          </a:p>
        </p:txBody>
      </p:sp>
      <p:sp>
        <p:nvSpPr>
          <p:cNvPr id="54" name="Rectangle 53">
            <a:extLst>
              <a:ext uri="{FF2B5EF4-FFF2-40B4-BE49-F238E27FC236}">
                <a16:creationId xmlns:a16="http://schemas.microsoft.com/office/drawing/2014/main" id="{F760A8B1-D453-D24E-9729-CA700D54A4DB}"/>
              </a:ext>
            </a:extLst>
          </p:cNvPr>
          <p:cNvSpPr/>
          <p:nvPr/>
        </p:nvSpPr>
        <p:spPr>
          <a:xfrm>
            <a:off x="6407209" y="6059857"/>
            <a:ext cx="5392823" cy="307777"/>
          </a:xfrm>
          <a:prstGeom prst="rect">
            <a:avLst/>
          </a:prstGeom>
        </p:spPr>
        <p:txBody>
          <a:bodyPr wrap="none">
            <a:spAutoFit/>
          </a:bodyPr>
          <a:lstStyle/>
          <a:p>
            <a:r>
              <a:rPr lang="en-US" sz="1400" dirty="0">
                <a:solidFill>
                  <a:srgbClr val="1367B3"/>
                </a:solidFill>
              </a:rPr>
              <a:t>https://</a:t>
            </a:r>
            <a:r>
              <a:rPr lang="en-US" sz="1400" dirty="0" err="1">
                <a:solidFill>
                  <a:srgbClr val="1367B3"/>
                </a:solidFill>
              </a:rPr>
              <a:t>filtergrade.com</a:t>
            </a:r>
            <a:r>
              <a:rPr lang="en-US" sz="1400" dirty="0">
                <a:solidFill>
                  <a:srgbClr val="1367B3"/>
                </a:solidFill>
              </a:rPr>
              <a:t>/top-10-highest-paid-streamers-in-the-world/</a:t>
            </a:r>
          </a:p>
        </p:txBody>
      </p:sp>
      <p:grpSp>
        <p:nvGrpSpPr>
          <p:cNvPr id="55" name="Google Shape;664;p39">
            <a:extLst>
              <a:ext uri="{FF2B5EF4-FFF2-40B4-BE49-F238E27FC236}">
                <a16:creationId xmlns:a16="http://schemas.microsoft.com/office/drawing/2014/main" id="{0306EF90-E383-514C-AA8F-C129D8DD568E}"/>
              </a:ext>
            </a:extLst>
          </p:cNvPr>
          <p:cNvGrpSpPr/>
          <p:nvPr/>
        </p:nvGrpSpPr>
        <p:grpSpPr>
          <a:xfrm>
            <a:off x="5983974" y="6013118"/>
            <a:ext cx="393060" cy="393060"/>
            <a:chOff x="5941025" y="3634400"/>
            <a:chExt cx="467650" cy="467650"/>
          </a:xfrm>
        </p:grpSpPr>
        <p:sp>
          <p:nvSpPr>
            <p:cNvPr id="56" name="Google Shape;665;p39">
              <a:extLst>
                <a:ext uri="{FF2B5EF4-FFF2-40B4-BE49-F238E27FC236}">
                  <a16:creationId xmlns:a16="http://schemas.microsoft.com/office/drawing/2014/main" id="{176F6957-A005-384F-8525-A5A9BACFDA02}"/>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66;p39">
              <a:extLst>
                <a:ext uri="{FF2B5EF4-FFF2-40B4-BE49-F238E27FC236}">
                  <a16:creationId xmlns:a16="http://schemas.microsoft.com/office/drawing/2014/main" id="{2CCF3E4F-EF18-0C40-A017-11E4FD986273}"/>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67;p39">
              <a:extLst>
                <a:ext uri="{FF2B5EF4-FFF2-40B4-BE49-F238E27FC236}">
                  <a16:creationId xmlns:a16="http://schemas.microsoft.com/office/drawing/2014/main" id="{441A8934-B0A2-1847-8A21-A932348CB26F}"/>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68;p39">
              <a:extLst>
                <a:ext uri="{FF2B5EF4-FFF2-40B4-BE49-F238E27FC236}">
                  <a16:creationId xmlns:a16="http://schemas.microsoft.com/office/drawing/2014/main" id="{CDAF03BD-1044-2640-A312-F84006D7763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69;p39">
              <a:extLst>
                <a:ext uri="{FF2B5EF4-FFF2-40B4-BE49-F238E27FC236}">
                  <a16:creationId xmlns:a16="http://schemas.microsoft.com/office/drawing/2014/main" id="{A72A1901-B3A2-2D41-AD42-F57C8C150231}"/>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70;p39">
              <a:extLst>
                <a:ext uri="{FF2B5EF4-FFF2-40B4-BE49-F238E27FC236}">
                  <a16:creationId xmlns:a16="http://schemas.microsoft.com/office/drawing/2014/main" id="{DABA041C-1008-FF43-B068-2432CD2FA2B9}"/>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2" name="Picture 61">
            <a:hlinkClick r:id="rId4"/>
            <a:extLst>
              <a:ext uri="{FF2B5EF4-FFF2-40B4-BE49-F238E27FC236}">
                <a16:creationId xmlns:a16="http://schemas.microsoft.com/office/drawing/2014/main" id="{F8762FB9-89C9-B64E-BA02-BD67BD3DF3F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5554489" y="1625812"/>
            <a:ext cx="6552199" cy="3984898"/>
          </a:xfrm>
          <a:prstGeom prst="rect">
            <a:avLst/>
          </a:prstGeom>
        </p:spPr>
      </p:pic>
    </p:spTree>
    <p:extLst>
      <p:ext uri="{BB962C8B-B14F-4D97-AF65-F5344CB8AC3E}">
        <p14:creationId xmlns:p14="http://schemas.microsoft.com/office/powerpoint/2010/main" val="3057097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5">
            <a:hlinkClick r:id="rId3"/>
            <a:extLst>
              <a:ext uri="{FF2B5EF4-FFF2-40B4-BE49-F238E27FC236}">
                <a16:creationId xmlns:a16="http://schemas.microsoft.com/office/drawing/2014/main" id="{DB08AC96-293D-FD49-8703-6AAA3FFBB6B4}"/>
              </a:ext>
            </a:extLst>
          </p:cNvPr>
          <p:cNvPicPr/>
          <p:nvPr/>
        </p:nvPicPr>
        <p:blipFill rotWithShape="1">
          <a:blip r:embed="rId4"/>
          <a:srcRect l="13757" t="17308" r="10163" b="972"/>
          <a:stretch/>
        </p:blipFill>
        <p:spPr>
          <a:xfrm>
            <a:off x="5298467" y="1812976"/>
            <a:ext cx="5798100" cy="3819704"/>
          </a:xfrm>
          <a:prstGeom prst="rect">
            <a:avLst/>
          </a:prstGeom>
          <a:ln>
            <a:noFill/>
          </a:ln>
        </p:spPr>
      </p:pic>
      <p:pic>
        <p:nvPicPr>
          <p:cNvPr id="16" name="Picture 15">
            <a:hlinkClick r:id="rId3"/>
            <a:extLst>
              <a:ext uri="{FF2B5EF4-FFF2-40B4-BE49-F238E27FC236}">
                <a16:creationId xmlns:a16="http://schemas.microsoft.com/office/drawing/2014/main" id="{26E0E3BD-6330-B749-A1F4-4CED20AB02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4210130" y="1430054"/>
            <a:ext cx="7974775" cy="4850076"/>
          </a:xfrm>
          <a:prstGeom prst="rect">
            <a:avLst/>
          </a:prstGeom>
        </p:spPr>
      </p:pic>
      <p:grpSp>
        <p:nvGrpSpPr>
          <p:cNvPr id="2" name="Group 1">
            <a:extLst>
              <a:ext uri="{FF2B5EF4-FFF2-40B4-BE49-F238E27FC236}">
                <a16:creationId xmlns:a16="http://schemas.microsoft.com/office/drawing/2014/main" id="{419C269A-4B11-9E46-8F3F-DC0121A16062}"/>
              </a:ext>
            </a:extLst>
          </p:cNvPr>
          <p:cNvGrpSpPr/>
          <p:nvPr/>
        </p:nvGrpSpPr>
        <p:grpSpPr>
          <a:xfrm>
            <a:off x="6889456" y="6074097"/>
            <a:ext cx="3047415" cy="393060"/>
            <a:chOff x="5983974" y="6013118"/>
            <a:chExt cx="3047415" cy="393060"/>
          </a:xfrm>
        </p:grpSpPr>
        <p:sp>
          <p:nvSpPr>
            <p:cNvPr id="54" name="Rectangle 53">
              <a:extLst>
                <a:ext uri="{FF2B5EF4-FFF2-40B4-BE49-F238E27FC236}">
                  <a16:creationId xmlns:a16="http://schemas.microsoft.com/office/drawing/2014/main" id="{F760A8B1-D453-D24E-9729-CA700D54A4DB}"/>
                </a:ext>
              </a:extLst>
            </p:cNvPr>
            <p:cNvSpPr/>
            <p:nvPr/>
          </p:nvSpPr>
          <p:spPr>
            <a:xfrm>
              <a:off x="6407209" y="6059857"/>
              <a:ext cx="2624180" cy="307777"/>
            </a:xfrm>
            <a:prstGeom prst="rect">
              <a:avLst/>
            </a:prstGeom>
          </p:spPr>
          <p:txBody>
            <a:bodyPr wrap="none">
              <a:spAutoFit/>
            </a:bodyPr>
            <a:lstStyle/>
            <a:p>
              <a:r>
                <a:rPr lang="en-US" sz="1400" dirty="0">
                  <a:solidFill>
                    <a:srgbClr val="1367B3"/>
                  </a:solidFill>
                </a:rPr>
                <a:t>https://</a:t>
              </a:r>
              <a:r>
                <a:rPr lang="en-US" sz="1400" dirty="0" err="1">
                  <a:solidFill>
                    <a:srgbClr val="1367B3"/>
                  </a:solidFill>
                </a:rPr>
                <a:t>www.twitch.tv</a:t>
              </a:r>
              <a:r>
                <a:rPr lang="en-US" sz="1400" dirty="0">
                  <a:solidFill>
                    <a:srgbClr val="1367B3"/>
                  </a:solidFill>
                </a:rPr>
                <a:t>/</a:t>
              </a:r>
              <a:r>
                <a:rPr lang="en-US" sz="1400" dirty="0" err="1">
                  <a:solidFill>
                    <a:srgbClr val="1367B3"/>
                  </a:solidFill>
                </a:rPr>
                <a:t>pokimane</a:t>
              </a:r>
              <a:endParaRPr lang="en-US" sz="1400" dirty="0">
                <a:solidFill>
                  <a:srgbClr val="1367B3"/>
                </a:solidFill>
              </a:endParaRPr>
            </a:p>
          </p:txBody>
        </p:sp>
        <p:grpSp>
          <p:nvGrpSpPr>
            <p:cNvPr id="55" name="Google Shape;664;p39">
              <a:extLst>
                <a:ext uri="{FF2B5EF4-FFF2-40B4-BE49-F238E27FC236}">
                  <a16:creationId xmlns:a16="http://schemas.microsoft.com/office/drawing/2014/main" id="{0306EF90-E383-514C-AA8F-C129D8DD568E}"/>
                </a:ext>
              </a:extLst>
            </p:cNvPr>
            <p:cNvGrpSpPr/>
            <p:nvPr/>
          </p:nvGrpSpPr>
          <p:grpSpPr>
            <a:xfrm>
              <a:off x="5983974" y="6013118"/>
              <a:ext cx="393060" cy="393060"/>
              <a:chOff x="5941025" y="3634400"/>
              <a:chExt cx="467650" cy="467650"/>
            </a:xfrm>
          </p:grpSpPr>
          <p:sp>
            <p:nvSpPr>
              <p:cNvPr id="56" name="Google Shape;665;p39">
                <a:extLst>
                  <a:ext uri="{FF2B5EF4-FFF2-40B4-BE49-F238E27FC236}">
                    <a16:creationId xmlns:a16="http://schemas.microsoft.com/office/drawing/2014/main" id="{176F6957-A005-384F-8525-A5A9BACFDA02}"/>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66;p39">
                <a:extLst>
                  <a:ext uri="{FF2B5EF4-FFF2-40B4-BE49-F238E27FC236}">
                    <a16:creationId xmlns:a16="http://schemas.microsoft.com/office/drawing/2014/main" id="{2CCF3E4F-EF18-0C40-A017-11E4FD986273}"/>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67;p39">
                <a:extLst>
                  <a:ext uri="{FF2B5EF4-FFF2-40B4-BE49-F238E27FC236}">
                    <a16:creationId xmlns:a16="http://schemas.microsoft.com/office/drawing/2014/main" id="{441A8934-B0A2-1847-8A21-A932348CB26F}"/>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68;p39">
                <a:extLst>
                  <a:ext uri="{FF2B5EF4-FFF2-40B4-BE49-F238E27FC236}">
                    <a16:creationId xmlns:a16="http://schemas.microsoft.com/office/drawing/2014/main" id="{CDAF03BD-1044-2640-A312-F84006D7763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69;p39">
                <a:extLst>
                  <a:ext uri="{FF2B5EF4-FFF2-40B4-BE49-F238E27FC236}">
                    <a16:creationId xmlns:a16="http://schemas.microsoft.com/office/drawing/2014/main" id="{A72A1901-B3A2-2D41-AD42-F57C8C150231}"/>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70;p39">
                <a:extLst>
                  <a:ext uri="{FF2B5EF4-FFF2-40B4-BE49-F238E27FC236}">
                    <a16:creationId xmlns:a16="http://schemas.microsoft.com/office/drawing/2014/main" id="{DABA041C-1008-FF43-B068-2432CD2FA2B9}"/>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3" name="CustomShape 3">
            <a:extLst>
              <a:ext uri="{FF2B5EF4-FFF2-40B4-BE49-F238E27FC236}">
                <a16:creationId xmlns:a16="http://schemas.microsoft.com/office/drawing/2014/main" id="{F50EF78C-657D-7A4F-AFB8-32E7ED7FEB07}"/>
              </a:ext>
            </a:extLst>
          </p:cNvPr>
          <p:cNvSpPr/>
          <p:nvPr/>
        </p:nvSpPr>
        <p:spPr>
          <a:xfrm rot="286200">
            <a:off x="-165927" y="602897"/>
            <a:ext cx="5344516"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57847"/>
            <a:ext cx="3437948" cy="46369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panose="020F0502020204030204" pitchFamily="34" charset="0"/>
                <a:cs typeface="Calibri" panose="020F0502020204030204" pitchFamily="34" charset="0"/>
              </a:rPr>
              <a:t>The top female Twitch streamer has 3,500,000 followers, earning millions in revenue for her performances, with</a:t>
            </a:r>
            <a:r>
              <a:rPr lang="pl-PL" sz="2400" spc="-1" dirty="0">
                <a:solidFill>
                  <a:srgbClr val="4D4D4C"/>
                </a:solidFill>
                <a:latin typeface="Calibri" panose="020F0502020204030204" pitchFamily="34" charset="0"/>
                <a:cs typeface="Calibri" panose="020F0502020204030204" pitchFamily="34" charset="0"/>
              </a:rPr>
              <a:t> </a:t>
            </a:r>
            <a:r>
              <a:rPr lang="en-US" sz="2400" spc="-1" dirty="0">
                <a:solidFill>
                  <a:srgbClr val="4D4D4C"/>
                </a:solidFill>
                <a:latin typeface="Calibri" panose="020F0502020204030204" pitchFamily="34" charset="0"/>
                <a:cs typeface="Calibri" panose="020F0502020204030204" pitchFamily="34" charset="0"/>
              </a:rPr>
              <a:t>a </a:t>
            </a:r>
            <a:r>
              <a:rPr lang="pl-PL" sz="2400" spc="-1" dirty="0">
                <a:solidFill>
                  <a:srgbClr val="4D4D4C"/>
                </a:solidFill>
                <a:latin typeface="Calibri" panose="020F0502020204030204" pitchFamily="34" charset="0"/>
                <a:cs typeface="Calibri" panose="020F0502020204030204" pitchFamily="34" charset="0"/>
              </a:rPr>
              <a:t>m</a:t>
            </a:r>
            <a:r>
              <a:rPr lang="en-US" sz="2400" spc="-1" dirty="0" err="1">
                <a:solidFill>
                  <a:srgbClr val="4D4D4C"/>
                </a:solidFill>
                <a:latin typeface="Calibri" panose="020F0502020204030204" pitchFamily="34" charset="0"/>
                <a:cs typeface="Calibri" panose="020F0502020204030204" pitchFamily="34" charset="0"/>
              </a:rPr>
              <a:t>erchandising</a:t>
            </a:r>
            <a:r>
              <a:rPr lang="en-US" sz="2400" spc="-1" dirty="0">
                <a:solidFill>
                  <a:srgbClr val="4D4D4C"/>
                </a:solidFill>
                <a:latin typeface="Calibri" panose="020F0502020204030204" pitchFamily="34" charset="0"/>
                <a:cs typeface="Calibri" panose="020F0502020204030204" pitchFamily="34" charset="0"/>
              </a:rPr>
              <a:t> business on the side. </a:t>
            </a:r>
          </a:p>
          <a:p>
            <a:pPr marL="0" indent="0">
              <a:spcBef>
                <a:spcPts val="1001"/>
              </a:spcBef>
              <a:buNone/>
            </a:pPr>
            <a:endParaRPr lang="en-US" sz="2400" spc="-1" dirty="0">
              <a:solidFill>
                <a:srgbClr val="4D4D4C"/>
              </a:solidFill>
              <a:latin typeface="Calibri" panose="020F0502020204030204" pitchFamily="34" charset="0"/>
              <a:cs typeface="Calibri" panose="020F0502020204030204" pitchFamily="34" charset="0"/>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Top </a:t>
            </a:r>
            <a:r>
              <a:rPr lang="pl-PL" sz="3600" spc="-1" dirty="0">
                <a:solidFill>
                  <a:srgbClr val="FFFFFF"/>
                </a:solidFill>
                <a:latin typeface="Calibri"/>
              </a:rPr>
              <a:t>F</a:t>
            </a:r>
            <a:r>
              <a:rPr lang="en-US" sz="3600" spc="-1" dirty="0" err="1">
                <a:solidFill>
                  <a:srgbClr val="FFFFFF"/>
                </a:solidFill>
                <a:latin typeface="Calibri"/>
              </a:rPr>
              <a:t>emale</a:t>
            </a:r>
            <a:r>
              <a:rPr lang="en-US" sz="3600" spc="-1" dirty="0">
                <a:solidFill>
                  <a:srgbClr val="FFFFFF"/>
                </a:solidFill>
                <a:latin typeface="Calibri"/>
              </a:rPr>
              <a:t> </a:t>
            </a:r>
            <a:r>
              <a:rPr lang="pl-PL" sz="3600" spc="-1" dirty="0">
                <a:solidFill>
                  <a:srgbClr val="FFFFFF"/>
                </a:solidFill>
                <a:latin typeface="Calibri"/>
              </a:rPr>
              <a:t>S</a:t>
            </a:r>
            <a:r>
              <a:rPr lang="en-US" sz="3600" spc="-1" dirty="0" err="1">
                <a:solidFill>
                  <a:srgbClr val="FFFFFF"/>
                </a:solidFill>
                <a:latin typeface="Calibri"/>
              </a:rPr>
              <a:t>treamer</a:t>
            </a:r>
            <a:endParaRPr lang="en-US" sz="3600" spc="-1" dirty="0">
              <a:solidFill>
                <a:srgbClr val="000000"/>
              </a:solidFill>
              <a:latin typeface="Calibri"/>
            </a:endParaRPr>
          </a:p>
        </p:txBody>
      </p:sp>
    </p:spTree>
    <p:extLst>
      <p:ext uri="{BB962C8B-B14F-4D97-AF65-F5344CB8AC3E}">
        <p14:creationId xmlns:p14="http://schemas.microsoft.com/office/powerpoint/2010/main" val="2944825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TextShape 1"/>
          <p:cNvSpPr txBox="1"/>
          <p:nvPr/>
        </p:nvSpPr>
        <p:spPr>
          <a:xfrm>
            <a:off x="366360" y="670954"/>
            <a:ext cx="4552560" cy="696960"/>
          </a:xfrm>
          <a:prstGeom prst="rect">
            <a:avLst/>
          </a:prstGeom>
          <a:noFill/>
          <a:ln>
            <a:noFill/>
          </a:ln>
        </p:spPr>
        <p:txBody>
          <a:bodyPr>
            <a:normAutofit/>
          </a:bodyPr>
          <a:lstStyle/>
          <a:p>
            <a:pPr>
              <a:lnSpc>
                <a:spcPct val="90000"/>
              </a:lnSpc>
              <a:spcBef>
                <a:spcPts val="1001"/>
              </a:spcBef>
            </a:pPr>
            <a:r>
              <a:rPr lang="en-US" sz="3600" b="1" strike="noStrike" spc="-1" dirty="0">
                <a:solidFill>
                  <a:srgbClr val="FFFFFF"/>
                </a:solidFill>
                <a:latin typeface="Calibri"/>
              </a:rPr>
              <a:t>Learning Objectives</a:t>
            </a:r>
            <a:endParaRPr lang="en-US" sz="3600" b="0" strike="noStrike" spc="-1" dirty="0">
              <a:solidFill>
                <a:srgbClr val="000000"/>
              </a:solidFill>
              <a:latin typeface="Calibri"/>
            </a:endParaRPr>
          </a:p>
        </p:txBody>
      </p:sp>
      <p:sp>
        <p:nvSpPr>
          <p:cNvPr id="516" name="TextShape 2"/>
          <p:cNvSpPr txBox="1"/>
          <p:nvPr/>
        </p:nvSpPr>
        <p:spPr>
          <a:xfrm>
            <a:off x="366360" y="2054519"/>
            <a:ext cx="4969801" cy="3791109"/>
          </a:xfrm>
          <a:prstGeom prst="rect">
            <a:avLst/>
          </a:prstGeom>
          <a:noFill/>
          <a:ln>
            <a:noFill/>
          </a:ln>
        </p:spPr>
        <p:txBody>
          <a:bodyPr>
            <a:noAutofit/>
          </a:bodyPr>
          <a:lstStyle/>
          <a:p>
            <a:pPr>
              <a:lnSpc>
                <a:spcPct val="90000"/>
              </a:lnSpc>
              <a:spcBef>
                <a:spcPts val="1001"/>
              </a:spcBef>
            </a:pPr>
            <a:r>
              <a:rPr lang="en-US" sz="2400" b="1" i="1" strike="noStrike" spc="-1" dirty="0">
                <a:solidFill>
                  <a:srgbClr val="FFFFFF"/>
                </a:solidFill>
                <a:latin typeface="Calibri"/>
                <a:ea typeface="Calibri"/>
              </a:rPr>
              <a:t>Learners will be able to:</a:t>
            </a:r>
            <a:endParaRPr lang="en-US" sz="2400" b="1" i="1"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Understand what pop culture and pop culture entrepreneurship is </a:t>
            </a:r>
            <a:endParaRPr lang="en-US" sz="2400" b="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Identify some key trends in pop culture entrepreneurship</a:t>
            </a:r>
            <a:endParaRPr lang="en-US" sz="2400" b="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Recognise key entrepreneurial skills</a:t>
            </a:r>
            <a:endParaRPr lang="en-US" sz="2400" b="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b="0" strike="noStrike" spc="-1" dirty="0">
                <a:solidFill>
                  <a:srgbClr val="FFFFFF"/>
                </a:solidFill>
                <a:latin typeface="Calibri"/>
                <a:ea typeface="Calibri"/>
              </a:rPr>
              <a:t>Move on to “take the initiative” and begin to develop their own ideas</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17" name="TextShape 3"/>
          <p:cNvSpPr txBox="1"/>
          <p:nvPr/>
        </p:nvSpPr>
        <p:spPr>
          <a:xfrm>
            <a:off x="5489640" y="176652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01</a:t>
            </a:r>
            <a:endParaRPr lang="en-US" sz="4800" b="0" strike="noStrike" spc="-1" dirty="0">
              <a:solidFill>
                <a:srgbClr val="000000"/>
              </a:solidFill>
              <a:latin typeface="Calibri"/>
            </a:endParaRPr>
          </a:p>
        </p:txBody>
      </p:sp>
      <p:sp>
        <p:nvSpPr>
          <p:cNvPr id="518" name="TextShape 4"/>
          <p:cNvSpPr txBox="1"/>
          <p:nvPr/>
        </p:nvSpPr>
        <p:spPr>
          <a:xfrm>
            <a:off x="6855840" y="1998720"/>
            <a:ext cx="487152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rPr>
              <a:t>Introduction to Pop Culture</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19" name="TextShape 5"/>
          <p:cNvSpPr txBox="1"/>
          <p:nvPr/>
        </p:nvSpPr>
        <p:spPr>
          <a:xfrm>
            <a:off x="5513400" y="331452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02</a:t>
            </a:r>
            <a:endParaRPr lang="en-US" sz="4800" b="0" strike="noStrike" spc="-1" dirty="0">
              <a:solidFill>
                <a:srgbClr val="000000"/>
              </a:solidFill>
              <a:latin typeface="Calibri"/>
            </a:endParaRPr>
          </a:p>
        </p:txBody>
      </p:sp>
      <p:sp>
        <p:nvSpPr>
          <p:cNvPr id="520" name="TextShape 6"/>
          <p:cNvSpPr txBox="1"/>
          <p:nvPr/>
        </p:nvSpPr>
        <p:spPr>
          <a:xfrm>
            <a:off x="6954120" y="3702240"/>
            <a:ext cx="487152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ea typeface="Calibri"/>
              </a:rPr>
              <a:t>Introduction to Pop Culture Entrepreneurship</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21" name="TextShape 7"/>
          <p:cNvSpPr txBox="1"/>
          <p:nvPr/>
        </p:nvSpPr>
        <p:spPr>
          <a:xfrm>
            <a:off x="5483520" y="482904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03</a:t>
            </a:r>
            <a:endParaRPr lang="en-US" sz="4800" b="0" strike="noStrike" spc="-1" dirty="0">
              <a:solidFill>
                <a:srgbClr val="000000"/>
              </a:solidFill>
              <a:latin typeface="Calibri"/>
            </a:endParaRPr>
          </a:p>
        </p:txBody>
      </p:sp>
      <p:sp>
        <p:nvSpPr>
          <p:cNvPr id="522" name="TextShape 8"/>
          <p:cNvSpPr txBox="1"/>
          <p:nvPr/>
        </p:nvSpPr>
        <p:spPr>
          <a:xfrm>
            <a:off x="6954120" y="4804560"/>
            <a:ext cx="487152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ea typeface="Calibri"/>
              </a:rPr>
              <a:t>Spotlight on Pop Culture Entrepreneurship</a:t>
            </a:r>
            <a:endParaRPr lang="en-US" sz="2400" b="0" strike="noStrike" spc="-1" dirty="0">
              <a:solidFill>
                <a:srgbClr val="000000"/>
              </a:solidFill>
              <a:latin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ustomShape 3">
            <a:extLst>
              <a:ext uri="{FF2B5EF4-FFF2-40B4-BE49-F238E27FC236}">
                <a16:creationId xmlns:a16="http://schemas.microsoft.com/office/drawing/2014/main" id="{F50EF78C-657D-7A4F-AFB8-32E7ED7FEB07}"/>
              </a:ext>
            </a:extLst>
          </p:cNvPr>
          <p:cNvSpPr/>
          <p:nvPr/>
        </p:nvSpPr>
        <p:spPr>
          <a:xfrm rot="286200">
            <a:off x="-163767" y="551053"/>
            <a:ext cx="4097587"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759806"/>
            <a:ext cx="5241413"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a:rPr>
              <a:t>The music industry is continually evolving, with new artists, new technology and new business niches. Music production and distribution have been transformed and become accessible from anywhere in the world. Opportunities for music journalism, music events and online performance have followed. A hip hop artist </a:t>
            </a:r>
            <a:r>
              <a:rPr lang="en-US" sz="2400" spc="-1" dirty="0" err="1">
                <a:solidFill>
                  <a:srgbClr val="4D4D4C"/>
                </a:solidFill>
                <a:latin typeface="Calibri"/>
              </a:rPr>
              <a:t>broadcastinga</a:t>
            </a:r>
            <a:r>
              <a:rPr lang="en-US" sz="2400" spc="-1" dirty="0">
                <a:solidFill>
                  <a:srgbClr val="4D4D4C"/>
                </a:solidFill>
                <a:latin typeface="Calibri"/>
              </a:rPr>
              <a:t> concert within the Fortnight Party Royale platform reached an audience of 15 million fans. </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Music &amp; Dance</a:t>
            </a:r>
            <a:endParaRPr lang="en-US" sz="3600" spc="-1" dirty="0">
              <a:solidFill>
                <a:srgbClr val="000000"/>
              </a:solidFill>
              <a:latin typeface="Calibri"/>
            </a:endParaRPr>
          </a:p>
        </p:txBody>
      </p:sp>
      <p:grpSp>
        <p:nvGrpSpPr>
          <p:cNvPr id="2" name="Group 1">
            <a:extLst>
              <a:ext uri="{FF2B5EF4-FFF2-40B4-BE49-F238E27FC236}">
                <a16:creationId xmlns:a16="http://schemas.microsoft.com/office/drawing/2014/main" id="{32EF2DF3-F54D-744D-BD39-C93B48A828D0}"/>
              </a:ext>
            </a:extLst>
          </p:cNvPr>
          <p:cNvGrpSpPr/>
          <p:nvPr/>
        </p:nvGrpSpPr>
        <p:grpSpPr>
          <a:xfrm>
            <a:off x="5937722" y="1579231"/>
            <a:ext cx="6214424" cy="3779471"/>
            <a:chOff x="6795723" y="2646948"/>
            <a:chExt cx="4937185" cy="3002683"/>
          </a:xfrm>
        </p:grpSpPr>
        <p:pic>
          <p:nvPicPr>
            <p:cNvPr id="25" name="Picture 12">
              <a:hlinkClick r:id="rId3"/>
              <a:extLst>
                <a:ext uri="{FF2B5EF4-FFF2-40B4-BE49-F238E27FC236}">
                  <a16:creationId xmlns:a16="http://schemas.microsoft.com/office/drawing/2014/main" id="{C5728FF0-2967-EB44-8391-CC8A3F9269FF}"/>
                </a:ext>
              </a:extLst>
            </p:cNvPr>
            <p:cNvPicPr/>
            <p:nvPr/>
          </p:nvPicPr>
          <p:blipFill rotWithShape="1">
            <a:blip r:embed="rId4"/>
            <a:srcRect l="-164" t="496" r="25731" b="27459"/>
            <a:stretch/>
          </p:blipFill>
          <p:spPr>
            <a:xfrm>
              <a:off x="7520282" y="2791517"/>
              <a:ext cx="3559301" cy="2332594"/>
            </a:xfrm>
            <a:prstGeom prst="rect">
              <a:avLst/>
            </a:prstGeom>
            <a:ln>
              <a:noFill/>
            </a:ln>
          </p:spPr>
        </p:pic>
        <p:pic>
          <p:nvPicPr>
            <p:cNvPr id="28" name="Picture 27">
              <a:hlinkClick r:id="rId3"/>
              <a:extLst>
                <a:ext uri="{FF2B5EF4-FFF2-40B4-BE49-F238E27FC236}">
                  <a16:creationId xmlns:a16="http://schemas.microsoft.com/office/drawing/2014/main" id="{213D639A-27D9-F740-9204-37DA2B29D1C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6795723" y="2646948"/>
              <a:ext cx="4937185" cy="3002683"/>
            </a:xfrm>
            <a:prstGeom prst="rect">
              <a:avLst/>
            </a:prstGeom>
          </p:spPr>
        </p:pic>
      </p:grpSp>
      <p:sp>
        <p:nvSpPr>
          <p:cNvPr id="29" name="CustomShape 3">
            <a:extLst>
              <a:ext uri="{FF2B5EF4-FFF2-40B4-BE49-F238E27FC236}">
                <a16:creationId xmlns:a16="http://schemas.microsoft.com/office/drawing/2014/main" id="{B34BBB40-5326-6046-A62F-9DCB5E1E81C9}"/>
              </a:ext>
            </a:extLst>
          </p:cNvPr>
          <p:cNvSpPr/>
          <p:nvPr/>
        </p:nvSpPr>
        <p:spPr>
          <a:xfrm>
            <a:off x="6096000" y="5425175"/>
            <a:ext cx="5724245" cy="1014209"/>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r>
              <a:rPr lang="pl-PL" sz="2000" spc="-1" dirty="0">
                <a:solidFill>
                  <a:srgbClr val="1367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Fortnite Party Royale Premiere</a:t>
            </a:r>
            <a:endParaRPr lang="pl-PL" sz="2000" u="sng" spc="-1" dirty="0">
              <a:solidFill>
                <a:srgbClr val="1367B3"/>
              </a:solidFill>
              <a:latin typeface="Calibri" panose="020F0502020204030204" pitchFamily="34" charset="0"/>
              <a:cs typeface="Calibri" panose="020F0502020204030204" pitchFamily="34" charset="0"/>
            </a:endParaRPr>
          </a:p>
          <a:p>
            <a:pPr algn="ctr">
              <a:lnSpc>
                <a:spcPct val="100000"/>
              </a:lnSpc>
            </a:pPr>
            <a:r>
              <a:rPr lang="pl-PL" sz="2000" u="sng" spc="-1" dirty="0">
                <a:solidFill>
                  <a:srgbClr val="1367B3"/>
                </a:solidFill>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Hip Hop entrepreneurs - beating the system</a:t>
            </a:r>
            <a:endParaRPr lang="pl-PL" sz="2000" spc="-1" dirty="0">
              <a:solidFill>
                <a:srgbClr val="1367B3"/>
              </a:solidFill>
              <a:latin typeface="Calibri" panose="020F0502020204030204" pitchFamily="34" charset="0"/>
              <a:cs typeface="Calibri" panose="020F0502020204030204" pitchFamily="34" charset="0"/>
            </a:endParaRPr>
          </a:p>
          <a:p>
            <a:pPr algn="ctr"/>
            <a:r>
              <a:rPr lang="pl-PL" sz="2000" u="sng" spc="-1" dirty="0">
                <a:solidFill>
                  <a:srgbClr val="1367B3"/>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An Irish urban music platform</a:t>
            </a:r>
            <a:endParaRPr lang="en-IE" sz="2000" u="sng" spc="-1" dirty="0">
              <a:solidFill>
                <a:srgbClr val="1367B3"/>
              </a:solidFill>
              <a:latin typeface="Calibri" panose="020F0502020204030204" pitchFamily="34" charset="0"/>
              <a:cs typeface="Calibri" panose="020F0502020204030204" pitchFamily="34" charset="0"/>
            </a:endParaRPr>
          </a:p>
        </p:txBody>
      </p:sp>
      <p:grpSp>
        <p:nvGrpSpPr>
          <p:cNvPr id="30" name="Google Shape;664;p39">
            <a:extLst>
              <a:ext uri="{FF2B5EF4-FFF2-40B4-BE49-F238E27FC236}">
                <a16:creationId xmlns:a16="http://schemas.microsoft.com/office/drawing/2014/main" id="{3FEBD2E6-4A2A-6A4F-A324-3CA249FF3C92}"/>
              </a:ext>
            </a:extLst>
          </p:cNvPr>
          <p:cNvGrpSpPr/>
          <p:nvPr/>
        </p:nvGrpSpPr>
        <p:grpSpPr>
          <a:xfrm>
            <a:off x="7057917" y="5492122"/>
            <a:ext cx="216604" cy="216604"/>
            <a:chOff x="5941025" y="3634400"/>
            <a:chExt cx="467650" cy="467650"/>
          </a:xfrm>
        </p:grpSpPr>
        <p:sp>
          <p:nvSpPr>
            <p:cNvPr id="31" name="Google Shape;665;p39">
              <a:extLst>
                <a:ext uri="{FF2B5EF4-FFF2-40B4-BE49-F238E27FC236}">
                  <a16:creationId xmlns:a16="http://schemas.microsoft.com/office/drawing/2014/main" id="{184F7026-FB2F-E34D-AB37-2AA6F52C32FA}"/>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 name="Google Shape;666;p39">
              <a:extLst>
                <a:ext uri="{FF2B5EF4-FFF2-40B4-BE49-F238E27FC236}">
                  <a16:creationId xmlns:a16="http://schemas.microsoft.com/office/drawing/2014/main" id="{8B96D1A2-EC7E-F541-B537-7B177490307B}"/>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 name="Google Shape;667;p39">
              <a:extLst>
                <a:ext uri="{FF2B5EF4-FFF2-40B4-BE49-F238E27FC236}">
                  <a16:creationId xmlns:a16="http://schemas.microsoft.com/office/drawing/2014/main" id="{AA6EA631-22AB-0A4A-AADD-F26F14510A46}"/>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4" name="Google Shape;668;p39">
              <a:extLst>
                <a:ext uri="{FF2B5EF4-FFF2-40B4-BE49-F238E27FC236}">
                  <a16:creationId xmlns:a16="http://schemas.microsoft.com/office/drawing/2014/main" id="{B7332334-9293-3F48-9360-1FDB21BDE451}"/>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 name="Google Shape;669;p39">
              <a:extLst>
                <a:ext uri="{FF2B5EF4-FFF2-40B4-BE49-F238E27FC236}">
                  <a16:creationId xmlns:a16="http://schemas.microsoft.com/office/drawing/2014/main" id="{32ABFAF9-D6A4-6F40-8A91-44F7A840220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6" name="Google Shape;670;p39">
              <a:extLst>
                <a:ext uri="{FF2B5EF4-FFF2-40B4-BE49-F238E27FC236}">
                  <a16:creationId xmlns:a16="http://schemas.microsoft.com/office/drawing/2014/main" id="{CD758C9A-3AE0-8945-83DC-B3FB4B1CA74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37" name="Google Shape;664;p39">
            <a:extLst>
              <a:ext uri="{FF2B5EF4-FFF2-40B4-BE49-F238E27FC236}">
                <a16:creationId xmlns:a16="http://schemas.microsoft.com/office/drawing/2014/main" id="{BF082FFC-70C0-0642-9ED3-E9B402D43440}"/>
              </a:ext>
            </a:extLst>
          </p:cNvPr>
          <p:cNvGrpSpPr/>
          <p:nvPr/>
        </p:nvGrpSpPr>
        <p:grpSpPr>
          <a:xfrm>
            <a:off x="6436554" y="5839272"/>
            <a:ext cx="216604" cy="216604"/>
            <a:chOff x="5941025" y="3634400"/>
            <a:chExt cx="467650" cy="467650"/>
          </a:xfrm>
        </p:grpSpPr>
        <p:sp>
          <p:nvSpPr>
            <p:cNvPr id="38" name="Google Shape;665;p39">
              <a:extLst>
                <a:ext uri="{FF2B5EF4-FFF2-40B4-BE49-F238E27FC236}">
                  <a16:creationId xmlns:a16="http://schemas.microsoft.com/office/drawing/2014/main" id="{583CE757-A422-0146-BB7D-80E33D929A5D}"/>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9" name="Google Shape;666;p39">
              <a:extLst>
                <a:ext uri="{FF2B5EF4-FFF2-40B4-BE49-F238E27FC236}">
                  <a16:creationId xmlns:a16="http://schemas.microsoft.com/office/drawing/2014/main" id="{F447E4E3-25A3-F44B-964B-EBF9FCF2CC3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0" name="Google Shape;667;p39">
              <a:extLst>
                <a:ext uri="{FF2B5EF4-FFF2-40B4-BE49-F238E27FC236}">
                  <a16:creationId xmlns:a16="http://schemas.microsoft.com/office/drawing/2014/main" id="{19B1DEA6-E074-BC4A-A26F-75B8FA3FAE39}"/>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1" name="Google Shape;668;p39">
              <a:extLst>
                <a:ext uri="{FF2B5EF4-FFF2-40B4-BE49-F238E27FC236}">
                  <a16:creationId xmlns:a16="http://schemas.microsoft.com/office/drawing/2014/main" id="{3FB2AAE8-DAA6-FE4C-B809-5039B5D91C5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2" name="Google Shape;669;p39">
              <a:extLst>
                <a:ext uri="{FF2B5EF4-FFF2-40B4-BE49-F238E27FC236}">
                  <a16:creationId xmlns:a16="http://schemas.microsoft.com/office/drawing/2014/main" id="{BFCA56EA-BC37-CA46-822E-B14E3A29B41D}"/>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3" name="Google Shape;670;p39">
              <a:extLst>
                <a:ext uri="{FF2B5EF4-FFF2-40B4-BE49-F238E27FC236}">
                  <a16:creationId xmlns:a16="http://schemas.microsoft.com/office/drawing/2014/main" id="{623FC450-BB75-9642-A50D-E09F5ACBC92C}"/>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44" name="Google Shape;664;p39">
            <a:extLst>
              <a:ext uri="{FF2B5EF4-FFF2-40B4-BE49-F238E27FC236}">
                <a16:creationId xmlns:a16="http://schemas.microsoft.com/office/drawing/2014/main" id="{4114011E-50B8-8640-94DE-11ED19B38755}"/>
              </a:ext>
            </a:extLst>
          </p:cNvPr>
          <p:cNvGrpSpPr/>
          <p:nvPr/>
        </p:nvGrpSpPr>
        <p:grpSpPr>
          <a:xfrm>
            <a:off x="7100228" y="6138170"/>
            <a:ext cx="216604" cy="216604"/>
            <a:chOff x="5941025" y="3634400"/>
            <a:chExt cx="467650" cy="467650"/>
          </a:xfrm>
        </p:grpSpPr>
        <p:sp>
          <p:nvSpPr>
            <p:cNvPr id="45" name="Google Shape;665;p39">
              <a:extLst>
                <a:ext uri="{FF2B5EF4-FFF2-40B4-BE49-F238E27FC236}">
                  <a16:creationId xmlns:a16="http://schemas.microsoft.com/office/drawing/2014/main" id="{5E9B7F4B-3347-374E-8433-30D28A98DAE0}"/>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6" name="Google Shape;666;p39">
              <a:extLst>
                <a:ext uri="{FF2B5EF4-FFF2-40B4-BE49-F238E27FC236}">
                  <a16:creationId xmlns:a16="http://schemas.microsoft.com/office/drawing/2014/main" id="{3201E3A8-6ADD-DD44-AF24-FBD6306F03C9}"/>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7" name="Google Shape;667;p39">
              <a:extLst>
                <a:ext uri="{FF2B5EF4-FFF2-40B4-BE49-F238E27FC236}">
                  <a16:creationId xmlns:a16="http://schemas.microsoft.com/office/drawing/2014/main" id="{20506715-CA9D-6B4F-A44A-4D7CC8F0B21F}"/>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8" name="Google Shape;668;p39">
              <a:extLst>
                <a:ext uri="{FF2B5EF4-FFF2-40B4-BE49-F238E27FC236}">
                  <a16:creationId xmlns:a16="http://schemas.microsoft.com/office/drawing/2014/main" id="{B02F7594-82DE-1A47-B72C-B188B293F2A3}"/>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9" name="Google Shape;669;p39">
              <a:extLst>
                <a:ext uri="{FF2B5EF4-FFF2-40B4-BE49-F238E27FC236}">
                  <a16:creationId xmlns:a16="http://schemas.microsoft.com/office/drawing/2014/main" id="{ABE1C99F-069B-0B47-902A-255795DE09A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0" name="Google Shape;670;p39">
              <a:extLst>
                <a:ext uri="{FF2B5EF4-FFF2-40B4-BE49-F238E27FC236}">
                  <a16:creationId xmlns:a16="http://schemas.microsoft.com/office/drawing/2014/main" id="{F7387589-CCE8-F24D-9896-29E0AE22D38A}"/>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Tree>
    <p:extLst>
      <p:ext uri="{BB962C8B-B14F-4D97-AF65-F5344CB8AC3E}">
        <p14:creationId xmlns:p14="http://schemas.microsoft.com/office/powerpoint/2010/main" val="5850285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TextShape 1"/>
          <p:cNvSpPr txBox="1"/>
          <p:nvPr/>
        </p:nvSpPr>
        <p:spPr>
          <a:xfrm rot="21367200">
            <a:off x="7151272" y="985399"/>
            <a:ext cx="4427174" cy="742680"/>
          </a:xfrm>
          <a:prstGeom prst="rect">
            <a:avLst/>
          </a:prstGeom>
          <a:noFill/>
          <a:ln>
            <a:noFill/>
          </a:ln>
        </p:spPr>
        <p:txBody>
          <a:bodyPr>
            <a:noAutofit/>
          </a:bodyPr>
          <a:lstStyle/>
          <a:p>
            <a:pPr algn="r">
              <a:lnSpc>
                <a:spcPct val="90000"/>
              </a:lnSpc>
              <a:spcBef>
                <a:spcPts val="1001"/>
              </a:spcBef>
            </a:pPr>
            <a:r>
              <a:rPr lang="en-US" sz="3600" strike="noStrike" spc="-1" dirty="0">
                <a:solidFill>
                  <a:srgbClr val="FFFFFF"/>
                </a:solidFill>
                <a:latin typeface="Calibri"/>
              </a:rPr>
              <a:t>Art &amp; Merchandising</a:t>
            </a:r>
            <a:endParaRPr lang="en-US" sz="3600" strike="noStrike" spc="-1" dirty="0">
              <a:solidFill>
                <a:srgbClr val="000000"/>
              </a:solidFill>
              <a:latin typeface="Calibri"/>
            </a:endParaRPr>
          </a:p>
        </p:txBody>
      </p:sp>
      <p:sp>
        <p:nvSpPr>
          <p:cNvPr id="618" name="TextShape 2"/>
          <p:cNvSpPr txBox="1"/>
          <p:nvPr/>
        </p:nvSpPr>
        <p:spPr>
          <a:xfrm>
            <a:off x="7530353" y="2366682"/>
            <a:ext cx="4231341" cy="3818966"/>
          </a:xfrm>
          <a:prstGeom prst="rect">
            <a:avLst/>
          </a:prstGeom>
          <a:noFill/>
          <a:ln>
            <a:noFill/>
          </a:ln>
        </p:spPr>
        <p:txBody>
          <a:bodyPr>
            <a:noAutofit/>
          </a:bodyPr>
          <a:lstStyle/>
          <a:p>
            <a:pPr algn="r">
              <a:lnSpc>
                <a:spcPct val="90000"/>
              </a:lnSpc>
              <a:spcBef>
                <a:spcPts val="1001"/>
              </a:spcBef>
            </a:pPr>
            <a:r>
              <a:rPr lang="en-US" sz="2800" strike="noStrike" spc="-1" dirty="0">
                <a:solidFill>
                  <a:srgbClr val="FFFFFF"/>
                </a:solidFill>
                <a:latin typeface="Calibri"/>
              </a:rPr>
              <a:t>Pop subcultures, such as goths, anime, or hip hop, are all open to creative interpretation and are markets for many different kinds of products. </a:t>
            </a:r>
            <a:endParaRPr lang="en-US" sz="2800" strike="noStrike" spc="-1" dirty="0">
              <a:solidFill>
                <a:srgbClr val="000000"/>
              </a:solidFill>
              <a:latin typeface="Calibri"/>
            </a:endParaRPr>
          </a:p>
          <a:p>
            <a:pPr>
              <a:lnSpc>
                <a:spcPct val="90000"/>
              </a:lnSpc>
              <a:spcBef>
                <a:spcPts val="1001"/>
              </a:spcBef>
            </a:pPr>
            <a:endParaRPr lang="en-US" sz="240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7" name="Freeform 6">
            <a:extLst>
              <a:ext uri="{FF2B5EF4-FFF2-40B4-BE49-F238E27FC236}">
                <a16:creationId xmlns:a16="http://schemas.microsoft.com/office/drawing/2014/main" id="{3FA20D6C-14B6-6B44-BC6A-1AAEB58CFF45}"/>
              </a:ext>
            </a:extLst>
          </p:cNvPr>
          <p:cNvSpPr/>
          <p:nvPr/>
        </p:nvSpPr>
        <p:spPr>
          <a:xfrm flipH="1">
            <a:off x="-1" y="0"/>
            <a:ext cx="6498771"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2"/>
            <a:stretch>
              <a:fillRect l="-4763" t="-1" r="-23756" b="-2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rostokąt 3">
            <a:extLst>
              <a:ext uri="{FF2B5EF4-FFF2-40B4-BE49-F238E27FC236}">
                <a16:creationId xmlns:a16="http://schemas.microsoft.com/office/drawing/2014/main" id="{2023B75D-0EC2-AB4D-88ED-773B0C3733D2}"/>
              </a:ext>
            </a:extLst>
          </p:cNvPr>
          <p:cNvSpPr/>
          <p:nvPr/>
        </p:nvSpPr>
        <p:spPr>
          <a:xfrm>
            <a:off x="-1" y="5913643"/>
            <a:ext cx="3155577" cy="5440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90000"/>
              </a:lnSpc>
              <a:spcBef>
                <a:spcPts val="1001"/>
              </a:spcBef>
            </a:pPr>
            <a:r>
              <a:rPr lang="en-US" sz="2400" u="sng" spc="-1" dirty="0">
                <a:solidFill>
                  <a:schemeClr val="bg1"/>
                </a:solidFill>
                <a:latin typeface="Calibri"/>
                <a:hlinkClick r:id="rId3">
                  <a:extLst>
                    <a:ext uri="{A12FA001-AC4F-418D-AE19-62706E023703}">
                      <ahyp:hlinkClr xmlns:ahyp="http://schemas.microsoft.com/office/drawing/2018/hyperlinkcolor" val="tx"/>
                    </a:ext>
                  </a:extLst>
                </a:hlinkClick>
              </a:rPr>
              <a:t>World Cosplay Summit</a:t>
            </a:r>
            <a:endParaRPr lang="en-US" sz="2400" spc="-1" dirty="0">
              <a:solidFill>
                <a:schemeClr val="bg1"/>
              </a:solidFill>
              <a:latin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12">
            <a:hlinkClick r:id="rId3"/>
            <a:extLst>
              <a:ext uri="{FF2B5EF4-FFF2-40B4-BE49-F238E27FC236}">
                <a16:creationId xmlns:a16="http://schemas.microsoft.com/office/drawing/2014/main" id="{7C9E1B17-7FA7-B740-8942-51C1B82F1260}"/>
              </a:ext>
            </a:extLst>
          </p:cNvPr>
          <p:cNvPicPr/>
          <p:nvPr/>
        </p:nvPicPr>
        <p:blipFill rotWithShape="1">
          <a:blip r:embed="rId4"/>
          <a:srcRect l="1417" t="10072" r="11511" b="-803"/>
          <a:stretch/>
        </p:blipFill>
        <p:spPr>
          <a:xfrm>
            <a:off x="6497096" y="2916662"/>
            <a:ext cx="4635322" cy="2915852"/>
          </a:xfrm>
          <a:prstGeom prst="rect">
            <a:avLst/>
          </a:prstGeom>
          <a:ln>
            <a:noFill/>
          </a:ln>
        </p:spPr>
      </p:pic>
      <p:pic>
        <p:nvPicPr>
          <p:cNvPr id="12" name="Picture 11">
            <a:hlinkClick r:id="rId3"/>
            <a:extLst>
              <a:ext uri="{FF2B5EF4-FFF2-40B4-BE49-F238E27FC236}">
                <a16:creationId xmlns:a16="http://schemas.microsoft.com/office/drawing/2014/main" id="{141AF1C3-5001-9B4E-8AE9-3ED1427620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5549319" y="2597599"/>
            <a:ext cx="6552199" cy="3984898"/>
          </a:xfrm>
          <a:prstGeom prst="rect">
            <a:avLst/>
          </a:prstGeom>
        </p:spPr>
      </p:pic>
      <p:sp>
        <p:nvSpPr>
          <p:cNvPr id="23" name="CustomShape 3">
            <a:extLst>
              <a:ext uri="{FF2B5EF4-FFF2-40B4-BE49-F238E27FC236}">
                <a16:creationId xmlns:a16="http://schemas.microsoft.com/office/drawing/2014/main" id="{F50EF78C-657D-7A4F-AFB8-32E7ED7FEB07}"/>
              </a:ext>
            </a:extLst>
          </p:cNvPr>
          <p:cNvSpPr/>
          <p:nvPr/>
        </p:nvSpPr>
        <p:spPr>
          <a:xfrm rot="286200">
            <a:off x="-166985" y="628282"/>
            <a:ext cx="5955065"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15233"/>
            <a:ext cx="5068904" cy="21893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a:rPr>
              <a:t>Collectables markets exist in all corners of pop </a:t>
            </a:r>
            <a:r>
              <a:rPr lang="en-US" sz="2400" spc="-1" dirty="0" err="1">
                <a:solidFill>
                  <a:srgbClr val="4D4D4C"/>
                </a:solidFill>
                <a:latin typeface="Calibri"/>
              </a:rPr>
              <a:t>culture.Comic</a:t>
            </a:r>
            <a:r>
              <a:rPr lang="en-US" sz="2400" spc="-1" dirty="0">
                <a:solidFill>
                  <a:srgbClr val="4D4D4C"/>
                </a:solidFill>
                <a:latin typeface="Calibri"/>
              </a:rPr>
              <a:t> and animation fans have online retailers, high street retailers and a host of artists creating comics, animation and art.</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Comics and </a:t>
            </a:r>
            <a:r>
              <a:rPr lang="pl-PL" sz="3600" spc="-1" dirty="0">
                <a:solidFill>
                  <a:srgbClr val="FFFFFF"/>
                </a:solidFill>
                <a:latin typeface="Calibri"/>
              </a:rPr>
              <a:t>C</a:t>
            </a:r>
            <a:r>
              <a:rPr lang="en-US" sz="3600" spc="-1" dirty="0" err="1">
                <a:solidFill>
                  <a:srgbClr val="FFFFFF"/>
                </a:solidFill>
                <a:latin typeface="Calibri"/>
              </a:rPr>
              <a:t>ollectables</a:t>
            </a:r>
            <a:endParaRPr lang="en-US" sz="3600" spc="-1" dirty="0">
              <a:solidFill>
                <a:srgbClr val="000000"/>
              </a:solidFill>
              <a:latin typeface="Calibri"/>
            </a:endParaRP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325459" y="4657335"/>
            <a:ext cx="310973" cy="310973"/>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CustomShape 3">
            <a:extLst>
              <a:ext uri="{FF2B5EF4-FFF2-40B4-BE49-F238E27FC236}">
                <a16:creationId xmlns:a16="http://schemas.microsoft.com/office/drawing/2014/main" id="{7EA9A045-41FD-B94D-9C1D-FDC3CEA17482}"/>
              </a:ext>
            </a:extLst>
          </p:cNvPr>
          <p:cNvSpPr/>
          <p:nvPr/>
        </p:nvSpPr>
        <p:spPr>
          <a:xfrm>
            <a:off x="752690" y="4611164"/>
            <a:ext cx="6213860" cy="969496"/>
          </a:xfrm>
          <a:prstGeom prst="rect">
            <a:avLst/>
          </a:prstGeom>
          <a:noFill/>
          <a:ln>
            <a:noFill/>
          </a:ln>
        </p:spPr>
        <p:style>
          <a:lnRef idx="0">
            <a:scrgbClr r="0" g="0" b="0"/>
          </a:lnRef>
          <a:fillRef idx="0">
            <a:scrgbClr r="0" g="0" b="0"/>
          </a:fillRef>
          <a:effectRef idx="0">
            <a:scrgbClr r="0" g="0" b="0"/>
          </a:effectRef>
          <a:fontRef idx="minor"/>
        </p:style>
        <p:txBody>
          <a:bodyPr wrap="square">
            <a:spAutoFit/>
          </a:bodyPr>
          <a:lstStyle/>
          <a:p>
            <a:pPr>
              <a:lnSpc>
                <a:spcPct val="100000"/>
              </a:lnSpc>
            </a:pPr>
            <a:r>
              <a:rPr lang="pl-PL" sz="1900" u="sng" spc="-1" dirty="0">
                <a:solidFill>
                  <a:srgbClr val="0563C1"/>
                </a:solidFill>
                <a:latin typeface="Calibri" panose="020F0502020204030204" pitchFamily="34" charset="0"/>
                <a:cs typeface="Calibri" panose="020F0502020204030204" pitchFamily="34" charset="0"/>
                <a:hlinkClick r:id="rId6"/>
              </a:rPr>
              <a:t>Beginners guide to selling collectable sneakers online</a:t>
            </a:r>
            <a:endParaRPr lang="pl-PL" sz="1900" spc="-1" dirty="0">
              <a:latin typeface="Calibri" panose="020F0502020204030204" pitchFamily="34" charset="0"/>
              <a:cs typeface="Calibri" panose="020F0502020204030204" pitchFamily="34" charset="0"/>
            </a:endParaRPr>
          </a:p>
          <a:p>
            <a:pPr>
              <a:lnSpc>
                <a:spcPct val="100000"/>
              </a:lnSpc>
            </a:pPr>
            <a:endParaRPr lang="pl-PL" sz="1900" spc="-1" dirty="0">
              <a:latin typeface="Calibri" panose="020F0502020204030204" pitchFamily="34" charset="0"/>
              <a:cs typeface="Calibri" panose="020F0502020204030204" pitchFamily="34" charset="0"/>
            </a:endParaRPr>
          </a:p>
          <a:p>
            <a:pPr>
              <a:lnSpc>
                <a:spcPct val="100000"/>
              </a:lnSpc>
            </a:pPr>
            <a:r>
              <a:rPr lang="pl-PL" sz="1900" u="sng" spc="-1" dirty="0">
                <a:solidFill>
                  <a:srgbClr val="0563C1"/>
                </a:solidFill>
                <a:latin typeface="Calibri" panose="020F0502020204030204" pitchFamily="34" charset="0"/>
                <a:cs typeface="Calibri" panose="020F0502020204030204" pitchFamily="34" charset="0"/>
                <a:hlinkClick r:id="rId7"/>
              </a:rPr>
              <a:t>Creating and Publishing a digital comic</a:t>
            </a:r>
            <a:r>
              <a:rPr lang="pl-PL" sz="1900" spc="-1" dirty="0">
                <a:solidFill>
                  <a:srgbClr val="000000"/>
                </a:solidFill>
                <a:latin typeface="Calibri" panose="020F0502020204030204" pitchFamily="34" charset="0"/>
                <a:cs typeface="Calibri" panose="020F0502020204030204" pitchFamily="34" charset="0"/>
              </a:rPr>
              <a:t>  </a:t>
            </a:r>
          </a:p>
        </p:txBody>
      </p:sp>
      <p:grpSp>
        <p:nvGrpSpPr>
          <p:cNvPr id="25" name="Google Shape;664;p39">
            <a:extLst>
              <a:ext uri="{FF2B5EF4-FFF2-40B4-BE49-F238E27FC236}">
                <a16:creationId xmlns:a16="http://schemas.microsoft.com/office/drawing/2014/main" id="{1AE7007D-695B-F543-9A25-2C5524F1F9E5}"/>
              </a:ext>
            </a:extLst>
          </p:cNvPr>
          <p:cNvGrpSpPr/>
          <p:nvPr/>
        </p:nvGrpSpPr>
        <p:grpSpPr>
          <a:xfrm>
            <a:off x="323438" y="5195535"/>
            <a:ext cx="310973" cy="310973"/>
            <a:chOff x="5941025" y="3634400"/>
            <a:chExt cx="467650" cy="467650"/>
          </a:xfrm>
        </p:grpSpPr>
        <p:sp>
          <p:nvSpPr>
            <p:cNvPr id="26" name="Google Shape;665;p39">
              <a:extLst>
                <a:ext uri="{FF2B5EF4-FFF2-40B4-BE49-F238E27FC236}">
                  <a16:creationId xmlns:a16="http://schemas.microsoft.com/office/drawing/2014/main" id="{736D3590-EA69-BC48-8488-180B7F07968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66;p39">
              <a:extLst>
                <a:ext uri="{FF2B5EF4-FFF2-40B4-BE49-F238E27FC236}">
                  <a16:creationId xmlns:a16="http://schemas.microsoft.com/office/drawing/2014/main" id="{A05D6A16-8E6A-1C46-B69F-BE9E867A147E}"/>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67;p39">
              <a:extLst>
                <a:ext uri="{FF2B5EF4-FFF2-40B4-BE49-F238E27FC236}">
                  <a16:creationId xmlns:a16="http://schemas.microsoft.com/office/drawing/2014/main" id="{4F7C4E5A-4AAB-2049-8CA6-5249256ADAF0}"/>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68;p39">
              <a:extLst>
                <a:ext uri="{FF2B5EF4-FFF2-40B4-BE49-F238E27FC236}">
                  <a16:creationId xmlns:a16="http://schemas.microsoft.com/office/drawing/2014/main" id="{211F63B3-B322-A146-9AE6-5780CBC4201C}"/>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9;p39">
              <a:extLst>
                <a:ext uri="{FF2B5EF4-FFF2-40B4-BE49-F238E27FC236}">
                  <a16:creationId xmlns:a16="http://schemas.microsoft.com/office/drawing/2014/main" id="{62167957-E0E0-7041-9E4F-FF456E3987B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70;p39">
              <a:extLst>
                <a:ext uri="{FF2B5EF4-FFF2-40B4-BE49-F238E27FC236}">
                  <a16:creationId xmlns:a16="http://schemas.microsoft.com/office/drawing/2014/main" id="{7EBA650E-587B-A941-99EA-491DFD368151}"/>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16734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64485FE1-B91C-2D4B-9840-75F3245D06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474"/>
          <a:stretch/>
        </p:blipFill>
        <p:spPr>
          <a:xfrm>
            <a:off x="6419479" y="2446532"/>
            <a:ext cx="4781704" cy="2904719"/>
          </a:xfrm>
          <a:prstGeom prst="rect">
            <a:avLst/>
          </a:prstGeom>
        </p:spPr>
      </p:pic>
      <p:sp>
        <p:nvSpPr>
          <p:cNvPr id="23" name="CustomShape 3">
            <a:extLst>
              <a:ext uri="{FF2B5EF4-FFF2-40B4-BE49-F238E27FC236}">
                <a16:creationId xmlns:a16="http://schemas.microsoft.com/office/drawing/2014/main" id="{F50EF78C-657D-7A4F-AFB8-32E7ED7FEB07}"/>
              </a:ext>
            </a:extLst>
          </p:cNvPr>
          <p:cNvSpPr/>
          <p:nvPr/>
        </p:nvSpPr>
        <p:spPr>
          <a:xfrm rot="286200">
            <a:off x="-165335" y="588684"/>
            <a:ext cx="5002678"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7" y="1915233"/>
            <a:ext cx="5597951" cy="21893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2400" spc="-1" dirty="0">
                <a:solidFill>
                  <a:srgbClr val="4D4D4C"/>
                </a:solidFill>
                <a:latin typeface="Calibri"/>
              </a:rPr>
              <a:t>Adam </a:t>
            </a:r>
            <a:r>
              <a:rPr lang="en-US" sz="2400" spc="-1" dirty="0" err="1">
                <a:solidFill>
                  <a:srgbClr val="4D4D4C"/>
                </a:solidFill>
                <a:latin typeface="Calibri"/>
              </a:rPr>
              <a:t>Radoń</a:t>
            </a:r>
            <a:r>
              <a:rPr lang="en-US" sz="2400" spc="-1" dirty="0">
                <a:solidFill>
                  <a:srgbClr val="4D4D4C"/>
                </a:solidFill>
                <a:latin typeface="Calibri"/>
              </a:rPr>
              <a:t> has been organizing comic festivals in Lodz since 1991. His first passion was drawing comic book stories. In 2013, he opened the first Polish official comic art center,  Lodz Comics Center, dedicated to comic art and video game narratives. The center also runs the Lodz </a:t>
            </a:r>
            <a:r>
              <a:rPr lang="pl-PL" sz="2400" spc="-1" dirty="0">
                <a:solidFill>
                  <a:srgbClr val="4D4D4C"/>
                </a:solidFill>
                <a:latin typeface="Calibri"/>
              </a:rPr>
              <a:t>I</a:t>
            </a:r>
            <a:r>
              <a:rPr lang="en-US" sz="2400" spc="-1" dirty="0" err="1">
                <a:solidFill>
                  <a:srgbClr val="4D4D4C"/>
                </a:solidFill>
                <a:latin typeface="Calibri"/>
              </a:rPr>
              <a:t>nternational</a:t>
            </a:r>
            <a:r>
              <a:rPr lang="en-US" sz="2400" spc="-1" dirty="0">
                <a:solidFill>
                  <a:srgbClr val="4D4D4C"/>
                </a:solidFill>
                <a:latin typeface="Calibri"/>
              </a:rPr>
              <a:t> </a:t>
            </a:r>
            <a:r>
              <a:rPr lang="pl-PL" sz="2400" spc="-1" dirty="0">
                <a:solidFill>
                  <a:srgbClr val="4D4D4C"/>
                </a:solidFill>
                <a:latin typeface="Calibri"/>
              </a:rPr>
              <a:t>F</a:t>
            </a:r>
            <a:r>
              <a:rPr lang="en-US" sz="2400" spc="-1" dirty="0" err="1">
                <a:solidFill>
                  <a:srgbClr val="4D4D4C"/>
                </a:solidFill>
                <a:latin typeface="Calibri"/>
              </a:rPr>
              <a:t>estival</a:t>
            </a:r>
            <a:r>
              <a:rPr lang="en-US" sz="2400" spc="-1" dirty="0">
                <a:solidFill>
                  <a:srgbClr val="4D4D4C"/>
                </a:solidFill>
                <a:latin typeface="Calibri"/>
              </a:rPr>
              <a:t> of </a:t>
            </a:r>
            <a:r>
              <a:rPr lang="pl-PL" sz="2400" spc="-1" dirty="0">
                <a:solidFill>
                  <a:srgbClr val="4D4D4C"/>
                </a:solidFill>
                <a:latin typeface="Calibri"/>
              </a:rPr>
              <a:t>C</a:t>
            </a:r>
            <a:r>
              <a:rPr lang="en-US" sz="2400" spc="-1" dirty="0">
                <a:solidFill>
                  <a:srgbClr val="4D4D4C"/>
                </a:solidFill>
                <a:latin typeface="Calibri"/>
              </a:rPr>
              <a:t>omics and </a:t>
            </a:r>
            <a:r>
              <a:rPr lang="pl-PL" sz="2400" spc="-1" dirty="0">
                <a:solidFill>
                  <a:srgbClr val="4D4D4C"/>
                </a:solidFill>
                <a:latin typeface="Calibri"/>
              </a:rPr>
              <a:t>G</a:t>
            </a:r>
            <a:r>
              <a:rPr lang="en-US" sz="2400" spc="-1" dirty="0" err="1">
                <a:solidFill>
                  <a:srgbClr val="4D4D4C"/>
                </a:solidFill>
                <a:latin typeface="Calibri"/>
              </a:rPr>
              <a:t>ames</a:t>
            </a:r>
            <a:r>
              <a:rPr lang="en-US" sz="2400" spc="-1" dirty="0">
                <a:solidFill>
                  <a:srgbClr val="4D4D4C"/>
                </a:solidFill>
                <a:latin typeface="Calibri"/>
              </a:rPr>
              <a:t>. </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811967"/>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Comic Art in Poland</a:t>
            </a:r>
            <a:endParaRPr lang="en-US" sz="3600" spc="-1" dirty="0">
              <a:solidFill>
                <a:srgbClr val="000000"/>
              </a:solidFill>
              <a:latin typeface="Calibri"/>
            </a:endParaRP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383976" y="5141486"/>
            <a:ext cx="310973" cy="310973"/>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CustomShape 3">
            <a:extLst>
              <a:ext uri="{FF2B5EF4-FFF2-40B4-BE49-F238E27FC236}">
                <a16:creationId xmlns:a16="http://schemas.microsoft.com/office/drawing/2014/main" id="{7EA9A045-41FD-B94D-9C1D-FDC3CEA17482}"/>
              </a:ext>
            </a:extLst>
          </p:cNvPr>
          <p:cNvSpPr/>
          <p:nvPr/>
        </p:nvSpPr>
        <p:spPr>
          <a:xfrm>
            <a:off x="811207" y="5095315"/>
            <a:ext cx="5174978" cy="707886"/>
          </a:xfrm>
          <a:prstGeom prst="rect">
            <a:avLst/>
          </a:prstGeom>
          <a:noFill/>
          <a:ln>
            <a:noFill/>
          </a:ln>
        </p:spPr>
        <p:style>
          <a:lnRef idx="0">
            <a:scrgbClr r="0" g="0" b="0"/>
          </a:lnRef>
          <a:fillRef idx="0">
            <a:scrgbClr r="0" g="0" b="0"/>
          </a:fillRef>
          <a:effectRef idx="0">
            <a:scrgbClr r="0" g="0" b="0"/>
          </a:effectRef>
          <a:fontRef idx="minor"/>
        </p:style>
        <p:txBody>
          <a:bodyPr wrap="square">
            <a:spAutoFit/>
          </a:bodyPr>
          <a:lstStyle/>
          <a:p>
            <a:pPr>
              <a:lnSpc>
                <a:spcPct val="100000"/>
              </a:lnSpc>
            </a:pPr>
            <a:r>
              <a:rPr lang="pl-PL" sz="2000" u="sng" spc="-1" dirty="0">
                <a:solidFill>
                  <a:srgbClr val="0563C1"/>
                </a:solidFill>
                <a:latin typeface="Calibri" panose="020F0502020204030204" pitchFamily="34" charset="0"/>
                <a:cs typeface="Calibri" panose="020F0502020204030204" pitchFamily="34" charset="0"/>
                <a:hlinkClick r:id="rId4"/>
              </a:rPr>
              <a:t>Interview with Adam - the head of the Comics and Interactive Narratives Centre </a:t>
            </a:r>
            <a:endParaRPr lang="en-IE" sz="2000" u="sng" spc="-1" dirty="0">
              <a:solidFill>
                <a:srgbClr val="0563C1"/>
              </a:solidFill>
              <a:latin typeface="Calibri" panose="020F0502020204030204" pitchFamily="34" charset="0"/>
              <a:cs typeface="Calibri" panose="020F0502020204030204" pitchFamily="34" charset="0"/>
            </a:endParaRPr>
          </a:p>
        </p:txBody>
      </p:sp>
      <p:pic>
        <p:nvPicPr>
          <p:cNvPr id="33" name="Picture 32">
            <a:hlinkClick r:id="rId5"/>
            <a:extLst>
              <a:ext uri="{FF2B5EF4-FFF2-40B4-BE49-F238E27FC236}">
                <a16:creationId xmlns:a16="http://schemas.microsoft.com/office/drawing/2014/main" id="{48E4731E-B1E2-AA43-AF9A-70F5A6C252C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387" t="10823" r="9307" b="5574"/>
          <a:stretch/>
        </p:blipFill>
        <p:spPr>
          <a:xfrm>
            <a:off x="5513460" y="2085932"/>
            <a:ext cx="6552199" cy="3984898"/>
          </a:xfrm>
          <a:prstGeom prst="rect">
            <a:avLst/>
          </a:prstGeom>
        </p:spPr>
      </p:pic>
      <p:sp>
        <p:nvSpPr>
          <p:cNvPr id="35" name="TextBox 34">
            <a:extLst>
              <a:ext uri="{FF2B5EF4-FFF2-40B4-BE49-F238E27FC236}">
                <a16:creationId xmlns:a16="http://schemas.microsoft.com/office/drawing/2014/main" id="{DF05C1C4-BBF2-B548-BD04-74E6D4842B54}"/>
              </a:ext>
            </a:extLst>
          </p:cNvPr>
          <p:cNvSpPr txBox="1"/>
          <p:nvPr/>
        </p:nvSpPr>
        <p:spPr>
          <a:xfrm>
            <a:off x="6479391" y="6070830"/>
            <a:ext cx="4898877" cy="369332"/>
          </a:xfrm>
          <a:prstGeom prst="rect">
            <a:avLst/>
          </a:prstGeom>
          <a:solidFill>
            <a:srgbClr val="FDB614"/>
          </a:solidFill>
        </p:spPr>
        <p:txBody>
          <a:bodyPr wrap="square" rtlCol="0">
            <a:spAutoFit/>
          </a:bodyPr>
          <a:lstStyle/>
          <a:p>
            <a:pPr algn="ctr"/>
            <a:r>
              <a:rPr lang="pl-PL" sz="1800" u="sng" strike="noStrike" spc="-1" dirty="0">
                <a:solidFill>
                  <a:schemeClr val="bg1"/>
                </a:solidFill>
                <a:uFillTx/>
                <a:latin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Lodz Festival of Comics and Games</a:t>
            </a:r>
            <a:endParaRPr lang="en-IE" dirty="0">
              <a:solidFill>
                <a:schemeClr val="bg1"/>
              </a:solidFill>
            </a:endParaRPr>
          </a:p>
        </p:txBody>
      </p:sp>
    </p:spTree>
    <p:extLst>
      <p:ext uri="{BB962C8B-B14F-4D97-AF65-F5344CB8AC3E}">
        <p14:creationId xmlns:p14="http://schemas.microsoft.com/office/powerpoint/2010/main" val="10800819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social media post&#10;&#10;Description automatically generated">
            <a:extLst>
              <a:ext uri="{FF2B5EF4-FFF2-40B4-BE49-F238E27FC236}">
                <a16:creationId xmlns:a16="http://schemas.microsoft.com/office/drawing/2014/main" id="{566BC979-82A2-BF44-83F4-740E291423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3133"/>
          <a:stretch/>
        </p:blipFill>
        <p:spPr>
          <a:xfrm>
            <a:off x="6983733" y="4502575"/>
            <a:ext cx="4610667" cy="2355426"/>
          </a:xfrm>
          <a:prstGeom prst="rect">
            <a:avLst/>
          </a:prstGeom>
        </p:spPr>
      </p:pic>
      <p:pic>
        <p:nvPicPr>
          <p:cNvPr id="25" name="Picture 24">
            <a:hlinkClick r:id="rId4"/>
            <a:extLst>
              <a:ext uri="{FF2B5EF4-FFF2-40B4-BE49-F238E27FC236}">
                <a16:creationId xmlns:a16="http://schemas.microsoft.com/office/drawing/2014/main" id="{DC85EF7A-1868-DA41-B0C7-A5B437F9B7B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34623"/>
          <a:stretch/>
        </p:blipFill>
        <p:spPr>
          <a:xfrm>
            <a:off x="5941559" y="4257682"/>
            <a:ext cx="6552199" cy="2600318"/>
          </a:xfrm>
          <a:prstGeom prst="rect">
            <a:avLst/>
          </a:prstGeom>
        </p:spPr>
      </p:pic>
      <p:sp>
        <p:nvSpPr>
          <p:cNvPr id="23" name="CustomShape 3">
            <a:extLst>
              <a:ext uri="{FF2B5EF4-FFF2-40B4-BE49-F238E27FC236}">
                <a16:creationId xmlns:a16="http://schemas.microsoft.com/office/drawing/2014/main" id="{F50EF78C-657D-7A4F-AFB8-32E7ED7FEB07}"/>
              </a:ext>
            </a:extLst>
          </p:cNvPr>
          <p:cNvSpPr/>
          <p:nvPr/>
        </p:nvSpPr>
        <p:spPr>
          <a:xfrm rot="286200">
            <a:off x="-165335" y="347813"/>
            <a:ext cx="5002678"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27707" y="1734191"/>
            <a:ext cx="11147724" cy="2189305"/>
          </a:xfrm>
          <a:prstGeom prst="rect">
            <a:avLst/>
          </a:prstGeom>
        </p:spPr>
        <p:txBody>
          <a:bodyPr numCol="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spc="-1" dirty="0">
                <a:solidFill>
                  <a:srgbClr val="4D4D4C"/>
                </a:solidFill>
                <a:latin typeface="Calibri"/>
              </a:rPr>
              <a:t>Michael </a:t>
            </a:r>
            <a:r>
              <a:rPr lang="en-US" sz="2400" spc="-1" dirty="0" err="1">
                <a:solidFill>
                  <a:srgbClr val="4D4D4C"/>
                </a:solidFill>
                <a:latin typeface="Calibri"/>
              </a:rPr>
              <a:t>Michera</a:t>
            </a:r>
            <a:r>
              <a:rPr lang="en-US" sz="2400" spc="-1" dirty="0">
                <a:solidFill>
                  <a:srgbClr val="4D4D4C"/>
                </a:solidFill>
                <a:latin typeface="Calibri"/>
              </a:rPr>
              <a:t> has been drawing since he was a child. He was 12 years old when he developed an interest in computer graphics. He learned to use professional programs starting with Flash. Michael was learning about its possibilities by making short feature films. He was always gifted in that area, however, a natural gift is not enough. In his own words, talent comes from hard work, practice and exercises. In 2015 he won Grand Prize in L. Ron Hubbard’s Illustrators of the Future Contest in Hollywood.  Currently, he works with programs, that allow creating in 3D. </a:t>
            </a:r>
            <a:r>
              <a:rPr lang="pl-PL" sz="2400" spc="-1" dirty="0">
                <a:solidFill>
                  <a:srgbClr val="4D4D4C"/>
                </a:solidFill>
                <a:latin typeface="Calibri"/>
              </a:rPr>
              <a:t>He </a:t>
            </a:r>
            <a:r>
              <a:rPr lang="pl-PL" sz="2400" spc="-1" dirty="0" err="1">
                <a:solidFill>
                  <a:srgbClr val="4D4D4C"/>
                </a:solidFill>
                <a:latin typeface="Calibri"/>
              </a:rPr>
              <a:t>uses</a:t>
            </a:r>
            <a:r>
              <a:rPr lang="pl-PL" sz="2400" spc="-1" dirty="0">
                <a:solidFill>
                  <a:srgbClr val="4D4D4C"/>
                </a:solidFill>
                <a:latin typeface="Calibri"/>
              </a:rPr>
              <a:t> </a:t>
            </a:r>
            <a:r>
              <a:rPr lang="pl-PL" sz="2400" spc="-1" dirty="0" err="1">
                <a:solidFill>
                  <a:srgbClr val="4D4D4C"/>
                </a:solidFill>
                <a:latin typeface="Calibri"/>
              </a:rPr>
              <a:t>Patreon</a:t>
            </a:r>
            <a:r>
              <a:rPr lang="pl-PL" sz="2400" spc="-1" dirty="0">
                <a:solidFill>
                  <a:srgbClr val="4D4D4C"/>
                </a:solidFill>
                <a:latin typeface="Calibri"/>
              </a:rPr>
              <a:t> to </a:t>
            </a:r>
            <a:r>
              <a:rPr lang="pl-PL" sz="2400" spc="-1" dirty="0" err="1">
                <a:solidFill>
                  <a:srgbClr val="4D4D4C"/>
                </a:solidFill>
                <a:latin typeface="Calibri"/>
              </a:rPr>
              <a:t>earn</a:t>
            </a:r>
            <a:r>
              <a:rPr lang="pl-PL" sz="2400" spc="-1" dirty="0">
                <a:solidFill>
                  <a:srgbClr val="4D4D4C"/>
                </a:solidFill>
                <a:latin typeface="Calibri"/>
              </a:rPr>
              <a:t> </a:t>
            </a:r>
            <a:r>
              <a:rPr lang="pl-PL" sz="2400" spc="-1" dirty="0" err="1">
                <a:solidFill>
                  <a:srgbClr val="4D4D4C"/>
                </a:solidFill>
                <a:latin typeface="Calibri"/>
              </a:rPr>
              <a:t>money</a:t>
            </a:r>
            <a:r>
              <a:rPr lang="pl-PL" sz="2400" spc="-1" dirty="0">
                <a:solidFill>
                  <a:srgbClr val="4D4D4C"/>
                </a:solidFill>
                <a:latin typeface="Calibri"/>
              </a:rPr>
              <a:t> for </a:t>
            </a:r>
            <a:r>
              <a:rPr lang="pl-PL" sz="2400" spc="-1" dirty="0" err="1">
                <a:solidFill>
                  <a:srgbClr val="4D4D4C"/>
                </a:solidFill>
                <a:latin typeface="Calibri"/>
              </a:rPr>
              <a:t>his</a:t>
            </a:r>
            <a:r>
              <a:rPr lang="pl-PL" sz="2400" spc="-1" dirty="0">
                <a:solidFill>
                  <a:srgbClr val="4D4D4C"/>
                </a:solidFill>
                <a:latin typeface="Calibri"/>
              </a:rPr>
              <a:t> </a:t>
            </a:r>
            <a:r>
              <a:rPr lang="pl-PL" sz="2400" spc="-1" dirty="0" err="1">
                <a:solidFill>
                  <a:srgbClr val="4D4D4C"/>
                </a:solidFill>
                <a:latin typeface="Calibri"/>
              </a:rPr>
              <a:t>works</a:t>
            </a:r>
            <a:r>
              <a:rPr lang="pl-PL" sz="2400" spc="-1" dirty="0">
                <a:solidFill>
                  <a:srgbClr val="4D4D4C"/>
                </a:solidFill>
                <a:latin typeface="Calibri"/>
              </a:rPr>
              <a:t>, design and </a:t>
            </a:r>
            <a:r>
              <a:rPr lang="pl-PL" sz="2400" spc="-1" dirty="0" err="1">
                <a:solidFill>
                  <a:srgbClr val="4D4D4C"/>
                </a:solidFill>
                <a:latin typeface="Calibri"/>
              </a:rPr>
              <a:t>projects</a:t>
            </a:r>
            <a:r>
              <a:rPr lang="pl-PL" sz="2400" spc="-1" dirty="0">
                <a:solidFill>
                  <a:srgbClr val="4D4D4C"/>
                </a:solidFill>
                <a:latin typeface="Calibri"/>
              </a:rPr>
              <a:t>. </a:t>
            </a:r>
            <a:endParaRPr lang="en-US" sz="2400" spc="-1" dirty="0">
              <a:solidFill>
                <a:srgbClr val="4D4D4C"/>
              </a:solidFill>
              <a:latin typeface="Calibri"/>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571096"/>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Comic Art in Poland</a:t>
            </a:r>
            <a:endParaRPr lang="en-US" sz="3600" spc="-1" dirty="0">
              <a:solidFill>
                <a:srgbClr val="000000"/>
              </a:solidFill>
              <a:latin typeface="Calibri"/>
            </a:endParaRPr>
          </a:p>
        </p:txBody>
      </p:sp>
      <p:grpSp>
        <p:nvGrpSpPr>
          <p:cNvPr id="16" name="Google Shape;664;p39">
            <a:extLst>
              <a:ext uri="{FF2B5EF4-FFF2-40B4-BE49-F238E27FC236}">
                <a16:creationId xmlns:a16="http://schemas.microsoft.com/office/drawing/2014/main" id="{D5B4BB2D-AF91-3F4A-9508-11FA6FBBB59A}"/>
              </a:ext>
            </a:extLst>
          </p:cNvPr>
          <p:cNvGrpSpPr/>
          <p:nvPr/>
        </p:nvGrpSpPr>
        <p:grpSpPr>
          <a:xfrm>
            <a:off x="9289067" y="6396459"/>
            <a:ext cx="310973" cy="310973"/>
            <a:chOff x="5941025" y="3634400"/>
            <a:chExt cx="467650" cy="467650"/>
          </a:xfrm>
        </p:grpSpPr>
        <p:sp>
          <p:nvSpPr>
            <p:cNvPr id="17" name="Google Shape;665;p39">
              <a:extLst>
                <a:ext uri="{FF2B5EF4-FFF2-40B4-BE49-F238E27FC236}">
                  <a16:creationId xmlns:a16="http://schemas.microsoft.com/office/drawing/2014/main" id="{C0C4AAB8-8127-8C41-8B36-51CC6982DCE8}"/>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C6CA12D0-4E2C-7844-98DF-B4A943682FB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FD993C5D-45EA-EA4E-AC65-AC0D69CB84A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A20B07D8-3B04-8440-A2C1-99B2D73FDBB9}"/>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46A625E9-1070-E441-B9B3-94270B3CF83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BA4201AA-27C6-2843-987C-4482E0D2EE4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CustomShape 3">
            <a:extLst>
              <a:ext uri="{FF2B5EF4-FFF2-40B4-BE49-F238E27FC236}">
                <a16:creationId xmlns:a16="http://schemas.microsoft.com/office/drawing/2014/main" id="{7EA9A045-41FD-B94D-9C1D-FDC3CEA17482}"/>
              </a:ext>
            </a:extLst>
          </p:cNvPr>
          <p:cNvSpPr/>
          <p:nvPr/>
        </p:nvSpPr>
        <p:spPr>
          <a:xfrm>
            <a:off x="597600" y="5203234"/>
            <a:ext cx="7273412" cy="954107"/>
          </a:xfrm>
          <a:prstGeom prst="rect">
            <a:avLst/>
          </a:prstGeom>
          <a:noFill/>
          <a:ln>
            <a:noFill/>
          </a:ln>
        </p:spPr>
        <p:style>
          <a:lnRef idx="0">
            <a:scrgbClr r="0" g="0" b="0"/>
          </a:lnRef>
          <a:fillRef idx="0">
            <a:scrgbClr r="0" g="0" b="0"/>
          </a:fillRef>
          <a:effectRef idx="0">
            <a:scrgbClr r="0" g="0" b="0"/>
          </a:effectRef>
          <a:fontRef idx="minor"/>
        </p:style>
        <p:txBody>
          <a:bodyPr wrap="square">
            <a:spAutoFit/>
          </a:bodyPr>
          <a:lstStyle/>
          <a:p>
            <a:r>
              <a:rPr lang="pl-PL" u="sng" spc="-1" dirty="0">
                <a:solidFill>
                  <a:srgbClr val="1367B3"/>
                </a:solidFill>
                <a:latin typeface="Calibri"/>
                <a:hlinkClick r:id="rId4">
                  <a:extLst>
                    <a:ext uri="{A12FA001-AC4F-418D-AE19-62706E023703}">
                      <ahyp:hlinkClr xmlns:ahyp="http://schemas.microsoft.com/office/drawing/2018/hyperlinkcolor" val="tx"/>
                    </a:ext>
                  </a:extLst>
                </a:hlinkClick>
              </a:rPr>
              <a:t>https://galaxypress.com/spotlight-on-artist-michael-michera/</a:t>
            </a:r>
            <a:endParaRPr lang="pl-PL" u="sng" spc="-1" dirty="0">
              <a:solidFill>
                <a:srgbClr val="1367B3"/>
              </a:solidFill>
              <a:latin typeface="Calibri"/>
            </a:endParaRPr>
          </a:p>
          <a:p>
            <a:r>
              <a:rPr lang="pl-PL" u="sng" spc="-1" dirty="0">
                <a:solidFill>
                  <a:srgbClr val="1367B3"/>
                </a:solidFill>
                <a:latin typeface="Calibri"/>
                <a:hlinkClick r:id="rId6">
                  <a:extLst>
                    <a:ext uri="{A12FA001-AC4F-418D-AE19-62706E023703}">
                      <ahyp:hlinkClr xmlns:ahyp="http://schemas.microsoft.com/office/drawing/2018/hyperlinkcolor" val="tx"/>
                    </a:ext>
                  </a:extLst>
                </a:hlinkClick>
              </a:rPr>
              <a:t>https://www.patreon.com/michera</a:t>
            </a:r>
            <a:endParaRPr lang="pl-PL" u="sng" spc="-1" dirty="0">
              <a:solidFill>
                <a:srgbClr val="1367B3"/>
              </a:solidFill>
            </a:endParaRPr>
          </a:p>
          <a:p>
            <a:endParaRPr lang="pl-PL" sz="2000" spc="-1" dirty="0"/>
          </a:p>
        </p:txBody>
      </p:sp>
      <p:grpSp>
        <p:nvGrpSpPr>
          <p:cNvPr id="27" name="Google Shape;664;p39">
            <a:extLst>
              <a:ext uri="{FF2B5EF4-FFF2-40B4-BE49-F238E27FC236}">
                <a16:creationId xmlns:a16="http://schemas.microsoft.com/office/drawing/2014/main" id="{40AC2B49-2CE1-FE43-A644-44433686B655}"/>
              </a:ext>
            </a:extLst>
          </p:cNvPr>
          <p:cNvGrpSpPr/>
          <p:nvPr/>
        </p:nvGrpSpPr>
        <p:grpSpPr>
          <a:xfrm>
            <a:off x="727707" y="4882797"/>
            <a:ext cx="310973" cy="310973"/>
            <a:chOff x="5941025" y="3634400"/>
            <a:chExt cx="467650" cy="467650"/>
          </a:xfrm>
        </p:grpSpPr>
        <p:sp>
          <p:nvSpPr>
            <p:cNvPr id="28" name="Google Shape;665;p39">
              <a:extLst>
                <a:ext uri="{FF2B5EF4-FFF2-40B4-BE49-F238E27FC236}">
                  <a16:creationId xmlns:a16="http://schemas.microsoft.com/office/drawing/2014/main" id="{E70DE591-F62C-CD42-8C33-8FDDCDED0066}"/>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66;p39">
              <a:extLst>
                <a:ext uri="{FF2B5EF4-FFF2-40B4-BE49-F238E27FC236}">
                  <a16:creationId xmlns:a16="http://schemas.microsoft.com/office/drawing/2014/main" id="{7415896A-B3E2-A44B-88C6-B30CBB4515F6}"/>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7;p39">
              <a:extLst>
                <a:ext uri="{FF2B5EF4-FFF2-40B4-BE49-F238E27FC236}">
                  <a16:creationId xmlns:a16="http://schemas.microsoft.com/office/drawing/2014/main" id="{B848BC30-CADC-9545-BE3F-8D9759C5829D}"/>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68;p39">
              <a:extLst>
                <a:ext uri="{FF2B5EF4-FFF2-40B4-BE49-F238E27FC236}">
                  <a16:creationId xmlns:a16="http://schemas.microsoft.com/office/drawing/2014/main" id="{F966885D-6427-F644-8A45-8338178D702A}"/>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69;p39">
              <a:extLst>
                <a:ext uri="{FF2B5EF4-FFF2-40B4-BE49-F238E27FC236}">
                  <a16:creationId xmlns:a16="http://schemas.microsoft.com/office/drawing/2014/main" id="{D3C944D4-DBA7-154E-B830-6A0170688CF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70;p39">
              <a:extLst>
                <a:ext uri="{FF2B5EF4-FFF2-40B4-BE49-F238E27FC236}">
                  <a16:creationId xmlns:a16="http://schemas.microsoft.com/office/drawing/2014/main" id="{7645C7A2-690A-0342-8492-858B6A391160}"/>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4617401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Obraz 642">
            <a:hlinkClick r:id="rId3"/>
            <a:extLst>
              <a:ext uri="{FF2B5EF4-FFF2-40B4-BE49-F238E27FC236}">
                <a16:creationId xmlns:a16="http://schemas.microsoft.com/office/drawing/2014/main" id="{E158EBCB-87DB-E243-8406-C238B53A64B5}"/>
              </a:ext>
            </a:extLst>
          </p:cNvPr>
          <p:cNvPicPr/>
          <p:nvPr/>
        </p:nvPicPr>
        <p:blipFill rotWithShape="1">
          <a:blip r:embed="rId4"/>
          <a:srcRect t="20918" b="1514"/>
          <a:stretch/>
        </p:blipFill>
        <p:spPr>
          <a:xfrm>
            <a:off x="6880329" y="4589929"/>
            <a:ext cx="4714071" cy="2242244"/>
          </a:xfrm>
          <a:prstGeom prst="rect">
            <a:avLst/>
          </a:prstGeom>
          <a:ln>
            <a:noFill/>
          </a:ln>
        </p:spPr>
      </p:pic>
      <p:sp>
        <p:nvSpPr>
          <p:cNvPr id="23" name="CustomShape 3">
            <a:extLst>
              <a:ext uri="{FF2B5EF4-FFF2-40B4-BE49-F238E27FC236}">
                <a16:creationId xmlns:a16="http://schemas.microsoft.com/office/drawing/2014/main" id="{F50EF78C-657D-7A4F-AFB8-32E7ED7FEB07}"/>
              </a:ext>
            </a:extLst>
          </p:cNvPr>
          <p:cNvSpPr/>
          <p:nvPr/>
        </p:nvSpPr>
        <p:spPr>
          <a:xfrm rot="286200">
            <a:off x="-165335" y="347813"/>
            <a:ext cx="5002678"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27707" y="1734191"/>
            <a:ext cx="11147724" cy="2189305"/>
          </a:xfrm>
          <a:prstGeom prst="rect">
            <a:avLst/>
          </a:prstGeom>
        </p:spPr>
        <p:txBody>
          <a:bodyPr numCol="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spc="-1" dirty="0">
                <a:solidFill>
                  <a:srgbClr val="4D4D4C"/>
                </a:solidFill>
                <a:latin typeface="Calibri"/>
              </a:rPr>
              <a:t>Established in 2002, People Can Fly is one of the best AAA game development studios in Poland and one of the leading UNREAL ENGINE studios in Europe. PCF made its mark on the shooter genre and is known for titles such as </a:t>
            </a:r>
            <a:r>
              <a:rPr lang="en-US" sz="2400" spc="-1" dirty="0" err="1">
                <a:solidFill>
                  <a:srgbClr val="4D4D4C"/>
                </a:solidFill>
                <a:latin typeface="Calibri"/>
              </a:rPr>
              <a:t>Bulletstorm</a:t>
            </a:r>
            <a:r>
              <a:rPr lang="en-US" sz="2400" spc="-1" dirty="0">
                <a:solidFill>
                  <a:srgbClr val="4D4D4C"/>
                </a:solidFill>
                <a:latin typeface="Calibri"/>
              </a:rPr>
              <a:t>: Full Clip, Gears of War: Judgment, </a:t>
            </a:r>
            <a:r>
              <a:rPr lang="en-US" sz="2400" spc="-1" dirty="0" err="1">
                <a:solidFill>
                  <a:srgbClr val="4D4D4C"/>
                </a:solidFill>
                <a:latin typeface="Calibri"/>
              </a:rPr>
              <a:t>Bulletstorm</a:t>
            </a:r>
            <a:r>
              <a:rPr lang="en-US" sz="2400" spc="-1" dirty="0">
                <a:solidFill>
                  <a:srgbClr val="4D4D4C"/>
                </a:solidFill>
                <a:latin typeface="Calibri"/>
              </a:rPr>
              <a:t> (an original, Unreal Engine 3-powered onslaught of ‘kill with skill’ gameplay and blockbuster moments published in 2011) and award-winning Painkiller (launched in 2004). People Can Fly is currently working on two projects: Outriders – very ambitious RPG shooter and recently announced new original, action-adventure AAA title led by PCF’s New York studio</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571096"/>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Comic Art in Poland</a:t>
            </a:r>
            <a:endParaRPr lang="en-US" sz="3600" spc="-1" dirty="0">
              <a:solidFill>
                <a:srgbClr val="000000"/>
              </a:solidFill>
              <a:latin typeface="Calibri"/>
            </a:endParaRPr>
          </a:p>
        </p:txBody>
      </p:sp>
      <p:sp>
        <p:nvSpPr>
          <p:cNvPr id="24" name="CustomShape 3">
            <a:extLst>
              <a:ext uri="{FF2B5EF4-FFF2-40B4-BE49-F238E27FC236}">
                <a16:creationId xmlns:a16="http://schemas.microsoft.com/office/drawing/2014/main" id="{7EA9A045-41FD-B94D-9C1D-FDC3CEA17482}"/>
              </a:ext>
            </a:extLst>
          </p:cNvPr>
          <p:cNvSpPr/>
          <p:nvPr/>
        </p:nvSpPr>
        <p:spPr>
          <a:xfrm>
            <a:off x="669316" y="5203234"/>
            <a:ext cx="7273412" cy="954107"/>
          </a:xfrm>
          <a:prstGeom prst="rect">
            <a:avLst/>
          </a:prstGeom>
          <a:noFill/>
          <a:ln>
            <a:noFill/>
          </a:ln>
        </p:spPr>
        <p:style>
          <a:lnRef idx="0">
            <a:scrgbClr r="0" g="0" b="0"/>
          </a:lnRef>
          <a:fillRef idx="0">
            <a:scrgbClr r="0" g="0" b="0"/>
          </a:fillRef>
          <a:effectRef idx="0">
            <a:scrgbClr r="0" g="0" b="0"/>
          </a:effectRef>
          <a:fontRef idx="minor"/>
        </p:style>
        <p:txBody>
          <a:bodyPr wrap="square">
            <a:spAutoFit/>
          </a:bodyPr>
          <a:lstStyle/>
          <a:p>
            <a:r>
              <a:rPr lang="pl-PL" u="sng" spc="-1" dirty="0">
                <a:solidFill>
                  <a:srgbClr val="1367B3"/>
                </a:solidFill>
                <a:latin typeface="Calibri"/>
                <a:hlinkClick r:id="rId3">
                  <a:extLst>
                    <a:ext uri="{A12FA001-AC4F-418D-AE19-62706E023703}">
                      <ahyp:hlinkClr xmlns:ahyp="http://schemas.microsoft.com/office/drawing/2018/hyperlinkcolor" val="tx"/>
                    </a:ext>
                  </a:extLst>
                </a:hlinkClick>
              </a:rPr>
              <a:t>People Can Fly</a:t>
            </a:r>
          </a:p>
          <a:p>
            <a:r>
              <a:rPr lang="pl-PL" spc="-1" dirty="0">
                <a:solidFill>
                  <a:srgbClr val="1367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Bulletstorm</a:t>
            </a:r>
            <a:endParaRPr lang="pl-PL" spc="-1" dirty="0">
              <a:solidFill>
                <a:srgbClr val="1367B3"/>
              </a:solidFill>
              <a:latin typeface="Calibri" panose="020F0502020204030204" pitchFamily="34" charset="0"/>
              <a:cs typeface="Calibri" panose="020F0502020204030204" pitchFamily="34" charset="0"/>
            </a:endParaRPr>
          </a:p>
          <a:p>
            <a:endParaRPr lang="pl-PL" sz="2000" spc="-1" dirty="0">
              <a:solidFill>
                <a:srgbClr val="1367B3"/>
              </a:solidFill>
            </a:endParaRPr>
          </a:p>
        </p:txBody>
      </p:sp>
      <p:grpSp>
        <p:nvGrpSpPr>
          <p:cNvPr id="27" name="Google Shape;664;p39">
            <a:extLst>
              <a:ext uri="{FF2B5EF4-FFF2-40B4-BE49-F238E27FC236}">
                <a16:creationId xmlns:a16="http://schemas.microsoft.com/office/drawing/2014/main" id="{40AC2B49-2CE1-FE43-A644-44433686B655}"/>
              </a:ext>
            </a:extLst>
          </p:cNvPr>
          <p:cNvGrpSpPr/>
          <p:nvPr/>
        </p:nvGrpSpPr>
        <p:grpSpPr>
          <a:xfrm>
            <a:off x="745636" y="4882797"/>
            <a:ext cx="310973" cy="310973"/>
            <a:chOff x="5941025" y="3634400"/>
            <a:chExt cx="467650" cy="467650"/>
          </a:xfrm>
        </p:grpSpPr>
        <p:sp>
          <p:nvSpPr>
            <p:cNvPr id="28" name="Google Shape;665;p39">
              <a:extLst>
                <a:ext uri="{FF2B5EF4-FFF2-40B4-BE49-F238E27FC236}">
                  <a16:creationId xmlns:a16="http://schemas.microsoft.com/office/drawing/2014/main" id="{E70DE591-F62C-CD42-8C33-8FDDCDED0066}"/>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66;p39">
              <a:extLst>
                <a:ext uri="{FF2B5EF4-FFF2-40B4-BE49-F238E27FC236}">
                  <a16:creationId xmlns:a16="http://schemas.microsoft.com/office/drawing/2014/main" id="{7415896A-B3E2-A44B-88C6-B30CBB4515F6}"/>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7;p39">
              <a:extLst>
                <a:ext uri="{FF2B5EF4-FFF2-40B4-BE49-F238E27FC236}">
                  <a16:creationId xmlns:a16="http://schemas.microsoft.com/office/drawing/2014/main" id="{B848BC30-CADC-9545-BE3F-8D9759C5829D}"/>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68;p39">
              <a:extLst>
                <a:ext uri="{FF2B5EF4-FFF2-40B4-BE49-F238E27FC236}">
                  <a16:creationId xmlns:a16="http://schemas.microsoft.com/office/drawing/2014/main" id="{F966885D-6427-F644-8A45-8338178D702A}"/>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69;p39">
              <a:extLst>
                <a:ext uri="{FF2B5EF4-FFF2-40B4-BE49-F238E27FC236}">
                  <a16:creationId xmlns:a16="http://schemas.microsoft.com/office/drawing/2014/main" id="{D3C944D4-DBA7-154E-B830-6A0170688CF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70;p39">
              <a:extLst>
                <a:ext uri="{FF2B5EF4-FFF2-40B4-BE49-F238E27FC236}">
                  <a16:creationId xmlns:a16="http://schemas.microsoft.com/office/drawing/2014/main" id="{7645C7A2-690A-0342-8492-858B6A391160}"/>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5" name="Picture 34">
            <a:hlinkClick r:id="rId3"/>
            <a:extLst>
              <a:ext uri="{FF2B5EF4-FFF2-40B4-BE49-F238E27FC236}">
                <a16:creationId xmlns:a16="http://schemas.microsoft.com/office/drawing/2014/main" id="{644AB4BB-3DC7-0C48-9704-D250D0CD708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34623"/>
          <a:stretch/>
        </p:blipFill>
        <p:spPr>
          <a:xfrm>
            <a:off x="5941559" y="4221824"/>
            <a:ext cx="6552199" cy="2600318"/>
          </a:xfrm>
          <a:prstGeom prst="rect">
            <a:avLst/>
          </a:prstGeom>
        </p:spPr>
      </p:pic>
    </p:spTree>
    <p:extLst>
      <p:ext uri="{BB962C8B-B14F-4D97-AF65-F5344CB8AC3E}">
        <p14:creationId xmlns:p14="http://schemas.microsoft.com/office/powerpoint/2010/main" val="1971215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Obraz 646">
            <a:hlinkClick r:id="rId3"/>
            <a:extLst>
              <a:ext uri="{FF2B5EF4-FFF2-40B4-BE49-F238E27FC236}">
                <a16:creationId xmlns:a16="http://schemas.microsoft.com/office/drawing/2014/main" id="{F802F40F-7046-424A-9127-A16BCA8F3309}"/>
              </a:ext>
            </a:extLst>
          </p:cNvPr>
          <p:cNvPicPr/>
          <p:nvPr/>
        </p:nvPicPr>
        <p:blipFill rotWithShape="1">
          <a:blip r:embed="rId4"/>
          <a:srcRect t="5324" b="5324"/>
          <a:stretch/>
        </p:blipFill>
        <p:spPr>
          <a:xfrm>
            <a:off x="6926460" y="4482000"/>
            <a:ext cx="4667939" cy="2340142"/>
          </a:xfrm>
          <a:prstGeom prst="rect">
            <a:avLst/>
          </a:prstGeom>
          <a:ln>
            <a:noFill/>
          </a:ln>
        </p:spPr>
      </p:pic>
      <p:sp>
        <p:nvSpPr>
          <p:cNvPr id="23" name="CustomShape 3">
            <a:extLst>
              <a:ext uri="{FF2B5EF4-FFF2-40B4-BE49-F238E27FC236}">
                <a16:creationId xmlns:a16="http://schemas.microsoft.com/office/drawing/2014/main" id="{F50EF78C-657D-7A4F-AFB8-32E7ED7FEB07}"/>
              </a:ext>
            </a:extLst>
          </p:cNvPr>
          <p:cNvSpPr/>
          <p:nvPr/>
        </p:nvSpPr>
        <p:spPr>
          <a:xfrm rot="286200">
            <a:off x="-166998" y="387725"/>
            <a:ext cx="5962622" cy="825480"/>
          </a:xfrm>
          <a:prstGeom prst="rect">
            <a:avLst/>
          </a:prstGeom>
          <a:solidFill>
            <a:srgbClr val="1268B3"/>
          </a:solidFill>
          <a:ln w="12600">
            <a:noFill/>
          </a:ln>
        </p:spPr>
        <p:style>
          <a:lnRef idx="0">
            <a:scrgbClr r="0" g="0" b="0"/>
          </a:lnRef>
          <a:fillRef idx="0">
            <a:scrgbClr r="0" g="0" b="0"/>
          </a:fillRef>
          <a:effectRef idx="0">
            <a:scrgbClr r="0" g="0" b="0"/>
          </a:effectRef>
          <a:fontRef idx="minor"/>
        </p:style>
      </p:sp>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27707" y="1734191"/>
            <a:ext cx="10866693" cy="2189305"/>
          </a:xfrm>
          <a:prstGeom prst="rect">
            <a:avLst/>
          </a:prstGeom>
        </p:spPr>
        <p:txBody>
          <a:bodyPr numCol="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spc="-1" dirty="0">
                <a:solidFill>
                  <a:srgbClr val="4D4D4C"/>
                </a:solidFill>
                <a:latin typeface="Calibri"/>
              </a:rPr>
              <a:t>Oliver </a:t>
            </a:r>
            <a:r>
              <a:rPr lang="en-US" sz="2400" spc="-1" dirty="0" err="1">
                <a:solidFill>
                  <a:srgbClr val="4D4D4C"/>
                </a:solidFill>
                <a:latin typeface="Calibri"/>
              </a:rPr>
              <a:t>Kujawski</a:t>
            </a:r>
            <a:r>
              <a:rPr lang="en-US" sz="2400" spc="-1" dirty="0">
                <a:solidFill>
                  <a:srgbClr val="4D4D4C"/>
                </a:solidFill>
                <a:latin typeface="Calibri"/>
              </a:rPr>
              <a:t> studied English Philology at AHE (the University in </a:t>
            </a:r>
            <a:r>
              <a:rPr lang="en-US" sz="2400" spc="-1" dirty="0" err="1">
                <a:solidFill>
                  <a:srgbClr val="4D4D4C"/>
                </a:solidFill>
                <a:latin typeface="Calibri"/>
              </a:rPr>
              <a:t>Łódź</a:t>
            </a:r>
            <a:r>
              <a:rPr lang="en-US" sz="2400" spc="-1" dirty="0">
                <a:solidFill>
                  <a:srgbClr val="4D4D4C"/>
                </a:solidFill>
                <a:latin typeface="Calibri"/>
              </a:rPr>
              <a:t>), now he teaches English. His two passions are Star Wars and cosplays. He is interested in literature, comic books and sci-fi movies. He has a vast knowledge of Star Wars lore and uses it with requisites to encourage students in participating in English classes. Through cosplay and </a:t>
            </a:r>
            <a:r>
              <a:rPr lang="pl-PL" sz="2400" spc="-1" dirty="0">
                <a:solidFill>
                  <a:srgbClr val="4D4D4C"/>
                </a:solidFill>
                <a:latin typeface="Calibri"/>
              </a:rPr>
              <a:t>p</a:t>
            </a:r>
            <a:r>
              <a:rPr lang="en-US" sz="2400" spc="-1" dirty="0">
                <a:solidFill>
                  <a:srgbClr val="4D4D4C"/>
                </a:solidFill>
                <a:latin typeface="Calibri"/>
              </a:rPr>
              <a:t>op </a:t>
            </a:r>
            <a:r>
              <a:rPr lang="pl-PL" sz="2400" spc="-1" dirty="0">
                <a:solidFill>
                  <a:srgbClr val="4D4D4C"/>
                </a:solidFill>
                <a:latin typeface="Calibri"/>
              </a:rPr>
              <a:t>c</a:t>
            </a:r>
            <a:r>
              <a:rPr lang="en-US" sz="2400" spc="-1" dirty="0" err="1">
                <a:solidFill>
                  <a:srgbClr val="4D4D4C"/>
                </a:solidFill>
                <a:latin typeface="Calibri"/>
              </a:rPr>
              <a:t>ulture</a:t>
            </a:r>
            <a:r>
              <a:rPr lang="en-US" sz="2400" spc="-1" dirty="0">
                <a:solidFill>
                  <a:srgbClr val="4D4D4C"/>
                </a:solidFill>
                <a:latin typeface="Calibri"/>
              </a:rPr>
              <a:t> source material, he helps students to open up and create their own scripts and fan fiction. Oliver's actions go beyond the teacher’s normal duties, he comes up with new solutions in his professional work</a:t>
            </a: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617556" y="571096"/>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1"/>
              </a:spcBef>
              <a:buNone/>
            </a:pPr>
            <a:r>
              <a:rPr lang="en-US" sz="3600" spc="-1" dirty="0">
                <a:solidFill>
                  <a:srgbClr val="FFFFFF"/>
                </a:solidFill>
                <a:latin typeface="Calibri"/>
              </a:rPr>
              <a:t>Pop Culture in Education </a:t>
            </a:r>
            <a:endParaRPr lang="en-US" sz="3600" spc="-1" dirty="0">
              <a:solidFill>
                <a:srgbClr val="000000"/>
              </a:solidFill>
              <a:latin typeface="Calibri"/>
            </a:endParaRPr>
          </a:p>
        </p:txBody>
      </p:sp>
      <p:sp>
        <p:nvSpPr>
          <p:cNvPr id="24" name="CustomShape 3">
            <a:extLst>
              <a:ext uri="{FF2B5EF4-FFF2-40B4-BE49-F238E27FC236}">
                <a16:creationId xmlns:a16="http://schemas.microsoft.com/office/drawing/2014/main" id="{7EA9A045-41FD-B94D-9C1D-FDC3CEA17482}"/>
              </a:ext>
            </a:extLst>
          </p:cNvPr>
          <p:cNvSpPr/>
          <p:nvPr/>
        </p:nvSpPr>
        <p:spPr>
          <a:xfrm>
            <a:off x="669316" y="5203234"/>
            <a:ext cx="7273412" cy="677108"/>
          </a:xfrm>
          <a:prstGeom prst="rect">
            <a:avLst/>
          </a:prstGeom>
          <a:noFill/>
          <a:ln>
            <a:noFill/>
          </a:ln>
        </p:spPr>
        <p:style>
          <a:lnRef idx="0">
            <a:scrgbClr r="0" g="0" b="0"/>
          </a:lnRef>
          <a:fillRef idx="0">
            <a:scrgbClr r="0" g="0" b="0"/>
          </a:fillRef>
          <a:effectRef idx="0">
            <a:scrgbClr r="0" g="0" b="0"/>
          </a:effectRef>
          <a:fontRef idx="minor"/>
        </p:style>
        <p:txBody>
          <a:bodyPr wrap="square">
            <a:spAutoFit/>
          </a:bodyPr>
          <a:lstStyle/>
          <a:p>
            <a:r>
              <a:rPr lang="pl-PL" u="sng" spc="-1" dirty="0">
                <a:solidFill>
                  <a:srgbClr val="1367B3"/>
                </a:solidFill>
                <a:latin typeface="Calibri"/>
                <a:hlinkClick r:id="rId3">
                  <a:extLst>
                    <a:ext uri="{A12FA001-AC4F-418D-AE19-62706E023703}">
                      <ahyp:hlinkClr xmlns:ahyp="http://schemas.microsoft.com/office/drawing/2018/hyperlinkcolor" val="tx"/>
                    </a:ext>
                  </a:extLst>
                </a:hlinkClick>
              </a:rPr>
              <a:t>https://www.youtube.com/watch?v=9M_mbkmlhhU</a:t>
            </a:r>
            <a:endParaRPr lang="pl-PL" spc="-1" dirty="0">
              <a:solidFill>
                <a:srgbClr val="1367B3"/>
              </a:solidFill>
            </a:endParaRPr>
          </a:p>
          <a:p>
            <a:endParaRPr lang="pl-PL" sz="2000" spc="-1" dirty="0">
              <a:solidFill>
                <a:srgbClr val="1367B3"/>
              </a:solidFill>
            </a:endParaRPr>
          </a:p>
        </p:txBody>
      </p:sp>
      <p:grpSp>
        <p:nvGrpSpPr>
          <p:cNvPr id="27" name="Google Shape;664;p39">
            <a:extLst>
              <a:ext uri="{FF2B5EF4-FFF2-40B4-BE49-F238E27FC236}">
                <a16:creationId xmlns:a16="http://schemas.microsoft.com/office/drawing/2014/main" id="{40AC2B49-2CE1-FE43-A644-44433686B655}"/>
              </a:ext>
            </a:extLst>
          </p:cNvPr>
          <p:cNvGrpSpPr/>
          <p:nvPr/>
        </p:nvGrpSpPr>
        <p:grpSpPr>
          <a:xfrm>
            <a:off x="745636" y="4882797"/>
            <a:ext cx="310973" cy="310973"/>
            <a:chOff x="5941025" y="3634400"/>
            <a:chExt cx="467650" cy="467650"/>
          </a:xfrm>
        </p:grpSpPr>
        <p:sp>
          <p:nvSpPr>
            <p:cNvPr id="28" name="Google Shape;665;p39">
              <a:extLst>
                <a:ext uri="{FF2B5EF4-FFF2-40B4-BE49-F238E27FC236}">
                  <a16:creationId xmlns:a16="http://schemas.microsoft.com/office/drawing/2014/main" id="{E70DE591-F62C-CD42-8C33-8FDDCDED0066}"/>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66;p39">
              <a:extLst>
                <a:ext uri="{FF2B5EF4-FFF2-40B4-BE49-F238E27FC236}">
                  <a16:creationId xmlns:a16="http://schemas.microsoft.com/office/drawing/2014/main" id="{7415896A-B3E2-A44B-88C6-B30CBB4515F6}"/>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7;p39">
              <a:extLst>
                <a:ext uri="{FF2B5EF4-FFF2-40B4-BE49-F238E27FC236}">
                  <a16:creationId xmlns:a16="http://schemas.microsoft.com/office/drawing/2014/main" id="{B848BC30-CADC-9545-BE3F-8D9759C5829D}"/>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68;p39">
              <a:extLst>
                <a:ext uri="{FF2B5EF4-FFF2-40B4-BE49-F238E27FC236}">
                  <a16:creationId xmlns:a16="http://schemas.microsoft.com/office/drawing/2014/main" id="{F966885D-6427-F644-8A45-8338178D702A}"/>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69;p39">
              <a:extLst>
                <a:ext uri="{FF2B5EF4-FFF2-40B4-BE49-F238E27FC236}">
                  <a16:creationId xmlns:a16="http://schemas.microsoft.com/office/drawing/2014/main" id="{D3C944D4-DBA7-154E-B830-6A0170688CF8}"/>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70;p39">
              <a:extLst>
                <a:ext uri="{FF2B5EF4-FFF2-40B4-BE49-F238E27FC236}">
                  <a16:creationId xmlns:a16="http://schemas.microsoft.com/office/drawing/2014/main" id="{7645C7A2-690A-0342-8492-858B6A391160}"/>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Picture 14">
            <a:hlinkClick r:id="rId3"/>
            <a:extLst>
              <a:ext uri="{FF2B5EF4-FFF2-40B4-BE49-F238E27FC236}">
                <a16:creationId xmlns:a16="http://schemas.microsoft.com/office/drawing/2014/main" id="{DFCA0619-F8E0-804A-913D-A577CA1FCC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34623"/>
          <a:stretch/>
        </p:blipFill>
        <p:spPr>
          <a:xfrm>
            <a:off x="5941559" y="4221824"/>
            <a:ext cx="6552199" cy="2600318"/>
          </a:xfrm>
          <a:prstGeom prst="rect">
            <a:avLst/>
          </a:prstGeom>
        </p:spPr>
      </p:pic>
    </p:spTree>
    <p:extLst>
      <p:ext uri="{BB962C8B-B14F-4D97-AF65-F5344CB8AC3E}">
        <p14:creationId xmlns:p14="http://schemas.microsoft.com/office/powerpoint/2010/main" val="12216979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TextShape 1"/>
          <p:cNvSpPr txBox="1"/>
          <p:nvPr/>
        </p:nvSpPr>
        <p:spPr>
          <a:xfrm rot="21367200">
            <a:off x="7304400" y="1004556"/>
            <a:ext cx="4469040" cy="742680"/>
          </a:xfrm>
          <a:prstGeom prst="rect">
            <a:avLst/>
          </a:prstGeom>
          <a:noFill/>
          <a:ln>
            <a:noFill/>
          </a:ln>
        </p:spPr>
        <p:txBody>
          <a:bodyPr>
            <a:normAutofit/>
          </a:bodyPr>
          <a:lstStyle/>
          <a:p>
            <a:pPr algn="r">
              <a:lnSpc>
                <a:spcPct val="90000"/>
              </a:lnSpc>
              <a:spcBef>
                <a:spcPts val="1001"/>
              </a:spcBef>
            </a:pPr>
            <a:r>
              <a:rPr lang="en-US" sz="3600" strike="noStrike" spc="-1" dirty="0">
                <a:solidFill>
                  <a:srgbClr val="FFFFFF"/>
                </a:solidFill>
                <a:latin typeface="Calibri"/>
              </a:rPr>
              <a:t>Finding </a:t>
            </a:r>
            <a:r>
              <a:rPr lang="pl-PL" sz="3600" strike="noStrike" spc="-1" dirty="0">
                <a:solidFill>
                  <a:srgbClr val="FFFFFF"/>
                </a:solidFill>
                <a:latin typeface="Calibri"/>
              </a:rPr>
              <a:t>Y</a:t>
            </a:r>
            <a:r>
              <a:rPr lang="en-US" sz="3600" strike="noStrike" spc="-1" dirty="0">
                <a:solidFill>
                  <a:srgbClr val="FFFFFF"/>
                </a:solidFill>
                <a:latin typeface="Calibri"/>
              </a:rPr>
              <a:t>our </a:t>
            </a:r>
            <a:r>
              <a:rPr lang="pl-PL" sz="3600" strike="noStrike" spc="-1" dirty="0">
                <a:solidFill>
                  <a:srgbClr val="FFFFFF"/>
                </a:solidFill>
                <a:latin typeface="Calibri"/>
              </a:rPr>
              <a:t>N</a:t>
            </a:r>
            <a:r>
              <a:rPr lang="en-US" sz="3600" strike="noStrike" spc="-1" dirty="0">
                <a:solidFill>
                  <a:srgbClr val="FFFFFF"/>
                </a:solidFill>
                <a:latin typeface="Calibri"/>
              </a:rPr>
              <a:t>iche</a:t>
            </a:r>
            <a:endParaRPr lang="en-US" sz="3600" strike="noStrike" spc="-1" dirty="0">
              <a:solidFill>
                <a:srgbClr val="000000"/>
              </a:solidFill>
              <a:latin typeface="Calibri"/>
            </a:endParaRPr>
          </a:p>
        </p:txBody>
      </p:sp>
      <p:sp>
        <p:nvSpPr>
          <p:cNvPr id="651" name="TextShape 2"/>
          <p:cNvSpPr txBox="1"/>
          <p:nvPr/>
        </p:nvSpPr>
        <p:spPr>
          <a:xfrm>
            <a:off x="6813176" y="2277035"/>
            <a:ext cx="4980270" cy="3935253"/>
          </a:xfrm>
          <a:prstGeom prst="rect">
            <a:avLst/>
          </a:prstGeom>
          <a:noFill/>
          <a:ln>
            <a:noFill/>
          </a:ln>
        </p:spPr>
        <p:txBody>
          <a:bodyPr>
            <a:noAutofit/>
          </a:bodyPr>
          <a:lstStyle/>
          <a:p>
            <a:pPr algn="r">
              <a:lnSpc>
                <a:spcPct val="90000"/>
              </a:lnSpc>
              <a:spcBef>
                <a:spcPts val="1001"/>
              </a:spcBef>
            </a:pPr>
            <a:r>
              <a:rPr lang="en-US" sz="2800" b="0" strike="noStrike" spc="-1" dirty="0">
                <a:solidFill>
                  <a:srgbClr val="FFFFFF"/>
                </a:solidFill>
                <a:latin typeface="Calibri"/>
              </a:rPr>
              <a:t>The next module in our course  - Taking the Initiative – will help you think more about starting your own business and decide which of the many types of pop culture businesses might best suit your passions and skills</a:t>
            </a:r>
            <a:r>
              <a:rPr lang="pl-PL" sz="2800" b="0" strike="noStrike" spc="-1" dirty="0">
                <a:solidFill>
                  <a:srgbClr val="FFFFFF"/>
                </a:solidFill>
                <a:latin typeface="Calibri"/>
              </a:rPr>
              <a:t>.</a:t>
            </a:r>
            <a:endParaRPr lang="en-US" sz="2800" b="0" strike="noStrike" spc="-1" dirty="0">
              <a:solidFill>
                <a:srgbClr val="000000"/>
              </a:solidFill>
              <a:latin typeface="Calibri"/>
            </a:endParaRPr>
          </a:p>
        </p:txBody>
      </p:sp>
      <p:sp>
        <p:nvSpPr>
          <p:cNvPr id="5" name="Freeform 4">
            <a:extLst>
              <a:ext uri="{FF2B5EF4-FFF2-40B4-BE49-F238E27FC236}">
                <a16:creationId xmlns:a16="http://schemas.microsoft.com/office/drawing/2014/main" id="{07A30898-EB39-B84F-8746-E9B2450BEB66}"/>
              </a:ext>
            </a:extLst>
          </p:cNvPr>
          <p:cNvSpPr/>
          <p:nvPr/>
        </p:nvSpPr>
        <p:spPr>
          <a:xfrm flipH="1">
            <a:off x="-1" y="0"/>
            <a:ext cx="6498771"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32" r="-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26257ACF-DA6C-C44D-B991-43DF10B76F9D}"/>
              </a:ext>
            </a:extLst>
          </p:cNvPr>
          <p:cNvSpPr/>
          <p:nvPr/>
        </p:nvSpPr>
        <p:spPr>
          <a:xfrm rot="21343200" flipH="1">
            <a:off x="5802707" y="907609"/>
            <a:ext cx="1987304" cy="1284010"/>
          </a:xfrm>
          <a:prstGeom prst="rect">
            <a:avLst/>
          </a:prstGeom>
          <a:solidFill>
            <a:srgbClr val="1367B3"/>
          </a:solidFill>
          <a:ln w="12600">
            <a:noFill/>
          </a:ln>
        </p:spPr>
        <p:style>
          <a:lnRef idx="0">
            <a:scrgbClr r="0" g="0" b="0"/>
          </a:lnRef>
          <a:fillRef idx="0">
            <a:scrgbClr r="0" g="0" b="0"/>
          </a:fillRef>
          <a:effectRef idx="0">
            <a:scrgbClr r="0" g="0" b="0"/>
          </a:effectRef>
          <a:fontRef idx="minor"/>
        </p:style>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TextShape 1"/>
          <p:cNvSpPr txBox="1"/>
          <p:nvPr/>
        </p:nvSpPr>
        <p:spPr>
          <a:xfrm>
            <a:off x="627529" y="2008094"/>
            <a:ext cx="5342966" cy="4199386"/>
          </a:xfrm>
          <a:prstGeom prst="rect">
            <a:avLst/>
          </a:prstGeom>
          <a:noFill/>
          <a:ln>
            <a:noFill/>
          </a:ln>
        </p:spPr>
        <p:txBody>
          <a:bodyPr>
            <a:noAutofit/>
          </a:bodyPr>
          <a:lstStyle/>
          <a:p>
            <a:pPr>
              <a:lnSpc>
                <a:spcPct val="90000"/>
              </a:lnSpc>
              <a:spcBef>
                <a:spcPts val="1001"/>
              </a:spcBef>
            </a:pPr>
            <a:r>
              <a:rPr lang="en-US" sz="2400" b="0" strike="noStrike" spc="-1" dirty="0">
                <a:solidFill>
                  <a:srgbClr val="FFFFFF"/>
                </a:solidFill>
                <a:latin typeface="Calibri"/>
              </a:rPr>
              <a:t>An entrepreneur is someone who has</a:t>
            </a:r>
            <a:br>
              <a:rPr dirty="0"/>
            </a:br>
            <a:r>
              <a:rPr lang="en-US" sz="2400" b="0" strike="noStrike" spc="-1" dirty="0">
                <a:solidFill>
                  <a:srgbClr val="FFFFFF"/>
                </a:solidFill>
                <a:latin typeface="Calibri"/>
              </a:rPr>
              <a:t>a particular set of enterprising skills and behaviours. These can be learned e.g. creative thinking and the confidence to overcome obstacles. </a:t>
            </a:r>
            <a:endParaRPr lang="en-US" sz="2400" b="0" strike="noStrike" spc="-1" dirty="0">
              <a:solidFill>
                <a:srgbClr val="000000"/>
              </a:solidFill>
              <a:latin typeface="Calibri"/>
            </a:endParaRPr>
          </a:p>
          <a:p>
            <a:pPr>
              <a:lnSpc>
                <a:spcPct val="90000"/>
              </a:lnSpc>
              <a:spcBef>
                <a:spcPts val="1001"/>
              </a:spcBef>
            </a:pPr>
            <a:r>
              <a:rPr lang="en-US" sz="2400" b="0" strike="noStrike" spc="-1" dirty="0">
                <a:solidFill>
                  <a:srgbClr val="FFFFFF"/>
                </a:solidFill>
                <a:latin typeface="Calibri"/>
              </a:rPr>
              <a:t>Entrepreneurial skills can be found, and learned, in all walks of life, not just in business.</a:t>
            </a:r>
            <a:r>
              <a:rPr lang="en-US" sz="2400" b="0" strike="noStrike" spc="-1" dirty="0">
                <a:solidFill>
                  <a:srgbClr val="000000"/>
                </a:solidFill>
                <a:latin typeface="Calibri"/>
              </a:rPr>
              <a:t> </a:t>
            </a:r>
            <a:r>
              <a:rPr lang="en-US" sz="2400" spc="-1" dirty="0">
                <a:solidFill>
                  <a:srgbClr val="000000"/>
                </a:solidFill>
                <a:latin typeface="Calibri"/>
              </a:rPr>
              <a:t> </a:t>
            </a:r>
            <a:r>
              <a:rPr lang="en-US" sz="2400" b="0" strike="noStrike" spc="-1" dirty="0">
                <a:solidFill>
                  <a:srgbClr val="FFFFFF"/>
                </a:solidFill>
                <a:latin typeface="Calibri"/>
              </a:rPr>
              <a:t>There are social entrepreneurs for example, who build businesses to create social change.</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pic>
        <p:nvPicPr>
          <p:cNvPr id="654" name="Picture Placeholder 6" descr="A person wearing a costume&#10;&#10;Description automatically generated"/>
          <p:cNvPicPr/>
          <p:nvPr/>
        </p:nvPicPr>
        <p:blipFill>
          <a:blip r:embed="rId3"/>
          <a:srcRect l="1255" r="1255"/>
          <a:stretch/>
        </p:blipFill>
        <p:spPr>
          <a:xfrm>
            <a:off x="6221506" y="433108"/>
            <a:ext cx="5996173" cy="6431732"/>
          </a:xfrm>
          <a:prstGeom prst="rect">
            <a:avLst/>
          </a:prstGeom>
          <a:ln>
            <a:noFill/>
          </a:ln>
        </p:spPr>
      </p:pic>
      <p:sp>
        <p:nvSpPr>
          <p:cNvPr id="5" name="CustomShape 3">
            <a:extLst>
              <a:ext uri="{FF2B5EF4-FFF2-40B4-BE49-F238E27FC236}">
                <a16:creationId xmlns:a16="http://schemas.microsoft.com/office/drawing/2014/main" id="{698E594B-023F-FF41-99CA-868BFB63BA0F}"/>
              </a:ext>
            </a:extLst>
          </p:cNvPr>
          <p:cNvSpPr/>
          <p:nvPr/>
        </p:nvSpPr>
        <p:spPr>
          <a:xfrm rot="256800" flipH="1">
            <a:off x="4863657" y="774844"/>
            <a:ext cx="797883"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53" name="TextShape 2"/>
          <p:cNvSpPr txBox="1"/>
          <p:nvPr/>
        </p:nvSpPr>
        <p:spPr>
          <a:xfrm rot="256800">
            <a:off x="524336" y="849553"/>
            <a:ext cx="6212160" cy="141948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What </a:t>
            </a:r>
            <a:r>
              <a:rPr lang="pl-PL" sz="3600" strike="noStrike" spc="-1" dirty="0">
                <a:solidFill>
                  <a:srgbClr val="FFFFFF"/>
                </a:solidFill>
                <a:latin typeface="Calibri"/>
              </a:rPr>
              <a:t>I</a:t>
            </a:r>
            <a:r>
              <a:rPr lang="en-US" sz="3600" strike="noStrike" spc="-1" dirty="0">
                <a:solidFill>
                  <a:srgbClr val="FFFFFF"/>
                </a:solidFill>
                <a:latin typeface="Calibri"/>
              </a:rPr>
              <a:t>s an </a:t>
            </a:r>
            <a:r>
              <a:rPr lang="pl-PL" sz="3600" strike="noStrike" spc="-1" dirty="0">
                <a:solidFill>
                  <a:srgbClr val="FFFFFF"/>
                </a:solidFill>
                <a:latin typeface="Calibri"/>
              </a:rPr>
              <a:t>E</a:t>
            </a:r>
            <a:r>
              <a:rPr lang="en-US" sz="3600" strike="noStrike" spc="-1" dirty="0">
                <a:solidFill>
                  <a:srgbClr val="FFFFFF"/>
                </a:solidFill>
                <a:latin typeface="Calibri"/>
              </a:rPr>
              <a:t>ntrepreneur?</a:t>
            </a:r>
            <a:endParaRPr lang="en-US" sz="3600" strike="noStrike" spc="-1" dirty="0">
              <a:solidFill>
                <a:srgbClr val="000000"/>
              </a:solidFill>
              <a:latin typeface="Calibri"/>
            </a:endParaRPr>
          </a:p>
          <a:p>
            <a:pPr>
              <a:lnSpc>
                <a:spcPct val="90000"/>
              </a:lnSpc>
              <a:spcBef>
                <a:spcPts val="1001"/>
              </a:spcBef>
            </a:pPr>
            <a:endParaRPr lang="en-US" sz="3600" b="0" strike="noStrike" spc="-1" dirty="0">
              <a:solidFill>
                <a:srgbClr val="000000"/>
              </a:solidFill>
              <a:latin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TextShape 1"/>
          <p:cNvSpPr txBox="1"/>
          <p:nvPr/>
        </p:nvSpPr>
        <p:spPr>
          <a:xfrm>
            <a:off x="627529" y="2008094"/>
            <a:ext cx="5342966" cy="4199386"/>
          </a:xfrm>
          <a:prstGeom prst="rect">
            <a:avLst/>
          </a:prstGeom>
          <a:noFill/>
          <a:ln>
            <a:noFill/>
          </a:ln>
        </p:spPr>
        <p:txBody>
          <a:bodyPr>
            <a:noAutofit/>
          </a:bodyPr>
          <a:lstStyle/>
          <a:p>
            <a:pPr marL="432000" indent="-324000">
              <a:lnSpc>
                <a:spcPct val="90000"/>
              </a:lnSpc>
              <a:spcBef>
                <a:spcPts val="1001"/>
              </a:spcBef>
              <a:buClr>
                <a:srgbClr val="FDB614"/>
              </a:buClr>
              <a:buSzPct val="45000"/>
              <a:buFont typeface="Wingdings" charset="2"/>
              <a:buChar char=""/>
            </a:pPr>
            <a:r>
              <a:rPr lang="en-US" sz="2400" spc="-1" dirty="0">
                <a:solidFill>
                  <a:srgbClr val="FFFFFF"/>
                </a:solidFill>
                <a:latin typeface="Calibri"/>
                <a:ea typeface="Calibri"/>
              </a:rPr>
              <a:t>Activities can easily be shared and discussed with peers and existing communities of interest, reinforcing connections and confidence.</a:t>
            </a:r>
            <a:endParaRPr lang="en-US" sz="2400" spc="-1" dirty="0">
              <a:solidFill>
                <a:srgbClr val="000000"/>
              </a:solidFill>
              <a:latin typeface="Calibri"/>
            </a:endParaRPr>
          </a:p>
          <a:p>
            <a:pPr marL="432000" indent="-324000">
              <a:lnSpc>
                <a:spcPct val="90000"/>
              </a:lnSpc>
              <a:spcBef>
                <a:spcPts val="1001"/>
              </a:spcBef>
              <a:buClr>
                <a:srgbClr val="FDB614"/>
              </a:buClr>
              <a:buSzPct val="45000"/>
              <a:buFont typeface="Wingdings" charset="2"/>
              <a:buChar char=""/>
            </a:pPr>
            <a:r>
              <a:rPr lang="en-US" sz="2400" spc="-1" dirty="0">
                <a:solidFill>
                  <a:srgbClr val="FFFFFF"/>
                </a:solidFill>
                <a:latin typeface="Calibri"/>
                <a:ea typeface="Calibri"/>
              </a:rPr>
              <a:t>It is easier to maintain engagement for young persons when the process is based on the theme they are already passionate about.</a:t>
            </a:r>
            <a:endParaRPr lang="en-US" sz="2400" spc="-1" dirty="0">
              <a:solidFill>
                <a:srgbClr val="000000"/>
              </a:solidFill>
              <a:latin typeface="Calibri"/>
            </a:endParaRPr>
          </a:p>
          <a:p>
            <a:pPr marL="432000" indent="-324000">
              <a:lnSpc>
                <a:spcPct val="90000"/>
              </a:lnSpc>
              <a:spcBef>
                <a:spcPts val="1001"/>
              </a:spcBef>
              <a:buClr>
                <a:srgbClr val="FDB614"/>
              </a:buClr>
              <a:buSzPct val="45000"/>
              <a:buFont typeface="Wingdings" charset="2"/>
              <a:buChar char=""/>
            </a:pPr>
            <a:r>
              <a:rPr lang="en-US" sz="2400" spc="-1" dirty="0">
                <a:solidFill>
                  <a:srgbClr val="FFFFFF"/>
                </a:solidFill>
                <a:latin typeface="Calibri"/>
                <a:ea typeface="Calibri"/>
              </a:rPr>
              <a:t>Delivery is interactive, engaging a range of learning styles.</a:t>
            </a:r>
            <a:endParaRPr lang="en-US" sz="2400" spc="-1" dirty="0">
              <a:solidFill>
                <a:srgbClr val="000000"/>
              </a:solidFill>
              <a:latin typeface="Calibri"/>
            </a:endParaRPr>
          </a:p>
        </p:txBody>
      </p:sp>
      <p:sp>
        <p:nvSpPr>
          <p:cNvPr id="5" name="CustomShape 3">
            <a:extLst>
              <a:ext uri="{FF2B5EF4-FFF2-40B4-BE49-F238E27FC236}">
                <a16:creationId xmlns:a16="http://schemas.microsoft.com/office/drawing/2014/main" id="{698E594B-023F-FF41-99CA-868BFB63BA0F}"/>
              </a:ext>
            </a:extLst>
          </p:cNvPr>
          <p:cNvSpPr/>
          <p:nvPr/>
        </p:nvSpPr>
        <p:spPr>
          <a:xfrm rot="256800" flipH="1">
            <a:off x="4861338" y="836873"/>
            <a:ext cx="2460184"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53" name="TextShape 2"/>
          <p:cNvSpPr txBox="1"/>
          <p:nvPr/>
        </p:nvSpPr>
        <p:spPr>
          <a:xfrm rot="256800">
            <a:off x="522964" y="886242"/>
            <a:ext cx="7195387" cy="1419480"/>
          </a:xfrm>
          <a:prstGeom prst="rect">
            <a:avLst/>
          </a:prstGeom>
          <a:noFill/>
          <a:ln>
            <a:noFill/>
          </a:ln>
        </p:spPr>
        <p:txBody>
          <a:bodyPr>
            <a:normAutofit/>
          </a:bodyPr>
          <a:lstStyle/>
          <a:p>
            <a:pPr>
              <a:lnSpc>
                <a:spcPts val="3500"/>
              </a:lnSpc>
              <a:spcBef>
                <a:spcPts val="1001"/>
              </a:spcBef>
            </a:pPr>
            <a:r>
              <a:rPr lang="en-US" sz="3600" spc="-1" dirty="0">
                <a:solidFill>
                  <a:srgbClr val="FFFFFF"/>
                </a:solidFill>
                <a:latin typeface="Calibri"/>
              </a:rPr>
              <a:t>Benefits of Integrating Pop Culture</a:t>
            </a:r>
            <a:endParaRPr lang="en-US" sz="3600" spc="-1" dirty="0">
              <a:solidFill>
                <a:srgbClr val="000000"/>
              </a:solidFill>
              <a:latin typeface="Calibri"/>
            </a:endParaRPr>
          </a:p>
        </p:txBody>
      </p:sp>
      <p:pic>
        <p:nvPicPr>
          <p:cNvPr id="6" name="Picture Placeholder 6" descr="A person wearing a costume&#10;&#10;Description automatically generated">
            <a:extLst>
              <a:ext uri="{FF2B5EF4-FFF2-40B4-BE49-F238E27FC236}">
                <a16:creationId xmlns:a16="http://schemas.microsoft.com/office/drawing/2014/main" id="{0D4E1E94-637C-9941-9D2B-8265CFA4298F}"/>
              </a:ext>
            </a:extLst>
          </p:cNvPr>
          <p:cNvPicPr/>
          <p:nvPr/>
        </p:nvPicPr>
        <p:blipFill>
          <a:blip r:embed="rId3"/>
          <a:srcRect l="1255" r="1255"/>
          <a:stretch/>
        </p:blipFill>
        <p:spPr>
          <a:xfrm>
            <a:off x="6221506" y="433108"/>
            <a:ext cx="5996173" cy="6431732"/>
          </a:xfrm>
          <a:prstGeom prst="rect">
            <a:avLst/>
          </a:prstGeom>
          <a:ln>
            <a:noFill/>
          </a:ln>
        </p:spPr>
      </p:pic>
    </p:spTree>
    <p:extLst>
      <p:ext uri="{BB962C8B-B14F-4D97-AF65-F5344CB8AC3E}">
        <p14:creationId xmlns:p14="http://schemas.microsoft.com/office/powerpoint/2010/main" val="1327781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TextShape 1"/>
          <p:cNvSpPr txBox="1"/>
          <p:nvPr/>
        </p:nvSpPr>
        <p:spPr>
          <a:xfrm>
            <a:off x="295200" y="681840"/>
            <a:ext cx="4552560" cy="696960"/>
          </a:xfrm>
          <a:prstGeom prst="rect">
            <a:avLst/>
          </a:prstGeom>
          <a:noFill/>
          <a:ln>
            <a:noFill/>
          </a:ln>
        </p:spPr>
        <p:txBody>
          <a:bodyPr>
            <a:normAutofit/>
          </a:bodyPr>
          <a:lstStyle/>
          <a:p>
            <a:pPr>
              <a:lnSpc>
                <a:spcPct val="90000"/>
              </a:lnSpc>
              <a:spcBef>
                <a:spcPts val="1001"/>
              </a:spcBef>
            </a:pPr>
            <a:r>
              <a:rPr lang="en-US" sz="3600" b="1" strike="noStrike" spc="-1" dirty="0">
                <a:solidFill>
                  <a:srgbClr val="FFFFFF"/>
                </a:solidFill>
                <a:latin typeface="Calibri"/>
              </a:rPr>
              <a:t>Learning Objectives</a:t>
            </a:r>
            <a:endParaRPr lang="en-US" sz="3600" b="0" strike="noStrike" spc="-1" dirty="0">
              <a:solidFill>
                <a:srgbClr val="000000"/>
              </a:solidFill>
              <a:latin typeface="Calibri"/>
            </a:endParaRPr>
          </a:p>
        </p:txBody>
      </p:sp>
      <p:sp>
        <p:nvSpPr>
          <p:cNvPr id="524" name="TextShape 2"/>
          <p:cNvSpPr txBox="1"/>
          <p:nvPr/>
        </p:nvSpPr>
        <p:spPr>
          <a:xfrm>
            <a:off x="5489640" y="176652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04</a:t>
            </a:r>
            <a:endParaRPr lang="en-US" sz="4800" b="0" strike="noStrike" spc="-1" dirty="0">
              <a:solidFill>
                <a:srgbClr val="000000"/>
              </a:solidFill>
              <a:latin typeface="Calibri"/>
            </a:endParaRPr>
          </a:p>
        </p:txBody>
      </p:sp>
      <p:sp>
        <p:nvSpPr>
          <p:cNvPr id="525" name="TextShape 3"/>
          <p:cNvSpPr txBox="1"/>
          <p:nvPr/>
        </p:nvSpPr>
        <p:spPr>
          <a:xfrm>
            <a:off x="6855840" y="1998720"/>
            <a:ext cx="466416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ea typeface="Calibri"/>
              </a:rPr>
              <a:t>Spotlight on Young Successful Pop Culture Entrepreneurship</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26" name="TextShape 4"/>
          <p:cNvSpPr txBox="1"/>
          <p:nvPr/>
        </p:nvSpPr>
        <p:spPr>
          <a:xfrm>
            <a:off x="5513400" y="331452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05</a:t>
            </a:r>
            <a:endParaRPr lang="en-US" sz="4800" b="0" strike="noStrike" spc="-1" dirty="0">
              <a:solidFill>
                <a:srgbClr val="000000"/>
              </a:solidFill>
              <a:latin typeface="Calibri"/>
            </a:endParaRPr>
          </a:p>
        </p:txBody>
      </p:sp>
      <p:sp>
        <p:nvSpPr>
          <p:cNvPr id="527" name="TextShape 5"/>
          <p:cNvSpPr txBox="1"/>
          <p:nvPr/>
        </p:nvSpPr>
        <p:spPr>
          <a:xfrm>
            <a:off x="6954120" y="3702240"/>
            <a:ext cx="487152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ea typeface="Calibri"/>
              </a:rPr>
              <a:t>Characteristics and </a:t>
            </a:r>
            <a:r>
              <a:rPr lang="pl-PL" sz="2400" b="1" strike="noStrike" spc="-1" dirty="0">
                <a:solidFill>
                  <a:srgbClr val="FFFFFF"/>
                </a:solidFill>
                <a:latin typeface="Calibri"/>
                <a:ea typeface="Calibri"/>
              </a:rPr>
              <a:t>K</a:t>
            </a:r>
            <a:r>
              <a:rPr lang="en-US" sz="2400" b="1" strike="noStrike" spc="-1" dirty="0">
                <a:solidFill>
                  <a:srgbClr val="FFFFFF"/>
                </a:solidFill>
                <a:latin typeface="Calibri"/>
                <a:ea typeface="Calibri"/>
              </a:rPr>
              <a:t>ey </a:t>
            </a:r>
            <a:r>
              <a:rPr lang="pl-PL" sz="2400" b="1" spc="-1" dirty="0">
                <a:solidFill>
                  <a:srgbClr val="FFFFFF"/>
                </a:solidFill>
                <a:latin typeface="Calibri"/>
                <a:ea typeface="Calibri"/>
              </a:rPr>
              <a:t>T</a:t>
            </a:r>
            <a:r>
              <a:rPr lang="en-US" sz="2400" b="1" strike="noStrike" spc="-1" dirty="0">
                <a:solidFill>
                  <a:srgbClr val="FFFFFF"/>
                </a:solidFill>
                <a:latin typeface="Calibri"/>
                <a:ea typeface="Calibri"/>
              </a:rPr>
              <a:t>raits of Entrepreneurs</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28" name="TextShape 6"/>
          <p:cNvSpPr txBox="1"/>
          <p:nvPr/>
        </p:nvSpPr>
        <p:spPr>
          <a:xfrm>
            <a:off x="5483520" y="482904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06</a:t>
            </a:r>
            <a:endParaRPr lang="en-US" sz="4800" b="0" strike="noStrike" spc="-1" dirty="0">
              <a:solidFill>
                <a:srgbClr val="000000"/>
              </a:solidFill>
              <a:latin typeface="Calibri"/>
            </a:endParaRPr>
          </a:p>
        </p:txBody>
      </p:sp>
      <p:sp>
        <p:nvSpPr>
          <p:cNvPr id="529" name="TextShape 7"/>
          <p:cNvSpPr txBox="1"/>
          <p:nvPr/>
        </p:nvSpPr>
        <p:spPr>
          <a:xfrm>
            <a:off x="6954120" y="5020560"/>
            <a:ext cx="487152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ea typeface="Calibri"/>
              </a:rPr>
              <a:t>Who </a:t>
            </a:r>
            <a:r>
              <a:rPr lang="pl-PL" sz="2400" b="1" strike="noStrike" spc="-1" dirty="0">
                <a:solidFill>
                  <a:srgbClr val="FFFFFF"/>
                </a:solidFill>
                <a:latin typeface="Calibri"/>
                <a:ea typeface="Calibri"/>
              </a:rPr>
              <a:t>W</a:t>
            </a:r>
            <a:r>
              <a:rPr lang="en-US" sz="2400" b="1" strike="noStrike" spc="-1" dirty="0">
                <a:solidFill>
                  <a:srgbClr val="FFFFFF"/>
                </a:solidFill>
                <a:latin typeface="Calibri"/>
                <a:ea typeface="Calibri"/>
              </a:rPr>
              <a:t>ant to </a:t>
            </a:r>
            <a:r>
              <a:rPr lang="pl-PL" sz="2400" b="1" strike="noStrike" spc="-1" dirty="0">
                <a:solidFill>
                  <a:srgbClr val="FFFFFF"/>
                </a:solidFill>
                <a:latin typeface="Calibri"/>
                <a:ea typeface="Calibri"/>
              </a:rPr>
              <a:t>B</a:t>
            </a:r>
            <a:r>
              <a:rPr lang="en-US" sz="2400" b="1" strike="noStrike" spc="-1" dirty="0">
                <a:solidFill>
                  <a:srgbClr val="FFFFFF"/>
                </a:solidFill>
                <a:latin typeface="Calibri"/>
                <a:ea typeface="Calibri"/>
              </a:rPr>
              <a:t>e an Entrepreneur</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30" name="TextShape 8"/>
          <p:cNvSpPr txBox="1"/>
          <p:nvPr/>
        </p:nvSpPr>
        <p:spPr>
          <a:xfrm>
            <a:off x="366360" y="2080250"/>
            <a:ext cx="4664160" cy="4211691"/>
          </a:xfrm>
          <a:prstGeom prst="rect">
            <a:avLst/>
          </a:prstGeom>
          <a:noFill/>
          <a:ln>
            <a:noFill/>
          </a:ln>
        </p:spPr>
        <p:txBody>
          <a:bodyPr>
            <a:normAutofit fontScale="92500" lnSpcReduction="10000"/>
          </a:bodyPr>
          <a:lstStyle/>
          <a:p>
            <a:pPr>
              <a:lnSpc>
                <a:spcPct val="90000"/>
              </a:lnSpc>
              <a:spcBef>
                <a:spcPts val="1001"/>
              </a:spcBef>
            </a:pPr>
            <a:r>
              <a:rPr lang="en-US" sz="2600" b="1" i="1" strike="noStrike" spc="-1" dirty="0">
                <a:solidFill>
                  <a:srgbClr val="FDB614"/>
                </a:solidFill>
                <a:latin typeface="Calibri"/>
                <a:ea typeface="Calibri"/>
              </a:rPr>
              <a:t>Learners will be able to:</a:t>
            </a:r>
            <a:endParaRPr lang="en-US" sz="2600" b="1" i="1" strike="noStrike" spc="-1" dirty="0">
              <a:solidFill>
                <a:srgbClr val="FDB614"/>
              </a:solidFill>
              <a:latin typeface="Calibri"/>
            </a:endParaRPr>
          </a:p>
          <a:p>
            <a:pPr>
              <a:lnSpc>
                <a:spcPct val="90000"/>
              </a:lnSpc>
              <a:spcBef>
                <a:spcPts val="1001"/>
              </a:spcBef>
            </a:pPr>
            <a:endParaRPr lang="en-US" sz="2600" b="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600" b="0" strike="noStrike" spc="-1" dirty="0">
                <a:solidFill>
                  <a:srgbClr val="FFFFFF"/>
                </a:solidFill>
                <a:latin typeface="Calibri"/>
                <a:ea typeface="Calibri"/>
              </a:rPr>
              <a:t>Understand what are the opportunities for young people in </a:t>
            </a:r>
            <a:r>
              <a:rPr lang="pl-PL" sz="2600" b="0" strike="noStrike" spc="-1" dirty="0">
                <a:solidFill>
                  <a:srgbClr val="FFFFFF"/>
                </a:solidFill>
                <a:latin typeface="Calibri"/>
                <a:ea typeface="Calibri"/>
              </a:rPr>
              <a:t>p</a:t>
            </a:r>
            <a:r>
              <a:rPr lang="en-US" sz="2600" b="0" strike="noStrike" spc="-1" dirty="0">
                <a:solidFill>
                  <a:srgbClr val="FFFFFF"/>
                </a:solidFill>
                <a:latin typeface="Calibri"/>
                <a:ea typeface="Calibri"/>
              </a:rPr>
              <a:t>op </a:t>
            </a:r>
            <a:r>
              <a:rPr lang="pl-PL" sz="2600" b="0" strike="noStrike" spc="-1" dirty="0">
                <a:solidFill>
                  <a:srgbClr val="FFFFFF"/>
                </a:solidFill>
                <a:latin typeface="Calibri"/>
                <a:ea typeface="Calibri"/>
              </a:rPr>
              <a:t>c</a:t>
            </a:r>
            <a:r>
              <a:rPr lang="en-US" sz="2600" b="0" strike="noStrike" spc="-1" dirty="0">
                <a:solidFill>
                  <a:srgbClr val="FFFFFF"/>
                </a:solidFill>
                <a:latin typeface="Calibri"/>
                <a:ea typeface="Calibri"/>
              </a:rPr>
              <a:t>ulture </a:t>
            </a:r>
            <a:endParaRPr lang="en-US" sz="2600" b="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600" b="0" strike="noStrike" spc="-1" dirty="0">
                <a:solidFill>
                  <a:srgbClr val="FFFFFF"/>
                </a:solidFill>
                <a:latin typeface="Calibri"/>
                <a:ea typeface="Calibri"/>
              </a:rPr>
              <a:t>Identify characteristics of successful entrepreneurship</a:t>
            </a:r>
            <a:endParaRPr lang="en-US" sz="2600" b="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600" b="0" strike="noStrike" spc="-1" dirty="0">
                <a:solidFill>
                  <a:srgbClr val="FFFFFF"/>
                </a:solidFill>
                <a:latin typeface="Calibri"/>
                <a:ea typeface="Calibri"/>
              </a:rPr>
              <a:t>Find inspiration in the activities of young people working in </a:t>
            </a:r>
            <a:r>
              <a:rPr lang="pl-PL" sz="2600" b="0" strike="noStrike" spc="-1" dirty="0">
                <a:solidFill>
                  <a:srgbClr val="FFFFFF"/>
                </a:solidFill>
                <a:latin typeface="Calibri"/>
                <a:ea typeface="Calibri"/>
              </a:rPr>
              <a:t>p</a:t>
            </a:r>
            <a:r>
              <a:rPr lang="en-US" sz="2600" b="0" strike="noStrike" spc="-1" dirty="0">
                <a:solidFill>
                  <a:srgbClr val="FFFFFF"/>
                </a:solidFill>
                <a:latin typeface="Calibri"/>
                <a:ea typeface="Calibri"/>
              </a:rPr>
              <a:t>op </a:t>
            </a:r>
            <a:r>
              <a:rPr lang="pl-PL" sz="2600" b="0" strike="noStrike" spc="-1" dirty="0">
                <a:solidFill>
                  <a:srgbClr val="FFFFFF"/>
                </a:solidFill>
                <a:latin typeface="Calibri"/>
                <a:ea typeface="Calibri"/>
              </a:rPr>
              <a:t>c</a:t>
            </a:r>
            <a:r>
              <a:rPr lang="en-US" sz="2600" b="0" strike="noStrike" spc="-1" dirty="0">
                <a:solidFill>
                  <a:srgbClr val="FFFFFF"/>
                </a:solidFill>
                <a:latin typeface="Calibri"/>
                <a:ea typeface="Calibri"/>
              </a:rPr>
              <a:t>ulture business and using interactive media</a:t>
            </a:r>
            <a:endParaRPr lang="en-US" sz="2600" b="0" strike="noStrike" spc="-1" dirty="0">
              <a:solidFill>
                <a:srgbClr val="000000"/>
              </a:solidFill>
              <a:latin typeface="Calibri"/>
            </a:endParaRPr>
          </a:p>
          <a:p>
            <a:pPr marL="343080" indent="-342720">
              <a:lnSpc>
                <a:spcPct val="90000"/>
              </a:lnSpc>
              <a:spcBef>
                <a:spcPts val="1001"/>
              </a:spcBef>
              <a:buClr>
                <a:srgbClr val="FFFFFF"/>
              </a:buClr>
              <a:buFont typeface="Arial"/>
              <a:buChar char="•"/>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44C2186-BDA6-8841-BD47-D97D26AAE78F}"/>
              </a:ext>
            </a:extLst>
          </p:cNvPr>
          <p:cNvGrpSpPr/>
          <p:nvPr/>
        </p:nvGrpSpPr>
        <p:grpSpPr>
          <a:xfrm>
            <a:off x="1396962" y="832580"/>
            <a:ext cx="7603602" cy="4241443"/>
            <a:chOff x="632160" y="1173240"/>
            <a:chExt cx="9210600" cy="3559680"/>
          </a:xfrm>
        </p:grpSpPr>
        <p:pic>
          <p:nvPicPr>
            <p:cNvPr id="658" name="Picture 4">
              <a:hlinkClick r:id="rId2"/>
            </p:cNvPr>
            <p:cNvPicPr/>
            <p:nvPr/>
          </p:nvPicPr>
          <p:blipFill>
            <a:blip r:embed="rId3"/>
            <a:stretch/>
          </p:blipFill>
          <p:spPr>
            <a:xfrm>
              <a:off x="632160" y="1183320"/>
              <a:ext cx="4760280" cy="3549600"/>
            </a:xfrm>
            <a:prstGeom prst="rect">
              <a:avLst/>
            </a:prstGeom>
            <a:ln>
              <a:noFill/>
            </a:ln>
          </p:spPr>
        </p:pic>
        <p:pic>
          <p:nvPicPr>
            <p:cNvPr id="659" name="Picture 5" descr="Screen Clipping">
              <a:hlinkClick r:id="rId2"/>
            </p:cNvPr>
            <p:cNvPicPr/>
            <p:nvPr/>
          </p:nvPicPr>
          <p:blipFill>
            <a:blip r:embed="rId4"/>
            <a:stretch/>
          </p:blipFill>
          <p:spPr>
            <a:xfrm>
              <a:off x="5392800" y="1183320"/>
              <a:ext cx="2109960" cy="3549600"/>
            </a:xfrm>
            <a:prstGeom prst="rect">
              <a:avLst/>
            </a:prstGeom>
            <a:ln>
              <a:noFill/>
            </a:ln>
          </p:spPr>
        </p:pic>
        <p:pic>
          <p:nvPicPr>
            <p:cNvPr id="660" name="Picture 6" descr="Screen Clipping">
              <a:hlinkClick r:id="rId2"/>
            </p:cNvPr>
            <p:cNvPicPr/>
            <p:nvPr/>
          </p:nvPicPr>
          <p:blipFill>
            <a:blip r:embed="rId5"/>
            <a:stretch/>
          </p:blipFill>
          <p:spPr>
            <a:xfrm>
              <a:off x="7502760" y="1173240"/>
              <a:ext cx="2340000" cy="3559320"/>
            </a:xfrm>
            <a:prstGeom prst="rect">
              <a:avLst/>
            </a:prstGeom>
            <a:ln>
              <a:noFill/>
            </a:ln>
          </p:spPr>
        </p:pic>
      </p:grpSp>
      <p:sp>
        <p:nvSpPr>
          <p:cNvPr id="9" name="Rectangle 8">
            <a:extLst>
              <a:ext uri="{FF2B5EF4-FFF2-40B4-BE49-F238E27FC236}">
                <a16:creationId xmlns:a16="http://schemas.microsoft.com/office/drawing/2014/main" id="{7ECC4C4F-BF36-6E4E-B051-AA0F172AEBFC}"/>
              </a:ext>
            </a:extLst>
          </p:cNvPr>
          <p:cNvSpPr/>
          <p:nvPr/>
        </p:nvSpPr>
        <p:spPr>
          <a:xfrm>
            <a:off x="2517183" y="5797965"/>
            <a:ext cx="5905912" cy="430887"/>
          </a:xfrm>
          <a:prstGeom prst="rect">
            <a:avLst/>
          </a:prstGeom>
        </p:spPr>
        <p:txBody>
          <a:bodyPr wrap="none">
            <a:spAutoFit/>
          </a:bodyPr>
          <a:lstStyle/>
          <a:p>
            <a:pPr>
              <a:lnSpc>
                <a:spcPct val="100000"/>
              </a:lnSpc>
            </a:pPr>
            <a:r>
              <a:rPr lang="pl-PL" sz="2200" u="sng" spc="-1" dirty="0">
                <a:solidFill>
                  <a:srgbClr val="1367B3"/>
                </a:solidFill>
                <a:latin typeface="Calibri"/>
                <a:hlinkClick r:id="rId2">
                  <a:extLst>
                    <a:ext uri="{A12FA001-AC4F-418D-AE19-62706E023703}">
                      <ahyp:hlinkClr xmlns:ahyp="http://schemas.microsoft.com/office/drawing/2018/hyperlinkcolor" val="tx"/>
                    </a:ext>
                  </a:extLst>
                </a:hlinkClick>
              </a:rPr>
              <a:t>George Koukis - the unconventional entrepreneur </a:t>
            </a:r>
            <a:endParaRPr lang="pl-PL" sz="2200" spc="-1" dirty="0">
              <a:solidFill>
                <a:srgbClr val="1367B3"/>
              </a:solidFill>
            </a:endParaRPr>
          </a:p>
        </p:txBody>
      </p:sp>
      <p:grpSp>
        <p:nvGrpSpPr>
          <p:cNvPr id="10" name="Google Shape;664;p39">
            <a:extLst>
              <a:ext uri="{FF2B5EF4-FFF2-40B4-BE49-F238E27FC236}">
                <a16:creationId xmlns:a16="http://schemas.microsoft.com/office/drawing/2014/main" id="{B28BADD7-B4F5-E945-B99A-5DA59B7D7841}"/>
              </a:ext>
            </a:extLst>
          </p:cNvPr>
          <p:cNvGrpSpPr/>
          <p:nvPr/>
        </p:nvGrpSpPr>
        <p:grpSpPr>
          <a:xfrm>
            <a:off x="2110277" y="5800213"/>
            <a:ext cx="393060" cy="393060"/>
            <a:chOff x="5941025" y="3634400"/>
            <a:chExt cx="467650" cy="467650"/>
          </a:xfrm>
        </p:grpSpPr>
        <p:sp>
          <p:nvSpPr>
            <p:cNvPr id="11" name="Google Shape;665;p39">
              <a:extLst>
                <a:ext uri="{FF2B5EF4-FFF2-40B4-BE49-F238E27FC236}">
                  <a16:creationId xmlns:a16="http://schemas.microsoft.com/office/drawing/2014/main" id="{B38CB92A-BDBF-8147-9E7E-68AF753DF297}"/>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a:extLst>
                <a:ext uri="{FF2B5EF4-FFF2-40B4-BE49-F238E27FC236}">
                  <a16:creationId xmlns:a16="http://schemas.microsoft.com/office/drawing/2014/main" id="{4A587371-BBB8-C440-BA27-A397B0E6BBB3}"/>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a:extLst>
                <a:ext uri="{FF2B5EF4-FFF2-40B4-BE49-F238E27FC236}">
                  <a16:creationId xmlns:a16="http://schemas.microsoft.com/office/drawing/2014/main" id="{177C85F4-25DB-AD40-B1E6-7C110F625541}"/>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a:extLst>
                <a:ext uri="{FF2B5EF4-FFF2-40B4-BE49-F238E27FC236}">
                  <a16:creationId xmlns:a16="http://schemas.microsoft.com/office/drawing/2014/main" id="{388531F8-3626-5746-A48D-952E4BBC78D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a:extLst>
                <a:ext uri="{FF2B5EF4-FFF2-40B4-BE49-F238E27FC236}">
                  <a16:creationId xmlns:a16="http://schemas.microsoft.com/office/drawing/2014/main" id="{084F9845-2596-684B-89A4-9D030E5BFC4C}"/>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a:extLst>
                <a:ext uri="{FF2B5EF4-FFF2-40B4-BE49-F238E27FC236}">
                  <a16:creationId xmlns:a16="http://schemas.microsoft.com/office/drawing/2014/main" id="{01B8006E-D3AC-8749-A4BD-73510EB8287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8" name="Picture 17">
            <a:hlinkClick r:id="rId6"/>
            <a:extLst>
              <a:ext uri="{FF2B5EF4-FFF2-40B4-BE49-F238E27FC236}">
                <a16:creationId xmlns:a16="http://schemas.microsoft.com/office/drawing/2014/main" id="{0313E73E-459E-BD4F-BE2E-C4CF1AD76797}"/>
              </a:ext>
            </a:extLst>
          </p:cNvPr>
          <p:cNvPicPr>
            <a:picLocks noChangeAspect="1"/>
          </p:cNvPicPr>
          <p:nvPr/>
        </p:nvPicPr>
        <p:blipFill rotWithShape="1">
          <a:blip r:embed="rId7">
            <a:extLst>
              <a:ext uri="{28A0092B-C50C-407E-A947-70E740481C1C}">
                <a14:useLocalDpi xmlns:a14="http://schemas.microsoft.com/office/drawing/2010/main" val="0"/>
              </a:ext>
            </a:extLst>
          </a:blip>
          <a:srcRect l="8386" t="10823" r="5801" b="5574"/>
          <a:stretch/>
        </p:blipFill>
        <p:spPr>
          <a:xfrm>
            <a:off x="-151110" y="342952"/>
            <a:ext cx="10995687" cy="5777647"/>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 name="TextShape 1"/>
          <p:cNvSpPr txBox="1"/>
          <p:nvPr/>
        </p:nvSpPr>
        <p:spPr>
          <a:xfrm>
            <a:off x="520431" y="2064321"/>
            <a:ext cx="5870696" cy="4060800"/>
          </a:xfrm>
          <a:prstGeom prst="rect">
            <a:avLst/>
          </a:prstGeom>
          <a:noFill/>
          <a:ln>
            <a:noFill/>
          </a:ln>
        </p:spPr>
        <p:txBody>
          <a:bodyPr>
            <a:noAutofit/>
          </a:bodyPr>
          <a:lstStyle/>
          <a:p>
            <a:pPr marL="342900" indent="-342900">
              <a:lnSpc>
                <a:spcPct val="90000"/>
              </a:lnSpc>
              <a:buClr>
                <a:srgbClr val="FDB614"/>
              </a:buClr>
              <a:buFont typeface="Arial" panose="020B0604020202020204" pitchFamily="34" charset="0"/>
              <a:buChar char="•"/>
            </a:pPr>
            <a:r>
              <a:rPr lang="en-US" sz="2400" b="0" strike="noStrike" spc="-1" dirty="0">
                <a:solidFill>
                  <a:srgbClr val="FFFFFF"/>
                </a:solidFill>
                <a:latin typeface="Calibri"/>
              </a:rPr>
              <a:t>Adaptable – creative thinking, and open to change. There are lots of twists and turns along the road to a successful business. The entrepreneur sees opportunities where others see problems. </a:t>
            </a:r>
            <a:endParaRPr lang="en-US" sz="2400" b="0" strike="noStrike" spc="-1" dirty="0">
              <a:solidFill>
                <a:srgbClr val="000000"/>
              </a:solidFill>
              <a:latin typeface="Calibri"/>
            </a:endParaRPr>
          </a:p>
          <a:p>
            <a:pPr marL="342900" indent="-342900">
              <a:lnSpc>
                <a:spcPct val="90000"/>
              </a:lnSpc>
              <a:buClr>
                <a:srgbClr val="FDB614"/>
              </a:buClr>
              <a:buFont typeface="Arial" panose="020B0604020202020204" pitchFamily="34" charset="0"/>
              <a:buChar char="•"/>
            </a:pPr>
            <a:endParaRPr lang="en-US" sz="2400" b="0" strike="noStrike" spc="-1" dirty="0">
              <a:solidFill>
                <a:srgbClr val="000000"/>
              </a:solidFill>
              <a:latin typeface="Calibri"/>
            </a:endParaRPr>
          </a:p>
          <a:p>
            <a:pPr marL="342900" indent="-342900">
              <a:lnSpc>
                <a:spcPct val="90000"/>
              </a:lnSpc>
              <a:buClr>
                <a:srgbClr val="FDB614"/>
              </a:buClr>
              <a:buFont typeface="Arial" panose="020B0604020202020204" pitchFamily="34" charset="0"/>
              <a:buChar char="•"/>
            </a:pPr>
            <a:r>
              <a:rPr lang="en-US" sz="2400" b="0" strike="noStrike" spc="-1" dirty="0">
                <a:solidFill>
                  <a:srgbClr val="FFFFFF"/>
                </a:solidFill>
                <a:latin typeface="Calibri"/>
              </a:rPr>
              <a:t>Persistent – stay motivated to find your way around obstacles.</a:t>
            </a:r>
            <a:endParaRPr lang="en-US" sz="2400" b="0" strike="noStrike" spc="-1" dirty="0">
              <a:solidFill>
                <a:srgbClr val="000000"/>
              </a:solidFill>
              <a:latin typeface="Calibri"/>
            </a:endParaRPr>
          </a:p>
          <a:p>
            <a:pPr marL="342900" indent="-342900">
              <a:lnSpc>
                <a:spcPct val="90000"/>
              </a:lnSpc>
              <a:buClr>
                <a:srgbClr val="FDB614"/>
              </a:buClr>
              <a:buFont typeface="Arial" panose="020B0604020202020204" pitchFamily="34" charset="0"/>
              <a:buChar char="•"/>
            </a:pPr>
            <a:endParaRPr lang="en-US" sz="2400" b="0" strike="noStrike" spc="-1" dirty="0">
              <a:solidFill>
                <a:srgbClr val="000000"/>
              </a:solidFill>
              <a:latin typeface="Calibri"/>
            </a:endParaRPr>
          </a:p>
          <a:p>
            <a:pPr marL="342900" indent="-342900">
              <a:lnSpc>
                <a:spcPct val="90000"/>
              </a:lnSpc>
              <a:buClr>
                <a:srgbClr val="FDB614"/>
              </a:buClr>
              <a:buFont typeface="Arial" panose="020B0604020202020204" pitchFamily="34" charset="0"/>
              <a:buChar char="•"/>
            </a:pPr>
            <a:r>
              <a:rPr lang="en-US" sz="2400" b="0" strike="noStrike" spc="-1" dirty="0">
                <a:solidFill>
                  <a:srgbClr val="FFFFFF"/>
                </a:solidFill>
                <a:latin typeface="Calibri"/>
              </a:rPr>
              <a:t>Ready to work hard – follow your passion.</a:t>
            </a:r>
            <a:endParaRPr lang="en-US" sz="2400" b="0" strike="noStrike" spc="-1" dirty="0">
              <a:solidFill>
                <a:srgbClr val="000000"/>
              </a:solidFill>
              <a:latin typeface="Calibri"/>
            </a:endParaRPr>
          </a:p>
        </p:txBody>
      </p:sp>
      <p:sp>
        <p:nvSpPr>
          <p:cNvPr id="7" name="Freeform 6">
            <a:extLst>
              <a:ext uri="{FF2B5EF4-FFF2-40B4-BE49-F238E27FC236}">
                <a16:creationId xmlns:a16="http://schemas.microsoft.com/office/drawing/2014/main" id="{9D4AB450-92CF-F044-B2F5-85F0BCBD4D77}"/>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2"/>
            <a:srcRect/>
            <a:stretch>
              <a:fillRect l="-24495" r="-26152" b="-235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ustomShape 3">
            <a:extLst>
              <a:ext uri="{FF2B5EF4-FFF2-40B4-BE49-F238E27FC236}">
                <a16:creationId xmlns:a16="http://schemas.microsoft.com/office/drawing/2014/main" id="{537DC010-4E0A-D545-B7F6-4C5EF2A7D9F2}"/>
              </a:ext>
            </a:extLst>
          </p:cNvPr>
          <p:cNvSpPr/>
          <p:nvPr/>
        </p:nvSpPr>
        <p:spPr>
          <a:xfrm rot="256800" flipH="1">
            <a:off x="4680454" y="856988"/>
            <a:ext cx="3359507"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63" name="TextShape 2"/>
          <p:cNvSpPr txBox="1"/>
          <p:nvPr/>
        </p:nvSpPr>
        <p:spPr>
          <a:xfrm rot="256800">
            <a:off x="570344" y="990568"/>
            <a:ext cx="9192881" cy="941400"/>
          </a:xfrm>
          <a:prstGeom prst="rect">
            <a:avLst/>
          </a:prstGeom>
          <a:noFill/>
          <a:ln>
            <a:noFill/>
          </a:ln>
        </p:spPr>
        <p:txBody>
          <a:bodyPr>
            <a:noAutofit/>
          </a:bodyPr>
          <a:lstStyle/>
          <a:p>
            <a:pPr>
              <a:lnSpc>
                <a:spcPts val="3400"/>
              </a:lnSpc>
            </a:pPr>
            <a:r>
              <a:rPr lang="en-US" sz="3600" strike="noStrike" spc="-1" dirty="0">
                <a:solidFill>
                  <a:srgbClr val="FFFFFF"/>
                </a:solidFill>
                <a:latin typeface="Calibri"/>
              </a:rPr>
              <a:t>3 Top Qualities for Business Success</a:t>
            </a:r>
            <a:endParaRPr lang="en-US" sz="3600" strike="noStrike" spc="-1" dirty="0">
              <a:solidFill>
                <a:srgbClr val="000000"/>
              </a:solidFill>
              <a:latin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TextShape 1"/>
          <p:cNvSpPr txBox="1"/>
          <p:nvPr/>
        </p:nvSpPr>
        <p:spPr>
          <a:xfrm>
            <a:off x="610687" y="2025670"/>
            <a:ext cx="5270160" cy="3918960"/>
          </a:xfrm>
          <a:prstGeom prst="rect">
            <a:avLst/>
          </a:prstGeom>
          <a:noFill/>
          <a:ln>
            <a:noFill/>
          </a:ln>
        </p:spPr>
        <p:txBody>
          <a:bodyPr>
            <a:noAutofit/>
          </a:bodyPr>
          <a:lstStyle/>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Creative/imaginative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Passionate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Motivated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Optimistic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Future-oriented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Persuasive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Flexible</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Resourceful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Adventurous </a:t>
            </a:r>
            <a:endParaRPr lang="en-US" sz="2400" strike="noStrike" spc="-1" dirty="0">
              <a:solidFill>
                <a:srgbClr val="000000"/>
              </a:solidFill>
              <a:latin typeface="Calibri"/>
            </a:endParaRPr>
          </a:p>
          <a:p>
            <a:pPr marL="342900" indent="-342900">
              <a:spcBef>
                <a:spcPts val="400"/>
              </a:spcBef>
              <a:buClr>
                <a:srgbClr val="FFC000"/>
              </a:buClr>
              <a:buFont typeface="Arial" panose="020B0604020202020204" pitchFamily="34" charset="0"/>
              <a:buChar char="•"/>
            </a:pPr>
            <a:r>
              <a:rPr lang="en-US" sz="2400" strike="noStrike" spc="-1" dirty="0">
                <a:solidFill>
                  <a:srgbClr val="FFFFFF"/>
                </a:solidFill>
                <a:latin typeface="Calibri"/>
              </a:rPr>
              <a:t>Decisive </a:t>
            </a:r>
            <a:endParaRPr lang="en-US" sz="2400" strike="noStrike" spc="-1" dirty="0">
              <a:solidFill>
                <a:srgbClr val="000000"/>
              </a:solidFill>
              <a:latin typeface="Calibri"/>
            </a:endParaRPr>
          </a:p>
        </p:txBody>
      </p:sp>
      <p:sp>
        <p:nvSpPr>
          <p:cNvPr id="5" name="Freeform 4">
            <a:extLst>
              <a:ext uri="{FF2B5EF4-FFF2-40B4-BE49-F238E27FC236}">
                <a16:creationId xmlns:a16="http://schemas.microsoft.com/office/drawing/2014/main" id="{CB22BD25-59CB-BD47-A1BD-C91D1E336F9A}"/>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625" r="-163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B3EE2C4C-0E53-8849-BFB7-A3E1C789151F}"/>
              </a:ext>
            </a:extLst>
          </p:cNvPr>
          <p:cNvSpPr/>
          <p:nvPr/>
        </p:nvSpPr>
        <p:spPr>
          <a:xfrm rot="256800" flipH="1">
            <a:off x="5195759" y="891760"/>
            <a:ext cx="3258144"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66" name="TextShape 2"/>
          <p:cNvSpPr txBox="1"/>
          <p:nvPr/>
        </p:nvSpPr>
        <p:spPr>
          <a:xfrm rot="256800">
            <a:off x="412095" y="951903"/>
            <a:ext cx="8951802" cy="1041480"/>
          </a:xfrm>
          <a:prstGeom prst="rect">
            <a:avLst/>
          </a:prstGeom>
          <a:noFill/>
          <a:ln>
            <a:noFill/>
          </a:ln>
        </p:spPr>
        <p:txBody>
          <a:bodyPr>
            <a:normAutofit/>
          </a:bodyPr>
          <a:lstStyle/>
          <a:p>
            <a:pPr>
              <a:lnSpc>
                <a:spcPct val="80000"/>
              </a:lnSpc>
            </a:pPr>
            <a:r>
              <a:rPr lang="en-US" sz="3600" strike="noStrike" spc="-1" dirty="0">
                <a:solidFill>
                  <a:srgbClr val="FFFFFF"/>
                </a:solidFill>
                <a:latin typeface="Calibri"/>
              </a:rPr>
              <a:t>Essential </a:t>
            </a:r>
            <a:r>
              <a:rPr lang="pl-PL" sz="3600" strike="noStrike" spc="-1" dirty="0">
                <a:solidFill>
                  <a:srgbClr val="FFFFFF"/>
                </a:solidFill>
                <a:latin typeface="Calibri"/>
              </a:rPr>
              <a:t>C</a:t>
            </a:r>
            <a:r>
              <a:rPr lang="en-US" sz="3600" strike="noStrike" spc="-1" dirty="0">
                <a:solidFill>
                  <a:srgbClr val="FFFFFF"/>
                </a:solidFill>
                <a:latin typeface="Calibri"/>
              </a:rPr>
              <a:t>haracteristics of </a:t>
            </a:r>
            <a:r>
              <a:rPr lang="pl-PL" sz="3600" strike="noStrike" spc="-1" dirty="0">
                <a:solidFill>
                  <a:srgbClr val="FFFFFF"/>
                </a:solidFill>
                <a:latin typeface="Calibri"/>
              </a:rPr>
              <a:t>E</a:t>
            </a:r>
            <a:r>
              <a:rPr lang="en-US" sz="3600" strike="noStrike" spc="-1" dirty="0">
                <a:solidFill>
                  <a:srgbClr val="FFFFFF"/>
                </a:solidFill>
                <a:latin typeface="Calibri"/>
              </a:rPr>
              <a:t>ntrepreneu</a:t>
            </a:r>
            <a:r>
              <a:rPr lang="pl-PL" sz="3600" strike="noStrike" spc="-1" dirty="0" err="1">
                <a:solidFill>
                  <a:srgbClr val="FFFFFF"/>
                </a:solidFill>
                <a:latin typeface="Calibri"/>
              </a:rPr>
              <a:t>rs</a:t>
            </a:r>
            <a:endParaRPr lang="en-US" sz="3600" strike="noStrike" spc="-1" dirty="0">
              <a:solidFill>
                <a:srgbClr val="000000"/>
              </a:solidFill>
              <a:latin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TextShape 1"/>
          <p:cNvSpPr txBox="1"/>
          <p:nvPr/>
        </p:nvSpPr>
        <p:spPr>
          <a:xfrm>
            <a:off x="594105" y="2012692"/>
            <a:ext cx="5718240" cy="4060800"/>
          </a:xfrm>
          <a:prstGeom prst="rect">
            <a:avLst/>
          </a:prstGeom>
          <a:noFill/>
          <a:ln>
            <a:noFill/>
          </a:ln>
        </p:spPr>
        <p:txBody>
          <a:bodyPr>
            <a:noAutofit/>
          </a:bodyPr>
          <a:lstStyle/>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rPr>
              <a:t>Passionate about their idea </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rPr>
              <a:t>Determined to succeed </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rPr>
              <a:t>Goal orientated </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rPr>
              <a:t>Thinks creatively </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rPr>
              <a:t>Able to communicate their ideas </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rPr>
              <a:t>Prepared to learn the right business</a:t>
            </a:r>
            <a:br>
              <a:rPr lang="pl-PL" sz="2400" b="0" strike="noStrike" spc="-1" dirty="0">
                <a:solidFill>
                  <a:srgbClr val="FFFFFF"/>
                </a:solidFill>
                <a:latin typeface="Calibri"/>
              </a:rPr>
            </a:br>
            <a:r>
              <a:rPr lang="en-US" sz="2400" b="0" strike="noStrike" spc="-1" dirty="0">
                <a:solidFill>
                  <a:srgbClr val="FFFFFF"/>
                </a:solidFill>
                <a:latin typeface="Calibri"/>
              </a:rPr>
              <a:t>and technical skills</a:t>
            </a:r>
            <a:endParaRPr lang="en-US" sz="2400" b="0" strike="noStrike" spc="-1" dirty="0">
              <a:solidFill>
                <a:srgbClr val="000000"/>
              </a:solidFill>
              <a:latin typeface="Calibri"/>
            </a:endParaRPr>
          </a:p>
          <a:p>
            <a:pPr marL="457200" indent="-456840">
              <a:lnSpc>
                <a:spcPct val="90000"/>
              </a:lnSpc>
              <a:spcBef>
                <a:spcPts val="1001"/>
              </a:spcBef>
              <a:buClr>
                <a:srgbClr val="FDB614"/>
              </a:buClr>
              <a:buFont typeface="Arial"/>
              <a:buChar char="•"/>
            </a:pPr>
            <a:r>
              <a:rPr lang="en-US" sz="2400" b="0" strike="noStrike" spc="-1" dirty="0">
                <a:solidFill>
                  <a:srgbClr val="FFFFFF"/>
                </a:solidFill>
                <a:latin typeface="Calibri"/>
              </a:rPr>
              <a:t>Able to manage stress and failure </a:t>
            </a:r>
            <a:endParaRPr lang="en-US" sz="2400" b="0" strike="noStrike" spc="-1" dirty="0">
              <a:solidFill>
                <a:srgbClr val="000000"/>
              </a:solidFill>
              <a:latin typeface="Calibri"/>
            </a:endParaRPr>
          </a:p>
        </p:txBody>
      </p:sp>
      <p:sp>
        <p:nvSpPr>
          <p:cNvPr id="5" name="Freeform 4">
            <a:extLst>
              <a:ext uri="{FF2B5EF4-FFF2-40B4-BE49-F238E27FC236}">
                <a16:creationId xmlns:a16="http://schemas.microsoft.com/office/drawing/2014/main" id="{21856104-00C0-4E47-A600-2A6118D3395C}"/>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ustomShape 3">
            <a:extLst>
              <a:ext uri="{FF2B5EF4-FFF2-40B4-BE49-F238E27FC236}">
                <a16:creationId xmlns:a16="http://schemas.microsoft.com/office/drawing/2014/main" id="{52AFEC23-B576-B642-B14E-D53376C60E0A}"/>
              </a:ext>
            </a:extLst>
          </p:cNvPr>
          <p:cNvSpPr/>
          <p:nvPr/>
        </p:nvSpPr>
        <p:spPr>
          <a:xfrm rot="256800" flipH="1">
            <a:off x="4881439" y="777464"/>
            <a:ext cx="832330"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69" name="TextShape 2"/>
          <p:cNvSpPr txBox="1"/>
          <p:nvPr/>
        </p:nvSpPr>
        <p:spPr>
          <a:xfrm rot="256800">
            <a:off x="614340" y="752561"/>
            <a:ext cx="5074200" cy="73188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The </a:t>
            </a:r>
            <a:r>
              <a:rPr lang="pl-PL" sz="3600" strike="noStrike" spc="-1" dirty="0">
                <a:solidFill>
                  <a:srgbClr val="FFFFFF"/>
                </a:solidFill>
                <a:latin typeface="Calibri"/>
              </a:rPr>
              <a:t>B</a:t>
            </a:r>
            <a:r>
              <a:rPr lang="en-US" sz="3600" strike="noStrike" spc="-1" dirty="0">
                <a:solidFill>
                  <a:srgbClr val="FFFFFF"/>
                </a:solidFill>
                <a:latin typeface="Calibri"/>
              </a:rPr>
              <a:t>usiness </a:t>
            </a:r>
            <a:r>
              <a:rPr lang="pl-PL" sz="3600" strike="noStrike" spc="-1" dirty="0">
                <a:solidFill>
                  <a:srgbClr val="FFFFFF"/>
                </a:solidFill>
                <a:latin typeface="Calibri"/>
              </a:rPr>
              <a:t>O</a:t>
            </a:r>
            <a:r>
              <a:rPr lang="en-US" sz="3600" strike="noStrike" spc="-1" dirty="0">
                <a:solidFill>
                  <a:srgbClr val="FFFFFF"/>
                </a:solidFill>
                <a:latin typeface="Calibri"/>
              </a:rPr>
              <a:t>wner </a:t>
            </a:r>
            <a:r>
              <a:rPr lang="pl-PL" sz="3600" spc="-1" dirty="0">
                <a:solidFill>
                  <a:srgbClr val="FFFFFF"/>
                </a:solidFill>
                <a:latin typeface="Calibri"/>
              </a:rPr>
              <a:t>I</a:t>
            </a:r>
            <a:r>
              <a:rPr lang="en-US" sz="3600" strike="noStrike" spc="-1" dirty="0">
                <a:solidFill>
                  <a:srgbClr val="FFFFFF"/>
                </a:solidFill>
                <a:latin typeface="Calibri"/>
              </a:rPr>
              <a:t>s</a:t>
            </a:r>
            <a:r>
              <a:rPr lang="pl-PL" sz="3600" strike="noStrike" spc="-1" dirty="0">
                <a:solidFill>
                  <a:srgbClr val="FFFFFF"/>
                </a:solidFill>
                <a:latin typeface="Calibri"/>
              </a:rPr>
              <a:t>.</a:t>
            </a:r>
            <a:r>
              <a:rPr lang="en-US" sz="3600" strike="noStrike" spc="-1" dirty="0">
                <a:solidFill>
                  <a:srgbClr val="FFFFFF"/>
                </a:solidFill>
                <a:latin typeface="Calibri"/>
              </a:rPr>
              <a:t>..</a:t>
            </a:r>
            <a:endParaRPr lang="en-US" sz="3600" strike="noStrike" spc="-1" dirty="0">
              <a:solidFill>
                <a:srgbClr val="000000"/>
              </a:solidFill>
              <a:latin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 name="TextShape 1"/>
          <p:cNvSpPr txBox="1"/>
          <p:nvPr/>
        </p:nvSpPr>
        <p:spPr>
          <a:xfrm>
            <a:off x="580827" y="2026447"/>
            <a:ext cx="5554897" cy="4060800"/>
          </a:xfrm>
          <a:prstGeom prst="rect">
            <a:avLst/>
          </a:prstGeom>
          <a:noFill/>
          <a:ln>
            <a:noFill/>
          </a:ln>
        </p:spPr>
        <p:txBody>
          <a:bodyPr>
            <a:noAutofit/>
          </a:bodyPr>
          <a:lstStyle/>
          <a:p>
            <a:pPr marL="343080" indent="-342720">
              <a:lnSpc>
                <a:spcPct val="90000"/>
              </a:lnSpc>
              <a:spcBef>
                <a:spcPts val="1001"/>
              </a:spcBef>
              <a:buClr>
                <a:srgbClr val="FDB614"/>
              </a:buClr>
              <a:buFont typeface="Arial"/>
              <a:buChar char="•"/>
            </a:pPr>
            <a:r>
              <a:rPr lang="en-US" sz="2400" strike="noStrike" spc="-1" dirty="0">
                <a:solidFill>
                  <a:srgbClr val="FFFFFF"/>
                </a:solidFill>
                <a:latin typeface="Calibri"/>
              </a:rPr>
              <a:t>Research some role models, e.g. listening to Ted talks and interviews with people running a pop culture business</a:t>
            </a:r>
            <a:endParaRPr lang="en-US" sz="240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strike="noStrike" spc="-1" dirty="0">
                <a:solidFill>
                  <a:srgbClr val="FFFFFF"/>
                </a:solidFill>
                <a:latin typeface="Calibri"/>
              </a:rPr>
              <a:t>Attend business courses/training</a:t>
            </a:r>
            <a:endParaRPr lang="en-US" sz="240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strike="noStrike" spc="-1" dirty="0">
                <a:solidFill>
                  <a:srgbClr val="FFFFFF"/>
                </a:solidFill>
                <a:latin typeface="Calibri"/>
              </a:rPr>
              <a:t>Look for work experience in a pop culture business </a:t>
            </a:r>
            <a:endParaRPr lang="en-US" sz="240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strike="noStrike" spc="-1" dirty="0">
                <a:solidFill>
                  <a:srgbClr val="FFFFFF"/>
                </a:solidFill>
                <a:latin typeface="Calibri"/>
              </a:rPr>
              <a:t>Attend business events</a:t>
            </a:r>
            <a:endParaRPr lang="en-US" sz="2400" strike="noStrike" spc="-1" dirty="0">
              <a:solidFill>
                <a:srgbClr val="000000"/>
              </a:solidFill>
              <a:latin typeface="Calibri"/>
            </a:endParaRPr>
          </a:p>
          <a:p>
            <a:pPr marL="343080" indent="-342720">
              <a:lnSpc>
                <a:spcPct val="90000"/>
              </a:lnSpc>
              <a:spcBef>
                <a:spcPts val="1001"/>
              </a:spcBef>
              <a:buClr>
                <a:srgbClr val="FDB614"/>
              </a:buClr>
              <a:buFont typeface="Arial"/>
              <a:buChar char="•"/>
            </a:pPr>
            <a:r>
              <a:rPr lang="en-US" sz="2400" strike="noStrike" spc="-1" dirty="0">
                <a:solidFill>
                  <a:srgbClr val="FFFFFF"/>
                </a:solidFill>
                <a:latin typeface="Calibri"/>
              </a:rPr>
              <a:t>Read case studies and books about pop culture entrepreneurs</a:t>
            </a:r>
            <a:endParaRPr lang="en-US" sz="2400" strike="noStrike" spc="-1" dirty="0">
              <a:solidFill>
                <a:srgbClr val="000000"/>
              </a:solidFill>
              <a:latin typeface="Calibri"/>
            </a:endParaRPr>
          </a:p>
        </p:txBody>
      </p:sp>
      <p:sp>
        <p:nvSpPr>
          <p:cNvPr id="5" name="Freeform 4">
            <a:extLst>
              <a:ext uri="{FF2B5EF4-FFF2-40B4-BE49-F238E27FC236}">
                <a16:creationId xmlns:a16="http://schemas.microsoft.com/office/drawing/2014/main" id="{15D1BA5C-61CE-AA40-8559-51CC5A2B4442}"/>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0AAFAD45-148D-9F42-B4E6-20BFC7BC8459}"/>
              </a:ext>
            </a:extLst>
          </p:cNvPr>
          <p:cNvSpPr/>
          <p:nvPr/>
        </p:nvSpPr>
        <p:spPr>
          <a:xfrm rot="256800" flipH="1">
            <a:off x="5197686" y="840188"/>
            <a:ext cx="1876077"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73" name="TextShape 2"/>
          <p:cNvSpPr txBox="1"/>
          <p:nvPr/>
        </p:nvSpPr>
        <p:spPr>
          <a:xfrm rot="256800">
            <a:off x="499180" y="931688"/>
            <a:ext cx="8015863" cy="742680"/>
          </a:xfrm>
          <a:prstGeom prst="rect">
            <a:avLst/>
          </a:prstGeom>
          <a:noFill/>
          <a:ln>
            <a:noFill/>
          </a:ln>
        </p:spPr>
        <p:txBody>
          <a:bodyPr>
            <a:noAutofit/>
          </a:bodyPr>
          <a:lstStyle/>
          <a:p>
            <a:pPr>
              <a:lnSpc>
                <a:spcPts val="3400"/>
              </a:lnSpc>
              <a:spcBef>
                <a:spcPts val="1001"/>
              </a:spcBef>
            </a:pPr>
            <a:r>
              <a:rPr lang="en-US" sz="3600" strike="noStrike" spc="-1" dirty="0">
                <a:solidFill>
                  <a:srgbClr val="FFFFFF"/>
                </a:solidFill>
                <a:latin typeface="Calibri"/>
              </a:rPr>
              <a:t>Developing </a:t>
            </a:r>
            <a:r>
              <a:rPr lang="pl-PL" sz="3600" strike="noStrike" spc="-1" dirty="0">
                <a:solidFill>
                  <a:srgbClr val="FFFFFF"/>
                </a:solidFill>
                <a:latin typeface="Calibri"/>
              </a:rPr>
              <a:t>E</a:t>
            </a:r>
            <a:r>
              <a:rPr lang="en-US" sz="3600" strike="noStrike" spc="-1" dirty="0">
                <a:solidFill>
                  <a:srgbClr val="FFFFFF"/>
                </a:solidFill>
                <a:latin typeface="Calibri"/>
              </a:rPr>
              <a:t>ntrepreneurial </a:t>
            </a:r>
            <a:r>
              <a:rPr lang="pl-PL" sz="3600" strike="noStrike" spc="-1" dirty="0">
                <a:solidFill>
                  <a:srgbClr val="FFFFFF"/>
                </a:solidFill>
                <a:latin typeface="Calibri"/>
              </a:rPr>
              <a:t>S</a:t>
            </a:r>
            <a:r>
              <a:rPr lang="en-US" sz="3600" strike="noStrike" spc="-1" dirty="0">
                <a:solidFill>
                  <a:srgbClr val="FFFFFF"/>
                </a:solidFill>
                <a:latin typeface="Calibri"/>
              </a:rPr>
              <a:t>kills</a:t>
            </a:r>
            <a:endParaRPr lang="en-US" sz="3600" strike="noStrike" spc="-1" dirty="0">
              <a:solidFill>
                <a:srgbClr val="000000"/>
              </a:solidFill>
              <a:latin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stomShape 1">
            <a:extLst>
              <a:ext uri="{FF2B5EF4-FFF2-40B4-BE49-F238E27FC236}">
                <a16:creationId xmlns:a16="http://schemas.microsoft.com/office/drawing/2014/main" id="{A98BDD04-3FCD-BB45-A6DE-BE150C51A744}"/>
              </a:ext>
            </a:extLst>
          </p:cNvPr>
          <p:cNvSpPr/>
          <p:nvPr/>
        </p:nvSpPr>
        <p:spPr>
          <a:xfrm>
            <a:off x="5378824" y="-1"/>
            <a:ext cx="4287108" cy="6857709"/>
          </a:xfrm>
          <a:custGeom>
            <a:avLst/>
            <a:gdLst>
              <a:gd name="connsiteX0" fmla="*/ 0 w 6782296"/>
              <a:gd name="connsiteY0" fmla="*/ 0 h 6858000"/>
              <a:gd name="connsiteX1" fmla="*/ 6782296 w 6782296"/>
              <a:gd name="connsiteY1" fmla="*/ 0 h 6858000"/>
              <a:gd name="connsiteX2" fmla="*/ 3426251 w 6782296"/>
              <a:gd name="connsiteY2" fmla="*/ 6853322 h 6858000"/>
              <a:gd name="connsiteX3" fmla="*/ 0 w 6782296"/>
              <a:gd name="connsiteY3" fmla="*/ 6858000 h 6858000"/>
              <a:gd name="connsiteX4" fmla="*/ 0 w 678229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58000">
                <a:moveTo>
                  <a:pt x="0" y="0"/>
                </a:moveTo>
                <a:lnTo>
                  <a:pt x="6782296" y="0"/>
                </a:lnTo>
                <a:lnTo>
                  <a:pt x="3426251" y="6853322"/>
                </a:lnTo>
                <a:lnTo>
                  <a:pt x="0" y="6858000"/>
                </a:lnTo>
                <a:lnTo>
                  <a:pt x="0" y="0"/>
                </a:lnTo>
                <a:close/>
              </a:path>
            </a:pathLst>
          </a:custGeom>
          <a:solidFill>
            <a:srgbClr val="DA2128"/>
          </a:solidFill>
          <a:ln w="12600">
            <a:noFill/>
          </a:ln>
        </p:spPr>
        <p:style>
          <a:lnRef idx="0">
            <a:scrgbClr r="0" g="0" b="0"/>
          </a:lnRef>
          <a:fillRef idx="0">
            <a:scrgbClr r="0" g="0" b="0"/>
          </a:fillRef>
          <a:effectRef idx="0">
            <a:scrgbClr r="0" g="0" b="0"/>
          </a:effectRef>
          <a:fontRef idx="minor"/>
        </p:style>
      </p:sp>
      <p:sp>
        <p:nvSpPr>
          <p:cNvPr id="6" name="CustomShape 3">
            <a:extLst>
              <a:ext uri="{FF2B5EF4-FFF2-40B4-BE49-F238E27FC236}">
                <a16:creationId xmlns:a16="http://schemas.microsoft.com/office/drawing/2014/main" id="{C4EE0587-8075-7C4B-B191-7B61CEFFC275}"/>
              </a:ext>
            </a:extLst>
          </p:cNvPr>
          <p:cNvSpPr/>
          <p:nvPr/>
        </p:nvSpPr>
        <p:spPr>
          <a:xfrm rot="256800" flipH="1">
            <a:off x="5197606" y="842339"/>
            <a:ext cx="1933729"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78" name="TextShape 2"/>
          <p:cNvSpPr txBox="1"/>
          <p:nvPr/>
        </p:nvSpPr>
        <p:spPr>
          <a:xfrm rot="256800">
            <a:off x="495965" y="874147"/>
            <a:ext cx="7375582" cy="742680"/>
          </a:xfrm>
          <a:prstGeom prst="rect">
            <a:avLst/>
          </a:prstGeom>
          <a:noFill/>
          <a:ln>
            <a:noFill/>
          </a:ln>
        </p:spPr>
        <p:txBody>
          <a:bodyPr>
            <a:noAutofit/>
          </a:bodyPr>
          <a:lstStyle/>
          <a:p>
            <a:pPr>
              <a:lnSpc>
                <a:spcPts val="3400"/>
              </a:lnSpc>
              <a:spcBef>
                <a:spcPts val="1001"/>
              </a:spcBef>
            </a:pPr>
            <a:r>
              <a:rPr lang="en-US" sz="3600" strike="noStrike" spc="-1" dirty="0">
                <a:solidFill>
                  <a:srgbClr val="FFFFFF"/>
                </a:solidFill>
                <a:latin typeface="Calibri"/>
              </a:rPr>
              <a:t>Creativity and </a:t>
            </a:r>
            <a:r>
              <a:rPr lang="pl-PL" sz="3600" strike="noStrike" spc="-1" dirty="0">
                <a:solidFill>
                  <a:srgbClr val="FFFFFF"/>
                </a:solidFill>
                <a:latin typeface="Calibri"/>
              </a:rPr>
              <a:t>E</a:t>
            </a:r>
            <a:r>
              <a:rPr lang="en-US" sz="3600" strike="noStrike" spc="-1" dirty="0">
                <a:solidFill>
                  <a:srgbClr val="FFFFFF"/>
                </a:solidFill>
                <a:latin typeface="Calibri"/>
              </a:rPr>
              <a:t>ntrepreneurship</a:t>
            </a:r>
            <a:endParaRPr lang="en-US" sz="3600" strike="noStrike" spc="-1" dirty="0">
              <a:solidFill>
                <a:srgbClr val="000000"/>
              </a:solidFill>
              <a:latin typeface="Calibri"/>
            </a:endParaRPr>
          </a:p>
        </p:txBody>
      </p:sp>
      <p:pic>
        <p:nvPicPr>
          <p:cNvPr id="7" name="Picture 6" descr="A person wearing a costume&#10;&#10;Description automatically generated">
            <a:extLst>
              <a:ext uri="{FF2B5EF4-FFF2-40B4-BE49-F238E27FC236}">
                <a16:creationId xmlns:a16="http://schemas.microsoft.com/office/drawing/2014/main" id="{CE9586FF-856D-5A40-9E46-B54B99EAE815}"/>
              </a:ext>
            </a:extLst>
          </p:cNvPr>
          <p:cNvPicPr>
            <a:picLocks noChangeAspect="1"/>
          </p:cNvPicPr>
          <p:nvPr/>
        </p:nvPicPr>
        <p:blipFill rotWithShape="1">
          <a:blip r:embed="rId3"/>
          <a:srcRect r="16265"/>
          <a:stretch/>
        </p:blipFill>
        <p:spPr>
          <a:xfrm>
            <a:off x="5719482" y="1688483"/>
            <a:ext cx="6472519" cy="5159979"/>
          </a:xfrm>
          <a:prstGeom prst="rect">
            <a:avLst/>
          </a:prstGeom>
        </p:spPr>
      </p:pic>
      <p:sp>
        <p:nvSpPr>
          <p:cNvPr id="677" name="TextShape 1"/>
          <p:cNvSpPr txBox="1"/>
          <p:nvPr/>
        </p:nvSpPr>
        <p:spPr>
          <a:xfrm>
            <a:off x="478536" y="1982918"/>
            <a:ext cx="7410440" cy="3894120"/>
          </a:xfrm>
          <a:prstGeom prst="rect">
            <a:avLst/>
          </a:prstGeom>
          <a:noFill/>
          <a:ln>
            <a:noFill/>
          </a:ln>
        </p:spPr>
        <p:txBody>
          <a:bodyPr>
            <a:noAutofit/>
          </a:bodyPr>
          <a:lstStyle/>
          <a:p>
            <a:pPr>
              <a:lnSpc>
                <a:spcPts val="2500"/>
              </a:lnSpc>
            </a:pPr>
            <a:r>
              <a:rPr lang="en-US" sz="2400" b="0" strike="noStrike" spc="-1" dirty="0">
                <a:solidFill>
                  <a:srgbClr val="FFFFFF"/>
                </a:solidFill>
                <a:latin typeface="Calibri" panose="020F0502020204030204" pitchFamily="34" charset="0"/>
                <a:ea typeface="Calibri"/>
                <a:cs typeface="Calibri" panose="020F0502020204030204" pitchFamily="34" charset="0"/>
              </a:rPr>
              <a:t>Entrepreneurship is a form of creative activity. Entrepreneurs choose the right course of action, consider risks. Psychologists put entrepreneurs-innovators on a par with exceptional artists or inventors, analyze their biographies to understand creative activities.</a:t>
            </a:r>
          </a:p>
          <a:p>
            <a:pPr>
              <a:lnSpc>
                <a:spcPts val="2500"/>
              </a:lnSpc>
            </a:pPr>
            <a:endParaRPr lang="en-US" sz="2400" b="0" strike="noStrike" spc="-1" dirty="0">
              <a:solidFill>
                <a:srgbClr val="000000"/>
              </a:solidFill>
              <a:latin typeface="Calibri" panose="020F0502020204030204" pitchFamily="34" charset="0"/>
              <a:cs typeface="Calibri" panose="020F0502020204030204" pitchFamily="34" charset="0"/>
            </a:endParaRPr>
          </a:p>
          <a:p>
            <a:pPr>
              <a:lnSpc>
                <a:spcPts val="2500"/>
              </a:lnSpc>
            </a:pPr>
            <a:r>
              <a:rPr lang="en-US" sz="2400" b="0" strike="noStrike" spc="-1" dirty="0">
                <a:solidFill>
                  <a:srgbClr val="FFFFFF"/>
                </a:solidFill>
                <a:latin typeface="Calibri" panose="020F0502020204030204" pitchFamily="34" charset="0"/>
                <a:ea typeface="Calibri"/>
                <a:cs typeface="Calibri" panose="020F0502020204030204" pitchFamily="34" charset="0"/>
              </a:rPr>
              <a:t>Creativity is not limited to “elites”, many people can be creative in some fields. In business, creative                   thinking seems to be useful both at the very                 beginning, when formulating the idea fora                    business venture, and when leading and                          developing the company. </a:t>
            </a:r>
            <a:endParaRPr lang="en-US" sz="2400" b="0" strike="noStrike" spc="-1" dirty="0">
              <a:solidFill>
                <a:srgbClr val="000000"/>
              </a:solidFill>
              <a:latin typeface="Calibri" panose="020F0502020204030204" pitchFamily="34" charset="0"/>
              <a:cs typeface="Calibri" panose="020F0502020204030204" pitchFamily="34" charset="0"/>
            </a:endParaRPr>
          </a:p>
          <a:p>
            <a:pPr>
              <a:lnSpc>
                <a:spcPct val="90000"/>
              </a:lnSpc>
              <a:spcBef>
                <a:spcPts val="400"/>
              </a:spcBef>
            </a:pPr>
            <a:endParaRPr lang="en-US" sz="2200" b="0" strike="noStrike" spc="-1" dirty="0">
              <a:solidFill>
                <a:srgbClr val="000000"/>
              </a:solidFill>
              <a:latin typeface="Calibri"/>
            </a:endParaRPr>
          </a:p>
        </p:txBody>
      </p:sp>
      <p:sp>
        <p:nvSpPr>
          <p:cNvPr id="680" name="TextShape 3"/>
          <p:cNvSpPr txBox="1"/>
          <p:nvPr/>
        </p:nvSpPr>
        <p:spPr>
          <a:xfrm>
            <a:off x="6164470" y="6018660"/>
            <a:ext cx="5625360" cy="562680"/>
          </a:xfrm>
          <a:prstGeom prst="rect">
            <a:avLst/>
          </a:prstGeom>
          <a:solidFill>
            <a:srgbClr val="FDB614"/>
          </a:solidFill>
          <a:ln>
            <a:noFill/>
          </a:ln>
        </p:spPr>
        <p:txBody>
          <a:bodyPr lIns="90000" tIns="45000" rIns="90000" bIns="45000">
            <a:noAutofit/>
          </a:bodyPr>
          <a:lstStyle/>
          <a:p>
            <a:r>
              <a:rPr lang="pl-PL" sz="2400" b="0" strike="noStrike" spc="-1" dirty="0" err="1">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Why</a:t>
            </a:r>
            <a:r>
              <a:rPr lang="pl-PL" sz="2400" b="0" strike="noStrike" spc="-1" dirty="0">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 </a:t>
            </a:r>
            <a:r>
              <a:rPr lang="pl-PL" sz="2400" b="0" strike="noStrike" spc="-1" dirty="0" err="1">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creativity</a:t>
            </a:r>
            <a:r>
              <a:rPr lang="pl-PL" sz="2400" b="0" strike="noStrike" spc="-1" dirty="0">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 </a:t>
            </a:r>
            <a:r>
              <a:rPr lang="pl-PL" sz="2400" b="0" strike="noStrike" spc="-1" dirty="0" err="1">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matters</a:t>
            </a:r>
            <a:r>
              <a:rPr lang="pl-PL" sz="2400" b="0" strike="noStrike" spc="-1" dirty="0">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 for </a:t>
            </a:r>
            <a:r>
              <a:rPr lang="pl-PL" sz="2400" b="0" strike="noStrike" spc="-1" dirty="0" err="1">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entrepreneurs</a:t>
            </a:r>
            <a:r>
              <a:rPr lang="pl-PL" sz="2400" b="0" strike="noStrike" spc="-1" dirty="0">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a:t>
            </a:r>
            <a:endParaRPr lang="pl-PL" sz="2400" b="0" strike="noStrike" spc="-1" dirty="0">
              <a:solidFill>
                <a:schemeClr val="bg1"/>
              </a:solidFill>
              <a:latin typeface="Calibri" panose="020F0502020204030204" pitchFamily="34" charset="0"/>
              <a:cs typeface="Calibri" panose="020F050202020403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TextShape 1"/>
          <p:cNvSpPr txBox="1"/>
          <p:nvPr/>
        </p:nvSpPr>
        <p:spPr>
          <a:xfrm rot="21367200">
            <a:off x="6894000" y="1001880"/>
            <a:ext cx="5000760" cy="556200"/>
          </a:xfrm>
          <a:prstGeom prst="rect">
            <a:avLst/>
          </a:prstGeom>
          <a:noFill/>
          <a:ln>
            <a:noFill/>
          </a:ln>
        </p:spPr>
        <p:txBody>
          <a:bodyPr>
            <a:noAutofit/>
          </a:bodyPr>
          <a:lstStyle/>
          <a:p>
            <a:pPr algn="r">
              <a:lnSpc>
                <a:spcPct val="90000"/>
              </a:lnSpc>
              <a:spcBef>
                <a:spcPts val="1001"/>
              </a:spcBef>
            </a:pPr>
            <a:r>
              <a:rPr lang="en-US" sz="3600" strike="noStrike" spc="-1" dirty="0">
                <a:solidFill>
                  <a:srgbClr val="FFFFFF"/>
                </a:solidFill>
                <a:latin typeface="Calibri"/>
              </a:rPr>
              <a:t>Exercises and Activities</a:t>
            </a:r>
            <a:endParaRPr lang="en-US" sz="3600" strike="noStrike" spc="-1" dirty="0">
              <a:solidFill>
                <a:srgbClr val="000000"/>
              </a:solidFill>
              <a:latin typeface="Calibri"/>
            </a:endParaRPr>
          </a:p>
        </p:txBody>
      </p:sp>
      <p:sp>
        <p:nvSpPr>
          <p:cNvPr id="675" name="CustomShape 2"/>
          <p:cNvSpPr/>
          <p:nvPr/>
        </p:nvSpPr>
        <p:spPr>
          <a:xfrm>
            <a:off x="5905440" y="2560680"/>
            <a:ext cx="10711080" cy="4719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90000"/>
              </a:lnSpc>
            </a:pPr>
            <a:r>
              <a:rPr lang="pl-PL" sz="2800" b="0" strike="noStrike" spc="-1">
                <a:solidFill>
                  <a:srgbClr val="FFFFFF"/>
                </a:solidFill>
                <a:latin typeface="Calibri"/>
              </a:rPr>
              <a:t>           </a:t>
            </a:r>
            <a:endParaRPr lang="pl-PL" sz="2800" b="0" strike="noStrike" spc="-1">
              <a:latin typeface="Arial"/>
            </a:endParaRPr>
          </a:p>
        </p:txBody>
      </p:sp>
      <p:sp>
        <p:nvSpPr>
          <p:cNvPr id="5" name="Freeform 4">
            <a:extLst>
              <a:ext uri="{FF2B5EF4-FFF2-40B4-BE49-F238E27FC236}">
                <a16:creationId xmlns:a16="http://schemas.microsoft.com/office/drawing/2014/main" id="{689BD5BB-9C41-F048-97C5-260A5DBF78A0}"/>
              </a:ext>
            </a:extLst>
          </p:cNvPr>
          <p:cNvSpPr/>
          <p:nvPr/>
        </p:nvSpPr>
        <p:spPr>
          <a:xfrm flipH="1">
            <a:off x="-2" y="0"/>
            <a:ext cx="790687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tretch>
              <a:fillRect l="-4763" t="-1" r="-23756" b="-2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Clipboard">
            <a:extLst>
              <a:ext uri="{FF2B5EF4-FFF2-40B4-BE49-F238E27FC236}">
                <a16:creationId xmlns:a16="http://schemas.microsoft.com/office/drawing/2014/main" id="{5012E2F9-5117-824F-B9EC-244A5CD3323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14329" y="3083859"/>
            <a:ext cx="3133165" cy="313316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 name="TextShape 1"/>
          <p:cNvSpPr txBox="1"/>
          <p:nvPr/>
        </p:nvSpPr>
        <p:spPr>
          <a:xfrm rot="256800">
            <a:off x="651469" y="766403"/>
            <a:ext cx="5005800" cy="74268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Exploring </a:t>
            </a:r>
            <a:r>
              <a:rPr lang="pl-PL" sz="3600" strike="noStrike" spc="-1" dirty="0">
                <a:solidFill>
                  <a:srgbClr val="FFFFFF"/>
                </a:solidFill>
                <a:latin typeface="Calibri"/>
              </a:rPr>
              <a:t>P</a:t>
            </a:r>
            <a:r>
              <a:rPr lang="en-US" sz="3600" strike="noStrike" spc="-1" dirty="0">
                <a:solidFill>
                  <a:srgbClr val="FFFFFF"/>
                </a:solidFill>
                <a:latin typeface="Calibri"/>
              </a:rPr>
              <a:t>op </a:t>
            </a:r>
            <a:r>
              <a:rPr lang="pl-PL" sz="3600" strike="noStrike" spc="-1" dirty="0">
                <a:solidFill>
                  <a:srgbClr val="FFFFFF"/>
                </a:solidFill>
                <a:latin typeface="Calibri"/>
              </a:rPr>
              <a:t>C</a:t>
            </a:r>
            <a:r>
              <a:rPr lang="en-US" sz="3600" strike="noStrike" spc="-1" dirty="0">
                <a:solidFill>
                  <a:srgbClr val="FFFFFF"/>
                </a:solidFill>
                <a:latin typeface="Calibri"/>
              </a:rPr>
              <a:t>ulture</a:t>
            </a:r>
            <a:endParaRPr lang="en-US" sz="3600" strike="noStrike" spc="-1" dirty="0">
              <a:solidFill>
                <a:srgbClr val="000000"/>
              </a:solidFill>
              <a:latin typeface="Calibri"/>
            </a:endParaRPr>
          </a:p>
        </p:txBody>
      </p:sp>
      <p:sp>
        <p:nvSpPr>
          <p:cNvPr id="683" name="TextShape 2"/>
          <p:cNvSpPr txBox="1"/>
          <p:nvPr/>
        </p:nvSpPr>
        <p:spPr>
          <a:xfrm>
            <a:off x="690623" y="2104864"/>
            <a:ext cx="5405377" cy="3978720"/>
          </a:xfrm>
          <a:prstGeom prst="rect">
            <a:avLst/>
          </a:prstGeom>
          <a:noFill/>
          <a:ln>
            <a:noFill/>
          </a:ln>
        </p:spPr>
        <p:txBody>
          <a:bodyPr>
            <a:noAutofit/>
          </a:bodyPr>
          <a:lstStyle/>
          <a:p>
            <a:pPr marL="343080" indent="-342720">
              <a:lnSpc>
                <a:spcPct val="90000"/>
              </a:lnSpc>
              <a:spcBef>
                <a:spcPts val="1001"/>
              </a:spcBef>
              <a:buClr>
                <a:srgbClr val="FDB614"/>
              </a:buClr>
              <a:buFont typeface="Wingdings" charset="2"/>
              <a:buChar char=""/>
            </a:pPr>
            <a:r>
              <a:rPr lang="en-US" sz="2400" strike="noStrike" spc="-1" dirty="0">
                <a:solidFill>
                  <a:srgbClr val="FFFFFF"/>
                </a:solidFill>
                <a:latin typeface="Calibri"/>
              </a:rPr>
              <a:t>List your top 10 pop culture activities – online or in the real world (Favourite </a:t>
            </a:r>
            <a:r>
              <a:rPr lang="pl-PL" sz="2400" strike="noStrike" spc="-1" dirty="0">
                <a:solidFill>
                  <a:srgbClr val="FFFFFF"/>
                </a:solidFill>
                <a:latin typeface="Calibri"/>
              </a:rPr>
              <a:t>TV</a:t>
            </a:r>
            <a:r>
              <a:rPr lang="en-US" sz="2400" strike="noStrike" spc="-1" dirty="0">
                <a:solidFill>
                  <a:srgbClr val="FFFFFF"/>
                </a:solidFill>
                <a:latin typeface="Calibri"/>
              </a:rPr>
              <a:t> shows, bands, games etc.)</a:t>
            </a:r>
            <a:endParaRPr lang="en-US" sz="2400" strike="noStrike" spc="-1" dirty="0">
              <a:solidFill>
                <a:srgbClr val="000000"/>
              </a:solidFill>
              <a:latin typeface="Calibri"/>
            </a:endParaRPr>
          </a:p>
          <a:p>
            <a:pPr marL="343080" indent="-342720">
              <a:lnSpc>
                <a:spcPct val="100000"/>
              </a:lnSpc>
              <a:spcBef>
                <a:spcPts val="1001"/>
              </a:spcBef>
              <a:buClr>
                <a:srgbClr val="FDB614"/>
              </a:buClr>
              <a:buFont typeface="Wingdings" charset="2"/>
              <a:buChar char=""/>
            </a:pPr>
            <a:r>
              <a:rPr lang="en-US" sz="2400" strike="noStrike" spc="-1" dirty="0">
                <a:solidFill>
                  <a:srgbClr val="FFFFFF"/>
                </a:solidFill>
                <a:latin typeface="Calibri"/>
              </a:rPr>
              <a:t>Compare your choices with the group </a:t>
            </a:r>
            <a:endParaRPr lang="en-US" sz="2400" strike="noStrike" spc="-1" dirty="0">
              <a:solidFill>
                <a:srgbClr val="000000"/>
              </a:solidFill>
              <a:latin typeface="Calibri"/>
            </a:endParaRPr>
          </a:p>
          <a:p>
            <a:pPr marL="343080" indent="-342720">
              <a:lnSpc>
                <a:spcPct val="100000"/>
              </a:lnSpc>
              <a:spcBef>
                <a:spcPts val="1001"/>
              </a:spcBef>
              <a:buClr>
                <a:srgbClr val="FDB614"/>
              </a:buClr>
              <a:buFont typeface="Wingdings" charset="2"/>
              <a:buChar char=""/>
            </a:pPr>
            <a:r>
              <a:rPr lang="en-US" sz="2400" strike="noStrike" spc="-1" dirty="0">
                <a:solidFill>
                  <a:srgbClr val="FFFFFF"/>
                </a:solidFill>
                <a:latin typeface="Calibri"/>
              </a:rPr>
              <a:t>Can you come up with a group top 10? </a:t>
            </a:r>
            <a:endParaRPr lang="en-US" sz="2400" strike="noStrike" spc="-1" dirty="0">
              <a:solidFill>
                <a:srgbClr val="000000"/>
              </a:solidFill>
              <a:latin typeface="Calibri"/>
            </a:endParaRPr>
          </a:p>
          <a:p>
            <a:pPr marL="343080" indent="-342720">
              <a:lnSpc>
                <a:spcPct val="100000"/>
              </a:lnSpc>
              <a:spcBef>
                <a:spcPts val="1001"/>
              </a:spcBef>
              <a:buClr>
                <a:srgbClr val="FDB614"/>
              </a:buClr>
              <a:buFont typeface="Wingdings" charset="2"/>
              <a:buChar char=""/>
            </a:pPr>
            <a:r>
              <a:rPr lang="en-US" sz="2400" strike="noStrike" spc="-1" dirty="0">
                <a:solidFill>
                  <a:srgbClr val="FFFFFF"/>
                </a:solidFill>
                <a:latin typeface="Calibri"/>
              </a:rPr>
              <a:t>How many businesses from your top 10 activities can you find in your region?</a:t>
            </a:r>
            <a:endParaRPr lang="en-US" sz="2400" strike="noStrike" spc="-1" dirty="0">
              <a:solidFill>
                <a:srgbClr val="000000"/>
              </a:solidFill>
              <a:latin typeface="Calibri"/>
            </a:endParaRPr>
          </a:p>
          <a:p>
            <a:pPr>
              <a:lnSpc>
                <a:spcPct val="90000"/>
              </a:lnSpc>
              <a:spcBef>
                <a:spcPts val="1001"/>
              </a:spcBef>
              <a:buClr>
                <a:srgbClr val="FDB614"/>
              </a:buClr>
            </a:pPr>
            <a:endParaRPr lang="en-US" sz="2400" b="0" strike="noStrike" spc="-1" dirty="0">
              <a:solidFill>
                <a:srgbClr val="000000"/>
              </a:solidFill>
              <a:latin typeface="Calibri"/>
            </a:endParaRPr>
          </a:p>
        </p:txBody>
      </p:sp>
      <p:sp>
        <p:nvSpPr>
          <p:cNvPr id="5" name="Freeform 4">
            <a:extLst>
              <a:ext uri="{FF2B5EF4-FFF2-40B4-BE49-F238E27FC236}">
                <a16:creationId xmlns:a16="http://schemas.microsoft.com/office/drawing/2014/main" id="{76FBD86F-039A-9846-833C-C983645F546B}"/>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2"/>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CustomShape 2"/>
          <p:cNvSpPr/>
          <p:nvPr/>
        </p:nvSpPr>
        <p:spPr>
          <a:xfrm>
            <a:off x="5905440" y="2560680"/>
            <a:ext cx="10711080" cy="4719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90000"/>
              </a:lnSpc>
            </a:pPr>
            <a:r>
              <a:rPr lang="pl-PL" sz="2800" b="0" strike="noStrike" spc="-1">
                <a:solidFill>
                  <a:srgbClr val="FFFFFF"/>
                </a:solidFill>
                <a:latin typeface="Calibri"/>
              </a:rPr>
              <a:t>           </a:t>
            </a:r>
            <a:endParaRPr lang="pl-PL" sz="2800" b="0" strike="noStrike" spc="-1">
              <a:latin typeface="Arial"/>
            </a:endParaRPr>
          </a:p>
        </p:txBody>
      </p:sp>
      <p:sp>
        <p:nvSpPr>
          <p:cNvPr id="687" name="TextShape 3"/>
          <p:cNvSpPr txBox="1"/>
          <p:nvPr/>
        </p:nvSpPr>
        <p:spPr>
          <a:xfrm>
            <a:off x="6311153" y="2348752"/>
            <a:ext cx="5414682" cy="3667039"/>
          </a:xfrm>
          <a:prstGeom prst="rect">
            <a:avLst/>
          </a:prstGeom>
          <a:noFill/>
          <a:ln>
            <a:noFill/>
          </a:ln>
        </p:spPr>
        <p:txBody>
          <a:bodyPr lIns="90000" tIns="45000" rIns="90000" bIns="45000">
            <a:noAutofit/>
          </a:bodyPr>
          <a:lstStyle/>
          <a:p>
            <a:pPr marL="216000" indent="-216000">
              <a:buClr>
                <a:srgbClr val="FDB614"/>
              </a:buClr>
              <a:buSzPct val="45000"/>
              <a:buFont typeface="Wingdings" charset="2"/>
              <a:buChar char=""/>
            </a:pPr>
            <a:r>
              <a:rPr lang="pl-PL" sz="2400" b="0" strike="noStrike" spc="-1" dirty="0">
                <a:solidFill>
                  <a:srgbClr val="FFFFFF"/>
                </a:solidFill>
                <a:latin typeface="Calibri" panose="020F0502020204030204" pitchFamily="34" charset="0"/>
                <a:cs typeface="Calibri" panose="020F0502020204030204" pitchFamily="34" charset="0"/>
              </a:rPr>
              <a:t>Using </a:t>
            </a:r>
            <a:r>
              <a:rPr lang="pl-PL" sz="2400" b="0" strike="noStrike" spc="-1" dirty="0" err="1">
                <a:solidFill>
                  <a:srgbClr val="FFFFFF"/>
                </a:solidFill>
                <a:latin typeface="Calibri" panose="020F0502020204030204" pitchFamily="34" charset="0"/>
                <a:cs typeface="Calibri" panose="020F0502020204030204" pitchFamily="34" charset="0"/>
              </a:rPr>
              <a:t>pictures</a:t>
            </a:r>
            <a:r>
              <a:rPr lang="pl-PL" sz="2400" b="0" strike="noStrike" spc="-1" dirty="0">
                <a:solidFill>
                  <a:srgbClr val="FFFFFF"/>
                </a:solidFill>
                <a:latin typeface="Calibri" panose="020F0502020204030204" pitchFamily="34" charset="0"/>
                <a:cs typeface="Calibri" panose="020F0502020204030204" pitchFamily="34" charset="0"/>
              </a:rPr>
              <a:t> and </a:t>
            </a:r>
            <a:r>
              <a:rPr lang="pl-PL" sz="2400" b="0" strike="noStrike" spc="-1" dirty="0" err="1">
                <a:solidFill>
                  <a:srgbClr val="FFFFFF"/>
                </a:solidFill>
                <a:latin typeface="Calibri" panose="020F0502020204030204" pitchFamily="34" charset="0"/>
                <a:cs typeface="Calibri" panose="020F0502020204030204" pitchFamily="34" charset="0"/>
              </a:rPr>
              <a:t>text</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create</a:t>
            </a:r>
            <a:r>
              <a:rPr lang="pl-PL" sz="2400" b="0" strike="noStrike" spc="-1" dirty="0">
                <a:solidFill>
                  <a:srgbClr val="FFFFFF"/>
                </a:solidFill>
                <a:latin typeface="Calibri" panose="020F0502020204030204" pitchFamily="34" charset="0"/>
                <a:cs typeface="Calibri" panose="020F0502020204030204" pitchFamily="34" charset="0"/>
              </a:rPr>
              <a:t> </a:t>
            </a:r>
            <a:br>
              <a:rPr lang="pl-PL" sz="2400" b="0" strike="noStrike" spc="-1" dirty="0">
                <a:solidFill>
                  <a:srgbClr val="FFFFFF"/>
                </a:solidFill>
                <a:latin typeface="Calibri" panose="020F0502020204030204" pitchFamily="34" charset="0"/>
                <a:cs typeface="Calibri" panose="020F0502020204030204" pitchFamily="34" charset="0"/>
              </a:rPr>
            </a:br>
            <a:r>
              <a:rPr lang="pl-PL" sz="2400" b="0" strike="noStrike" spc="-1" dirty="0">
                <a:solidFill>
                  <a:srgbClr val="FFFFFF"/>
                </a:solidFill>
                <a:latin typeface="Calibri" panose="020F0502020204030204" pitchFamily="34" charset="0"/>
                <a:cs typeface="Calibri" panose="020F0502020204030204" pitchFamily="34" charset="0"/>
              </a:rPr>
              <a:t>a </a:t>
            </a:r>
            <a:r>
              <a:rPr lang="pl-PL" sz="2400" b="0" strike="noStrike" spc="-1" dirty="0" err="1">
                <a:solidFill>
                  <a:srgbClr val="FFFFFF"/>
                </a:solidFill>
                <a:latin typeface="Calibri" panose="020F0502020204030204" pitchFamily="34" charset="0"/>
                <a:cs typeface="Calibri" panose="020F0502020204030204" pitchFamily="34" charset="0"/>
              </a:rPr>
              <a:t>mockup</a:t>
            </a:r>
            <a:r>
              <a:rPr lang="pl-PL" sz="2400" b="0" strike="noStrike" spc="-1" dirty="0">
                <a:solidFill>
                  <a:srgbClr val="FFFFFF"/>
                </a:solidFill>
                <a:latin typeface="Calibri" panose="020F0502020204030204" pitchFamily="34" charset="0"/>
                <a:cs typeface="Calibri" panose="020F0502020204030204" pitchFamily="34" charset="0"/>
              </a:rPr>
              <a:t> of </a:t>
            </a:r>
            <a:r>
              <a:rPr lang="pl-PL" sz="2400" b="0" strike="noStrike" spc="-1" dirty="0" err="1">
                <a:solidFill>
                  <a:srgbClr val="FFFFFF"/>
                </a:solidFill>
                <a:latin typeface="Calibri" panose="020F0502020204030204" pitchFamily="34" charset="0"/>
                <a:cs typeface="Calibri" panose="020F0502020204030204" pitchFamily="34" charset="0"/>
              </a:rPr>
              <a:t>your</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website</a:t>
            </a:r>
            <a:r>
              <a:rPr lang="pl-PL" sz="2400" b="0" strike="noStrike" spc="-1" dirty="0">
                <a:solidFill>
                  <a:srgbClr val="FFFFFF"/>
                </a:solidFill>
                <a:latin typeface="Calibri" panose="020F0502020204030204" pitchFamily="34" charset="0"/>
                <a:cs typeface="Calibri" panose="020F0502020204030204" pitchFamily="34" charset="0"/>
              </a:rPr>
              <a:t>.</a:t>
            </a:r>
          </a:p>
          <a:p>
            <a:pPr marL="216000" indent="-216000">
              <a:buClr>
                <a:srgbClr val="FDB614"/>
              </a:buClr>
              <a:buSzPct val="45000"/>
              <a:buFont typeface="Wingdings" charset="2"/>
              <a:buChar char=""/>
            </a:pPr>
            <a:endParaRPr lang="pl-PL" sz="800" b="0" strike="noStrike" spc="-1" dirty="0">
              <a:latin typeface="Calibri" panose="020F0502020204030204" pitchFamily="34" charset="0"/>
              <a:cs typeface="Calibri" panose="020F0502020204030204" pitchFamily="34" charset="0"/>
            </a:endParaRPr>
          </a:p>
          <a:p>
            <a:pPr marL="216000" indent="-216000">
              <a:buClr>
                <a:srgbClr val="FDB614"/>
              </a:buClr>
              <a:buSzPct val="45000"/>
              <a:buFont typeface="Wingdings" charset="2"/>
              <a:buChar char=""/>
            </a:pPr>
            <a:r>
              <a:rPr lang="pl-PL" sz="2400" b="0" strike="noStrike" spc="-1" dirty="0" err="1">
                <a:solidFill>
                  <a:srgbClr val="FFFFFF"/>
                </a:solidFill>
                <a:latin typeface="Calibri" panose="020F0502020204030204" pitchFamily="34" charset="0"/>
                <a:cs typeface="Calibri" panose="020F0502020204030204" pitchFamily="34" charset="0"/>
              </a:rPr>
              <a:t>Use</a:t>
            </a:r>
            <a:r>
              <a:rPr lang="pl-PL" sz="2400" b="0" strike="noStrike" spc="-1" dirty="0">
                <a:solidFill>
                  <a:srgbClr val="FFFFFF"/>
                </a:solidFill>
                <a:latin typeface="Calibri" panose="020F0502020204030204" pitchFamily="34" charset="0"/>
                <a:cs typeface="Calibri" panose="020F0502020204030204" pitchFamily="34" charset="0"/>
              </a:rPr>
              <a:t> the </a:t>
            </a:r>
            <a:r>
              <a:rPr lang="pl-PL" sz="2400" b="0" strike="noStrike" spc="-1" dirty="0" err="1">
                <a:solidFill>
                  <a:srgbClr val="FFFFFF"/>
                </a:solidFill>
                <a:latin typeface="Calibri" panose="020F0502020204030204" pitchFamily="34" charset="0"/>
                <a:cs typeface="Calibri" panose="020F0502020204030204" pitchFamily="34" charset="0"/>
              </a:rPr>
              <a:t>peer-assessment</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method</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when</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evaluating</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all</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designs</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ask</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people</a:t>
            </a:r>
            <a:r>
              <a:rPr lang="pl-PL" sz="2400" b="0" strike="noStrike" spc="-1" dirty="0">
                <a:solidFill>
                  <a:srgbClr val="FFFFFF"/>
                </a:solidFill>
                <a:latin typeface="Calibri" panose="020F0502020204030204" pitchFamily="34" charset="0"/>
                <a:cs typeface="Calibri" panose="020F0502020204030204" pitchFamily="34" charset="0"/>
              </a:rPr>
              <a:t>:</a:t>
            </a:r>
          </a:p>
          <a:p>
            <a:pPr marL="216000" indent="-216000">
              <a:buClr>
                <a:srgbClr val="FDB614"/>
              </a:buClr>
              <a:buSzPct val="45000"/>
              <a:buFont typeface="Wingdings" charset="2"/>
              <a:buChar char=""/>
            </a:pPr>
            <a:endParaRPr lang="pl-PL" sz="800" b="0" strike="noStrike" spc="-1" dirty="0">
              <a:latin typeface="Calibri" panose="020F0502020204030204" pitchFamily="34" charset="0"/>
              <a:cs typeface="Calibri" panose="020F0502020204030204" pitchFamily="34" charset="0"/>
            </a:endParaRPr>
          </a:p>
          <a:p>
            <a:pPr marL="216000" indent="-216000">
              <a:buClr>
                <a:srgbClr val="FDB614"/>
              </a:buClr>
              <a:buSzPct val="45000"/>
              <a:buFont typeface="Wingdings" charset="2"/>
              <a:buChar char=""/>
            </a:pPr>
            <a:r>
              <a:rPr lang="pl-PL" sz="2400" b="0" strike="noStrike" spc="-1" dirty="0" err="1">
                <a:solidFill>
                  <a:srgbClr val="FFFFFF"/>
                </a:solidFill>
                <a:latin typeface="Calibri" panose="020F0502020204030204" pitchFamily="34" charset="0"/>
                <a:cs typeface="Calibri" panose="020F0502020204030204" pitchFamily="34" charset="0"/>
              </a:rPr>
              <a:t>What</a:t>
            </a:r>
            <a:r>
              <a:rPr lang="pl-PL" sz="2400" b="0" strike="noStrike" spc="-1" dirty="0">
                <a:solidFill>
                  <a:srgbClr val="FFFFFF"/>
                </a:solidFill>
                <a:latin typeface="Calibri" panose="020F0502020204030204" pitchFamily="34" charset="0"/>
                <a:cs typeface="Calibri" panose="020F0502020204030204" pitchFamily="34" charset="0"/>
              </a:rPr>
              <a:t> do </a:t>
            </a:r>
            <a:r>
              <a:rPr lang="pl-PL" sz="2400" b="0" strike="noStrike" spc="-1" dirty="0" err="1">
                <a:solidFill>
                  <a:srgbClr val="FFFFFF"/>
                </a:solidFill>
                <a:latin typeface="Calibri" panose="020F0502020204030204" pitchFamily="34" charset="0"/>
                <a:cs typeface="Calibri" panose="020F0502020204030204" pitchFamily="34" charset="0"/>
              </a:rPr>
              <a:t>you</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think</a:t>
            </a:r>
            <a:r>
              <a:rPr lang="pl-PL" sz="2400" b="0" strike="noStrike" spc="-1" dirty="0">
                <a:solidFill>
                  <a:srgbClr val="FFFFFF"/>
                </a:solidFill>
                <a:latin typeface="Calibri" panose="020F0502020204030204" pitchFamily="34" charset="0"/>
                <a:cs typeface="Calibri" panose="020F0502020204030204" pitchFamily="34" charset="0"/>
              </a:rPr>
              <a:t> of the </a:t>
            </a:r>
            <a:r>
              <a:rPr lang="pl-PL" sz="2400" b="0" strike="noStrike" spc="-1" dirty="0" err="1">
                <a:solidFill>
                  <a:srgbClr val="FFFFFF"/>
                </a:solidFill>
                <a:latin typeface="Calibri" panose="020F0502020204030204" pitchFamily="34" charset="0"/>
                <a:cs typeface="Calibri" panose="020F0502020204030204" pitchFamily="34" charset="0"/>
              </a:rPr>
              <a:t>websites</a:t>
            </a:r>
            <a:r>
              <a:rPr lang="pl-PL" sz="2400" b="0" strike="noStrike" spc="-1" dirty="0">
                <a:solidFill>
                  <a:srgbClr val="FFFFFF"/>
                </a:solidFill>
                <a:latin typeface="Calibri" panose="020F0502020204030204" pitchFamily="34" charset="0"/>
                <a:cs typeface="Calibri" panose="020F0502020204030204" pitchFamily="34" charset="0"/>
              </a:rPr>
              <a:t> </a:t>
            </a:r>
            <a:br>
              <a:rPr lang="pl-PL" sz="2400" b="0" strike="noStrike" spc="-1" dirty="0">
                <a:solidFill>
                  <a:srgbClr val="FFFFFF"/>
                </a:solidFill>
                <a:latin typeface="Calibri" panose="020F0502020204030204" pitchFamily="34" charset="0"/>
                <a:cs typeface="Calibri" panose="020F0502020204030204" pitchFamily="34" charset="0"/>
              </a:rPr>
            </a:br>
            <a:r>
              <a:rPr lang="pl-PL" sz="2400" b="0" strike="noStrike" spc="-1" dirty="0">
                <a:solidFill>
                  <a:srgbClr val="FFFFFF"/>
                </a:solidFill>
                <a:latin typeface="Calibri" panose="020F0502020204030204" pitchFamily="34" charset="0"/>
                <a:cs typeface="Calibri" panose="020F0502020204030204" pitchFamily="34" charset="0"/>
              </a:rPr>
              <a:t>of </a:t>
            </a:r>
            <a:r>
              <a:rPr lang="pl-PL" sz="2400" b="0" strike="noStrike" spc="-1" dirty="0" err="1">
                <a:solidFill>
                  <a:srgbClr val="FFFFFF"/>
                </a:solidFill>
                <a:latin typeface="Calibri" panose="020F0502020204030204" pitchFamily="34" charset="0"/>
                <a:cs typeface="Calibri" panose="020F0502020204030204" pitchFamily="34" charset="0"/>
              </a:rPr>
              <a:t>your</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colleagues</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Would</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you</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invest</a:t>
            </a:r>
            <a:r>
              <a:rPr lang="pl-PL" sz="2400" b="0" strike="noStrike" spc="-1" dirty="0">
                <a:solidFill>
                  <a:srgbClr val="FFFFFF"/>
                </a:solidFill>
                <a:latin typeface="Calibri" panose="020F0502020204030204" pitchFamily="34" charset="0"/>
                <a:cs typeface="Calibri" panose="020F0502020204030204" pitchFamily="34" charset="0"/>
              </a:rPr>
              <a:t> </a:t>
            </a:r>
            <a:r>
              <a:rPr lang="pl-PL" sz="2400" b="0" strike="noStrike" spc="-1" dirty="0" err="1">
                <a:solidFill>
                  <a:srgbClr val="FFFFFF"/>
                </a:solidFill>
                <a:latin typeface="Calibri" panose="020F0502020204030204" pitchFamily="34" charset="0"/>
                <a:cs typeface="Calibri" panose="020F0502020204030204" pitchFamily="34" charset="0"/>
              </a:rPr>
              <a:t>money</a:t>
            </a:r>
            <a:r>
              <a:rPr lang="pl-PL" sz="2400" b="0" strike="noStrike" spc="-1" dirty="0">
                <a:solidFill>
                  <a:srgbClr val="FFFFFF"/>
                </a:solidFill>
                <a:latin typeface="Calibri" panose="020F0502020204030204" pitchFamily="34" charset="0"/>
                <a:cs typeface="Calibri" panose="020F0502020204030204" pitchFamily="34" charset="0"/>
              </a:rPr>
              <a:t> in one of </a:t>
            </a:r>
            <a:r>
              <a:rPr lang="pl-PL" sz="2400" b="0" strike="noStrike" spc="-1" dirty="0" err="1">
                <a:solidFill>
                  <a:srgbClr val="FFFFFF"/>
                </a:solidFill>
                <a:latin typeface="Calibri" panose="020F0502020204030204" pitchFamily="34" charset="0"/>
                <a:cs typeface="Calibri" panose="020F0502020204030204" pitchFamily="34" charset="0"/>
              </a:rPr>
              <a:t>them</a:t>
            </a:r>
            <a:r>
              <a:rPr lang="pl-PL" sz="2400" b="0" strike="noStrike" spc="-1" dirty="0">
                <a:solidFill>
                  <a:srgbClr val="FFFFFF"/>
                </a:solidFill>
                <a:latin typeface="Calibri" panose="020F0502020204030204" pitchFamily="34" charset="0"/>
                <a:cs typeface="Calibri" panose="020F0502020204030204" pitchFamily="34" charset="0"/>
              </a:rPr>
              <a:t>? </a:t>
            </a:r>
          </a:p>
          <a:p>
            <a:pPr algn="r">
              <a:buClr>
                <a:srgbClr val="FDB614"/>
              </a:buClr>
              <a:buSzPct val="45000"/>
            </a:pPr>
            <a:br>
              <a:rPr lang="pl-PL" sz="2400" b="1" i="1" strike="noStrike" spc="-1" dirty="0">
                <a:solidFill>
                  <a:srgbClr val="FDB614"/>
                </a:solidFill>
                <a:latin typeface="Calibri" panose="020F0502020204030204" pitchFamily="34" charset="0"/>
                <a:cs typeface="Calibri" panose="020F0502020204030204" pitchFamily="34" charset="0"/>
              </a:rPr>
            </a:br>
            <a:r>
              <a:rPr lang="pl-PL" sz="2400" b="1" i="1" strike="noStrike" spc="-1" dirty="0">
                <a:solidFill>
                  <a:srgbClr val="FDB614"/>
                </a:solidFill>
                <a:latin typeface="Calibri" panose="020F0502020204030204" pitchFamily="34" charset="0"/>
                <a:cs typeface="Calibri" panose="020F0502020204030204" pitchFamily="34" charset="0"/>
              </a:rPr>
              <a:t>Write </a:t>
            </a:r>
            <a:r>
              <a:rPr lang="pl-PL" sz="2400" b="1" i="1" strike="noStrike" spc="-1" dirty="0" err="1">
                <a:solidFill>
                  <a:srgbClr val="FDB614"/>
                </a:solidFill>
                <a:latin typeface="Calibri" panose="020F0502020204030204" pitchFamily="34" charset="0"/>
                <a:cs typeface="Calibri" panose="020F0502020204030204" pitchFamily="34" charset="0"/>
              </a:rPr>
              <a:t>your</a:t>
            </a:r>
            <a:r>
              <a:rPr lang="pl-PL" sz="2400" b="1" i="1" strike="noStrike" spc="-1" dirty="0">
                <a:solidFill>
                  <a:srgbClr val="FDB614"/>
                </a:solidFill>
                <a:latin typeface="Calibri" panose="020F0502020204030204" pitchFamily="34" charset="0"/>
                <a:cs typeface="Calibri" panose="020F0502020204030204" pitchFamily="34" charset="0"/>
              </a:rPr>
              <a:t> </a:t>
            </a:r>
            <a:r>
              <a:rPr lang="pl-PL" sz="2400" b="1" i="1" strike="noStrike" spc="-1" dirty="0" err="1">
                <a:solidFill>
                  <a:srgbClr val="FDB614"/>
                </a:solidFill>
                <a:latin typeface="Calibri" panose="020F0502020204030204" pitchFamily="34" charset="0"/>
                <a:cs typeface="Calibri" panose="020F0502020204030204" pitchFamily="34" charset="0"/>
              </a:rPr>
              <a:t>comment</a:t>
            </a:r>
            <a:r>
              <a:rPr lang="pl-PL" sz="2400" b="1" i="1" strike="noStrike" spc="-1" dirty="0">
                <a:solidFill>
                  <a:srgbClr val="FDB614"/>
                </a:solidFill>
                <a:latin typeface="Calibri" panose="020F0502020204030204" pitchFamily="34" charset="0"/>
                <a:cs typeface="Calibri" panose="020F0502020204030204" pitchFamily="34" charset="0"/>
              </a:rPr>
              <a:t>. </a:t>
            </a:r>
          </a:p>
          <a:p>
            <a:pPr>
              <a:buClr>
                <a:schemeClr val="bg1"/>
              </a:buClr>
            </a:pPr>
            <a:endParaRPr lang="pl-PL" sz="2400" b="0" strike="noStrike" spc="-1"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E32BD4F0-9FF7-1A44-B91D-4B811C7DDD08}"/>
              </a:ext>
            </a:extLst>
          </p:cNvPr>
          <p:cNvSpPr/>
          <p:nvPr/>
        </p:nvSpPr>
        <p:spPr>
          <a:xfrm flipH="1">
            <a:off x="-2" y="0"/>
            <a:ext cx="6454590"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411" r="-4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ustomShape 3">
            <a:extLst>
              <a:ext uri="{FF2B5EF4-FFF2-40B4-BE49-F238E27FC236}">
                <a16:creationId xmlns:a16="http://schemas.microsoft.com/office/drawing/2014/main" id="{17614EC3-F45C-854D-A325-049A84DF5F6B}"/>
              </a:ext>
            </a:extLst>
          </p:cNvPr>
          <p:cNvSpPr/>
          <p:nvPr/>
        </p:nvSpPr>
        <p:spPr>
          <a:xfrm rot="21343200" flipH="1">
            <a:off x="3628669" y="1065497"/>
            <a:ext cx="5111204"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684" name="TextShape 1"/>
          <p:cNvSpPr txBox="1"/>
          <p:nvPr/>
        </p:nvSpPr>
        <p:spPr>
          <a:xfrm rot="21367200">
            <a:off x="4004749" y="1115926"/>
            <a:ext cx="8143371" cy="1572840"/>
          </a:xfrm>
          <a:prstGeom prst="rect">
            <a:avLst/>
          </a:prstGeom>
          <a:noFill/>
          <a:ln>
            <a:noFill/>
          </a:ln>
        </p:spPr>
        <p:txBody>
          <a:bodyPr>
            <a:normAutofit/>
          </a:bodyPr>
          <a:lstStyle/>
          <a:p>
            <a:pPr>
              <a:lnSpc>
                <a:spcPts val="3400"/>
              </a:lnSpc>
              <a:spcBef>
                <a:spcPts val="1001"/>
              </a:spcBef>
            </a:pPr>
            <a:r>
              <a:rPr lang="en-US" sz="3550" strike="noStrike" spc="-1" dirty="0">
                <a:solidFill>
                  <a:srgbClr val="FFFFFF"/>
                </a:solidFill>
                <a:latin typeface="Calibri"/>
              </a:rPr>
              <a:t>Building a </a:t>
            </a:r>
            <a:r>
              <a:rPr lang="pl-PL" sz="3550" strike="noStrike" spc="-1" dirty="0">
                <a:solidFill>
                  <a:srgbClr val="FFFFFF"/>
                </a:solidFill>
                <a:latin typeface="Calibri"/>
              </a:rPr>
              <a:t>P</a:t>
            </a:r>
            <a:r>
              <a:rPr lang="en-US" sz="3550" strike="noStrike" spc="-1" dirty="0">
                <a:solidFill>
                  <a:srgbClr val="FFFFFF"/>
                </a:solidFill>
                <a:latin typeface="Calibri"/>
              </a:rPr>
              <a:t>ersonal </a:t>
            </a:r>
            <a:r>
              <a:rPr lang="pl-PL" sz="3550" strike="noStrike" spc="-1" dirty="0">
                <a:solidFill>
                  <a:srgbClr val="FFFFFF"/>
                </a:solidFill>
                <a:latin typeface="Calibri"/>
              </a:rPr>
              <a:t>I</a:t>
            </a:r>
            <a:r>
              <a:rPr lang="en-US" sz="3550" strike="noStrike" spc="-1" dirty="0">
                <a:solidFill>
                  <a:srgbClr val="FFFFFF"/>
                </a:solidFill>
                <a:latin typeface="Calibri"/>
              </a:rPr>
              <a:t>mage in </a:t>
            </a:r>
            <a:r>
              <a:rPr lang="pl-PL" sz="3550" strike="noStrike" spc="-1" dirty="0">
                <a:solidFill>
                  <a:srgbClr val="FFFFFF"/>
                </a:solidFill>
                <a:latin typeface="Calibri"/>
              </a:rPr>
              <a:t>S</a:t>
            </a:r>
            <a:r>
              <a:rPr lang="en-US" sz="3550" strike="noStrike" spc="-1" dirty="0">
                <a:solidFill>
                  <a:srgbClr val="FFFFFF"/>
                </a:solidFill>
                <a:latin typeface="Calibri"/>
              </a:rPr>
              <a:t>ocial </a:t>
            </a:r>
            <a:r>
              <a:rPr lang="pl-PL" sz="3550" strike="noStrike" spc="-1" dirty="0">
                <a:solidFill>
                  <a:srgbClr val="FFFFFF"/>
                </a:solidFill>
                <a:latin typeface="Calibri"/>
              </a:rPr>
              <a:t>M</a:t>
            </a:r>
            <a:r>
              <a:rPr lang="en-US" sz="3550" strike="noStrike" spc="-1" dirty="0">
                <a:solidFill>
                  <a:srgbClr val="FFFFFF"/>
                </a:solidFill>
                <a:latin typeface="Calibri"/>
              </a:rPr>
              <a:t>edia</a:t>
            </a:r>
            <a:endParaRPr lang="en-US" sz="3550" strike="noStrike" spc="-1" dirty="0">
              <a:solidFill>
                <a:srgbClr val="000000"/>
              </a:solidFill>
              <a:latin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stomShape 2">
            <a:extLst>
              <a:ext uri="{FF2B5EF4-FFF2-40B4-BE49-F238E27FC236}">
                <a16:creationId xmlns:a16="http://schemas.microsoft.com/office/drawing/2014/main" id="{6E92D814-4AC7-9A4B-B1EE-BE7D2187FE52}"/>
              </a:ext>
            </a:extLst>
          </p:cNvPr>
          <p:cNvSpPr/>
          <p:nvPr/>
        </p:nvSpPr>
        <p:spPr>
          <a:xfrm rot="21375600">
            <a:off x="7324078" y="621938"/>
            <a:ext cx="5019207" cy="825480"/>
          </a:xfrm>
          <a:prstGeom prst="rect">
            <a:avLst/>
          </a:prstGeom>
          <a:solidFill>
            <a:srgbClr val="DA2128"/>
          </a:solidFill>
          <a:ln w="12600">
            <a:noFill/>
          </a:ln>
        </p:spPr>
        <p:style>
          <a:lnRef idx="0">
            <a:scrgbClr r="0" g="0" b="0"/>
          </a:lnRef>
          <a:fillRef idx="0">
            <a:scrgbClr r="0" g="0" b="0"/>
          </a:fillRef>
          <a:effectRef idx="0">
            <a:scrgbClr r="0" g="0" b="0"/>
          </a:effectRef>
          <a:fontRef idx="minor"/>
        </p:style>
      </p:sp>
      <p:sp>
        <p:nvSpPr>
          <p:cNvPr id="688" name="TextShape 1"/>
          <p:cNvSpPr txBox="1"/>
          <p:nvPr/>
        </p:nvSpPr>
        <p:spPr>
          <a:xfrm rot="21375600">
            <a:off x="6113255" y="754801"/>
            <a:ext cx="5715360" cy="715680"/>
          </a:xfrm>
          <a:prstGeom prst="rect">
            <a:avLst/>
          </a:prstGeom>
          <a:noFill/>
          <a:ln>
            <a:noFill/>
          </a:ln>
        </p:spPr>
        <p:txBody>
          <a:bodyPr>
            <a:noAutofit/>
          </a:bodyPr>
          <a:lstStyle/>
          <a:p>
            <a:pPr algn="r">
              <a:lnSpc>
                <a:spcPct val="90000"/>
              </a:lnSpc>
              <a:spcBef>
                <a:spcPts val="1001"/>
              </a:spcBef>
            </a:pPr>
            <a:r>
              <a:rPr lang="en-US" sz="3600" strike="noStrike" spc="-1" dirty="0">
                <a:solidFill>
                  <a:srgbClr val="FFFFFF"/>
                </a:solidFill>
                <a:latin typeface="Calibri"/>
              </a:rPr>
              <a:t>What’s </a:t>
            </a:r>
            <a:r>
              <a:rPr lang="pl-PL" sz="3600" strike="noStrike" spc="-1" dirty="0">
                <a:solidFill>
                  <a:srgbClr val="FFFFFF"/>
                </a:solidFill>
                <a:latin typeface="Calibri"/>
              </a:rPr>
              <a:t>M</a:t>
            </a:r>
            <a:r>
              <a:rPr lang="en-US" sz="3600" strike="noStrike" spc="-1" dirty="0">
                <a:solidFill>
                  <a:srgbClr val="FFFFFF"/>
                </a:solidFill>
                <a:latin typeface="Calibri"/>
              </a:rPr>
              <a:t>y </a:t>
            </a:r>
            <a:r>
              <a:rPr lang="pl-PL" sz="3600" strike="noStrike" spc="-1" dirty="0">
                <a:solidFill>
                  <a:srgbClr val="FFFFFF"/>
                </a:solidFill>
                <a:latin typeface="Calibri"/>
              </a:rPr>
              <a:t>P</a:t>
            </a:r>
            <a:r>
              <a:rPr lang="en-US" sz="3600" strike="noStrike" spc="-1" dirty="0">
                <a:solidFill>
                  <a:srgbClr val="FFFFFF"/>
                </a:solidFill>
                <a:latin typeface="Calibri"/>
              </a:rPr>
              <a:t>assion?</a:t>
            </a:r>
            <a:endParaRPr lang="en-US" sz="3600" strike="noStrike" spc="-1" dirty="0">
              <a:solidFill>
                <a:srgbClr val="000000"/>
              </a:solidFill>
              <a:latin typeface="Calibri"/>
            </a:endParaRPr>
          </a:p>
        </p:txBody>
      </p:sp>
      <p:sp>
        <p:nvSpPr>
          <p:cNvPr id="689" name="TextShape 2"/>
          <p:cNvSpPr txBox="1"/>
          <p:nvPr/>
        </p:nvSpPr>
        <p:spPr>
          <a:xfrm>
            <a:off x="299880" y="2120040"/>
            <a:ext cx="11408026" cy="4168800"/>
          </a:xfrm>
          <a:prstGeom prst="rect">
            <a:avLst/>
          </a:prstGeom>
          <a:noFill/>
          <a:ln>
            <a:noFill/>
          </a:ln>
        </p:spPr>
        <p:txBody>
          <a:bodyPr numCol="2">
            <a:noAutofit/>
          </a:bodyPr>
          <a:lstStyle/>
          <a:p>
            <a:pPr marL="343080" indent="-342720">
              <a:lnSpc>
                <a:spcPct val="100000"/>
              </a:lnSpc>
              <a:spcBef>
                <a:spcPts val="1001"/>
              </a:spcBef>
              <a:buClr>
                <a:srgbClr val="FDB614"/>
              </a:buClr>
              <a:buFont typeface="Arial"/>
              <a:buChar char="•"/>
            </a:pPr>
            <a:r>
              <a:rPr lang="en-US" sz="2400" b="0" strike="noStrike" spc="-1" dirty="0">
                <a:solidFill>
                  <a:srgbClr val="4D4D4C"/>
                </a:solidFill>
                <a:latin typeface="Calibri"/>
              </a:rPr>
              <a:t>Make a list of your passions: recall the things that inspired you in the past as well as what you are passionate about now.  What memories are they associated with, what are the important events, people, places. </a:t>
            </a:r>
          </a:p>
          <a:p>
            <a:pPr marL="343080" indent="-342720">
              <a:lnSpc>
                <a:spcPct val="90000"/>
              </a:lnSpc>
              <a:spcBef>
                <a:spcPts val="1001"/>
              </a:spcBef>
              <a:buClr>
                <a:srgbClr val="FDB614"/>
              </a:buClr>
              <a:buFont typeface="Arial"/>
              <a:buChar char="•"/>
            </a:pPr>
            <a:r>
              <a:rPr lang="en-US" sz="2400" b="0" strike="noStrike" spc="-1" dirty="0">
                <a:solidFill>
                  <a:srgbClr val="4D4D4C"/>
                </a:solidFill>
                <a:latin typeface="Calibri"/>
              </a:rPr>
              <a:t>Using Pinterest or an inspiration board, pin images of what inspires and motivates you most, from people and places to the sun bursting on a flower in the park.  </a:t>
            </a:r>
          </a:p>
          <a:p>
            <a:pPr marL="343080" indent="-342720">
              <a:lnSpc>
                <a:spcPct val="90000"/>
              </a:lnSpc>
              <a:spcBef>
                <a:spcPts val="1001"/>
              </a:spcBef>
              <a:buClr>
                <a:srgbClr val="FDB614"/>
              </a:buClr>
              <a:buFont typeface="Arial"/>
              <a:buChar char="•"/>
            </a:pPr>
            <a:endParaRPr lang="en-US" sz="2400" spc="-1" dirty="0">
              <a:solidFill>
                <a:srgbClr val="4D4D4C"/>
              </a:solidFill>
              <a:latin typeface="Calibri"/>
            </a:endParaRPr>
          </a:p>
          <a:p>
            <a:pPr marL="343080" indent="-342720">
              <a:lnSpc>
                <a:spcPct val="90000"/>
              </a:lnSpc>
              <a:spcBef>
                <a:spcPts val="1001"/>
              </a:spcBef>
              <a:buClr>
                <a:srgbClr val="FDB614"/>
              </a:buClr>
              <a:buFont typeface="Arial"/>
              <a:buChar char="•"/>
            </a:pPr>
            <a:endParaRPr lang="en-US" sz="2400" b="0" strike="noStrike" spc="-1" dirty="0">
              <a:solidFill>
                <a:srgbClr val="4D4D4C"/>
              </a:solidFill>
              <a:latin typeface="Calibri"/>
            </a:endParaRPr>
          </a:p>
          <a:p>
            <a:pPr marL="343080" indent="-342720">
              <a:lnSpc>
                <a:spcPct val="90000"/>
              </a:lnSpc>
              <a:spcBef>
                <a:spcPts val="1001"/>
              </a:spcBef>
              <a:buClr>
                <a:srgbClr val="FDB614"/>
              </a:buClr>
              <a:buFont typeface="Arial"/>
              <a:buChar char="•"/>
            </a:pPr>
            <a:r>
              <a:rPr lang="en-US" sz="2400" b="0" strike="noStrike" spc="-1" dirty="0">
                <a:solidFill>
                  <a:srgbClr val="4D4D4C"/>
                </a:solidFill>
                <a:latin typeface="Calibri"/>
              </a:rPr>
              <a:t>Prepare a presentation, that uses pictures, drawings, music, or video clips to tell people what you are passionate about. Share your story with others and gather the comments. </a:t>
            </a:r>
          </a:p>
          <a:p>
            <a:pPr marL="343080" indent="-342720">
              <a:lnSpc>
                <a:spcPct val="100000"/>
              </a:lnSpc>
              <a:spcBef>
                <a:spcPts val="1001"/>
              </a:spcBef>
              <a:buClr>
                <a:srgbClr val="FDB614"/>
              </a:buClr>
              <a:buFont typeface="Arial"/>
              <a:buChar char="•"/>
            </a:pPr>
            <a:r>
              <a:rPr lang="en-US" sz="2400" b="0" strike="noStrike" spc="-1" dirty="0">
                <a:solidFill>
                  <a:srgbClr val="4D4D4C"/>
                </a:solidFill>
                <a:latin typeface="Calibri"/>
              </a:rPr>
              <a:t>Keep it on a personal level and don’t forget to describe the emotions connected to your passion.</a:t>
            </a:r>
          </a:p>
          <a:p>
            <a:pPr marL="343080" indent="-342720">
              <a:lnSpc>
                <a:spcPct val="100000"/>
              </a:lnSpc>
              <a:spcBef>
                <a:spcPts val="1001"/>
              </a:spcBef>
              <a:buClr>
                <a:srgbClr val="FDB614"/>
              </a:buClr>
              <a:buFont typeface="Arial"/>
              <a:buChar char="•"/>
            </a:pPr>
            <a:r>
              <a:rPr lang="en-US" sz="2400" b="0" strike="noStrike" spc="-1" dirty="0">
                <a:solidFill>
                  <a:srgbClr val="4D4D4C"/>
                </a:solidFill>
                <a:latin typeface="Calibri"/>
              </a:rPr>
              <a:t>Discuss your group’s stories and what you find powerful in each other’s stories.</a:t>
            </a:r>
          </a:p>
          <a:p>
            <a:pPr>
              <a:lnSpc>
                <a:spcPct val="100000"/>
              </a:lnSpc>
              <a:spcBef>
                <a:spcPts val="1001"/>
              </a:spcBef>
            </a:pPr>
            <a:endParaRPr lang="en-US" sz="2400" b="0" strike="noStrike" spc="-1" dirty="0">
              <a:solidFill>
                <a:srgbClr val="4D4D4C"/>
              </a:solidFill>
              <a:latin typeface="Calibri"/>
            </a:endParaRPr>
          </a:p>
          <a:p>
            <a:pPr>
              <a:lnSpc>
                <a:spcPct val="90000"/>
              </a:lnSpc>
              <a:spcBef>
                <a:spcPts val="1001"/>
              </a:spcBef>
            </a:pPr>
            <a:endParaRPr lang="en-US" sz="2400" b="0" strike="noStrike" spc="-1" dirty="0">
              <a:solidFill>
                <a:srgbClr val="4D4D4C"/>
              </a:solidFill>
              <a:latin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TextShape 1"/>
          <p:cNvSpPr txBox="1"/>
          <p:nvPr/>
        </p:nvSpPr>
        <p:spPr>
          <a:xfrm>
            <a:off x="295200" y="681840"/>
            <a:ext cx="4552560" cy="696960"/>
          </a:xfrm>
          <a:prstGeom prst="rect">
            <a:avLst/>
          </a:prstGeom>
          <a:noFill/>
          <a:ln>
            <a:noFill/>
          </a:ln>
        </p:spPr>
        <p:txBody>
          <a:bodyPr>
            <a:normAutofit/>
          </a:bodyPr>
          <a:lstStyle/>
          <a:p>
            <a:pPr>
              <a:lnSpc>
                <a:spcPct val="90000"/>
              </a:lnSpc>
              <a:spcBef>
                <a:spcPts val="1001"/>
              </a:spcBef>
            </a:pPr>
            <a:r>
              <a:rPr lang="en-US" sz="3600" b="1" strike="noStrike" spc="-1" dirty="0">
                <a:solidFill>
                  <a:srgbClr val="FFFFFF"/>
                </a:solidFill>
                <a:latin typeface="Calibri"/>
              </a:rPr>
              <a:t>Learning Objectives</a:t>
            </a:r>
            <a:endParaRPr lang="en-US" sz="3600" b="0" strike="noStrike" spc="-1" dirty="0">
              <a:solidFill>
                <a:srgbClr val="000000"/>
              </a:solidFill>
              <a:latin typeface="Calibri"/>
            </a:endParaRPr>
          </a:p>
        </p:txBody>
      </p:sp>
      <p:sp>
        <p:nvSpPr>
          <p:cNvPr id="532" name="TextShape 2"/>
          <p:cNvSpPr txBox="1"/>
          <p:nvPr/>
        </p:nvSpPr>
        <p:spPr>
          <a:xfrm>
            <a:off x="298080" y="2058480"/>
            <a:ext cx="5215320" cy="4139120"/>
          </a:xfrm>
          <a:prstGeom prst="rect">
            <a:avLst/>
          </a:prstGeom>
          <a:noFill/>
          <a:ln>
            <a:noFill/>
          </a:ln>
        </p:spPr>
        <p:txBody>
          <a:bodyPr>
            <a:normAutofit/>
          </a:bodyPr>
          <a:lstStyle/>
          <a:p>
            <a:pPr>
              <a:lnSpc>
                <a:spcPct val="90000"/>
              </a:lnSpc>
              <a:spcBef>
                <a:spcPts val="1001"/>
              </a:spcBef>
            </a:pPr>
            <a:r>
              <a:rPr lang="en-GB" sz="2400" b="1" i="1" strike="noStrike" spc="-1" dirty="0">
                <a:solidFill>
                  <a:srgbClr val="FDB614"/>
                </a:solidFill>
                <a:latin typeface="Calibri" panose="020F0502020204030204" pitchFamily="34" charset="0"/>
                <a:ea typeface="Calibri"/>
                <a:cs typeface="Calibri" panose="020F0502020204030204" pitchFamily="34" charset="0"/>
              </a:rPr>
              <a:t>Learners will be able to:</a:t>
            </a:r>
            <a:endParaRPr lang="en-GB" sz="2400" b="1" i="1" strike="noStrike" spc="-1" dirty="0">
              <a:solidFill>
                <a:srgbClr val="FDB614"/>
              </a:solidFill>
              <a:latin typeface="Calibri" panose="020F0502020204030204" pitchFamily="34" charset="0"/>
              <a:cs typeface="Calibri" panose="020F0502020204030204" pitchFamily="34" charset="0"/>
            </a:endParaRPr>
          </a:p>
          <a:p>
            <a:pPr>
              <a:lnSpc>
                <a:spcPct val="90000"/>
              </a:lnSpc>
              <a:spcBef>
                <a:spcPts val="1001"/>
              </a:spcBef>
            </a:pPr>
            <a:endParaRPr lang="en-GB" sz="2400" b="0" strike="noStrike" spc="-1" dirty="0">
              <a:solidFill>
                <a:srgbClr val="000000"/>
              </a:solidFill>
              <a:latin typeface="Calibri" panose="020F0502020204030204" pitchFamily="34" charset="0"/>
              <a:cs typeface="Calibri" panose="020F0502020204030204" pitchFamily="34" charset="0"/>
            </a:endParaRPr>
          </a:p>
          <a:p>
            <a:pPr marL="343080" indent="-342720">
              <a:lnSpc>
                <a:spcPct val="90000"/>
              </a:lnSpc>
              <a:spcBef>
                <a:spcPts val="1001"/>
              </a:spcBef>
              <a:buClr>
                <a:srgbClr val="FDB614"/>
              </a:buClr>
              <a:buFont typeface="Arial"/>
              <a:buChar char="•"/>
            </a:pPr>
            <a:r>
              <a:rPr lang="en-GB" sz="2400" b="0" strike="noStrike" spc="-1" dirty="0">
                <a:solidFill>
                  <a:srgbClr val="FFFFFF"/>
                </a:solidFill>
                <a:latin typeface="Calibri" panose="020F0502020204030204" pitchFamily="34" charset="0"/>
                <a:ea typeface="Calibri"/>
                <a:cs typeface="Calibri" panose="020F0502020204030204" pitchFamily="34" charset="0"/>
              </a:rPr>
              <a:t>Use their creativity and make it work for them</a:t>
            </a:r>
            <a:endParaRPr lang="en-GB" sz="2400" b="0" strike="noStrike" spc="-1" dirty="0">
              <a:solidFill>
                <a:srgbClr val="000000"/>
              </a:solidFill>
              <a:latin typeface="Calibri" panose="020F0502020204030204" pitchFamily="34" charset="0"/>
              <a:cs typeface="Calibri" panose="020F0502020204030204" pitchFamily="34" charset="0"/>
            </a:endParaRPr>
          </a:p>
          <a:p>
            <a:pPr marL="343080" indent="-342720">
              <a:lnSpc>
                <a:spcPct val="90000"/>
              </a:lnSpc>
              <a:spcBef>
                <a:spcPts val="1001"/>
              </a:spcBef>
              <a:buClr>
                <a:srgbClr val="FDB614"/>
              </a:buClr>
              <a:buFont typeface="Arial"/>
              <a:buChar char="•"/>
            </a:pPr>
            <a:r>
              <a:rPr lang="en-GB" sz="2400" b="0" strike="noStrike" spc="-1" dirty="0">
                <a:solidFill>
                  <a:srgbClr val="FFFFFF"/>
                </a:solidFill>
                <a:latin typeface="Calibri" panose="020F0502020204030204" pitchFamily="34" charset="0"/>
                <a:ea typeface="Calibri"/>
                <a:cs typeface="Calibri" panose="020F0502020204030204" pitchFamily="34" charset="0"/>
              </a:rPr>
              <a:t>Build their image on social media, reach the target audience</a:t>
            </a:r>
            <a:endParaRPr lang="en-GB" sz="2400" b="0" strike="noStrike" spc="-1" dirty="0">
              <a:solidFill>
                <a:srgbClr val="000000"/>
              </a:solidFill>
              <a:latin typeface="Calibri" panose="020F0502020204030204" pitchFamily="34" charset="0"/>
              <a:cs typeface="Calibri" panose="020F0502020204030204" pitchFamily="34" charset="0"/>
            </a:endParaRPr>
          </a:p>
          <a:p>
            <a:pPr marL="343080" indent="-342720">
              <a:lnSpc>
                <a:spcPct val="90000"/>
              </a:lnSpc>
              <a:spcBef>
                <a:spcPts val="1001"/>
              </a:spcBef>
              <a:buClr>
                <a:srgbClr val="FDB614"/>
              </a:buClr>
              <a:buFont typeface="Arial"/>
              <a:buChar char="•"/>
            </a:pPr>
            <a:r>
              <a:rPr lang="en-GB" sz="2400" b="0" strike="noStrike" spc="-1" dirty="0">
                <a:solidFill>
                  <a:srgbClr val="FFFFFF"/>
                </a:solidFill>
                <a:latin typeface="Calibri" panose="020F0502020204030204" pitchFamily="34" charset="0"/>
                <a:ea typeface="Calibri"/>
                <a:cs typeface="Calibri" panose="020F0502020204030204" pitchFamily="34" charset="0"/>
              </a:rPr>
              <a:t>Recognise the benefits of starting</a:t>
            </a:r>
            <a:br>
              <a:rPr lang="en-GB" sz="2400" dirty="0">
                <a:latin typeface="Calibri" panose="020F0502020204030204" pitchFamily="34" charset="0"/>
                <a:cs typeface="Calibri" panose="020F0502020204030204" pitchFamily="34" charset="0"/>
              </a:rPr>
            </a:br>
            <a:r>
              <a:rPr lang="en-GB" sz="2400" b="0" strike="noStrike" spc="-1" dirty="0">
                <a:solidFill>
                  <a:srgbClr val="FFFFFF"/>
                </a:solidFill>
                <a:latin typeface="Calibri" panose="020F0502020204030204" pitchFamily="34" charset="0"/>
                <a:ea typeface="Calibri"/>
                <a:cs typeface="Calibri" panose="020F0502020204030204" pitchFamily="34" charset="0"/>
              </a:rPr>
              <a:t>a pop </a:t>
            </a:r>
            <a:r>
              <a:rPr lang="en-GB" sz="2400" spc="-1" dirty="0">
                <a:solidFill>
                  <a:srgbClr val="FFFFFF"/>
                </a:solidFill>
                <a:latin typeface="Calibri" panose="020F0502020204030204" pitchFamily="34" charset="0"/>
                <a:ea typeface="Calibri"/>
                <a:cs typeface="Calibri" panose="020F0502020204030204" pitchFamily="34" charset="0"/>
              </a:rPr>
              <a:t>c</a:t>
            </a:r>
            <a:r>
              <a:rPr lang="en-GB" sz="2400" b="0" strike="noStrike" spc="-1" dirty="0">
                <a:solidFill>
                  <a:srgbClr val="FFFFFF"/>
                </a:solidFill>
                <a:latin typeface="Calibri" panose="020F0502020204030204" pitchFamily="34" charset="0"/>
                <a:ea typeface="Calibri"/>
                <a:cs typeface="Calibri" panose="020F0502020204030204" pitchFamily="34" charset="0"/>
              </a:rPr>
              <a:t>ulture business</a:t>
            </a:r>
            <a:endParaRPr lang="en-GB" sz="2400" b="0" strike="noStrike" spc="-1" dirty="0">
              <a:solidFill>
                <a:srgbClr val="000000"/>
              </a:solidFill>
              <a:latin typeface="Calibri" panose="020F0502020204030204" pitchFamily="34" charset="0"/>
              <a:cs typeface="Calibri" panose="020F0502020204030204" pitchFamily="34" charset="0"/>
            </a:endParaRPr>
          </a:p>
          <a:p>
            <a:pPr>
              <a:lnSpc>
                <a:spcPct val="90000"/>
              </a:lnSpc>
              <a:spcBef>
                <a:spcPts val="1001"/>
              </a:spcBef>
            </a:pPr>
            <a:endParaRPr lang="en-US" sz="2400" b="0" strike="noStrike" spc="-1" dirty="0">
              <a:solidFill>
                <a:srgbClr val="000000"/>
              </a:solidFill>
              <a:latin typeface="Calibri"/>
            </a:endParaRPr>
          </a:p>
        </p:txBody>
      </p:sp>
      <p:sp>
        <p:nvSpPr>
          <p:cNvPr id="533" name="TextShape 3"/>
          <p:cNvSpPr txBox="1"/>
          <p:nvPr/>
        </p:nvSpPr>
        <p:spPr>
          <a:xfrm>
            <a:off x="5489640" y="176652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07</a:t>
            </a:r>
            <a:endParaRPr lang="en-US" sz="4800" b="0" strike="noStrike" spc="-1" dirty="0">
              <a:solidFill>
                <a:srgbClr val="000000"/>
              </a:solidFill>
              <a:latin typeface="Calibri"/>
            </a:endParaRPr>
          </a:p>
        </p:txBody>
      </p:sp>
      <p:sp>
        <p:nvSpPr>
          <p:cNvPr id="534" name="TextShape 4"/>
          <p:cNvSpPr txBox="1"/>
          <p:nvPr/>
        </p:nvSpPr>
        <p:spPr>
          <a:xfrm>
            <a:off x="6855840" y="1998720"/>
            <a:ext cx="487152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rPr>
              <a:t>Creative Thinking and Entrepreneurship – Let’s </a:t>
            </a:r>
            <a:r>
              <a:rPr lang="pl-PL" sz="2400" b="1" strike="noStrike" spc="-1" dirty="0">
                <a:solidFill>
                  <a:srgbClr val="FFFFFF"/>
                </a:solidFill>
                <a:latin typeface="Calibri"/>
              </a:rPr>
              <a:t>G</a:t>
            </a:r>
            <a:r>
              <a:rPr lang="en-US" sz="2400" b="1" strike="noStrike" spc="-1" dirty="0">
                <a:solidFill>
                  <a:srgbClr val="FFFFFF"/>
                </a:solidFill>
                <a:latin typeface="Calibri"/>
              </a:rPr>
              <a:t>et </a:t>
            </a:r>
            <a:r>
              <a:rPr lang="pl-PL" sz="2400" b="1" spc="-1" dirty="0">
                <a:solidFill>
                  <a:srgbClr val="FFFFFF"/>
                </a:solidFill>
                <a:latin typeface="Calibri"/>
              </a:rPr>
              <a:t>Y</a:t>
            </a:r>
            <a:r>
              <a:rPr lang="en-US" sz="2400" b="1" strike="noStrike" spc="-1" dirty="0">
                <a:solidFill>
                  <a:srgbClr val="FFFFFF"/>
                </a:solidFill>
                <a:latin typeface="Calibri"/>
              </a:rPr>
              <a:t>our </a:t>
            </a:r>
            <a:r>
              <a:rPr lang="pl-PL" sz="2400" b="1" spc="-1" dirty="0">
                <a:solidFill>
                  <a:srgbClr val="FFFFFF"/>
                </a:solidFill>
                <a:latin typeface="Calibri"/>
              </a:rPr>
              <a:t>C</a:t>
            </a:r>
            <a:r>
              <a:rPr lang="en-US" sz="2400" b="1" strike="noStrike" spc="-1" dirty="0">
                <a:solidFill>
                  <a:srgbClr val="FFFFFF"/>
                </a:solidFill>
                <a:latin typeface="Calibri"/>
              </a:rPr>
              <a:t>reative </a:t>
            </a:r>
            <a:r>
              <a:rPr lang="pl-PL" sz="2400" b="1" spc="-1" dirty="0">
                <a:solidFill>
                  <a:srgbClr val="FFFFFF"/>
                </a:solidFill>
                <a:latin typeface="Calibri"/>
              </a:rPr>
              <a:t>J</a:t>
            </a:r>
            <a:r>
              <a:rPr lang="en-US" sz="2400" b="1" strike="noStrike" spc="-1" dirty="0">
                <a:solidFill>
                  <a:srgbClr val="FFFFFF"/>
                </a:solidFill>
                <a:latin typeface="Calibri"/>
              </a:rPr>
              <a:t>uices </a:t>
            </a:r>
            <a:r>
              <a:rPr lang="pl-PL" sz="2400" b="1" spc="-1" dirty="0">
                <a:solidFill>
                  <a:srgbClr val="FFFFFF"/>
                </a:solidFill>
                <a:latin typeface="Calibri"/>
              </a:rPr>
              <a:t>F</a:t>
            </a:r>
            <a:r>
              <a:rPr lang="en-US" sz="2400" b="1" strike="noStrike" spc="-1" dirty="0">
                <a:solidFill>
                  <a:srgbClr val="FFFFFF"/>
                </a:solidFill>
                <a:latin typeface="Calibri"/>
              </a:rPr>
              <a:t>lowing!</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35" name="TextShape 5"/>
          <p:cNvSpPr txBox="1"/>
          <p:nvPr/>
        </p:nvSpPr>
        <p:spPr>
          <a:xfrm>
            <a:off x="5513400" y="3314520"/>
            <a:ext cx="1176480" cy="1121760"/>
          </a:xfrm>
          <a:prstGeom prst="rect">
            <a:avLst/>
          </a:prstGeom>
          <a:noFill/>
          <a:ln>
            <a:noFill/>
          </a:ln>
        </p:spPr>
        <p:txBody>
          <a:bodyPr anchor="ctr">
            <a:noAutofit/>
          </a:bodyPr>
          <a:lstStyle/>
          <a:p>
            <a:pPr algn="ctr">
              <a:lnSpc>
                <a:spcPct val="90000"/>
              </a:lnSpc>
              <a:spcBef>
                <a:spcPts val="1001"/>
              </a:spcBef>
            </a:pPr>
            <a:r>
              <a:rPr lang="en-US" sz="4800" b="0" strike="noStrike" spc="-1" dirty="0">
                <a:solidFill>
                  <a:srgbClr val="FDB614"/>
                </a:solidFill>
                <a:latin typeface="Calibri"/>
              </a:rPr>
              <a:t>08</a:t>
            </a:r>
            <a:endParaRPr lang="en-US" sz="4800" b="0" strike="noStrike" spc="-1" dirty="0">
              <a:solidFill>
                <a:srgbClr val="000000"/>
              </a:solidFill>
              <a:latin typeface="Calibri"/>
            </a:endParaRPr>
          </a:p>
        </p:txBody>
      </p:sp>
      <p:sp>
        <p:nvSpPr>
          <p:cNvPr id="536" name="TextShape 6"/>
          <p:cNvSpPr txBox="1"/>
          <p:nvPr/>
        </p:nvSpPr>
        <p:spPr>
          <a:xfrm>
            <a:off x="6954120" y="3702240"/>
            <a:ext cx="4871520" cy="1121760"/>
          </a:xfrm>
          <a:prstGeom prst="rect">
            <a:avLst/>
          </a:prstGeom>
          <a:noFill/>
          <a:ln>
            <a:noFill/>
          </a:ln>
        </p:spPr>
        <p:txBody>
          <a:bodyPr anchor="ctr">
            <a:noAutofit/>
          </a:bodyPr>
          <a:lstStyle/>
          <a:p>
            <a:pPr>
              <a:lnSpc>
                <a:spcPct val="90000"/>
              </a:lnSpc>
              <a:spcBef>
                <a:spcPts val="1001"/>
              </a:spcBef>
            </a:pPr>
            <a:r>
              <a:rPr lang="en-US" sz="2400" b="1" strike="noStrike" spc="-1" dirty="0">
                <a:solidFill>
                  <a:srgbClr val="FFFFFF"/>
                </a:solidFill>
                <a:latin typeface="Calibri"/>
                <a:ea typeface="Calibri"/>
              </a:rPr>
              <a:t>Why </a:t>
            </a:r>
            <a:r>
              <a:rPr lang="pl-PL" sz="2400" b="1" strike="noStrike" spc="-1" dirty="0">
                <a:solidFill>
                  <a:srgbClr val="FFFFFF"/>
                </a:solidFill>
                <a:latin typeface="Calibri"/>
                <a:ea typeface="Calibri"/>
              </a:rPr>
              <a:t>S</a:t>
            </a:r>
            <a:r>
              <a:rPr lang="en-US" sz="2400" b="1" strike="noStrike" spc="-1" dirty="0">
                <a:solidFill>
                  <a:srgbClr val="FFFFFF"/>
                </a:solidFill>
                <a:latin typeface="Calibri"/>
                <a:ea typeface="Calibri"/>
              </a:rPr>
              <a:t>tart a Pop Culture </a:t>
            </a:r>
            <a:r>
              <a:rPr lang="pl-PL" sz="2400" b="1" strike="noStrike" spc="-1" dirty="0">
                <a:solidFill>
                  <a:srgbClr val="FFFFFF"/>
                </a:solidFill>
                <a:latin typeface="Calibri"/>
                <a:ea typeface="Calibri"/>
              </a:rPr>
              <a:t>B</a:t>
            </a:r>
            <a:r>
              <a:rPr lang="en-US" sz="2400" b="1" strike="noStrike" spc="-1" dirty="0">
                <a:solidFill>
                  <a:srgbClr val="FFFFFF"/>
                </a:solidFill>
                <a:latin typeface="Calibri"/>
                <a:ea typeface="Calibri"/>
              </a:rPr>
              <a:t>usiness?</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stomShape 1">
            <a:extLst>
              <a:ext uri="{FF2B5EF4-FFF2-40B4-BE49-F238E27FC236}">
                <a16:creationId xmlns:a16="http://schemas.microsoft.com/office/drawing/2014/main" id="{12737023-0D0B-9C42-95C6-9C7F849EFD84}"/>
              </a:ext>
            </a:extLst>
          </p:cNvPr>
          <p:cNvSpPr/>
          <p:nvPr/>
        </p:nvSpPr>
        <p:spPr>
          <a:xfrm>
            <a:off x="5307106" y="-2"/>
            <a:ext cx="3430893" cy="6857710"/>
          </a:xfrm>
          <a:custGeom>
            <a:avLst/>
            <a:gdLst>
              <a:gd name="connsiteX0" fmla="*/ 0 w 6782296"/>
              <a:gd name="connsiteY0" fmla="*/ 0 h 6858000"/>
              <a:gd name="connsiteX1" fmla="*/ 6782296 w 6782296"/>
              <a:gd name="connsiteY1" fmla="*/ 0 h 6858000"/>
              <a:gd name="connsiteX2" fmla="*/ 2796503 w 6782296"/>
              <a:gd name="connsiteY2" fmla="*/ 6835391 h 6858000"/>
              <a:gd name="connsiteX3" fmla="*/ 0 w 6782296"/>
              <a:gd name="connsiteY3" fmla="*/ 6858000 h 6858000"/>
              <a:gd name="connsiteX4" fmla="*/ 0 w 6782296"/>
              <a:gd name="connsiteY4" fmla="*/ 0 h 6858000"/>
              <a:gd name="connsiteX0" fmla="*/ 0 w 4880014"/>
              <a:gd name="connsiteY0" fmla="*/ 35861 h 6893861"/>
              <a:gd name="connsiteX1" fmla="*/ 4880014 w 4880014"/>
              <a:gd name="connsiteY1" fmla="*/ 0 h 6893861"/>
              <a:gd name="connsiteX2" fmla="*/ 2796503 w 4880014"/>
              <a:gd name="connsiteY2" fmla="*/ 6871252 h 6893861"/>
              <a:gd name="connsiteX3" fmla="*/ 0 w 4880014"/>
              <a:gd name="connsiteY3" fmla="*/ 6893861 h 6893861"/>
              <a:gd name="connsiteX4" fmla="*/ 0 w 4880014"/>
              <a:gd name="connsiteY4" fmla="*/ 35861 h 6893861"/>
              <a:gd name="connsiteX0" fmla="*/ 0 w 6169697"/>
              <a:gd name="connsiteY0" fmla="*/ 1 h 6858001"/>
              <a:gd name="connsiteX1" fmla="*/ 6169697 w 6169697"/>
              <a:gd name="connsiteY1" fmla="*/ 0 h 6858001"/>
              <a:gd name="connsiteX2" fmla="*/ 2796503 w 6169697"/>
              <a:gd name="connsiteY2" fmla="*/ 6835392 h 6858001"/>
              <a:gd name="connsiteX3" fmla="*/ 0 w 6169697"/>
              <a:gd name="connsiteY3" fmla="*/ 6858001 h 6858001"/>
              <a:gd name="connsiteX4" fmla="*/ 0 w 6169697"/>
              <a:gd name="connsiteY4" fmla="*/ 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9697" h="6858001">
                <a:moveTo>
                  <a:pt x="0" y="1"/>
                </a:moveTo>
                <a:lnTo>
                  <a:pt x="6169697" y="0"/>
                </a:lnTo>
                <a:lnTo>
                  <a:pt x="2796503" y="6835392"/>
                </a:lnTo>
                <a:lnTo>
                  <a:pt x="0" y="6858001"/>
                </a:lnTo>
                <a:lnTo>
                  <a:pt x="0" y="1"/>
                </a:lnTo>
                <a:close/>
              </a:path>
            </a:pathLst>
          </a:custGeom>
          <a:solidFill>
            <a:srgbClr val="DA2128"/>
          </a:solidFill>
          <a:ln w="12600">
            <a:noFill/>
          </a:ln>
        </p:spPr>
        <p:style>
          <a:lnRef idx="0">
            <a:scrgbClr r="0" g="0" b="0"/>
          </a:lnRef>
          <a:fillRef idx="0">
            <a:scrgbClr r="0" g="0" b="0"/>
          </a:fillRef>
          <a:effectRef idx="0">
            <a:scrgbClr r="0" g="0" b="0"/>
          </a:effectRef>
          <a:fontRef idx="minor"/>
        </p:style>
      </p:sp>
      <p:pic>
        <p:nvPicPr>
          <p:cNvPr id="24" name="Symbol zastępczy zawartości 6" descr="What I Learned with House M_D_.jpg">
            <a:hlinkClick r:id="rId3"/>
            <a:extLst>
              <a:ext uri="{FF2B5EF4-FFF2-40B4-BE49-F238E27FC236}">
                <a16:creationId xmlns:a16="http://schemas.microsoft.com/office/drawing/2014/main" id="{CC26C811-8775-BB40-9148-B70D4575B8BE}"/>
              </a:ext>
            </a:extLst>
          </p:cNvPr>
          <p:cNvPicPr/>
          <p:nvPr/>
        </p:nvPicPr>
        <p:blipFill rotWithShape="1">
          <a:blip r:embed="rId4"/>
          <a:srcRect r="3551" b="57231"/>
          <a:stretch/>
        </p:blipFill>
        <p:spPr>
          <a:xfrm>
            <a:off x="7652179" y="2755794"/>
            <a:ext cx="4539822" cy="3106029"/>
          </a:xfrm>
          <a:prstGeom prst="rect">
            <a:avLst/>
          </a:prstGeom>
          <a:ln>
            <a:noFill/>
          </a:ln>
        </p:spPr>
      </p:pic>
      <p:pic>
        <p:nvPicPr>
          <p:cNvPr id="12" name="Picture 11">
            <a:hlinkClick r:id="rId3"/>
            <a:extLst>
              <a:ext uri="{FF2B5EF4-FFF2-40B4-BE49-F238E27FC236}">
                <a16:creationId xmlns:a16="http://schemas.microsoft.com/office/drawing/2014/main" id="{141AF1C3-5001-9B4E-8AE9-3ED1427620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22651" b="5574"/>
          <a:stretch/>
        </p:blipFill>
        <p:spPr>
          <a:xfrm>
            <a:off x="6702057" y="2479266"/>
            <a:ext cx="5489943" cy="3984898"/>
          </a:xfrm>
          <a:prstGeom prst="rect">
            <a:avLst/>
          </a:prstGeom>
        </p:spPr>
      </p:pic>
      <p:sp>
        <p:nvSpPr>
          <p:cNvPr id="8" name="Text Placeholder 2">
            <a:extLst>
              <a:ext uri="{FF2B5EF4-FFF2-40B4-BE49-F238E27FC236}">
                <a16:creationId xmlns:a16="http://schemas.microsoft.com/office/drawing/2014/main" id="{FBB80663-60D8-6F49-B4B4-5609B44DB38C}"/>
              </a:ext>
            </a:extLst>
          </p:cNvPr>
          <p:cNvSpPr txBox="1">
            <a:spLocks/>
          </p:cNvSpPr>
          <p:nvPr/>
        </p:nvSpPr>
        <p:spPr>
          <a:xfrm>
            <a:off x="703618" y="1915233"/>
            <a:ext cx="6790876" cy="4679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700"/>
              </a:lnSpc>
              <a:spcBef>
                <a:spcPts val="0"/>
              </a:spcBef>
              <a:buNone/>
            </a:pPr>
            <a:r>
              <a:rPr lang="en-US" sz="2400" spc="-1" dirty="0">
                <a:solidFill>
                  <a:schemeClr val="bg1"/>
                </a:solidFill>
                <a:latin typeface="Calibri" panose="020F0502020204030204" pitchFamily="34" charset="0"/>
                <a:cs typeface="Calibri" panose="020F0502020204030204" pitchFamily="34" charset="0"/>
              </a:rPr>
              <a:t>Dr. House can be an example of a person who acts unconventionally,</a:t>
            </a:r>
            <a:r>
              <a:rPr lang="pl-PL" sz="2400" spc="-1" dirty="0">
                <a:solidFill>
                  <a:schemeClr val="bg1"/>
                </a:solidFill>
                <a:latin typeface="Calibri" panose="020F0502020204030204" pitchFamily="34" charset="0"/>
                <a:cs typeface="Calibri" panose="020F0502020204030204" pitchFamily="34" charset="0"/>
              </a:rPr>
              <a:t> </a:t>
            </a:r>
            <a:r>
              <a:rPr lang="en-US" sz="2400" spc="-1" dirty="0">
                <a:solidFill>
                  <a:schemeClr val="bg1"/>
                </a:solidFill>
                <a:latin typeface="Calibri" panose="020F0502020204030204" pitchFamily="34" charset="0"/>
                <a:cs typeface="Calibri" panose="020F0502020204030204" pitchFamily="34" charset="0"/>
              </a:rPr>
              <a:t>breaks barriers, finds new solutions to problem situations, and works creatively.</a:t>
            </a:r>
          </a:p>
          <a:p>
            <a:pPr marL="0" indent="0">
              <a:lnSpc>
                <a:spcPts val="2700"/>
              </a:lnSpc>
              <a:spcBef>
                <a:spcPts val="0"/>
              </a:spcBef>
              <a:buNone/>
            </a:pPr>
            <a:r>
              <a:rPr lang="en-US" sz="2400" spc="-1" dirty="0">
                <a:solidFill>
                  <a:schemeClr val="bg1"/>
                </a:solidFill>
                <a:latin typeface="Calibri" panose="020F0502020204030204" pitchFamily="34" charset="0"/>
                <a:cs typeface="Calibri" panose="020F0502020204030204" pitchFamily="34" charset="0"/>
              </a:rPr>
              <a:t>Identify your movie hero who is an </a:t>
            </a:r>
            <a:r>
              <a:rPr lang="en-US" sz="2400" spc="-1" dirty="0" err="1">
                <a:solidFill>
                  <a:schemeClr val="bg1"/>
                </a:solidFill>
                <a:latin typeface="Calibri" panose="020F0502020204030204" pitchFamily="34" charset="0"/>
                <a:cs typeface="Calibri" panose="020F0502020204030204" pitchFamily="34" charset="0"/>
              </a:rPr>
              <a:t>exampleof</a:t>
            </a:r>
            <a:r>
              <a:rPr lang="en-US" sz="2400" spc="-1" dirty="0">
                <a:solidFill>
                  <a:schemeClr val="bg1"/>
                </a:solidFill>
                <a:latin typeface="Calibri" panose="020F0502020204030204" pitchFamily="34" charset="0"/>
                <a:cs typeface="Calibri" panose="020F0502020204030204" pitchFamily="34" charset="0"/>
              </a:rPr>
              <a:t> a creative person/creator.</a:t>
            </a:r>
          </a:p>
          <a:p>
            <a:pPr marL="0" indent="0">
              <a:lnSpc>
                <a:spcPts val="2700"/>
              </a:lnSpc>
              <a:spcBef>
                <a:spcPts val="0"/>
              </a:spcBef>
              <a:buNone/>
            </a:pPr>
            <a:endParaRPr lang="en-US" sz="2400" spc="-1" dirty="0">
              <a:solidFill>
                <a:schemeClr val="bg1"/>
              </a:solidFill>
              <a:latin typeface="Calibri" panose="020F0502020204030204" pitchFamily="34" charset="0"/>
              <a:cs typeface="Calibri" panose="020F0502020204030204" pitchFamily="34" charset="0"/>
            </a:endParaRPr>
          </a:p>
          <a:p>
            <a:pPr marL="0" indent="0">
              <a:lnSpc>
                <a:spcPts val="2700"/>
              </a:lnSpc>
              <a:spcBef>
                <a:spcPts val="0"/>
              </a:spcBef>
              <a:buNone/>
            </a:pPr>
            <a:r>
              <a:rPr lang="en-US" sz="2400" spc="-1" dirty="0">
                <a:solidFill>
                  <a:schemeClr val="bg1"/>
                </a:solidFill>
                <a:latin typeface="Calibri" panose="020F0502020204030204" pitchFamily="34" charset="0"/>
                <a:cs typeface="Calibri" panose="020F0502020204030204" pitchFamily="34" charset="0"/>
              </a:rPr>
              <a:t>Write down what features this character has, why     did you choose him/her?  What activities can help you become like him/her? Share </a:t>
            </a:r>
            <a:r>
              <a:rPr lang="pl-PL" sz="2400" spc="-1" dirty="0" err="1">
                <a:solidFill>
                  <a:schemeClr val="bg1"/>
                </a:solidFill>
                <a:latin typeface="Calibri" panose="020F0502020204030204" pitchFamily="34" charset="0"/>
                <a:cs typeface="Calibri" panose="020F0502020204030204" pitchFamily="34" charset="0"/>
              </a:rPr>
              <a:t>it</a:t>
            </a:r>
            <a:r>
              <a:rPr lang="pl-PL" sz="2400" spc="-1" dirty="0">
                <a:solidFill>
                  <a:schemeClr val="bg1"/>
                </a:solidFill>
                <a:latin typeface="Calibri" panose="020F0502020204030204" pitchFamily="34" charset="0"/>
                <a:cs typeface="Calibri" panose="020F0502020204030204" pitchFamily="34" charset="0"/>
              </a:rPr>
              <a:t> </a:t>
            </a:r>
            <a:r>
              <a:rPr lang="en-US" sz="2400" spc="-1" dirty="0">
                <a:solidFill>
                  <a:schemeClr val="bg1"/>
                </a:solidFill>
                <a:latin typeface="Calibri" panose="020F0502020204030204" pitchFamily="34" charset="0"/>
                <a:cs typeface="Calibri" panose="020F0502020204030204" pitchFamily="34" charset="0"/>
              </a:rPr>
              <a:t>with colleagues, </a:t>
            </a:r>
            <a:r>
              <a:rPr lang="pl-PL" sz="2400" spc="-1" dirty="0" err="1">
                <a:solidFill>
                  <a:schemeClr val="bg1"/>
                </a:solidFill>
                <a:latin typeface="Calibri" panose="020F0502020204030204" pitchFamily="34" charset="0"/>
                <a:cs typeface="Calibri" panose="020F0502020204030204" pitchFamily="34" charset="0"/>
              </a:rPr>
              <a:t>ask</a:t>
            </a:r>
            <a:r>
              <a:rPr lang="pl-PL" sz="2400" spc="-1" dirty="0">
                <a:solidFill>
                  <a:schemeClr val="bg1"/>
                </a:solidFill>
                <a:latin typeface="Calibri" panose="020F0502020204030204" pitchFamily="34" charset="0"/>
                <a:cs typeface="Calibri" panose="020F0502020204030204" pitchFamily="34" charset="0"/>
              </a:rPr>
              <a:t> </a:t>
            </a:r>
            <a:r>
              <a:rPr lang="pl-PL" sz="2400" spc="-1" dirty="0" err="1">
                <a:solidFill>
                  <a:schemeClr val="bg1"/>
                </a:solidFill>
                <a:latin typeface="Calibri" panose="020F0502020204030204" pitchFamily="34" charset="0"/>
                <a:cs typeface="Calibri" panose="020F0502020204030204" pitchFamily="34" charset="0"/>
              </a:rPr>
              <a:t>about</a:t>
            </a:r>
            <a:r>
              <a:rPr lang="pl-PL" sz="2400" spc="-1" dirty="0">
                <a:solidFill>
                  <a:schemeClr val="bg1"/>
                </a:solidFill>
                <a:latin typeface="Calibri" panose="020F0502020204030204" pitchFamily="34" charset="0"/>
                <a:cs typeface="Calibri" panose="020F0502020204030204" pitchFamily="34" charset="0"/>
              </a:rPr>
              <a:t> </a:t>
            </a:r>
            <a:r>
              <a:rPr lang="en-US" sz="2400" spc="-1" dirty="0">
                <a:solidFill>
                  <a:schemeClr val="bg1"/>
                </a:solidFill>
                <a:latin typeface="Calibri" panose="020F0502020204030204" pitchFamily="34" charset="0"/>
                <a:cs typeface="Calibri" panose="020F0502020204030204" pitchFamily="34" charset="0"/>
              </a:rPr>
              <a:t>their ideas. Which are the most interesting? Why?</a:t>
            </a:r>
          </a:p>
          <a:p>
            <a:pPr marL="0" indent="0">
              <a:spcBef>
                <a:spcPts val="0"/>
              </a:spcBef>
              <a:buNone/>
            </a:pPr>
            <a:endParaRPr lang="en-US" sz="2200" spc="-1" dirty="0">
              <a:solidFill>
                <a:srgbClr val="000000"/>
              </a:solidFill>
              <a:latin typeface="Calibri"/>
            </a:endParaRPr>
          </a:p>
        </p:txBody>
      </p:sp>
      <p:sp>
        <p:nvSpPr>
          <p:cNvPr id="9" name="Text Placeholder 1">
            <a:extLst>
              <a:ext uri="{FF2B5EF4-FFF2-40B4-BE49-F238E27FC236}">
                <a16:creationId xmlns:a16="http://schemas.microsoft.com/office/drawing/2014/main" id="{DA480082-AB55-4E49-A156-75CB6195542F}"/>
              </a:ext>
            </a:extLst>
          </p:cNvPr>
          <p:cNvSpPr txBox="1">
            <a:spLocks/>
          </p:cNvSpPr>
          <p:nvPr/>
        </p:nvSpPr>
        <p:spPr>
          <a:xfrm rot="285998">
            <a:off x="723574" y="827720"/>
            <a:ext cx="5664057" cy="716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400"/>
              </a:lnSpc>
              <a:spcBef>
                <a:spcPts val="1001"/>
              </a:spcBef>
              <a:buNone/>
            </a:pPr>
            <a:r>
              <a:rPr lang="en-US" sz="3600" spc="-1" dirty="0">
                <a:solidFill>
                  <a:schemeClr val="bg1"/>
                </a:solidFill>
                <a:latin typeface="Calibri" panose="020F0502020204030204" pitchFamily="34" charset="0"/>
                <a:cs typeface="Calibri" panose="020F0502020204030204" pitchFamily="34" charset="0"/>
              </a:rPr>
              <a:t>Role </a:t>
            </a:r>
            <a:r>
              <a:rPr lang="pl-PL" sz="3600" spc="-1" dirty="0">
                <a:solidFill>
                  <a:schemeClr val="bg1"/>
                </a:solidFill>
                <a:latin typeface="Calibri" panose="020F0502020204030204" pitchFamily="34" charset="0"/>
                <a:cs typeface="Calibri" panose="020F0502020204030204" pitchFamily="34" charset="0"/>
              </a:rPr>
              <a:t>M</a:t>
            </a:r>
            <a:r>
              <a:rPr lang="en-US" sz="3600" spc="-1" dirty="0" err="1">
                <a:solidFill>
                  <a:schemeClr val="bg1"/>
                </a:solidFill>
                <a:latin typeface="Calibri" panose="020F0502020204030204" pitchFamily="34" charset="0"/>
                <a:cs typeface="Calibri" panose="020F0502020204030204" pitchFamily="34" charset="0"/>
              </a:rPr>
              <a:t>odel</a:t>
            </a:r>
            <a:r>
              <a:rPr lang="en-US" sz="3600" spc="-1" dirty="0">
                <a:solidFill>
                  <a:schemeClr val="bg1"/>
                </a:solidFill>
                <a:latin typeface="Calibri" panose="020F0502020204030204" pitchFamily="34" charset="0"/>
                <a:cs typeface="Calibri" panose="020F0502020204030204" pitchFamily="34" charset="0"/>
              </a:rPr>
              <a:t> </a:t>
            </a:r>
            <a:r>
              <a:rPr lang="pl-PL" sz="3600" spc="-1" dirty="0">
                <a:solidFill>
                  <a:schemeClr val="bg1"/>
                </a:solidFill>
                <a:latin typeface="Calibri" panose="020F0502020204030204" pitchFamily="34" charset="0"/>
                <a:cs typeface="Calibri" panose="020F0502020204030204" pitchFamily="34" charset="0"/>
              </a:rPr>
              <a:t>E</a:t>
            </a:r>
            <a:r>
              <a:rPr lang="en-US" sz="3600" spc="-1" dirty="0" err="1">
                <a:solidFill>
                  <a:schemeClr val="bg1"/>
                </a:solidFill>
                <a:latin typeface="Calibri" panose="020F0502020204030204" pitchFamily="34" charset="0"/>
                <a:cs typeface="Calibri" panose="020F0502020204030204" pitchFamily="34" charset="0"/>
              </a:rPr>
              <a:t>xercise</a:t>
            </a:r>
            <a:endParaRPr lang="en-US" sz="3600" spc="-1" dirty="0">
              <a:solidFill>
                <a:schemeClr val="bg1"/>
              </a:solidFill>
              <a:latin typeface="Calibri"/>
            </a:endParaRPr>
          </a:p>
        </p:txBody>
      </p:sp>
    </p:spTree>
    <p:extLst>
      <p:ext uri="{BB962C8B-B14F-4D97-AF65-F5344CB8AC3E}">
        <p14:creationId xmlns:p14="http://schemas.microsoft.com/office/powerpoint/2010/main" val="26438092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stomShape 2">
            <a:extLst>
              <a:ext uri="{FF2B5EF4-FFF2-40B4-BE49-F238E27FC236}">
                <a16:creationId xmlns:a16="http://schemas.microsoft.com/office/drawing/2014/main" id="{32D7642D-B944-044E-A4BF-1CA3798C2110}"/>
              </a:ext>
            </a:extLst>
          </p:cNvPr>
          <p:cNvSpPr/>
          <p:nvPr/>
        </p:nvSpPr>
        <p:spPr>
          <a:xfrm rot="21375600">
            <a:off x="7645778" y="611435"/>
            <a:ext cx="4697164" cy="825480"/>
          </a:xfrm>
          <a:prstGeom prst="rect">
            <a:avLst/>
          </a:prstGeom>
          <a:solidFill>
            <a:srgbClr val="DA2128"/>
          </a:solidFill>
          <a:ln w="12600">
            <a:noFill/>
          </a:ln>
        </p:spPr>
        <p:style>
          <a:lnRef idx="0">
            <a:scrgbClr r="0" g="0" b="0"/>
          </a:lnRef>
          <a:fillRef idx="0">
            <a:scrgbClr r="0" g="0" b="0"/>
          </a:fillRef>
          <a:effectRef idx="0">
            <a:scrgbClr r="0" g="0" b="0"/>
          </a:effectRef>
          <a:fontRef idx="minor"/>
        </p:style>
      </p:sp>
      <p:sp>
        <p:nvSpPr>
          <p:cNvPr id="694" name="TextShape 1"/>
          <p:cNvSpPr txBox="1"/>
          <p:nvPr/>
        </p:nvSpPr>
        <p:spPr>
          <a:xfrm rot="21375600">
            <a:off x="6504377" y="817402"/>
            <a:ext cx="5135177" cy="715680"/>
          </a:xfrm>
          <a:prstGeom prst="rect">
            <a:avLst/>
          </a:prstGeom>
          <a:noFill/>
          <a:ln>
            <a:noFill/>
          </a:ln>
        </p:spPr>
        <p:txBody>
          <a:bodyPr>
            <a:noAutofit/>
          </a:bodyPr>
          <a:lstStyle/>
          <a:p>
            <a:pPr algn="r">
              <a:lnSpc>
                <a:spcPct val="90000"/>
              </a:lnSpc>
              <a:spcBef>
                <a:spcPts val="1001"/>
              </a:spcBef>
            </a:pPr>
            <a:r>
              <a:rPr lang="en-US" sz="3600" strike="noStrike" spc="-1" dirty="0">
                <a:solidFill>
                  <a:srgbClr val="FFFFFF"/>
                </a:solidFill>
                <a:latin typeface="Calibri"/>
              </a:rPr>
              <a:t>Who </a:t>
            </a:r>
            <a:r>
              <a:rPr lang="pl-PL" sz="3600" strike="noStrike" spc="-1" dirty="0">
                <a:solidFill>
                  <a:srgbClr val="FFFFFF"/>
                </a:solidFill>
                <a:latin typeface="Calibri"/>
              </a:rPr>
              <a:t>I</a:t>
            </a:r>
            <a:r>
              <a:rPr lang="en-US" sz="3600" strike="noStrike" spc="-1" dirty="0">
                <a:solidFill>
                  <a:srgbClr val="FFFFFF"/>
                </a:solidFill>
                <a:latin typeface="Calibri"/>
              </a:rPr>
              <a:t>nspires </a:t>
            </a:r>
            <a:r>
              <a:rPr lang="pl-PL" sz="3600" strike="noStrike" spc="-1" dirty="0">
                <a:solidFill>
                  <a:srgbClr val="FFFFFF"/>
                </a:solidFill>
                <a:latin typeface="Calibri"/>
              </a:rPr>
              <a:t>M</a:t>
            </a:r>
            <a:r>
              <a:rPr lang="en-US" sz="3600" strike="noStrike" spc="-1" dirty="0">
                <a:solidFill>
                  <a:srgbClr val="FFFFFF"/>
                </a:solidFill>
                <a:latin typeface="Calibri"/>
              </a:rPr>
              <a:t>e?</a:t>
            </a:r>
            <a:endParaRPr lang="en-US" sz="3600" strike="noStrike" spc="-1" dirty="0">
              <a:solidFill>
                <a:srgbClr val="000000"/>
              </a:solidFill>
              <a:latin typeface="Calibri"/>
            </a:endParaRPr>
          </a:p>
        </p:txBody>
      </p:sp>
      <p:sp>
        <p:nvSpPr>
          <p:cNvPr id="695" name="TextShape 2"/>
          <p:cNvSpPr txBox="1"/>
          <p:nvPr/>
        </p:nvSpPr>
        <p:spPr>
          <a:xfrm>
            <a:off x="796203" y="2447343"/>
            <a:ext cx="10861225" cy="3290068"/>
          </a:xfrm>
          <a:prstGeom prst="rect">
            <a:avLst/>
          </a:prstGeom>
          <a:noFill/>
          <a:ln>
            <a:noFill/>
          </a:ln>
        </p:spPr>
        <p:txBody>
          <a:bodyPr numCol="2">
            <a:noAutofit/>
          </a:bodyPr>
          <a:lstStyle/>
          <a:p>
            <a:pPr marL="343080" indent="-342720">
              <a:lnSpc>
                <a:spcPct val="100000"/>
              </a:lnSpc>
              <a:spcBef>
                <a:spcPts val="1001"/>
              </a:spcBef>
              <a:buClr>
                <a:srgbClr val="FDB614"/>
              </a:buClr>
              <a:buFont typeface="Arial"/>
              <a:buChar char="•"/>
            </a:pPr>
            <a:r>
              <a:rPr lang="en-US" sz="2400" b="0" strike="noStrike" spc="-1" dirty="0">
                <a:solidFill>
                  <a:srgbClr val="4D4D4C"/>
                </a:solidFill>
                <a:latin typeface="Calibri"/>
              </a:rPr>
              <a:t>Search the internet for bloggers and YouTubers, who’s passion matches your own</a:t>
            </a:r>
            <a:endParaRPr lang="pl-PL" sz="2400" b="0" strike="noStrike" spc="-1" dirty="0">
              <a:solidFill>
                <a:srgbClr val="4D4D4C"/>
              </a:solidFill>
              <a:latin typeface="Calibri"/>
            </a:endParaRPr>
          </a:p>
          <a:p>
            <a:pPr marL="343080" indent="-342720">
              <a:lnSpc>
                <a:spcPct val="100000"/>
              </a:lnSpc>
              <a:spcBef>
                <a:spcPts val="1001"/>
              </a:spcBef>
              <a:buClr>
                <a:srgbClr val="FDB614"/>
              </a:buClr>
              <a:buFont typeface="Arial"/>
              <a:buChar char="•"/>
            </a:pPr>
            <a:r>
              <a:rPr lang="pl-PL" sz="2400" b="0" strike="noStrike" spc="-1" dirty="0">
                <a:solidFill>
                  <a:srgbClr val="4D4D4C"/>
                </a:solidFill>
                <a:latin typeface="Calibri"/>
              </a:rPr>
              <a:t>S</a:t>
            </a:r>
            <a:r>
              <a:rPr lang="en-US" sz="2400" b="0" strike="noStrike" spc="-1" dirty="0">
                <a:solidFill>
                  <a:srgbClr val="4D4D4C"/>
                </a:solidFill>
                <a:latin typeface="Calibri"/>
              </a:rPr>
              <a:t>elect 3 that are especially attractive and valuable.</a:t>
            </a:r>
          </a:p>
          <a:p>
            <a:pPr marL="343080" indent="-342720">
              <a:lnSpc>
                <a:spcPct val="100000"/>
              </a:lnSpc>
              <a:spcBef>
                <a:spcPts val="1001"/>
              </a:spcBef>
              <a:buClr>
                <a:srgbClr val="FDB614"/>
              </a:buClr>
              <a:buFont typeface="Arial"/>
              <a:buChar char="•"/>
            </a:pPr>
            <a:r>
              <a:rPr lang="en-US" sz="2400" b="0" strike="noStrike" spc="-1" dirty="0">
                <a:solidFill>
                  <a:srgbClr val="4D4D4C"/>
                </a:solidFill>
                <a:latin typeface="Calibri"/>
              </a:rPr>
              <a:t>Create a presentation that describes why they interest you and what they can inspire you to do. </a:t>
            </a:r>
          </a:p>
          <a:p>
            <a:pPr marL="343080" indent="-342720">
              <a:lnSpc>
                <a:spcPct val="100000"/>
              </a:lnSpc>
              <a:spcBef>
                <a:spcPts val="1001"/>
              </a:spcBef>
              <a:buClr>
                <a:srgbClr val="FDB614"/>
              </a:buClr>
              <a:buFont typeface="Arial"/>
              <a:buChar char="•"/>
            </a:pPr>
            <a:r>
              <a:rPr lang="en-US" sz="2400" b="0" strike="noStrike" spc="-1" dirty="0">
                <a:solidFill>
                  <a:srgbClr val="4D4D4C"/>
                </a:solidFill>
                <a:latin typeface="Calibri"/>
              </a:rPr>
              <a:t>Check out the presentations of your colleagues and ask them to look at yours.</a:t>
            </a:r>
            <a:endParaRPr lang="pl-PL" sz="2400" b="0" strike="noStrike" spc="-1" dirty="0">
              <a:solidFill>
                <a:srgbClr val="4D4D4C"/>
              </a:solidFill>
              <a:latin typeface="Calibri"/>
            </a:endParaRPr>
          </a:p>
          <a:p>
            <a:pPr marL="343080" indent="-342720">
              <a:lnSpc>
                <a:spcPct val="100000"/>
              </a:lnSpc>
              <a:spcBef>
                <a:spcPts val="1001"/>
              </a:spcBef>
              <a:buClr>
                <a:srgbClr val="FDB614"/>
              </a:buClr>
              <a:buFont typeface="Arial"/>
              <a:buChar char="•"/>
            </a:pPr>
            <a:r>
              <a:rPr lang="en-US" sz="2400" b="0" strike="noStrike" spc="-1" dirty="0">
                <a:solidFill>
                  <a:srgbClr val="4D4D4C"/>
                </a:solidFill>
                <a:latin typeface="Calibri"/>
              </a:rPr>
              <a:t>Comment on how their choices caught your interest, what you found valuable</a:t>
            </a:r>
            <a:r>
              <a:rPr lang="en-US" sz="2400" b="0" strike="noStrike" spc="-1" dirty="0">
                <a:solidFill>
                  <a:schemeClr val="tx2">
                    <a:lumMod val="75000"/>
                  </a:schemeClr>
                </a:solidFill>
                <a:latin typeface="Calibri"/>
              </a:rPr>
              <a:t>. </a:t>
            </a:r>
          </a:p>
          <a:p>
            <a:pPr>
              <a:lnSpc>
                <a:spcPct val="90000"/>
              </a:lnSpc>
              <a:spcBef>
                <a:spcPts val="1001"/>
              </a:spcBef>
            </a:pPr>
            <a:endParaRPr lang="en-US" sz="2400" b="0" strike="noStrike" spc="-1" dirty="0">
              <a:solidFill>
                <a:schemeClr val="tx2">
                  <a:lumMod val="75000"/>
                </a:schemeClr>
              </a:solidFill>
              <a:latin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stomShape 2">
            <a:extLst>
              <a:ext uri="{FF2B5EF4-FFF2-40B4-BE49-F238E27FC236}">
                <a16:creationId xmlns:a16="http://schemas.microsoft.com/office/drawing/2014/main" id="{32D7642D-B944-044E-A4BF-1CA3798C2110}"/>
              </a:ext>
            </a:extLst>
          </p:cNvPr>
          <p:cNvSpPr/>
          <p:nvPr/>
        </p:nvSpPr>
        <p:spPr>
          <a:xfrm rot="21375600">
            <a:off x="8047728" y="598312"/>
            <a:ext cx="4294785" cy="825480"/>
          </a:xfrm>
          <a:prstGeom prst="rect">
            <a:avLst/>
          </a:prstGeom>
          <a:solidFill>
            <a:srgbClr val="DA2128"/>
          </a:solidFill>
          <a:ln w="12600">
            <a:noFill/>
          </a:ln>
        </p:spPr>
        <p:style>
          <a:lnRef idx="0">
            <a:scrgbClr r="0" g="0" b="0"/>
          </a:lnRef>
          <a:fillRef idx="0">
            <a:scrgbClr r="0" g="0" b="0"/>
          </a:fillRef>
          <a:effectRef idx="0">
            <a:scrgbClr r="0" g="0" b="0"/>
          </a:effectRef>
          <a:fontRef idx="minor"/>
        </p:style>
      </p:sp>
      <p:sp>
        <p:nvSpPr>
          <p:cNvPr id="694" name="TextShape 1"/>
          <p:cNvSpPr txBox="1"/>
          <p:nvPr/>
        </p:nvSpPr>
        <p:spPr>
          <a:xfrm rot="21375600">
            <a:off x="6504377" y="817402"/>
            <a:ext cx="5135177" cy="715680"/>
          </a:xfrm>
          <a:prstGeom prst="rect">
            <a:avLst/>
          </a:prstGeom>
          <a:noFill/>
          <a:ln>
            <a:noFill/>
          </a:ln>
        </p:spPr>
        <p:txBody>
          <a:bodyPr>
            <a:noAutofit/>
          </a:bodyPr>
          <a:lstStyle/>
          <a:p>
            <a:pPr algn="r">
              <a:lnSpc>
                <a:spcPct val="90000"/>
              </a:lnSpc>
              <a:spcBef>
                <a:spcPts val="1001"/>
              </a:spcBef>
            </a:pPr>
            <a:r>
              <a:rPr lang="en-US" sz="3600" spc="-1" dirty="0">
                <a:solidFill>
                  <a:srgbClr val="FFFFFF"/>
                </a:solidFill>
                <a:latin typeface="Calibri"/>
              </a:rPr>
              <a:t>Top 10 </a:t>
            </a:r>
            <a:r>
              <a:rPr lang="pl-PL" sz="3600" spc="-1" dirty="0">
                <a:solidFill>
                  <a:srgbClr val="FFFFFF"/>
                </a:solidFill>
                <a:latin typeface="Calibri"/>
              </a:rPr>
              <a:t>W</a:t>
            </a:r>
            <a:r>
              <a:rPr lang="en-US" sz="3600" spc="-1" dirty="0" err="1">
                <a:solidFill>
                  <a:srgbClr val="FFFFFF"/>
                </a:solidFill>
                <a:latin typeface="Calibri"/>
              </a:rPr>
              <a:t>ebsites</a:t>
            </a:r>
            <a:endParaRPr lang="en-US" sz="3600" spc="-1" dirty="0">
              <a:solidFill>
                <a:srgbClr val="000000"/>
              </a:solidFill>
              <a:latin typeface="Calibri"/>
            </a:endParaRPr>
          </a:p>
        </p:txBody>
      </p:sp>
      <p:sp>
        <p:nvSpPr>
          <p:cNvPr id="695" name="TextShape 2"/>
          <p:cNvSpPr txBox="1"/>
          <p:nvPr/>
        </p:nvSpPr>
        <p:spPr>
          <a:xfrm>
            <a:off x="796203" y="2447343"/>
            <a:ext cx="10861225" cy="3290068"/>
          </a:xfrm>
          <a:prstGeom prst="rect">
            <a:avLst/>
          </a:prstGeom>
          <a:noFill/>
          <a:ln>
            <a:noFill/>
          </a:ln>
        </p:spPr>
        <p:txBody>
          <a:bodyPr numCol="2">
            <a:noAutofit/>
          </a:bodyPr>
          <a:lstStyle/>
          <a:p>
            <a:pPr marL="343080" indent="-342720">
              <a:lnSpc>
                <a:spcPct val="90000"/>
              </a:lnSpc>
              <a:spcBef>
                <a:spcPts val="1001"/>
              </a:spcBef>
              <a:buClr>
                <a:srgbClr val="FDB614"/>
              </a:buClr>
              <a:buFont typeface="Arial"/>
              <a:buChar char="•"/>
            </a:pPr>
            <a:r>
              <a:rPr lang="en-US" sz="2400" spc="-1" dirty="0">
                <a:solidFill>
                  <a:schemeClr val="tx2">
                    <a:lumMod val="75000"/>
                  </a:schemeClr>
                </a:solidFill>
                <a:latin typeface="Calibri"/>
              </a:rPr>
              <a:t>Find 10 pop culture websites</a:t>
            </a:r>
          </a:p>
          <a:p>
            <a:pPr marL="343080" indent="-342720">
              <a:lnSpc>
                <a:spcPct val="100000"/>
              </a:lnSpc>
              <a:spcBef>
                <a:spcPts val="1001"/>
              </a:spcBef>
              <a:buClr>
                <a:srgbClr val="FDB614"/>
              </a:buClr>
              <a:buFont typeface="Arial"/>
              <a:buChar char="•"/>
            </a:pPr>
            <a:r>
              <a:rPr lang="en-US" sz="2400" spc="-1" dirty="0">
                <a:solidFill>
                  <a:schemeClr val="tx2">
                    <a:lumMod val="75000"/>
                  </a:schemeClr>
                </a:solidFill>
                <a:latin typeface="Calibri"/>
              </a:rPr>
              <a:t>Think about which surprised you, which do you identify with.</a:t>
            </a:r>
          </a:p>
          <a:p>
            <a:pPr marL="343080" indent="-342720">
              <a:lnSpc>
                <a:spcPct val="100000"/>
              </a:lnSpc>
              <a:spcBef>
                <a:spcPts val="1001"/>
              </a:spcBef>
              <a:buClr>
                <a:srgbClr val="FDB614"/>
              </a:buClr>
              <a:buFont typeface="Arial"/>
              <a:buChar char="•"/>
            </a:pPr>
            <a:r>
              <a:rPr lang="en-US" sz="2400" spc="-1" dirty="0">
                <a:solidFill>
                  <a:schemeClr val="tx2">
                    <a:lumMod val="75000"/>
                  </a:schemeClr>
                </a:solidFill>
                <a:latin typeface="Calibri"/>
              </a:rPr>
              <a:t>Choose your top 2, present them to your group</a:t>
            </a:r>
          </a:p>
          <a:p>
            <a:pPr marL="343080" indent="-342720">
              <a:lnSpc>
                <a:spcPct val="100000"/>
              </a:lnSpc>
              <a:spcBef>
                <a:spcPts val="1001"/>
              </a:spcBef>
              <a:buClr>
                <a:srgbClr val="FDB614"/>
              </a:buClr>
              <a:buFont typeface="Arial"/>
              <a:buChar char="•"/>
            </a:pPr>
            <a:endParaRPr lang="en-US" sz="2400" spc="-1" dirty="0">
              <a:solidFill>
                <a:schemeClr val="tx2">
                  <a:lumMod val="75000"/>
                </a:schemeClr>
              </a:solidFill>
              <a:latin typeface="Calibri"/>
            </a:endParaRPr>
          </a:p>
          <a:p>
            <a:pPr marL="343080" indent="-342720">
              <a:lnSpc>
                <a:spcPct val="100000"/>
              </a:lnSpc>
              <a:spcBef>
                <a:spcPts val="1001"/>
              </a:spcBef>
              <a:buClr>
                <a:srgbClr val="FDB614"/>
              </a:buClr>
              <a:buFont typeface="Arial"/>
              <a:buChar char="•"/>
            </a:pPr>
            <a:endParaRPr lang="en-US" sz="2400" spc="-1" dirty="0">
              <a:solidFill>
                <a:schemeClr val="tx2">
                  <a:lumMod val="75000"/>
                </a:schemeClr>
              </a:solidFill>
              <a:latin typeface="Calibri"/>
            </a:endParaRPr>
          </a:p>
          <a:p>
            <a:pPr marL="343080" indent="-342720">
              <a:lnSpc>
                <a:spcPct val="100000"/>
              </a:lnSpc>
              <a:spcBef>
                <a:spcPts val="1001"/>
              </a:spcBef>
              <a:buClr>
                <a:srgbClr val="FDB614"/>
              </a:buClr>
              <a:buFont typeface="Arial"/>
              <a:buChar char="•"/>
            </a:pPr>
            <a:r>
              <a:rPr lang="en-US" sz="2400" spc="-1" dirty="0">
                <a:solidFill>
                  <a:schemeClr val="tx2">
                    <a:lumMod val="75000"/>
                  </a:schemeClr>
                </a:solidFill>
                <a:latin typeface="Calibri"/>
              </a:rPr>
              <a:t>Discuss </a:t>
            </a:r>
            <a:r>
              <a:rPr lang="pl-PL" sz="2400" spc="-1" dirty="0">
                <a:solidFill>
                  <a:schemeClr val="tx2">
                    <a:lumMod val="75000"/>
                  </a:schemeClr>
                </a:solidFill>
                <a:latin typeface="Calibri"/>
              </a:rPr>
              <a:t>the </a:t>
            </a:r>
            <a:r>
              <a:rPr lang="en-US" sz="2400" spc="-1" dirty="0">
                <a:solidFill>
                  <a:schemeClr val="tx2">
                    <a:lumMod val="75000"/>
                  </a:schemeClr>
                </a:solidFill>
                <a:latin typeface="Calibri"/>
              </a:rPr>
              <a:t>choices: </a:t>
            </a:r>
          </a:p>
          <a:p>
            <a:pPr marL="898525" lvl="1" indent="-441325">
              <a:spcBef>
                <a:spcPts val="499"/>
              </a:spcBef>
              <a:buClr>
                <a:srgbClr val="FDB614"/>
              </a:buClr>
              <a:buFont typeface="Wingdings" charset="2"/>
              <a:buChar char=""/>
            </a:pPr>
            <a:r>
              <a:rPr lang="en-US" sz="2400" spc="-1" dirty="0">
                <a:solidFill>
                  <a:schemeClr val="tx2">
                    <a:lumMod val="75000"/>
                  </a:schemeClr>
                </a:solidFill>
                <a:latin typeface="Calibri"/>
              </a:rPr>
              <a:t>Which of </a:t>
            </a:r>
            <a:r>
              <a:rPr lang="en-US" sz="2400" spc="-1" dirty="0" err="1">
                <a:solidFill>
                  <a:schemeClr val="tx2">
                    <a:lumMod val="75000"/>
                  </a:schemeClr>
                </a:solidFill>
                <a:latin typeface="Calibri"/>
              </a:rPr>
              <a:t>th</a:t>
            </a:r>
            <a:r>
              <a:rPr lang="pl-PL" sz="2400" spc="-1" dirty="0">
                <a:solidFill>
                  <a:schemeClr val="tx2">
                    <a:lumMod val="75000"/>
                  </a:schemeClr>
                </a:solidFill>
                <a:latin typeface="Calibri"/>
              </a:rPr>
              <a:t>e</a:t>
            </a:r>
            <a:r>
              <a:rPr lang="en-US" sz="2400" spc="-1" dirty="0">
                <a:solidFill>
                  <a:schemeClr val="tx2">
                    <a:lumMod val="75000"/>
                  </a:schemeClr>
                </a:solidFill>
                <a:latin typeface="Calibri"/>
              </a:rPr>
              <a:t> </a:t>
            </a:r>
            <a:r>
              <a:rPr lang="pl-PL" sz="2400" spc="-1" dirty="0">
                <a:solidFill>
                  <a:schemeClr val="tx2">
                    <a:lumMod val="75000"/>
                  </a:schemeClr>
                </a:solidFill>
                <a:latin typeface="Calibri"/>
              </a:rPr>
              <a:t>web</a:t>
            </a:r>
            <a:r>
              <a:rPr lang="en-US" sz="2400" spc="-1" dirty="0">
                <a:solidFill>
                  <a:schemeClr val="tx2">
                    <a:lumMod val="75000"/>
                  </a:schemeClr>
                </a:solidFill>
                <a:latin typeface="Calibri"/>
              </a:rPr>
              <a:t>sites would you visit? </a:t>
            </a:r>
          </a:p>
          <a:p>
            <a:pPr marL="898525" lvl="1" indent="-441325">
              <a:spcBef>
                <a:spcPts val="499"/>
              </a:spcBef>
              <a:buClr>
                <a:srgbClr val="FDB614"/>
              </a:buClr>
              <a:buFont typeface="Wingdings" charset="2"/>
              <a:buChar char=""/>
            </a:pPr>
            <a:r>
              <a:rPr lang="en-US" sz="2400" spc="-1" dirty="0">
                <a:solidFill>
                  <a:schemeClr val="tx2">
                    <a:lumMod val="75000"/>
                  </a:schemeClr>
                </a:solidFill>
                <a:latin typeface="Calibri"/>
              </a:rPr>
              <a:t>What appeals to you most about these sites</a:t>
            </a:r>
            <a:r>
              <a:rPr lang="pl-PL" sz="2400" spc="-1" dirty="0">
                <a:solidFill>
                  <a:schemeClr val="tx2">
                    <a:lumMod val="75000"/>
                  </a:schemeClr>
                </a:solidFill>
                <a:latin typeface="Calibri"/>
              </a:rPr>
              <a:t>?</a:t>
            </a:r>
            <a:endParaRPr lang="en-US" sz="2400" spc="-1" dirty="0">
              <a:solidFill>
                <a:schemeClr val="tx2">
                  <a:lumMod val="75000"/>
                </a:schemeClr>
              </a:solidFill>
              <a:latin typeface="Calibri"/>
            </a:endParaRPr>
          </a:p>
          <a:p>
            <a:pPr marL="898525" lvl="1" indent="-441325">
              <a:spcBef>
                <a:spcPts val="499"/>
              </a:spcBef>
              <a:buClr>
                <a:srgbClr val="FDB614"/>
              </a:buClr>
              <a:buFont typeface="Wingdings" charset="2"/>
              <a:buChar char=""/>
            </a:pPr>
            <a:r>
              <a:rPr lang="en-US" sz="2400" spc="-1" dirty="0">
                <a:solidFill>
                  <a:schemeClr val="tx2">
                    <a:lumMod val="75000"/>
                  </a:schemeClr>
                </a:solidFill>
                <a:latin typeface="Calibri"/>
              </a:rPr>
              <a:t>How do the </a:t>
            </a:r>
            <a:r>
              <a:rPr lang="pl-PL" sz="2400" spc="-1" dirty="0">
                <a:solidFill>
                  <a:schemeClr val="tx2">
                    <a:lumMod val="75000"/>
                  </a:schemeClr>
                </a:solidFill>
                <a:latin typeface="Calibri"/>
              </a:rPr>
              <a:t>web</a:t>
            </a:r>
            <a:r>
              <a:rPr lang="en-US" sz="2400" spc="-1" dirty="0">
                <a:solidFill>
                  <a:schemeClr val="tx2">
                    <a:lumMod val="75000"/>
                  </a:schemeClr>
                </a:solidFill>
                <a:latin typeface="Calibri"/>
              </a:rPr>
              <a:t>sites make money?</a:t>
            </a:r>
          </a:p>
        </p:txBody>
      </p:sp>
    </p:spTree>
    <p:extLst>
      <p:ext uri="{BB962C8B-B14F-4D97-AF65-F5344CB8AC3E}">
        <p14:creationId xmlns:p14="http://schemas.microsoft.com/office/powerpoint/2010/main" val="2665341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descr="Screen-Shot-2015-09-01-at-10.46.28-AM.png">
            <a:hlinkClick r:id="rId3"/>
          </p:cNvPr>
          <p:cNvPicPr/>
          <p:nvPr/>
        </p:nvPicPr>
        <p:blipFill>
          <a:blip r:embed="rId4"/>
          <a:stretch/>
        </p:blipFill>
        <p:spPr>
          <a:xfrm>
            <a:off x="7025458" y="2107007"/>
            <a:ext cx="4514186" cy="2783477"/>
          </a:xfrm>
          <a:prstGeom prst="rect">
            <a:avLst/>
          </a:prstGeom>
          <a:ln>
            <a:noFill/>
          </a:ln>
        </p:spPr>
      </p:pic>
      <p:pic>
        <p:nvPicPr>
          <p:cNvPr id="10" name="Picture 9">
            <a:hlinkClick r:id="rId3"/>
            <a:extLst>
              <a:ext uri="{FF2B5EF4-FFF2-40B4-BE49-F238E27FC236}">
                <a16:creationId xmlns:a16="http://schemas.microsoft.com/office/drawing/2014/main" id="{5EB88574-6985-D84D-972C-E2108D702C7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7" t="10823" r="9307" b="5574"/>
          <a:stretch/>
        </p:blipFill>
        <p:spPr>
          <a:xfrm>
            <a:off x="6096000" y="1810032"/>
            <a:ext cx="6214424" cy="3779471"/>
          </a:xfrm>
          <a:prstGeom prst="rect">
            <a:avLst/>
          </a:prstGeom>
        </p:spPr>
      </p:pic>
      <p:sp>
        <p:nvSpPr>
          <p:cNvPr id="19" name="CustomShape 3">
            <a:extLst>
              <a:ext uri="{FF2B5EF4-FFF2-40B4-BE49-F238E27FC236}">
                <a16:creationId xmlns:a16="http://schemas.microsoft.com/office/drawing/2014/main" id="{BFC34FBC-6500-9342-A429-A754107AD3C4}"/>
              </a:ext>
            </a:extLst>
          </p:cNvPr>
          <p:cNvSpPr/>
          <p:nvPr/>
        </p:nvSpPr>
        <p:spPr>
          <a:xfrm rot="256800" flipH="1">
            <a:off x="-744826" y="303050"/>
            <a:ext cx="8154881" cy="898200"/>
          </a:xfrm>
          <a:prstGeom prst="rect">
            <a:avLst/>
          </a:prstGeom>
          <a:solidFill>
            <a:srgbClr val="1367B3"/>
          </a:solidFill>
          <a:ln w="12600">
            <a:noFill/>
          </a:ln>
        </p:spPr>
        <p:style>
          <a:lnRef idx="0">
            <a:scrgbClr r="0" g="0" b="0"/>
          </a:lnRef>
          <a:fillRef idx="0">
            <a:scrgbClr r="0" g="0" b="0"/>
          </a:fillRef>
          <a:effectRef idx="0">
            <a:scrgbClr r="0" g="0" b="0"/>
          </a:effectRef>
          <a:fontRef idx="minor"/>
        </p:style>
      </p:sp>
      <p:sp>
        <p:nvSpPr>
          <p:cNvPr id="677" name="TextShape 1"/>
          <p:cNvSpPr txBox="1"/>
          <p:nvPr/>
        </p:nvSpPr>
        <p:spPr>
          <a:xfrm>
            <a:off x="393711" y="1513423"/>
            <a:ext cx="6423491" cy="4370474"/>
          </a:xfrm>
          <a:prstGeom prst="rect">
            <a:avLst/>
          </a:prstGeom>
          <a:noFill/>
          <a:ln>
            <a:noFill/>
          </a:ln>
        </p:spPr>
        <p:txBody>
          <a:bodyPr>
            <a:noAutofit/>
          </a:bodyPr>
          <a:lstStyle/>
          <a:p>
            <a:pPr>
              <a:lnSpc>
                <a:spcPts val="2700"/>
              </a:lnSpc>
            </a:pPr>
            <a:r>
              <a:rPr lang="pl-PL" sz="2400" b="0" strike="noStrike" spc="-1" dirty="0">
                <a:solidFill>
                  <a:srgbClr val="4D4D4C"/>
                </a:solidFill>
                <a:latin typeface="Calibri"/>
              </a:rPr>
              <a:t>Read the </a:t>
            </a:r>
            <a:r>
              <a:rPr lang="pl-PL" sz="2400" b="0" strike="noStrike" spc="-1" dirty="0" err="1">
                <a:solidFill>
                  <a:srgbClr val="4D4D4C"/>
                </a:solidFill>
                <a:latin typeface="Calibri"/>
              </a:rPr>
              <a:t>tips</a:t>
            </a:r>
            <a:r>
              <a:rPr lang="pl-PL" sz="2400" b="0" strike="noStrike" spc="-1" dirty="0">
                <a:solidFill>
                  <a:srgbClr val="4D4D4C"/>
                </a:solidFill>
                <a:latin typeface="Calibri"/>
              </a:rPr>
              <a:t> </a:t>
            </a:r>
            <a:r>
              <a:rPr lang="pl-PL" sz="2400" b="0" strike="noStrike" spc="-1" dirty="0" err="1">
                <a:solidFill>
                  <a:srgbClr val="4D4D4C"/>
                </a:solidFill>
                <a:latin typeface="Calibri"/>
              </a:rPr>
              <a:t>that</a:t>
            </a:r>
            <a:r>
              <a:rPr lang="pl-PL" sz="2400" b="0" strike="noStrike" spc="-1" dirty="0">
                <a:solidFill>
                  <a:srgbClr val="4D4D4C"/>
                </a:solidFill>
                <a:latin typeface="Calibri"/>
              </a:rPr>
              <a:t> </a:t>
            </a:r>
            <a:r>
              <a:rPr lang="pl-PL" sz="2400" b="0" strike="noStrike" spc="-1" dirty="0" err="1">
                <a:solidFill>
                  <a:srgbClr val="4D4D4C"/>
                </a:solidFill>
                <a:latin typeface="Calibri"/>
              </a:rPr>
              <a:t>relate</a:t>
            </a:r>
            <a:r>
              <a:rPr lang="pl-PL" sz="2400" b="0" strike="noStrike" spc="-1" dirty="0">
                <a:solidFill>
                  <a:srgbClr val="4D4D4C"/>
                </a:solidFill>
                <a:latin typeface="Calibri"/>
              </a:rPr>
              <a:t> to the Star Wars </a:t>
            </a:r>
            <a:r>
              <a:rPr lang="pl-PL" sz="2400" b="0" strike="noStrike" spc="-1" dirty="0" err="1">
                <a:solidFill>
                  <a:srgbClr val="4D4D4C"/>
                </a:solidFill>
                <a:latin typeface="Calibri"/>
              </a:rPr>
              <a:t>scenario</a:t>
            </a:r>
            <a:r>
              <a:rPr lang="pl-PL" sz="2400" spc="-1" dirty="0">
                <a:solidFill>
                  <a:srgbClr val="4D4D4C"/>
                </a:solidFill>
                <a:latin typeface="Calibri"/>
              </a:rPr>
              <a:t>.</a:t>
            </a:r>
            <a:r>
              <a:rPr lang="pl-PL" sz="2400" b="0" strike="noStrike" spc="-1" dirty="0">
                <a:solidFill>
                  <a:srgbClr val="4D4D4C"/>
                </a:solidFill>
                <a:latin typeface="Calibri"/>
              </a:rPr>
              <a:t> </a:t>
            </a:r>
            <a:r>
              <a:rPr lang="pl-PL" sz="2400" spc="-1" dirty="0" err="1">
                <a:solidFill>
                  <a:srgbClr val="4D4D4C"/>
                </a:solidFill>
                <a:latin typeface="Calibri"/>
              </a:rPr>
              <a:t>W</a:t>
            </a:r>
            <a:r>
              <a:rPr lang="pl-PL" sz="2400" b="0" strike="noStrike" spc="-1" dirty="0" err="1">
                <a:solidFill>
                  <a:srgbClr val="4D4D4C"/>
                </a:solidFill>
                <a:latin typeface="Calibri"/>
              </a:rPr>
              <a:t>hich</a:t>
            </a:r>
            <a:r>
              <a:rPr lang="pl-PL" sz="2400" b="0" strike="noStrike" spc="-1" dirty="0">
                <a:solidFill>
                  <a:srgbClr val="4D4D4C"/>
                </a:solidFill>
                <a:latin typeface="Calibri"/>
              </a:rPr>
              <a:t> of </a:t>
            </a:r>
            <a:r>
              <a:rPr lang="pl-PL" sz="2400" b="0" strike="noStrike" spc="-1" dirty="0" err="1">
                <a:solidFill>
                  <a:srgbClr val="4D4D4C"/>
                </a:solidFill>
                <a:latin typeface="Calibri"/>
              </a:rPr>
              <a:t>them</a:t>
            </a:r>
            <a:r>
              <a:rPr lang="pl-PL" sz="2400" b="0" strike="noStrike" spc="-1" dirty="0">
                <a:solidFill>
                  <a:srgbClr val="4D4D4C"/>
                </a:solidFill>
                <a:latin typeface="Calibri"/>
              </a:rPr>
              <a:t> </a:t>
            </a:r>
            <a:r>
              <a:rPr lang="pl-PL" sz="2400" b="0" strike="noStrike" spc="-1" dirty="0" err="1">
                <a:solidFill>
                  <a:srgbClr val="4D4D4C"/>
                </a:solidFill>
                <a:latin typeface="Calibri"/>
              </a:rPr>
              <a:t>could</a:t>
            </a:r>
            <a:r>
              <a:rPr lang="pl-PL" sz="2400" b="0" strike="noStrike" spc="-1" dirty="0">
                <a:solidFill>
                  <a:srgbClr val="4D4D4C"/>
                </a:solidFill>
                <a:latin typeface="Calibri"/>
              </a:rPr>
              <a:t> be </a:t>
            </a:r>
            <a:r>
              <a:rPr lang="pl-PL" sz="2400" b="0" strike="noStrike" spc="-1" dirty="0" err="1">
                <a:solidFill>
                  <a:srgbClr val="4D4D4C"/>
                </a:solidFill>
                <a:latin typeface="Calibri"/>
              </a:rPr>
              <a:t>useful</a:t>
            </a:r>
            <a:r>
              <a:rPr lang="pl-PL" sz="2400" b="0" strike="noStrike" spc="-1" dirty="0">
                <a:solidFill>
                  <a:srgbClr val="4D4D4C"/>
                </a:solidFill>
                <a:latin typeface="Calibri"/>
              </a:rPr>
              <a:t> for developing </a:t>
            </a:r>
            <a:r>
              <a:rPr lang="pl-PL" sz="2400" b="0" strike="noStrike" spc="-1" dirty="0" err="1">
                <a:solidFill>
                  <a:srgbClr val="4D4D4C"/>
                </a:solidFill>
                <a:latin typeface="Calibri"/>
              </a:rPr>
              <a:t>an</a:t>
            </a:r>
            <a:r>
              <a:rPr lang="pl-PL" sz="2400" b="0" strike="noStrike" spc="-1" dirty="0">
                <a:solidFill>
                  <a:srgbClr val="4D4D4C"/>
                </a:solidFill>
                <a:latin typeface="Calibri"/>
              </a:rPr>
              <a:t> </a:t>
            </a:r>
            <a:r>
              <a:rPr lang="pl-PL" sz="2400" b="0" strike="noStrike" spc="-1" dirty="0" err="1">
                <a:solidFill>
                  <a:srgbClr val="4D4D4C"/>
                </a:solidFill>
                <a:latin typeface="Calibri"/>
              </a:rPr>
              <a:t>entrepreneurial</a:t>
            </a:r>
            <a:r>
              <a:rPr lang="pl-PL" sz="2400" b="0" strike="noStrike" spc="-1" dirty="0">
                <a:solidFill>
                  <a:srgbClr val="4D4D4C"/>
                </a:solidFill>
                <a:latin typeface="Calibri"/>
              </a:rPr>
              <a:t> and </a:t>
            </a:r>
            <a:r>
              <a:rPr lang="pl-PL" sz="2400" b="0" strike="noStrike" spc="-1" dirty="0" err="1">
                <a:solidFill>
                  <a:srgbClr val="4D4D4C"/>
                </a:solidFill>
                <a:latin typeface="Calibri"/>
              </a:rPr>
              <a:t>creative</a:t>
            </a:r>
            <a:r>
              <a:rPr lang="pl-PL" sz="2400" b="0" strike="noStrike" spc="-1" dirty="0">
                <a:solidFill>
                  <a:srgbClr val="4D4D4C"/>
                </a:solidFill>
                <a:latin typeface="Calibri"/>
              </a:rPr>
              <a:t> </a:t>
            </a:r>
            <a:r>
              <a:rPr lang="pl-PL" sz="2400" b="0" strike="noStrike" spc="-1" dirty="0" err="1">
                <a:solidFill>
                  <a:srgbClr val="4D4D4C"/>
                </a:solidFill>
                <a:latin typeface="Calibri"/>
              </a:rPr>
              <a:t>mindset</a:t>
            </a:r>
            <a:r>
              <a:rPr lang="pl-PL" sz="2400" b="0" strike="noStrike" spc="-1" dirty="0">
                <a:solidFill>
                  <a:srgbClr val="4D4D4C"/>
                </a:solidFill>
                <a:latin typeface="Calibri"/>
              </a:rPr>
              <a:t>? Point out 3 most </a:t>
            </a:r>
            <a:r>
              <a:rPr lang="pl-PL" sz="2400" b="0" strike="noStrike" spc="-1" dirty="0" err="1">
                <a:solidFill>
                  <a:srgbClr val="4D4D4C"/>
                </a:solidFill>
                <a:latin typeface="Calibri"/>
              </a:rPr>
              <a:t>close</a:t>
            </a:r>
            <a:r>
              <a:rPr lang="pl-PL" sz="2400" b="0" strike="noStrike" spc="-1" dirty="0">
                <a:solidFill>
                  <a:srgbClr val="4D4D4C"/>
                </a:solidFill>
                <a:latin typeface="Calibri"/>
              </a:rPr>
              <a:t> to </a:t>
            </a:r>
            <a:r>
              <a:rPr lang="pl-PL" sz="2400" b="0" strike="noStrike" spc="-1" dirty="0" err="1">
                <a:solidFill>
                  <a:srgbClr val="4D4D4C"/>
                </a:solidFill>
                <a:latin typeface="Calibri"/>
              </a:rPr>
              <a:t>you</a:t>
            </a:r>
            <a:r>
              <a:rPr lang="pl-PL" sz="2400" b="0" strike="noStrike" spc="-1" dirty="0">
                <a:solidFill>
                  <a:srgbClr val="4D4D4C"/>
                </a:solidFill>
                <a:latin typeface="Calibri"/>
              </a:rPr>
              <a:t>, </a:t>
            </a:r>
            <a:r>
              <a:rPr lang="pl-PL" sz="2400" b="0" strike="noStrike" spc="-1" dirty="0" err="1">
                <a:solidFill>
                  <a:srgbClr val="4D4D4C"/>
                </a:solidFill>
                <a:latin typeface="Calibri"/>
              </a:rPr>
              <a:t>explain</a:t>
            </a:r>
            <a:r>
              <a:rPr lang="pl-PL" sz="2400" b="0" strike="noStrike" spc="-1" dirty="0">
                <a:solidFill>
                  <a:srgbClr val="4D4D4C"/>
                </a:solidFill>
                <a:latin typeface="Calibri"/>
              </a:rPr>
              <a:t> </a:t>
            </a:r>
            <a:r>
              <a:rPr lang="pl-PL" sz="2400" b="0" strike="noStrike" spc="-1" dirty="0" err="1">
                <a:solidFill>
                  <a:srgbClr val="4D4D4C"/>
                </a:solidFill>
                <a:latin typeface="Calibri"/>
              </a:rPr>
              <a:t>why</a:t>
            </a:r>
            <a:r>
              <a:rPr lang="pl-PL" sz="2400" b="0" strike="noStrike" spc="-1" dirty="0">
                <a:solidFill>
                  <a:srgbClr val="4D4D4C"/>
                </a:solidFill>
                <a:latin typeface="Calibri"/>
              </a:rPr>
              <a:t>? </a:t>
            </a:r>
            <a:r>
              <a:rPr lang="pl-PL" sz="2400" b="0" strike="noStrike" spc="-1" dirty="0" err="1">
                <a:solidFill>
                  <a:srgbClr val="4D4D4C"/>
                </a:solidFill>
                <a:latin typeface="Calibri"/>
              </a:rPr>
              <a:t>Which</a:t>
            </a:r>
            <a:r>
              <a:rPr lang="pl-PL" sz="2400" b="0" strike="noStrike" spc="-1" dirty="0">
                <a:solidFill>
                  <a:srgbClr val="4D4D4C"/>
                </a:solidFill>
                <a:latin typeface="Calibri"/>
              </a:rPr>
              <a:t> of </a:t>
            </a:r>
            <a:r>
              <a:rPr lang="pl-PL" sz="2400" b="0" strike="noStrike" spc="-1" dirty="0" err="1">
                <a:solidFill>
                  <a:srgbClr val="4D4D4C"/>
                </a:solidFill>
                <a:latin typeface="Calibri"/>
              </a:rPr>
              <a:t>them</a:t>
            </a:r>
            <a:r>
              <a:rPr lang="pl-PL" sz="2400" b="0" strike="noStrike" spc="-1" dirty="0">
                <a:solidFill>
                  <a:srgbClr val="4D4D4C"/>
                </a:solidFill>
                <a:latin typeface="Calibri"/>
              </a:rPr>
              <a:t> </a:t>
            </a:r>
            <a:r>
              <a:rPr lang="pl-PL" sz="2400" b="0" strike="noStrike" spc="-1" dirty="0" err="1">
                <a:solidFill>
                  <a:srgbClr val="4D4D4C"/>
                </a:solidFill>
                <a:latin typeface="Calibri"/>
              </a:rPr>
              <a:t>would</a:t>
            </a:r>
            <a:r>
              <a:rPr lang="pl-PL" sz="2400" b="0" strike="noStrike" spc="-1" dirty="0">
                <a:solidFill>
                  <a:srgbClr val="4D4D4C"/>
                </a:solidFill>
                <a:latin typeface="Calibri"/>
              </a:rPr>
              <a:t> </a:t>
            </a:r>
            <a:r>
              <a:rPr lang="pl-PL" sz="2400" b="0" strike="noStrike" spc="-1" dirty="0" err="1">
                <a:solidFill>
                  <a:srgbClr val="4D4D4C"/>
                </a:solidFill>
                <a:latin typeface="Calibri"/>
              </a:rPr>
              <a:t>you</a:t>
            </a:r>
            <a:r>
              <a:rPr lang="pl-PL" sz="2400" b="0" strike="noStrike" spc="-1" dirty="0">
                <a:solidFill>
                  <a:srgbClr val="4D4D4C"/>
                </a:solidFill>
                <a:latin typeface="Calibri"/>
              </a:rPr>
              <a:t> </a:t>
            </a:r>
            <a:r>
              <a:rPr lang="pl-PL" sz="2400" b="0" strike="noStrike" spc="-1" dirty="0" err="1">
                <a:solidFill>
                  <a:srgbClr val="4D4D4C"/>
                </a:solidFill>
                <a:latin typeface="Calibri"/>
              </a:rPr>
              <a:t>like</a:t>
            </a:r>
            <a:r>
              <a:rPr lang="pl-PL" sz="2400" b="0" strike="noStrike" spc="-1" dirty="0">
                <a:solidFill>
                  <a:srgbClr val="4D4D4C"/>
                </a:solidFill>
                <a:latin typeface="Calibri"/>
              </a:rPr>
              <a:t> to </a:t>
            </a:r>
            <a:r>
              <a:rPr lang="pl-PL" sz="2400" b="0" strike="noStrike" spc="-1" dirty="0" err="1">
                <a:solidFill>
                  <a:srgbClr val="4D4D4C"/>
                </a:solidFill>
                <a:latin typeface="Calibri"/>
              </a:rPr>
              <a:t>develop</a:t>
            </a:r>
            <a:r>
              <a:rPr lang="pl-PL" sz="2400" b="0" strike="noStrike" spc="-1" dirty="0">
                <a:solidFill>
                  <a:srgbClr val="4D4D4C"/>
                </a:solidFill>
                <a:latin typeface="Calibri"/>
              </a:rPr>
              <a:t> to </a:t>
            </a:r>
            <a:r>
              <a:rPr lang="pl-PL" sz="2400" b="0" strike="noStrike" spc="-1" dirty="0" err="1">
                <a:solidFill>
                  <a:srgbClr val="4D4D4C"/>
                </a:solidFill>
                <a:latin typeface="Calibri"/>
              </a:rPr>
              <a:t>become</a:t>
            </a:r>
            <a:r>
              <a:rPr lang="pl-PL" sz="2400" b="0" strike="noStrike" spc="-1" dirty="0">
                <a:solidFill>
                  <a:srgbClr val="4D4D4C"/>
                </a:solidFill>
                <a:latin typeface="Calibri"/>
              </a:rPr>
              <a:t> </a:t>
            </a:r>
            <a:r>
              <a:rPr lang="pl-PL" sz="2400" b="0" strike="noStrike" spc="-1" dirty="0" err="1">
                <a:solidFill>
                  <a:srgbClr val="4D4D4C"/>
                </a:solidFill>
                <a:latin typeface="Calibri"/>
              </a:rPr>
              <a:t>more</a:t>
            </a:r>
            <a:r>
              <a:rPr lang="pl-PL" sz="2400" b="0" strike="noStrike" spc="-1" dirty="0">
                <a:solidFill>
                  <a:srgbClr val="4D4D4C"/>
                </a:solidFill>
                <a:latin typeface="Calibri"/>
              </a:rPr>
              <a:t> </a:t>
            </a:r>
            <a:r>
              <a:rPr lang="pl-PL" sz="2400" b="0" strike="noStrike" spc="-1" dirty="0" err="1">
                <a:solidFill>
                  <a:srgbClr val="4D4D4C"/>
                </a:solidFill>
                <a:latin typeface="Calibri"/>
              </a:rPr>
              <a:t>entrepreneurial</a:t>
            </a:r>
            <a:r>
              <a:rPr lang="pl-PL" sz="2400" b="0" strike="noStrike" spc="-1" dirty="0">
                <a:solidFill>
                  <a:srgbClr val="4D4D4C"/>
                </a:solidFill>
                <a:latin typeface="Calibri"/>
              </a:rPr>
              <a:t> and </a:t>
            </a:r>
            <a:r>
              <a:rPr lang="pl-PL" sz="2400" b="0" strike="noStrike" spc="-1" dirty="0" err="1">
                <a:solidFill>
                  <a:srgbClr val="4D4D4C"/>
                </a:solidFill>
                <a:latin typeface="Calibri"/>
              </a:rPr>
              <a:t>creative</a:t>
            </a:r>
            <a:r>
              <a:rPr lang="pl-PL" sz="2400" b="0" strike="noStrike" spc="-1" dirty="0">
                <a:solidFill>
                  <a:srgbClr val="4D4D4C"/>
                </a:solidFill>
                <a:latin typeface="Calibri"/>
              </a:rPr>
              <a:t>? Talk with </a:t>
            </a:r>
            <a:r>
              <a:rPr lang="pl-PL" sz="2400" b="0" strike="noStrike" spc="-1" dirty="0" err="1">
                <a:solidFill>
                  <a:srgbClr val="4D4D4C"/>
                </a:solidFill>
                <a:latin typeface="Calibri"/>
              </a:rPr>
              <a:t>your</a:t>
            </a:r>
            <a:r>
              <a:rPr lang="pl-PL" sz="2400" b="0" strike="noStrike" spc="-1" dirty="0">
                <a:solidFill>
                  <a:srgbClr val="4D4D4C"/>
                </a:solidFill>
                <a:latin typeface="Calibri"/>
              </a:rPr>
              <a:t> </a:t>
            </a:r>
            <a:r>
              <a:rPr lang="pl-PL" sz="2400" b="0" strike="noStrike" spc="-1" dirty="0" err="1">
                <a:solidFill>
                  <a:srgbClr val="4D4D4C"/>
                </a:solidFill>
                <a:latin typeface="Calibri"/>
              </a:rPr>
              <a:t>colleagues</a:t>
            </a:r>
            <a:r>
              <a:rPr lang="pl-PL" sz="2400" b="0" strike="noStrike" spc="-1" dirty="0">
                <a:solidFill>
                  <a:srgbClr val="4D4D4C"/>
                </a:solidFill>
                <a:latin typeface="Calibri"/>
              </a:rPr>
              <a:t> from the </a:t>
            </a:r>
            <a:r>
              <a:rPr lang="pl-PL" sz="2400" b="0" strike="noStrike" spc="-1" dirty="0" err="1">
                <a:solidFill>
                  <a:srgbClr val="4D4D4C"/>
                </a:solidFill>
                <a:latin typeface="Calibri"/>
              </a:rPr>
              <a:t>group</a:t>
            </a:r>
            <a:r>
              <a:rPr lang="pl-PL" sz="2400" b="0" strike="noStrike" spc="-1" dirty="0">
                <a:solidFill>
                  <a:srgbClr val="4D4D4C"/>
                </a:solidFill>
                <a:latin typeface="Calibri"/>
              </a:rPr>
              <a:t>.</a:t>
            </a:r>
          </a:p>
          <a:p>
            <a:pPr>
              <a:lnSpc>
                <a:spcPts val="2700"/>
              </a:lnSpc>
            </a:pPr>
            <a:endParaRPr lang="pl-PL" sz="2400" spc="-1" dirty="0">
              <a:solidFill>
                <a:srgbClr val="4D4D4C"/>
              </a:solidFill>
            </a:endParaRPr>
          </a:p>
          <a:p>
            <a:pPr>
              <a:lnSpc>
                <a:spcPts val="2700"/>
              </a:lnSpc>
            </a:pPr>
            <a:r>
              <a:rPr lang="pl-PL" sz="2400" b="0" strike="noStrike" spc="-1" dirty="0" err="1">
                <a:solidFill>
                  <a:srgbClr val="4D4D4C"/>
                </a:solidFill>
                <a:latin typeface="Calibri" panose="020F0502020204030204" pitchFamily="34" charset="0"/>
                <a:cs typeface="Calibri" panose="020F0502020204030204" pitchFamily="34" charset="0"/>
              </a:rPr>
              <a:t>Recall</a:t>
            </a:r>
            <a:r>
              <a:rPr lang="pl-PL" sz="2400" b="0" strike="noStrike" spc="-1" dirty="0">
                <a:solidFill>
                  <a:srgbClr val="4D4D4C"/>
                </a:solidFill>
                <a:latin typeface="Calibri" panose="020F0502020204030204" pitchFamily="34" charset="0"/>
                <a:cs typeface="Calibri" panose="020F0502020204030204" pitchFamily="34" charset="0"/>
              </a:rPr>
              <a:t> the </a:t>
            </a:r>
            <a:r>
              <a:rPr lang="pl-PL" sz="2400" b="0" strike="noStrike" spc="-1" dirty="0" err="1">
                <a:solidFill>
                  <a:srgbClr val="4D4D4C"/>
                </a:solidFill>
                <a:latin typeface="Calibri" panose="020F0502020204030204" pitchFamily="34" charset="0"/>
                <a:cs typeface="Calibri" panose="020F0502020204030204" pitchFamily="34" charset="0"/>
              </a:rPr>
              <a:t>movie</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that</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encourages</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you</a:t>
            </a:r>
            <a:r>
              <a:rPr lang="pl-PL" sz="2400" b="0" strike="noStrike" spc="-1" dirty="0">
                <a:solidFill>
                  <a:srgbClr val="4D4D4C"/>
                </a:solidFill>
                <a:latin typeface="Calibri" panose="020F0502020204030204" pitchFamily="34" charset="0"/>
                <a:cs typeface="Calibri" panose="020F0502020204030204" pitchFamily="34" charset="0"/>
              </a:rPr>
              <a:t> to be </a:t>
            </a:r>
            <a:r>
              <a:rPr lang="pl-PL" sz="2400" b="0" strike="noStrike" spc="-1" dirty="0" err="1">
                <a:solidFill>
                  <a:srgbClr val="4D4D4C"/>
                </a:solidFill>
                <a:latin typeface="Calibri" panose="020F0502020204030204" pitchFamily="34" charset="0"/>
                <a:cs typeface="Calibri" panose="020F0502020204030204" pitchFamily="34" charset="0"/>
              </a:rPr>
              <a:t>creative</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entrepreneurial</a:t>
            </a:r>
            <a:r>
              <a:rPr lang="pl-PL" sz="2400" b="0" strike="noStrike" spc="-1" dirty="0">
                <a:solidFill>
                  <a:srgbClr val="4D4D4C"/>
                </a:solidFill>
                <a:latin typeface="Calibri" panose="020F0502020204030204" pitchFamily="34" charset="0"/>
                <a:cs typeface="Calibri" panose="020F0502020204030204" pitchFamily="34" charset="0"/>
              </a:rPr>
              <a:t> and </a:t>
            </a:r>
            <a:r>
              <a:rPr lang="pl-PL" sz="2400" b="0" strike="noStrike" spc="-1" dirty="0" err="1">
                <a:solidFill>
                  <a:srgbClr val="4D4D4C"/>
                </a:solidFill>
                <a:latin typeface="Calibri" panose="020F0502020204030204" pitchFamily="34" charset="0"/>
                <a:cs typeface="Calibri" panose="020F0502020204030204" pitchFamily="34" charset="0"/>
              </a:rPr>
              <a:t>active</a:t>
            </a:r>
            <a:r>
              <a:rPr lang="pl-PL" sz="2400" b="0" strike="noStrike" spc="-1" dirty="0">
                <a:solidFill>
                  <a:srgbClr val="4D4D4C"/>
                </a:solidFill>
                <a:latin typeface="Calibri" panose="020F0502020204030204" pitchFamily="34" charset="0"/>
                <a:cs typeface="Calibri" panose="020F0502020204030204" pitchFamily="34" charset="0"/>
              </a:rPr>
              <a:t>. Tell </a:t>
            </a:r>
            <a:r>
              <a:rPr lang="pl-PL" sz="2400" b="0" strike="noStrike" spc="-1" dirty="0" err="1">
                <a:solidFill>
                  <a:srgbClr val="4D4D4C"/>
                </a:solidFill>
                <a:latin typeface="Calibri" panose="020F0502020204030204" pitchFamily="34" charset="0"/>
                <a:cs typeface="Calibri" panose="020F0502020204030204" pitchFamily="34" charset="0"/>
              </a:rPr>
              <a:t>your</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colleagues</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about</a:t>
            </a:r>
            <a:r>
              <a:rPr lang="pl-PL" sz="2400" b="0" strike="noStrike" spc="-1" dirty="0">
                <a:solidFill>
                  <a:srgbClr val="4D4D4C"/>
                </a:solidFill>
                <a:latin typeface="Calibri" panose="020F0502020204030204" pitchFamily="34" charset="0"/>
                <a:cs typeface="Calibri" panose="020F0502020204030204" pitchFamily="34" charset="0"/>
              </a:rPr>
              <a:t> the </a:t>
            </a:r>
            <a:r>
              <a:rPr lang="pl-PL" sz="2400" b="0" strike="noStrike" spc="-1" dirty="0" err="1">
                <a:solidFill>
                  <a:srgbClr val="4D4D4C"/>
                </a:solidFill>
                <a:latin typeface="Calibri" panose="020F0502020204030204" pitchFamily="34" charset="0"/>
                <a:cs typeface="Calibri" panose="020F0502020204030204" pitchFamily="34" charset="0"/>
              </a:rPr>
              <a:t>activities</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that</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this</a:t>
            </a:r>
            <a:r>
              <a:rPr lang="pl-PL" sz="2400" b="0" strike="noStrike" spc="-1" dirty="0">
                <a:solidFill>
                  <a:srgbClr val="4D4D4C"/>
                </a:solidFill>
                <a:latin typeface="Calibri" panose="020F0502020204030204" pitchFamily="34" charset="0"/>
                <a:cs typeface="Calibri" panose="020F0502020204030204" pitchFamily="34" charset="0"/>
              </a:rPr>
              <a:t> video </a:t>
            </a:r>
            <a:r>
              <a:rPr lang="pl-PL" sz="2400" b="0" strike="noStrike" spc="-1" dirty="0" err="1">
                <a:solidFill>
                  <a:srgbClr val="4D4D4C"/>
                </a:solidFill>
                <a:latin typeface="Calibri" panose="020F0502020204030204" pitchFamily="34" charset="0"/>
                <a:cs typeface="Calibri" panose="020F0502020204030204" pitchFamily="34" charset="0"/>
              </a:rPr>
              <a:t>inspires</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you</a:t>
            </a:r>
            <a:r>
              <a:rPr lang="pl-PL" sz="2400" b="0" strike="noStrike" spc="-1" dirty="0">
                <a:solidFill>
                  <a:srgbClr val="4D4D4C"/>
                </a:solidFill>
                <a:latin typeface="Calibri" panose="020F0502020204030204" pitchFamily="34" charset="0"/>
                <a:cs typeface="Calibri" panose="020F0502020204030204" pitchFamily="34" charset="0"/>
              </a:rPr>
              <a:t> to start. </a:t>
            </a:r>
            <a:r>
              <a:rPr lang="pl-PL" sz="2400" b="0" strike="noStrike" spc="-1" dirty="0" err="1">
                <a:solidFill>
                  <a:srgbClr val="4D4D4C"/>
                </a:solidFill>
                <a:latin typeface="Calibri" panose="020F0502020204030204" pitchFamily="34" charset="0"/>
                <a:cs typeface="Calibri" panose="020F0502020204030204" pitchFamily="34" charset="0"/>
              </a:rPr>
              <a:t>Specify</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which</a:t>
            </a:r>
            <a:r>
              <a:rPr lang="pl-PL" sz="2400" b="0" strike="noStrike" spc="-1" dirty="0">
                <a:solidFill>
                  <a:srgbClr val="4D4D4C"/>
                </a:solidFill>
                <a:latin typeface="Calibri" panose="020F0502020204030204" pitchFamily="34" charset="0"/>
                <a:cs typeface="Calibri" panose="020F0502020204030204" pitchFamily="34" charset="0"/>
              </a:rPr>
              <a:t> of tchem</a:t>
            </a:r>
            <a:r>
              <a:rPr lang="pl-PL" sz="2400"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you</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could</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realize</a:t>
            </a:r>
            <a:r>
              <a:rPr lang="pl-PL" sz="2400" b="0" strike="noStrike" spc="-1" dirty="0">
                <a:solidFill>
                  <a:srgbClr val="4D4D4C"/>
                </a:solidFill>
                <a:latin typeface="Calibri" panose="020F0502020204030204" pitchFamily="34" charset="0"/>
                <a:cs typeface="Calibri" panose="020F0502020204030204" pitchFamily="34" charset="0"/>
              </a:rPr>
              <a:t> in </a:t>
            </a:r>
            <a:r>
              <a:rPr lang="pl-PL" sz="2400" b="0" strike="noStrike" spc="-1" dirty="0" err="1">
                <a:solidFill>
                  <a:srgbClr val="4D4D4C"/>
                </a:solidFill>
                <a:latin typeface="Calibri" panose="020F0502020204030204" pitchFamily="34" charset="0"/>
                <a:cs typeface="Calibri" panose="020F0502020204030204" pitchFamily="34" charset="0"/>
              </a:rPr>
              <a:t>your</a:t>
            </a:r>
            <a:r>
              <a:rPr lang="pl-PL" sz="2400" b="0" strike="noStrike" spc="-1" dirty="0">
                <a:solidFill>
                  <a:srgbClr val="4D4D4C"/>
                </a:solidFill>
                <a:latin typeface="Calibri" panose="020F0502020204030204" pitchFamily="34" charset="0"/>
                <a:cs typeface="Calibri" panose="020F0502020204030204" pitchFamily="34" charset="0"/>
              </a:rPr>
              <a:t> life, </a:t>
            </a:r>
            <a:r>
              <a:rPr lang="pl-PL" sz="2400" b="0" strike="noStrike" spc="-1" dirty="0" err="1">
                <a:solidFill>
                  <a:srgbClr val="4D4D4C"/>
                </a:solidFill>
                <a:latin typeface="Calibri" panose="020F0502020204030204" pitchFamily="34" charset="0"/>
                <a:cs typeface="Calibri" panose="020F0502020204030204" pitchFamily="34" charset="0"/>
              </a:rPr>
              <a:t>which</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can</a:t>
            </a:r>
            <a:r>
              <a:rPr lang="pl-PL" sz="2400" b="0" strike="noStrike" spc="-1" dirty="0">
                <a:solidFill>
                  <a:srgbClr val="4D4D4C"/>
                </a:solidFill>
                <a:latin typeface="Calibri" panose="020F0502020204030204" pitchFamily="34" charset="0"/>
                <a:cs typeface="Calibri" panose="020F0502020204030204" pitchFamily="34" charset="0"/>
              </a:rPr>
              <a:t> be </a:t>
            </a:r>
            <a:r>
              <a:rPr lang="pl-PL" sz="2400" b="0" strike="noStrike" spc="-1" dirty="0" err="1">
                <a:solidFill>
                  <a:srgbClr val="4D4D4C"/>
                </a:solidFill>
                <a:latin typeface="Calibri" panose="020F0502020204030204" pitchFamily="34" charset="0"/>
                <a:cs typeface="Calibri" panose="020F0502020204030204" pitchFamily="34" charset="0"/>
              </a:rPr>
              <a:t>an</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inspiration</a:t>
            </a:r>
            <a:r>
              <a:rPr lang="pl-PL" sz="2400" b="0" strike="noStrike" spc="-1" dirty="0">
                <a:solidFill>
                  <a:srgbClr val="4D4D4C"/>
                </a:solidFill>
                <a:latin typeface="Calibri" panose="020F0502020204030204" pitchFamily="34" charset="0"/>
                <a:cs typeface="Calibri" panose="020F0502020204030204" pitchFamily="34" charset="0"/>
              </a:rPr>
              <a:t> for </a:t>
            </a:r>
            <a:r>
              <a:rPr lang="pl-PL" sz="2400" b="0" strike="noStrike" spc="-1" dirty="0" err="1">
                <a:solidFill>
                  <a:srgbClr val="4D4D4C"/>
                </a:solidFill>
                <a:latin typeface="Calibri" panose="020F0502020204030204" pitchFamily="34" charset="0"/>
                <a:cs typeface="Calibri" panose="020F0502020204030204" pitchFamily="34" charset="0"/>
              </a:rPr>
              <a:t>your</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project</a:t>
            </a:r>
            <a:r>
              <a:rPr lang="pl-PL" sz="2400" b="0" strike="noStrike" spc="-1" dirty="0">
                <a:solidFill>
                  <a:srgbClr val="4D4D4C"/>
                </a:solidFill>
                <a:latin typeface="Calibri" panose="020F0502020204030204" pitchFamily="34" charset="0"/>
                <a:cs typeface="Calibri" panose="020F0502020204030204" pitchFamily="34" charset="0"/>
              </a:rPr>
              <a:t>, </a:t>
            </a:r>
            <a:r>
              <a:rPr lang="pl-PL" sz="2400" b="0" strike="noStrike" spc="-1" dirty="0" err="1">
                <a:solidFill>
                  <a:srgbClr val="4D4D4C"/>
                </a:solidFill>
                <a:latin typeface="Calibri" panose="020F0502020204030204" pitchFamily="34" charset="0"/>
                <a:cs typeface="Calibri" panose="020F0502020204030204" pitchFamily="34" charset="0"/>
              </a:rPr>
              <a:t>enterprise</a:t>
            </a:r>
            <a:r>
              <a:rPr lang="pl-PL" sz="2400" b="0" strike="noStrike" spc="-1" dirty="0">
                <a:solidFill>
                  <a:srgbClr val="4D4D4C"/>
                </a:solidFill>
                <a:latin typeface="Calibri" panose="020F0502020204030204" pitchFamily="34" charset="0"/>
                <a:cs typeface="Calibri" panose="020F0502020204030204" pitchFamily="34" charset="0"/>
              </a:rPr>
              <a:t>.</a:t>
            </a:r>
            <a:endParaRPr lang="pl-PL" sz="2400" spc="-1" dirty="0">
              <a:solidFill>
                <a:srgbClr val="4D4D4C"/>
              </a:solidFill>
              <a:latin typeface="Calibri" panose="020F0502020204030204" pitchFamily="34" charset="0"/>
              <a:cs typeface="Calibri" panose="020F0502020204030204" pitchFamily="34" charset="0"/>
            </a:endParaRPr>
          </a:p>
          <a:p>
            <a:pPr>
              <a:lnSpc>
                <a:spcPts val="2700"/>
              </a:lnSpc>
            </a:pPr>
            <a:endParaRPr lang="en-US" sz="2200" b="0" strike="noStrike" spc="-1" dirty="0">
              <a:solidFill>
                <a:srgbClr val="4D4D4C"/>
              </a:solidFill>
              <a:latin typeface="Calibri"/>
            </a:endParaRPr>
          </a:p>
        </p:txBody>
      </p:sp>
      <p:sp>
        <p:nvSpPr>
          <p:cNvPr id="678" name="TextShape 2"/>
          <p:cNvSpPr txBox="1"/>
          <p:nvPr/>
        </p:nvSpPr>
        <p:spPr>
          <a:xfrm rot="256800">
            <a:off x="410431" y="591938"/>
            <a:ext cx="8574354" cy="742680"/>
          </a:xfrm>
          <a:prstGeom prst="rect">
            <a:avLst/>
          </a:prstGeom>
          <a:noFill/>
          <a:ln>
            <a:noFill/>
          </a:ln>
        </p:spPr>
        <p:txBody>
          <a:bodyPr>
            <a:noAutofit/>
          </a:bodyPr>
          <a:lstStyle/>
          <a:p>
            <a:pPr>
              <a:lnSpc>
                <a:spcPts val="3400"/>
              </a:lnSpc>
              <a:spcBef>
                <a:spcPts val="1001"/>
              </a:spcBef>
            </a:pPr>
            <a:r>
              <a:rPr lang="pl-PL" sz="3600" strike="noStrike" spc="-1" dirty="0" err="1">
                <a:solidFill>
                  <a:schemeClr val="bg1"/>
                </a:solidFill>
                <a:latin typeface="Calibri"/>
              </a:rPr>
              <a:t>Things</a:t>
            </a:r>
            <a:r>
              <a:rPr lang="pl-PL" sz="3600" strike="noStrike" spc="-1" dirty="0">
                <a:solidFill>
                  <a:schemeClr val="bg1"/>
                </a:solidFill>
                <a:latin typeface="Calibri"/>
              </a:rPr>
              <a:t> We</a:t>
            </a:r>
            <a:r>
              <a:rPr lang="en-US" sz="3600" strike="noStrike" spc="-1" dirty="0">
                <a:solidFill>
                  <a:schemeClr val="bg1"/>
                </a:solidFill>
                <a:latin typeface="Calibri"/>
              </a:rPr>
              <a:t> Learned from Star Wars</a:t>
            </a:r>
          </a:p>
        </p:txBody>
      </p:sp>
      <p:sp>
        <p:nvSpPr>
          <p:cNvPr id="11" name="CustomShape 3">
            <a:extLst>
              <a:ext uri="{FF2B5EF4-FFF2-40B4-BE49-F238E27FC236}">
                <a16:creationId xmlns:a16="http://schemas.microsoft.com/office/drawing/2014/main" id="{36C6A42B-1157-F74F-9456-4C38F0AD5540}"/>
              </a:ext>
            </a:extLst>
          </p:cNvPr>
          <p:cNvSpPr/>
          <p:nvPr/>
        </p:nvSpPr>
        <p:spPr>
          <a:xfrm>
            <a:off x="9044934" y="5497129"/>
            <a:ext cx="3500998" cy="430098"/>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r>
              <a:rPr lang="en-US" sz="2200" spc="-1" dirty="0">
                <a:solidFill>
                  <a:srgbClr val="1367B3"/>
                </a:solidFill>
                <a:latin typeface="Calibri"/>
                <a:hlinkClick r:id="rId3">
                  <a:extLst>
                    <a:ext uri="{A12FA001-AC4F-418D-AE19-62706E023703}">
                      <ahyp:hlinkClr xmlns:ahyp="http://schemas.microsoft.com/office/drawing/2018/hyperlinkcolor" val="tx"/>
                    </a:ext>
                  </a:extLst>
                </a:hlinkClick>
              </a:rPr>
              <a:t>Tips from Star Wars</a:t>
            </a:r>
            <a:endParaRPr lang="pl-PL" sz="2200" spc="-1" dirty="0">
              <a:solidFill>
                <a:srgbClr val="1367B3"/>
              </a:solidFill>
            </a:endParaRPr>
          </a:p>
        </p:txBody>
      </p:sp>
      <p:grpSp>
        <p:nvGrpSpPr>
          <p:cNvPr id="12" name="Google Shape;664;p39">
            <a:extLst>
              <a:ext uri="{FF2B5EF4-FFF2-40B4-BE49-F238E27FC236}">
                <a16:creationId xmlns:a16="http://schemas.microsoft.com/office/drawing/2014/main" id="{7FA01D80-A575-CB4F-9FB1-01E8AB2D73E3}"/>
              </a:ext>
            </a:extLst>
          </p:cNvPr>
          <p:cNvGrpSpPr/>
          <p:nvPr/>
        </p:nvGrpSpPr>
        <p:grpSpPr>
          <a:xfrm>
            <a:off x="8394249" y="5489913"/>
            <a:ext cx="453874" cy="453874"/>
            <a:chOff x="5941025" y="3634400"/>
            <a:chExt cx="467650" cy="467650"/>
          </a:xfrm>
        </p:grpSpPr>
        <p:sp>
          <p:nvSpPr>
            <p:cNvPr id="13" name="Google Shape;665;p39">
              <a:extLst>
                <a:ext uri="{FF2B5EF4-FFF2-40B4-BE49-F238E27FC236}">
                  <a16:creationId xmlns:a16="http://schemas.microsoft.com/office/drawing/2014/main" id="{B91594D7-3708-924E-BDB8-D11B4C195F8A}"/>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 name="Google Shape;666;p39">
              <a:extLst>
                <a:ext uri="{FF2B5EF4-FFF2-40B4-BE49-F238E27FC236}">
                  <a16:creationId xmlns:a16="http://schemas.microsoft.com/office/drawing/2014/main" id="{1B61D0DE-4CCE-374F-97AE-AF6BE43F2878}"/>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 name="Google Shape;667;p39">
              <a:extLst>
                <a:ext uri="{FF2B5EF4-FFF2-40B4-BE49-F238E27FC236}">
                  <a16:creationId xmlns:a16="http://schemas.microsoft.com/office/drawing/2014/main" id="{13095BEA-46A1-6B4D-AD5A-B932FAC659DD}"/>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 name="Google Shape;668;p39">
              <a:extLst>
                <a:ext uri="{FF2B5EF4-FFF2-40B4-BE49-F238E27FC236}">
                  <a16:creationId xmlns:a16="http://schemas.microsoft.com/office/drawing/2014/main" id="{C46A11B8-E383-AF4B-AD0F-30DA99AB6164}"/>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 name="Google Shape;669;p39">
              <a:extLst>
                <a:ext uri="{FF2B5EF4-FFF2-40B4-BE49-F238E27FC236}">
                  <a16:creationId xmlns:a16="http://schemas.microsoft.com/office/drawing/2014/main" id="{7F804294-A9C2-8549-8751-F93E78BC5A8A}"/>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 name="Google Shape;670;p39">
              <a:extLst>
                <a:ext uri="{FF2B5EF4-FFF2-40B4-BE49-F238E27FC236}">
                  <a16:creationId xmlns:a16="http://schemas.microsoft.com/office/drawing/2014/main" id="{BE8B692E-C116-0443-A1FF-D8122FD2D937}"/>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Tree>
    <p:extLst>
      <p:ext uri="{BB962C8B-B14F-4D97-AF65-F5344CB8AC3E}">
        <p14:creationId xmlns:p14="http://schemas.microsoft.com/office/powerpoint/2010/main" val="3848472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creenshot of a social media post&#10;&#10;Description automatically generated">
            <a:extLst>
              <a:ext uri="{FF2B5EF4-FFF2-40B4-BE49-F238E27FC236}">
                <a16:creationId xmlns:a16="http://schemas.microsoft.com/office/drawing/2014/main" id="{CACC0D37-974A-CB4E-8C6D-17AB48CC3D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1817" y="2317538"/>
            <a:ext cx="4420634" cy="2820129"/>
          </a:xfrm>
          <a:prstGeom prst="rect">
            <a:avLst/>
          </a:prstGeom>
        </p:spPr>
      </p:pic>
      <p:sp>
        <p:nvSpPr>
          <p:cNvPr id="15" name="CustomShape 2">
            <a:extLst>
              <a:ext uri="{FF2B5EF4-FFF2-40B4-BE49-F238E27FC236}">
                <a16:creationId xmlns:a16="http://schemas.microsoft.com/office/drawing/2014/main" id="{A816C066-CAF9-B04E-BD70-B751DEED10D7}"/>
              </a:ext>
            </a:extLst>
          </p:cNvPr>
          <p:cNvSpPr/>
          <p:nvPr/>
        </p:nvSpPr>
        <p:spPr>
          <a:xfrm rot="21375600">
            <a:off x="7090209" y="629574"/>
            <a:ext cx="5253326" cy="825480"/>
          </a:xfrm>
          <a:prstGeom prst="rect">
            <a:avLst/>
          </a:prstGeom>
          <a:solidFill>
            <a:srgbClr val="DA2128"/>
          </a:solidFill>
          <a:ln w="12600">
            <a:noFill/>
          </a:ln>
        </p:spPr>
        <p:style>
          <a:lnRef idx="0">
            <a:scrgbClr r="0" g="0" b="0"/>
          </a:lnRef>
          <a:fillRef idx="0">
            <a:scrgbClr r="0" g="0" b="0"/>
          </a:fillRef>
          <a:effectRef idx="0">
            <a:scrgbClr r="0" g="0" b="0"/>
          </a:effectRef>
          <a:fontRef idx="minor"/>
        </p:style>
      </p:sp>
      <p:sp>
        <p:nvSpPr>
          <p:cNvPr id="704" name="TextShape 1"/>
          <p:cNvSpPr txBox="1"/>
          <p:nvPr/>
        </p:nvSpPr>
        <p:spPr>
          <a:xfrm rot="21375600">
            <a:off x="6113255" y="808445"/>
            <a:ext cx="5715360" cy="715680"/>
          </a:xfrm>
          <a:prstGeom prst="rect">
            <a:avLst/>
          </a:prstGeom>
          <a:noFill/>
          <a:ln>
            <a:noFill/>
          </a:ln>
        </p:spPr>
        <p:txBody>
          <a:bodyPr>
            <a:noAutofit/>
          </a:bodyPr>
          <a:lstStyle/>
          <a:p>
            <a:pPr algn="r">
              <a:lnSpc>
                <a:spcPct val="90000"/>
              </a:lnSpc>
              <a:spcBef>
                <a:spcPts val="1001"/>
              </a:spcBef>
            </a:pPr>
            <a:r>
              <a:rPr lang="en-US" sz="3600" strike="noStrike" spc="-1" dirty="0">
                <a:solidFill>
                  <a:srgbClr val="FFFFFF"/>
                </a:solidFill>
                <a:latin typeface="Calibri"/>
              </a:rPr>
              <a:t>Being an </a:t>
            </a:r>
            <a:r>
              <a:rPr lang="pl-PL" sz="3600" strike="noStrike" spc="-1" dirty="0">
                <a:solidFill>
                  <a:srgbClr val="FFFFFF"/>
                </a:solidFill>
                <a:latin typeface="Calibri"/>
              </a:rPr>
              <a:t>E</a:t>
            </a:r>
            <a:r>
              <a:rPr lang="en-US" sz="3600" strike="noStrike" spc="-1" dirty="0">
                <a:solidFill>
                  <a:srgbClr val="FFFFFF"/>
                </a:solidFill>
                <a:latin typeface="Calibri"/>
              </a:rPr>
              <a:t>ntrepreneur</a:t>
            </a:r>
            <a:endParaRPr lang="en-US" sz="3600" strike="noStrike" spc="-1" dirty="0">
              <a:solidFill>
                <a:srgbClr val="000000"/>
              </a:solidFill>
              <a:latin typeface="Calibri"/>
            </a:endParaRPr>
          </a:p>
        </p:txBody>
      </p:sp>
      <p:sp>
        <p:nvSpPr>
          <p:cNvPr id="705" name="TextShape 2"/>
          <p:cNvSpPr txBox="1"/>
          <p:nvPr/>
        </p:nvSpPr>
        <p:spPr>
          <a:xfrm>
            <a:off x="614020" y="2189776"/>
            <a:ext cx="5149839" cy="4884821"/>
          </a:xfrm>
          <a:prstGeom prst="rect">
            <a:avLst/>
          </a:prstGeom>
          <a:noFill/>
          <a:ln>
            <a:noFill/>
          </a:ln>
        </p:spPr>
        <p:txBody>
          <a:bodyPr>
            <a:noAutofit/>
          </a:bodyPr>
          <a:lstStyle/>
          <a:p>
            <a:pPr marL="343080" indent="-342720">
              <a:lnSpc>
                <a:spcPct val="90000"/>
              </a:lnSpc>
              <a:spcBef>
                <a:spcPts val="1001"/>
              </a:spcBef>
              <a:buClr>
                <a:srgbClr val="DB1F28"/>
              </a:buClr>
              <a:buFont typeface="Wingdings" charset="2"/>
              <a:buChar char=""/>
            </a:pPr>
            <a:r>
              <a:rPr lang="en-US" sz="2400" b="0" strike="noStrike" spc="-1" dirty="0">
                <a:solidFill>
                  <a:srgbClr val="4D4D4C"/>
                </a:solidFill>
                <a:latin typeface="Calibri"/>
              </a:rPr>
              <a:t>Think about what you would enjoy about starting your own enterprise/business.</a:t>
            </a:r>
            <a:endParaRPr lang="pl-PL" sz="2400" b="0" strike="noStrike" spc="-1" dirty="0">
              <a:solidFill>
                <a:srgbClr val="4D4D4C"/>
              </a:solidFill>
              <a:latin typeface="Calibri"/>
            </a:endParaRPr>
          </a:p>
          <a:p>
            <a:pPr marL="343080" indent="-342720">
              <a:lnSpc>
                <a:spcPct val="90000"/>
              </a:lnSpc>
              <a:spcBef>
                <a:spcPts val="1001"/>
              </a:spcBef>
              <a:buClr>
                <a:srgbClr val="DB1F28"/>
              </a:buClr>
              <a:buFont typeface="Wingdings" charset="2"/>
              <a:buChar char=""/>
            </a:pPr>
            <a:r>
              <a:rPr lang="en-US" sz="2400" b="0" strike="noStrike" spc="-1" dirty="0">
                <a:solidFill>
                  <a:srgbClr val="4D4D4C"/>
                </a:solidFill>
                <a:latin typeface="Calibri"/>
              </a:rPr>
              <a:t>Write down the rewards you think you would get from being an entrepreneur. </a:t>
            </a:r>
          </a:p>
          <a:p>
            <a:pPr marL="343080" indent="-342720">
              <a:lnSpc>
                <a:spcPct val="90000"/>
              </a:lnSpc>
              <a:spcBef>
                <a:spcPts val="1001"/>
              </a:spcBef>
              <a:buClr>
                <a:srgbClr val="DB1F28"/>
              </a:buClr>
              <a:buFont typeface="Wingdings" charset="2"/>
              <a:buChar char=""/>
            </a:pPr>
            <a:r>
              <a:rPr lang="en-US" sz="2400" b="0" strike="noStrike" spc="-1" dirty="0">
                <a:solidFill>
                  <a:srgbClr val="4D4D4C"/>
                </a:solidFill>
                <a:latin typeface="Calibri"/>
              </a:rPr>
              <a:t>Write down the benefits of each of these things </a:t>
            </a:r>
            <a:r>
              <a:rPr lang="pl-PL" sz="2400" b="0" strike="noStrike" spc="-1" dirty="0">
                <a:solidFill>
                  <a:srgbClr val="4D4D4C"/>
                </a:solidFill>
                <a:latin typeface="Calibri"/>
              </a:rPr>
              <a:t>in</a:t>
            </a:r>
            <a:r>
              <a:rPr lang="en-US" sz="2400" b="0" strike="noStrike" spc="-1" dirty="0">
                <a:solidFill>
                  <a:srgbClr val="4D4D4C"/>
                </a:solidFill>
                <a:latin typeface="Calibri"/>
              </a:rPr>
              <a:t> your life i.e. personal, family, social etc.</a:t>
            </a:r>
          </a:p>
          <a:p>
            <a:pPr marL="343080" indent="-342720">
              <a:lnSpc>
                <a:spcPct val="90000"/>
              </a:lnSpc>
              <a:spcBef>
                <a:spcPts val="1001"/>
              </a:spcBef>
              <a:buClr>
                <a:srgbClr val="DB1F28"/>
              </a:buClr>
              <a:buFont typeface="Wingdings" charset="2"/>
              <a:buChar char=""/>
            </a:pPr>
            <a:r>
              <a:rPr lang="en-US" sz="2400" b="0" strike="noStrike" spc="-1" dirty="0">
                <a:solidFill>
                  <a:srgbClr val="4D4D4C"/>
                </a:solidFill>
                <a:latin typeface="Calibri"/>
              </a:rPr>
              <a:t>Share and discuss your answers with the group</a:t>
            </a:r>
            <a:r>
              <a:rPr lang="pl-PL" sz="2400" b="0" strike="noStrike" spc="-1" dirty="0">
                <a:solidFill>
                  <a:srgbClr val="4D4D4C"/>
                </a:solidFill>
                <a:latin typeface="Calibri"/>
              </a:rPr>
              <a:t>.</a:t>
            </a:r>
            <a:endParaRPr lang="en-US" sz="2400" b="0" strike="noStrike" spc="-1" dirty="0">
              <a:solidFill>
                <a:srgbClr val="4D4D4C"/>
              </a:solidFill>
              <a:latin typeface="Calibri"/>
            </a:endParaRPr>
          </a:p>
          <a:p>
            <a:pPr>
              <a:lnSpc>
                <a:spcPct val="90000"/>
              </a:lnSpc>
              <a:spcBef>
                <a:spcPts val="1001"/>
              </a:spcBef>
              <a:buClr>
                <a:srgbClr val="DB1F28"/>
              </a:buClr>
            </a:pPr>
            <a:endParaRPr lang="en-US" sz="2400" b="0" strike="noStrike" spc="-1" dirty="0">
              <a:solidFill>
                <a:srgbClr val="4D4D4C"/>
              </a:solidFill>
              <a:latin typeface="Calibri"/>
            </a:endParaRPr>
          </a:p>
        </p:txBody>
      </p:sp>
      <p:pic>
        <p:nvPicPr>
          <p:cNvPr id="4" name="Picture 3">
            <a:hlinkClick r:id="rId3"/>
            <a:extLst>
              <a:ext uri="{FF2B5EF4-FFF2-40B4-BE49-F238E27FC236}">
                <a16:creationId xmlns:a16="http://schemas.microsoft.com/office/drawing/2014/main" id="{5E41B0D4-6C26-434E-8AF6-517E84379CF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87" t="10823" r="9307" b="5574"/>
          <a:stretch/>
        </p:blipFill>
        <p:spPr>
          <a:xfrm>
            <a:off x="5700071" y="2037347"/>
            <a:ext cx="6204374" cy="3773359"/>
          </a:xfrm>
          <a:prstGeom prst="rect">
            <a:avLst/>
          </a:prstGeom>
        </p:spPr>
      </p:pic>
      <p:sp>
        <p:nvSpPr>
          <p:cNvPr id="5" name="Rectangle 4">
            <a:extLst>
              <a:ext uri="{FF2B5EF4-FFF2-40B4-BE49-F238E27FC236}">
                <a16:creationId xmlns:a16="http://schemas.microsoft.com/office/drawing/2014/main" id="{67DD8D45-484F-CE4C-AF7B-21D58F485215}"/>
              </a:ext>
            </a:extLst>
          </p:cNvPr>
          <p:cNvSpPr/>
          <p:nvPr/>
        </p:nvSpPr>
        <p:spPr>
          <a:xfrm>
            <a:off x="6998723" y="5693865"/>
            <a:ext cx="4066562" cy="397032"/>
          </a:xfrm>
          <a:prstGeom prst="rect">
            <a:avLst/>
          </a:prstGeom>
        </p:spPr>
        <p:txBody>
          <a:bodyPr wrap="none">
            <a:spAutoFit/>
          </a:bodyPr>
          <a:lstStyle/>
          <a:p>
            <a:pPr>
              <a:lnSpc>
                <a:spcPct val="90000"/>
              </a:lnSpc>
              <a:spcBef>
                <a:spcPts val="1001"/>
              </a:spcBef>
            </a:pPr>
            <a:r>
              <a:rPr lang="en-US" sz="2200" spc="-1" dirty="0">
                <a:solidFill>
                  <a:srgbClr val="1367B3"/>
                </a:solidFill>
                <a:latin typeface="Calibri"/>
                <a:hlinkClick r:id="rId3">
                  <a:extLst>
                    <a:ext uri="{A12FA001-AC4F-418D-AE19-62706E023703}">
                      <ahyp:hlinkClr xmlns:ahyp="http://schemas.microsoft.com/office/drawing/2018/hyperlinkcolor" val="tx"/>
                    </a:ext>
                  </a:extLst>
                </a:hlinkClick>
              </a:rPr>
              <a:t>The rewards of starting a business</a:t>
            </a:r>
            <a:endParaRPr lang="en-US" sz="2200" spc="-1" dirty="0">
              <a:solidFill>
                <a:srgbClr val="1367B3"/>
              </a:solidFill>
              <a:latin typeface="Calibri"/>
            </a:endParaRPr>
          </a:p>
        </p:txBody>
      </p:sp>
      <p:grpSp>
        <p:nvGrpSpPr>
          <p:cNvPr id="6" name="Google Shape;664;p39">
            <a:extLst>
              <a:ext uri="{FF2B5EF4-FFF2-40B4-BE49-F238E27FC236}">
                <a16:creationId xmlns:a16="http://schemas.microsoft.com/office/drawing/2014/main" id="{A5B91F78-CDEE-774E-B776-9783F1C695E9}"/>
              </a:ext>
            </a:extLst>
          </p:cNvPr>
          <p:cNvGrpSpPr/>
          <p:nvPr/>
        </p:nvGrpSpPr>
        <p:grpSpPr>
          <a:xfrm>
            <a:off x="6591817" y="5696113"/>
            <a:ext cx="393060" cy="393060"/>
            <a:chOff x="5941025" y="3634400"/>
            <a:chExt cx="467650" cy="467650"/>
          </a:xfrm>
        </p:grpSpPr>
        <p:sp>
          <p:nvSpPr>
            <p:cNvPr id="7" name="Google Shape;665;p39">
              <a:extLst>
                <a:ext uri="{FF2B5EF4-FFF2-40B4-BE49-F238E27FC236}">
                  <a16:creationId xmlns:a16="http://schemas.microsoft.com/office/drawing/2014/main" id="{F549D628-EEA2-B44B-BE32-4061197F2522}"/>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453EDBB7-DCE5-BC41-B1B4-4EF9731D0492}"/>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A7701D73-83DB-6A42-9634-7A543234E2C4}"/>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E7FBE1D0-BF4F-A149-9E95-6BEEC9B7A44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CB2342A7-2F67-9443-8949-F6F8EE0F7D15}"/>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02B29FE-9A71-174A-B93C-2140A0E6D982}"/>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TextShape 1"/>
          <p:cNvSpPr txBox="1"/>
          <p:nvPr/>
        </p:nvSpPr>
        <p:spPr>
          <a:xfrm>
            <a:off x="478478" y="2063115"/>
            <a:ext cx="5617522" cy="4060800"/>
          </a:xfrm>
          <a:prstGeom prst="rect">
            <a:avLst/>
          </a:prstGeom>
          <a:noFill/>
          <a:ln>
            <a:noFill/>
          </a:ln>
        </p:spPr>
        <p:txBody>
          <a:bodyPr>
            <a:noAutofit/>
          </a:bodyPr>
          <a:lstStyle/>
          <a:p>
            <a:pPr marL="450900" indent="-342900">
              <a:lnSpc>
                <a:spcPct val="90000"/>
              </a:lnSpc>
              <a:spcBef>
                <a:spcPts val="1001"/>
              </a:spcBef>
              <a:buClr>
                <a:srgbClr val="FDB614"/>
              </a:buClr>
              <a:buSzPct val="90000"/>
              <a:buFont typeface="Arial" panose="020B0604020202020204" pitchFamily="34" charset="0"/>
              <a:buChar char="•"/>
            </a:pPr>
            <a:r>
              <a:rPr lang="en-US" sz="2400" strike="noStrike" spc="-1" dirty="0">
                <a:solidFill>
                  <a:srgbClr val="FFFFFF"/>
                </a:solidFill>
                <a:latin typeface="Calibri" panose="020F0502020204030204" pitchFamily="34" charset="0"/>
                <a:cs typeface="Calibri" panose="020F0502020204030204" pitchFamily="34" charset="0"/>
              </a:rPr>
              <a:t>Independence and flexibility - you'll have more freedom and independence working in </a:t>
            </a:r>
            <a:r>
              <a:rPr lang="pl-PL" sz="2400" strike="noStrike" spc="-1" dirty="0">
                <a:solidFill>
                  <a:srgbClr val="FFFFFF"/>
                </a:solidFill>
                <a:latin typeface="Calibri" panose="020F0502020204030204" pitchFamily="34" charset="0"/>
                <a:cs typeface="Calibri" panose="020F0502020204030204" pitchFamily="34" charset="0"/>
              </a:rPr>
              <a:t>p</a:t>
            </a:r>
            <a:r>
              <a:rPr lang="en-US" sz="2400" strike="noStrike" spc="-1" dirty="0">
                <a:solidFill>
                  <a:srgbClr val="FFFFFF"/>
                </a:solidFill>
                <a:latin typeface="Calibri" panose="020F0502020204030204" pitchFamily="34" charset="0"/>
                <a:cs typeface="Calibri" panose="020F0502020204030204" pitchFamily="34" charset="0"/>
              </a:rPr>
              <a:t>op </a:t>
            </a:r>
            <a:r>
              <a:rPr lang="pl-PL" sz="2400" spc="-1" dirty="0">
                <a:solidFill>
                  <a:srgbClr val="FFFFFF"/>
                </a:solidFill>
                <a:latin typeface="Calibri" panose="020F0502020204030204" pitchFamily="34" charset="0"/>
                <a:cs typeface="Calibri" panose="020F0502020204030204" pitchFamily="34" charset="0"/>
              </a:rPr>
              <a:t>c</a:t>
            </a:r>
            <a:r>
              <a:rPr lang="en-US" sz="2400" strike="noStrike" spc="-1" dirty="0">
                <a:solidFill>
                  <a:srgbClr val="FFFFFF"/>
                </a:solidFill>
                <a:latin typeface="Calibri" panose="020F0502020204030204" pitchFamily="34" charset="0"/>
                <a:cs typeface="Calibri" panose="020F0502020204030204" pitchFamily="34" charset="0"/>
              </a:rPr>
              <a:t>ulture.</a:t>
            </a:r>
            <a:endParaRPr lang="en-US" sz="2400" strike="noStrike" spc="-1" dirty="0">
              <a:solidFill>
                <a:srgbClr val="000000"/>
              </a:solidFill>
              <a:latin typeface="Calibri" panose="020F0502020204030204" pitchFamily="34" charset="0"/>
              <a:cs typeface="Calibri" panose="020F0502020204030204" pitchFamily="34" charset="0"/>
            </a:endParaRPr>
          </a:p>
          <a:p>
            <a:pPr marL="450900" indent="-342900">
              <a:lnSpc>
                <a:spcPct val="90000"/>
              </a:lnSpc>
              <a:spcBef>
                <a:spcPts val="1001"/>
              </a:spcBef>
              <a:buClr>
                <a:srgbClr val="FDB614"/>
              </a:buClr>
              <a:buSzPct val="90000"/>
              <a:buFont typeface="Arial" panose="020B0604020202020204" pitchFamily="34" charset="0"/>
              <a:buChar char="•"/>
            </a:pPr>
            <a:r>
              <a:rPr lang="en-US" sz="2400" strike="noStrike" spc="-1" dirty="0">
                <a:solidFill>
                  <a:srgbClr val="FFFFFF"/>
                </a:solidFill>
                <a:latin typeface="Calibri" panose="020F0502020204030204" pitchFamily="34" charset="0"/>
                <a:cs typeface="Calibri" panose="020F0502020204030204" pitchFamily="34" charset="0"/>
              </a:rPr>
              <a:t>Using creativity - the more you use it, the more you have. It’s not a finite resource that you run out of. Rather, it’s more like</a:t>
            </a:r>
            <a:br>
              <a:rPr sz="2400" dirty="0">
                <a:latin typeface="Calibri" panose="020F0502020204030204" pitchFamily="34" charset="0"/>
                <a:cs typeface="Calibri" panose="020F0502020204030204" pitchFamily="34" charset="0"/>
              </a:rPr>
            </a:br>
            <a:r>
              <a:rPr lang="en-US" sz="2400" strike="noStrike" spc="-1" dirty="0">
                <a:solidFill>
                  <a:srgbClr val="FFFFFF"/>
                </a:solidFill>
                <a:latin typeface="Calibri" panose="020F0502020204030204" pitchFamily="34" charset="0"/>
                <a:cs typeface="Calibri" panose="020F0502020204030204" pitchFamily="34" charset="0"/>
              </a:rPr>
              <a:t>a muscle you need to exercise. </a:t>
            </a:r>
            <a:endParaRPr lang="en-US" sz="2400" strike="noStrike" spc="-1" dirty="0">
              <a:solidFill>
                <a:srgbClr val="000000"/>
              </a:solidFill>
              <a:latin typeface="Calibri" panose="020F0502020204030204" pitchFamily="34" charset="0"/>
              <a:cs typeface="Calibri" panose="020F0502020204030204" pitchFamily="34" charset="0"/>
            </a:endParaRPr>
          </a:p>
          <a:p>
            <a:pPr marL="450900" indent="-342900">
              <a:lnSpc>
                <a:spcPct val="90000"/>
              </a:lnSpc>
              <a:spcBef>
                <a:spcPts val="1001"/>
              </a:spcBef>
              <a:buClr>
                <a:srgbClr val="FDB614"/>
              </a:buClr>
              <a:buSzPct val="90000"/>
              <a:buFont typeface="Arial" panose="020B0604020202020204" pitchFamily="34" charset="0"/>
              <a:buChar char="•"/>
            </a:pPr>
            <a:r>
              <a:rPr lang="en-US" sz="2400" strike="noStrike" spc="-1" dirty="0">
                <a:solidFill>
                  <a:srgbClr val="FFFFFF"/>
                </a:solidFill>
                <a:latin typeface="Calibri" panose="020F0502020204030204" pitchFamily="34" charset="0"/>
                <a:cs typeface="Calibri" panose="020F0502020204030204" pitchFamily="34" charset="0"/>
              </a:rPr>
              <a:t>Having fun with </a:t>
            </a:r>
            <a:r>
              <a:rPr lang="pl-PL" sz="2400" strike="noStrike" spc="-1" dirty="0">
                <a:solidFill>
                  <a:srgbClr val="FFFFFF"/>
                </a:solidFill>
                <a:latin typeface="Calibri" panose="020F0502020204030204" pitchFamily="34" charset="0"/>
                <a:cs typeface="Calibri" panose="020F0502020204030204" pitchFamily="34" charset="0"/>
              </a:rPr>
              <a:t>p</a:t>
            </a:r>
            <a:r>
              <a:rPr lang="en-US" sz="2400" strike="noStrike" spc="-1" dirty="0">
                <a:solidFill>
                  <a:srgbClr val="FFFFFF"/>
                </a:solidFill>
                <a:latin typeface="Calibri" panose="020F0502020204030204" pitchFamily="34" charset="0"/>
                <a:cs typeface="Calibri" panose="020F0502020204030204" pitchFamily="34" charset="0"/>
              </a:rPr>
              <a:t>op </a:t>
            </a:r>
            <a:r>
              <a:rPr lang="pl-PL" sz="2400" spc="-1" dirty="0">
                <a:solidFill>
                  <a:srgbClr val="FFFFFF"/>
                </a:solidFill>
                <a:latin typeface="Calibri" panose="020F0502020204030204" pitchFamily="34" charset="0"/>
                <a:cs typeface="Calibri" panose="020F0502020204030204" pitchFamily="34" charset="0"/>
              </a:rPr>
              <a:t>c</a:t>
            </a:r>
            <a:r>
              <a:rPr lang="en-US" sz="2400" strike="noStrike" spc="-1" dirty="0">
                <a:solidFill>
                  <a:srgbClr val="FFFFFF"/>
                </a:solidFill>
                <a:latin typeface="Calibri" panose="020F0502020204030204" pitchFamily="34" charset="0"/>
                <a:cs typeface="Calibri" panose="020F0502020204030204" pitchFamily="34" charset="0"/>
              </a:rPr>
              <a:t>ulture – you will do for money something you really enjoy!</a:t>
            </a:r>
            <a:endParaRPr lang="en-US" sz="2400" strike="noStrike" spc="-1" dirty="0">
              <a:solidFill>
                <a:srgbClr val="000000"/>
              </a:solidFill>
              <a:latin typeface="Calibri" panose="020F0502020204030204" pitchFamily="34" charset="0"/>
              <a:cs typeface="Calibri" panose="020F0502020204030204" pitchFamily="34" charset="0"/>
            </a:endParaRPr>
          </a:p>
        </p:txBody>
      </p:sp>
      <p:sp>
        <p:nvSpPr>
          <p:cNvPr id="5" name="CustomShape 3">
            <a:extLst>
              <a:ext uri="{FF2B5EF4-FFF2-40B4-BE49-F238E27FC236}">
                <a16:creationId xmlns:a16="http://schemas.microsoft.com/office/drawing/2014/main" id="{3D802D37-3498-954E-88B3-67E87A6FAF16}"/>
              </a:ext>
            </a:extLst>
          </p:cNvPr>
          <p:cNvSpPr/>
          <p:nvPr/>
        </p:nvSpPr>
        <p:spPr>
          <a:xfrm rot="256800" flipH="1">
            <a:off x="5197877" y="835076"/>
            <a:ext cx="1739096"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708" name="TextShape 2"/>
          <p:cNvSpPr txBox="1"/>
          <p:nvPr/>
        </p:nvSpPr>
        <p:spPr>
          <a:xfrm rot="256800">
            <a:off x="207138" y="904139"/>
            <a:ext cx="7383998" cy="742680"/>
          </a:xfrm>
          <a:prstGeom prst="rect">
            <a:avLst/>
          </a:prstGeom>
          <a:noFill/>
          <a:ln>
            <a:noFill/>
          </a:ln>
        </p:spPr>
        <p:txBody>
          <a:bodyPr>
            <a:noAutofit/>
          </a:bodyPr>
          <a:lstStyle/>
          <a:p>
            <a:pPr>
              <a:lnSpc>
                <a:spcPts val="3400"/>
              </a:lnSpc>
              <a:spcBef>
                <a:spcPts val="1001"/>
              </a:spcBef>
            </a:pPr>
            <a:r>
              <a:rPr lang="en-US" sz="3600" strike="noStrike" spc="-1" dirty="0">
                <a:solidFill>
                  <a:srgbClr val="FFFFFF"/>
                </a:solidFill>
                <a:latin typeface="Calibri"/>
                <a:ea typeface="Calibri"/>
              </a:rPr>
              <a:t>Why </a:t>
            </a:r>
            <a:r>
              <a:rPr lang="pl-PL" sz="3600" strike="noStrike" spc="-1" dirty="0">
                <a:solidFill>
                  <a:srgbClr val="FFFFFF"/>
                </a:solidFill>
                <a:latin typeface="Calibri"/>
                <a:ea typeface="Calibri"/>
              </a:rPr>
              <a:t>S</a:t>
            </a:r>
            <a:r>
              <a:rPr lang="en-US" sz="3600" strike="noStrike" spc="-1" dirty="0">
                <a:solidFill>
                  <a:srgbClr val="FFFFFF"/>
                </a:solidFill>
                <a:latin typeface="Calibri"/>
                <a:ea typeface="Calibri"/>
              </a:rPr>
              <a:t>tart a Pop Culture </a:t>
            </a:r>
            <a:r>
              <a:rPr lang="pl-PL" sz="3600" strike="noStrike" spc="-1" dirty="0">
                <a:solidFill>
                  <a:srgbClr val="FFFFFF"/>
                </a:solidFill>
                <a:latin typeface="Calibri"/>
                <a:ea typeface="Calibri"/>
              </a:rPr>
              <a:t>B</a:t>
            </a:r>
            <a:r>
              <a:rPr lang="en-US" sz="3600" strike="noStrike" spc="-1" dirty="0">
                <a:solidFill>
                  <a:srgbClr val="FFFFFF"/>
                </a:solidFill>
                <a:latin typeface="Calibri"/>
                <a:ea typeface="Calibri"/>
              </a:rPr>
              <a:t>usiness?</a:t>
            </a:r>
            <a:endParaRPr lang="en-US" sz="3600" strike="noStrike" spc="-1" dirty="0">
              <a:solidFill>
                <a:srgbClr val="000000"/>
              </a:solidFill>
              <a:latin typeface="Calibri"/>
            </a:endParaRPr>
          </a:p>
        </p:txBody>
      </p:sp>
      <p:pic>
        <p:nvPicPr>
          <p:cNvPr id="6" name="Picture Placeholder 6" descr="A person wearing a costume&#10;&#10;Description automatically generated">
            <a:extLst>
              <a:ext uri="{FF2B5EF4-FFF2-40B4-BE49-F238E27FC236}">
                <a16:creationId xmlns:a16="http://schemas.microsoft.com/office/drawing/2014/main" id="{DB7407A4-B527-E54F-B98B-26F7E3848A86}"/>
              </a:ext>
            </a:extLst>
          </p:cNvPr>
          <p:cNvPicPr/>
          <p:nvPr/>
        </p:nvPicPr>
        <p:blipFill>
          <a:blip r:embed="rId3"/>
          <a:srcRect l="1255" r="1255"/>
          <a:stretch/>
        </p:blipFill>
        <p:spPr>
          <a:xfrm>
            <a:off x="5804640" y="-14040"/>
            <a:ext cx="6413040" cy="6878880"/>
          </a:xfrm>
          <a:prstGeom prst="rect">
            <a:avLst/>
          </a:prstGeom>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TextShape 1"/>
          <p:cNvSpPr txBox="1"/>
          <p:nvPr/>
        </p:nvSpPr>
        <p:spPr>
          <a:xfrm rot="21247800">
            <a:off x="464400" y="2981520"/>
            <a:ext cx="2822400" cy="1028880"/>
          </a:xfrm>
          <a:prstGeom prst="rect">
            <a:avLst/>
          </a:prstGeom>
          <a:noFill/>
          <a:ln>
            <a:noFill/>
          </a:ln>
        </p:spPr>
        <p:txBody>
          <a:bodyPr anchor="ctr">
            <a:noAutofit/>
          </a:bodyPr>
          <a:lstStyle/>
          <a:p>
            <a:pPr>
              <a:lnSpc>
                <a:spcPct val="90000"/>
              </a:lnSpc>
              <a:spcBef>
                <a:spcPts val="1001"/>
              </a:spcBef>
            </a:pPr>
            <a:r>
              <a:rPr lang="en-US" sz="4800" b="1" strike="noStrike" spc="-1" dirty="0">
                <a:solidFill>
                  <a:srgbClr val="FDB614"/>
                </a:solidFill>
                <a:latin typeface="Calibri"/>
              </a:rPr>
              <a:t>Summary</a:t>
            </a:r>
            <a:endParaRPr lang="en-US" sz="4800" b="1" strike="noStrike" spc="-1" dirty="0">
              <a:solidFill>
                <a:srgbClr val="000000"/>
              </a:solidFill>
              <a:latin typeface="Calibri"/>
            </a:endParaRPr>
          </a:p>
        </p:txBody>
      </p:sp>
      <p:sp>
        <p:nvSpPr>
          <p:cNvPr id="711" name="TextShape 2"/>
          <p:cNvSpPr txBox="1"/>
          <p:nvPr/>
        </p:nvSpPr>
        <p:spPr>
          <a:xfrm rot="21247800">
            <a:off x="3741480" y="2634840"/>
            <a:ext cx="2447280" cy="1106280"/>
          </a:xfrm>
          <a:prstGeom prst="rect">
            <a:avLst/>
          </a:prstGeom>
          <a:noFill/>
          <a:ln>
            <a:noFill/>
          </a:ln>
        </p:spPr>
        <p:txBody>
          <a:bodyPr anchor="ctr">
            <a:noAutofit/>
          </a:bodyPr>
          <a:lstStyle/>
          <a:p>
            <a:pPr>
              <a:lnSpc>
                <a:spcPct val="90000"/>
              </a:lnSpc>
              <a:spcBef>
                <a:spcPts val="1001"/>
              </a:spcBef>
            </a:pPr>
            <a:r>
              <a:rPr lang="en-US" sz="2600" b="0" strike="noStrike" spc="-1" dirty="0">
                <a:solidFill>
                  <a:srgbClr val="FFFFFF"/>
                </a:solidFill>
                <a:latin typeface="Calibri"/>
              </a:rPr>
              <a:t>Any Questions?</a:t>
            </a:r>
            <a:endParaRPr lang="en-US" sz="2600" b="0" strike="noStrike" spc="-1" dirty="0">
              <a:solidFill>
                <a:srgbClr val="000000"/>
              </a:solidFill>
              <a:latin typeface="Calibri"/>
            </a:endParaRPr>
          </a:p>
        </p:txBody>
      </p:sp>
      <p:sp>
        <p:nvSpPr>
          <p:cNvPr id="715" name="CustomShape 5"/>
          <p:cNvSpPr/>
          <p:nvPr/>
        </p:nvSpPr>
        <p:spPr>
          <a:xfrm>
            <a:off x="8364600" y="6624720"/>
            <a:ext cx="477360" cy="466560"/>
          </a:xfrm>
          <a:prstGeom prst="ellipse">
            <a:avLst/>
          </a:prstGeom>
          <a:blipFill rotWithShape="0">
            <a:blip r:embed="rId2"/>
            <a:stretch>
              <a:fillRect l="8869" t="77885" r="4695" b="-4099"/>
            </a:stretch>
          </a:blipFill>
          <a:ln>
            <a:noFill/>
          </a:ln>
        </p:spPr>
        <p:style>
          <a:lnRef idx="0">
            <a:scrgbClr r="0" g="0" b="0"/>
          </a:lnRef>
          <a:fillRef idx="0">
            <a:scrgbClr r="0" g="0" b="0"/>
          </a:fillRef>
          <a:effectRef idx="0">
            <a:scrgbClr r="0" g="0" b="0"/>
          </a:effectRef>
          <a:fontRef idx="minor"/>
        </p:style>
      </p:sp>
      <p:sp>
        <p:nvSpPr>
          <p:cNvPr id="8" name="Text Placeholder 3">
            <a:extLst>
              <a:ext uri="{FF2B5EF4-FFF2-40B4-BE49-F238E27FC236}">
                <a16:creationId xmlns:a16="http://schemas.microsoft.com/office/drawing/2014/main" id="{4E1B09CD-AF30-4C4E-916C-CAC4E18B75AA}"/>
              </a:ext>
            </a:extLst>
          </p:cNvPr>
          <p:cNvSpPr txBox="1">
            <a:spLocks/>
          </p:cNvSpPr>
          <p:nvPr/>
        </p:nvSpPr>
        <p:spPr>
          <a:xfrm>
            <a:off x="419186" y="6176832"/>
            <a:ext cx="3827781" cy="4198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1400" dirty="0">
                <a:solidFill>
                  <a:srgbClr val="1367B3"/>
                </a:solidFill>
                <a:hlinkClick r:id="rId3">
                  <a:extLst>
                    <a:ext uri="{A12FA001-AC4F-418D-AE19-62706E023703}">
                      <ahyp:hlinkClr xmlns:ahyp="http://schemas.microsoft.com/office/drawing/2018/hyperlinkcolor" val="tx"/>
                    </a:ext>
                  </a:extLst>
                </a:hlinkClick>
              </a:rPr>
              <a:t>https://www.facebook.com/EPICopportunties/</a:t>
            </a:r>
            <a:endParaRPr lang="en-US" sz="1400" dirty="0">
              <a:solidFill>
                <a:srgbClr val="1367B3"/>
              </a:solidFill>
            </a:endParaRPr>
          </a:p>
        </p:txBody>
      </p:sp>
      <p:sp>
        <p:nvSpPr>
          <p:cNvPr id="9" name="Text Placeholder 4">
            <a:extLst>
              <a:ext uri="{FF2B5EF4-FFF2-40B4-BE49-F238E27FC236}">
                <a16:creationId xmlns:a16="http://schemas.microsoft.com/office/drawing/2014/main" id="{8FE88137-A25F-4F44-8089-033ADA9F6754}"/>
              </a:ext>
            </a:extLst>
          </p:cNvPr>
          <p:cNvSpPr txBox="1">
            <a:spLocks/>
          </p:cNvSpPr>
          <p:nvPr/>
        </p:nvSpPr>
        <p:spPr>
          <a:xfrm>
            <a:off x="5894653" y="6158451"/>
            <a:ext cx="2470321" cy="4198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a:solidFill>
                  <a:srgbClr val="1367B3"/>
                </a:solidFill>
                <a:hlinkClick r:id="rId4">
                  <a:extLst>
                    <a:ext uri="{A12FA001-AC4F-418D-AE19-62706E023703}">
                      <ahyp:hlinkClr xmlns:ahyp="http://schemas.microsoft.com/office/drawing/2018/hyperlinkcolor" val="tx"/>
                    </a:ext>
                  </a:extLst>
                </a:hlinkClick>
              </a:rPr>
              <a:t>www.epicopportunities.eu</a:t>
            </a:r>
            <a:endParaRPr lang="en-US" sz="1400">
              <a:solidFill>
                <a:srgbClr val="1367B3"/>
              </a:solidFill>
            </a:endParaRPr>
          </a:p>
          <a:p>
            <a:pPr marL="0" indent="0">
              <a:buNone/>
            </a:pPr>
            <a:endParaRPr lang="en-US" sz="1400" dirty="0">
              <a:solidFill>
                <a:srgbClr val="1367B3"/>
              </a:solidFill>
            </a:endParaRPr>
          </a:p>
        </p:txBody>
      </p:sp>
      <p:pic>
        <p:nvPicPr>
          <p:cNvPr id="10" name="Picture 9">
            <a:extLst>
              <a:ext uri="{FF2B5EF4-FFF2-40B4-BE49-F238E27FC236}">
                <a16:creationId xmlns:a16="http://schemas.microsoft.com/office/drawing/2014/main" id="{3C1C7C4B-4E9A-3B42-ACD3-15F363A198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11" name="Picture 10">
            <a:extLst>
              <a:ext uri="{FF2B5EF4-FFF2-40B4-BE49-F238E27FC236}">
                <a16:creationId xmlns:a16="http://schemas.microsoft.com/office/drawing/2014/main" id="{C91399C6-F278-524D-8073-5A01675DA5D9}"/>
              </a:ext>
            </a:extLst>
          </p:cNvPr>
          <p:cNvPicPr>
            <a:picLocks noChangeAspect="1"/>
          </p:cNvPicPr>
          <p:nvPr/>
        </p:nvPicPr>
        <p:blipFill rotWithShape="1">
          <a:blip r:embed="rId2">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TextShape 1"/>
          <p:cNvSpPr txBox="1"/>
          <p:nvPr/>
        </p:nvSpPr>
        <p:spPr>
          <a:xfrm>
            <a:off x="625739" y="2339257"/>
            <a:ext cx="5595480" cy="4060800"/>
          </a:xfrm>
          <a:prstGeom prst="rect">
            <a:avLst/>
          </a:prstGeom>
          <a:noFill/>
          <a:ln>
            <a:noFill/>
          </a:ln>
        </p:spPr>
        <p:txBody>
          <a:bodyPr>
            <a:noAutofit/>
          </a:bodyPr>
          <a:lstStyle/>
          <a:p>
            <a:pPr>
              <a:lnSpc>
                <a:spcPct val="90000"/>
              </a:lnSpc>
              <a:spcBef>
                <a:spcPts val="1001"/>
              </a:spcBef>
            </a:pPr>
            <a:r>
              <a:rPr lang="en-GB" sz="2400" b="0" strike="noStrike" spc="-1" dirty="0">
                <a:solidFill>
                  <a:srgbClr val="FFFFFF"/>
                </a:solidFill>
                <a:latin typeface="Calibri"/>
                <a:ea typeface="Calibri"/>
              </a:rPr>
              <a:t>Pop is the general culture of</a:t>
            </a:r>
            <a:r>
              <a:rPr lang="pl-PL" sz="2400" b="0" strike="noStrike" spc="-1" dirty="0">
                <a:solidFill>
                  <a:srgbClr val="FFFFFF"/>
                </a:solidFill>
                <a:latin typeface="Calibri"/>
                <a:ea typeface="Calibri"/>
              </a:rPr>
              <a:t> </a:t>
            </a:r>
            <a:r>
              <a:rPr lang="en-GB" sz="2400" b="0" strike="noStrike" spc="-1" dirty="0">
                <a:solidFill>
                  <a:srgbClr val="FFFFFF"/>
                </a:solidFill>
                <a:latin typeface="Calibri"/>
                <a:ea typeface="Calibri"/>
              </a:rPr>
              <a:t>a socie</a:t>
            </a:r>
            <a:r>
              <a:rPr lang="en-GB" sz="2400" spc="-1" dirty="0">
                <a:solidFill>
                  <a:srgbClr val="FFFFFF"/>
                </a:solidFill>
                <a:latin typeface="Calibri"/>
                <a:ea typeface="Calibri"/>
              </a:rPr>
              <a:t>ty </a:t>
            </a:r>
            <a:r>
              <a:rPr lang="en-GB" sz="2400" b="0" strike="noStrike" spc="-1" dirty="0">
                <a:solidFill>
                  <a:srgbClr val="FFFFFF"/>
                </a:solidFill>
                <a:latin typeface="Calibri"/>
                <a:ea typeface="Calibri"/>
              </a:rPr>
              <a:t>including its entertainment, fashions, music, sports, technology and language. </a:t>
            </a:r>
            <a:br>
              <a:rPr lang="pl-PL" sz="2400" b="0" strike="noStrike" spc="-1" dirty="0">
                <a:solidFill>
                  <a:srgbClr val="FFFFFF"/>
                </a:solidFill>
                <a:latin typeface="Calibri"/>
                <a:ea typeface="Calibri"/>
              </a:rPr>
            </a:br>
            <a:r>
              <a:rPr lang="en-GB" sz="2400" b="0" strike="noStrike" spc="-1" dirty="0">
                <a:solidFill>
                  <a:srgbClr val="FFFFFF"/>
                </a:solidFill>
                <a:latin typeface="Calibri"/>
                <a:ea typeface="Calibri"/>
              </a:rPr>
              <a:t>It includes the tastes and habits of a large number of people. </a:t>
            </a:r>
            <a:endParaRPr lang="en-GB" sz="2400" b="0" strike="noStrike" spc="-1" dirty="0">
              <a:solidFill>
                <a:srgbClr val="000000"/>
              </a:solidFill>
              <a:latin typeface="Calibri"/>
            </a:endParaRPr>
          </a:p>
          <a:p>
            <a:pPr>
              <a:lnSpc>
                <a:spcPct val="90000"/>
              </a:lnSpc>
              <a:spcBef>
                <a:spcPts val="1001"/>
              </a:spcBef>
            </a:pPr>
            <a:r>
              <a:rPr lang="en-GB" sz="2400" b="0" strike="noStrike" spc="-1" dirty="0">
                <a:solidFill>
                  <a:srgbClr val="FFFFFF"/>
                </a:solidFill>
                <a:latin typeface="Calibri"/>
                <a:ea typeface="Calibri"/>
              </a:rPr>
              <a:t>For example watching the Game of Thrones Series, playing computer games, listening to Hip Hop, creating clips for Tik Tok. </a:t>
            </a:r>
            <a:r>
              <a:rPr lang="en-US" sz="2400" b="0" strike="noStrike" spc="-1" dirty="0">
                <a:solidFill>
                  <a:srgbClr val="FFFFFF"/>
                </a:solidFill>
                <a:latin typeface="Calibri"/>
                <a:ea typeface="Calibri"/>
              </a:rPr>
              <a:t> </a:t>
            </a: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 name="CustomShape 3">
            <a:extLst>
              <a:ext uri="{FF2B5EF4-FFF2-40B4-BE49-F238E27FC236}">
                <a16:creationId xmlns:a16="http://schemas.microsoft.com/office/drawing/2014/main" id="{46B37D09-8B4D-7D46-9BAF-E731192CAD3E}"/>
              </a:ext>
            </a:extLst>
          </p:cNvPr>
          <p:cNvSpPr/>
          <p:nvPr/>
        </p:nvSpPr>
        <p:spPr>
          <a:xfrm rot="256800">
            <a:off x="5130389" y="793414"/>
            <a:ext cx="760686"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538" name="TextShape 2"/>
          <p:cNvSpPr txBox="1"/>
          <p:nvPr/>
        </p:nvSpPr>
        <p:spPr>
          <a:xfrm rot="256800">
            <a:off x="252690" y="772629"/>
            <a:ext cx="5440680" cy="75240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Introduction to Pop Culture</a:t>
            </a:r>
            <a:endParaRPr lang="en-US" sz="3600" strike="noStrike" spc="-1" dirty="0">
              <a:solidFill>
                <a:srgbClr val="000000"/>
              </a:solidFill>
              <a:latin typeface="Calibri"/>
            </a:endParaRPr>
          </a:p>
        </p:txBody>
      </p:sp>
      <p:sp>
        <p:nvSpPr>
          <p:cNvPr id="11" name="Freeform 10">
            <a:extLst>
              <a:ext uri="{FF2B5EF4-FFF2-40B4-BE49-F238E27FC236}">
                <a16:creationId xmlns:a16="http://schemas.microsoft.com/office/drawing/2014/main" id="{9A3FEF76-4BC0-9347-A5B1-2BCEC4E4A20D}"/>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TextShape 1"/>
          <p:cNvSpPr txBox="1"/>
          <p:nvPr/>
        </p:nvSpPr>
        <p:spPr>
          <a:xfrm>
            <a:off x="545243" y="2253342"/>
            <a:ext cx="5022800" cy="2743733"/>
          </a:xfrm>
          <a:prstGeom prst="rect">
            <a:avLst/>
          </a:prstGeom>
          <a:noFill/>
          <a:ln>
            <a:noFill/>
          </a:ln>
        </p:spPr>
        <p:txBody>
          <a:bodyPr>
            <a:noAutofit/>
          </a:bodyPr>
          <a:lstStyle/>
          <a:p>
            <a:pPr algn="ctr">
              <a:lnSpc>
                <a:spcPct val="90000"/>
              </a:lnSpc>
            </a:pPr>
            <a:r>
              <a:rPr lang="en-US" sz="2800" b="0" i="1" strike="noStrike" spc="-1" dirty="0">
                <a:solidFill>
                  <a:srgbClr val="FFFFFF"/>
                </a:solidFill>
                <a:latin typeface="Calibri"/>
                <a:ea typeface="Calibri"/>
              </a:rPr>
              <a:t>Pop </a:t>
            </a:r>
            <a:r>
              <a:rPr lang="pl-PL" sz="2800" b="0" i="1" strike="noStrike" spc="-1" dirty="0">
                <a:solidFill>
                  <a:srgbClr val="FFFFFF"/>
                </a:solidFill>
                <a:latin typeface="Calibri"/>
                <a:ea typeface="Calibri"/>
              </a:rPr>
              <a:t>c</a:t>
            </a:r>
            <a:r>
              <a:rPr lang="en-US" sz="2800" b="0" i="1" strike="noStrike" spc="-1" dirty="0">
                <a:solidFill>
                  <a:srgbClr val="FFFFFF"/>
                </a:solidFill>
                <a:latin typeface="Calibri"/>
                <a:ea typeface="Calibri"/>
              </a:rPr>
              <a:t>ulture both reflects and influences people’s everyday life. </a:t>
            </a:r>
            <a:endParaRPr lang="en-US" sz="2800" b="0" i="1" strike="noStrike" spc="-1" dirty="0">
              <a:solidFill>
                <a:srgbClr val="000000"/>
              </a:solidFill>
              <a:latin typeface="Calibri"/>
            </a:endParaRPr>
          </a:p>
          <a:p>
            <a:pPr algn="ctr">
              <a:lnSpc>
                <a:spcPct val="90000"/>
              </a:lnSpc>
            </a:pPr>
            <a:endParaRPr lang="en-US" sz="2800" b="0" i="1" strike="noStrike" spc="-1" dirty="0">
              <a:solidFill>
                <a:srgbClr val="000000"/>
              </a:solidFill>
              <a:latin typeface="Calibri"/>
            </a:endParaRPr>
          </a:p>
          <a:p>
            <a:pPr algn="ctr">
              <a:lnSpc>
                <a:spcPct val="90000"/>
              </a:lnSpc>
            </a:pPr>
            <a:r>
              <a:rPr lang="en-US" sz="2800" b="0" i="1" strike="noStrike" spc="-1" dirty="0">
                <a:solidFill>
                  <a:srgbClr val="FFFFFF"/>
                </a:solidFill>
                <a:latin typeface="Calibri"/>
                <a:ea typeface="Calibri"/>
              </a:rPr>
              <a:t>It means different things to different people, but is a huge part of most of our lives.</a:t>
            </a:r>
            <a:endParaRPr lang="en-US" sz="2800" b="0" i="1" strike="noStrike" spc="-1" dirty="0">
              <a:solidFill>
                <a:srgbClr val="000000"/>
              </a:solidFill>
              <a:latin typeface="Calibri"/>
            </a:endParaRPr>
          </a:p>
          <a:p>
            <a:pPr>
              <a:lnSpc>
                <a:spcPct val="90000"/>
              </a:lnSpc>
              <a:spcBef>
                <a:spcPts val="1001"/>
              </a:spcBef>
            </a:pPr>
            <a:endParaRPr lang="en-US" sz="2800" b="0" strike="noStrike" spc="-1" dirty="0">
              <a:solidFill>
                <a:srgbClr val="000000"/>
              </a:solidFill>
              <a:latin typeface="Calibri"/>
            </a:endParaRPr>
          </a:p>
        </p:txBody>
      </p:sp>
      <p:sp>
        <p:nvSpPr>
          <p:cNvPr id="541" name="TextShape 2"/>
          <p:cNvSpPr txBox="1"/>
          <p:nvPr/>
        </p:nvSpPr>
        <p:spPr>
          <a:xfrm rot="256800">
            <a:off x="368280" y="708120"/>
            <a:ext cx="4487760" cy="87192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What </a:t>
            </a:r>
            <a:r>
              <a:rPr lang="pl-PL" sz="3600" strike="noStrike" spc="-1" dirty="0">
                <a:solidFill>
                  <a:srgbClr val="FFFFFF"/>
                </a:solidFill>
                <a:latin typeface="Calibri"/>
              </a:rPr>
              <a:t>I</a:t>
            </a:r>
            <a:r>
              <a:rPr lang="en-US" sz="3600" strike="noStrike" spc="-1" dirty="0">
                <a:solidFill>
                  <a:srgbClr val="FFFFFF"/>
                </a:solidFill>
                <a:latin typeface="Calibri"/>
              </a:rPr>
              <a:t>s a Pop Culture</a:t>
            </a:r>
            <a:endParaRPr lang="en-US" sz="3600" strike="noStrike" spc="-1" dirty="0">
              <a:solidFill>
                <a:srgbClr val="000000"/>
              </a:solidFill>
              <a:latin typeface="Calibri"/>
            </a:endParaRPr>
          </a:p>
        </p:txBody>
      </p:sp>
      <p:sp>
        <p:nvSpPr>
          <p:cNvPr id="6" name="Freeform 5">
            <a:extLst>
              <a:ext uri="{FF2B5EF4-FFF2-40B4-BE49-F238E27FC236}">
                <a16:creationId xmlns:a16="http://schemas.microsoft.com/office/drawing/2014/main" id="{0D5E4800-390D-1745-8CDE-BC33D051CF1A}"/>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tretch>
              <a:fillRect l="-4763" t="-1" r="-23756" b="-2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ustomShape 3">
            <a:extLst>
              <a:ext uri="{FF2B5EF4-FFF2-40B4-BE49-F238E27FC236}">
                <a16:creationId xmlns:a16="http://schemas.microsoft.com/office/drawing/2014/main" id="{6DFE0D61-EA0A-5742-ADAE-ABAB3813D9FF}"/>
              </a:ext>
            </a:extLst>
          </p:cNvPr>
          <p:cNvSpPr/>
          <p:nvPr/>
        </p:nvSpPr>
        <p:spPr>
          <a:xfrm>
            <a:off x="2000492" y="5467326"/>
            <a:ext cx="4692600" cy="460211"/>
          </a:xfrm>
          <a:prstGeom prst="rect">
            <a:avLst/>
          </a:prstGeom>
          <a:solidFill>
            <a:srgbClr val="FFC000"/>
          </a:solid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pl-PL" sz="2400" u="sng" strike="noStrike" spc="-1" dirty="0">
                <a:solidFill>
                  <a:srgbClr val="0563C1"/>
                </a:solidFill>
                <a:uFillTx/>
                <a:latin typeface="Calibri"/>
                <a:hlinkClick r:id="rId4"/>
              </a:rPr>
              <a:t>The power of pop culture - Ted Talk</a:t>
            </a:r>
            <a:r>
              <a:rPr lang="pl-PL" sz="2400" strike="noStrike" spc="-1" dirty="0">
                <a:solidFill>
                  <a:srgbClr val="000000"/>
                </a:solidFill>
                <a:latin typeface="Calibri"/>
              </a:rPr>
              <a:t> </a:t>
            </a:r>
            <a:endParaRPr lang="pl-PL" sz="2400" strike="noStrike" spc="-1" dirty="0">
              <a:latin typeface="Arial"/>
            </a:endParaRPr>
          </a:p>
        </p:txBody>
      </p:sp>
      <p:sp>
        <p:nvSpPr>
          <p:cNvPr id="8" name="CustomShape 3">
            <a:extLst>
              <a:ext uri="{FF2B5EF4-FFF2-40B4-BE49-F238E27FC236}">
                <a16:creationId xmlns:a16="http://schemas.microsoft.com/office/drawing/2014/main" id="{41CD28B1-BB17-BD43-8562-91AC51CD405D}"/>
              </a:ext>
            </a:extLst>
          </p:cNvPr>
          <p:cNvSpPr/>
          <p:nvPr/>
        </p:nvSpPr>
        <p:spPr>
          <a:xfrm rot="256800">
            <a:off x="4767416" y="758703"/>
            <a:ext cx="1061348" cy="1128351"/>
          </a:xfrm>
          <a:prstGeom prst="rect">
            <a:avLst/>
          </a:prstGeom>
          <a:solidFill>
            <a:srgbClr val="1367B3"/>
          </a:solidFill>
          <a:ln w="12600">
            <a:noFill/>
          </a:ln>
        </p:spPr>
        <p:style>
          <a:lnRef idx="0">
            <a:scrgbClr r="0" g="0" b="0"/>
          </a:lnRef>
          <a:fillRef idx="0">
            <a:scrgbClr r="0" g="0" b="0"/>
          </a:fillRef>
          <a:effectRef idx="0">
            <a:scrgbClr r="0" g="0" b="0"/>
          </a:effectRef>
          <a:fontRef idx="minor"/>
        </p:style>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TextShape 1"/>
          <p:cNvSpPr txBox="1"/>
          <p:nvPr/>
        </p:nvSpPr>
        <p:spPr>
          <a:xfrm>
            <a:off x="651720" y="2270834"/>
            <a:ext cx="5370420" cy="4060800"/>
          </a:xfrm>
          <a:prstGeom prst="rect">
            <a:avLst/>
          </a:prstGeom>
          <a:noFill/>
          <a:ln>
            <a:noFill/>
          </a:ln>
        </p:spPr>
        <p:txBody>
          <a:bodyPr>
            <a:noAutofit/>
          </a:bodyPr>
          <a:lstStyle/>
          <a:p>
            <a:pPr>
              <a:lnSpc>
                <a:spcPct val="90000"/>
              </a:lnSpc>
              <a:spcBef>
                <a:spcPts val="1001"/>
              </a:spcBef>
            </a:pPr>
            <a:r>
              <a:rPr lang="en-GB" sz="2400" b="0" strike="noStrike" spc="-1" dirty="0">
                <a:solidFill>
                  <a:srgbClr val="FFFFFF"/>
                </a:solidFill>
                <a:latin typeface="Calibri"/>
                <a:ea typeface="Calibri"/>
              </a:rPr>
              <a:t>Thanks to the older media of film and TV, American pop culture has had a strong influence throughout the world with American TV shows, Hollywood films, brands, shops, music, fashions, and slang entering European culture and creating a culture which is universally recognised. </a:t>
            </a:r>
            <a:endParaRPr lang="en-GB" sz="2400" b="0" strike="noStrike" spc="-1" dirty="0">
              <a:solidFill>
                <a:srgbClr val="000000"/>
              </a:solidFill>
              <a:latin typeface="Calibri"/>
            </a:endParaRPr>
          </a:p>
          <a:p>
            <a:pPr>
              <a:lnSpc>
                <a:spcPct val="90000"/>
              </a:lnSpc>
              <a:spcBef>
                <a:spcPts val="1001"/>
              </a:spcBef>
            </a:pPr>
            <a:endParaRPr lang="en-US" sz="2400" b="0" strike="noStrike" spc="-1" dirty="0">
              <a:solidFill>
                <a:srgbClr val="000000"/>
              </a:solidFill>
              <a:latin typeface="Calibri"/>
            </a:endParaRPr>
          </a:p>
        </p:txBody>
      </p:sp>
      <p:sp>
        <p:nvSpPr>
          <p:cNvPr id="5" name="Freeform 4">
            <a:extLst>
              <a:ext uri="{FF2B5EF4-FFF2-40B4-BE49-F238E27FC236}">
                <a16:creationId xmlns:a16="http://schemas.microsoft.com/office/drawing/2014/main" id="{2D3C3055-2300-7848-8911-B03E4252DD5F}"/>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tretch>
              <a:fillRect l="-4763" t="-1" r="-23756" b="-2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ustomShape 3">
            <a:extLst>
              <a:ext uri="{FF2B5EF4-FFF2-40B4-BE49-F238E27FC236}">
                <a16:creationId xmlns:a16="http://schemas.microsoft.com/office/drawing/2014/main" id="{B4595CB5-874F-C345-AB37-26B47371B53E}"/>
              </a:ext>
            </a:extLst>
          </p:cNvPr>
          <p:cNvSpPr/>
          <p:nvPr/>
        </p:nvSpPr>
        <p:spPr>
          <a:xfrm rot="256800">
            <a:off x="4609672" y="583065"/>
            <a:ext cx="1565987" cy="1245548"/>
          </a:xfrm>
          <a:prstGeom prst="rect">
            <a:avLst/>
          </a:prstGeom>
          <a:solidFill>
            <a:srgbClr val="1367B3"/>
          </a:solidFill>
          <a:ln w="12600">
            <a:noFill/>
          </a:ln>
        </p:spPr>
        <p:style>
          <a:lnRef idx="0">
            <a:scrgbClr r="0" g="0" b="0"/>
          </a:lnRef>
          <a:fillRef idx="0">
            <a:scrgbClr r="0" g="0" b="0"/>
          </a:fillRef>
          <a:effectRef idx="0">
            <a:scrgbClr r="0" g="0" b="0"/>
          </a:effectRef>
          <a:fontRef idx="minor"/>
        </p:style>
      </p:sp>
      <p:sp>
        <p:nvSpPr>
          <p:cNvPr id="7" name="CustomShape 3">
            <a:extLst>
              <a:ext uri="{FF2B5EF4-FFF2-40B4-BE49-F238E27FC236}">
                <a16:creationId xmlns:a16="http://schemas.microsoft.com/office/drawing/2014/main" id="{1657C5E8-289A-6A44-9FD8-959C898C0062}"/>
              </a:ext>
            </a:extLst>
          </p:cNvPr>
          <p:cNvSpPr/>
          <p:nvPr/>
        </p:nvSpPr>
        <p:spPr>
          <a:xfrm rot="256800">
            <a:off x="3920459" y="703220"/>
            <a:ext cx="770177"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545" name="TextShape 2"/>
          <p:cNvSpPr txBox="1"/>
          <p:nvPr/>
        </p:nvSpPr>
        <p:spPr>
          <a:xfrm rot="256800">
            <a:off x="682290" y="727599"/>
            <a:ext cx="4550760" cy="98928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American Influence</a:t>
            </a:r>
            <a:endParaRPr lang="en-US" sz="3600" strike="noStrike" spc="-1" dirty="0">
              <a:solidFill>
                <a:srgbClr val="000000"/>
              </a:solidFill>
              <a:latin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TextShape 1"/>
          <p:cNvSpPr txBox="1"/>
          <p:nvPr/>
        </p:nvSpPr>
        <p:spPr>
          <a:xfrm>
            <a:off x="691481" y="1956452"/>
            <a:ext cx="5479303" cy="3895315"/>
          </a:xfrm>
          <a:prstGeom prst="rect">
            <a:avLst/>
          </a:prstGeom>
          <a:noFill/>
          <a:ln>
            <a:noFill/>
          </a:ln>
        </p:spPr>
        <p:txBody>
          <a:bodyPr>
            <a:noAutofit/>
          </a:bodyPr>
          <a:lstStyle/>
          <a:p>
            <a:pPr>
              <a:lnSpc>
                <a:spcPct val="90000"/>
              </a:lnSpc>
              <a:spcBef>
                <a:spcPts val="1001"/>
              </a:spcBef>
            </a:pPr>
            <a:r>
              <a:rPr lang="pl-PL" sz="2400" b="0" strike="noStrike" spc="-1" dirty="0">
                <a:solidFill>
                  <a:srgbClr val="FFFFFF"/>
                </a:solidFill>
                <a:latin typeface="Calibri"/>
              </a:rPr>
              <a:t>G</a:t>
            </a:r>
            <a:r>
              <a:rPr lang="en-US" sz="2400" b="0" strike="noStrike" spc="-1" dirty="0">
                <a:solidFill>
                  <a:srgbClr val="FFFFFF"/>
                </a:solidFill>
                <a:latin typeface="Calibri"/>
              </a:rPr>
              <a:t>lobalisation effects of new technology have underlined this influence, but they have also allowed</a:t>
            </a:r>
            <a:r>
              <a:rPr lang="pl-PL" sz="2400" spc="-1" dirty="0">
                <a:solidFill>
                  <a:srgbClr val="FFFFFF"/>
                </a:solidFill>
                <a:latin typeface="Calibri"/>
              </a:rPr>
              <a:t> </a:t>
            </a:r>
            <a:r>
              <a:rPr lang="en-US" sz="2400" b="0" strike="noStrike" spc="-1" dirty="0">
                <a:solidFill>
                  <a:srgbClr val="FFFFFF"/>
                </a:solidFill>
                <a:latin typeface="Calibri"/>
              </a:rPr>
              <a:t>a whole range of regional pop cultures and sub cultures to take key elements, such as street art, or animation, adapting, combining and transforming them into new cultural patterns, creating new icons that go on to become part of pop culture heritage. </a:t>
            </a:r>
            <a:endParaRPr lang="en-US" sz="2400" b="0" strike="noStrike" spc="-1" dirty="0">
              <a:solidFill>
                <a:srgbClr val="000000"/>
              </a:solidFill>
              <a:latin typeface="Calibri"/>
            </a:endParaRPr>
          </a:p>
          <a:p>
            <a:pPr>
              <a:lnSpc>
                <a:spcPct val="90000"/>
              </a:lnSpc>
              <a:spcBef>
                <a:spcPts val="1001"/>
              </a:spcBef>
            </a:pPr>
            <a:endParaRPr lang="en-US" sz="2800" b="0" strike="noStrike" spc="-1" dirty="0">
              <a:solidFill>
                <a:srgbClr val="000000"/>
              </a:solidFill>
              <a:latin typeface="Calibri"/>
            </a:endParaRPr>
          </a:p>
        </p:txBody>
      </p:sp>
      <p:sp>
        <p:nvSpPr>
          <p:cNvPr id="3" name="Prostokąt 2"/>
          <p:cNvSpPr/>
          <p:nvPr/>
        </p:nvSpPr>
        <p:spPr>
          <a:xfrm>
            <a:off x="691481" y="5481483"/>
            <a:ext cx="3347001" cy="55228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Prostokąt 1"/>
          <p:cNvSpPr/>
          <p:nvPr/>
        </p:nvSpPr>
        <p:spPr>
          <a:xfrm>
            <a:off x="691481" y="5591421"/>
            <a:ext cx="3570276" cy="369332"/>
          </a:xfrm>
          <a:prstGeom prst="rect">
            <a:avLst/>
          </a:prstGeom>
        </p:spPr>
        <p:txBody>
          <a:bodyPr wrap="square">
            <a:spAutoFit/>
          </a:bodyPr>
          <a:lstStyle/>
          <a:p>
            <a:r>
              <a:rPr lang="en-GB" dirty="0">
                <a:hlinkClick r:id="rId2"/>
              </a:rPr>
              <a:t>Anime character Itachi Uchiha</a:t>
            </a:r>
            <a:endParaRPr lang="en-GB" dirty="0"/>
          </a:p>
        </p:txBody>
      </p:sp>
      <p:sp>
        <p:nvSpPr>
          <p:cNvPr id="9" name="Freeform 8">
            <a:extLst>
              <a:ext uri="{FF2B5EF4-FFF2-40B4-BE49-F238E27FC236}">
                <a16:creationId xmlns:a16="http://schemas.microsoft.com/office/drawing/2014/main" id="{EE3031CB-ADC5-C045-AF8A-42437CF04743}"/>
              </a:ext>
            </a:extLst>
          </p:cNvPr>
          <p:cNvSpPr/>
          <p:nvPr/>
        </p:nvSpPr>
        <p:spPr>
          <a:xfrm>
            <a:off x="5713860" y="0"/>
            <a:ext cx="6491392" cy="6858000"/>
          </a:xfrm>
          <a:custGeom>
            <a:avLst/>
            <a:gdLst>
              <a:gd name="connsiteX0" fmla="*/ 2584174 w 6380922"/>
              <a:gd name="connsiteY0" fmla="*/ 0 h 6897757"/>
              <a:gd name="connsiteX1" fmla="*/ 6380922 w 6380922"/>
              <a:gd name="connsiteY1" fmla="*/ 0 h 6897757"/>
              <a:gd name="connsiteX2" fmla="*/ 6380922 w 6380922"/>
              <a:gd name="connsiteY2" fmla="*/ 6897757 h 6897757"/>
              <a:gd name="connsiteX3" fmla="*/ 0 w 6380922"/>
              <a:gd name="connsiteY3" fmla="*/ 6897757 h 6897757"/>
              <a:gd name="connsiteX4" fmla="*/ 2584174 w 6380922"/>
              <a:gd name="connsiteY4" fmla="*/ 0 h 689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0922" h="6897757">
                <a:moveTo>
                  <a:pt x="2584174" y="0"/>
                </a:moveTo>
                <a:lnTo>
                  <a:pt x="6380922" y="0"/>
                </a:lnTo>
                <a:lnTo>
                  <a:pt x="6380922" y="6897757"/>
                </a:lnTo>
                <a:lnTo>
                  <a:pt x="0" y="6897757"/>
                </a:lnTo>
                <a:lnTo>
                  <a:pt x="2584174" y="0"/>
                </a:lnTo>
                <a:close/>
              </a:path>
            </a:pathLst>
          </a:custGeom>
          <a:blipFill>
            <a:blip r:embed="rId3"/>
            <a:srcRect/>
            <a:stretch>
              <a:fillRect l="-7842" r="-78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ustomShape 3">
            <a:extLst>
              <a:ext uri="{FF2B5EF4-FFF2-40B4-BE49-F238E27FC236}">
                <a16:creationId xmlns:a16="http://schemas.microsoft.com/office/drawing/2014/main" id="{B305B47F-53F5-1C47-BD70-1DE026B6CA98}"/>
              </a:ext>
            </a:extLst>
          </p:cNvPr>
          <p:cNvSpPr/>
          <p:nvPr/>
        </p:nvSpPr>
        <p:spPr>
          <a:xfrm rot="256800">
            <a:off x="5130389" y="793414"/>
            <a:ext cx="760686" cy="898200"/>
          </a:xfrm>
          <a:prstGeom prst="rect">
            <a:avLst/>
          </a:prstGeom>
          <a:solidFill>
            <a:srgbClr val="FDB614"/>
          </a:solidFill>
          <a:ln w="12600">
            <a:noFill/>
          </a:ln>
        </p:spPr>
        <p:style>
          <a:lnRef idx="0">
            <a:scrgbClr r="0" g="0" b="0"/>
          </a:lnRef>
          <a:fillRef idx="0">
            <a:scrgbClr r="0" g="0" b="0"/>
          </a:fillRef>
          <a:effectRef idx="0">
            <a:scrgbClr r="0" g="0" b="0"/>
          </a:effectRef>
          <a:fontRef idx="minor"/>
        </p:style>
      </p:sp>
      <p:sp>
        <p:nvSpPr>
          <p:cNvPr id="548" name="TextShape 2"/>
          <p:cNvSpPr txBox="1"/>
          <p:nvPr/>
        </p:nvSpPr>
        <p:spPr>
          <a:xfrm rot="256800">
            <a:off x="713889" y="816344"/>
            <a:ext cx="5284921" cy="797980"/>
          </a:xfrm>
          <a:prstGeom prst="rect">
            <a:avLst/>
          </a:prstGeom>
          <a:noFill/>
          <a:ln>
            <a:noFill/>
          </a:ln>
        </p:spPr>
        <p:txBody>
          <a:bodyPr>
            <a:normAutofit/>
          </a:bodyPr>
          <a:lstStyle/>
          <a:p>
            <a:pPr>
              <a:lnSpc>
                <a:spcPct val="90000"/>
              </a:lnSpc>
              <a:spcBef>
                <a:spcPts val="1001"/>
              </a:spcBef>
            </a:pPr>
            <a:r>
              <a:rPr lang="en-US" sz="3600" strike="noStrike" spc="-1" dirty="0">
                <a:solidFill>
                  <a:srgbClr val="FFFFFF"/>
                </a:solidFill>
                <a:latin typeface="Calibri"/>
              </a:rPr>
              <a:t>Pop Culture Globalisation</a:t>
            </a:r>
            <a:endParaRPr lang="en-US" sz="3600" strike="noStrike" spc="-1" dirty="0">
              <a:solidFill>
                <a:srgbClr val="000000"/>
              </a:solidFill>
              <a:latin typeface="Calibri"/>
            </a:endParaRPr>
          </a:p>
        </p:txBody>
      </p:sp>
      <p:sp>
        <p:nvSpPr>
          <p:cNvPr id="550" name="CustomShape 3"/>
          <p:cNvSpPr/>
          <p:nvPr/>
        </p:nvSpPr>
        <p:spPr>
          <a:xfrm>
            <a:off x="6299239" y="6033771"/>
            <a:ext cx="5571632" cy="923330"/>
          </a:xfrm>
          <a:prstGeom prst="rect">
            <a:avLst/>
          </a:prstGeom>
          <a:noFill/>
          <a:ln>
            <a:noFill/>
          </a:ln>
        </p:spPr>
        <p:style>
          <a:lnRef idx="0">
            <a:scrgbClr r="0" g="0" b="0"/>
          </a:lnRef>
          <a:fillRef idx="0">
            <a:scrgbClr r="0" g="0" b="0"/>
          </a:fillRef>
          <a:effectRef idx="0">
            <a:scrgbClr r="0" g="0" b="0"/>
          </a:effectRef>
          <a:fontRef idx="minor"/>
        </p:style>
        <p:txBody>
          <a:bodyPr wrap="square">
            <a:spAutoFit/>
          </a:bodyPr>
          <a:lstStyle/>
          <a:p>
            <a:pPr>
              <a:lnSpc>
                <a:spcPct val="100000"/>
              </a:lnSpc>
            </a:pPr>
            <a:r>
              <a:rPr lang="pl-PL" sz="1800" b="0" i="1" strike="noStrike" spc="-1" dirty="0" err="1">
                <a:solidFill>
                  <a:schemeClr val="bg1"/>
                </a:solidFill>
                <a:latin typeface="Calibri"/>
                <a:ea typeface="Calibri"/>
              </a:rPr>
              <a:t>Anime</a:t>
            </a:r>
            <a:r>
              <a:rPr lang="pl-PL" sz="1800" b="0" i="1" strike="noStrike" spc="-1" dirty="0">
                <a:solidFill>
                  <a:schemeClr val="bg1"/>
                </a:solidFill>
                <a:latin typeface="Calibri"/>
                <a:ea typeface="Calibri"/>
              </a:rPr>
              <a:t> </a:t>
            </a:r>
            <a:r>
              <a:rPr lang="pl-PL" i="1" spc="-1" dirty="0" err="1">
                <a:solidFill>
                  <a:schemeClr val="bg1"/>
                </a:solidFill>
                <a:latin typeface="Calibri"/>
                <a:ea typeface="Calibri"/>
              </a:rPr>
              <a:t>c</a:t>
            </a:r>
            <a:r>
              <a:rPr lang="pl-PL" sz="1800" b="0" i="1" strike="noStrike" spc="-1" dirty="0" err="1">
                <a:solidFill>
                  <a:schemeClr val="bg1"/>
                </a:solidFill>
                <a:latin typeface="Calibri"/>
                <a:ea typeface="Calibri"/>
              </a:rPr>
              <a:t>haracter</a:t>
            </a:r>
            <a:r>
              <a:rPr lang="pl-PL" sz="1800" b="0" i="1" strike="noStrike" spc="-1" dirty="0">
                <a:solidFill>
                  <a:schemeClr val="bg1"/>
                </a:solidFill>
                <a:latin typeface="Calibri"/>
                <a:ea typeface="Calibri"/>
              </a:rPr>
              <a:t> </a:t>
            </a:r>
            <a:r>
              <a:rPr lang="pl-PL" sz="1800" b="0" i="1" strike="noStrike" spc="-1" dirty="0" err="1">
                <a:solidFill>
                  <a:schemeClr val="bg1"/>
                </a:solidFill>
                <a:latin typeface="Calibri"/>
                <a:ea typeface="Calibri"/>
              </a:rPr>
              <a:t>Itachi</a:t>
            </a:r>
            <a:r>
              <a:rPr lang="pl-PL" sz="1800" b="0" i="1" strike="noStrike" spc="-1" dirty="0">
                <a:solidFill>
                  <a:schemeClr val="bg1"/>
                </a:solidFill>
                <a:latin typeface="Calibri"/>
                <a:ea typeface="Calibri"/>
              </a:rPr>
              <a:t> </a:t>
            </a:r>
            <a:r>
              <a:rPr lang="pl-PL" sz="1800" b="0" i="1" strike="noStrike" spc="-1" dirty="0" err="1">
                <a:solidFill>
                  <a:schemeClr val="bg1"/>
                </a:solidFill>
                <a:latin typeface="Calibri"/>
                <a:ea typeface="Calibri"/>
              </a:rPr>
              <a:t>Uchiha</a:t>
            </a:r>
            <a:r>
              <a:rPr lang="pl-PL" sz="1800" b="0" i="1" strike="noStrike" spc="-1" dirty="0">
                <a:solidFill>
                  <a:schemeClr val="bg1"/>
                </a:solidFill>
                <a:latin typeface="Calibri"/>
                <a:ea typeface="Calibri"/>
              </a:rPr>
              <a:t>  in the </a:t>
            </a:r>
            <a:r>
              <a:rPr lang="pl-PL" sz="1800" b="0" i="1" strike="noStrike" spc="-1" dirty="0" err="1">
                <a:solidFill>
                  <a:schemeClr val="bg1"/>
                </a:solidFill>
                <a:latin typeface="Calibri"/>
                <a:ea typeface="Calibri"/>
              </a:rPr>
              <a:t>Naruto</a:t>
            </a:r>
            <a:r>
              <a:rPr lang="pl-PL" sz="1800" b="0" i="1" strike="noStrike" spc="-1" dirty="0">
                <a:solidFill>
                  <a:schemeClr val="bg1"/>
                </a:solidFill>
                <a:latin typeface="Calibri"/>
                <a:ea typeface="Calibri"/>
              </a:rPr>
              <a:t> </a:t>
            </a:r>
            <a:r>
              <a:rPr lang="pl-PL" sz="1800" b="0" i="1" strike="noStrike" spc="-1" dirty="0" err="1">
                <a:solidFill>
                  <a:schemeClr val="bg1"/>
                </a:solidFill>
                <a:latin typeface="Calibri"/>
                <a:ea typeface="Calibri"/>
              </a:rPr>
              <a:t>series</a:t>
            </a:r>
            <a:r>
              <a:rPr lang="pl-PL" sz="1800" b="0" i="1" strike="noStrike" spc="-1" dirty="0">
                <a:solidFill>
                  <a:schemeClr val="bg1"/>
                </a:solidFill>
                <a:latin typeface="Calibri"/>
                <a:ea typeface="Calibri"/>
              </a:rPr>
              <a:t> </a:t>
            </a:r>
            <a:r>
              <a:rPr lang="pl-PL" sz="1800" b="0" i="1" strike="noStrike" spc="-1" dirty="0" err="1">
                <a:solidFill>
                  <a:schemeClr val="bg1"/>
                </a:solidFill>
                <a:latin typeface="Calibri"/>
                <a:ea typeface="Calibri"/>
              </a:rPr>
              <a:t>created</a:t>
            </a:r>
            <a:r>
              <a:rPr lang="pl-PL" sz="1800" b="0" i="1" strike="noStrike" spc="-1" dirty="0">
                <a:solidFill>
                  <a:schemeClr val="bg1"/>
                </a:solidFill>
                <a:latin typeface="Calibri"/>
                <a:ea typeface="Calibri"/>
              </a:rPr>
              <a:t> by </a:t>
            </a:r>
            <a:r>
              <a:rPr lang="pl-PL" sz="1800" b="0" i="1" strike="noStrike" spc="-1" dirty="0" err="1">
                <a:solidFill>
                  <a:schemeClr val="bg1"/>
                </a:solidFill>
                <a:latin typeface="Calibri"/>
                <a:ea typeface="Calibri"/>
              </a:rPr>
              <a:t>Masashi</a:t>
            </a:r>
            <a:r>
              <a:rPr lang="pl-PL" sz="1800" b="0" i="1" strike="noStrike" spc="-1" dirty="0">
                <a:solidFill>
                  <a:schemeClr val="bg1"/>
                </a:solidFill>
                <a:latin typeface="Calibri"/>
                <a:ea typeface="Calibri"/>
              </a:rPr>
              <a:t> </a:t>
            </a:r>
            <a:r>
              <a:rPr lang="pl-PL" sz="1800" b="0" i="1" strike="noStrike" spc="-1" dirty="0" err="1">
                <a:solidFill>
                  <a:schemeClr val="bg1"/>
                </a:solidFill>
                <a:latin typeface="Calibri"/>
                <a:ea typeface="Calibri"/>
              </a:rPr>
              <a:t>Kishimoto</a:t>
            </a:r>
            <a:r>
              <a:rPr lang="pl-PL" sz="1800" b="0" i="1" strike="noStrike" spc="-1" dirty="0">
                <a:solidFill>
                  <a:schemeClr val="bg1"/>
                </a:solidFill>
                <a:latin typeface="Calibri"/>
                <a:ea typeface="Calibri"/>
              </a:rPr>
              <a:t>. </a:t>
            </a:r>
            <a:endParaRPr lang="pl-PL" sz="1800" b="0" i="1" strike="noStrike" spc="-1" dirty="0">
              <a:solidFill>
                <a:schemeClr val="bg1"/>
              </a:solidFill>
              <a:latin typeface="Arial"/>
            </a:endParaRPr>
          </a:p>
          <a:p>
            <a:pPr>
              <a:lnSpc>
                <a:spcPct val="100000"/>
              </a:lnSpc>
            </a:pPr>
            <a:endParaRPr lang="pl-PL" sz="1800" b="0" i="1" strike="noStrike" spc="-1" dirty="0">
              <a:solidFill>
                <a:schemeClr val="bg1"/>
              </a:solidFill>
              <a:latin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7937</TotalTime>
  <Words>3910</Words>
  <Application>Microsoft Office PowerPoint</Application>
  <PresentationFormat>Widescreen</PresentationFormat>
  <Paragraphs>354</Paragraphs>
  <Slides>56</Slides>
  <Notes>37</Notes>
  <HiddenSlides>0</HiddenSlides>
  <MMClips>0</MMClips>
  <ScaleCrop>false</ScaleCrop>
  <HeadingPairs>
    <vt:vector size="6" baseType="variant">
      <vt:variant>
        <vt:lpstr>Fonts Used</vt:lpstr>
      </vt:variant>
      <vt:variant>
        <vt:i4>5</vt:i4>
      </vt:variant>
      <vt:variant>
        <vt:lpstr>Theme</vt:lpstr>
      </vt:variant>
      <vt:variant>
        <vt:i4>11</vt:i4>
      </vt:variant>
      <vt:variant>
        <vt:lpstr>Slide Titles</vt:lpstr>
      </vt:variant>
      <vt:variant>
        <vt:i4>56</vt:i4>
      </vt:variant>
    </vt:vector>
  </HeadingPairs>
  <TitlesOfParts>
    <vt:vector size="72" baseType="lpstr">
      <vt:lpstr>Arial</vt:lpstr>
      <vt:lpstr>Calibri</vt:lpstr>
      <vt:lpstr>Roboto</vt:lpstr>
      <vt:lpstr>Times New Roman</vt:lpstr>
      <vt:lpstr>Wingdings</vt:lpstr>
      <vt:lpstr>Office Theme</vt:lpstr>
      <vt:lpstr>Office Theme</vt:lpstr>
      <vt:lpstr>Office Theme</vt:lpstr>
      <vt:lpstr>1_Office Theme</vt:lpstr>
      <vt:lpstr>Office Theme</vt:lpstr>
      <vt:lpstr>Office Theme</vt:lpstr>
      <vt:lpstr>Office Theme</vt:lpstr>
      <vt:lpstr>2_Office Theme</vt:lpstr>
      <vt:lpstr>3_Office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Sam marshall</dc:creator>
  <dc:description/>
  <cp:lastModifiedBy>Laura Magan</cp:lastModifiedBy>
  <cp:revision>844</cp:revision>
  <dcterms:created xsi:type="dcterms:W3CDTF">2020-05-19T09:35:49Z</dcterms:created>
  <dcterms:modified xsi:type="dcterms:W3CDTF">2020-09-23T14:18:43Z</dcterms:modified>
  <dc:language>pl-PL</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ContentTypeId">
    <vt:lpwstr>0x01010082E2B2E9F57E254297E8C520F6AB90CA</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16</vt:i4>
  </property>
  <property fmtid="{D5CDD505-2E9C-101B-9397-08002B2CF9AE}" pid="9" name="PresentationFormat">
    <vt:lpwstr>Widescreen</vt:lpwstr>
  </property>
  <property fmtid="{D5CDD505-2E9C-101B-9397-08002B2CF9AE}" pid="10" name="ScaleCrop">
    <vt:bool>false</vt:bool>
  </property>
  <property fmtid="{D5CDD505-2E9C-101B-9397-08002B2CF9AE}" pid="11" name="ShareDoc">
    <vt:bool>false</vt:bool>
  </property>
  <property fmtid="{D5CDD505-2E9C-101B-9397-08002B2CF9AE}" pid="12" name="Slides">
    <vt:i4>43</vt:i4>
  </property>
</Properties>
</file>