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comment1.xml" ContentType="application/vnd.openxmlformats-officedocument.presentationml.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comment2.xml" ContentType="application/vnd.openxmlformats-officedocument.presentationml.comment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omments/comment3.xml" ContentType="application/vnd.openxmlformats-officedocument.presentationml.comment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omments/comment4.xml" ContentType="application/vnd.openxmlformats-officedocument.presentationml.comment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omments/comment5.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0"/>
  </p:notesMasterIdLst>
  <p:sldIdLst>
    <p:sldId id="318" r:id="rId2"/>
    <p:sldId id="396" r:id="rId3"/>
    <p:sldId id="403" r:id="rId4"/>
    <p:sldId id="818" r:id="rId5"/>
    <p:sldId id="304" r:id="rId6"/>
    <p:sldId id="476" r:id="rId7"/>
    <p:sldId id="684" r:id="rId8"/>
    <p:sldId id="491" r:id="rId9"/>
    <p:sldId id="810" r:id="rId10"/>
    <p:sldId id="767" r:id="rId11"/>
    <p:sldId id="768" r:id="rId12"/>
    <p:sldId id="755" r:id="rId13"/>
    <p:sldId id="448" r:id="rId14"/>
    <p:sldId id="901" r:id="rId15"/>
    <p:sldId id="756" r:id="rId16"/>
    <p:sldId id="923" r:id="rId17"/>
    <p:sldId id="924" r:id="rId18"/>
    <p:sldId id="922" r:id="rId19"/>
    <p:sldId id="902" r:id="rId20"/>
    <p:sldId id="926" r:id="rId21"/>
    <p:sldId id="920" r:id="rId22"/>
    <p:sldId id="757" r:id="rId23"/>
    <p:sldId id="761" r:id="rId24"/>
    <p:sldId id="758" r:id="rId25"/>
    <p:sldId id="759" r:id="rId26"/>
    <p:sldId id="754" r:id="rId27"/>
    <p:sldId id="770" r:id="rId28"/>
    <p:sldId id="822" r:id="rId29"/>
    <p:sldId id="412" r:id="rId30"/>
    <p:sldId id="888" r:id="rId31"/>
    <p:sldId id="477" r:id="rId32"/>
    <p:sldId id="484" r:id="rId33"/>
    <p:sldId id="835" r:id="rId34"/>
    <p:sldId id="485" r:id="rId35"/>
    <p:sldId id="873" r:id="rId36"/>
    <p:sldId id="819" r:id="rId37"/>
    <p:sldId id="486" r:id="rId38"/>
    <p:sldId id="820" r:id="rId39"/>
    <p:sldId id="487" r:id="rId40"/>
    <p:sldId id="824" r:id="rId41"/>
    <p:sldId id="488" r:id="rId42"/>
    <p:sldId id="489" r:id="rId43"/>
    <p:sldId id="490" r:id="rId44"/>
    <p:sldId id="492" r:id="rId45"/>
    <p:sldId id="493" r:id="rId46"/>
    <p:sldId id="919" r:id="rId47"/>
    <p:sldId id="688" r:id="rId48"/>
    <p:sldId id="925" r:id="rId49"/>
    <p:sldId id="917" r:id="rId50"/>
    <p:sldId id="918" r:id="rId51"/>
    <p:sldId id="827" r:id="rId52"/>
    <p:sldId id="410" r:id="rId53"/>
    <p:sldId id="416" r:id="rId54"/>
    <p:sldId id="424" r:id="rId55"/>
    <p:sldId id="927" r:id="rId56"/>
    <p:sldId id="433" r:id="rId57"/>
    <p:sldId id="435" r:id="rId58"/>
    <p:sldId id="436" r:id="rId59"/>
    <p:sldId id="903" r:id="rId60"/>
    <p:sldId id="904" r:id="rId61"/>
    <p:sldId id="771" r:id="rId62"/>
    <p:sldId id="437" r:id="rId63"/>
    <p:sldId id="762" r:id="rId64"/>
    <p:sldId id="766" r:id="rId65"/>
    <p:sldId id="886" r:id="rId66"/>
    <p:sldId id="838" r:id="rId67"/>
    <p:sldId id="812" r:id="rId68"/>
    <p:sldId id="896"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rla Casey" initials="OC" lastIdx="34" clrIdx="0">
    <p:extLst>
      <p:ext uri="{19B8F6BF-5375-455C-9EA6-DF929625EA0E}">
        <p15:presenceInfo xmlns:p15="http://schemas.microsoft.com/office/powerpoint/2012/main" userId="f0c6d9f0e8bc30f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4F8D"/>
    <a:srgbClr val="1268B3"/>
    <a:srgbClr val="FDB614"/>
    <a:srgbClr val="DA2128"/>
    <a:srgbClr val="F15A2A"/>
    <a:srgbClr val="2D2D67"/>
    <a:srgbClr val="271E57"/>
    <a:srgbClr val="E52214"/>
    <a:srgbClr val="4D4D4C"/>
    <a:srgbClr val="EED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858" autoAdjust="0"/>
    <p:restoredTop sz="79444" autoAdjust="0"/>
  </p:normalViewPr>
  <p:slideViewPr>
    <p:cSldViewPr snapToGrid="0" snapToObjects="1">
      <p:cViewPr>
        <p:scale>
          <a:sx n="80" d="100"/>
          <a:sy n="80" d="100"/>
        </p:scale>
        <p:origin x="1064" y="2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11-03T07:27:40.974" idx="4">
    <p:pos x="10" y="10"/>
    <p:text>Need to change the wording of this away from the property rental to the tours, experiencemerchansise our youth audience - perhaps call it Place based Opportinities.</p:text>
    <p:extLst>
      <p:ext uri="{C676402C-5697-4E1C-873F-D02D1690AC5C}">
        <p15:threadingInfo xmlns:p15="http://schemas.microsoft.com/office/powerpoint/2012/main" timeZoneBias="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9-11-03T08:09:35.356" idx="20">
    <p:pos x="10" y="10"/>
    <p:text>HI L, I think you need to bring this section back to page 22- 23 just before the pop culture regions stuff, it will fit better.</p:text>
    <p:extLst>
      <p:ext uri="{C676402C-5697-4E1C-873F-D02D1690AC5C}">
        <p15:threadingInfo xmlns:p15="http://schemas.microsoft.com/office/powerpoint/2012/main" timeZoneBias="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19-11-03T07:33:14.946" idx="10">
    <p:pos x="10" y="10"/>
    <p:text>Great content but mention how youth can benefit</p:text>
    <p:extLst>
      <p:ext uri="{C676402C-5697-4E1C-873F-D02D1690AC5C}">
        <p15:threadingInfo xmlns:p15="http://schemas.microsoft.com/office/powerpoint/2012/main" timeZoneBias="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19-11-03T07:35:35.933" idx="12">
    <p:pos x="7482" y="1116"/>
    <p:text>Love this</p:text>
    <p:extLst>
      <p:ext uri="{C676402C-5697-4E1C-873F-D02D1690AC5C}">
        <p15:threadingInfo xmlns:p15="http://schemas.microsoft.com/office/powerpoint/2012/main" timeZoneBias="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19-11-03T07:36:30.563" idx="14">
    <p:pos x="10" y="10"/>
    <p:text>Just reword hte text to simplify that fashion is a key opportunity for pop culture entrepreneurs</p:text>
    <p:extLst>
      <p:ext uri="{C676402C-5697-4E1C-873F-D02D1690AC5C}">
        <p15:threadingInfo xmlns:p15="http://schemas.microsoft.com/office/powerpoint/2012/main" timeZoneBias="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27C4A2-7988-6643-81CC-A0DA021CADC6}" type="datetimeFigureOut">
              <a:rPr lang="en-US" smtClean="0"/>
              <a:t>8/10/20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E25547-4A32-6147-ADC5-EFE816487606}" type="slidenum">
              <a:rPr lang="en-US" smtClean="0"/>
              <a:t>‹#›</a:t>
            </a:fld>
            <a:endParaRPr lang="en-US"/>
          </a:p>
        </p:txBody>
      </p:sp>
    </p:spTree>
    <p:extLst>
      <p:ext uri="{BB962C8B-B14F-4D97-AF65-F5344CB8AC3E}">
        <p14:creationId xmlns:p14="http://schemas.microsoft.com/office/powerpoint/2010/main" val="19599460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9AE25547-4A32-6147-ADC5-EFE816487606}" type="slidenum">
              <a:rPr lang="en-US" smtClean="0"/>
              <a:t>1</a:t>
            </a:fld>
            <a:endParaRPr lang="en-US"/>
          </a:p>
        </p:txBody>
      </p:sp>
    </p:spTree>
    <p:extLst>
      <p:ext uri="{BB962C8B-B14F-4D97-AF65-F5344CB8AC3E}">
        <p14:creationId xmlns:p14="http://schemas.microsoft.com/office/powerpoint/2010/main" val="7593319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AE25547-4A32-6147-ADC5-EFE816487606}" type="slidenum">
              <a:rPr lang="en-US" smtClean="0"/>
              <a:t>17</a:t>
            </a:fld>
            <a:endParaRPr lang="en-US"/>
          </a:p>
        </p:txBody>
      </p:sp>
    </p:spTree>
    <p:extLst>
      <p:ext uri="{BB962C8B-B14F-4D97-AF65-F5344CB8AC3E}">
        <p14:creationId xmlns:p14="http://schemas.microsoft.com/office/powerpoint/2010/main" val="2656126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AE25547-4A32-6147-ADC5-EFE816487606}" type="slidenum">
              <a:rPr lang="en-US" smtClean="0"/>
              <a:t>18</a:t>
            </a:fld>
            <a:endParaRPr lang="en-US"/>
          </a:p>
        </p:txBody>
      </p:sp>
    </p:spTree>
    <p:extLst>
      <p:ext uri="{BB962C8B-B14F-4D97-AF65-F5344CB8AC3E}">
        <p14:creationId xmlns:p14="http://schemas.microsoft.com/office/powerpoint/2010/main" val="2744178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19</a:t>
            </a:fld>
            <a:endParaRPr lang="en-US"/>
          </a:p>
        </p:txBody>
      </p:sp>
    </p:spTree>
    <p:extLst>
      <p:ext uri="{BB962C8B-B14F-4D97-AF65-F5344CB8AC3E}">
        <p14:creationId xmlns:p14="http://schemas.microsoft.com/office/powerpoint/2010/main" val="16250887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20</a:t>
            </a:fld>
            <a:endParaRPr lang="en-US"/>
          </a:p>
        </p:txBody>
      </p:sp>
    </p:spTree>
    <p:extLst>
      <p:ext uri="{BB962C8B-B14F-4D97-AF65-F5344CB8AC3E}">
        <p14:creationId xmlns:p14="http://schemas.microsoft.com/office/powerpoint/2010/main" val="3090182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21</a:t>
            </a:fld>
            <a:endParaRPr lang="en-US"/>
          </a:p>
        </p:txBody>
      </p:sp>
    </p:spTree>
    <p:extLst>
      <p:ext uri="{BB962C8B-B14F-4D97-AF65-F5344CB8AC3E}">
        <p14:creationId xmlns:p14="http://schemas.microsoft.com/office/powerpoint/2010/main" val="332226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dirty="0"/>
          </a:p>
        </p:txBody>
      </p:sp>
      <p:sp>
        <p:nvSpPr>
          <p:cNvPr id="4" name="Slide Number Placeholder 3"/>
          <p:cNvSpPr>
            <a:spLocks noGrp="1"/>
          </p:cNvSpPr>
          <p:nvPr>
            <p:ph type="sldNum" sz="quarter" idx="10"/>
          </p:nvPr>
        </p:nvSpPr>
        <p:spPr/>
        <p:txBody>
          <a:bodyPr/>
          <a:lstStyle/>
          <a:p>
            <a:fld id="{9AE25547-4A32-6147-ADC5-EFE816487606}" type="slidenum">
              <a:rPr lang="en-US" smtClean="0"/>
              <a:t>22</a:t>
            </a:fld>
            <a:endParaRPr lang="en-US"/>
          </a:p>
        </p:txBody>
      </p:sp>
    </p:spTree>
    <p:extLst>
      <p:ext uri="{BB962C8B-B14F-4D97-AF65-F5344CB8AC3E}">
        <p14:creationId xmlns:p14="http://schemas.microsoft.com/office/powerpoint/2010/main" val="26834428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AE25547-4A32-6147-ADC5-EFE816487606}" type="slidenum">
              <a:rPr lang="en-US" smtClean="0"/>
              <a:t>23</a:t>
            </a:fld>
            <a:endParaRPr lang="en-US" dirty="0"/>
          </a:p>
        </p:txBody>
      </p:sp>
    </p:spTree>
    <p:extLst>
      <p:ext uri="{BB962C8B-B14F-4D97-AF65-F5344CB8AC3E}">
        <p14:creationId xmlns:p14="http://schemas.microsoft.com/office/powerpoint/2010/main" val="17196723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9AE25547-4A32-6147-ADC5-EFE816487606}" type="slidenum">
              <a:rPr lang="en-US" smtClean="0"/>
              <a:t>24</a:t>
            </a:fld>
            <a:endParaRPr lang="en-US"/>
          </a:p>
        </p:txBody>
      </p:sp>
    </p:spTree>
    <p:extLst>
      <p:ext uri="{BB962C8B-B14F-4D97-AF65-F5344CB8AC3E}">
        <p14:creationId xmlns:p14="http://schemas.microsoft.com/office/powerpoint/2010/main" val="8523890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25</a:t>
            </a:fld>
            <a:endParaRPr lang="en-US"/>
          </a:p>
        </p:txBody>
      </p:sp>
    </p:spTree>
    <p:extLst>
      <p:ext uri="{BB962C8B-B14F-4D97-AF65-F5344CB8AC3E}">
        <p14:creationId xmlns:p14="http://schemas.microsoft.com/office/powerpoint/2010/main" val="18036086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26</a:t>
            </a:fld>
            <a:endParaRPr lang="en-US"/>
          </a:p>
        </p:txBody>
      </p:sp>
    </p:spTree>
    <p:extLst>
      <p:ext uri="{BB962C8B-B14F-4D97-AF65-F5344CB8AC3E}">
        <p14:creationId xmlns:p14="http://schemas.microsoft.com/office/powerpoint/2010/main" val="114968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3</a:t>
            </a:fld>
            <a:endParaRPr lang="en-US"/>
          </a:p>
        </p:txBody>
      </p:sp>
    </p:spTree>
    <p:extLst>
      <p:ext uri="{BB962C8B-B14F-4D97-AF65-F5344CB8AC3E}">
        <p14:creationId xmlns:p14="http://schemas.microsoft.com/office/powerpoint/2010/main" val="24064916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27</a:t>
            </a:fld>
            <a:endParaRPr lang="en-US"/>
          </a:p>
        </p:txBody>
      </p:sp>
    </p:spTree>
    <p:extLst>
      <p:ext uri="{BB962C8B-B14F-4D97-AF65-F5344CB8AC3E}">
        <p14:creationId xmlns:p14="http://schemas.microsoft.com/office/powerpoint/2010/main" val="24393732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10"/>
          </p:nvPr>
        </p:nvSpPr>
        <p:spPr/>
        <p:txBody>
          <a:bodyPr/>
          <a:lstStyle/>
          <a:p>
            <a:fld id="{9AE25547-4A32-6147-ADC5-EFE816487606}" type="slidenum">
              <a:rPr lang="en-US" smtClean="0"/>
              <a:t>30</a:t>
            </a:fld>
            <a:endParaRPr lang="en-US"/>
          </a:p>
        </p:txBody>
      </p:sp>
    </p:spTree>
    <p:extLst>
      <p:ext uri="{BB962C8B-B14F-4D97-AF65-F5344CB8AC3E}">
        <p14:creationId xmlns:p14="http://schemas.microsoft.com/office/powerpoint/2010/main" val="20353754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32</a:t>
            </a:fld>
            <a:endParaRPr lang="en-US"/>
          </a:p>
        </p:txBody>
      </p:sp>
    </p:spTree>
    <p:extLst>
      <p:ext uri="{BB962C8B-B14F-4D97-AF65-F5344CB8AC3E}">
        <p14:creationId xmlns:p14="http://schemas.microsoft.com/office/powerpoint/2010/main" val="40284285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34</a:t>
            </a:fld>
            <a:endParaRPr lang="en-US"/>
          </a:p>
        </p:txBody>
      </p:sp>
    </p:spTree>
    <p:extLst>
      <p:ext uri="{BB962C8B-B14F-4D97-AF65-F5344CB8AC3E}">
        <p14:creationId xmlns:p14="http://schemas.microsoft.com/office/powerpoint/2010/main" val="3997090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41</a:t>
            </a:fld>
            <a:endParaRPr lang="en-US"/>
          </a:p>
        </p:txBody>
      </p:sp>
    </p:spTree>
    <p:extLst>
      <p:ext uri="{BB962C8B-B14F-4D97-AF65-F5344CB8AC3E}">
        <p14:creationId xmlns:p14="http://schemas.microsoft.com/office/powerpoint/2010/main" val="33183455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46</a:t>
            </a:fld>
            <a:endParaRPr lang="en-US"/>
          </a:p>
        </p:txBody>
      </p:sp>
    </p:spTree>
    <p:extLst>
      <p:ext uri="{BB962C8B-B14F-4D97-AF65-F5344CB8AC3E}">
        <p14:creationId xmlns:p14="http://schemas.microsoft.com/office/powerpoint/2010/main" val="1684197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9AE25547-4A32-6147-ADC5-EFE816487606}" type="slidenum">
              <a:rPr lang="en-US" smtClean="0"/>
              <a:t>47</a:t>
            </a:fld>
            <a:endParaRPr lang="en-US"/>
          </a:p>
        </p:txBody>
      </p:sp>
    </p:spTree>
    <p:extLst>
      <p:ext uri="{BB962C8B-B14F-4D97-AF65-F5344CB8AC3E}">
        <p14:creationId xmlns:p14="http://schemas.microsoft.com/office/powerpoint/2010/main" val="39010145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48</a:t>
            </a:fld>
            <a:endParaRPr lang="en-US"/>
          </a:p>
        </p:txBody>
      </p:sp>
    </p:spTree>
    <p:extLst>
      <p:ext uri="{BB962C8B-B14F-4D97-AF65-F5344CB8AC3E}">
        <p14:creationId xmlns:p14="http://schemas.microsoft.com/office/powerpoint/2010/main" val="5294432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49</a:t>
            </a:fld>
            <a:endParaRPr lang="en-US"/>
          </a:p>
        </p:txBody>
      </p:sp>
    </p:spTree>
    <p:extLst>
      <p:ext uri="{BB962C8B-B14F-4D97-AF65-F5344CB8AC3E}">
        <p14:creationId xmlns:p14="http://schemas.microsoft.com/office/powerpoint/2010/main" val="13569656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51</a:t>
            </a:fld>
            <a:endParaRPr lang="en-US"/>
          </a:p>
        </p:txBody>
      </p:sp>
    </p:spTree>
    <p:extLst>
      <p:ext uri="{BB962C8B-B14F-4D97-AF65-F5344CB8AC3E}">
        <p14:creationId xmlns:p14="http://schemas.microsoft.com/office/powerpoint/2010/main" val="1600280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6</a:t>
            </a:fld>
            <a:endParaRPr lang="en-US"/>
          </a:p>
        </p:txBody>
      </p:sp>
    </p:spTree>
    <p:extLst>
      <p:ext uri="{BB962C8B-B14F-4D97-AF65-F5344CB8AC3E}">
        <p14:creationId xmlns:p14="http://schemas.microsoft.com/office/powerpoint/2010/main" val="36051100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53</a:t>
            </a:fld>
            <a:endParaRPr lang="en-US"/>
          </a:p>
        </p:txBody>
      </p:sp>
    </p:spTree>
    <p:extLst>
      <p:ext uri="{BB962C8B-B14F-4D97-AF65-F5344CB8AC3E}">
        <p14:creationId xmlns:p14="http://schemas.microsoft.com/office/powerpoint/2010/main" val="30916483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55</a:t>
            </a:fld>
            <a:endParaRPr lang="en-US"/>
          </a:p>
        </p:txBody>
      </p:sp>
    </p:spTree>
    <p:extLst>
      <p:ext uri="{BB962C8B-B14F-4D97-AF65-F5344CB8AC3E}">
        <p14:creationId xmlns:p14="http://schemas.microsoft.com/office/powerpoint/2010/main" val="5280992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b="1" dirty="0"/>
          </a:p>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56</a:t>
            </a:fld>
            <a:endParaRPr lang="en-US"/>
          </a:p>
        </p:txBody>
      </p:sp>
    </p:spTree>
    <p:extLst>
      <p:ext uri="{BB962C8B-B14F-4D97-AF65-F5344CB8AC3E}">
        <p14:creationId xmlns:p14="http://schemas.microsoft.com/office/powerpoint/2010/main" val="38127603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57</a:t>
            </a:fld>
            <a:endParaRPr lang="en-US"/>
          </a:p>
        </p:txBody>
      </p:sp>
    </p:spTree>
    <p:extLst>
      <p:ext uri="{BB962C8B-B14F-4D97-AF65-F5344CB8AC3E}">
        <p14:creationId xmlns:p14="http://schemas.microsoft.com/office/powerpoint/2010/main" val="22818220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58</a:t>
            </a:fld>
            <a:endParaRPr lang="en-US"/>
          </a:p>
        </p:txBody>
      </p:sp>
    </p:spTree>
    <p:extLst>
      <p:ext uri="{BB962C8B-B14F-4D97-AF65-F5344CB8AC3E}">
        <p14:creationId xmlns:p14="http://schemas.microsoft.com/office/powerpoint/2010/main" val="16361921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59</a:t>
            </a:fld>
            <a:endParaRPr lang="en-US"/>
          </a:p>
        </p:txBody>
      </p:sp>
    </p:spTree>
    <p:extLst>
      <p:ext uri="{BB962C8B-B14F-4D97-AF65-F5344CB8AC3E}">
        <p14:creationId xmlns:p14="http://schemas.microsoft.com/office/powerpoint/2010/main" val="34032160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AE25547-4A32-6147-ADC5-EFE816487606}" type="slidenum">
              <a:rPr lang="en-US" smtClean="0"/>
              <a:t>60</a:t>
            </a:fld>
            <a:endParaRPr lang="en-US"/>
          </a:p>
        </p:txBody>
      </p:sp>
    </p:spTree>
    <p:extLst>
      <p:ext uri="{BB962C8B-B14F-4D97-AF65-F5344CB8AC3E}">
        <p14:creationId xmlns:p14="http://schemas.microsoft.com/office/powerpoint/2010/main" val="41121778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62</a:t>
            </a:fld>
            <a:endParaRPr lang="en-US"/>
          </a:p>
        </p:txBody>
      </p:sp>
    </p:spTree>
    <p:extLst>
      <p:ext uri="{BB962C8B-B14F-4D97-AF65-F5344CB8AC3E}">
        <p14:creationId xmlns:p14="http://schemas.microsoft.com/office/powerpoint/2010/main" val="31838786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64</a:t>
            </a:fld>
            <a:endParaRPr lang="en-US"/>
          </a:p>
        </p:txBody>
      </p:sp>
    </p:spTree>
    <p:extLst>
      <p:ext uri="{BB962C8B-B14F-4D97-AF65-F5344CB8AC3E}">
        <p14:creationId xmlns:p14="http://schemas.microsoft.com/office/powerpoint/2010/main" val="21000824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AE25547-4A32-6147-ADC5-EFE816487606}" type="slidenum">
              <a:rPr lang="en-US" smtClean="0"/>
              <a:t>65</a:t>
            </a:fld>
            <a:endParaRPr lang="en-US" dirty="0"/>
          </a:p>
        </p:txBody>
      </p:sp>
    </p:spTree>
    <p:extLst>
      <p:ext uri="{BB962C8B-B14F-4D97-AF65-F5344CB8AC3E}">
        <p14:creationId xmlns:p14="http://schemas.microsoft.com/office/powerpoint/2010/main" val="1563828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7</a:t>
            </a:fld>
            <a:endParaRPr lang="en-US"/>
          </a:p>
        </p:txBody>
      </p:sp>
    </p:spTree>
    <p:extLst>
      <p:ext uri="{BB962C8B-B14F-4D97-AF65-F5344CB8AC3E}">
        <p14:creationId xmlns:p14="http://schemas.microsoft.com/office/powerpoint/2010/main" val="447018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8</a:t>
            </a:fld>
            <a:endParaRPr lang="en-US"/>
          </a:p>
        </p:txBody>
      </p:sp>
    </p:spTree>
    <p:extLst>
      <p:ext uri="{BB962C8B-B14F-4D97-AF65-F5344CB8AC3E}">
        <p14:creationId xmlns:p14="http://schemas.microsoft.com/office/powerpoint/2010/main" val="313059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10</a:t>
            </a:fld>
            <a:endParaRPr lang="en-US"/>
          </a:p>
        </p:txBody>
      </p:sp>
    </p:spTree>
    <p:extLst>
      <p:ext uri="{BB962C8B-B14F-4D97-AF65-F5344CB8AC3E}">
        <p14:creationId xmlns:p14="http://schemas.microsoft.com/office/powerpoint/2010/main" val="305723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9AE25547-4A32-6147-ADC5-EFE816487606}" type="slidenum">
              <a:rPr lang="en-US" smtClean="0"/>
              <a:t>12</a:t>
            </a:fld>
            <a:endParaRPr lang="en-US"/>
          </a:p>
        </p:txBody>
      </p:sp>
    </p:spTree>
    <p:extLst>
      <p:ext uri="{BB962C8B-B14F-4D97-AF65-F5344CB8AC3E}">
        <p14:creationId xmlns:p14="http://schemas.microsoft.com/office/powerpoint/2010/main" val="41198597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9AE25547-4A32-6147-ADC5-EFE816487606}" type="slidenum">
              <a:rPr lang="en-US" smtClean="0"/>
              <a:t>14</a:t>
            </a:fld>
            <a:endParaRPr lang="en-US"/>
          </a:p>
        </p:txBody>
      </p:sp>
    </p:spTree>
    <p:extLst>
      <p:ext uri="{BB962C8B-B14F-4D97-AF65-F5344CB8AC3E}">
        <p14:creationId xmlns:p14="http://schemas.microsoft.com/office/powerpoint/2010/main" val="2504764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AE25547-4A32-6147-ADC5-EFE816487606}" type="slidenum">
              <a:rPr lang="en-US" smtClean="0"/>
              <a:t>15</a:t>
            </a:fld>
            <a:endParaRPr lang="en-US"/>
          </a:p>
        </p:txBody>
      </p:sp>
    </p:spTree>
    <p:extLst>
      <p:ext uri="{BB962C8B-B14F-4D97-AF65-F5344CB8AC3E}">
        <p14:creationId xmlns:p14="http://schemas.microsoft.com/office/powerpoint/2010/main" val="26203948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7" name="Rectangle 6"/>
          <p:cNvSpPr/>
          <p:nvPr userDrawn="1"/>
        </p:nvSpPr>
        <p:spPr>
          <a:xfrm>
            <a:off x="0" y="-1"/>
            <a:ext cx="12192000" cy="6858001"/>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586901" y="491138"/>
            <a:ext cx="4104369" cy="4893647"/>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EPIC</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extLst>
      <p:ext uri="{BB962C8B-B14F-4D97-AF65-F5344CB8AC3E}">
        <p14:creationId xmlns:p14="http://schemas.microsoft.com/office/powerpoint/2010/main" val="2032201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Left Text Right (Red) ">
    <p:spTree>
      <p:nvGrpSpPr>
        <p:cNvPr id="1" name=""/>
        <p:cNvGrpSpPr/>
        <p:nvPr/>
      </p:nvGrpSpPr>
      <p:grpSpPr>
        <a:xfrm>
          <a:off x="0" y="0"/>
          <a:ext cx="0" cy="0"/>
          <a:chOff x="0" y="0"/>
          <a:chExt cx="0" cy="0"/>
        </a:xfrm>
      </p:grpSpPr>
      <p:sp>
        <p:nvSpPr>
          <p:cNvPr id="30"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33" name="Picture 32"/>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38" name="Rectangle 37"/>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47"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48"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49"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0646198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Top - Text Bottom Blue">
    <p:spTree>
      <p:nvGrpSpPr>
        <p:cNvPr id="1" name=""/>
        <p:cNvGrpSpPr/>
        <p:nvPr/>
      </p:nvGrpSpPr>
      <p:grpSpPr>
        <a:xfrm>
          <a:off x="0" y="0"/>
          <a:ext cx="0" cy="0"/>
          <a:chOff x="0" y="0"/>
          <a:chExt cx="0" cy="0"/>
        </a:xfrm>
      </p:grpSpPr>
      <p:sp>
        <p:nvSpPr>
          <p:cNvPr id="19"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1"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25" name="Rectangle 24"/>
          <p:cNvSpPr/>
          <p:nvPr userDrawn="1"/>
        </p:nvSpPr>
        <p:spPr>
          <a:xfrm rot="285998">
            <a:off x="-99436" y="2058511"/>
            <a:ext cx="5289466"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28"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40" name="Picture 39"/>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7590073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to Top - Text Bottom Red">
    <p:spTree>
      <p:nvGrpSpPr>
        <p:cNvPr id="1" name=""/>
        <p:cNvGrpSpPr/>
        <p:nvPr/>
      </p:nvGrpSpPr>
      <p:grpSpPr>
        <a:xfrm>
          <a:off x="0" y="0"/>
          <a:ext cx="0" cy="0"/>
          <a:chOff x="0" y="0"/>
          <a:chExt cx="0" cy="0"/>
        </a:xfrm>
      </p:grpSpPr>
      <p:sp>
        <p:nvSpPr>
          <p:cNvPr id="24"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rot="285998">
            <a:off x="-99436" y="2058511"/>
            <a:ext cx="528946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3"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1"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32"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34" name="Picture 33"/>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3771846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 Header Page">
    <p:spTree>
      <p:nvGrpSpPr>
        <p:cNvPr id="1" name=""/>
        <p:cNvGrpSpPr/>
        <p:nvPr/>
      </p:nvGrpSpPr>
      <p:grpSpPr>
        <a:xfrm>
          <a:off x="0" y="0"/>
          <a:ext cx="0" cy="0"/>
          <a:chOff x="0" y="0"/>
          <a:chExt cx="0" cy="0"/>
        </a:xfrm>
      </p:grpSpPr>
      <p:sp>
        <p:nvSpPr>
          <p:cNvPr id="6" name="Rectangle 2"/>
          <p:cNvSpPr/>
          <p:nvPr userDrawn="1"/>
        </p:nvSpPr>
        <p:spPr>
          <a:xfrm rot="16200000" flipH="1"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7761358" y="5674"/>
            <a:ext cx="2928731" cy="2326714"/>
          </a:xfrm>
          <a:prstGeom prst="rect">
            <a:avLst/>
          </a:prstGeom>
        </p:spPr>
      </p:pic>
      <p:sp>
        <p:nvSpPr>
          <p:cNvPr id="9"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0" name="Rectangle 9"/>
          <p:cNvSpPr/>
          <p:nvPr userDrawn="1"/>
        </p:nvSpPr>
        <p:spPr>
          <a:xfrm rot="285998">
            <a:off x="-167625" y="647071"/>
            <a:ext cx="64038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p:cNvSpPr>
            <a:spLocks noGrp="1"/>
          </p:cNvSpPr>
          <p:nvPr>
            <p:ph type="body" sz="quarter" idx="10" hasCustomPrompt="1"/>
          </p:nvPr>
        </p:nvSpPr>
        <p:spPr>
          <a:xfrm rot="285998">
            <a:off x="394963" y="776271"/>
            <a:ext cx="5664057" cy="716025"/>
          </a:xfrm>
        </p:spPr>
        <p:txBody>
          <a:bodyPr>
            <a:normAutofit/>
          </a:bodyPr>
          <a:lstStyle>
            <a:lvl1pPr marL="0" indent="0">
              <a:buNone/>
              <a:defRPr sz="3600">
                <a:solidFill>
                  <a:schemeClr val="bg1"/>
                </a:solidFill>
              </a:defRPr>
            </a:lvl1pPr>
          </a:lstStyle>
          <a:p>
            <a:pPr lvl="0"/>
            <a:r>
              <a:rPr lang="en-US" dirty="0"/>
              <a:t>TITLE</a:t>
            </a:r>
          </a:p>
        </p:txBody>
      </p:sp>
      <p:pic>
        <p:nvPicPr>
          <p:cNvPr id="13" name="Picture 12"/>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6634461" y="0"/>
            <a:ext cx="2295144" cy="1060034"/>
          </a:xfrm>
          <a:prstGeom prst="rect">
            <a:avLst/>
          </a:prstGeom>
        </p:spPr>
      </p:pic>
      <p:sp>
        <p:nvSpPr>
          <p:cNvPr id="15" name="Text Placeholder 25"/>
          <p:cNvSpPr>
            <a:spLocks noGrp="1"/>
          </p:cNvSpPr>
          <p:nvPr>
            <p:ph type="body" sz="quarter" idx="20" hasCustomPrompt="1"/>
          </p:nvPr>
        </p:nvSpPr>
        <p:spPr>
          <a:xfrm>
            <a:off x="658268" y="2120067"/>
            <a:ext cx="8271337"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17365007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Red Header Page">
    <p:spTree>
      <p:nvGrpSpPr>
        <p:cNvPr id="1" name=""/>
        <p:cNvGrpSpPr/>
        <p:nvPr/>
      </p:nvGrpSpPr>
      <p:grpSpPr>
        <a:xfrm>
          <a:off x="0" y="0"/>
          <a:ext cx="0" cy="0"/>
          <a:chOff x="0" y="0"/>
          <a:chExt cx="0" cy="0"/>
        </a:xfrm>
      </p:grpSpPr>
      <p:sp>
        <p:nvSpPr>
          <p:cNvPr id="9" name="テキスト プレースホルダー 36"/>
          <p:cNvSpPr txBox="1">
            <a:spLocks/>
          </p:cNvSpPr>
          <p:nvPr userDrawn="1"/>
        </p:nvSpPr>
        <p:spPr bwMode="auto">
          <a:xfrm>
            <a:off x="0" y="6328963"/>
            <a:ext cx="12192000"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extLst>
      <p:ext uri="{BB962C8B-B14F-4D97-AF65-F5344CB8AC3E}">
        <p14:creationId xmlns:p14="http://schemas.microsoft.com/office/powerpoint/2010/main" val="22731156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Red Header Page">
    <p:spTree>
      <p:nvGrpSpPr>
        <p:cNvPr id="1" name=""/>
        <p:cNvGrpSpPr/>
        <p:nvPr/>
      </p:nvGrpSpPr>
      <p:grpSpPr>
        <a:xfrm>
          <a:off x="0" y="0"/>
          <a:ext cx="0" cy="0"/>
          <a:chOff x="0" y="0"/>
          <a:chExt cx="0" cy="0"/>
        </a:xfrm>
      </p:grpSpPr>
      <p:sp>
        <p:nvSpPr>
          <p:cNvPr id="6" name="Rectangle 2"/>
          <p:cNvSpPr/>
          <p:nvPr userDrawn="1"/>
        </p:nvSpPr>
        <p:spPr>
          <a:xfrm rot="16200000" flipH="1"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7761358" y="5674"/>
            <a:ext cx="2928731" cy="2326714"/>
          </a:xfrm>
          <a:prstGeom prst="rect">
            <a:avLst/>
          </a:prstGeom>
        </p:spPr>
      </p:pic>
      <p:sp>
        <p:nvSpPr>
          <p:cNvPr id="9"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0" name="Rectangle 9"/>
          <p:cNvSpPr/>
          <p:nvPr userDrawn="1"/>
        </p:nvSpPr>
        <p:spPr>
          <a:xfrm rot="285998">
            <a:off x="-167625" y="647071"/>
            <a:ext cx="64038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p:cNvSpPr>
            <a:spLocks noGrp="1"/>
          </p:cNvSpPr>
          <p:nvPr>
            <p:ph type="body" sz="quarter" idx="10" hasCustomPrompt="1"/>
          </p:nvPr>
        </p:nvSpPr>
        <p:spPr>
          <a:xfrm rot="285998">
            <a:off x="394963" y="776271"/>
            <a:ext cx="5664057" cy="716025"/>
          </a:xfrm>
        </p:spPr>
        <p:txBody>
          <a:bodyPr>
            <a:normAutofit/>
          </a:bodyPr>
          <a:lstStyle>
            <a:lvl1pPr marL="0" indent="0">
              <a:buNone/>
              <a:defRPr sz="3600">
                <a:solidFill>
                  <a:schemeClr val="bg1"/>
                </a:solidFill>
              </a:defRPr>
            </a:lvl1pPr>
          </a:lstStyle>
          <a:p>
            <a:pPr lvl="0"/>
            <a:r>
              <a:rPr lang="en-US" dirty="0"/>
              <a:t>TITLE</a:t>
            </a:r>
          </a:p>
        </p:txBody>
      </p:sp>
      <p:pic>
        <p:nvPicPr>
          <p:cNvPr id="13" name="Picture 12"/>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6634461" y="0"/>
            <a:ext cx="2295144" cy="1060034"/>
          </a:xfrm>
          <a:prstGeom prst="rect">
            <a:avLst/>
          </a:prstGeom>
        </p:spPr>
      </p:pic>
      <p:sp>
        <p:nvSpPr>
          <p:cNvPr id="15" name="Text Placeholder 25"/>
          <p:cNvSpPr>
            <a:spLocks noGrp="1"/>
          </p:cNvSpPr>
          <p:nvPr>
            <p:ph type="body" sz="quarter" idx="20" hasCustomPrompt="1"/>
          </p:nvPr>
        </p:nvSpPr>
        <p:spPr>
          <a:xfrm>
            <a:off x="658268" y="2120067"/>
            <a:ext cx="8271337"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1" name="Picture Placeholder 2">
            <a:extLst>
              <a:ext uri="{FF2B5EF4-FFF2-40B4-BE49-F238E27FC236}">
                <a16:creationId xmlns:a16="http://schemas.microsoft.com/office/drawing/2014/main" id="{CE63CD05-6BB5-A544-B68F-F5663D1B9C1F}"/>
              </a:ext>
            </a:extLst>
          </p:cNvPr>
          <p:cNvSpPr>
            <a:spLocks noGrp="1"/>
          </p:cNvSpPr>
          <p:nvPr>
            <p:ph type="pic" sz="quarter" idx="24"/>
          </p:nvPr>
        </p:nvSpPr>
        <p:spPr>
          <a:xfrm>
            <a:off x="6817062" y="-14012"/>
            <a:ext cx="5401165"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1234325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sp>
        <p:nvSpPr>
          <p:cNvPr id="12" name="Rectangle 11"/>
          <p:cNvSpPr/>
          <p:nvPr userDrawn="1"/>
        </p:nvSpPr>
        <p:spPr>
          <a:xfrm rot="21375402">
            <a:off x="5941628" y="666947"/>
            <a:ext cx="640383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1"/>
          <p:cNvSpPr>
            <a:spLocks noGrp="1"/>
          </p:cNvSpPr>
          <p:nvPr>
            <p:ph type="body" sz="quarter" idx="10" hasCustomPrompt="1"/>
          </p:nvPr>
        </p:nvSpPr>
        <p:spPr>
          <a:xfrm rot="21375402">
            <a:off x="6504127" y="798296"/>
            <a:ext cx="5715790" cy="716025"/>
          </a:xfrm>
        </p:spPr>
        <p:txBody>
          <a:bodyPr>
            <a:normAutofit/>
          </a:bodyPr>
          <a:lstStyle>
            <a:lvl1pPr marL="0" indent="0">
              <a:buNone/>
              <a:defRPr sz="3600">
                <a:solidFill>
                  <a:schemeClr val="bg1"/>
                </a:solidFill>
              </a:defRPr>
            </a:lvl1pPr>
          </a:lstStyle>
          <a:p>
            <a:pPr lvl="0"/>
            <a:r>
              <a:rPr lang="en-US" dirty="0"/>
              <a:t>TITLE</a:t>
            </a:r>
          </a:p>
        </p:txBody>
      </p:sp>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12883901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7" name="Text Placeholder 23"/>
          <p:cNvSpPr>
            <a:spLocks noGrp="1"/>
          </p:cNvSpPr>
          <p:nvPr>
            <p:ph type="body" sz="quarter" idx="14" hasCustomPrompt="1"/>
          </p:nvPr>
        </p:nvSpPr>
        <p:spPr>
          <a:xfrm>
            <a:off x="5328871" y="4402483"/>
            <a:ext cx="785328" cy="1056986"/>
          </a:xfrm>
        </p:spPr>
        <p:txBody>
          <a:bodyPr anchor="t">
            <a:normAutofit/>
          </a:bodyPr>
          <a:lstStyle>
            <a:lvl1pPr marL="0" indent="0" algn="r">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9" name="Text Placeholder 23"/>
          <p:cNvSpPr>
            <a:spLocks noGrp="1"/>
          </p:cNvSpPr>
          <p:nvPr>
            <p:ph type="body" sz="quarter" idx="15" hasCustomPrompt="1"/>
          </p:nvPr>
        </p:nvSpPr>
        <p:spPr>
          <a:xfrm>
            <a:off x="625611" y="1679591"/>
            <a:ext cx="2613204" cy="1221666"/>
          </a:xfrm>
        </p:spPr>
        <p:txBody>
          <a:bodyPr anchor="t">
            <a:normAutofit/>
          </a:bodyPr>
          <a:lstStyle>
            <a:lvl1pPr marL="0" indent="0" algn="l">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10" name="Text Placeholder 23"/>
          <p:cNvSpPr>
            <a:spLocks noGrp="1"/>
          </p:cNvSpPr>
          <p:nvPr>
            <p:ph type="body" sz="quarter" idx="13" hasCustomPrompt="1"/>
          </p:nvPr>
        </p:nvSpPr>
        <p:spPr>
          <a:xfrm>
            <a:off x="658268" y="2325125"/>
            <a:ext cx="5423273" cy="2497338"/>
          </a:xfrm>
        </p:spPr>
        <p:txBody>
          <a:bodyPr anchor="ctr">
            <a:normAutofit/>
          </a:bodyPr>
          <a:lstStyle>
            <a:lvl1pPr marL="0" indent="0" algn="ctr">
              <a:buNone/>
              <a:defRPr sz="3000" i="1" baseline="0">
                <a:solidFill>
                  <a:srgbClr val="1268B3"/>
                </a:solidFill>
                <a:latin typeface="+mn-lt"/>
              </a:defRPr>
            </a:lvl1pPr>
          </a:lstStyle>
          <a:p>
            <a:pPr lvl="0"/>
            <a:r>
              <a:rPr lang="en-US" dirty="0"/>
              <a:t>Quote Here</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ntro. Text with 3 bullets">
    <p:spTree>
      <p:nvGrpSpPr>
        <p:cNvPr id="1" name=""/>
        <p:cNvGrpSpPr/>
        <p:nvPr/>
      </p:nvGrpSpPr>
      <p:grpSpPr>
        <a:xfrm>
          <a:off x="0" y="0"/>
          <a:ext cx="0" cy="0"/>
          <a:chOff x="0" y="0"/>
          <a:chExt cx="0" cy="0"/>
        </a:xfrm>
      </p:grpSpPr>
      <p:sp>
        <p:nvSpPr>
          <p:cNvPr id="29" name="Rectangle 2"/>
          <p:cNvSpPr/>
          <p:nvPr userDrawn="1"/>
        </p:nvSpPr>
        <p:spPr>
          <a:xfrm>
            <a:off x="0" y="0"/>
            <a:ext cx="7580243"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420235" y="4816650"/>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21062" y="3295516"/>
            <a:ext cx="6434785"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5420235" y="1767285"/>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6692445" y="2038802"/>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6692445" y="3582457"/>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6692445" y="5094621"/>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Rectangle 21"/>
          <p:cNvSpPr>
            <a:spLocks noChangeArrowheads="1"/>
          </p:cNvSpPr>
          <p:nvPr userDrawn="1"/>
        </p:nvSpPr>
        <p:spPr bwMode="auto">
          <a:xfrm flipV="1">
            <a:off x="465266" y="1589475"/>
            <a:ext cx="4101734" cy="56433"/>
          </a:xfrm>
          <a:prstGeom prst="rect">
            <a:avLst/>
          </a:prstGeom>
          <a:solidFill>
            <a:srgbClr val="FDB614"/>
          </a:solidFill>
          <a:ln>
            <a:solidFill>
              <a:srgbClr val="FDB614"/>
            </a:solidFill>
          </a:ln>
        </p:spPr>
        <p:txBody>
          <a:bodyPr lIns="0"/>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FDB614"/>
              </a:solidFill>
              <a:ea typeface="ＭＳ Ｐゴシック" charset="-128"/>
              <a:cs typeface="ＭＳ Ｐゴシック" charset="-128"/>
            </a:endParaRPr>
          </a:p>
        </p:txBody>
      </p:sp>
      <p:sp>
        <p:nvSpPr>
          <p:cNvPr id="33" name="Text Placeholder 5"/>
          <p:cNvSpPr>
            <a:spLocks noGrp="1"/>
          </p:cNvSpPr>
          <p:nvPr userDrawn="1">
            <p:ph type="body" sz="quarter" idx="13" hasCustomPrompt="1"/>
          </p:nvPr>
        </p:nvSpPr>
        <p:spPr>
          <a:xfrm>
            <a:off x="643223" y="681688"/>
            <a:ext cx="3821205" cy="697353"/>
          </a:xfrm>
        </p:spPr>
        <p:txBody>
          <a:bodyPr>
            <a:normAutofit/>
          </a:bodyPr>
          <a:lstStyle>
            <a:lvl1pPr marL="0" indent="0">
              <a:buNone/>
              <a:defRPr sz="3600">
                <a:solidFill>
                  <a:schemeClr val="bg1"/>
                </a:solidFill>
              </a:defRPr>
            </a:lvl1pPr>
          </a:lstStyle>
          <a:p>
            <a:r>
              <a:rPr lang="en-US" dirty="0"/>
              <a:t>Title</a:t>
            </a:r>
          </a:p>
        </p:txBody>
      </p:sp>
      <p:sp>
        <p:nvSpPr>
          <p:cNvPr id="34" name="Text Placeholder 6"/>
          <p:cNvSpPr>
            <a:spLocks noGrp="1"/>
          </p:cNvSpPr>
          <p:nvPr userDrawn="1">
            <p:ph type="body" sz="quarter" idx="14" hasCustomPrompt="1"/>
          </p:nvPr>
        </p:nvSpPr>
        <p:spPr>
          <a:xfrm>
            <a:off x="643223" y="2087287"/>
            <a:ext cx="3821205" cy="3642009"/>
          </a:xfrm>
        </p:spPr>
        <p:txBody>
          <a:bodyPr>
            <a:normAutofit/>
          </a:bodyPr>
          <a:lstStyle>
            <a:lvl1pPr marL="0" indent="0">
              <a:buNone/>
              <a:defRPr sz="2400">
                <a:solidFill>
                  <a:schemeClr val="bg1"/>
                </a:solidFill>
              </a:defRPr>
            </a:lvl1pPr>
          </a:lstStyle>
          <a:p>
            <a:r>
              <a:rPr lang="en-US" dirty="0"/>
              <a:t>Body Text</a:t>
            </a:r>
          </a:p>
        </p:txBody>
      </p:sp>
      <p:sp>
        <p:nvSpPr>
          <p:cNvPr id="35" name="Text Placeholder 7"/>
          <p:cNvSpPr>
            <a:spLocks noGrp="1"/>
          </p:cNvSpPr>
          <p:nvPr userDrawn="1">
            <p:ph type="body" sz="quarter" idx="15" hasCustomPrompt="1"/>
          </p:nvPr>
        </p:nvSpPr>
        <p:spPr>
          <a:xfrm>
            <a:off x="5489681" y="1766517"/>
            <a:ext cx="1176670" cy="1122295"/>
          </a:xfrm>
        </p:spPr>
        <p:txBody>
          <a:bodyPr anchor="ctr">
            <a:normAutofit/>
          </a:bodyPr>
          <a:lstStyle>
            <a:lvl1pPr marL="0" indent="0" algn="ctr">
              <a:buNone/>
              <a:defRPr sz="4800">
                <a:solidFill>
                  <a:srgbClr val="FDB614"/>
                </a:solidFill>
              </a:defRPr>
            </a:lvl1pPr>
          </a:lstStyle>
          <a:p>
            <a:r>
              <a:rPr lang="en-US" dirty="0"/>
              <a:t>01</a:t>
            </a:r>
          </a:p>
        </p:txBody>
      </p:sp>
      <p:sp>
        <p:nvSpPr>
          <p:cNvPr id="36" name="Text Placeholder 4"/>
          <p:cNvSpPr>
            <a:spLocks noGrp="1"/>
          </p:cNvSpPr>
          <p:nvPr userDrawn="1">
            <p:ph type="body" sz="quarter" idx="12" hasCustomPrompt="1"/>
          </p:nvPr>
        </p:nvSpPr>
        <p:spPr>
          <a:xfrm>
            <a:off x="6960165" y="1775790"/>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7" name="Text Placeholder 8"/>
          <p:cNvSpPr>
            <a:spLocks noGrp="1"/>
          </p:cNvSpPr>
          <p:nvPr userDrawn="1">
            <p:ph type="body" sz="quarter" idx="16" hasCustomPrompt="1"/>
          </p:nvPr>
        </p:nvSpPr>
        <p:spPr>
          <a:xfrm>
            <a:off x="5513499" y="3314348"/>
            <a:ext cx="1176670" cy="1122295"/>
          </a:xfrm>
        </p:spPr>
        <p:txBody>
          <a:bodyPr anchor="ctr">
            <a:normAutofit/>
          </a:bodyPr>
          <a:lstStyle>
            <a:lvl1pPr marL="0" indent="0" algn="ctr">
              <a:buNone/>
              <a:defRPr sz="4800">
                <a:solidFill>
                  <a:srgbClr val="FDB614"/>
                </a:solidFill>
              </a:defRPr>
            </a:lvl1pPr>
          </a:lstStyle>
          <a:p>
            <a:r>
              <a:rPr lang="en-US" dirty="0"/>
              <a:t>02</a:t>
            </a:r>
          </a:p>
        </p:txBody>
      </p:sp>
      <p:sp>
        <p:nvSpPr>
          <p:cNvPr id="38" name="Text Placeholder 9"/>
          <p:cNvSpPr>
            <a:spLocks noGrp="1"/>
          </p:cNvSpPr>
          <p:nvPr userDrawn="1">
            <p:ph type="body" sz="quarter" idx="17" hasCustomPrompt="1"/>
          </p:nvPr>
        </p:nvSpPr>
        <p:spPr>
          <a:xfrm>
            <a:off x="6983983" y="3310369"/>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9" name="Text Placeholder 10"/>
          <p:cNvSpPr>
            <a:spLocks noGrp="1"/>
          </p:cNvSpPr>
          <p:nvPr userDrawn="1">
            <p:ph type="body" sz="quarter" idx="18" hasCustomPrompt="1"/>
          </p:nvPr>
        </p:nvSpPr>
        <p:spPr>
          <a:xfrm>
            <a:off x="5483551" y="4828948"/>
            <a:ext cx="1176670" cy="1122295"/>
          </a:xfrm>
        </p:spPr>
        <p:txBody>
          <a:bodyPr anchor="ctr">
            <a:normAutofit/>
          </a:bodyPr>
          <a:lstStyle>
            <a:lvl1pPr marL="0" indent="0" algn="ctr">
              <a:buNone/>
              <a:defRPr sz="4800">
                <a:solidFill>
                  <a:srgbClr val="FDB614"/>
                </a:solidFill>
              </a:defRPr>
            </a:lvl1pPr>
          </a:lstStyle>
          <a:p>
            <a:r>
              <a:rPr lang="en-US" dirty="0"/>
              <a:t>03</a:t>
            </a:r>
          </a:p>
        </p:txBody>
      </p:sp>
      <p:sp>
        <p:nvSpPr>
          <p:cNvPr id="40" name="Text Placeholder 11"/>
          <p:cNvSpPr>
            <a:spLocks noGrp="1"/>
          </p:cNvSpPr>
          <p:nvPr userDrawn="1">
            <p:ph type="body" sz="quarter" idx="19" hasCustomPrompt="1"/>
          </p:nvPr>
        </p:nvSpPr>
        <p:spPr>
          <a:xfrm>
            <a:off x="6954035" y="4811716"/>
            <a:ext cx="4871864" cy="1122292"/>
          </a:xfrm>
        </p:spPr>
        <p:txBody>
          <a:bodyPr anchor="ctr">
            <a:normAutofit/>
          </a:bodyPr>
          <a:lstStyle>
            <a:lvl1pPr marL="0" indent="0">
              <a:buNone/>
              <a:defRPr sz="2400">
                <a:solidFill>
                  <a:schemeClr val="bg1"/>
                </a:solidFill>
              </a:defRPr>
            </a:lvl1pPr>
          </a:lstStyle>
          <a:p>
            <a:r>
              <a:rPr lang="en-US" dirty="0"/>
              <a:t>Body Text</a:t>
            </a:r>
          </a:p>
        </p:txBody>
      </p:sp>
      <p:sp>
        <p:nvSpPr>
          <p:cNvPr id="3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41" name="Picture 40"/>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4464428" y="-2312958"/>
            <a:ext cx="4590288" cy="4126992"/>
          </a:xfrm>
          <a:prstGeom prst="rect">
            <a:avLst/>
          </a:prstGeom>
        </p:spPr>
      </p:pic>
    </p:spTree>
    <p:extLst>
      <p:ext uri="{BB962C8B-B14F-4D97-AF65-F5344CB8AC3E}">
        <p14:creationId xmlns:p14="http://schemas.microsoft.com/office/powerpoint/2010/main" val="231551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Typeface and Size">
    <p:spTree>
      <p:nvGrpSpPr>
        <p:cNvPr id="1" name=""/>
        <p:cNvGrpSpPr/>
        <p:nvPr/>
      </p:nvGrpSpPr>
      <p:grpSpPr>
        <a:xfrm>
          <a:off x="0" y="0"/>
          <a:ext cx="0" cy="0"/>
          <a:chOff x="0" y="0"/>
          <a:chExt cx="0" cy="0"/>
        </a:xfrm>
      </p:grpSpPr>
      <p:sp>
        <p:nvSpPr>
          <p:cNvPr id="6" name="Rectangle 5"/>
          <p:cNvSpPr/>
          <p:nvPr userDrawn="1"/>
        </p:nvSpPr>
        <p:spPr>
          <a:xfrm>
            <a:off x="0" y="-1"/>
            <a:ext cx="12192000" cy="6858001"/>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68B3"/>
              </a:solidFill>
            </a:endParaRPr>
          </a:p>
        </p:txBody>
      </p:sp>
      <p:sp>
        <p:nvSpPr>
          <p:cNvPr id="7" name="Rectangle 6"/>
          <p:cNvSpPr/>
          <p:nvPr userDrawn="1"/>
        </p:nvSpPr>
        <p:spPr>
          <a:xfrm>
            <a:off x="424669" y="528535"/>
            <a:ext cx="5666415" cy="1446550"/>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IE" sz="4400" b="1" i="0" u="none" strike="noStrike" kern="1200" baseline="0" dirty="0">
                <a:solidFill>
                  <a:schemeClr val="bg1"/>
                </a:solidFill>
                <a:effectLst/>
                <a:latin typeface="+mn-lt"/>
                <a:ea typeface="Quattrocento Sans"/>
                <a:cs typeface="Quattrocento Sans"/>
                <a:sym typeface="Quattrocento Sans"/>
              </a:rPr>
              <a:t>EPIC</a:t>
            </a:r>
            <a:endParaRPr lang="en-IE" sz="4400" b="1" i="0" u="none" strike="noStrike" kern="1200" baseline="0" dirty="0">
              <a:solidFill>
                <a:schemeClr val="bg1"/>
              </a:solidFill>
              <a:effectLst/>
              <a:latin typeface="+mn-lt"/>
              <a:ea typeface="+mn-ea"/>
              <a:cs typeface="+mn-cs"/>
              <a:sym typeface="Quattrocento Sans"/>
            </a:endParaRP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093974" y="1633466"/>
            <a:ext cx="4589207" cy="4555093"/>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3172202"/>
            <a:ext cx="5489434"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94835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grpSp>
        <p:nvGrpSpPr>
          <p:cNvPr id="7" name="Group 6"/>
          <p:cNvGrpSpPr/>
          <p:nvPr userDrawn="1"/>
        </p:nvGrpSpPr>
        <p:grpSpPr>
          <a:xfrm flipH="1">
            <a:off x="0" y="0"/>
            <a:ext cx="12192057" cy="4412975"/>
            <a:chOff x="0" y="0"/>
            <a:chExt cx="12192057" cy="4412975"/>
          </a:xfrm>
        </p:grpSpPr>
        <p:sp>
          <p:nvSpPr>
            <p:cNvPr id="5" name="Rectangle 4"/>
            <p:cNvSpPr/>
            <p:nvPr userDrawn="1"/>
          </p:nvSpPr>
          <p:spPr>
            <a:xfrm>
              <a:off x="0" y="0"/>
              <a:ext cx="7858539" cy="201433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nip Single Corner Rectangle 3"/>
            <p:cNvSpPr/>
            <p:nvPr userDrawn="1"/>
          </p:nvSpPr>
          <p:spPr>
            <a:xfrm>
              <a:off x="0" y="0"/>
              <a:ext cx="12192057" cy="4412975"/>
            </a:xfrm>
            <a:custGeom>
              <a:avLst/>
              <a:gdLst>
                <a:gd name="connsiteX0" fmla="*/ 0 w 11383617"/>
                <a:gd name="connsiteY0" fmla="*/ 0 h 2955235"/>
                <a:gd name="connsiteX1" fmla="*/ 10891068 w 11383617"/>
                <a:gd name="connsiteY1" fmla="*/ 0 h 2955235"/>
                <a:gd name="connsiteX2" fmla="*/ 11383617 w 11383617"/>
                <a:gd name="connsiteY2" fmla="*/ 492549 h 2955235"/>
                <a:gd name="connsiteX3" fmla="*/ 11383617 w 11383617"/>
                <a:gd name="connsiteY3" fmla="*/ 2955235 h 2955235"/>
                <a:gd name="connsiteX4" fmla="*/ 0 w 11383617"/>
                <a:gd name="connsiteY4" fmla="*/ 2955235 h 2955235"/>
                <a:gd name="connsiteX5" fmla="*/ 0 w 11383617"/>
                <a:gd name="connsiteY5" fmla="*/ 0 h 2955235"/>
                <a:gd name="connsiteX0" fmla="*/ 0 w 11383617"/>
                <a:gd name="connsiteY0" fmla="*/ 954157 h 3909392"/>
                <a:gd name="connsiteX1" fmla="*/ 4954094 w 11383617"/>
                <a:gd name="connsiteY1" fmla="*/ 0 h 3909392"/>
                <a:gd name="connsiteX2" fmla="*/ 11383617 w 11383617"/>
                <a:gd name="connsiteY2" fmla="*/ 1446706 h 3909392"/>
                <a:gd name="connsiteX3" fmla="*/ 11383617 w 11383617"/>
                <a:gd name="connsiteY3" fmla="*/ 3909392 h 3909392"/>
                <a:gd name="connsiteX4" fmla="*/ 0 w 11383617"/>
                <a:gd name="connsiteY4" fmla="*/ 3909392 h 3909392"/>
                <a:gd name="connsiteX5" fmla="*/ 0 w 11383617"/>
                <a:gd name="connsiteY5" fmla="*/ 954157 h 3909392"/>
                <a:gd name="connsiteX0" fmla="*/ 0 w 12245008"/>
                <a:gd name="connsiteY0" fmla="*/ 954157 h 3909392"/>
                <a:gd name="connsiteX1" fmla="*/ 4954094 w 12245008"/>
                <a:gd name="connsiteY1" fmla="*/ 0 h 3909392"/>
                <a:gd name="connsiteX2" fmla="*/ 11383617 w 12245008"/>
                <a:gd name="connsiteY2" fmla="*/ 1446706 h 3909392"/>
                <a:gd name="connsiteX3" fmla="*/ 12245008 w 12245008"/>
                <a:gd name="connsiteY3" fmla="*/ 2849218 h 3909392"/>
                <a:gd name="connsiteX4" fmla="*/ 0 w 12245008"/>
                <a:gd name="connsiteY4" fmla="*/ 3909392 h 3909392"/>
                <a:gd name="connsiteX5" fmla="*/ 0 w 12245008"/>
                <a:gd name="connsiteY5" fmla="*/ 954157 h 3909392"/>
                <a:gd name="connsiteX0" fmla="*/ 0 w 12245008"/>
                <a:gd name="connsiteY0" fmla="*/ 954157 h 3909392"/>
                <a:gd name="connsiteX1" fmla="*/ 4954094 w 12245008"/>
                <a:gd name="connsiteY1" fmla="*/ 0 h 3909392"/>
                <a:gd name="connsiteX2" fmla="*/ 12165495 w 12245008"/>
                <a:gd name="connsiteY2" fmla="*/ 2219 h 3909392"/>
                <a:gd name="connsiteX3" fmla="*/ 12245008 w 12245008"/>
                <a:gd name="connsiteY3" fmla="*/ 2849218 h 3909392"/>
                <a:gd name="connsiteX4" fmla="*/ 0 w 12245008"/>
                <a:gd name="connsiteY4" fmla="*/ 3909392 h 3909392"/>
                <a:gd name="connsiteX5" fmla="*/ 0 w 12245008"/>
                <a:gd name="connsiteY5" fmla="*/ 954157 h 3909392"/>
                <a:gd name="connsiteX0" fmla="*/ 13253 w 12258261"/>
                <a:gd name="connsiteY0" fmla="*/ 954157 h 4399723"/>
                <a:gd name="connsiteX1" fmla="*/ 4967347 w 12258261"/>
                <a:gd name="connsiteY1" fmla="*/ 0 h 4399723"/>
                <a:gd name="connsiteX2" fmla="*/ 12178748 w 12258261"/>
                <a:gd name="connsiteY2" fmla="*/ 2219 h 4399723"/>
                <a:gd name="connsiteX3" fmla="*/ 12258261 w 12258261"/>
                <a:gd name="connsiteY3" fmla="*/ 2849218 h 4399723"/>
                <a:gd name="connsiteX4" fmla="*/ 0 w 12258261"/>
                <a:gd name="connsiteY4" fmla="*/ 4399723 h 4399723"/>
                <a:gd name="connsiteX5" fmla="*/ 13253 w 12258261"/>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491410 h 4399723"/>
                <a:gd name="connsiteX4" fmla="*/ 0 w 12205252"/>
                <a:gd name="connsiteY4" fmla="*/ 4399723 h 4399723"/>
                <a:gd name="connsiteX5" fmla="*/ 13253 w 12205252"/>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517915 h 4399723"/>
                <a:gd name="connsiteX4" fmla="*/ 0 w 12205252"/>
                <a:gd name="connsiteY4" fmla="*/ 4399723 h 4399723"/>
                <a:gd name="connsiteX5" fmla="*/ 13253 w 12205252"/>
                <a:gd name="connsiteY5" fmla="*/ 954157 h 4399723"/>
                <a:gd name="connsiteX0" fmla="*/ 13253 w 12205252"/>
                <a:gd name="connsiteY0" fmla="*/ 967409 h 4412975"/>
                <a:gd name="connsiteX1" fmla="*/ 7922582 w 12205252"/>
                <a:gd name="connsiteY1" fmla="*/ 0 h 4412975"/>
                <a:gd name="connsiteX2" fmla="*/ 12178748 w 12205252"/>
                <a:gd name="connsiteY2" fmla="*/ 15471 h 4412975"/>
                <a:gd name="connsiteX3" fmla="*/ 12205252 w 12205252"/>
                <a:gd name="connsiteY3" fmla="*/ 2531167 h 4412975"/>
                <a:gd name="connsiteX4" fmla="*/ 0 w 12205252"/>
                <a:gd name="connsiteY4" fmla="*/ 4412975 h 4412975"/>
                <a:gd name="connsiteX5" fmla="*/ 13253 w 12205252"/>
                <a:gd name="connsiteY5" fmla="*/ 967409 h 4412975"/>
                <a:gd name="connsiteX0" fmla="*/ 587 w 12219091"/>
                <a:gd name="connsiteY0" fmla="*/ 1338470 h 4412975"/>
                <a:gd name="connsiteX1" fmla="*/ 7936421 w 12219091"/>
                <a:gd name="connsiteY1" fmla="*/ 0 h 4412975"/>
                <a:gd name="connsiteX2" fmla="*/ 12192587 w 12219091"/>
                <a:gd name="connsiteY2" fmla="*/ 15471 h 4412975"/>
                <a:gd name="connsiteX3" fmla="*/ 12219091 w 12219091"/>
                <a:gd name="connsiteY3" fmla="*/ 2531167 h 4412975"/>
                <a:gd name="connsiteX4" fmla="*/ 13839 w 12219091"/>
                <a:gd name="connsiteY4" fmla="*/ 4412975 h 4412975"/>
                <a:gd name="connsiteX5" fmla="*/ 587 w 12219091"/>
                <a:gd name="connsiteY5" fmla="*/ 1338470 h 4412975"/>
                <a:gd name="connsiteX0" fmla="*/ 587 w 12219150"/>
                <a:gd name="connsiteY0" fmla="*/ 1338470 h 4412975"/>
                <a:gd name="connsiteX1" fmla="*/ 7936421 w 12219150"/>
                <a:gd name="connsiteY1" fmla="*/ 0 h 4412975"/>
                <a:gd name="connsiteX2" fmla="*/ 12219150 w 12219150"/>
                <a:gd name="connsiteY2" fmla="*/ 15471 h 4412975"/>
                <a:gd name="connsiteX3" fmla="*/ 12219091 w 12219150"/>
                <a:gd name="connsiteY3" fmla="*/ 2531167 h 4412975"/>
                <a:gd name="connsiteX4" fmla="*/ 13839 w 12219150"/>
                <a:gd name="connsiteY4" fmla="*/ 4412975 h 4412975"/>
                <a:gd name="connsiteX5" fmla="*/ 587 w 12219150"/>
                <a:gd name="connsiteY5" fmla="*/ 1338470 h 441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9150" h="4412975">
                  <a:moveTo>
                    <a:pt x="587" y="1338470"/>
                  </a:moveTo>
                  <a:lnTo>
                    <a:pt x="7936421" y="0"/>
                  </a:lnTo>
                  <a:lnTo>
                    <a:pt x="12219150" y="15471"/>
                  </a:lnTo>
                  <a:cubicBezTo>
                    <a:pt x="12219130" y="854036"/>
                    <a:pt x="12219111" y="1692602"/>
                    <a:pt x="12219091" y="2531167"/>
                  </a:cubicBezTo>
                  <a:lnTo>
                    <a:pt x="13839" y="4412975"/>
                  </a:lnTo>
                  <a:cubicBezTo>
                    <a:pt x="18257" y="3264453"/>
                    <a:pt x="-3831" y="2486992"/>
                    <a:pt x="587" y="1338470"/>
                  </a:cubicBez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98081" y="0"/>
            <a:ext cx="5805670" cy="5065989"/>
          </a:xfrm>
          <a:prstGeom prst="rect">
            <a:avLst/>
          </a:prstGeom>
        </p:spPr>
      </p:pic>
      <p:sp>
        <p:nvSpPr>
          <p:cNvPr id="83" name="Rectangle 82"/>
          <p:cNvSpPr/>
          <p:nvPr userDrawn="1"/>
        </p:nvSpPr>
        <p:spPr>
          <a:xfrm rot="21247678">
            <a:off x="-203757" y="2863176"/>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4" name="Straight Connector 83"/>
          <p:cNvCxnSpPr/>
          <p:nvPr userDrawn="1"/>
        </p:nvCxnSpPr>
        <p:spPr>
          <a:xfrm rot="21247678">
            <a:off x="3460705" y="2937369"/>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Text Placeholder 7"/>
          <p:cNvSpPr>
            <a:spLocks noGrp="1"/>
          </p:cNvSpPr>
          <p:nvPr>
            <p:ph type="body" sz="quarter" idx="15" hasCustomPrompt="1"/>
          </p:nvPr>
        </p:nvSpPr>
        <p:spPr>
          <a:xfrm rot="21247678">
            <a:off x="464686" y="2981541"/>
            <a:ext cx="2822796" cy="1029244"/>
          </a:xfrm>
        </p:spPr>
        <p:txBody>
          <a:bodyPr anchor="ctr">
            <a:normAutofit/>
          </a:bodyPr>
          <a:lstStyle>
            <a:lvl1pPr marL="0" indent="0" algn="l">
              <a:buNone/>
              <a:defRPr sz="4800">
                <a:solidFill>
                  <a:srgbClr val="FDB614"/>
                </a:solidFill>
              </a:defRPr>
            </a:lvl1pPr>
          </a:lstStyle>
          <a:p>
            <a:r>
              <a:rPr lang="en-US" dirty="0"/>
              <a:t>Title</a:t>
            </a:r>
          </a:p>
        </p:txBody>
      </p:sp>
      <p:sp>
        <p:nvSpPr>
          <p:cNvPr id="86" name="Text Placeholder 4"/>
          <p:cNvSpPr>
            <a:spLocks noGrp="1"/>
          </p:cNvSpPr>
          <p:nvPr>
            <p:ph type="body" sz="quarter" idx="18" hasCustomPrompt="1"/>
          </p:nvPr>
        </p:nvSpPr>
        <p:spPr>
          <a:xfrm rot="21247678">
            <a:off x="3741547" y="2634812"/>
            <a:ext cx="2447713" cy="1106570"/>
          </a:xfrm>
        </p:spPr>
        <p:txBody>
          <a:bodyPr anchor="ctr">
            <a:normAutofit/>
          </a:bodyPr>
          <a:lstStyle>
            <a:lvl1pPr marL="0" indent="0">
              <a:buNone/>
              <a:defRPr sz="2600" baseline="0">
                <a:solidFill>
                  <a:schemeClr val="bg1"/>
                </a:solidFill>
              </a:defRPr>
            </a:lvl1pPr>
          </a:lstStyle>
          <a:p>
            <a:r>
              <a:rPr lang="en-US" dirty="0"/>
              <a:t>Sub Title</a:t>
            </a:r>
          </a:p>
        </p:txBody>
      </p:sp>
      <p:sp>
        <p:nvSpPr>
          <p:cNvPr id="89" name="Text Placeholder 23"/>
          <p:cNvSpPr>
            <a:spLocks noGrp="1"/>
          </p:cNvSpPr>
          <p:nvPr>
            <p:ph type="body" sz="quarter" idx="19" hasCustomPrompt="1"/>
          </p:nvPr>
        </p:nvSpPr>
        <p:spPr>
          <a:xfrm>
            <a:off x="5149737" y="6029993"/>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0" name="Rectangle 89"/>
          <p:cNvSpPr/>
          <p:nvPr userDrawn="1"/>
        </p:nvSpPr>
        <p:spPr>
          <a:xfrm rot="20852900">
            <a:off x="4266740" y="5903454"/>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 Placeholder 23"/>
          <p:cNvSpPr>
            <a:spLocks noGrp="1"/>
          </p:cNvSpPr>
          <p:nvPr>
            <p:ph type="body" sz="quarter" idx="20" hasCustomPrompt="1"/>
          </p:nvPr>
        </p:nvSpPr>
        <p:spPr>
          <a:xfrm>
            <a:off x="9158520" y="6029994"/>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2" name="Rectangle 91"/>
          <p:cNvSpPr/>
          <p:nvPr userDrawn="1"/>
        </p:nvSpPr>
        <p:spPr>
          <a:xfrm rot="20852900">
            <a:off x="8275523" y="5903455"/>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04775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Font Size">
    <p:spTree>
      <p:nvGrpSpPr>
        <p:cNvPr id="1" name=""/>
        <p:cNvGrpSpPr/>
        <p:nvPr/>
      </p:nvGrpSpPr>
      <p:grpSpPr>
        <a:xfrm>
          <a:off x="0" y="0"/>
          <a:ext cx="0" cy="0"/>
          <a:chOff x="0" y="0"/>
          <a:chExt cx="0" cy="0"/>
        </a:xfrm>
      </p:grpSpPr>
    </p:spTree>
    <p:extLst>
      <p:ext uri="{BB962C8B-B14F-4D97-AF65-F5344CB8AC3E}">
        <p14:creationId xmlns:p14="http://schemas.microsoft.com/office/powerpoint/2010/main" val="7895234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9674933-F2B1-8A48-B5FC-18445F691229}" type="datetimeFigureOut">
              <a:rPr lang="en-US" smtClean="0"/>
              <a:t>8/10/20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3F4CC3-3726-6A40-B89F-F0B2541AE1A6}" type="slidenum">
              <a:rPr lang="en-US" smtClean="0"/>
              <a:t>‹#›</a:t>
            </a:fld>
            <a:endParaRPr lang="en-US"/>
          </a:p>
        </p:txBody>
      </p:sp>
    </p:spTree>
    <p:extLst>
      <p:ext uri="{BB962C8B-B14F-4D97-AF65-F5344CB8AC3E}">
        <p14:creationId xmlns:p14="http://schemas.microsoft.com/office/powerpoint/2010/main" val="34219705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3" name="Rectangle 2"/>
          <p:cNvSpPr/>
          <p:nvPr userDrawn="1"/>
        </p:nvSpPr>
        <p:spPr>
          <a:xfrm>
            <a:off x="0" y="-13252"/>
            <a:ext cx="7673009"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rot="353497">
            <a:off x="-106891" y="570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11"/>
          <p:cNvSpPr>
            <a:spLocks noGrp="1"/>
          </p:cNvSpPr>
          <p:nvPr>
            <p:ph type="body" sz="quarter" idx="10" hasCustomPrompt="1"/>
          </p:nvPr>
        </p:nvSpPr>
        <p:spPr>
          <a:xfrm rot="353497">
            <a:off x="459254" y="680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0" name="Text Placeholder 25"/>
          <p:cNvSpPr>
            <a:spLocks noGrp="1"/>
          </p:cNvSpPr>
          <p:nvPr>
            <p:ph type="body" sz="quarter" idx="23" hasCustomPrompt="1"/>
          </p:nvPr>
        </p:nvSpPr>
        <p:spPr>
          <a:xfrm>
            <a:off x="608054" y="3476639"/>
            <a:ext cx="2784503" cy="3056683"/>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7635" y="-13252"/>
            <a:ext cx="5124365" cy="4311535"/>
          </a:xfrm>
          <a:prstGeom prst="rect">
            <a:avLst/>
          </a:prstGeom>
        </p:spPr>
      </p:pic>
      <p:sp>
        <p:nvSpPr>
          <p:cNvPr id="13" name="Rectangle 12"/>
          <p:cNvSpPr/>
          <p:nvPr userDrawn="1"/>
        </p:nvSpPr>
        <p:spPr>
          <a:xfrm rot="353497">
            <a:off x="-106891" y="1603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1"/>
          <p:cNvSpPr>
            <a:spLocks noGrp="1"/>
          </p:cNvSpPr>
          <p:nvPr>
            <p:ph type="body" sz="quarter" idx="24" hasCustomPrompt="1"/>
          </p:nvPr>
        </p:nvSpPr>
        <p:spPr>
          <a:xfrm rot="353497">
            <a:off x="459254" y="1713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6" name="Footer Placeholder 6"/>
          <p:cNvSpPr txBox="1">
            <a:spLocks noGrp="1"/>
          </p:cNvSpPr>
          <p:nvPr userDrawn="1"/>
        </p:nvSpPr>
        <p:spPr bwMode="auto">
          <a:xfrm>
            <a:off x="7655243" y="6126922"/>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17"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984105" y="6071360"/>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333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463826" y="6052320"/>
            <a:ext cx="6692348" cy="400110"/>
          </a:xfrm>
          <a:prstGeom prst="rect">
            <a:avLst/>
          </a:prstGeom>
        </p:spPr>
        <p:txBody>
          <a:bodyPr wrap="square">
            <a:spAutoFit/>
          </a:bodyPr>
          <a:lstStyle/>
          <a:p>
            <a:pPr algn="just">
              <a:spcBef>
                <a:spcPct val="0"/>
              </a:spcBef>
              <a:buFontTx/>
              <a:buNone/>
            </a:pPr>
            <a:r>
              <a:rPr lang="en-GB" altLang="x-none" sz="1000" dirty="0">
                <a:solidFill>
                  <a:schemeClr val="bg1"/>
                </a:solidFill>
              </a:rPr>
              <a:t>This publication reflects the views only of the authors, and the Education, </a:t>
            </a:r>
            <a:r>
              <a:rPr lang="en-GB" altLang="x-none" sz="1000" dirty="0" err="1">
                <a:solidFill>
                  <a:schemeClr val="bg1"/>
                </a:solidFill>
              </a:rPr>
              <a:t>Audiovisual</a:t>
            </a:r>
            <a:r>
              <a:rPr lang="en-GB" altLang="x-none" sz="1000" dirty="0">
                <a:solidFill>
                  <a:schemeClr val="bg1"/>
                </a:solidFill>
              </a:rPr>
              <a:t> and Culture Executive Agency and the European Commission cannot be held responsible for any use which may be made of the information contained therein."  </a:t>
            </a:r>
            <a:endParaRPr lang="en-IE" altLang="en-US" sz="1000" dirty="0">
              <a:solidFill>
                <a:schemeClr val="bg1"/>
              </a:solidFill>
            </a:endParaRPr>
          </a:p>
        </p:txBody>
      </p:sp>
      <p:sp>
        <p:nvSpPr>
          <p:cNvPr id="12" name="Text Placeholder 11"/>
          <p:cNvSpPr>
            <a:spLocks noGrp="1"/>
          </p:cNvSpPr>
          <p:nvPr>
            <p:ph type="body" sz="quarter" idx="10" hasCustomPrompt="1"/>
          </p:nvPr>
        </p:nvSpPr>
        <p:spPr>
          <a:xfrm>
            <a:off x="576136" y="391665"/>
            <a:ext cx="5199824" cy="3224991"/>
          </a:xfrm>
        </p:spPr>
        <p:txBody>
          <a:bodyPr>
            <a:normAutofit/>
          </a:bodyPr>
          <a:lstStyle>
            <a:lvl1pPr marL="0" indent="0">
              <a:buNone/>
              <a:defRPr sz="5400">
                <a:solidFill>
                  <a:schemeClr val="bg1"/>
                </a:solidFill>
              </a:defRPr>
            </a:lvl1pPr>
          </a:lstStyle>
          <a:p>
            <a:pPr lvl="0"/>
            <a:r>
              <a:rPr lang="en-US" dirty="0"/>
              <a:t>INTRO.</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2729" t="-39417" r="31006" b="23679"/>
          <a:stretch/>
        </p:blipFill>
        <p:spPr>
          <a:xfrm>
            <a:off x="5870713" y="391665"/>
            <a:ext cx="6321287" cy="6466335"/>
          </a:xfrm>
          <a:prstGeom prst="rect">
            <a:avLst/>
          </a:prstGeom>
        </p:spPr>
      </p:pic>
    </p:spTree>
    <p:extLst>
      <p:ext uri="{BB962C8B-B14F-4D97-AF65-F5344CB8AC3E}">
        <p14:creationId xmlns:p14="http://schemas.microsoft.com/office/powerpoint/2010/main" val="206619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Icons with Title">
    <p:spTree>
      <p:nvGrpSpPr>
        <p:cNvPr id="1" name=""/>
        <p:cNvGrpSpPr/>
        <p:nvPr/>
      </p:nvGrpSpPr>
      <p:grpSpPr>
        <a:xfrm>
          <a:off x="0" y="0"/>
          <a:ext cx="0" cy="0"/>
          <a:chOff x="0" y="0"/>
          <a:chExt cx="0" cy="0"/>
        </a:xfrm>
      </p:grpSpPr>
      <p:sp>
        <p:nvSpPr>
          <p:cNvPr id="30" name="Rectangle 2"/>
          <p:cNvSpPr/>
          <p:nvPr userDrawn="1"/>
        </p:nvSpPr>
        <p:spPr>
          <a:xfrm rot="16200000" flipH="1" flipV="1">
            <a:off x="4610365" y="-4597113"/>
            <a:ext cx="2984522" cy="12178751"/>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7673009"/>
              <a:gd name="connsiteY0" fmla="*/ 0 h 6863783"/>
              <a:gd name="connsiteX1" fmla="*/ 7673009 w 7673009"/>
              <a:gd name="connsiteY1" fmla="*/ 0 h 6863783"/>
              <a:gd name="connsiteX2" fmla="*/ 5924975 w 7673009"/>
              <a:gd name="connsiteY2" fmla="*/ 6863783 h 6863783"/>
              <a:gd name="connsiteX3" fmla="*/ 0 w 7673009"/>
              <a:gd name="connsiteY3" fmla="*/ 6858000 h 6863783"/>
              <a:gd name="connsiteX4" fmla="*/ 0 w 7673009"/>
              <a:gd name="connsiteY4" fmla="*/ 0 h 6863783"/>
              <a:gd name="connsiteX0" fmla="*/ 0 w 7076033"/>
              <a:gd name="connsiteY0" fmla="*/ 1 h 6863784"/>
              <a:gd name="connsiteX1" fmla="*/ 7076034 w 7076033"/>
              <a:gd name="connsiteY1" fmla="*/ 0 h 6863784"/>
              <a:gd name="connsiteX2" fmla="*/ 5924975 w 7076033"/>
              <a:gd name="connsiteY2" fmla="*/ 6863784 h 6863784"/>
              <a:gd name="connsiteX3" fmla="*/ 0 w 7076033"/>
              <a:gd name="connsiteY3" fmla="*/ 6858001 h 6863784"/>
              <a:gd name="connsiteX4" fmla="*/ 0 w 7076033"/>
              <a:gd name="connsiteY4" fmla="*/ 1 h 686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6033" h="6863784">
                <a:moveTo>
                  <a:pt x="0" y="1"/>
                </a:moveTo>
                <a:lnTo>
                  <a:pt x="7076034" y="0"/>
                </a:lnTo>
                <a:lnTo>
                  <a:pt x="5924975" y="6863784"/>
                </a:lnTo>
                <a:lnTo>
                  <a:pt x="0" y="6858001"/>
                </a:lnTo>
                <a:lnTo>
                  <a:pt x="0" y="1"/>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23"/>
          <p:cNvSpPr>
            <a:spLocks noChangeArrowheads="1"/>
          </p:cNvSpPr>
          <p:nvPr userDrawn="1"/>
        </p:nvSpPr>
        <p:spPr bwMode="auto">
          <a:xfrm>
            <a:off x="16262195" y="79667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1" name="Oval 24"/>
          <p:cNvSpPr>
            <a:spLocks noChangeArrowheads="1"/>
          </p:cNvSpPr>
          <p:nvPr userDrawn="1"/>
        </p:nvSpPr>
        <p:spPr bwMode="auto">
          <a:xfrm>
            <a:off x="16063758" y="85810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2" name="Oval 25"/>
          <p:cNvSpPr>
            <a:spLocks noChangeArrowheads="1"/>
          </p:cNvSpPr>
          <p:nvPr userDrawn="1"/>
        </p:nvSpPr>
        <p:spPr bwMode="auto">
          <a:xfrm>
            <a:off x="16898783" y="79619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3" name="Oval 26"/>
          <p:cNvSpPr>
            <a:spLocks noChangeArrowheads="1"/>
          </p:cNvSpPr>
          <p:nvPr userDrawn="1"/>
        </p:nvSpPr>
        <p:spPr bwMode="auto">
          <a:xfrm>
            <a:off x="16414595" y="81191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4" name="Oval 27"/>
          <p:cNvSpPr>
            <a:spLocks noChangeArrowheads="1"/>
          </p:cNvSpPr>
          <p:nvPr userDrawn="1"/>
        </p:nvSpPr>
        <p:spPr bwMode="auto">
          <a:xfrm>
            <a:off x="16216158" y="87334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5" name="Oval 28"/>
          <p:cNvSpPr>
            <a:spLocks noChangeArrowheads="1"/>
          </p:cNvSpPr>
          <p:nvPr userDrawn="1"/>
        </p:nvSpPr>
        <p:spPr bwMode="auto">
          <a:xfrm>
            <a:off x="17051183" y="81143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6" name="Oval 29"/>
          <p:cNvSpPr>
            <a:spLocks noChangeArrowheads="1"/>
          </p:cNvSpPr>
          <p:nvPr userDrawn="1"/>
        </p:nvSpPr>
        <p:spPr bwMode="auto">
          <a:xfrm>
            <a:off x="16566995" y="82715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7" name="Oval 30"/>
          <p:cNvSpPr>
            <a:spLocks noChangeArrowheads="1"/>
          </p:cNvSpPr>
          <p:nvPr userDrawn="1"/>
        </p:nvSpPr>
        <p:spPr bwMode="auto">
          <a:xfrm>
            <a:off x="16368558" y="88858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8" name="Oval 31"/>
          <p:cNvSpPr>
            <a:spLocks noChangeArrowheads="1"/>
          </p:cNvSpPr>
          <p:nvPr userDrawn="1"/>
        </p:nvSpPr>
        <p:spPr bwMode="auto">
          <a:xfrm>
            <a:off x="17203583" y="82667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pic>
        <p:nvPicPr>
          <p:cNvPr id="20" name="図プレースホルダー 37"/>
          <p:cNvPicPr>
            <a:picLocks noChangeAspect="1"/>
          </p:cNvPicPr>
          <p:nvPr userDrawn="1"/>
        </p:nvPicPr>
        <p:blipFill>
          <a:blip r:embed="rId2">
            <a:extLst>
              <a:ext uri="{28A0092B-C50C-407E-A947-70E740481C1C}">
                <a14:useLocalDpi xmlns:a14="http://schemas.microsoft.com/office/drawing/2010/main" val="0"/>
              </a:ext>
            </a:extLst>
          </a:blip>
          <a:srcRect l="16211" r="16211"/>
          <a:stretch>
            <a:fillRect/>
          </a:stretch>
        </p:blipFill>
        <p:spPr bwMode="auto">
          <a:xfrm>
            <a:off x="13804745" y="3534408"/>
            <a:ext cx="8636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Placeholder 23"/>
          <p:cNvSpPr>
            <a:spLocks noGrp="1"/>
          </p:cNvSpPr>
          <p:nvPr>
            <p:ph type="body" sz="quarter" idx="13" hasCustomPrompt="1"/>
          </p:nvPr>
        </p:nvSpPr>
        <p:spPr>
          <a:xfrm>
            <a:off x="13250" y="901279"/>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46" name="Text Placeholder 23"/>
          <p:cNvSpPr>
            <a:spLocks noGrp="1"/>
          </p:cNvSpPr>
          <p:nvPr>
            <p:ph type="body" sz="quarter" idx="14" hasCustomPrompt="1"/>
          </p:nvPr>
        </p:nvSpPr>
        <p:spPr>
          <a:xfrm>
            <a:off x="684287"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47" name="Text Placeholder 23"/>
          <p:cNvSpPr>
            <a:spLocks noGrp="1"/>
          </p:cNvSpPr>
          <p:nvPr>
            <p:ph type="body" sz="quarter" idx="15" hasCustomPrompt="1"/>
          </p:nvPr>
        </p:nvSpPr>
        <p:spPr>
          <a:xfrm>
            <a:off x="684287"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48" name="Straight Connector 47"/>
          <p:cNvCxnSpPr/>
          <p:nvPr userDrawn="1"/>
        </p:nvCxnSpPr>
        <p:spPr>
          <a:xfrm flipH="1">
            <a:off x="555813"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0" name="Text Placeholder 23"/>
          <p:cNvSpPr>
            <a:spLocks noGrp="1"/>
          </p:cNvSpPr>
          <p:nvPr>
            <p:ph type="body" sz="quarter" idx="16" hasCustomPrompt="1"/>
          </p:nvPr>
        </p:nvSpPr>
        <p:spPr>
          <a:xfrm>
            <a:off x="451221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1" name="Text Placeholder 23"/>
          <p:cNvSpPr>
            <a:spLocks noGrp="1"/>
          </p:cNvSpPr>
          <p:nvPr>
            <p:ph type="body" sz="quarter" idx="17" hasCustomPrompt="1"/>
          </p:nvPr>
        </p:nvSpPr>
        <p:spPr>
          <a:xfrm>
            <a:off x="451221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2" name="Straight Connector 51"/>
          <p:cNvCxnSpPr/>
          <p:nvPr userDrawn="1"/>
        </p:nvCxnSpPr>
        <p:spPr>
          <a:xfrm flipH="1">
            <a:off x="438374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4" name="Text Placeholder 23"/>
          <p:cNvSpPr>
            <a:spLocks noGrp="1"/>
          </p:cNvSpPr>
          <p:nvPr>
            <p:ph type="body" sz="quarter" idx="18" hasCustomPrompt="1"/>
          </p:nvPr>
        </p:nvSpPr>
        <p:spPr>
          <a:xfrm>
            <a:off x="822808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5" name="Text Placeholder 23"/>
          <p:cNvSpPr>
            <a:spLocks noGrp="1"/>
          </p:cNvSpPr>
          <p:nvPr>
            <p:ph type="body" sz="quarter" idx="19" hasCustomPrompt="1"/>
          </p:nvPr>
        </p:nvSpPr>
        <p:spPr>
          <a:xfrm>
            <a:off x="822808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6" name="Straight Connector 55"/>
          <p:cNvCxnSpPr/>
          <p:nvPr userDrawn="1"/>
        </p:nvCxnSpPr>
        <p:spPr>
          <a:xfrm flipH="1">
            <a:off x="809961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6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31" name="Picture 30"/>
          <p:cNvPicPr>
            <a:picLocks noChangeAspect="1"/>
          </p:cNvPicPr>
          <p:nvPr userDrawn="1"/>
        </p:nvPicPr>
        <p:blipFill rotWithShape="1">
          <a:blip r:embed="rId3">
            <a:extLst>
              <a:ext uri="{28A0092B-C50C-407E-A947-70E740481C1C}">
                <a14:useLocalDpi xmlns:a14="http://schemas.microsoft.com/office/drawing/2010/main" val="0"/>
              </a:ext>
            </a:extLst>
          </a:blip>
          <a:srcRect l="-29572" t="35076" r="29572" b="-35076"/>
          <a:stretch/>
        </p:blipFill>
        <p:spPr>
          <a:xfrm>
            <a:off x="8261657" y="5060"/>
            <a:ext cx="3943593" cy="3545568"/>
          </a:xfrm>
          <a:prstGeom prst="rect">
            <a:avLst/>
          </a:prstGeom>
        </p:spPr>
      </p:pic>
      <p:sp>
        <p:nvSpPr>
          <p:cNvPr id="2" name="Rectangle 1"/>
          <p:cNvSpPr/>
          <p:nvPr userDrawn="1"/>
        </p:nvSpPr>
        <p:spPr>
          <a:xfrm rot="20852900">
            <a:off x="1758912" y="2179950"/>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userDrawn="1"/>
        </p:nvSpPr>
        <p:spPr>
          <a:xfrm rot="649108">
            <a:off x="5613094" y="2122558"/>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userDrawn="1"/>
        </p:nvSpPr>
        <p:spPr>
          <a:xfrm rot="21216429">
            <a:off x="9635129" y="2128224"/>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5173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Left (Blue) Photo Right">
    <p:spTree>
      <p:nvGrpSpPr>
        <p:cNvPr id="1" name=""/>
        <p:cNvGrpSpPr/>
        <p:nvPr/>
      </p:nvGrpSpPr>
      <p:grpSpPr>
        <a:xfrm>
          <a:off x="0" y="0"/>
          <a:ext cx="0" cy="0"/>
          <a:chOff x="0" y="0"/>
          <a:chExt cx="0" cy="0"/>
        </a:xfrm>
      </p:grpSpPr>
      <p:sp>
        <p:nvSpPr>
          <p:cNvPr id="18"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24" name="Picture 23"/>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5" name="Rectangle 24"/>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29"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1035067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Right Text Left (Blue)">
    <p:spTree>
      <p:nvGrpSpPr>
        <p:cNvPr id="1" name=""/>
        <p:cNvGrpSpPr/>
        <p:nvPr/>
      </p:nvGrpSpPr>
      <p:grpSpPr>
        <a:xfrm>
          <a:off x="0" y="0"/>
          <a:ext cx="0" cy="0"/>
          <a:chOff x="0" y="0"/>
          <a:chExt cx="0" cy="0"/>
        </a:xfrm>
      </p:grpSpPr>
      <p:sp>
        <p:nvSpPr>
          <p:cNvPr id="63"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65" name="Picture 64"/>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66" name="Rectangle 65"/>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6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71"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72"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732658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Left (Red) Photo Right">
    <p:spTree>
      <p:nvGrpSpPr>
        <p:cNvPr id="1" name=""/>
        <p:cNvGrpSpPr/>
        <p:nvPr/>
      </p:nvGrpSpPr>
      <p:grpSpPr>
        <a:xfrm>
          <a:off x="0" y="0"/>
          <a:ext cx="0" cy="0"/>
          <a:chOff x="0" y="0"/>
          <a:chExt cx="0" cy="0"/>
        </a:xfrm>
      </p:grpSpPr>
      <p:sp>
        <p:nvSpPr>
          <p:cNvPr id="15"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9" name="Picture 18"/>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0" name="Rectangle 19"/>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2"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3"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764034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ext Left (Red) Photo Righ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FA674A-2B8E-F541-A582-68059BD283D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flipH="1">
            <a:off x="-354" y="1"/>
            <a:ext cx="2814806" cy="2744662"/>
          </a:xfrm>
          <a:prstGeom prst="rect">
            <a:avLst/>
          </a:prstGeom>
        </p:spPr>
      </p:pic>
      <p:sp>
        <p:nvSpPr>
          <p:cNvPr id="36" name="Text Placeholder 25"/>
          <p:cNvSpPr>
            <a:spLocks noGrp="1"/>
          </p:cNvSpPr>
          <p:nvPr>
            <p:ph type="body" sz="quarter" idx="23" hasCustomPrompt="1"/>
          </p:nvPr>
        </p:nvSpPr>
        <p:spPr>
          <a:xfrm>
            <a:off x="583604" y="2197411"/>
            <a:ext cx="6233457" cy="4061001"/>
          </a:xfrm>
        </p:spPr>
        <p:txBody>
          <a:bodyPr>
            <a:noAutofit/>
          </a:bodyPr>
          <a:lstStyle>
            <a:lvl1pPr marL="0" indent="0" algn="l">
              <a:buClr>
                <a:srgbClr val="EA1D76"/>
              </a:buClr>
              <a:buFont typeface="Arial" charset="0"/>
              <a:buNone/>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20" name="Rectangle 19"/>
          <p:cNvSpPr/>
          <p:nvPr userDrawn="1"/>
        </p:nvSpPr>
        <p:spPr>
          <a:xfrm rot="256793">
            <a:off x="-140890" y="570860"/>
            <a:ext cx="5349025"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2"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3" name="Picture Placeholder 2"/>
          <p:cNvSpPr>
            <a:spLocks noGrp="1"/>
          </p:cNvSpPr>
          <p:nvPr>
            <p:ph type="pic" sz="quarter" idx="24"/>
          </p:nvPr>
        </p:nvSpPr>
        <p:spPr>
          <a:xfrm>
            <a:off x="6817062" y="-14012"/>
            <a:ext cx="5401165"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10" name="テキスト プレースホルダー 36">
            <a:extLst>
              <a:ext uri="{FF2B5EF4-FFF2-40B4-BE49-F238E27FC236}">
                <a16:creationId xmlns:a16="http://schemas.microsoft.com/office/drawing/2014/main" id="{69A5E8D7-3257-3640-BA71-2C4CC02D84E6}"/>
              </a:ext>
            </a:extLst>
          </p:cNvPr>
          <p:cNvSpPr txBox="1">
            <a:spLocks/>
          </p:cNvSpPr>
          <p:nvPr userDrawn="1"/>
        </p:nvSpPr>
        <p:spPr bwMode="auto">
          <a:xfrm>
            <a:off x="810668" y="64813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extLst>
      <p:ext uri="{BB962C8B-B14F-4D97-AF65-F5344CB8AC3E}">
        <p14:creationId xmlns:p14="http://schemas.microsoft.com/office/powerpoint/2010/main" val="18708123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674933-F2B1-8A48-B5FC-18445F691229}" type="datetimeFigureOut">
              <a:rPr lang="en-US" smtClean="0"/>
              <a:t>8/10/20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3F4CC3-3726-6A40-B89F-F0B2541AE1A6}" type="slidenum">
              <a:rPr lang="en-US" smtClean="0"/>
              <a:t>‹#›</a:t>
            </a:fld>
            <a:endParaRPr lang="en-US" dirty="0"/>
          </a:p>
        </p:txBody>
      </p:sp>
    </p:spTree>
    <p:extLst>
      <p:ext uri="{BB962C8B-B14F-4D97-AF65-F5344CB8AC3E}">
        <p14:creationId xmlns:p14="http://schemas.microsoft.com/office/powerpoint/2010/main" val="76914611"/>
      </p:ext>
    </p:extLst>
  </p:cSld>
  <p:clrMap bg1="lt1" tx1="dk1" bg2="lt2" tx2="dk2" accent1="accent1" accent2="accent2" accent3="accent3" accent4="accent4" accent5="accent5" accent6="accent6" hlink="hlink" folHlink="folHlink"/>
  <p:sldLayoutIdLst>
    <p:sldLayoutId id="2147483674" r:id="rId1"/>
    <p:sldLayoutId id="2147483676" r:id="rId2"/>
    <p:sldLayoutId id="2147483675" r:id="rId3"/>
    <p:sldLayoutId id="2147483649" r:id="rId4"/>
    <p:sldLayoutId id="2147483651" r:id="rId5"/>
    <p:sldLayoutId id="2147483652" r:id="rId6"/>
    <p:sldLayoutId id="2147483650" r:id="rId7"/>
    <p:sldLayoutId id="2147483655" r:id="rId8"/>
    <p:sldLayoutId id="2147483680" r:id="rId9"/>
    <p:sldLayoutId id="2147483658" r:id="rId10"/>
    <p:sldLayoutId id="2147483653" r:id="rId11"/>
    <p:sldLayoutId id="2147483654" r:id="rId12"/>
    <p:sldLayoutId id="2147483657" r:id="rId13"/>
    <p:sldLayoutId id="2147483682" r:id="rId14"/>
    <p:sldLayoutId id="2147483681" r:id="rId15"/>
    <p:sldLayoutId id="2147483660" r:id="rId16"/>
    <p:sldLayoutId id="2147483683" r:id="rId17"/>
    <p:sldLayoutId id="2147483661" r:id="rId18"/>
    <p:sldLayoutId id="2147483659" r:id="rId19"/>
    <p:sldLayoutId id="2147483656" r:id="rId20"/>
    <p:sldLayoutId id="2147483677" r:id="rId21"/>
    <p:sldLayoutId id="2147483679"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hyperlink" Target="https://www.businessnewsdaily.com/7742-etsy-success-tips.html" TargetMode="External"/><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hyperlink" Target="https://www.businessnewsdaily.com/7757-pop-culture-businesses.html"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etsy.com/ie/market/pop_culture" TargetMode="External"/><Relationship Id="rId2" Type="http://schemas.openxmlformats.org/officeDocument/2006/relationships/hyperlink" Target="https://www.etsy.com/ie/" TargetMode="Externa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5.png"/><Relationship Id="rId4" Type="http://schemas.openxmlformats.org/officeDocument/2006/relationships/hyperlink" Target="https://www.businessnewsdaily.com/7742-etsy-success-tips.html"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www.youtube.com/channel/UCO9e0tqE1Zh-iHtofu08pxA" TargetMode="External"/><Relationship Id="rId7" Type="http://schemas.openxmlformats.org/officeDocument/2006/relationships/hyperlink" Target="https://www.etsy.com/sell" TargetMode="External"/><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18.png"/><Relationship Id="rId5" Type="http://schemas.openxmlformats.org/officeDocument/2006/relationships/hyperlink" Target="https://youtu.be/lALzP8OqhnQ?list=PLwu9gSmfQdCJvpZIsxNEWEE-fPrwA-2Ol" TargetMode="Externa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hyperlink" Target="http://www.cosplayhouse.com/" TargetMode="External"/><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hyperlink" Target="https://www.businessnewsdaily.com/7757-pop-culture-businesses.html"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6.xml"/><Relationship Id="rId5" Type="http://schemas.openxmlformats.org/officeDocument/2006/relationships/image" Target="../media/image22.png"/><Relationship Id="rId4" Type="http://schemas.openxmlformats.org/officeDocument/2006/relationships/hyperlink" Target="https://www.youtube.com/channel/UCfc6La_acUFb4YPDoF6V1GA/videos"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image" Target="../media/image25.png"/><Relationship Id="rId5" Type="http://schemas.openxmlformats.org/officeDocument/2006/relationships/hyperlink" Target="https://linktr.ee/weirdo_ellie_cosplay?fbclid=IwAR2oBmO4OMWI4SEpCYR-HIXChXtQGtRW2RwAUhKwIYLz-hLMPBA_6BCZMJk" TargetMode="Externa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6.xml"/><Relationship Id="rId5" Type="http://schemas.openxmlformats.org/officeDocument/2006/relationships/image" Target="../media/image26.png"/><Relationship Id="rId4" Type="http://schemas.openxmlformats.org/officeDocument/2006/relationships/hyperlink" Target="https://www.theguildofnerds.com/2019/11/13/weirdo-ellie-cosplay-interview/"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instagram.com/weirdo_ellie_cosplay" TargetMode="External"/><Relationship Id="rId7" Type="http://schemas.openxmlformats.org/officeDocument/2006/relationships/hyperlink" Target="https://www.youtube.com/channel/UCfc6La_acUFb4YPDoF6V1GA" TargetMode="External"/><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hyperlink" Target="https://www.facebook.com/Weirdoelliecosplay" TargetMode="External"/><Relationship Id="rId5" Type="http://schemas.openxmlformats.org/officeDocument/2006/relationships/hyperlink" Target="https://www.theguildofnerds.com/2019/11/13/weirdo-ellie-cosplay-interview/" TargetMode="Externa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hyperlink" Target="https://www.boredpanda.com/game-of-thrones-real-life-locations/?utm_source=google&amp;utm_medium=organic&amp;utm_campaign=organic" TargetMode="External"/><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comments" Target="../comments/comment1.xml"/></Relationships>
</file>

<file path=ppt/slides/_rels/slide23.xml.rels><?xml version="1.0" encoding="UTF-8" standalone="yes"?>
<Relationships xmlns="http://schemas.openxmlformats.org/package/2006/relationships"><Relationship Id="rId8" Type="http://schemas.openxmlformats.org/officeDocument/2006/relationships/hyperlink" Target="http://wp.me/p2mpH5-6dj" TargetMode="External"/><Relationship Id="rId3" Type="http://schemas.openxmlformats.org/officeDocument/2006/relationships/hyperlink" Target="http://wp.me/p2mpH5-68k" TargetMode="External"/><Relationship Id="rId7" Type="http://schemas.openxmlformats.org/officeDocument/2006/relationships/hyperlink" Target="http://wp.me/p2mpH5-6ca" TargetMode="External"/><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hyperlink" Target="http://wp.me/p2mpH5-6aY" TargetMode="External"/><Relationship Id="rId5" Type="http://schemas.openxmlformats.org/officeDocument/2006/relationships/hyperlink" Target="http://wp.me/p2mpH5-69W" TargetMode="External"/><Relationship Id="rId10" Type="http://schemas.openxmlformats.org/officeDocument/2006/relationships/image" Target="../media/image28.png"/><Relationship Id="rId4" Type="http://schemas.openxmlformats.org/officeDocument/2006/relationships/hyperlink" Target="http://wp.me/p2mpH5-69i" TargetMode="External"/><Relationship Id="rId9" Type="http://schemas.openxmlformats.org/officeDocument/2006/relationships/hyperlink" Target="https://theselfishyears.com/2015/01/01/the-selfishs-own-customized-game-of-thrones-tour-in-northern-ireland-and-croatia/"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hyperlink" Target="https://www.wizardry.college/" TargetMode="External"/><Relationship Id="rId5" Type="http://schemas.openxmlformats.org/officeDocument/2006/relationships/image" Target="../media/image29.png"/><Relationship Id="rId4" Type="http://schemas.openxmlformats.org/officeDocument/2006/relationships/hyperlink" Target="https://youtu.be/MuatTc-NBJ4"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www.fempop.com/" TargetMode="External"/><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hyperlink" Target="https://www.eucopyright.com/" TargetMode="External"/><Relationship Id="rId4" Type="http://schemas.openxmlformats.org/officeDocument/2006/relationships/hyperlink" Target="http://blog.etsy.com/en/2010/fan-art-and-fair-use-one-truth-and-five-myths/"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complex.com/pop-culture/2012/10/25-pieces-of-cool-video-game-inspired-furniture/8-bit-fireplace" TargetMode="External"/><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hyperlink" Target="https://www.businessnewsdaily.com/7757-pop-culture-businesses.html"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evoke.ie/2018/09/21/life-style/stunning-donegal-cabin-airbnb" TargetMode="External"/><Relationship Id="rId2" Type="http://schemas.openxmlformats.org/officeDocument/2006/relationships/notesSlide" Target="../notesSlides/notesSlide20.xml"/><Relationship Id="rId1" Type="http://schemas.openxmlformats.org/officeDocument/2006/relationships/slideLayout" Target="../slideLayouts/slideLayout15.xml"/><Relationship Id="rId6" Type="http://schemas.openxmlformats.org/officeDocument/2006/relationships/hyperlink" Target="https://www.entrepreneur.com/article/334033?fbclid=IwAR2vQfR6O_qxnUxv9VrNYk9w6_XJYZ_EulCIG0o_7fGx9xMY1oVtBkRKYOQ" TargetMode="External"/><Relationship Id="rId5" Type="http://schemas.openxmlformats.org/officeDocument/2006/relationships/image" Target="../media/image30.png"/><Relationship Id="rId4" Type="http://schemas.openxmlformats.org/officeDocument/2006/relationships/hyperlink" Target="https://evoke.ie/2019/02/11/life-style/enjoy-a-romantic-getaway-in-this-donegal-hobbit-home-for-just-e69"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comments" Target="../comments/comment2.xml"/></Relationships>
</file>

<file path=ppt/slides/_rels/slide31.xml.rels><?xml version="1.0" encoding="UTF-8" standalone="yes"?>
<Relationships xmlns="http://schemas.openxmlformats.org/package/2006/relationships"><Relationship Id="rId2" Type="http://schemas.openxmlformats.org/officeDocument/2006/relationships/hyperlink" Target="https://pdst.ie/sites/default/files/Student%20enterprise%20manual.pdf" TargetMode="Externa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hyperlink" Target="https://pdst.ie/sites/default/files/Student%20enterprise%20manual.pdf" TargetMode="External"/><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33.jpe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3" Type="http://schemas.openxmlformats.org/officeDocument/2006/relationships/hyperlink" Target="https://www.mindtools.com/pages/article/newCT_02.htm" TargetMode="External"/><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hyperlink" Target="https://pdst.ie/sites/default/files/Student%20enterprise%20manual.pdf"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hyperlink" Target="https://pdst.ie/sites/default/files/Student%20enterprise%20manual.pdf" TargetMode="Externa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2" Type="http://schemas.openxmlformats.org/officeDocument/2006/relationships/hyperlink" Target="https://pdst.ie/sites/default/files/Student%20enterprise%20manual.pdf" TargetMode="Externa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3" Type="http://schemas.openxmlformats.org/officeDocument/2006/relationships/hyperlink" Target="http://www.tonybuzan.com/" TargetMode="External"/><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hyperlink" Target="https://pdst.ie/sites/default/files/Student%20enterprise%20manual.pdf"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dst.ie/sites/default/files/Student%20enterprise%20manual.pdf" TargetMode="Externa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hyperlink" Target="https://pdst.ie/sites/default/files/Student%20enterprise%20manual.pdf" TargetMode="External"/><Relationship Id="rId2" Type="http://schemas.openxmlformats.org/officeDocument/2006/relationships/hyperlink" Target="https://mindmapsunleashed.com/how-to-mind-map-with-tony-buzan" TargetMode="Externa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hyperlink" Target="https://pdst.ie/sites/default/files/Student%20enterprise%20manual.pdf" TargetMode="Externa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hyperlink" Target="https://pdst.ie/sites/default/files/Student%20enterprise%20manual.pdf" TargetMode="External"/><Relationship Id="rId2" Type="http://schemas.openxmlformats.org/officeDocument/2006/relationships/notesSlide" Target="../notesSlides/notesSlide25.xml"/><Relationship Id="rId1" Type="http://schemas.openxmlformats.org/officeDocument/2006/relationships/slideLayout" Target="../slideLayouts/slideLayout16.xml"/><Relationship Id="rId6" Type="http://schemas.openxmlformats.org/officeDocument/2006/relationships/image" Target="../media/image39.png"/><Relationship Id="rId5" Type="http://schemas.openxmlformats.org/officeDocument/2006/relationships/image" Target="../media/image24.png"/><Relationship Id="rId4" Type="http://schemas.openxmlformats.org/officeDocument/2006/relationships/image" Target="../media/image23.png"/></Relationships>
</file>

<file path=ppt/slides/_rels/slide47.xml.rels><?xml version="1.0" encoding="UTF-8" standalone="yes"?>
<Relationships xmlns="http://schemas.openxmlformats.org/package/2006/relationships"><Relationship Id="rId3" Type="http://schemas.openxmlformats.org/officeDocument/2006/relationships/hyperlink" Target="https://entrepreneurhandbook.co.uk/doing-business-in-emerging-markets-what-you-should-know/" TargetMode="External"/><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hyperlink" Target="https://www.hsa.ie/eng/Small_Business/Getting_Started/Risk_Assessments_Made_Easy/" TargetMode="External"/><Relationship Id="rId2" Type="http://schemas.openxmlformats.org/officeDocument/2006/relationships/hyperlink" Target="https://www.ted.com/playlists/350/talks_for_when_you_want_to_sta" TargetMode="External"/><Relationship Id="rId1" Type="http://schemas.openxmlformats.org/officeDocument/2006/relationships/slideLayout" Target="../slideLayouts/slideLayout16.xml"/><Relationship Id="rId5" Type="http://schemas.openxmlformats.org/officeDocument/2006/relationships/hyperlink" Target="https://www.vanityfair.com/hollywood/2019/06/toy-story-pop-culture-references?fbclid=IwAR3e7HNjVyjmRbJNI7BKZQILap_c-pl_g_4UZ5vn__5hmixj2rtpaLjyGzA" TargetMode="External"/><Relationship Id="rId4" Type="http://schemas.openxmlformats.org/officeDocument/2006/relationships/hyperlink" Target="https://entrepreneurhandbook.co.uk/starting-a-business/"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21.xml"/><Relationship Id="rId4" Type="http://schemas.openxmlformats.org/officeDocument/2006/relationships/hyperlink" Target="https://lbb.in/kolkata/spiffy-bottles-to-rad-lamps-a2b218/" TargetMode="External"/></Relationships>
</file>

<file path=ppt/slides/_rels/slide5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comments" Target="../comments/comment3.xml"/></Relationships>
</file>

<file path=ppt/slides/_rels/slide5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lovindublin.com/feature/exclusive-new-bar-farrier-draper-open-on-south-william-street" TargetMode="External"/><Relationship Id="rId1" Type="http://schemas.openxmlformats.org/officeDocument/2006/relationships/slideLayout" Target="../slideLayouts/slideLayout13.xml"/><Relationship Id="rId5" Type="http://schemas.openxmlformats.org/officeDocument/2006/relationships/image" Target="../media/image41.png"/><Relationship Id="rId4" Type="http://schemas.openxmlformats.org/officeDocument/2006/relationships/hyperlink" Target="https://www.facebook.com/LovinDublin/videos/1359784977381602/?t=3"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image" Target="../media/image44.jpeg"/><Relationship Id="rId5" Type="http://schemas.openxmlformats.org/officeDocument/2006/relationships/hyperlink" Target="https://lovindublin.com/restaurants/farrier-draper" TargetMode="External"/><Relationship Id="rId4" Type="http://schemas.openxmlformats.org/officeDocument/2006/relationships/image" Target="../media/image43.jpeg"/></Relationships>
</file>

<file path=ppt/slides/_rels/slide56.xml.rels><?xml version="1.0" encoding="UTF-8" standalone="yes"?>
<Relationships xmlns="http://schemas.openxmlformats.org/package/2006/relationships"><Relationship Id="rId3" Type="http://schemas.openxmlformats.org/officeDocument/2006/relationships/hyperlink" Target="https://www.youtube.com/watch?v=MrgAqEmbbMY" TargetMode="External"/><Relationship Id="rId2" Type="http://schemas.openxmlformats.org/officeDocument/2006/relationships/notesSlide" Target="../notesSlides/notesSlide32.xml"/><Relationship Id="rId1" Type="http://schemas.openxmlformats.org/officeDocument/2006/relationships/slideLayout" Target="../slideLayouts/slideLayout13.xml"/><Relationship Id="rId5" Type="http://schemas.openxmlformats.org/officeDocument/2006/relationships/comments" Target="../comments/comment4.xml"/><Relationship Id="rId4" Type="http://schemas.openxmlformats.org/officeDocument/2006/relationships/hyperlink" Target="http://www.bogsideartists.com/"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hyperlink" Target="http://www.bogsideartists.com/" TargetMode="External"/><Relationship Id="rId5" Type="http://schemas.openxmlformats.org/officeDocument/2006/relationships/image" Target="../media/image47.jpeg"/><Relationship Id="rId4" Type="http://schemas.openxmlformats.org/officeDocument/2006/relationships/image" Target="../media/image46.jpeg"/></Relationships>
</file>

<file path=ppt/slides/_rels/slide58.xml.rels><?xml version="1.0" encoding="UTF-8" standalone="yes"?>
<Relationships xmlns="http://schemas.openxmlformats.org/package/2006/relationships"><Relationship Id="rId3" Type="http://schemas.openxmlformats.org/officeDocument/2006/relationships/hyperlink" Target="http://www.bogsideartists.com/" TargetMode="External"/><Relationship Id="rId2" Type="http://schemas.openxmlformats.org/officeDocument/2006/relationships/notesSlide" Target="../notesSlides/notesSlide34.xml"/><Relationship Id="rId1" Type="http://schemas.openxmlformats.org/officeDocument/2006/relationships/slideLayout" Target="../slideLayouts/slideLayout13.xml"/><Relationship Id="rId5" Type="http://schemas.openxmlformats.org/officeDocument/2006/relationships/image" Target="../media/image48.png"/><Relationship Id="rId4" Type="http://schemas.openxmlformats.org/officeDocument/2006/relationships/image" Target="../media/image15.png"/></Relationships>
</file>

<file path=ppt/slides/_rels/slide59.xml.rels><?xml version="1.0" encoding="UTF-8" standalone="yes"?>
<Relationships xmlns="http://schemas.openxmlformats.org/package/2006/relationships"><Relationship Id="rId3" Type="http://schemas.openxmlformats.org/officeDocument/2006/relationships/hyperlink" Target="https://theselfishyears.com/2015/01/01/the-selfishs-own-customized-game-of-thrones-tour-in-northern-ireland-and-croatia/" TargetMode="External"/><Relationship Id="rId2" Type="http://schemas.openxmlformats.org/officeDocument/2006/relationships/notesSlide" Target="../notesSlides/notesSlide35.xml"/><Relationship Id="rId1" Type="http://schemas.openxmlformats.org/officeDocument/2006/relationships/slideLayout" Target="../slideLayouts/slideLayout16.xml"/><Relationship Id="rId4" Type="http://schemas.openxmlformats.org/officeDocument/2006/relationships/hyperlink" Target="http://www.bogsideartists.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17.xml"/><Relationship Id="rId5" Type="http://schemas.openxmlformats.org/officeDocument/2006/relationships/image" Target="../media/image49.png"/><Relationship Id="rId4" Type="http://schemas.openxmlformats.org/officeDocument/2006/relationships/hyperlink" Target="https://theselfishyears.com/2015/01/01/the-selfishs-own-customized-game-of-thrones-tour-in-northern-ireland-and-croatia/" TargetMode="External"/></Relationships>
</file>

<file path=ppt/slides/_rels/slide61.xml.rels><?xml version="1.0" encoding="UTF-8" standalone="yes"?>
<Relationships xmlns="http://schemas.openxmlformats.org/package/2006/relationships"><Relationship Id="rId3" Type="http://schemas.openxmlformats.org/officeDocument/2006/relationships/hyperlink" Target="https://www.myirelandtour.com/travelguide/culture/film-destinations.php" TargetMode="External"/><Relationship Id="rId2" Type="http://schemas.openxmlformats.org/officeDocument/2006/relationships/hyperlink" Target="http://www.daytoursunplugged.ie/" TargetMode="External"/><Relationship Id="rId1" Type="http://schemas.openxmlformats.org/officeDocument/2006/relationships/slideLayout" Target="../slideLayouts/slideLayout13.xml"/><Relationship Id="rId5" Type="http://schemas.openxmlformats.org/officeDocument/2006/relationships/image" Target="../media/image50.png"/><Relationship Id="rId4" Type="http://schemas.openxmlformats.org/officeDocument/2006/relationships/image" Target="../media/image15.png"/></Relationships>
</file>

<file path=ppt/slides/_rels/slide6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13.xml"/><Relationship Id="rId5" Type="http://schemas.openxmlformats.org/officeDocument/2006/relationships/image" Target="../media/image51.png"/><Relationship Id="rId4" Type="http://schemas.openxmlformats.org/officeDocument/2006/relationships/hyperlink" Target="https://youtu.be/O8QzR8BZP84"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theselfishyears.com/2015/01/01/the-selfishs-own-customized-game-of-thrones-tour-in-northern-ireland-and-croatia/" TargetMode="External"/><Relationship Id="rId1" Type="http://schemas.openxmlformats.org/officeDocument/2006/relationships/slideLayout" Target="../slideLayouts/slideLayout13.xml"/><Relationship Id="rId4" Type="http://schemas.openxmlformats.org/officeDocument/2006/relationships/image" Target="../media/image52.png"/></Relationships>
</file>

<file path=ppt/slides/_rels/slide6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8.xml"/><Relationship Id="rId1" Type="http://schemas.openxmlformats.org/officeDocument/2006/relationships/slideLayout" Target="../slideLayouts/slideLayout13.xml"/><Relationship Id="rId6" Type="http://schemas.openxmlformats.org/officeDocument/2006/relationships/image" Target="../media/image53.png"/><Relationship Id="rId5" Type="http://schemas.openxmlformats.org/officeDocument/2006/relationships/hyperlink" Target="http://www.gameofthrones-winterfelltours.com/teambuildingnorthernireland" TargetMode="External"/><Relationship Id="rId4" Type="http://schemas.openxmlformats.org/officeDocument/2006/relationships/hyperlink" Target="https://theselfishyears.com/2015/01/01/the-selfishs-own-customized-game-of-thrones-tour-in-northern-ireland-and-croatia/" TargetMode="External"/></Relationships>
</file>

<file path=ppt/slides/_rels/slide65.xml.rels><?xml version="1.0" encoding="UTF-8" standalone="yes"?>
<Relationships xmlns="http://schemas.openxmlformats.org/package/2006/relationships"><Relationship Id="rId8" Type="http://schemas.openxmlformats.org/officeDocument/2006/relationships/comments" Target="../comments/comment5.xml"/><Relationship Id="rId3" Type="http://schemas.openxmlformats.org/officeDocument/2006/relationships/hyperlink" Target="http://www.gameofthrones-winterfelltours.com/teambuildingnorthernireland" TargetMode="External"/><Relationship Id="rId7" Type="http://schemas.openxmlformats.org/officeDocument/2006/relationships/image" Target="../media/image54.png"/><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hyperlink" Target="https://theselfishyears.com/2015/01/01/the-selfishs-own-customized-game-of-thrones-tour-in-northern-ireland-and-croatia/" TargetMode="External"/><Relationship Id="rId4" Type="http://schemas.openxmlformats.org/officeDocument/2006/relationships/hyperlink" Target="https://marcdarcy.co.uk/"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3" Type="http://schemas.openxmlformats.org/officeDocument/2006/relationships/hyperlink" Target="http://www.epicopportunities.eu/" TargetMode="External"/><Relationship Id="rId2" Type="http://schemas.openxmlformats.org/officeDocument/2006/relationships/hyperlink" Target="https://www.facebook.com/EPICopportunties/" TargetMode="External"/><Relationship Id="rId1" Type="http://schemas.openxmlformats.org/officeDocument/2006/relationships/slideLayout" Target="../slideLayouts/slideLayout20.xml"/><Relationship Id="rId5" Type="http://schemas.openxmlformats.org/officeDocument/2006/relationships/image" Target="../media/image58.png"/><Relationship Id="rId4" Type="http://schemas.openxmlformats.org/officeDocument/2006/relationships/image" Target="../media/image5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hyperlink" Target="https://pdst.ie/sites/default/files/Student%20enterprise%20manual.pdf" TargetMode="Externa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23"/>
          </p:nvPr>
        </p:nvSpPr>
        <p:spPr>
          <a:xfrm>
            <a:off x="296824" y="2693890"/>
            <a:ext cx="4094136" cy="3056683"/>
          </a:xfrm>
        </p:spPr>
        <p:txBody>
          <a:bodyPr/>
          <a:lstStyle/>
          <a:p>
            <a:endParaRPr lang="en-US" sz="3600" b="1" dirty="0"/>
          </a:p>
          <a:p>
            <a:r>
              <a:rPr lang="en-US" sz="3600" b="1" dirty="0"/>
              <a:t>Identifying and Researching Pop Culture Business Ideas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8905" y="1427190"/>
            <a:ext cx="5192697" cy="5430810"/>
          </a:xfrm>
          <a:prstGeom prst="rect">
            <a:avLst/>
          </a:prstGeom>
        </p:spPr>
      </p:pic>
      <p:sp>
        <p:nvSpPr>
          <p:cNvPr id="3" name="Text Placeholder 2">
            <a:extLst>
              <a:ext uri="{FF2B5EF4-FFF2-40B4-BE49-F238E27FC236}">
                <a16:creationId xmlns:a16="http://schemas.microsoft.com/office/drawing/2014/main" id="{5969A2F5-4868-2D4E-9ECF-8319356EF647}"/>
              </a:ext>
            </a:extLst>
          </p:cNvPr>
          <p:cNvSpPr>
            <a:spLocks noGrp="1"/>
          </p:cNvSpPr>
          <p:nvPr>
            <p:ph type="body" sz="quarter" idx="24"/>
          </p:nvPr>
        </p:nvSpPr>
        <p:spPr>
          <a:xfrm rot="353497">
            <a:off x="179110" y="1730445"/>
            <a:ext cx="4329564" cy="743199"/>
          </a:xfrm>
        </p:spPr>
        <p:txBody>
          <a:bodyPr>
            <a:normAutofit fontScale="92500"/>
          </a:bodyPr>
          <a:lstStyle/>
          <a:p>
            <a:r>
              <a:rPr lang="en-US" dirty="0"/>
              <a:t>Taking the Initiative</a:t>
            </a:r>
          </a:p>
          <a:p>
            <a:endParaRPr lang="en-US" dirty="0"/>
          </a:p>
        </p:txBody>
      </p:sp>
      <p:sp>
        <p:nvSpPr>
          <p:cNvPr id="5" name="Text Placeholder 4">
            <a:extLst>
              <a:ext uri="{FF2B5EF4-FFF2-40B4-BE49-F238E27FC236}">
                <a16:creationId xmlns:a16="http://schemas.microsoft.com/office/drawing/2014/main" id="{9C390060-BB4A-7140-BFB1-697FD3371274}"/>
              </a:ext>
            </a:extLst>
          </p:cNvPr>
          <p:cNvSpPr>
            <a:spLocks noGrp="1"/>
          </p:cNvSpPr>
          <p:nvPr>
            <p:ph type="body" sz="quarter" idx="10"/>
          </p:nvPr>
        </p:nvSpPr>
        <p:spPr>
          <a:xfrm rot="353497">
            <a:off x="180213" y="676020"/>
            <a:ext cx="3912108" cy="743199"/>
          </a:xfrm>
        </p:spPr>
        <p:txBody>
          <a:bodyPr>
            <a:normAutofit fontScale="92500"/>
          </a:bodyPr>
          <a:lstStyle/>
          <a:p>
            <a:r>
              <a:rPr lang="en-US" dirty="0"/>
              <a:t>Module 2 (Part 1)</a:t>
            </a:r>
          </a:p>
          <a:p>
            <a:endParaRPr lang="en-US" dirty="0"/>
          </a:p>
        </p:txBody>
      </p:sp>
    </p:spTree>
    <p:extLst>
      <p:ext uri="{BB962C8B-B14F-4D97-AF65-F5344CB8AC3E}">
        <p14:creationId xmlns:p14="http://schemas.microsoft.com/office/powerpoint/2010/main" val="5355493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3"/>
          </p:nvPr>
        </p:nvSpPr>
        <p:spPr/>
        <p:txBody>
          <a:bodyPr/>
          <a:lstStyle/>
          <a:p>
            <a:pPr marL="0" indent="0" fontAlgn="base">
              <a:buNone/>
            </a:pPr>
            <a:r>
              <a:rPr lang="en-IE" sz="3200" b="1" dirty="0">
                <a:solidFill>
                  <a:srgbClr val="DA2128"/>
                </a:solidFill>
              </a:rPr>
              <a:t>7 Pop Culture Business Ideas</a:t>
            </a:r>
          </a:p>
          <a:p>
            <a:pPr marL="457200" indent="-457200" fontAlgn="base">
              <a:buFont typeface="+mj-lt"/>
              <a:buAutoNum type="arabicPeriod"/>
            </a:pPr>
            <a:r>
              <a:rPr lang="en-IE" b="1" dirty="0">
                <a:solidFill>
                  <a:srgbClr val="1268B3"/>
                </a:solidFill>
              </a:rPr>
              <a:t>Turn your Hobby into a Business</a:t>
            </a:r>
          </a:p>
          <a:p>
            <a:pPr fontAlgn="base"/>
            <a:r>
              <a:rPr lang="en-IE" dirty="0"/>
              <a:t>A logical jump is to take a hobby and turn it into a real business. Why? A hobby is something you already know a lot about, clearly have a passion for and you know where to start. For example, it is logical to go from collecting models to selling models.</a:t>
            </a:r>
          </a:p>
        </p:txBody>
      </p:sp>
      <p:pic>
        <p:nvPicPr>
          <p:cNvPr id="6" name="Picture Placeholder 5" descr="A picture containing food&#10;&#10;Description automatically generated">
            <a:extLst>
              <a:ext uri="{FF2B5EF4-FFF2-40B4-BE49-F238E27FC236}">
                <a16:creationId xmlns:a16="http://schemas.microsoft.com/office/drawing/2014/main" id="{D78F3602-F836-DD4C-A673-E48BFA69F03C}"/>
              </a:ext>
            </a:extLst>
          </p:cNvPr>
          <p:cNvPicPr>
            <a:picLocks noGrp="1" noChangeAspect="1"/>
          </p:cNvPicPr>
          <p:nvPr>
            <p:ph type="pic" sz="quarter" idx="24"/>
          </p:nvPr>
        </p:nvPicPr>
        <p:blipFill rotWithShape="1">
          <a:blip r:embed="rId3"/>
          <a:srcRect l="37706" t="1990" r="12282" b="-102"/>
          <a:stretch/>
        </p:blipFill>
        <p:spPr>
          <a:xfrm>
            <a:off x="6817062" y="-14012"/>
            <a:ext cx="5401165" cy="6879191"/>
          </a:xfrm>
        </p:spPr>
      </p:pic>
      <p:sp>
        <p:nvSpPr>
          <p:cNvPr id="10" name="Text Placeholder 2">
            <a:extLst>
              <a:ext uri="{FF2B5EF4-FFF2-40B4-BE49-F238E27FC236}">
                <a16:creationId xmlns:a16="http://schemas.microsoft.com/office/drawing/2014/main" id="{D7CA8F8A-51ED-9548-9CA4-27A75B142C95}"/>
              </a:ext>
            </a:extLst>
          </p:cNvPr>
          <p:cNvSpPr>
            <a:spLocks noGrp="1"/>
          </p:cNvSpPr>
          <p:nvPr>
            <p:ph type="body" sz="quarter" idx="10"/>
          </p:nvPr>
        </p:nvSpPr>
        <p:spPr>
          <a:xfrm rot="285998">
            <a:off x="148792" y="863420"/>
            <a:ext cx="6384644" cy="833827"/>
          </a:xfrm>
        </p:spPr>
        <p:txBody>
          <a:bodyPr>
            <a:normAutofit/>
          </a:bodyPr>
          <a:lstStyle/>
          <a:p>
            <a:r>
              <a:rPr lang="en-IE" sz="3600" dirty="0"/>
              <a:t>Business Idea Generation</a:t>
            </a:r>
          </a:p>
        </p:txBody>
      </p:sp>
    </p:spTree>
    <p:extLst>
      <p:ext uri="{BB962C8B-B14F-4D97-AF65-F5344CB8AC3E}">
        <p14:creationId xmlns:p14="http://schemas.microsoft.com/office/powerpoint/2010/main" val="3452401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16D623E-7DC4-45C3-8F1A-677E11400B7B}"/>
              </a:ext>
            </a:extLst>
          </p:cNvPr>
          <p:cNvSpPr>
            <a:spLocks noGrp="1"/>
          </p:cNvSpPr>
          <p:nvPr>
            <p:ph type="body" sz="quarter" idx="20"/>
          </p:nvPr>
        </p:nvSpPr>
        <p:spPr>
          <a:xfrm>
            <a:off x="420964" y="2021528"/>
            <a:ext cx="6183872" cy="4169140"/>
          </a:xfrm>
        </p:spPr>
        <p:txBody>
          <a:bodyPr/>
          <a:lstStyle/>
          <a:p>
            <a:pPr marL="0" indent="0" fontAlgn="base">
              <a:buNone/>
            </a:pPr>
            <a:r>
              <a:rPr lang="en-IE" sz="3200" b="1" dirty="0">
                <a:solidFill>
                  <a:srgbClr val="DA2128"/>
                </a:solidFill>
              </a:rPr>
              <a:t>Accessories, props, collectables</a:t>
            </a:r>
          </a:p>
          <a:p>
            <a:pPr fontAlgn="base"/>
            <a:r>
              <a:rPr lang="en-US" dirty="0"/>
              <a:t>Everything from mugs, t-shirts, props, games, stationary, trading cards, homeware, soft toys etc. GameStop ThinkGeek have a location in Dublin, Ireland with “50% of the store space is video games and 50% is collectibles”. ThinkGeek is a formerly online-only retailer based in the US that sells accessories and clothing to pop-culture ‘nerds. </a:t>
            </a:r>
          </a:p>
        </p:txBody>
      </p:sp>
      <p:sp>
        <p:nvSpPr>
          <p:cNvPr id="5" name="Rectangle 4">
            <a:extLst>
              <a:ext uri="{FF2B5EF4-FFF2-40B4-BE49-F238E27FC236}">
                <a16:creationId xmlns:a16="http://schemas.microsoft.com/office/drawing/2014/main" id="{03CFEC24-A94E-3044-AF42-A51A09C35E35}"/>
              </a:ext>
            </a:extLst>
          </p:cNvPr>
          <p:cNvSpPr/>
          <p:nvPr/>
        </p:nvSpPr>
        <p:spPr>
          <a:xfrm rot="285998">
            <a:off x="21161" y="709784"/>
            <a:ext cx="7607523"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7" name="Text Placeholder 1">
            <a:extLst>
              <a:ext uri="{FF2B5EF4-FFF2-40B4-BE49-F238E27FC236}">
                <a16:creationId xmlns:a16="http://schemas.microsoft.com/office/drawing/2014/main" id="{85D55536-1C6C-7641-BEAF-3BA1F65D9D47}"/>
              </a:ext>
            </a:extLst>
          </p:cNvPr>
          <p:cNvSpPr txBox="1">
            <a:spLocks/>
          </p:cNvSpPr>
          <p:nvPr/>
        </p:nvSpPr>
        <p:spPr>
          <a:xfrm rot="285998">
            <a:off x="385466" y="864617"/>
            <a:ext cx="7209915" cy="71602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Case Study - GameStop/Think Geek</a:t>
            </a:r>
          </a:p>
        </p:txBody>
      </p:sp>
      <p:pic>
        <p:nvPicPr>
          <p:cNvPr id="9" name="Picture 8" descr="A picture containing monitor, sitting, indoor, screen&#10;&#10;Description automatically generated">
            <a:extLst>
              <a:ext uri="{FF2B5EF4-FFF2-40B4-BE49-F238E27FC236}">
                <a16:creationId xmlns:a16="http://schemas.microsoft.com/office/drawing/2014/main" id="{CE673251-CFF0-4149-B8A3-8F794C40D876}"/>
              </a:ext>
            </a:extLst>
          </p:cNvPr>
          <p:cNvPicPr/>
          <p:nvPr/>
        </p:nvPicPr>
        <p:blipFill rotWithShape="1">
          <a:blip r:embed="rId2"/>
          <a:srcRect l="4792" t="12636" r="6089" b="14423"/>
          <a:stretch/>
        </p:blipFill>
        <p:spPr>
          <a:xfrm>
            <a:off x="6235484" y="2662929"/>
            <a:ext cx="5763598" cy="3670300"/>
          </a:xfrm>
          <a:prstGeom prst="rect">
            <a:avLst/>
          </a:prstGeom>
        </p:spPr>
      </p:pic>
      <p:sp>
        <p:nvSpPr>
          <p:cNvPr id="10" name="Rectangle 9">
            <a:extLst>
              <a:ext uri="{FF2B5EF4-FFF2-40B4-BE49-F238E27FC236}">
                <a16:creationId xmlns:a16="http://schemas.microsoft.com/office/drawing/2014/main" id="{F8B8F6BE-060D-B044-B311-760CF398DE6C}"/>
              </a:ext>
            </a:extLst>
          </p:cNvPr>
          <p:cNvSpPr/>
          <p:nvPr/>
        </p:nvSpPr>
        <p:spPr>
          <a:xfrm>
            <a:off x="6976795" y="2981429"/>
            <a:ext cx="4305300" cy="2649042"/>
          </a:xfrm>
          <a:prstGeom prst="rect">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Tree>
    <p:extLst>
      <p:ext uri="{BB962C8B-B14F-4D97-AF65-F5344CB8AC3E}">
        <p14:creationId xmlns:p14="http://schemas.microsoft.com/office/powerpoint/2010/main" val="1502714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p:txBody>
          <a:bodyPr/>
          <a:lstStyle/>
          <a:p>
            <a:r>
              <a:rPr lang="en-IE" b="1" dirty="0"/>
              <a:t>Business Idea Generation</a:t>
            </a:r>
          </a:p>
          <a:p>
            <a:endParaRPr lang="en-IE" b="1" dirty="0"/>
          </a:p>
        </p:txBody>
      </p:sp>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0"/>
          </p:nvPr>
        </p:nvSpPr>
        <p:spPr>
          <a:xfrm>
            <a:off x="658268" y="1846689"/>
            <a:ext cx="11300650" cy="4169140"/>
          </a:xfrm>
        </p:spPr>
        <p:txBody>
          <a:bodyPr/>
          <a:lstStyle/>
          <a:p>
            <a:pPr marL="0" indent="0" fontAlgn="base">
              <a:buNone/>
            </a:pPr>
            <a:r>
              <a:rPr lang="en-IE" sz="3200" b="1" dirty="0">
                <a:solidFill>
                  <a:srgbClr val="DA2128"/>
                </a:solidFill>
              </a:rPr>
              <a:t>7 Pop Culture Business Ideas</a:t>
            </a:r>
          </a:p>
          <a:p>
            <a:pPr marL="457200" indent="-457200" fontAlgn="base">
              <a:buFont typeface="+mj-lt"/>
              <a:buAutoNum type="arabicPeriod" startAt="2"/>
            </a:pPr>
            <a:r>
              <a:rPr lang="en-IE" b="1" dirty="0">
                <a:solidFill>
                  <a:srgbClr val="1268B3"/>
                </a:solidFill>
              </a:rPr>
              <a:t>Art &amp; Merchandise</a:t>
            </a:r>
          </a:p>
          <a:p>
            <a:pPr marL="0" indent="0" fontAlgn="base">
              <a:buNone/>
            </a:pPr>
            <a:r>
              <a:rPr lang="en-IE" dirty="0"/>
              <a:t>Wherever there's a beloved book, TV show or film, there are artists and crafters ready to create and sell their own interpretations of its characters and universe. A quick search on Etsy for popular titles like "Breaking Bad," "Game of Thrones" or "Big Bang Theory" turns up countless apparel items, phone cases, keychains, wall art and other handmade knick-knacks for fans to enjoy. Some truly talented entrepreneurs are even able to build a steady business from their pop culture art, like comic book artist and illustrator. </a:t>
            </a:r>
          </a:p>
          <a:p>
            <a:pPr marL="0" indent="0" fontAlgn="base">
              <a:buNone/>
            </a:pPr>
            <a:endParaRPr lang="en-IE" b="1" dirty="0">
              <a:solidFill>
                <a:srgbClr val="DA2128"/>
              </a:solidFill>
            </a:endParaRPr>
          </a:p>
          <a:p>
            <a:pPr marL="0" indent="0" fontAlgn="base">
              <a:buNone/>
            </a:pPr>
            <a:r>
              <a:rPr lang="en-IE" b="1" dirty="0">
                <a:solidFill>
                  <a:srgbClr val="DA2128"/>
                </a:solidFill>
              </a:rPr>
              <a:t>Read :</a:t>
            </a:r>
            <a:r>
              <a:rPr lang="en-IE" b="1" dirty="0"/>
              <a:t> </a:t>
            </a:r>
            <a:r>
              <a:rPr lang="en-IE" b="1" dirty="0">
                <a:hlinkClick r:id="rId3"/>
              </a:rPr>
              <a:t>5 Tips for Etsy Success</a:t>
            </a:r>
            <a:endParaRPr lang="en-IE" dirty="0"/>
          </a:p>
        </p:txBody>
      </p:sp>
      <p:sp>
        <p:nvSpPr>
          <p:cNvPr id="4" name="TextBox 3">
            <a:extLst>
              <a:ext uri="{FF2B5EF4-FFF2-40B4-BE49-F238E27FC236}">
                <a16:creationId xmlns:a16="http://schemas.microsoft.com/office/drawing/2014/main" id="{CBCBFD9B-1C6F-4A76-9FDB-EA708EF0154F}"/>
              </a:ext>
            </a:extLst>
          </p:cNvPr>
          <p:cNvSpPr txBox="1"/>
          <p:nvPr/>
        </p:nvSpPr>
        <p:spPr>
          <a:xfrm>
            <a:off x="4666268" y="6240544"/>
            <a:ext cx="7292650" cy="369332"/>
          </a:xfrm>
          <a:prstGeom prst="rect">
            <a:avLst/>
          </a:prstGeom>
          <a:noFill/>
        </p:spPr>
        <p:txBody>
          <a:bodyPr wrap="square" rtlCol="0">
            <a:spAutoFit/>
          </a:bodyPr>
          <a:lstStyle/>
          <a:p>
            <a:r>
              <a:rPr lang="en-IE" dirty="0">
                <a:hlinkClick r:id="rId4"/>
              </a:rPr>
              <a:t>https://www.businessnewsdaily.com/7757-pop-culture-businesses.html</a:t>
            </a:r>
            <a:endParaRPr lang="en-IE" dirty="0"/>
          </a:p>
        </p:txBody>
      </p:sp>
    </p:spTree>
    <p:extLst>
      <p:ext uri="{BB962C8B-B14F-4D97-AF65-F5344CB8AC3E}">
        <p14:creationId xmlns:p14="http://schemas.microsoft.com/office/powerpoint/2010/main" val="25851082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721021" y="2780658"/>
            <a:ext cx="5608917" cy="2987946"/>
          </a:xfrm>
        </p:spPr>
        <p:txBody>
          <a:bodyPr/>
          <a:lstStyle/>
          <a:p>
            <a:pPr marL="0" indent="0" fontAlgn="base">
              <a:buNone/>
            </a:pPr>
            <a:r>
              <a:rPr lang="en-IE" dirty="0">
                <a:hlinkClick r:id="rId2"/>
              </a:rPr>
              <a:t>Etsy </a:t>
            </a:r>
            <a:r>
              <a:rPr lang="en-IE" dirty="0"/>
              <a:t>is an e-commerce website focused on handmade or vintage items and craft supplies. These items fall under a wide range of categories, including </a:t>
            </a:r>
            <a:r>
              <a:rPr lang="en-IE" dirty="0">
                <a:hlinkClick r:id="rId3"/>
              </a:rPr>
              <a:t>Pop Culture </a:t>
            </a:r>
            <a:r>
              <a:rPr lang="en-IE" dirty="0"/>
              <a:t>art, Pop Culture merchandise, jewellery, bags, clothing, home décor and furniture, toys and art. Many products are made to order. Take advantage of the sites wealth of </a:t>
            </a:r>
            <a:r>
              <a:rPr lang="en-IE" dirty="0">
                <a:hlinkClick r:id="rId4"/>
              </a:rPr>
              <a:t>seller resources </a:t>
            </a:r>
            <a:r>
              <a:rPr lang="en-IE" dirty="0"/>
              <a:t>and community forums.  </a:t>
            </a:r>
          </a:p>
          <a:p>
            <a:pPr marL="0" indent="0" fontAlgn="base">
              <a:buNone/>
            </a:pPr>
            <a:endParaRPr lang="en-IE" sz="1200" dirty="0">
              <a:hlinkClick r:id="rId4"/>
            </a:endParaRPr>
          </a:p>
          <a:p>
            <a:pPr fontAlgn="base"/>
            <a:endParaRPr lang="en-IE" sz="2000" b="1" dirty="0"/>
          </a:p>
          <a:p>
            <a:pPr fontAlgn="base"/>
            <a:endParaRPr lang="en-IE" sz="2000" b="1" dirty="0"/>
          </a:p>
        </p:txBody>
      </p:sp>
      <p:pic>
        <p:nvPicPr>
          <p:cNvPr id="5" name="Picture 4" descr="A picture containing monitor, sitting, indoor, screen&#10;&#10;Description automatically generated">
            <a:extLst>
              <a:ext uri="{FF2B5EF4-FFF2-40B4-BE49-F238E27FC236}">
                <a16:creationId xmlns:a16="http://schemas.microsoft.com/office/drawing/2014/main" id="{F5CE40DE-B1B6-1F46-AC2B-7170A2B72098}"/>
              </a:ext>
            </a:extLst>
          </p:cNvPr>
          <p:cNvPicPr/>
          <p:nvPr/>
        </p:nvPicPr>
        <p:blipFill rotWithShape="1">
          <a:blip r:embed="rId5"/>
          <a:srcRect l="4792" t="12636" r="6089" b="14423"/>
          <a:stretch/>
        </p:blipFill>
        <p:spPr>
          <a:xfrm>
            <a:off x="6053395" y="2950752"/>
            <a:ext cx="5763598" cy="3670300"/>
          </a:xfrm>
          <a:prstGeom prst="rect">
            <a:avLst/>
          </a:prstGeom>
        </p:spPr>
      </p:pic>
      <p:sp>
        <p:nvSpPr>
          <p:cNvPr id="6" name="Rectangle 5">
            <a:extLst>
              <a:ext uri="{FF2B5EF4-FFF2-40B4-BE49-F238E27FC236}">
                <a16:creationId xmlns:a16="http://schemas.microsoft.com/office/drawing/2014/main" id="{8C697976-D5CA-B147-8309-157BD74241EE}"/>
              </a:ext>
            </a:extLst>
          </p:cNvPr>
          <p:cNvSpPr/>
          <p:nvPr/>
        </p:nvSpPr>
        <p:spPr>
          <a:xfrm>
            <a:off x="6794706" y="3269252"/>
            <a:ext cx="4305300" cy="2649042"/>
          </a:xfrm>
          <a:prstGeom prst="rect">
            <a:avLst/>
          </a:prstGeom>
          <a:blipFill>
            <a:blip r:embed="rId6"/>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9" name="Text Placeholder 8">
            <a:extLst>
              <a:ext uri="{FF2B5EF4-FFF2-40B4-BE49-F238E27FC236}">
                <a16:creationId xmlns:a16="http://schemas.microsoft.com/office/drawing/2014/main" id="{7C91F8B1-B8AA-9D42-ACE4-003AC5B68DB0}"/>
              </a:ext>
            </a:extLst>
          </p:cNvPr>
          <p:cNvSpPr>
            <a:spLocks noGrp="1"/>
          </p:cNvSpPr>
          <p:nvPr>
            <p:ph type="body" sz="quarter" idx="10"/>
          </p:nvPr>
        </p:nvSpPr>
        <p:spPr>
          <a:xfrm rot="285998">
            <a:off x="390448" y="884742"/>
            <a:ext cx="8274757" cy="716025"/>
          </a:xfrm>
        </p:spPr>
        <p:txBody>
          <a:bodyPr>
            <a:noAutofit/>
          </a:bodyPr>
          <a:lstStyle/>
          <a:p>
            <a:r>
              <a:rPr lang="en-IE" dirty="0"/>
              <a:t>Case Study – Pop Culture</a:t>
            </a:r>
            <a:endParaRPr lang="en-US" dirty="0"/>
          </a:p>
        </p:txBody>
      </p:sp>
      <p:sp>
        <p:nvSpPr>
          <p:cNvPr id="10" name="Rectangle 9">
            <a:extLst>
              <a:ext uri="{FF2B5EF4-FFF2-40B4-BE49-F238E27FC236}">
                <a16:creationId xmlns:a16="http://schemas.microsoft.com/office/drawing/2014/main" id="{8D1CCD66-2F4C-324F-91AE-FC2A52570C49}"/>
              </a:ext>
            </a:extLst>
          </p:cNvPr>
          <p:cNvSpPr/>
          <p:nvPr/>
        </p:nvSpPr>
        <p:spPr>
          <a:xfrm rot="285998">
            <a:off x="-8650" y="1584023"/>
            <a:ext cx="7979684"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8">
            <a:extLst>
              <a:ext uri="{FF2B5EF4-FFF2-40B4-BE49-F238E27FC236}">
                <a16:creationId xmlns:a16="http://schemas.microsoft.com/office/drawing/2014/main" id="{351D7BBB-B29E-654E-8603-212C89D259AE}"/>
              </a:ext>
            </a:extLst>
          </p:cNvPr>
          <p:cNvSpPr txBox="1">
            <a:spLocks/>
          </p:cNvSpPr>
          <p:nvPr/>
        </p:nvSpPr>
        <p:spPr>
          <a:xfrm rot="285998">
            <a:off x="271694" y="1722065"/>
            <a:ext cx="827475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Third Party Marketplace  &amp; E-commerce</a:t>
            </a:r>
          </a:p>
          <a:p>
            <a:endParaRPr lang="en-US" dirty="0"/>
          </a:p>
        </p:txBody>
      </p:sp>
    </p:spTree>
    <p:extLst>
      <p:ext uri="{BB962C8B-B14F-4D97-AF65-F5344CB8AC3E}">
        <p14:creationId xmlns:p14="http://schemas.microsoft.com/office/powerpoint/2010/main" val="14652778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E20CD44-8655-4CC7-A0D2-17FEDC002746}"/>
              </a:ext>
            </a:extLst>
          </p:cNvPr>
          <p:cNvSpPr txBox="1"/>
          <p:nvPr/>
        </p:nvSpPr>
        <p:spPr>
          <a:xfrm>
            <a:off x="326987" y="5335927"/>
            <a:ext cx="11451725" cy="1061829"/>
          </a:xfrm>
          <a:prstGeom prst="rect">
            <a:avLst/>
          </a:prstGeom>
          <a:noFill/>
        </p:spPr>
        <p:txBody>
          <a:bodyPr wrap="square" rtlCol="0">
            <a:spAutoFit/>
          </a:bodyPr>
          <a:lstStyle/>
          <a:p>
            <a:pPr marL="342900" indent="-342900">
              <a:buClr>
                <a:srgbClr val="DA2128"/>
              </a:buClr>
              <a:buFont typeface="+mj-lt"/>
              <a:buAutoNum type="arabicPeriod"/>
            </a:pPr>
            <a:r>
              <a:rPr lang="en-IE" sz="2100" dirty="0">
                <a:solidFill>
                  <a:srgbClr val="4D4D4C"/>
                </a:solidFill>
              </a:rPr>
              <a:t>Watch the video ‘Welcome to Etsy’.</a:t>
            </a:r>
          </a:p>
          <a:p>
            <a:pPr marL="342900" indent="-342900">
              <a:buClr>
                <a:srgbClr val="DA2128"/>
              </a:buClr>
              <a:buFont typeface="+mj-lt"/>
              <a:buAutoNum type="arabicPeriod"/>
            </a:pPr>
            <a:r>
              <a:rPr lang="en-IE" sz="2100" dirty="0">
                <a:solidFill>
                  <a:srgbClr val="4D4D4C"/>
                </a:solidFill>
              </a:rPr>
              <a:t>Now as a group go through the process of opening your own shop by clicking the image to the right.</a:t>
            </a:r>
          </a:p>
          <a:p>
            <a:pPr marL="342900" indent="-342900">
              <a:buClr>
                <a:srgbClr val="DA2128"/>
              </a:buClr>
              <a:buFont typeface="+mj-lt"/>
              <a:buAutoNum type="arabicPeriod"/>
            </a:pPr>
            <a:r>
              <a:rPr lang="en-IE" sz="2100" dirty="0">
                <a:solidFill>
                  <a:srgbClr val="4D4D4C"/>
                </a:solidFill>
              </a:rPr>
              <a:t>More of Etsy Success helpful videos </a:t>
            </a:r>
            <a:r>
              <a:rPr lang="en-IE" sz="2100" dirty="0">
                <a:solidFill>
                  <a:srgbClr val="4D4D4C"/>
                </a:solidFill>
                <a:hlinkClick r:id="rId3">
                  <a:extLst>
                    <a:ext uri="{A12FA001-AC4F-418D-AE19-62706E023703}">
                      <ahyp:hlinkClr xmlns:ahyp="http://schemas.microsoft.com/office/drawing/2018/hyperlinkcolor" val="tx"/>
                    </a:ext>
                  </a:extLst>
                </a:hlinkClick>
              </a:rPr>
              <a:t>here</a:t>
            </a:r>
            <a:r>
              <a:rPr lang="en-IE" sz="2100" dirty="0">
                <a:solidFill>
                  <a:srgbClr val="4D4D4C"/>
                </a:solidFill>
              </a:rPr>
              <a:t>.</a:t>
            </a:r>
          </a:p>
        </p:txBody>
      </p:sp>
      <p:pic>
        <p:nvPicPr>
          <p:cNvPr id="8" name="Picture 7" descr="A picture containing monitor, sitting, indoor, screen&#10;&#10;Description automatically generated">
            <a:extLst>
              <a:ext uri="{FF2B5EF4-FFF2-40B4-BE49-F238E27FC236}">
                <a16:creationId xmlns:a16="http://schemas.microsoft.com/office/drawing/2014/main" id="{D5E1EC22-90EC-3C45-8B2B-82321C97C1B5}"/>
              </a:ext>
            </a:extLst>
          </p:cNvPr>
          <p:cNvPicPr/>
          <p:nvPr/>
        </p:nvPicPr>
        <p:blipFill rotWithShape="1">
          <a:blip r:embed="rId4"/>
          <a:srcRect l="4792" t="12636" r="6089" b="14423"/>
          <a:stretch/>
        </p:blipFill>
        <p:spPr>
          <a:xfrm>
            <a:off x="140891" y="1347126"/>
            <a:ext cx="5763598" cy="3670300"/>
          </a:xfrm>
          <a:prstGeom prst="rect">
            <a:avLst/>
          </a:prstGeom>
        </p:spPr>
      </p:pic>
      <p:sp>
        <p:nvSpPr>
          <p:cNvPr id="10" name="Rectangle 9">
            <a:hlinkClick r:id="rId5"/>
            <a:extLst>
              <a:ext uri="{FF2B5EF4-FFF2-40B4-BE49-F238E27FC236}">
                <a16:creationId xmlns:a16="http://schemas.microsoft.com/office/drawing/2014/main" id="{EE30047F-14D0-BB47-A1AA-47FD9A2C87D5}"/>
              </a:ext>
            </a:extLst>
          </p:cNvPr>
          <p:cNvSpPr/>
          <p:nvPr/>
        </p:nvSpPr>
        <p:spPr>
          <a:xfrm>
            <a:off x="882202" y="1665626"/>
            <a:ext cx="4305300" cy="2649042"/>
          </a:xfrm>
          <a:prstGeom prst="rect">
            <a:avLst/>
          </a:prstGeom>
          <a:blipFill>
            <a:blip r:embed="rId6"/>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pic>
        <p:nvPicPr>
          <p:cNvPr id="11" name="Picture 10" descr="A picture containing monitor, sitting, indoor, screen&#10;&#10;Description automatically generated">
            <a:extLst>
              <a:ext uri="{FF2B5EF4-FFF2-40B4-BE49-F238E27FC236}">
                <a16:creationId xmlns:a16="http://schemas.microsoft.com/office/drawing/2014/main" id="{2AB36020-A337-FE44-BA6A-1D817B422BC4}"/>
              </a:ext>
            </a:extLst>
          </p:cNvPr>
          <p:cNvPicPr/>
          <p:nvPr/>
        </p:nvPicPr>
        <p:blipFill rotWithShape="1">
          <a:blip r:embed="rId4"/>
          <a:srcRect l="4792" t="12636" r="6089" b="14423"/>
          <a:stretch/>
        </p:blipFill>
        <p:spPr>
          <a:xfrm>
            <a:off x="3828897" y="1769031"/>
            <a:ext cx="5763598" cy="3670300"/>
          </a:xfrm>
          <a:prstGeom prst="rect">
            <a:avLst/>
          </a:prstGeom>
        </p:spPr>
      </p:pic>
      <p:sp>
        <p:nvSpPr>
          <p:cNvPr id="14" name="Rectangle 13">
            <a:hlinkClick r:id="rId7"/>
            <a:extLst>
              <a:ext uri="{FF2B5EF4-FFF2-40B4-BE49-F238E27FC236}">
                <a16:creationId xmlns:a16="http://schemas.microsoft.com/office/drawing/2014/main" id="{6C349B49-BCE9-3940-8943-C76E61B1EE9A}"/>
              </a:ext>
            </a:extLst>
          </p:cNvPr>
          <p:cNvSpPr/>
          <p:nvPr/>
        </p:nvSpPr>
        <p:spPr>
          <a:xfrm>
            <a:off x="4570208" y="2087531"/>
            <a:ext cx="4305300" cy="2649042"/>
          </a:xfrm>
          <a:prstGeom prst="rect">
            <a:avLst/>
          </a:prstGeom>
          <a:blipFill>
            <a:blip r:embed="rId8"/>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noFill/>
                <a:hlinkClick r:id="rId7"/>
              </a:rPr>
              <a:t>https://www.etsy.com/sell</a:t>
            </a:r>
            <a:endParaRPr lang="en-US" dirty="0">
              <a:noFill/>
            </a:endParaRPr>
          </a:p>
        </p:txBody>
      </p:sp>
      <p:sp>
        <p:nvSpPr>
          <p:cNvPr id="15" name="Rectangle 14">
            <a:extLst>
              <a:ext uri="{FF2B5EF4-FFF2-40B4-BE49-F238E27FC236}">
                <a16:creationId xmlns:a16="http://schemas.microsoft.com/office/drawing/2014/main" id="{9D083CA5-A656-A24B-9DFE-8824E06F3C47}"/>
              </a:ext>
            </a:extLst>
          </p:cNvPr>
          <p:cNvSpPr/>
          <p:nvPr/>
        </p:nvSpPr>
        <p:spPr>
          <a:xfrm rot="21375402">
            <a:off x="5417113" y="780773"/>
            <a:ext cx="3973313"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6">
            <a:extLst>
              <a:ext uri="{FF2B5EF4-FFF2-40B4-BE49-F238E27FC236}">
                <a16:creationId xmlns:a16="http://schemas.microsoft.com/office/drawing/2014/main" id="{CDB624D4-2F7C-AE46-8AFD-CE71D7323181}"/>
              </a:ext>
            </a:extLst>
          </p:cNvPr>
          <p:cNvSpPr>
            <a:spLocks noGrp="1"/>
          </p:cNvSpPr>
          <p:nvPr>
            <p:ph type="body" sz="quarter" idx="10"/>
          </p:nvPr>
        </p:nvSpPr>
        <p:spPr>
          <a:xfrm rot="21375402">
            <a:off x="5506894" y="844240"/>
            <a:ext cx="6521716" cy="902366"/>
          </a:xfrm>
        </p:spPr>
        <p:txBody>
          <a:bodyPr>
            <a:normAutofit/>
          </a:bodyPr>
          <a:lstStyle/>
          <a:p>
            <a:r>
              <a:rPr lang="en-IE" dirty="0"/>
              <a:t>Start your business on Etsy Today</a:t>
            </a:r>
          </a:p>
          <a:p>
            <a:endParaRPr lang="en-IE" dirty="0"/>
          </a:p>
        </p:txBody>
      </p:sp>
    </p:spTree>
    <p:extLst>
      <p:ext uri="{BB962C8B-B14F-4D97-AF65-F5344CB8AC3E}">
        <p14:creationId xmlns:p14="http://schemas.microsoft.com/office/powerpoint/2010/main" val="2214911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p:txBody>
          <a:bodyPr/>
          <a:lstStyle/>
          <a:p>
            <a:r>
              <a:rPr lang="en-IE" dirty="0"/>
              <a:t>Business Idea Generation</a:t>
            </a:r>
          </a:p>
          <a:p>
            <a:endParaRPr lang="en-IE" b="1" dirty="0"/>
          </a:p>
        </p:txBody>
      </p:sp>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0"/>
          </p:nvPr>
        </p:nvSpPr>
        <p:spPr>
          <a:xfrm>
            <a:off x="658268" y="1846689"/>
            <a:ext cx="11300650" cy="4169140"/>
          </a:xfrm>
        </p:spPr>
        <p:txBody>
          <a:bodyPr/>
          <a:lstStyle/>
          <a:p>
            <a:pPr marL="0" indent="0" fontAlgn="base">
              <a:buNone/>
            </a:pPr>
            <a:r>
              <a:rPr lang="en-IE" sz="3200" b="1" dirty="0">
                <a:solidFill>
                  <a:srgbClr val="DA2128"/>
                </a:solidFill>
              </a:rPr>
              <a:t>7 Pop Culture Business Ideas</a:t>
            </a:r>
          </a:p>
          <a:p>
            <a:pPr marL="457200" indent="-457200" fontAlgn="base">
              <a:buFont typeface="+mj-lt"/>
              <a:buAutoNum type="arabicPeriod" startAt="3"/>
            </a:pPr>
            <a:r>
              <a:rPr lang="en-IE" b="1" dirty="0">
                <a:solidFill>
                  <a:srgbClr val="1268B3"/>
                </a:solidFill>
              </a:rPr>
              <a:t>Cosplay Costumes</a:t>
            </a:r>
          </a:p>
          <a:p>
            <a:pPr marL="0" indent="0" fontAlgn="base">
              <a:buNone/>
            </a:pPr>
            <a:r>
              <a:rPr lang="en-IE" dirty="0"/>
              <a:t>For die-hard members of a pop culture fandom, the best way to immerse themselves in their favourite fictional universe is to dress up as the characters themselves. Whether it's just for Halloween, or to attend one of the above-mentioned fan conventions, people are willing to pay top dollar for authentic, tailor-made replicas of character outfits. California-based </a:t>
            </a:r>
            <a:r>
              <a:rPr lang="en-IE" dirty="0">
                <a:hlinkClick r:id="rId3"/>
              </a:rPr>
              <a:t>Cosplay House</a:t>
            </a:r>
            <a:r>
              <a:rPr lang="en-IE" dirty="0"/>
              <a:t>, for instance, offers made-to-order cosplay costumes, wigs and accessories based on everything from Disney films and comic books to anime and video games. Many of these items sell for upward of </a:t>
            </a:r>
            <a:r>
              <a:rPr lang="en-IE" dirty="0">
                <a:latin typeface="Corbel" panose="020B0503020204020204" pitchFamily="34" charset="0"/>
              </a:rPr>
              <a:t>€</a:t>
            </a:r>
            <a:r>
              <a:rPr lang="en-IE" dirty="0"/>
              <a:t>100, or more if the item is a special commission request.</a:t>
            </a:r>
          </a:p>
        </p:txBody>
      </p:sp>
      <p:sp>
        <p:nvSpPr>
          <p:cNvPr id="4" name="TextBox 3">
            <a:extLst>
              <a:ext uri="{FF2B5EF4-FFF2-40B4-BE49-F238E27FC236}">
                <a16:creationId xmlns:a16="http://schemas.microsoft.com/office/drawing/2014/main" id="{CBCBFD9B-1C6F-4A76-9FDB-EA708EF0154F}"/>
              </a:ext>
            </a:extLst>
          </p:cNvPr>
          <p:cNvSpPr txBox="1"/>
          <p:nvPr/>
        </p:nvSpPr>
        <p:spPr>
          <a:xfrm>
            <a:off x="4666268" y="6240544"/>
            <a:ext cx="7292650" cy="369332"/>
          </a:xfrm>
          <a:prstGeom prst="rect">
            <a:avLst/>
          </a:prstGeom>
          <a:noFill/>
        </p:spPr>
        <p:txBody>
          <a:bodyPr wrap="square" rtlCol="0">
            <a:spAutoFit/>
          </a:bodyPr>
          <a:lstStyle/>
          <a:p>
            <a:r>
              <a:rPr lang="en-IE" dirty="0">
                <a:hlinkClick r:id="rId4"/>
              </a:rPr>
              <a:t>https://www.businessnewsdaily.com/7757-pop-culture-businesses.html</a:t>
            </a:r>
            <a:endParaRPr lang="en-IE" dirty="0"/>
          </a:p>
        </p:txBody>
      </p:sp>
    </p:spTree>
    <p:extLst>
      <p:ext uri="{BB962C8B-B14F-4D97-AF65-F5344CB8AC3E}">
        <p14:creationId xmlns:p14="http://schemas.microsoft.com/office/powerpoint/2010/main" val="38991128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F54EBE88-EFF9-F54E-9C35-09D89C9DC224}"/>
              </a:ext>
            </a:extLst>
          </p:cNvPr>
          <p:cNvSpPr>
            <a:spLocks noGrp="1"/>
          </p:cNvSpPr>
          <p:nvPr>
            <p:ph type="body" sz="quarter" idx="10"/>
          </p:nvPr>
        </p:nvSpPr>
        <p:spPr>
          <a:xfrm rot="285998">
            <a:off x="411988" y="865170"/>
            <a:ext cx="5664057" cy="716025"/>
          </a:xfrm>
        </p:spPr>
        <p:txBody>
          <a:bodyPr>
            <a:normAutofit fontScale="85000" lnSpcReduction="10000"/>
          </a:bodyPr>
          <a:lstStyle/>
          <a:p>
            <a:r>
              <a:rPr lang="en-IE" b="1" dirty="0"/>
              <a:t>Case Study: </a:t>
            </a:r>
            <a:r>
              <a:rPr lang="en-IE" dirty="0"/>
              <a:t>Weirdo Ellie Cosplay</a:t>
            </a:r>
          </a:p>
          <a:p>
            <a:endParaRPr lang="en-IE" dirty="0"/>
          </a:p>
        </p:txBody>
      </p:sp>
      <p:pic>
        <p:nvPicPr>
          <p:cNvPr id="9" name="Picture 8" descr="A picture containing monitor, sitting, indoor, screen&#10;&#10;Description automatically generated">
            <a:extLst>
              <a:ext uri="{FF2B5EF4-FFF2-40B4-BE49-F238E27FC236}">
                <a16:creationId xmlns:a16="http://schemas.microsoft.com/office/drawing/2014/main" id="{1C242C64-AABD-4D44-B104-962251127608}"/>
              </a:ext>
            </a:extLst>
          </p:cNvPr>
          <p:cNvPicPr/>
          <p:nvPr/>
        </p:nvPicPr>
        <p:blipFill rotWithShape="1">
          <a:blip r:embed="rId2"/>
          <a:srcRect l="4792" t="12636" r="6089" b="14423"/>
          <a:stretch/>
        </p:blipFill>
        <p:spPr>
          <a:xfrm>
            <a:off x="5707245" y="1704531"/>
            <a:ext cx="5763598" cy="3670300"/>
          </a:xfrm>
          <a:prstGeom prst="rect">
            <a:avLst/>
          </a:prstGeom>
        </p:spPr>
      </p:pic>
      <p:sp>
        <p:nvSpPr>
          <p:cNvPr id="10" name="Rectangle 9">
            <a:extLst>
              <a:ext uri="{FF2B5EF4-FFF2-40B4-BE49-F238E27FC236}">
                <a16:creationId xmlns:a16="http://schemas.microsoft.com/office/drawing/2014/main" id="{8BF9BAAF-DDB9-E943-9955-DE5E874C52EC}"/>
              </a:ext>
            </a:extLst>
          </p:cNvPr>
          <p:cNvSpPr/>
          <p:nvPr/>
        </p:nvSpPr>
        <p:spPr>
          <a:xfrm>
            <a:off x="6448556" y="2023031"/>
            <a:ext cx="4305300" cy="2649042"/>
          </a:xfrm>
          <a:prstGeom prst="rect">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pic>
        <p:nvPicPr>
          <p:cNvPr id="11" name="Picture 10" descr="A picture containing monitor, sitting, indoor, screen&#10;&#10;Description automatically generated">
            <a:extLst>
              <a:ext uri="{FF2B5EF4-FFF2-40B4-BE49-F238E27FC236}">
                <a16:creationId xmlns:a16="http://schemas.microsoft.com/office/drawing/2014/main" id="{4A9A344F-4E4E-684A-9556-C8F2841DF393}"/>
              </a:ext>
            </a:extLst>
          </p:cNvPr>
          <p:cNvPicPr/>
          <p:nvPr/>
        </p:nvPicPr>
        <p:blipFill rotWithShape="1">
          <a:blip r:embed="rId2"/>
          <a:srcRect l="4792" t="12636" r="6089" b="14423"/>
          <a:stretch/>
        </p:blipFill>
        <p:spPr>
          <a:xfrm>
            <a:off x="544432" y="2023031"/>
            <a:ext cx="7000387" cy="4457896"/>
          </a:xfrm>
          <a:prstGeom prst="rect">
            <a:avLst/>
          </a:prstGeom>
        </p:spPr>
      </p:pic>
      <p:sp>
        <p:nvSpPr>
          <p:cNvPr id="12" name="Rectangle 11">
            <a:extLst>
              <a:ext uri="{FF2B5EF4-FFF2-40B4-BE49-F238E27FC236}">
                <a16:creationId xmlns:a16="http://schemas.microsoft.com/office/drawing/2014/main" id="{C1D3D75D-E425-9B45-BA8D-3A24C8F6BD5A}"/>
              </a:ext>
            </a:extLst>
          </p:cNvPr>
          <p:cNvSpPr/>
          <p:nvPr/>
        </p:nvSpPr>
        <p:spPr>
          <a:xfrm>
            <a:off x="1438144" y="2372436"/>
            <a:ext cx="5229158" cy="3217490"/>
          </a:xfrm>
          <a:prstGeom prst="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Tree>
    <p:extLst>
      <p:ext uri="{BB962C8B-B14F-4D97-AF65-F5344CB8AC3E}">
        <p14:creationId xmlns:p14="http://schemas.microsoft.com/office/powerpoint/2010/main" val="16770809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C11D02B-82DC-4CF4-8FC0-0A1FAF3EBF06}"/>
              </a:ext>
            </a:extLst>
          </p:cNvPr>
          <p:cNvSpPr txBox="1"/>
          <p:nvPr/>
        </p:nvSpPr>
        <p:spPr>
          <a:xfrm>
            <a:off x="8694549" y="3005946"/>
            <a:ext cx="2681208" cy="1200329"/>
          </a:xfrm>
          <a:prstGeom prst="rect">
            <a:avLst/>
          </a:prstGeom>
          <a:noFill/>
        </p:spPr>
        <p:txBody>
          <a:bodyPr wrap="square" rtlCol="0">
            <a:spAutoFit/>
          </a:bodyPr>
          <a:lstStyle/>
          <a:p>
            <a:pPr algn="ctr"/>
            <a:r>
              <a:rPr lang="en-IE" b="1" dirty="0">
                <a:solidFill>
                  <a:srgbClr val="DA2128"/>
                </a:solidFill>
              </a:rPr>
              <a:t>Click on the image and see Weirdo Ellie Cosplay YouTube Channel. Pick one of her ‘how to’ videos</a:t>
            </a:r>
          </a:p>
        </p:txBody>
      </p:sp>
      <p:sp>
        <p:nvSpPr>
          <p:cNvPr id="7" name="Rectangle 6">
            <a:extLst>
              <a:ext uri="{FF2B5EF4-FFF2-40B4-BE49-F238E27FC236}">
                <a16:creationId xmlns:a16="http://schemas.microsoft.com/office/drawing/2014/main" id="{3245020E-E5F2-7C4C-BC59-0C6CE034063D}"/>
              </a:ext>
            </a:extLst>
          </p:cNvPr>
          <p:cNvSpPr/>
          <p:nvPr/>
        </p:nvSpPr>
        <p:spPr>
          <a:xfrm rot="21375402">
            <a:off x="4608629" y="807192"/>
            <a:ext cx="478266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3">
            <a:extLst>
              <a:ext uri="{FF2B5EF4-FFF2-40B4-BE49-F238E27FC236}">
                <a16:creationId xmlns:a16="http://schemas.microsoft.com/office/drawing/2014/main" id="{78974AD6-AB94-F24A-A565-B33B0A3A088B}"/>
              </a:ext>
            </a:extLst>
          </p:cNvPr>
          <p:cNvSpPr>
            <a:spLocks noGrp="1"/>
          </p:cNvSpPr>
          <p:nvPr>
            <p:ph type="body" sz="quarter" idx="10"/>
          </p:nvPr>
        </p:nvSpPr>
        <p:spPr>
          <a:xfrm rot="21375402">
            <a:off x="4806263" y="911568"/>
            <a:ext cx="7370226" cy="716025"/>
          </a:xfrm>
        </p:spPr>
        <p:txBody>
          <a:bodyPr>
            <a:normAutofit fontScale="85000" lnSpcReduction="10000"/>
          </a:bodyPr>
          <a:lstStyle/>
          <a:p>
            <a:r>
              <a:rPr lang="en-IE" b="1" dirty="0"/>
              <a:t>Activity: Watch Video: </a:t>
            </a:r>
            <a:r>
              <a:rPr lang="en-IE" dirty="0"/>
              <a:t>Weirdo Ellie Cosplay</a:t>
            </a:r>
          </a:p>
          <a:p>
            <a:endParaRPr lang="en-US" dirty="0"/>
          </a:p>
        </p:txBody>
      </p:sp>
      <p:pic>
        <p:nvPicPr>
          <p:cNvPr id="13" name="Picture 12" descr="A picture containing monitor, sitting, indoor, screen&#10;&#10;Description automatically generated">
            <a:extLst>
              <a:ext uri="{FF2B5EF4-FFF2-40B4-BE49-F238E27FC236}">
                <a16:creationId xmlns:a16="http://schemas.microsoft.com/office/drawing/2014/main" id="{3B43E422-209F-5D4A-8A5D-AF7D16278B74}"/>
              </a:ext>
            </a:extLst>
          </p:cNvPr>
          <p:cNvPicPr/>
          <p:nvPr/>
        </p:nvPicPr>
        <p:blipFill rotWithShape="1">
          <a:blip r:embed="rId3"/>
          <a:srcRect l="4792" t="12636" r="6089" b="14423"/>
          <a:stretch/>
        </p:blipFill>
        <p:spPr>
          <a:xfrm>
            <a:off x="169617" y="1513296"/>
            <a:ext cx="8328189" cy="5303450"/>
          </a:xfrm>
          <a:prstGeom prst="rect">
            <a:avLst/>
          </a:prstGeom>
        </p:spPr>
      </p:pic>
      <p:sp>
        <p:nvSpPr>
          <p:cNvPr id="14" name="Rectangle 13">
            <a:hlinkClick r:id="rId4"/>
            <a:extLst>
              <a:ext uri="{FF2B5EF4-FFF2-40B4-BE49-F238E27FC236}">
                <a16:creationId xmlns:a16="http://schemas.microsoft.com/office/drawing/2014/main" id="{7483DAD7-047F-7F43-B680-89C4C3A34F2A}"/>
              </a:ext>
            </a:extLst>
          </p:cNvPr>
          <p:cNvSpPr/>
          <p:nvPr/>
        </p:nvSpPr>
        <p:spPr>
          <a:xfrm>
            <a:off x="1277804" y="1887210"/>
            <a:ext cx="6156214" cy="3951636"/>
          </a:xfrm>
          <a:prstGeom prst="rect">
            <a:avLst/>
          </a:prstGeom>
          <a:blipFill>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Tree>
    <p:extLst>
      <p:ext uri="{BB962C8B-B14F-4D97-AF65-F5344CB8AC3E}">
        <p14:creationId xmlns:p14="http://schemas.microsoft.com/office/powerpoint/2010/main" val="34254246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C11D02B-82DC-4CF4-8FC0-0A1FAF3EBF06}"/>
              </a:ext>
            </a:extLst>
          </p:cNvPr>
          <p:cNvSpPr txBox="1"/>
          <p:nvPr/>
        </p:nvSpPr>
        <p:spPr>
          <a:xfrm>
            <a:off x="7437251" y="3800210"/>
            <a:ext cx="3937539" cy="923330"/>
          </a:xfrm>
          <a:prstGeom prst="rect">
            <a:avLst/>
          </a:prstGeom>
          <a:noFill/>
        </p:spPr>
        <p:txBody>
          <a:bodyPr wrap="square" rtlCol="0">
            <a:spAutoFit/>
          </a:bodyPr>
          <a:lstStyle/>
          <a:p>
            <a:pPr algn="ctr"/>
            <a:r>
              <a:rPr lang="en-IE" b="1" dirty="0">
                <a:solidFill>
                  <a:srgbClr val="DA2128"/>
                </a:solidFill>
              </a:rPr>
              <a:t>Click on the image and see how Ellie has built her business online using Etsy, YouTube, Facebook and loads more</a:t>
            </a:r>
          </a:p>
        </p:txBody>
      </p:sp>
      <p:grpSp>
        <p:nvGrpSpPr>
          <p:cNvPr id="19" name="Group 1104">
            <a:extLst>
              <a:ext uri="{FF2B5EF4-FFF2-40B4-BE49-F238E27FC236}">
                <a16:creationId xmlns:a16="http://schemas.microsoft.com/office/drawing/2014/main" id="{7651422C-C722-7E4E-A09B-970DF49441C6}"/>
              </a:ext>
            </a:extLst>
          </p:cNvPr>
          <p:cNvGrpSpPr>
            <a:grpSpLocks noChangeAspect="1"/>
          </p:cNvGrpSpPr>
          <p:nvPr/>
        </p:nvGrpSpPr>
        <p:grpSpPr>
          <a:xfrm>
            <a:off x="515256" y="179103"/>
            <a:ext cx="4977134" cy="7373199"/>
            <a:chOff x="0" y="0"/>
            <a:chExt cx="6591305" cy="9765731"/>
          </a:xfrm>
        </p:grpSpPr>
        <p:grpSp>
          <p:nvGrpSpPr>
            <p:cNvPr id="20" name="Group 1102">
              <a:extLst>
                <a:ext uri="{FF2B5EF4-FFF2-40B4-BE49-F238E27FC236}">
                  <a16:creationId xmlns:a16="http://schemas.microsoft.com/office/drawing/2014/main" id="{EFD4645C-0345-5546-855E-23C854B756D7}"/>
                </a:ext>
              </a:extLst>
            </p:cNvPr>
            <p:cNvGrpSpPr/>
            <p:nvPr/>
          </p:nvGrpSpPr>
          <p:grpSpPr>
            <a:xfrm>
              <a:off x="0" y="0"/>
              <a:ext cx="6591305" cy="9765731"/>
              <a:chOff x="0" y="0"/>
              <a:chExt cx="6591304" cy="9765730"/>
            </a:xfrm>
          </p:grpSpPr>
          <p:pic>
            <p:nvPicPr>
              <p:cNvPr id="22" name="Mini-iPad-B&amp;W-Mockup.png">
                <a:extLst>
                  <a:ext uri="{FF2B5EF4-FFF2-40B4-BE49-F238E27FC236}">
                    <a16:creationId xmlns:a16="http://schemas.microsoft.com/office/drawing/2014/main" id="{C2A54368-4AD8-6548-80A3-505885FAE730}"/>
                  </a:ext>
                </a:extLst>
              </p:cNvPr>
              <p:cNvPicPr/>
              <p:nvPr/>
            </p:nvPicPr>
            <p:blipFill>
              <a:blip r:embed="rId3"/>
              <a:stretch>
                <a:fillRect/>
              </a:stretch>
            </p:blipFill>
            <p:spPr>
              <a:xfrm>
                <a:off x="0" y="0"/>
                <a:ext cx="6591304" cy="9765730"/>
              </a:xfrm>
              <a:prstGeom prst="rect">
                <a:avLst/>
              </a:prstGeom>
              <a:ln w="12700" cap="flat">
                <a:noFill/>
                <a:miter lim="400000"/>
              </a:ln>
              <a:effectLst/>
            </p:spPr>
          </p:pic>
          <p:sp>
            <p:nvSpPr>
              <p:cNvPr id="23" name="Shape 1101">
                <a:extLst>
                  <a:ext uri="{FF2B5EF4-FFF2-40B4-BE49-F238E27FC236}">
                    <a16:creationId xmlns:a16="http://schemas.microsoft.com/office/drawing/2014/main" id="{506CECFD-40F0-DF49-8731-4F73335385DC}"/>
                  </a:ext>
                </a:extLst>
              </p:cNvPr>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583966">
                  <a:defRPr sz="4000">
                    <a:solidFill>
                      <a:srgbClr val="FFFFFF"/>
                    </a:solidFill>
                    <a:effectLst>
                      <a:outerShdw blurRad="38100" dist="12700" dir="5400000" rotWithShape="0">
                        <a:srgbClr val="000000">
                          <a:alpha val="50000"/>
                        </a:srgbClr>
                      </a:outerShdw>
                    </a:effectLst>
                  </a:defRPr>
                </a:pPr>
                <a:endParaRPr sz="3998" dirty="0">
                  <a:latin typeface="Calibri Light"/>
                </a:endParaRPr>
              </a:p>
            </p:txBody>
          </p:sp>
        </p:grpSp>
        <p:pic>
          <p:nvPicPr>
            <p:cNvPr id="21" name="placeholder.png">
              <a:extLst>
                <a:ext uri="{FF2B5EF4-FFF2-40B4-BE49-F238E27FC236}">
                  <a16:creationId xmlns:a16="http://schemas.microsoft.com/office/drawing/2014/main" id="{5EA8B453-C8E7-8F42-8252-DE191129C99F}"/>
                </a:ext>
              </a:extLst>
            </p:cNvPr>
            <p:cNvPicPr/>
            <p:nvPr/>
          </p:nvPicPr>
          <p:blipFill>
            <a:blip r:embed="rId4"/>
            <a:srcRect l="29020" r="29020"/>
            <a:stretch>
              <a:fillRect/>
            </a:stretch>
          </p:blipFill>
          <p:spPr>
            <a:xfrm>
              <a:off x="337669" y="969500"/>
              <a:ext cx="5911543" cy="7924801"/>
            </a:xfrm>
            <a:prstGeom prst="rect">
              <a:avLst/>
            </a:prstGeom>
            <a:ln w="12700" cap="flat">
              <a:noFill/>
              <a:miter lim="400000"/>
            </a:ln>
            <a:effectLst/>
          </p:spPr>
        </p:pic>
      </p:grpSp>
      <p:sp>
        <p:nvSpPr>
          <p:cNvPr id="24" name="Text Placeholder 3">
            <a:extLst>
              <a:ext uri="{FF2B5EF4-FFF2-40B4-BE49-F238E27FC236}">
                <a16:creationId xmlns:a16="http://schemas.microsoft.com/office/drawing/2014/main" id="{7FE7EAEB-3350-9649-8DA4-D5908A9AB00A}"/>
              </a:ext>
            </a:extLst>
          </p:cNvPr>
          <p:cNvSpPr txBox="1">
            <a:spLocks/>
          </p:cNvSpPr>
          <p:nvPr/>
        </p:nvSpPr>
        <p:spPr>
          <a:xfrm rot="21375402">
            <a:off x="6263533" y="799945"/>
            <a:ext cx="5766282" cy="71602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IE" sz="3100" b="1" dirty="0"/>
              <a:t>Activity: Check Out </a:t>
            </a:r>
            <a:r>
              <a:rPr lang="en-IE" sz="3100" dirty="0"/>
              <a:t>Weirdo Ellie </a:t>
            </a:r>
          </a:p>
        </p:txBody>
      </p:sp>
      <p:sp>
        <p:nvSpPr>
          <p:cNvPr id="25" name="Rectangle 24">
            <a:extLst>
              <a:ext uri="{FF2B5EF4-FFF2-40B4-BE49-F238E27FC236}">
                <a16:creationId xmlns:a16="http://schemas.microsoft.com/office/drawing/2014/main" id="{FF34F010-F76C-B94A-9F4B-D6694AB8C08B}"/>
              </a:ext>
            </a:extLst>
          </p:cNvPr>
          <p:cNvSpPr/>
          <p:nvPr/>
        </p:nvSpPr>
        <p:spPr>
          <a:xfrm rot="21375402">
            <a:off x="7776287" y="1502272"/>
            <a:ext cx="4522342"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 Placeholder 3">
            <a:extLst>
              <a:ext uri="{FF2B5EF4-FFF2-40B4-BE49-F238E27FC236}">
                <a16:creationId xmlns:a16="http://schemas.microsoft.com/office/drawing/2014/main" id="{1E2F861B-4B08-114D-BD78-D70D1A45D6D5}"/>
              </a:ext>
            </a:extLst>
          </p:cNvPr>
          <p:cNvSpPr txBox="1">
            <a:spLocks/>
          </p:cNvSpPr>
          <p:nvPr/>
        </p:nvSpPr>
        <p:spPr>
          <a:xfrm rot="21375402">
            <a:off x="5371045" y="1721961"/>
            <a:ext cx="6689053" cy="71602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IE" sz="3100" dirty="0"/>
              <a:t>Cosplay’s online business</a:t>
            </a:r>
          </a:p>
        </p:txBody>
      </p:sp>
      <p:sp>
        <p:nvSpPr>
          <p:cNvPr id="27" name="Rectangle 26">
            <a:hlinkClick r:id="rId5"/>
            <a:extLst>
              <a:ext uri="{FF2B5EF4-FFF2-40B4-BE49-F238E27FC236}">
                <a16:creationId xmlns:a16="http://schemas.microsoft.com/office/drawing/2014/main" id="{B73811DE-A389-F44D-96E2-8517DFE76454}"/>
              </a:ext>
            </a:extLst>
          </p:cNvPr>
          <p:cNvSpPr/>
          <p:nvPr/>
        </p:nvSpPr>
        <p:spPr>
          <a:xfrm>
            <a:off x="770232" y="899416"/>
            <a:ext cx="4439342" cy="5983283"/>
          </a:xfrm>
          <a:prstGeom prst="rect">
            <a:avLst/>
          </a:prstGeom>
          <a:blipFill>
            <a:blip r:embed="rId6"/>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08076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E51C40-1D67-A347-8DC7-5A2B30D9A398}"/>
              </a:ext>
            </a:extLst>
          </p:cNvPr>
          <p:cNvSpPr/>
          <p:nvPr/>
        </p:nvSpPr>
        <p:spPr>
          <a:xfrm rot="21375402">
            <a:off x="4100909" y="823783"/>
            <a:ext cx="5290924"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3">
            <a:extLst>
              <a:ext uri="{FF2B5EF4-FFF2-40B4-BE49-F238E27FC236}">
                <a16:creationId xmlns:a16="http://schemas.microsoft.com/office/drawing/2014/main" id="{354172A4-AD21-2B42-8832-68C895F892AA}"/>
              </a:ext>
            </a:extLst>
          </p:cNvPr>
          <p:cNvSpPr txBox="1">
            <a:spLocks/>
          </p:cNvSpPr>
          <p:nvPr/>
        </p:nvSpPr>
        <p:spPr>
          <a:xfrm rot="21375402">
            <a:off x="4316464" y="927573"/>
            <a:ext cx="7860548" cy="71602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3100" b="1" dirty="0"/>
              <a:t>Activity</a:t>
            </a:r>
            <a:r>
              <a:rPr lang="en-IE" sz="3100" dirty="0"/>
              <a:t>: </a:t>
            </a:r>
            <a:r>
              <a:rPr lang="en-IE" sz="3100" b="1" dirty="0"/>
              <a:t>Read Interview: </a:t>
            </a:r>
            <a:r>
              <a:rPr lang="en-IE" sz="3100" dirty="0"/>
              <a:t>Weirdo Ellie Cosplay</a:t>
            </a:r>
          </a:p>
          <a:p>
            <a:endParaRPr lang="en-IE" sz="3100" dirty="0"/>
          </a:p>
        </p:txBody>
      </p:sp>
      <p:sp>
        <p:nvSpPr>
          <p:cNvPr id="11" name="Rectangle 10">
            <a:extLst>
              <a:ext uri="{FF2B5EF4-FFF2-40B4-BE49-F238E27FC236}">
                <a16:creationId xmlns:a16="http://schemas.microsoft.com/office/drawing/2014/main" id="{89B0F2B3-84C2-9844-A315-C77297E5F7E7}"/>
              </a:ext>
            </a:extLst>
          </p:cNvPr>
          <p:cNvSpPr/>
          <p:nvPr/>
        </p:nvSpPr>
        <p:spPr>
          <a:xfrm>
            <a:off x="375139" y="2322846"/>
            <a:ext cx="3178290" cy="3323987"/>
          </a:xfrm>
          <a:prstGeom prst="rect">
            <a:avLst/>
          </a:prstGeom>
        </p:spPr>
        <p:txBody>
          <a:bodyPr wrap="square">
            <a:spAutoFit/>
          </a:bodyPr>
          <a:lstStyle/>
          <a:p>
            <a:r>
              <a:rPr lang="en-US" sz="2100" dirty="0">
                <a:solidFill>
                  <a:schemeClr val="tx1">
                    <a:lumMod val="65000"/>
                    <a:lumOff val="35000"/>
                  </a:schemeClr>
                </a:solidFill>
              </a:rPr>
              <a:t>Hi, I am Ellie, also known as Weirdo Ellie Cosplay. I am 21 and a UK cosplayer. </a:t>
            </a:r>
          </a:p>
          <a:p>
            <a:endParaRPr lang="en-US" sz="2100" dirty="0">
              <a:solidFill>
                <a:schemeClr val="tx1">
                  <a:lumMod val="65000"/>
                  <a:lumOff val="35000"/>
                </a:schemeClr>
              </a:solidFill>
            </a:endParaRPr>
          </a:p>
          <a:p>
            <a:r>
              <a:rPr lang="en-US" sz="2100" dirty="0">
                <a:solidFill>
                  <a:schemeClr val="tx1">
                    <a:lumMod val="65000"/>
                    <a:lumOff val="35000"/>
                  </a:schemeClr>
                </a:solidFill>
              </a:rPr>
              <a:t>I cosplay a range of characters from different tv shows, comics and films, such as Harley </a:t>
            </a:r>
            <a:r>
              <a:rPr lang="en-US" sz="2100" dirty="0" err="1">
                <a:solidFill>
                  <a:schemeClr val="tx1">
                    <a:lumMod val="65000"/>
                    <a:lumOff val="35000"/>
                  </a:schemeClr>
                </a:solidFill>
              </a:rPr>
              <a:t>Ouinn</a:t>
            </a:r>
            <a:r>
              <a:rPr lang="en-US" sz="2100" dirty="0">
                <a:solidFill>
                  <a:schemeClr val="tx1">
                    <a:lumMod val="65000"/>
                    <a:lumOff val="35000"/>
                  </a:schemeClr>
                </a:solidFill>
              </a:rPr>
              <a:t> (DC), Cinderella (Disney) and Cheryl Blossom (Riverdale). </a:t>
            </a:r>
          </a:p>
        </p:txBody>
      </p:sp>
      <p:sp>
        <p:nvSpPr>
          <p:cNvPr id="12" name="Rectangle 11">
            <a:extLst>
              <a:ext uri="{FF2B5EF4-FFF2-40B4-BE49-F238E27FC236}">
                <a16:creationId xmlns:a16="http://schemas.microsoft.com/office/drawing/2014/main" id="{D0DE3D4E-2C9C-6046-9A83-0B5055AB272D}"/>
              </a:ext>
            </a:extLst>
          </p:cNvPr>
          <p:cNvSpPr/>
          <p:nvPr/>
        </p:nvSpPr>
        <p:spPr>
          <a:xfrm>
            <a:off x="3926335" y="2322846"/>
            <a:ext cx="7890526" cy="3647152"/>
          </a:xfrm>
          <a:prstGeom prst="rect">
            <a:avLst/>
          </a:prstGeom>
        </p:spPr>
        <p:txBody>
          <a:bodyPr wrap="square">
            <a:spAutoFit/>
          </a:bodyPr>
          <a:lstStyle/>
          <a:p>
            <a:r>
              <a:rPr lang="en-US" sz="2100" b="1" dirty="0">
                <a:solidFill>
                  <a:srgbClr val="DA2128"/>
                </a:solidFill>
              </a:rPr>
              <a:t>What got you in to cosplay? </a:t>
            </a:r>
          </a:p>
          <a:p>
            <a:r>
              <a:rPr lang="en-US" sz="2100" i="1" dirty="0">
                <a:solidFill>
                  <a:schemeClr val="tx1">
                    <a:lumMod val="65000"/>
                    <a:lumOff val="35000"/>
                  </a:schemeClr>
                </a:solidFill>
              </a:rPr>
              <a:t>I have always Loved fashion and costume design and textiles was always my </a:t>
            </a:r>
            <a:r>
              <a:rPr lang="en-US" sz="2100" i="1" dirty="0" err="1">
                <a:solidFill>
                  <a:schemeClr val="tx1">
                    <a:lumMod val="65000"/>
                    <a:lumOff val="35000"/>
                  </a:schemeClr>
                </a:solidFill>
              </a:rPr>
              <a:t>favourite</a:t>
            </a:r>
            <a:r>
              <a:rPr lang="en-US" sz="2100" i="1" dirty="0">
                <a:solidFill>
                  <a:schemeClr val="tx1">
                    <a:lumMod val="65000"/>
                    <a:lumOff val="35000"/>
                  </a:schemeClr>
                </a:solidFill>
              </a:rPr>
              <a:t> subject at school. My family always used to always put lots of effort in making costumes for school costume days and Competitions etc. When I went to see Suicide Squad, I absolutely fell in love with </a:t>
            </a:r>
            <a:r>
              <a:rPr lang="en-US" sz="2100" i="1" dirty="0" err="1">
                <a:solidFill>
                  <a:schemeClr val="tx1">
                    <a:lumMod val="65000"/>
                    <a:lumOff val="35000"/>
                  </a:schemeClr>
                </a:solidFill>
              </a:rPr>
              <a:t>HarLey</a:t>
            </a:r>
            <a:r>
              <a:rPr lang="en-US" sz="2100" i="1" dirty="0">
                <a:solidFill>
                  <a:schemeClr val="tx1">
                    <a:lumMod val="65000"/>
                    <a:lumOff val="35000"/>
                  </a:schemeClr>
                </a:solidFill>
              </a:rPr>
              <a:t> </a:t>
            </a:r>
            <a:r>
              <a:rPr lang="en-US" sz="2100" i="1" dirty="0" err="1">
                <a:solidFill>
                  <a:schemeClr val="tx1">
                    <a:lumMod val="65000"/>
                    <a:lumOff val="35000"/>
                  </a:schemeClr>
                </a:solidFill>
              </a:rPr>
              <a:t>Ouinn</a:t>
            </a:r>
            <a:r>
              <a:rPr lang="en-US" sz="2100" i="1" dirty="0">
                <a:solidFill>
                  <a:schemeClr val="tx1">
                    <a:lumMod val="65000"/>
                    <a:lumOff val="35000"/>
                  </a:schemeClr>
                </a:solidFill>
              </a:rPr>
              <a:t> and this sparked my interest in DC and Marvel </a:t>
            </a:r>
            <a:r>
              <a:rPr lang="en-US" sz="2100" i="1" dirty="0" err="1">
                <a:solidFill>
                  <a:schemeClr val="tx1">
                    <a:lumMod val="65000"/>
                    <a:lumOff val="35000"/>
                  </a:schemeClr>
                </a:solidFill>
              </a:rPr>
              <a:t>flms</a:t>
            </a:r>
            <a:r>
              <a:rPr lang="en-US" sz="2100" i="1" dirty="0">
                <a:solidFill>
                  <a:schemeClr val="tx1">
                    <a:lumMod val="65000"/>
                    <a:lumOff val="35000"/>
                  </a:schemeClr>
                </a:solidFill>
              </a:rPr>
              <a:t>, comics and shows. So Cosplay seemed like the perfect hobby to combine my new found love of all things Geeky and Costumes. </a:t>
            </a:r>
          </a:p>
          <a:p>
            <a:endParaRPr lang="en-US" sz="2100" dirty="0">
              <a:solidFill>
                <a:schemeClr val="tx1">
                  <a:lumMod val="65000"/>
                  <a:lumOff val="35000"/>
                </a:schemeClr>
              </a:solidFill>
            </a:endParaRPr>
          </a:p>
          <a:p>
            <a:r>
              <a:rPr lang="en-US" sz="2100" b="1" dirty="0">
                <a:solidFill>
                  <a:srgbClr val="DA2128"/>
                </a:solidFill>
              </a:rPr>
              <a:t>Where did you get the Weirdo Ellie Cosplay name from? </a:t>
            </a:r>
          </a:p>
          <a:p>
            <a:r>
              <a:rPr lang="en-US" sz="2100" i="1" dirty="0">
                <a:solidFill>
                  <a:schemeClr val="tx1">
                    <a:lumMod val="65000"/>
                    <a:lumOff val="35000"/>
                  </a:schemeClr>
                </a:solidFill>
              </a:rPr>
              <a:t>Well, my name is Ellie, I cosplay and I am definitely a weirdo! </a:t>
            </a:r>
          </a:p>
        </p:txBody>
      </p:sp>
      <p:cxnSp>
        <p:nvCxnSpPr>
          <p:cNvPr id="13" name="Straight Connector 12">
            <a:extLst>
              <a:ext uri="{FF2B5EF4-FFF2-40B4-BE49-F238E27FC236}">
                <a16:creationId xmlns:a16="http://schemas.microsoft.com/office/drawing/2014/main" id="{CA7D1E40-684E-804B-9F73-57A3F5E3490C}"/>
              </a:ext>
            </a:extLst>
          </p:cNvPr>
          <p:cNvCxnSpPr/>
          <p:nvPr/>
        </p:nvCxnSpPr>
        <p:spPr>
          <a:xfrm>
            <a:off x="3692770" y="2144316"/>
            <a:ext cx="0" cy="4314093"/>
          </a:xfrm>
          <a:prstGeom prst="line">
            <a:avLst/>
          </a:prstGeom>
          <a:ln w="19050">
            <a:solidFill>
              <a:srgbClr val="DA21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9142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6202017" y="2164591"/>
            <a:ext cx="5900336" cy="4061001"/>
          </a:xfrm>
        </p:spPr>
        <p:txBody>
          <a:bodyPr/>
          <a:lstStyle/>
          <a:p>
            <a:pPr>
              <a:buClr>
                <a:schemeClr val="bg1"/>
              </a:buClr>
            </a:pPr>
            <a:endParaRPr lang="en-US" sz="4000" b="1" dirty="0"/>
          </a:p>
          <a:p>
            <a:pPr>
              <a:buClr>
                <a:schemeClr val="bg1"/>
              </a:buClr>
            </a:pPr>
            <a:r>
              <a:rPr lang="en-US" sz="4000" b="1" dirty="0"/>
              <a:t>Getting Started: identifying and researching pop culture business ideas</a:t>
            </a:r>
            <a:endParaRPr lang="en-US" sz="4000" dirty="0"/>
          </a:p>
        </p:txBody>
      </p:sp>
      <p:sp>
        <p:nvSpPr>
          <p:cNvPr id="2" name="Text Placeholder 1"/>
          <p:cNvSpPr>
            <a:spLocks noGrp="1"/>
          </p:cNvSpPr>
          <p:nvPr>
            <p:ph type="body" sz="quarter" idx="10"/>
          </p:nvPr>
        </p:nvSpPr>
        <p:spPr>
          <a:xfrm rot="21367454">
            <a:off x="7217394" y="932874"/>
            <a:ext cx="5327083" cy="743199"/>
          </a:xfrm>
        </p:spPr>
        <p:txBody>
          <a:bodyPr>
            <a:normAutofit/>
          </a:bodyPr>
          <a:lstStyle/>
          <a:p>
            <a:pPr algn="ctr"/>
            <a:r>
              <a:rPr lang="en-US" b="1" dirty="0"/>
              <a:t>Module 2</a:t>
            </a:r>
          </a:p>
        </p:txBody>
      </p:sp>
      <p:pic>
        <p:nvPicPr>
          <p:cNvPr id="5" name="Picture Placeholder 4"/>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18896" r="18896"/>
          <a:stretch>
            <a:fillRect/>
          </a:stretch>
        </p:blipFill>
        <p:spPr/>
      </p:pic>
    </p:spTree>
    <p:extLst>
      <p:ext uri="{BB962C8B-B14F-4D97-AF65-F5344CB8AC3E}">
        <p14:creationId xmlns:p14="http://schemas.microsoft.com/office/powerpoint/2010/main" val="12803356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A0D6B4A-895A-4F4E-8C4B-D8F5716F0F06}"/>
              </a:ext>
            </a:extLst>
          </p:cNvPr>
          <p:cNvSpPr txBox="1"/>
          <p:nvPr/>
        </p:nvSpPr>
        <p:spPr>
          <a:xfrm>
            <a:off x="7815528" y="2910654"/>
            <a:ext cx="3954239" cy="1200329"/>
          </a:xfrm>
          <a:prstGeom prst="rect">
            <a:avLst/>
          </a:prstGeom>
          <a:noFill/>
        </p:spPr>
        <p:txBody>
          <a:bodyPr wrap="square" rtlCol="0">
            <a:spAutoFit/>
          </a:bodyPr>
          <a:lstStyle/>
          <a:p>
            <a:pPr algn="ctr"/>
            <a:r>
              <a:rPr lang="en-IE" b="1" dirty="0">
                <a:solidFill>
                  <a:srgbClr val="DA2128"/>
                </a:solidFill>
              </a:rPr>
              <a:t>Click on the image and read Ellie’s full interview, she gives advice to new cosplayers, what makes a great cosplay group shoot and loads more</a:t>
            </a:r>
          </a:p>
        </p:txBody>
      </p:sp>
      <p:sp>
        <p:nvSpPr>
          <p:cNvPr id="8" name="Rectangle 7">
            <a:extLst>
              <a:ext uri="{FF2B5EF4-FFF2-40B4-BE49-F238E27FC236}">
                <a16:creationId xmlns:a16="http://schemas.microsoft.com/office/drawing/2014/main" id="{17E51C40-1D67-A347-8DC7-5A2B30D9A398}"/>
              </a:ext>
            </a:extLst>
          </p:cNvPr>
          <p:cNvSpPr/>
          <p:nvPr/>
        </p:nvSpPr>
        <p:spPr>
          <a:xfrm rot="21375402">
            <a:off x="4100909" y="823783"/>
            <a:ext cx="5290924"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3">
            <a:extLst>
              <a:ext uri="{FF2B5EF4-FFF2-40B4-BE49-F238E27FC236}">
                <a16:creationId xmlns:a16="http://schemas.microsoft.com/office/drawing/2014/main" id="{354172A4-AD21-2B42-8832-68C895F892AA}"/>
              </a:ext>
            </a:extLst>
          </p:cNvPr>
          <p:cNvSpPr txBox="1">
            <a:spLocks/>
          </p:cNvSpPr>
          <p:nvPr/>
        </p:nvSpPr>
        <p:spPr>
          <a:xfrm rot="21375402">
            <a:off x="4316464" y="927573"/>
            <a:ext cx="7860548" cy="71602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3100" b="1" dirty="0"/>
              <a:t>Activity</a:t>
            </a:r>
            <a:r>
              <a:rPr lang="en-IE" sz="3100" dirty="0"/>
              <a:t>: </a:t>
            </a:r>
            <a:r>
              <a:rPr lang="en-IE" sz="3100" b="1" dirty="0"/>
              <a:t>Read Interview: </a:t>
            </a:r>
            <a:r>
              <a:rPr lang="en-IE" sz="3100" dirty="0"/>
              <a:t>Weirdo Ellie Cosplay</a:t>
            </a:r>
          </a:p>
          <a:p>
            <a:endParaRPr lang="en-IE" sz="3100" dirty="0"/>
          </a:p>
        </p:txBody>
      </p:sp>
      <p:pic>
        <p:nvPicPr>
          <p:cNvPr id="14" name="Picture 13" descr="A picture containing monitor, sitting, indoor, screen&#10;&#10;Description automatically generated">
            <a:extLst>
              <a:ext uri="{FF2B5EF4-FFF2-40B4-BE49-F238E27FC236}">
                <a16:creationId xmlns:a16="http://schemas.microsoft.com/office/drawing/2014/main" id="{F06FA6C0-C2C7-3645-BFC0-F636FB14052D}"/>
              </a:ext>
            </a:extLst>
          </p:cNvPr>
          <p:cNvPicPr/>
          <p:nvPr/>
        </p:nvPicPr>
        <p:blipFill rotWithShape="1">
          <a:blip r:embed="rId3"/>
          <a:srcRect l="4792" t="12636" r="6089" b="14423"/>
          <a:stretch/>
        </p:blipFill>
        <p:spPr>
          <a:xfrm>
            <a:off x="422233" y="1678951"/>
            <a:ext cx="7536602" cy="4799362"/>
          </a:xfrm>
          <a:prstGeom prst="rect">
            <a:avLst/>
          </a:prstGeom>
        </p:spPr>
      </p:pic>
      <p:sp>
        <p:nvSpPr>
          <p:cNvPr id="15" name="Rectangle 14">
            <a:hlinkClick r:id="rId4"/>
            <a:extLst>
              <a:ext uri="{FF2B5EF4-FFF2-40B4-BE49-F238E27FC236}">
                <a16:creationId xmlns:a16="http://schemas.microsoft.com/office/drawing/2014/main" id="{6AC8085B-134A-8149-8900-050D78F1A325}"/>
              </a:ext>
            </a:extLst>
          </p:cNvPr>
          <p:cNvSpPr/>
          <p:nvPr/>
        </p:nvSpPr>
        <p:spPr>
          <a:xfrm>
            <a:off x="1377253" y="2061944"/>
            <a:ext cx="5629701" cy="3463943"/>
          </a:xfrm>
          <a:prstGeom prst="rect">
            <a:avLst/>
          </a:prstGeom>
          <a:blipFill>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Tree>
    <p:extLst>
      <p:ext uri="{BB962C8B-B14F-4D97-AF65-F5344CB8AC3E}">
        <p14:creationId xmlns:p14="http://schemas.microsoft.com/office/powerpoint/2010/main" val="42400221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F6385257-5C82-104B-BFFE-560DC60E66A0}"/>
              </a:ext>
            </a:extLst>
          </p:cNvPr>
          <p:cNvSpPr>
            <a:spLocks noGrp="1"/>
          </p:cNvSpPr>
          <p:nvPr>
            <p:ph type="body" sz="quarter" idx="10"/>
          </p:nvPr>
        </p:nvSpPr>
        <p:spPr>
          <a:xfrm rot="285998">
            <a:off x="380502" y="891177"/>
            <a:ext cx="5664057" cy="716025"/>
          </a:xfrm>
        </p:spPr>
        <p:txBody>
          <a:bodyPr>
            <a:normAutofit fontScale="85000" lnSpcReduction="10000"/>
          </a:bodyPr>
          <a:lstStyle/>
          <a:p>
            <a:r>
              <a:rPr lang="en-IE" b="1" dirty="0"/>
              <a:t>Case Study: </a:t>
            </a:r>
            <a:r>
              <a:rPr lang="en-IE" dirty="0"/>
              <a:t>Weirdo Ellie Cosplay</a:t>
            </a:r>
          </a:p>
          <a:p>
            <a:endParaRPr lang="en-IE" dirty="0"/>
          </a:p>
        </p:txBody>
      </p:sp>
      <p:sp>
        <p:nvSpPr>
          <p:cNvPr id="10" name="Text Placeholder 2">
            <a:extLst>
              <a:ext uri="{FF2B5EF4-FFF2-40B4-BE49-F238E27FC236}">
                <a16:creationId xmlns:a16="http://schemas.microsoft.com/office/drawing/2014/main" id="{454F3612-D14E-1247-9B2B-DE4D98539AF4}"/>
              </a:ext>
            </a:extLst>
          </p:cNvPr>
          <p:cNvSpPr>
            <a:spLocks noGrp="1"/>
          </p:cNvSpPr>
          <p:nvPr>
            <p:ph type="body" sz="quarter" idx="20"/>
          </p:nvPr>
        </p:nvSpPr>
        <p:spPr>
          <a:xfrm>
            <a:off x="1505457" y="2093202"/>
            <a:ext cx="11155779" cy="645064"/>
          </a:xfrm>
        </p:spPr>
        <p:txBody>
          <a:bodyPr/>
          <a:lstStyle/>
          <a:p>
            <a:pPr marL="0" indent="0">
              <a:lnSpc>
                <a:spcPct val="100000"/>
              </a:lnSpc>
              <a:spcBef>
                <a:spcPts val="0"/>
              </a:spcBef>
              <a:buNone/>
            </a:pPr>
            <a:r>
              <a:rPr lang="en-IE" dirty="0"/>
              <a:t>My Instagram is </a:t>
            </a:r>
            <a:r>
              <a:rPr lang="en-IE" u="sng" dirty="0">
                <a:hlinkClick r:id="rId3"/>
              </a:rPr>
              <a:t>https://www.instagram.com/weirdo_ellie_cosplay</a:t>
            </a:r>
            <a:endParaRPr lang="en-IE" dirty="0"/>
          </a:p>
          <a:p>
            <a:pPr marL="0" indent="0">
              <a:buNone/>
            </a:pPr>
            <a:endParaRPr lang="en-IE" dirty="0"/>
          </a:p>
        </p:txBody>
      </p:sp>
      <p:pic>
        <p:nvPicPr>
          <p:cNvPr id="11" name="Picture 10" descr="A close up of a logo&#10;&#10;Description automatically generated">
            <a:extLst>
              <a:ext uri="{FF2B5EF4-FFF2-40B4-BE49-F238E27FC236}">
                <a16:creationId xmlns:a16="http://schemas.microsoft.com/office/drawing/2014/main" id="{B2A8977B-8AE3-C84A-A0A5-7D945A39A6B2}"/>
              </a:ext>
            </a:extLst>
          </p:cNvPr>
          <p:cNvPicPr>
            <a:picLocks noChangeAspect="1"/>
          </p:cNvPicPr>
          <p:nvPr/>
        </p:nvPicPr>
        <p:blipFill rotWithShape="1">
          <a:blip r:embed="rId4"/>
          <a:srcRect l="35417" t="5444" r="37083" b="65417"/>
          <a:stretch/>
        </p:blipFill>
        <p:spPr>
          <a:xfrm>
            <a:off x="711251" y="2014169"/>
            <a:ext cx="617488" cy="654297"/>
          </a:xfrm>
          <a:prstGeom prst="rect">
            <a:avLst/>
          </a:prstGeom>
        </p:spPr>
      </p:pic>
      <p:pic>
        <p:nvPicPr>
          <p:cNvPr id="12" name="Picture 11" descr="A close up of a logo&#10;&#10;Description automatically generated">
            <a:extLst>
              <a:ext uri="{FF2B5EF4-FFF2-40B4-BE49-F238E27FC236}">
                <a16:creationId xmlns:a16="http://schemas.microsoft.com/office/drawing/2014/main" id="{A4414E66-3315-404F-8CDF-F5756FDA6674}"/>
              </a:ext>
            </a:extLst>
          </p:cNvPr>
          <p:cNvPicPr>
            <a:picLocks noChangeAspect="1"/>
          </p:cNvPicPr>
          <p:nvPr/>
        </p:nvPicPr>
        <p:blipFill rotWithShape="1">
          <a:blip r:embed="rId4"/>
          <a:srcRect l="6688" t="6292" r="65812" b="62292"/>
          <a:stretch/>
        </p:blipFill>
        <p:spPr>
          <a:xfrm>
            <a:off x="711251" y="2852916"/>
            <a:ext cx="617488" cy="705436"/>
          </a:xfrm>
          <a:prstGeom prst="rect">
            <a:avLst/>
          </a:prstGeom>
        </p:spPr>
      </p:pic>
      <p:pic>
        <p:nvPicPr>
          <p:cNvPr id="13" name="Picture 12" descr="A close up of a logo&#10;&#10;Description automatically generated">
            <a:extLst>
              <a:ext uri="{FF2B5EF4-FFF2-40B4-BE49-F238E27FC236}">
                <a16:creationId xmlns:a16="http://schemas.microsoft.com/office/drawing/2014/main" id="{09647D6F-6FFA-9E4E-BBF2-D296303986A0}"/>
              </a:ext>
            </a:extLst>
          </p:cNvPr>
          <p:cNvPicPr>
            <a:picLocks noChangeAspect="1"/>
          </p:cNvPicPr>
          <p:nvPr/>
        </p:nvPicPr>
        <p:blipFill rotWithShape="1">
          <a:blip r:embed="rId4"/>
          <a:srcRect l="67105" t="7431" r="5395" b="64569"/>
          <a:stretch/>
        </p:blipFill>
        <p:spPr>
          <a:xfrm>
            <a:off x="711251" y="3785539"/>
            <a:ext cx="617488" cy="628727"/>
          </a:xfrm>
          <a:prstGeom prst="rect">
            <a:avLst/>
          </a:prstGeom>
        </p:spPr>
      </p:pic>
      <p:sp>
        <p:nvSpPr>
          <p:cNvPr id="14" name="Text Placeholder 2">
            <a:extLst>
              <a:ext uri="{FF2B5EF4-FFF2-40B4-BE49-F238E27FC236}">
                <a16:creationId xmlns:a16="http://schemas.microsoft.com/office/drawing/2014/main" id="{45D1924D-3AF8-3B42-98EC-9E58309F78E9}"/>
              </a:ext>
            </a:extLst>
          </p:cNvPr>
          <p:cNvSpPr txBox="1">
            <a:spLocks/>
          </p:cNvSpPr>
          <p:nvPr/>
        </p:nvSpPr>
        <p:spPr>
          <a:xfrm>
            <a:off x="1505457" y="5018871"/>
            <a:ext cx="10366262" cy="1007265"/>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charset="0"/>
              <a:buNone/>
            </a:pPr>
            <a:r>
              <a:rPr lang="en-IE" dirty="0"/>
              <a:t>Previous interview I have done for My Cosplay Group (Guild of Nerds)-</a:t>
            </a:r>
            <a:r>
              <a:rPr lang="en-IE" u="sng" dirty="0">
                <a:hlinkClick r:id="rId5"/>
              </a:rPr>
              <a:t>https://www.theguildofnerds.com/2019/11/13/weirdo-ellie-cosplay-interview/</a:t>
            </a:r>
            <a:endParaRPr lang="en-IE" dirty="0"/>
          </a:p>
          <a:p>
            <a:pPr marL="0" indent="0">
              <a:buFont typeface="Arial" charset="0"/>
              <a:buNone/>
            </a:pPr>
            <a:endParaRPr lang="en-IE" dirty="0"/>
          </a:p>
        </p:txBody>
      </p:sp>
      <p:sp>
        <p:nvSpPr>
          <p:cNvPr id="15" name="Text Placeholder 2">
            <a:extLst>
              <a:ext uri="{FF2B5EF4-FFF2-40B4-BE49-F238E27FC236}">
                <a16:creationId xmlns:a16="http://schemas.microsoft.com/office/drawing/2014/main" id="{A9B59DD1-22E5-3946-91DF-6E77CE247C0C}"/>
              </a:ext>
            </a:extLst>
          </p:cNvPr>
          <p:cNvSpPr txBox="1">
            <a:spLocks/>
          </p:cNvSpPr>
          <p:nvPr/>
        </p:nvSpPr>
        <p:spPr>
          <a:xfrm>
            <a:off x="1505457" y="2936978"/>
            <a:ext cx="12987070" cy="537312"/>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charset="0"/>
              <a:buNone/>
            </a:pPr>
            <a:r>
              <a:rPr lang="en-IE" dirty="0"/>
              <a:t>My Facebook is </a:t>
            </a:r>
            <a:r>
              <a:rPr lang="en-IE" u="sng" dirty="0">
                <a:hlinkClick r:id="rId6"/>
              </a:rPr>
              <a:t>https://www.facebook.com/Weirdoelliecosplay</a:t>
            </a:r>
            <a:r>
              <a:rPr lang="en-IE" dirty="0"/>
              <a:t> </a:t>
            </a:r>
          </a:p>
          <a:p>
            <a:pPr marL="0" indent="0">
              <a:buFont typeface="Arial" charset="0"/>
              <a:buNone/>
            </a:pPr>
            <a:endParaRPr lang="en-IE" dirty="0"/>
          </a:p>
        </p:txBody>
      </p:sp>
      <p:sp>
        <p:nvSpPr>
          <p:cNvPr id="16" name="Text Placeholder 2">
            <a:extLst>
              <a:ext uri="{FF2B5EF4-FFF2-40B4-BE49-F238E27FC236}">
                <a16:creationId xmlns:a16="http://schemas.microsoft.com/office/drawing/2014/main" id="{64F698E8-C342-004C-8DAA-BE544C6FAA96}"/>
              </a:ext>
            </a:extLst>
          </p:cNvPr>
          <p:cNvSpPr txBox="1">
            <a:spLocks/>
          </p:cNvSpPr>
          <p:nvPr/>
        </p:nvSpPr>
        <p:spPr>
          <a:xfrm>
            <a:off x="1505457" y="3809661"/>
            <a:ext cx="8757135" cy="1209210"/>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charset="0"/>
              <a:buNone/>
            </a:pPr>
            <a:r>
              <a:rPr lang="en-IE" dirty="0"/>
              <a:t>My YouTube Channel is</a:t>
            </a:r>
          </a:p>
          <a:p>
            <a:pPr marL="0" indent="0">
              <a:lnSpc>
                <a:spcPct val="100000"/>
              </a:lnSpc>
              <a:spcBef>
                <a:spcPts val="0"/>
              </a:spcBef>
              <a:buFont typeface="Arial" charset="0"/>
              <a:buNone/>
            </a:pPr>
            <a:r>
              <a:rPr lang="en-IE" u="sng" dirty="0">
                <a:hlinkClick r:id="rId7"/>
              </a:rPr>
              <a:t>https://www.youtube.com/channel/UCfc6La_acUFb4YPDoF6V1GA</a:t>
            </a:r>
            <a:endParaRPr lang="en-IE" dirty="0"/>
          </a:p>
        </p:txBody>
      </p:sp>
    </p:spTree>
    <p:extLst>
      <p:ext uri="{BB962C8B-B14F-4D97-AF65-F5344CB8AC3E}">
        <p14:creationId xmlns:p14="http://schemas.microsoft.com/office/powerpoint/2010/main" val="8140962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p:txBody>
          <a:bodyPr/>
          <a:lstStyle/>
          <a:p>
            <a:r>
              <a:rPr lang="en-IE" dirty="0"/>
              <a:t>Business Idea Generation</a:t>
            </a:r>
          </a:p>
          <a:p>
            <a:endParaRPr lang="en-IE" b="1" dirty="0"/>
          </a:p>
        </p:txBody>
      </p:sp>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0"/>
          </p:nvPr>
        </p:nvSpPr>
        <p:spPr>
          <a:xfrm>
            <a:off x="375007" y="1648725"/>
            <a:ext cx="11533732" cy="4169140"/>
          </a:xfrm>
        </p:spPr>
        <p:txBody>
          <a:bodyPr/>
          <a:lstStyle/>
          <a:p>
            <a:pPr marL="0" indent="0" fontAlgn="base">
              <a:buNone/>
              <a:tabLst>
                <a:tab pos="396875" algn="l"/>
              </a:tabLst>
            </a:pPr>
            <a:r>
              <a:rPr lang="en-IE" sz="3200" b="1" dirty="0">
                <a:solidFill>
                  <a:srgbClr val="DA2128"/>
                </a:solidFill>
              </a:rPr>
              <a:t>7 	Pop Culture Business Ideas</a:t>
            </a:r>
          </a:p>
          <a:p>
            <a:pPr marL="458788" indent="-444500" fontAlgn="base">
              <a:buFont typeface="+mj-lt"/>
              <a:buAutoNum type="arabicPeriod" startAt="4"/>
              <a:tabLst>
                <a:tab pos="350838" algn="l"/>
                <a:tab pos="396875" algn="l"/>
              </a:tabLst>
            </a:pPr>
            <a:r>
              <a:rPr lang="en-IE" b="1" dirty="0">
                <a:solidFill>
                  <a:srgbClr val="1268B3"/>
                </a:solidFill>
              </a:rPr>
              <a:t>Place Based Opportunities</a:t>
            </a:r>
          </a:p>
          <a:p>
            <a:pPr marL="412750" lvl="0" indent="0">
              <a:lnSpc>
                <a:spcPct val="100000"/>
              </a:lnSpc>
              <a:spcBef>
                <a:spcPts val="0"/>
              </a:spcBef>
              <a:buClrTx/>
              <a:buNone/>
              <a:tabLst>
                <a:tab pos="350838" algn="l"/>
                <a:tab pos="396875" algn="l"/>
              </a:tabLst>
              <a:defRPr/>
            </a:pPr>
            <a:r>
              <a:rPr lang="en-IE" dirty="0"/>
              <a:t>Tours to popular locations with an experience attached are hugely popular. Think of Game of Thrones </a:t>
            </a:r>
            <a:r>
              <a:rPr lang="nn-NO" dirty="0"/>
              <a:t>King's Landing Gate: Mdina, Malta, </a:t>
            </a:r>
            <a:r>
              <a:rPr lang="en-IE" dirty="0"/>
              <a:t>The Road From King's Landing: Dark Hedges, Northern Ireland, </a:t>
            </a:r>
            <a:r>
              <a:rPr lang="en-IE" dirty="0" err="1"/>
              <a:t>Daenery's</a:t>
            </a:r>
            <a:r>
              <a:rPr lang="en-IE" dirty="0"/>
              <a:t> And Dragos Wedding: Azure Window, Malta, Iron Island: </a:t>
            </a:r>
            <a:r>
              <a:rPr lang="en-IE" dirty="0" err="1"/>
              <a:t>Murlough</a:t>
            </a:r>
            <a:r>
              <a:rPr lang="en-IE" dirty="0"/>
              <a:t> Bay, Northern Ireland. </a:t>
            </a:r>
          </a:p>
          <a:p>
            <a:pPr marL="412750" indent="0" fontAlgn="base">
              <a:buNone/>
              <a:tabLst>
                <a:tab pos="350838" algn="l"/>
                <a:tab pos="396875" algn="l"/>
              </a:tabLst>
            </a:pPr>
            <a:r>
              <a:rPr lang="en-IE" b="1" dirty="0"/>
              <a:t>Many business ventures add to these tours and experiences by including </a:t>
            </a:r>
            <a:r>
              <a:rPr lang="en-IE" dirty="0"/>
              <a:t>merchandise, re-enacting scenes with role plays, scene photos, photographic and artistic frameworks, guided tours, village and costume props, themed cafes, pubs and food trucks etc. These film locations also help to showcase destinations, scenic spots and buildings and encourage visitors to tour the property and museums and often making them famous attractions.</a:t>
            </a:r>
          </a:p>
        </p:txBody>
      </p:sp>
      <p:sp>
        <p:nvSpPr>
          <p:cNvPr id="4" name="TextBox 3">
            <a:extLst>
              <a:ext uri="{FF2B5EF4-FFF2-40B4-BE49-F238E27FC236}">
                <a16:creationId xmlns:a16="http://schemas.microsoft.com/office/drawing/2014/main" id="{CBCBFD9B-1C6F-4A76-9FDB-EA708EF0154F}"/>
              </a:ext>
            </a:extLst>
          </p:cNvPr>
          <p:cNvSpPr txBox="1"/>
          <p:nvPr/>
        </p:nvSpPr>
        <p:spPr>
          <a:xfrm>
            <a:off x="4666268" y="6240544"/>
            <a:ext cx="7292650" cy="369332"/>
          </a:xfrm>
          <a:prstGeom prst="rect">
            <a:avLst/>
          </a:prstGeom>
          <a:noFill/>
        </p:spPr>
        <p:txBody>
          <a:bodyPr wrap="square" rtlCol="0">
            <a:spAutoFit/>
          </a:bodyPr>
          <a:lstStyle/>
          <a:p>
            <a:pPr fontAlgn="base"/>
            <a:r>
              <a:rPr lang="en-IE" dirty="0">
                <a:hlinkClick r:id="rId3"/>
              </a:rPr>
              <a:t>Game of Thrones Locations in Real Life</a:t>
            </a:r>
            <a:endParaRPr lang="en-IE" dirty="0"/>
          </a:p>
        </p:txBody>
      </p:sp>
    </p:spTree>
    <p:extLst>
      <p:ext uri="{BB962C8B-B14F-4D97-AF65-F5344CB8AC3E}">
        <p14:creationId xmlns:p14="http://schemas.microsoft.com/office/powerpoint/2010/main" val="33554990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16D623E-7DC4-45C3-8F1A-677E11400B7B}"/>
              </a:ext>
            </a:extLst>
          </p:cNvPr>
          <p:cNvSpPr>
            <a:spLocks noGrp="1"/>
          </p:cNvSpPr>
          <p:nvPr>
            <p:ph type="body" sz="quarter" idx="20"/>
          </p:nvPr>
        </p:nvSpPr>
        <p:spPr>
          <a:xfrm>
            <a:off x="565278" y="2582134"/>
            <a:ext cx="8271337" cy="4169140"/>
          </a:xfrm>
        </p:spPr>
        <p:txBody>
          <a:bodyPr/>
          <a:lstStyle/>
          <a:p>
            <a:pPr marL="0" indent="0" fontAlgn="base">
              <a:lnSpc>
                <a:spcPts val="2760"/>
              </a:lnSpc>
              <a:spcBef>
                <a:spcPts val="0"/>
              </a:spcBef>
              <a:buNone/>
            </a:pPr>
            <a:r>
              <a:rPr lang="en-IE" sz="2800" b="1" dirty="0">
                <a:solidFill>
                  <a:srgbClr val="DA2128"/>
                </a:solidFill>
              </a:rPr>
              <a:t>Game of Thrones Tour in </a:t>
            </a:r>
          </a:p>
          <a:p>
            <a:pPr marL="0" indent="0" fontAlgn="base">
              <a:lnSpc>
                <a:spcPts val="2760"/>
              </a:lnSpc>
              <a:spcBef>
                <a:spcPts val="0"/>
              </a:spcBef>
              <a:buNone/>
            </a:pPr>
            <a:r>
              <a:rPr lang="en-IE" sz="2800" b="1" dirty="0">
                <a:solidFill>
                  <a:srgbClr val="DA2128"/>
                </a:solidFill>
              </a:rPr>
              <a:t>Northern Ireland and Croatia</a:t>
            </a:r>
          </a:p>
          <a:p>
            <a:pPr fontAlgn="base"/>
            <a:r>
              <a:rPr lang="en-IE" sz="1800" u="sng" dirty="0">
                <a:solidFill>
                  <a:schemeClr val="tx1">
                    <a:lumMod val="75000"/>
                    <a:lumOff val="25000"/>
                  </a:schemeClr>
                </a:solidFill>
                <a:hlinkClick r:id="rId3">
                  <a:extLst>
                    <a:ext uri="{A12FA001-AC4F-418D-AE19-62706E023703}">
                      <ahyp:hlinkClr xmlns:ahyp="http://schemas.microsoft.com/office/drawing/2018/hyperlinkcolor" val="tx"/>
                    </a:ext>
                  </a:extLst>
                </a:hlinkClick>
              </a:rPr>
              <a:t>Day 1 in N. Ireland: The Haunted Forest, Winterfell, and the Twins</a:t>
            </a:r>
            <a:endParaRPr lang="en-IE" sz="1800" dirty="0">
              <a:solidFill>
                <a:schemeClr val="tx1">
                  <a:lumMod val="75000"/>
                  <a:lumOff val="25000"/>
                </a:schemeClr>
              </a:solidFill>
            </a:endParaRPr>
          </a:p>
          <a:p>
            <a:pPr fontAlgn="base"/>
            <a:r>
              <a:rPr lang="en-IE" sz="1800" u="sng" dirty="0">
                <a:solidFill>
                  <a:schemeClr val="tx1">
                    <a:lumMod val="75000"/>
                    <a:lumOff val="25000"/>
                  </a:schemeClr>
                </a:solidFill>
                <a:hlinkClick r:id="rId4">
                  <a:extLst>
                    <a:ext uri="{A12FA001-AC4F-418D-AE19-62706E023703}">
                      <ahyp:hlinkClr xmlns:ahyp="http://schemas.microsoft.com/office/drawing/2018/hyperlinkcolor" val="tx"/>
                    </a:ext>
                  </a:extLst>
                </a:hlinkClick>
              </a:rPr>
              <a:t>Day 2 in N. Ireland: The Iron Islands, King’s Road, and the Red Woman</a:t>
            </a:r>
            <a:endParaRPr lang="en-IE" sz="1800" dirty="0">
              <a:solidFill>
                <a:schemeClr val="tx1">
                  <a:lumMod val="75000"/>
                  <a:lumOff val="25000"/>
                </a:schemeClr>
              </a:solidFill>
            </a:endParaRPr>
          </a:p>
          <a:p>
            <a:pPr fontAlgn="base"/>
            <a:r>
              <a:rPr lang="en-IE" sz="1800" u="sng" dirty="0">
                <a:solidFill>
                  <a:schemeClr val="tx1">
                    <a:lumMod val="75000"/>
                    <a:lumOff val="25000"/>
                  </a:schemeClr>
                </a:solidFill>
                <a:hlinkClick r:id="rId5">
                  <a:extLst>
                    <a:ext uri="{A12FA001-AC4F-418D-AE19-62706E023703}">
                      <ahyp:hlinkClr xmlns:ahyp="http://schemas.microsoft.com/office/drawing/2018/hyperlinkcolor" val="tx"/>
                    </a:ext>
                  </a:extLst>
                </a:hlinkClick>
              </a:rPr>
              <a:t>Day 3 in N. Ireland: Dragonstone and Renly’s Camp</a:t>
            </a:r>
            <a:endParaRPr lang="en-IE" sz="1800" dirty="0">
              <a:solidFill>
                <a:schemeClr val="tx1">
                  <a:lumMod val="75000"/>
                  <a:lumOff val="25000"/>
                </a:schemeClr>
              </a:solidFill>
            </a:endParaRPr>
          </a:p>
          <a:p>
            <a:pPr fontAlgn="base"/>
            <a:r>
              <a:rPr lang="en-IE" sz="1800" u="sng" dirty="0">
                <a:solidFill>
                  <a:schemeClr val="tx1">
                    <a:lumMod val="75000"/>
                    <a:lumOff val="25000"/>
                  </a:schemeClr>
                </a:solidFill>
                <a:hlinkClick r:id="rId6">
                  <a:extLst>
                    <a:ext uri="{A12FA001-AC4F-418D-AE19-62706E023703}">
                      <ahyp:hlinkClr xmlns:ahyp="http://schemas.microsoft.com/office/drawing/2018/hyperlinkcolor" val="tx"/>
                    </a:ext>
                  </a:extLst>
                </a:hlinkClick>
              </a:rPr>
              <a:t>Day 4 in Croatia: Crashing a Braavos Set and the Masters</a:t>
            </a:r>
            <a:endParaRPr lang="en-IE" sz="1800" dirty="0">
              <a:solidFill>
                <a:schemeClr val="tx1">
                  <a:lumMod val="75000"/>
                  <a:lumOff val="25000"/>
                </a:schemeClr>
              </a:solidFill>
            </a:endParaRPr>
          </a:p>
          <a:p>
            <a:pPr fontAlgn="base"/>
            <a:r>
              <a:rPr lang="en-IE" sz="1800" u="sng" dirty="0">
                <a:solidFill>
                  <a:schemeClr val="tx1">
                    <a:lumMod val="75000"/>
                    <a:lumOff val="25000"/>
                  </a:schemeClr>
                </a:solidFill>
                <a:hlinkClick r:id="rId7">
                  <a:extLst>
                    <a:ext uri="{A12FA001-AC4F-418D-AE19-62706E023703}">
                      <ahyp:hlinkClr xmlns:ahyp="http://schemas.microsoft.com/office/drawing/2018/hyperlinkcolor" val="tx"/>
                    </a:ext>
                  </a:extLst>
                </a:hlinkClick>
              </a:rPr>
              <a:t>Day 5 in Croatia: Walking in Khaleesi’s footsteps in Meereen</a:t>
            </a:r>
            <a:endParaRPr lang="en-IE" sz="1800" dirty="0">
              <a:solidFill>
                <a:schemeClr val="tx1">
                  <a:lumMod val="75000"/>
                  <a:lumOff val="25000"/>
                </a:schemeClr>
              </a:solidFill>
            </a:endParaRPr>
          </a:p>
          <a:p>
            <a:pPr fontAlgn="base"/>
            <a:r>
              <a:rPr lang="en-IE" sz="1800" u="sng" dirty="0">
                <a:solidFill>
                  <a:schemeClr val="tx1">
                    <a:lumMod val="75000"/>
                    <a:lumOff val="25000"/>
                  </a:schemeClr>
                </a:solidFill>
                <a:hlinkClick r:id="rId8">
                  <a:extLst>
                    <a:ext uri="{A12FA001-AC4F-418D-AE19-62706E023703}">
                      <ahyp:hlinkClr xmlns:ahyp="http://schemas.microsoft.com/office/drawing/2018/hyperlinkcolor" val="tx"/>
                    </a:ext>
                  </a:extLst>
                </a:hlinkClick>
              </a:rPr>
              <a:t>Day 6 in Croatia: From King’s Landing to Qarth to the House of the Undying</a:t>
            </a:r>
            <a:endParaRPr lang="en-IE" sz="1800" u="sng" dirty="0">
              <a:solidFill>
                <a:schemeClr val="tx1">
                  <a:lumMod val="75000"/>
                  <a:lumOff val="25000"/>
                </a:schemeClr>
              </a:solidFill>
            </a:endParaRPr>
          </a:p>
          <a:p>
            <a:pPr marL="0" indent="0" fontAlgn="base">
              <a:buNone/>
            </a:pPr>
            <a:endParaRPr lang="en-IE" sz="100" dirty="0">
              <a:solidFill>
                <a:schemeClr val="tx1">
                  <a:lumMod val="75000"/>
                  <a:lumOff val="25000"/>
                </a:schemeClr>
              </a:solidFill>
            </a:endParaRPr>
          </a:p>
          <a:p>
            <a:pPr marL="0" indent="0">
              <a:buNone/>
            </a:pPr>
            <a:r>
              <a:rPr lang="en-IE" sz="1800" b="1" dirty="0">
                <a:solidFill>
                  <a:srgbClr val="1268B3"/>
                </a:solidFill>
              </a:rPr>
              <a:t>More Information on </a:t>
            </a:r>
            <a:r>
              <a:rPr lang="en-IE" sz="1800" dirty="0">
                <a:solidFill>
                  <a:schemeClr val="tx1">
                    <a:lumMod val="75000"/>
                    <a:lumOff val="25000"/>
                  </a:schemeClr>
                </a:solidFill>
                <a:hlinkClick r:id="rId9">
                  <a:extLst>
                    <a:ext uri="{A12FA001-AC4F-418D-AE19-62706E023703}">
                      <ahyp:hlinkClr xmlns:ahyp="http://schemas.microsoft.com/office/drawing/2018/hyperlinkcolor" val="tx"/>
                    </a:ext>
                  </a:extLst>
                </a:hlinkClick>
              </a:rPr>
              <a:t>The Selfish Years Game of Thrones Tour</a:t>
            </a:r>
          </a:p>
        </p:txBody>
      </p:sp>
      <p:pic>
        <p:nvPicPr>
          <p:cNvPr id="6" name="Picture Placeholder 5" descr="A picture containing outdoor, tree, covered, sun&#10;&#10;Description automatically generated">
            <a:extLst>
              <a:ext uri="{FF2B5EF4-FFF2-40B4-BE49-F238E27FC236}">
                <a16:creationId xmlns:a16="http://schemas.microsoft.com/office/drawing/2014/main" id="{466B8117-67DD-F745-ACC2-C2EC6E39157E}"/>
              </a:ext>
            </a:extLst>
          </p:cNvPr>
          <p:cNvPicPr>
            <a:picLocks noGrp="1" noChangeAspect="1"/>
          </p:cNvPicPr>
          <p:nvPr>
            <p:ph type="pic" sz="quarter" idx="24"/>
          </p:nvPr>
        </p:nvPicPr>
        <p:blipFill rotWithShape="1">
          <a:blip r:embed="rId10"/>
          <a:srcRect l="20599" r="20599"/>
          <a:stretch/>
        </p:blipFill>
        <p:spPr>
          <a:xfrm>
            <a:off x="7830356" y="-14012"/>
            <a:ext cx="4387871" cy="6879191"/>
          </a:xfrm>
        </p:spPr>
      </p:pic>
      <p:sp>
        <p:nvSpPr>
          <p:cNvPr id="8" name="Rectangle 7">
            <a:extLst>
              <a:ext uri="{FF2B5EF4-FFF2-40B4-BE49-F238E27FC236}">
                <a16:creationId xmlns:a16="http://schemas.microsoft.com/office/drawing/2014/main" id="{319ADD64-2316-7347-9BF2-10E8154CBE6B}"/>
              </a:ext>
            </a:extLst>
          </p:cNvPr>
          <p:cNvSpPr/>
          <p:nvPr/>
        </p:nvSpPr>
        <p:spPr>
          <a:xfrm rot="285998">
            <a:off x="-278344" y="1492750"/>
            <a:ext cx="5449902"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1">
            <a:extLst>
              <a:ext uri="{FF2B5EF4-FFF2-40B4-BE49-F238E27FC236}">
                <a16:creationId xmlns:a16="http://schemas.microsoft.com/office/drawing/2014/main" id="{196BAE21-31C9-954A-9616-83B7FD88A6A4}"/>
              </a:ext>
            </a:extLst>
          </p:cNvPr>
          <p:cNvSpPr txBox="1">
            <a:spLocks/>
          </p:cNvSpPr>
          <p:nvPr/>
        </p:nvSpPr>
        <p:spPr>
          <a:xfrm rot="285998">
            <a:off x="390410" y="1782188"/>
            <a:ext cx="8296051" cy="71602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Lifestyle and Travel Blog</a:t>
            </a:r>
          </a:p>
        </p:txBody>
      </p:sp>
      <p:sp>
        <p:nvSpPr>
          <p:cNvPr id="10" name="Rectangle 9">
            <a:extLst>
              <a:ext uri="{FF2B5EF4-FFF2-40B4-BE49-F238E27FC236}">
                <a16:creationId xmlns:a16="http://schemas.microsoft.com/office/drawing/2014/main" id="{F8C143CC-6A48-1643-923B-A0E13A2D5778}"/>
              </a:ext>
            </a:extLst>
          </p:cNvPr>
          <p:cNvSpPr/>
          <p:nvPr/>
        </p:nvSpPr>
        <p:spPr>
          <a:xfrm rot="285998">
            <a:off x="5155043" y="876213"/>
            <a:ext cx="1247562"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
            <a:extLst>
              <a:ext uri="{FF2B5EF4-FFF2-40B4-BE49-F238E27FC236}">
                <a16:creationId xmlns:a16="http://schemas.microsoft.com/office/drawing/2014/main" id="{E3337EAB-27BE-A94C-8688-5851A3534EB6}"/>
              </a:ext>
            </a:extLst>
          </p:cNvPr>
          <p:cNvSpPr>
            <a:spLocks noGrp="1"/>
          </p:cNvSpPr>
          <p:nvPr>
            <p:ph type="body" sz="quarter" idx="10"/>
          </p:nvPr>
        </p:nvSpPr>
        <p:spPr>
          <a:xfrm rot="285998">
            <a:off x="392254" y="841358"/>
            <a:ext cx="7230583" cy="716025"/>
          </a:xfrm>
        </p:spPr>
        <p:txBody>
          <a:bodyPr>
            <a:noAutofit/>
          </a:bodyPr>
          <a:lstStyle/>
          <a:p>
            <a:r>
              <a:rPr lang="en-IE" b="1" dirty="0"/>
              <a:t>Case Study </a:t>
            </a:r>
            <a:r>
              <a:rPr lang="en-IE" dirty="0"/>
              <a:t>– The Selfish Years</a:t>
            </a:r>
          </a:p>
        </p:txBody>
      </p:sp>
    </p:spTree>
    <p:extLst>
      <p:ext uri="{BB962C8B-B14F-4D97-AF65-F5344CB8AC3E}">
        <p14:creationId xmlns:p14="http://schemas.microsoft.com/office/powerpoint/2010/main" val="18502771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p:txBody>
          <a:bodyPr/>
          <a:lstStyle/>
          <a:p>
            <a:r>
              <a:rPr lang="en-IE" b="1" dirty="0"/>
              <a:t>Business Idea Generation</a:t>
            </a:r>
          </a:p>
          <a:p>
            <a:endParaRPr lang="en-IE" b="1" dirty="0"/>
          </a:p>
        </p:txBody>
      </p:sp>
      <p:pic>
        <p:nvPicPr>
          <p:cNvPr id="5" name="Picture 4" descr="A picture containing monitor, sitting, indoor, screen&#10;&#10;Description automatically generated">
            <a:extLst>
              <a:ext uri="{FF2B5EF4-FFF2-40B4-BE49-F238E27FC236}">
                <a16:creationId xmlns:a16="http://schemas.microsoft.com/office/drawing/2014/main" id="{4C592059-8B1A-684C-B606-A4D15E41493F}"/>
              </a:ext>
            </a:extLst>
          </p:cNvPr>
          <p:cNvPicPr/>
          <p:nvPr/>
        </p:nvPicPr>
        <p:blipFill rotWithShape="1">
          <a:blip r:embed="rId3"/>
          <a:srcRect l="4792" t="12636" r="6089" b="14423"/>
          <a:stretch/>
        </p:blipFill>
        <p:spPr>
          <a:xfrm>
            <a:off x="6048365" y="2860648"/>
            <a:ext cx="5972787" cy="3803513"/>
          </a:xfrm>
          <a:prstGeom prst="rect">
            <a:avLst/>
          </a:prstGeom>
        </p:spPr>
      </p:pic>
      <p:pic>
        <p:nvPicPr>
          <p:cNvPr id="7" name="Picture 6">
            <a:hlinkClick r:id="rId4"/>
            <a:extLst>
              <a:ext uri="{FF2B5EF4-FFF2-40B4-BE49-F238E27FC236}">
                <a16:creationId xmlns:a16="http://schemas.microsoft.com/office/drawing/2014/main" id="{DDBA3884-D418-E649-97A0-EE9711F4FC34}"/>
              </a:ext>
            </a:extLst>
          </p:cNvPr>
          <p:cNvPicPr>
            <a:picLocks noChangeAspect="1"/>
          </p:cNvPicPr>
          <p:nvPr/>
        </p:nvPicPr>
        <p:blipFill rotWithShape="1">
          <a:blip r:embed="rId5"/>
          <a:srcRect l="3995" r="3995"/>
          <a:stretch/>
        </p:blipFill>
        <p:spPr>
          <a:xfrm>
            <a:off x="6826586" y="3186913"/>
            <a:ext cx="4482576" cy="2865986"/>
          </a:xfrm>
          <a:prstGeom prst="rect">
            <a:avLst/>
          </a:prstGeom>
          <a:ln>
            <a:noFill/>
          </a:ln>
          <a:effectLst>
            <a:outerShdw blurRad="292100" dist="139700" dir="2700000" algn="tl" rotWithShape="0">
              <a:srgbClr val="333333">
                <a:alpha val="65000"/>
              </a:srgbClr>
            </a:outerShdw>
          </a:effectLst>
        </p:spPr>
      </p:pic>
      <p:sp>
        <p:nvSpPr>
          <p:cNvPr id="8" name="Text Placeholder 7">
            <a:extLst>
              <a:ext uri="{FF2B5EF4-FFF2-40B4-BE49-F238E27FC236}">
                <a16:creationId xmlns:a16="http://schemas.microsoft.com/office/drawing/2014/main" id="{C5F9F49F-3A10-9C42-91E4-3CB756BE13AE}"/>
              </a:ext>
            </a:extLst>
          </p:cNvPr>
          <p:cNvSpPr>
            <a:spLocks noGrp="1"/>
          </p:cNvSpPr>
          <p:nvPr>
            <p:ph type="body" sz="quarter" idx="20"/>
          </p:nvPr>
        </p:nvSpPr>
        <p:spPr>
          <a:xfrm>
            <a:off x="658269" y="2619847"/>
            <a:ext cx="5897514" cy="3669360"/>
          </a:xfrm>
        </p:spPr>
        <p:txBody>
          <a:bodyPr/>
          <a:lstStyle/>
          <a:p>
            <a:pPr marL="0" indent="0" fontAlgn="base">
              <a:buNone/>
            </a:pPr>
            <a:r>
              <a:rPr lang="en-IE" dirty="0"/>
              <a:t>Fans of productions want to truly live the experience, for example the </a:t>
            </a:r>
            <a:r>
              <a:rPr lang="en-IE" dirty="0">
                <a:hlinkClick r:id="rId6"/>
              </a:rPr>
              <a:t>College of Wizardry</a:t>
            </a:r>
            <a:r>
              <a:rPr lang="en-IE" dirty="0"/>
              <a:t>, a collaborative live-action role-playing festival based on the Harry Potter series to give fans the experience of attending a Hogwarts-like school. The multi-day events, which cost more than €300 to attend, are held at </a:t>
            </a:r>
            <a:r>
              <a:rPr lang="en-IE" dirty="0" err="1"/>
              <a:t>Czocha</a:t>
            </a:r>
            <a:r>
              <a:rPr lang="en-IE" dirty="0"/>
              <a:t> castle in Poland and include classes, social activities and other magical happenings run by fan volunteers. </a:t>
            </a:r>
          </a:p>
        </p:txBody>
      </p:sp>
      <p:sp>
        <p:nvSpPr>
          <p:cNvPr id="9" name="Text Placeholder 2">
            <a:extLst>
              <a:ext uri="{FF2B5EF4-FFF2-40B4-BE49-F238E27FC236}">
                <a16:creationId xmlns:a16="http://schemas.microsoft.com/office/drawing/2014/main" id="{F2B84562-7B78-5E4E-AB12-C829B91C0C7E}"/>
              </a:ext>
            </a:extLst>
          </p:cNvPr>
          <p:cNvSpPr txBox="1">
            <a:spLocks/>
          </p:cNvSpPr>
          <p:nvPr/>
        </p:nvSpPr>
        <p:spPr>
          <a:xfrm>
            <a:off x="658269" y="1967194"/>
            <a:ext cx="8908478" cy="652653"/>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fontAlgn="base">
              <a:buNone/>
            </a:pPr>
            <a:r>
              <a:rPr lang="en-IE" sz="3200" b="1" dirty="0">
                <a:solidFill>
                  <a:srgbClr val="DA2128"/>
                </a:solidFill>
              </a:rPr>
              <a:t>College of Wizardry - Immersive Magical School</a:t>
            </a:r>
          </a:p>
        </p:txBody>
      </p:sp>
    </p:spTree>
    <p:extLst>
      <p:ext uri="{BB962C8B-B14F-4D97-AF65-F5344CB8AC3E}">
        <p14:creationId xmlns:p14="http://schemas.microsoft.com/office/powerpoint/2010/main" val="3338900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p:txBody>
          <a:bodyPr/>
          <a:lstStyle/>
          <a:p>
            <a:r>
              <a:rPr lang="en-IE" b="1" dirty="0"/>
              <a:t>Business Idea Generation</a:t>
            </a:r>
          </a:p>
          <a:p>
            <a:endParaRPr lang="en-IE" b="1" dirty="0"/>
          </a:p>
        </p:txBody>
      </p:sp>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0"/>
          </p:nvPr>
        </p:nvSpPr>
        <p:spPr>
          <a:xfrm>
            <a:off x="262412" y="1794467"/>
            <a:ext cx="11547296" cy="4169140"/>
          </a:xfrm>
        </p:spPr>
        <p:txBody>
          <a:bodyPr/>
          <a:lstStyle/>
          <a:p>
            <a:pPr marL="0" indent="0" fontAlgn="base">
              <a:buNone/>
            </a:pPr>
            <a:r>
              <a:rPr lang="en-IE" sz="3200" b="1" dirty="0">
                <a:solidFill>
                  <a:srgbClr val="DA2128"/>
                </a:solidFill>
              </a:rPr>
              <a:t>7   Pop Culture Business Ideas</a:t>
            </a:r>
          </a:p>
          <a:p>
            <a:pPr marL="457200" indent="-457200" fontAlgn="base">
              <a:buFont typeface="+mj-lt"/>
              <a:buAutoNum type="arabicPeriod" startAt="5"/>
            </a:pPr>
            <a:r>
              <a:rPr lang="en-IE" b="1" dirty="0">
                <a:solidFill>
                  <a:srgbClr val="1268B3"/>
                </a:solidFill>
              </a:rPr>
              <a:t>Pop Culture Blogging</a:t>
            </a:r>
          </a:p>
          <a:p>
            <a:pPr marL="458788" indent="0" fontAlgn="base">
              <a:buNone/>
            </a:pPr>
            <a:r>
              <a:rPr lang="en-IE" dirty="0"/>
              <a:t>If you are good at writing and can add a unique perspective on Pop Culture you might be able to generate an income from advertising on a pop culture-based blog.</a:t>
            </a:r>
          </a:p>
          <a:p>
            <a:pPr marL="458788" indent="0" fontAlgn="base">
              <a:buNone/>
            </a:pPr>
            <a:r>
              <a:rPr lang="en-IE" dirty="0">
                <a:hlinkClick r:id="rId3"/>
              </a:rPr>
              <a:t>FemPop</a:t>
            </a:r>
            <a:r>
              <a:rPr lang="en-IE" dirty="0"/>
              <a:t> grew from journalist Alex </a:t>
            </a:r>
            <a:r>
              <a:rPr lang="en-IE" dirty="0" err="1"/>
              <a:t>Cranz’s</a:t>
            </a:r>
            <a:r>
              <a:rPr lang="en-IE" dirty="0"/>
              <a:t> blog about feminism and mainstream media. It has grown into a web magazine with weekly podcasts, TV recaps and film reviews. To make it more than a "side hobby" you'll need to post frequent, compelling content and know how to market it to build up a solid following, especially on social media. It is important to note if you want to be an entrepreneur to thoroughly research any potential intellectual property-related legal issues before starting up. Learn more about fan art and Fair Use in this </a:t>
            </a:r>
            <a:r>
              <a:rPr lang="en-IE" dirty="0">
                <a:hlinkClick r:id="rId4"/>
              </a:rPr>
              <a:t>Etsy blog post</a:t>
            </a:r>
            <a:r>
              <a:rPr lang="en-IE" dirty="0"/>
              <a:t>, or on the </a:t>
            </a:r>
            <a:r>
              <a:rPr lang="en-IE" dirty="0">
                <a:hlinkClick r:id="rId5"/>
              </a:rPr>
              <a:t>EU Copyright Office website</a:t>
            </a:r>
            <a:r>
              <a:rPr lang="en-IE" dirty="0"/>
              <a:t>.</a:t>
            </a:r>
          </a:p>
          <a:p>
            <a:pPr fontAlgn="base"/>
            <a:endParaRPr lang="en-IE" dirty="0"/>
          </a:p>
        </p:txBody>
      </p:sp>
    </p:spTree>
    <p:extLst>
      <p:ext uri="{BB962C8B-B14F-4D97-AF65-F5344CB8AC3E}">
        <p14:creationId xmlns:p14="http://schemas.microsoft.com/office/powerpoint/2010/main" val="39474248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p:txBody>
          <a:bodyPr/>
          <a:lstStyle/>
          <a:p>
            <a:r>
              <a:rPr lang="en-IE" dirty="0"/>
              <a:t>Business Idea Generation</a:t>
            </a:r>
          </a:p>
          <a:p>
            <a:endParaRPr lang="en-IE" b="1" dirty="0"/>
          </a:p>
        </p:txBody>
      </p:sp>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0"/>
          </p:nvPr>
        </p:nvSpPr>
        <p:spPr>
          <a:xfrm>
            <a:off x="658268" y="1846689"/>
            <a:ext cx="11300650" cy="4169140"/>
          </a:xfrm>
        </p:spPr>
        <p:txBody>
          <a:bodyPr/>
          <a:lstStyle/>
          <a:p>
            <a:pPr marL="0" indent="0" fontAlgn="base">
              <a:buNone/>
            </a:pPr>
            <a:r>
              <a:rPr lang="en-IE" sz="3200" b="1" dirty="0">
                <a:solidFill>
                  <a:srgbClr val="DA2128"/>
                </a:solidFill>
              </a:rPr>
              <a:t>7   Pop Culture Business Ideas</a:t>
            </a:r>
          </a:p>
          <a:p>
            <a:pPr marL="457200" indent="-457200" fontAlgn="base">
              <a:buFont typeface="+mj-lt"/>
              <a:buAutoNum type="arabicPeriod" startAt="7"/>
            </a:pPr>
            <a:r>
              <a:rPr lang="en-IE" b="1" dirty="0">
                <a:solidFill>
                  <a:srgbClr val="1268B3"/>
                </a:solidFill>
              </a:rPr>
              <a:t>Themed Decor and Furniture</a:t>
            </a:r>
          </a:p>
          <a:p>
            <a:pPr marL="457200" indent="-457200" fontAlgn="base">
              <a:buFont typeface="+mj-lt"/>
              <a:buAutoNum type="arabicPeriod" startAt="7"/>
            </a:pPr>
            <a:endParaRPr lang="en-IE" b="1" dirty="0">
              <a:solidFill>
                <a:srgbClr val="1268B3"/>
              </a:solidFill>
            </a:endParaRPr>
          </a:p>
          <a:p>
            <a:pPr marL="458788" lvl="0" indent="0">
              <a:lnSpc>
                <a:spcPct val="100000"/>
              </a:lnSpc>
              <a:spcBef>
                <a:spcPts val="0"/>
              </a:spcBef>
              <a:buClrTx/>
              <a:buNone/>
              <a:defRPr/>
            </a:pPr>
            <a:r>
              <a:rPr lang="en-IE" dirty="0"/>
              <a:t>Just think of all those people out there just clamouring for a chance to bring the Iron Throne from "Game of Thrones" into their living room. Creating and selling themed decor and furniture to fans is something that will never go out of style. It might take some significant start-up capital to make high quality replicas of some of our favourite pop culture icons and be careful to observe copyright licencing laws. </a:t>
            </a:r>
          </a:p>
          <a:p>
            <a:pPr marL="0" indent="0" fontAlgn="base">
              <a:buNone/>
            </a:pPr>
            <a:endParaRPr lang="en-IE" dirty="0"/>
          </a:p>
          <a:p>
            <a:pPr marL="458788" indent="0" fontAlgn="base">
              <a:buNone/>
            </a:pPr>
            <a:r>
              <a:rPr lang="en-IE" dirty="0"/>
              <a:t>For some inspiration, check out </a:t>
            </a:r>
            <a:r>
              <a:rPr lang="en-IE" dirty="0">
                <a:hlinkClick r:id="rId3"/>
              </a:rPr>
              <a:t>this list of pop culture inspired furniture</a:t>
            </a:r>
            <a:r>
              <a:rPr lang="en-IE" dirty="0"/>
              <a:t>.</a:t>
            </a:r>
          </a:p>
        </p:txBody>
      </p:sp>
      <p:sp>
        <p:nvSpPr>
          <p:cNvPr id="4" name="TextBox 3">
            <a:extLst>
              <a:ext uri="{FF2B5EF4-FFF2-40B4-BE49-F238E27FC236}">
                <a16:creationId xmlns:a16="http://schemas.microsoft.com/office/drawing/2014/main" id="{CBCBFD9B-1C6F-4A76-9FDB-EA708EF0154F}"/>
              </a:ext>
            </a:extLst>
          </p:cNvPr>
          <p:cNvSpPr txBox="1"/>
          <p:nvPr/>
        </p:nvSpPr>
        <p:spPr>
          <a:xfrm>
            <a:off x="4666268" y="6240544"/>
            <a:ext cx="7292650" cy="369332"/>
          </a:xfrm>
          <a:prstGeom prst="rect">
            <a:avLst/>
          </a:prstGeom>
          <a:noFill/>
        </p:spPr>
        <p:txBody>
          <a:bodyPr wrap="square" rtlCol="0">
            <a:spAutoFit/>
          </a:bodyPr>
          <a:lstStyle/>
          <a:p>
            <a:r>
              <a:rPr lang="en-IE" dirty="0">
                <a:hlinkClick r:id="rId4"/>
              </a:rPr>
              <a:t>https://www.businessnewsdaily.com/7757-pop-culture-businesses.html</a:t>
            </a:r>
            <a:endParaRPr lang="en-IE" dirty="0"/>
          </a:p>
        </p:txBody>
      </p:sp>
    </p:spTree>
    <p:extLst>
      <p:ext uri="{BB962C8B-B14F-4D97-AF65-F5344CB8AC3E}">
        <p14:creationId xmlns:p14="http://schemas.microsoft.com/office/powerpoint/2010/main" val="20829508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394456" y="788445"/>
            <a:ext cx="5957059" cy="716025"/>
          </a:xfrm>
        </p:spPr>
        <p:txBody>
          <a:bodyPr>
            <a:noAutofit/>
          </a:bodyPr>
          <a:lstStyle/>
          <a:p>
            <a:r>
              <a:rPr lang="en-IE" b="1" dirty="0"/>
              <a:t>Case Study </a:t>
            </a:r>
            <a:r>
              <a:rPr lang="en-IE" dirty="0"/>
              <a:t>- Accommodation</a:t>
            </a:r>
          </a:p>
        </p:txBody>
      </p:sp>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474846" y="2565575"/>
            <a:ext cx="7940734" cy="4169140"/>
          </a:xfrm>
        </p:spPr>
        <p:txBody>
          <a:bodyPr/>
          <a:lstStyle/>
          <a:p>
            <a:pPr marL="0" indent="0">
              <a:lnSpc>
                <a:spcPts val="2900"/>
              </a:lnSpc>
              <a:buNone/>
            </a:pPr>
            <a:r>
              <a:rPr lang="en-IE" sz="3000" b="1" dirty="0">
                <a:solidFill>
                  <a:srgbClr val="DA2128"/>
                </a:solidFill>
              </a:rPr>
              <a:t>Enjoy a romantic getaway in this </a:t>
            </a:r>
          </a:p>
          <a:p>
            <a:pPr marL="0" indent="0">
              <a:lnSpc>
                <a:spcPts val="2900"/>
              </a:lnSpc>
              <a:buNone/>
            </a:pPr>
            <a:r>
              <a:rPr lang="en-IE" sz="3000" b="1" dirty="0">
                <a:solidFill>
                  <a:srgbClr val="DA2128"/>
                </a:solidFill>
              </a:rPr>
              <a:t>Donegal Hobbit home for just €69</a:t>
            </a:r>
          </a:p>
          <a:p>
            <a:pPr marL="0" indent="0">
              <a:lnSpc>
                <a:spcPct val="100000"/>
              </a:lnSpc>
              <a:buNone/>
            </a:pPr>
            <a:endParaRPr lang="en-IE" sz="800" b="1" dirty="0">
              <a:solidFill>
                <a:srgbClr val="DA2128"/>
              </a:solidFill>
            </a:endParaRPr>
          </a:p>
          <a:p>
            <a:pPr marL="0" indent="0">
              <a:buNone/>
            </a:pPr>
            <a:r>
              <a:rPr lang="en-IE" dirty="0"/>
              <a:t>Whether you’re a Lord of the Rings fans or not, there’s no denying the charm of this cosy </a:t>
            </a:r>
            <a:r>
              <a:rPr lang="en-IE" dirty="0">
                <a:hlinkClick r:id="rId3"/>
              </a:rPr>
              <a:t>Donegal</a:t>
            </a:r>
            <a:r>
              <a:rPr lang="en-IE" dirty="0"/>
              <a:t> abode. The five star rated property is a little side earner for an entrepreneur in Donegal, Ireland. It was seen as a business opportunity arising when Lord of the Rings was released. The similarity of the Irish to the New Zealand landscape provided the perfect location.</a:t>
            </a:r>
            <a:endParaRPr lang="en-IE" sz="1600" b="1" dirty="0"/>
          </a:p>
          <a:p>
            <a:pPr marL="0" indent="0">
              <a:buNone/>
            </a:pPr>
            <a:r>
              <a:rPr lang="en-IE" sz="1300" dirty="0">
                <a:hlinkClick r:id="rId4"/>
              </a:rPr>
              <a:t>https://evoke.ie/2019/02/11/life-style/enjoy-a-romantic-getaway-in-this-donegal-hobbit-home-for-just-e69</a:t>
            </a:r>
            <a:endParaRPr lang="en-IE" sz="1300" dirty="0"/>
          </a:p>
          <a:p>
            <a:endParaRPr lang="en-IE" sz="2200" dirty="0"/>
          </a:p>
        </p:txBody>
      </p:sp>
      <p:pic>
        <p:nvPicPr>
          <p:cNvPr id="8" name="Picture Placeholder 7" descr="A picture containing grass, outdoor, train, field&#10;&#10;Description automatically generated">
            <a:extLst>
              <a:ext uri="{FF2B5EF4-FFF2-40B4-BE49-F238E27FC236}">
                <a16:creationId xmlns:a16="http://schemas.microsoft.com/office/drawing/2014/main" id="{B18DB5F9-27B5-824E-AAE7-0A24E6D66515}"/>
              </a:ext>
            </a:extLst>
          </p:cNvPr>
          <p:cNvPicPr>
            <a:picLocks noGrp="1" noChangeAspect="1"/>
          </p:cNvPicPr>
          <p:nvPr>
            <p:ph type="pic" sz="quarter" idx="24"/>
          </p:nvPr>
        </p:nvPicPr>
        <p:blipFill rotWithShape="1">
          <a:blip r:embed="rId5"/>
          <a:srcRect l="21987" t="-217" r="34213" b="217"/>
          <a:stretch/>
        </p:blipFill>
        <p:spPr>
          <a:xfrm>
            <a:off x="8059119" y="0"/>
            <a:ext cx="4159108" cy="6879191"/>
          </a:xfrm>
        </p:spPr>
      </p:pic>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6"/>
              </a:rPr>
              <a:t>India Pop Culture Case Study</a:t>
            </a:r>
            <a:endParaRPr lang="en-IE" sz="1400" dirty="0"/>
          </a:p>
        </p:txBody>
      </p:sp>
      <p:sp>
        <p:nvSpPr>
          <p:cNvPr id="7" name="Rectangle 6">
            <a:extLst>
              <a:ext uri="{FF2B5EF4-FFF2-40B4-BE49-F238E27FC236}">
                <a16:creationId xmlns:a16="http://schemas.microsoft.com/office/drawing/2014/main" id="{D2A9DAC2-0538-DF4D-B8B9-2BADC7A292A7}"/>
              </a:ext>
            </a:extLst>
          </p:cNvPr>
          <p:cNvSpPr/>
          <p:nvPr/>
        </p:nvSpPr>
        <p:spPr>
          <a:xfrm rot="285998">
            <a:off x="-280805" y="1492636"/>
            <a:ext cx="5979489"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
            <a:extLst>
              <a:ext uri="{FF2B5EF4-FFF2-40B4-BE49-F238E27FC236}">
                <a16:creationId xmlns:a16="http://schemas.microsoft.com/office/drawing/2014/main" id="{1CD0B76A-7EC9-9F43-813F-8CADB5903DCA}"/>
              </a:ext>
            </a:extLst>
          </p:cNvPr>
          <p:cNvSpPr txBox="1">
            <a:spLocks/>
          </p:cNvSpPr>
          <p:nvPr/>
        </p:nvSpPr>
        <p:spPr>
          <a:xfrm rot="285998">
            <a:off x="494802" y="1656928"/>
            <a:ext cx="5664057" cy="71602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Provider – Hobbit Hill Pod</a:t>
            </a:r>
          </a:p>
        </p:txBody>
      </p:sp>
    </p:spTree>
    <p:extLst>
      <p:ext uri="{BB962C8B-B14F-4D97-AF65-F5344CB8AC3E}">
        <p14:creationId xmlns:p14="http://schemas.microsoft.com/office/powerpoint/2010/main" val="15691786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14FFDCC-E6EF-41D7-A5BC-19D55EF5AC32}"/>
              </a:ext>
            </a:extLst>
          </p:cNvPr>
          <p:cNvPicPr>
            <a:picLocks noChangeAspect="1"/>
          </p:cNvPicPr>
          <p:nvPr/>
        </p:nvPicPr>
        <p:blipFill rotWithShape="1">
          <a:blip r:embed="rId2"/>
          <a:srcRect l="23099" t="23193" r="22876" b="23193"/>
          <a:stretch/>
        </p:blipFill>
        <p:spPr>
          <a:xfrm>
            <a:off x="1" y="0"/>
            <a:ext cx="12242800" cy="6858000"/>
          </a:xfrm>
          <a:prstGeom prst="rect">
            <a:avLst/>
          </a:prstGeom>
        </p:spPr>
      </p:pic>
    </p:spTree>
    <p:extLst>
      <p:ext uri="{BB962C8B-B14F-4D97-AF65-F5344CB8AC3E}">
        <p14:creationId xmlns:p14="http://schemas.microsoft.com/office/powerpoint/2010/main" val="10655633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576136" y="391665"/>
            <a:ext cx="5519864" cy="5256100"/>
          </a:xfrm>
        </p:spPr>
        <p:txBody>
          <a:bodyPr>
            <a:normAutofit/>
          </a:bodyPr>
          <a:lstStyle/>
          <a:p>
            <a:endParaRPr lang="en-US" b="1" dirty="0">
              <a:solidFill>
                <a:srgbClr val="1268B3"/>
              </a:solidFill>
            </a:endParaRPr>
          </a:p>
          <a:p>
            <a:r>
              <a:rPr lang="en-US" b="1" dirty="0">
                <a:solidFill>
                  <a:srgbClr val="1268B3"/>
                </a:solidFill>
              </a:rPr>
              <a:t>Techniques to Come Up with New Pop Culture Business Ideas</a:t>
            </a:r>
          </a:p>
          <a:p>
            <a:endParaRPr lang="en-US" dirty="0">
              <a:solidFill>
                <a:srgbClr val="1268B3"/>
              </a:solidFill>
            </a:endParaRPr>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b="32560"/>
          <a:stretch/>
        </p:blipFill>
        <p:spPr>
          <a:xfrm flipH="1">
            <a:off x="5775960" y="329364"/>
            <a:ext cx="6453809" cy="6528636"/>
          </a:xfrm>
          <a:prstGeom prst="rect">
            <a:avLst/>
          </a:prstGeom>
        </p:spPr>
      </p:pic>
    </p:spTree>
    <p:extLst>
      <p:ext uri="{BB962C8B-B14F-4D97-AF65-F5344CB8AC3E}">
        <p14:creationId xmlns:p14="http://schemas.microsoft.com/office/powerpoint/2010/main" val="2369174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295275" y="681688"/>
            <a:ext cx="4552950" cy="697353"/>
          </a:xfrm>
        </p:spPr>
        <p:txBody>
          <a:bodyPr>
            <a:normAutofit fontScale="92500"/>
          </a:bodyPr>
          <a:lstStyle/>
          <a:p>
            <a:r>
              <a:rPr lang="en-US" b="1" dirty="0"/>
              <a:t>M2 Learning Objectives</a:t>
            </a:r>
          </a:p>
        </p:txBody>
      </p:sp>
      <p:sp>
        <p:nvSpPr>
          <p:cNvPr id="7" name="Text Placeholder 6"/>
          <p:cNvSpPr>
            <a:spLocks noGrp="1"/>
          </p:cNvSpPr>
          <p:nvPr>
            <p:ph type="body" sz="quarter" idx="14"/>
          </p:nvPr>
        </p:nvSpPr>
        <p:spPr>
          <a:xfrm>
            <a:off x="359971" y="1885810"/>
            <a:ext cx="4552950" cy="4456388"/>
          </a:xfrm>
        </p:spPr>
        <p:txBody>
          <a:bodyPr>
            <a:normAutofit/>
          </a:bodyPr>
          <a:lstStyle/>
          <a:p>
            <a:pPr marL="342900" indent="-342900">
              <a:buFont typeface="Arial" panose="020B0604020202020204" pitchFamily="34" charset="0"/>
              <a:buChar char="•"/>
            </a:pPr>
            <a:r>
              <a:rPr lang="en-US" i="1" dirty="0"/>
              <a:t>You will be guided through the process of finding a great business idea that you can turn into a successful, profitable and valuable business</a:t>
            </a:r>
          </a:p>
          <a:p>
            <a:pPr marL="342900" indent="-342900">
              <a:buFont typeface="Arial" panose="020B0604020202020204" pitchFamily="34" charset="0"/>
              <a:buChar char="•"/>
            </a:pPr>
            <a:r>
              <a:rPr lang="en-US" i="1" dirty="0"/>
              <a:t>To generate your ideas you will be presented with existing Pop Culture businesses</a:t>
            </a:r>
          </a:p>
          <a:p>
            <a:pPr marL="342900" indent="-342900">
              <a:buFont typeface="Arial" panose="020B0604020202020204" pitchFamily="34" charset="0"/>
              <a:buChar char="•"/>
            </a:pPr>
            <a:r>
              <a:rPr lang="en-US" i="1" dirty="0"/>
              <a:t>You will learn all you need to know about designing a Pop Culture business for a specific target market</a:t>
            </a:r>
          </a:p>
          <a:p>
            <a:endParaRPr lang="en-US" dirty="0"/>
          </a:p>
        </p:txBody>
      </p:sp>
      <p:sp>
        <p:nvSpPr>
          <p:cNvPr id="8" name="Text Placeholder 7"/>
          <p:cNvSpPr>
            <a:spLocks noGrp="1"/>
          </p:cNvSpPr>
          <p:nvPr>
            <p:ph type="body" sz="quarter" idx="15"/>
          </p:nvPr>
        </p:nvSpPr>
        <p:spPr/>
        <p:txBody>
          <a:bodyPr/>
          <a:lstStyle/>
          <a:p>
            <a:r>
              <a:rPr lang="en-US" dirty="0"/>
              <a:t>01</a:t>
            </a:r>
          </a:p>
        </p:txBody>
      </p:sp>
      <p:sp>
        <p:nvSpPr>
          <p:cNvPr id="5" name="Text Placeholder 4"/>
          <p:cNvSpPr>
            <a:spLocks noGrp="1"/>
          </p:cNvSpPr>
          <p:nvPr>
            <p:ph type="body" sz="quarter" idx="12"/>
          </p:nvPr>
        </p:nvSpPr>
        <p:spPr/>
        <p:txBody>
          <a:bodyPr/>
          <a:lstStyle/>
          <a:p>
            <a:r>
              <a:rPr lang="en-US" b="1" dirty="0"/>
              <a:t>Idea Generation</a:t>
            </a:r>
            <a:endParaRPr lang="en-US" dirty="0"/>
          </a:p>
        </p:txBody>
      </p:sp>
      <p:sp>
        <p:nvSpPr>
          <p:cNvPr id="9" name="Text Placeholder 8"/>
          <p:cNvSpPr>
            <a:spLocks noGrp="1"/>
          </p:cNvSpPr>
          <p:nvPr>
            <p:ph type="body" sz="quarter" idx="16"/>
          </p:nvPr>
        </p:nvSpPr>
        <p:spPr/>
        <p:txBody>
          <a:bodyPr/>
          <a:lstStyle/>
          <a:p>
            <a:r>
              <a:rPr lang="en-US" dirty="0"/>
              <a:t>02</a:t>
            </a:r>
          </a:p>
        </p:txBody>
      </p:sp>
      <p:sp>
        <p:nvSpPr>
          <p:cNvPr id="10" name="Text Placeholder 9"/>
          <p:cNvSpPr>
            <a:spLocks noGrp="1"/>
          </p:cNvSpPr>
          <p:nvPr>
            <p:ph type="body" sz="quarter" idx="17"/>
          </p:nvPr>
        </p:nvSpPr>
        <p:spPr/>
        <p:txBody>
          <a:bodyPr/>
          <a:lstStyle/>
          <a:p>
            <a:r>
              <a:rPr lang="en-US" b="1" dirty="0"/>
              <a:t>Techniques to Come Up with New Pop Culture Business Ideas</a:t>
            </a:r>
            <a:endParaRPr lang="en-US" dirty="0"/>
          </a:p>
        </p:txBody>
      </p:sp>
      <p:sp>
        <p:nvSpPr>
          <p:cNvPr id="11" name="Text Placeholder 10"/>
          <p:cNvSpPr>
            <a:spLocks noGrp="1"/>
          </p:cNvSpPr>
          <p:nvPr>
            <p:ph type="body" sz="quarter" idx="18"/>
          </p:nvPr>
        </p:nvSpPr>
        <p:spPr/>
        <p:txBody>
          <a:bodyPr/>
          <a:lstStyle/>
          <a:p>
            <a:r>
              <a:rPr lang="en-US" dirty="0"/>
              <a:t>02</a:t>
            </a:r>
          </a:p>
        </p:txBody>
      </p:sp>
      <p:sp>
        <p:nvSpPr>
          <p:cNvPr id="12" name="Text Placeholder 11"/>
          <p:cNvSpPr>
            <a:spLocks noGrp="1"/>
          </p:cNvSpPr>
          <p:nvPr>
            <p:ph type="body" sz="quarter" idx="19"/>
          </p:nvPr>
        </p:nvSpPr>
        <p:spPr/>
        <p:txBody>
          <a:bodyPr/>
          <a:lstStyle/>
          <a:p>
            <a:r>
              <a:rPr lang="en-US" b="1" dirty="0"/>
              <a:t>Spotlight on Pop Culture</a:t>
            </a:r>
            <a:r>
              <a:rPr lang="en-US" dirty="0"/>
              <a:t> </a:t>
            </a:r>
            <a:r>
              <a:rPr lang="en-US" b="1" dirty="0"/>
              <a:t>Entrepreneurship Opportunities in Regions</a:t>
            </a:r>
          </a:p>
        </p:txBody>
      </p:sp>
    </p:spTree>
    <p:extLst>
      <p:ext uri="{BB962C8B-B14F-4D97-AF65-F5344CB8AC3E}">
        <p14:creationId xmlns:p14="http://schemas.microsoft.com/office/powerpoint/2010/main" val="18022539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324814" y="1959079"/>
            <a:ext cx="6044989" cy="4061001"/>
          </a:xfrm>
        </p:spPr>
        <p:txBody>
          <a:bodyPr/>
          <a:lstStyle/>
          <a:p>
            <a:pPr lvl="0">
              <a:buClr>
                <a:schemeClr val="bg1"/>
              </a:buClr>
            </a:pPr>
            <a:r>
              <a:rPr lang="en-IE" dirty="0"/>
              <a:t>There are countless businesses already in existence, so it’s very likely that you won’t be the first person to think of an idea or product. To come up with a great business idea, you will need to try a few different techniques so you can become an idea detective. Research your business ideas, try different brainstorm solutions, and test your idea. Once you go through each of the techniques in this section you will be ready for the next step of starting your business idea. </a:t>
            </a:r>
            <a:endParaRPr lang="en-US" sz="2600" dirty="0"/>
          </a:p>
        </p:txBody>
      </p:sp>
      <p:pic>
        <p:nvPicPr>
          <p:cNvPr id="5" name="Picture Placeholder 4"/>
          <p:cNvPicPr>
            <a:picLocks noGrp="1" noChangeAspect="1"/>
          </p:cNvPicPr>
          <p:nvPr>
            <p:ph type="pic" sz="quarter" idx="24"/>
          </p:nvPr>
        </p:nvPicPr>
        <p:blipFill rotWithShape="1">
          <a:blip r:embed="rId3">
            <a:extLst>
              <a:ext uri="{28A0092B-C50C-407E-A947-70E740481C1C}">
                <a14:useLocalDpi xmlns:a14="http://schemas.microsoft.com/office/drawing/2010/main" val="0"/>
              </a:ext>
            </a:extLst>
          </a:blip>
          <a:srcRect l="1740" t="-204" r="36140" b="204"/>
          <a:stretch/>
        </p:blipFill>
        <p:spPr>
          <a:xfrm>
            <a:off x="5814667" y="-14012"/>
            <a:ext cx="6413499" cy="6879191"/>
          </a:xfrm>
        </p:spPr>
      </p:pic>
      <p:sp>
        <p:nvSpPr>
          <p:cNvPr id="8" name="Rectangle 7">
            <a:extLst>
              <a:ext uri="{FF2B5EF4-FFF2-40B4-BE49-F238E27FC236}">
                <a16:creationId xmlns:a16="http://schemas.microsoft.com/office/drawing/2014/main" id="{A96BA453-D3C1-8844-AFFB-6B716DCFE0E4}"/>
              </a:ext>
            </a:extLst>
          </p:cNvPr>
          <p:cNvSpPr/>
          <p:nvPr/>
        </p:nvSpPr>
        <p:spPr>
          <a:xfrm rot="256793">
            <a:off x="-275065" y="559805"/>
            <a:ext cx="7602490" cy="111715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2">
            <a:extLst>
              <a:ext uri="{FF2B5EF4-FFF2-40B4-BE49-F238E27FC236}">
                <a16:creationId xmlns:a16="http://schemas.microsoft.com/office/drawing/2014/main" id="{EFD37E81-30AB-1F43-8CEE-7A8F2BBC909E}"/>
              </a:ext>
            </a:extLst>
          </p:cNvPr>
          <p:cNvSpPr>
            <a:spLocks noGrp="1"/>
          </p:cNvSpPr>
          <p:nvPr>
            <p:ph type="body" sz="quarter" idx="10"/>
          </p:nvPr>
        </p:nvSpPr>
        <p:spPr>
          <a:xfrm rot="256793">
            <a:off x="490350" y="794286"/>
            <a:ext cx="6701333" cy="743199"/>
          </a:xfrm>
        </p:spPr>
        <p:txBody>
          <a:bodyPr anchor="ctr">
            <a:noAutofit/>
          </a:bodyPr>
          <a:lstStyle/>
          <a:p>
            <a:r>
              <a:rPr lang="en-US" sz="3600" dirty="0"/>
              <a:t>Techniques to Come Up with New Pop Culture Business Ideas</a:t>
            </a:r>
          </a:p>
        </p:txBody>
      </p:sp>
    </p:spTree>
    <p:extLst>
      <p:ext uri="{BB962C8B-B14F-4D97-AF65-F5344CB8AC3E}">
        <p14:creationId xmlns:p14="http://schemas.microsoft.com/office/powerpoint/2010/main" val="19143227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721021" y="1943014"/>
            <a:ext cx="10915167" cy="4169140"/>
          </a:xfrm>
        </p:spPr>
        <p:txBody>
          <a:bodyPr/>
          <a:lstStyle/>
          <a:p>
            <a:pPr marL="457200" indent="-457200">
              <a:buFont typeface="+mj-lt"/>
              <a:buAutoNum type="arabicPeriod"/>
            </a:pPr>
            <a:r>
              <a:rPr lang="en-IE" sz="3200" b="1" dirty="0">
                <a:solidFill>
                  <a:srgbClr val="DA2128"/>
                </a:solidFill>
              </a:rPr>
              <a:t>Establish Personal, Social and Business Targets</a:t>
            </a:r>
          </a:p>
          <a:p>
            <a:pPr marL="458788" indent="0">
              <a:buNone/>
            </a:pPr>
            <a:r>
              <a:rPr lang="en-IE" b="1" i="1" dirty="0">
                <a:solidFill>
                  <a:srgbClr val="1268B3"/>
                </a:solidFill>
              </a:rPr>
              <a:t>What would you like your business to be and why?</a:t>
            </a:r>
          </a:p>
          <a:p>
            <a:pPr marL="458788" indent="0">
              <a:buNone/>
            </a:pPr>
            <a:r>
              <a:rPr lang="en-IE" b="1" dirty="0">
                <a:solidFill>
                  <a:srgbClr val="DA2128"/>
                </a:solidFill>
              </a:rPr>
              <a:t>Note: </a:t>
            </a:r>
            <a:r>
              <a:rPr lang="en-IE" dirty="0"/>
              <a:t>First of all have access to a computer and the internet. Begin with the end in mind. Setting your personal, social goals and targets according to your Pop Culture business idea.</a:t>
            </a:r>
          </a:p>
          <a:p>
            <a:pPr marL="514350" indent="-514350">
              <a:buFont typeface="+mj-lt"/>
              <a:buAutoNum type="arabicPeriod" startAt="2"/>
            </a:pPr>
            <a:r>
              <a:rPr lang="en-IE" sz="3200" b="1" dirty="0">
                <a:solidFill>
                  <a:srgbClr val="DA2128"/>
                </a:solidFill>
              </a:rPr>
              <a:t>Business Idea Generation</a:t>
            </a:r>
          </a:p>
          <a:p>
            <a:pPr marL="534988" indent="0">
              <a:buNone/>
            </a:pPr>
            <a:r>
              <a:rPr lang="en-IE" b="1" i="1" dirty="0">
                <a:solidFill>
                  <a:srgbClr val="1268B3"/>
                </a:solidFill>
              </a:rPr>
              <a:t>Try the provided tools to get your idea(s) generated</a:t>
            </a:r>
          </a:p>
          <a:p>
            <a:pPr marL="534988" indent="0">
              <a:buNone/>
            </a:pPr>
            <a:r>
              <a:rPr lang="en-IE" dirty="0"/>
              <a:t>The process will help set your personal and business revenue targets. The tools will help you evaluate your ideas.</a:t>
            </a:r>
          </a:p>
          <a:p>
            <a:pPr marL="0" indent="0">
              <a:buNone/>
            </a:pPr>
            <a:endParaRPr lang="en-IE" dirty="0"/>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2"/>
              </a:rPr>
              <a:t>https://pdst.ie/sites/default/files/Student%20enterprise%20manual.pdf</a:t>
            </a:r>
            <a:endParaRPr lang="en-IE" sz="1400" dirty="0"/>
          </a:p>
        </p:txBody>
      </p:sp>
      <p:sp>
        <p:nvSpPr>
          <p:cNvPr id="6" name="Rectangle 5">
            <a:extLst>
              <a:ext uri="{FF2B5EF4-FFF2-40B4-BE49-F238E27FC236}">
                <a16:creationId xmlns:a16="http://schemas.microsoft.com/office/drawing/2014/main" id="{162328A7-5A01-1947-A7BA-259D5982FA60}"/>
              </a:ext>
            </a:extLst>
          </p:cNvPr>
          <p:cNvSpPr/>
          <p:nvPr/>
        </p:nvSpPr>
        <p:spPr>
          <a:xfrm rot="285998">
            <a:off x="2832149" y="840944"/>
            <a:ext cx="5054312"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B2511128-63FF-CB41-A6A0-C139D4B51FA7}"/>
              </a:ext>
            </a:extLst>
          </p:cNvPr>
          <p:cNvSpPr txBox="1">
            <a:spLocks/>
          </p:cNvSpPr>
          <p:nvPr/>
        </p:nvSpPr>
        <p:spPr>
          <a:xfrm rot="285998">
            <a:off x="494538" y="867989"/>
            <a:ext cx="7870910" cy="83382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Business Idea Generation Techniques</a:t>
            </a:r>
          </a:p>
        </p:txBody>
      </p:sp>
    </p:spTree>
    <p:extLst>
      <p:ext uri="{BB962C8B-B14F-4D97-AF65-F5344CB8AC3E}">
        <p14:creationId xmlns:p14="http://schemas.microsoft.com/office/powerpoint/2010/main" val="1185229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555812" y="1675848"/>
            <a:ext cx="11470979" cy="4169140"/>
          </a:xfrm>
        </p:spPr>
        <p:txBody>
          <a:bodyPr/>
          <a:lstStyle/>
          <a:p>
            <a:pPr marL="514350" indent="-514350">
              <a:buFont typeface="+mj-lt"/>
              <a:buAutoNum type="arabicPeriod" startAt="3"/>
            </a:pPr>
            <a:r>
              <a:rPr lang="en-IE" sz="3200" b="1" dirty="0">
                <a:solidFill>
                  <a:srgbClr val="DA2128"/>
                </a:solidFill>
              </a:rPr>
              <a:t>Idea Evaluation</a:t>
            </a:r>
          </a:p>
          <a:p>
            <a:pPr marL="534988" indent="0">
              <a:buNone/>
            </a:pPr>
            <a:r>
              <a:rPr lang="en-IE" b="1" i="1" dirty="0">
                <a:solidFill>
                  <a:srgbClr val="1268B3"/>
                </a:solidFill>
              </a:rPr>
              <a:t>Sort through your business ideas and choose the one that will deliver what you need</a:t>
            </a:r>
          </a:p>
          <a:p>
            <a:pPr marL="534988" indent="0">
              <a:buNone/>
            </a:pPr>
            <a:r>
              <a:rPr lang="en-IE" dirty="0"/>
              <a:t>Best practice for evaluation is observation against a checklist. The first criterion is, will it do what you want it to? Using the Possibility &amp; Viability Evaluation Checklist you can evaluate the idea and rate if it is Workable, Possible or Viable quickly and with a high degree of accuracy.</a:t>
            </a:r>
          </a:p>
          <a:p>
            <a:pPr marL="534988" indent="0">
              <a:buNone/>
            </a:pPr>
            <a:endParaRPr lang="en-IE" sz="1100" dirty="0"/>
          </a:p>
          <a:p>
            <a:pPr marL="534988" indent="0">
              <a:lnSpc>
                <a:spcPct val="100000"/>
              </a:lnSpc>
              <a:spcBef>
                <a:spcPts val="0"/>
              </a:spcBef>
              <a:buNone/>
            </a:pPr>
            <a:r>
              <a:rPr lang="en-IE" b="1" i="1" dirty="0">
                <a:solidFill>
                  <a:srgbClr val="1268B3"/>
                </a:solidFill>
              </a:rPr>
              <a:t>Four Idea Generation Tools</a:t>
            </a:r>
          </a:p>
          <a:p>
            <a:pPr marL="534988" indent="0">
              <a:lnSpc>
                <a:spcPct val="100000"/>
              </a:lnSpc>
              <a:spcBef>
                <a:spcPts val="0"/>
              </a:spcBef>
              <a:buFont typeface="+mj-lt"/>
              <a:buAutoNum type="arabicPeriod"/>
            </a:pPr>
            <a:r>
              <a:rPr lang="en-IE" b="1" dirty="0"/>
              <a:t>The SCAMPER Tool</a:t>
            </a:r>
          </a:p>
          <a:p>
            <a:pPr marL="534988" indent="0">
              <a:lnSpc>
                <a:spcPct val="100000"/>
              </a:lnSpc>
              <a:spcBef>
                <a:spcPts val="0"/>
              </a:spcBef>
              <a:buFont typeface="+mj-lt"/>
              <a:buAutoNum type="arabicPeriod"/>
            </a:pPr>
            <a:r>
              <a:rPr lang="en-IE" b="1" dirty="0"/>
              <a:t>The QUESTION Tool</a:t>
            </a:r>
          </a:p>
          <a:p>
            <a:pPr marL="534988" indent="0">
              <a:lnSpc>
                <a:spcPct val="100000"/>
              </a:lnSpc>
              <a:spcBef>
                <a:spcPts val="0"/>
              </a:spcBef>
              <a:buFont typeface="+mj-lt"/>
              <a:buAutoNum type="arabicPeriod"/>
            </a:pPr>
            <a:r>
              <a:rPr lang="en-IE" b="1" dirty="0"/>
              <a:t>The INVOLVE Tool</a:t>
            </a:r>
          </a:p>
          <a:p>
            <a:pPr marL="534988" indent="0">
              <a:lnSpc>
                <a:spcPct val="100000"/>
              </a:lnSpc>
              <a:spcBef>
                <a:spcPts val="0"/>
              </a:spcBef>
              <a:buFont typeface="+mj-lt"/>
              <a:buAutoNum type="arabicPeriod"/>
            </a:pPr>
            <a:r>
              <a:rPr lang="en-IE" b="1" dirty="0"/>
              <a:t>The MIND MAP Tool</a:t>
            </a:r>
          </a:p>
        </p:txBody>
      </p:sp>
      <p:sp>
        <p:nvSpPr>
          <p:cNvPr id="5" name="TextBox 4">
            <a:extLst>
              <a:ext uri="{FF2B5EF4-FFF2-40B4-BE49-F238E27FC236}">
                <a16:creationId xmlns:a16="http://schemas.microsoft.com/office/drawing/2014/main" id="{D9348FD9-88D9-4B94-BDD1-DC6E44A6634C}"/>
              </a:ext>
            </a:extLst>
          </p:cNvPr>
          <p:cNvSpPr txBox="1"/>
          <p:nvPr/>
        </p:nvSpPr>
        <p:spPr>
          <a:xfrm>
            <a:off x="4699025" y="6279910"/>
            <a:ext cx="7126941" cy="307777"/>
          </a:xfrm>
          <a:prstGeom prst="rect">
            <a:avLst/>
          </a:prstGeom>
          <a:noFill/>
        </p:spPr>
        <p:txBody>
          <a:bodyPr wrap="square" rtlCol="0">
            <a:spAutoFit/>
          </a:bodyPr>
          <a:lstStyle/>
          <a:p>
            <a:pPr algn="r"/>
            <a:r>
              <a:rPr lang="en-IE" sz="1400" dirty="0">
                <a:hlinkClick r:id="rId3"/>
              </a:rPr>
              <a:t>https://pdst.ie/sites/default/files/Student%20enterprise%20manual.pdf</a:t>
            </a:r>
            <a:endParaRPr lang="en-IE" sz="1400" dirty="0"/>
          </a:p>
        </p:txBody>
      </p:sp>
      <p:pic>
        <p:nvPicPr>
          <p:cNvPr id="12290" name="Picture 2" descr="Image result for idea evaluation">
            <a:extLst>
              <a:ext uri="{FF2B5EF4-FFF2-40B4-BE49-F238E27FC236}">
                <a16:creationId xmlns:a16="http://schemas.microsoft.com/office/drawing/2014/main" id="{CBEFDBF3-49CF-4CC0-B5BD-964911AB32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3011" y="3914160"/>
            <a:ext cx="4432955" cy="2311469"/>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B7C7F438-62CE-B548-8751-4D6D0A94116B}"/>
              </a:ext>
            </a:extLst>
          </p:cNvPr>
          <p:cNvSpPr/>
          <p:nvPr/>
        </p:nvSpPr>
        <p:spPr>
          <a:xfrm rot="285998">
            <a:off x="2832149" y="840944"/>
            <a:ext cx="5054312"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2">
            <a:extLst>
              <a:ext uri="{FF2B5EF4-FFF2-40B4-BE49-F238E27FC236}">
                <a16:creationId xmlns:a16="http://schemas.microsoft.com/office/drawing/2014/main" id="{C296DBCD-6AA7-8046-96DF-FF549D1CA732}"/>
              </a:ext>
            </a:extLst>
          </p:cNvPr>
          <p:cNvSpPr txBox="1">
            <a:spLocks/>
          </p:cNvSpPr>
          <p:nvPr/>
        </p:nvSpPr>
        <p:spPr>
          <a:xfrm rot="285998">
            <a:off x="494538" y="867989"/>
            <a:ext cx="7870910" cy="83382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Business Idea Generation Techniques</a:t>
            </a:r>
          </a:p>
        </p:txBody>
      </p:sp>
    </p:spTree>
    <p:extLst>
      <p:ext uri="{BB962C8B-B14F-4D97-AF65-F5344CB8AC3E}">
        <p14:creationId xmlns:p14="http://schemas.microsoft.com/office/powerpoint/2010/main" val="21099426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monitor, sitting, indoor, screen&#10;&#10;Description automatically generated">
            <a:extLst>
              <a:ext uri="{FF2B5EF4-FFF2-40B4-BE49-F238E27FC236}">
                <a16:creationId xmlns:a16="http://schemas.microsoft.com/office/drawing/2014/main" id="{02B8A974-A9C6-BE4D-8A2D-FD81FFA552C2}"/>
              </a:ext>
            </a:extLst>
          </p:cNvPr>
          <p:cNvPicPr/>
          <p:nvPr/>
        </p:nvPicPr>
        <p:blipFill rotWithShape="1">
          <a:blip r:embed="rId2"/>
          <a:srcRect l="4792" t="12636" r="6089" b="14423"/>
          <a:stretch/>
        </p:blipFill>
        <p:spPr>
          <a:xfrm>
            <a:off x="852879" y="85678"/>
            <a:ext cx="10634810" cy="6772322"/>
          </a:xfrm>
          <a:prstGeom prst="rect">
            <a:avLst/>
          </a:prstGeom>
        </p:spPr>
      </p:pic>
      <p:pic>
        <p:nvPicPr>
          <p:cNvPr id="4" name="Picture 3">
            <a:extLst>
              <a:ext uri="{FF2B5EF4-FFF2-40B4-BE49-F238E27FC236}">
                <a16:creationId xmlns:a16="http://schemas.microsoft.com/office/drawing/2014/main" id="{41F324B7-8104-DE41-9D30-E01FFC7E43DD}"/>
              </a:ext>
            </a:extLst>
          </p:cNvPr>
          <p:cNvPicPr>
            <a:picLocks noChangeAspect="1"/>
          </p:cNvPicPr>
          <p:nvPr/>
        </p:nvPicPr>
        <p:blipFill>
          <a:blip r:embed="rId3"/>
          <a:stretch>
            <a:fillRect/>
          </a:stretch>
        </p:blipFill>
        <p:spPr>
          <a:xfrm>
            <a:off x="2246004" y="522470"/>
            <a:ext cx="7848560" cy="5142160"/>
          </a:xfrm>
          <a:prstGeom prst="rect">
            <a:avLst/>
          </a:prstGeom>
        </p:spPr>
      </p:pic>
    </p:spTree>
    <p:extLst>
      <p:ext uri="{BB962C8B-B14F-4D97-AF65-F5344CB8AC3E}">
        <p14:creationId xmlns:p14="http://schemas.microsoft.com/office/powerpoint/2010/main" val="15025166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721022" y="1645714"/>
            <a:ext cx="11119684" cy="4169140"/>
          </a:xfrm>
        </p:spPr>
        <p:txBody>
          <a:bodyPr/>
          <a:lstStyle/>
          <a:p>
            <a:pPr marL="514350" indent="-514350">
              <a:buFont typeface="+mj-lt"/>
              <a:buAutoNum type="arabicPeriod"/>
            </a:pPr>
            <a:r>
              <a:rPr lang="en-IE" sz="3200" b="1" dirty="0">
                <a:solidFill>
                  <a:srgbClr val="DA2128"/>
                </a:solidFill>
              </a:rPr>
              <a:t>The SCAMPER Tool</a:t>
            </a:r>
          </a:p>
          <a:p>
            <a:pPr marL="488950" indent="0">
              <a:buNone/>
            </a:pPr>
            <a:r>
              <a:rPr lang="en-IE" b="1" i="1" dirty="0">
                <a:solidFill>
                  <a:srgbClr val="1268B3"/>
                </a:solidFill>
              </a:rPr>
              <a:t>Substitute, Combine, Adapt, Modify, Put to another use, Eliminate, Reverse</a:t>
            </a:r>
          </a:p>
          <a:p>
            <a:pPr marL="488950" indent="0">
              <a:buNone/>
            </a:pPr>
            <a:r>
              <a:rPr lang="en-IE" b="1" dirty="0">
                <a:hlinkClick r:id="rId3"/>
              </a:rPr>
              <a:t>The SCAMPER Tool </a:t>
            </a:r>
            <a:r>
              <a:rPr lang="en-IE" dirty="0"/>
              <a:t> gives you targeted questions that help solve problems or ignite creativity during brainstorming. It helps you generate ideas for new products and services by encouraging you to think about how you could improve existing ones. </a:t>
            </a:r>
          </a:p>
          <a:p>
            <a:pPr marL="488950" indent="0">
              <a:buNone/>
            </a:pPr>
            <a:r>
              <a:rPr lang="en-IE" dirty="0"/>
              <a:t>This tool is best used with trigger products, cards, or images. It doesn’t work well without subject matter to get the ball rolling. To get the most from this tool, it could be useful to look for lots of images of commonplace items, household products, machinery, technological processes, etc. so as to provide seed for thought and material for the tool. These can come from magazines, newspapers or the Internet, print them off or cut them out. Once you have this basic starter pool, the Scamper Tool can be applied very effectively.</a:t>
            </a:r>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4"/>
              </a:rPr>
              <a:t>https://pdst.ie/sites/default/files/Student%20enterprise%20manual.pdf</a:t>
            </a:r>
            <a:endParaRPr lang="en-IE" sz="1400" dirty="0"/>
          </a:p>
        </p:txBody>
      </p:sp>
      <p:sp>
        <p:nvSpPr>
          <p:cNvPr id="7" name="Rectangle 6">
            <a:extLst>
              <a:ext uri="{FF2B5EF4-FFF2-40B4-BE49-F238E27FC236}">
                <a16:creationId xmlns:a16="http://schemas.microsoft.com/office/drawing/2014/main" id="{6F8316A4-8165-0E48-8C72-823A547129AB}"/>
              </a:ext>
            </a:extLst>
          </p:cNvPr>
          <p:cNvSpPr/>
          <p:nvPr/>
        </p:nvSpPr>
        <p:spPr>
          <a:xfrm rot="285998">
            <a:off x="2832149" y="840944"/>
            <a:ext cx="5054312"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C2F58A20-39EC-6443-8C3F-4BC6A871270E}"/>
              </a:ext>
            </a:extLst>
          </p:cNvPr>
          <p:cNvSpPr txBox="1">
            <a:spLocks/>
          </p:cNvSpPr>
          <p:nvPr/>
        </p:nvSpPr>
        <p:spPr>
          <a:xfrm rot="285998">
            <a:off x="494538" y="867989"/>
            <a:ext cx="7870910" cy="83382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Business Idea Generation Techniques</a:t>
            </a:r>
          </a:p>
        </p:txBody>
      </p:sp>
    </p:spTree>
    <p:extLst>
      <p:ext uri="{BB962C8B-B14F-4D97-AF65-F5344CB8AC3E}">
        <p14:creationId xmlns:p14="http://schemas.microsoft.com/office/powerpoint/2010/main" val="20322941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921869F-2A7E-E046-93C8-2399615B3340}"/>
              </a:ext>
            </a:extLst>
          </p:cNvPr>
          <p:cNvGrpSpPr/>
          <p:nvPr/>
        </p:nvGrpSpPr>
        <p:grpSpPr>
          <a:xfrm>
            <a:off x="3066770" y="218794"/>
            <a:ext cx="6058460" cy="5991506"/>
            <a:chOff x="2627733" y="1897182"/>
            <a:chExt cx="3888534" cy="3845561"/>
          </a:xfrm>
        </p:grpSpPr>
        <p:sp>
          <p:nvSpPr>
            <p:cNvPr id="3" name="Shape">
              <a:extLst>
                <a:ext uri="{FF2B5EF4-FFF2-40B4-BE49-F238E27FC236}">
                  <a16:creationId xmlns:a16="http://schemas.microsoft.com/office/drawing/2014/main" id="{0E4992EA-88F4-AC4E-87FB-73481F5C3C11}"/>
                </a:ext>
              </a:extLst>
            </p:cNvPr>
            <p:cNvSpPr/>
            <p:nvPr/>
          </p:nvSpPr>
          <p:spPr>
            <a:xfrm>
              <a:off x="4520742" y="1897182"/>
              <a:ext cx="1461138" cy="1326058"/>
            </a:xfrm>
            <a:custGeom>
              <a:avLst/>
              <a:gdLst/>
              <a:ahLst/>
              <a:cxnLst>
                <a:cxn ang="0">
                  <a:pos x="wd2" y="hd2"/>
                </a:cxn>
                <a:cxn ang="5400000">
                  <a:pos x="wd2" y="hd2"/>
                </a:cxn>
                <a:cxn ang="10800000">
                  <a:pos x="wd2" y="hd2"/>
                </a:cxn>
                <a:cxn ang="16200000">
                  <a:pos x="wd2" y="hd2"/>
                </a:cxn>
              </a:cxnLst>
              <a:rect l="0" t="0" r="r" b="b"/>
              <a:pathLst>
                <a:path w="21600" h="21600" extrusionOk="0">
                  <a:moveTo>
                    <a:pt x="211" y="11280"/>
                  </a:moveTo>
                  <a:cubicBezTo>
                    <a:pt x="70" y="12752"/>
                    <a:pt x="0" y="14240"/>
                    <a:pt x="0" y="15727"/>
                  </a:cubicBezTo>
                  <a:cubicBezTo>
                    <a:pt x="0" y="16921"/>
                    <a:pt x="42" y="18098"/>
                    <a:pt x="127" y="19276"/>
                  </a:cubicBezTo>
                  <a:cubicBezTo>
                    <a:pt x="675" y="19183"/>
                    <a:pt x="1223" y="19136"/>
                    <a:pt x="1800" y="19136"/>
                  </a:cubicBezTo>
                  <a:cubicBezTo>
                    <a:pt x="4331" y="19136"/>
                    <a:pt x="6680" y="20051"/>
                    <a:pt x="8564" y="21600"/>
                  </a:cubicBezTo>
                  <a:cubicBezTo>
                    <a:pt x="9225" y="20934"/>
                    <a:pt x="9914" y="20298"/>
                    <a:pt x="10631" y="19694"/>
                  </a:cubicBezTo>
                  <a:cubicBezTo>
                    <a:pt x="11109" y="19291"/>
                    <a:pt x="11588" y="18904"/>
                    <a:pt x="12080" y="18532"/>
                  </a:cubicBezTo>
                  <a:cubicBezTo>
                    <a:pt x="14358" y="16828"/>
                    <a:pt x="16819" y="15356"/>
                    <a:pt x="19448" y="14410"/>
                  </a:cubicBezTo>
                  <a:cubicBezTo>
                    <a:pt x="20152" y="14162"/>
                    <a:pt x="20869" y="13945"/>
                    <a:pt x="21600" y="13791"/>
                  </a:cubicBezTo>
                  <a:cubicBezTo>
                    <a:pt x="19013" y="10304"/>
                    <a:pt x="15680" y="7531"/>
                    <a:pt x="11869" y="5733"/>
                  </a:cubicBezTo>
                  <a:cubicBezTo>
                    <a:pt x="10294" y="4989"/>
                    <a:pt x="8986" y="3734"/>
                    <a:pt x="8030" y="2169"/>
                  </a:cubicBezTo>
                  <a:cubicBezTo>
                    <a:pt x="7200" y="790"/>
                    <a:pt x="6216" y="0"/>
                    <a:pt x="5175" y="0"/>
                  </a:cubicBezTo>
                  <a:cubicBezTo>
                    <a:pt x="5175" y="0"/>
                    <a:pt x="5175" y="0"/>
                    <a:pt x="5175" y="0"/>
                  </a:cubicBezTo>
                  <a:cubicBezTo>
                    <a:pt x="4486" y="62"/>
                    <a:pt x="3881" y="449"/>
                    <a:pt x="3417" y="961"/>
                  </a:cubicBezTo>
                  <a:cubicBezTo>
                    <a:pt x="2939" y="1472"/>
                    <a:pt x="2573" y="2092"/>
                    <a:pt x="2250" y="2743"/>
                  </a:cubicBezTo>
                  <a:cubicBezTo>
                    <a:pt x="2137" y="2975"/>
                    <a:pt x="2025" y="3223"/>
                    <a:pt x="1927" y="3455"/>
                  </a:cubicBezTo>
                  <a:cubicBezTo>
                    <a:pt x="1744" y="3889"/>
                    <a:pt x="1589" y="4323"/>
                    <a:pt x="1448" y="4757"/>
                  </a:cubicBezTo>
                  <a:cubicBezTo>
                    <a:pt x="1223" y="5454"/>
                    <a:pt x="1027" y="6167"/>
                    <a:pt x="872" y="6880"/>
                  </a:cubicBezTo>
                  <a:cubicBezTo>
                    <a:pt x="577" y="8336"/>
                    <a:pt x="338" y="9793"/>
                    <a:pt x="211" y="11280"/>
                  </a:cubicBezTo>
                  <a:close/>
                </a:path>
              </a:pathLst>
            </a:custGeom>
            <a:solidFill>
              <a:srgbClr val="DA2128"/>
            </a:solidFill>
            <a:ln w="12700">
              <a:miter lim="400000"/>
            </a:ln>
          </p:spPr>
          <p:txBody>
            <a:bodyPr lIns="28575" tIns="28575" rIns="28575" bIns="28575" anchor="ctr"/>
            <a:lstStyle/>
            <a:p>
              <a:pPr algn="ctr">
                <a:defRPr sz="3000">
                  <a:solidFill>
                    <a:srgbClr val="FFFFFF"/>
                  </a:solidFill>
                </a:defRPr>
              </a:pPr>
              <a:r>
                <a:rPr lang="fr-CA" sz="3200" b="1" dirty="0">
                  <a:solidFill>
                    <a:schemeClr val="bg1"/>
                  </a:solidFill>
                </a:rPr>
                <a:t>S</a:t>
              </a:r>
              <a:r>
                <a:rPr lang="fr-CA" sz="2250" dirty="0">
                  <a:solidFill>
                    <a:schemeClr val="bg1"/>
                  </a:solidFill>
                </a:rPr>
                <a:t>ubstitue</a:t>
              </a:r>
              <a:endParaRPr sz="2250" dirty="0">
                <a:solidFill>
                  <a:schemeClr val="bg1"/>
                </a:solidFill>
              </a:endParaRPr>
            </a:p>
          </p:txBody>
        </p:sp>
        <p:sp>
          <p:nvSpPr>
            <p:cNvPr id="5" name="Shape">
              <a:extLst>
                <a:ext uri="{FF2B5EF4-FFF2-40B4-BE49-F238E27FC236}">
                  <a16:creationId xmlns:a16="http://schemas.microsoft.com/office/drawing/2014/main" id="{8C782237-8614-DD48-8633-105AC271EC7D}"/>
                </a:ext>
              </a:extLst>
            </p:cNvPr>
            <p:cNvSpPr/>
            <p:nvPr/>
          </p:nvSpPr>
          <p:spPr>
            <a:xfrm>
              <a:off x="5148573" y="2753317"/>
              <a:ext cx="1252164" cy="1480902"/>
            </a:xfrm>
            <a:custGeom>
              <a:avLst/>
              <a:gdLst/>
              <a:ahLst/>
              <a:cxnLst>
                <a:cxn ang="0">
                  <a:pos x="wd2" y="hd2"/>
                </a:cxn>
                <a:cxn ang="5400000">
                  <a:pos x="wd2" y="hd2"/>
                </a:cxn>
                <a:cxn ang="10800000">
                  <a:pos x="wd2" y="hd2"/>
                </a:cxn>
                <a:cxn ang="16200000">
                  <a:pos x="wd2" y="hd2"/>
                </a:cxn>
              </a:cxnLst>
              <a:rect l="0" t="0" r="r" b="b"/>
              <a:pathLst>
                <a:path w="21394" h="21569" extrusionOk="0">
                  <a:moveTo>
                    <a:pt x="12108" y="1022"/>
                  </a:moveTo>
                  <a:cubicBezTo>
                    <a:pt x="10662" y="1493"/>
                    <a:pt x="9232" y="2047"/>
                    <a:pt x="7866" y="2698"/>
                  </a:cubicBezTo>
                  <a:cubicBezTo>
                    <a:pt x="6501" y="3322"/>
                    <a:pt x="5168" y="4029"/>
                    <a:pt x="3884" y="4791"/>
                  </a:cubicBezTo>
                  <a:cubicBezTo>
                    <a:pt x="3072" y="5262"/>
                    <a:pt x="2275" y="5774"/>
                    <a:pt x="1495" y="6287"/>
                  </a:cubicBezTo>
                  <a:cubicBezTo>
                    <a:pt x="991" y="6633"/>
                    <a:pt x="488" y="6980"/>
                    <a:pt x="0" y="7340"/>
                  </a:cubicBezTo>
                  <a:cubicBezTo>
                    <a:pt x="0" y="7340"/>
                    <a:pt x="0" y="7340"/>
                    <a:pt x="0" y="7340"/>
                  </a:cubicBezTo>
                  <a:cubicBezTo>
                    <a:pt x="390" y="7617"/>
                    <a:pt x="748" y="7922"/>
                    <a:pt x="1105" y="8240"/>
                  </a:cubicBezTo>
                  <a:cubicBezTo>
                    <a:pt x="3121" y="10097"/>
                    <a:pt x="4405" y="12522"/>
                    <a:pt x="4583" y="15210"/>
                  </a:cubicBezTo>
                  <a:cubicBezTo>
                    <a:pt x="5363" y="15348"/>
                    <a:pt x="6144" y="15500"/>
                    <a:pt x="6907" y="15681"/>
                  </a:cubicBezTo>
                  <a:cubicBezTo>
                    <a:pt x="8078" y="15958"/>
                    <a:pt x="9232" y="16276"/>
                    <a:pt x="10369" y="16637"/>
                  </a:cubicBezTo>
                  <a:cubicBezTo>
                    <a:pt x="13344" y="17606"/>
                    <a:pt x="16220" y="18853"/>
                    <a:pt x="18788" y="20502"/>
                  </a:cubicBezTo>
                  <a:cubicBezTo>
                    <a:pt x="19308" y="20835"/>
                    <a:pt x="19828" y="21195"/>
                    <a:pt x="20300" y="21569"/>
                  </a:cubicBezTo>
                  <a:cubicBezTo>
                    <a:pt x="20804" y="19740"/>
                    <a:pt x="21064" y="17828"/>
                    <a:pt x="21064" y="15861"/>
                  </a:cubicBezTo>
                  <a:cubicBezTo>
                    <a:pt x="21064" y="13824"/>
                    <a:pt x="20771" y="11829"/>
                    <a:pt x="20235" y="9931"/>
                  </a:cubicBezTo>
                  <a:cubicBezTo>
                    <a:pt x="19731" y="8143"/>
                    <a:pt x="20007" y="6259"/>
                    <a:pt x="20836" y="4569"/>
                  </a:cubicBezTo>
                  <a:cubicBezTo>
                    <a:pt x="21535" y="3142"/>
                    <a:pt x="21600" y="1909"/>
                    <a:pt x="20901" y="1036"/>
                  </a:cubicBezTo>
                  <a:cubicBezTo>
                    <a:pt x="20901" y="1036"/>
                    <a:pt x="20901" y="1036"/>
                    <a:pt x="20901" y="1036"/>
                  </a:cubicBezTo>
                  <a:cubicBezTo>
                    <a:pt x="20901" y="1036"/>
                    <a:pt x="20901" y="1036"/>
                    <a:pt x="20901" y="1036"/>
                  </a:cubicBezTo>
                  <a:cubicBezTo>
                    <a:pt x="20397" y="509"/>
                    <a:pt x="19666" y="218"/>
                    <a:pt x="18918" y="94"/>
                  </a:cubicBezTo>
                  <a:cubicBezTo>
                    <a:pt x="18154" y="-31"/>
                    <a:pt x="17374" y="-17"/>
                    <a:pt x="16594" y="52"/>
                  </a:cubicBezTo>
                  <a:cubicBezTo>
                    <a:pt x="15944" y="108"/>
                    <a:pt x="15278" y="218"/>
                    <a:pt x="14644" y="357"/>
                  </a:cubicBezTo>
                  <a:cubicBezTo>
                    <a:pt x="14546" y="385"/>
                    <a:pt x="14432" y="399"/>
                    <a:pt x="14335" y="426"/>
                  </a:cubicBezTo>
                  <a:cubicBezTo>
                    <a:pt x="13571" y="592"/>
                    <a:pt x="12840" y="786"/>
                    <a:pt x="12108" y="1022"/>
                  </a:cubicBezTo>
                  <a:close/>
                </a:path>
              </a:pathLst>
            </a:custGeom>
            <a:solidFill>
              <a:srgbClr val="FDB614"/>
            </a:solidFill>
            <a:ln w="12700">
              <a:miter lim="400000"/>
            </a:ln>
          </p:spPr>
          <p:txBody>
            <a:bodyPr lIns="28575" tIns="28575" rIns="28575" bIns="28575" anchor="ctr"/>
            <a:lstStyle/>
            <a:p>
              <a:pPr algn="ctr">
                <a:defRPr sz="3000">
                  <a:solidFill>
                    <a:srgbClr val="FFFFFF"/>
                  </a:solidFill>
                </a:defRPr>
              </a:pPr>
              <a:r>
                <a:rPr lang="fr-CA" sz="3200" b="1" dirty="0">
                  <a:solidFill>
                    <a:schemeClr val="bg1"/>
                  </a:solidFill>
                </a:rPr>
                <a:t>C</a:t>
              </a:r>
              <a:r>
                <a:rPr lang="fr-CA" sz="2250" dirty="0">
                  <a:solidFill>
                    <a:schemeClr val="bg1"/>
                  </a:solidFill>
                </a:rPr>
                <a:t>ombine</a:t>
              </a:r>
              <a:endParaRPr sz="2250" dirty="0">
                <a:solidFill>
                  <a:schemeClr val="bg1"/>
                </a:solidFill>
              </a:endParaRPr>
            </a:p>
          </p:txBody>
        </p:sp>
        <p:sp>
          <p:nvSpPr>
            <p:cNvPr id="6" name="Shape">
              <a:extLst>
                <a:ext uri="{FF2B5EF4-FFF2-40B4-BE49-F238E27FC236}">
                  <a16:creationId xmlns:a16="http://schemas.microsoft.com/office/drawing/2014/main" id="{33B722AD-DE7A-4941-ADF5-496FAF0CAE47}"/>
                </a:ext>
              </a:extLst>
            </p:cNvPr>
            <p:cNvSpPr/>
            <p:nvPr/>
          </p:nvSpPr>
          <p:spPr>
            <a:xfrm>
              <a:off x="5177111" y="3847266"/>
              <a:ext cx="1339156" cy="1540092"/>
            </a:xfrm>
            <a:custGeom>
              <a:avLst/>
              <a:gdLst/>
              <a:ahLst/>
              <a:cxnLst>
                <a:cxn ang="0">
                  <a:pos x="wd2" y="hd2"/>
                </a:cxn>
                <a:cxn ang="5400000">
                  <a:pos x="wd2" y="hd2"/>
                </a:cxn>
                <a:cxn ang="10800000">
                  <a:pos x="wd2" y="hd2"/>
                </a:cxn>
                <a:cxn ang="16200000">
                  <a:pos x="wd2" y="hd2"/>
                </a:cxn>
              </a:cxnLst>
              <a:rect l="0" t="0" r="r" b="b"/>
              <a:pathLst>
                <a:path w="21490" h="21600" extrusionOk="0">
                  <a:moveTo>
                    <a:pt x="21173" y="8899"/>
                  </a:moveTo>
                  <a:cubicBezTo>
                    <a:pt x="20883" y="8325"/>
                    <a:pt x="20455" y="7805"/>
                    <a:pt x="19982" y="7325"/>
                  </a:cubicBezTo>
                  <a:cubicBezTo>
                    <a:pt x="19509" y="6844"/>
                    <a:pt x="18974" y="6404"/>
                    <a:pt x="18425" y="5990"/>
                  </a:cubicBezTo>
                  <a:cubicBezTo>
                    <a:pt x="18410" y="5977"/>
                    <a:pt x="18379" y="5964"/>
                    <a:pt x="18364" y="5950"/>
                  </a:cubicBezTo>
                  <a:cubicBezTo>
                    <a:pt x="17830" y="5550"/>
                    <a:pt x="17265" y="5177"/>
                    <a:pt x="16685" y="4830"/>
                  </a:cubicBezTo>
                  <a:cubicBezTo>
                    <a:pt x="15479" y="4109"/>
                    <a:pt x="14212" y="3455"/>
                    <a:pt x="12899" y="2895"/>
                  </a:cubicBezTo>
                  <a:cubicBezTo>
                    <a:pt x="11586" y="2321"/>
                    <a:pt x="10243" y="1801"/>
                    <a:pt x="8869" y="1361"/>
                  </a:cubicBezTo>
                  <a:cubicBezTo>
                    <a:pt x="7526" y="907"/>
                    <a:pt x="6137" y="520"/>
                    <a:pt x="4747" y="213"/>
                  </a:cubicBezTo>
                  <a:cubicBezTo>
                    <a:pt x="4732" y="213"/>
                    <a:pt x="4702" y="200"/>
                    <a:pt x="4686" y="200"/>
                  </a:cubicBezTo>
                  <a:cubicBezTo>
                    <a:pt x="4381" y="133"/>
                    <a:pt x="4076" y="67"/>
                    <a:pt x="3770" y="0"/>
                  </a:cubicBezTo>
                  <a:cubicBezTo>
                    <a:pt x="3770" y="200"/>
                    <a:pt x="3755" y="414"/>
                    <a:pt x="3740" y="614"/>
                  </a:cubicBezTo>
                  <a:cubicBezTo>
                    <a:pt x="3526" y="3362"/>
                    <a:pt x="2137" y="5830"/>
                    <a:pt x="0" y="7631"/>
                  </a:cubicBezTo>
                  <a:cubicBezTo>
                    <a:pt x="397" y="8272"/>
                    <a:pt x="748" y="8926"/>
                    <a:pt x="1084" y="9593"/>
                  </a:cubicBezTo>
                  <a:cubicBezTo>
                    <a:pt x="1450" y="10313"/>
                    <a:pt x="1786" y="11047"/>
                    <a:pt x="2091" y="11794"/>
                  </a:cubicBezTo>
                  <a:cubicBezTo>
                    <a:pt x="3068" y="14262"/>
                    <a:pt x="3771" y="16837"/>
                    <a:pt x="3923" y="19479"/>
                  </a:cubicBezTo>
                  <a:cubicBezTo>
                    <a:pt x="3969" y="20186"/>
                    <a:pt x="3969" y="20893"/>
                    <a:pt x="3908" y="21600"/>
                  </a:cubicBezTo>
                  <a:cubicBezTo>
                    <a:pt x="7266" y="20119"/>
                    <a:pt x="10228" y="18078"/>
                    <a:pt x="12639" y="15596"/>
                  </a:cubicBezTo>
                  <a:cubicBezTo>
                    <a:pt x="14044" y="14142"/>
                    <a:pt x="15937" y="13075"/>
                    <a:pt x="18074" y="12688"/>
                  </a:cubicBezTo>
                  <a:cubicBezTo>
                    <a:pt x="19784" y="12381"/>
                    <a:pt x="20959" y="11741"/>
                    <a:pt x="21371" y="10780"/>
                  </a:cubicBezTo>
                  <a:cubicBezTo>
                    <a:pt x="21600" y="10126"/>
                    <a:pt x="21478" y="9473"/>
                    <a:pt x="21173" y="8899"/>
                  </a:cubicBezTo>
                  <a:close/>
                </a:path>
              </a:pathLst>
            </a:custGeom>
            <a:solidFill>
              <a:srgbClr val="1268B3"/>
            </a:solidFill>
            <a:ln w="12700">
              <a:miter lim="400000"/>
            </a:ln>
          </p:spPr>
          <p:txBody>
            <a:bodyPr lIns="28575" tIns="28575" rIns="28575" bIns="28575" anchor="ctr"/>
            <a:lstStyle/>
            <a:p>
              <a:pPr algn="ctr">
                <a:defRPr sz="3000">
                  <a:solidFill>
                    <a:srgbClr val="FFFFFF"/>
                  </a:solidFill>
                </a:defRPr>
              </a:pPr>
              <a:r>
                <a:rPr lang="fr-CA" sz="3200" b="1" dirty="0" err="1">
                  <a:solidFill>
                    <a:schemeClr val="bg1"/>
                  </a:solidFill>
                </a:rPr>
                <a:t>A</a:t>
              </a:r>
              <a:r>
                <a:rPr lang="fr-CA" sz="2250" dirty="0" err="1">
                  <a:solidFill>
                    <a:schemeClr val="bg1"/>
                  </a:solidFill>
                </a:rPr>
                <a:t>dapt</a:t>
              </a:r>
              <a:endParaRPr sz="2250" dirty="0">
                <a:solidFill>
                  <a:schemeClr val="bg1"/>
                </a:solidFill>
              </a:endParaRPr>
            </a:p>
          </p:txBody>
        </p:sp>
        <p:sp>
          <p:nvSpPr>
            <p:cNvPr id="7" name="Shape">
              <a:extLst>
                <a:ext uri="{FF2B5EF4-FFF2-40B4-BE49-F238E27FC236}">
                  <a16:creationId xmlns:a16="http://schemas.microsoft.com/office/drawing/2014/main" id="{E0035B75-1CAF-D34B-868A-E2F1A7C6760B}"/>
                </a:ext>
              </a:extLst>
            </p:cNvPr>
            <p:cNvSpPr/>
            <p:nvPr/>
          </p:nvSpPr>
          <p:spPr>
            <a:xfrm>
              <a:off x="3902422" y="4427535"/>
              <a:ext cx="1483015" cy="1315208"/>
            </a:xfrm>
            <a:custGeom>
              <a:avLst/>
              <a:gdLst/>
              <a:ahLst/>
              <a:cxnLst>
                <a:cxn ang="0">
                  <a:pos x="wd2" y="hd2"/>
                </a:cxn>
                <a:cxn ang="5400000">
                  <a:pos x="wd2" y="hd2"/>
                </a:cxn>
                <a:cxn ang="10800000">
                  <a:pos x="wd2" y="hd2"/>
                </a:cxn>
                <a:cxn ang="16200000">
                  <a:pos x="wd2" y="hd2"/>
                </a:cxn>
              </a:cxnLst>
              <a:rect l="0" t="0" r="r" b="b"/>
              <a:pathLst>
                <a:path w="21600" h="21393" extrusionOk="0">
                  <a:moveTo>
                    <a:pt x="20838" y="8804"/>
                  </a:moveTo>
                  <a:cubicBezTo>
                    <a:pt x="20533" y="7365"/>
                    <a:pt x="20159" y="5942"/>
                    <a:pt x="19702" y="4534"/>
                  </a:cubicBezTo>
                  <a:cubicBezTo>
                    <a:pt x="19328" y="3327"/>
                    <a:pt x="18898" y="2151"/>
                    <a:pt x="18413" y="990"/>
                  </a:cubicBezTo>
                  <a:cubicBezTo>
                    <a:pt x="18330" y="805"/>
                    <a:pt x="18261" y="619"/>
                    <a:pt x="18178" y="418"/>
                  </a:cubicBezTo>
                  <a:cubicBezTo>
                    <a:pt x="18122" y="279"/>
                    <a:pt x="18053" y="139"/>
                    <a:pt x="17998" y="0"/>
                  </a:cubicBezTo>
                  <a:cubicBezTo>
                    <a:pt x="17845" y="139"/>
                    <a:pt x="17693" y="279"/>
                    <a:pt x="17527" y="418"/>
                  </a:cubicBezTo>
                  <a:cubicBezTo>
                    <a:pt x="15656" y="1981"/>
                    <a:pt x="13329" y="2909"/>
                    <a:pt x="10807" y="2909"/>
                  </a:cubicBezTo>
                  <a:cubicBezTo>
                    <a:pt x="9976" y="2909"/>
                    <a:pt x="9172" y="2801"/>
                    <a:pt x="8410" y="2615"/>
                  </a:cubicBezTo>
                  <a:cubicBezTo>
                    <a:pt x="8368" y="2723"/>
                    <a:pt x="8341" y="2832"/>
                    <a:pt x="8299" y="2924"/>
                  </a:cubicBezTo>
                  <a:cubicBezTo>
                    <a:pt x="7676" y="4642"/>
                    <a:pt x="6914" y="6297"/>
                    <a:pt x="6055" y="7876"/>
                  </a:cubicBezTo>
                  <a:cubicBezTo>
                    <a:pt x="4628" y="10460"/>
                    <a:pt x="2965" y="12904"/>
                    <a:pt x="942" y="14947"/>
                  </a:cubicBezTo>
                  <a:cubicBezTo>
                    <a:pt x="637" y="15256"/>
                    <a:pt x="319" y="15550"/>
                    <a:pt x="0" y="15844"/>
                  </a:cubicBezTo>
                  <a:cubicBezTo>
                    <a:pt x="3284" y="17593"/>
                    <a:pt x="6955" y="18567"/>
                    <a:pt x="10821" y="18567"/>
                  </a:cubicBezTo>
                  <a:cubicBezTo>
                    <a:pt x="10918" y="18567"/>
                    <a:pt x="11029" y="18567"/>
                    <a:pt x="11126" y="18567"/>
                  </a:cubicBezTo>
                  <a:cubicBezTo>
                    <a:pt x="13065" y="18536"/>
                    <a:pt x="14950" y="19248"/>
                    <a:pt x="16543" y="20470"/>
                  </a:cubicBezTo>
                  <a:cubicBezTo>
                    <a:pt x="17637" y="21306"/>
                    <a:pt x="18677" y="21600"/>
                    <a:pt x="19563" y="21244"/>
                  </a:cubicBezTo>
                  <a:cubicBezTo>
                    <a:pt x="20187" y="20935"/>
                    <a:pt x="20630" y="20347"/>
                    <a:pt x="20907" y="19697"/>
                  </a:cubicBezTo>
                  <a:cubicBezTo>
                    <a:pt x="21198" y="19047"/>
                    <a:pt x="21364" y="18320"/>
                    <a:pt x="21461" y="17593"/>
                  </a:cubicBezTo>
                  <a:cubicBezTo>
                    <a:pt x="21545" y="16989"/>
                    <a:pt x="21586" y="16370"/>
                    <a:pt x="21600" y="15751"/>
                  </a:cubicBezTo>
                  <a:cubicBezTo>
                    <a:pt x="21600" y="15627"/>
                    <a:pt x="21600" y="15504"/>
                    <a:pt x="21600" y="15380"/>
                  </a:cubicBezTo>
                  <a:cubicBezTo>
                    <a:pt x="21600" y="14637"/>
                    <a:pt x="21572" y="13895"/>
                    <a:pt x="21503" y="13167"/>
                  </a:cubicBezTo>
                  <a:cubicBezTo>
                    <a:pt x="21378" y="11713"/>
                    <a:pt x="21157" y="10258"/>
                    <a:pt x="20838" y="8804"/>
                  </a:cubicBezTo>
                  <a:close/>
                </a:path>
              </a:pathLst>
            </a:custGeom>
            <a:solidFill>
              <a:srgbClr val="0A4F8D"/>
            </a:solidFill>
            <a:ln w="12700">
              <a:miter lim="400000"/>
            </a:ln>
          </p:spPr>
          <p:txBody>
            <a:bodyPr lIns="28575" tIns="28575" rIns="28575" bIns="28575" anchor="ctr"/>
            <a:lstStyle/>
            <a:p>
              <a:pPr algn="ctr">
                <a:defRPr sz="3000">
                  <a:solidFill>
                    <a:srgbClr val="FFFFFF"/>
                  </a:solidFill>
                </a:defRPr>
              </a:pPr>
              <a:r>
                <a:rPr lang="fr-CA" sz="3200" b="1" dirty="0" err="1">
                  <a:solidFill>
                    <a:schemeClr val="bg1"/>
                  </a:solidFill>
                </a:rPr>
                <a:t>M</a:t>
              </a:r>
              <a:r>
                <a:rPr lang="fr-CA" sz="2250" dirty="0" err="1">
                  <a:solidFill>
                    <a:schemeClr val="bg1"/>
                  </a:solidFill>
                </a:rPr>
                <a:t>odify</a:t>
              </a:r>
              <a:endParaRPr sz="2250" dirty="0">
                <a:solidFill>
                  <a:schemeClr val="bg1"/>
                </a:solidFill>
              </a:endParaRPr>
            </a:p>
          </p:txBody>
        </p:sp>
        <p:sp>
          <p:nvSpPr>
            <p:cNvPr id="8" name="Shape">
              <a:extLst>
                <a:ext uri="{FF2B5EF4-FFF2-40B4-BE49-F238E27FC236}">
                  <a16:creationId xmlns:a16="http://schemas.microsoft.com/office/drawing/2014/main" id="{982E3AC8-DB54-274A-9799-54C4E00C3BC7}"/>
                </a:ext>
              </a:extLst>
            </p:cNvPr>
            <p:cNvSpPr/>
            <p:nvPr/>
          </p:nvSpPr>
          <p:spPr>
            <a:xfrm>
              <a:off x="2960674" y="4227771"/>
              <a:ext cx="1471602" cy="1318318"/>
            </a:xfrm>
            <a:custGeom>
              <a:avLst/>
              <a:gdLst/>
              <a:ahLst/>
              <a:cxnLst>
                <a:cxn ang="0">
                  <a:pos x="wd2" y="hd2"/>
                </a:cxn>
                <a:cxn ang="5400000">
                  <a:pos x="wd2" y="hd2"/>
                </a:cxn>
                <a:cxn ang="10800000">
                  <a:pos x="wd2" y="hd2"/>
                </a:cxn>
                <a:cxn ang="16200000">
                  <a:pos x="wd2" y="hd2"/>
                </a:cxn>
              </a:cxnLst>
              <a:rect l="0" t="0" r="r" b="b"/>
              <a:pathLst>
                <a:path w="21600" h="21536" extrusionOk="0">
                  <a:moveTo>
                    <a:pt x="16992" y="14436"/>
                  </a:moveTo>
                  <a:cubicBezTo>
                    <a:pt x="17802" y="13255"/>
                    <a:pt x="18556" y="12012"/>
                    <a:pt x="19254" y="10738"/>
                  </a:cubicBezTo>
                  <a:cubicBezTo>
                    <a:pt x="19952" y="9464"/>
                    <a:pt x="20595" y="8158"/>
                    <a:pt x="21153" y="6806"/>
                  </a:cubicBezTo>
                  <a:cubicBezTo>
                    <a:pt x="21307" y="6449"/>
                    <a:pt x="21446" y="6092"/>
                    <a:pt x="21600" y="5719"/>
                  </a:cubicBezTo>
                  <a:cubicBezTo>
                    <a:pt x="18863" y="4833"/>
                    <a:pt x="16560" y="2828"/>
                    <a:pt x="15121" y="171"/>
                  </a:cubicBezTo>
                  <a:cubicBezTo>
                    <a:pt x="14228" y="420"/>
                    <a:pt x="13320" y="606"/>
                    <a:pt x="12413" y="761"/>
                  </a:cubicBezTo>
                  <a:cubicBezTo>
                    <a:pt x="11491" y="917"/>
                    <a:pt x="10556" y="1026"/>
                    <a:pt x="9634" y="1088"/>
                  </a:cubicBezTo>
                  <a:cubicBezTo>
                    <a:pt x="6897" y="1259"/>
                    <a:pt x="4133" y="1119"/>
                    <a:pt x="1452" y="435"/>
                  </a:cubicBezTo>
                  <a:cubicBezTo>
                    <a:pt x="963" y="311"/>
                    <a:pt x="475" y="171"/>
                    <a:pt x="0" y="0"/>
                  </a:cubicBezTo>
                  <a:cubicBezTo>
                    <a:pt x="782" y="3807"/>
                    <a:pt x="2262" y="7319"/>
                    <a:pt x="4273" y="10380"/>
                  </a:cubicBezTo>
                  <a:cubicBezTo>
                    <a:pt x="5515" y="12261"/>
                    <a:pt x="6185" y="14561"/>
                    <a:pt x="6102" y="16907"/>
                  </a:cubicBezTo>
                  <a:cubicBezTo>
                    <a:pt x="6032" y="18989"/>
                    <a:pt x="6479" y="20543"/>
                    <a:pt x="7512" y="21243"/>
                  </a:cubicBezTo>
                  <a:cubicBezTo>
                    <a:pt x="7512" y="21243"/>
                    <a:pt x="7512" y="21243"/>
                    <a:pt x="7512" y="21243"/>
                  </a:cubicBezTo>
                  <a:cubicBezTo>
                    <a:pt x="7512" y="21243"/>
                    <a:pt x="7512" y="21243"/>
                    <a:pt x="7512" y="21243"/>
                  </a:cubicBezTo>
                  <a:cubicBezTo>
                    <a:pt x="8126" y="21584"/>
                    <a:pt x="8824" y="21600"/>
                    <a:pt x="9467" y="21429"/>
                  </a:cubicBezTo>
                  <a:cubicBezTo>
                    <a:pt x="10109" y="21258"/>
                    <a:pt x="10723" y="20947"/>
                    <a:pt x="11296" y="20574"/>
                  </a:cubicBezTo>
                  <a:cubicBezTo>
                    <a:pt x="11868" y="20201"/>
                    <a:pt x="12413" y="19766"/>
                    <a:pt x="12929" y="19300"/>
                  </a:cubicBezTo>
                  <a:cubicBezTo>
                    <a:pt x="13069" y="19176"/>
                    <a:pt x="13195" y="19052"/>
                    <a:pt x="13320" y="18927"/>
                  </a:cubicBezTo>
                  <a:cubicBezTo>
                    <a:pt x="13697" y="18570"/>
                    <a:pt x="14060" y="18197"/>
                    <a:pt x="14409" y="17808"/>
                  </a:cubicBezTo>
                  <a:cubicBezTo>
                    <a:pt x="15303" y="16752"/>
                    <a:pt x="16197" y="15633"/>
                    <a:pt x="16992" y="14436"/>
                  </a:cubicBezTo>
                  <a:close/>
                </a:path>
              </a:pathLst>
            </a:custGeom>
            <a:solidFill>
              <a:srgbClr val="DA2128"/>
            </a:solidFill>
            <a:ln w="12700">
              <a:miter lim="400000"/>
            </a:ln>
          </p:spPr>
          <p:txBody>
            <a:bodyPr lIns="28575" tIns="28575" rIns="28575" bIns="28575" anchor="ctr"/>
            <a:lstStyle/>
            <a:p>
              <a:pPr algn="ctr">
                <a:defRPr sz="3000">
                  <a:solidFill>
                    <a:srgbClr val="FFFFFF"/>
                  </a:solidFill>
                </a:defRPr>
              </a:pPr>
              <a:r>
                <a:rPr lang="fr-CA" sz="3200" b="1" dirty="0">
                  <a:solidFill>
                    <a:schemeClr val="bg1"/>
                  </a:solidFill>
                </a:rPr>
                <a:t>P</a:t>
              </a:r>
              <a:r>
                <a:rPr lang="fr-CA" sz="2250" dirty="0">
                  <a:solidFill>
                    <a:schemeClr val="bg1"/>
                  </a:solidFill>
                </a:rPr>
                <a:t>ut to </a:t>
              </a:r>
            </a:p>
            <a:p>
              <a:pPr algn="ctr">
                <a:defRPr sz="3000">
                  <a:solidFill>
                    <a:srgbClr val="FFFFFF"/>
                  </a:solidFill>
                </a:defRPr>
              </a:pPr>
              <a:r>
                <a:rPr lang="fr-CA" sz="2250" dirty="0" err="1">
                  <a:solidFill>
                    <a:schemeClr val="bg1"/>
                  </a:solidFill>
                </a:rPr>
                <a:t>another</a:t>
              </a:r>
              <a:r>
                <a:rPr lang="fr-CA" sz="2250" dirty="0">
                  <a:solidFill>
                    <a:schemeClr val="bg1"/>
                  </a:solidFill>
                </a:rPr>
                <a:t> </a:t>
              </a:r>
            </a:p>
            <a:p>
              <a:pPr algn="ctr">
                <a:defRPr sz="3000">
                  <a:solidFill>
                    <a:srgbClr val="FFFFFF"/>
                  </a:solidFill>
                </a:defRPr>
              </a:pPr>
              <a:r>
                <a:rPr lang="fr-CA" sz="2250" dirty="0">
                  <a:solidFill>
                    <a:schemeClr val="bg1"/>
                  </a:solidFill>
                </a:rPr>
                <a:t>use</a:t>
              </a:r>
              <a:endParaRPr sz="2250" dirty="0">
                <a:solidFill>
                  <a:schemeClr val="bg1"/>
                </a:solidFill>
              </a:endParaRPr>
            </a:p>
          </p:txBody>
        </p:sp>
        <p:sp>
          <p:nvSpPr>
            <p:cNvPr id="9" name="Shape">
              <a:extLst>
                <a:ext uri="{FF2B5EF4-FFF2-40B4-BE49-F238E27FC236}">
                  <a16:creationId xmlns:a16="http://schemas.microsoft.com/office/drawing/2014/main" id="{494EAAFA-2727-DC4E-8BC9-D6FA2F867052}"/>
                </a:ext>
              </a:extLst>
            </p:cNvPr>
            <p:cNvSpPr/>
            <p:nvPr/>
          </p:nvSpPr>
          <p:spPr>
            <a:xfrm>
              <a:off x="2627733" y="2781854"/>
              <a:ext cx="1338669" cy="1459614"/>
            </a:xfrm>
            <a:custGeom>
              <a:avLst/>
              <a:gdLst/>
              <a:ahLst/>
              <a:cxnLst>
                <a:cxn ang="0">
                  <a:pos x="wd2" y="hd2"/>
                </a:cxn>
                <a:cxn ang="5400000">
                  <a:pos x="wd2" y="hd2"/>
                </a:cxn>
                <a:cxn ang="10800000">
                  <a:pos x="wd2" y="hd2"/>
                </a:cxn>
                <a:cxn ang="16200000">
                  <a:pos x="wd2" y="hd2"/>
                </a:cxn>
              </a:cxnLst>
              <a:rect l="0" t="0" r="r" b="b"/>
              <a:pathLst>
                <a:path w="21543" h="21577" extrusionOk="0">
                  <a:moveTo>
                    <a:pt x="11470" y="21544"/>
                  </a:moveTo>
                  <a:cubicBezTo>
                    <a:pt x="12940" y="21600"/>
                    <a:pt x="14409" y="21586"/>
                    <a:pt x="15879" y="21502"/>
                  </a:cubicBezTo>
                  <a:cubicBezTo>
                    <a:pt x="17195" y="21431"/>
                    <a:pt x="18527" y="21291"/>
                    <a:pt x="19828" y="21108"/>
                  </a:cubicBezTo>
                  <a:cubicBezTo>
                    <a:pt x="19966" y="21094"/>
                    <a:pt x="20119" y="21066"/>
                    <a:pt x="20257" y="21052"/>
                  </a:cubicBezTo>
                  <a:cubicBezTo>
                    <a:pt x="20686" y="20981"/>
                    <a:pt x="21114" y="20911"/>
                    <a:pt x="21543" y="20827"/>
                  </a:cubicBezTo>
                  <a:cubicBezTo>
                    <a:pt x="21359" y="20517"/>
                    <a:pt x="21206" y="20194"/>
                    <a:pt x="21053" y="19856"/>
                  </a:cubicBezTo>
                  <a:cubicBezTo>
                    <a:pt x="20487" y="18548"/>
                    <a:pt x="20165" y="17114"/>
                    <a:pt x="20165" y="15623"/>
                  </a:cubicBezTo>
                  <a:cubicBezTo>
                    <a:pt x="20165" y="14442"/>
                    <a:pt x="20364" y="13303"/>
                    <a:pt x="20732" y="12234"/>
                  </a:cubicBezTo>
                  <a:cubicBezTo>
                    <a:pt x="20027" y="11728"/>
                    <a:pt x="19354" y="11208"/>
                    <a:pt x="18696" y="10659"/>
                  </a:cubicBezTo>
                  <a:cubicBezTo>
                    <a:pt x="18053" y="10125"/>
                    <a:pt x="17425" y="9563"/>
                    <a:pt x="16813" y="8986"/>
                  </a:cubicBezTo>
                  <a:cubicBezTo>
                    <a:pt x="14746" y="6975"/>
                    <a:pt x="12909" y="4767"/>
                    <a:pt x="11516" y="2292"/>
                  </a:cubicBezTo>
                  <a:cubicBezTo>
                    <a:pt x="11103" y="1561"/>
                    <a:pt x="10735" y="787"/>
                    <a:pt x="10444" y="0"/>
                  </a:cubicBezTo>
                  <a:cubicBezTo>
                    <a:pt x="8179" y="2700"/>
                    <a:pt x="6480" y="5836"/>
                    <a:pt x="5531" y="9253"/>
                  </a:cubicBezTo>
                  <a:cubicBezTo>
                    <a:pt x="4964" y="11278"/>
                    <a:pt x="3617" y="13022"/>
                    <a:pt x="1826" y="14316"/>
                  </a:cubicBezTo>
                  <a:cubicBezTo>
                    <a:pt x="601" y="15202"/>
                    <a:pt x="-57" y="16186"/>
                    <a:pt x="4" y="17198"/>
                  </a:cubicBezTo>
                  <a:cubicBezTo>
                    <a:pt x="4" y="17198"/>
                    <a:pt x="4" y="17198"/>
                    <a:pt x="4" y="17198"/>
                  </a:cubicBezTo>
                  <a:cubicBezTo>
                    <a:pt x="4" y="17198"/>
                    <a:pt x="4" y="17198"/>
                    <a:pt x="4" y="17198"/>
                  </a:cubicBezTo>
                  <a:cubicBezTo>
                    <a:pt x="111" y="17888"/>
                    <a:pt x="540" y="18464"/>
                    <a:pt x="1076" y="18900"/>
                  </a:cubicBezTo>
                  <a:cubicBezTo>
                    <a:pt x="1612" y="19350"/>
                    <a:pt x="2255" y="19687"/>
                    <a:pt x="2913" y="19969"/>
                  </a:cubicBezTo>
                  <a:cubicBezTo>
                    <a:pt x="3571" y="20250"/>
                    <a:pt x="4260" y="20475"/>
                    <a:pt x="4964" y="20658"/>
                  </a:cubicBezTo>
                  <a:cubicBezTo>
                    <a:pt x="5041" y="20686"/>
                    <a:pt x="5133" y="20700"/>
                    <a:pt x="5209" y="20714"/>
                  </a:cubicBezTo>
                  <a:cubicBezTo>
                    <a:pt x="5837" y="20869"/>
                    <a:pt x="6464" y="21009"/>
                    <a:pt x="7107" y="21108"/>
                  </a:cubicBezTo>
                  <a:cubicBezTo>
                    <a:pt x="8531" y="21347"/>
                    <a:pt x="10001" y="21488"/>
                    <a:pt x="11470" y="21544"/>
                  </a:cubicBezTo>
                  <a:close/>
                </a:path>
              </a:pathLst>
            </a:custGeom>
            <a:solidFill>
              <a:srgbClr val="FDB614"/>
            </a:solidFill>
            <a:ln w="12700">
              <a:miter lim="400000"/>
            </a:ln>
          </p:spPr>
          <p:txBody>
            <a:bodyPr lIns="28575" tIns="28575" rIns="28575" bIns="28575" anchor="ctr"/>
            <a:lstStyle/>
            <a:p>
              <a:pPr algn="ctr">
                <a:defRPr sz="3000">
                  <a:solidFill>
                    <a:srgbClr val="FFFFFF"/>
                  </a:solidFill>
                </a:defRPr>
              </a:pPr>
              <a:endParaRPr lang="fr-CA" sz="2250" b="1" dirty="0">
                <a:solidFill>
                  <a:schemeClr val="bg1"/>
                </a:solidFill>
              </a:endParaRPr>
            </a:p>
            <a:p>
              <a:pPr algn="ctr">
                <a:defRPr sz="3000">
                  <a:solidFill>
                    <a:srgbClr val="FFFFFF"/>
                  </a:solidFill>
                </a:defRPr>
              </a:pPr>
              <a:endParaRPr lang="fr-CA" sz="2250" b="1" dirty="0">
                <a:solidFill>
                  <a:schemeClr val="bg1"/>
                </a:solidFill>
              </a:endParaRPr>
            </a:p>
            <a:p>
              <a:pPr algn="ctr">
                <a:defRPr sz="3000">
                  <a:solidFill>
                    <a:srgbClr val="FFFFFF"/>
                  </a:solidFill>
                </a:defRPr>
              </a:pPr>
              <a:r>
                <a:rPr lang="fr-CA" sz="3200" b="1" dirty="0" err="1">
                  <a:solidFill>
                    <a:schemeClr val="bg1"/>
                  </a:solidFill>
                </a:rPr>
                <a:t>E</a:t>
              </a:r>
              <a:r>
                <a:rPr lang="fr-CA" sz="2250" dirty="0" err="1">
                  <a:solidFill>
                    <a:schemeClr val="bg1"/>
                  </a:solidFill>
                </a:rPr>
                <a:t>liminate</a:t>
              </a:r>
              <a:endParaRPr sz="2250" dirty="0">
                <a:solidFill>
                  <a:schemeClr val="bg1"/>
                </a:solidFill>
              </a:endParaRPr>
            </a:p>
          </p:txBody>
        </p:sp>
        <p:sp>
          <p:nvSpPr>
            <p:cNvPr id="10" name="Shape">
              <a:extLst>
                <a:ext uri="{FF2B5EF4-FFF2-40B4-BE49-F238E27FC236}">
                  <a16:creationId xmlns:a16="http://schemas.microsoft.com/office/drawing/2014/main" id="{C81E1201-1DB0-5B46-8309-E3B91D70D8DF}"/>
                </a:ext>
              </a:extLst>
            </p:cNvPr>
            <p:cNvSpPr/>
            <p:nvPr/>
          </p:nvSpPr>
          <p:spPr>
            <a:xfrm>
              <a:off x="3255564" y="2106459"/>
              <a:ext cx="1367913" cy="1450672"/>
            </a:xfrm>
            <a:custGeom>
              <a:avLst/>
              <a:gdLst/>
              <a:ahLst/>
              <a:cxnLst>
                <a:cxn ang="0">
                  <a:pos x="wd2" y="hd2"/>
                </a:cxn>
                <a:cxn ang="5400000">
                  <a:pos x="wd2" y="hd2"/>
                </a:cxn>
                <a:cxn ang="10800000">
                  <a:pos x="wd2" y="hd2"/>
                </a:cxn>
                <a:cxn ang="16200000">
                  <a:pos x="wd2" y="hd2"/>
                </a:cxn>
              </a:cxnLst>
              <a:rect l="0" t="0" r="r" b="b"/>
              <a:pathLst>
                <a:path w="21600" h="21600" extrusionOk="0">
                  <a:moveTo>
                    <a:pt x="315" y="8357"/>
                  </a:moveTo>
                  <a:cubicBezTo>
                    <a:pt x="436" y="8782"/>
                    <a:pt x="586" y="9192"/>
                    <a:pt x="751" y="9603"/>
                  </a:cubicBezTo>
                  <a:cubicBezTo>
                    <a:pt x="841" y="9830"/>
                    <a:pt x="946" y="10042"/>
                    <a:pt x="1051" y="10269"/>
                  </a:cubicBezTo>
                  <a:cubicBezTo>
                    <a:pt x="1352" y="10892"/>
                    <a:pt x="1667" y="11487"/>
                    <a:pt x="2028" y="12082"/>
                  </a:cubicBezTo>
                  <a:cubicBezTo>
                    <a:pt x="2749" y="13257"/>
                    <a:pt x="3545" y="14391"/>
                    <a:pt x="4431" y="15453"/>
                  </a:cubicBezTo>
                  <a:cubicBezTo>
                    <a:pt x="5302" y="16529"/>
                    <a:pt x="6249" y="17563"/>
                    <a:pt x="7240" y="18541"/>
                  </a:cubicBezTo>
                  <a:cubicBezTo>
                    <a:pt x="8066" y="19362"/>
                    <a:pt x="8922" y="20141"/>
                    <a:pt x="9824" y="20878"/>
                  </a:cubicBezTo>
                  <a:cubicBezTo>
                    <a:pt x="10004" y="21033"/>
                    <a:pt x="10199" y="21189"/>
                    <a:pt x="10379" y="21331"/>
                  </a:cubicBezTo>
                  <a:cubicBezTo>
                    <a:pt x="10500" y="21430"/>
                    <a:pt x="10605" y="21515"/>
                    <a:pt x="10725" y="21600"/>
                  </a:cubicBezTo>
                  <a:cubicBezTo>
                    <a:pt x="10815" y="21388"/>
                    <a:pt x="10905" y="21175"/>
                    <a:pt x="11010" y="20963"/>
                  </a:cubicBezTo>
                  <a:cubicBezTo>
                    <a:pt x="12512" y="17917"/>
                    <a:pt x="15396" y="15609"/>
                    <a:pt x="18896" y="14730"/>
                  </a:cubicBezTo>
                  <a:cubicBezTo>
                    <a:pt x="19061" y="14688"/>
                    <a:pt x="19212" y="14660"/>
                    <a:pt x="19377" y="14617"/>
                  </a:cubicBezTo>
                  <a:cubicBezTo>
                    <a:pt x="19257" y="13484"/>
                    <a:pt x="19197" y="12351"/>
                    <a:pt x="19182" y="11218"/>
                  </a:cubicBezTo>
                  <a:cubicBezTo>
                    <a:pt x="19197" y="8442"/>
                    <a:pt x="19512" y="5637"/>
                    <a:pt x="20353" y="2960"/>
                  </a:cubicBezTo>
                  <a:cubicBezTo>
                    <a:pt x="20669" y="1940"/>
                    <a:pt x="21074" y="935"/>
                    <a:pt x="21600" y="0"/>
                  </a:cubicBezTo>
                  <a:cubicBezTo>
                    <a:pt x="17259" y="57"/>
                    <a:pt x="13173" y="1076"/>
                    <a:pt x="9553" y="2819"/>
                  </a:cubicBezTo>
                  <a:cubicBezTo>
                    <a:pt x="7766" y="3683"/>
                    <a:pt x="5738" y="4093"/>
                    <a:pt x="3740" y="3824"/>
                  </a:cubicBezTo>
                  <a:cubicBezTo>
                    <a:pt x="2463" y="3654"/>
                    <a:pt x="1412" y="3853"/>
                    <a:pt x="721" y="4476"/>
                  </a:cubicBezTo>
                  <a:cubicBezTo>
                    <a:pt x="721" y="4476"/>
                    <a:pt x="721" y="4476"/>
                    <a:pt x="721" y="4476"/>
                  </a:cubicBezTo>
                  <a:cubicBezTo>
                    <a:pt x="721" y="4476"/>
                    <a:pt x="721" y="4476"/>
                    <a:pt x="721" y="4476"/>
                  </a:cubicBezTo>
                  <a:cubicBezTo>
                    <a:pt x="225" y="4986"/>
                    <a:pt x="30" y="5680"/>
                    <a:pt x="0" y="6345"/>
                  </a:cubicBezTo>
                  <a:cubicBezTo>
                    <a:pt x="0" y="7039"/>
                    <a:pt x="120" y="7719"/>
                    <a:pt x="315" y="8357"/>
                  </a:cubicBezTo>
                  <a:close/>
                </a:path>
              </a:pathLst>
            </a:custGeom>
            <a:solidFill>
              <a:srgbClr val="1268B3"/>
            </a:solidFill>
            <a:ln w="12700">
              <a:miter lim="400000"/>
            </a:ln>
          </p:spPr>
          <p:txBody>
            <a:bodyPr lIns="28575" tIns="28575" rIns="28575" bIns="28575" anchor="ctr"/>
            <a:lstStyle/>
            <a:p>
              <a:pPr algn="ctr">
                <a:defRPr sz="3000">
                  <a:solidFill>
                    <a:srgbClr val="FFFFFF"/>
                  </a:solidFill>
                </a:defRPr>
              </a:pPr>
              <a:r>
                <a:rPr lang="fr-CA" sz="3200" b="1" dirty="0">
                  <a:solidFill>
                    <a:schemeClr val="bg1"/>
                  </a:solidFill>
                </a:rPr>
                <a:t>R</a:t>
              </a:r>
              <a:r>
                <a:rPr lang="fr-CA" sz="2250" dirty="0">
                  <a:solidFill>
                    <a:schemeClr val="bg1"/>
                  </a:solidFill>
                </a:rPr>
                <a:t>everse</a:t>
              </a:r>
              <a:endParaRPr sz="2250" dirty="0">
                <a:solidFill>
                  <a:schemeClr val="bg1"/>
                </a:solidFill>
              </a:endParaRPr>
            </a:p>
          </p:txBody>
        </p:sp>
      </p:grpSp>
      <p:sp>
        <p:nvSpPr>
          <p:cNvPr id="14" name="Rectangle 13">
            <a:extLst>
              <a:ext uri="{FF2B5EF4-FFF2-40B4-BE49-F238E27FC236}">
                <a16:creationId xmlns:a16="http://schemas.microsoft.com/office/drawing/2014/main" id="{76E10EB7-7675-EF4D-BAB6-46B20D5AB4C7}"/>
              </a:ext>
            </a:extLst>
          </p:cNvPr>
          <p:cNvSpPr/>
          <p:nvPr/>
        </p:nvSpPr>
        <p:spPr>
          <a:xfrm>
            <a:off x="6142807" y="2815117"/>
            <a:ext cx="380232" cy="553998"/>
          </a:xfrm>
          <a:prstGeom prst="rect">
            <a:avLst/>
          </a:prstGeom>
        </p:spPr>
        <p:txBody>
          <a:bodyPr wrap="none">
            <a:spAutoFit/>
          </a:bodyPr>
          <a:lstStyle/>
          <a:p>
            <a:pPr algn="ctr">
              <a:defRPr sz="3000">
                <a:solidFill>
                  <a:srgbClr val="FFFFFF"/>
                </a:solidFill>
              </a:defRPr>
            </a:pPr>
            <a:r>
              <a:rPr lang="fr-CA" b="1" dirty="0">
                <a:solidFill>
                  <a:schemeClr val="bg1"/>
                </a:solidFill>
              </a:rPr>
              <a:t>0</a:t>
            </a:r>
          </a:p>
        </p:txBody>
      </p:sp>
      <p:sp>
        <p:nvSpPr>
          <p:cNvPr id="15" name="Text Placeholder 3">
            <a:extLst>
              <a:ext uri="{FF2B5EF4-FFF2-40B4-BE49-F238E27FC236}">
                <a16:creationId xmlns:a16="http://schemas.microsoft.com/office/drawing/2014/main" id="{8AEBA8E4-346B-164A-85F7-DF93187EEE43}"/>
              </a:ext>
            </a:extLst>
          </p:cNvPr>
          <p:cNvSpPr txBox="1">
            <a:spLocks/>
          </p:cNvSpPr>
          <p:nvPr/>
        </p:nvSpPr>
        <p:spPr>
          <a:xfrm>
            <a:off x="5052776" y="3076883"/>
            <a:ext cx="2310585" cy="700418"/>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IE" sz="3200" b="1" dirty="0">
                <a:solidFill>
                  <a:srgbClr val="DA2128"/>
                </a:solidFill>
              </a:rPr>
              <a:t>SCAMPER</a:t>
            </a:r>
            <a:endParaRPr lang="en-IE" dirty="0"/>
          </a:p>
        </p:txBody>
      </p:sp>
    </p:spTree>
    <p:extLst>
      <p:ext uri="{BB962C8B-B14F-4D97-AF65-F5344CB8AC3E}">
        <p14:creationId xmlns:p14="http://schemas.microsoft.com/office/powerpoint/2010/main" val="21893902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james rawson visualizes pop culture through painting + collage">
            <a:extLst>
              <a:ext uri="{FF2B5EF4-FFF2-40B4-BE49-F238E27FC236}">
                <a16:creationId xmlns:a16="http://schemas.microsoft.com/office/drawing/2014/main" id="{EB2719F5-C49A-4DE2-A376-70D0F560EC7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1841" b="21841"/>
          <a:stretch/>
        </p:blipFill>
        <p:spPr bwMode="auto">
          <a:xfrm>
            <a:off x="1" y="10"/>
            <a:ext cx="12191999"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17643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721021" y="1875443"/>
            <a:ext cx="11228932" cy="4169140"/>
          </a:xfrm>
        </p:spPr>
        <p:txBody>
          <a:bodyPr/>
          <a:lstStyle/>
          <a:p>
            <a:pPr marL="514350" indent="-514350">
              <a:buFont typeface="+mj-lt"/>
              <a:buAutoNum type="arabicPeriod" startAt="2"/>
            </a:pPr>
            <a:r>
              <a:rPr lang="en-IE" sz="3200" b="1" dirty="0">
                <a:solidFill>
                  <a:srgbClr val="DA2128"/>
                </a:solidFill>
              </a:rPr>
              <a:t>The QUESTION Tool</a:t>
            </a:r>
          </a:p>
          <a:p>
            <a:pPr marL="534988" indent="0">
              <a:spcBef>
                <a:spcPts val="300"/>
              </a:spcBef>
              <a:buNone/>
            </a:pPr>
            <a:r>
              <a:rPr lang="en-IE" b="1" i="1" dirty="0">
                <a:solidFill>
                  <a:srgbClr val="1268B3"/>
                </a:solidFill>
              </a:rPr>
              <a:t>Intelligence is never about the answer, it’s about asking the right question.</a:t>
            </a:r>
          </a:p>
          <a:p>
            <a:pPr marL="534988" indent="0">
              <a:spcBef>
                <a:spcPts val="300"/>
              </a:spcBef>
              <a:buNone/>
            </a:pPr>
            <a:endParaRPr lang="en-IE" b="1" i="1" dirty="0">
              <a:solidFill>
                <a:srgbClr val="1268B3"/>
              </a:solidFill>
            </a:endParaRPr>
          </a:p>
          <a:p>
            <a:pPr marL="534988" indent="0">
              <a:spcBef>
                <a:spcPts val="300"/>
              </a:spcBef>
              <a:buNone/>
            </a:pPr>
            <a:r>
              <a:rPr lang="en-IE" b="1" dirty="0">
                <a:solidFill>
                  <a:srgbClr val="1268B3"/>
                </a:solidFill>
              </a:rPr>
              <a:t>Question 1: </a:t>
            </a:r>
            <a:r>
              <a:rPr lang="en-IE" dirty="0"/>
              <a:t>is there something you could do that’s edgy in Pop Culture? </a:t>
            </a:r>
          </a:p>
          <a:p>
            <a:pPr marL="534988" indent="0">
              <a:spcBef>
                <a:spcPts val="300"/>
              </a:spcBef>
              <a:buNone/>
            </a:pPr>
            <a:r>
              <a:rPr lang="en-IE" b="1" dirty="0">
                <a:solidFill>
                  <a:srgbClr val="1268B3"/>
                </a:solidFill>
              </a:rPr>
              <a:t>Question 2: </a:t>
            </a:r>
            <a:r>
              <a:rPr lang="en-IE" dirty="0"/>
              <a:t>what would you or anyone else be too scared to do? </a:t>
            </a:r>
          </a:p>
          <a:p>
            <a:pPr marL="534988" indent="0">
              <a:spcBef>
                <a:spcPts val="300"/>
              </a:spcBef>
              <a:buNone/>
            </a:pPr>
            <a:r>
              <a:rPr lang="en-IE" b="1" dirty="0">
                <a:solidFill>
                  <a:srgbClr val="1268B3"/>
                </a:solidFill>
              </a:rPr>
              <a:t>Question 3: </a:t>
            </a:r>
            <a:r>
              <a:rPr lang="en-IE" dirty="0"/>
              <a:t>is there any way you can sell something tomorrow? </a:t>
            </a:r>
          </a:p>
          <a:p>
            <a:pPr marL="534988" indent="0">
              <a:spcBef>
                <a:spcPts val="300"/>
              </a:spcBef>
              <a:buNone/>
            </a:pPr>
            <a:r>
              <a:rPr lang="en-IE" b="1" dirty="0">
                <a:solidFill>
                  <a:srgbClr val="1268B3"/>
                </a:solidFill>
              </a:rPr>
              <a:t>Question 4: </a:t>
            </a:r>
            <a:r>
              <a:rPr lang="en-IE" dirty="0"/>
              <a:t>what ideas can you borrow from other different Pop Culture businesses? </a:t>
            </a:r>
          </a:p>
          <a:p>
            <a:pPr marL="534988" indent="0">
              <a:spcBef>
                <a:spcPts val="300"/>
              </a:spcBef>
              <a:buNone/>
            </a:pPr>
            <a:r>
              <a:rPr lang="en-IE" b="1" dirty="0">
                <a:solidFill>
                  <a:srgbClr val="1268B3"/>
                </a:solidFill>
              </a:rPr>
              <a:t>Question 5: </a:t>
            </a:r>
            <a:r>
              <a:rPr lang="en-IE" dirty="0"/>
              <a:t>are your competitors doing something brilliant you can learn from?</a:t>
            </a:r>
          </a:p>
          <a:p>
            <a:pPr marL="534988" indent="0">
              <a:spcBef>
                <a:spcPts val="300"/>
              </a:spcBef>
              <a:buNone/>
            </a:pPr>
            <a:r>
              <a:rPr lang="en-IE" b="1" dirty="0">
                <a:solidFill>
                  <a:srgbClr val="1268B3"/>
                </a:solidFill>
              </a:rPr>
              <a:t>Question 6: </a:t>
            </a:r>
            <a:r>
              <a:rPr lang="en-IE" dirty="0"/>
              <a:t>what would Michael O’Leary do in this situation? </a:t>
            </a:r>
          </a:p>
          <a:p>
            <a:pPr marL="534988" indent="0">
              <a:spcBef>
                <a:spcPts val="300"/>
              </a:spcBef>
              <a:buNone/>
            </a:pPr>
            <a:r>
              <a:rPr lang="en-IE" b="1" dirty="0">
                <a:solidFill>
                  <a:srgbClr val="1268B3"/>
                </a:solidFill>
              </a:rPr>
              <a:t>Question 7: </a:t>
            </a:r>
            <a:r>
              <a:rPr lang="en-IE" dirty="0"/>
              <a:t>how can I stand out from the crowd? </a:t>
            </a:r>
          </a:p>
          <a:p>
            <a:pPr marL="534988" indent="0">
              <a:spcBef>
                <a:spcPts val="300"/>
              </a:spcBef>
              <a:buNone/>
            </a:pPr>
            <a:r>
              <a:rPr lang="en-IE" b="1" dirty="0">
                <a:solidFill>
                  <a:srgbClr val="1268B3"/>
                </a:solidFill>
              </a:rPr>
              <a:t>Question 8: </a:t>
            </a:r>
            <a:r>
              <a:rPr lang="en-IE" dirty="0"/>
              <a:t>what’s your lowest cost option?</a:t>
            </a:r>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2"/>
              </a:rPr>
              <a:t>https://pdst.ie/sites/default/files/Student%20enterprise%20manual.pdf</a:t>
            </a:r>
            <a:endParaRPr lang="en-IE" sz="1400" dirty="0"/>
          </a:p>
        </p:txBody>
      </p:sp>
      <p:sp>
        <p:nvSpPr>
          <p:cNvPr id="7" name="Rectangle 6">
            <a:extLst>
              <a:ext uri="{FF2B5EF4-FFF2-40B4-BE49-F238E27FC236}">
                <a16:creationId xmlns:a16="http://schemas.microsoft.com/office/drawing/2014/main" id="{84BFF48E-BC1F-BA4B-BC47-4485059EC2F9}"/>
              </a:ext>
            </a:extLst>
          </p:cNvPr>
          <p:cNvSpPr/>
          <p:nvPr/>
        </p:nvSpPr>
        <p:spPr>
          <a:xfrm rot="285998">
            <a:off x="2832149" y="840944"/>
            <a:ext cx="5054312"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03B5D5BA-0D48-3249-B4D8-37D41040D623}"/>
              </a:ext>
            </a:extLst>
          </p:cNvPr>
          <p:cNvSpPr txBox="1">
            <a:spLocks/>
          </p:cNvSpPr>
          <p:nvPr/>
        </p:nvSpPr>
        <p:spPr>
          <a:xfrm rot="285998">
            <a:off x="494538" y="867989"/>
            <a:ext cx="7870910" cy="83382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Business Idea Generation Techniques</a:t>
            </a:r>
          </a:p>
        </p:txBody>
      </p:sp>
    </p:spTree>
    <p:extLst>
      <p:ext uri="{BB962C8B-B14F-4D97-AF65-F5344CB8AC3E}">
        <p14:creationId xmlns:p14="http://schemas.microsoft.com/office/powerpoint/2010/main" val="37030868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a:extLst>
              <a:ext uri="{FF2B5EF4-FFF2-40B4-BE49-F238E27FC236}">
                <a16:creationId xmlns:a16="http://schemas.microsoft.com/office/drawing/2014/main" id="{E0FA343D-8A75-4AB8-BF71-2C7B9551B85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9304" r="-1" b="24586"/>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71019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638416" y="1875443"/>
            <a:ext cx="10915167" cy="4169140"/>
          </a:xfrm>
        </p:spPr>
        <p:txBody>
          <a:bodyPr/>
          <a:lstStyle/>
          <a:p>
            <a:pPr marL="514350" indent="-514350">
              <a:buFont typeface="+mj-lt"/>
              <a:buAutoNum type="arabicPeriod" startAt="3"/>
            </a:pPr>
            <a:r>
              <a:rPr lang="en-IE" sz="3200" b="1" dirty="0">
                <a:solidFill>
                  <a:srgbClr val="DA2128"/>
                </a:solidFill>
              </a:rPr>
              <a:t>The INVOLVE Tool</a:t>
            </a:r>
          </a:p>
          <a:p>
            <a:pPr marL="534988" indent="0">
              <a:buNone/>
            </a:pPr>
            <a:r>
              <a:rPr lang="en-IE" b="1" i="1" dirty="0">
                <a:solidFill>
                  <a:srgbClr val="1268B3"/>
                </a:solidFill>
              </a:rPr>
              <a:t>Everybody is smarter than anybody</a:t>
            </a:r>
          </a:p>
          <a:p>
            <a:pPr marL="534988" indent="0"/>
            <a:r>
              <a:rPr lang="en-IE" dirty="0"/>
              <a:t>Invite everyone to help in the search for new ideas or experiences</a:t>
            </a:r>
          </a:p>
          <a:p>
            <a:pPr marL="534988" indent="0"/>
            <a:r>
              <a:rPr lang="en-IE" dirty="0"/>
              <a:t>Involve customers in the process of generating ideas</a:t>
            </a:r>
          </a:p>
          <a:p>
            <a:pPr marL="534988" indent="0"/>
            <a:r>
              <a:rPr lang="en-IE" dirty="0"/>
              <a:t>Focus on the needs that customers don’t always express</a:t>
            </a:r>
          </a:p>
          <a:p>
            <a:pPr marL="534988" indent="0"/>
            <a:r>
              <a:rPr lang="en-IE" dirty="0"/>
              <a:t>Seek ideas from other peoples’ customers</a:t>
            </a:r>
          </a:p>
          <a:p>
            <a:pPr marL="534988" indent="0"/>
            <a:r>
              <a:rPr lang="en-IE" dirty="0"/>
              <a:t>Involve suppliers in product innovation or experience </a:t>
            </a:r>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2"/>
              </a:rPr>
              <a:t>https://pdst.ie/sites/default/files/Student%20enterprise%20manual.pdf</a:t>
            </a:r>
            <a:endParaRPr lang="en-IE" sz="1400" dirty="0"/>
          </a:p>
        </p:txBody>
      </p:sp>
      <p:sp>
        <p:nvSpPr>
          <p:cNvPr id="7" name="Rectangle 6">
            <a:extLst>
              <a:ext uri="{FF2B5EF4-FFF2-40B4-BE49-F238E27FC236}">
                <a16:creationId xmlns:a16="http://schemas.microsoft.com/office/drawing/2014/main" id="{B72A9BAF-04DC-0940-A2E4-214CA30A6521}"/>
              </a:ext>
            </a:extLst>
          </p:cNvPr>
          <p:cNvSpPr/>
          <p:nvPr/>
        </p:nvSpPr>
        <p:spPr>
          <a:xfrm rot="285998">
            <a:off x="2832149" y="840944"/>
            <a:ext cx="5054312"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8FE36E5F-12F2-7D46-BC36-D233B1D55AFD}"/>
              </a:ext>
            </a:extLst>
          </p:cNvPr>
          <p:cNvSpPr txBox="1">
            <a:spLocks/>
          </p:cNvSpPr>
          <p:nvPr/>
        </p:nvSpPr>
        <p:spPr>
          <a:xfrm rot="285998">
            <a:off x="494538" y="867989"/>
            <a:ext cx="7870910" cy="83382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Business Idea Generation Techniques</a:t>
            </a:r>
          </a:p>
        </p:txBody>
      </p:sp>
    </p:spTree>
    <p:extLst>
      <p:ext uri="{BB962C8B-B14F-4D97-AF65-F5344CB8AC3E}">
        <p14:creationId xmlns:p14="http://schemas.microsoft.com/office/powerpoint/2010/main" val="1266509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91B3D4-9004-774B-831A-3E291E477E96}"/>
              </a:ext>
            </a:extLst>
          </p:cNvPr>
          <p:cNvPicPr>
            <a:picLocks noChangeAspect="1"/>
          </p:cNvPicPr>
          <p:nvPr/>
        </p:nvPicPr>
        <p:blipFill rotWithShape="1">
          <a:blip r:embed="rId2"/>
          <a:srcRect l="15437" t="14263" r="20060" b="19837"/>
          <a:stretch/>
        </p:blipFill>
        <p:spPr>
          <a:xfrm>
            <a:off x="0" y="0"/>
            <a:ext cx="12192000" cy="6858000"/>
          </a:xfrm>
          <a:prstGeom prst="rect">
            <a:avLst/>
          </a:prstGeom>
        </p:spPr>
      </p:pic>
    </p:spTree>
    <p:extLst>
      <p:ext uri="{BB962C8B-B14F-4D97-AF65-F5344CB8AC3E}">
        <p14:creationId xmlns:p14="http://schemas.microsoft.com/office/powerpoint/2010/main" val="36142592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F7570A5-314B-4387-BF70-CD730897ECBA}"/>
              </a:ext>
            </a:extLst>
          </p:cNvPr>
          <p:cNvPicPr>
            <a:picLocks noChangeAspect="1"/>
          </p:cNvPicPr>
          <p:nvPr/>
        </p:nvPicPr>
        <p:blipFill rotWithShape="1">
          <a:blip r:embed="rId2"/>
          <a:srcRect l="4589" t="4588" r="5290" b="4588"/>
          <a:stretch/>
        </p:blipFill>
        <p:spPr>
          <a:xfrm>
            <a:off x="-95565" y="0"/>
            <a:ext cx="12287565" cy="6858000"/>
          </a:xfrm>
          <a:prstGeom prst="rect">
            <a:avLst/>
          </a:prstGeom>
        </p:spPr>
      </p:pic>
    </p:spTree>
    <p:extLst>
      <p:ext uri="{BB962C8B-B14F-4D97-AF65-F5344CB8AC3E}">
        <p14:creationId xmlns:p14="http://schemas.microsoft.com/office/powerpoint/2010/main" val="25378283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638416" y="1875443"/>
            <a:ext cx="10915167" cy="4169140"/>
          </a:xfrm>
        </p:spPr>
        <p:txBody>
          <a:bodyPr/>
          <a:lstStyle/>
          <a:p>
            <a:pPr marL="514350" indent="-514350">
              <a:buFont typeface="+mj-lt"/>
              <a:buAutoNum type="arabicPeriod" startAt="3"/>
            </a:pPr>
            <a:r>
              <a:rPr lang="en-IE" sz="3200" b="1" dirty="0">
                <a:solidFill>
                  <a:srgbClr val="DA2128"/>
                </a:solidFill>
              </a:rPr>
              <a:t>The MIND MAP Tool</a:t>
            </a:r>
          </a:p>
          <a:p>
            <a:pPr marL="488950" indent="0">
              <a:buNone/>
            </a:pPr>
            <a:r>
              <a:rPr lang="en-IE" b="1" i="1" dirty="0">
                <a:solidFill>
                  <a:srgbClr val="1268B3"/>
                </a:solidFill>
              </a:rPr>
              <a:t>Mind Mapping is a classic creativity tool developed and made famous by Tony Buzan since the late sixties</a:t>
            </a:r>
          </a:p>
          <a:p>
            <a:pPr marL="488950" indent="0">
              <a:buNone/>
            </a:pPr>
            <a:r>
              <a:rPr lang="en-IE" dirty="0"/>
              <a:t>“A Mind Map is a powerful graphic technique which provides a universal key to unlock the potential of the brain. It harnesses the full range of cortical skills…’  </a:t>
            </a:r>
          </a:p>
          <a:p>
            <a:pPr marL="488950" indent="0">
              <a:buNone/>
            </a:pPr>
            <a:r>
              <a:rPr lang="en-IE" dirty="0"/>
              <a:t>Create a visual representation of your proposed business. The tool will be valuable in different situations in time to come. </a:t>
            </a:r>
          </a:p>
          <a:p>
            <a:pPr marL="488950" indent="0">
              <a:buNone/>
            </a:pPr>
            <a:endParaRPr lang="en-IE" sz="1200" dirty="0"/>
          </a:p>
          <a:p>
            <a:pPr marL="488950" indent="0">
              <a:buNone/>
            </a:pPr>
            <a:r>
              <a:rPr lang="en-IE" dirty="0"/>
              <a:t>You can get more information from </a:t>
            </a:r>
            <a:r>
              <a:rPr lang="en-IE" dirty="0">
                <a:hlinkClick r:id="rId3"/>
              </a:rPr>
              <a:t>www.tonybuzan.com</a:t>
            </a:r>
            <a:r>
              <a:rPr lang="en-IE" dirty="0"/>
              <a:t> and from any of his many quality books on the subject and there is mind-mapping software available as well.</a:t>
            </a:r>
          </a:p>
          <a:p>
            <a:pPr marL="0" indent="0">
              <a:buNone/>
            </a:pPr>
            <a:endParaRPr lang="en-IE" dirty="0"/>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4"/>
              </a:rPr>
              <a:t>https://pdst.ie/sites/default/files/Student%20enterprise%20manual.pdf</a:t>
            </a:r>
            <a:endParaRPr lang="en-IE" sz="1400" dirty="0"/>
          </a:p>
        </p:txBody>
      </p:sp>
      <p:sp>
        <p:nvSpPr>
          <p:cNvPr id="7" name="Rectangle 6">
            <a:extLst>
              <a:ext uri="{FF2B5EF4-FFF2-40B4-BE49-F238E27FC236}">
                <a16:creationId xmlns:a16="http://schemas.microsoft.com/office/drawing/2014/main" id="{6C163D75-AC0D-5149-A326-84EEC2AC750C}"/>
              </a:ext>
            </a:extLst>
          </p:cNvPr>
          <p:cNvSpPr/>
          <p:nvPr/>
        </p:nvSpPr>
        <p:spPr>
          <a:xfrm rot="285998">
            <a:off x="2832149" y="840944"/>
            <a:ext cx="5054312"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B0928BF3-E2A9-2449-B2A0-52731B620F19}"/>
              </a:ext>
            </a:extLst>
          </p:cNvPr>
          <p:cNvSpPr txBox="1">
            <a:spLocks/>
          </p:cNvSpPr>
          <p:nvPr/>
        </p:nvSpPr>
        <p:spPr>
          <a:xfrm rot="285998">
            <a:off x="494538" y="867989"/>
            <a:ext cx="7870910" cy="83382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Business Idea Generation Techniques</a:t>
            </a:r>
          </a:p>
        </p:txBody>
      </p:sp>
    </p:spTree>
    <p:extLst>
      <p:ext uri="{BB962C8B-B14F-4D97-AF65-F5344CB8AC3E}">
        <p14:creationId xmlns:p14="http://schemas.microsoft.com/office/powerpoint/2010/main" val="21596477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721021" y="1645714"/>
            <a:ext cx="10915167" cy="4169140"/>
          </a:xfrm>
        </p:spPr>
        <p:txBody>
          <a:bodyPr/>
          <a:lstStyle/>
          <a:p>
            <a:pPr marL="514350" indent="-514350">
              <a:buFont typeface="+mj-lt"/>
              <a:buAutoNum type="arabicPeriod" startAt="3"/>
            </a:pPr>
            <a:r>
              <a:rPr lang="en-IE" sz="3200" b="1" dirty="0">
                <a:solidFill>
                  <a:srgbClr val="DA2128"/>
                </a:solidFill>
              </a:rPr>
              <a:t>The MIND MAP Tool</a:t>
            </a:r>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2"/>
              </a:rPr>
              <a:t>https://pdst.ie/sites/default/files/Student%20enterprise%20manual.pdf</a:t>
            </a:r>
            <a:endParaRPr lang="en-IE" sz="1400" dirty="0"/>
          </a:p>
        </p:txBody>
      </p:sp>
      <p:pic>
        <p:nvPicPr>
          <p:cNvPr id="2" name="Picture 1">
            <a:extLst>
              <a:ext uri="{FF2B5EF4-FFF2-40B4-BE49-F238E27FC236}">
                <a16:creationId xmlns:a16="http://schemas.microsoft.com/office/drawing/2014/main" id="{D35ED7EF-BF44-4230-863C-C72B8C38F3AC}"/>
              </a:ext>
            </a:extLst>
          </p:cNvPr>
          <p:cNvPicPr>
            <a:picLocks noChangeAspect="1"/>
          </p:cNvPicPr>
          <p:nvPr/>
        </p:nvPicPr>
        <p:blipFill>
          <a:blip r:embed="rId3"/>
          <a:stretch>
            <a:fillRect/>
          </a:stretch>
        </p:blipFill>
        <p:spPr>
          <a:xfrm>
            <a:off x="1822636" y="2117225"/>
            <a:ext cx="8961904" cy="4177159"/>
          </a:xfrm>
          <a:prstGeom prst="rect">
            <a:avLst/>
          </a:prstGeom>
        </p:spPr>
      </p:pic>
      <p:sp>
        <p:nvSpPr>
          <p:cNvPr id="8" name="Rectangle 7">
            <a:extLst>
              <a:ext uri="{FF2B5EF4-FFF2-40B4-BE49-F238E27FC236}">
                <a16:creationId xmlns:a16="http://schemas.microsoft.com/office/drawing/2014/main" id="{947ACFDA-6127-8149-A6B0-B2BFA6AF800E}"/>
              </a:ext>
            </a:extLst>
          </p:cNvPr>
          <p:cNvSpPr/>
          <p:nvPr/>
        </p:nvSpPr>
        <p:spPr>
          <a:xfrm rot="285998">
            <a:off x="2832149" y="840944"/>
            <a:ext cx="5054312"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2">
            <a:extLst>
              <a:ext uri="{FF2B5EF4-FFF2-40B4-BE49-F238E27FC236}">
                <a16:creationId xmlns:a16="http://schemas.microsoft.com/office/drawing/2014/main" id="{1653C879-7764-324A-A30D-827E22774FD6}"/>
              </a:ext>
            </a:extLst>
          </p:cNvPr>
          <p:cNvSpPr txBox="1">
            <a:spLocks/>
          </p:cNvSpPr>
          <p:nvPr/>
        </p:nvSpPr>
        <p:spPr>
          <a:xfrm rot="285998">
            <a:off x="494538" y="867989"/>
            <a:ext cx="7870910" cy="83382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Business Idea Generation Techniques</a:t>
            </a:r>
          </a:p>
        </p:txBody>
      </p:sp>
    </p:spTree>
    <p:extLst>
      <p:ext uri="{BB962C8B-B14F-4D97-AF65-F5344CB8AC3E}">
        <p14:creationId xmlns:p14="http://schemas.microsoft.com/office/powerpoint/2010/main" val="28365062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638416" y="1754202"/>
            <a:ext cx="10915167" cy="4169140"/>
          </a:xfrm>
        </p:spPr>
        <p:txBody>
          <a:bodyPr/>
          <a:lstStyle/>
          <a:p>
            <a:pPr marL="514350" indent="-514350">
              <a:buFont typeface="+mj-lt"/>
              <a:buAutoNum type="arabicPeriod" startAt="3"/>
            </a:pPr>
            <a:r>
              <a:rPr lang="en-IE" sz="3200" b="1" dirty="0">
                <a:solidFill>
                  <a:srgbClr val="DA2128"/>
                </a:solidFill>
              </a:rPr>
              <a:t>The MIND MAP Tool</a:t>
            </a:r>
          </a:p>
          <a:p>
            <a:pPr marL="488950" indent="0">
              <a:spcBef>
                <a:spcPts val="400"/>
              </a:spcBef>
              <a:buNone/>
            </a:pPr>
            <a:r>
              <a:rPr lang="en-IE" b="1" i="1" dirty="0">
                <a:solidFill>
                  <a:srgbClr val="1268B3"/>
                </a:solidFill>
              </a:rPr>
              <a:t>How to create your own </a:t>
            </a:r>
            <a:r>
              <a:rPr lang="en-IE" b="1" i="1" dirty="0">
                <a:solidFill>
                  <a:srgbClr val="1268B3"/>
                </a:solidFill>
                <a:hlinkClick r:id="rId2"/>
              </a:rPr>
              <a:t>mind map </a:t>
            </a:r>
            <a:endParaRPr lang="en-IE" b="1" i="1" dirty="0">
              <a:solidFill>
                <a:srgbClr val="1268B3"/>
              </a:solidFill>
            </a:endParaRPr>
          </a:p>
          <a:p>
            <a:pPr marL="488950" indent="0">
              <a:spcBef>
                <a:spcPts val="400"/>
              </a:spcBef>
              <a:buNone/>
            </a:pPr>
            <a:endParaRPr lang="en-IE" sz="900" b="1" i="1" dirty="0">
              <a:solidFill>
                <a:srgbClr val="1268B3"/>
              </a:solidFill>
            </a:endParaRPr>
          </a:p>
          <a:p>
            <a:pPr marL="901700" indent="-366713">
              <a:spcBef>
                <a:spcPts val="400"/>
              </a:spcBef>
              <a:buFont typeface="+mj-lt"/>
              <a:buAutoNum type="arabicPeriod"/>
            </a:pPr>
            <a:r>
              <a:rPr lang="en-IE" dirty="0"/>
              <a:t>Start in the centre of a blank page turned sideways</a:t>
            </a:r>
          </a:p>
          <a:p>
            <a:pPr marL="901700" indent="-366713">
              <a:spcBef>
                <a:spcPts val="400"/>
              </a:spcBef>
              <a:buFont typeface="+mj-lt"/>
              <a:buAutoNum type="arabicPeriod"/>
            </a:pPr>
            <a:r>
              <a:rPr lang="en-IE" dirty="0"/>
              <a:t>Use an image or picture for your central idea</a:t>
            </a:r>
          </a:p>
          <a:p>
            <a:pPr marL="901700" indent="-366713">
              <a:spcBef>
                <a:spcPts val="400"/>
              </a:spcBef>
              <a:buFont typeface="+mj-lt"/>
              <a:buAutoNum type="arabicPeriod"/>
            </a:pPr>
            <a:r>
              <a:rPr lang="en-IE" dirty="0"/>
              <a:t>Use colours throughout</a:t>
            </a:r>
          </a:p>
          <a:p>
            <a:pPr marL="901700" indent="-366713">
              <a:spcBef>
                <a:spcPts val="400"/>
              </a:spcBef>
              <a:buFont typeface="+mj-lt"/>
              <a:buAutoNum type="arabicPeriod"/>
            </a:pPr>
            <a:r>
              <a:rPr lang="en-IE" dirty="0"/>
              <a:t>Connect your main branches to the central image and connect your second and third-level branches to the first and second levels, etc. </a:t>
            </a:r>
          </a:p>
          <a:p>
            <a:pPr marL="901700" indent="-366713">
              <a:spcBef>
                <a:spcPts val="400"/>
              </a:spcBef>
              <a:buFont typeface="+mj-lt"/>
              <a:buAutoNum type="arabicPeriod"/>
            </a:pPr>
            <a:r>
              <a:rPr lang="en-IE" dirty="0"/>
              <a:t>Make your branches curved rather than straight-lined</a:t>
            </a:r>
          </a:p>
          <a:p>
            <a:pPr marL="901700" indent="-366713">
              <a:spcBef>
                <a:spcPts val="400"/>
              </a:spcBef>
              <a:buFont typeface="+mj-lt"/>
              <a:buAutoNum type="arabicPeriod"/>
            </a:pPr>
            <a:r>
              <a:rPr lang="en-IE" dirty="0"/>
              <a:t>Use one key word per line</a:t>
            </a:r>
          </a:p>
          <a:p>
            <a:pPr marL="901700" indent="-366713">
              <a:spcBef>
                <a:spcPts val="400"/>
              </a:spcBef>
              <a:buFont typeface="+mj-lt"/>
              <a:buAutoNum type="arabicPeriod"/>
            </a:pPr>
            <a:r>
              <a:rPr lang="en-IE" dirty="0"/>
              <a:t>Use images throughout</a:t>
            </a:r>
          </a:p>
        </p:txBody>
      </p:sp>
      <p:sp>
        <p:nvSpPr>
          <p:cNvPr id="5" name="TextBox 4">
            <a:extLst>
              <a:ext uri="{FF2B5EF4-FFF2-40B4-BE49-F238E27FC236}">
                <a16:creationId xmlns:a16="http://schemas.microsoft.com/office/drawing/2014/main" id="{D9348FD9-88D9-4B94-BDD1-DC6E44A6634C}"/>
              </a:ext>
            </a:extLst>
          </p:cNvPr>
          <p:cNvSpPr txBox="1"/>
          <p:nvPr/>
        </p:nvSpPr>
        <p:spPr>
          <a:xfrm>
            <a:off x="4429993" y="6161707"/>
            <a:ext cx="7126941" cy="307777"/>
          </a:xfrm>
          <a:prstGeom prst="rect">
            <a:avLst/>
          </a:prstGeom>
          <a:noFill/>
        </p:spPr>
        <p:txBody>
          <a:bodyPr wrap="square" rtlCol="0">
            <a:spAutoFit/>
          </a:bodyPr>
          <a:lstStyle/>
          <a:p>
            <a:pPr algn="r"/>
            <a:r>
              <a:rPr lang="en-IE" sz="1400" dirty="0">
                <a:hlinkClick r:id="rId3"/>
              </a:rPr>
              <a:t>https://pdst.ie/sites/default/files/Student%20enterprise%20manual.pdf</a:t>
            </a:r>
            <a:endParaRPr lang="en-IE" sz="1400" dirty="0"/>
          </a:p>
        </p:txBody>
      </p:sp>
      <p:sp>
        <p:nvSpPr>
          <p:cNvPr id="7" name="Rectangle 6">
            <a:extLst>
              <a:ext uri="{FF2B5EF4-FFF2-40B4-BE49-F238E27FC236}">
                <a16:creationId xmlns:a16="http://schemas.microsoft.com/office/drawing/2014/main" id="{5E684BB1-E482-6C4E-A916-D17A1E83C13B}"/>
              </a:ext>
            </a:extLst>
          </p:cNvPr>
          <p:cNvSpPr/>
          <p:nvPr/>
        </p:nvSpPr>
        <p:spPr>
          <a:xfrm rot="285998">
            <a:off x="2832149" y="840944"/>
            <a:ext cx="5054312"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21EBCE4E-D5FC-0945-9FDE-74644CD9B2C8}"/>
              </a:ext>
            </a:extLst>
          </p:cNvPr>
          <p:cNvSpPr txBox="1">
            <a:spLocks/>
          </p:cNvSpPr>
          <p:nvPr/>
        </p:nvSpPr>
        <p:spPr>
          <a:xfrm rot="285998">
            <a:off x="494538" y="867989"/>
            <a:ext cx="7870910" cy="83382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Business Idea Generation Techniques</a:t>
            </a:r>
          </a:p>
        </p:txBody>
      </p:sp>
    </p:spTree>
    <p:extLst>
      <p:ext uri="{BB962C8B-B14F-4D97-AF65-F5344CB8AC3E}">
        <p14:creationId xmlns:p14="http://schemas.microsoft.com/office/powerpoint/2010/main" val="40414728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434150" y="1641922"/>
            <a:ext cx="11515803" cy="4169140"/>
          </a:xfrm>
        </p:spPr>
        <p:txBody>
          <a:bodyPr/>
          <a:lstStyle/>
          <a:p>
            <a:pPr marL="0" indent="0">
              <a:buNone/>
            </a:pPr>
            <a:r>
              <a:rPr lang="en-IE" sz="3200" b="1" dirty="0">
                <a:solidFill>
                  <a:srgbClr val="DA2128"/>
                </a:solidFill>
              </a:rPr>
              <a:t>Idea Evaluation </a:t>
            </a:r>
          </a:p>
          <a:p>
            <a:pPr marL="0" indent="0">
              <a:buNone/>
            </a:pPr>
            <a:endParaRPr lang="en-IE" sz="3200" b="1" dirty="0">
              <a:solidFill>
                <a:srgbClr val="DA2128"/>
              </a:solidFill>
            </a:endParaRPr>
          </a:p>
          <a:p>
            <a:pPr marL="0" indent="0">
              <a:buNone/>
            </a:pPr>
            <a:r>
              <a:rPr lang="en-IE" b="1" i="1" dirty="0">
                <a:solidFill>
                  <a:srgbClr val="1268B3"/>
                </a:solidFill>
              </a:rPr>
              <a:t>The Possibility &amp; Viability Checklist</a:t>
            </a:r>
          </a:p>
          <a:p>
            <a:pPr marL="0" indent="0">
              <a:buNone/>
            </a:pPr>
            <a:r>
              <a:rPr lang="en-IE" dirty="0"/>
              <a:t>This checklist is designed to get the entrepreneur to quickly reach a decision as to whether their business idea has sufficient merit to be shortlisted for consideration at the end of the process. It is also designed to accelerate the business evaluation skills of the entrepreneur, so that a range of ideas can be sorted into “Unworkable”, Possible”, or “Viable” categories in as short a time as possible with a reasonable degree of accuracy or certainty. </a:t>
            </a:r>
          </a:p>
        </p:txBody>
      </p:sp>
      <p:sp>
        <p:nvSpPr>
          <p:cNvPr id="5" name="TextBox 4">
            <a:extLst>
              <a:ext uri="{FF2B5EF4-FFF2-40B4-BE49-F238E27FC236}">
                <a16:creationId xmlns:a16="http://schemas.microsoft.com/office/drawing/2014/main" id="{D9348FD9-88D9-4B94-BDD1-DC6E44A6634C}"/>
              </a:ext>
            </a:extLst>
          </p:cNvPr>
          <p:cNvSpPr txBox="1"/>
          <p:nvPr/>
        </p:nvSpPr>
        <p:spPr>
          <a:xfrm>
            <a:off x="4606035" y="6233415"/>
            <a:ext cx="7126941" cy="307777"/>
          </a:xfrm>
          <a:prstGeom prst="rect">
            <a:avLst/>
          </a:prstGeom>
          <a:noFill/>
        </p:spPr>
        <p:txBody>
          <a:bodyPr wrap="square" rtlCol="0">
            <a:spAutoFit/>
          </a:bodyPr>
          <a:lstStyle/>
          <a:p>
            <a:pPr algn="r"/>
            <a:r>
              <a:rPr lang="en-IE" sz="1400" dirty="0">
                <a:hlinkClick r:id="rId2"/>
              </a:rPr>
              <a:t>https://pdst.ie/sites/default/files/Student%20enterprise%20manual.pdf</a:t>
            </a:r>
            <a:endParaRPr lang="en-IE" sz="1400" dirty="0"/>
          </a:p>
        </p:txBody>
      </p:sp>
      <p:sp>
        <p:nvSpPr>
          <p:cNvPr id="7" name="Rectangle 6">
            <a:extLst>
              <a:ext uri="{FF2B5EF4-FFF2-40B4-BE49-F238E27FC236}">
                <a16:creationId xmlns:a16="http://schemas.microsoft.com/office/drawing/2014/main" id="{DD56EB01-8E09-174C-A49F-156358C832B7}"/>
              </a:ext>
            </a:extLst>
          </p:cNvPr>
          <p:cNvSpPr/>
          <p:nvPr/>
        </p:nvSpPr>
        <p:spPr>
          <a:xfrm rot="285998">
            <a:off x="2832149" y="840944"/>
            <a:ext cx="5054312"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3F0F2B1E-F7EF-A043-9FEC-BEC8F321CD59}"/>
              </a:ext>
            </a:extLst>
          </p:cNvPr>
          <p:cNvSpPr txBox="1">
            <a:spLocks/>
          </p:cNvSpPr>
          <p:nvPr/>
        </p:nvSpPr>
        <p:spPr>
          <a:xfrm rot="285998">
            <a:off x="494538" y="867989"/>
            <a:ext cx="7870910" cy="83382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Business Idea Generation Techniques</a:t>
            </a:r>
          </a:p>
        </p:txBody>
      </p:sp>
    </p:spTree>
    <p:extLst>
      <p:ext uri="{BB962C8B-B14F-4D97-AF65-F5344CB8AC3E}">
        <p14:creationId xmlns:p14="http://schemas.microsoft.com/office/powerpoint/2010/main" val="1213062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473504" y="2027401"/>
            <a:ext cx="11632662" cy="4169140"/>
          </a:xfrm>
        </p:spPr>
        <p:txBody>
          <a:bodyPr/>
          <a:lstStyle/>
          <a:p>
            <a:pPr marL="0" indent="0">
              <a:buNone/>
            </a:pPr>
            <a:r>
              <a:rPr lang="en-IE" sz="3200" b="1" dirty="0">
                <a:solidFill>
                  <a:srgbClr val="DA2128"/>
                </a:solidFill>
              </a:rPr>
              <a:t>Enterprise Possibility &amp; Viability Checklist </a:t>
            </a:r>
            <a:r>
              <a:rPr lang="en-IE" sz="2800" i="1" dirty="0">
                <a:solidFill>
                  <a:srgbClr val="DA2128"/>
                </a:solidFill>
              </a:rPr>
              <a:t>(Sample Questions)</a:t>
            </a:r>
          </a:p>
          <a:p>
            <a:pPr marL="457200" indent="-457200">
              <a:buAutoNum type="arabicPeriod"/>
            </a:pPr>
            <a:r>
              <a:rPr lang="en-IE" sz="2200" dirty="0"/>
              <a:t>How much do you want to make? </a:t>
            </a:r>
          </a:p>
          <a:p>
            <a:pPr marL="457200" indent="-457200">
              <a:buAutoNum type="arabicPeriod"/>
            </a:pPr>
            <a:r>
              <a:rPr lang="en-IE" sz="2200" dirty="0"/>
              <a:t>When can you start? </a:t>
            </a:r>
          </a:p>
          <a:p>
            <a:pPr marL="457200" indent="-457200">
              <a:buAutoNum type="arabicPeriod"/>
            </a:pPr>
            <a:r>
              <a:rPr lang="en-IE" sz="2200" dirty="0"/>
              <a:t>How much will it cost to start your business? (Do you have it? Or could you get it?) </a:t>
            </a:r>
          </a:p>
          <a:p>
            <a:pPr marL="457200" indent="-457200">
              <a:buAutoNum type="arabicPeriod"/>
            </a:pPr>
            <a:r>
              <a:rPr lang="en-IE" sz="2200" dirty="0"/>
              <a:t>Simple or complicated? </a:t>
            </a:r>
          </a:p>
          <a:p>
            <a:pPr marL="457200" indent="-457200">
              <a:buAutoNum type="arabicPeriod"/>
            </a:pPr>
            <a:r>
              <a:rPr lang="en-IE" sz="2200" dirty="0"/>
              <a:t>Check for IP infringement with Patents Office, Google and social media search </a:t>
            </a:r>
          </a:p>
          <a:p>
            <a:pPr marL="457200" indent="-457200">
              <a:buAutoNum type="arabicPeriod"/>
            </a:pPr>
            <a:r>
              <a:rPr lang="en-IE" sz="2200" dirty="0"/>
              <a:t>Market research: what could you do to make sure people will buy? </a:t>
            </a:r>
          </a:p>
          <a:p>
            <a:pPr marL="457200" indent="-457200">
              <a:buAutoNum type="arabicPeriod"/>
            </a:pPr>
            <a:r>
              <a:rPr lang="en-IE" sz="2200" dirty="0"/>
              <a:t>Market validation (= sales) </a:t>
            </a:r>
          </a:p>
          <a:p>
            <a:pPr marL="457200" indent="-457200">
              <a:buAutoNum type="arabicPeriod"/>
            </a:pPr>
            <a:r>
              <a:rPr lang="en-IE" sz="2200" dirty="0"/>
              <a:t>What could your business make? In money? In product? </a:t>
            </a:r>
          </a:p>
        </p:txBody>
      </p:sp>
      <p:sp>
        <p:nvSpPr>
          <p:cNvPr id="6" name="Rectangle 5">
            <a:extLst>
              <a:ext uri="{FF2B5EF4-FFF2-40B4-BE49-F238E27FC236}">
                <a16:creationId xmlns:a16="http://schemas.microsoft.com/office/drawing/2014/main" id="{4BE18030-D308-264A-9650-B6BA054223F0}"/>
              </a:ext>
            </a:extLst>
          </p:cNvPr>
          <p:cNvSpPr/>
          <p:nvPr/>
        </p:nvSpPr>
        <p:spPr>
          <a:xfrm rot="285998">
            <a:off x="2832149" y="840944"/>
            <a:ext cx="5054312"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2">
            <a:extLst>
              <a:ext uri="{FF2B5EF4-FFF2-40B4-BE49-F238E27FC236}">
                <a16:creationId xmlns:a16="http://schemas.microsoft.com/office/drawing/2014/main" id="{B968AAA8-F38E-0E4C-AF8E-AF160BEE05C1}"/>
              </a:ext>
            </a:extLst>
          </p:cNvPr>
          <p:cNvSpPr txBox="1">
            <a:spLocks/>
          </p:cNvSpPr>
          <p:nvPr/>
        </p:nvSpPr>
        <p:spPr>
          <a:xfrm rot="285998">
            <a:off x="494538" y="867989"/>
            <a:ext cx="7870910" cy="83382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Business Idea Generation Techniques</a:t>
            </a:r>
          </a:p>
        </p:txBody>
      </p:sp>
    </p:spTree>
    <p:extLst>
      <p:ext uri="{BB962C8B-B14F-4D97-AF65-F5344CB8AC3E}">
        <p14:creationId xmlns:p14="http://schemas.microsoft.com/office/powerpoint/2010/main" val="40805974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E20CD44-8655-4CC7-A0D2-17FEDC002746}"/>
              </a:ext>
            </a:extLst>
          </p:cNvPr>
          <p:cNvSpPr txBox="1"/>
          <p:nvPr/>
        </p:nvSpPr>
        <p:spPr>
          <a:xfrm>
            <a:off x="9013003" y="3391088"/>
            <a:ext cx="2684553" cy="1815882"/>
          </a:xfrm>
          <a:prstGeom prst="rect">
            <a:avLst/>
          </a:prstGeom>
          <a:noFill/>
        </p:spPr>
        <p:txBody>
          <a:bodyPr wrap="square" rtlCol="0">
            <a:spAutoFit/>
          </a:bodyPr>
          <a:lstStyle/>
          <a:p>
            <a:pPr algn="r"/>
            <a:r>
              <a:rPr lang="en-IE" sz="2800" b="1" dirty="0">
                <a:solidFill>
                  <a:srgbClr val="DA2128"/>
                </a:solidFill>
              </a:rPr>
              <a:t>Click Image: </a:t>
            </a:r>
            <a:r>
              <a:rPr lang="en-IE" sz="2800" b="1" dirty="0">
                <a:solidFill>
                  <a:srgbClr val="1268B3"/>
                </a:solidFill>
              </a:rPr>
              <a:t>Page 27 of </a:t>
            </a:r>
            <a:r>
              <a:rPr lang="en-IE" sz="2800" b="1" dirty="0">
                <a:solidFill>
                  <a:srgbClr val="1268B3"/>
                </a:solidFill>
                <a:hlinkClick r:id="rId3"/>
              </a:rPr>
              <a:t>Exploring Enterprise</a:t>
            </a:r>
            <a:endParaRPr lang="en-IE" sz="2400" dirty="0">
              <a:solidFill>
                <a:srgbClr val="4D4D4C"/>
              </a:solidFill>
            </a:endParaRPr>
          </a:p>
        </p:txBody>
      </p:sp>
      <p:sp>
        <p:nvSpPr>
          <p:cNvPr id="5" name="Rectangle 4">
            <a:extLst>
              <a:ext uri="{FF2B5EF4-FFF2-40B4-BE49-F238E27FC236}">
                <a16:creationId xmlns:a16="http://schemas.microsoft.com/office/drawing/2014/main" id="{279CCE3B-87FC-BA4E-AF8D-0A818C7D42EA}"/>
              </a:ext>
            </a:extLst>
          </p:cNvPr>
          <p:cNvSpPr/>
          <p:nvPr/>
        </p:nvSpPr>
        <p:spPr>
          <a:xfrm rot="21375402">
            <a:off x="7919308" y="1479097"/>
            <a:ext cx="4468119"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6">
            <a:extLst>
              <a:ext uri="{FF2B5EF4-FFF2-40B4-BE49-F238E27FC236}">
                <a16:creationId xmlns:a16="http://schemas.microsoft.com/office/drawing/2014/main" id="{670880D4-F717-6540-82A7-3145385261D6}"/>
              </a:ext>
            </a:extLst>
          </p:cNvPr>
          <p:cNvSpPr txBox="1">
            <a:spLocks/>
          </p:cNvSpPr>
          <p:nvPr/>
        </p:nvSpPr>
        <p:spPr>
          <a:xfrm rot="21375402">
            <a:off x="7661462" y="1677901"/>
            <a:ext cx="4250029" cy="90236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IE" dirty="0"/>
              <a:t>&amp; Viability Checklist</a:t>
            </a:r>
          </a:p>
          <a:p>
            <a:endParaRPr lang="en-IE" dirty="0"/>
          </a:p>
        </p:txBody>
      </p:sp>
      <p:grpSp>
        <p:nvGrpSpPr>
          <p:cNvPr id="3" name="Group 2">
            <a:extLst>
              <a:ext uri="{FF2B5EF4-FFF2-40B4-BE49-F238E27FC236}">
                <a16:creationId xmlns:a16="http://schemas.microsoft.com/office/drawing/2014/main" id="{4DB22D8D-CE0C-DF4E-ABB1-FEEB92975540}"/>
              </a:ext>
            </a:extLst>
          </p:cNvPr>
          <p:cNvGrpSpPr/>
          <p:nvPr/>
        </p:nvGrpSpPr>
        <p:grpSpPr>
          <a:xfrm>
            <a:off x="494444" y="1751308"/>
            <a:ext cx="5817259" cy="8617773"/>
            <a:chOff x="461523" y="555478"/>
            <a:chExt cx="4254394" cy="6302522"/>
          </a:xfrm>
        </p:grpSpPr>
        <p:grpSp>
          <p:nvGrpSpPr>
            <p:cNvPr id="10" name="Group 1104">
              <a:extLst>
                <a:ext uri="{FF2B5EF4-FFF2-40B4-BE49-F238E27FC236}">
                  <a16:creationId xmlns:a16="http://schemas.microsoft.com/office/drawing/2014/main" id="{B2E3B904-21A8-B844-A87C-72E24EDDF990}"/>
                </a:ext>
              </a:extLst>
            </p:cNvPr>
            <p:cNvGrpSpPr>
              <a:grpSpLocks noChangeAspect="1"/>
            </p:cNvGrpSpPr>
            <p:nvPr/>
          </p:nvGrpSpPr>
          <p:grpSpPr>
            <a:xfrm>
              <a:off x="461523" y="555478"/>
              <a:ext cx="4254394" cy="6302522"/>
              <a:chOff x="0" y="0"/>
              <a:chExt cx="6591305" cy="9765731"/>
            </a:xfrm>
          </p:grpSpPr>
          <p:grpSp>
            <p:nvGrpSpPr>
              <p:cNvPr id="11" name="Group 1102">
                <a:extLst>
                  <a:ext uri="{FF2B5EF4-FFF2-40B4-BE49-F238E27FC236}">
                    <a16:creationId xmlns:a16="http://schemas.microsoft.com/office/drawing/2014/main" id="{7BCBE7D2-A3D3-B042-B644-585F9390BA5A}"/>
                  </a:ext>
                </a:extLst>
              </p:cNvPr>
              <p:cNvGrpSpPr/>
              <p:nvPr/>
            </p:nvGrpSpPr>
            <p:grpSpPr>
              <a:xfrm>
                <a:off x="0" y="0"/>
                <a:ext cx="6591305" cy="9765731"/>
                <a:chOff x="0" y="0"/>
                <a:chExt cx="6591304" cy="9765730"/>
              </a:xfrm>
            </p:grpSpPr>
            <p:pic>
              <p:nvPicPr>
                <p:cNvPr id="14" name="Mini-iPad-B&amp;W-Mockup.png">
                  <a:extLst>
                    <a:ext uri="{FF2B5EF4-FFF2-40B4-BE49-F238E27FC236}">
                      <a16:creationId xmlns:a16="http://schemas.microsoft.com/office/drawing/2014/main" id="{92816685-C6D5-6943-8E13-86EB7D9AC307}"/>
                    </a:ext>
                  </a:extLst>
                </p:cNvPr>
                <p:cNvPicPr/>
                <p:nvPr/>
              </p:nvPicPr>
              <p:blipFill>
                <a:blip r:embed="rId4"/>
                <a:stretch>
                  <a:fillRect/>
                </a:stretch>
              </p:blipFill>
              <p:spPr>
                <a:xfrm>
                  <a:off x="0" y="0"/>
                  <a:ext cx="6591304" cy="9765730"/>
                </a:xfrm>
                <a:prstGeom prst="rect">
                  <a:avLst/>
                </a:prstGeom>
                <a:ln w="12700" cap="flat">
                  <a:noFill/>
                  <a:miter lim="400000"/>
                </a:ln>
                <a:effectLst/>
              </p:spPr>
            </p:pic>
            <p:sp>
              <p:nvSpPr>
                <p:cNvPr id="15" name="Shape 1101">
                  <a:extLst>
                    <a:ext uri="{FF2B5EF4-FFF2-40B4-BE49-F238E27FC236}">
                      <a16:creationId xmlns:a16="http://schemas.microsoft.com/office/drawing/2014/main" id="{1DF922E2-6877-1048-97D1-801932EAAF92}"/>
                    </a:ext>
                  </a:extLst>
                </p:cNvPr>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583966">
                    <a:defRPr sz="4000">
                      <a:solidFill>
                        <a:srgbClr val="FFFFFF"/>
                      </a:solidFill>
                      <a:effectLst>
                        <a:outerShdw blurRad="38100" dist="12700" dir="5400000" rotWithShape="0">
                          <a:srgbClr val="000000">
                            <a:alpha val="50000"/>
                          </a:srgbClr>
                        </a:outerShdw>
                      </a:effectLst>
                    </a:defRPr>
                  </a:pPr>
                  <a:endParaRPr sz="3998" dirty="0">
                    <a:latin typeface="Calibri Light"/>
                  </a:endParaRPr>
                </a:p>
              </p:txBody>
            </p:sp>
          </p:grpSp>
          <p:pic>
            <p:nvPicPr>
              <p:cNvPr id="12" name="placeholder.png">
                <a:extLst>
                  <a:ext uri="{FF2B5EF4-FFF2-40B4-BE49-F238E27FC236}">
                    <a16:creationId xmlns:a16="http://schemas.microsoft.com/office/drawing/2014/main" id="{C4450E42-FBFD-FB48-AC59-7D8151BC8CA8}"/>
                  </a:ext>
                </a:extLst>
              </p:cNvPr>
              <p:cNvPicPr/>
              <p:nvPr/>
            </p:nvPicPr>
            <p:blipFill>
              <a:blip r:embed="rId5"/>
              <a:srcRect l="29020" r="29020"/>
              <a:stretch>
                <a:fillRect/>
              </a:stretch>
            </p:blipFill>
            <p:spPr>
              <a:xfrm>
                <a:off x="337669" y="969500"/>
                <a:ext cx="5911543" cy="7924801"/>
              </a:xfrm>
              <a:prstGeom prst="rect">
                <a:avLst/>
              </a:prstGeom>
              <a:ln w="12700" cap="flat">
                <a:noFill/>
                <a:miter lim="400000"/>
              </a:ln>
              <a:effectLst/>
            </p:spPr>
          </p:pic>
        </p:grpSp>
        <p:pic>
          <p:nvPicPr>
            <p:cNvPr id="16" name="Picture 15">
              <a:hlinkClick r:id="rId3"/>
              <a:extLst>
                <a:ext uri="{FF2B5EF4-FFF2-40B4-BE49-F238E27FC236}">
                  <a16:creationId xmlns:a16="http://schemas.microsoft.com/office/drawing/2014/main" id="{9BCBC383-C34A-9044-862E-8D7DD6F77A36}"/>
                </a:ext>
              </a:extLst>
            </p:cNvPr>
            <p:cNvPicPr>
              <a:picLocks noChangeAspect="1"/>
            </p:cNvPicPr>
            <p:nvPr/>
          </p:nvPicPr>
          <p:blipFill>
            <a:blip r:embed="rId6"/>
            <a:stretch>
              <a:fillRect/>
            </a:stretch>
          </p:blipFill>
          <p:spPr>
            <a:xfrm>
              <a:off x="679472" y="1171193"/>
              <a:ext cx="3891333" cy="3121838"/>
            </a:xfrm>
            <a:prstGeom prst="rect">
              <a:avLst/>
            </a:prstGeom>
          </p:spPr>
        </p:pic>
      </p:grpSp>
      <p:sp>
        <p:nvSpPr>
          <p:cNvPr id="17" name="Rectangle 16">
            <a:extLst>
              <a:ext uri="{FF2B5EF4-FFF2-40B4-BE49-F238E27FC236}">
                <a16:creationId xmlns:a16="http://schemas.microsoft.com/office/drawing/2014/main" id="{79CD0BFE-8BB1-CE4B-971F-3630535F903A}"/>
              </a:ext>
            </a:extLst>
          </p:cNvPr>
          <p:cNvSpPr/>
          <p:nvPr/>
        </p:nvSpPr>
        <p:spPr>
          <a:xfrm rot="21375402">
            <a:off x="5560886" y="849135"/>
            <a:ext cx="1596027"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5816296" y="870427"/>
            <a:ext cx="6521716" cy="902366"/>
          </a:xfrm>
        </p:spPr>
        <p:txBody>
          <a:bodyPr>
            <a:noAutofit/>
          </a:bodyPr>
          <a:lstStyle/>
          <a:p>
            <a:r>
              <a:rPr lang="en-IE" b="1" dirty="0"/>
              <a:t>Activities: </a:t>
            </a:r>
            <a:r>
              <a:rPr lang="en-IE" dirty="0"/>
              <a:t>Enterprise Possibility</a:t>
            </a:r>
          </a:p>
        </p:txBody>
      </p:sp>
    </p:spTree>
    <p:extLst>
      <p:ext uri="{BB962C8B-B14F-4D97-AF65-F5344CB8AC3E}">
        <p14:creationId xmlns:p14="http://schemas.microsoft.com/office/powerpoint/2010/main" val="6629052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p:txBody>
          <a:bodyPr/>
          <a:lstStyle/>
          <a:p>
            <a:r>
              <a:rPr lang="en-IE" dirty="0"/>
              <a:t>Also think about…</a:t>
            </a:r>
          </a:p>
        </p:txBody>
      </p:sp>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0"/>
          </p:nvPr>
        </p:nvSpPr>
        <p:spPr>
          <a:xfrm>
            <a:off x="516343" y="1726393"/>
            <a:ext cx="11300650" cy="4169140"/>
          </a:xfrm>
        </p:spPr>
        <p:txBody>
          <a:bodyPr/>
          <a:lstStyle/>
          <a:p>
            <a:pPr marL="0" indent="0" fontAlgn="base">
              <a:spcBef>
                <a:spcPts val="500"/>
              </a:spcBef>
              <a:buNone/>
            </a:pPr>
            <a:r>
              <a:rPr lang="en-IE" sz="3000" b="1" dirty="0">
                <a:solidFill>
                  <a:srgbClr val="DA2128"/>
                </a:solidFill>
              </a:rPr>
              <a:t>Think about a global business</a:t>
            </a:r>
          </a:p>
          <a:p>
            <a:pPr marL="0" indent="0" fontAlgn="base">
              <a:spcBef>
                <a:spcPts val="500"/>
              </a:spcBef>
              <a:buNone/>
            </a:pPr>
            <a:r>
              <a:rPr lang="en-IE" dirty="0"/>
              <a:t>The world is now a very global place, you can have a business in China and operate it from Ireland if that is what you want. Globalization and technology offer immense possibilities to run businesses in </a:t>
            </a:r>
            <a:r>
              <a:rPr lang="en-IE" dirty="0">
                <a:hlinkClick r:id="rId3"/>
              </a:rPr>
              <a:t>new and emerging markets around the world.</a:t>
            </a:r>
            <a:endParaRPr lang="en-IE" dirty="0"/>
          </a:p>
          <a:p>
            <a:pPr fontAlgn="base">
              <a:spcBef>
                <a:spcPts val="500"/>
              </a:spcBef>
            </a:pPr>
            <a:endParaRPr lang="en-IE" sz="800" dirty="0"/>
          </a:p>
          <a:p>
            <a:pPr marL="0" indent="0" fontAlgn="base">
              <a:spcBef>
                <a:spcPts val="500"/>
              </a:spcBef>
              <a:buNone/>
            </a:pPr>
            <a:r>
              <a:rPr lang="en-IE" sz="3000" b="1" dirty="0">
                <a:solidFill>
                  <a:srgbClr val="DA2128"/>
                </a:solidFill>
              </a:rPr>
              <a:t>Don’t limit yourself to one business idea</a:t>
            </a:r>
          </a:p>
          <a:p>
            <a:pPr marL="0" indent="0" fontAlgn="base">
              <a:spcBef>
                <a:spcPts val="500"/>
              </a:spcBef>
              <a:buNone/>
            </a:pPr>
            <a:r>
              <a:rPr lang="en-IE" dirty="0"/>
              <a:t>It is easy to settle on one idea, but to give yourself the best chance of coming up with a great idea, it’s best to pick a few to explore and compare.</a:t>
            </a:r>
          </a:p>
          <a:p>
            <a:pPr fontAlgn="base">
              <a:spcBef>
                <a:spcPts val="500"/>
              </a:spcBef>
            </a:pPr>
            <a:endParaRPr lang="en-IE" sz="800" dirty="0"/>
          </a:p>
          <a:p>
            <a:pPr marL="0" indent="0" fontAlgn="base">
              <a:spcBef>
                <a:spcPts val="500"/>
              </a:spcBef>
              <a:buNone/>
            </a:pPr>
            <a:r>
              <a:rPr lang="en-IE" sz="3000" b="1" dirty="0">
                <a:solidFill>
                  <a:srgbClr val="DA2128"/>
                </a:solidFill>
              </a:rPr>
              <a:t>If you’re stuck, stop thinking</a:t>
            </a:r>
          </a:p>
          <a:p>
            <a:pPr marL="0" indent="0" fontAlgn="base">
              <a:spcBef>
                <a:spcPts val="500"/>
              </a:spcBef>
              <a:buNone/>
            </a:pPr>
            <a:r>
              <a:rPr lang="en-IE" dirty="0"/>
              <a:t>You can overthink it when it comes to ideation, so if you are stuck stop thinking about it. Many times, when you stop actively thinking about something the solution or idea will come to you later.</a:t>
            </a:r>
          </a:p>
          <a:p>
            <a:endParaRPr lang="en-IE" dirty="0"/>
          </a:p>
        </p:txBody>
      </p:sp>
    </p:spTree>
    <p:extLst>
      <p:ext uri="{BB962C8B-B14F-4D97-AF65-F5344CB8AC3E}">
        <p14:creationId xmlns:p14="http://schemas.microsoft.com/office/powerpoint/2010/main" val="18710733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DD81CC9-5A9D-43BA-BB90-07A34CA34A34}"/>
              </a:ext>
            </a:extLst>
          </p:cNvPr>
          <p:cNvSpPr>
            <a:spLocks noGrp="1"/>
          </p:cNvSpPr>
          <p:nvPr>
            <p:ph type="body" sz="quarter" idx="20"/>
          </p:nvPr>
        </p:nvSpPr>
        <p:spPr>
          <a:xfrm>
            <a:off x="642529" y="2621256"/>
            <a:ext cx="10950203" cy="3724620"/>
          </a:xfrm>
        </p:spPr>
        <p:txBody>
          <a:bodyPr/>
          <a:lstStyle/>
          <a:p>
            <a:pPr marL="0" lvl="0" indent="0">
              <a:lnSpc>
                <a:spcPct val="100000"/>
              </a:lnSpc>
              <a:spcBef>
                <a:spcPts val="0"/>
              </a:spcBef>
              <a:buClrTx/>
              <a:buNone/>
              <a:defRPr/>
            </a:pPr>
            <a:r>
              <a:rPr lang="en-IE" b="1" dirty="0"/>
              <a:t>Pick one of the </a:t>
            </a:r>
            <a:r>
              <a:rPr lang="en-IE" b="1" i="1" dirty="0">
                <a:solidFill>
                  <a:srgbClr val="1268B3"/>
                </a:solidFill>
              </a:rPr>
              <a:t>Four Idea Generation Tools </a:t>
            </a:r>
            <a:r>
              <a:rPr lang="en-IE" dirty="0"/>
              <a:t>as a group and start working on your idea to help </a:t>
            </a:r>
            <a:r>
              <a:rPr lang="en-IE" b="1" dirty="0"/>
              <a:t>idea to help it evolve</a:t>
            </a:r>
            <a:r>
              <a:rPr lang="en-IE" dirty="0"/>
              <a:t>. The tools will help you </a:t>
            </a:r>
            <a:r>
              <a:rPr lang="en-IE" b="1" dirty="0"/>
              <a:t>test your ideas</a:t>
            </a:r>
            <a:r>
              <a:rPr lang="en-IE" dirty="0"/>
              <a:t>.</a:t>
            </a:r>
          </a:p>
          <a:p>
            <a:pPr marL="0" indent="0">
              <a:buNone/>
            </a:pPr>
            <a:endParaRPr lang="en-IE" b="1" i="1" dirty="0">
              <a:solidFill>
                <a:srgbClr val="1268B3"/>
              </a:solidFill>
            </a:endParaRPr>
          </a:p>
          <a:p>
            <a:pPr marL="457200" indent="-457200">
              <a:buFont typeface="+mj-lt"/>
              <a:buAutoNum type="arabicPeriod"/>
            </a:pPr>
            <a:r>
              <a:rPr lang="en-IE" b="1" dirty="0"/>
              <a:t>The SCAMPER Tool</a:t>
            </a:r>
          </a:p>
          <a:p>
            <a:pPr marL="457200" indent="-457200">
              <a:buFont typeface="+mj-lt"/>
              <a:buAutoNum type="arabicPeriod"/>
            </a:pPr>
            <a:r>
              <a:rPr lang="en-IE" b="1" dirty="0"/>
              <a:t>The QUESTION Tool</a:t>
            </a:r>
          </a:p>
          <a:p>
            <a:pPr marL="457200" indent="-457200">
              <a:buFont typeface="+mj-lt"/>
              <a:buAutoNum type="arabicPeriod"/>
            </a:pPr>
            <a:r>
              <a:rPr lang="en-IE" b="1" dirty="0"/>
              <a:t>The INVOLVE Tool</a:t>
            </a:r>
          </a:p>
          <a:p>
            <a:pPr marL="457200" indent="-457200">
              <a:buFont typeface="+mj-lt"/>
              <a:buAutoNum type="arabicPeriod"/>
            </a:pPr>
            <a:r>
              <a:rPr lang="en-IE" b="1" dirty="0"/>
              <a:t>The MIND MAP Tool</a:t>
            </a:r>
            <a:endParaRPr lang="en-IE" dirty="0"/>
          </a:p>
        </p:txBody>
      </p:sp>
      <p:sp>
        <p:nvSpPr>
          <p:cNvPr id="2" name="Text Placeholder 1">
            <a:extLst>
              <a:ext uri="{FF2B5EF4-FFF2-40B4-BE49-F238E27FC236}">
                <a16:creationId xmlns:a16="http://schemas.microsoft.com/office/drawing/2014/main" id="{A10684FE-BE1C-4631-BEC3-EAF0FDECAB0C}"/>
              </a:ext>
            </a:extLst>
          </p:cNvPr>
          <p:cNvSpPr>
            <a:spLocks noGrp="1"/>
          </p:cNvSpPr>
          <p:nvPr>
            <p:ph type="body" sz="quarter" idx="10"/>
          </p:nvPr>
        </p:nvSpPr>
        <p:spPr>
          <a:xfrm rot="21375402">
            <a:off x="5193490" y="850240"/>
            <a:ext cx="6749174" cy="716025"/>
          </a:xfrm>
        </p:spPr>
        <p:txBody>
          <a:bodyPr>
            <a:normAutofit/>
          </a:bodyPr>
          <a:lstStyle/>
          <a:p>
            <a:pPr algn="r"/>
            <a:r>
              <a:rPr lang="en-IE" b="1" dirty="0"/>
              <a:t>Activity: </a:t>
            </a:r>
            <a:r>
              <a:rPr lang="en-IE" dirty="0"/>
              <a:t>Start Your Business</a:t>
            </a:r>
          </a:p>
        </p:txBody>
      </p:sp>
      <p:sp>
        <p:nvSpPr>
          <p:cNvPr id="5" name="Rectangle 4">
            <a:extLst>
              <a:ext uri="{FF2B5EF4-FFF2-40B4-BE49-F238E27FC236}">
                <a16:creationId xmlns:a16="http://schemas.microsoft.com/office/drawing/2014/main" id="{D5ACF685-4168-AC45-9921-E4870E78ACCD}"/>
              </a:ext>
            </a:extLst>
          </p:cNvPr>
          <p:cNvSpPr/>
          <p:nvPr/>
        </p:nvSpPr>
        <p:spPr>
          <a:xfrm rot="21375402">
            <a:off x="8319996" y="1472176"/>
            <a:ext cx="4036299"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1">
            <a:extLst>
              <a:ext uri="{FF2B5EF4-FFF2-40B4-BE49-F238E27FC236}">
                <a16:creationId xmlns:a16="http://schemas.microsoft.com/office/drawing/2014/main" id="{0534A1CC-52DA-9C4C-9302-C72D3FF7290E}"/>
              </a:ext>
            </a:extLst>
          </p:cNvPr>
          <p:cNvSpPr txBox="1">
            <a:spLocks/>
          </p:cNvSpPr>
          <p:nvPr/>
        </p:nvSpPr>
        <p:spPr>
          <a:xfrm rot="21375402">
            <a:off x="5927149" y="1709654"/>
            <a:ext cx="6014731"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IE" dirty="0"/>
              <a:t>Idea Generation</a:t>
            </a:r>
          </a:p>
        </p:txBody>
      </p:sp>
    </p:spTree>
    <p:extLst>
      <p:ext uri="{BB962C8B-B14F-4D97-AF65-F5344CB8AC3E}">
        <p14:creationId xmlns:p14="http://schemas.microsoft.com/office/powerpoint/2010/main" val="33956187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E20CD44-8655-4CC7-A0D2-17FEDC002746}"/>
              </a:ext>
            </a:extLst>
          </p:cNvPr>
          <p:cNvSpPr txBox="1"/>
          <p:nvPr/>
        </p:nvSpPr>
        <p:spPr>
          <a:xfrm>
            <a:off x="394809" y="2849186"/>
            <a:ext cx="3712240" cy="3108543"/>
          </a:xfrm>
          <a:prstGeom prst="rect">
            <a:avLst/>
          </a:prstGeom>
          <a:noFill/>
        </p:spPr>
        <p:txBody>
          <a:bodyPr wrap="square" rtlCol="0">
            <a:spAutoFit/>
          </a:bodyPr>
          <a:lstStyle/>
          <a:p>
            <a:r>
              <a:rPr lang="en-IE" sz="2800" b="1" dirty="0">
                <a:solidFill>
                  <a:srgbClr val="1268B3"/>
                </a:solidFill>
              </a:rPr>
              <a:t>Now think about inviting someone who already has a Pop Culture business to come to your centre and do this activity with you!</a:t>
            </a:r>
          </a:p>
        </p:txBody>
      </p:sp>
      <p:sp>
        <p:nvSpPr>
          <p:cNvPr id="4" name="Rectangle 3">
            <a:extLst>
              <a:ext uri="{FF2B5EF4-FFF2-40B4-BE49-F238E27FC236}">
                <a16:creationId xmlns:a16="http://schemas.microsoft.com/office/drawing/2014/main" id="{53323CEF-7A67-D34C-8608-AE1E26224A54}"/>
              </a:ext>
            </a:extLst>
          </p:cNvPr>
          <p:cNvSpPr/>
          <p:nvPr/>
        </p:nvSpPr>
        <p:spPr>
          <a:xfrm rot="21375402">
            <a:off x="4908504" y="1583657"/>
            <a:ext cx="7451434"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
            <a:extLst>
              <a:ext uri="{FF2B5EF4-FFF2-40B4-BE49-F238E27FC236}">
                <a16:creationId xmlns:a16="http://schemas.microsoft.com/office/drawing/2014/main" id="{A597FCA5-AC88-074B-8131-0B33339767A2}"/>
              </a:ext>
            </a:extLst>
          </p:cNvPr>
          <p:cNvSpPr txBox="1">
            <a:spLocks/>
          </p:cNvSpPr>
          <p:nvPr/>
        </p:nvSpPr>
        <p:spPr>
          <a:xfrm rot="21375402">
            <a:off x="3057244" y="1803436"/>
            <a:ext cx="8934467" cy="21471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IE" dirty="0"/>
              <a:t>Culture entrepreneur to your centre</a:t>
            </a:r>
          </a:p>
        </p:txBody>
      </p:sp>
      <p:sp>
        <p:nvSpPr>
          <p:cNvPr id="6" name="Rectangle 5">
            <a:extLst>
              <a:ext uri="{FF2B5EF4-FFF2-40B4-BE49-F238E27FC236}">
                <a16:creationId xmlns:a16="http://schemas.microsoft.com/office/drawing/2014/main" id="{936CEFF8-2882-6C4D-9AAF-A860054BFAC9}"/>
              </a:ext>
            </a:extLst>
          </p:cNvPr>
          <p:cNvSpPr/>
          <p:nvPr/>
        </p:nvSpPr>
        <p:spPr>
          <a:xfrm rot="21375402">
            <a:off x="4585783" y="839170"/>
            <a:ext cx="3850843"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4943067" y="860358"/>
            <a:ext cx="6827620" cy="683589"/>
          </a:xfrm>
        </p:spPr>
        <p:txBody>
          <a:bodyPr>
            <a:normAutofit/>
          </a:bodyPr>
          <a:lstStyle/>
          <a:p>
            <a:pPr algn="r"/>
            <a:r>
              <a:rPr lang="en-IE" b="1" dirty="0"/>
              <a:t>Activity: </a:t>
            </a:r>
            <a:r>
              <a:rPr lang="en-IE" dirty="0"/>
              <a:t>Invite a professional Pop</a:t>
            </a:r>
          </a:p>
        </p:txBody>
      </p:sp>
      <p:sp>
        <p:nvSpPr>
          <p:cNvPr id="8" name="TextBox 7">
            <a:extLst>
              <a:ext uri="{FF2B5EF4-FFF2-40B4-BE49-F238E27FC236}">
                <a16:creationId xmlns:a16="http://schemas.microsoft.com/office/drawing/2014/main" id="{21946D39-CF01-3F42-AC83-9542FF3B411F}"/>
              </a:ext>
            </a:extLst>
          </p:cNvPr>
          <p:cNvSpPr txBox="1"/>
          <p:nvPr/>
        </p:nvSpPr>
        <p:spPr>
          <a:xfrm>
            <a:off x="4107049" y="2879964"/>
            <a:ext cx="7842143" cy="3046988"/>
          </a:xfrm>
          <a:prstGeom prst="rect">
            <a:avLst/>
          </a:prstGeom>
          <a:noFill/>
        </p:spPr>
        <p:txBody>
          <a:bodyPr wrap="square" rtlCol="0">
            <a:spAutoFit/>
          </a:bodyPr>
          <a:lstStyle/>
          <a:p>
            <a:pPr marL="342900" indent="-342900">
              <a:buClr>
                <a:srgbClr val="DA2128"/>
              </a:buClr>
              <a:buFont typeface="Wingdings" panose="05000000000000000000" pitchFamily="2" charset="2"/>
              <a:buChar char="ü"/>
            </a:pPr>
            <a:r>
              <a:rPr lang="en-IE" sz="2400" dirty="0">
                <a:solidFill>
                  <a:srgbClr val="4D4D4C"/>
                </a:solidFill>
              </a:rPr>
              <a:t>Send an email or make a phone call, just talk to them like they are a friend, remember they were once in your shoes!</a:t>
            </a:r>
          </a:p>
          <a:p>
            <a:pPr marL="342900" indent="-342900">
              <a:buClr>
                <a:srgbClr val="DA2128"/>
              </a:buClr>
              <a:buFont typeface="Wingdings" panose="05000000000000000000" pitchFamily="2" charset="2"/>
              <a:buChar char="ü"/>
            </a:pPr>
            <a:r>
              <a:rPr lang="en-IE" sz="2400" dirty="0">
                <a:solidFill>
                  <a:srgbClr val="4D4D4C"/>
                </a:solidFill>
              </a:rPr>
              <a:t>Explain who you are and why you are inviting them, who knows they might come along for FREE!</a:t>
            </a:r>
          </a:p>
          <a:p>
            <a:pPr marL="342900" indent="-342900">
              <a:buClr>
                <a:srgbClr val="DA2128"/>
              </a:buClr>
              <a:buFont typeface="Wingdings" panose="05000000000000000000" pitchFamily="2" charset="2"/>
              <a:buChar char="ü"/>
            </a:pPr>
            <a:r>
              <a:rPr lang="en-IE" sz="2400" dirty="0">
                <a:solidFill>
                  <a:srgbClr val="4D4D4C"/>
                </a:solidFill>
              </a:rPr>
              <a:t>Ask them to speak about their business and how they set up, why, the challenges they had..</a:t>
            </a:r>
          </a:p>
          <a:p>
            <a:pPr marL="342900" indent="-342900">
              <a:buClr>
                <a:srgbClr val="DA2128"/>
              </a:buClr>
              <a:buFont typeface="Wingdings" panose="05000000000000000000" pitchFamily="2" charset="2"/>
              <a:buChar char="ü"/>
            </a:pPr>
            <a:r>
              <a:rPr lang="en-IE" sz="2400" dirty="0">
                <a:solidFill>
                  <a:srgbClr val="4D4D4C"/>
                </a:solidFill>
              </a:rPr>
              <a:t>Even better get a list of questions you would like to ask them about their business, have it ready on the day!</a:t>
            </a:r>
          </a:p>
        </p:txBody>
      </p:sp>
    </p:spTree>
    <p:extLst>
      <p:ext uri="{BB962C8B-B14F-4D97-AF65-F5344CB8AC3E}">
        <p14:creationId xmlns:p14="http://schemas.microsoft.com/office/powerpoint/2010/main" val="3355167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576136" y="391665"/>
            <a:ext cx="5519864" cy="5256100"/>
          </a:xfrm>
        </p:spPr>
        <p:txBody>
          <a:bodyPr>
            <a:normAutofit/>
          </a:bodyPr>
          <a:lstStyle/>
          <a:p>
            <a:endParaRPr lang="en-US" b="1" dirty="0">
              <a:solidFill>
                <a:srgbClr val="1268B3"/>
              </a:solidFill>
            </a:endParaRPr>
          </a:p>
          <a:p>
            <a:r>
              <a:rPr lang="en-IE" b="1" dirty="0">
                <a:solidFill>
                  <a:srgbClr val="1268B3"/>
                </a:solidFill>
              </a:rPr>
              <a:t>Business Idea Generation</a:t>
            </a:r>
          </a:p>
          <a:p>
            <a:endParaRPr lang="en-US" dirty="0">
              <a:solidFill>
                <a:srgbClr val="1268B3"/>
              </a:solidFill>
            </a:endParaRPr>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b="32560"/>
          <a:stretch/>
        </p:blipFill>
        <p:spPr>
          <a:xfrm flipH="1">
            <a:off x="5775960" y="329364"/>
            <a:ext cx="6453809" cy="6528636"/>
          </a:xfrm>
          <a:prstGeom prst="rect">
            <a:avLst/>
          </a:prstGeom>
        </p:spPr>
      </p:pic>
    </p:spTree>
    <p:extLst>
      <p:ext uri="{BB962C8B-B14F-4D97-AF65-F5344CB8AC3E}">
        <p14:creationId xmlns:p14="http://schemas.microsoft.com/office/powerpoint/2010/main" val="2020790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6004210" y="755682"/>
            <a:ext cx="6521716" cy="902366"/>
          </a:xfrm>
        </p:spPr>
        <p:txBody>
          <a:bodyPr>
            <a:normAutofit/>
          </a:bodyPr>
          <a:lstStyle/>
          <a:p>
            <a:r>
              <a:rPr lang="en-IE" b="1" dirty="0"/>
              <a:t>Activities: </a:t>
            </a:r>
            <a:r>
              <a:rPr lang="en-IE" dirty="0"/>
              <a:t>Delve a little deeper</a:t>
            </a:r>
          </a:p>
          <a:p>
            <a:endParaRPr lang="en-IE" dirty="0"/>
          </a:p>
        </p:txBody>
      </p:sp>
      <p:sp>
        <p:nvSpPr>
          <p:cNvPr id="13" name="TextBox 12">
            <a:extLst>
              <a:ext uri="{FF2B5EF4-FFF2-40B4-BE49-F238E27FC236}">
                <a16:creationId xmlns:a16="http://schemas.microsoft.com/office/drawing/2014/main" id="{1E20CD44-8655-4CC7-A0D2-17FEDC002746}"/>
              </a:ext>
            </a:extLst>
          </p:cNvPr>
          <p:cNvSpPr txBox="1"/>
          <p:nvPr/>
        </p:nvSpPr>
        <p:spPr>
          <a:xfrm>
            <a:off x="550070" y="1854890"/>
            <a:ext cx="2766567" cy="2246769"/>
          </a:xfrm>
          <a:prstGeom prst="rect">
            <a:avLst/>
          </a:prstGeom>
          <a:noFill/>
        </p:spPr>
        <p:txBody>
          <a:bodyPr wrap="square" rtlCol="0">
            <a:spAutoFit/>
          </a:bodyPr>
          <a:lstStyle/>
          <a:p>
            <a:r>
              <a:rPr lang="en-IE" sz="2800" b="1" dirty="0">
                <a:solidFill>
                  <a:srgbClr val="1268B3"/>
                </a:solidFill>
              </a:rPr>
              <a:t>Here are some more activities that will help you generate your business idea!</a:t>
            </a:r>
          </a:p>
        </p:txBody>
      </p:sp>
      <p:sp>
        <p:nvSpPr>
          <p:cNvPr id="4" name="TextBox 3">
            <a:extLst>
              <a:ext uri="{FF2B5EF4-FFF2-40B4-BE49-F238E27FC236}">
                <a16:creationId xmlns:a16="http://schemas.microsoft.com/office/drawing/2014/main" id="{041E09C0-F838-E546-A087-5C8CAA3E952D}"/>
              </a:ext>
            </a:extLst>
          </p:cNvPr>
          <p:cNvSpPr txBox="1"/>
          <p:nvPr/>
        </p:nvSpPr>
        <p:spPr>
          <a:xfrm>
            <a:off x="3447619" y="1865482"/>
            <a:ext cx="8532572" cy="3785652"/>
          </a:xfrm>
          <a:prstGeom prst="rect">
            <a:avLst/>
          </a:prstGeom>
          <a:noFill/>
        </p:spPr>
        <p:txBody>
          <a:bodyPr wrap="square" rtlCol="0">
            <a:spAutoFit/>
          </a:bodyPr>
          <a:lstStyle/>
          <a:p>
            <a:pPr marL="457200" indent="-457200">
              <a:buClr>
                <a:srgbClr val="DA2128"/>
              </a:buClr>
              <a:buFont typeface="+mj-lt"/>
              <a:buAutoNum type="arabicPeriod"/>
            </a:pPr>
            <a:r>
              <a:rPr lang="en-IE" sz="2400" dirty="0">
                <a:solidFill>
                  <a:srgbClr val="4D4D4C"/>
                </a:solidFill>
              </a:rPr>
              <a:t>Check out </a:t>
            </a:r>
            <a:r>
              <a:rPr lang="en-IE" sz="2400" dirty="0">
                <a:hlinkClick r:id="rId2"/>
              </a:rPr>
              <a:t>TED Talks </a:t>
            </a:r>
            <a:r>
              <a:rPr lang="en-IE" sz="2400" dirty="0">
                <a:solidFill>
                  <a:srgbClr val="4D4D4C"/>
                </a:solidFill>
              </a:rPr>
              <a:t>for when you want to start a business</a:t>
            </a:r>
          </a:p>
          <a:p>
            <a:pPr marL="457200" indent="-457200">
              <a:buClr>
                <a:srgbClr val="DA2128"/>
              </a:buClr>
              <a:buFont typeface="+mj-lt"/>
              <a:buAutoNum type="arabicPeriod"/>
            </a:pPr>
            <a:r>
              <a:rPr lang="en-IE" sz="2400" dirty="0">
                <a:solidFill>
                  <a:srgbClr val="4D4D4C"/>
                </a:solidFill>
              </a:rPr>
              <a:t>Write out a 3 line paragraph on your short listed business ideas and compare</a:t>
            </a:r>
          </a:p>
          <a:p>
            <a:pPr marL="457200" indent="-457200">
              <a:buClr>
                <a:srgbClr val="DA2128"/>
              </a:buClr>
              <a:buFont typeface="+mj-lt"/>
              <a:buAutoNum type="arabicPeriod"/>
            </a:pPr>
            <a:r>
              <a:rPr lang="en-IE" sz="2400" dirty="0">
                <a:solidFill>
                  <a:srgbClr val="4D4D4C"/>
                </a:solidFill>
              </a:rPr>
              <a:t>Evaluate your ideas and rank them</a:t>
            </a:r>
          </a:p>
          <a:p>
            <a:pPr marL="457200" indent="-457200">
              <a:buClr>
                <a:srgbClr val="DA2128"/>
              </a:buClr>
              <a:buFont typeface="+mj-lt"/>
              <a:buAutoNum type="arabicPeriod"/>
            </a:pPr>
            <a:r>
              <a:rPr lang="en-IE" sz="2400" dirty="0">
                <a:solidFill>
                  <a:srgbClr val="4D4D4C"/>
                </a:solidFill>
              </a:rPr>
              <a:t>Pitch a presentation on your best idea and get your audience to argue its merits</a:t>
            </a:r>
          </a:p>
          <a:p>
            <a:pPr marL="457200" indent="-457200">
              <a:buClr>
                <a:srgbClr val="DA2128"/>
              </a:buClr>
              <a:buFont typeface="+mj-lt"/>
              <a:buAutoNum type="arabicPeriod"/>
            </a:pPr>
            <a:r>
              <a:rPr lang="en-IE" sz="2400" dirty="0">
                <a:solidFill>
                  <a:srgbClr val="4D4D4C"/>
                </a:solidFill>
              </a:rPr>
              <a:t>Before your idea gets the green light carry out risk assessments </a:t>
            </a:r>
            <a:r>
              <a:rPr lang="en-IE" sz="2400" dirty="0">
                <a:hlinkClick r:id="rId3"/>
              </a:rPr>
              <a:t>www.hsa.ie </a:t>
            </a:r>
            <a:endParaRPr lang="en-IE" sz="2400" dirty="0"/>
          </a:p>
          <a:p>
            <a:pPr marL="457200" indent="-457200">
              <a:buClr>
                <a:srgbClr val="DA2128"/>
              </a:buClr>
              <a:buFont typeface="+mj-lt"/>
              <a:buAutoNum type="arabicPeriod"/>
            </a:pPr>
            <a:r>
              <a:rPr lang="en-IE" sz="2400" dirty="0">
                <a:solidFill>
                  <a:srgbClr val="4D4D4C"/>
                </a:solidFill>
              </a:rPr>
              <a:t>Entrepreneur Handbook When Starting a Business</a:t>
            </a:r>
            <a:r>
              <a:rPr lang="en-IE" sz="2400" dirty="0">
                <a:solidFill>
                  <a:srgbClr val="4D4D4C"/>
                </a:solidFill>
                <a:hlinkClick r:id="rId4">
                  <a:extLst>
                    <a:ext uri="{A12FA001-AC4F-418D-AE19-62706E023703}">
                      <ahyp:hlinkClr xmlns:ahyp="http://schemas.microsoft.com/office/drawing/2018/hyperlinkcolor" val="tx"/>
                    </a:ext>
                  </a:extLst>
                </a:hlinkClick>
              </a:rPr>
              <a:t> https://entrepreneurhandbook.co.uk/starting-a-business/</a:t>
            </a:r>
            <a:endParaRPr lang="en-IE" sz="2400" dirty="0">
              <a:solidFill>
                <a:srgbClr val="4D4D4C"/>
              </a:solidFill>
            </a:endParaRPr>
          </a:p>
        </p:txBody>
      </p:sp>
      <p:sp>
        <p:nvSpPr>
          <p:cNvPr id="6" name="TextBox 5">
            <a:extLst>
              <a:ext uri="{FF2B5EF4-FFF2-40B4-BE49-F238E27FC236}">
                <a16:creationId xmlns:a16="http://schemas.microsoft.com/office/drawing/2014/main" id="{D0E31B67-602A-474C-A3E1-539BA105432B}"/>
              </a:ext>
            </a:extLst>
          </p:cNvPr>
          <p:cNvSpPr txBox="1"/>
          <p:nvPr/>
        </p:nvSpPr>
        <p:spPr>
          <a:xfrm>
            <a:off x="550070" y="5776409"/>
            <a:ext cx="11182147" cy="461665"/>
          </a:xfrm>
          <a:prstGeom prst="rect">
            <a:avLst/>
          </a:prstGeom>
          <a:solidFill>
            <a:srgbClr val="DA2128"/>
          </a:solidFill>
        </p:spPr>
        <p:txBody>
          <a:bodyPr wrap="square" rtlCol="0">
            <a:spAutoFit/>
          </a:bodyPr>
          <a:lstStyle/>
          <a:p>
            <a:pPr algn="ctr"/>
            <a:r>
              <a:rPr lang="en-IE" sz="2400" b="1" dirty="0">
                <a:solidFill>
                  <a:schemeClr val="bg1"/>
                </a:solidFill>
              </a:rPr>
              <a:t>Case Study:  </a:t>
            </a:r>
            <a:r>
              <a:rPr lang="en-IE" sz="2400" i="1" dirty="0">
                <a:solidFill>
                  <a:schemeClr val="bg1"/>
                </a:solidFill>
                <a:hlinkClick r:id="rId5">
                  <a:extLst>
                    <a:ext uri="{A12FA001-AC4F-418D-AE19-62706E023703}">
                      <ahyp:hlinkClr xmlns:ahyp="http://schemas.microsoft.com/office/drawing/2018/hyperlinkcolor" val="tx"/>
                    </a:ext>
                  </a:extLst>
                </a:hlinkClick>
              </a:rPr>
              <a:t>Toy Story</a:t>
            </a:r>
            <a:r>
              <a:rPr lang="en-IE" sz="2400" dirty="0">
                <a:solidFill>
                  <a:schemeClr val="bg1"/>
                </a:solidFill>
              </a:rPr>
              <a:t>: All the Pop Culture That Inspired Pixar’s Classic Series</a:t>
            </a:r>
          </a:p>
        </p:txBody>
      </p:sp>
    </p:spTree>
    <p:extLst>
      <p:ext uri="{BB962C8B-B14F-4D97-AF65-F5344CB8AC3E}">
        <p14:creationId xmlns:p14="http://schemas.microsoft.com/office/powerpoint/2010/main" val="31509137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B002494-77E3-4F46-BE2D-800F5AEA9E4C}"/>
              </a:ext>
            </a:extLst>
          </p:cNvPr>
          <p:cNvPicPr>
            <a:picLocks noChangeAspect="1"/>
          </p:cNvPicPr>
          <p:nvPr/>
        </p:nvPicPr>
        <p:blipFill rotWithShape="1">
          <a:blip r:embed="rId3"/>
          <a:srcRect l="3939" t="3225" r="2510" b="3225"/>
          <a:stretch/>
        </p:blipFill>
        <p:spPr>
          <a:xfrm>
            <a:off x="-1" y="0"/>
            <a:ext cx="12381221" cy="6858000"/>
          </a:xfrm>
          <a:prstGeom prst="rect">
            <a:avLst/>
          </a:prstGeom>
        </p:spPr>
      </p:pic>
      <p:sp>
        <p:nvSpPr>
          <p:cNvPr id="3" name="TextBox 2">
            <a:extLst>
              <a:ext uri="{FF2B5EF4-FFF2-40B4-BE49-F238E27FC236}">
                <a16:creationId xmlns:a16="http://schemas.microsoft.com/office/drawing/2014/main" id="{5E829DA9-59F8-44FA-BB96-235FEE6C6FBE}"/>
              </a:ext>
            </a:extLst>
          </p:cNvPr>
          <p:cNvSpPr txBox="1"/>
          <p:nvPr/>
        </p:nvSpPr>
        <p:spPr>
          <a:xfrm>
            <a:off x="9173071" y="5926266"/>
            <a:ext cx="3208149" cy="369332"/>
          </a:xfrm>
          <a:prstGeom prst="rect">
            <a:avLst/>
          </a:prstGeom>
          <a:solidFill>
            <a:srgbClr val="FDB614"/>
          </a:solidFill>
        </p:spPr>
        <p:txBody>
          <a:bodyPr wrap="square" rtlCol="0">
            <a:spAutoFit/>
          </a:bodyPr>
          <a:lstStyle/>
          <a:p>
            <a:pPr algn="ctr"/>
            <a:r>
              <a:rPr lang="en-IE" b="1" dirty="0">
                <a:solidFill>
                  <a:schemeClr val="tx1">
                    <a:lumMod val="75000"/>
                    <a:lumOff val="25000"/>
                  </a:schemeClr>
                </a:solidFill>
                <a:hlinkClick r:id="rId4"/>
              </a:rPr>
              <a:t>FONDU BASKET, KOLKATA</a:t>
            </a:r>
            <a:endParaRPr lang="en-IE" b="1" dirty="0">
              <a:solidFill>
                <a:schemeClr val="tx1">
                  <a:lumMod val="75000"/>
                  <a:lumOff val="25000"/>
                </a:schemeClr>
              </a:solidFill>
            </a:endParaRPr>
          </a:p>
        </p:txBody>
      </p:sp>
    </p:spTree>
    <p:extLst>
      <p:ext uri="{BB962C8B-B14F-4D97-AF65-F5344CB8AC3E}">
        <p14:creationId xmlns:p14="http://schemas.microsoft.com/office/powerpoint/2010/main" val="2340280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498644" y="411371"/>
            <a:ext cx="7746455" cy="5256100"/>
          </a:xfrm>
        </p:spPr>
        <p:txBody>
          <a:bodyPr>
            <a:normAutofit/>
          </a:bodyPr>
          <a:lstStyle/>
          <a:p>
            <a:endParaRPr lang="en-US" b="1" dirty="0">
              <a:solidFill>
                <a:srgbClr val="1268B3"/>
              </a:solidFill>
            </a:endParaRPr>
          </a:p>
          <a:p>
            <a:r>
              <a:rPr lang="en-US" b="1" dirty="0">
                <a:solidFill>
                  <a:srgbClr val="1268B3"/>
                </a:solidFill>
              </a:rPr>
              <a:t>Spotlight on Pop Culture</a:t>
            </a:r>
            <a:r>
              <a:rPr lang="en-US" dirty="0">
                <a:solidFill>
                  <a:srgbClr val="1268B3"/>
                </a:solidFill>
              </a:rPr>
              <a:t> </a:t>
            </a:r>
            <a:r>
              <a:rPr lang="en-US" b="1" dirty="0">
                <a:solidFill>
                  <a:srgbClr val="1268B3"/>
                </a:solidFill>
              </a:rPr>
              <a:t>Entrepreneurship Opportunities                         in Regions</a:t>
            </a:r>
            <a:endParaRPr lang="en-US" dirty="0">
              <a:solidFill>
                <a:srgbClr val="1268B3"/>
              </a:solidFill>
            </a:endParaRPr>
          </a:p>
          <a:p>
            <a:endParaRPr lang="en-US" dirty="0">
              <a:solidFill>
                <a:srgbClr val="1268B3"/>
              </a:solidFill>
            </a:endParaRPr>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b="32560"/>
          <a:stretch/>
        </p:blipFill>
        <p:spPr>
          <a:xfrm flipH="1">
            <a:off x="5738191" y="391665"/>
            <a:ext cx="6453809" cy="6528636"/>
          </a:xfrm>
          <a:prstGeom prst="rect">
            <a:avLst/>
          </a:prstGeom>
        </p:spPr>
      </p:pic>
    </p:spTree>
    <p:extLst>
      <p:ext uri="{BB962C8B-B14F-4D97-AF65-F5344CB8AC3E}">
        <p14:creationId xmlns:p14="http://schemas.microsoft.com/office/powerpoint/2010/main" val="15196581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433226" y="1903146"/>
            <a:ext cx="6169052" cy="4061001"/>
          </a:xfrm>
        </p:spPr>
        <p:txBody>
          <a:bodyPr/>
          <a:lstStyle/>
          <a:p>
            <a:pPr lvl="0">
              <a:lnSpc>
                <a:spcPct val="100000"/>
              </a:lnSpc>
              <a:spcBef>
                <a:spcPts val="0"/>
              </a:spcBef>
              <a:buClrTx/>
              <a:defRPr/>
            </a:pPr>
            <a:r>
              <a:rPr lang="en-US" dirty="0"/>
              <a:t>In this section you will learn examples of Pop Culture in entrepreneurial regions. You will learn how they suit their target markets and the regions they inhabit? What they look like, how they got their ideas, the different types of business ideas including retail, online and experience types and how they developed on a small scale. You can use these real-life case studies as a reference when considering setting up something similar in your  own region.</a:t>
            </a:r>
          </a:p>
        </p:txBody>
      </p:sp>
      <p:pic>
        <p:nvPicPr>
          <p:cNvPr id="5" name="Picture Placeholder 4"/>
          <p:cNvPicPr>
            <a:picLocks noGrp="1" noChangeAspect="1"/>
          </p:cNvPicPr>
          <p:nvPr>
            <p:ph type="pic" sz="quarter" idx="24"/>
          </p:nvPr>
        </p:nvPicPr>
        <p:blipFill rotWithShape="1">
          <a:blip r:embed="rId3">
            <a:extLst>
              <a:ext uri="{28A0092B-C50C-407E-A947-70E740481C1C}">
                <a14:useLocalDpi xmlns:a14="http://schemas.microsoft.com/office/drawing/2010/main" val="0"/>
              </a:ext>
            </a:extLst>
          </a:blip>
          <a:srcRect l="1740" t="-204" r="36140" b="204"/>
          <a:stretch/>
        </p:blipFill>
        <p:spPr/>
      </p:pic>
      <p:sp>
        <p:nvSpPr>
          <p:cNvPr id="6" name="Rectangle 5">
            <a:extLst>
              <a:ext uri="{FF2B5EF4-FFF2-40B4-BE49-F238E27FC236}">
                <a16:creationId xmlns:a16="http://schemas.microsoft.com/office/drawing/2014/main" id="{22813917-05FF-184E-9F6C-259DC33B847F}"/>
              </a:ext>
            </a:extLst>
          </p:cNvPr>
          <p:cNvSpPr/>
          <p:nvPr/>
        </p:nvSpPr>
        <p:spPr>
          <a:xfrm rot="256793">
            <a:off x="1483550" y="749429"/>
            <a:ext cx="6872366"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sz="quarter" idx="10"/>
          </p:nvPr>
        </p:nvSpPr>
        <p:spPr>
          <a:xfrm rot="256793">
            <a:off x="300830" y="733885"/>
            <a:ext cx="8248924" cy="896407"/>
          </a:xfrm>
        </p:spPr>
        <p:txBody>
          <a:bodyPr anchor="ctr">
            <a:normAutofit/>
          </a:bodyPr>
          <a:lstStyle/>
          <a:p>
            <a:r>
              <a:rPr lang="en-US" sz="3600" dirty="0"/>
              <a:t>Pop Culture Entrepreneurship in Regions</a:t>
            </a:r>
          </a:p>
        </p:txBody>
      </p:sp>
    </p:spTree>
    <p:extLst>
      <p:ext uri="{BB962C8B-B14F-4D97-AF65-F5344CB8AC3E}">
        <p14:creationId xmlns:p14="http://schemas.microsoft.com/office/powerpoint/2010/main" val="12509883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413072" y="1885449"/>
            <a:ext cx="5470537" cy="4169140"/>
          </a:xfrm>
        </p:spPr>
        <p:txBody>
          <a:bodyPr/>
          <a:lstStyle/>
          <a:p>
            <a:r>
              <a:rPr lang="en-IE" dirty="0"/>
              <a:t>The waiters and bar staff are kitted out in full 1920s garb, complete with peaky blinders hats, shirts and sleeve garters. </a:t>
            </a:r>
          </a:p>
          <a:p>
            <a:r>
              <a:rPr lang="en-IE" dirty="0"/>
              <a:t>The upstairs bar is located in what was once Lady Powerscourt's very own bedroom </a:t>
            </a:r>
          </a:p>
          <a:p>
            <a:r>
              <a:rPr lang="en-IE" dirty="0"/>
              <a:t>The whole bar upstairs is decorated with hundreds of 1920s style paintings and photographs</a:t>
            </a:r>
          </a:p>
          <a:p>
            <a:r>
              <a:rPr lang="en-IE" dirty="0"/>
              <a:t>60-seater Italian restaurant downstairs, offering old school Italian food </a:t>
            </a:r>
            <a:r>
              <a:rPr lang="en-IE" i="1" dirty="0"/>
              <a:t>al </a:t>
            </a:r>
            <a:r>
              <a:rPr lang="en-IE" i="1" dirty="0" err="1"/>
              <a:t>forno</a:t>
            </a:r>
            <a:endParaRPr lang="en-IE" dirty="0"/>
          </a:p>
        </p:txBody>
      </p:sp>
      <p:sp>
        <p:nvSpPr>
          <p:cNvPr id="5" name="TextBox 4">
            <a:extLst>
              <a:ext uri="{FF2B5EF4-FFF2-40B4-BE49-F238E27FC236}">
                <a16:creationId xmlns:a16="http://schemas.microsoft.com/office/drawing/2014/main" id="{19A206A5-926B-4458-A285-44C702D747FD}"/>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2"/>
              </a:rPr>
              <a:t>https://lovindublin.com/feature/exclusive-new-bar-farrier-draper-open-on-south-william-street</a:t>
            </a:r>
            <a:endParaRPr lang="en-IE" sz="1400" dirty="0"/>
          </a:p>
        </p:txBody>
      </p:sp>
      <p:pic>
        <p:nvPicPr>
          <p:cNvPr id="6" name="Picture 5" descr="A picture containing monitor, sitting, indoor, screen&#10;&#10;Description automatically generated">
            <a:extLst>
              <a:ext uri="{FF2B5EF4-FFF2-40B4-BE49-F238E27FC236}">
                <a16:creationId xmlns:a16="http://schemas.microsoft.com/office/drawing/2014/main" id="{77223DB9-5375-884A-9D02-F0DBAFC1CF6B}"/>
              </a:ext>
            </a:extLst>
          </p:cNvPr>
          <p:cNvPicPr/>
          <p:nvPr/>
        </p:nvPicPr>
        <p:blipFill rotWithShape="1">
          <a:blip r:embed="rId3"/>
          <a:srcRect l="4792" t="12636" r="6089" b="14423"/>
          <a:stretch/>
        </p:blipFill>
        <p:spPr>
          <a:xfrm>
            <a:off x="6124383" y="2654374"/>
            <a:ext cx="5470537" cy="3224295"/>
          </a:xfrm>
          <a:prstGeom prst="rect">
            <a:avLst/>
          </a:prstGeom>
        </p:spPr>
      </p:pic>
      <p:sp>
        <p:nvSpPr>
          <p:cNvPr id="10" name="Rectangle 9">
            <a:extLst>
              <a:ext uri="{FF2B5EF4-FFF2-40B4-BE49-F238E27FC236}">
                <a16:creationId xmlns:a16="http://schemas.microsoft.com/office/drawing/2014/main" id="{B7B33399-89E1-4846-A18D-D2AFDD08F93D}"/>
              </a:ext>
            </a:extLst>
          </p:cNvPr>
          <p:cNvSpPr/>
          <p:nvPr/>
        </p:nvSpPr>
        <p:spPr>
          <a:xfrm rot="285998">
            <a:off x="2795631" y="979151"/>
            <a:ext cx="8442252"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156062" y="1016566"/>
            <a:ext cx="11605473" cy="2267890"/>
          </a:xfrm>
        </p:spPr>
        <p:txBody>
          <a:bodyPr>
            <a:normAutofit/>
          </a:bodyPr>
          <a:lstStyle/>
          <a:p>
            <a:r>
              <a:rPr lang="en-IE" b="1" dirty="0"/>
              <a:t>Case Study 1: </a:t>
            </a:r>
            <a:r>
              <a:rPr lang="en-IE" dirty="0"/>
              <a:t>Farrier &amp; </a:t>
            </a:r>
            <a:r>
              <a:rPr lang="en-IE" dirty="0" err="1"/>
              <a:t>Frapper</a:t>
            </a:r>
            <a:r>
              <a:rPr lang="en-IE" dirty="0"/>
              <a:t> Bar &amp; Restaurant, Ireland</a:t>
            </a:r>
          </a:p>
        </p:txBody>
      </p:sp>
      <p:pic>
        <p:nvPicPr>
          <p:cNvPr id="11" name="Picture 10">
            <a:hlinkClick r:id="rId4"/>
            <a:extLst>
              <a:ext uri="{FF2B5EF4-FFF2-40B4-BE49-F238E27FC236}">
                <a16:creationId xmlns:a16="http://schemas.microsoft.com/office/drawing/2014/main" id="{9E8BAB6D-C2EB-4D4F-BBF2-383F15B8C51E}"/>
              </a:ext>
            </a:extLst>
          </p:cNvPr>
          <p:cNvPicPr>
            <a:picLocks noChangeAspect="1"/>
          </p:cNvPicPr>
          <p:nvPr/>
        </p:nvPicPr>
        <p:blipFill rotWithShape="1">
          <a:blip r:embed="rId5"/>
          <a:srcRect l="2850" t="5105" r="4027" b="1975"/>
          <a:stretch/>
        </p:blipFill>
        <p:spPr>
          <a:xfrm>
            <a:off x="6836227" y="2954738"/>
            <a:ext cx="4076055" cy="2324746"/>
          </a:xfrm>
          <a:prstGeom prst="rect">
            <a:avLst/>
          </a:prstGeom>
        </p:spPr>
      </p:pic>
    </p:spTree>
    <p:extLst>
      <p:ext uri="{BB962C8B-B14F-4D97-AF65-F5344CB8AC3E}">
        <p14:creationId xmlns:p14="http://schemas.microsoft.com/office/powerpoint/2010/main" val="29427340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Img 7468 720">
            <a:extLst>
              <a:ext uri="{FF2B5EF4-FFF2-40B4-BE49-F238E27FC236}">
                <a16:creationId xmlns:a16="http://schemas.microsoft.com/office/drawing/2014/main" id="{BE0AC329-04D9-EE48-905F-E31B4C8DDEF5}"/>
              </a:ext>
            </a:extLst>
          </p:cNvPr>
          <p:cNvPicPr>
            <a:picLocks noChangeArrowheads="1"/>
          </p:cNvPicPr>
          <p:nvPr/>
        </p:nvPicPr>
        <p:blipFill rotWithShape="1">
          <a:blip r:embed="rId3">
            <a:extLst>
              <a:ext uri="{28A0092B-C50C-407E-A947-70E740481C1C}">
                <a14:useLocalDpi xmlns:a14="http://schemas.microsoft.com/office/drawing/2010/main" val="0"/>
              </a:ext>
            </a:extLst>
          </a:blip>
          <a:srcRect l="6886" t="-645" r="40678" b="645"/>
          <a:stretch/>
        </p:blipFill>
        <p:spPr bwMode="auto">
          <a:xfrm>
            <a:off x="3" y="-31001"/>
            <a:ext cx="4473072" cy="480447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Img 7472 720">
            <a:extLst>
              <a:ext uri="{FF2B5EF4-FFF2-40B4-BE49-F238E27FC236}">
                <a16:creationId xmlns:a16="http://schemas.microsoft.com/office/drawing/2014/main" id="{D9EA371E-777B-EA4D-B7AC-3E577C27BBC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2103" r="15461"/>
          <a:stretch/>
        </p:blipFill>
        <p:spPr bwMode="auto">
          <a:xfrm>
            <a:off x="4085617" y="-31002"/>
            <a:ext cx="4473072" cy="480447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0E71717A-B5DD-1C48-B99A-B5C8AD04BA77}"/>
              </a:ext>
            </a:extLst>
          </p:cNvPr>
          <p:cNvSpPr txBox="1"/>
          <p:nvPr/>
        </p:nvSpPr>
        <p:spPr>
          <a:xfrm>
            <a:off x="0" y="5800362"/>
            <a:ext cx="12191997" cy="307777"/>
          </a:xfrm>
          <a:prstGeom prst="rect">
            <a:avLst/>
          </a:prstGeom>
          <a:noFill/>
        </p:spPr>
        <p:txBody>
          <a:bodyPr wrap="square" rtlCol="0">
            <a:spAutoFit/>
          </a:bodyPr>
          <a:lstStyle/>
          <a:p>
            <a:pPr algn="ctr"/>
            <a:r>
              <a:rPr lang="en-IE" sz="1400" dirty="0">
                <a:hlinkClick r:id="rId5"/>
              </a:rPr>
              <a:t>https://lovindublin.com/restaurants/farrier-draper</a:t>
            </a:r>
            <a:endParaRPr lang="en-IE" sz="1400" dirty="0"/>
          </a:p>
        </p:txBody>
      </p:sp>
      <p:pic>
        <p:nvPicPr>
          <p:cNvPr id="18" name="Picture 8" descr="Img 7463 720">
            <a:extLst>
              <a:ext uri="{FF2B5EF4-FFF2-40B4-BE49-F238E27FC236}">
                <a16:creationId xmlns:a16="http://schemas.microsoft.com/office/drawing/2014/main" id="{56E3C1FA-4516-1944-86A8-D28473798FB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9013" t="642" r="7044" b="587"/>
          <a:stretch/>
        </p:blipFill>
        <p:spPr bwMode="auto">
          <a:xfrm>
            <a:off x="7563173" y="0"/>
            <a:ext cx="4628824" cy="4773477"/>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BC30B8AC-5989-6141-A4A4-80DB0BE338A9}"/>
              </a:ext>
            </a:extLst>
          </p:cNvPr>
          <p:cNvSpPr/>
          <p:nvPr/>
        </p:nvSpPr>
        <p:spPr>
          <a:xfrm rot="183669">
            <a:off x="-598948" y="4491125"/>
            <a:ext cx="11760665"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2">
            <a:extLst>
              <a:ext uri="{FF2B5EF4-FFF2-40B4-BE49-F238E27FC236}">
                <a16:creationId xmlns:a16="http://schemas.microsoft.com/office/drawing/2014/main" id="{6C40B20F-738B-0541-9D51-67C599A51500}"/>
              </a:ext>
            </a:extLst>
          </p:cNvPr>
          <p:cNvSpPr txBox="1">
            <a:spLocks/>
          </p:cNvSpPr>
          <p:nvPr/>
        </p:nvSpPr>
        <p:spPr>
          <a:xfrm rot="183669">
            <a:off x="74158" y="4666416"/>
            <a:ext cx="11605473" cy="2267890"/>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IE" sz="3600" b="1" dirty="0">
                <a:solidFill>
                  <a:schemeClr val="bg1"/>
                </a:solidFill>
              </a:rPr>
              <a:t>Case Study 1: </a:t>
            </a:r>
            <a:r>
              <a:rPr lang="en-IE" sz="3600" dirty="0">
                <a:solidFill>
                  <a:schemeClr val="bg1"/>
                </a:solidFill>
              </a:rPr>
              <a:t>Farrier &amp; </a:t>
            </a:r>
            <a:r>
              <a:rPr lang="en-IE" sz="3600" dirty="0" err="1">
                <a:solidFill>
                  <a:schemeClr val="bg1"/>
                </a:solidFill>
              </a:rPr>
              <a:t>Frapper</a:t>
            </a:r>
            <a:r>
              <a:rPr lang="en-IE" sz="3600" dirty="0">
                <a:solidFill>
                  <a:schemeClr val="bg1"/>
                </a:solidFill>
              </a:rPr>
              <a:t> Bar &amp; Restaurant, Ireland</a:t>
            </a:r>
          </a:p>
        </p:txBody>
      </p:sp>
    </p:spTree>
    <p:extLst>
      <p:ext uri="{BB962C8B-B14F-4D97-AF65-F5344CB8AC3E}">
        <p14:creationId xmlns:p14="http://schemas.microsoft.com/office/powerpoint/2010/main" val="20970850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452897" y="2390933"/>
            <a:ext cx="11497056" cy="4082196"/>
          </a:xfrm>
        </p:spPr>
        <p:txBody>
          <a:bodyPr/>
          <a:lstStyle/>
          <a:p>
            <a:pPr>
              <a:spcBef>
                <a:spcPts val="400"/>
              </a:spcBef>
            </a:pPr>
            <a:r>
              <a:rPr lang="en-IE" dirty="0"/>
              <a:t>Three muralists Tom Kelly, William Kelly and Kevin Hasson have created The People’s Gallery . The artists have been working on The People’s Gallery since 1994. </a:t>
            </a:r>
          </a:p>
          <a:p>
            <a:pPr>
              <a:spcBef>
                <a:spcPts val="400"/>
              </a:spcBef>
            </a:pPr>
            <a:r>
              <a:rPr lang="en-IE" dirty="0"/>
              <a:t>This is a series of large-scale murals depicting the key events in the Northern Irish </a:t>
            </a:r>
            <a:r>
              <a:rPr lang="en-IE" b="1" dirty="0"/>
              <a:t>‘Troubles’ </a:t>
            </a:r>
            <a:r>
              <a:rPr lang="en-IE" dirty="0"/>
              <a:t>that began in October 1968. The twelve wall-paintings span the entire length of Rossville Street in the heart of The Bogside and constitute an official tourist site that is unique. Thousands of visitors, from all over the world buy merchandise like posters. </a:t>
            </a:r>
          </a:p>
          <a:p>
            <a:pPr>
              <a:spcBef>
                <a:spcPts val="400"/>
              </a:spcBef>
            </a:pPr>
            <a:r>
              <a:rPr lang="en-IE" b="1" dirty="0"/>
              <a:t>The Bogside Artists’ </a:t>
            </a:r>
            <a:r>
              <a:rPr lang="en-IE" dirty="0"/>
              <a:t>Studio and Gallery, a popular venue for tourists and locals alike. The busy studio is situated in the heart of the Bogside itself. They hold workshops, create their murals and give presentations of their work.  Thousands of visitors come to visit the studio every year.</a:t>
            </a:r>
          </a:p>
          <a:p>
            <a:pPr>
              <a:spcBef>
                <a:spcPts val="400"/>
              </a:spcBef>
            </a:pPr>
            <a:r>
              <a:rPr lang="en-IE" dirty="0"/>
              <a:t>See hit TV Show series </a:t>
            </a:r>
            <a:r>
              <a:rPr lang="en-IE" dirty="0">
                <a:hlinkClick r:id="rId3"/>
              </a:rPr>
              <a:t>Derry Girls</a:t>
            </a:r>
            <a:endParaRPr lang="en-IE" dirty="0"/>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pPr algn="r"/>
            <a:r>
              <a:rPr lang="en-IE" sz="1400" dirty="0">
                <a:hlinkClick r:id="rId4"/>
              </a:rPr>
              <a:t>http://www.bogsideartists.com/</a:t>
            </a:r>
            <a:endParaRPr lang="en-IE" sz="1400" dirty="0"/>
          </a:p>
        </p:txBody>
      </p:sp>
      <p:sp>
        <p:nvSpPr>
          <p:cNvPr id="9" name="Rectangle 8">
            <a:extLst>
              <a:ext uri="{FF2B5EF4-FFF2-40B4-BE49-F238E27FC236}">
                <a16:creationId xmlns:a16="http://schemas.microsoft.com/office/drawing/2014/main" id="{0E27CCCF-BDCD-7C44-9B49-255291C5F626}"/>
              </a:ext>
            </a:extLst>
          </p:cNvPr>
          <p:cNvSpPr/>
          <p:nvPr/>
        </p:nvSpPr>
        <p:spPr>
          <a:xfrm rot="285998">
            <a:off x="-700167" y="764328"/>
            <a:ext cx="9068014" cy="8259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9DF7C15-51CB-1A44-8D06-7FCE68CE9076}"/>
              </a:ext>
            </a:extLst>
          </p:cNvPr>
          <p:cNvSpPr/>
          <p:nvPr/>
        </p:nvSpPr>
        <p:spPr>
          <a:xfrm rot="285998">
            <a:off x="-384772" y="375336"/>
            <a:ext cx="9068014"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261015" y="637823"/>
            <a:ext cx="10403119" cy="581754"/>
          </a:xfrm>
        </p:spPr>
        <p:txBody>
          <a:bodyPr>
            <a:normAutofit lnSpcReduction="10000"/>
          </a:bodyPr>
          <a:lstStyle/>
          <a:p>
            <a:r>
              <a:rPr lang="en-IE" b="1" dirty="0"/>
              <a:t>Case Study 3: </a:t>
            </a:r>
            <a:r>
              <a:rPr lang="en-IE" dirty="0"/>
              <a:t>Street Art – Walk &amp; Talk Tour</a:t>
            </a:r>
          </a:p>
        </p:txBody>
      </p:sp>
      <p:sp>
        <p:nvSpPr>
          <p:cNvPr id="7" name="Rectangle 6">
            <a:extLst>
              <a:ext uri="{FF2B5EF4-FFF2-40B4-BE49-F238E27FC236}">
                <a16:creationId xmlns:a16="http://schemas.microsoft.com/office/drawing/2014/main" id="{8A1DD508-1305-CD4C-8A3F-1D294232FA88}"/>
              </a:ext>
            </a:extLst>
          </p:cNvPr>
          <p:cNvSpPr/>
          <p:nvPr/>
        </p:nvSpPr>
        <p:spPr>
          <a:xfrm rot="285998">
            <a:off x="-492016" y="1274258"/>
            <a:ext cx="10223422" cy="65669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6BAF91DC-3067-7344-9C84-79DB4CD27776}"/>
              </a:ext>
            </a:extLst>
          </p:cNvPr>
          <p:cNvSpPr txBox="1">
            <a:spLocks/>
          </p:cNvSpPr>
          <p:nvPr/>
        </p:nvSpPr>
        <p:spPr>
          <a:xfrm rot="285998">
            <a:off x="279094" y="1413445"/>
            <a:ext cx="9719782" cy="5746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3000" dirty="0"/>
              <a:t>Posters &amp; Books, Exhibitions, Workshop – Northern Ireland</a:t>
            </a:r>
          </a:p>
        </p:txBody>
      </p:sp>
    </p:spTree>
    <p:extLst>
      <p:ext uri="{BB962C8B-B14F-4D97-AF65-F5344CB8AC3E}">
        <p14:creationId xmlns:p14="http://schemas.microsoft.com/office/powerpoint/2010/main" val="238859803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Derry Murals - The People's Gallery in the Bogside">
            <a:extLst>
              <a:ext uri="{FF2B5EF4-FFF2-40B4-BE49-F238E27FC236}">
                <a16:creationId xmlns:a16="http://schemas.microsoft.com/office/drawing/2014/main" id="{9B8AE5AE-4B52-4552-A7AE-8F05763DC90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7765" t="5556" r="17696" b="1141"/>
          <a:stretch/>
        </p:blipFill>
        <p:spPr bwMode="auto">
          <a:xfrm>
            <a:off x="8136611" y="-36351"/>
            <a:ext cx="4055390" cy="4778832"/>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a:extLst>
              <a:ext uri="{FF2B5EF4-FFF2-40B4-BE49-F238E27FC236}">
                <a16:creationId xmlns:a16="http://schemas.microsoft.com/office/drawing/2014/main" id="{D98D459A-317E-4D95-8878-E54089741D3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366" t="5799" r="10529" b="-514"/>
          <a:stretch/>
        </p:blipFill>
        <p:spPr bwMode="auto">
          <a:xfrm>
            <a:off x="0" y="0"/>
            <a:ext cx="6307810" cy="4735541"/>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Bogside Artists - Bloody Sunday">
            <a:extLst>
              <a:ext uri="{FF2B5EF4-FFF2-40B4-BE49-F238E27FC236}">
                <a16:creationId xmlns:a16="http://schemas.microsoft.com/office/drawing/2014/main" id="{65FA615F-4FCB-4B69-810E-5DDC260AD2E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1787" t="3575" r="11787"/>
          <a:stretch/>
        </p:blipFill>
        <p:spPr bwMode="auto">
          <a:xfrm>
            <a:off x="6249332" y="0"/>
            <a:ext cx="2978061" cy="467709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00D5D23-724D-4DB8-B13F-46DAC0B9B723}"/>
              </a:ext>
            </a:extLst>
          </p:cNvPr>
          <p:cNvSpPr txBox="1"/>
          <p:nvPr/>
        </p:nvSpPr>
        <p:spPr>
          <a:xfrm>
            <a:off x="0" y="5729919"/>
            <a:ext cx="12192000" cy="307777"/>
          </a:xfrm>
          <a:prstGeom prst="rect">
            <a:avLst/>
          </a:prstGeom>
          <a:noFill/>
        </p:spPr>
        <p:txBody>
          <a:bodyPr wrap="square" rtlCol="0">
            <a:spAutoFit/>
          </a:bodyPr>
          <a:lstStyle/>
          <a:p>
            <a:pPr algn="ctr"/>
            <a:r>
              <a:rPr lang="en-IE" sz="1400" dirty="0">
                <a:hlinkClick r:id="rId6"/>
              </a:rPr>
              <a:t>http://www.bogsideartists.com/</a:t>
            </a:r>
            <a:endParaRPr lang="en-IE" sz="1400" dirty="0"/>
          </a:p>
        </p:txBody>
      </p:sp>
      <p:sp>
        <p:nvSpPr>
          <p:cNvPr id="17" name="Rectangle 16">
            <a:extLst>
              <a:ext uri="{FF2B5EF4-FFF2-40B4-BE49-F238E27FC236}">
                <a16:creationId xmlns:a16="http://schemas.microsoft.com/office/drawing/2014/main" id="{629EF71F-DE10-2340-A9FA-9874F47BF6BB}"/>
              </a:ext>
            </a:extLst>
          </p:cNvPr>
          <p:cNvSpPr/>
          <p:nvPr/>
        </p:nvSpPr>
        <p:spPr>
          <a:xfrm rot="285998">
            <a:off x="-191442" y="3804335"/>
            <a:ext cx="9068014"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47870AAE-2341-BF4E-9940-1724BCC7F78B}"/>
              </a:ext>
            </a:extLst>
          </p:cNvPr>
          <p:cNvSpPr txBox="1">
            <a:spLocks/>
          </p:cNvSpPr>
          <p:nvPr/>
        </p:nvSpPr>
        <p:spPr>
          <a:xfrm rot="285998">
            <a:off x="454345" y="4066822"/>
            <a:ext cx="10403119" cy="581754"/>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IE" sz="3600" b="1" dirty="0">
                <a:solidFill>
                  <a:schemeClr val="bg1"/>
                </a:solidFill>
              </a:rPr>
              <a:t>Case Study 3: </a:t>
            </a:r>
            <a:r>
              <a:rPr lang="en-IE" sz="3600" dirty="0">
                <a:solidFill>
                  <a:schemeClr val="bg1"/>
                </a:solidFill>
              </a:rPr>
              <a:t>Street Art – Walk &amp; Talk Tour</a:t>
            </a:r>
          </a:p>
        </p:txBody>
      </p:sp>
      <p:sp>
        <p:nvSpPr>
          <p:cNvPr id="19" name="Rectangle 18">
            <a:extLst>
              <a:ext uri="{FF2B5EF4-FFF2-40B4-BE49-F238E27FC236}">
                <a16:creationId xmlns:a16="http://schemas.microsoft.com/office/drawing/2014/main" id="{426F8755-2F43-7041-BF62-642C6ECDD7C6}"/>
              </a:ext>
            </a:extLst>
          </p:cNvPr>
          <p:cNvSpPr/>
          <p:nvPr/>
        </p:nvSpPr>
        <p:spPr>
          <a:xfrm rot="285998">
            <a:off x="-298686" y="4703257"/>
            <a:ext cx="10223422" cy="65669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2">
            <a:extLst>
              <a:ext uri="{FF2B5EF4-FFF2-40B4-BE49-F238E27FC236}">
                <a16:creationId xmlns:a16="http://schemas.microsoft.com/office/drawing/2014/main" id="{078BE2DE-EDCA-814B-B999-F593C8B106D4}"/>
              </a:ext>
            </a:extLst>
          </p:cNvPr>
          <p:cNvSpPr txBox="1">
            <a:spLocks/>
          </p:cNvSpPr>
          <p:nvPr/>
        </p:nvSpPr>
        <p:spPr>
          <a:xfrm rot="285998">
            <a:off x="472424" y="4842444"/>
            <a:ext cx="9719782" cy="5746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3000" dirty="0"/>
              <a:t>Posters &amp; Books, Exhibitions, Workshop – Northern Ireland</a:t>
            </a:r>
          </a:p>
        </p:txBody>
      </p:sp>
    </p:spTree>
    <p:extLst>
      <p:ext uri="{BB962C8B-B14F-4D97-AF65-F5344CB8AC3E}">
        <p14:creationId xmlns:p14="http://schemas.microsoft.com/office/powerpoint/2010/main" val="21356571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EA39EB6-D867-4AC1-A5E4-449C3D5FAE2E}"/>
              </a:ext>
            </a:extLst>
          </p:cNvPr>
          <p:cNvSpPr txBox="1"/>
          <p:nvPr/>
        </p:nvSpPr>
        <p:spPr>
          <a:xfrm>
            <a:off x="4823012" y="6294384"/>
            <a:ext cx="7126941" cy="307777"/>
          </a:xfrm>
          <a:prstGeom prst="rect">
            <a:avLst/>
          </a:prstGeom>
          <a:noFill/>
        </p:spPr>
        <p:txBody>
          <a:bodyPr wrap="square" rtlCol="0">
            <a:spAutoFit/>
          </a:bodyPr>
          <a:lstStyle/>
          <a:p>
            <a:pPr algn="r"/>
            <a:r>
              <a:rPr lang="en-IE" sz="1400" dirty="0">
                <a:hlinkClick r:id="rId3"/>
              </a:rPr>
              <a:t>http://www.bogsideartists.com/</a:t>
            </a:r>
            <a:endParaRPr lang="en-IE" sz="1400" dirty="0"/>
          </a:p>
        </p:txBody>
      </p:sp>
      <p:sp>
        <p:nvSpPr>
          <p:cNvPr id="19" name="Rectangle 18">
            <a:extLst>
              <a:ext uri="{FF2B5EF4-FFF2-40B4-BE49-F238E27FC236}">
                <a16:creationId xmlns:a16="http://schemas.microsoft.com/office/drawing/2014/main" id="{BF779A89-13E0-E94F-983E-B813130F2956}"/>
              </a:ext>
            </a:extLst>
          </p:cNvPr>
          <p:cNvSpPr/>
          <p:nvPr/>
        </p:nvSpPr>
        <p:spPr>
          <a:xfrm rot="285998">
            <a:off x="-189134" y="1009007"/>
            <a:ext cx="9552700" cy="8259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6C39017-43DF-8641-A23E-4E6ADB787B31}"/>
              </a:ext>
            </a:extLst>
          </p:cNvPr>
          <p:cNvSpPr/>
          <p:nvPr/>
        </p:nvSpPr>
        <p:spPr>
          <a:xfrm rot="285998">
            <a:off x="-177615" y="464680"/>
            <a:ext cx="10033079"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
            <a:extLst>
              <a:ext uri="{FF2B5EF4-FFF2-40B4-BE49-F238E27FC236}">
                <a16:creationId xmlns:a16="http://schemas.microsoft.com/office/drawing/2014/main" id="{8F800953-DDA2-734E-A4D5-9E1FE3625488}"/>
              </a:ext>
            </a:extLst>
          </p:cNvPr>
          <p:cNvSpPr txBox="1">
            <a:spLocks/>
          </p:cNvSpPr>
          <p:nvPr/>
        </p:nvSpPr>
        <p:spPr>
          <a:xfrm rot="285998">
            <a:off x="469842" y="687070"/>
            <a:ext cx="10403119" cy="581754"/>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IE" sz="3600" b="1" dirty="0">
                <a:solidFill>
                  <a:schemeClr val="bg1"/>
                </a:solidFill>
              </a:rPr>
              <a:t>Case Study 3: </a:t>
            </a:r>
            <a:r>
              <a:rPr lang="en-IE" sz="3600" dirty="0">
                <a:solidFill>
                  <a:schemeClr val="bg1"/>
                </a:solidFill>
              </a:rPr>
              <a:t>Street Art – Walk &amp; Talk Tour</a:t>
            </a:r>
          </a:p>
          <a:p>
            <a:pPr marL="0" indent="0">
              <a:buNone/>
            </a:pPr>
            <a:endParaRPr lang="en-IE" sz="3600" dirty="0">
              <a:solidFill>
                <a:schemeClr val="bg1"/>
              </a:solidFill>
            </a:endParaRPr>
          </a:p>
        </p:txBody>
      </p:sp>
      <p:grpSp>
        <p:nvGrpSpPr>
          <p:cNvPr id="15" name="Group 14">
            <a:extLst>
              <a:ext uri="{FF2B5EF4-FFF2-40B4-BE49-F238E27FC236}">
                <a16:creationId xmlns:a16="http://schemas.microsoft.com/office/drawing/2014/main" id="{F393411B-8AE1-414C-9355-286E72F145F7}"/>
              </a:ext>
            </a:extLst>
          </p:cNvPr>
          <p:cNvGrpSpPr/>
          <p:nvPr/>
        </p:nvGrpSpPr>
        <p:grpSpPr>
          <a:xfrm>
            <a:off x="536583" y="1289329"/>
            <a:ext cx="8101265" cy="5158943"/>
            <a:chOff x="852879" y="643466"/>
            <a:chExt cx="9758895" cy="6214533"/>
          </a:xfrm>
        </p:grpSpPr>
        <p:pic>
          <p:nvPicPr>
            <p:cNvPr id="16" name="Picture 15" descr="A picture containing monitor, sitting, indoor, screen&#10;&#10;Description automatically generated">
              <a:extLst>
                <a:ext uri="{FF2B5EF4-FFF2-40B4-BE49-F238E27FC236}">
                  <a16:creationId xmlns:a16="http://schemas.microsoft.com/office/drawing/2014/main" id="{1439003D-F110-4343-A58C-0CA6245F6921}"/>
                </a:ext>
              </a:extLst>
            </p:cNvPr>
            <p:cNvPicPr/>
            <p:nvPr/>
          </p:nvPicPr>
          <p:blipFill rotWithShape="1">
            <a:blip r:embed="rId4"/>
            <a:srcRect l="4792" t="12636" r="6089" b="14423"/>
            <a:stretch/>
          </p:blipFill>
          <p:spPr>
            <a:xfrm>
              <a:off x="852879" y="643466"/>
              <a:ext cx="9758895" cy="6214533"/>
            </a:xfrm>
            <a:prstGeom prst="rect">
              <a:avLst/>
            </a:prstGeom>
          </p:spPr>
        </p:pic>
        <p:sp>
          <p:nvSpPr>
            <p:cNvPr id="17" name="Rectangle 16">
              <a:extLst>
                <a:ext uri="{FF2B5EF4-FFF2-40B4-BE49-F238E27FC236}">
                  <a16:creationId xmlns:a16="http://schemas.microsoft.com/office/drawing/2014/main" id="{5F3C86D0-99B3-6641-A6E4-C7F9B448EFBE}"/>
                </a:ext>
              </a:extLst>
            </p:cNvPr>
            <p:cNvSpPr/>
            <p:nvPr/>
          </p:nvSpPr>
          <p:spPr>
            <a:xfrm>
              <a:off x="2167467" y="1134533"/>
              <a:ext cx="7264400" cy="4555067"/>
            </a:xfrm>
            <a:prstGeom prst="rect">
              <a:avLst/>
            </a:prstGeom>
            <a:blipFill>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196456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E20CD44-8655-4CC7-A0D2-17FEDC002746}"/>
              </a:ext>
            </a:extLst>
          </p:cNvPr>
          <p:cNvSpPr txBox="1"/>
          <p:nvPr/>
        </p:nvSpPr>
        <p:spPr>
          <a:xfrm>
            <a:off x="2124749" y="2002118"/>
            <a:ext cx="9753599" cy="4154984"/>
          </a:xfrm>
          <a:prstGeom prst="rect">
            <a:avLst/>
          </a:prstGeom>
          <a:noFill/>
        </p:spPr>
        <p:txBody>
          <a:bodyPr wrap="square" rtlCol="0">
            <a:spAutoFit/>
          </a:bodyPr>
          <a:lstStyle/>
          <a:p>
            <a:pPr marL="450850" indent="-450850">
              <a:buClr>
                <a:srgbClr val="DA2128"/>
              </a:buClr>
              <a:buFont typeface="+mj-lt"/>
              <a:buAutoNum type="arabicPeriod"/>
            </a:pPr>
            <a:r>
              <a:rPr lang="en-IE" sz="2400" dirty="0">
                <a:solidFill>
                  <a:srgbClr val="4D4D4C"/>
                </a:solidFill>
              </a:rPr>
              <a:t>Start with a two day tour in your local area or town</a:t>
            </a:r>
          </a:p>
          <a:p>
            <a:pPr marL="450850" indent="-450850">
              <a:buClr>
                <a:srgbClr val="DA2128"/>
              </a:buClr>
              <a:buFont typeface="+mj-lt"/>
              <a:buAutoNum type="arabicPeriod"/>
            </a:pPr>
            <a:r>
              <a:rPr lang="en-IE" sz="2400" dirty="0">
                <a:solidFill>
                  <a:srgbClr val="4D4D4C"/>
                </a:solidFill>
              </a:rPr>
              <a:t>Decide on the Pop Culture locations and attractions that could be included in your tour</a:t>
            </a:r>
          </a:p>
          <a:p>
            <a:pPr marL="850900" indent="-400050">
              <a:buClr>
                <a:srgbClr val="DA2128"/>
              </a:buClr>
              <a:buFont typeface="Arial" panose="020B0604020202020204" pitchFamily="34" charset="0"/>
              <a:buChar char="•"/>
            </a:pPr>
            <a:r>
              <a:rPr lang="en-IE" sz="2400" dirty="0">
                <a:solidFill>
                  <a:srgbClr val="4D4D4C"/>
                </a:solidFill>
              </a:rPr>
              <a:t>Consider the case study on </a:t>
            </a:r>
            <a:r>
              <a:rPr lang="en-IE" sz="2400" dirty="0">
                <a:solidFill>
                  <a:srgbClr val="4D4D4C"/>
                </a:solidFill>
                <a:hlinkClick r:id="rId3">
                  <a:extLst>
                    <a:ext uri="{A12FA001-AC4F-418D-AE19-62706E023703}">
                      <ahyp:hlinkClr xmlns:ahyp="http://schemas.microsoft.com/office/drawing/2018/hyperlinkcolor" val="tx"/>
                    </a:ext>
                  </a:extLst>
                </a:hlinkClick>
              </a:rPr>
              <a:t>The Selfish Years Game of Thrones Tour</a:t>
            </a:r>
          </a:p>
          <a:p>
            <a:pPr marL="850900" indent="-400050">
              <a:buClr>
                <a:srgbClr val="DA2128"/>
              </a:buClr>
              <a:buFont typeface="Arial" panose="020B0604020202020204" pitchFamily="34" charset="0"/>
              <a:buChar char="•"/>
            </a:pPr>
            <a:r>
              <a:rPr lang="en-IE" sz="2400" dirty="0">
                <a:solidFill>
                  <a:srgbClr val="4D4D4C"/>
                </a:solidFill>
              </a:rPr>
              <a:t>Consider the case study on </a:t>
            </a:r>
            <a:r>
              <a:rPr lang="en-IE" sz="2400" dirty="0">
                <a:solidFill>
                  <a:srgbClr val="4D4D4C"/>
                </a:solidFill>
                <a:hlinkClick r:id="rId4">
                  <a:extLst>
                    <a:ext uri="{A12FA001-AC4F-418D-AE19-62706E023703}">
                      <ahyp:hlinkClr xmlns:ahyp="http://schemas.microsoft.com/office/drawing/2018/hyperlinkcolor" val="tx"/>
                    </a:ext>
                  </a:extLst>
                </a:hlinkClick>
              </a:rPr>
              <a:t>The Bogside Artists  </a:t>
            </a:r>
            <a:endParaRPr lang="en-IE" sz="2400" dirty="0">
              <a:solidFill>
                <a:srgbClr val="4D4D4C"/>
              </a:solidFill>
            </a:endParaRPr>
          </a:p>
          <a:p>
            <a:pPr marL="450850" indent="-450850">
              <a:buClr>
                <a:srgbClr val="DA2128"/>
              </a:buClr>
              <a:buFont typeface="+mj-lt"/>
              <a:buAutoNum type="arabicPeriod" startAt="3"/>
            </a:pPr>
            <a:r>
              <a:rPr lang="en-IE" sz="2400" dirty="0">
                <a:solidFill>
                  <a:srgbClr val="4D4D4C"/>
                </a:solidFill>
              </a:rPr>
              <a:t>If you can’t think of any maybe there are tour guides in your area and you could add Pop Culture to their tour. How would you adapt their tour using the two case studies above?</a:t>
            </a:r>
          </a:p>
          <a:p>
            <a:pPr marL="450850" indent="-450850">
              <a:buClr>
                <a:srgbClr val="DA2128"/>
              </a:buClr>
              <a:buFont typeface="+mj-lt"/>
              <a:buAutoNum type="arabicPeriod" startAt="3"/>
            </a:pPr>
            <a:r>
              <a:rPr lang="en-IE" sz="2400" dirty="0">
                <a:solidFill>
                  <a:srgbClr val="4D4D4C"/>
                </a:solidFill>
              </a:rPr>
              <a:t>Or if you were to do your own Pop Culture murals in your town what would they look like and how would you do it?</a:t>
            </a:r>
          </a:p>
          <a:p>
            <a:pPr marL="450850" lvl="0" indent="-450850">
              <a:buClr>
                <a:srgbClr val="DA2128"/>
              </a:buClr>
              <a:buFont typeface="+mj-lt"/>
              <a:buAutoNum type="arabicPeriod" startAt="3"/>
              <a:defRPr/>
            </a:pPr>
            <a:r>
              <a:rPr lang="en-IE" sz="2400" dirty="0">
                <a:solidFill>
                  <a:srgbClr val="4D4D4C"/>
                </a:solidFill>
              </a:rPr>
              <a:t>If you need more help on what a tour could look like go to the next slide!</a:t>
            </a:r>
          </a:p>
        </p:txBody>
      </p:sp>
      <p:sp>
        <p:nvSpPr>
          <p:cNvPr id="4" name="Rectangle 3">
            <a:extLst>
              <a:ext uri="{FF2B5EF4-FFF2-40B4-BE49-F238E27FC236}">
                <a16:creationId xmlns:a16="http://schemas.microsoft.com/office/drawing/2014/main" id="{4D62BE6D-4C0E-3C42-8D20-B6D40ADDA8EE}"/>
              </a:ext>
            </a:extLst>
          </p:cNvPr>
          <p:cNvSpPr/>
          <p:nvPr/>
        </p:nvSpPr>
        <p:spPr>
          <a:xfrm rot="21375402">
            <a:off x="4004189" y="869407"/>
            <a:ext cx="4089705"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4036562" y="832923"/>
            <a:ext cx="7989539" cy="902366"/>
          </a:xfrm>
        </p:spPr>
        <p:txBody>
          <a:bodyPr>
            <a:normAutofit/>
          </a:bodyPr>
          <a:lstStyle/>
          <a:p>
            <a:pPr algn="r"/>
            <a:r>
              <a:rPr lang="en-IE" sz="3900" b="1" dirty="0"/>
              <a:t>Activity: </a:t>
            </a:r>
            <a:r>
              <a:rPr lang="en-IE" sz="3900" dirty="0"/>
              <a:t>Create Your Own Local Tour</a:t>
            </a:r>
          </a:p>
          <a:p>
            <a:pPr algn="r"/>
            <a:endParaRPr lang="en-IE" dirty="0"/>
          </a:p>
        </p:txBody>
      </p:sp>
      <p:sp>
        <p:nvSpPr>
          <p:cNvPr id="5" name="TextBox 4">
            <a:extLst>
              <a:ext uri="{FF2B5EF4-FFF2-40B4-BE49-F238E27FC236}">
                <a16:creationId xmlns:a16="http://schemas.microsoft.com/office/drawing/2014/main" id="{CD818D42-6533-8C43-ADC7-A20736F86F4D}"/>
              </a:ext>
            </a:extLst>
          </p:cNvPr>
          <p:cNvSpPr txBox="1"/>
          <p:nvPr/>
        </p:nvSpPr>
        <p:spPr>
          <a:xfrm>
            <a:off x="313652" y="1991659"/>
            <a:ext cx="1599815" cy="3108543"/>
          </a:xfrm>
          <a:prstGeom prst="rect">
            <a:avLst/>
          </a:prstGeom>
          <a:noFill/>
        </p:spPr>
        <p:txBody>
          <a:bodyPr wrap="square" rtlCol="0">
            <a:spAutoFit/>
          </a:bodyPr>
          <a:lstStyle/>
          <a:p>
            <a:pPr algn="ctr"/>
            <a:r>
              <a:rPr lang="en-IE" sz="2800" b="1" dirty="0">
                <a:solidFill>
                  <a:srgbClr val="1268B3"/>
                </a:solidFill>
              </a:rPr>
              <a:t>Now it is time to develop your own Pop Culture Tour!</a:t>
            </a:r>
            <a:endParaRPr lang="en-IE" sz="2400" dirty="0">
              <a:solidFill>
                <a:srgbClr val="4D4D4C"/>
              </a:solidFill>
            </a:endParaRPr>
          </a:p>
        </p:txBody>
      </p:sp>
    </p:spTree>
    <p:extLst>
      <p:ext uri="{BB962C8B-B14F-4D97-AF65-F5344CB8AC3E}">
        <p14:creationId xmlns:p14="http://schemas.microsoft.com/office/powerpoint/2010/main" val="18692259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2796501-9CB6-4DCB-B79E-47723E231E2B}"/>
              </a:ext>
            </a:extLst>
          </p:cNvPr>
          <p:cNvSpPr>
            <a:spLocks noGrp="1"/>
          </p:cNvSpPr>
          <p:nvPr>
            <p:ph type="body" sz="quarter" idx="23"/>
          </p:nvPr>
        </p:nvSpPr>
        <p:spPr>
          <a:xfrm>
            <a:off x="6096000" y="2154265"/>
            <a:ext cx="5698210" cy="4155352"/>
          </a:xfrm>
        </p:spPr>
        <p:txBody>
          <a:bodyPr/>
          <a:lstStyle/>
          <a:p>
            <a:pPr algn="r"/>
            <a:r>
              <a:rPr lang="en-IE" dirty="0"/>
              <a:t>Is the process of generating lots and lots of possible and viable business ideas that you can evaluate against your personal and social or financial goals and targets and choosing one to progress and develop into a sound business. Idea Evaluation is the next critical step in this process of selecting the most suitable business from all your ideas generated. This can be the most challenging part of the process. It must be carried out in a structured way over time to secure the best chance at success in business.</a:t>
            </a:r>
          </a:p>
        </p:txBody>
      </p:sp>
      <p:pic>
        <p:nvPicPr>
          <p:cNvPr id="7" name="Picture Placeholder 6" descr="A picture containing helmet, graffiti, food&#10;&#10;Description automatically generated">
            <a:extLst>
              <a:ext uri="{FF2B5EF4-FFF2-40B4-BE49-F238E27FC236}">
                <a16:creationId xmlns:a16="http://schemas.microsoft.com/office/drawing/2014/main" id="{640A84E2-F291-9143-A64A-7DE8BBDC3DED}"/>
              </a:ext>
            </a:extLst>
          </p:cNvPr>
          <p:cNvPicPr>
            <a:picLocks noGrp="1" noChangeAspect="1"/>
          </p:cNvPicPr>
          <p:nvPr>
            <p:ph type="pic" sz="quarter" idx="24"/>
          </p:nvPr>
        </p:nvPicPr>
        <p:blipFill rotWithShape="1">
          <a:blip r:embed="rId3"/>
          <a:srcRect l="410" t="9268" r="-410" b="9016"/>
          <a:stretch/>
        </p:blipFill>
        <p:spPr>
          <a:xfrm flipH="1">
            <a:off x="-26281" y="0"/>
            <a:ext cx="6413499" cy="6879191"/>
          </a:xfrm>
        </p:spPr>
      </p:pic>
      <p:sp>
        <p:nvSpPr>
          <p:cNvPr id="8" name="Rectangle 7">
            <a:extLst>
              <a:ext uri="{FF2B5EF4-FFF2-40B4-BE49-F238E27FC236}">
                <a16:creationId xmlns:a16="http://schemas.microsoft.com/office/drawing/2014/main" id="{07378420-EFF9-EE4D-AA93-DA76FA160565}"/>
              </a:ext>
            </a:extLst>
          </p:cNvPr>
          <p:cNvSpPr/>
          <p:nvPr/>
        </p:nvSpPr>
        <p:spPr>
          <a:xfrm rot="21343207" flipH="1">
            <a:off x="6376212" y="979444"/>
            <a:ext cx="1929556"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2">
            <a:extLst>
              <a:ext uri="{FF2B5EF4-FFF2-40B4-BE49-F238E27FC236}">
                <a16:creationId xmlns:a16="http://schemas.microsoft.com/office/drawing/2014/main" id="{DF783C06-F7BF-0949-9777-7C92764407B4}"/>
              </a:ext>
            </a:extLst>
          </p:cNvPr>
          <p:cNvSpPr>
            <a:spLocks noGrp="1"/>
          </p:cNvSpPr>
          <p:nvPr>
            <p:ph type="body" sz="quarter" idx="10"/>
          </p:nvPr>
        </p:nvSpPr>
        <p:spPr>
          <a:xfrm rot="21374133">
            <a:off x="6736663" y="1027113"/>
            <a:ext cx="5312686" cy="743199"/>
          </a:xfrm>
        </p:spPr>
        <p:txBody>
          <a:bodyPr>
            <a:normAutofit fontScale="85000" lnSpcReduction="10000"/>
          </a:bodyPr>
          <a:lstStyle/>
          <a:p>
            <a:r>
              <a:rPr lang="en-IE" dirty="0"/>
              <a:t>Business Idea Generation</a:t>
            </a:r>
          </a:p>
        </p:txBody>
      </p:sp>
    </p:spTree>
    <p:extLst>
      <p:ext uri="{BB962C8B-B14F-4D97-AF65-F5344CB8AC3E}">
        <p14:creationId xmlns:p14="http://schemas.microsoft.com/office/powerpoint/2010/main" val="368893382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20"/>
          </p:nvPr>
        </p:nvSpPr>
        <p:spPr>
          <a:xfrm>
            <a:off x="9180922" y="2120067"/>
            <a:ext cx="2361721" cy="4169140"/>
          </a:xfrm>
        </p:spPr>
        <p:txBody>
          <a:bodyPr>
            <a:normAutofit/>
          </a:bodyPr>
          <a:lstStyle/>
          <a:p>
            <a:pPr marL="0" indent="0" algn="ctr">
              <a:buNone/>
            </a:pPr>
            <a:r>
              <a:rPr lang="en-IE" sz="2700" dirty="0"/>
              <a:t>Click on the links in this webpage to see what a tour can look like in detail</a:t>
            </a:r>
          </a:p>
          <a:p>
            <a:pPr marL="0" indent="0" algn="ctr">
              <a:buNone/>
            </a:pPr>
            <a:endParaRPr lang="en-IE" sz="2700" dirty="0"/>
          </a:p>
        </p:txBody>
      </p:sp>
      <p:pic>
        <p:nvPicPr>
          <p:cNvPr id="5" name="Picture 4" descr="A picture containing monitor, sitting, indoor, screen&#10;&#10;Description automatically generated">
            <a:extLst>
              <a:ext uri="{FF2B5EF4-FFF2-40B4-BE49-F238E27FC236}">
                <a16:creationId xmlns:a16="http://schemas.microsoft.com/office/drawing/2014/main" id="{DEC3BED2-8B2A-4248-9440-ED4CF91E5F6F}"/>
              </a:ext>
            </a:extLst>
          </p:cNvPr>
          <p:cNvPicPr/>
          <p:nvPr/>
        </p:nvPicPr>
        <p:blipFill rotWithShape="1">
          <a:blip r:embed="rId3"/>
          <a:srcRect l="4792" t="12636" r="6089" b="14423"/>
          <a:stretch/>
        </p:blipFill>
        <p:spPr>
          <a:xfrm>
            <a:off x="306486" y="924202"/>
            <a:ext cx="9447114" cy="5677992"/>
          </a:xfrm>
          <a:prstGeom prst="rect">
            <a:avLst/>
          </a:prstGeom>
        </p:spPr>
      </p:pic>
      <p:sp>
        <p:nvSpPr>
          <p:cNvPr id="8" name="Rectangle 7">
            <a:extLst>
              <a:ext uri="{FF2B5EF4-FFF2-40B4-BE49-F238E27FC236}">
                <a16:creationId xmlns:a16="http://schemas.microsoft.com/office/drawing/2014/main" id="{F7F013BC-8F58-9040-A50C-18807BFE622F}"/>
              </a:ext>
            </a:extLst>
          </p:cNvPr>
          <p:cNvSpPr/>
          <p:nvPr/>
        </p:nvSpPr>
        <p:spPr>
          <a:xfrm rot="21375402">
            <a:off x="9204537" y="560321"/>
            <a:ext cx="3137437"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11">
            <a:extLst>
              <a:ext uri="{FF2B5EF4-FFF2-40B4-BE49-F238E27FC236}">
                <a16:creationId xmlns:a16="http://schemas.microsoft.com/office/drawing/2014/main" id="{FE2F2290-7A4E-7949-BFAC-C913A6BD6140}"/>
              </a:ext>
            </a:extLst>
          </p:cNvPr>
          <p:cNvSpPr txBox="1">
            <a:spLocks/>
          </p:cNvSpPr>
          <p:nvPr/>
        </p:nvSpPr>
        <p:spPr>
          <a:xfrm rot="21375402">
            <a:off x="9537126" y="699184"/>
            <a:ext cx="2679552" cy="716025"/>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b="1" dirty="0"/>
              <a:t>Activity</a:t>
            </a:r>
            <a:endParaRPr lang="en-IE" dirty="0"/>
          </a:p>
        </p:txBody>
      </p:sp>
      <p:pic>
        <p:nvPicPr>
          <p:cNvPr id="10" name="Picture 9">
            <a:hlinkClick r:id="rId4"/>
            <a:extLst>
              <a:ext uri="{FF2B5EF4-FFF2-40B4-BE49-F238E27FC236}">
                <a16:creationId xmlns:a16="http://schemas.microsoft.com/office/drawing/2014/main" id="{C30D85CE-9E90-404E-8BB8-D758C3AED389}"/>
              </a:ext>
            </a:extLst>
          </p:cNvPr>
          <p:cNvPicPr>
            <a:picLocks noChangeAspect="1"/>
          </p:cNvPicPr>
          <p:nvPr/>
        </p:nvPicPr>
        <p:blipFill>
          <a:blip r:embed="rId5"/>
          <a:stretch>
            <a:fillRect/>
          </a:stretch>
        </p:blipFill>
        <p:spPr>
          <a:xfrm>
            <a:off x="1525278" y="1353836"/>
            <a:ext cx="7121766" cy="4269779"/>
          </a:xfrm>
          <a:prstGeom prst="rect">
            <a:avLst/>
          </a:prstGeom>
        </p:spPr>
      </p:pic>
    </p:spTree>
    <p:extLst>
      <p:ext uri="{BB962C8B-B14F-4D97-AF65-F5344CB8AC3E}">
        <p14:creationId xmlns:p14="http://schemas.microsoft.com/office/powerpoint/2010/main" val="3473413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8949FB-4801-4BA2-AA36-DCE63E41D607}"/>
              </a:ext>
            </a:extLst>
          </p:cNvPr>
          <p:cNvSpPr>
            <a:spLocks noGrp="1"/>
          </p:cNvSpPr>
          <p:nvPr>
            <p:ph type="body" sz="quarter" idx="20"/>
          </p:nvPr>
        </p:nvSpPr>
        <p:spPr>
          <a:xfrm>
            <a:off x="594100" y="1895475"/>
            <a:ext cx="4924384" cy="4169140"/>
          </a:xfrm>
        </p:spPr>
        <p:txBody>
          <a:bodyPr/>
          <a:lstStyle/>
          <a:p>
            <a:pPr marL="0" indent="0">
              <a:buNone/>
            </a:pPr>
            <a:r>
              <a:rPr lang="en-US" sz="3200" b="1" dirty="0">
                <a:solidFill>
                  <a:srgbClr val="DA2128"/>
                </a:solidFill>
              </a:rPr>
              <a:t>Day Tours Movie Locations</a:t>
            </a:r>
          </a:p>
          <a:p>
            <a:pPr marL="0" indent="0">
              <a:buNone/>
            </a:pPr>
            <a:r>
              <a:rPr lang="en-US" dirty="0"/>
              <a:t>Day Tours Unplugged offers film-location trips around the Garden Of Ireland, perfect for fans of 'Braveheart', 'Vikings' and 'Excalibur', too. Join the very best Irish day tour's to the most spectacular visitor attractions along the East coast.</a:t>
            </a:r>
          </a:p>
          <a:p>
            <a:pPr marL="0" indent="0">
              <a:buNone/>
            </a:pPr>
            <a:r>
              <a:rPr lang="en-US" u="sng" dirty="0">
                <a:hlinkClick r:id="rId2"/>
              </a:rPr>
              <a:t>www.daytoursunplugged.ie</a:t>
            </a:r>
            <a:endParaRPr lang="en-US" dirty="0"/>
          </a:p>
          <a:p>
            <a:pPr marL="0" indent="0">
              <a:buNone/>
            </a:pPr>
            <a:r>
              <a:rPr lang="en-IE" dirty="0">
                <a:hlinkClick r:id="rId3"/>
              </a:rPr>
              <a:t>Other film locations Ireland</a:t>
            </a:r>
            <a:endParaRPr lang="en-IE" dirty="0"/>
          </a:p>
        </p:txBody>
      </p:sp>
      <p:sp>
        <p:nvSpPr>
          <p:cNvPr id="6" name="Rectangle 5">
            <a:extLst>
              <a:ext uri="{FF2B5EF4-FFF2-40B4-BE49-F238E27FC236}">
                <a16:creationId xmlns:a16="http://schemas.microsoft.com/office/drawing/2014/main" id="{18C32304-09F6-9147-8054-E74BFEFB3BE4}"/>
              </a:ext>
            </a:extLst>
          </p:cNvPr>
          <p:cNvSpPr/>
          <p:nvPr/>
        </p:nvSpPr>
        <p:spPr>
          <a:xfrm rot="285998">
            <a:off x="2636036" y="842815"/>
            <a:ext cx="5491430"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1F166011-5666-4A97-9D37-D165E1349BEE}"/>
              </a:ext>
            </a:extLst>
          </p:cNvPr>
          <p:cNvSpPr>
            <a:spLocks noGrp="1"/>
          </p:cNvSpPr>
          <p:nvPr>
            <p:ph type="body" sz="quarter" idx="10"/>
          </p:nvPr>
        </p:nvSpPr>
        <p:spPr>
          <a:xfrm rot="285998">
            <a:off x="379008" y="893635"/>
            <a:ext cx="8499848" cy="982004"/>
          </a:xfrm>
        </p:spPr>
        <p:txBody>
          <a:bodyPr>
            <a:normAutofit/>
          </a:bodyPr>
          <a:lstStyle/>
          <a:p>
            <a:r>
              <a:rPr lang="en-IE" sz="3900" b="1" dirty="0"/>
              <a:t>Case Study 4 :</a:t>
            </a:r>
            <a:r>
              <a:rPr lang="en-IE" sz="3900" dirty="0"/>
              <a:t> </a:t>
            </a:r>
            <a:r>
              <a:rPr lang="en-US" sz="3900" dirty="0"/>
              <a:t>Day Tours Unplugged</a:t>
            </a:r>
          </a:p>
          <a:p>
            <a:endParaRPr lang="en-IE" dirty="0"/>
          </a:p>
        </p:txBody>
      </p:sp>
      <p:pic>
        <p:nvPicPr>
          <p:cNvPr id="8" name="Picture 7" descr="A picture containing monitor, sitting, indoor, screen&#10;&#10;Description automatically generated">
            <a:extLst>
              <a:ext uri="{FF2B5EF4-FFF2-40B4-BE49-F238E27FC236}">
                <a16:creationId xmlns:a16="http://schemas.microsoft.com/office/drawing/2014/main" id="{2295D554-D282-544B-B3C2-0B1BF514CF1D}"/>
              </a:ext>
            </a:extLst>
          </p:cNvPr>
          <p:cNvPicPr/>
          <p:nvPr/>
        </p:nvPicPr>
        <p:blipFill rotWithShape="1">
          <a:blip r:embed="rId4"/>
          <a:srcRect l="4792" t="12636" r="6089" b="14423"/>
          <a:stretch/>
        </p:blipFill>
        <p:spPr>
          <a:xfrm>
            <a:off x="5013725" y="2104022"/>
            <a:ext cx="6825370" cy="4346444"/>
          </a:xfrm>
          <a:prstGeom prst="rect">
            <a:avLst/>
          </a:prstGeom>
        </p:spPr>
      </p:pic>
      <p:sp>
        <p:nvSpPr>
          <p:cNvPr id="4" name="Rectangle 3">
            <a:extLst>
              <a:ext uri="{FF2B5EF4-FFF2-40B4-BE49-F238E27FC236}">
                <a16:creationId xmlns:a16="http://schemas.microsoft.com/office/drawing/2014/main" id="{3084858E-A943-BB4B-9365-AD3C0FFBEA8C}"/>
              </a:ext>
            </a:extLst>
          </p:cNvPr>
          <p:cNvSpPr/>
          <p:nvPr/>
        </p:nvSpPr>
        <p:spPr>
          <a:xfrm>
            <a:off x="5887453" y="2406316"/>
            <a:ext cx="5133473" cy="3304673"/>
          </a:xfrm>
          <a:prstGeom prst="rect">
            <a:avLst/>
          </a:prstGeom>
          <a:blipFill>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10483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monitor, sitting, indoor, screen&#10;&#10;Description automatically generated">
            <a:extLst>
              <a:ext uri="{FF2B5EF4-FFF2-40B4-BE49-F238E27FC236}">
                <a16:creationId xmlns:a16="http://schemas.microsoft.com/office/drawing/2014/main" id="{A192CEDC-7926-BC4B-A805-09C5A60149D7}"/>
              </a:ext>
            </a:extLst>
          </p:cNvPr>
          <p:cNvPicPr/>
          <p:nvPr/>
        </p:nvPicPr>
        <p:blipFill rotWithShape="1">
          <a:blip r:embed="rId3"/>
          <a:srcRect l="4792" t="12636" r="6089" b="14423"/>
          <a:stretch/>
        </p:blipFill>
        <p:spPr>
          <a:xfrm>
            <a:off x="5013725" y="2104022"/>
            <a:ext cx="6825370" cy="4346444"/>
          </a:xfrm>
          <a:prstGeom prst="rect">
            <a:avLst/>
          </a:prstGeom>
        </p:spPr>
      </p:pic>
      <p:pic>
        <p:nvPicPr>
          <p:cNvPr id="3" name="Picture 2">
            <a:hlinkClick r:id="rId4"/>
            <a:extLst>
              <a:ext uri="{FF2B5EF4-FFF2-40B4-BE49-F238E27FC236}">
                <a16:creationId xmlns:a16="http://schemas.microsoft.com/office/drawing/2014/main" id="{BF00DAD3-8919-49A8-B395-36B9DBB992DC}"/>
              </a:ext>
            </a:extLst>
          </p:cNvPr>
          <p:cNvPicPr>
            <a:picLocks noChangeAspect="1"/>
          </p:cNvPicPr>
          <p:nvPr/>
        </p:nvPicPr>
        <p:blipFill rotWithShape="1">
          <a:blip r:embed="rId5"/>
          <a:srcRect l="6972" t="5723" r="10269" b="3668"/>
          <a:stretch/>
        </p:blipFill>
        <p:spPr>
          <a:xfrm>
            <a:off x="5860616" y="2392321"/>
            <a:ext cx="5163671" cy="3298346"/>
          </a:xfrm>
          <a:prstGeom prst="rect">
            <a:avLst/>
          </a:prstGeom>
        </p:spPr>
      </p:pic>
      <p:sp>
        <p:nvSpPr>
          <p:cNvPr id="7" name="Rectangle 2">
            <a:extLst>
              <a:ext uri="{FF2B5EF4-FFF2-40B4-BE49-F238E27FC236}">
                <a16:creationId xmlns:a16="http://schemas.microsoft.com/office/drawing/2014/main" id="{DBD5BF06-968F-4EA4-8C47-E399C2E8932B}"/>
              </a:ext>
            </a:extLst>
          </p:cNvPr>
          <p:cNvSpPr>
            <a:spLocks noChangeArrowheads="1"/>
          </p:cNvSpPr>
          <p:nvPr/>
        </p:nvSpPr>
        <p:spPr bwMode="auto">
          <a:xfrm>
            <a:off x="457200" y="2344194"/>
            <a:ext cx="5163671" cy="3298347"/>
          </a:xfrm>
          <a:prstGeom prst="rect">
            <a:avLst/>
          </a:prstGeom>
          <a:solidFill>
            <a:schemeClr val="bg1"/>
          </a:solidFill>
          <a:ln>
            <a:noFill/>
          </a:ln>
          <a:effectLst/>
        </p:spPr>
        <p:txBody>
          <a:bodyPr vert="horz" wrap="squar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2400" dirty="0">
                <a:solidFill>
                  <a:srgbClr val="4D4D4C"/>
                </a:solidFill>
              </a:rPr>
              <a:t>A permanent exhibition of street art is being created in Łódź, Poland. Outstanding representatives of large-format painting from around the world fill empty walls with colors. The facades create impressive, vivid paintings that tempt with colors and in an interesting way break the gray and everyday life typical of the urban landscape. </a:t>
            </a:r>
          </a:p>
        </p:txBody>
      </p:sp>
      <p:sp>
        <p:nvSpPr>
          <p:cNvPr id="5" name="Rectangle 4">
            <a:extLst>
              <a:ext uri="{FF2B5EF4-FFF2-40B4-BE49-F238E27FC236}">
                <a16:creationId xmlns:a16="http://schemas.microsoft.com/office/drawing/2014/main" id="{4607313A-BC70-B843-97DB-F45CCB9702C4}"/>
              </a:ext>
            </a:extLst>
          </p:cNvPr>
          <p:cNvSpPr/>
          <p:nvPr/>
        </p:nvSpPr>
        <p:spPr>
          <a:xfrm rot="285998">
            <a:off x="5206448" y="950130"/>
            <a:ext cx="2924550"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E13611D3-38FE-4BA4-A748-F64F39DC5307}"/>
              </a:ext>
            </a:extLst>
          </p:cNvPr>
          <p:cNvSpPr>
            <a:spLocks noGrp="1"/>
          </p:cNvSpPr>
          <p:nvPr>
            <p:ph type="body" sz="quarter" idx="10"/>
          </p:nvPr>
        </p:nvSpPr>
        <p:spPr>
          <a:xfrm rot="285998">
            <a:off x="388930" y="921217"/>
            <a:ext cx="9152625" cy="716025"/>
          </a:xfrm>
        </p:spPr>
        <p:txBody>
          <a:bodyPr>
            <a:normAutofit/>
          </a:bodyPr>
          <a:lstStyle/>
          <a:p>
            <a:r>
              <a:rPr lang="en-IE" b="1" dirty="0"/>
              <a:t>Case Study 5: </a:t>
            </a:r>
            <a:r>
              <a:rPr lang="en-IE" dirty="0"/>
              <a:t>Street Art – </a:t>
            </a:r>
            <a:r>
              <a:rPr lang="en-US" altLang="en-US" dirty="0"/>
              <a:t>Łódź, </a:t>
            </a:r>
            <a:r>
              <a:rPr lang="en-IE" dirty="0"/>
              <a:t>Poland</a:t>
            </a:r>
          </a:p>
          <a:p>
            <a:endParaRPr lang="en-IE" dirty="0"/>
          </a:p>
        </p:txBody>
      </p:sp>
    </p:spTree>
    <p:extLst>
      <p:ext uri="{BB962C8B-B14F-4D97-AF65-F5344CB8AC3E}">
        <p14:creationId xmlns:p14="http://schemas.microsoft.com/office/powerpoint/2010/main" val="31132282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16D623E-7DC4-45C3-8F1A-677E11400B7B}"/>
              </a:ext>
            </a:extLst>
          </p:cNvPr>
          <p:cNvSpPr>
            <a:spLocks noGrp="1"/>
          </p:cNvSpPr>
          <p:nvPr>
            <p:ph type="body" sz="quarter" idx="20"/>
          </p:nvPr>
        </p:nvSpPr>
        <p:spPr>
          <a:xfrm>
            <a:off x="423132" y="1950972"/>
            <a:ext cx="11768868" cy="541370"/>
          </a:xfrm>
        </p:spPr>
        <p:txBody>
          <a:bodyPr/>
          <a:lstStyle/>
          <a:p>
            <a:pPr marL="0" indent="0" fontAlgn="base">
              <a:buNone/>
            </a:pPr>
            <a:r>
              <a:rPr lang="en-IE" sz="3000" b="1" dirty="0">
                <a:solidFill>
                  <a:srgbClr val="DA2128"/>
                </a:solidFill>
              </a:rPr>
              <a:t>GOT Corporate Team Building Events, Castle Ward in Northern Ireland</a:t>
            </a:r>
            <a:endParaRPr lang="en-IE" sz="3000" dirty="0">
              <a:solidFill>
                <a:schemeClr val="tx1">
                  <a:lumMod val="75000"/>
                  <a:lumOff val="25000"/>
                </a:schemeClr>
              </a:solidFill>
              <a:hlinkClick r:id="rId2">
                <a:extLst>
                  <a:ext uri="{A12FA001-AC4F-418D-AE19-62706E023703}">
                    <ahyp:hlinkClr xmlns:ahyp="http://schemas.microsoft.com/office/drawing/2018/hyperlinkcolor" val="tx"/>
                  </a:ext>
                </a:extLst>
              </a:hlinkClick>
            </a:endParaRPr>
          </a:p>
        </p:txBody>
      </p:sp>
      <p:grpSp>
        <p:nvGrpSpPr>
          <p:cNvPr id="4" name="Group 3">
            <a:extLst>
              <a:ext uri="{FF2B5EF4-FFF2-40B4-BE49-F238E27FC236}">
                <a16:creationId xmlns:a16="http://schemas.microsoft.com/office/drawing/2014/main" id="{93F36AF0-2577-544E-A2EB-259B2902EE1B}"/>
              </a:ext>
            </a:extLst>
          </p:cNvPr>
          <p:cNvGrpSpPr/>
          <p:nvPr/>
        </p:nvGrpSpPr>
        <p:grpSpPr>
          <a:xfrm>
            <a:off x="6096000" y="2724876"/>
            <a:ext cx="5610080" cy="3572539"/>
            <a:chOff x="5013725" y="2104022"/>
            <a:chExt cx="6825370" cy="4346444"/>
          </a:xfrm>
        </p:grpSpPr>
        <p:pic>
          <p:nvPicPr>
            <p:cNvPr id="7" name="Picture 6" descr="A picture containing monitor, sitting, indoor, screen&#10;&#10;Description automatically generated">
              <a:extLst>
                <a:ext uri="{FF2B5EF4-FFF2-40B4-BE49-F238E27FC236}">
                  <a16:creationId xmlns:a16="http://schemas.microsoft.com/office/drawing/2014/main" id="{4460B999-4448-DF40-B1D4-DBC985E3D04F}"/>
                </a:ext>
              </a:extLst>
            </p:cNvPr>
            <p:cNvPicPr/>
            <p:nvPr/>
          </p:nvPicPr>
          <p:blipFill rotWithShape="1">
            <a:blip r:embed="rId3"/>
            <a:srcRect l="4792" t="12636" r="6089" b="14423"/>
            <a:stretch/>
          </p:blipFill>
          <p:spPr>
            <a:xfrm>
              <a:off x="5013725" y="2104022"/>
              <a:ext cx="6825370" cy="4346444"/>
            </a:xfrm>
            <a:prstGeom prst="rect">
              <a:avLst/>
            </a:prstGeom>
          </p:spPr>
        </p:pic>
        <p:pic>
          <p:nvPicPr>
            <p:cNvPr id="5" name="Picture 4">
              <a:extLst>
                <a:ext uri="{FF2B5EF4-FFF2-40B4-BE49-F238E27FC236}">
                  <a16:creationId xmlns:a16="http://schemas.microsoft.com/office/drawing/2014/main" id="{798BF647-408D-4957-8B33-BA305922CD88}"/>
                </a:ext>
              </a:extLst>
            </p:cNvPr>
            <p:cNvPicPr>
              <a:picLocks noChangeAspect="1"/>
            </p:cNvPicPr>
            <p:nvPr/>
          </p:nvPicPr>
          <p:blipFill rotWithShape="1">
            <a:blip r:embed="rId4"/>
            <a:srcRect l="3981" r="3981"/>
            <a:stretch/>
          </p:blipFill>
          <p:spPr>
            <a:xfrm>
              <a:off x="5906556" y="2422358"/>
              <a:ext cx="5088175" cy="3246719"/>
            </a:xfrm>
            <a:prstGeom prst="rect">
              <a:avLst/>
            </a:prstGeom>
            <a:ln>
              <a:noFill/>
            </a:ln>
            <a:effectLst>
              <a:outerShdw blurRad="292100" dist="139700" dir="2700000" algn="tl" rotWithShape="0">
                <a:srgbClr val="333333">
                  <a:alpha val="65000"/>
                </a:srgbClr>
              </a:outerShdw>
            </a:effectLst>
          </p:spPr>
        </p:pic>
      </p:grpSp>
      <p:sp>
        <p:nvSpPr>
          <p:cNvPr id="6" name="Rectangle 5">
            <a:extLst>
              <a:ext uri="{FF2B5EF4-FFF2-40B4-BE49-F238E27FC236}">
                <a16:creationId xmlns:a16="http://schemas.microsoft.com/office/drawing/2014/main" id="{11136B40-B813-3E4B-AFC1-BAD97D14E6FE}"/>
              </a:ext>
            </a:extLst>
          </p:cNvPr>
          <p:cNvSpPr/>
          <p:nvPr/>
        </p:nvSpPr>
        <p:spPr>
          <a:xfrm rot="285998">
            <a:off x="2636899" y="822078"/>
            <a:ext cx="499232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78A56604-A3D3-4CBC-9F59-E86E3AE0F72F}"/>
              </a:ext>
            </a:extLst>
          </p:cNvPr>
          <p:cNvSpPr>
            <a:spLocks noGrp="1"/>
          </p:cNvSpPr>
          <p:nvPr>
            <p:ph type="body" sz="quarter" idx="10"/>
          </p:nvPr>
        </p:nvSpPr>
        <p:spPr>
          <a:xfrm rot="285998">
            <a:off x="444002" y="855988"/>
            <a:ext cx="7143050" cy="799581"/>
          </a:xfrm>
        </p:spPr>
        <p:txBody>
          <a:bodyPr>
            <a:normAutofit/>
          </a:bodyPr>
          <a:lstStyle/>
          <a:p>
            <a:r>
              <a:rPr lang="en-IE" b="1" dirty="0"/>
              <a:t>Case Study 6: </a:t>
            </a:r>
            <a:r>
              <a:rPr lang="en-IE" dirty="0"/>
              <a:t>Team of Thrones, UK</a:t>
            </a:r>
          </a:p>
        </p:txBody>
      </p:sp>
      <p:sp>
        <p:nvSpPr>
          <p:cNvPr id="8" name="Text Placeholder 2">
            <a:extLst>
              <a:ext uri="{FF2B5EF4-FFF2-40B4-BE49-F238E27FC236}">
                <a16:creationId xmlns:a16="http://schemas.microsoft.com/office/drawing/2014/main" id="{4CC1757D-9BC5-4F4C-B51F-661705E501A1}"/>
              </a:ext>
            </a:extLst>
          </p:cNvPr>
          <p:cNvSpPr txBox="1">
            <a:spLocks/>
          </p:cNvSpPr>
          <p:nvPr/>
        </p:nvSpPr>
        <p:spPr>
          <a:xfrm>
            <a:off x="372585" y="2589313"/>
            <a:ext cx="5763252" cy="4481048"/>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base">
              <a:spcBef>
                <a:spcPts val="500"/>
              </a:spcBef>
            </a:pPr>
            <a:r>
              <a:rPr lang="en-IE" b="1" dirty="0">
                <a:solidFill>
                  <a:srgbClr val="1268B3"/>
                </a:solidFill>
              </a:rPr>
              <a:t>iPad &amp; Video Camera</a:t>
            </a:r>
            <a:r>
              <a:rPr lang="en-IE" dirty="0"/>
              <a:t> – video clip of key scenes on each teams iPad. Teams record their own version with line clips</a:t>
            </a:r>
          </a:p>
          <a:p>
            <a:pPr fontAlgn="base">
              <a:spcBef>
                <a:spcPts val="500"/>
              </a:spcBef>
            </a:pPr>
            <a:r>
              <a:rPr lang="en-IE" b="1" dirty="0">
                <a:solidFill>
                  <a:srgbClr val="1268B3"/>
                </a:solidFill>
              </a:rPr>
              <a:t>Filming Props</a:t>
            </a:r>
            <a:r>
              <a:rPr lang="en-IE" dirty="0"/>
              <a:t> – themed props such as the ‘Hounds Helm’, Character Whigs, Ned Stark costumes, Jon Snow costumes, medieval cloaks, and swords &amp; shields.</a:t>
            </a:r>
          </a:p>
          <a:p>
            <a:pPr fontAlgn="base">
              <a:spcBef>
                <a:spcPts val="500"/>
              </a:spcBef>
            </a:pPr>
            <a:r>
              <a:rPr lang="en-IE" b="1" dirty="0">
                <a:solidFill>
                  <a:srgbClr val="1268B3"/>
                </a:solidFill>
              </a:rPr>
              <a:t>Roadbook</a:t>
            </a:r>
            <a:r>
              <a:rPr lang="en-IE" dirty="0"/>
              <a:t> – a document detailing the team building challenge, filming locations map, constraints and scoring criteria.</a:t>
            </a:r>
            <a:endParaRPr lang="en-IE" sz="1800" dirty="0">
              <a:solidFill>
                <a:schemeClr val="tx1">
                  <a:lumMod val="75000"/>
                  <a:lumOff val="25000"/>
                </a:schemeClr>
              </a:solidFill>
              <a:hlinkClick r:id="rId2">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38873150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5F52FE7-FCA8-3843-94B2-379B09166F48}"/>
              </a:ext>
            </a:extLst>
          </p:cNvPr>
          <p:cNvSpPr/>
          <p:nvPr/>
        </p:nvSpPr>
        <p:spPr>
          <a:xfrm rot="285998">
            <a:off x="2636899" y="822078"/>
            <a:ext cx="499232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1">
            <a:extLst>
              <a:ext uri="{FF2B5EF4-FFF2-40B4-BE49-F238E27FC236}">
                <a16:creationId xmlns:a16="http://schemas.microsoft.com/office/drawing/2014/main" id="{E42C95EB-D60B-A64F-96BD-B4100A4A405D}"/>
              </a:ext>
            </a:extLst>
          </p:cNvPr>
          <p:cNvSpPr>
            <a:spLocks noGrp="1"/>
          </p:cNvSpPr>
          <p:nvPr>
            <p:ph type="body" sz="quarter" idx="10"/>
          </p:nvPr>
        </p:nvSpPr>
        <p:spPr>
          <a:xfrm rot="285998">
            <a:off x="444002" y="855988"/>
            <a:ext cx="7143050" cy="799581"/>
          </a:xfrm>
        </p:spPr>
        <p:txBody>
          <a:bodyPr>
            <a:normAutofit/>
          </a:bodyPr>
          <a:lstStyle/>
          <a:p>
            <a:r>
              <a:rPr lang="en-IE" b="1" dirty="0"/>
              <a:t>Case Study 6: </a:t>
            </a:r>
            <a:r>
              <a:rPr lang="en-IE" dirty="0"/>
              <a:t>Team of Thrones, UK</a:t>
            </a:r>
          </a:p>
        </p:txBody>
      </p:sp>
      <p:pic>
        <p:nvPicPr>
          <p:cNvPr id="14" name="Picture 13" descr="A picture containing monitor, sitting, indoor, screen&#10;&#10;Description automatically generated">
            <a:extLst>
              <a:ext uri="{FF2B5EF4-FFF2-40B4-BE49-F238E27FC236}">
                <a16:creationId xmlns:a16="http://schemas.microsoft.com/office/drawing/2014/main" id="{0B552CEE-2E84-FD44-B5F3-6106A5FC72AE}"/>
              </a:ext>
            </a:extLst>
          </p:cNvPr>
          <p:cNvPicPr/>
          <p:nvPr/>
        </p:nvPicPr>
        <p:blipFill rotWithShape="1">
          <a:blip r:embed="rId3"/>
          <a:srcRect l="4792" t="12636" r="6089" b="14423"/>
          <a:stretch/>
        </p:blipFill>
        <p:spPr>
          <a:xfrm>
            <a:off x="5278482" y="2540468"/>
            <a:ext cx="6490386" cy="4133124"/>
          </a:xfrm>
          <a:prstGeom prst="rect">
            <a:avLst/>
          </a:prstGeom>
        </p:spPr>
      </p:pic>
      <p:sp>
        <p:nvSpPr>
          <p:cNvPr id="16" name="Text Placeholder 2">
            <a:extLst>
              <a:ext uri="{FF2B5EF4-FFF2-40B4-BE49-F238E27FC236}">
                <a16:creationId xmlns:a16="http://schemas.microsoft.com/office/drawing/2014/main" id="{DC294927-EC06-F64B-AA9D-F7600687C483}"/>
              </a:ext>
            </a:extLst>
          </p:cNvPr>
          <p:cNvSpPr txBox="1">
            <a:spLocks/>
          </p:cNvSpPr>
          <p:nvPr/>
        </p:nvSpPr>
        <p:spPr>
          <a:xfrm>
            <a:off x="423132" y="1950972"/>
            <a:ext cx="11768868" cy="541370"/>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fontAlgn="base">
              <a:buFont typeface="Arial" charset="0"/>
              <a:buNone/>
            </a:pPr>
            <a:r>
              <a:rPr lang="en-IE" sz="3000" b="1">
                <a:solidFill>
                  <a:srgbClr val="DA2128"/>
                </a:solidFill>
              </a:rPr>
              <a:t>GOT Corporate Team Building Events, Castle Ward in Northern Ireland</a:t>
            </a:r>
            <a:endParaRPr lang="en-IE" sz="3000" dirty="0">
              <a:solidFill>
                <a:schemeClr val="tx1">
                  <a:lumMod val="75000"/>
                  <a:lumOff val="25000"/>
                </a:schemeClr>
              </a:solidFill>
              <a:hlinkClick r:id="rId4">
                <a:extLst>
                  <a:ext uri="{A12FA001-AC4F-418D-AE19-62706E023703}">
                    <ahyp:hlinkClr xmlns:ahyp="http://schemas.microsoft.com/office/drawing/2018/hyperlinkcolor" val="tx"/>
                  </a:ext>
                </a:extLst>
              </a:hlinkClick>
            </a:endParaRPr>
          </a:p>
        </p:txBody>
      </p:sp>
      <p:sp>
        <p:nvSpPr>
          <p:cNvPr id="17" name="Text Placeholder 2">
            <a:extLst>
              <a:ext uri="{FF2B5EF4-FFF2-40B4-BE49-F238E27FC236}">
                <a16:creationId xmlns:a16="http://schemas.microsoft.com/office/drawing/2014/main" id="{3E937038-B494-AA4F-AF3A-5CD20C0ADCD9}"/>
              </a:ext>
            </a:extLst>
          </p:cNvPr>
          <p:cNvSpPr txBox="1">
            <a:spLocks/>
          </p:cNvSpPr>
          <p:nvPr/>
        </p:nvSpPr>
        <p:spPr>
          <a:xfrm>
            <a:off x="549048" y="2666505"/>
            <a:ext cx="5081731" cy="4481048"/>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fontAlgn="base">
              <a:buNone/>
            </a:pPr>
            <a:r>
              <a:rPr lang="en-IE" dirty="0"/>
              <a:t>This company provides much more than team building, such as; accommodation, cycle tours, archery set experiences, axe throwing experience, sea boat voyages, luxury private tours, glamping, souvenirs, tours, gift vouchers, activities, extras (e.g. banquet night, meet the wolves), caters for hen/stag do parties    </a:t>
            </a:r>
          </a:p>
          <a:p>
            <a:pPr marL="0" indent="0" fontAlgn="base">
              <a:buNone/>
            </a:pPr>
            <a:r>
              <a:rPr lang="en-IE" sz="1800" dirty="0">
                <a:solidFill>
                  <a:schemeClr val="tx1">
                    <a:lumMod val="75000"/>
                    <a:lumOff val="25000"/>
                  </a:schemeClr>
                </a:solidFill>
                <a:hlinkClick r:id="rId5"/>
              </a:rPr>
              <a:t>More Information on Team of Thrones</a:t>
            </a:r>
            <a:endParaRPr lang="en-IE" sz="1800" dirty="0">
              <a:solidFill>
                <a:schemeClr val="tx1">
                  <a:lumMod val="75000"/>
                  <a:lumOff val="25000"/>
                </a:schemeClr>
              </a:solidFill>
              <a:hlinkClick r:id="rId4">
                <a:extLst>
                  <a:ext uri="{A12FA001-AC4F-418D-AE19-62706E023703}">
                    <ahyp:hlinkClr xmlns:ahyp="http://schemas.microsoft.com/office/drawing/2018/hyperlinkcolor" val="tx"/>
                  </a:ext>
                </a:extLst>
              </a:hlinkClick>
            </a:endParaRPr>
          </a:p>
        </p:txBody>
      </p:sp>
      <p:sp>
        <p:nvSpPr>
          <p:cNvPr id="20" name="Rectangle 19">
            <a:extLst>
              <a:ext uri="{FF2B5EF4-FFF2-40B4-BE49-F238E27FC236}">
                <a16:creationId xmlns:a16="http://schemas.microsoft.com/office/drawing/2014/main" id="{36DDDE64-3352-7645-BDA1-1E83A8D05C3C}"/>
              </a:ext>
            </a:extLst>
          </p:cNvPr>
          <p:cNvSpPr/>
          <p:nvPr/>
        </p:nvSpPr>
        <p:spPr>
          <a:xfrm>
            <a:off x="6108014" y="2888392"/>
            <a:ext cx="4908884" cy="3017403"/>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131357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A56604-A3D3-4CBC-9F59-E86E3AE0F72F}"/>
              </a:ext>
            </a:extLst>
          </p:cNvPr>
          <p:cNvSpPr>
            <a:spLocks noGrp="1"/>
          </p:cNvSpPr>
          <p:nvPr>
            <p:ph type="body" sz="quarter" idx="10"/>
          </p:nvPr>
        </p:nvSpPr>
        <p:spPr>
          <a:xfrm rot="285998">
            <a:off x="239372" y="806889"/>
            <a:ext cx="5857943" cy="716025"/>
          </a:xfrm>
        </p:spPr>
        <p:txBody>
          <a:bodyPr>
            <a:normAutofit/>
          </a:bodyPr>
          <a:lstStyle/>
          <a:p>
            <a:r>
              <a:rPr lang="en-IE" b="1" dirty="0"/>
              <a:t>Case Study 7: </a:t>
            </a:r>
            <a:r>
              <a:rPr lang="en-IE" dirty="0"/>
              <a:t>Marc Darcy, UK</a:t>
            </a:r>
          </a:p>
        </p:txBody>
      </p:sp>
      <p:sp>
        <p:nvSpPr>
          <p:cNvPr id="3" name="Text Placeholder 2">
            <a:extLst>
              <a:ext uri="{FF2B5EF4-FFF2-40B4-BE49-F238E27FC236}">
                <a16:creationId xmlns:a16="http://schemas.microsoft.com/office/drawing/2014/main" id="{F16D623E-7DC4-45C3-8F1A-677E11400B7B}"/>
              </a:ext>
            </a:extLst>
          </p:cNvPr>
          <p:cNvSpPr>
            <a:spLocks noGrp="1"/>
          </p:cNvSpPr>
          <p:nvPr>
            <p:ph type="body" sz="quarter" idx="20"/>
          </p:nvPr>
        </p:nvSpPr>
        <p:spPr>
          <a:xfrm>
            <a:off x="553273" y="1694118"/>
            <a:ext cx="6805708" cy="4169140"/>
          </a:xfrm>
        </p:spPr>
        <p:txBody>
          <a:bodyPr/>
          <a:lstStyle/>
          <a:p>
            <a:pPr marL="0" indent="0" fontAlgn="base">
              <a:buNone/>
            </a:pPr>
            <a:r>
              <a:rPr lang="en-IE" sz="3200" b="1" dirty="0">
                <a:solidFill>
                  <a:srgbClr val="DA2128"/>
                </a:solidFill>
              </a:rPr>
              <a:t>Drapers Menswear </a:t>
            </a:r>
          </a:p>
          <a:p>
            <a:pPr marL="0" indent="0" fontAlgn="base">
              <a:buNone/>
            </a:pPr>
            <a:r>
              <a:rPr lang="en-IE" sz="1600" b="1" dirty="0">
                <a:solidFill>
                  <a:srgbClr val="DA2128"/>
                </a:solidFill>
              </a:rPr>
              <a:t>Brand of the Year  2017/18 &amp; 2018/19</a:t>
            </a:r>
          </a:p>
          <a:p>
            <a:pPr marL="0" indent="0" fontAlgn="base">
              <a:buNone/>
            </a:pPr>
            <a:endParaRPr lang="en-IE" sz="1600" b="1" dirty="0">
              <a:solidFill>
                <a:srgbClr val="DA2128"/>
              </a:solidFill>
            </a:endParaRPr>
          </a:p>
          <a:p>
            <a:pPr marL="0" indent="0" fontAlgn="base">
              <a:buNone/>
            </a:pPr>
            <a:r>
              <a:rPr lang="en-IE" dirty="0"/>
              <a:t>Fashion is also a key opportunity for pop culture entrepreneurs. Think how we are already wearing Pop Culture, how we may not be aware of it or how you can create something different and on trend using Pop Culture. </a:t>
            </a:r>
            <a:r>
              <a:rPr lang="en-IE" b="1" dirty="0"/>
              <a:t>Marc Darcy</a:t>
            </a:r>
            <a:r>
              <a:rPr lang="en-IE" dirty="0"/>
              <a:t> has latched onto Pop Culture to complement his finest English gentlemen's garments with a modern twist. Shop for vintage suits, blazers and trousers influenced by Peaky Blinders, Bridget Jones (Mark Darcy), Jane Austen Novels.</a:t>
            </a:r>
          </a:p>
          <a:p>
            <a:pPr fontAlgn="base"/>
            <a:endParaRPr lang="en-IE" sz="1800" dirty="0">
              <a:solidFill>
                <a:schemeClr val="tx1">
                  <a:lumMod val="75000"/>
                  <a:lumOff val="25000"/>
                </a:schemeClr>
              </a:solidFill>
              <a:hlinkClick r:id="rId3"/>
            </a:endParaRPr>
          </a:p>
        </p:txBody>
      </p:sp>
      <p:sp>
        <p:nvSpPr>
          <p:cNvPr id="5" name="TextBox 4">
            <a:extLst>
              <a:ext uri="{FF2B5EF4-FFF2-40B4-BE49-F238E27FC236}">
                <a16:creationId xmlns:a16="http://schemas.microsoft.com/office/drawing/2014/main" id="{1950D71D-C9B9-45E9-8FA6-423EBEDD318C}"/>
              </a:ext>
            </a:extLst>
          </p:cNvPr>
          <p:cNvSpPr txBox="1"/>
          <p:nvPr/>
        </p:nvSpPr>
        <p:spPr>
          <a:xfrm>
            <a:off x="8858500" y="6322861"/>
            <a:ext cx="2862943" cy="369332"/>
          </a:xfrm>
          <a:prstGeom prst="rect">
            <a:avLst/>
          </a:prstGeom>
          <a:noFill/>
        </p:spPr>
        <p:txBody>
          <a:bodyPr wrap="square" rtlCol="0">
            <a:spAutoFit/>
          </a:bodyPr>
          <a:lstStyle/>
          <a:p>
            <a:pPr algn="r" fontAlgn="base"/>
            <a:r>
              <a:rPr lang="en-IE" dirty="0">
                <a:hlinkClick r:id="rId4"/>
              </a:rPr>
              <a:t>https://marcdarcy.co.uk/</a:t>
            </a:r>
            <a:endParaRPr lang="en-IE" dirty="0">
              <a:solidFill>
                <a:schemeClr val="tx1">
                  <a:lumMod val="75000"/>
                  <a:lumOff val="25000"/>
                </a:schemeClr>
              </a:solidFill>
              <a:hlinkClick r:id="rId5">
                <a:extLst>
                  <a:ext uri="{A12FA001-AC4F-418D-AE19-62706E023703}">
                    <ahyp:hlinkClr xmlns:ahyp="http://schemas.microsoft.com/office/drawing/2018/hyperlinkcolor" val="tx"/>
                  </a:ext>
                </a:extLst>
              </a:hlinkClick>
            </a:endParaRPr>
          </a:p>
        </p:txBody>
      </p:sp>
      <p:grpSp>
        <p:nvGrpSpPr>
          <p:cNvPr id="4" name="Group 3">
            <a:extLst>
              <a:ext uri="{FF2B5EF4-FFF2-40B4-BE49-F238E27FC236}">
                <a16:creationId xmlns:a16="http://schemas.microsoft.com/office/drawing/2014/main" id="{C97459A6-CECC-D04B-A59A-1D137A9A13FD}"/>
              </a:ext>
            </a:extLst>
          </p:cNvPr>
          <p:cNvGrpSpPr/>
          <p:nvPr/>
        </p:nvGrpSpPr>
        <p:grpSpPr>
          <a:xfrm>
            <a:off x="6849979" y="1596012"/>
            <a:ext cx="5342021" cy="4866384"/>
            <a:chOff x="7565660" y="2828740"/>
            <a:chExt cx="3872362" cy="3527579"/>
          </a:xfrm>
        </p:grpSpPr>
        <p:pic>
          <p:nvPicPr>
            <p:cNvPr id="6" name="Picture 5" descr="A picture containing monitor, sitting, indoor, screen&#10;&#10;Description automatically generated">
              <a:extLst>
                <a:ext uri="{FF2B5EF4-FFF2-40B4-BE49-F238E27FC236}">
                  <a16:creationId xmlns:a16="http://schemas.microsoft.com/office/drawing/2014/main" id="{93EE9AB8-64C5-8842-A77F-F5DD3234C12B}"/>
                </a:ext>
              </a:extLst>
            </p:cNvPr>
            <p:cNvPicPr/>
            <p:nvPr/>
          </p:nvPicPr>
          <p:blipFill rotWithShape="1">
            <a:blip r:embed="rId6"/>
            <a:srcRect l="4792" t="12636" r="32910" b="14423"/>
            <a:stretch/>
          </p:blipFill>
          <p:spPr>
            <a:xfrm>
              <a:off x="7565660" y="2828740"/>
              <a:ext cx="3872362" cy="3527579"/>
            </a:xfrm>
            <a:prstGeom prst="rect">
              <a:avLst/>
            </a:prstGeom>
          </p:spPr>
        </p:pic>
        <p:pic>
          <p:nvPicPr>
            <p:cNvPr id="8" name="Picture 7">
              <a:extLst>
                <a:ext uri="{FF2B5EF4-FFF2-40B4-BE49-F238E27FC236}">
                  <a16:creationId xmlns:a16="http://schemas.microsoft.com/office/drawing/2014/main" id="{DFCC92FB-2D68-1640-B2C6-5251801403D2}"/>
                </a:ext>
              </a:extLst>
            </p:cNvPr>
            <p:cNvPicPr>
              <a:picLocks noChangeAspect="1"/>
            </p:cNvPicPr>
            <p:nvPr/>
          </p:nvPicPr>
          <p:blipFill rotWithShape="1">
            <a:blip r:embed="rId7"/>
            <a:srcRect r="12924"/>
            <a:stretch/>
          </p:blipFill>
          <p:spPr>
            <a:xfrm>
              <a:off x="8303597" y="3102408"/>
              <a:ext cx="3134425" cy="2603419"/>
            </a:xfrm>
            <a:prstGeom prst="rect">
              <a:avLst/>
            </a:prstGeom>
          </p:spPr>
        </p:pic>
      </p:grpSp>
    </p:spTree>
    <p:extLst>
      <p:ext uri="{BB962C8B-B14F-4D97-AF65-F5344CB8AC3E}">
        <p14:creationId xmlns:p14="http://schemas.microsoft.com/office/powerpoint/2010/main" val="308666098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monitor, sitting, indoor, screen&#10;&#10;Description automatically generated">
            <a:extLst>
              <a:ext uri="{FF2B5EF4-FFF2-40B4-BE49-F238E27FC236}">
                <a16:creationId xmlns:a16="http://schemas.microsoft.com/office/drawing/2014/main" id="{4FEB9B73-0216-664F-A292-CA25CF42286D}"/>
              </a:ext>
            </a:extLst>
          </p:cNvPr>
          <p:cNvPicPr/>
          <p:nvPr/>
        </p:nvPicPr>
        <p:blipFill rotWithShape="1">
          <a:blip r:embed="rId2"/>
          <a:srcRect l="4792" t="12636" r="6089" b="14423"/>
          <a:stretch/>
        </p:blipFill>
        <p:spPr>
          <a:xfrm>
            <a:off x="1303834" y="234294"/>
            <a:ext cx="10033511" cy="6389411"/>
          </a:xfrm>
          <a:prstGeom prst="rect">
            <a:avLst/>
          </a:prstGeom>
        </p:spPr>
      </p:pic>
      <p:sp>
        <p:nvSpPr>
          <p:cNvPr id="3" name="Rectangle 2">
            <a:extLst>
              <a:ext uri="{FF2B5EF4-FFF2-40B4-BE49-F238E27FC236}">
                <a16:creationId xmlns:a16="http://schemas.microsoft.com/office/drawing/2014/main" id="{1AA0FC9F-5535-5E46-B9C0-167ACAC9DC2F}"/>
              </a:ext>
            </a:extLst>
          </p:cNvPr>
          <p:cNvSpPr/>
          <p:nvPr/>
        </p:nvSpPr>
        <p:spPr>
          <a:xfrm>
            <a:off x="2582779" y="747641"/>
            <a:ext cx="7555832" cy="473242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15047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7788C-A771-4024-8FE9-EA0CC75B82D3}"/>
              </a:ext>
            </a:extLst>
          </p:cNvPr>
          <p:cNvSpPr>
            <a:spLocks noGrp="1"/>
          </p:cNvSpPr>
          <p:nvPr>
            <p:ph type="ctrTitle"/>
          </p:nvPr>
        </p:nvSpPr>
        <p:spPr/>
        <p:txBody>
          <a:bodyPr/>
          <a:lstStyle/>
          <a:p>
            <a:endParaRPr lang="en-IE" dirty="0"/>
          </a:p>
        </p:txBody>
      </p:sp>
      <p:sp>
        <p:nvSpPr>
          <p:cNvPr id="3" name="Subtitle 2">
            <a:extLst>
              <a:ext uri="{FF2B5EF4-FFF2-40B4-BE49-F238E27FC236}">
                <a16:creationId xmlns:a16="http://schemas.microsoft.com/office/drawing/2014/main" id="{CFAD46F4-6566-4DD3-8B0F-A4CF99A4A7B7}"/>
              </a:ext>
            </a:extLst>
          </p:cNvPr>
          <p:cNvSpPr>
            <a:spLocks noGrp="1"/>
          </p:cNvSpPr>
          <p:nvPr>
            <p:ph type="subTitle" idx="1"/>
          </p:nvPr>
        </p:nvSpPr>
        <p:spPr/>
        <p:txBody>
          <a:bodyPr/>
          <a:lstStyle/>
          <a:p>
            <a:endParaRPr lang="en-IE" dirty="0"/>
          </a:p>
        </p:txBody>
      </p:sp>
      <p:pic>
        <p:nvPicPr>
          <p:cNvPr id="4" name="Picture 3">
            <a:extLst>
              <a:ext uri="{FF2B5EF4-FFF2-40B4-BE49-F238E27FC236}">
                <a16:creationId xmlns:a16="http://schemas.microsoft.com/office/drawing/2014/main" id="{917FE359-8C65-4F64-A649-221F3E7139F6}"/>
              </a:ext>
            </a:extLst>
          </p:cNvPr>
          <p:cNvPicPr>
            <a:picLocks noChangeAspect="1"/>
          </p:cNvPicPr>
          <p:nvPr/>
        </p:nvPicPr>
        <p:blipFill>
          <a:blip r:embed="rId2"/>
          <a:stretch>
            <a:fillRect/>
          </a:stretch>
        </p:blipFill>
        <p:spPr>
          <a:xfrm>
            <a:off x="-25609" y="0"/>
            <a:ext cx="12243217" cy="6858000"/>
          </a:xfrm>
          <a:prstGeom prst="rect">
            <a:avLst/>
          </a:prstGeom>
        </p:spPr>
      </p:pic>
    </p:spTree>
    <p:extLst>
      <p:ext uri="{BB962C8B-B14F-4D97-AF65-F5344CB8AC3E}">
        <p14:creationId xmlns:p14="http://schemas.microsoft.com/office/powerpoint/2010/main" val="34053110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rot="21247678">
            <a:off x="464686" y="3041175"/>
            <a:ext cx="2822796" cy="1029244"/>
          </a:xfrm>
        </p:spPr>
        <p:txBody>
          <a:bodyPr/>
          <a:lstStyle/>
          <a:p>
            <a:r>
              <a:rPr lang="en-US" dirty="0"/>
              <a:t>Thank You</a:t>
            </a:r>
          </a:p>
        </p:txBody>
      </p:sp>
      <p:sp>
        <p:nvSpPr>
          <p:cNvPr id="3" name="Text Placeholder 2"/>
          <p:cNvSpPr>
            <a:spLocks noGrp="1"/>
          </p:cNvSpPr>
          <p:nvPr>
            <p:ph type="body" sz="quarter" idx="18"/>
          </p:nvPr>
        </p:nvSpPr>
        <p:spPr>
          <a:xfrm rot="21247678">
            <a:off x="3741547" y="2694446"/>
            <a:ext cx="2447713" cy="1106570"/>
          </a:xfrm>
        </p:spPr>
        <p:txBody>
          <a:bodyPr/>
          <a:lstStyle/>
          <a:p>
            <a:r>
              <a:rPr lang="en-US" dirty="0"/>
              <a:t>Any Questions?</a:t>
            </a:r>
          </a:p>
        </p:txBody>
      </p:sp>
      <p:sp>
        <p:nvSpPr>
          <p:cNvPr id="4" name="Text Placeholder 3"/>
          <p:cNvSpPr>
            <a:spLocks noGrp="1"/>
          </p:cNvSpPr>
          <p:nvPr>
            <p:ph type="body" sz="quarter" idx="19"/>
          </p:nvPr>
        </p:nvSpPr>
        <p:spPr>
          <a:xfrm>
            <a:off x="624990" y="6176832"/>
            <a:ext cx="3621977" cy="419808"/>
          </a:xfrm>
        </p:spPr>
        <p:txBody>
          <a:bodyPr>
            <a:normAutofit fontScale="62500" lnSpcReduction="20000"/>
          </a:bodyPr>
          <a:lstStyle/>
          <a:p>
            <a:r>
              <a:rPr lang="en-IE" dirty="0">
                <a:hlinkClick r:id="rId2"/>
              </a:rPr>
              <a:t>https://www.facebook.com/EPICopportunties/</a:t>
            </a:r>
            <a:endParaRPr lang="en-US" dirty="0"/>
          </a:p>
        </p:txBody>
      </p:sp>
      <p:sp>
        <p:nvSpPr>
          <p:cNvPr id="5" name="Text Placeholder 4"/>
          <p:cNvSpPr>
            <a:spLocks noGrp="1"/>
          </p:cNvSpPr>
          <p:nvPr>
            <p:ph type="body" sz="quarter" idx="20"/>
          </p:nvPr>
        </p:nvSpPr>
        <p:spPr>
          <a:xfrm>
            <a:off x="5894653" y="6158451"/>
            <a:ext cx="2470321" cy="419808"/>
          </a:xfrm>
        </p:spPr>
        <p:txBody>
          <a:bodyPr>
            <a:normAutofit fontScale="70000" lnSpcReduction="20000"/>
          </a:bodyPr>
          <a:lstStyle/>
          <a:p>
            <a:r>
              <a:rPr lang="en-US" dirty="0">
                <a:hlinkClick r:id="rId3"/>
              </a:rPr>
              <a:t>www.epicopportunities.eu</a:t>
            </a:r>
            <a:endParaRPr lang="en-US" dirty="0"/>
          </a:p>
          <a:p>
            <a:endParaRPr lang="en-US"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2082" t="11936" r="59586" b="26371"/>
          <a:stretch/>
        </p:blipFill>
        <p:spPr>
          <a:xfrm>
            <a:off x="4404821" y="5976642"/>
            <a:ext cx="305143" cy="400381"/>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8912" t="77879" r="4725" b="-4082"/>
          <a:stretch/>
        </p:blipFill>
        <p:spPr>
          <a:xfrm>
            <a:off x="8364974" y="5943369"/>
            <a:ext cx="477838" cy="466929"/>
          </a:xfrm>
          <a:prstGeom prst="ellipse">
            <a:avLst/>
          </a:prstGeom>
        </p:spPr>
      </p:pic>
    </p:spTree>
    <p:extLst>
      <p:ext uri="{BB962C8B-B14F-4D97-AF65-F5344CB8AC3E}">
        <p14:creationId xmlns:p14="http://schemas.microsoft.com/office/powerpoint/2010/main" val="781998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p:txBody>
          <a:bodyPr/>
          <a:lstStyle/>
          <a:p>
            <a:r>
              <a:rPr lang="en-IE" dirty="0"/>
              <a:t>Business Idea Generation</a:t>
            </a:r>
          </a:p>
          <a:p>
            <a:endParaRPr lang="en-IE" b="1" dirty="0"/>
          </a:p>
        </p:txBody>
      </p:sp>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0"/>
          </p:nvPr>
        </p:nvSpPr>
        <p:spPr>
          <a:xfrm>
            <a:off x="580775" y="1747972"/>
            <a:ext cx="11337420" cy="4169140"/>
          </a:xfrm>
        </p:spPr>
        <p:txBody>
          <a:bodyPr/>
          <a:lstStyle/>
          <a:p>
            <a:pPr marL="0" indent="0" fontAlgn="base">
              <a:buNone/>
            </a:pPr>
            <a:r>
              <a:rPr lang="en-IE" sz="3200" b="1" dirty="0">
                <a:solidFill>
                  <a:srgbClr val="DA2128"/>
                </a:solidFill>
              </a:rPr>
              <a:t>Start generating great business ideas</a:t>
            </a:r>
          </a:p>
          <a:p>
            <a:pPr fontAlgn="base"/>
            <a:r>
              <a:rPr lang="en-IE" dirty="0"/>
              <a:t>Coming up with a business idea is relatively easy, coming up with a great business idea is hard. It is critical to your success that when starting out you explore as many ideas as possible before deciding on the final one you will take forward.</a:t>
            </a:r>
          </a:p>
          <a:p>
            <a:pPr fontAlgn="base"/>
            <a:r>
              <a:rPr lang="en-IE" dirty="0"/>
              <a:t>In this section, we will guide you through the process of finding a great business idea that you can turn into a successful, profitable and valuable business. This is often a long and time-consuming process but have some patience and you will bring to life some fantastic ones. Below you will find advice on how to get started in the ideation process and come up with great business ideas!</a:t>
            </a:r>
          </a:p>
          <a:p>
            <a:pPr fontAlgn="base"/>
            <a:r>
              <a:rPr lang="en-IE" dirty="0"/>
              <a:t>To get you started in the next section we have demonstrated 7 businesses based on Pop Culture. </a:t>
            </a:r>
          </a:p>
          <a:p>
            <a:pPr marL="0" indent="0" algn="r">
              <a:buNone/>
            </a:pPr>
            <a:r>
              <a:rPr lang="en-IE" sz="2200" dirty="0">
                <a:solidFill>
                  <a:srgbClr val="1268B3"/>
                </a:solidFill>
              </a:rPr>
              <a:t>Pop Culture is simply defined as </a:t>
            </a:r>
            <a:r>
              <a:rPr lang="en-IE" sz="2200" b="1" dirty="0">
                <a:solidFill>
                  <a:srgbClr val="1268B3"/>
                </a:solidFill>
              </a:rPr>
              <a:t>‘Commercial culture based on popular taste’</a:t>
            </a:r>
          </a:p>
        </p:txBody>
      </p:sp>
    </p:spTree>
    <p:extLst>
      <p:ext uri="{BB962C8B-B14F-4D97-AF65-F5344CB8AC3E}">
        <p14:creationId xmlns:p14="http://schemas.microsoft.com/office/powerpoint/2010/main" val="2080234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303776" y="750797"/>
            <a:ext cx="6384644" cy="833827"/>
          </a:xfrm>
        </p:spPr>
        <p:txBody>
          <a:bodyPr>
            <a:normAutofit/>
          </a:bodyPr>
          <a:lstStyle/>
          <a:p>
            <a:r>
              <a:rPr lang="en-IE" dirty="0"/>
              <a:t>Business Idea Generation</a:t>
            </a:r>
          </a:p>
        </p:txBody>
      </p:sp>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434150" y="1641922"/>
            <a:ext cx="11632662" cy="4169140"/>
          </a:xfrm>
        </p:spPr>
        <p:txBody>
          <a:bodyPr/>
          <a:lstStyle/>
          <a:p>
            <a:pPr marL="0" indent="0">
              <a:buNone/>
            </a:pPr>
            <a:r>
              <a:rPr lang="en-IE" sz="3200" b="1" dirty="0">
                <a:solidFill>
                  <a:srgbClr val="DA2128"/>
                </a:solidFill>
              </a:rPr>
              <a:t>Top Tips for Idea Generation</a:t>
            </a:r>
          </a:p>
          <a:p>
            <a:pPr marL="0" indent="0">
              <a:buNone/>
            </a:pPr>
            <a:r>
              <a:rPr lang="en-IE" b="1" i="1" dirty="0">
                <a:solidFill>
                  <a:srgbClr val="1268B3"/>
                </a:solidFill>
              </a:rPr>
              <a:t>Idea Generation is a process that takes time and practice</a:t>
            </a:r>
          </a:p>
          <a:p>
            <a:pPr>
              <a:buFont typeface="Arial" panose="020B0604020202020204" pitchFamily="34" charset="0"/>
              <a:buChar char="•"/>
            </a:pPr>
            <a:r>
              <a:rPr lang="en-IE" dirty="0"/>
              <a:t>The first idea is just the first idea, nothing more. Get lots and lots of ideas </a:t>
            </a:r>
          </a:p>
          <a:p>
            <a:pPr>
              <a:buFont typeface="Arial" panose="020B0604020202020204" pitchFamily="34" charset="0"/>
              <a:buChar char="•"/>
            </a:pPr>
            <a:r>
              <a:rPr lang="en-IE" dirty="0"/>
              <a:t>A good idea is expansive, more and more aspects and opportunities keep coming to mind </a:t>
            </a:r>
          </a:p>
          <a:p>
            <a:pPr>
              <a:buFont typeface="Arial" panose="020B0604020202020204" pitchFamily="34" charset="0"/>
              <a:buChar char="•"/>
            </a:pPr>
            <a:r>
              <a:rPr lang="en-IE" dirty="0"/>
              <a:t>A less suitable business idea will provide few added opportunities and dies down quickly</a:t>
            </a:r>
          </a:p>
          <a:p>
            <a:pPr>
              <a:buFont typeface="Arial" panose="020B0604020202020204" pitchFamily="34" charset="0"/>
              <a:buChar char="•"/>
            </a:pPr>
            <a:r>
              <a:rPr lang="en-IE" dirty="0"/>
              <a:t>Stick to your guns and aim for a higher standard of business idea </a:t>
            </a:r>
          </a:p>
          <a:p>
            <a:pPr>
              <a:buFont typeface="Arial" panose="020B0604020202020204" pitchFamily="34" charset="0"/>
              <a:buChar char="•"/>
            </a:pPr>
            <a:r>
              <a:rPr lang="en-IE" dirty="0"/>
              <a:t>Deliver a pitch or presentation on your idea and see what others say</a:t>
            </a:r>
          </a:p>
          <a:p>
            <a:pPr>
              <a:buFont typeface="Arial" panose="020B0604020202020204" pitchFamily="34" charset="0"/>
              <a:buChar char="•"/>
            </a:pPr>
            <a:r>
              <a:rPr lang="en-IE" dirty="0"/>
              <a:t>Every business idea can be improved; try to discover how If not this one, the next one might. Keep at it, this is a learned skill, get excited, fan the flames, even if the idea might not be possible</a:t>
            </a:r>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072370"/>
            <a:ext cx="7126941" cy="307777"/>
          </a:xfrm>
          <a:prstGeom prst="rect">
            <a:avLst/>
          </a:prstGeom>
          <a:noFill/>
        </p:spPr>
        <p:txBody>
          <a:bodyPr wrap="square" rtlCol="0">
            <a:spAutoFit/>
          </a:bodyPr>
          <a:lstStyle/>
          <a:p>
            <a:pPr algn="r"/>
            <a:r>
              <a:rPr lang="en-IE" sz="1400" dirty="0">
                <a:hlinkClick r:id="rId3"/>
              </a:rPr>
              <a:t>https://pdst.ie/sites/default/files/Student%20enterprise%20manual.pdf</a:t>
            </a:r>
            <a:endParaRPr lang="en-IE" sz="1400" dirty="0"/>
          </a:p>
        </p:txBody>
      </p:sp>
    </p:spTree>
    <p:extLst>
      <p:ext uri="{BB962C8B-B14F-4D97-AF65-F5344CB8AC3E}">
        <p14:creationId xmlns:p14="http://schemas.microsoft.com/office/powerpoint/2010/main" val="1787063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Picture">
            <a:extLst>
              <a:ext uri="{FF2B5EF4-FFF2-40B4-BE49-F238E27FC236}">
                <a16:creationId xmlns:a16="http://schemas.microsoft.com/office/drawing/2014/main" id="{E5B1A3FC-525F-0748-93AD-D95926B21B3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9244"/>
          <a:stretch/>
        </p:blipFill>
        <p:spPr bwMode="auto">
          <a:xfrm>
            <a:off x="0" y="0"/>
            <a:ext cx="1216644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25845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529</TotalTime>
  <Words>4918</Words>
  <Application>Microsoft Macintosh PowerPoint</Application>
  <PresentationFormat>Widescreen</PresentationFormat>
  <Paragraphs>371</Paragraphs>
  <Slides>68</Slides>
  <Notes>39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68</vt:i4>
      </vt:variant>
    </vt:vector>
  </HeadingPairs>
  <TitlesOfParts>
    <vt:vector size="77" baseType="lpstr">
      <vt:lpstr>Arial</vt:lpstr>
      <vt:lpstr>Calibri</vt:lpstr>
      <vt:lpstr>Calibri Light</vt:lpstr>
      <vt:lpstr>Corbel</vt:lpstr>
      <vt:lpstr>Lucida Grande</vt:lpstr>
      <vt:lpstr>Quattrocento Sans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Gillian Keane</cp:lastModifiedBy>
  <cp:revision>31</cp:revision>
  <dcterms:created xsi:type="dcterms:W3CDTF">2020-08-10T11:39:00Z</dcterms:created>
  <dcterms:modified xsi:type="dcterms:W3CDTF">2020-08-10T20:29:58Z</dcterms:modified>
</cp:coreProperties>
</file>