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1"/>
  </p:notesMasterIdLst>
  <p:sldIdLst>
    <p:sldId id="897" r:id="rId2"/>
    <p:sldId id="926" r:id="rId3"/>
    <p:sldId id="895" r:id="rId4"/>
    <p:sldId id="411" r:id="rId5"/>
    <p:sldId id="418" r:id="rId6"/>
    <p:sldId id="690" r:id="rId7"/>
    <p:sldId id="907" r:id="rId8"/>
    <p:sldId id="538" r:id="rId9"/>
    <p:sldId id="539" r:id="rId10"/>
    <p:sldId id="795" r:id="rId11"/>
    <p:sldId id="796" r:id="rId12"/>
    <p:sldId id="905" r:id="rId13"/>
    <p:sldId id="541" r:id="rId14"/>
    <p:sldId id="909" r:id="rId15"/>
    <p:sldId id="797" r:id="rId16"/>
    <p:sldId id="906" r:id="rId17"/>
    <p:sldId id="865" r:id="rId18"/>
    <p:sldId id="542" r:id="rId19"/>
    <p:sldId id="544" r:id="rId20"/>
    <p:sldId id="815" r:id="rId21"/>
    <p:sldId id="833" r:id="rId22"/>
    <p:sldId id="413" r:id="rId23"/>
    <p:sldId id="889" r:id="rId24"/>
    <p:sldId id="858" r:id="rId25"/>
    <p:sldId id="500" r:id="rId26"/>
    <p:sldId id="809" r:id="rId27"/>
    <p:sldId id="501" r:id="rId28"/>
    <p:sldId id="779" r:id="rId29"/>
    <p:sldId id="772" r:id="rId30"/>
    <p:sldId id="780" r:id="rId31"/>
    <p:sldId id="773" r:id="rId32"/>
    <p:sldId id="898" r:id="rId33"/>
    <p:sldId id="774" r:id="rId34"/>
    <p:sldId id="775" r:id="rId35"/>
    <p:sldId id="776" r:id="rId36"/>
    <p:sldId id="781" r:id="rId37"/>
    <p:sldId id="910" r:id="rId38"/>
    <p:sldId id="777" r:id="rId39"/>
    <p:sldId id="525" r:id="rId40"/>
    <p:sldId id="778" r:id="rId41"/>
    <p:sldId id="782" r:id="rId42"/>
    <p:sldId id="866" r:id="rId43"/>
    <p:sldId id="784" r:id="rId44"/>
    <p:sldId id="786" r:id="rId45"/>
    <p:sldId id="527" r:id="rId46"/>
    <p:sldId id="787" r:id="rId47"/>
    <p:sldId id="839" r:id="rId48"/>
    <p:sldId id="788" r:id="rId49"/>
    <p:sldId id="861" r:id="rId50"/>
    <p:sldId id="867" r:id="rId51"/>
    <p:sldId id="855" r:id="rId52"/>
    <p:sldId id="928" r:id="rId53"/>
    <p:sldId id="848" r:id="rId54"/>
    <p:sldId id="849" r:id="rId55"/>
    <p:sldId id="927" r:id="rId56"/>
    <p:sldId id="850" r:id="rId57"/>
    <p:sldId id="851" r:id="rId58"/>
    <p:sldId id="913" r:id="rId59"/>
    <p:sldId id="863" r:id="rId60"/>
    <p:sldId id="912" r:id="rId61"/>
    <p:sldId id="911" r:id="rId62"/>
    <p:sldId id="846" r:id="rId63"/>
    <p:sldId id="852" r:id="rId64"/>
    <p:sldId id="853" r:id="rId65"/>
    <p:sldId id="871" r:id="rId66"/>
    <p:sldId id="844" r:id="rId67"/>
    <p:sldId id="862" r:id="rId68"/>
    <p:sldId id="854" r:id="rId69"/>
    <p:sldId id="890" r:id="rId7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rla Casey" initials="OC" lastIdx="34" clrIdx="0">
    <p:extLst>
      <p:ext uri="{19B8F6BF-5375-455C-9EA6-DF929625EA0E}">
        <p15:presenceInfo xmlns:p15="http://schemas.microsoft.com/office/powerpoint/2012/main" userId="f0c6d9f0e8bc30f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2128"/>
    <a:srgbClr val="1268B3"/>
    <a:srgbClr val="4D4D4C"/>
    <a:srgbClr val="163159"/>
    <a:srgbClr val="F15A2A"/>
    <a:srgbClr val="FDB614"/>
    <a:srgbClr val="EEDC00"/>
    <a:srgbClr val="622650"/>
    <a:srgbClr val="085156"/>
    <a:srgbClr val="B5237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19" autoAdjust="0"/>
    <p:restoredTop sz="93277" autoAdjust="0"/>
  </p:normalViewPr>
  <p:slideViewPr>
    <p:cSldViewPr snapToGrid="0" snapToObjects="1">
      <p:cViewPr varScale="1">
        <p:scale>
          <a:sx n="104" d="100"/>
          <a:sy n="104" d="100"/>
        </p:scale>
        <p:origin x="96" y="12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9-11-03T08:15:11.611" idx="22">
    <p:pos x="10" y="10"/>
    <p:text>For me this is the start of a whole new module. Perhaps merge it into Module 3 ?</p:text>
    <p:extLst>
      <p:ext uri="{C676402C-5697-4E1C-873F-D02D1690AC5C}">
        <p15:threadingInfo xmlns:p15="http://schemas.microsoft.com/office/powerpoint/2012/main" timeZoneBias="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9-11-03T08:21:37.067" idx="28">
    <p:pos x="10" y="10"/>
    <p:text>This content is probably the start of your business on a shoestring so bring it back ot the start of this section.</p:text>
    <p:extLst>
      <p:ext uri="{C676402C-5697-4E1C-873F-D02D1690AC5C}">
        <p15:threadingInfo xmlns:p15="http://schemas.microsoft.com/office/powerpoint/2012/main" timeZoneBias="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19-11-03T08:24:33.712" idx="32">
    <p:pos x="10" y="10"/>
    <p:text>take out the webhost recommendation completely Dreamhost.   What about Shopify instead ?</p:text>
    <p:extLst>
      <p:ext uri="{C676402C-5697-4E1C-873F-D02D1690AC5C}">
        <p15:threadingInfo xmlns:p15="http://schemas.microsoft.com/office/powerpoint/2012/main" timeZoneBias="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27C4A2-7988-6643-81CC-A0DA021CADC6}" type="datetimeFigureOut">
              <a:rPr lang="en-US" smtClean="0"/>
              <a:t>9/17/2020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E25547-4A32-6147-ADC5-EFE816487606}" type="slidenum">
              <a:rPr lang="en-US" smtClean="0"/>
              <a:t>‹#›</a:t>
            </a:fld>
            <a:endParaRPr lang="en-US"/>
          </a:p>
        </p:txBody>
      </p:sp>
    </p:spTree>
    <p:extLst>
      <p:ext uri="{BB962C8B-B14F-4D97-AF65-F5344CB8AC3E}">
        <p14:creationId xmlns:p14="http://schemas.microsoft.com/office/powerpoint/2010/main" val="19599460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cons">
    <p:spTree>
      <p:nvGrpSpPr>
        <p:cNvPr id="1" name=""/>
        <p:cNvGrpSpPr/>
        <p:nvPr/>
      </p:nvGrpSpPr>
      <p:grpSpPr>
        <a:xfrm>
          <a:off x="0" y="0"/>
          <a:ext cx="0" cy="0"/>
          <a:chOff x="0" y="0"/>
          <a:chExt cx="0" cy="0"/>
        </a:xfrm>
      </p:grpSpPr>
      <p:sp>
        <p:nvSpPr>
          <p:cNvPr id="7" name="Rectangle 6"/>
          <p:cNvSpPr/>
          <p:nvPr userDrawn="1"/>
        </p:nvSpPr>
        <p:spPr>
          <a:xfrm>
            <a:off x="0" y="-1"/>
            <a:ext cx="12192000" cy="6858001"/>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586901" y="491138"/>
            <a:ext cx="4104369" cy="4893647"/>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EPIC</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extLst>
      <p:ext uri="{BB962C8B-B14F-4D97-AF65-F5344CB8AC3E}">
        <p14:creationId xmlns:p14="http://schemas.microsoft.com/office/powerpoint/2010/main" val="2032201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Top - Text Bottom Blue">
    <p:spTree>
      <p:nvGrpSpPr>
        <p:cNvPr id="1" name=""/>
        <p:cNvGrpSpPr/>
        <p:nvPr/>
      </p:nvGrpSpPr>
      <p:grpSpPr>
        <a:xfrm>
          <a:off x="0" y="0"/>
          <a:ext cx="0" cy="0"/>
          <a:chOff x="0" y="0"/>
          <a:chExt cx="0" cy="0"/>
        </a:xfrm>
      </p:grpSpPr>
      <p:sp>
        <p:nvSpPr>
          <p:cNvPr id="19"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1"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25" name="Rectangle 24"/>
          <p:cNvSpPr/>
          <p:nvPr userDrawn="1"/>
        </p:nvSpPr>
        <p:spPr>
          <a:xfrm rot="285998">
            <a:off x="-99436" y="2058511"/>
            <a:ext cx="5289466"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28"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40" name="Picture 39"/>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17590073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Top - Text Bottom Red">
    <p:spTree>
      <p:nvGrpSpPr>
        <p:cNvPr id="1" name=""/>
        <p:cNvGrpSpPr/>
        <p:nvPr/>
      </p:nvGrpSpPr>
      <p:grpSpPr>
        <a:xfrm>
          <a:off x="0" y="0"/>
          <a:ext cx="0" cy="0"/>
          <a:chOff x="0" y="0"/>
          <a:chExt cx="0" cy="0"/>
        </a:xfrm>
      </p:grpSpPr>
      <p:sp>
        <p:nvSpPr>
          <p:cNvPr id="24"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userDrawn="1"/>
        </p:nvSpPr>
        <p:spPr>
          <a:xfrm rot="285998">
            <a:off x="-99436" y="2058511"/>
            <a:ext cx="5289466"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3"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1"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32"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34" name="Picture 33"/>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13771846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 Header Page">
    <p:spTree>
      <p:nvGrpSpPr>
        <p:cNvPr id="1" name=""/>
        <p:cNvGrpSpPr/>
        <p:nvPr/>
      </p:nvGrpSpPr>
      <p:grpSpPr>
        <a:xfrm>
          <a:off x="0" y="0"/>
          <a:ext cx="0" cy="0"/>
          <a:chOff x="0" y="0"/>
          <a:chExt cx="0" cy="0"/>
        </a:xfrm>
      </p:grpSpPr>
      <p:sp>
        <p:nvSpPr>
          <p:cNvPr id="6" name="Rectangle 2"/>
          <p:cNvSpPr/>
          <p:nvPr userDrawn="1"/>
        </p:nvSpPr>
        <p:spPr>
          <a:xfrm rot="16200000" flipH="1"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7761358" y="5674"/>
            <a:ext cx="2928731" cy="2326714"/>
          </a:xfrm>
          <a:prstGeom prst="rect">
            <a:avLst/>
          </a:prstGeom>
        </p:spPr>
      </p:pic>
      <p:sp>
        <p:nvSpPr>
          <p:cNvPr id="9"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2" name="Text Placeholder 11"/>
          <p:cNvSpPr>
            <a:spLocks noGrp="1"/>
          </p:cNvSpPr>
          <p:nvPr>
            <p:ph type="body" sz="quarter" idx="10" hasCustomPrompt="1"/>
          </p:nvPr>
        </p:nvSpPr>
        <p:spPr>
          <a:xfrm rot="285998">
            <a:off x="394963" y="776271"/>
            <a:ext cx="5664057" cy="716025"/>
          </a:xfrm>
        </p:spPr>
        <p:txBody>
          <a:bodyPr>
            <a:normAutofit/>
          </a:bodyPr>
          <a:lstStyle>
            <a:lvl1pPr marL="0" indent="0">
              <a:buNone/>
              <a:defRPr sz="3600">
                <a:solidFill>
                  <a:schemeClr val="bg1"/>
                </a:solidFill>
              </a:defRPr>
            </a:lvl1pPr>
          </a:lstStyle>
          <a:p>
            <a:pPr lvl="0"/>
            <a:r>
              <a:rPr lang="en-US" dirty="0"/>
              <a:t>TITLE</a:t>
            </a:r>
          </a:p>
        </p:txBody>
      </p:sp>
      <p:pic>
        <p:nvPicPr>
          <p:cNvPr id="13" name="Picture 12"/>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6634461" y="0"/>
            <a:ext cx="2295144" cy="1060034"/>
          </a:xfrm>
          <a:prstGeom prst="rect">
            <a:avLst/>
          </a:prstGeom>
        </p:spPr>
      </p:pic>
      <p:sp>
        <p:nvSpPr>
          <p:cNvPr id="15" name="Text Placeholder 25"/>
          <p:cNvSpPr>
            <a:spLocks noGrp="1"/>
          </p:cNvSpPr>
          <p:nvPr>
            <p:ph type="body" sz="quarter" idx="20" hasCustomPrompt="1"/>
          </p:nvPr>
        </p:nvSpPr>
        <p:spPr>
          <a:xfrm>
            <a:off x="658268" y="2120067"/>
            <a:ext cx="8271337"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17365007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ue Header Page">
    <p:spTree>
      <p:nvGrpSpPr>
        <p:cNvPr id="1" name=""/>
        <p:cNvGrpSpPr/>
        <p:nvPr/>
      </p:nvGrpSpPr>
      <p:grpSpPr>
        <a:xfrm>
          <a:off x="0" y="0"/>
          <a:ext cx="0" cy="0"/>
          <a:chOff x="0" y="0"/>
          <a:chExt cx="0" cy="0"/>
        </a:xfrm>
      </p:grpSpPr>
      <p:sp>
        <p:nvSpPr>
          <p:cNvPr id="7" name="Rectangle 2"/>
          <p:cNvSpPr/>
          <p:nvPr userDrawn="1"/>
        </p:nvSpPr>
        <p:spPr>
          <a:xfrm rot="5400000"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1081698" y="12230"/>
            <a:ext cx="2928731" cy="2326714"/>
          </a:xfrm>
          <a:prstGeom prst="rect">
            <a:avLst/>
          </a:prstGeom>
        </p:spPr>
      </p:pic>
      <p:sp>
        <p:nvSpPr>
          <p:cNvPr id="12" name="Rectangle 11"/>
          <p:cNvSpPr/>
          <p:nvPr userDrawn="1"/>
        </p:nvSpPr>
        <p:spPr>
          <a:xfrm rot="21375402">
            <a:off x="5941628" y="666947"/>
            <a:ext cx="6403831"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1"/>
          <p:cNvSpPr>
            <a:spLocks noGrp="1"/>
          </p:cNvSpPr>
          <p:nvPr>
            <p:ph type="body" sz="quarter" idx="10" hasCustomPrompt="1"/>
          </p:nvPr>
        </p:nvSpPr>
        <p:spPr>
          <a:xfrm rot="21375402">
            <a:off x="6504127" y="798296"/>
            <a:ext cx="5715790" cy="716025"/>
          </a:xfrm>
        </p:spPr>
        <p:txBody>
          <a:bodyPr>
            <a:normAutofit/>
          </a:bodyPr>
          <a:lstStyle>
            <a:lvl1pPr marL="0" indent="0">
              <a:buNone/>
              <a:defRPr sz="3600">
                <a:solidFill>
                  <a:schemeClr val="bg1"/>
                </a:solidFill>
              </a:defRPr>
            </a:lvl1pPr>
          </a:lstStyle>
          <a:p>
            <a:pPr lvl="0"/>
            <a:r>
              <a:rPr lang="en-US" dirty="0"/>
              <a:t>TITLE</a:t>
            </a:r>
          </a:p>
        </p:txBody>
      </p:sp>
      <p:pic>
        <p:nvPicPr>
          <p:cNvPr id="15" name="Picture 14"/>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45199" y="6556"/>
            <a:ext cx="2295144" cy="1060034"/>
          </a:xfrm>
          <a:prstGeom prst="rect">
            <a:avLst/>
          </a:prstGeom>
        </p:spPr>
      </p:pic>
      <p:sp>
        <p:nvSpPr>
          <p:cNvPr id="16"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8" name="Text Placeholder 25"/>
          <p:cNvSpPr>
            <a:spLocks noGrp="1"/>
          </p:cNvSpPr>
          <p:nvPr>
            <p:ph type="body" sz="quarter" idx="20" hasCustomPrompt="1"/>
          </p:nvPr>
        </p:nvSpPr>
        <p:spPr>
          <a:xfrm>
            <a:off x="3644348" y="2120067"/>
            <a:ext cx="7898295"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7" name="Text Placeholder 23"/>
          <p:cNvSpPr>
            <a:spLocks noGrp="1"/>
          </p:cNvSpPr>
          <p:nvPr>
            <p:ph type="body" sz="quarter" idx="14" hasCustomPrompt="1"/>
          </p:nvPr>
        </p:nvSpPr>
        <p:spPr>
          <a:xfrm>
            <a:off x="5328871" y="4402483"/>
            <a:ext cx="785328" cy="1056986"/>
          </a:xfrm>
        </p:spPr>
        <p:txBody>
          <a:bodyPr anchor="t">
            <a:normAutofit/>
          </a:bodyPr>
          <a:lstStyle>
            <a:lvl1pPr marL="0" indent="0" algn="r">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9" name="Text Placeholder 23"/>
          <p:cNvSpPr>
            <a:spLocks noGrp="1"/>
          </p:cNvSpPr>
          <p:nvPr>
            <p:ph type="body" sz="quarter" idx="15" hasCustomPrompt="1"/>
          </p:nvPr>
        </p:nvSpPr>
        <p:spPr>
          <a:xfrm>
            <a:off x="625611" y="1679591"/>
            <a:ext cx="2613204" cy="1221666"/>
          </a:xfrm>
        </p:spPr>
        <p:txBody>
          <a:bodyPr anchor="t">
            <a:normAutofit/>
          </a:bodyPr>
          <a:lstStyle>
            <a:lvl1pPr marL="0" indent="0" algn="l">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10" name="Text Placeholder 23"/>
          <p:cNvSpPr>
            <a:spLocks noGrp="1"/>
          </p:cNvSpPr>
          <p:nvPr>
            <p:ph type="body" sz="quarter" idx="13" hasCustomPrompt="1"/>
          </p:nvPr>
        </p:nvSpPr>
        <p:spPr>
          <a:xfrm>
            <a:off x="658268" y="2325125"/>
            <a:ext cx="5423273" cy="2497338"/>
          </a:xfrm>
        </p:spPr>
        <p:txBody>
          <a:bodyPr anchor="ctr">
            <a:normAutofit/>
          </a:bodyPr>
          <a:lstStyle>
            <a:lvl1pPr marL="0" indent="0" algn="ctr">
              <a:buNone/>
              <a:defRPr sz="3000" i="1" baseline="0">
                <a:solidFill>
                  <a:srgbClr val="1268B3"/>
                </a:solidFill>
                <a:latin typeface="+mn-lt"/>
              </a:defRPr>
            </a:lvl1pPr>
          </a:lstStyle>
          <a:p>
            <a:pPr lvl="0"/>
            <a:r>
              <a:rPr lang="en-US" dirty="0"/>
              <a:t>Quote Here</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a:off x="6649146" y="0"/>
            <a:ext cx="5542854" cy="5404728"/>
          </a:xfrm>
          <a:prstGeom prst="rect">
            <a:avLst/>
          </a:prstGeom>
        </p:spPr>
      </p:pic>
      <p:sp>
        <p:nvSpPr>
          <p:cNvPr id="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a:off x="6649146" y="0"/>
            <a:ext cx="5542854" cy="5404728"/>
          </a:xfrm>
          <a:prstGeom prst="rect">
            <a:avLst/>
          </a:prstGeom>
        </p:spPr>
      </p:pic>
      <p:sp>
        <p:nvSpPr>
          <p:cNvPr id="8" name="テキスト プレースホルダー 36"/>
          <p:cNvSpPr txBox="1">
            <a:spLocks/>
          </p:cNvSpPr>
          <p:nvPr userDrawn="1"/>
        </p:nvSpPr>
        <p:spPr bwMode="auto">
          <a:xfrm>
            <a:off x="0" y="6328963"/>
            <a:ext cx="12192000"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extLst>
      <p:ext uri="{BB962C8B-B14F-4D97-AF65-F5344CB8AC3E}">
        <p14:creationId xmlns:p14="http://schemas.microsoft.com/office/powerpoint/2010/main" val="40760300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tro. Text with 3 bullets">
    <p:spTree>
      <p:nvGrpSpPr>
        <p:cNvPr id="1" name=""/>
        <p:cNvGrpSpPr/>
        <p:nvPr/>
      </p:nvGrpSpPr>
      <p:grpSpPr>
        <a:xfrm>
          <a:off x="0" y="0"/>
          <a:ext cx="0" cy="0"/>
          <a:chOff x="0" y="0"/>
          <a:chExt cx="0" cy="0"/>
        </a:xfrm>
      </p:grpSpPr>
      <p:sp>
        <p:nvSpPr>
          <p:cNvPr id="29" name="Rectangle 2"/>
          <p:cNvSpPr/>
          <p:nvPr userDrawn="1"/>
        </p:nvSpPr>
        <p:spPr>
          <a:xfrm>
            <a:off x="0" y="0"/>
            <a:ext cx="7580243"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5421062" y="3295516"/>
            <a:ext cx="6434785"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5420235" y="1767285"/>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6692445" y="2038802"/>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6692445" y="3582457"/>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Rectangle 21"/>
          <p:cNvSpPr>
            <a:spLocks noChangeArrowheads="1"/>
          </p:cNvSpPr>
          <p:nvPr userDrawn="1"/>
        </p:nvSpPr>
        <p:spPr bwMode="auto">
          <a:xfrm flipV="1">
            <a:off x="465266" y="1589475"/>
            <a:ext cx="4101734" cy="56433"/>
          </a:xfrm>
          <a:prstGeom prst="rect">
            <a:avLst/>
          </a:prstGeom>
          <a:solidFill>
            <a:srgbClr val="FDB614"/>
          </a:solidFill>
          <a:ln>
            <a:solidFill>
              <a:srgbClr val="FDB614"/>
            </a:solidFill>
          </a:ln>
        </p:spPr>
        <p:txBody>
          <a:bodyPr lIns="0"/>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FDB614"/>
              </a:solidFill>
              <a:ea typeface="ＭＳ Ｐゴシック" charset="-128"/>
              <a:cs typeface="ＭＳ Ｐゴシック" charset="-128"/>
            </a:endParaRPr>
          </a:p>
        </p:txBody>
      </p:sp>
      <p:sp>
        <p:nvSpPr>
          <p:cNvPr id="33" name="Text Placeholder 5"/>
          <p:cNvSpPr>
            <a:spLocks noGrp="1"/>
          </p:cNvSpPr>
          <p:nvPr userDrawn="1">
            <p:ph type="body" sz="quarter" idx="13" hasCustomPrompt="1"/>
          </p:nvPr>
        </p:nvSpPr>
        <p:spPr>
          <a:xfrm>
            <a:off x="643223" y="681688"/>
            <a:ext cx="3821205" cy="697353"/>
          </a:xfrm>
        </p:spPr>
        <p:txBody>
          <a:bodyPr>
            <a:normAutofit/>
          </a:bodyPr>
          <a:lstStyle>
            <a:lvl1pPr marL="0" indent="0">
              <a:buNone/>
              <a:defRPr sz="3600">
                <a:solidFill>
                  <a:schemeClr val="bg1"/>
                </a:solidFill>
              </a:defRPr>
            </a:lvl1pPr>
          </a:lstStyle>
          <a:p>
            <a:r>
              <a:rPr lang="en-US" dirty="0"/>
              <a:t>Title</a:t>
            </a:r>
          </a:p>
        </p:txBody>
      </p:sp>
      <p:sp>
        <p:nvSpPr>
          <p:cNvPr id="34" name="Text Placeholder 6"/>
          <p:cNvSpPr>
            <a:spLocks noGrp="1"/>
          </p:cNvSpPr>
          <p:nvPr userDrawn="1">
            <p:ph type="body" sz="quarter" idx="14" hasCustomPrompt="1"/>
          </p:nvPr>
        </p:nvSpPr>
        <p:spPr>
          <a:xfrm>
            <a:off x="643223" y="2087287"/>
            <a:ext cx="3821205" cy="3642009"/>
          </a:xfrm>
        </p:spPr>
        <p:txBody>
          <a:bodyPr>
            <a:normAutofit/>
          </a:bodyPr>
          <a:lstStyle>
            <a:lvl1pPr marL="0" indent="0">
              <a:buNone/>
              <a:defRPr sz="2400">
                <a:solidFill>
                  <a:schemeClr val="bg1"/>
                </a:solidFill>
              </a:defRPr>
            </a:lvl1pPr>
          </a:lstStyle>
          <a:p>
            <a:r>
              <a:rPr lang="en-US" dirty="0"/>
              <a:t>Body Text</a:t>
            </a:r>
          </a:p>
        </p:txBody>
      </p:sp>
      <p:sp>
        <p:nvSpPr>
          <p:cNvPr id="35" name="Text Placeholder 7"/>
          <p:cNvSpPr>
            <a:spLocks noGrp="1"/>
          </p:cNvSpPr>
          <p:nvPr userDrawn="1">
            <p:ph type="body" sz="quarter" idx="15" hasCustomPrompt="1"/>
          </p:nvPr>
        </p:nvSpPr>
        <p:spPr>
          <a:xfrm>
            <a:off x="5489681" y="1766517"/>
            <a:ext cx="1176670" cy="1122295"/>
          </a:xfrm>
        </p:spPr>
        <p:txBody>
          <a:bodyPr anchor="ctr">
            <a:normAutofit/>
          </a:bodyPr>
          <a:lstStyle>
            <a:lvl1pPr marL="0" indent="0" algn="ctr">
              <a:buNone/>
              <a:defRPr sz="4800">
                <a:solidFill>
                  <a:srgbClr val="FDB614"/>
                </a:solidFill>
              </a:defRPr>
            </a:lvl1pPr>
          </a:lstStyle>
          <a:p>
            <a:r>
              <a:rPr lang="en-US" dirty="0"/>
              <a:t>01</a:t>
            </a:r>
          </a:p>
        </p:txBody>
      </p:sp>
      <p:sp>
        <p:nvSpPr>
          <p:cNvPr id="36" name="Text Placeholder 4"/>
          <p:cNvSpPr>
            <a:spLocks noGrp="1"/>
          </p:cNvSpPr>
          <p:nvPr userDrawn="1">
            <p:ph type="body" sz="quarter" idx="12" hasCustomPrompt="1"/>
          </p:nvPr>
        </p:nvSpPr>
        <p:spPr>
          <a:xfrm>
            <a:off x="6960165" y="1775790"/>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7" name="Text Placeholder 8"/>
          <p:cNvSpPr>
            <a:spLocks noGrp="1"/>
          </p:cNvSpPr>
          <p:nvPr userDrawn="1">
            <p:ph type="body" sz="quarter" idx="16" hasCustomPrompt="1"/>
          </p:nvPr>
        </p:nvSpPr>
        <p:spPr>
          <a:xfrm>
            <a:off x="5513499" y="3314348"/>
            <a:ext cx="1176670" cy="1122295"/>
          </a:xfrm>
        </p:spPr>
        <p:txBody>
          <a:bodyPr anchor="ctr">
            <a:normAutofit/>
          </a:bodyPr>
          <a:lstStyle>
            <a:lvl1pPr marL="0" indent="0" algn="ctr">
              <a:buNone/>
              <a:defRPr sz="4800">
                <a:solidFill>
                  <a:srgbClr val="FDB614"/>
                </a:solidFill>
              </a:defRPr>
            </a:lvl1pPr>
          </a:lstStyle>
          <a:p>
            <a:r>
              <a:rPr lang="en-US" dirty="0"/>
              <a:t>02</a:t>
            </a:r>
          </a:p>
        </p:txBody>
      </p:sp>
      <p:sp>
        <p:nvSpPr>
          <p:cNvPr id="38" name="Text Placeholder 9"/>
          <p:cNvSpPr>
            <a:spLocks noGrp="1"/>
          </p:cNvSpPr>
          <p:nvPr userDrawn="1">
            <p:ph type="body" sz="quarter" idx="17" hasCustomPrompt="1"/>
          </p:nvPr>
        </p:nvSpPr>
        <p:spPr>
          <a:xfrm>
            <a:off x="6983983" y="3310369"/>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41" name="Picture 40"/>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4464428" y="-2312958"/>
            <a:ext cx="4590288" cy="4126992"/>
          </a:xfrm>
          <a:prstGeom prst="rect">
            <a:avLst/>
          </a:prstGeom>
        </p:spPr>
      </p:pic>
    </p:spTree>
    <p:extLst>
      <p:ext uri="{BB962C8B-B14F-4D97-AF65-F5344CB8AC3E}">
        <p14:creationId xmlns:p14="http://schemas.microsoft.com/office/powerpoint/2010/main" val="2315511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grpSp>
        <p:nvGrpSpPr>
          <p:cNvPr id="7" name="Group 6"/>
          <p:cNvGrpSpPr/>
          <p:nvPr userDrawn="1"/>
        </p:nvGrpSpPr>
        <p:grpSpPr>
          <a:xfrm flipH="1">
            <a:off x="0" y="0"/>
            <a:ext cx="12192057" cy="4412975"/>
            <a:chOff x="0" y="0"/>
            <a:chExt cx="12192057" cy="4412975"/>
          </a:xfrm>
        </p:grpSpPr>
        <p:sp>
          <p:nvSpPr>
            <p:cNvPr id="5" name="Rectangle 4"/>
            <p:cNvSpPr/>
            <p:nvPr userDrawn="1"/>
          </p:nvSpPr>
          <p:spPr>
            <a:xfrm>
              <a:off x="0" y="0"/>
              <a:ext cx="7858539" cy="201433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nip Single Corner Rectangle 3"/>
            <p:cNvSpPr/>
            <p:nvPr userDrawn="1"/>
          </p:nvSpPr>
          <p:spPr>
            <a:xfrm>
              <a:off x="0" y="0"/>
              <a:ext cx="12192057" cy="4412975"/>
            </a:xfrm>
            <a:custGeom>
              <a:avLst/>
              <a:gdLst>
                <a:gd name="connsiteX0" fmla="*/ 0 w 11383617"/>
                <a:gd name="connsiteY0" fmla="*/ 0 h 2955235"/>
                <a:gd name="connsiteX1" fmla="*/ 10891068 w 11383617"/>
                <a:gd name="connsiteY1" fmla="*/ 0 h 2955235"/>
                <a:gd name="connsiteX2" fmla="*/ 11383617 w 11383617"/>
                <a:gd name="connsiteY2" fmla="*/ 492549 h 2955235"/>
                <a:gd name="connsiteX3" fmla="*/ 11383617 w 11383617"/>
                <a:gd name="connsiteY3" fmla="*/ 2955235 h 2955235"/>
                <a:gd name="connsiteX4" fmla="*/ 0 w 11383617"/>
                <a:gd name="connsiteY4" fmla="*/ 2955235 h 2955235"/>
                <a:gd name="connsiteX5" fmla="*/ 0 w 11383617"/>
                <a:gd name="connsiteY5" fmla="*/ 0 h 2955235"/>
                <a:gd name="connsiteX0" fmla="*/ 0 w 11383617"/>
                <a:gd name="connsiteY0" fmla="*/ 954157 h 3909392"/>
                <a:gd name="connsiteX1" fmla="*/ 4954094 w 11383617"/>
                <a:gd name="connsiteY1" fmla="*/ 0 h 3909392"/>
                <a:gd name="connsiteX2" fmla="*/ 11383617 w 11383617"/>
                <a:gd name="connsiteY2" fmla="*/ 1446706 h 3909392"/>
                <a:gd name="connsiteX3" fmla="*/ 11383617 w 11383617"/>
                <a:gd name="connsiteY3" fmla="*/ 3909392 h 3909392"/>
                <a:gd name="connsiteX4" fmla="*/ 0 w 11383617"/>
                <a:gd name="connsiteY4" fmla="*/ 3909392 h 3909392"/>
                <a:gd name="connsiteX5" fmla="*/ 0 w 11383617"/>
                <a:gd name="connsiteY5" fmla="*/ 954157 h 3909392"/>
                <a:gd name="connsiteX0" fmla="*/ 0 w 12245008"/>
                <a:gd name="connsiteY0" fmla="*/ 954157 h 3909392"/>
                <a:gd name="connsiteX1" fmla="*/ 4954094 w 12245008"/>
                <a:gd name="connsiteY1" fmla="*/ 0 h 3909392"/>
                <a:gd name="connsiteX2" fmla="*/ 11383617 w 12245008"/>
                <a:gd name="connsiteY2" fmla="*/ 1446706 h 3909392"/>
                <a:gd name="connsiteX3" fmla="*/ 12245008 w 12245008"/>
                <a:gd name="connsiteY3" fmla="*/ 2849218 h 3909392"/>
                <a:gd name="connsiteX4" fmla="*/ 0 w 12245008"/>
                <a:gd name="connsiteY4" fmla="*/ 3909392 h 3909392"/>
                <a:gd name="connsiteX5" fmla="*/ 0 w 12245008"/>
                <a:gd name="connsiteY5" fmla="*/ 954157 h 3909392"/>
                <a:gd name="connsiteX0" fmla="*/ 0 w 12245008"/>
                <a:gd name="connsiteY0" fmla="*/ 954157 h 3909392"/>
                <a:gd name="connsiteX1" fmla="*/ 4954094 w 12245008"/>
                <a:gd name="connsiteY1" fmla="*/ 0 h 3909392"/>
                <a:gd name="connsiteX2" fmla="*/ 12165495 w 12245008"/>
                <a:gd name="connsiteY2" fmla="*/ 2219 h 3909392"/>
                <a:gd name="connsiteX3" fmla="*/ 12245008 w 12245008"/>
                <a:gd name="connsiteY3" fmla="*/ 2849218 h 3909392"/>
                <a:gd name="connsiteX4" fmla="*/ 0 w 12245008"/>
                <a:gd name="connsiteY4" fmla="*/ 3909392 h 3909392"/>
                <a:gd name="connsiteX5" fmla="*/ 0 w 12245008"/>
                <a:gd name="connsiteY5" fmla="*/ 954157 h 3909392"/>
                <a:gd name="connsiteX0" fmla="*/ 13253 w 12258261"/>
                <a:gd name="connsiteY0" fmla="*/ 954157 h 4399723"/>
                <a:gd name="connsiteX1" fmla="*/ 4967347 w 12258261"/>
                <a:gd name="connsiteY1" fmla="*/ 0 h 4399723"/>
                <a:gd name="connsiteX2" fmla="*/ 12178748 w 12258261"/>
                <a:gd name="connsiteY2" fmla="*/ 2219 h 4399723"/>
                <a:gd name="connsiteX3" fmla="*/ 12258261 w 12258261"/>
                <a:gd name="connsiteY3" fmla="*/ 2849218 h 4399723"/>
                <a:gd name="connsiteX4" fmla="*/ 0 w 12258261"/>
                <a:gd name="connsiteY4" fmla="*/ 4399723 h 4399723"/>
                <a:gd name="connsiteX5" fmla="*/ 13253 w 12258261"/>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491410 h 4399723"/>
                <a:gd name="connsiteX4" fmla="*/ 0 w 12205252"/>
                <a:gd name="connsiteY4" fmla="*/ 4399723 h 4399723"/>
                <a:gd name="connsiteX5" fmla="*/ 13253 w 12205252"/>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517915 h 4399723"/>
                <a:gd name="connsiteX4" fmla="*/ 0 w 12205252"/>
                <a:gd name="connsiteY4" fmla="*/ 4399723 h 4399723"/>
                <a:gd name="connsiteX5" fmla="*/ 13253 w 12205252"/>
                <a:gd name="connsiteY5" fmla="*/ 954157 h 4399723"/>
                <a:gd name="connsiteX0" fmla="*/ 13253 w 12205252"/>
                <a:gd name="connsiteY0" fmla="*/ 967409 h 4412975"/>
                <a:gd name="connsiteX1" fmla="*/ 7922582 w 12205252"/>
                <a:gd name="connsiteY1" fmla="*/ 0 h 4412975"/>
                <a:gd name="connsiteX2" fmla="*/ 12178748 w 12205252"/>
                <a:gd name="connsiteY2" fmla="*/ 15471 h 4412975"/>
                <a:gd name="connsiteX3" fmla="*/ 12205252 w 12205252"/>
                <a:gd name="connsiteY3" fmla="*/ 2531167 h 4412975"/>
                <a:gd name="connsiteX4" fmla="*/ 0 w 12205252"/>
                <a:gd name="connsiteY4" fmla="*/ 4412975 h 4412975"/>
                <a:gd name="connsiteX5" fmla="*/ 13253 w 12205252"/>
                <a:gd name="connsiteY5" fmla="*/ 967409 h 4412975"/>
                <a:gd name="connsiteX0" fmla="*/ 587 w 12219091"/>
                <a:gd name="connsiteY0" fmla="*/ 1338470 h 4412975"/>
                <a:gd name="connsiteX1" fmla="*/ 7936421 w 12219091"/>
                <a:gd name="connsiteY1" fmla="*/ 0 h 4412975"/>
                <a:gd name="connsiteX2" fmla="*/ 12192587 w 12219091"/>
                <a:gd name="connsiteY2" fmla="*/ 15471 h 4412975"/>
                <a:gd name="connsiteX3" fmla="*/ 12219091 w 12219091"/>
                <a:gd name="connsiteY3" fmla="*/ 2531167 h 4412975"/>
                <a:gd name="connsiteX4" fmla="*/ 13839 w 12219091"/>
                <a:gd name="connsiteY4" fmla="*/ 4412975 h 4412975"/>
                <a:gd name="connsiteX5" fmla="*/ 587 w 12219091"/>
                <a:gd name="connsiteY5" fmla="*/ 1338470 h 4412975"/>
                <a:gd name="connsiteX0" fmla="*/ 587 w 12219150"/>
                <a:gd name="connsiteY0" fmla="*/ 1338470 h 4412975"/>
                <a:gd name="connsiteX1" fmla="*/ 7936421 w 12219150"/>
                <a:gd name="connsiteY1" fmla="*/ 0 h 4412975"/>
                <a:gd name="connsiteX2" fmla="*/ 12219150 w 12219150"/>
                <a:gd name="connsiteY2" fmla="*/ 15471 h 4412975"/>
                <a:gd name="connsiteX3" fmla="*/ 12219091 w 12219150"/>
                <a:gd name="connsiteY3" fmla="*/ 2531167 h 4412975"/>
                <a:gd name="connsiteX4" fmla="*/ 13839 w 12219150"/>
                <a:gd name="connsiteY4" fmla="*/ 4412975 h 4412975"/>
                <a:gd name="connsiteX5" fmla="*/ 587 w 12219150"/>
                <a:gd name="connsiteY5" fmla="*/ 1338470 h 441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9150" h="4412975">
                  <a:moveTo>
                    <a:pt x="587" y="1338470"/>
                  </a:moveTo>
                  <a:lnTo>
                    <a:pt x="7936421" y="0"/>
                  </a:lnTo>
                  <a:lnTo>
                    <a:pt x="12219150" y="15471"/>
                  </a:lnTo>
                  <a:cubicBezTo>
                    <a:pt x="12219130" y="854036"/>
                    <a:pt x="12219111" y="1692602"/>
                    <a:pt x="12219091" y="2531167"/>
                  </a:cubicBezTo>
                  <a:lnTo>
                    <a:pt x="13839" y="4412975"/>
                  </a:lnTo>
                  <a:cubicBezTo>
                    <a:pt x="18257" y="3264453"/>
                    <a:pt x="-3831" y="2486992"/>
                    <a:pt x="587" y="1338470"/>
                  </a:cubicBez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98081" y="0"/>
            <a:ext cx="5805670" cy="5065989"/>
          </a:xfrm>
          <a:prstGeom prst="rect">
            <a:avLst/>
          </a:prstGeom>
        </p:spPr>
      </p:pic>
      <p:sp>
        <p:nvSpPr>
          <p:cNvPr id="83" name="Rectangle 82"/>
          <p:cNvSpPr/>
          <p:nvPr userDrawn="1"/>
        </p:nvSpPr>
        <p:spPr>
          <a:xfrm rot="21247678">
            <a:off x="-203757" y="2863176"/>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4" name="Straight Connector 83"/>
          <p:cNvCxnSpPr/>
          <p:nvPr userDrawn="1"/>
        </p:nvCxnSpPr>
        <p:spPr>
          <a:xfrm rot="21247678">
            <a:off x="3460705" y="2937369"/>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Text Placeholder 7"/>
          <p:cNvSpPr>
            <a:spLocks noGrp="1"/>
          </p:cNvSpPr>
          <p:nvPr>
            <p:ph type="body" sz="quarter" idx="15" hasCustomPrompt="1"/>
          </p:nvPr>
        </p:nvSpPr>
        <p:spPr>
          <a:xfrm rot="21247678">
            <a:off x="464686" y="2981541"/>
            <a:ext cx="2822796" cy="1029244"/>
          </a:xfrm>
        </p:spPr>
        <p:txBody>
          <a:bodyPr anchor="ctr">
            <a:normAutofit/>
          </a:bodyPr>
          <a:lstStyle>
            <a:lvl1pPr marL="0" indent="0" algn="l">
              <a:buNone/>
              <a:defRPr sz="4800">
                <a:solidFill>
                  <a:srgbClr val="FDB614"/>
                </a:solidFill>
              </a:defRPr>
            </a:lvl1pPr>
          </a:lstStyle>
          <a:p>
            <a:r>
              <a:rPr lang="en-US" dirty="0"/>
              <a:t>Title</a:t>
            </a:r>
          </a:p>
        </p:txBody>
      </p:sp>
      <p:sp>
        <p:nvSpPr>
          <p:cNvPr id="86" name="Text Placeholder 4"/>
          <p:cNvSpPr>
            <a:spLocks noGrp="1"/>
          </p:cNvSpPr>
          <p:nvPr>
            <p:ph type="body" sz="quarter" idx="18" hasCustomPrompt="1"/>
          </p:nvPr>
        </p:nvSpPr>
        <p:spPr>
          <a:xfrm rot="21247678">
            <a:off x="3741547" y="2634812"/>
            <a:ext cx="2447713" cy="1106570"/>
          </a:xfrm>
        </p:spPr>
        <p:txBody>
          <a:bodyPr anchor="ctr">
            <a:normAutofit/>
          </a:bodyPr>
          <a:lstStyle>
            <a:lvl1pPr marL="0" indent="0">
              <a:buNone/>
              <a:defRPr sz="2600" baseline="0">
                <a:solidFill>
                  <a:schemeClr val="bg1"/>
                </a:solidFill>
              </a:defRPr>
            </a:lvl1pPr>
          </a:lstStyle>
          <a:p>
            <a:r>
              <a:rPr lang="en-US" dirty="0"/>
              <a:t>Sub Title</a:t>
            </a:r>
          </a:p>
        </p:txBody>
      </p:sp>
      <p:sp>
        <p:nvSpPr>
          <p:cNvPr id="89" name="Text Placeholder 23"/>
          <p:cNvSpPr>
            <a:spLocks noGrp="1"/>
          </p:cNvSpPr>
          <p:nvPr>
            <p:ph type="body" sz="quarter" idx="19" hasCustomPrompt="1"/>
          </p:nvPr>
        </p:nvSpPr>
        <p:spPr>
          <a:xfrm>
            <a:off x="5149737" y="6029993"/>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0" name="Rectangle 89"/>
          <p:cNvSpPr/>
          <p:nvPr userDrawn="1"/>
        </p:nvSpPr>
        <p:spPr>
          <a:xfrm rot="20852900">
            <a:off x="4266740" y="5903454"/>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ext Placeholder 23"/>
          <p:cNvSpPr>
            <a:spLocks noGrp="1"/>
          </p:cNvSpPr>
          <p:nvPr>
            <p:ph type="body" sz="quarter" idx="20" hasCustomPrompt="1"/>
          </p:nvPr>
        </p:nvSpPr>
        <p:spPr>
          <a:xfrm>
            <a:off x="9158520" y="6029994"/>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2" name="Rectangle 91"/>
          <p:cNvSpPr/>
          <p:nvPr userDrawn="1"/>
        </p:nvSpPr>
        <p:spPr>
          <a:xfrm rot="20852900">
            <a:off x="8275523" y="5903455"/>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04775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Font Size">
    <p:spTree>
      <p:nvGrpSpPr>
        <p:cNvPr id="1" name=""/>
        <p:cNvGrpSpPr/>
        <p:nvPr/>
      </p:nvGrpSpPr>
      <p:grpSpPr>
        <a:xfrm>
          <a:off x="0" y="0"/>
          <a:ext cx="0" cy="0"/>
          <a:chOff x="0" y="0"/>
          <a:chExt cx="0" cy="0"/>
        </a:xfrm>
      </p:grpSpPr>
    </p:spTree>
    <p:extLst>
      <p:ext uri="{BB962C8B-B14F-4D97-AF65-F5344CB8AC3E}">
        <p14:creationId xmlns:p14="http://schemas.microsoft.com/office/powerpoint/2010/main" val="7895234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9674933-F2B1-8A48-B5FC-18445F691229}" type="datetimeFigureOut">
              <a:rPr lang="en-US" smtClean="0"/>
              <a:t>9/17/2020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3F4CC3-3726-6A40-B89F-F0B2541AE1A6}" type="slidenum">
              <a:rPr lang="en-US" smtClean="0"/>
              <a:t>‹#›</a:t>
            </a:fld>
            <a:endParaRPr lang="en-US"/>
          </a:p>
        </p:txBody>
      </p:sp>
    </p:spTree>
    <p:extLst>
      <p:ext uri="{BB962C8B-B14F-4D97-AF65-F5344CB8AC3E}">
        <p14:creationId xmlns:p14="http://schemas.microsoft.com/office/powerpoint/2010/main" val="3421970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Typeface and Size">
    <p:spTree>
      <p:nvGrpSpPr>
        <p:cNvPr id="1" name=""/>
        <p:cNvGrpSpPr/>
        <p:nvPr/>
      </p:nvGrpSpPr>
      <p:grpSpPr>
        <a:xfrm>
          <a:off x="0" y="0"/>
          <a:ext cx="0" cy="0"/>
          <a:chOff x="0" y="0"/>
          <a:chExt cx="0" cy="0"/>
        </a:xfrm>
      </p:grpSpPr>
      <p:sp>
        <p:nvSpPr>
          <p:cNvPr id="6" name="Rectangle 5"/>
          <p:cNvSpPr/>
          <p:nvPr userDrawn="1"/>
        </p:nvSpPr>
        <p:spPr>
          <a:xfrm>
            <a:off x="0" y="-1"/>
            <a:ext cx="12192000" cy="6858001"/>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268B3"/>
              </a:solidFill>
            </a:endParaRPr>
          </a:p>
        </p:txBody>
      </p:sp>
      <p:sp>
        <p:nvSpPr>
          <p:cNvPr id="7" name="Rectangle 6"/>
          <p:cNvSpPr/>
          <p:nvPr userDrawn="1"/>
        </p:nvSpPr>
        <p:spPr>
          <a:xfrm>
            <a:off x="424669" y="528535"/>
            <a:ext cx="5666415" cy="1446550"/>
          </a:xfrm>
          <a:prstGeom prst="rect">
            <a:avLst/>
          </a:prstGeom>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IE" sz="4400" b="1" i="0" u="none" strike="noStrike" kern="1200" baseline="0" dirty="0">
                <a:solidFill>
                  <a:schemeClr val="bg1"/>
                </a:solidFill>
                <a:effectLst/>
                <a:latin typeface="+mn-lt"/>
                <a:ea typeface="Quattrocento Sans"/>
                <a:cs typeface="Quattrocento Sans"/>
                <a:sym typeface="Quattrocento Sans"/>
              </a:rPr>
              <a:t>EPIC</a:t>
            </a:r>
            <a:endParaRPr lang="en-IE" sz="4400" b="1" i="0" u="none" strike="noStrike" kern="1200" baseline="0" dirty="0">
              <a:solidFill>
                <a:schemeClr val="bg1"/>
              </a:solidFill>
              <a:effectLst/>
              <a:latin typeface="+mn-lt"/>
              <a:ea typeface="+mn-ea"/>
              <a:cs typeface="+mn-cs"/>
              <a:sym typeface="Quattrocento Sans"/>
            </a:endParaRP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093974" y="1633466"/>
            <a:ext cx="4589207" cy="4555093"/>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3172202"/>
            <a:ext cx="5489434"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9483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3" name="Rectangle 2"/>
          <p:cNvSpPr/>
          <p:nvPr userDrawn="1"/>
        </p:nvSpPr>
        <p:spPr>
          <a:xfrm>
            <a:off x="0" y="-13252"/>
            <a:ext cx="7673009"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rot="353497">
            <a:off x="-106891" y="570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11"/>
          <p:cNvSpPr>
            <a:spLocks noGrp="1"/>
          </p:cNvSpPr>
          <p:nvPr>
            <p:ph type="body" sz="quarter" idx="10" hasCustomPrompt="1"/>
          </p:nvPr>
        </p:nvSpPr>
        <p:spPr>
          <a:xfrm rot="353497">
            <a:off x="459254" y="680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0" name="Text Placeholder 25"/>
          <p:cNvSpPr>
            <a:spLocks noGrp="1"/>
          </p:cNvSpPr>
          <p:nvPr>
            <p:ph type="body" sz="quarter" idx="23" hasCustomPrompt="1"/>
          </p:nvPr>
        </p:nvSpPr>
        <p:spPr>
          <a:xfrm>
            <a:off x="608054" y="3476639"/>
            <a:ext cx="2784503" cy="3056683"/>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7635" y="-13252"/>
            <a:ext cx="5124365" cy="4311535"/>
          </a:xfrm>
          <a:prstGeom prst="rect">
            <a:avLst/>
          </a:prstGeom>
        </p:spPr>
      </p:pic>
      <p:sp>
        <p:nvSpPr>
          <p:cNvPr id="13" name="Rectangle 12"/>
          <p:cNvSpPr/>
          <p:nvPr userDrawn="1"/>
        </p:nvSpPr>
        <p:spPr>
          <a:xfrm rot="353497">
            <a:off x="-106891" y="1603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1"/>
          <p:cNvSpPr>
            <a:spLocks noGrp="1"/>
          </p:cNvSpPr>
          <p:nvPr>
            <p:ph type="body" sz="quarter" idx="24" hasCustomPrompt="1"/>
          </p:nvPr>
        </p:nvSpPr>
        <p:spPr>
          <a:xfrm rot="353497">
            <a:off x="459254" y="1713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6" name="Footer Placeholder 6"/>
          <p:cNvSpPr txBox="1">
            <a:spLocks noGrp="1"/>
          </p:cNvSpPr>
          <p:nvPr userDrawn="1"/>
        </p:nvSpPr>
        <p:spPr bwMode="auto">
          <a:xfrm>
            <a:off x="7655243" y="6126922"/>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spcBef>
                <a:spcPct val="0"/>
              </a:spcBef>
              <a:buFontTx/>
              <a:buNone/>
            </a:pPr>
            <a:r>
              <a:rPr lang="en-IE" altLang="en-US" sz="1000" dirty="0">
                <a:solidFill>
                  <a:srgbClr val="1A1918"/>
                </a:solidFill>
                <a:latin typeface="Calibri" charset="0"/>
              </a:rPr>
              <a:t> This programme has been funded with support from the European Commission </a:t>
            </a:r>
          </a:p>
        </p:txBody>
      </p:sp>
      <p:pic>
        <p:nvPicPr>
          <p:cNvPr id="17" name="Picture 8"/>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984105" y="6071360"/>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3338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 Slide">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463826" y="6052320"/>
            <a:ext cx="6692348" cy="400110"/>
          </a:xfrm>
          <a:prstGeom prst="rect">
            <a:avLst/>
          </a:prstGeom>
        </p:spPr>
        <p:txBody>
          <a:bodyPr wrap="square">
            <a:spAutoFit/>
          </a:bodyPr>
          <a:lstStyle/>
          <a:p>
            <a:pPr algn="just">
              <a:spcBef>
                <a:spcPct val="0"/>
              </a:spcBef>
              <a:buFontTx/>
              <a:buNone/>
            </a:pPr>
            <a:r>
              <a:rPr lang="en-GB" altLang="x-none" sz="1000" dirty="0">
                <a:solidFill>
                  <a:schemeClr val="bg1"/>
                </a:solidFill>
              </a:rPr>
              <a:t>This publication reflects the views only of the authors, and the Education, </a:t>
            </a:r>
            <a:r>
              <a:rPr lang="en-GB" altLang="x-none" sz="1000" dirty="0" err="1">
                <a:solidFill>
                  <a:schemeClr val="bg1"/>
                </a:solidFill>
              </a:rPr>
              <a:t>Audiovisual</a:t>
            </a:r>
            <a:r>
              <a:rPr lang="en-GB" altLang="x-none" sz="1000" dirty="0">
                <a:solidFill>
                  <a:schemeClr val="bg1"/>
                </a:solidFill>
              </a:rPr>
              <a:t> and Culture Executive Agency and the European Commission cannot be held responsible for any use which may be made of the information contained therein."  </a:t>
            </a:r>
            <a:endParaRPr lang="en-IE" altLang="en-US" sz="1000" dirty="0">
              <a:solidFill>
                <a:schemeClr val="bg1"/>
              </a:solidFill>
            </a:endParaRPr>
          </a:p>
        </p:txBody>
      </p:sp>
      <p:sp>
        <p:nvSpPr>
          <p:cNvPr id="12" name="Text Placeholder 11"/>
          <p:cNvSpPr>
            <a:spLocks noGrp="1"/>
          </p:cNvSpPr>
          <p:nvPr>
            <p:ph type="body" sz="quarter" idx="10" hasCustomPrompt="1"/>
          </p:nvPr>
        </p:nvSpPr>
        <p:spPr>
          <a:xfrm>
            <a:off x="576136" y="391665"/>
            <a:ext cx="5199824" cy="3224991"/>
          </a:xfrm>
        </p:spPr>
        <p:txBody>
          <a:bodyPr>
            <a:normAutofit/>
          </a:bodyPr>
          <a:lstStyle>
            <a:lvl1pPr marL="0" indent="0">
              <a:buNone/>
              <a:defRPr sz="5400">
                <a:solidFill>
                  <a:schemeClr val="bg1"/>
                </a:solidFill>
              </a:defRPr>
            </a:lvl1pPr>
          </a:lstStyle>
          <a:p>
            <a:pPr lvl="0"/>
            <a:r>
              <a:rPr lang="en-US" dirty="0"/>
              <a:t>INTRO.</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2729" t="-39417" r="31006" b="23679"/>
          <a:stretch/>
        </p:blipFill>
        <p:spPr>
          <a:xfrm>
            <a:off x="5870713" y="391665"/>
            <a:ext cx="6321287" cy="6466335"/>
          </a:xfrm>
          <a:prstGeom prst="rect">
            <a:avLst/>
          </a:prstGeom>
        </p:spPr>
      </p:pic>
    </p:spTree>
    <p:extLst>
      <p:ext uri="{BB962C8B-B14F-4D97-AF65-F5344CB8AC3E}">
        <p14:creationId xmlns:p14="http://schemas.microsoft.com/office/powerpoint/2010/main" val="2066195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Icons with Title">
    <p:spTree>
      <p:nvGrpSpPr>
        <p:cNvPr id="1" name=""/>
        <p:cNvGrpSpPr/>
        <p:nvPr/>
      </p:nvGrpSpPr>
      <p:grpSpPr>
        <a:xfrm>
          <a:off x="0" y="0"/>
          <a:ext cx="0" cy="0"/>
          <a:chOff x="0" y="0"/>
          <a:chExt cx="0" cy="0"/>
        </a:xfrm>
      </p:grpSpPr>
      <p:sp>
        <p:nvSpPr>
          <p:cNvPr id="30" name="Rectangle 2"/>
          <p:cNvSpPr/>
          <p:nvPr userDrawn="1"/>
        </p:nvSpPr>
        <p:spPr>
          <a:xfrm rot="16200000" flipH="1" flipV="1">
            <a:off x="4610365" y="-4597113"/>
            <a:ext cx="2984522" cy="12178751"/>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7673009"/>
              <a:gd name="connsiteY0" fmla="*/ 0 h 6863783"/>
              <a:gd name="connsiteX1" fmla="*/ 7673009 w 7673009"/>
              <a:gd name="connsiteY1" fmla="*/ 0 h 6863783"/>
              <a:gd name="connsiteX2" fmla="*/ 5924975 w 7673009"/>
              <a:gd name="connsiteY2" fmla="*/ 6863783 h 6863783"/>
              <a:gd name="connsiteX3" fmla="*/ 0 w 7673009"/>
              <a:gd name="connsiteY3" fmla="*/ 6858000 h 6863783"/>
              <a:gd name="connsiteX4" fmla="*/ 0 w 7673009"/>
              <a:gd name="connsiteY4" fmla="*/ 0 h 6863783"/>
              <a:gd name="connsiteX0" fmla="*/ 0 w 7076033"/>
              <a:gd name="connsiteY0" fmla="*/ 1 h 6863784"/>
              <a:gd name="connsiteX1" fmla="*/ 7076034 w 7076033"/>
              <a:gd name="connsiteY1" fmla="*/ 0 h 6863784"/>
              <a:gd name="connsiteX2" fmla="*/ 5924975 w 7076033"/>
              <a:gd name="connsiteY2" fmla="*/ 6863784 h 6863784"/>
              <a:gd name="connsiteX3" fmla="*/ 0 w 7076033"/>
              <a:gd name="connsiteY3" fmla="*/ 6858001 h 6863784"/>
              <a:gd name="connsiteX4" fmla="*/ 0 w 7076033"/>
              <a:gd name="connsiteY4" fmla="*/ 1 h 686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6033" h="6863784">
                <a:moveTo>
                  <a:pt x="0" y="1"/>
                </a:moveTo>
                <a:lnTo>
                  <a:pt x="7076034" y="0"/>
                </a:lnTo>
                <a:lnTo>
                  <a:pt x="5924975" y="6863784"/>
                </a:lnTo>
                <a:lnTo>
                  <a:pt x="0" y="6858001"/>
                </a:lnTo>
                <a:lnTo>
                  <a:pt x="0" y="1"/>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23"/>
          <p:cNvSpPr>
            <a:spLocks noChangeArrowheads="1"/>
          </p:cNvSpPr>
          <p:nvPr userDrawn="1"/>
        </p:nvSpPr>
        <p:spPr bwMode="auto">
          <a:xfrm>
            <a:off x="16262195" y="79667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1" name="Oval 24"/>
          <p:cNvSpPr>
            <a:spLocks noChangeArrowheads="1"/>
          </p:cNvSpPr>
          <p:nvPr userDrawn="1"/>
        </p:nvSpPr>
        <p:spPr bwMode="auto">
          <a:xfrm>
            <a:off x="16063758" y="85810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2" name="Oval 25"/>
          <p:cNvSpPr>
            <a:spLocks noChangeArrowheads="1"/>
          </p:cNvSpPr>
          <p:nvPr userDrawn="1"/>
        </p:nvSpPr>
        <p:spPr bwMode="auto">
          <a:xfrm>
            <a:off x="16898783" y="79619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3" name="Oval 26"/>
          <p:cNvSpPr>
            <a:spLocks noChangeArrowheads="1"/>
          </p:cNvSpPr>
          <p:nvPr userDrawn="1"/>
        </p:nvSpPr>
        <p:spPr bwMode="auto">
          <a:xfrm>
            <a:off x="16414595" y="81191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4" name="Oval 27"/>
          <p:cNvSpPr>
            <a:spLocks noChangeArrowheads="1"/>
          </p:cNvSpPr>
          <p:nvPr userDrawn="1"/>
        </p:nvSpPr>
        <p:spPr bwMode="auto">
          <a:xfrm>
            <a:off x="16216158" y="87334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5" name="Oval 28"/>
          <p:cNvSpPr>
            <a:spLocks noChangeArrowheads="1"/>
          </p:cNvSpPr>
          <p:nvPr userDrawn="1"/>
        </p:nvSpPr>
        <p:spPr bwMode="auto">
          <a:xfrm>
            <a:off x="17051183" y="81143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6" name="Oval 29"/>
          <p:cNvSpPr>
            <a:spLocks noChangeArrowheads="1"/>
          </p:cNvSpPr>
          <p:nvPr userDrawn="1"/>
        </p:nvSpPr>
        <p:spPr bwMode="auto">
          <a:xfrm>
            <a:off x="16566995" y="82715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7" name="Oval 30"/>
          <p:cNvSpPr>
            <a:spLocks noChangeArrowheads="1"/>
          </p:cNvSpPr>
          <p:nvPr userDrawn="1"/>
        </p:nvSpPr>
        <p:spPr bwMode="auto">
          <a:xfrm>
            <a:off x="16368558" y="88858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8" name="Oval 31"/>
          <p:cNvSpPr>
            <a:spLocks noChangeArrowheads="1"/>
          </p:cNvSpPr>
          <p:nvPr userDrawn="1"/>
        </p:nvSpPr>
        <p:spPr bwMode="auto">
          <a:xfrm>
            <a:off x="17203583" y="82667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pic>
        <p:nvPicPr>
          <p:cNvPr id="20" name="図プレースホルダー 37"/>
          <p:cNvPicPr>
            <a:picLocks noChangeAspect="1"/>
          </p:cNvPicPr>
          <p:nvPr userDrawn="1"/>
        </p:nvPicPr>
        <p:blipFill>
          <a:blip r:embed="rId2">
            <a:extLst>
              <a:ext uri="{28A0092B-C50C-407E-A947-70E740481C1C}">
                <a14:useLocalDpi xmlns:a14="http://schemas.microsoft.com/office/drawing/2010/main" val="0"/>
              </a:ext>
            </a:extLst>
          </a:blip>
          <a:srcRect l="16211" r="16211"/>
          <a:stretch>
            <a:fillRect/>
          </a:stretch>
        </p:blipFill>
        <p:spPr bwMode="auto">
          <a:xfrm>
            <a:off x="13804745" y="3534408"/>
            <a:ext cx="86360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 Placeholder 23"/>
          <p:cNvSpPr>
            <a:spLocks noGrp="1"/>
          </p:cNvSpPr>
          <p:nvPr>
            <p:ph type="body" sz="quarter" idx="13" hasCustomPrompt="1"/>
          </p:nvPr>
        </p:nvSpPr>
        <p:spPr>
          <a:xfrm>
            <a:off x="13250" y="901279"/>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46" name="Text Placeholder 23"/>
          <p:cNvSpPr>
            <a:spLocks noGrp="1"/>
          </p:cNvSpPr>
          <p:nvPr>
            <p:ph type="body" sz="quarter" idx="14" hasCustomPrompt="1"/>
          </p:nvPr>
        </p:nvSpPr>
        <p:spPr>
          <a:xfrm>
            <a:off x="684287"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47" name="Text Placeholder 23"/>
          <p:cNvSpPr>
            <a:spLocks noGrp="1"/>
          </p:cNvSpPr>
          <p:nvPr>
            <p:ph type="body" sz="quarter" idx="15" hasCustomPrompt="1"/>
          </p:nvPr>
        </p:nvSpPr>
        <p:spPr>
          <a:xfrm>
            <a:off x="684287"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48" name="Straight Connector 47"/>
          <p:cNvCxnSpPr/>
          <p:nvPr userDrawn="1"/>
        </p:nvCxnSpPr>
        <p:spPr>
          <a:xfrm flipH="1">
            <a:off x="555813"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0" name="Text Placeholder 23"/>
          <p:cNvSpPr>
            <a:spLocks noGrp="1"/>
          </p:cNvSpPr>
          <p:nvPr>
            <p:ph type="body" sz="quarter" idx="16" hasCustomPrompt="1"/>
          </p:nvPr>
        </p:nvSpPr>
        <p:spPr>
          <a:xfrm>
            <a:off x="451221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1" name="Text Placeholder 23"/>
          <p:cNvSpPr>
            <a:spLocks noGrp="1"/>
          </p:cNvSpPr>
          <p:nvPr>
            <p:ph type="body" sz="quarter" idx="17" hasCustomPrompt="1"/>
          </p:nvPr>
        </p:nvSpPr>
        <p:spPr>
          <a:xfrm>
            <a:off x="451221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2" name="Straight Connector 51"/>
          <p:cNvCxnSpPr/>
          <p:nvPr userDrawn="1"/>
        </p:nvCxnSpPr>
        <p:spPr>
          <a:xfrm flipH="1">
            <a:off x="438374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4" name="Text Placeholder 23"/>
          <p:cNvSpPr>
            <a:spLocks noGrp="1"/>
          </p:cNvSpPr>
          <p:nvPr>
            <p:ph type="body" sz="quarter" idx="18" hasCustomPrompt="1"/>
          </p:nvPr>
        </p:nvSpPr>
        <p:spPr>
          <a:xfrm>
            <a:off x="822808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5" name="Text Placeholder 23"/>
          <p:cNvSpPr>
            <a:spLocks noGrp="1"/>
          </p:cNvSpPr>
          <p:nvPr>
            <p:ph type="body" sz="quarter" idx="19" hasCustomPrompt="1"/>
          </p:nvPr>
        </p:nvSpPr>
        <p:spPr>
          <a:xfrm>
            <a:off x="822808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6" name="Straight Connector 55"/>
          <p:cNvCxnSpPr/>
          <p:nvPr userDrawn="1"/>
        </p:nvCxnSpPr>
        <p:spPr>
          <a:xfrm flipH="1">
            <a:off x="809961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6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31" name="Picture 30"/>
          <p:cNvPicPr>
            <a:picLocks noChangeAspect="1"/>
          </p:cNvPicPr>
          <p:nvPr userDrawn="1"/>
        </p:nvPicPr>
        <p:blipFill rotWithShape="1">
          <a:blip r:embed="rId3">
            <a:extLst>
              <a:ext uri="{28A0092B-C50C-407E-A947-70E740481C1C}">
                <a14:useLocalDpi xmlns:a14="http://schemas.microsoft.com/office/drawing/2010/main" val="0"/>
              </a:ext>
            </a:extLst>
          </a:blip>
          <a:srcRect l="-29572" t="35076" r="29572" b="-35076"/>
          <a:stretch/>
        </p:blipFill>
        <p:spPr>
          <a:xfrm>
            <a:off x="8261657" y="5060"/>
            <a:ext cx="3943593" cy="3545568"/>
          </a:xfrm>
          <a:prstGeom prst="rect">
            <a:avLst/>
          </a:prstGeom>
        </p:spPr>
      </p:pic>
      <p:sp>
        <p:nvSpPr>
          <p:cNvPr id="2" name="Rectangle 1"/>
          <p:cNvSpPr/>
          <p:nvPr userDrawn="1"/>
        </p:nvSpPr>
        <p:spPr>
          <a:xfrm rot="20852900">
            <a:off x="1758912" y="2179950"/>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userDrawn="1"/>
        </p:nvSpPr>
        <p:spPr>
          <a:xfrm rot="649108">
            <a:off x="5613094" y="2122558"/>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userDrawn="1"/>
        </p:nvSpPr>
        <p:spPr>
          <a:xfrm rot="21216429">
            <a:off x="9635129" y="2128224"/>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5173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Left (Blue) Photo Right">
    <p:spTree>
      <p:nvGrpSpPr>
        <p:cNvPr id="1" name=""/>
        <p:cNvGrpSpPr/>
        <p:nvPr/>
      </p:nvGrpSpPr>
      <p:grpSpPr>
        <a:xfrm>
          <a:off x="0" y="0"/>
          <a:ext cx="0" cy="0"/>
          <a:chOff x="0" y="0"/>
          <a:chExt cx="0" cy="0"/>
        </a:xfrm>
      </p:grpSpPr>
      <p:sp>
        <p:nvSpPr>
          <p:cNvPr id="18"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24" name="Picture 23"/>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5" name="Rectangle 24"/>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29"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1035067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Right Text Left (Blue)">
    <p:spTree>
      <p:nvGrpSpPr>
        <p:cNvPr id="1" name=""/>
        <p:cNvGrpSpPr/>
        <p:nvPr/>
      </p:nvGrpSpPr>
      <p:grpSpPr>
        <a:xfrm>
          <a:off x="0" y="0"/>
          <a:ext cx="0" cy="0"/>
          <a:chOff x="0" y="0"/>
          <a:chExt cx="0" cy="0"/>
        </a:xfrm>
      </p:grpSpPr>
      <p:sp>
        <p:nvSpPr>
          <p:cNvPr id="63"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65" name="Picture 64"/>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66" name="Rectangle 65"/>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6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71"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72"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732658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Left (Red) Photo Right">
    <p:spTree>
      <p:nvGrpSpPr>
        <p:cNvPr id="1" name=""/>
        <p:cNvGrpSpPr/>
        <p:nvPr/>
      </p:nvGrpSpPr>
      <p:grpSpPr>
        <a:xfrm>
          <a:off x="0" y="0"/>
          <a:ext cx="0" cy="0"/>
          <a:chOff x="0" y="0"/>
          <a:chExt cx="0" cy="0"/>
        </a:xfrm>
      </p:grpSpPr>
      <p:sp>
        <p:nvSpPr>
          <p:cNvPr id="15"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9" name="Picture 18"/>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0" name="Rectangle 19"/>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2"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3"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764034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Left Text Right (Red) ">
    <p:spTree>
      <p:nvGrpSpPr>
        <p:cNvPr id="1" name=""/>
        <p:cNvGrpSpPr/>
        <p:nvPr/>
      </p:nvGrpSpPr>
      <p:grpSpPr>
        <a:xfrm>
          <a:off x="0" y="0"/>
          <a:ext cx="0" cy="0"/>
          <a:chOff x="0" y="0"/>
          <a:chExt cx="0" cy="0"/>
        </a:xfrm>
      </p:grpSpPr>
      <p:sp>
        <p:nvSpPr>
          <p:cNvPr id="30"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33" name="Picture 32"/>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38" name="Rectangle 37"/>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47"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48"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49"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0646198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674933-F2B1-8A48-B5FC-18445F691229}" type="datetimeFigureOut">
              <a:rPr lang="en-US" smtClean="0"/>
              <a:t>9/17/2020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3F4CC3-3726-6A40-B89F-F0B2541AE1A6}" type="slidenum">
              <a:rPr lang="en-US" smtClean="0"/>
              <a:t>‹#›</a:t>
            </a:fld>
            <a:endParaRPr lang="en-US" dirty="0"/>
          </a:p>
        </p:txBody>
      </p:sp>
    </p:spTree>
    <p:extLst>
      <p:ext uri="{BB962C8B-B14F-4D97-AF65-F5344CB8AC3E}">
        <p14:creationId xmlns:p14="http://schemas.microsoft.com/office/powerpoint/2010/main" val="76914611"/>
      </p:ext>
    </p:extLst>
  </p:cSld>
  <p:clrMap bg1="lt1" tx1="dk1" bg2="lt2" tx2="dk2" accent1="accent1" accent2="accent2" accent3="accent3" accent4="accent4" accent5="accent5" accent6="accent6" hlink="hlink" folHlink="folHlink"/>
  <p:sldLayoutIdLst>
    <p:sldLayoutId id="2147483674" r:id="rId1"/>
    <p:sldLayoutId id="2147483676" r:id="rId2"/>
    <p:sldLayoutId id="2147483675" r:id="rId3"/>
    <p:sldLayoutId id="2147483649" r:id="rId4"/>
    <p:sldLayoutId id="2147483651" r:id="rId5"/>
    <p:sldLayoutId id="2147483652" r:id="rId6"/>
    <p:sldLayoutId id="2147483650" r:id="rId7"/>
    <p:sldLayoutId id="2147483655" r:id="rId8"/>
    <p:sldLayoutId id="2147483658" r:id="rId9"/>
    <p:sldLayoutId id="2147483653" r:id="rId10"/>
    <p:sldLayoutId id="2147483654" r:id="rId11"/>
    <p:sldLayoutId id="2147483657" r:id="rId12"/>
    <p:sldLayoutId id="2147483660" r:id="rId13"/>
    <p:sldLayoutId id="2147483661" r:id="rId14"/>
    <p:sldLayoutId id="2147483680" r:id="rId15"/>
    <p:sldLayoutId id="2147483659" r:id="rId16"/>
    <p:sldLayoutId id="2147483656" r:id="rId17"/>
    <p:sldLayoutId id="2147483677" r:id="rId18"/>
    <p:sldLayoutId id="2147483679"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hyperlink" Target="http://www.business2community.com/marketing/must-define-target-audience-01582183" TargetMode="Externa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hyperlink" Target="https://topnonprofits.com/know-your-target-audience-questions/" TargetMode="Externa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hyperlink" Target="https://youtu.be/CJYNlHr2n3E" TargetMode="External"/><Relationship Id="rId2" Type="http://schemas.openxmlformats.org/officeDocument/2006/relationships/image" Target="../media/image12.png"/><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hyperlink" Target="https://blogs.spectrio.com/define-your-target-audience-to-create-great-marketing" TargetMode="Externa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2.png"/><Relationship Id="rId1" Type="http://schemas.openxmlformats.org/officeDocument/2006/relationships/slideLayout" Target="../slideLayouts/slideLayout15.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hyperlink" Target="https://www.irishtimes.com/business/innovation/step-by-step-to-starting-your-own-business-1.3582112" TargetMode="External"/><Relationship Id="rId2" Type="http://schemas.openxmlformats.org/officeDocument/2006/relationships/hyperlink" Target="https://www.irishtimes.com/topics/topics-7.1213540?article=true&amp;tag_company=Local" TargetMode="Externa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hyperlink" Target="https://fitsmallbusiness.com/pop-up-shop-ideas/" TargetMode="Externa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hyperlink" Target="https://www.shopify.com/" TargetMode="Externa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5.xml"/><Relationship Id="rId5" Type="http://schemas.openxmlformats.org/officeDocument/2006/relationships/image" Target="../media/image33.png"/><Relationship Id="rId4" Type="http://schemas.openxmlformats.org/officeDocument/2006/relationships/image" Target="../media/image32.jpeg"/></Relationships>
</file>

<file path=ppt/slides/_rels/slide37.xml.rels><?xml version="1.0" encoding="UTF-8" standalone="yes"?>
<Relationships xmlns="http://schemas.openxmlformats.org/package/2006/relationships"><Relationship Id="rId3" Type="http://schemas.openxmlformats.org/officeDocument/2006/relationships/hyperlink" Target="https://www.thestorefront.com/mag/planning-pop-up-store-set-success-checklist/" TargetMode="External"/><Relationship Id="rId2" Type="http://schemas.openxmlformats.org/officeDocument/2006/relationships/hyperlink" Target="https://www.thestorefront.fr/mag/pop-shop-layout-tips-design-unforgettable-experience/?utm_source=Blog&amp;utm_medium=Article&amp;utm_campaign=How-to" TargetMode="Externa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5.xml"/><Relationship Id="rId5" Type="http://schemas.openxmlformats.org/officeDocument/2006/relationships/hyperlink" Target="https://www.potbelly.com/menu/Pick-your-Pair" TargetMode="External"/><Relationship Id="rId4" Type="http://schemas.openxmlformats.org/officeDocument/2006/relationships/image" Target="../media/image38.png"/></Relationships>
</file>

<file path=ppt/slides/_rels/slide4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hyperlink" Target="https://fitsmallbusiness.com/pop-up-shop-ideas/" TargetMode="External"/><Relationship Id="rId2" Type="http://schemas.openxmlformats.org/officeDocument/2006/relationships/hyperlink" Target="https://sumup.ie/" TargetMode="External"/><Relationship Id="rId1" Type="http://schemas.openxmlformats.org/officeDocument/2006/relationships/slideLayout" Target="../slideLayouts/slideLayout12.xml"/><Relationship Id="rId4" Type="http://schemas.openxmlformats.org/officeDocument/2006/relationships/image" Target="../media/image43.jpeg"/></Relationships>
</file>

<file path=ppt/slides/_rels/slide49.xml.rels><?xml version="1.0" encoding="UTF-8" standalone="yes"?>
<Relationships xmlns="http://schemas.openxmlformats.org/package/2006/relationships"><Relationship Id="rId3" Type="http://schemas.openxmlformats.org/officeDocument/2006/relationships/hyperlink" Target="https://www.irishtimes.com/topics/topics-7.1213540?article=true&amp;tag_organisation=Limerick" TargetMode="External"/><Relationship Id="rId2" Type="http://schemas.openxmlformats.org/officeDocument/2006/relationships/hyperlink" Target="https://www.irishtimes.com/topics/topics-7.1213540?article=true&amp;tag_company=Bank+of+Ireland" TargetMode="Externa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www.coworking.ie/" TargetMode="Externa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hyperlink" Target="https://www.sighted.com/" TargetMode="External"/><Relationship Id="rId2" Type="http://schemas.openxmlformats.org/officeDocument/2006/relationships/hyperlink" Target="https://www.entrepreneur.com/article/246197" TargetMode="External"/><Relationship Id="rId1" Type="http://schemas.openxmlformats.org/officeDocument/2006/relationships/slideLayout" Target="../slideLayouts/slideLayout12.xml"/><Relationship Id="rId5" Type="http://schemas.openxmlformats.org/officeDocument/2006/relationships/hyperlink" Target="https://www.google.com/business/" TargetMode="External"/><Relationship Id="rId4" Type="http://schemas.openxmlformats.org/officeDocument/2006/relationships/hyperlink" Target="https://due.com/"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s://www.helpareporter.com/" TargetMode="External"/><Relationship Id="rId2" Type="http://schemas.openxmlformats.org/officeDocument/2006/relationships/image" Target="../media/image12.png"/><Relationship Id="rId1" Type="http://schemas.openxmlformats.org/officeDocument/2006/relationships/slideLayout" Target="../slideLayouts/slideLayout15.xml"/><Relationship Id="rId6" Type="http://schemas.openxmlformats.org/officeDocument/2006/relationships/image" Target="../media/image46.png"/><Relationship Id="rId5" Type="http://schemas.openxmlformats.org/officeDocument/2006/relationships/hyperlink" Target="https://www.sighted.com/" TargetMode="External"/><Relationship Id="rId4" Type="http://schemas.openxmlformats.org/officeDocument/2006/relationships/image" Target="../media/image45.png"/></Relationships>
</file>

<file path=ppt/slides/_rels/slide53.xml.rels><?xml version="1.0" encoding="UTF-8" standalone="yes"?>
<Relationships xmlns="http://schemas.openxmlformats.org/package/2006/relationships"><Relationship Id="rId3" Type="http://schemas.openxmlformats.org/officeDocument/2006/relationships/hyperlink" Target="http://www.mailchimp.com/" TargetMode="External"/><Relationship Id="rId2" Type="http://schemas.openxmlformats.org/officeDocument/2006/relationships/hyperlink" Target="http://www.helpareporter.com/" TargetMode="External"/><Relationship Id="rId1" Type="http://schemas.openxmlformats.org/officeDocument/2006/relationships/slideLayout" Target="../slideLayouts/slideLayout12.xml"/><Relationship Id="rId4" Type="http://schemas.openxmlformats.org/officeDocument/2006/relationships/hyperlink" Target="http://www.aweber.com/" TargetMode="External"/></Relationships>
</file>

<file path=ppt/slides/_rels/slide54.xml.rels><?xml version="1.0" encoding="UTF-8" standalone="yes"?>
<Relationships xmlns="http://schemas.openxmlformats.org/package/2006/relationships"><Relationship Id="rId2" Type="http://schemas.openxmlformats.org/officeDocument/2006/relationships/hyperlink" Target="http://www.meetup.com/" TargetMode="Externa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hyperlink" Target="https://www.helpareporter.com/" TargetMode="External"/><Relationship Id="rId2" Type="http://schemas.openxmlformats.org/officeDocument/2006/relationships/image" Target="../media/image12.png"/><Relationship Id="rId1" Type="http://schemas.openxmlformats.org/officeDocument/2006/relationships/slideLayout" Target="../slideLayouts/slideLayout15.xml"/><Relationship Id="rId6" Type="http://schemas.openxmlformats.org/officeDocument/2006/relationships/image" Target="../media/image48.png"/><Relationship Id="rId5" Type="http://schemas.openxmlformats.org/officeDocument/2006/relationships/hyperlink" Target="https://www.meetup.com/" TargetMode="External"/><Relationship Id="rId4" Type="http://schemas.openxmlformats.org/officeDocument/2006/relationships/image" Target="../media/image47.png"/></Relationships>
</file>

<file path=ppt/slides/_rels/slide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e-junkie.com/" TargetMode="External"/><Relationship Id="rId1" Type="http://schemas.openxmlformats.org/officeDocument/2006/relationships/slideLayout" Target="../slideLayouts/slideLayout12.xml"/><Relationship Id="rId5" Type="http://schemas.openxmlformats.org/officeDocument/2006/relationships/image" Target="../media/image50.emf"/><Relationship Id="rId4" Type="http://schemas.openxmlformats.org/officeDocument/2006/relationships/image" Target="../media/image49.png"/></Relationships>
</file>

<file path=ppt/slides/_rels/slide57.xml.rels><?xml version="1.0" encoding="UTF-8" standalone="yes"?>
<Relationships xmlns="http://schemas.openxmlformats.org/package/2006/relationships"><Relationship Id="rId3" Type="http://schemas.openxmlformats.org/officeDocument/2006/relationships/hyperlink" Target="http://www.meetcheap.com/" TargetMode="External"/><Relationship Id="rId2" Type="http://schemas.openxmlformats.org/officeDocument/2006/relationships/hyperlink" Target="https://www.webinarsonair.com/" TargetMode="External"/><Relationship Id="rId1" Type="http://schemas.openxmlformats.org/officeDocument/2006/relationships/slideLayout" Target="../slideLayouts/slideLayout12.xml"/><Relationship Id="rId4" Type="http://schemas.openxmlformats.org/officeDocument/2006/relationships/hyperlink" Target="http://www.google.com/+/learnmore/hangouts/onair.html"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12.png"/><Relationship Id="rId1" Type="http://schemas.openxmlformats.org/officeDocument/2006/relationships/slideLayout" Target="../slideLayouts/slideLayout13.xml"/><Relationship Id="rId5" Type="http://schemas.openxmlformats.org/officeDocument/2006/relationships/image" Target="../media/image52.png"/><Relationship Id="rId4" Type="http://schemas.openxmlformats.org/officeDocument/2006/relationships/hyperlink" Target="https://www.webinarsonair.com/" TargetMode="External"/></Relationships>
</file>

<file path=ppt/slides/_rels/slide59.xml.rels><?xml version="1.0" encoding="UTF-8" standalone="yes"?>
<Relationships xmlns="http://schemas.openxmlformats.org/package/2006/relationships"><Relationship Id="rId2" Type="http://schemas.openxmlformats.org/officeDocument/2006/relationships/hyperlink" Target="https://biz.yelp.ca/signup_business/new" TargetMode="Externa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hyperlink" Target="https://blog.hubspot.com/marketing/buyer-persona-definition-under-100-sr?__hstc=90003524.e1fcaa0512586932a8c8d96e0da13823.1571234861963.1571234861963.1571412058380.2&amp;__hssc=90003524.1.1571412058380&amp;__hsfp=2097645245" TargetMode="External"/><Relationship Id="rId2" Type="http://schemas.openxmlformats.org/officeDocument/2006/relationships/hyperlink" Target="https://learn.marsdd.com/article/how-to-estimate-market-size-business-and-marketing-planning-for-startups/" TargetMode="Externa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hyperlink" Target="https://www.youtube.com/watch?v=06m4x0Sn7Vw" TargetMode="External"/><Relationship Id="rId2" Type="http://schemas.openxmlformats.org/officeDocument/2006/relationships/image" Target="../media/image12.png"/><Relationship Id="rId1" Type="http://schemas.openxmlformats.org/officeDocument/2006/relationships/slideLayout" Target="../slideLayouts/slideLayout13.xml"/><Relationship Id="rId6" Type="http://schemas.openxmlformats.org/officeDocument/2006/relationships/image" Target="../media/image54.png"/><Relationship Id="rId5" Type="http://schemas.openxmlformats.org/officeDocument/2006/relationships/hyperlink" Target="https://www.yelp.ie/dublin" TargetMode="External"/><Relationship Id="rId4" Type="http://schemas.openxmlformats.org/officeDocument/2006/relationships/image" Target="../media/image53.png"/></Relationships>
</file>

<file path=ppt/slides/_rels/slide61.xml.rels><?xml version="1.0" encoding="UTF-8" standalone="yes"?>
<Relationships xmlns="http://schemas.openxmlformats.org/package/2006/relationships"><Relationship Id="rId3" Type="http://schemas.openxmlformats.org/officeDocument/2006/relationships/hyperlink" Target="https://www.thestorefront.com/mag/planning-pop-up-store-set-success-checklist/" TargetMode="External"/><Relationship Id="rId2" Type="http://schemas.openxmlformats.org/officeDocument/2006/relationships/hyperlink" Target="https://www.thestorefront.fr/mag/pop-shop-layout-tips-design-unforgettable-experience/?utm_source=Blog&amp;utm_medium=Article&amp;utm_campaign=How-to" TargetMode="Externa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hyperlink" Target="http://us.moo.com/" TargetMode="External"/><Relationship Id="rId2" Type="http://schemas.openxmlformats.org/officeDocument/2006/relationships/hyperlink" Target="https://infogr.am/pricing" TargetMode="Externa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hyperlink" Target="http://kimgarst.com/what-do-i-share-on-social-media-50-ideas-to-help-you-connect-with-your-followers" TargetMode="Externa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hyperlink" Target="https://infogram.com/?rc=paid0sem0branded0search0&amp;utm_campaign=GS_BR_SUL_EMEA_UK_E_EN_Infogram&amp;utm_medium=ppc&amp;utm_term=infogram.&amp;utm_source=adwords&amp;hsa_tgt=kwd-354615432895&amp;hsa_ad=218210127527&amp;hsa_kw=infogram.&amp;hsa_grp=45192396959&amp;hsa_src=g&amp;hsa_mt=e&amp;hsa_acc=8106939973&amp;hsa_net=adwords&amp;hsa_cam=919425540&amp;hsa_ver=3&amp;gclid=EAIaIQobChMIuYnIn9KR6wIVpoBQBh34AAxREAAYASAAEgLkw_D_BwE" TargetMode="External"/><Relationship Id="rId2" Type="http://schemas.openxmlformats.org/officeDocument/2006/relationships/image" Target="../media/image12.png"/><Relationship Id="rId1" Type="http://schemas.openxmlformats.org/officeDocument/2006/relationships/slideLayout" Target="../slideLayouts/slideLayout15.xml"/><Relationship Id="rId6" Type="http://schemas.openxmlformats.org/officeDocument/2006/relationships/image" Target="../media/image56.png"/><Relationship Id="rId5" Type="http://schemas.openxmlformats.org/officeDocument/2006/relationships/hyperlink" Target="https://mobilemonkey.com/marketing-agencies" TargetMode="External"/><Relationship Id="rId4" Type="http://schemas.openxmlformats.org/officeDocument/2006/relationships/image" Target="../media/image55.png"/></Relationships>
</file>

<file path=ppt/slides/_rels/slide66.xml.rels><?xml version="1.0" encoding="UTF-8" standalone="yes"?>
<Relationships xmlns="http://schemas.openxmlformats.org/package/2006/relationships"><Relationship Id="rId2" Type="http://schemas.openxmlformats.org/officeDocument/2006/relationships/hyperlink" Target="https://www.chattypeople.com/" TargetMode="Externa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hyperlink" Target="https://www.entrepreneur.com/article/290297" TargetMode="Externa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hyperlink" Target="https://www.entrepreneur.com/article/246547" TargetMode="External"/><Relationship Id="rId2" Type="http://schemas.openxmlformats.org/officeDocument/2006/relationships/hyperlink" Target="https://www.entrepreneur.com/article/247361" TargetMode="External"/><Relationship Id="rId1" Type="http://schemas.openxmlformats.org/officeDocument/2006/relationships/slideLayout" Target="../slideLayouts/slideLayout12.xml"/><Relationship Id="rId4" Type="http://schemas.openxmlformats.org/officeDocument/2006/relationships/hyperlink" Target="https://www.vendhq.com/blog/in-store-sales-experiences/" TargetMode="External"/></Relationships>
</file>

<file path=ppt/slides/_rels/slide69.xml.rels><?xml version="1.0" encoding="UTF-8" standalone="yes"?>
<Relationships xmlns="http://schemas.openxmlformats.org/package/2006/relationships"><Relationship Id="rId3" Type="http://schemas.openxmlformats.org/officeDocument/2006/relationships/hyperlink" Target="http://www.epicopportunities.eu/" TargetMode="External"/><Relationship Id="rId2" Type="http://schemas.openxmlformats.org/officeDocument/2006/relationships/hyperlink" Target="https://www.facebook.com/EPICopportunties/" TargetMode="External"/><Relationship Id="rId1" Type="http://schemas.openxmlformats.org/officeDocument/2006/relationships/slideLayout" Target="../slideLayouts/slideLayout17.xml"/><Relationship Id="rId5" Type="http://schemas.openxmlformats.org/officeDocument/2006/relationships/image" Target="../media/image58.png"/><Relationship Id="rId4" Type="http://schemas.openxmlformats.org/officeDocument/2006/relationships/image" Target="../media/image57.png"/></Relationships>
</file>

<file path=ppt/slides/_rels/slide7.xml.rels><?xml version="1.0" encoding="UTF-8" standalone="yes"?>
<Relationships xmlns="http://schemas.openxmlformats.org/package/2006/relationships"><Relationship Id="rId3" Type="http://schemas.openxmlformats.org/officeDocument/2006/relationships/hyperlink" Target="https://blog.hubspot.com/marketing/buyer-persona-research?__hstc=90003524.e1fcaa0512586932a8c8d96e0da13823.1571234861963.1571234861963.1571412058380.2&amp;__hssc=90003524.1.1571412058380&amp;__hsfp=2097645245" TargetMode="External"/><Relationship Id="rId7" Type="http://schemas.openxmlformats.org/officeDocument/2006/relationships/image" Target="../media/image14.png"/><Relationship Id="rId2" Type="http://schemas.openxmlformats.org/officeDocument/2006/relationships/hyperlink" Target="https://blog.hubspot.com/marketing/buyer-persona-definition-under-100-sr?__hstc=90003524.e1fcaa0512586932a8c8d96e0da13823.1571234861963.1571234861963.1571412058380.2&amp;__hssc=90003524.1.1571412058380&amp;__hsfp=2097645245" TargetMode="Externa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hyperlink" Target="https://offers.hubspot.com/persona-templates?hubs_post-cta=bottom&amp;hsCtaTracking=b9eb5e3d-dd13-4f36-9b7f-1ea13e714da2%7Cf830944e-8d41-4b0c-bc4f-1c6c3e458178" TargetMode="Externa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hyperlink" Target="https://blogs.spectrio.com/define-your-target-audience-to-create-great-marketing" TargetMode="External"/><Relationship Id="rId2" Type="http://schemas.openxmlformats.org/officeDocument/2006/relationships/hyperlink" Target="http://www.businessdictionary.com/definition/target-audience.html" TargetMode="Externa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23"/>
          </p:nvPr>
        </p:nvSpPr>
        <p:spPr>
          <a:xfrm>
            <a:off x="152400" y="2590973"/>
            <a:ext cx="3397623" cy="3056683"/>
          </a:xfrm>
        </p:spPr>
        <p:txBody>
          <a:bodyPr/>
          <a:lstStyle/>
          <a:p>
            <a:pPr algn="ctr"/>
            <a:endParaRPr lang="en-US" sz="3600" b="1" dirty="0"/>
          </a:p>
          <a:p>
            <a:pPr algn="ctr"/>
            <a:r>
              <a:rPr lang="en-US" sz="3600" b="1" dirty="0"/>
              <a:t>Identifying and Researching Pop Culture Business Ideas</a:t>
            </a:r>
          </a:p>
        </p:txBody>
      </p:sp>
      <p:pic>
        <p:nvPicPr>
          <p:cNvPr id="10" name="Picture 9">
            <a:extLst>
              <a:ext uri="{FF2B5EF4-FFF2-40B4-BE49-F238E27FC236}">
                <a16:creationId xmlns:a16="http://schemas.microsoft.com/office/drawing/2014/main" id="{BE073308-B5BD-4542-A794-7FA052A139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8905" y="1427190"/>
            <a:ext cx="5192697" cy="5430810"/>
          </a:xfrm>
          <a:prstGeom prst="rect">
            <a:avLst/>
          </a:prstGeom>
        </p:spPr>
      </p:pic>
      <p:sp>
        <p:nvSpPr>
          <p:cNvPr id="11" name="Text Placeholder 2">
            <a:extLst>
              <a:ext uri="{FF2B5EF4-FFF2-40B4-BE49-F238E27FC236}">
                <a16:creationId xmlns:a16="http://schemas.microsoft.com/office/drawing/2014/main" id="{1B478E6D-5A60-6F46-82DF-4F1BB6F130A6}"/>
              </a:ext>
            </a:extLst>
          </p:cNvPr>
          <p:cNvSpPr txBox="1">
            <a:spLocks/>
          </p:cNvSpPr>
          <p:nvPr/>
        </p:nvSpPr>
        <p:spPr>
          <a:xfrm rot="353497">
            <a:off x="179110" y="1730445"/>
            <a:ext cx="4329564" cy="743199"/>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a:buNone/>
              <a:defRPr sz="44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Taking the Initiative</a:t>
            </a:r>
          </a:p>
          <a:p>
            <a:endParaRPr lang="en-US" dirty="0"/>
          </a:p>
        </p:txBody>
      </p:sp>
      <p:sp>
        <p:nvSpPr>
          <p:cNvPr id="12" name="Text Placeholder 4">
            <a:extLst>
              <a:ext uri="{FF2B5EF4-FFF2-40B4-BE49-F238E27FC236}">
                <a16:creationId xmlns:a16="http://schemas.microsoft.com/office/drawing/2014/main" id="{8036D851-E891-164E-B97D-CE200FAFCE23}"/>
              </a:ext>
            </a:extLst>
          </p:cNvPr>
          <p:cNvSpPr>
            <a:spLocks noGrp="1"/>
          </p:cNvSpPr>
          <p:nvPr>
            <p:ph type="body" sz="quarter" idx="10"/>
          </p:nvPr>
        </p:nvSpPr>
        <p:spPr>
          <a:xfrm rot="353497">
            <a:off x="180213" y="676020"/>
            <a:ext cx="3912108" cy="743199"/>
          </a:xfrm>
        </p:spPr>
        <p:txBody>
          <a:bodyPr>
            <a:normAutofit fontScale="92500"/>
          </a:bodyPr>
          <a:lstStyle/>
          <a:p>
            <a:r>
              <a:rPr lang="en-US" dirty="0"/>
              <a:t>Module 2 (Part 2)</a:t>
            </a:r>
          </a:p>
          <a:p>
            <a:endParaRPr lang="en-US" dirty="0"/>
          </a:p>
        </p:txBody>
      </p:sp>
    </p:spTree>
    <p:extLst>
      <p:ext uri="{BB962C8B-B14F-4D97-AF65-F5344CB8AC3E}">
        <p14:creationId xmlns:p14="http://schemas.microsoft.com/office/powerpoint/2010/main" val="23691347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2120067"/>
            <a:ext cx="11184108" cy="4169140"/>
          </a:xfrm>
        </p:spPr>
        <p:txBody>
          <a:bodyPr/>
          <a:lstStyle/>
          <a:p>
            <a:pPr marL="0" indent="0">
              <a:spcBef>
                <a:spcPts val="400"/>
              </a:spcBef>
              <a:buNone/>
            </a:pPr>
            <a:r>
              <a:rPr lang="en-IE" dirty="0"/>
              <a:t>To identify your target audience, go through a discovery process that allows you to learn about them. The following questions and considerations help you do that.</a:t>
            </a:r>
          </a:p>
          <a:p>
            <a:pPr marL="0" indent="0">
              <a:spcBef>
                <a:spcPts val="400"/>
              </a:spcBef>
              <a:buNone/>
            </a:pPr>
            <a:endParaRPr lang="en-IE" b="1" dirty="0">
              <a:solidFill>
                <a:srgbClr val="DA2128"/>
              </a:solidFill>
            </a:endParaRPr>
          </a:p>
          <a:p>
            <a:pPr marL="0" indent="0">
              <a:spcBef>
                <a:spcPts val="400"/>
              </a:spcBef>
              <a:buNone/>
            </a:pPr>
            <a:r>
              <a:rPr lang="en-IE" b="1" dirty="0">
                <a:solidFill>
                  <a:srgbClr val="DA2128"/>
                </a:solidFill>
              </a:rPr>
              <a:t>List their characteristics.</a:t>
            </a:r>
            <a:r>
              <a:rPr lang="en-IE" b="1" dirty="0"/>
              <a:t> </a:t>
            </a:r>
            <a:r>
              <a:rPr lang="en-IE" dirty="0"/>
              <a:t>Define the </a:t>
            </a:r>
            <a:r>
              <a:rPr lang="en-IE" b="1" dirty="0">
                <a:hlinkClick r:id="rId2"/>
              </a:rPr>
              <a:t>demographic and psychographic details</a:t>
            </a:r>
            <a:r>
              <a:rPr lang="en-IE" dirty="0"/>
              <a:t> that define your target audience such as:</a:t>
            </a:r>
          </a:p>
          <a:p>
            <a:pPr>
              <a:spcBef>
                <a:spcPts val="400"/>
              </a:spcBef>
            </a:pPr>
            <a:endParaRPr lang="en-IE" dirty="0"/>
          </a:p>
          <a:p>
            <a:pPr>
              <a:spcBef>
                <a:spcPts val="400"/>
              </a:spcBef>
            </a:pPr>
            <a:r>
              <a:rPr lang="en-IE" dirty="0"/>
              <a:t>Age, Location, Gender, Income level, Education level, Marital or family status</a:t>
            </a:r>
          </a:p>
          <a:p>
            <a:pPr>
              <a:spcBef>
                <a:spcPts val="400"/>
              </a:spcBef>
            </a:pPr>
            <a:r>
              <a:rPr lang="en-IE" dirty="0"/>
              <a:t>Occupation, Ethnic background, Personality, Attitudes, Values, Interests/hobbies</a:t>
            </a:r>
          </a:p>
          <a:p>
            <a:pPr>
              <a:spcBef>
                <a:spcPts val="400"/>
              </a:spcBef>
            </a:pPr>
            <a:r>
              <a:rPr lang="en-IE" dirty="0"/>
              <a:t>Lifestyles, Behaviour, World Views</a:t>
            </a:r>
          </a:p>
          <a:p>
            <a:pPr>
              <a:spcBef>
                <a:spcPts val="400"/>
              </a:spcBef>
            </a:pPr>
            <a:endParaRPr lang="en-IE" dirty="0"/>
          </a:p>
          <a:p>
            <a:pPr>
              <a:spcBef>
                <a:spcPts val="400"/>
              </a:spcBef>
            </a:pPr>
            <a:endParaRPr lang="en-IE" dirty="0"/>
          </a:p>
          <a:p>
            <a:pPr>
              <a:spcBef>
                <a:spcPts val="400"/>
              </a:spcBef>
            </a:pPr>
            <a:endParaRPr lang="en-IE" dirty="0"/>
          </a:p>
        </p:txBody>
      </p:sp>
      <p:sp>
        <p:nvSpPr>
          <p:cNvPr id="4" name="Rectangle 3">
            <a:extLst>
              <a:ext uri="{FF2B5EF4-FFF2-40B4-BE49-F238E27FC236}">
                <a16:creationId xmlns:a16="http://schemas.microsoft.com/office/drawing/2014/main" id="{454FC115-5307-564E-8D18-04E2A86EB885}"/>
              </a:ext>
            </a:extLst>
          </p:cNvPr>
          <p:cNvSpPr/>
          <p:nvPr/>
        </p:nvSpPr>
        <p:spPr>
          <a:xfrm rot="285998">
            <a:off x="-226249" y="748961"/>
            <a:ext cx="8964894"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a:xfrm rot="285998">
            <a:off x="216824" y="938011"/>
            <a:ext cx="8924053" cy="905770"/>
          </a:xfrm>
        </p:spPr>
        <p:txBody>
          <a:bodyPr>
            <a:normAutofit/>
          </a:bodyPr>
          <a:lstStyle/>
          <a:p>
            <a:r>
              <a:rPr lang="en-IE" dirty="0"/>
              <a:t>How Do You Define Your Target Audience?</a:t>
            </a:r>
          </a:p>
          <a:p>
            <a:endParaRPr lang="en-IE" dirty="0"/>
          </a:p>
        </p:txBody>
      </p:sp>
    </p:spTree>
    <p:extLst>
      <p:ext uri="{BB962C8B-B14F-4D97-AF65-F5344CB8AC3E}">
        <p14:creationId xmlns:p14="http://schemas.microsoft.com/office/powerpoint/2010/main" val="26498055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1BB5C47A-3D25-A24E-A937-32327C4686FD}"/>
              </a:ext>
            </a:extLst>
          </p:cNvPr>
          <p:cNvSpPr/>
          <p:nvPr/>
        </p:nvSpPr>
        <p:spPr>
          <a:xfrm>
            <a:off x="2660072" y="1745880"/>
            <a:ext cx="9326413" cy="5112120"/>
          </a:xfrm>
          <a:custGeom>
            <a:avLst/>
            <a:gdLst>
              <a:gd name="connsiteX0" fmla="*/ 0 w 6555347"/>
              <a:gd name="connsiteY0" fmla="*/ 2395470 h 3593205"/>
              <a:gd name="connsiteX1" fmla="*/ 334851 w 6555347"/>
              <a:gd name="connsiteY1" fmla="*/ 1790163 h 3593205"/>
              <a:gd name="connsiteX2" fmla="*/ 1056068 w 6555347"/>
              <a:gd name="connsiteY2" fmla="*/ 1790163 h 3593205"/>
              <a:gd name="connsiteX3" fmla="*/ 1403798 w 6555347"/>
              <a:gd name="connsiteY3" fmla="*/ 1210614 h 3593205"/>
              <a:gd name="connsiteX4" fmla="*/ 334851 w 6555347"/>
              <a:gd name="connsiteY4" fmla="*/ 1210614 h 3593205"/>
              <a:gd name="connsiteX5" fmla="*/ 0 w 6555347"/>
              <a:gd name="connsiteY5" fmla="*/ 566670 h 3593205"/>
              <a:gd name="connsiteX6" fmla="*/ 347730 w 6555347"/>
              <a:gd name="connsiteY6" fmla="*/ 0 h 3593205"/>
              <a:gd name="connsiteX7" fmla="*/ 2009105 w 6555347"/>
              <a:gd name="connsiteY7" fmla="*/ 0 h 3593205"/>
              <a:gd name="connsiteX8" fmla="*/ 2408350 w 6555347"/>
              <a:gd name="connsiteY8" fmla="*/ 643943 h 3593205"/>
              <a:gd name="connsiteX9" fmla="*/ 3078051 w 6555347"/>
              <a:gd name="connsiteY9" fmla="*/ 643943 h 3593205"/>
              <a:gd name="connsiteX10" fmla="*/ 3438660 w 6555347"/>
              <a:gd name="connsiteY10" fmla="*/ 25757 h 3593205"/>
              <a:gd name="connsiteX11" fmla="*/ 4108361 w 6555347"/>
              <a:gd name="connsiteY11" fmla="*/ 25757 h 3593205"/>
              <a:gd name="connsiteX12" fmla="*/ 4481848 w 6555347"/>
              <a:gd name="connsiteY12" fmla="*/ 618186 h 3593205"/>
              <a:gd name="connsiteX13" fmla="*/ 5164429 w 6555347"/>
              <a:gd name="connsiteY13" fmla="*/ 618186 h 3593205"/>
              <a:gd name="connsiteX14" fmla="*/ 5525037 w 6555347"/>
              <a:gd name="connsiteY14" fmla="*/ 38636 h 3593205"/>
              <a:gd name="connsiteX15" fmla="*/ 6194738 w 6555347"/>
              <a:gd name="connsiteY15" fmla="*/ 38636 h 3593205"/>
              <a:gd name="connsiteX16" fmla="*/ 6555347 w 6555347"/>
              <a:gd name="connsiteY16" fmla="*/ 631064 h 3593205"/>
              <a:gd name="connsiteX17" fmla="*/ 6233375 w 6555347"/>
              <a:gd name="connsiteY17" fmla="*/ 1197735 h 3593205"/>
              <a:gd name="connsiteX18" fmla="*/ 6555347 w 6555347"/>
              <a:gd name="connsiteY18" fmla="*/ 1828800 h 3593205"/>
              <a:gd name="connsiteX19" fmla="*/ 6207617 w 6555347"/>
              <a:gd name="connsiteY19" fmla="*/ 2382591 h 3593205"/>
              <a:gd name="connsiteX20" fmla="*/ 5525037 w 6555347"/>
              <a:gd name="connsiteY20" fmla="*/ 2382591 h 3593205"/>
              <a:gd name="connsiteX21" fmla="*/ 5177307 w 6555347"/>
              <a:gd name="connsiteY21" fmla="*/ 3013656 h 3593205"/>
              <a:gd name="connsiteX22" fmla="*/ 4481848 w 6555347"/>
              <a:gd name="connsiteY22" fmla="*/ 3013656 h 3593205"/>
              <a:gd name="connsiteX23" fmla="*/ 4146998 w 6555347"/>
              <a:gd name="connsiteY23" fmla="*/ 3593205 h 3593205"/>
              <a:gd name="connsiteX24" fmla="*/ 3451538 w 6555347"/>
              <a:gd name="connsiteY24" fmla="*/ 3593205 h 3593205"/>
              <a:gd name="connsiteX25" fmla="*/ 3103809 w 6555347"/>
              <a:gd name="connsiteY25" fmla="*/ 2987898 h 3593205"/>
              <a:gd name="connsiteX26" fmla="*/ 2382592 w 6555347"/>
              <a:gd name="connsiteY26" fmla="*/ 2987898 h 3593205"/>
              <a:gd name="connsiteX27" fmla="*/ 2060620 w 6555347"/>
              <a:gd name="connsiteY27" fmla="*/ 3580326 h 3593205"/>
              <a:gd name="connsiteX28" fmla="*/ 1339403 w 6555347"/>
              <a:gd name="connsiteY28" fmla="*/ 3580326 h 3593205"/>
              <a:gd name="connsiteX29" fmla="*/ 1030310 w 6555347"/>
              <a:gd name="connsiteY29" fmla="*/ 3013656 h 3593205"/>
              <a:gd name="connsiteX30" fmla="*/ 321972 w 6555347"/>
              <a:gd name="connsiteY30" fmla="*/ 3013656 h 3593205"/>
              <a:gd name="connsiteX31" fmla="*/ 0 w 6555347"/>
              <a:gd name="connsiteY31" fmla="*/ 2395470 h 3593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555347" h="3593205">
                <a:moveTo>
                  <a:pt x="0" y="2395470"/>
                </a:moveTo>
                <a:lnTo>
                  <a:pt x="334851" y="1790163"/>
                </a:lnTo>
                <a:lnTo>
                  <a:pt x="1056068" y="1790163"/>
                </a:lnTo>
                <a:lnTo>
                  <a:pt x="1403798" y="1210614"/>
                </a:lnTo>
                <a:lnTo>
                  <a:pt x="334851" y="1210614"/>
                </a:lnTo>
                <a:lnTo>
                  <a:pt x="0" y="566670"/>
                </a:lnTo>
                <a:lnTo>
                  <a:pt x="347730" y="0"/>
                </a:lnTo>
                <a:lnTo>
                  <a:pt x="2009105" y="0"/>
                </a:lnTo>
                <a:lnTo>
                  <a:pt x="2408350" y="643943"/>
                </a:lnTo>
                <a:lnTo>
                  <a:pt x="3078051" y="643943"/>
                </a:lnTo>
                <a:lnTo>
                  <a:pt x="3438660" y="25757"/>
                </a:lnTo>
                <a:lnTo>
                  <a:pt x="4108361" y="25757"/>
                </a:lnTo>
                <a:lnTo>
                  <a:pt x="4481848" y="618186"/>
                </a:lnTo>
                <a:lnTo>
                  <a:pt x="5164429" y="618186"/>
                </a:lnTo>
                <a:lnTo>
                  <a:pt x="5525037" y="38636"/>
                </a:lnTo>
                <a:lnTo>
                  <a:pt x="6194738" y="38636"/>
                </a:lnTo>
                <a:lnTo>
                  <a:pt x="6555347" y="631064"/>
                </a:lnTo>
                <a:lnTo>
                  <a:pt x="6233375" y="1197735"/>
                </a:lnTo>
                <a:lnTo>
                  <a:pt x="6555347" y="1828800"/>
                </a:lnTo>
                <a:lnTo>
                  <a:pt x="6207617" y="2382591"/>
                </a:lnTo>
                <a:lnTo>
                  <a:pt x="5525037" y="2382591"/>
                </a:lnTo>
                <a:lnTo>
                  <a:pt x="5177307" y="3013656"/>
                </a:lnTo>
                <a:lnTo>
                  <a:pt x="4481848" y="3013656"/>
                </a:lnTo>
                <a:lnTo>
                  <a:pt x="4146998" y="3593205"/>
                </a:lnTo>
                <a:lnTo>
                  <a:pt x="3451538" y="3593205"/>
                </a:lnTo>
                <a:lnTo>
                  <a:pt x="3103809" y="2987898"/>
                </a:lnTo>
                <a:lnTo>
                  <a:pt x="2382592" y="2987898"/>
                </a:lnTo>
                <a:lnTo>
                  <a:pt x="2060620" y="3580326"/>
                </a:lnTo>
                <a:lnTo>
                  <a:pt x="1339403" y="3580326"/>
                </a:lnTo>
                <a:lnTo>
                  <a:pt x="1030310" y="3013656"/>
                </a:lnTo>
                <a:lnTo>
                  <a:pt x="321972" y="3013656"/>
                </a:lnTo>
                <a:lnTo>
                  <a:pt x="0" y="2395470"/>
                </a:lnTo>
                <a:close/>
              </a:path>
            </a:pathLst>
          </a:custGeom>
          <a:blipFill>
            <a:blip r:embed="rId2"/>
            <a:srcRect/>
            <a:stretch>
              <a:fillRect l="-9950" t="-18475" r="-5220" b="-1930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6A99B5-9D17-1841-85C5-A84CE84A2C01}"/>
              </a:ext>
            </a:extLst>
          </p:cNvPr>
          <p:cNvSpPr/>
          <p:nvPr/>
        </p:nvSpPr>
        <p:spPr>
          <a:xfrm rot="285998">
            <a:off x="-192385" y="452581"/>
            <a:ext cx="5843424"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4">
            <a:extLst>
              <a:ext uri="{FF2B5EF4-FFF2-40B4-BE49-F238E27FC236}">
                <a16:creationId xmlns:a16="http://schemas.microsoft.com/office/drawing/2014/main" id="{5E3B1F45-959D-1B4B-BFF8-1B719F9B122D}"/>
              </a:ext>
            </a:extLst>
          </p:cNvPr>
          <p:cNvSpPr txBox="1">
            <a:spLocks/>
          </p:cNvSpPr>
          <p:nvPr/>
        </p:nvSpPr>
        <p:spPr>
          <a:xfrm rot="285998">
            <a:off x="411988" y="608631"/>
            <a:ext cx="566405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List Their Characteristics</a:t>
            </a:r>
          </a:p>
          <a:p>
            <a:endParaRPr lang="en-IE" dirty="0"/>
          </a:p>
        </p:txBody>
      </p:sp>
    </p:spTree>
    <p:extLst>
      <p:ext uri="{BB962C8B-B14F-4D97-AF65-F5344CB8AC3E}">
        <p14:creationId xmlns:p14="http://schemas.microsoft.com/office/powerpoint/2010/main" val="42134091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E20CD44-8655-4CC7-A0D2-17FEDC002746}"/>
              </a:ext>
            </a:extLst>
          </p:cNvPr>
          <p:cNvSpPr txBox="1"/>
          <p:nvPr/>
        </p:nvSpPr>
        <p:spPr>
          <a:xfrm>
            <a:off x="550070" y="2140096"/>
            <a:ext cx="11496966" cy="4062651"/>
          </a:xfrm>
          <a:prstGeom prst="rect">
            <a:avLst/>
          </a:prstGeom>
          <a:noFill/>
        </p:spPr>
        <p:txBody>
          <a:bodyPr wrap="square" rtlCol="0">
            <a:spAutoFit/>
          </a:bodyPr>
          <a:lstStyle/>
          <a:p>
            <a:r>
              <a:rPr lang="en-IE" sz="2800" b="1" dirty="0">
                <a:solidFill>
                  <a:srgbClr val="1268B3"/>
                </a:solidFill>
              </a:rPr>
              <a:t>Based on your Pop Culture idea who is your target market!</a:t>
            </a:r>
          </a:p>
          <a:p>
            <a:endParaRPr lang="en-IE" sz="1400" b="1" dirty="0">
              <a:solidFill>
                <a:srgbClr val="1268B3"/>
              </a:solidFill>
            </a:endParaRPr>
          </a:p>
          <a:p>
            <a:pPr marL="542925" indent="-528638">
              <a:buClr>
                <a:srgbClr val="DA2128"/>
              </a:buClr>
              <a:buFont typeface="+mj-lt"/>
              <a:buAutoNum type="arabicPeriod"/>
            </a:pPr>
            <a:r>
              <a:rPr lang="en-IE" sz="2400" dirty="0">
                <a:solidFill>
                  <a:srgbClr val="4D4D4C"/>
                </a:solidFill>
              </a:rPr>
              <a:t>What age is your target audience?</a:t>
            </a:r>
          </a:p>
          <a:p>
            <a:pPr marL="542925" indent="-528638">
              <a:buClr>
                <a:srgbClr val="DA2128"/>
              </a:buClr>
              <a:buFont typeface="+mj-lt"/>
              <a:buAutoNum type="arabicPeriod"/>
            </a:pPr>
            <a:r>
              <a:rPr lang="en-IE" sz="2400" dirty="0">
                <a:solidFill>
                  <a:srgbClr val="4D4D4C"/>
                </a:solidFill>
              </a:rPr>
              <a:t>What are they interested in?</a:t>
            </a:r>
          </a:p>
          <a:p>
            <a:pPr marL="542925" indent="-528638">
              <a:buClr>
                <a:srgbClr val="DA2128"/>
              </a:buClr>
              <a:buFont typeface="+mj-lt"/>
              <a:buAutoNum type="arabicPeriod"/>
            </a:pPr>
            <a:r>
              <a:rPr lang="en-IE" sz="2400" dirty="0">
                <a:solidFill>
                  <a:srgbClr val="4D4D4C"/>
                </a:solidFill>
              </a:rPr>
              <a:t>Are they male/female or both?</a:t>
            </a:r>
          </a:p>
          <a:p>
            <a:pPr marL="542925" indent="-528638">
              <a:buClr>
                <a:srgbClr val="DA2128"/>
              </a:buClr>
              <a:buFont typeface="+mj-lt"/>
              <a:buAutoNum type="arabicPeriod"/>
            </a:pPr>
            <a:r>
              <a:rPr lang="en-IE" sz="2400" dirty="0">
                <a:solidFill>
                  <a:srgbClr val="4D4D4C"/>
                </a:solidFill>
              </a:rPr>
              <a:t>Where are they from?</a:t>
            </a:r>
          </a:p>
          <a:p>
            <a:pPr marL="542925" indent="-528638">
              <a:buClr>
                <a:srgbClr val="DA2128"/>
              </a:buClr>
              <a:buFont typeface="+mj-lt"/>
              <a:buAutoNum type="arabicPeriod"/>
            </a:pPr>
            <a:r>
              <a:rPr lang="en-IE" sz="2400" dirty="0">
                <a:solidFill>
                  <a:srgbClr val="4D4D4C"/>
                </a:solidFill>
              </a:rPr>
              <a:t>What are their characteristics?</a:t>
            </a:r>
          </a:p>
          <a:p>
            <a:pPr marL="542925" indent="-528638">
              <a:buClr>
                <a:srgbClr val="DA2128"/>
              </a:buClr>
              <a:buFont typeface="+mj-lt"/>
              <a:buAutoNum type="arabicPeriod"/>
            </a:pPr>
            <a:r>
              <a:rPr lang="en-IE" sz="2400" dirty="0">
                <a:solidFill>
                  <a:srgbClr val="4D4D4C"/>
                </a:solidFill>
              </a:rPr>
              <a:t>What is their education? </a:t>
            </a:r>
          </a:p>
          <a:p>
            <a:pPr marL="542925" indent="-528638">
              <a:buClr>
                <a:srgbClr val="DA2128"/>
              </a:buClr>
              <a:buFont typeface="+mj-lt"/>
              <a:buAutoNum type="arabicPeriod"/>
            </a:pPr>
            <a:r>
              <a:rPr lang="en-IE" sz="2400" dirty="0">
                <a:solidFill>
                  <a:srgbClr val="4D4D4C"/>
                </a:solidFill>
              </a:rPr>
              <a:t>What kind of personality do they have?</a:t>
            </a:r>
          </a:p>
          <a:p>
            <a:pPr marL="542925" indent="-528638">
              <a:buClr>
                <a:srgbClr val="DA2128"/>
              </a:buClr>
              <a:buFont typeface="+mj-lt"/>
              <a:buAutoNum type="arabicPeriod"/>
            </a:pPr>
            <a:r>
              <a:rPr lang="en-IE" sz="2400" dirty="0">
                <a:solidFill>
                  <a:srgbClr val="4D4D4C"/>
                </a:solidFill>
              </a:rPr>
              <a:t>What attitudes, values and beliefs do they have?</a:t>
            </a:r>
          </a:p>
          <a:p>
            <a:pPr marL="542925" indent="-528638">
              <a:buClr>
                <a:srgbClr val="DA2128"/>
              </a:buClr>
              <a:buFont typeface="+mj-lt"/>
              <a:buAutoNum type="arabicPeriod"/>
            </a:pPr>
            <a:r>
              <a:rPr lang="en-IE" sz="2400" dirty="0">
                <a:solidFill>
                  <a:srgbClr val="4D4D4C"/>
                </a:solidFill>
              </a:rPr>
              <a:t>What is their lifestyle like?</a:t>
            </a:r>
          </a:p>
        </p:txBody>
      </p:sp>
      <p:sp>
        <p:nvSpPr>
          <p:cNvPr id="4" name="Rectangle 3">
            <a:extLst>
              <a:ext uri="{FF2B5EF4-FFF2-40B4-BE49-F238E27FC236}">
                <a16:creationId xmlns:a16="http://schemas.microsoft.com/office/drawing/2014/main" id="{2AA7F036-2CF9-FB4E-9D44-41F10C20806E}"/>
              </a:ext>
            </a:extLst>
          </p:cNvPr>
          <p:cNvSpPr/>
          <p:nvPr/>
        </p:nvSpPr>
        <p:spPr>
          <a:xfrm rot="21375402">
            <a:off x="5271959" y="781256"/>
            <a:ext cx="4248859"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5647785" y="828254"/>
            <a:ext cx="6521716" cy="902366"/>
          </a:xfrm>
        </p:spPr>
        <p:txBody>
          <a:bodyPr>
            <a:normAutofit fontScale="92500"/>
          </a:bodyPr>
          <a:lstStyle/>
          <a:p>
            <a:r>
              <a:rPr lang="en-IE" b="1" dirty="0"/>
              <a:t>Activity: </a:t>
            </a:r>
            <a:r>
              <a:rPr lang="en-IE" dirty="0"/>
              <a:t>Who is your target market</a:t>
            </a:r>
          </a:p>
          <a:p>
            <a:endParaRPr lang="en-IE" dirty="0"/>
          </a:p>
        </p:txBody>
      </p:sp>
    </p:spTree>
    <p:extLst>
      <p:ext uri="{BB962C8B-B14F-4D97-AF65-F5344CB8AC3E}">
        <p14:creationId xmlns:p14="http://schemas.microsoft.com/office/powerpoint/2010/main" val="41423358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251744" y="1727451"/>
            <a:ext cx="7075781" cy="5181966"/>
          </a:xfrm>
          <a:noFill/>
        </p:spPr>
        <p:txBody>
          <a:bodyPr/>
          <a:lstStyle/>
          <a:p>
            <a:pPr>
              <a:spcBef>
                <a:spcPts val="300"/>
              </a:spcBef>
            </a:pPr>
            <a:r>
              <a:rPr lang="en-IE" sz="2600" b="1" dirty="0">
                <a:solidFill>
                  <a:srgbClr val="DA2128"/>
                </a:solidFill>
              </a:rPr>
              <a:t>Consider Your Core Products and Services </a:t>
            </a:r>
            <a:r>
              <a:rPr lang="en-IE" dirty="0"/>
              <a:t>look at your unique selling propositions and consider the demographic of people that will benefit from them the most. </a:t>
            </a:r>
          </a:p>
          <a:p>
            <a:pPr>
              <a:spcBef>
                <a:spcPts val="300"/>
              </a:spcBef>
            </a:pPr>
            <a:r>
              <a:rPr lang="en-IE" sz="2600" b="1" dirty="0">
                <a:solidFill>
                  <a:srgbClr val="DA2128"/>
                </a:solidFill>
              </a:rPr>
              <a:t>Look at Your Current Customers and Clients </a:t>
            </a:r>
            <a:r>
              <a:rPr lang="en-IE" dirty="0"/>
              <a:t>In the last step, you created an imaginary idea of your target audience. Now, look at your customers in real life. Identify the traits and patterns that exist in your current customer base. </a:t>
            </a:r>
          </a:p>
          <a:p>
            <a:pPr>
              <a:spcBef>
                <a:spcPts val="300"/>
              </a:spcBef>
            </a:pPr>
            <a:r>
              <a:rPr lang="en-IE" sz="2600" b="1" dirty="0">
                <a:solidFill>
                  <a:srgbClr val="DA2128"/>
                </a:solidFill>
              </a:rPr>
              <a:t>Interview Your Current Customers and Clients </a:t>
            </a:r>
            <a:r>
              <a:rPr lang="en-IE" dirty="0"/>
              <a:t>If you don’t have information about your current customers and clients, ask them. Survey and interview both your ideal and current customers. </a:t>
            </a:r>
          </a:p>
          <a:p>
            <a:pPr marL="0" indent="0">
              <a:spcBef>
                <a:spcPts val="300"/>
              </a:spcBef>
              <a:buNone/>
            </a:pPr>
            <a:br>
              <a:rPr lang="en-IE" dirty="0"/>
            </a:br>
            <a:endParaRPr lang="en-IE" dirty="0"/>
          </a:p>
        </p:txBody>
      </p:sp>
      <p:pic>
        <p:nvPicPr>
          <p:cNvPr id="20482" name="Picture 2" descr="Image result for target market">
            <a:extLst>
              <a:ext uri="{FF2B5EF4-FFF2-40B4-BE49-F238E27FC236}">
                <a16:creationId xmlns:a16="http://schemas.microsoft.com/office/drawing/2014/main" id="{12E4FFA5-6473-41BC-B4D5-B0FA6B692B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73609" y="2755942"/>
            <a:ext cx="4166647" cy="312498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AF42EAAE-2525-EC4E-85E5-58E70BE2DB1B}"/>
              </a:ext>
            </a:extLst>
          </p:cNvPr>
          <p:cNvSpPr/>
          <p:nvPr/>
        </p:nvSpPr>
        <p:spPr>
          <a:xfrm rot="285998">
            <a:off x="-250483" y="522346"/>
            <a:ext cx="9160509"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a:xfrm rot="285998">
            <a:off x="363335" y="734997"/>
            <a:ext cx="8702741" cy="814878"/>
          </a:xfrm>
        </p:spPr>
        <p:txBody>
          <a:bodyPr>
            <a:normAutofit/>
          </a:bodyPr>
          <a:lstStyle/>
          <a:p>
            <a:r>
              <a:rPr lang="en-IE" dirty="0"/>
              <a:t>Look at All Aspects of Your Ideal Customer</a:t>
            </a:r>
          </a:p>
          <a:p>
            <a:pPr algn="ctr"/>
            <a:endParaRPr lang="en-IE" dirty="0"/>
          </a:p>
        </p:txBody>
      </p:sp>
    </p:spTree>
    <p:extLst>
      <p:ext uri="{BB962C8B-B14F-4D97-AF65-F5344CB8AC3E}">
        <p14:creationId xmlns:p14="http://schemas.microsoft.com/office/powerpoint/2010/main" val="3637470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E20CD44-8655-4CC7-A0D2-17FEDC002746}"/>
              </a:ext>
            </a:extLst>
          </p:cNvPr>
          <p:cNvSpPr txBox="1"/>
          <p:nvPr/>
        </p:nvSpPr>
        <p:spPr>
          <a:xfrm>
            <a:off x="294433" y="1929006"/>
            <a:ext cx="4780487" cy="1169551"/>
          </a:xfrm>
          <a:prstGeom prst="rect">
            <a:avLst/>
          </a:prstGeom>
          <a:solidFill>
            <a:schemeClr val="bg1"/>
          </a:solidFill>
        </p:spPr>
        <p:txBody>
          <a:bodyPr wrap="square" rtlCol="0">
            <a:spAutoFit/>
          </a:bodyPr>
          <a:lstStyle/>
          <a:p>
            <a:pPr>
              <a:lnSpc>
                <a:spcPts val="2860"/>
              </a:lnSpc>
            </a:pPr>
            <a:r>
              <a:rPr lang="en-IE" sz="2800" b="1" dirty="0">
                <a:solidFill>
                  <a:srgbClr val="1268B3"/>
                </a:solidFill>
              </a:rPr>
              <a:t>Consider these 10 questions when developing your survey!</a:t>
            </a:r>
          </a:p>
          <a:p>
            <a:pPr>
              <a:lnSpc>
                <a:spcPts val="2860"/>
              </a:lnSpc>
            </a:pPr>
            <a:endParaRPr lang="en-IE" sz="1400" b="1" dirty="0">
              <a:solidFill>
                <a:srgbClr val="1268B3"/>
              </a:solidFill>
            </a:endParaRPr>
          </a:p>
        </p:txBody>
      </p:sp>
      <p:sp>
        <p:nvSpPr>
          <p:cNvPr id="8" name="Text Placeholder 5">
            <a:extLst>
              <a:ext uri="{FF2B5EF4-FFF2-40B4-BE49-F238E27FC236}">
                <a16:creationId xmlns:a16="http://schemas.microsoft.com/office/drawing/2014/main" id="{EE893168-E63A-48E8-98FA-C8E4DF643EE5}"/>
              </a:ext>
            </a:extLst>
          </p:cNvPr>
          <p:cNvSpPr>
            <a:spLocks noGrp="1"/>
          </p:cNvSpPr>
          <p:nvPr>
            <p:ph type="body" sz="quarter" idx="20"/>
          </p:nvPr>
        </p:nvSpPr>
        <p:spPr>
          <a:xfrm>
            <a:off x="294433" y="2922662"/>
            <a:ext cx="8560007" cy="4745108"/>
          </a:xfrm>
          <a:noFill/>
        </p:spPr>
        <p:txBody>
          <a:bodyPr/>
          <a:lstStyle/>
          <a:p>
            <a:pPr marL="457200" indent="-457200">
              <a:spcBef>
                <a:spcPts val="0"/>
              </a:spcBef>
              <a:buFont typeface="+mj-lt"/>
              <a:buAutoNum type="arabicPeriod"/>
            </a:pPr>
            <a:r>
              <a:rPr lang="en-IE" sz="2200" dirty="0"/>
              <a:t>What is the desired action of your target audience?</a:t>
            </a:r>
          </a:p>
          <a:p>
            <a:pPr marL="457200" indent="-457200">
              <a:spcBef>
                <a:spcPts val="0"/>
              </a:spcBef>
              <a:buFont typeface="+mj-lt"/>
              <a:buAutoNum type="arabicPeriod"/>
            </a:pPr>
            <a:r>
              <a:rPr lang="en-IE" sz="2200" dirty="0"/>
              <a:t>What demographic groups are most likely to take the desired action?</a:t>
            </a:r>
          </a:p>
          <a:p>
            <a:pPr marL="457200" indent="-457200">
              <a:spcBef>
                <a:spcPts val="0"/>
              </a:spcBef>
              <a:buFont typeface="+mj-lt"/>
              <a:buAutoNum type="arabicPeriod"/>
            </a:pPr>
            <a:r>
              <a:rPr lang="en-IE" sz="2200" dirty="0"/>
              <a:t>How do they think?</a:t>
            </a:r>
          </a:p>
          <a:p>
            <a:pPr marL="457200" indent="-457200">
              <a:spcBef>
                <a:spcPts val="0"/>
              </a:spcBef>
              <a:buFont typeface="+mj-lt"/>
              <a:buAutoNum type="arabicPeriod"/>
            </a:pPr>
            <a:r>
              <a:rPr lang="en-IE" sz="2200" dirty="0"/>
              <a:t>What needs, challenges and frustrations do they have?</a:t>
            </a:r>
          </a:p>
          <a:p>
            <a:pPr marL="457200" indent="-457200">
              <a:spcBef>
                <a:spcPts val="0"/>
              </a:spcBef>
              <a:buFont typeface="+mj-lt"/>
              <a:buAutoNum type="arabicPeriod"/>
            </a:pPr>
            <a:r>
              <a:rPr lang="en-IE" sz="2200" dirty="0"/>
              <a:t>How does your idea, service, or product help your target audience?</a:t>
            </a:r>
          </a:p>
          <a:p>
            <a:pPr marL="457200" indent="-457200">
              <a:spcBef>
                <a:spcPts val="0"/>
              </a:spcBef>
              <a:buFont typeface="+mj-lt"/>
              <a:buAutoNum type="arabicPeriod"/>
            </a:pPr>
            <a:r>
              <a:rPr lang="en-IE" sz="2200" dirty="0"/>
              <a:t>What drives them to make purchasing decisions?</a:t>
            </a:r>
          </a:p>
          <a:p>
            <a:pPr marL="457200" indent="-457200">
              <a:spcBef>
                <a:spcPts val="0"/>
              </a:spcBef>
              <a:buFont typeface="+mj-lt"/>
              <a:buAutoNum type="arabicPeriod"/>
            </a:pPr>
            <a:r>
              <a:rPr lang="en-IE" sz="2200" dirty="0"/>
              <a:t>Do they currently use (or support) a product or service of your organization or that of a similar organization?</a:t>
            </a:r>
          </a:p>
          <a:p>
            <a:pPr marL="457200" indent="-457200">
              <a:spcBef>
                <a:spcPts val="0"/>
              </a:spcBef>
              <a:buFont typeface="+mj-lt"/>
              <a:buAutoNum type="arabicPeriod"/>
            </a:pPr>
            <a:r>
              <a:rPr lang="en-IE" sz="2200" dirty="0"/>
              <a:t>What media do they currently use?</a:t>
            </a:r>
          </a:p>
          <a:p>
            <a:pPr marL="457200" indent="-457200">
              <a:spcBef>
                <a:spcPts val="0"/>
              </a:spcBef>
              <a:buFont typeface="+mj-lt"/>
              <a:buAutoNum type="arabicPeriod"/>
            </a:pPr>
            <a:r>
              <a:rPr lang="en-IE" sz="2200" dirty="0"/>
              <a:t>How can you best reach your target audience?</a:t>
            </a:r>
          </a:p>
          <a:p>
            <a:pPr marL="457200" indent="-457200">
              <a:spcBef>
                <a:spcPts val="0"/>
              </a:spcBef>
              <a:buFont typeface="+mj-lt"/>
              <a:buAutoNum type="arabicPeriod"/>
            </a:pPr>
            <a:r>
              <a:rPr lang="en-IE" sz="2200" dirty="0"/>
              <a:t>Are you confident you picked the right target audience?</a:t>
            </a:r>
            <a:br>
              <a:rPr lang="en-IE" dirty="0"/>
            </a:br>
            <a:endParaRPr lang="en-IE" dirty="0"/>
          </a:p>
        </p:txBody>
      </p:sp>
      <p:sp>
        <p:nvSpPr>
          <p:cNvPr id="2" name="TextBox 1">
            <a:extLst>
              <a:ext uri="{FF2B5EF4-FFF2-40B4-BE49-F238E27FC236}">
                <a16:creationId xmlns:a16="http://schemas.microsoft.com/office/drawing/2014/main" id="{6076EDFB-7326-4F10-A7F1-5EC4FBE45599}"/>
              </a:ext>
            </a:extLst>
          </p:cNvPr>
          <p:cNvSpPr txBox="1"/>
          <p:nvPr/>
        </p:nvSpPr>
        <p:spPr>
          <a:xfrm>
            <a:off x="9102651" y="3402825"/>
            <a:ext cx="2842540" cy="1938992"/>
          </a:xfrm>
          <a:prstGeom prst="rect">
            <a:avLst/>
          </a:prstGeom>
          <a:noFill/>
        </p:spPr>
        <p:txBody>
          <a:bodyPr wrap="square" rtlCol="0">
            <a:spAutoFit/>
          </a:bodyPr>
          <a:lstStyle/>
          <a:p>
            <a:pPr algn="ctr"/>
            <a:br>
              <a:rPr lang="en-IE" sz="2400" dirty="0"/>
            </a:br>
            <a:r>
              <a:rPr lang="en-IE" sz="2400" b="1" dirty="0">
                <a:solidFill>
                  <a:srgbClr val="DA2128"/>
                </a:solidFill>
              </a:rPr>
              <a:t>Read: </a:t>
            </a:r>
            <a:r>
              <a:rPr lang="en-IE" sz="2400" dirty="0">
                <a:solidFill>
                  <a:srgbClr val="4D4D4C"/>
                </a:solidFill>
                <a:hlinkClick r:id="rId2"/>
              </a:rPr>
              <a:t>Know your target audience: 10 questions to ask</a:t>
            </a:r>
            <a:endParaRPr lang="en-IE" sz="2400" dirty="0">
              <a:solidFill>
                <a:srgbClr val="4D4D4C"/>
              </a:solidFill>
            </a:endParaRPr>
          </a:p>
          <a:p>
            <a:pPr algn="ctr"/>
            <a:endParaRPr lang="en-IE" sz="2400" dirty="0"/>
          </a:p>
        </p:txBody>
      </p:sp>
      <p:sp>
        <p:nvSpPr>
          <p:cNvPr id="6" name="Rectangle 5">
            <a:extLst>
              <a:ext uri="{FF2B5EF4-FFF2-40B4-BE49-F238E27FC236}">
                <a16:creationId xmlns:a16="http://schemas.microsoft.com/office/drawing/2014/main" id="{4D66F497-C118-3242-9150-1B797D430377}"/>
              </a:ext>
            </a:extLst>
          </p:cNvPr>
          <p:cNvSpPr/>
          <p:nvPr/>
        </p:nvSpPr>
        <p:spPr>
          <a:xfrm rot="21375402">
            <a:off x="3794139" y="897306"/>
            <a:ext cx="3656996"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802157" y="973139"/>
            <a:ext cx="11073723" cy="1026223"/>
          </a:xfrm>
        </p:spPr>
        <p:txBody>
          <a:bodyPr>
            <a:normAutofit/>
          </a:bodyPr>
          <a:lstStyle/>
          <a:p>
            <a:pPr algn="r"/>
            <a:r>
              <a:rPr lang="en-IE" b="1" dirty="0"/>
              <a:t>Activity: </a:t>
            </a:r>
            <a:r>
              <a:rPr lang="en-IE" dirty="0"/>
              <a:t>Build your own survey for both</a:t>
            </a:r>
            <a:endParaRPr lang="en-IE" sz="2600" dirty="0"/>
          </a:p>
        </p:txBody>
      </p:sp>
      <p:sp>
        <p:nvSpPr>
          <p:cNvPr id="9" name="Rectangle 8">
            <a:extLst>
              <a:ext uri="{FF2B5EF4-FFF2-40B4-BE49-F238E27FC236}">
                <a16:creationId xmlns:a16="http://schemas.microsoft.com/office/drawing/2014/main" id="{6D15B839-D405-0142-83BA-552FDA695227}"/>
              </a:ext>
            </a:extLst>
          </p:cNvPr>
          <p:cNvSpPr/>
          <p:nvPr/>
        </p:nvSpPr>
        <p:spPr>
          <a:xfrm rot="21375402">
            <a:off x="5211524" y="1594825"/>
            <a:ext cx="7106980"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6">
            <a:extLst>
              <a:ext uri="{FF2B5EF4-FFF2-40B4-BE49-F238E27FC236}">
                <a16:creationId xmlns:a16="http://schemas.microsoft.com/office/drawing/2014/main" id="{817620E5-35E0-E448-B2D1-F7F5B99AD863}"/>
              </a:ext>
            </a:extLst>
          </p:cNvPr>
          <p:cNvSpPr txBox="1">
            <a:spLocks/>
          </p:cNvSpPr>
          <p:nvPr/>
        </p:nvSpPr>
        <p:spPr>
          <a:xfrm rot="21375402">
            <a:off x="5419665" y="1716697"/>
            <a:ext cx="6498959" cy="102622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IE" dirty="0"/>
              <a:t>your ideal and current customers</a:t>
            </a:r>
          </a:p>
          <a:p>
            <a:endParaRPr lang="en-IE" sz="2600" dirty="0"/>
          </a:p>
        </p:txBody>
      </p:sp>
    </p:spTree>
    <p:extLst>
      <p:ext uri="{BB962C8B-B14F-4D97-AF65-F5344CB8AC3E}">
        <p14:creationId xmlns:p14="http://schemas.microsoft.com/office/powerpoint/2010/main" val="30031465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344525" y="2266923"/>
            <a:ext cx="7169995" cy="4297680"/>
          </a:xfrm>
          <a:solidFill>
            <a:schemeClr val="bg1"/>
          </a:solidFill>
        </p:spPr>
        <p:txBody>
          <a:bodyPr/>
          <a:lstStyle/>
          <a:p>
            <a:r>
              <a:rPr lang="en-IE" sz="2600" b="1" dirty="0">
                <a:solidFill>
                  <a:srgbClr val="DA2128"/>
                </a:solidFill>
              </a:rPr>
              <a:t>Look at Your Competitor’s Audience </a:t>
            </a:r>
            <a:r>
              <a:rPr lang="en-IE" dirty="0"/>
              <a:t>will help you identify shared qualities of your audiences and help you see how you differentiate from your competitors</a:t>
            </a:r>
          </a:p>
          <a:p>
            <a:r>
              <a:rPr lang="en-IE" sz="2600" b="1" dirty="0">
                <a:solidFill>
                  <a:srgbClr val="DA2128"/>
                </a:solidFill>
              </a:rPr>
              <a:t>Consider their shopping habits. </a:t>
            </a:r>
            <a:r>
              <a:rPr lang="en-IE" dirty="0"/>
              <a:t>If you are selling products and services, you also need to think about how your target audience makes purchasing decisions. What are their shopping habits? Do they shop online or in-person?</a:t>
            </a:r>
          </a:p>
          <a:p>
            <a:pPr marL="0" indent="0">
              <a:buNone/>
            </a:pPr>
            <a:br>
              <a:rPr lang="en-IE" dirty="0"/>
            </a:br>
            <a:endParaRPr lang="en-IE" dirty="0"/>
          </a:p>
        </p:txBody>
      </p:sp>
      <p:pic>
        <p:nvPicPr>
          <p:cNvPr id="21506" name="Picture 2" descr="Image result for target market">
            <a:extLst>
              <a:ext uri="{FF2B5EF4-FFF2-40B4-BE49-F238E27FC236}">
                <a16:creationId xmlns:a16="http://schemas.microsoft.com/office/drawing/2014/main" id="{77DD12D1-2D42-47A1-B145-1F65574710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4520" y="3967674"/>
            <a:ext cx="4164330" cy="217680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B6B9C9A1-0BAB-E84C-A260-26FAF9776FB1}"/>
              </a:ext>
            </a:extLst>
          </p:cNvPr>
          <p:cNvSpPr/>
          <p:nvPr/>
        </p:nvSpPr>
        <p:spPr>
          <a:xfrm rot="285998">
            <a:off x="-232721" y="747833"/>
            <a:ext cx="8950786"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a:xfrm rot="285998">
            <a:off x="362955" y="921431"/>
            <a:ext cx="8921397" cy="814878"/>
          </a:xfrm>
        </p:spPr>
        <p:txBody>
          <a:bodyPr>
            <a:normAutofit/>
          </a:bodyPr>
          <a:lstStyle/>
          <a:p>
            <a:r>
              <a:rPr lang="en-IE" dirty="0"/>
              <a:t>Look at All Aspects of Your Ideal Customer</a:t>
            </a:r>
          </a:p>
          <a:p>
            <a:pPr algn="ctr"/>
            <a:endParaRPr lang="en-IE" dirty="0"/>
          </a:p>
        </p:txBody>
      </p:sp>
    </p:spTree>
    <p:extLst>
      <p:ext uri="{BB962C8B-B14F-4D97-AF65-F5344CB8AC3E}">
        <p14:creationId xmlns:p14="http://schemas.microsoft.com/office/powerpoint/2010/main" val="39303078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10289DC-D541-EF4A-AAD5-7B85B32F076D}"/>
              </a:ext>
            </a:extLst>
          </p:cNvPr>
          <p:cNvSpPr/>
          <p:nvPr/>
        </p:nvSpPr>
        <p:spPr>
          <a:xfrm rot="21375402">
            <a:off x="8541807" y="1474869"/>
            <a:ext cx="3799880"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1065218" y="1028348"/>
            <a:ext cx="10922054" cy="1026223"/>
          </a:xfrm>
        </p:spPr>
        <p:txBody>
          <a:bodyPr>
            <a:normAutofit/>
          </a:bodyPr>
          <a:lstStyle/>
          <a:p>
            <a:pPr algn="r"/>
            <a:r>
              <a:rPr lang="en-IE" b="1" dirty="0"/>
              <a:t>Activity: </a:t>
            </a:r>
            <a:r>
              <a:rPr lang="en-IE" dirty="0"/>
              <a:t>Watch How to Define</a:t>
            </a:r>
          </a:p>
          <a:p>
            <a:pPr algn="r"/>
            <a:endParaRPr lang="en-IE" sz="2600" dirty="0"/>
          </a:p>
        </p:txBody>
      </p:sp>
      <p:sp>
        <p:nvSpPr>
          <p:cNvPr id="6" name="Text Placeholder 6">
            <a:extLst>
              <a:ext uri="{FF2B5EF4-FFF2-40B4-BE49-F238E27FC236}">
                <a16:creationId xmlns:a16="http://schemas.microsoft.com/office/drawing/2014/main" id="{E08FB4A9-D23E-2547-9A75-D1461F6A50A2}"/>
              </a:ext>
            </a:extLst>
          </p:cNvPr>
          <p:cNvSpPr txBox="1">
            <a:spLocks/>
          </p:cNvSpPr>
          <p:nvPr/>
        </p:nvSpPr>
        <p:spPr>
          <a:xfrm rot="21375402">
            <a:off x="8232363" y="1644969"/>
            <a:ext cx="3747254" cy="102622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IE" dirty="0"/>
              <a:t>a Target Market</a:t>
            </a:r>
          </a:p>
          <a:p>
            <a:pPr algn="r"/>
            <a:endParaRPr lang="en-IE" sz="2600" dirty="0"/>
          </a:p>
        </p:txBody>
      </p:sp>
      <p:grpSp>
        <p:nvGrpSpPr>
          <p:cNvPr id="2" name="Group 1">
            <a:extLst>
              <a:ext uri="{FF2B5EF4-FFF2-40B4-BE49-F238E27FC236}">
                <a16:creationId xmlns:a16="http://schemas.microsoft.com/office/drawing/2014/main" id="{0E1E1890-4B3B-EB44-898C-D3048F0484DE}"/>
              </a:ext>
            </a:extLst>
          </p:cNvPr>
          <p:cNvGrpSpPr/>
          <p:nvPr/>
        </p:nvGrpSpPr>
        <p:grpSpPr>
          <a:xfrm>
            <a:off x="443320" y="1947878"/>
            <a:ext cx="7710534" cy="4910122"/>
            <a:chOff x="452891" y="1874520"/>
            <a:chExt cx="7153867" cy="4555633"/>
          </a:xfrm>
        </p:grpSpPr>
        <p:pic>
          <p:nvPicPr>
            <p:cNvPr id="9" name="Picture 8" descr="A picture containing monitor, sitting, indoor, screen&#10;&#10;Description automatically generated">
              <a:extLst>
                <a:ext uri="{FF2B5EF4-FFF2-40B4-BE49-F238E27FC236}">
                  <a16:creationId xmlns:a16="http://schemas.microsoft.com/office/drawing/2014/main" id="{352D402D-E30C-074D-BCD7-7ECEAE62568A}"/>
                </a:ext>
              </a:extLst>
            </p:cNvPr>
            <p:cNvPicPr/>
            <p:nvPr/>
          </p:nvPicPr>
          <p:blipFill rotWithShape="1">
            <a:blip r:embed="rId2"/>
            <a:srcRect l="4792" t="12636" r="6089" b="14423"/>
            <a:stretch/>
          </p:blipFill>
          <p:spPr>
            <a:xfrm>
              <a:off x="452891" y="1874520"/>
              <a:ext cx="7153867" cy="4555633"/>
            </a:xfrm>
            <a:prstGeom prst="rect">
              <a:avLst/>
            </a:prstGeom>
          </p:spPr>
        </p:pic>
        <p:pic>
          <p:nvPicPr>
            <p:cNvPr id="10" name="Picture 9">
              <a:hlinkClick r:id="rId3"/>
              <a:extLst>
                <a:ext uri="{FF2B5EF4-FFF2-40B4-BE49-F238E27FC236}">
                  <a16:creationId xmlns:a16="http://schemas.microsoft.com/office/drawing/2014/main" id="{80036300-D2FA-E945-85B7-1FA1D35A4568}"/>
                </a:ext>
              </a:extLst>
            </p:cNvPr>
            <p:cNvPicPr>
              <a:picLocks noChangeAspect="1"/>
            </p:cNvPicPr>
            <p:nvPr/>
          </p:nvPicPr>
          <p:blipFill>
            <a:blip r:embed="rId4"/>
            <a:stretch>
              <a:fillRect/>
            </a:stretch>
          </p:blipFill>
          <p:spPr>
            <a:xfrm>
              <a:off x="1314465" y="2159229"/>
              <a:ext cx="5437095" cy="3555771"/>
            </a:xfrm>
            <a:prstGeom prst="rect">
              <a:avLst/>
            </a:prstGeom>
          </p:spPr>
        </p:pic>
      </p:grpSp>
    </p:spTree>
    <p:extLst>
      <p:ext uri="{BB962C8B-B14F-4D97-AF65-F5344CB8AC3E}">
        <p14:creationId xmlns:p14="http://schemas.microsoft.com/office/powerpoint/2010/main" val="35403955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B114CA5-C784-4DD2-99B6-DDBD42A0C4D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6731" b="6731"/>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65080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526357" y="2184100"/>
            <a:ext cx="11139285" cy="4169140"/>
          </a:xfrm>
        </p:spPr>
        <p:txBody>
          <a:bodyPr/>
          <a:lstStyle/>
          <a:p>
            <a:r>
              <a:rPr lang="en-IE" dirty="0"/>
              <a:t>It directs your content topics</a:t>
            </a:r>
          </a:p>
          <a:p>
            <a:r>
              <a:rPr lang="en-IE" dirty="0"/>
              <a:t>It directs the language you use</a:t>
            </a:r>
          </a:p>
          <a:p>
            <a:r>
              <a:rPr lang="en-IE" dirty="0"/>
              <a:t>It directs the positioning of your messaging </a:t>
            </a:r>
          </a:p>
          <a:p>
            <a:r>
              <a:rPr lang="en-IE" dirty="0"/>
              <a:t>It directs the location of your promotions</a:t>
            </a:r>
          </a:p>
          <a:p>
            <a:r>
              <a:rPr lang="en-IE" dirty="0"/>
              <a:t>It directs the future direction of your products and services</a:t>
            </a:r>
          </a:p>
          <a:p>
            <a:endParaRPr lang="en-IE" b="1" dirty="0"/>
          </a:p>
          <a:p>
            <a:pPr marL="0" indent="0">
              <a:buNone/>
            </a:pPr>
            <a:r>
              <a:rPr lang="en-IE" b="1" dirty="0">
                <a:solidFill>
                  <a:srgbClr val="DA2128"/>
                </a:solidFill>
              </a:rPr>
              <a:t>Read why: </a:t>
            </a:r>
            <a:r>
              <a:rPr lang="en-IE" sz="1800" dirty="0">
                <a:hlinkClick r:id="rId2"/>
              </a:rPr>
              <a:t>Why You Need to Define Your Target Audience to Create Great Marketing</a:t>
            </a:r>
            <a:endParaRPr lang="en-IE" sz="1800" dirty="0"/>
          </a:p>
        </p:txBody>
      </p:sp>
      <p:sp>
        <p:nvSpPr>
          <p:cNvPr id="4" name="Rectangle 3">
            <a:extLst>
              <a:ext uri="{FF2B5EF4-FFF2-40B4-BE49-F238E27FC236}">
                <a16:creationId xmlns:a16="http://schemas.microsoft.com/office/drawing/2014/main" id="{58842267-3F55-E146-B152-D23B374348C8}"/>
              </a:ext>
            </a:extLst>
          </p:cNvPr>
          <p:cNvSpPr/>
          <p:nvPr/>
        </p:nvSpPr>
        <p:spPr>
          <a:xfrm rot="285998">
            <a:off x="-172760" y="770450"/>
            <a:ext cx="9373344"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a:xfrm rot="285998">
            <a:off x="386456" y="980665"/>
            <a:ext cx="10583442" cy="716025"/>
          </a:xfrm>
        </p:spPr>
        <p:txBody>
          <a:bodyPr>
            <a:normAutofit/>
          </a:bodyPr>
          <a:lstStyle/>
          <a:p>
            <a:r>
              <a:rPr lang="en-IE" dirty="0"/>
              <a:t>Why Is Knowing Your Target Audience Useful?</a:t>
            </a:r>
          </a:p>
          <a:p>
            <a:endParaRPr lang="en-IE" dirty="0"/>
          </a:p>
        </p:txBody>
      </p:sp>
    </p:spTree>
    <p:extLst>
      <p:ext uri="{BB962C8B-B14F-4D97-AF65-F5344CB8AC3E}">
        <p14:creationId xmlns:p14="http://schemas.microsoft.com/office/powerpoint/2010/main" val="26201579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mage result for its worth to define your target market">
            <a:extLst>
              <a:ext uri="{FF2B5EF4-FFF2-40B4-BE49-F238E27FC236}">
                <a16:creationId xmlns:a16="http://schemas.microsoft.com/office/drawing/2014/main" id="{EA737135-8218-4075-B29E-A546255171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07328" y="2485435"/>
            <a:ext cx="4890564" cy="3498466"/>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451462" y="2352989"/>
            <a:ext cx="7361800" cy="4169140"/>
          </a:xfrm>
        </p:spPr>
        <p:txBody>
          <a:bodyPr/>
          <a:lstStyle/>
          <a:p>
            <a:r>
              <a:rPr lang="en-IE" dirty="0"/>
              <a:t>As you can see, when you define your target audience, you create brand recognition and loyalty, deeply resonate with prospects, and improve your offerings all while creating better marketing campaigns.</a:t>
            </a:r>
          </a:p>
          <a:p>
            <a:r>
              <a:rPr lang="en-IE" dirty="0"/>
              <a:t>So don’t overlook this crucial step. Use these tips to learn how to define your target audience.</a:t>
            </a:r>
          </a:p>
          <a:p>
            <a:r>
              <a:rPr lang="en-IE" dirty="0"/>
              <a:t>When you know how to define your target audience, you create lasting brand recognition and loyalty, you identify opportunities to expand your offerings, and you simplify and improve your marketing efforts.</a:t>
            </a:r>
            <a:br>
              <a:rPr lang="en-IE" dirty="0"/>
            </a:br>
            <a:endParaRPr lang="en-IE" dirty="0"/>
          </a:p>
        </p:txBody>
      </p:sp>
      <p:sp>
        <p:nvSpPr>
          <p:cNvPr id="10" name="Rectangle 9">
            <a:extLst>
              <a:ext uri="{FF2B5EF4-FFF2-40B4-BE49-F238E27FC236}">
                <a16:creationId xmlns:a16="http://schemas.microsoft.com/office/drawing/2014/main" id="{F405AF7B-32D1-A04C-88E7-3D2B6AE024D0}"/>
              </a:ext>
            </a:extLst>
          </p:cNvPr>
          <p:cNvSpPr/>
          <p:nvPr/>
        </p:nvSpPr>
        <p:spPr>
          <a:xfrm rot="285998">
            <a:off x="-303593" y="812501"/>
            <a:ext cx="8096539" cy="8259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BC1A071-46D0-014D-AEEB-6C74284BF9BE}"/>
              </a:ext>
            </a:extLst>
          </p:cNvPr>
          <p:cNvSpPr/>
          <p:nvPr/>
        </p:nvSpPr>
        <p:spPr>
          <a:xfrm rot="285998">
            <a:off x="-216410" y="364449"/>
            <a:ext cx="8096539"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a:xfrm rot="285998">
            <a:off x="343351" y="637314"/>
            <a:ext cx="11243126" cy="1077357"/>
          </a:xfrm>
        </p:spPr>
        <p:txBody>
          <a:bodyPr>
            <a:normAutofit/>
          </a:bodyPr>
          <a:lstStyle/>
          <a:p>
            <a:r>
              <a:rPr lang="en-IE" dirty="0"/>
              <a:t>Defining Your Target Audience creates</a:t>
            </a:r>
          </a:p>
        </p:txBody>
      </p:sp>
      <p:sp>
        <p:nvSpPr>
          <p:cNvPr id="8" name="Rectangle 7">
            <a:extLst>
              <a:ext uri="{FF2B5EF4-FFF2-40B4-BE49-F238E27FC236}">
                <a16:creationId xmlns:a16="http://schemas.microsoft.com/office/drawing/2014/main" id="{CCBFD328-3BAA-5B43-9878-565F1179B474}"/>
              </a:ext>
            </a:extLst>
          </p:cNvPr>
          <p:cNvSpPr/>
          <p:nvPr/>
        </p:nvSpPr>
        <p:spPr>
          <a:xfrm rot="285998">
            <a:off x="-337160" y="1153879"/>
            <a:ext cx="6262677"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4">
            <a:extLst>
              <a:ext uri="{FF2B5EF4-FFF2-40B4-BE49-F238E27FC236}">
                <a16:creationId xmlns:a16="http://schemas.microsoft.com/office/drawing/2014/main" id="{C1E4EE56-7882-8B42-A8B3-31EA2AEC250F}"/>
              </a:ext>
            </a:extLst>
          </p:cNvPr>
          <p:cNvSpPr txBox="1">
            <a:spLocks/>
          </p:cNvSpPr>
          <p:nvPr/>
        </p:nvSpPr>
        <p:spPr>
          <a:xfrm rot="285998">
            <a:off x="219429" y="1533418"/>
            <a:ext cx="11243126" cy="107735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better Marketing Campaigns</a:t>
            </a:r>
          </a:p>
        </p:txBody>
      </p:sp>
    </p:spTree>
    <p:extLst>
      <p:ext uri="{BB962C8B-B14F-4D97-AF65-F5344CB8AC3E}">
        <p14:creationId xmlns:p14="http://schemas.microsoft.com/office/powerpoint/2010/main" val="1467453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3"/>
          </p:nvPr>
        </p:nvSpPr>
        <p:spPr>
          <a:xfrm>
            <a:off x="6202017" y="2164591"/>
            <a:ext cx="5900336" cy="4061001"/>
          </a:xfrm>
        </p:spPr>
        <p:txBody>
          <a:bodyPr/>
          <a:lstStyle/>
          <a:p>
            <a:pPr algn="ctr">
              <a:buClr>
                <a:schemeClr val="bg1"/>
              </a:buClr>
            </a:pPr>
            <a:endParaRPr lang="en-US" sz="4000" b="1" dirty="0"/>
          </a:p>
          <a:p>
            <a:pPr algn="ctr">
              <a:buClr>
                <a:schemeClr val="bg1"/>
              </a:buClr>
            </a:pPr>
            <a:r>
              <a:rPr lang="en-US" sz="4000" b="1" dirty="0"/>
              <a:t>Getting Started: identifying and researching pop               culture business ideas</a:t>
            </a:r>
            <a:endParaRPr lang="en-US" sz="4000" dirty="0"/>
          </a:p>
        </p:txBody>
      </p:sp>
      <p:sp>
        <p:nvSpPr>
          <p:cNvPr id="2" name="Text Placeholder 1"/>
          <p:cNvSpPr>
            <a:spLocks noGrp="1"/>
          </p:cNvSpPr>
          <p:nvPr>
            <p:ph type="body" sz="quarter" idx="10"/>
          </p:nvPr>
        </p:nvSpPr>
        <p:spPr>
          <a:xfrm rot="21367454">
            <a:off x="7217394" y="932874"/>
            <a:ext cx="5327083" cy="743199"/>
          </a:xfrm>
        </p:spPr>
        <p:txBody>
          <a:bodyPr>
            <a:normAutofit/>
          </a:bodyPr>
          <a:lstStyle/>
          <a:p>
            <a:pPr algn="ctr"/>
            <a:r>
              <a:rPr lang="en-US" b="1" dirty="0"/>
              <a:t>Module 2 </a:t>
            </a:r>
            <a:r>
              <a:rPr lang="en-US" dirty="0"/>
              <a:t>(</a:t>
            </a:r>
            <a:r>
              <a:rPr lang="en-US"/>
              <a:t>Part 2)</a:t>
            </a:r>
            <a:endParaRPr lang="en-US" dirty="0"/>
          </a:p>
          <a:p>
            <a:pPr algn="ctr"/>
            <a:endParaRPr lang="en-US" b="1" dirty="0"/>
          </a:p>
        </p:txBody>
      </p:sp>
      <p:pic>
        <p:nvPicPr>
          <p:cNvPr id="8" name="Picture Placeholder 6" descr="A picture containing helmet, graffiti, food&#10;&#10;Description automatically generated">
            <a:extLst>
              <a:ext uri="{FF2B5EF4-FFF2-40B4-BE49-F238E27FC236}">
                <a16:creationId xmlns:a16="http://schemas.microsoft.com/office/drawing/2014/main" id="{BA67F34C-EE77-EB40-912E-DB05E273C0F6}"/>
              </a:ext>
            </a:extLst>
          </p:cNvPr>
          <p:cNvPicPr>
            <a:picLocks noGrp="1" noChangeAspect="1"/>
          </p:cNvPicPr>
          <p:nvPr>
            <p:ph type="pic" sz="quarter" idx="24"/>
          </p:nvPr>
        </p:nvPicPr>
        <p:blipFill rotWithShape="1">
          <a:blip r:embed="rId2"/>
          <a:srcRect l="410" t="9268" r="-410" b="9016"/>
          <a:stretch/>
        </p:blipFill>
        <p:spPr>
          <a:xfrm flipH="1">
            <a:off x="-26281" y="0"/>
            <a:ext cx="6413499" cy="6879191"/>
          </a:xfrm>
        </p:spPr>
      </p:pic>
    </p:spTree>
    <p:extLst>
      <p:ext uri="{BB962C8B-B14F-4D97-AF65-F5344CB8AC3E}">
        <p14:creationId xmlns:p14="http://schemas.microsoft.com/office/powerpoint/2010/main" val="7471486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monitor, sitting, indoor, screen&#10;&#10;Description automatically generated">
            <a:extLst>
              <a:ext uri="{FF2B5EF4-FFF2-40B4-BE49-F238E27FC236}">
                <a16:creationId xmlns:a16="http://schemas.microsoft.com/office/drawing/2014/main" id="{68A0DC60-7E67-A645-9420-B40FC10B48A1}"/>
              </a:ext>
            </a:extLst>
          </p:cNvPr>
          <p:cNvPicPr/>
          <p:nvPr/>
        </p:nvPicPr>
        <p:blipFill rotWithShape="1">
          <a:blip r:embed="rId2"/>
          <a:srcRect l="4792" t="12636" r="6089" b="14423"/>
          <a:stretch/>
        </p:blipFill>
        <p:spPr>
          <a:xfrm>
            <a:off x="201850" y="925023"/>
            <a:ext cx="7053369" cy="4491636"/>
          </a:xfrm>
          <a:prstGeom prst="rect">
            <a:avLst/>
          </a:prstGeom>
        </p:spPr>
      </p:pic>
      <p:sp>
        <p:nvSpPr>
          <p:cNvPr id="8" name="Rectangle 7">
            <a:extLst>
              <a:ext uri="{FF2B5EF4-FFF2-40B4-BE49-F238E27FC236}">
                <a16:creationId xmlns:a16="http://schemas.microsoft.com/office/drawing/2014/main" id="{76C60674-99AC-F14E-8926-72C05527A4A4}"/>
              </a:ext>
            </a:extLst>
          </p:cNvPr>
          <p:cNvSpPr/>
          <p:nvPr/>
        </p:nvSpPr>
        <p:spPr>
          <a:xfrm>
            <a:off x="1112520" y="1249680"/>
            <a:ext cx="5257800" cy="3337560"/>
          </a:xfrm>
          <a:prstGeom prst="rect">
            <a:avLst/>
          </a:prstGeom>
          <a:blipFill>
            <a:blip r:embed="rId3"/>
            <a:srcRect/>
            <a:stretch>
              <a:fillRect t="-3592" b="-3592"/>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monitor, sitting, indoor, screen&#10;&#10;Description automatically generated">
            <a:extLst>
              <a:ext uri="{FF2B5EF4-FFF2-40B4-BE49-F238E27FC236}">
                <a16:creationId xmlns:a16="http://schemas.microsoft.com/office/drawing/2014/main" id="{9178CDE7-53CD-1F4E-B082-44F5D0D43E51}"/>
              </a:ext>
            </a:extLst>
          </p:cNvPr>
          <p:cNvPicPr/>
          <p:nvPr/>
        </p:nvPicPr>
        <p:blipFill rotWithShape="1">
          <a:blip r:embed="rId2"/>
          <a:srcRect l="4792" t="12636" r="6089" b="14423"/>
          <a:stretch/>
        </p:blipFill>
        <p:spPr>
          <a:xfrm>
            <a:off x="4715154" y="1441341"/>
            <a:ext cx="7053369" cy="4491636"/>
          </a:xfrm>
          <a:prstGeom prst="rect">
            <a:avLst/>
          </a:prstGeom>
        </p:spPr>
      </p:pic>
      <p:sp>
        <p:nvSpPr>
          <p:cNvPr id="9" name="Rectangle 8">
            <a:extLst>
              <a:ext uri="{FF2B5EF4-FFF2-40B4-BE49-F238E27FC236}">
                <a16:creationId xmlns:a16="http://schemas.microsoft.com/office/drawing/2014/main" id="{87205B8F-F7BE-D844-8F4F-FADC9CBB4829}"/>
              </a:ext>
            </a:extLst>
          </p:cNvPr>
          <p:cNvSpPr/>
          <p:nvPr/>
        </p:nvSpPr>
        <p:spPr>
          <a:xfrm>
            <a:off x="5612938" y="1765998"/>
            <a:ext cx="5257800" cy="3337560"/>
          </a:xfrm>
          <a:prstGeom prst="rect">
            <a:avLst/>
          </a:prstGeom>
          <a:blipFill>
            <a:blip r:embed="rId4"/>
            <a:srcRect/>
            <a:stretch>
              <a:fillRect l="-6702" r="-6702"/>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818037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1F084-D350-4652-B431-3654AD526C0F}"/>
              </a:ext>
            </a:extLst>
          </p:cNvPr>
          <p:cNvSpPr>
            <a:spLocks noGrp="1"/>
          </p:cNvSpPr>
          <p:nvPr>
            <p:ph type="ctrTitle"/>
          </p:nvPr>
        </p:nvSpPr>
        <p:spPr/>
        <p:txBody>
          <a:bodyPr/>
          <a:lstStyle/>
          <a:p>
            <a:endParaRPr lang="en-IE" dirty="0"/>
          </a:p>
        </p:txBody>
      </p:sp>
      <p:sp>
        <p:nvSpPr>
          <p:cNvPr id="3" name="Subtitle 2">
            <a:extLst>
              <a:ext uri="{FF2B5EF4-FFF2-40B4-BE49-F238E27FC236}">
                <a16:creationId xmlns:a16="http://schemas.microsoft.com/office/drawing/2014/main" id="{18E46EED-906D-411F-BCBD-C725DA3346C1}"/>
              </a:ext>
            </a:extLst>
          </p:cNvPr>
          <p:cNvSpPr>
            <a:spLocks noGrp="1"/>
          </p:cNvSpPr>
          <p:nvPr>
            <p:ph type="subTitle" idx="1"/>
          </p:nvPr>
        </p:nvSpPr>
        <p:spPr/>
        <p:txBody>
          <a:bodyPr/>
          <a:lstStyle/>
          <a:p>
            <a:endParaRPr lang="en-IE" dirty="0"/>
          </a:p>
        </p:txBody>
      </p:sp>
      <p:pic>
        <p:nvPicPr>
          <p:cNvPr id="4" name="Picture 3">
            <a:extLst>
              <a:ext uri="{FF2B5EF4-FFF2-40B4-BE49-F238E27FC236}">
                <a16:creationId xmlns:a16="http://schemas.microsoft.com/office/drawing/2014/main" id="{D31DFA7E-FA3A-4D3C-9883-A2BB1192AAAB}"/>
              </a:ext>
            </a:extLst>
          </p:cNvPr>
          <p:cNvPicPr>
            <a:picLocks noChangeAspect="1"/>
          </p:cNvPicPr>
          <p:nvPr/>
        </p:nvPicPr>
        <p:blipFill>
          <a:blip r:embed="rId2"/>
          <a:stretch>
            <a:fillRect/>
          </a:stretch>
        </p:blipFill>
        <p:spPr>
          <a:xfrm>
            <a:off x="0" y="-17541"/>
            <a:ext cx="12192000" cy="6893082"/>
          </a:xfrm>
          <a:prstGeom prst="rect">
            <a:avLst/>
          </a:prstGeom>
        </p:spPr>
      </p:pic>
    </p:spTree>
    <p:extLst>
      <p:ext uri="{BB962C8B-B14F-4D97-AF65-F5344CB8AC3E}">
        <p14:creationId xmlns:p14="http://schemas.microsoft.com/office/powerpoint/2010/main" val="20352295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576136" y="391665"/>
            <a:ext cx="5519864" cy="5256100"/>
          </a:xfrm>
        </p:spPr>
        <p:txBody>
          <a:bodyPr>
            <a:normAutofit/>
          </a:bodyPr>
          <a:lstStyle/>
          <a:p>
            <a:endParaRPr lang="en-US" b="1" dirty="0">
              <a:solidFill>
                <a:srgbClr val="1268B3"/>
              </a:solidFill>
            </a:endParaRPr>
          </a:p>
          <a:p>
            <a:r>
              <a:rPr lang="en-US" b="1" dirty="0">
                <a:solidFill>
                  <a:srgbClr val="1268B3"/>
                </a:solidFill>
              </a:rPr>
              <a:t>Starting your Pop Culture Business on a Shoe-String</a:t>
            </a:r>
          </a:p>
          <a:p>
            <a:endParaRPr lang="en-US" dirty="0">
              <a:solidFill>
                <a:srgbClr val="1268B3"/>
              </a:solidFill>
            </a:endParaRPr>
          </a:p>
        </p:txBody>
      </p:sp>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b="32560"/>
          <a:stretch/>
        </p:blipFill>
        <p:spPr>
          <a:xfrm flipH="1">
            <a:off x="5775960" y="329364"/>
            <a:ext cx="6453809" cy="6528636"/>
          </a:xfrm>
          <a:prstGeom prst="rect">
            <a:avLst/>
          </a:prstGeom>
        </p:spPr>
      </p:pic>
    </p:spTree>
    <p:extLst>
      <p:ext uri="{BB962C8B-B14F-4D97-AF65-F5344CB8AC3E}">
        <p14:creationId xmlns:p14="http://schemas.microsoft.com/office/powerpoint/2010/main" val="16274389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430719" y="2123246"/>
            <a:ext cx="5665281" cy="4061001"/>
          </a:xfrm>
        </p:spPr>
        <p:txBody>
          <a:bodyPr/>
          <a:lstStyle/>
          <a:p>
            <a:pPr lvl="0">
              <a:buClr>
                <a:schemeClr val="bg1"/>
              </a:buClr>
            </a:pPr>
            <a:r>
              <a:rPr lang="en-IE" dirty="0"/>
              <a:t>When you are starting out you don’t necessarily need to borrow a lot of money. In this section you will learn how you can start your business cost effectively on tiny budgets and in some cases for FREE.  Sometimes getting involved in your spare time without giving up the day job until you get established. You will learn how you can do this particularly using the internet and Pop Up Shops and the fantastic opportunities they present.</a:t>
            </a:r>
            <a:endParaRPr lang="en-US" dirty="0"/>
          </a:p>
        </p:txBody>
      </p:sp>
      <p:pic>
        <p:nvPicPr>
          <p:cNvPr id="5" name="Picture Placeholder 4"/>
          <p:cNvPicPr>
            <a:picLocks noGrp="1" noChangeAspect="1"/>
          </p:cNvPicPr>
          <p:nvPr>
            <p:ph type="pic" sz="quarter" idx="24"/>
          </p:nvPr>
        </p:nvPicPr>
        <p:blipFill rotWithShape="1">
          <a:blip r:embed="rId2">
            <a:extLst>
              <a:ext uri="{28A0092B-C50C-407E-A947-70E740481C1C}">
                <a14:useLocalDpi xmlns:a14="http://schemas.microsoft.com/office/drawing/2010/main" val="0"/>
              </a:ext>
            </a:extLst>
          </a:blip>
          <a:srcRect l="1740" t="-204" r="36140" b="204"/>
          <a:stretch/>
        </p:blipFill>
        <p:spPr/>
      </p:pic>
      <p:sp>
        <p:nvSpPr>
          <p:cNvPr id="6" name="Rectangle 5">
            <a:extLst>
              <a:ext uri="{FF2B5EF4-FFF2-40B4-BE49-F238E27FC236}">
                <a16:creationId xmlns:a16="http://schemas.microsoft.com/office/drawing/2014/main" id="{AE676056-82F6-3840-B1E2-1F1FDE6D5AB1}"/>
              </a:ext>
            </a:extLst>
          </p:cNvPr>
          <p:cNvSpPr/>
          <p:nvPr/>
        </p:nvSpPr>
        <p:spPr>
          <a:xfrm rot="256793">
            <a:off x="-171121" y="480162"/>
            <a:ext cx="5986639" cy="11489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sz="quarter" idx="10"/>
          </p:nvPr>
        </p:nvSpPr>
        <p:spPr>
          <a:xfrm rot="256793">
            <a:off x="303478" y="636268"/>
            <a:ext cx="6101141" cy="902214"/>
          </a:xfrm>
        </p:spPr>
        <p:txBody>
          <a:bodyPr anchor="ctr">
            <a:noAutofit/>
          </a:bodyPr>
          <a:lstStyle/>
          <a:p>
            <a:r>
              <a:rPr lang="en-US" sz="3600" b="1" dirty="0">
                <a:solidFill>
                  <a:srgbClr val="1268B3"/>
                </a:solidFill>
              </a:rPr>
              <a:t>Starting your Pop Culture Business on a Shoe-String</a:t>
            </a:r>
          </a:p>
        </p:txBody>
      </p:sp>
    </p:spTree>
    <p:extLst>
      <p:ext uri="{BB962C8B-B14F-4D97-AF65-F5344CB8AC3E}">
        <p14:creationId xmlns:p14="http://schemas.microsoft.com/office/powerpoint/2010/main" val="3011689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499990" y="2218480"/>
            <a:ext cx="11192020" cy="4169140"/>
          </a:xfrm>
        </p:spPr>
        <p:txBody>
          <a:bodyPr/>
          <a:lstStyle/>
          <a:p>
            <a:r>
              <a:rPr lang="en-IE" sz="2600" dirty="0"/>
              <a:t>There has really never been a better time to start your own business. Thanks to Government initiatives, start-up communities and entrepreneur networks there is a load of information available to surf your way through.</a:t>
            </a:r>
          </a:p>
          <a:p>
            <a:r>
              <a:rPr lang="en-IE" sz="2600" dirty="0"/>
              <a:t>Places such as your </a:t>
            </a:r>
            <a:r>
              <a:rPr lang="en-IE" sz="2600" dirty="0">
                <a:hlinkClick r:id="rId2"/>
              </a:rPr>
              <a:t>Local</a:t>
            </a:r>
            <a:r>
              <a:rPr lang="en-IE" sz="2600" dirty="0"/>
              <a:t> Enterprise Office (LEO) have developed courses and programmes to take you from the ideas board to having your product on the shelf, you no longer need to have a background in business to set up your own, you can just learn as you go.</a:t>
            </a:r>
          </a:p>
          <a:p>
            <a:pPr marL="0" indent="0">
              <a:buNone/>
            </a:pPr>
            <a:endParaRPr lang="en-IE" sz="2600" dirty="0"/>
          </a:p>
          <a:p>
            <a:pPr marL="0" indent="0" algn="ctr">
              <a:buNone/>
            </a:pPr>
            <a:r>
              <a:rPr lang="en-IE" sz="2000" dirty="0">
                <a:hlinkClick r:id="rId3"/>
              </a:rPr>
              <a:t>https://www.irishtimes.com/business/innovation/step-by-step-to-starting-your-own-business-1.3582112</a:t>
            </a:r>
            <a:endParaRPr lang="en-IE" sz="2000" dirty="0"/>
          </a:p>
          <a:p>
            <a:endParaRPr lang="en-IE" dirty="0"/>
          </a:p>
        </p:txBody>
      </p:sp>
      <p:sp>
        <p:nvSpPr>
          <p:cNvPr id="4" name="Rectangle 3">
            <a:extLst>
              <a:ext uri="{FF2B5EF4-FFF2-40B4-BE49-F238E27FC236}">
                <a16:creationId xmlns:a16="http://schemas.microsoft.com/office/drawing/2014/main" id="{4558CB0C-A982-DA41-B76E-F734A92A0897}"/>
              </a:ext>
            </a:extLst>
          </p:cNvPr>
          <p:cNvSpPr/>
          <p:nvPr/>
        </p:nvSpPr>
        <p:spPr>
          <a:xfrm rot="285998">
            <a:off x="-256688" y="694002"/>
            <a:ext cx="7707584"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a:xfrm rot="285998">
            <a:off x="380694" y="874887"/>
            <a:ext cx="8099048" cy="840716"/>
          </a:xfrm>
        </p:spPr>
        <p:txBody>
          <a:bodyPr>
            <a:noAutofit/>
          </a:bodyPr>
          <a:lstStyle/>
          <a:p>
            <a:r>
              <a:rPr lang="en-IE" dirty="0"/>
              <a:t>Starting a Business on a Shoe String</a:t>
            </a:r>
          </a:p>
        </p:txBody>
      </p:sp>
    </p:spTree>
    <p:extLst>
      <p:ext uri="{BB962C8B-B14F-4D97-AF65-F5344CB8AC3E}">
        <p14:creationId xmlns:p14="http://schemas.microsoft.com/office/powerpoint/2010/main" val="19094012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491404" y="2070810"/>
            <a:ext cx="11175144" cy="4169140"/>
          </a:xfrm>
        </p:spPr>
        <p:txBody>
          <a:bodyPr/>
          <a:lstStyle/>
          <a:p>
            <a:pPr marL="0" indent="0">
              <a:buNone/>
            </a:pPr>
            <a:r>
              <a:rPr lang="en-IE" sz="3200" b="1" dirty="0">
                <a:solidFill>
                  <a:srgbClr val="DA2128"/>
                </a:solidFill>
              </a:rPr>
              <a:t>Pop-up shops </a:t>
            </a:r>
            <a:r>
              <a:rPr lang="en-IE" dirty="0"/>
              <a:t>are temporary establishments selling products or services for a limited time. These are perfect for markets, events and festivals. They’re great for marketing and testing new business ideas and are scalable and low-risk. They also create brand awareness and a sense of urgency, boosting sales. Both online and brick-and-mortar store owners can benefit from trendy pop-up store ideas. </a:t>
            </a:r>
          </a:p>
          <a:p>
            <a:endParaRPr lang="en-IE" dirty="0"/>
          </a:p>
          <a:p>
            <a:pPr marL="0" indent="0">
              <a:buNone/>
            </a:pPr>
            <a:r>
              <a:rPr lang="en-IE" dirty="0"/>
              <a:t>The best pop-up shop ideas are the ones that offer the most rewarding experience for your target customers. This means you should carefully plan and execute the strategies you intend to try when launching a pop-up shop. Use our list of pop-up store ideas to get the most out of your new venture.</a:t>
            </a:r>
          </a:p>
          <a:p>
            <a:pPr marL="0" indent="0">
              <a:buNone/>
            </a:pPr>
            <a:endParaRPr lang="en-IE" sz="1200" dirty="0">
              <a:hlinkClick r:id="rId2"/>
            </a:endParaRPr>
          </a:p>
          <a:p>
            <a:endParaRPr lang="en-IE" dirty="0"/>
          </a:p>
        </p:txBody>
      </p:sp>
      <p:sp>
        <p:nvSpPr>
          <p:cNvPr id="3" name="TextBox 2">
            <a:extLst>
              <a:ext uri="{FF2B5EF4-FFF2-40B4-BE49-F238E27FC236}">
                <a16:creationId xmlns:a16="http://schemas.microsoft.com/office/drawing/2014/main" id="{B8EF8958-7832-44F6-84FC-BD596B4A56CD}"/>
              </a:ext>
            </a:extLst>
          </p:cNvPr>
          <p:cNvSpPr txBox="1"/>
          <p:nvPr/>
        </p:nvSpPr>
        <p:spPr>
          <a:xfrm>
            <a:off x="4023932" y="6239950"/>
            <a:ext cx="6722625" cy="369332"/>
          </a:xfrm>
          <a:prstGeom prst="rect">
            <a:avLst/>
          </a:prstGeom>
          <a:noFill/>
        </p:spPr>
        <p:txBody>
          <a:bodyPr wrap="square" rtlCol="0">
            <a:spAutoFit/>
          </a:bodyPr>
          <a:lstStyle/>
          <a:p>
            <a:r>
              <a:rPr lang="en-IE" dirty="0">
                <a:hlinkClick r:id="rId2"/>
              </a:rPr>
              <a:t>https://fitsmallbusiness.com/pop-up-shop-ideas/</a:t>
            </a:r>
            <a:endParaRPr lang="en-IE" dirty="0"/>
          </a:p>
        </p:txBody>
      </p:sp>
      <p:sp>
        <p:nvSpPr>
          <p:cNvPr id="7" name="Rectangle 6">
            <a:extLst>
              <a:ext uri="{FF2B5EF4-FFF2-40B4-BE49-F238E27FC236}">
                <a16:creationId xmlns:a16="http://schemas.microsoft.com/office/drawing/2014/main" id="{C1087D40-734A-A743-AFA8-169A2A064094}"/>
              </a:ext>
            </a:extLst>
          </p:cNvPr>
          <p:cNvSpPr/>
          <p:nvPr/>
        </p:nvSpPr>
        <p:spPr>
          <a:xfrm rot="285998">
            <a:off x="-208016" y="586725"/>
            <a:ext cx="50372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400D4977-9C8B-AD44-A4B2-89383DDD9C86}"/>
              </a:ext>
            </a:extLst>
          </p:cNvPr>
          <p:cNvSpPr>
            <a:spLocks noGrp="1"/>
          </p:cNvSpPr>
          <p:nvPr>
            <p:ph type="body" sz="quarter" idx="10"/>
          </p:nvPr>
        </p:nvSpPr>
        <p:spPr>
          <a:xfrm rot="285998">
            <a:off x="394963" y="776271"/>
            <a:ext cx="5664057" cy="716025"/>
          </a:xfrm>
        </p:spPr>
        <p:txBody>
          <a:bodyPr/>
          <a:lstStyle/>
          <a:p>
            <a:r>
              <a:rPr lang="en-IE" dirty="0"/>
              <a:t>16 Pop-up Shop Ideas </a:t>
            </a:r>
          </a:p>
          <a:p>
            <a:endParaRPr lang="en-IE" b="1" dirty="0"/>
          </a:p>
        </p:txBody>
      </p:sp>
    </p:spTree>
    <p:extLst>
      <p:ext uri="{BB962C8B-B14F-4D97-AF65-F5344CB8AC3E}">
        <p14:creationId xmlns:p14="http://schemas.microsoft.com/office/powerpoint/2010/main" val="25819982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037A471-A37E-4725-8BC2-1D93ADD7EF0B}"/>
              </a:ext>
            </a:extLst>
          </p:cNvPr>
          <p:cNvPicPr>
            <a:picLocks noChangeAspect="1"/>
          </p:cNvPicPr>
          <p:nvPr/>
        </p:nvPicPr>
        <p:blipFill rotWithShape="1">
          <a:blip r:embed="rId2"/>
          <a:srcRect l="15422" r="22942"/>
          <a:stretch/>
        </p:blipFill>
        <p:spPr>
          <a:xfrm>
            <a:off x="-49065" y="0"/>
            <a:ext cx="12241065" cy="6858000"/>
          </a:xfrm>
          <a:prstGeom prst="rect">
            <a:avLst/>
          </a:prstGeom>
        </p:spPr>
      </p:pic>
    </p:spTree>
    <p:extLst>
      <p:ext uri="{BB962C8B-B14F-4D97-AF65-F5344CB8AC3E}">
        <p14:creationId xmlns:p14="http://schemas.microsoft.com/office/powerpoint/2010/main" val="42112341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1912677"/>
            <a:ext cx="10986885" cy="4169140"/>
          </a:xfrm>
        </p:spPr>
        <p:txBody>
          <a:bodyPr/>
          <a:lstStyle/>
          <a:p>
            <a:pPr marL="0" indent="0">
              <a:buNone/>
            </a:pPr>
            <a:r>
              <a:rPr lang="en-IE" sz="3200" b="1" dirty="0">
                <a:solidFill>
                  <a:srgbClr val="DA2128"/>
                </a:solidFill>
              </a:rPr>
              <a:t>1. Use Recycled Materials for Decor</a:t>
            </a:r>
          </a:p>
          <a:p>
            <a:pPr marL="452438" indent="0">
              <a:buNone/>
            </a:pPr>
            <a:r>
              <a:rPr lang="en-IE" dirty="0"/>
              <a:t>Pop-up shops are a great opportunity to include recycled materials in the store decor. This will allow you to create unique design ideas that will also improve the reputation of your brand e.g. recycled paper crafts, papier mache, and use organic dyes. You can also use crates and boxes for larger decorations that are eye-catching to encourage visitors to take photos they can share online.</a:t>
            </a:r>
          </a:p>
          <a:p>
            <a:pPr marL="0" indent="0">
              <a:buNone/>
            </a:pPr>
            <a:r>
              <a:rPr lang="en-IE" sz="3200" b="1" dirty="0">
                <a:solidFill>
                  <a:srgbClr val="DA2128"/>
                </a:solidFill>
              </a:rPr>
              <a:t>2. Use a Second-hand Vehicle for Space</a:t>
            </a:r>
          </a:p>
          <a:p>
            <a:pPr marL="452438" indent="0">
              <a:buNone/>
            </a:pPr>
            <a:r>
              <a:rPr lang="en-IE" dirty="0"/>
              <a:t>For a unique stall idea, you should consider using a used vehicle for space instead of setting up inside a mall or using an immobile setup. Dress it up with your brand colors and logo, depending on your marketing plans and budget. You can then fill the insides with shelves and other items you will need to work in your shop. </a:t>
            </a:r>
          </a:p>
          <a:p>
            <a:endParaRPr lang="en-IE" dirty="0"/>
          </a:p>
        </p:txBody>
      </p:sp>
      <p:sp>
        <p:nvSpPr>
          <p:cNvPr id="9" name="Rectangle 8">
            <a:extLst>
              <a:ext uri="{FF2B5EF4-FFF2-40B4-BE49-F238E27FC236}">
                <a16:creationId xmlns:a16="http://schemas.microsoft.com/office/drawing/2014/main" id="{CE087C0F-8167-6B4A-A923-B0489576B76C}"/>
              </a:ext>
            </a:extLst>
          </p:cNvPr>
          <p:cNvSpPr/>
          <p:nvPr/>
        </p:nvSpPr>
        <p:spPr>
          <a:xfrm rot="285998">
            <a:off x="-208016" y="586725"/>
            <a:ext cx="50372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4">
            <a:extLst>
              <a:ext uri="{FF2B5EF4-FFF2-40B4-BE49-F238E27FC236}">
                <a16:creationId xmlns:a16="http://schemas.microsoft.com/office/drawing/2014/main" id="{C7D0E604-B4A7-5342-AC54-753BA1C30DE4}"/>
              </a:ext>
            </a:extLst>
          </p:cNvPr>
          <p:cNvSpPr>
            <a:spLocks noGrp="1"/>
          </p:cNvSpPr>
          <p:nvPr>
            <p:ph type="body" sz="quarter" idx="10"/>
          </p:nvPr>
        </p:nvSpPr>
        <p:spPr>
          <a:xfrm rot="285998">
            <a:off x="394963" y="776271"/>
            <a:ext cx="5664057" cy="716025"/>
          </a:xfrm>
        </p:spPr>
        <p:txBody>
          <a:bodyPr/>
          <a:lstStyle/>
          <a:p>
            <a:r>
              <a:rPr lang="en-IE" dirty="0"/>
              <a:t>16 Pop-up Shop Ideas </a:t>
            </a:r>
          </a:p>
          <a:p>
            <a:endParaRPr lang="en-IE" b="1" dirty="0"/>
          </a:p>
        </p:txBody>
      </p:sp>
    </p:spTree>
    <p:extLst>
      <p:ext uri="{BB962C8B-B14F-4D97-AF65-F5344CB8AC3E}">
        <p14:creationId xmlns:p14="http://schemas.microsoft.com/office/powerpoint/2010/main" val="34604387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lear_mountain_bank_roadster">
            <a:extLst>
              <a:ext uri="{FF2B5EF4-FFF2-40B4-BE49-F238E27FC236}">
                <a16:creationId xmlns:a16="http://schemas.microsoft.com/office/drawing/2014/main" id="{88076C41-BC13-4D2D-B94A-CAA43D5981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418" y="2038870"/>
            <a:ext cx="5381625" cy="340995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car turned into a shop">
            <a:extLst>
              <a:ext uri="{FF2B5EF4-FFF2-40B4-BE49-F238E27FC236}">
                <a16:creationId xmlns:a16="http://schemas.microsoft.com/office/drawing/2014/main" id="{6841A706-D279-434C-9B49-B1133073FED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7957" b="7957"/>
          <a:stretch/>
        </p:blipFill>
        <p:spPr bwMode="auto">
          <a:xfrm>
            <a:off x="6370320" y="2051305"/>
            <a:ext cx="5381625" cy="339751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9EDEA3D-6C8B-4675-B49D-2DF904593790}"/>
              </a:ext>
            </a:extLst>
          </p:cNvPr>
          <p:cNvSpPr txBox="1"/>
          <p:nvPr/>
        </p:nvSpPr>
        <p:spPr>
          <a:xfrm>
            <a:off x="6370320" y="5035458"/>
            <a:ext cx="5381625" cy="1107996"/>
          </a:xfrm>
          <a:prstGeom prst="rect">
            <a:avLst/>
          </a:prstGeom>
          <a:solidFill>
            <a:srgbClr val="1268B3"/>
          </a:solidFill>
        </p:spPr>
        <p:txBody>
          <a:bodyPr wrap="square" rtlCol="0" anchor="ctr">
            <a:spAutoFit/>
          </a:bodyPr>
          <a:lstStyle/>
          <a:p>
            <a:pPr algn="ctr"/>
            <a:r>
              <a:rPr lang="en-IE" sz="2200" b="1" dirty="0">
                <a:solidFill>
                  <a:schemeClr val="bg1"/>
                </a:solidFill>
              </a:rPr>
              <a:t>Second hand truck trailer turned into a coffee shop. Brand it with Pop Culture theme and merchandise</a:t>
            </a:r>
          </a:p>
        </p:txBody>
      </p:sp>
      <p:sp>
        <p:nvSpPr>
          <p:cNvPr id="7" name="TextBox 6">
            <a:extLst>
              <a:ext uri="{FF2B5EF4-FFF2-40B4-BE49-F238E27FC236}">
                <a16:creationId xmlns:a16="http://schemas.microsoft.com/office/drawing/2014/main" id="{160569E5-3F3B-4120-BBAD-257EC0FDFEBF}"/>
              </a:ext>
            </a:extLst>
          </p:cNvPr>
          <p:cNvSpPr txBox="1"/>
          <p:nvPr/>
        </p:nvSpPr>
        <p:spPr>
          <a:xfrm>
            <a:off x="551418" y="5012078"/>
            <a:ext cx="5381625" cy="1107996"/>
          </a:xfrm>
          <a:prstGeom prst="rect">
            <a:avLst/>
          </a:prstGeom>
          <a:solidFill>
            <a:srgbClr val="1268B3"/>
          </a:solidFill>
        </p:spPr>
        <p:txBody>
          <a:bodyPr wrap="square" rtlCol="0" anchor="ctr">
            <a:spAutoFit/>
          </a:bodyPr>
          <a:lstStyle/>
          <a:p>
            <a:pPr algn="ctr"/>
            <a:r>
              <a:rPr lang="en-IE" sz="2200" b="1" dirty="0">
                <a:solidFill>
                  <a:schemeClr val="bg1"/>
                </a:solidFill>
              </a:rPr>
              <a:t>Brand your second hand car Pop-up Shop. Have shelves in the boot and use a branded marquee for bigger items and sitting area</a:t>
            </a:r>
          </a:p>
        </p:txBody>
      </p:sp>
      <p:sp>
        <p:nvSpPr>
          <p:cNvPr id="11" name="Rectangle 10">
            <a:extLst>
              <a:ext uri="{FF2B5EF4-FFF2-40B4-BE49-F238E27FC236}">
                <a16:creationId xmlns:a16="http://schemas.microsoft.com/office/drawing/2014/main" id="{3B28B110-A202-0F4A-9051-D0B7C99338D0}"/>
              </a:ext>
            </a:extLst>
          </p:cNvPr>
          <p:cNvSpPr/>
          <p:nvPr/>
        </p:nvSpPr>
        <p:spPr>
          <a:xfrm rot="285998">
            <a:off x="-208016" y="586725"/>
            <a:ext cx="50372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4">
            <a:extLst>
              <a:ext uri="{FF2B5EF4-FFF2-40B4-BE49-F238E27FC236}">
                <a16:creationId xmlns:a16="http://schemas.microsoft.com/office/drawing/2014/main" id="{A511D0C0-199C-864F-B711-38E928B97D96}"/>
              </a:ext>
            </a:extLst>
          </p:cNvPr>
          <p:cNvSpPr>
            <a:spLocks noGrp="1"/>
          </p:cNvSpPr>
          <p:nvPr>
            <p:ph type="body" sz="quarter" idx="10"/>
          </p:nvPr>
        </p:nvSpPr>
        <p:spPr>
          <a:xfrm rot="285998">
            <a:off x="394963" y="776271"/>
            <a:ext cx="5664057" cy="716025"/>
          </a:xfrm>
        </p:spPr>
        <p:txBody>
          <a:bodyPr/>
          <a:lstStyle/>
          <a:p>
            <a:r>
              <a:rPr lang="en-IE" dirty="0"/>
              <a:t>16 Pop-up Shop Ideas </a:t>
            </a:r>
          </a:p>
          <a:p>
            <a:endParaRPr lang="en-IE" b="1" dirty="0"/>
          </a:p>
        </p:txBody>
      </p:sp>
    </p:spTree>
    <p:extLst>
      <p:ext uri="{BB962C8B-B14F-4D97-AF65-F5344CB8AC3E}">
        <p14:creationId xmlns:p14="http://schemas.microsoft.com/office/powerpoint/2010/main" val="20453133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1912677"/>
            <a:ext cx="10986885" cy="4169140"/>
          </a:xfrm>
        </p:spPr>
        <p:txBody>
          <a:bodyPr/>
          <a:lstStyle/>
          <a:p>
            <a:pPr marL="0" indent="0">
              <a:buNone/>
            </a:pPr>
            <a:r>
              <a:rPr lang="en-IE" sz="3200" b="1" dirty="0">
                <a:solidFill>
                  <a:srgbClr val="DA2128"/>
                </a:solidFill>
              </a:rPr>
              <a:t>3. Feature Pop Culture in Your Shop</a:t>
            </a:r>
          </a:p>
          <a:p>
            <a:pPr marL="407988" indent="0">
              <a:buNone/>
            </a:pPr>
            <a:r>
              <a:rPr lang="en-IE" dirty="0"/>
              <a:t>Adding a pop culture component to your pop-up shop will help with your marketing campaign. You can use it with your decor―pictures of a prominent figure in pop culture―and online marketing campaigns.</a:t>
            </a:r>
          </a:p>
          <a:p>
            <a:pPr marL="407988" indent="0">
              <a:buNone/>
            </a:pPr>
            <a:r>
              <a:rPr lang="en-IE" b="1" dirty="0">
                <a:solidFill>
                  <a:srgbClr val="1268B3"/>
                </a:solidFill>
              </a:rPr>
              <a:t>Get started: </a:t>
            </a:r>
            <a:r>
              <a:rPr lang="en-IE" dirty="0"/>
              <a:t>You must identify your target market well enough to know which pop culture figure will appeal to them most. If you’re looking to attract a younger demographic to your store with music, you should select music that falls within a popular genre carefully for the age groups you want to target. Otherwise, they might not be able to relate and completely ignore your store. You also have to make sure that you don’t violate intellectual property rights and licensing laws.</a:t>
            </a:r>
          </a:p>
          <a:p>
            <a:endParaRPr lang="en-IE" dirty="0"/>
          </a:p>
        </p:txBody>
      </p:sp>
      <p:sp>
        <p:nvSpPr>
          <p:cNvPr id="7" name="Rectangle 6">
            <a:extLst>
              <a:ext uri="{FF2B5EF4-FFF2-40B4-BE49-F238E27FC236}">
                <a16:creationId xmlns:a16="http://schemas.microsoft.com/office/drawing/2014/main" id="{0C172FBC-B350-364B-83E8-AC91D37F0220}"/>
              </a:ext>
            </a:extLst>
          </p:cNvPr>
          <p:cNvSpPr/>
          <p:nvPr/>
        </p:nvSpPr>
        <p:spPr>
          <a:xfrm rot="285998">
            <a:off x="-208016" y="586725"/>
            <a:ext cx="50372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A406CFF1-DC53-264B-981E-FE93EE87A105}"/>
              </a:ext>
            </a:extLst>
          </p:cNvPr>
          <p:cNvSpPr>
            <a:spLocks noGrp="1"/>
          </p:cNvSpPr>
          <p:nvPr>
            <p:ph type="body" sz="quarter" idx="10"/>
          </p:nvPr>
        </p:nvSpPr>
        <p:spPr>
          <a:xfrm rot="285998">
            <a:off x="394963" y="776271"/>
            <a:ext cx="5664057" cy="716025"/>
          </a:xfrm>
        </p:spPr>
        <p:txBody>
          <a:bodyPr/>
          <a:lstStyle/>
          <a:p>
            <a:r>
              <a:rPr lang="en-IE" dirty="0"/>
              <a:t>16 Pop-up Shop Ideas </a:t>
            </a:r>
          </a:p>
          <a:p>
            <a:endParaRPr lang="en-IE" b="1" dirty="0"/>
          </a:p>
        </p:txBody>
      </p:sp>
    </p:spTree>
    <p:extLst>
      <p:ext uri="{BB962C8B-B14F-4D97-AF65-F5344CB8AC3E}">
        <p14:creationId xmlns:p14="http://schemas.microsoft.com/office/powerpoint/2010/main" val="11947767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4"/>
          </p:nvPr>
        </p:nvSpPr>
        <p:spPr>
          <a:xfrm>
            <a:off x="643223" y="2087287"/>
            <a:ext cx="4452652" cy="4284938"/>
          </a:xfrm>
        </p:spPr>
        <p:txBody>
          <a:bodyPr>
            <a:normAutofit fontScale="92500"/>
          </a:bodyPr>
          <a:lstStyle/>
          <a:p>
            <a:r>
              <a:rPr lang="en-US" i="1" dirty="0"/>
              <a:t>This section will bring you through different techniques and tools you can use to generate your business idea in using both group and individual scenarios</a:t>
            </a:r>
          </a:p>
          <a:p>
            <a:endParaRPr lang="en-US" i="1" dirty="0"/>
          </a:p>
          <a:p>
            <a:r>
              <a:rPr lang="en-US" i="1" dirty="0"/>
              <a:t>You will learn about all the different ways you can start your business on a shoe- string from support networks, online resources, sourcing your office to selling your Pop Culture idea either online or in your own retail shop</a:t>
            </a:r>
          </a:p>
          <a:p>
            <a:endParaRPr lang="en-US" dirty="0"/>
          </a:p>
        </p:txBody>
      </p:sp>
      <p:sp>
        <p:nvSpPr>
          <p:cNvPr id="8" name="Text Placeholder 7"/>
          <p:cNvSpPr>
            <a:spLocks noGrp="1"/>
          </p:cNvSpPr>
          <p:nvPr>
            <p:ph type="body" sz="quarter" idx="15"/>
          </p:nvPr>
        </p:nvSpPr>
        <p:spPr/>
        <p:txBody>
          <a:bodyPr/>
          <a:lstStyle/>
          <a:p>
            <a:r>
              <a:rPr lang="en-US" dirty="0"/>
              <a:t>04</a:t>
            </a:r>
          </a:p>
        </p:txBody>
      </p:sp>
      <p:sp>
        <p:nvSpPr>
          <p:cNvPr id="5" name="Text Placeholder 4"/>
          <p:cNvSpPr>
            <a:spLocks noGrp="1"/>
          </p:cNvSpPr>
          <p:nvPr>
            <p:ph type="body" sz="quarter" idx="12"/>
          </p:nvPr>
        </p:nvSpPr>
        <p:spPr/>
        <p:txBody>
          <a:bodyPr>
            <a:normAutofit/>
          </a:bodyPr>
          <a:lstStyle/>
          <a:p>
            <a:r>
              <a:rPr lang="en-US" b="1" dirty="0"/>
              <a:t>Designing a Pop Culture Business for a Specific Target Market</a:t>
            </a:r>
          </a:p>
        </p:txBody>
      </p:sp>
      <p:sp>
        <p:nvSpPr>
          <p:cNvPr id="9" name="Text Placeholder 8"/>
          <p:cNvSpPr>
            <a:spLocks noGrp="1"/>
          </p:cNvSpPr>
          <p:nvPr>
            <p:ph type="body" sz="quarter" idx="16"/>
          </p:nvPr>
        </p:nvSpPr>
        <p:spPr/>
        <p:txBody>
          <a:bodyPr/>
          <a:lstStyle/>
          <a:p>
            <a:r>
              <a:rPr lang="en-US" dirty="0"/>
              <a:t>05</a:t>
            </a:r>
          </a:p>
        </p:txBody>
      </p:sp>
      <p:sp>
        <p:nvSpPr>
          <p:cNvPr id="10" name="Text Placeholder 9"/>
          <p:cNvSpPr>
            <a:spLocks noGrp="1"/>
          </p:cNvSpPr>
          <p:nvPr>
            <p:ph type="body" sz="quarter" idx="17"/>
          </p:nvPr>
        </p:nvSpPr>
        <p:spPr/>
        <p:txBody>
          <a:bodyPr/>
          <a:lstStyle/>
          <a:p>
            <a:r>
              <a:rPr lang="en-US" b="1" dirty="0"/>
              <a:t>Starting your Pop Culture Business on a Shoe-String</a:t>
            </a:r>
          </a:p>
        </p:txBody>
      </p:sp>
      <p:sp>
        <p:nvSpPr>
          <p:cNvPr id="13" name="Text Placeholder 5">
            <a:extLst>
              <a:ext uri="{FF2B5EF4-FFF2-40B4-BE49-F238E27FC236}">
                <a16:creationId xmlns:a16="http://schemas.microsoft.com/office/drawing/2014/main" id="{5040A2AC-283C-4DA5-8D67-A2D2DAB62DA7}"/>
              </a:ext>
            </a:extLst>
          </p:cNvPr>
          <p:cNvSpPr>
            <a:spLocks noGrp="1"/>
          </p:cNvSpPr>
          <p:nvPr>
            <p:ph type="body" sz="quarter" idx="13"/>
          </p:nvPr>
        </p:nvSpPr>
        <p:spPr>
          <a:xfrm>
            <a:off x="381000" y="706151"/>
            <a:ext cx="4552950" cy="697353"/>
          </a:xfrm>
        </p:spPr>
        <p:txBody>
          <a:bodyPr>
            <a:normAutofit fontScale="92500"/>
          </a:bodyPr>
          <a:lstStyle/>
          <a:p>
            <a:r>
              <a:rPr lang="en-US" b="1" dirty="0"/>
              <a:t>M2 Learning Objectives</a:t>
            </a:r>
          </a:p>
        </p:txBody>
      </p:sp>
    </p:spTree>
    <p:extLst>
      <p:ext uri="{BB962C8B-B14F-4D97-AF65-F5344CB8AC3E}">
        <p14:creationId xmlns:p14="http://schemas.microsoft.com/office/powerpoint/2010/main" val="41106376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Image result for best pop up shops">
            <a:extLst>
              <a:ext uri="{FF2B5EF4-FFF2-40B4-BE49-F238E27FC236}">
                <a16:creationId xmlns:a16="http://schemas.microsoft.com/office/drawing/2014/main" id="{E287C076-6A52-4D95-A055-43A7A2E4C07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955" b="3955"/>
          <a:stretch/>
        </p:blipFill>
        <p:spPr bwMode="auto">
          <a:xfrm>
            <a:off x="312192" y="2133600"/>
            <a:ext cx="5672516" cy="3482533"/>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best pop up shops">
            <a:extLst>
              <a:ext uri="{FF2B5EF4-FFF2-40B4-BE49-F238E27FC236}">
                <a16:creationId xmlns:a16="http://schemas.microsoft.com/office/drawing/2014/main" id="{B6CFEFB7-775C-4FC7-9C99-D572B73076B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955" b="3955"/>
          <a:stretch/>
        </p:blipFill>
        <p:spPr bwMode="auto">
          <a:xfrm>
            <a:off x="6270200" y="2133601"/>
            <a:ext cx="5669680" cy="348253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BDFBCA1-A297-4E76-AAEB-F38F72E117A2}"/>
              </a:ext>
            </a:extLst>
          </p:cNvPr>
          <p:cNvSpPr txBox="1"/>
          <p:nvPr/>
        </p:nvSpPr>
        <p:spPr>
          <a:xfrm>
            <a:off x="6287224" y="5506966"/>
            <a:ext cx="5652656" cy="400110"/>
          </a:xfrm>
          <a:prstGeom prst="rect">
            <a:avLst/>
          </a:prstGeom>
          <a:solidFill>
            <a:srgbClr val="1268B3"/>
          </a:solidFill>
        </p:spPr>
        <p:txBody>
          <a:bodyPr wrap="square" rtlCol="0">
            <a:spAutoFit/>
          </a:bodyPr>
          <a:lstStyle/>
          <a:p>
            <a:pPr algn="ctr"/>
            <a:r>
              <a:rPr lang="en-IE" sz="2000" b="1" dirty="0">
                <a:solidFill>
                  <a:schemeClr val="bg1"/>
                </a:solidFill>
              </a:rPr>
              <a:t>Brand and theme your Pop Culture Pop-up</a:t>
            </a:r>
          </a:p>
        </p:txBody>
      </p:sp>
      <p:sp>
        <p:nvSpPr>
          <p:cNvPr id="7" name="TextBox 6">
            <a:extLst>
              <a:ext uri="{FF2B5EF4-FFF2-40B4-BE49-F238E27FC236}">
                <a16:creationId xmlns:a16="http://schemas.microsoft.com/office/drawing/2014/main" id="{3AAA284D-F2EA-49FE-A24F-2CB93CB556F5}"/>
              </a:ext>
            </a:extLst>
          </p:cNvPr>
          <p:cNvSpPr txBox="1"/>
          <p:nvPr/>
        </p:nvSpPr>
        <p:spPr>
          <a:xfrm>
            <a:off x="312192" y="5506966"/>
            <a:ext cx="5669680" cy="400110"/>
          </a:xfrm>
          <a:prstGeom prst="rect">
            <a:avLst/>
          </a:prstGeom>
          <a:solidFill>
            <a:srgbClr val="1268B3"/>
          </a:solidFill>
        </p:spPr>
        <p:txBody>
          <a:bodyPr wrap="square" rtlCol="0">
            <a:spAutoFit/>
          </a:bodyPr>
          <a:lstStyle/>
          <a:p>
            <a:pPr algn="ctr"/>
            <a:r>
              <a:rPr lang="en-IE" sz="2000" b="1" dirty="0">
                <a:solidFill>
                  <a:schemeClr val="bg1"/>
                </a:solidFill>
              </a:rPr>
              <a:t>Brand and theme your Pop Culture Pop-up</a:t>
            </a:r>
          </a:p>
        </p:txBody>
      </p:sp>
      <p:sp>
        <p:nvSpPr>
          <p:cNvPr id="9" name="Rectangle 8">
            <a:extLst>
              <a:ext uri="{FF2B5EF4-FFF2-40B4-BE49-F238E27FC236}">
                <a16:creationId xmlns:a16="http://schemas.microsoft.com/office/drawing/2014/main" id="{0EB1EC11-1F33-E840-B3F4-EBAB436858E4}"/>
              </a:ext>
            </a:extLst>
          </p:cNvPr>
          <p:cNvSpPr/>
          <p:nvPr/>
        </p:nvSpPr>
        <p:spPr>
          <a:xfrm rot="285998">
            <a:off x="-208016" y="586725"/>
            <a:ext cx="50372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4">
            <a:extLst>
              <a:ext uri="{FF2B5EF4-FFF2-40B4-BE49-F238E27FC236}">
                <a16:creationId xmlns:a16="http://schemas.microsoft.com/office/drawing/2014/main" id="{06C79187-9F29-5442-A38F-347A947D5C5E}"/>
              </a:ext>
            </a:extLst>
          </p:cNvPr>
          <p:cNvSpPr>
            <a:spLocks noGrp="1"/>
          </p:cNvSpPr>
          <p:nvPr>
            <p:ph type="body" sz="quarter" idx="10"/>
          </p:nvPr>
        </p:nvSpPr>
        <p:spPr>
          <a:xfrm rot="285998">
            <a:off x="394963" y="776271"/>
            <a:ext cx="5664057" cy="716025"/>
          </a:xfrm>
        </p:spPr>
        <p:txBody>
          <a:bodyPr/>
          <a:lstStyle/>
          <a:p>
            <a:r>
              <a:rPr lang="en-IE" dirty="0"/>
              <a:t>16 Pop-up Shop Ideas </a:t>
            </a:r>
          </a:p>
          <a:p>
            <a:endParaRPr lang="en-IE" b="1" dirty="0"/>
          </a:p>
        </p:txBody>
      </p:sp>
    </p:spTree>
    <p:extLst>
      <p:ext uri="{BB962C8B-B14F-4D97-AF65-F5344CB8AC3E}">
        <p14:creationId xmlns:p14="http://schemas.microsoft.com/office/powerpoint/2010/main" val="32291784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1912677"/>
            <a:ext cx="10986885" cy="4169140"/>
          </a:xfrm>
        </p:spPr>
        <p:txBody>
          <a:bodyPr/>
          <a:lstStyle/>
          <a:p>
            <a:pPr marL="0" indent="0">
              <a:buNone/>
            </a:pPr>
            <a:r>
              <a:rPr lang="en-IE" sz="3200" b="1" dirty="0">
                <a:solidFill>
                  <a:srgbClr val="DA2128"/>
                </a:solidFill>
              </a:rPr>
              <a:t>4. Create a Unique Website</a:t>
            </a:r>
          </a:p>
          <a:p>
            <a:pPr marL="407988" indent="0">
              <a:buNone/>
            </a:pPr>
            <a:r>
              <a:rPr lang="en-IE" dirty="0"/>
              <a:t>You must support your physical marketing campaign with your online efforts. Consumers tend to look for upcoming local events by doing a quick online search, and your pop-up shop should be visible in these searches. Start a website―if you don’t have one yet―or improve what you already have with features that will make it easier to campaign for your pop-up shop.</a:t>
            </a:r>
          </a:p>
          <a:p>
            <a:pPr marL="407988" indent="0">
              <a:buNone/>
            </a:pPr>
            <a:r>
              <a:rPr lang="en-IE" b="1" dirty="0">
                <a:solidFill>
                  <a:srgbClr val="1268B3"/>
                </a:solidFill>
              </a:rPr>
              <a:t>Get started: </a:t>
            </a:r>
            <a:r>
              <a:rPr lang="en-IE" dirty="0"/>
              <a:t>Regardless of how small your business is, you can still afford to make your business stand out online by using a reliable web host. </a:t>
            </a:r>
            <a:r>
              <a:rPr lang="en-IE" dirty="0">
                <a:hlinkClick r:id="rId2"/>
              </a:rPr>
              <a:t>Shopify</a:t>
            </a:r>
            <a:r>
              <a:rPr lang="en-IE" dirty="0"/>
              <a:t>  not just an ecommerce software, </a:t>
            </a:r>
            <a:r>
              <a:rPr lang="en-IE" b="1" dirty="0"/>
              <a:t>Shopify</a:t>
            </a:r>
            <a:r>
              <a:rPr lang="en-IE" dirty="0"/>
              <a:t> is the best ecommerce platform that has everything you need to start, run and grow your business either by selling online, on social media, or in person.</a:t>
            </a:r>
          </a:p>
        </p:txBody>
      </p:sp>
      <p:sp>
        <p:nvSpPr>
          <p:cNvPr id="4" name="Rectangle 3">
            <a:extLst>
              <a:ext uri="{FF2B5EF4-FFF2-40B4-BE49-F238E27FC236}">
                <a16:creationId xmlns:a16="http://schemas.microsoft.com/office/drawing/2014/main" id="{9BD4C641-DE72-AB4D-8EEF-17C720820B0F}"/>
              </a:ext>
            </a:extLst>
          </p:cNvPr>
          <p:cNvSpPr/>
          <p:nvPr/>
        </p:nvSpPr>
        <p:spPr>
          <a:xfrm rot="285998">
            <a:off x="-208016" y="586725"/>
            <a:ext cx="50372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lstStyle/>
          <a:p>
            <a:r>
              <a:rPr lang="en-IE" dirty="0"/>
              <a:t>16 Pop-up Shop Ideas </a:t>
            </a:r>
          </a:p>
          <a:p>
            <a:endParaRPr lang="en-IE" b="1" dirty="0"/>
          </a:p>
        </p:txBody>
      </p:sp>
    </p:spTree>
    <p:extLst>
      <p:ext uri="{BB962C8B-B14F-4D97-AF65-F5344CB8AC3E}">
        <p14:creationId xmlns:p14="http://schemas.microsoft.com/office/powerpoint/2010/main" val="2359242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3B7870-37C5-4628-BF7F-B4223FD58FBD}"/>
              </a:ext>
            </a:extLst>
          </p:cNvPr>
          <p:cNvSpPr txBox="1"/>
          <p:nvPr/>
        </p:nvSpPr>
        <p:spPr>
          <a:xfrm>
            <a:off x="442643" y="1584196"/>
            <a:ext cx="11441986" cy="4793620"/>
          </a:xfrm>
          <a:prstGeom prst="rect">
            <a:avLst/>
          </a:prstGeom>
          <a:noFill/>
        </p:spPr>
        <p:txBody>
          <a:bodyPr wrap="square" rtlCol="0">
            <a:spAutoFit/>
          </a:bodyPr>
          <a:lstStyle/>
          <a:p>
            <a:pPr>
              <a:spcBef>
                <a:spcPts val="200"/>
              </a:spcBef>
            </a:pPr>
            <a:r>
              <a:rPr lang="en-IE" sz="2400" b="1" dirty="0">
                <a:solidFill>
                  <a:srgbClr val="1268B3"/>
                </a:solidFill>
              </a:rPr>
              <a:t>Start – Your Business Journey</a:t>
            </a:r>
          </a:p>
          <a:p>
            <a:pPr>
              <a:spcBef>
                <a:spcPts val="200"/>
              </a:spcBef>
            </a:pPr>
            <a:r>
              <a:rPr lang="en-IE" sz="2400" dirty="0">
                <a:solidFill>
                  <a:srgbClr val="4D4D4C"/>
                </a:solidFill>
              </a:rPr>
              <a:t>Find a business name, buy a domain, and                                                                   create a brand with our free tools.</a:t>
            </a:r>
          </a:p>
          <a:p>
            <a:pPr>
              <a:spcBef>
                <a:spcPts val="200"/>
              </a:spcBef>
            </a:pPr>
            <a:r>
              <a:rPr lang="en-IE" sz="2400" b="1" dirty="0">
                <a:solidFill>
                  <a:srgbClr val="1268B3"/>
                </a:solidFill>
              </a:rPr>
              <a:t>Sell Everywhere</a:t>
            </a:r>
          </a:p>
          <a:p>
            <a:pPr>
              <a:spcBef>
                <a:spcPts val="200"/>
              </a:spcBef>
            </a:pPr>
            <a:r>
              <a:rPr lang="en-IE" sz="2400" dirty="0">
                <a:solidFill>
                  <a:srgbClr val="4D4D4C"/>
                </a:solidFill>
              </a:rPr>
              <a:t>Use one platform to sell products to anyone,                                                                                      to anyone, </a:t>
            </a:r>
            <a:r>
              <a:rPr lang="en-IE" sz="2400" dirty="0" err="1">
                <a:solidFill>
                  <a:srgbClr val="4D4D4C"/>
                </a:solidFill>
              </a:rPr>
              <a:t>nywhere</a:t>
            </a:r>
            <a:endParaRPr lang="en-IE" sz="2400" dirty="0">
              <a:solidFill>
                <a:srgbClr val="4D4D4C"/>
              </a:solidFill>
            </a:endParaRPr>
          </a:p>
          <a:p>
            <a:pPr>
              <a:spcBef>
                <a:spcPts val="200"/>
              </a:spcBef>
            </a:pPr>
            <a:r>
              <a:rPr lang="en-IE" sz="2400" b="1" dirty="0">
                <a:solidFill>
                  <a:srgbClr val="1268B3"/>
                </a:solidFill>
              </a:rPr>
              <a:t>Market Your Business</a:t>
            </a:r>
          </a:p>
          <a:p>
            <a:pPr>
              <a:spcBef>
                <a:spcPts val="200"/>
              </a:spcBef>
            </a:pPr>
            <a:r>
              <a:rPr lang="en-IE" sz="2400" dirty="0">
                <a:solidFill>
                  <a:srgbClr val="4D4D4C"/>
                </a:solidFill>
              </a:rPr>
              <a:t>Take the guesswork out of marketing with built-in tools that help you create, execute, and analyze campaigns on Facebook and Google.</a:t>
            </a:r>
          </a:p>
          <a:p>
            <a:pPr>
              <a:spcBef>
                <a:spcPts val="200"/>
              </a:spcBef>
            </a:pPr>
            <a:r>
              <a:rPr lang="en-IE" sz="2400" b="1" dirty="0">
                <a:solidFill>
                  <a:srgbClr val="1268B3"/>
                </a:solidFill>
              </a:rPr>
              <a:t>Manage Everything</a:t>
            </a:r>
          </a:p>
          <a:p>
            <a:pPr>
              <a:spcBef>
                <a:spcPts val="200"/>
              </a:spcBef>
            </a:pPr>
            <a:r>
              <a:rPr lang="en-IE" sz="2400" dirty="0">
                <a:solidFill>
                  <a:srgbClr val="4D4D4C"/>
                </a:solidFill>
              </a:rPr>
              <a:t>Use a single dashboard to manage orders, shipping, and payments anywhere you go. Gain the insights and knowledge you need to grow.</a:t>
            </a:r>
          </a:p>
        </p:txBody>
      </p:sp>
      <p:sp>
        <p:nvSpPr>
          <p:cNvPr id="6" name="Rectangle 5">
            <a:extLst>
              <a:ext uri="{FF2B5EF4-FFF2-40B4-BE49-F238E27FC236}">
                <a16:creationId xmlns:a16="http://schemas.microsoft.com/office/drawing/2014/main" id="{F9E00BFA-7C6B-5440-BF77-344C9C774719}"/>
              </a:ext>
            </a:extLst>
          </p:cNvPr>
          <p:cNvSpPr/>
          <p:nvPr/>
        </p:nvSpPr>
        <p:spPr>
          <a:xfrm rot="285998">
            <a:off x="-160640" y="479236"/>
            <a:ext cx="2364375"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7EAAFCAD-7D25-4829-BE05-D1599CDD99AF}"/>
              </a:ext>
            </a:extLst>
          </p:cNvPr>
          <p:cNvSpPr>
            <a:spLocks noGrp="1"/>
          </p:cNvSpPr>
          <p:nvPr>
            <p:ph type="body" sz="quarter" idx="10"/>
          </p:nvPr>
        </p:nvSpPr>
        <p:spPr/>
        <p:txBody>
          <a:bodyPr/>
          <a:lstStyle/>
          <a:p>
            <a:pPr marL="14288"/>
            <a:r>
              <a:rPr lang="en-IE" dirty="0"/>
              <a:t>Shopify</a:t>
            </a:r>
          </a:p>
        </p:txBody>
      </p:sp>
      <p:grpSp>
        <p:nvGrpSpPr>
          <p:cNvPr id="3" name="Group 2">
            <a:extLst>
              <a:ext uri="{FF2B5EF4-FFF2-40B4-BE49-F238E27FC236}">
                <a16:creationId xmlns:a16="http://schemas.microsoft.com/office/drawing/2014/main" id="{09C77435-473B-2844-9247-FA0A83A62AFF}"/>
              </a:ext>
            </a:extLst>
          </p:cNvPr>
          <p:cNvGrpSpPr/>
          <p:nvPr/>
        </p:nvGrpSpPr>
        <p:grpSpPr>
          <a:xfrm>
            <a:off x="6096000" y="542174"/>
            <a:ext cx="5653357" cy="3600098"/>
            <a:chOff x="3008274" y="1726393"/>
            <a:chExt cx="7053369" cy="4491636"/>
          </a:xfrm>
        </p:grpSpPr>
        <p:pic>
          <p:nvPicPr>
            <p:cNvPr id="7" name="Picture 6" descr="A picture containing monitor, sitting, indoor, screen&#10;&#10;Description automatically generated">
              <a:extLst>
                <a:ext uri="{FF2B5EF4-FFF2-40B4-BE49-F238E27FC236}">
                  <a16:creationId xmlns:a16="http://schemas.microsoft.com/office/drawing/2014/main" id="{3143A4B8-3B9E-4C4A-B62B-FE0DC73F4B30}"/>
                </a:ext>
              </a:extLst>
            </p:cNvPr>
            <p:cNvPicPr/>
            <p:nvPr/>
          </p:nvPicPr>
          <p:blipFill rotWithShape="1">
            <a:blip r:embed="rId2"/>
            <a:srcRect l="4792" t="12636" r="6089" b="14423"/>
            <a:stretch/>
          </p:blipFill>
          <p:spPr>
            <a:xfrm>
              <a:off x="3008274" y="1726393"/>
              <a:ext cx="7053369" cy="4491636"/>
            </a:xfrm>
            <a:prstGeom prst="rect">
              <a:avLst/>
            </a:prstGeom>
          </p:spPr>
        </p:pic>
        <p:pic>
          <p:nvPicPr>
            <p:cNvPr id="8" name="Picture 7">
              <a:extLst>
                <a:ext uri="{FF2B5EF4-FFF2-40B4-BE49-F238E27FC236}">
                  <a16:creationId xmlns:a16="http://schemas.microsoft.com/office/drawing/2014/main" id="{EDD8E550-5D09-A248-8DA7-64EB93DCAA72}"/>
                </a:ext>
              </a:extLst>
            </p:cNvPr>
            <p:cNvPicPr>
              <a:picLocks noChangeAspect="1"/>
            </p:cNvPicPr>
            <p:nvPr/>
          </p:nvPicPr>
          <p:blipFill>
            <a:blip r:embed="rId3"/>
            <a:stretch>
              <a:fillRect/>
            </a:stretch>
          </p:blipFill>
          <p:spPr>
            <a:xfrm>
              <a:off x="3902078" y="2019074"/>
              <a:ext cx="5333773" cy="3405214"/>
            </a:xfrm>
            <a:prstGeom prst="rect">
              <a:avLst/>
            </a:prstGeom>
            <a:ln>
              <a:noFill/>
            </a:ln>
            <a:effectLst/>
          </p:spPr>
        </p:pic>
      </p:grpSp>
    </p:spTree>
    <p:extLst>
      <p:ext uri="{BB962C8B-B14F-4D97-AF65-F5344CB8AC3E}">
        <p14:creationId xmlns:p14="http://schemas.microsoft.com/office/powerpoint/2010/main" val="36551789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19583" y="1726393"/>
            <a:ext cx="10986885" cy="4169140"/>
          </a:xfrm>
        </p:spPr>
        <p:txBody>
          <a:bodyPr/>
          <a:lstStyle/>
          <a:p>
            <a:pPr marL="0" indent="0">
              <a:buNone/>
            </a:pPr>
            <a:r>
              <a:rPr lang="en-IE" sz="3200" b="1" dirty="0">
                <a:solidFill>
                  <a:srgbClr val="DA2128"/>
                </a:solidFill>
              </a:rPr>
              <a:t>5. Offer a Delivery Service</a:t>
            </a:r>
          </a:p>
          <a:p>
            <a:pPr marL="407988" indent="0">
              <a:buNone/>
            </a:pPr>
            <a:r>
              <a:rPr lang="en-IE" dirty="0"/>
              <a:t>A delivery service is a great option to provide in certain pop-up stores. For instance, it would pair well with businesses that sell products like food or large items that can be inconvenient to carry around when bought on impulse. Consider whether your store attracts customers who don’t expect to make purchases on their way to work or school. If so, would they appreciate having the items delivered to their door?</a:t>
            </a:r>
          </a:p>
          <a:p>
            <a:pPr marL="407988" indent="0">
              <a:buNone/>
            </a:pPr>
            <a:r>
              <a:rPr lang="en-IE" b="1" dirty="0">
                <a:solidFill>
                  <a:srgbClr val="1268B3"/>
                </a:solidFill>
              </a:rPr>
              <a:t>Get started: </a:t>
            </a:r>
            <a:r>
              <a:rPr lang="en-IE" dirty="0"/>
              <a:t>Since pop-up shops attract local customers, the delivery would almost always be local, so you don’t have to worry too much about shipping expenses. Customers fill out a delivery request form providing their address and preferred delivery schedule. So, as not to be too complicated, you can ask customers to select from a list of delivery times. Arrange for a local delivery service to send out your parcels in batches that match the expected time of delivery to your customers.</a:t>
            </a:r>
          </a:p>
        </p:txBody>
      </p:sp>
      <p:sp>
        <p:nvSpPr>
          <p:cNvPr id="4" name="Rectangle 3">
            <a:extLst>
              <a:ext uri="{FF2B5EF4-FFF2-40B4-BE49-F238E27FC236}">
                <a16:creationId xmlns:a16="http://schemas.microsoft.com/office/drawing/2014/main" id="{2AB78633-6B93-F142-BD43-93A6F2636B4B}"/>
              </a:ext>
            </a:extLst>
          </p:cNvPr>
          <p:cNvSpPr/>
          <p:nvPr/>
        </p:nvSpPr>
        <p:spPr>
          <a:xfrm rot="285998">
            <a:off x="-208016" y="586725"/>
            <a:ext cx="50372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4">
            <a:extLst>
              <a:ext uri="{FF2B5EF4-FFF2-40B4-BE49-F238E27FC236}">
                <a16:creationId xmlns:a16="http://schemas.microsoft.com/office/drawing/2014/main" id="{C77CD699-9E59-F946-80DA-A219DA1B0558}"/>
              </a:ext>
            </a:extLst>
          </p:cNvPr>
          <p:cNvSpPr txBox="1">
            <a:spLocks/>
          </p:cNvSpPr>
          <p:nvPr/>
        </p:nvSpPr>
        <p:spPr>
          <a:xfrm rot="285998">
            <a:off x="394963" y="776271"/>
            <a:ext cx="566405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a:t>16 Pop-up Shop Ideas </a:t>
            </a:r>
          </a:p>
          <a:p>
            <a:endParaRPr lang="en-IE" b="1" dirty="0"/>
          </a:p>
        </p:txBody>
      </p:sp>
    </p:spTree>
    <p:extLst>
      <p:ext uri="{BB962C8B-B14F-4D97-AF65-F5344CB8AC3E}">
        <p14:creationId xmlns:p14="http://schemas.microsoft.com/office/powerpoint/2010/main" val="36800579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19583" y="1726393"/>
            <a:ext cx="10986885" cy="4169140"/>
          </a:xfrm>
        </p:spPr>
        <p:txBody>
          <a:bodyPr/>
          <a:lstStyle/>
          <a:p>
            <a:pPr marL="0" indent="0">
              <a:buNone/>
            </a:pPr>
            <a:r>
              <a:rPr lang="en-IE" sz="3200" b="1" dirty="0">
                <a:solidFill>
                  <a:srgbClr val="DA2128"/>
                </a:solidFill>
              </a:rPr>
              <a:t>6. Provide a Complimentary Service</a:t>
            </a:r>
          </a:p>
          <a:p>
            <a:pPr marL="407988" indent="0">
              <a:buNone/>
            </a:pPr>
            <a:r>
              <a:rPr lang="en-IE" dirty="0"/>
              <a:t>A complimentary service is an extra service or product you provide to show customers how they can best use the main product you’re selling. What makes this different from providing demos or a makeover is that your customers get free access to a service they usually have to pay for and wouldn’t be able to perform on their own. For example, a pop-up shop that sells art materials can have a popular or professional artist available for consultation.</a:t>
            </a:r>
          </a:p>
          <a:p>
            <a:pPr marL="407988" indent="0">
              <a:buNone/>
            </a:pPr>
            <a:r>
              <a:rPr lang="en-IE" b="1" dirty="0">
                <a:solidFill>
                  <a:srgbClr val="1268B3"/>
                </a:solidFill>
              </a:rPr>
              <a:t>Get started: </a:t>
            </a:r>
            <a:r>
              <a:rPr lang="en-IE" dirty="0"/>
              <a:t>One thing to remember when adding a complementary service to your pop-up shop is to make sure that your service complements your product or service. It should be marketed in a way that highlights why customers should give you their business. In addition, it should be something of value that customers want. Review your list of partners and suppliers for ideas.</a:t>
            </a:r>
          </a:p>
        </p:txBody>
      </p:sp>
      <p:sp>
        <p:nvSpPr>
          <p:cNvPr id="7" name="Rectangle 6">
            <a:extLst>
              <a:ext uri="{FF2B5EF4-FFF2-40B4-BE49-F238E27FC236}">
                <a16:creationId xmlns:a16="http://schemas.microsoft.com/office/drawing/2014/main" id="{2B8770AC-8586-5E42-8FD2-1E597A27EA67}"/>
              </a:ext>
            </a:extLst>
          </p:cNvPr>
          <p:cNvSpPr/>
          <p:nvPr/>
        </p:nvSpPr>
        <p:spPr>
          <a:xfrm rot="285998">
            <a:off x="-208016" y="586725"/>
            <a:ext cx="50372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9302DD4A-BE6D-4E44-8A6D-2A0AE93154EB}"/>
              </a:ext>
            </a:extLst>
          </p:cNvPr>
          <p:cNvSpPr>
            <a:spLocks noGrp="1"/>
          </p:cNvSpPr>
          <p:nvPr>
            <p:ph type="body" sz="quarter" idx="10"/>
          </p:nvPr>
        </p:nvSpPr>
        <p:spPr>
          <a:xfrm rot="285998">
            <a:off x="394963" y="776271"/>
            <a:ext cx="5664057" cy="716025"/>
          </a:xfrm>
        </p:spPr>
        <p:txBody>
          <a:bodyPr/>
          <a:lstStyle/>
          <a:p>
            <a:r>
              <a:rPr lang="en-IE" dirty="0"/>
              <a:t>16 Pop-up Shop Ideas </a:t>
            </a:r>
          </a:p>
          <a:p>
            <a:endParaRPr lang="en-IE" b="1" dirty="0"/>
          </a:p>
        </p:txBody>
      </p:sp>
    </p:spTree>
    <p:extLst>
      <p:ext uri="{BB962C8B-B14F-4D97-AF65-F5344CB8AC3E}">
        <p14:creationId xmlns:p14="http://schemas.microsoft.com/office/powerpoint/2010/main" val="33650747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19583" y="1726393"/>
            <a:ext cx="10986885" cy="4169140"/>
          </a:xfrm>
        </p:spPr>
        <p:txBody>
          <a:bodyPr/>
          <a:lstStyle/>
          <a:p>
            <a:pPr marL="0" indent="0">
              <a:buNone/>
            </a:pPr>
            <a:r>
              <a:rPr lang="en-IE" sz="3200" b="1" dirty="0">
                <a:solidFill>
                  <a:srgbClr val="DA2128"/>
                </a:solidFill>
              </a:rPr>
              <a:t>7. Set Up A Unique Photo Booth</a:t>
            </a:r>
          </a:p>
          <a:p>
            <a:pPr marL="407988" indent="0">
              <a:buNone/>
            </a:pPr>
            <a:r>
              <a:rPr lang="en-IE" dirty="0"/>
              <a:t>In the age of social media, taking and sharing photos of everything, including selfies, will spark people’s interest easily. This is why adding a unique photo booth to your shop will draw a crowd. Pictures tend to attract attention, both online and offline. Regardless of what industry your business is in, the right photo booth design will get people talking and motivated to visit your store to have their picture taken.</a:t>
            </a:r>
          </a:p>
          <a:p>
            <a:pPr marL="407988" indent="0">
              <a:buNone/>
            </a:pPr>
            <a:r>
              <a:rPr lang="en-IE" b="1" dirty="0">
                <a:solidFill>
                  <a:srgbClr val="1268B3"/>
                </a:solidFill>
              </a:rPr>
              <a:t>Get started: </a:t>
            </a:r>
            <a:r>
              <a:rPr lang="en-IE" dirty="0"/>
              <a:t>Use your creativity to design a photo booth that’s attractive to your target audience. Add a frame and give it a 3D aspect for a more interactive design. Make a variety of quirky and branded props available to your customers. You should also consider promoting a hashtag and adding it to your photo booth’s design to motivate your visitors to share your event on their social media pages.</a:t>
            </a:r>
          </a:p>
        </p:txBody>
      </p:sp>
      <p:sp>
        <p:nvSpPr>
          <p:cNvPr id="4" name="Rectangle 3">
            <a:extLst>
              <a:ext uri="{FF2B5EF4-FFF2-40B4-BE49-F238E27FC236}">
                <a16:creationId xmlns:a16="http://schemas.microsoft.com/office/drawing/2014/main" id="{31F5DA2E-1CB7-9845-92CA-024046FF4ED6}"/>
              </a:ext>
            </a:extLst>
          </p:cNvPr>
          <p:cNvSpPr/>
          <p:nvPr/>
        </p:nvSpPr>
        <p:spPr>
          <a:xfrm rot="285998">
            <a:off x="-208016" y="586725"/>
            <a:ext cx="50372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4">
            <a:extLst>
              <a:ext uri="{FF2B5EF4-FFF2-40B4-BE49-F238E27FC236}">
                <a16:creationId xmlns:a16="http://schemas.microsoft.com/office/drawing/2014/main" id="{584E4EDD-4E5E-1043-94B1-E7B5D002F90B}"/>
              </a:ext>
            </a:extLst>
          </p:cNvPr>
          <p:cNvSpPr txBox="1">
            <a:spLocks/>
          </p:cNvSpPr>
          <p:nvPr/>
        </p:nvSpPr>
        <p:spPr>
          <a:xfrm rot="285998">
            <a:off x="394963" y="776271"/>
            <a:ext cx="566405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16 Pop-up Shop Ideas </a:t>
            </a:r>
          </a:p>
          <a:p>
            <a:endParaRPr lang="en-IE" b="1" dirty="0"/>
          </a:p>
        </p:txBody>
      </p:sp>
    </p:spTree>
    <p:extLst>
      <p:ext uri="{BB962C8B-B14F-4D97-AF65-F5344CB8AC3E}">
        <p14:creationId xmlns:p14="http://schemas.microsoft.com/office/powerpoint/2010/main" val="3100125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Image result for unique photo booths pop culture">
            <a:extLst>
              <a:ext uri="{FF2B5EF4-FFF2-40B4-BE49-F238E27FC236}">
                <a16:creationId xmlns:a16="http://schemas.microsoft.com/office/drawing/2014/main" id="{B2559D19-070A-4825-BB3C-41CA02E5E3D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1565" r="11565"/>
          <a:stretch/>
        </p:blipFill>
        <p:spPr bwMode="auto">
          <a:xfrm>
            <a:off x="0" y="-2"/>
            <a:ext cx="5214624" cy="4573302"/>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Image result for pop up shop pop culture">
            <a:extLst>
              <a:ext uri="{FF2B5EF4-FFF2-40B4-BE49-F238E27FC236}">
                <a16:creationId xmlns:a16="http://schemas.microsoft.com/office/drawing/2014/main" id="{82D5CC28-188B-4CA3-A2D4-6544BF573BB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340" r="10340"/>
          <a:stretch/>
        </p:blipFill>
        <p:spPr bwMode="auto">
          <a:xfrm>
            <a:off x="5214624" y="-1"/>
            <a:ext cx="2697683" cy="4573301"/>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Image result for pop up shop ideas">
            <a:extLst>
              <a:ext uri="{FF2B5EF4-FFF2-40B4-BE49-F238E27FC236}">
                <a16:creationId xmlns:a16="http://schemas.microsoft.com/office/drawing/2014/main" id="{FAEA25A0-5925-48B4-A939-D6C4304C777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0936" r="10936"/>
          <a:stretch/>
        </p:blipFill>
        <p:spPr bwMode="auto">
          <a:xfrm>
            <a:off x="7912305" y="2481147"/>
            <a:ext cx="4279693" cy="209215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D170455-6FED-4CF8-96D9-15C44AB95BFC}"/>
              </a:ext>
            </a:extLst>
          </p:cNvPr>
          <p:cNvSpPr txBox="1"/>
          <p:nvPr/>
        </p:nvSpPr>
        <p:spPr>
          <a:xfrm>
            <a:off x="5978795" y="4897491"/>
            <a:ext cx="5573306" cy="1200329"/>
          </a:xfrm>
          <a:prstGeom prst="rect">
            <a:avLst/>
          </a:prstGeom>
          <a:noFill/>
        </p:spPr>
        <p:txBody>
          <a:bodyPr wrap="square" rtlCol="0">
            <a:spAutoFit/>
          </a:bodyPr>
          <a:lstStyle/>
          <a:p>
            <a:pPr algn="ctr"/>
            <a:r>
              <a:rPr lang="en-IE" sz="2400" dirty="0">
                <a:solidFill>
                  <a:schemeClr val="tx1">
                    <a:lumMod val="75000"/>
                    <a:lumOff val="25000"/>
                  </a:schemeClr>
                </a:solidFill>
              </a:rPr>
              <a:t>Unique Photo Booth</a:t>
            </a:r>
          </a:p>
          <a:p>
            <a:pPr algn="ctr"/>
            <a:r>
              <a:rPr lang="en-IE" sz="2400" dirty="0">
                <a:solidFill>
                  <a:schemeClr val="tx1">
                    <a:lumMod val="75000"/>
                    <a:lumOff val="25000"/>
                  </a:schemeClr>
                </a:solidFill>
              </a:rPr>
              <a:t>Recycle materials and furniture to display, store and transport your merchandise</a:t>
            </a:r>
          </a:p>
        </p:txBody>
      </p:sp>
      <p:pic>
        <p:nvPicPr>
          <p:cNvPr id="7" name="Picture 6">
            <a:extLst>
              <a:ext uri="{FF2B5EF4-FFF2-40B4-BE49-F238E27FC236}">
                <a16:creationId xmlns:a16="http://schemas.microsoft.com/office/drawing/2014/main" id="{D001FCEA-F290-4268-90ED-F4A206CFEA69}"/>
              </a:ext>
            </a:extLst>
          </p:cNvPr>
          <p:cNvPicPr>
            <a:picLocks noChangeAspect="1"/>
          </p:cNvPicPr>
          <p:nvPr/>
        </p:nvPicPr>
        <p:blipFill rotWithShape="1">
          <a:blip r:embed="rId5"/>
          <a:srcRect/>
          <a:stretch/>
        </p:blipFill>
        <p:spPr>
          <a:xfrm>
            <a:off x="7912305" y="0"/>
            <a:ext cx="4279695" cy="2549985"/>
          </a:xfrm>
          <a:prstGeom prst="rect">
            <a:avLst/>
          </a:prstGeom>
        </p:spPr>
      </p:pic>
      <p:sp>
        <p:nvSpPr>
          <p:cNvPr id="12" name="Rectangle 11">
            <a:extLst>
              <a:ext uri="{FF2B5EF4-FFF2-40B4-BE49-F238E27FC236}">
                <a16:creationId xmlns:a16="http://schemas.microsoft.com/office/drawing/2014/main" id="{E1F1B6AC-3C24-FE4F-BCDB-6FDE6AAFF056}"/>
              </a:ext>
            </a:extLst>
          </p:cNvPr>
          <p:cNvSpPr/>
          <p:nvPr/>
        </p:nvSpPr>
        <p:spPr>
          <a:xfrm rot="285998">
            <a:off x="-308197" y="4302900"/>
            <a:ext cx="50372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4">
            <a:extLst>
              <a:ext uri="{FF2B5EF4-FFF2-40B4-BE49-F238E27FC236}">
                <a16:creationId xmlns:a16="http://schemas.microsoft.com/office/drawing/2014/main" id="{AFCC1C14-D0D4-3C4F-B9BB-C763EA2AC44C}"/>
              </a:ext>
            </a:extLst>
          </p:cNvPr>
          <p:cNvSpPr txBox="1">
            <a:spLocks/>
          </p:cNvSpPr>
          <p:nvPr/>
        </p:nvSpPr>
        <p:spPr>
          <a:xfrm rot="285998">
            <a:off x="294782" y="4492446"/>
            <a:ext cx="566405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16 Pop-up Shop Ideas </a:t>
            </a:r>
          </a:p>
          <a:p>
            <a:endParaRPr lang="en-IE" b="1" dirty="0"/>
          </a:p>
        </p:txBody>
      </p:sp>
    </p:spTree>
    <p:extLst>
      <p:ext uri="{BB962C8B-B14F-4D97-AF65-F5344CB8AC3E}">
        <p14:creationId xmlns:p14="http://schemas.microsoft.com/office/powerpoint/2010/main" val="31498457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E20CD44-8655-4CC7-A0D2-17FEDC002746}"/>
              </a:ext>
            </a:extLst>
          </p:cNvPr>
          <p:cNvSpPr txBox="1"/>
          <p:nvPr/>
        </p:nvSpPr>
        <p:spPr>
          <a:xfrm>
            <a:off x="471864" y="1772212"/>
            <a:ext cx="4613374" cy="1169551"/>
          </a:xfrm>
          <a:prstGeom prst="rect">
            <a:avLst/>
          </a:prstGeom>
          <a:solidFill>
            <a:schemeClr val="bg1"/>
          </a:solidFill>
        </p:spPr>
        <p:txBody>
          <a:bodyPr wrap="square" rtlCol="0">
            <a:spAutoFit/>
          </a:bodyPr>
          <a:lstStyle/>
          <a:p>
            <a:r>
              <a:rPr lang="en-IE" sz="2800" b="1" dirty="0">
                <a:solidFill>
                  <a:srgbClr val="1268B3"/>
                </a:solidFill>
              </a:rPr>
              <a:t>Planning your Pop Up Shop – Step by step Checklist!</a:t>
            </a:r>
          </a:p>
          <a:p>
            <a:endParaRPr lang="en-IE" sz="1400" b="1" dirty="0">
              <a:solidFill>
                <a:srgbClr val="1268B3"/>
              </a:solidFill>
            </a:endParaRPr>
          </a:p>
        </p:txBody>
      </p:sp>
      <p:sp>
        <p:nvSpPr>
          <p:cNvPr id="8" name="Text Placeholder 5">
            <a:extLst>
              <a:ext uri="{FF2B5EF4-FFF2-40B4-BE49-F238E27FC236}">
                <a16:creationId xmlns:a16="http://schemas.microsoft.com/office/drawing/2014/main" id="{EE893168-E63A-48E8-98FA-C8E4DF643EE5}"/>
              </a:ext>
            </a:extLst>
          </p:cNvPr>
          <p:cNvSpPr>
            <a:spLocks noGrp="1"/>
          </p:cNvSpPr>
          <p:nvPr>
            <p:ph type="body" sz="quarter" idx="20"/>
          </p:nvPr>
        </p:nvSpPr>
        <p:spPr>
          <a:xfrm>
            <a:off x="457450" y="2868366"/>
            <a:ext cx="9230543" cy="4559065"/>
          </a:xfrm>
          <a:noFill/>
        </p:spPr>
        <p:txBody>
          <a:bodyPr/>
          <a:lstStyle/>
          <a:p>
            <a:pPr fontAlgn="base">
              <a:spcBef>
                <a:spcPts val="0"/>
              </a:spcBef>
            </a:pPr>
            <a:r>
              <a:rPr lang="en-IE" dirty="0"/>
              <a:t>Coordinate a setup with the space owner</a:t>
            </a:r>
          </a:p>
          <a:p>
            <a:pPr fontAlgn="base">
              <a:spcBef>
                <a:spcPts val="0"/>
              </a:spcBef>
            </a:pPr>
            <a:r>
              <a:rPr lang="en-IE" dirty="0"/>
              <a:t>Get any permits, licenses, and insurance in order</a:t>
            </a:r>
          </a:p>
          <a:p>
            <a:pPr fontAlgn="base">
              <a:spcBef>
                <a:spcPts val="0"/>
              </a:spcBef>
            </a:pPr>
            <a:r>
              <a:rPr lang="en-IE" dirty="0"/>
              <a:t>Confirm the space’s utilities</a:t>
            </a:r>
          </a:p>
          <a:p>
            <a:pPr fontAlgn="base">
              <a:spcBef>
                <a:spcPts val="0"/>
              </a:spcBef>
            </a:pPr>
            <a:r>
              <a:rPr lang="en-IE" dirty="0"/>
              <a:t>Choose a payment system</a:t>
            </a:r>
          </a:p>
          <a:p>
            <a:pPr fontAlgn="base">
              <a:spcBef>
                <a:spcPts val="0"/>
              </a:spcBef>
            </a:pPr>
            <a:r>
              <a:rPr lang="en-IE" dirty="0">
                <a:hlinkClick r:id="rId2"/>
              </a:rPr>
              <a:t>Design your layout</a:t>
            </a:r>
            <a:endParaRPr lang="en-IE" dirty="0"/>
          </a:p>
          <a:p>
            <a:pPr fontAlgn="base">
              <a:spcBef>
                <a:spcPts val="0"/>
              </a:spcBef>
            </a:pPr>
            <a:r>
              <a:rPr lang="en-IE" dirty="0"/>
              <a:t>Rent, buy, or make any furniture or fixtures you need</a:t>
            </a:r>
          </a:p>
          <a:p>
            <a:pPr fontAlgn="base">
              <a:spcBef>
                <a:spcPts val="0"/>
              </a:spcBef>
            </a:pPr>
            <a:r>
              <a:rPr lang="en-IE" dirty="0"/>
              <a:t>Develop a marketing strategy</a:t>
            </a:r>
          </a:p>
          <a:p>
            <a:pPr fontAlgn="base">
              <a:spcBef>
                <a:spcPts val="0"/>
              </a:spcBef>
            </a:pPr>
            <a:r>
              <a:rPr lang="en-IE" dirty="0"/>
              <a:t>Create branded materials</a:t>
            </a:r>
          </a:p>
          <a:p>
            <a:pPr fontAlgn="base">
              <a:spcBef>
                <a:spcPts val="0"/>
              </a:spcBef>
            </a:pPr>
            <a:r>
              <a:rPr lang="en-IE" dirty="0"/>
              <a:t>Stay in touch with your customers</a:t>
            </a:r>
          </a:p>
          <a:p>
            <a:pPr fontAlgn="base">
              <a:spcBef>
                <a:spcPts val="0"/>
              </a:spcBef>
            </a:pPr>
            <a:endParaRPr lang="en-IE" dirty="0"/>
          </a:p>
          <a:p>
            <a:pPr marL="0" indent="0" fontAlgn="base">
              <a:spcBef>
                <a:spcPts val="0"/>
              </a:spcBef>
              <a:buNone/>
            </a:pPr>
            <a:r>
              <a:rPr lang="en-IE" b="1" i="1" dirty="0"/>
              <a:t>Now read the article for more information on the above!</a:t>
            </a:r>
          </a:p>
        </p:txBody>
      </p:sp>
      <p:sp>
        <p:nvSpPr>
          <p:cNvPr id="2" name="TextBox 1">
            <a:extLst>
              <a:ext uri="{FF2B5EF4-FFF2-40B4-BE49-F238E27FC236}">
                <a16:creationId xmlns:a16="http://schemas.microsoft.com/office/drawing/2014/main" id="{6076EDFB-7326-4F10-A7F1-5EC4FBE45599}"/>
              </a:ext>
            </a:extLst>
          </p:cNvPr>
          <p:cNvSpPr txBox="1"/>
          <p:nvPr/>
        </p:nvSpPr>
        <p:spPr>
          <a:xfrm>
            <a:off x="8775652" y="2726778"/>
            <a:ext cx="2821988" cy="1938992"/>
          </a:xfrm>
          <a:prstGeom prst="rect">
            <a:avLst/>
          </a:prstGeom>
          <a:noFill/>
        </p:spPr>
        <p:txBody>
          <a:bodyPr wrap="square" rtlCol="0">
            <a:spAutoFit/>
          </a:bodyPr>
          <a:lstStyle/>
          <a:p>
            <a:pPr algn="ctr"/>
            <a:br>
              <a:rPr lang="en-IE" sz="2400" dirty="0"/>
            </a:br>
            <a:r>
              <a:rPr lang="en-IE" sz="2400" b="1" dirty="0">
                <a:solidFill>
                  <a:srgbClr val="DA2128"/>
                </a:solidFill>
              </a:rPr>
              <a:t>Read: </a:t>
            </a:r>
            <a:r>
              <a:rPr lang="en-IE" sz="2400" dirty="0">
                <a:solidFill>
                  <a:srgbClr val="4D4D4C"/>
                </a:solidFill>
                <a:hlinkClick r:id="rId3"/>
              </a:rPr>
              <a:t>Set Yourself up for Success with this Checklist</a:t>
            </a:r>
            <a:endParaRPr lang="en-IE" sz="2400" dirty="0">
              <a:solidFill>
                <a:srgbClr val="4D4D4C"/>
              </a:solidFill>
            </a:endParaRPr>
          </a:p>
          <a:p>
            <a:pPr algn="ctr"/>
            <a:endParaRPr lang="en-IE" sz="2400" dirty="0"/>
          </a:p>
        </p:txBody>
      </p:sp>
      <p:sp>
        <p:nvSpPr>
          <p:cNvPr id="6" name="Rectangle 5">
            <a:extLst>
              <a:ext uri="{FF2B5EF4-FFF2-40B4-BE49-F238E27FC236}">
                <a16:creationId xmlns:a16="http://schemas.microsoft.com/office/drawing/2014/main" id="{61783206-9A96-014C-8EC8-BDB4BEF25C88}"/>
              </a:ext>
            </a:extLst>
          </p:cNvPr>
          <p:cNvSpPr/>
          <p:nvPr/>
        </p:nvSpPr>
        <p:spPr>
          <a:xfrm rot="21375402">
            <a:off x="5569394" y="756775"/>
            <a:ext cx="4402365"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573D652-08D6-AC48-B5AD-17EC6CEB7CA7}"/>
              </a:ext>
            </a:extLst>
          </p:cNvPr>
          <p:cNvSpPr/>
          <p:nvPr/>
        </p:nvSpPr>
        <p:spPr>
          <a:xfrm rot="21375402">
            <a:off x="6086083" y="1546416"/>
            <a:ext cx="6290208"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5356718" y="843895"/>
            <a:ext cx="6521716" cy="1026223"/>
          </a:xfrm>
        </p:spPr>
        <p:txBody>
          <a:bodyPr>
            <a:noAutofit/>
          </a:bodyPr>
          <a:lstStyle/>
          <a:p>
            <a:pPr algn="r"/>
            <a:r>
              <a:rPr lang="en-IE" b="1" dirty="0"/>
              <a:t>Activity: </a:t>
            </a:r>
            <a:r>
              <a:rPr lang="en-IE" dirty="0"/>
              <a:t>Think of how you could</a:t>
            </a:r>
          </a:p>
        </p:txBody>
      </p:sp>
      <p:sp>
        <p:nvSpPr>
          <p:cNvPr id="10" name="Text Placeholder 6">
            <a:extLst>
              <a:ext uri="{FF2B5EF4-FFF2-40B4-BE49-F238E27FC236}">
                <a16:creationId xmlns:a16="http://schemas.microsoft.com/office/drawing/2014/main" id="{BCC9B9F8-03E1-7746-82E6-EEACC6001854}"/>
              </a:ext>
            </a:extLst>
          </p:cNvPr>
          <p:cNvSpPr txBox="1">
            <a:spLocks/>
          </p:cNvSpPr>
          <p:nvPr/>
        </p:nvSpPr>
        <p:spPr>
          <a:xfrm rot="21375402">
            <a:off x="5602500" y="1703744"/>
            <a:ext cx="6521716" cy="1026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IE" dirty="0"/>
              <a:t>set up your own pop up shop?</a:t>
            </a:r>
          </a:p>
          <a:p>
            <a:endParaRPr lang="en-IE" dirty="0"/>
          </a:p>
        </p:txBody>
      </p:sp>
    </p:spTree>
    <p:extLst>
      <p:ext uri="{BB962C8B-B14F-4D97-AF65-F5344CB8AC3E}">
        <p14:creationId xmlns:p14="http://schemas.microsoft.com/office/powerpoint/2010/main" val="10790203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19583" y="1726393"/>
            <a:ext cx="10986885" cy="4169140"/>
          </a:xfrm>
        </p:spPr>
        <p:txBody>
          <a:bodyPr/>
          <a:lstStyle/>
          <a:p>
            <a:pPr marL="0" indent="0">
              <a:buNone/>
            </a:pPr>
            <a:r>
              <a:rPr lang="en-IE" sz="3200" b="1" dirty="0">
                <a:solidFill>
                  <a:srgbClr val="DA2128"/>
                </a:solidFill>
              </a:rPr>
              <a:t>8. Make Your Pop-Up Highly Interactive</a:t>
            </a:r>
          </a:p>
          <a:p>
            <a:pPr marL="452438" indent="0">
              <a:buNone/>
            </a:pPr>
            <a:r>
              <a:rPr lang="en-IE" dirty="0"/>
              <a:t>Modern consumers are looking for a unique buying experience, so create an interactive space to get them interested. What makes a pop-up shop interesting is that people don’t expect to run across it. Once you catch your target market’s attention, you need to have a display that will convince them to stop by. Interactive and experiential activities will help show customers the value of your product or service.</a:t>
            </a:r>
          </a:p>
          <a:p>
            <a:pPr marL="452438" indent="0">
              <a:buNone/>
            </a:pPr>
            <a:r>
              <a:rPr lang="en-IE" b="1" dirty="0">
                <a:solidFill>
                  <a:srgbClr val="1268B3"/>
                </a:solidFill>
              </a:rPr>
              <a:t>Get started: </a:t>
            </a:r>
            <a:r>
              <a:rPr lang="en-IE" dirty="0"/>
              <a:t>Your pop-up shop must keep customers engaged. This means they don’t just receive complimentary services but are also allowed to interact and make decisions that will affect what they eventually purchase. Consider involving your others during the brainstorming process so that you receive a wide variety of unique ideas from which to choose.</a:t>
            </a:r>
          </a:p>
        </p:txBody>
      </p:sp>
      <p:sp>
        <p:nvSpPr>
          <p:cNvPr id="7" name="Rectangle 6">
            <a:extLst>
              <a:ext uri="{FF2B5EF4-FFF2-40B4-BE49-F238E27FC236}">
                <a16:creationId xmlns:a16="http://schemas.microsoft.com/office/drawing/2014/main" id="{479DC11B-48CA-9345-B316-BB0FF056A2AD}"/>
              </a:ext>
            </a:extLst>
          </p:cNvPr>
          <p:cNvSpPr/>
          <p:nvPr/>
        </p:nvSpPr>
        <p:spPr>
          <a:xfrm rot="285998">
            <a:off x="-208016" y="586725"/>
            <a:ext cx="50372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4869FF0D-A848-E74A-9D03-947DA6227638}"/>
              </a:ext>
            </a:extLst>
          </p:cNvPr>
          <p:cNvSpPr txBox="1">
            <a:spLocks/>
          </p:cNvSpPr>
          <p:nvPr/>
        </p:nvSpPr>
        <p:spPr>
          <a:xfrm rot="285998">
            <a:off x="394963" y="776271"/>
            <a:ext cx="566405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16 Pop-up Shop Ideas </a:t>
            </a:r>
          </a:p>
          <a:p>
            <a:endParaRPr lang="en-IE" b="1" dirty="0"/>
          </a:p>
        </p:txBody>
      </p:sp>
    </p:spTree>
    <p:extLst>
      <p:ext uri="{BB962C8B-B14F-4D97-AF65-F5344CB8AC3E}">
        <p14:creationId xmlns:p14="http://schemas.microsoft.com/office/powerpoint/2010/main" val="32543678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1726393"/>
            <a:ext cx="10951026" cy="4169140"/>
          </a:xfrm>
        </p:spPr>
        <p:txBody>
          <a:bodyPr/>
          <a:lstStyle/>
          <a:p>
            <a:pPr marL="0" indent="0">
              <a:buNone/>
            </a:pPr>
            <a:r>
              <a:rPr lang="en-IE" sz="3200" b="1" dirty="0">
                <a:solidFill>
                  <a:srgbClr val="DA2128"/>
                </a:solidFill>
              </a:rPr>
              <a:t>9. Use Signage to Attract Potential Customers</a:t>
            </a:r>
          </a:p>
          <a:p>
            <a:pPr marL="407988" indent="0">
              <a:buNone/>
            </a:pPr>
            <a:r>
              <a:rPr lang="en-IE" dirty="0"/>
              <a:t>Pop-up shop signage should be attractive and intriguing to capture the attention of pedestrians. You want to be able to lead target customers to your shop naturally and posting signage that will motivate the curiosity of potential customers is one of the best ways to attract them. Remember that you can be creative without spending more than your budget allows.</a:t>
            </a:r>
          </a:p>
          <a:p>
            <a:pPr marL="407988" indent="0">
              <a:buNone/>
            </a:pPr>
            <a:r>
              <a:rPr lang="en-IE" b="1" dirty="0">
                <a:solidFill>
                  <a:srgbClr val="1268B3"/>
                </a:solidFill>
              </a:rPr>
              <a:t>Get started: </a:t>
            </a:r>
            <a:r>
              <a:rPr lang="en-IE" dirty="0"/>
              <a:t>You’ll have to be strategic with your signage. From the copy to the colors, you want graphics that will inspire curiosity and motivate potential customers to come to your doorstep. Once you have decided on your pop-up store space, evaluate the surrounding area and observe foot traffic to figure out which places would be the most strategic to add your sign. This will also show you what type of sign will be most effective.</a:t>
            </a:r>
          </a:p>
          <a:p>
            <a:endParaRPr lang="en-IE" dirty="0"/>
          </a:p>
        </p:txBody>
      </p:sp>
      <p:sp>
        <p:nvSpPr>
          <p:cNvPr id="7" name="Rectangle 6">
            <a:extLst>
              <a:ext uri="{FF2B5EF4-FFF2-40B4-BE49-F238E27FC236}">
                <a16:creationId xmlns:a16="http://schemas.microsoft.com/office/drawing/2014/main" id="{0D1C8DC2-C48B-BD46-83C6-4DEDDCDE0C4F}"/>
              </a:ext>
            </a:extLst>
          </p:cNvPr>
          <p:cNvSpPr/>
          <p:nvPr/>
        </p:nvSpPr>
        <p:spPr>
          <a:xfrm rot="285998">
            <a:off x="-208016" y="586725"/>
            <a:ext cx="50372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86BBA564-8F1A-E14E-817A-67596F436ABF}"/>
              </a:ext>
            </a:extLst>
          </p:cNvPr>
          <p:cNvSpPr txBox="1">
            <a:spLocks/>
          </p:cNvSpPr>
          <p:nvPr/>
        </p:nvSpPr>
        <p:spPr>
          <a:xfrm rot="285998">
            <a:off x="394963" y="776271"/>
            <a:ext cx="566405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16 Pop-up Shop Ideas </a:t>
            </a:r>
          </a:p>
          <a:p>
            <a:endParaRPr lang="en-IE" b="1" dirty="0"/>
          </a:p>
        </p:txBody>
      </p:sp>
    </p:spTree>
    <p:extLst>
      <p:ext uri="{BB962C8B-B14F-4D97-AF65-F5344CB8AC3E}">
        <p14:creationId xmlns:p14="http://schemas.microsoft.com/office/powerpoint/2010/main" val="3435219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576136" y="391665"/>
            <a:ext cx="5519864" cy="5256100"/>
          </a:xfrm>
        </p:spPr>
        <p:txBody>
          <a:bodyPr>
            <a:normAutofit/>
          </a:bodyPr>
          <a:lstStyle/>
          <a:p>
            <a:endParaRPr lang="en-US" b="1" dirty="0">
              <a:solidFill>
                <a:srgbClr val="1268B3"/>
              </a:solidFill>
            </a:endParaRPr>
          </a:p>
          <a:p>
            <a:r>
              <a:rPr lang="en-US" b="1" dirty="0">
                <a:solidFill>
                  <a:srgbClr val="1268B3"/>
                </a:solidFill>
              </a:rPr>
              <a:t>Designing a Pop Culture Business for a Specific Target Market</a:t>
            </a:r>
          </a:p>
          <a:p>
            <a:endParaRPr lang="en-US" dirty="0">
              <a:solidFill>
                <a:srgbClr val="1268B3"/>
              </a:solidFill>
            </a:endParaRPr>
          </a:p>
        </p:txBody>
      </p:sp>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b="32560"/>
          <a:stretch/>
        </p:blipFill>
        <p:spPr>
          <a:xfrm flipH="1">
            <a:off x="5775960" y="329364"/>
            <a:ext cx="6453809" cy="6528636"/>
          </a:xfrm>
          <a:prstGeom prst="rect">
            <a:avLst/>
          </a:prstGeom>
        </p:spPr>
      </p:pic>
    </p:spTree>
    <p:extLst>
      <p:ext uri="{BB962C8B-B14F-4D97-AF65-F5344CB8AC3E}">
        <p14:creationId xmlns:p14="http://schemas.microsoft.com/office/powerpoint/2010/main" val="41251280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tomers interacting with electronic product design at the LittleBits pop-up store ">
            <a:extLst>
              <a:ext uri="{FF2B5EF4-FFF2-40B4-BE49-F238E27FC236}">
                <a16:creationId xmlns:a16="http://schemas.microsoft.com/office/drawing/2014/main" id="{24DDD4F7-E774-482B-B7FC-83E7919BA85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015" b="4015"/>
          <a:stretch/>
        </p:blipFill>
        <p:spPr bwMode="auto">
          <a:xfrm>
            <a:off x="-1" y="0"/>
            <a:ext cx="7578347" cy="464357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10 day fashion pop-up shop signage painted on a sidewalk">
            <a:extLst>
              <a:ext uri="{FF2B5EF4-FFF2-40B4-BE49-F238E27FC236}">
                <a16:creationId xmlns:a16="http://schemas.microsoft.com/office/drawing/2014/main" id="{A3408C03-0C92-48DC-8C82-1CE5B7A3C80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002" b="3898"/>
          <a:stretch/>
        </p:blipFill>
        <p:spPr bwMode="auto">
          <a:xfrm>
            <a:off x="7578347" y="0"/>
            <a:ext cx="4613653" cy="4643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CBF11A8-F183-4499-A0D7-29130CA7AC36}"/>
              </a:ext>
            </a:extLst>
          </p:cNvPr>
          <p:cNvSpPr txBox="1"/>
          <p:nvPr/>
        </p:nvSpPr>
        <p:spPr>
          <a:xfrm>
            <a:off x="-2" y="0"/>
            <a:ext cx="7486052" cy="400110"/>
          </a:xfrm>
          <a:prstGeom prst="rect">
            <a:avLst/>
          </a:prstGeom>
          <a:solidFill>
            <a:srgbClr val="DA2128"/>
          </a:solidFill>
        </p:spPr>
        <p:txBody>
          <a:bodyPr wrap="square" rtlCol="0">
            <a:spAutoFit/>
          </a:bodyPr>
          <a:lstStyle/>
          <a:p>
            <a:pPr algn="ctr"/>
            <a:r>
              <a:rPr lang="en-IE" sz="2000" b="1" dirty="0">
                <a:solidFill>
                  <a:schemeClr val="bg1"/>
                </a:solidFill>
              </a:rPr>
              <a:t>Interactive Pop-up Shop</a:t>
            </a:r>
          </a:p>
        </p:txBody>
      </p:sp>
      <p:sp>
        <p:nvSpPr>
          <p:cNvPr id="7" name="TextBox 6">
            <a:extLst>
              <a:ext uri="{FF2B5EF4-FFF2-40B4-BE49-F238E27FC236}">
                <a16:creationId xmlns:a16="http://schemas.microsoft.com/office/drawing/2014/main" id="{271392D3-FB13-4759-84F5-395FD45281AE}"/>
              </a:ext>
            </a:extLst>
          </p:cNvPr>
          <p:cNvSpPr txBox="1"/>
          <p:nvPr/>
        </p:nvSpPr>
        <p:spPr>
          <a:xfrm>
            <a:off x="7486051" y="0"/>
            <a:ext cx="4705949" cy="400110"/>
          </a:xfrm>
          <a:prstGeom prst="rect">
            <a:avLst/>
          </a:prstGeom>
          <a:solidFill>
            <a:srgbClr val="DA2128"/>
          </a:solidFill>
        </p:spPr>
        <p:txBody>
          <a:bodyPr wrap="square" rtlCol="0">
            <a:spAutoFit/>
          </a:bodyPr>
          <a:lstStyle/>
          <a:p>
            <a:pPr algn="ctr"/>
            <a:r>
              <a:rPr lang="en-IE" sz="2000" b="1" dirty="0">
                <a:solidFill>
                  <a:schemeClr val="bg1"/>
                </a:solidFill>
              </a:rPr>
              <a:t>Pop-up</a:t>
            </a:r>
            <a:r>
              <a:rPr lang="en-IE" dirty="0">
                <a:solidFill>
                  <a:schemeClr val="bg1"/>
                </a:solidFill>
              </a:rPr>
              <a:t> </a:t>
            </a:r>
            <a:r>
              <a:rPr lang="en-IE" sz="2000" b="1" dirty="0">
                <a:solidFill>
                  <a:schemeClr val="bg1"/>
                </a:solidFill>
              </a:rPr>
              <a:t>Shop Signage</a:t>
            </a:r>
          </a:p>
        </p:txBody>
      </p:sp>
      <p:sp>
        <p:nvSpPr>
          <p:cNvPr id="11" name="Rectangle 10">
            <a:extLst>
              <a:ext uri="{FF2B5EF4-FFF2-40B4-BE49-F238E27FC236}">
                <a16:creationId xmlns:a16="http://schemas.microsoft.com/office/drawing/2014/main" id="{82232DCE-184A-954D-BFD6-E91818E5CBC6}"/>
              </a:ext>
            </a:extLst>
          </p:cNvPr>
          <p:cNvSpPr/>
          <p:nvPr/>
        </p:nvSpPr>
        <p:spPr>
          <a:xfrm rot="285998">
            <a:off x="-267220" y="4306347"/>
            <a:ext cx="50372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4">
            <a:extLst>
              <a:ext uri="{FF2B5EF4-FFF2-40B4-BE49-F238E27FC236}">
                <a16:creationId xmlns:a16="http://schemas.microsoft.com/office/drawing/2014/main" id="{080685D2-24CA-5E40-A2F1-21EA50D94D62}"/>
              </a:ext>
            </a:extLst>
          </p:cNvPr>
          <p:cNvSpPr txBox="1">
            <a:spLocks/>
          </p:cNvSpPr>
          <p:nvPr/>
        </p:nvSpPr>
        <p:spPr>
          <a:xfrm rot="285998">
            <a:off x="335759" y="4495893"/>
            <a:ext cx="566405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16 Pop-up Shop Ideas </a:t>
            </a:r>
          </a:p>
          <a:p>
            <a:endParaRPr lang="en-IE" b="1" dirty="0"/>
          </a:p>
        </p:txBody>
      </p:sp>
    </p:spTree>
    <p:extLst>
      <p:ext uri="{BB962C8B-B14F-4D97-AF65-F5344CB8AC3E}">
        <p14:creationId xmlns:p14="http://schemas.microsoft.com/office/powerpoint/2010/main" val="7811201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7" y="1726393"/>
            <a:ext cx="11158725" cy="4169140"/>
          </a:xfrm>
        </p:spPr>
        <p:txBody>
          <a:bodyPr/>
          <a:lstStyle/>
          <a:p>
            <a:pPr marL="0" indent="0">
              <a:buNone/>
            </a:pPr>
            <a:r>
              <a:rPr lang="en-IE" sz="3200" b="1" dirty="0">
                <a:solidFill>
                  <a:srgbClr val="DA2128"/>
                </a:solidFill>
              </a:rPr>
              <a:t>10. Celebrate an Event Using Your Shop</a:t>
            </a:r>
          </a:p>
          <a:p>
            <a:pPr marL="635000" indent="0">
              <a:buNone/>
            </a:pPr>
            <a:r>
              <a:rPr lang="en-IE" dirty="0"/>
              <a:t>Timing is everything in a marketing campaign, so consider setting up a pop-up shop to celebrate an event. This can be something local like a festival or celebrating your local school’s win in a sport, or one that’s countrywide or global, such as during the release of the next Marvel movie, a book signing event or Christmas, as long as it celebrates something popular. The idea is to capitalize on heavy foot traffic that you expect from an event widely celebrated in your area.</a:t>
            </a:r>
          </a:p>
          <a:p>
            <a:pPr marL="635000" indent="0">
              <a:buNone/>
            </a:pPr>
            <a:r>
              <a:rPr lang="en-IE" b="1" dirty="0">
                <a:solidFill>
                  <a:srgbClr val="1268B3"/>
                </a:solidFill>
              </a:rPr>
              <a:t>Get started: </a:t>
            </a:r>
            <a:r>
              <a:rPr lang="en-IE" dirty="0"/>
              <a:t>When planning a pop-up shop to coincide with an event, it’s helpful to make sure you have a very relevant theme. While it’s true that any business can set up shop during these celebrations, customers will appreciate and be more attracted to shops with an equally festive theme. This means developing the most relevant slogans, discount ideas and freebies in addition to setting up creative decor.</a:t>
            </a:r>
          </a:p>
          <a:p>
            <a:endParaRPr lang="en-IE" dirty="0"/>
          </a:p>
        </p:txBody>
      </p:sp>
      <p:sp>
        <p:nvSpPr>
          <p:cNvPr id="7" name="Rectangle 6">
            <a:extLst>
              <a:ext uri="{FF2B5EF4-FFF2-40B4-BE49-F238E27FC236}">
                <a16:creationId xmlns:a16="http://schemas.microsoft.com/office/drawing/2014/main" id="{3BE56A9C-7D5D-9741-A7E3-45401E25F0FF}"/>
              </a:ext>
            </a:extLst>
          </p:cNvPr>
          <p:cNvSpPr/>
          <p:nvPr/>
        </p:nvSpPr>
        <p:spPr>
          <a:xfrm rot="285998">
            <a:off x="-208016" y="586725"/>
            <a:ext cx="50372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5E6C3A77-D8D3-9A49-B452-3EAD79DE2973}"/>
              </a:ext>
            </a:extLst>
          </p:cNvPr>
          <p:cNvSpPr txBox="1">
            <a:spLocks/>
          </p:cNvSpPr>
          <p:nvPr/>
        </p:nvSpPr>
        <p:spPr>
          <a:xfrm rot="285998">
            <a:off x="394963" y="776271"/>
            <a:ext cx="566405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16 Pop-up Shop Ideas </a:t>
            </a:r>
          </a:p>
          <a:p>
            <a:endParaRPr lang="en-IE" b="1" dirty="0"/>
          </a:p>
        </p:txBody>
      </p:sp>
    </p:spTree>
    <p:extLst>
      <p:ext uri="{BB962C8B-B14F-4D97-AF65-F5344CB8AC3E}">
        <p14:creationId xmlns:p14="http://schemas.microsoft.com/office/powerpoint/2010/main" val="30318682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posing for the camera&#10;&#10;Description automatically generated">
            <a:extLst>
              <a:ext uri="{FF2B5EF4-FFF2-40B4-BE49-F238E27FC236}">
                <a16:creationId xmlns:a16="http://schemas.microsoft.com/office/drawing/2014/main" id="{B1285B42-7C0C-E348-B432-DD29276F27E2}"/>
              </a:ext>
            </a:extLst>
          </p:cNvPr>
          <p:cNvPicPr>
            <a:picLocks noChangeAspect="1"/>
          </p:cNvPicPr>
          <p:nvPr/>
        </p:nvPicPr>
        <p:blipFill rotWithShape="1">
          <a:blip r:embed="rId2"/>
          <a:srcRect l="337" t="-13133" r="-337" b="13133"/>
          <a:stretch/>
        </p:blipFill>
        <p:spPr>
          <a:xfrm>
            <a:off x="0" y="-29172"/>
            <a:ext cx="5857640" cy="2802168"/>
          </a:xfrm>
          <a:prstGeom prst="rect">
            <a:avLst/>
          </a:prstGeom>
        </p:spPr>
      </p:pic>
      <p:pic>
        <p:nvPicPr>
          <p:cNvPr id="5" name="Picture 4" descr="A close up of a sandwich on a plate&#10;&#10;Description automatically generated">
            <a:extLst>
              <a:ext uri="{FF2B5EF4-FFF2-40B4-BE49-F238E27FC236}">
                <a16:creationId xmlns:a16="http://schemas.microsoft.com/office/drawing/2014/main" id="{D278B076-45B9-B746-B6F2-235A75A161BB}"/>
              </a:ext>
            </a:extLst>
          </p:cNvPr>
          <p:cNvPicPr>
            <a:picLocks noChangeAspect="1"/>
          </p:cNvPicPr>
          <p:nvPr/>
        </p:nvPicPr>
        <p:blipFill rotWithShape="1">
          <a:blip r:embed="rId3"/>
          <a:srcRect t="14915" b="14915"/>
          <a:stretch/>
        </p:blipFill>
        <p:spPr>
          <a:xfrm>
            <a:off x="0" y="2803476"/>
            <a:ext cx="5791601" cy="2240963"/>
          </a:xfrm>
          <a:prstGeom prst="rect">
            <a:avLst/>
          </a:prstGeom>
        </p:spPr>
      </p:pic>
      <p:pic>
        <p:nvPicPr>
          <p:cNvPr id="8" name="Picture 7" descr="A picture containing indoor, ceiling, sitting, table&#10;&#10;Description automatically generated">
            <a:extLst>
              <a:ext uri="{FF2B5EF4-FFF2-40B4-BE49-F238E27FC236}">
                <a16:creationId xmlns:a16="http://schemas.microsoft.com/office/drawing/2014/main" id="{67C50574-95D9-9D49-87B0-2E450F68BCC0}"/>
              </a:ext>
            </a:extLst>
          </p:cNvPr>
          <p:cNvPicPr>
            <a:picLocks noChangeAspect="1"/>
          </p:cNvPicPr>
          <p:nvPr/>
        </p:nvPicPr>
        <p:blipFill rotWithShape="1">
          <a:blip r:embed="rId4"/>
          <a:srcRect t="11737" b="11737"/>
          <a:stretch/>
        </p:blipFill>
        <p:spPr>
          <a:xfrm>
            <a:off x="5791601" y="-1"/>
            <a:ext cx="6400399" cy="5044439"/>
          </a:xfrm>
          <a:prstGeom prst="rect">
            <a:avLst/>
          </a:prstGeom>
        </p:spPr>
      </p:pic>
      <p:sp>
        <p:nvSpPr>
          <p:cNvPr id="13" name="TextBox 12">
            <a:extLst>
              <a:ext uri="{FF2B5EF4-FFF2-40B4-BE49-F238E27FC236}">
                <a16:creationId xmlns:a16="http://schemas.microsoft.com/office/drawing/2014/main" id="{EFFD7EB7-1598-9341-BB0E-B5FF2355FD7F}"/>
              </a:ext>
            </a:extLst>
          </p:cNvPr>
          <p:cNvSpPr txBox="1"/>
          <p:nvPr/>
        </p:nvSpPr>
        <p:spPr>
          <a:xfrm>
            <a:off x="-1" y="2480310"/>
            <a:ext cx="5791601" cy="646331"/>
          </a:xfrm>
          <a:prstGeom prst="rect">
            <a:avLst/>
          </a:prstGeom>
          <a:solidFill>
            <a:srgbClr val="DA2128"/>
          </a:solidFill>
        </p:spPr>
        <p:txBody>
          <a:bodyPr wrap="square" rtlCol="0">
            <a:spAutoFit/>
          </a:bodyPr>
          <a:lstStyle/>
          <a:p>
            <a:pPr algn="ctr"/>
            <a:r>
              <a:rPr lang="en-IE" b="1" dirty="0">
                <a:solidFill>
                  <a:schemeClr val="bg1"/>
                </a:solidFill>
                <a:hlinkClick r:id="rId5">
                  <a:extLst>
                    <a:ext uri="{A12FA001-AC4F-418D-AE19-62706E023703}">
                      <ahyp:hlinkClr xmlns:ahyp="http://schemas.microsoft.com/office/drawing/2018/hyperlinkcolor" val="tx"/>
                    </a:ext>
                  </a:extLst>
                </a:hlinkClick>
              </a:rPr>
              <a:t>Potbelly </a:t>
            </a:r>
            <a:r>
              <a:rPr lang="en-IE" b="1" dirty="0">
                <a:solidFill>
                  <a:schemeClr val="bg1"/>
                </a:solidFill>
              </a:rPr>
              <a:t>Sandwich Shop Pop Culture Menu</a:t>
            </a:r>
          </a:p>
          <a:p>
            <a:pPr algn="ctr"/>
            <a:r>
              <a:rPr lang="en-IE" b="1" dirty="0">
                <a:solidFill>
                  <a:schemeClr val="bg1"/>
                </a:solidFill>
              </a:rPr>
              <a:t>‘Wreaking Ball’ to ‘Monkey Business’ </a:t>
            </a:r>
          </a:p>
        </p:txBody>
      </p:sp>
      <p:sp>
        <p:nvSpPr>
          <p:cNvPr id="15" name="TextBox 14">
            <a:extLst>
              <a:ext uri="{FF2B5EF4-FFF2-40B4-BE49-F238E27FC236}">
                <a16:creationId xmlns:a16="http://schemas.microsoft.com/office/drawing/2014/main" id="{16907D15-9FA3-E04C-8E8C-739223CA23AF}"/>
              </a:ext>
            </a:extLst>
          </p:cNvPr>
          <p:cNvSpPr txBox="1"/>
          <p:nvPr/>
        </p:nvSpPr>
        <p:spPr>
          <a:xfrm>
            <a:off x="5766877" y="-2"/>
            <a:ext cx="6400399" cy="369332"/>
          </a:xfrm>
          <a:prstGeom prst="rect">
            <a:avLst/>
          </a:prstGeom>
          <a:solidFill>
            <a:srgbClr val="DA2128"/>
          </a:solidFill>
        </p:spPr>
        <p:txBody>
          <a:bodyPr wrap="square" rtlCol="0">
            <a:spAutoFit/>
          </a:bodyPr>
          <a:lstStyle/>
          <a:p>
            <a:pPr algn="ctr"/>
            <a:r>
              <a:rPr lang="en-IE" b="1" dirty="0">
                <a:solidFill>
                  <a:schemeClr val="bg1"/>
                </a:solidFill>
              </a:rPr>
              <a:t>Pop Culture events, releases and anniversaries 2019</a:t>
            </a:r>
          </a:p>
        </p:txBody>
      </p:sp>
      <p:sp>
        <p:nvSpPr>
          <p:cNvPr id="16" name="TextBox 15">
            <a:extLst>
              <a:ext uri="{FF2B5EF4-FFF2-40B4-BE49-F238E27FC236}">
                <a16:creationId xmlns:a16="http://schemas.microsoft.com/office/drawing/2014/main" id="{87AB5CC2-4597-7A47-BD8C-A017B1070960}"/>
              </a:ext>
            </a:extLst>
          </p:cNvPr>
          <p:cNvSpPr txBox="1"/>
          <p:nvPr/>
        </p:nvSpPr>
        <p:spPr>
          <a:xfrm>
            <a:off x="-39440" y="0"/>
            <a:ext cx="5897080" cy="369332"/>
          </a:xfrm>
          <a:prstGeom prst="rect">
            <a:avLst/>
          </a:prstGeom>
          <a:solidFill>
            <a:srgbClr val="DA2128"/>
          </a:solidFill>
        </p:spPr>
        <p:txBody>
          <a:bodyPr wrap="square" rtlCol="0">
            <a:spAutoFit/>
          </a:bodyPr>
          <a:lstStyle/>
          <a:p>
            <a:pPr algn="ctr"/>
            <a:r>
              <a:rPr lang="en-IE" b="1" dirty="0">
                <a:solidFill>
                  <a:schemeClr val="bg1"/>
                </a:solidFill>
              </a:rPr>
              <a:t>Pop Culture events, releases and anniversaries 2019</a:t>
            </a:r>
          </a:p>
        </p:txBody>
      </p:sp>
      <p:sp>
        <p:nvSpPr>
          <p:cNvPr id="17" name="Rectangle 16">
            <a:extLst>
              <a:ext uri="{FF2B5EF4-FFF2-40B4-BE49-F238E27FC236}">
                <a16:creationId xmlns:a16="http://schemas.microsoft.com/office/drawing/2014/main" id="{50F2552E-A7F9-454D-B5BF-4F0C279E7BA6}"/>
              </a:ext>
            </a:extLst>
          </p:cNvPr>
          <p:cNvSpPr/>
          <p:nvPr/>
        </p:nvSpPr>
        <p:spPr>
          <a:xfrm rot="285998">
            <a:off x="-234893" y="4824656"/>
            <a:ext cx="50372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4">
            <a:extLst>
              <a:ext uri="{FF2B5EF4-FFF2-40B4-BE49-F238E27FC236}">
                <a16:creationId xmlns:a16="http://schemas.microsoft.com/office/drawing/2014/main" id="{C12C24D2-2826-8045-BA9C-F955FA7B4122}"/>
              </a:ext>
            </a:extLst>
          </p:cNvPr>
          <p:cNvSpPr txBox="1">
            <a:spLocks/>
          </p:cNvSpPr>
          <p:nvPr/>
        </p:nvSpPr>
        <p:spPr>
          <a:xfrm rot="285998">
            <a:off x="368086" y="5014202"/>
            <a:ext cx="566405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16 Pop-up Shop Ideas </a:t>
            </a:r>
          </a:p>
          <a:p>
            <a:endParaRPr lang="en-IE" b="1" dirty="0"/>
          </a:p>
        </p:txBody>
      </p:sp>
    </p:spTree>
    <p:extLst>
      <p:ext uri="{BB962C8B-B14F-4D97-AF65-F5344CB8AC3E}">
        <p14:creationId xmlns:p14="http://schemas.microsoft.com/office/powerpoint/2010/main" val="36015246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1726393"/>
            <a:ext cx="7876132" cy="4169140"/>
          </a:xfrm>
        </p:spPr>
        <p:txBody>
          <a:bodyPr/>
          <a:lstStyle/>
          <a:p>
            <a:pPr marL="0" indent="0">
              <a:buNone/>
            </a:pPr>
            <a:r>
              <a:rPr lang="en-IE" sz="3200" b="1" dirty="0">
                <a:solidFill>
                  <a:srgbClr val="DA2128"/>
                </a:solidFill>
              </a:rPr>
              <a:t>11. Take Care of the Legalities</a:t>
            </a:r>
          </a:p>
          <a:p>
            <a:pPr marL="542925" indent="0">
              <a:buNone/>
            </a:pPr>
            <a:r>
              <a:rPr lang="en-IE" dirty="0"/>
              <a:t>Pop-up stores can be fun and effective, but make sure you also have addressed the legalities before you open up your shop. Like most business activities, there are permits required for opening a pop-up. If you’re leasing space, make sure you’re aware of what you can or can’t do when modifying it.</a:t>
            </a:r>
          </a:p>
          <a:p>
            <a:pPr marL="542925" indent="0">
              <a:buNone/>
            </a:pPr>
            <a:r>
              <a:rPr lang="en-IE" b="1" dirty="0">
                <a:solidFill>
                  <a:srgbClr val="1268B3"/>
                </a:solidFill>
              </a:rPr>
              <a:t>Get started: </a:t>
            </a:r>
            <a:r>
              <a:rPr lang="en-IE" dirty="0"/>
              <a:t>If you’re testing out a business idea, use a reputable provider, that will reserve your trade name, help you decide how to register your business―limited liability company (LLC) vs corporation, the process of getting a business license and the necessary permits.</a:t>
            </a:r>
          </a:p>
          <a:p>
            <a:endParaRPr lang="en-IE" dirty="0"/>
          </a:p>
        </p:txBody>
      </p:sp>
      <p:pic>
        <p:nvPicPr>
          <p:cNvPr id="11266" name="Picture 2" descr="Image result for TRADE NAME IMAGES">
            <a:extLst>
              <a:ext uri="{FF2B5EF4-FFF2-40B4-BE49-F238E27FC236}">
                <a16:creationId xmlns:a16="http://schemas.microsoft.com/office/drawing/2014/main" id="{467E6046-0E06-486E-BF11-88872571C7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9236" y="2286000"/>
            <a:ext cx="3419716" cy="195683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78C3F288-CAD4-6A40-97A6-267DC03F5E5E}"/>
              </a:ext>
            </a:extLst>
          </p:cNvPr>
          <p:cNvSpPr/>
          <p:nvPr/>
        </p:nvSpPr>
        <p:spPr>
          <a:xfrm rot="285998">
            <a:off x="-208016" y="586725"/>
            <a:ext cx="50372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065BA8F3-1F4C-2E44-9791-A3549D3403AD}"/>
              </a:ext>
            </a:extLst>
          </p:cNvPr>
          <p:cNvSpPr txBox="1">
            <a:spLocks/>
          </p:cNvSpPr>
          <p:nvPr/>
        </p:nvSpPr>
        <p:spPr>
          <a:xfrm rot="285998">
            <a:off x="394963" y="776271"/>
            <a:ext cx="566405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16 Pop-up Shop Ideas </a:t>
            </a:r>
          </a:p>
          <a:p>
            <a:endParaRPr lang="en-IE" b="1" dirty="0"/>
          </a:p>
        </p:txBody>
      </p:sp>
    </p:spTree>
    <p:extLst>
      <p:ext uri="{BB962C8B-B14F-4D97-AF65-F5344CB8AC3E}">
        <p14:creationId xmlns:p14="http://schemas.microsoft.com/office/powerpoint/2010/main" val="41849304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1726393"/>
            <a:ext cx="10983835" cy="4169140"/>
          </a:xfrm>
        </p:spPr>
        <p:txBody>
          <a:bodyPr/>
          <a:lstStyle/>
          <a:p>
            <a:pPr marL="0" indent="0">
              <a:buNone/>
            </a:pPr>
            <a:r>
              <a:rPr lang="en-IE" sz="3200" b="1" dirty="0">
                <a:solidFill>
                  <a:srgbClr val="DA2128"/>
                </a:solidFill>
              </a:rPr>
              <a:t>13. Leverage the Power of Social Media</a:t>
            </a:r>
          </a:p>
          <a:p>
            <a:pPr marL="635000" indent="0">
              <a:buNone/>
            </a:pPr>
            <a:r>
              <a:rPr lang="en-IE" dirty="0"/>
              <a:t>Businesses should leverage their social media presence to help with their marketing campaigns. Your pop-up shop will gain more visibility by creating a buzz on social media immediately before your launch. Consider giving out cool prizes if customers share your posts. You can also create hashtags and offer special discounts for your online audience to build excitement over your store.</a:t>
            </a:r>
          </a:p>
          <a:p>
            <a:pPr marL="635000" indent="0">
              <a:buNone/>
            </a:pPr>
            <a:r>
              <a:rPr lang="en-IE" b="1" dirty="0">
                <a:solidFill>
                  <a:srgbClr val="1268B3"/>
                </a:solidFill>
              </a:rPr>
              <a:t>Get started: </a:t>
            </a:r>
            <a:r>
              <a:rPr lang="en-IE" dirty="0"/>
              <a:t>Creativity is the key to having social media play a unique role in your pop-up shop. Gather as many ideas as possible on how to use your business’ social media presence to boost sales by involving your team and even family or friends to provide suggestions. Conduct an online search as well for creative social media strategies. Maximize the use of your budget by integrating more digital processes into your campaign.</a:t>
            </a:r>
          </a:p>
          <a:p>
            <a:endParaRPr lang="en-IE" dirty="0"/>
          </a:p>
        </p:txBody>
      </p:sp>
      <p:sp>
        <p:nvSpPr>
          <p:cNvPr id="7" name="Rectangle 6">
            <a:extLst>
              <a:ext uri="{FF2B5EF4-FFF2-40B4-BE49-F238E27FC236}">
                <a16:creationId xmlns:a16="http://schemas.microsoft.com/office/drawing/2014/main" id="{85486A7A-5FC7-FD49-A856-3DC053BED9EA}"/>
              </a:ext>
            </a:extLst>
          </p:cNvPr>
          <p:cNvSpPr/>
          <p:nvPr/>
        </p:nvSpPr>
        <p:spPr>
          <a:xfrm rot="285998">
            <a:off x="-208016" y="586725"/>
            <a:ext cx="50372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1063551E-8265-C54C-AEF8-BB668D2B25B8}"/>
              </a:ext>
            </a:extLst>
          </p:cNvPr>
          <p:cNvSpPr txBox="1">
            <a:spLocks/>
          </p:cNvSpPr>
          <p:nvPr/>
        </p:nvSpPr>
        <p:spPr>
          <a:xfrm rot="285998">
            <a:off x="394963" y="776271"/>
            <a:ext cx="566405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16 Pop-up Shop Ideas </a:t>
            </a:r>
          </a:p>
          <a:p>
            <a:endParaRPr lang="en-IE" b="1" dirty="0"/>
          </a:p>
        </p:txBody>
      </p:sp>
    </p:spTree>
    <p:extLst>
      <p:ext uri="{BB962C8B-B14F-4D97-AF65-F5344CB8AC3E}">
        <p14:creationId xmlns:p14="http://schemas.microsoft.com/office/powerpoint/2010/main" val="28706244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FF83202-9ED4-4745-A285-138C0FB411B7}"/>
              </a:ext>
            </a:extLst>
          </p:cNvPr>
          <p:cNvPicPr>
            <a:picLocks noChangeAspect="1"/>
          </p:cNvPicPr>
          <p:nvPr/>
        </p:nvPicPr>
        <p:blipFill rotWithShape="1">
          <a:blip r:embed="rId2"/>
          <a:srcRect l="1709" t="12486" r="2109" b="25108"/>
          <a:stretch/>
        </p:blipFill>
        <p:spPr>
          <a:xfrm>
            <a:off x="0" y="0"/>
            <a:ext cx="12192000" cy="4983480"/>
          </a:xfrm>
          <a:prstGeom prst="rect">
            <a:avLst/>
          </a:prstGeom>
        </p:spPr>
      </p:pic>
      <p:sp>
        <p:nvSpPr>
          <p:cNvPr id="9" name="Rectangle 8">
            <a:extLst>
              <a:ext uri="{FF2B5EF4-FFF2-40B4-BE49-F238E27FC236}">
                <a16:creationId xmlns:a16="http://schemas.microsoft.com/office/drawing/2014/main" id="{9F3178F4-3D68-D648-B9F0-5F9FF790A4E4}"/>
              </a:ext>
            </a:extLst>
          </p:cNvPr>
          <p:cNvSpPr/>
          <p:nvPr/>
        </p:nvSpPr>
        <p:spPr>
          <a:xfrm rot="285998">
            <a:off x="-343392" y="4741681"/>
            <a:ext cx="50372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4">
            <a:extLst>
              <a:ext uri="{FF2B5EF4-FFF2-40B4-BE49-F238E27FC236}">
                <a16:creationId xmlns:a16="http://schemas.microsoft.com/office/drawing/2014/main" id="{278C859B-25FE-724F-B2A6-28552E0E1D1E}"/>
              </a:ext>
            </a:extLst>
          </p:cNvPr>
          <p:cNvSpPr txBox="1">
            <a:spLocks/>
          </p:cNvSpPr>
          <p:nvPr/>
        </p:nvSpPr>
        <p:spPr>
          <a:xfrm rot="285998">
            <a:off x="259587" y="4931227"/>
            <a:ext cx="566405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16 Pop-up Shop Ideas </a:t>
            </a:r>
          </a:p>
          <a:p>
            <a:endParaRPr lang="en-IE" b="1" dirty="0"/>
          </a:p>
        </p:txBody>
      </p:sp>
      <p:sp>
        <p:nvSpPr>
          <p:cNvPr id="11" name="Text Placeholder 5">
            <a:extLst>
              <a:ext uri="{FF2B5EF4-FFF2-40B4-BE49-F238E27FC236}">
                <a16:creationId xmlns:a16="http://schemas.microsoft.com/office/drawing/2014/main" id="{42CCE0AC-973F-F340-80C2-BA254EFD2004}"/>
              </a:ext>
            </a:extLst>
          </p:cNvPr>
          <p:cNvSpPr txBox="1">
            <a:spLocks/>
          </p:cNvSpPr>
          <p:nvPr/>
        </p:nvSpPr>
        <p:spPr>
          <a:xfrm>
            <a:off x="5187676" y="5398543"/>
            <a:ext cx="6416790" cy="100225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IE" sz="2400" dirty="0">
                <a:solidFill>
                  <a:srgbClr val="4D4D4C"/>
                </a:solidFill>
              </a:rPr>
              <a:t>This Kellogg’s social media shop lets customers purchase cereal in exchange for Instagram photos</a:t>
            </a:r>
          </a:p>
        </p:txBody>
      </p:sp>
    </p:spTree>
    <p:extLst>
      <p:ext uri="{BB962C8B-B14F-4D97-AF65-F5344CB8AC3E}">
        <p14:creationId xmlns:p14="http://schemas.microsoft.com/office/powerpoint/2010/main" val="9511832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04082" y="2100966"/>
            <a:ext cx="10983835" cy="4169140"/>
          </a:xfrm>
        </p:spPr>
        <p:txBody>
          <a:bodyPr/>
          <a:lstStyle/>
          <a:p>
            <a:pPr marL="0" indent="0">
              <a:buNone/>
            </a:pPr>
            <a:r>
              <a:rPr lang="en-IE" sz="3200" b="1" dirty="0">
                <a:solidFill>
                  <a:srgbClr val="DA2128"/>
                </a:solidFill>
              </a:rPr>
              <a:t>14. Collaborate with Businesses &amp; Offer Sample Products</a:t>
            </a:r>
          </a:p>
          <a:p>
            <a:pPr marL="635000" indent="0">
              <a:buNone/>
            </a:pPr>
            <a:r>
              <a:rPr lang="en-IE" dirty="0"/>
              <a:t>Partnering with complementary businesses can give your pop-up shop more potential to reach its target market. </a:t>
            </a:r>
          </a:p>
          <a:p>
            <a:pPr marL="0" indent="0">
              <a:buNone/>
            </a:pPr>
            <a:r>
              <a:rPr lang="en-IE" sz="3200" b="1" dirty="0">
                <a:solidFill>
                  <a:srgbClr val="DA2128"/>
                </a:solidFill>
              </a:rPr>
              <a:t>15. Host Product or Service Demos</a:t>
            </a:r>
          </a:p>
          <a:p>
            <a:pPr marL="635000" indent="0">
              <a:buNone/>
            </a:pPr>
            <a:r>
              <a:rPr lang="en-IE" dirty="0"/>
              <a:t>Even with online channels and videos, some consumers still prefer seeing how a product or service works with their own eyes before making a purchase. This makes pop-up shops the best venue to host product or service demos. It gives you a platform to directly answer the most common consumer questions about your business. The goal is to make potential customers feel that you are open to any questions and concerns. </a:t>
            </a:r>
          </a:p>
        </p:txBody>
      </p:sp>
      <p:sp>
        <p:nvSpPr>
          <p:cNvPr id="7" name="Rectangle 6">
            <a:extLst>
              <a:ext uri="{FF2B5EF4-FFF2-40B4-BE49-F238E27FC236}">
                <a16:creationId xmlns:a16="http://schemas.microsoft.com/office/drawing/2014/main" id="{7DC21B44-A9B9-6E45-8C8F-8528659B21C7}"/>
              </a:ext>
            </a:extLst>
          </p:cNvPr>
          <p:cNvSpPr/>
          <p:nvPr/>
        </p:nvSpPr>
        <p:spPr>
          <a:xfrm rot="285998">
            <a:off x="-208016" y="586725"/>
            <a:ext cx="50372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C6025572-5004-7740-BB98-063AAE4B25BF}"/>
              </a:ext>
            </a:extLst>
          </p:cNvPr>
          <p:cNvSpPr txBox="1">
            <a:spLocks/>
          </p:cNvSpPr>
          <p:nvPr/>
        </p:nvSpPr>
        <p:spPr>
          <a:xfrm rot="285998">
            <a:off x="394963" y="776271"/>
            <a:ext cx="566405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16 Pop-up Shop Ideas </a:t>
            </a:r>
          </a:p>
          <a:p>
            <a:endParaRPr lang="en-IE" b="1" dirty="0"/>
          </a:p>
        </p:txBody>
      </p:sp>
    </p:spTree>
    <p:extLst>
      <p:ext uri="{BB962C8B-B14F-4D97-AF65-F5344CB8AC3E}">
        <p14:creationId xmlns:p14="http://schemas.microsoft.com/office/powerpoint/2010/main" val="42636814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9F47E561-D12D-E042-8A9D-DC55F6322A58}"/>
              </a:ext>
            </a:extLst>
          </p:cNvPr>
          <p:cNvGrpSpPr/>
          <p:nvPr/>
        </p:nvGrpSpPr>
        <p:grpSpPr>
          <a:xfrm>
            <a:off x="0" y="1407795"/>
            <a:ext cx="12218967" cy="4042410"/>
            <a:chOff x="3711097" y="1860550"/>
            <a:chExt cx="8944453" cy="2959100"/>
          </a:xfrm>
        </p:grpSpPr>
        <p:pic>
          <p:nvPicPr>
            <p:cNvPr id="3" name="Picture 2" descr="A group of people posing for the camera&#10;&#10;Description automatically generated">
              <a:extLst>
                <a:ext uri="{FF2B5EF4-FFF2-40B4-BE49-F238E27FC236}">
                  <a16:creationId xmlns:a16="http://schemas.microsoft.com/office/drawing/2014/main" id="{A2E3021A-61CC-FB49-AF64-2460F4E047D0}"/>
                </a:ext>
              </a:extLst>
            </p:cNvPr>
            <p:cNvPicPr>
              <a:picLocks noChangeAspect="1"/>
            </p:cNvPicPr>
            <p:nvPr/>
          </p:nvPicPr>
          <p:blipFill>
            <a:blip r:embed="rId2"/>
            <a:stretch>
              <a:fillRect/>
            </a:stretch>
          </p:blipFill>
          <p:spPr>
            <a:xfrm>
              <a:off x="3711097" y="1860550"/>
              <a:ext cx="4499453" cy="2959100"/>
            </a:xfrm>
            <a:prstGeom prst="rect">
              <a:avLst/>
            </a:prstGeom>
          </p:spPr>
        </p:pic>
        <p:pic>
          <p:nvPicPr>
            <p:cNvPr id="6" name="Picture 5" descr="A group of people standing next to a banana&#10;&#10;Description automatically generated">
              <a:extLst>
                <a:ext uri="{FF2B5EF4-FFF2-40B4-BE49-F238E27FC236}">
                  <a16:creationId xmlns:a16="http://schemas.microsoft.com/office/drawing/2014/main" id="{F95BA728-55F2-9843-BD63-2C9CED25479F}"/>
                </a:ext>
              </a:extLst>
            </p:cNvPr>
            <p:cNvPicPr>
              <a:picLocks noChangeAspect="1"/>
            </p:cNvPicPr>
            <p:nvPr/>
          </p:nvPicPr>
          <p:blipFill>
            <a:blip r:embed="rId3"/>
            <a:stretch>
              <a:fillRect/>
            </a:stretch>
          </p:blipFill>
          <p:spPr>
            <a:xfrm>
              <a:off x="8210550" y="1860550"/>
              <a:ext cx="4445000" cy="2959100"/>
            </a:xfrm>
            <a:prstGeom prst="rect">
              <a:avLst/>
            </a:prstGeom>
          </p:spPr>
        </p:pic>
      </p:grpSp>
    </p:spTree>
    <p:extLst>
      <p:ext uri="{BB962C8B-B14F-4D97-AF65-F5344CB8AC3E}">
        <p14:creationId xmlns:p14="http://schemas.microsoft.com/office/powerpoint/2010/main" val="14415576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375007" y="1755367"/>
            <a:ext cx="6722625" cy="4169140"/>
          </a:xfrm>
        </p:spPr>
        <p:txBody>
          <a:bodyPr/>
          <a:lstStyle/>
          <a:p>
            <a:pPr marL="588963" indent="-544513">
              <a:buNone/>
            </a:pPr>
            <a:r>
              <a:rPr lang="en-IE" sz="2800" b="1" dirty="0">
                <a:solidFill>
                  <a:srgbClr val="DA2128"/>
                </a:solidFill>
              </a:rPr>
              <a:t>16. </a:t>
            </a:r>
            <a:r>
              <a:rPr lang="en-IE" dirty="0">
                <a:hlinkClick r:id="rId2"/>
              </a:rPr>
              <a:t>SUMUP</a:t>
            </a:r>
            <a:r>
              <a:rPr lang="en-IE" dirty="0"/>
              <a:t> (POS). SumUp  is the leading mobile point-of-sale (mPOS) company in </a:t>
            </a:r>
            <a:r>
              <a:rPr lang="en-IE" b="1" dirty="0"/>
              <a:t>Europe</a:t>
            </a:r>
            <a:r>
              <a:rPr lang="en-IE" dirty="0"/>
              <a:t> and is set to empower the world to accept card payments. Pop-up shops require an efficient payment strategy to process more sales. </a:t>
            </a:r>
          </a:p>
          <a:p>
            <a:pPr marL="588963" indent="0">
              <a:buNone/>
            </a:pPr>
            <a:r>
              <a:rPr lang="en-IE" dirty="0"/>
              <a:t>Sum Up’s powerful point-of-sale (POS) system with built-in payment processing that runs on an iPad and syncs your data to the cloud once connected to the internet. Its free “Pocket” iOS app allows you to check your sales and other key business statistics quickly in real-time. </a:t>
            </a:r>
          </a:p>
        </p:txBody>
      </p:sp>
      <p:sp>
        <p:nvSpPr>
          <p:cNvPr id="3" name="TextBox 2">
            <a:extLst>
              <a:ext uri="{FF2B5EF4-FFF2-40B4-BE49-F238E27FC236}">
                <a16:creationId xmlns:a16="http://schemas.microsoft.com/office/drawing/2014/main" id="{B8EF8958-7832-44F6-84FC-BD596B4A56CD}"/>
              </a:ext>
            </a:extLst>
          </p:cNvPr>
          <p:cNvSpPr txBox="1"/>
          <p:nvPr/>
        </p:nvSpPr>
        <p:spPr>
          <a:xfrm>
            <a:off x="4919480" y="6131160"/>
            <a:ext cx="6722625" cy="369332"/>
          </a:xfrm>
          <a:prstGeom prst="rect">
            <a:avLst/>
          </a:prstGeom>
          <a:noFill/>
        </p:spPr>
        <p:txBody>
          <a:bodyPr wrap="square" rtlCol="0">
            <a:spAutoFit/>
          </a:bodyPr>
          <a:lstStyle/>
          <a:p>
            <a:pPr algn="r"/>
            <a:r>
              <a:rPr lang="en-IE" dirty="0">
                <a:hlinkClick r:id="rId3"/>
              </a:rPr>
              <a:t>https://fitsmallbusiness.com/pop-up-shop-ideas/</a:t>
            </a:r>
            <a:endParaRPr lang="en-IE" dirty="0"/>
          </a:p>
        </p:txBody>
      </p:sp>
      <p:pic>
        <p:nvPicPr>
          <p:cNvPr id="10242" name="Picture 2" descr="Image result for sum up">
            <a:extLst>
              <a:ext uri="{FF2B5EF4-FFF2-40B4-BE49-F238E27FC236}">
                <a16:creationId xmlns:a16="http://schemas.microsoft.com/office/drawing/2014/main" id="{B1185ABC-7F48-4E2A-980C-0A94173E493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5393" t="743" r="18889" b="-743"/>
          <a:stretch/>
        </p:blipFill>
        <p:spPr bwMode="auto">
          <a:xfrm>
            <a:off x="7186032" y="1755367"/>
            <a:ext cx="4456073" cy="3898673"/>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F7238348-A7CD-064F-B983-D1850B4F9C50}"/>
              </a:ext>
            </a:extLst>
          </p:cNvPr>
          <p:cNvSpPr/>
          <p:nvPr/>
        </p:nvSpPr>
        <p:spPr>
          <a:xfrm rot="285998">
            <a:off x="-208016" y="586725"/>
            <a:ext cx="50372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4">
            <a:extLst>
              <a:ext uri="{FF2B5EF4-FFF2-40B4-BE49-F238E27FC236}">
                <a16:creationId xmlns:a16="http://schemas.microsoft.com/office/drawing/2014/main" id="{194E6808-A32C-D24E-A487-22C98FF620C5}"/>
              </a:ext>
            </a:extLst>
          </p:cNvPr>
          <p:cNvSpPr txBox="1">
            <a:spLocks/>
          </p:cNvSpPr>
          <p:nvPr/>
        </p:nvSpPr>
        <p:spPr>
          <a:xfrm rot="285998">
            <a:off x="394963" y="776271"/>
            <a:ext cx="566405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16 Pop-up Shop Ideas </a:t>
            </a:r>
          </a:p>
          <a:p>
            <a:endParaRPr lang="en-IE" b="1" dirty="0"/>
          </a:p>
        </p:txBody>
      </p:sp>
    </p:spTree>
    <p:extLst>
      <p:ext uri="{BB962C8B-B14F-4D97-AF65-F5344CB8AC3E}">
        <p14:creationId xmlns:p14="http://schemas.microsoft.com/office/powerpoint/2010/main" val="12016554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522495" y="1939024"/>
            <a:ext cx="11294498" cy="4169140"/>
          </a:xfrm>
        </p:spPr>
        <p:txBody>
          <a:bodyPr/>
          <a:lstStyle/>
          <a:p>
            <a:pPr marL="0" indent="0">
              <a:buNone/>
            </a:pPr>
            <a:r>
              <a:rPr lang="en-IE" sz="3200" b="1" dirty="0">
                <a:solidFill>
                  <a:srgbClr val="DA2128"/>
                </a:solidFill>
              </a:rPr>
              <a:t>Office space</a:t>
            </a:r>
          </a:p>
          <a:p>
            <a:r>
              <a:rPr lang="en-IE" sz="2600" dirty="0"/>
              <a:t>Owning or renting office space is not a necessity. If you’re a start-up looking to move from the kitchen table or have the solitude of a home office, this is possible to do at a relatively low cost.</a:t>
            </a:r>
          </a:p>
          <a:p>
            <a:r>
              <a:rPr lang="en-IE" sz="2600" dirty="0"/>
              <a:t>You can register your business to your home address and avail of the many floating desks or hot desks that have been set up by business communities around the country. For example, </a:t>
            </a:r>
            <a:r>
              <a:rPr lang="en-IE" sz="2600" dirty="0">
                <a:hlinkClick r:id="rId2"/>
              </a:rPr>
              <a:t>Bank of Ireland</a:t>
            </a:r>
            <a:r>
              <a:rPr lang="en-IE" sz="2600" dirty="0"/>
              <a:t> provides a free workspace/hot desk facility in five of its main branches – three in Dublin, one in Cork and one in </a:t>
            </a:r>
            <a:r>
              <a:rPr lang="en-IE" sz="2600" dirty="0">
                <a:hlinkClick r:id="rId3"/>
              </a:rPr>
              <a:t>Limerick</a:t>
            </a:r>
            <a:r>
              <a:rPr lang="en-IE" sz="2600" dirty="0"/>
              <a:t>.</a:t>
            </a:r>
          </a:p>
          <a:p>
            <a:endParaRPr lang="en-IE" dirty="0"/>
          </a:p>
        </p:txBody>
      </p:sp>
      <p:sp>
        <p:nvSpPr>
          <p:cNvPr id="5" name="Rectangle 4">
            <a:extLst>
              <a:ext uri="{FF2B5EF4-FFF2-40B4-BE49-F238E27FC236}">
                <a16:creationId xmlns:a16="http://schemas.microsoft.com/office/drawing/2014/main" id="{7F9EA40A-DA53-D24A-8C91-F496A886C4AE}"/>
              </a:ext>
            </a:extLst>
          </p:cNvPr>
          <p:cNvSpPr/>
          <p:nvPr/>
        </p:nvSpPr>
        <p:spPr>
          <a:xfrm rot="285998">
            <a:off x="-212483" y="694050"/>
            <a:ext cx="7620337"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4">
            <a:extLst>
              <a:ext uri="{FF2B5EF4-FFF2-40B4-BE49-F238E27FC236}">
                <a16:creationId xmlns:a16="http://schemas.microsoft.com/office/drawing/2014/main" id="{F20C71F4-85A8-B94F-AA49-77D4EE33FA52}"/>
              </a:ext>
            </a:extLst>
          </p:cNvPr>
          <p:cNvSpPr txBox="1">
            <a:spLocks/>
          </p:cNvSpPr>
          <p:nvPr/>
        </p:nvSpPr>
        <p:spPr>
          <a:xfrm rot="285998">
            <a:off x="392153" y="921386"/>
            <a:ext cx="7289047" cy="716025"/>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sz="4600" dirty="0"/>
              <a:t>Starting a Business on a Shoe String</a:t>
            </a:r>
          </a:p>
          <a:p>
            <a:endParaRPr lang="en-IE" b="1" dirty="0"/>
          </a:p>
        </p:txBody>
      </p:sp>
    </p:spTree>
    <p:extLst>
      <p:ext uri="{BB962C8B-B14F-4D97-AF65-F5344CB8AC3E}">
        <p14:creationId xmlns:p14="http://schemas.microsoft.com/office/powerpoint/2010/main" val="4060882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312181" y="2220273"/>
            <a:ext cx="6102907" cy="3767427"/>
          </a:xfrm>
        </p:spPr>
        <p:txBody>
          <a:bodyPr/>
          <a:lstStyle/>
          <a:p>
            <a:pPr lvl="0">
              <a:spcBef>
                <a:spcPts val="500"/>
              </a:spcBef>
              <a:buClr>
                <a:schemeClr val="bg1"/>
              </a:buClr>
            </a:pPr>
            <a:r>
              <a:rPr lang="en-US" sz="2600" dirty="0"/>
              <a:t>It is essential to identify your target market so you can develop effective marketing communication strategies. In this section you will learn who your target market is, how to determine who they are, reaching the right audience and persona and why this step is so important. Then you will learn how to design a Pop Culture business around your target market. In this case we will be looking at starting your own Blog</a:t>
            </a:r>
          </a:p>
        </p:txBody>
      </p:sp>
      <p:pic>
        <p:nvPicPr>
          <p:cNvPr id="5" name="Picture Placeholder 4"/>
          <p:cNvPicPr>
            <a:picLocks noGrp="1" noChangeAspect="1"/>
          </p:cNvPicPr>
          <p:nvPr>
            <p:ph type="pic" sz="quarter" idx="24"/>
          </p:nvPr>
        </p:nvPicPr>
        <p:blipFill rotWithShape="1">
          <a:blip r:embed="rId2">
            <a:extLst>
              <a:ext uri="{28A0092B-C50C-407E-A947-70E740481C1C}">
                <a14:useLocalDpi xmlns:a14="http://schemas.microsoft.com/office/drawing/2010/main" val="0"/>
              </a:ext>
            </a:extLst>
          </a:blip>
          <a:srcRect l="1740" t="-204" r="36140" b="204"/>
          <a:stretch/>
        </p:blipFill>
        <p:spPr/>
      </p:pic>
      <p:sp>
        <p:nvSpPr>
          <p:cNvPr id="6" name="Rectangle 5">
            <a:extLst>
              <a:ext uri="{FF2B5EF4-FFF2-40B4-BE49-F238E27FC236}">
                <a16:creationId xmlns:a16="http://schemas.microsoft.com/office/drawing/2014/main" id="{3609E5C4-7157-EE4A-9CAB-A0BF47ECDDFC}"/>
              </a:ext>
            </a:extLst>
          </p:cNvPr>
          <p:cNvSpPr/>
          <p:nvPr/>
        </p:nvSpPr>
        <p:spPr>
          <a:xfrm rot="256793">
            <a:off x="-153341" y="645827"/>
            <a:ext cx="7367801" cy="1156753"/>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sz="quarter" idx="10"/>
          </p:nvPr>
        </p:nvSpPr>
        <p:spPr>
          <a:xfrm rot="256793">
            <a:off x="582622" y="478185"/>
            <a:ext cx="6756652" cy="1484273"/>
          </a:xfrm>
        </p:spPr>
        <p:txBody>
          <a:bodyPr anchor="ctr">
            <a:normAutofit/>
          </a:bodyPr>
          <a:lstStyle/>
          <a:p>
            <a:r>
              <a:rPr lang="en-US" sz="3600" b="1" dirty="0">
                <a:solidFill>
                  <a:srgbClr val="1268B3"/>
                </a:solidFill>
              </a:rPr>
              <a:t>Designing a Pop Culture Business for a Specific Target Market</a:t>
            </a:r>
          </a:p>
        </p:txBody>
      </p:sp>
    </p:spTree>
    <p:extLst>
      <p:ext uri="{BB962C8B-B14F-4D97-AF65-F5344CB8AC3E}">
        <p14:creationId xmlns:p14="http://schemas.microsoft.com/office/powerpoint/2010/main" val="15079715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8F500A0-E4C3-4038-B5EA-9FC430B93300}"/>
              </a:ext>
            </a:extLst>
          </p:cNvPr>
          <p:cNvSpPr>
            <a:spLocks noGrp="1"/>
          </p:cNvSpPr>
          <p:nvPr>
            <p:ph type="body" sz="quarter" idx="20"/>
          </p:nvPr>
        </p:nvSpPr>
        <p:spPr>
          <a:xfrm>
            <a:off x="490629" y="2179935"/>
            <a:ext cx="5955891" cy="4169140"/>
          </a:xfrm>
        </p:spPr>
        <p:txBody>
          <a:bodyPr/>
          <a:lstStyle/>
          <a:p>
            <a:pPr marL="0" indent="0">
              <a:buNone/>
            </a:pPr>
            <a:r>
              <a:rPr lang="en-IE" sz="3200" b="1" dirty="0">
                <a:solidFill>
                  <a:srgbClr val="DA2128"/>
                </a:solidFill>
              </a:rPr>
              <a:t>Office space</a:t>
            </a:r>
          </a:p>
          <a:p>
            <a:pPr marL="0" indent="0">
              <a:buNone/>
            </a:pPr>
            <a:r>
              <a:rPr lang="en-IE" dirty="0"/>
              <a:t>If you are looking to get involved in a community then obtaining a co-working desk or office space in the many co-working spaces around the country can enable you to travel with work or just get involved with many of the entrepreneur communities built by Irish start-ups. A list of these can be found on </a:t>
            </a:r>
            <a:r>
              <a:rPr lang="en-IE" dirty="0">
                <a:hlinkClick r:id="rId2"/>
              </a:rPr>
              <a:t>coworking.ie</a:t>
            </a:r>
            <a:r>
              <a:rPr lang="en-IE" dirty="0"/>
              <a:t>. </a:t>
            </a:r>
          </a:p>
          <a:p>
            <a:endParaRPr lang="en-IE" dirty="0"/>
          </a:p>
        </p:txBody>
      </p:sp>
      <p:pic>
        <p:nvPicPr>
          <p:cNvPr id="4" name="Picture 4" descr="Shop Knoll Office Furniture for Small and Medium Businesses">
            <a:extLst>
              <a:ext uri="{FF2B5EF4-FFF2-40B4-BE49-F238E27FC236}">
                <a16:creationId xmlns:a16="http://schemas.microsoft.com/office/drawing/2014/main" id="{489D4CDA-A54B-484F-9212-9F04BEB0ACE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251" r="10701"/>
          <a:stretch/>
        </p:blipFill>
        <p:spPr bwMode="auto">
          <a:xfrm>
            <a:off x="6446520" y="2574870"/>
            <a:ext cx="5251178" cy="306283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EABF3578-12F9-6A49-8B30-192E88AA09EC}"/>
              </a:ext>
            </a:extLst>
          </p:cNvPr>
          <p:cNvSpPr/>
          <p:nvPr/>
        </p:nvSpPr>
        <p:spPr>
          <a:xfrm rot="285998">
            <a:off x="-212483" y="694050"/>
            <a:ext cx="7620337"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4">
            <a:extLst>
              <a:ext uri="{FF2B5EF4-FFF2-40B4-BE49-F238E27FC236}">
                <a16:creationId xmlns:a16="http://schemas.microsoft.com/office/drawing/2014/main" id="{C77D6658-F04E-0A44-833A-8A6B6A47F8D2}"/>
              </a:ext>
            </a:extLst>
          </p:cNvPr>
          <p:cNvSpPr txBox="1">
            <a:spLocks/>
          </p:cNvSpPr>
          <p:nvPr/>
        </p:nvSpPr>
        <p:spPr>
          <a:xfrm rot="285998">
            <a:off x="392153" y="921386"/>
            <a:ext cx="7289047" cy="716025"/>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sz="4600" dirty="0"/>
              <a:t>Starting a Business on a Shoe String</a:t>
            </a:r>
          </a:p>
          <a:p>
            <a:endParaRPr lang="en-IE" b="1" dirty="0"/>
          </a:p>
        </p:txBody>
      </p:sp>
    </p:spTree>
    <p:extLst>
      <p:ext uri="{BB962C8B-B14F-4D97-AF65-F5344CB8AC3E}">
        <p14:creationId xmlns:p14="http://schemas.microsoft.com/office/powerpoint/2010/main" val="14609034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18168" y="1835164"/>
            <a:ext cx="10955663" cy="4169140"/>
          </a:xfrm>
        </p:spPr>
        <p:txBody>
          <a:bodyPr/>
          <a:lstStyle/>
          <a:p>
            <a:pPr marL="0" indent="0">
              <a:buNone/>
            </a:pPr>
            <a:r>
              <a:rPr lang="en-IE" sz="3200" b="1" dirty="0">
                <a:solidFill>
                  <a:srgbClr val="DA2128"/>
                </a:solidFill>
              </a:rPr>
              <a:t>Bookkeeping Services</a:t>
            </a:r>
          </a:p>
          <a:p>
            <a:pPr marL="0" indent="0">
              <a:buNone/>
            </a:pPr>
            <a:r>
              <a:rPr lang="en-IE" dirty="0"/>
              <a:t>Are you great with numbers and want to do your own book keeping from the comfort of home? You do not need to be a Certified Public Accountant, but you do need to be good with numbers. There are lots of free to use </a:t>
            </a:r>
            <a:r>
              <a:rPr lang="en-IE" dirty="0">
                <a:hlinkClick r:id="rId2"/>
              </a:rPr>
              <a:t>online invoicing tools</a:t>
            </a:r>
            <a:r>
              <a:rPr lang="en-IE" dirty="0"/>
              <a:t> such as </a:t>
            </a:r>
            <a:r>
              <a:rPr lang="en-IE" dirty="0">
                <a:hlinkClick r:id="rId3"/>
              </a:rPr>
              <a:t>Sighted.com </a:t>
            </a:r>
            <a:r>
              <a:rPr lang="en-IE" dirty="0"/>
              <a:t>and online payments tools like </a:t>
            </a:r>
            <a:r>
              <a:rPr lang="en-IE" dirty="0">
                <a:hlinkClick r:id="rId4"/>
              </a:rPr>
              <a:t>Due.com</a:t>
            </a:r>
            <a:r>
              <a:rPr lang="en-IE" dirty="0"/>
              <a:t>. Some services you could offer include: Creating balance sheets, statements and reports</a:t>
            </a:r>
          </a:p>
          <a:p>
            <a:pPr marL="0" indent="0">
              <a:buNone/>
            </a:pPr>
            <a:endParaRPr lang="en-IE" sz="800" dirty="0"/>
          </a:p>
          <a:p>
            <a:pPr marL="0" indent="0">
              <a:buNone/>
            </a:pPr>
            <a:r>
              <a:rPr lang="en-IE" sz="3200" b="1" dirty="0">
                <a:solidFill>
                  <a:srgbClr val="DA2128"/>
                </a:solidFill>
              </a:rPr>
              <a:t>Create a Google My Business account</a:t>
            </a:r>
          </a:p>
          <a:p>
            <a:pPr marL="0" indent="0">
              <a:buNone/>
            </a:pPr>
            <a:r>
              <a:rPr lang="en-IE" dirty="0"/>
              <a:t>If you want your business to show up in local search, a </a:t>
            </a:r>
            <a:r>
              <a:rPr lang="en-IE" dirty="0">
                <a:hlinkClick r:id="rId5"/>
              </a:rPr>
              <a:t>Google My Business</a:t>
            </a:r>
            <a:r>
              <a:rPr lang="en-IE" dirty="0"/>
              <a:t> account is a necessity. This will make sure your business is not only visible on search, but on Google Maps and Google+ as well.</a:t>
            </a:r>
          </a:p>
          <a:p>
            <a:endParaRPr lang="en-IE" sz="2600" dirty="0"/>
          </a:p>
        </p:txBody>
      </p:sp>
      <p:sp>
        <p:nvSpPr>
          <p:cNvPr id="7" name="Rectangle 6">
            <a:extLst>
              <a:ext uri="{FF2B5EF4-FFF2-40B4-BE49-F238E27FC236}">
                <a16:creationId xmlns:a16="http://schemas.microsoft.com/office/drawing/2014/main" id="{447A93D9-7F38-CF46-A753-6BEB3A1A9DE8}"/>
              </a:ext>
            </a:extLst>
          </p:cNvPr>
          <p:cNvSpPr/>
          <p:nvPr/>
        </p:nvSpPr>
        <p:spPr>
          <a:xfrm rot="285998">
            <a:off x="-212483" y="694050"/>
            <a:ext cx="7620337"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282F2A11-4860-D543-B5BC-82FC9AD6DC76}"/>
              </a:ext>
            </a:extLst>
          </p:cNvPr>
          <p:cNvSpPr txBox="1">
            <a:spLocks/>
          </p:cNvSpPr>
          <p:nvPr/>
        </p:nvSpPr>
        <p:spPr>
          <a:xfrm rot="285998">
            <a:off x="392153" y="921386"/>
            <a:ext cx="7289047" cy="716025"/>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sz="4600" dirty="0"/>
              <a:t>Starting a Business on a Shoe String</a:t>
            </a:r>
          </a:p>
          <a:p>
            <a:endParaRPr lang="en-IE" b="1" dirty="0"/>
          </a:p>
        </p:txBody>
      </p:sp>
    </p:spTree>
    <p:extLst>
      <p:ext uri="{BB962C8B-B14F-4D97-AF65-F5344CB8AC3E}">
        <p14:creationId xmlns:p14="http://schemas.microsoft.com/office/powerpoint/2010/main" val="8995176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E05B6CA-EB94-624C-84CA-4A68E78011DA}"/>
              </a:ext>
            </a:extLst>
          </p:cNvPr>
          <p:cNvSpPr txBox="1"/>
          <p:nvPr/>
        </p:nvSpPr>
        <p:spPr>
          <a:xfrm>
            <a:off x="883920" y="407192"/>
            <a:ext cx="5542913" cy="523220"/>
          </a:xfrm>
          <a:prstGeom prst="rect">
            <a:avLst/>
          </a:prstGeom>
          <a:noFill/>
        </p:spPr>
        <p:txBody>
          <a:bodyPr wrap="square" rtlCol="0">
            <a:spAutoFit/>
          </a:bodyPr>
          <a:lstStyle/>
          <a:p>
            <a:pPr algn="ctr"/>
            <a:r>
              <a:rPr lang="en-IE" sz="2800" b="1" dirty="0">
                <a:solidFill>
                  <a:srgbClr val="4D4D4C"/>
                </a:solidFill>
              </a:rPr>
              <a:t>Google My Business</a:t>
            </a:r>
          </a:p>
        </p:txBody>
      </p:sp>
      <p:pic>
        <p:nvPicPr>
          <p:cNvPr id="8" name="Picture 7" descr="A picture containing monitor, sitting, indoor, screen&#10;&#10;Description automatically generated">
            <a:extLst>
              <a:ext uri="{FF2B5EF4-FFF2-40B4-BE49-F238E27FC236}">
                <a16:creationId xmlns:a16="http://schemas.microsoft.com/office/drawing/2014/main" id="{52006729-D05C-7D4F-9293-5FE3E187EA01}"/>
              </a:ext>
            </a:extLst>
          </p:cNvPr>
          <p:cNvPicPr/>
          <p:nvPr/>
        </p:nvPicPr>
        <p:blipFill rotWithShape="1">
          <a:blip r:embed="rId2"/>
          <a:srcRect l="4792" t="12636" r="6089" b="14423"/>
          <a:stretch/>
        </p:blipFill>
        <p:spPr>
          <a:xfrm>
            <a:off x="156130" y="833583"/>
            <a:ext cx="7053369" cy="4491636"/>
          </a:xfrm>
          <a:prstGeom prst="rect">
            <a:avLst/>
          </a:prstGeom>
        </p:spPr>
      </p:pic>
      <p:sp>
        <p:nvSpPr>
          <p:cNvPr id="9" name="Rectangle 8">
            <a:hlinkClick r:id="rId3"/>
            <a:extLst>
              <a:ext uri="{FF2B5EF4-FFF2-40B4-BE49-F238E27FC236}">
                <a16:creationId xmlns:a16="http://schemas.microsoft.com/office/drawing/2014/main" id="{25E941FA-CD85-3C46-ABB4-0569FE56CDA5}"/>
              </a:ext>
            </a:extLst>
          </p:cNvPr>
          <p:cNvSpPr/>
          <p:nvPr/>
        </p:nvSpPr>
        <p:spPr>
          <a:xfrm>
            <a:off x="1051560" y="1203960"/>
            <a:ext cx="5277087" cy="3225007"/>
          </a:xfrm>
          <a:prstGeom prst="rect">
            <a:avLst/>
          </a:prstGeom>
          <a:blipFill>
            <a:blip r:embed="rId4"/>
            <a:srcRect/>
            <a:stretch>
              <a:fillRect l="-401" r="-269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pic>
        <p:nvPicPr>
          <p:cNvPr id="10" name="Picture 9" descr="A picture containing monitor, sitting, indoor, screen&#10;&#10;Description automatically generated">
            <a:extLst>
              <a:ext uri="{FF2B5EF4-FFF2-40B4-BE49-F238E27FC236}">
                <a16:creationId xmlns:a16="http://schemas.microsoft.com/office/drawing/2014/main" id="{30D059B9-BB97-A148-9ADC-7AB9DC8315E0}"/>
              </a:ext>
            </a:extLst>
          </p:cNvPr>
          <p:cNvPicPr/>
          <p:nvPr/>
        </p:nvPicPr>
        <p:blipFill rotWithShape="1">
          <a:blip r:embed="rId2"/>
          <a:srcRect l="4792" t="12636" r="6089" b="14423"/>
          <a:stretch/>
        </p:blipFill>
        <p:spPr>
          <a:xfrm>
            <a:off x="4669434" y="1349901"/>
            <a:ext cx="7053369" cy="4491636"/>
          </a:xfrm>
          <a:prstGeom prst="rect">
            <a:avLst/>
          </a:prstGeom>
        </p:spPr>
      </p:pic>
      <p:sp>
        <p:nvSpPr>
          <p:cNvPr id="11" name="Rectangle 10">
            <a:hlinkClick r:id="rId5"/>
            <a:extLst>
              <a:ext uri="{FF2B5EF4-FFF2-40B4-BE49-F238E27FC236}">
                <a16:creationId xmlns:a16="http://schemas.microsoft.com/office/drawing/2014/main" id="{A24F40DE-A3E3-AE49-90FB-4EAA550C3FCB}"/>
              </a:ext>
            </a:extLst>
          </p:cNvPr>
          <p:cNvSpPr/>
          <p:nvPr/>
        </p:nvSpPr>
        <p:spPr>
          <a:xfrm>
            <a:off x="5564864" y="1720278"/>
            <a:ext cx="5277087" cy="3225007"/>
          </a:xfrm>
          <a:prstGeom prst="rect">
            <a:avLst/>
          </a:prstGeom>
          <a:blipFill>
            <a:blip r:embed="rId6"/>
            <a:srcRect/>
            <a:stretch>
              <a:fillRect l="-401" r="-269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12" name="TextBox 11">
            <a:extLst>
              <a:ext uri="{FF2B5EF4-FFF2-40B4-BE49-F238E27FC236}">
                <a16:creationId xmlns:a16="http://schemas.microsoft.com/office/drawing/2014/main" id="{4817E522-33D0-DF42-B0AD-D8EE71BCDE8B}"/>
              </a:ext>
            </a:extLst>
          </p:cNvPr>
          <p:cNvSpPr txBox="1"/>
          <p:nvPr/>
        </p:nvSpPr>
        <p:spPr>
          <a:xfrm>
            <a:off x="5596323" y="5557133"/>
            <a:ext cx="5542913" cy="523220"/>
          </a:xfrm>
          <a:prstGeom prst="rect">
            <a:avLst/>
          </a:prstGeom>
          <a:noFill/>
        </p:spPr>
        <p:txBody>
          <a:bodyPr wrap="square" rtlCol="0">
            <a:spAutoFit/>
          </a:bodyPr>
          <a:lstStyle/>
          <a:p>
            <a:pPr algn="ctr"/>
            <a:r>
              <a:rPr lang="en-IE" sz="2800" b="1" dirty="0">
                <a:solidFill>
                  <a:srgbClr val="4D4D4C"/>
                </a:solidFill>
              </a:rPr>
              <a:t>Sighted</a:t>
            </a:r>
          </a:p>
        </p:txBody>
      </p:sp>
    </p:spTree>
    <p:extLst>
      <p:ext uri="{BB962C8B-B14F-4D97-AF65-F5344CB8AC3E}">
        <p14:creationId xmlns:p14="http://schemas.microsoft.com/office/powerpoint/2010/main" val="11707159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580594" y="1835164"/>
            <a:ext cx="11030812" cy="4169140"/>
          </a:xfrm>
        </p:spPr>
        <p:txBody>
          <a:bodyPr/>
          <a:lstStyle/>
          <a:p>
            <a:pPr marL="0" indent="0">
              <a:buNone/>
            </a:pPr>
            <a:r>
              <a:rPr lang="en-IE" sz="3200" b="1" dirty="0">
                <a:solidFill>
                  <a:srgbClr val="DA2128"/>
                </a:solidFill>
              </a:rPr>
              <a:t>Get free PR with HARO.</a:t>
            </a:r>
          </a:p>
          <a:p>
            <a:pPr marL="0" indent="0">
              <a:buNone/>
            </a:pPr>
            <a:r>
              <a:rPr lang="en-IE" dirty="0"/>
              <a:t>How does free PR in national magazines and websites sound? Create a free account with </a:t>
            </a:r>
            <a:r>
              <a:rPr lang="en-IE" dirty="0">
                <a:hlinkClick r:id="rId2"/>
              </a:rPr>
              <a:t>HARO</a:t>
            </a:r>
            <a:r>
              <a:rPr lang="en-IE" dirty="0"/>
              <a:t>. (Help a Reporter Out) and respond to relevant media queries.</a:t>
            </a:r>
          </a:p>
          <a:p>
            <a:pPr marL="0" indent="0">
              <a:buNone/>
            </a:pPr>
            <a:endParaRPr lang="en-IE" sz="800" dirty="0"/>
          </a:p>
          <a:p>
            <a:pPr marL="0" indent="0">
              <a:buNone/>
            </a:pPr>
            <a:r>
              <a:rPr lang="en-IE" sz="3200" b="1" dirty="0">
                <a:solidFill>
                  <a:srgbClr val="DA2128"/>
                </a:solidFill>
              </a:rPr>
              <a:t>Build a free (or cheap) email list.</a:t>
            </a:r>
            <a:r>
              <a:rPr lang="en-IE" b="1" dirty="0"/>
              <a:t> </a:t>
            </a:r>
          </a:p>
          <a:p>
            <a:pPr marL="0" indent="0">
              <a:buNone/>
            </a:pPr>
            <a:r>
              <a:rPr lang="en-IE" dirty="0"/>
              <a:t>Every business owner should have an email list! But when you are just starting out, you likely don’t want to commit to the monthly fee that many email management services charge. Fortunately, most offer a free option for businesses with smaller lists. For instance, </a:t>
            </a:r>
            <a:r>
              <a:rPr lang="en-IE" dirty="0">
                <a:hlinkClick r:id="rId3"/>
              </a:rPr>
              <a:t>MailChimp</a:t>
            </a:r>
            <a:r>
              <a:rPr lang="en-IE" dirty="0"/>
              <a:t> offers its service for free for businesses with fewer than 2,000 subscribers. And when you are ready to take things to the next level, </a:t>
            </a:r>
            <a:r>
              <a:rPr lang="en-IE" dirty="0">
                <a:hlinkClick r:id="rId4"/>
              </a:rPr>
              <a:t>aWeber</a:t>
            </a:r>
            <a:r>
              <a:rPr lang="en-IE" dirty="0"/>
              <a:t> starts at just $19/month.</a:t>
            </a:r>
          </a:p>
          <a:p>
            <a:endParaRPr lang="en-IE" dirty="0"/>
          </a:p>
        </p:txBody>
      </p:sp>
      <p:sp>
        <p:nvSpPr>
          <p:cNvPr id="7" name="Rectangle 6">
            <a:extLst>
              <a:ext uri="{FF2B5EF4-FFF2-40B4-BE49-F238E27FC236}">
                <a16:creationId xmlns:a16="http://schemas.microsoft.com/office/drawing/2014/main" id="{C4D08A39-E774-884F-9AA4-48C513A983C0}"/>
              </a:ext>
            </a:extLst>
          </p:cNvPr>
          <p:cNvSpPr/>
          <p:nvPr/>
        </p:nvSpPr>
        <p:spPr>
          <a:xfrm rot="285998">
            <a:off x="-212483" y="694050"/>
            <a:ext cx="7620337"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FAEDCFB2-1AEF-2241-BD00-598323D6474C}"/>
              </a:ext>
            </a:extLst>
          </p:cNvPr>
          <p:cNvSpPr txBox="1">
            <a:spLocks/>
          </p:cNvSpPr>
          <p:nvPr/>
        </p:nvSpPr>
        <p:spPr>
          <a:xfrm rot="285998">
            <a:off x="392153" y="921386"/>
            <a:ext cx="7289047" cy="716025"/>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sz="4600" dirty="0"/>
              <a:t>Starting a Business on a Shoe String</a:t>
            </a:r>
          </a:p>
          <a:p>
            <a:endParaRPr lang="en-IE" b="1" dirty="0"/>
          </a:p>
        </p:txBody>
      </p:sp>
    </p:spTree>
    <p:extLst>
      <p:ext uri="{BB962C8B-B14F-4D97-AF65-F5344CB8AC3E}">
        <p14:creationId xmlns:p14="http://schemas.microsoft.com/office/powerpoint/2010/main" val="1461532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550114" y="1884428"/>
            <a:ext cx="11091772" cy="4169140"/>
          </a:xfrm>
        </p:spPr>
        <p:txBody>
          <a:bodyPr/>
          <a:lstStyle/>
          <a:p>
            <a:pPr marL="0" indent="0">
              <a:buNone/>
            </a:pPr>
            <a:r>
              <a:rPr lang="en-IE" sz="3200" b="1" dirty="0">
                <a:solidFill>
                  <a:srgbClr val="DA2128"/>
                </a:solidFill>
              </a:rPr>
              <a:t>Contribute an article to an industry magazine</a:t>
            </a:r>
          </a:p>
          <a:p>
            <a:pPr marL="0" indent="0">
              <a:buNone/>
            </a:pPr>
            <a:r>
              <a:rPr lang="en-IE" dirty="0"/>
              <a:t>Advertising in trade magazines can run you thousands of dollars. But contributing an article? Absolutely free. Many magazines accept guest contributions, and let you promote your business in your bio.</a:t>
            </a:r>
          </a:p>
          <a:p>
            <a:pPr marL="0" indent="0">
              <a:buNone/>
            </a:pPr>
            <a:r>
              <a:rPr lang="en-IE" sz="3200" b="1" dirty="0">
                <a:solidFill>
                  <a:srgbClr val="DA2128"/>
                </a:solidFill>
              </a:rPr>
              <a:t>Attend local networking events</a:t>
            </a:r>
            <a:endParaRPr lang="en-IE" b="1" dirty="0"/>
          </a:p>
          <a:p>
            <a:pPr marL="0" indent="0">
              <a:buNone/>
            </a:pPr>
            <a:r>
              <a:rPr lang="en-IE" dirty="0"/>
              <a:t>Check out local business events on </a:t>
            </a:r>
            <a:r>
              <a:rPr lang="en-IE" dirty="0">
                <a:hlinkClick r:id="rId2"/>
              </a:rPr>
              <a:t>Meetup.com</a:t>
            </a:r>
            <a:r>
              <a:rPr lang="en-IE" dirty="0"/>
              <a:t>, or see what events your local chamber or small business association is hosting.</a:t>
            </a:r>
          </a:p>
          <a:p>
            <a:pPr marL="0" indent="0">
              <a:buNone/>
            </a:pPr>
            <a:r>
              <a:rPr lang="en-IE" sz="3200" b="1" dirty="0">
                <a:solidFill>
                  <a:srgbClr val="DA2128"/>
                </a:solidFill>
              </a:rPr>
              <a:t>Co-sponsor a contest</a:t>
            </a:r>
          </a:p>
          <a:p>
            <a:pPr marL="0" indent="0">
              <a:buNone/>
            </a:pPr>
            <a:r>
              <a:rPr lang="en-IE" dirty="0"/>
              <a:t>Contact a complementary business in your niche and suggest hosting a contest together. This can be a great way to cross-promote your businesses.</a:t>
            </a:r>
          </a:p>
          <a:p>
            <a:endParaRPr lang="en-IE" dirty="0"/>
          </a:p>
        </p:txBody>
      </p:sp>
      <p:sp>
        <p:nvSpPr>
          <p:cNvPr id="7" name="Rectangle 6">
            <a:extLst>
              <a:ext uri="{FF2B5EF4-FFF2-40B4-BE49-F238E27FC236}">
                <a16:creationId xmlns:a16="http://schemas.microsoft.com/office/drawing/2014/main" id="{A5EE0AFB-99D8-9949-8B6D-8E412A2F0011}"/>
              </a:ext>
            </a:extLst>
          </p:cNvPr>
          <p:cNvSpPr/>
          <p:nvPr/>
        </p:nvSpPr>
        <p:spPr>
          <a:xfrm rot="285998">
            <a:off x="-212483" y="694050"/>
            <a:ext cx="7620337"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8838B3C2-3872-914B-904F-DAE6C132F724}"/>
              </a:ext>
            </a:extLst>
          </p:cNvPr>
          <p:cNvSpPr txBox="1">
            <a:spLocks/>
          </p:cNvSpPr>
          <p:nvPr/>
        </p:nvSpPr>
        <p:spPr>
          <a:xfrm rot="285998">
            <a:off x="392153" y="921386"/>
            <a:ext cx="7289047" cy="716025"/>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sz="4600" dirty="0"/>
              <a:t>Starting a Business on a Shoe String</a:t>
            </a:r>
          </a:p>
          <a:p>
            <a:endParaRPr lang="en-IE" b="1" dirty="0"/>
          </a:p>
        </p:txBody>
      </p:sp>
    </p:spTree>
    <p:extLst>
      <p:ext uri="{BB962C8B-B14F-4D97-AF65-F5344CB8AC3E}">
        <p14:creationId xmlns:p14="http://schemas.microsoft.com/office/powerpoint/2010/main" val="319025205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C539B07-2AD8-4A40-A602-899FDB6F4FDD}"/>
              </a:ext>
            </a:extLst>
          </p:cNvPr>
          <p:cNvSpPr txBox="1"/>
          <p:nvPr/>
        </p:nvSpPr>
        <p:spPr>
          <a:xfrm>
            <a:off x="883920" y="407192"/>
            <a:ext cx="5542913" cy="523220"/>
          </a:xfrm>
          <a:prstGeom prst="rect">
            <a:avLst/>
          </a:prstGeom>
          <a:noFill/>
        </p:spPr>
        <p:txBody>
          <a:bodyPr wrap="square" rtlCol="0">
            <a:spAutoFit/>
          </a:bodyPr>
          <a:lstStyle/>
          <a:p>
            <a:pPr algn="ctr"/>
            <a:r>
              <a:rPr lang="en-IE" sz="2800" b="1" dirty="0" err="1">
                <a:solidFill>
                  <a:srgbClr val="4D4D4C"/>
                </a:solidFill>
              </a:rPr>
              <a:t>Haro</a:t>
            </a:r>
            <a:endParaRPr lang="en-IE" sz="2800" b="1" dirty="0">
              <a:solidFill>
                <a:srgbClr val="4D4D4C"/>
              </a:solidFill>
            </a:endParaRPr>
          </a:p>
        </p:txBody>
      </p:sp>
      <p:pic>
        <p:nvPicPr>
          <p:cNvPr id="7" name="Picture 6" descr="A picture containing monitor, sitting, indoor, screen&#10;&#10;Description automatically generated">
            <a:extLst>
              <a:ext uri="{FF2B5EF4-FFF2-40B4-BE49-F238E27FC236}">
                <a16:creationId xmlns:a16="http://schemas.microsoft.com/office/drawing/2014/main" id="{F9F12EA1-EE01-E04F-BB49-F0F1E619231D}"/>
              </a:ext>
            </a:extLst>
          </p:cNvPr>
          <p:cNvPicPr/>
          <p:nvPr/>
        </p:nvPicPr>
        <p:blipFill rotWithShape="1">
          <a:blip r:embed="rId2"/>
          <a:srcRect l="4792" t="12636" r="6089" b="14423"/>
          <a:stretch/>
        </p:blipFill>
        <p:spPr>
          <a:xfrm>
            <a:off x="156130" y="833583"/>
            <a:ext cx="7053369" cy="4491636"/>
          </a:xfrm>
          <a:prstGeom prst="rect">
            <a:avLst/>
          </a:prstGeom>
        </p:spPr>
      </p:pic>
      <p:sp>
        <p:nvSpPr>
          <p:cNvPr id="8" name="Rectangle 7">
            <a:hlinkClick r:id="rId3"/>
            <a:extLst>
              <a:ext uri="{FF2B5EF4-FFF2-40B4-BE49-F238E27FC236}">
                <a16:creationId xmlns:a16="http://schemas.microsoft.com/office/drawing/2014/main" id="{667F06AE-D34E-6D48-8C81-4F2CFF3ABB60}"/>
              </a:ext>
            </a:extLst>
          </p:cNvPr>
          <p:cNvSpPr/>
          <p:nvPr/>
        </p:nvSpPr>
        <p:spPr>
          <a:xfrm>
            <a:off x="1051560" y="1203960"/>
            <a:ext cx="5277087" cy="3225007"/>
          </a:xfrm>
          <a:prstGeom prst="rect">
            <a:avLst/>
          </a:prstGeom>
          <a:blipFill>
            <a:blip r:embed="rId4"/>
            <a:srcRect/>
            <a:stretch>
              <a:fillRect l="-401" r="-269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pic>
        <p:nvPicPr>
          <p:cNvPr id="10" name="Picture 9" descr="A picture containing monitor, sitting, indoor, screen&#10;&#10;Description automatically generated">
            <a:extLst>
              <a:ext uri="{FF2B5EF4-FFF2-40B4-BE49-F238E27FC236}">
                <a16:creationId xmlns:a16="http://schemas.microsoft.com/office/drawing/2014/main" id="{2032A52C-91A8-2041-93DA-A778C45FB1A8}"/>
              </a:ext>
            </a:extLst>
          </p:cNvPr>
          <p:cNvPicPr/>
          <p:nvPr/>
        </p:nvPicPr>
        <p:blipFill rotWithShape="1">
          <a:blip r:embed="rId2"/>
          <a:srcRect l="4792" t="12636" r="6089" b="14423"/>
          <a:stretch/>
        </p:blipFill>
        <p:spPr>
          <a:xfrm>
            <a:off x="4669434" y="1349901"/>
            <a:ext cx="7053369" cy="4491636"/>
          </a:xfrm>
          <a:prstGeom prst="rect">
            <a:avLst/>
          </a:prstGeom>
        </p:spPr>
      </p:pic>
      <p:sp>
        <p:nvSpPr>
          <p:cNvPr id="11" name="Rectangle 10">
            <a:hlinkClick r:id="rId5"/>
            <a:extLst>
              <a:ext uri="{FF2B5EF4-FFF2-40B4-BE49-F238E27FC236}">
                <a16:creationId xmlns:a16="http://schemas.microsoft.com/office/drawing/2014/main" id="{2CCDD7F9-3B8A-D242-AFC6-287B7DA57086}"/>
              </a:ext>
            </a:extLst>
          </p:cNvPr>
          <p:cNvSpPr/>
          <p:nvPr/>
        </p:nvSpPr>
        <p:spPr>
          <a:xfrm>
            <a:off x="5564864" y="1720278"/>
            <a:ext cx="5277087" cy="3225007"/>
          </a:xfrm>
          <a:prstGeom prst="rect">
            <a:avLst/>
          </a:prstGeom>
          <a:blipFill>
            <a:blip r:embed="rId6"/>
            <a:srcRect/>
            <a:stretch>
              <a:fillRect l="-401" r="-269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12" name="TextBox 11">
            <a:extLst>
              <a:ext uri="{FF2B5EF4-FFF2-40B4-BE49-F238E27FC236}">
                <a16:creationId xmlns:a16="http://schemas.microsoft.com/office/drawing/2014/main" id="{2F15CB18-57CF-5F48-B1F5-6F8F7CDFE44A}"/>
              </a:ext>
            </a:extLst>
          </p:cNvPr>
          <p:cNvSpPr txBox="1"/>
          <p:nvPr/>
        </p:nvSpPr>
        <p:spPr>
          <a:xfrm>
            <a:off x="5596323" y="5557133"/>
            <a:ext cx="5542913" cy="523220"/>
          </a:xfrm>
          <a:prstGeom prst="rect">
            <a:avLst/>
          </a:prstGeom>
          <a:noFill/>
        </p:spPr>
        <p:txBody>
          <a:bodyPr wrap="square" rtlCol="0">
            <a:spAutoFit/>
          </a:bodyPr>
          <a:lstStyle/>
          <a:p>
            <a:pPr algn="ctr"/>
            <a:r>
              <a:rPr lang="en-IE" sz="2800" b="1" dirty="0">
                <a:solidFill>
                  <a:srgbClr val="4D4D4C"/>
                </a:solidFill>
              </a:rPr>
              <a:t>Meetup</a:t>
            </a:r>
          </a:p>
        </p:txBody>
      </p:sp>
    </p:spTree>
    <p:extLst>
      <p:ext uri="{BB962C8B-B14F-4D97-AF65-F5344CB8AC3E}">
        <p14:creationId xmlns:p14="http://schemas.microsoft.com/office/powerpoint/2010/main" val="4966653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73079" y="1939024"/>
            <a:ext cx="5849211" cy="4169140"/>
          </a:xfrm>
        </p:spPr>
        <p:txBody>
          <a:bodyPr/>
          <a:lstStyle/>
          <a:p>
            <a:pPr marL="0" indent="0">
              <a:buNone/>
            </a:pPr>
            <a:r>
              <a:rPr lang="en-IE" sz="3200" b="1" dirty="0">
                <a:solidFill>
                  <a:srgbClr val="DA2128"/>
                </a:solidFill>
              </a:rPr>
              <a:t>Create an affiliate program</a:t>
            </a:r>
          </a:p>
          <a:p>
            <a:pPr marL="0" indent="0">
              <a:buNone/>
            </a:pPr>
            <a:r>
              <a:rPr lang="en-IE" dirty="0"/>
              <a:t>If you offer a digital product (like an e-book), set up an affiliate program with a service like </a:t>
            </a:r>
            <a:r>
              <a:rPr lang="en-IE" dirty="0">
                <a:hlinkClick r:id="rId2"/>
              </a:rPr>
              <a:t>E-junkie</a:t>
            </a:r>
            <a:r>
              <a:rPr lang="en-IE" dirty="0"/>
              <a:t>. At just five dollars per month, you can’t go wrong!</a:t>
            </a:r>
          </a:p>
          <a:p>
            <a:pPr marL="0" indent="0">
              <a:buNone/>
            </a:pPr>
            <a:endParaRPr lang="en-IE" b="1" dirty="0"/>
          </a:p>
          <a:p>
            <a:pPr marL="0" indent="0">
              <a:buNone/>
            </a:pPr>
            <a:r>
              <a:rPr lang="en-IE" sz="3200" b="1" dirty="0">
                <a:solidFill>
                  <a:srgbClr val="DA2128"/>
                </a:solidFill>
              </a:rPr>
              <a:t>Guest post on popular niche sites</a:t>
            </a:r>
          </a:p>
          <a:p>
            <a:pPr marL="0" indent="0">
              <a:buNone/>
            </a:pPr>
            <a:r>
              <a:rPr lang="en-IE" dirty="0"/>
              <a:t>Guest posting can be a great way to reach a whole new audience. Don’t forget to include a link back to your site in your bio!</a:t>
            </a:r>
          </a:p>
          <a:p>
            <a:endParaRPr lang="en-IE" dirty="0"/>
          </a:p>
        </p:txBody>
      </p:sp>
      <p:sp>
        <p:nvSpPr>
          <p:cNvPr id="7" name="Rectangle 6">
            <a:extLst>
              <a:ext uri="{FF2B5EF4-FFF2-40B4-BE49-F238E27FC236}">
                <a16:creationId xmlns:a16="http://schemas.microsoft.com/office/drawing/2014/main" id="{05D42BCB-62F5-F641-80A5-EF5F22BEC862}"/>
              </a:ext>
            </a:extLst>
          </p:cNvPr>
          <p:cNvSpPr/>
          <p:nvPr/>
        </p:nvSpPr>
        <p:spPr>
          <a:xfrm rot="285998">
            <a:off x="-212483" y="694050"/>
            <a:ext cx="7620337"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D0338601-46D9-7345-A56C-5594742B9995}"/>
              </a:ext>
            </a:extLst>
          </p:cNvPr>
          <p:cNvSpPr txBox="1">
            <a:spLocks/>
          </p:cNvSpPr>
          <p:nvPr/>
        </p:nvSpPr>
        <p:spPr>
          <a:xfrm rot="285998">
            <a:off x="392153" y="921386"/>
            <a:ext cx="7289047" cy="716025"/>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sz="4600" dirty="0"/>
              <a:t>Starting a Business on a Shoe String</a:t>
            </a:r>
          </a:p>
          <a:p>
            <a:endParaRPr lang="en-IE" b="1" dirty="0"/>
          </a:p>
        </p:txBody>
      </p:sp>
      <p:pic>
        <p:nvPicPr>
          <p:cNvPr id="14" name="Picture 13" descr="A picture containing monitor, sitting, indoor, screen&#10;&#10;Description automatically generated">
            <a:extLst>
              <a:ext uri="{FF2B5EF4-FFF2-40B4-BE49-F238E27FC236}">
                <a16:creationId xmlns:a16="http://schemas.microsoft.com/office/drawing/2014/main" id="{597A5519-6D14-2741-B1D5-44AA021CE6DB}"/>
              </a:ext>
            </a:extLst>
          </p:cNvPr>
          <p:cNvPicPr/>
          <p:nvPr/>
        </p:nvPicPr>
        <p:blipFill rotWithShape="1">
          <a:blip r:embed="rId3"/>
          <a:srcRect l="4792" t="12636" r="6089" b="14423"/>
          <a:stretch/>
        </p:blipFill>
        <p:spPr>
          <a:xfrm>
            <a:off x="6233160" y="2750541"/>
            <a:ext cx="5653357" cy="3600098"/>
          </a:xfrm>
          <a:prstGeom prst="rect">
            <a:avLst/>
          </a:prstGeom>
        </p:spPr>
      </p:pic>
      <p:pic>
        <p:nvPicPr>
          <p:cNvPr id="16" name="Picture 15" descr="A screenshot of a cell phone&#10;&#10;Description automatically generated">
            <a:hlinkClick r:id="rId2"/>
            <a:extLst>
              <a:ext uri="{FF2B5EF4-FFF2-40B4-BE49-F238E27FC236}">
                <a16:creationId xmlns:a16="http://schemas.microsoft.com/office/drawing/2014/main" id="{02798D73-D98A-F544-8701-F62CE6B29CE2}"/>
              </a:ext>
            </a:extLst>
          </p:cNvPr>
          <p:cNvPicPr>
            <a:picLocks noChangeAspect="1"/>
          </p:cNvPicPr>
          <p:nvPr/>
        </p:nvPicPr>
        <p:blipFill rotWithShape="1">
          <a:blip r:embed="rId4"/>
          <a:srcRect l="15203" r="15743"/>
          <a:stretch/>
        </p:blipFill>
        <p:spPr>
          <a:xfrm>
            <a:off x="6912631" y="2987040"/>
            <a:ext cx="4272359" cy="2712720"/>
          </a:xfrm>
          <a:prstGeom prst="rect">
            <a:avLst/>
          </a:prstGeom>
        </p:spPr>
      </p:pic>
      <p:pic>
        <p:nvPicPr>
          <p:cNvPr id="17" name="Picture 16">
            <a:extLst>
              <a:ext uri="{FF2B5EF4-FFF2-40B4-BE49-F238E27FC236}">
                <a16:creationId xmlns:a16="http://schemas.microsoft.com/office/drawing/2014/main" id="{4F8839F2-FBE1-7D44-B9E5-FED27993228B}"/>
              </a:ext>
            </a:extLst>
          </p:cNvPr>
          <p:cNvPicPr>
            <a:picLocks noChangeAspect="1"/>
          </p:cNvPicPr>
          <p:nvPr/>
        </p:nvPicPr>
        <p:blipFill>
          <a:blip r:embed="rId5"/>
          <a:stretch>
            <a:fillRect/>
          </a:stretch>
        </p:blipFill>
        <p:spPr>
          <a:xfrm>
            <a:off x="7918041" y="4590100"/>
            <a:ext cx="2578100" cy="1435100"/>
          </a:xfrm>
          <a:prstGeom prst="rect">
            <a:avLst/>
          </a:prstGeom>
        </p:spPr>
      </p:pic>
    </p:spTree>
    <p:extLst>
      <p:ext uri="{BB962C8B-B14F-4D97-AF65-F5344CB8AC3E}">
        <p14:creationId xmlns:p14="http://schemas.microsoft.com/office/powerpoint/2010/main" val="14973027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597540" y="1939024"/>
            <a:ext cx="10996920" cy="4169140"/>
          </a:xfrm>
        </p:spPr>
        <p:txBody>
          <a:bodyPr/>
          <a:lstStyle/>
          <a:p>
            <a:pPr marL="0" indent="0">
              <a:buNone/>
            </a:pPr>
            <a:r>
              <a:rPr lang="en-IE" sz="3200" b="1" dirty="0">
                <a:solidFill>
                  <a:srgbClr val="DA2128"/>
                </a:solidFill>
              </a:rPr>
              <a:t>Comment on blog posts</a:t>
            </a:r>
          </a:p>
          <a:p>
            <a:pPr marL="0" indent="0">
              <a:buNone/>
            </a:pPr>
            <a:r>
              <a:rPr lang="en-IE" dirty="0"/>
              <a:t>Leaving thoughtful comments on blogs you follow can be a great way to get noticed by both the blog owners and their visitors.</a:t>
            </a:r>
          </a:p>
          <a:p>
            <a:pPr marL="0" indent="0">
              <a:buNone/>
            </a:pPr>
            <a:endParaRPr lang="en-IE" dirty="0"/>
          </a:p>
          <a:p>
            <a:pPr marL="0" indent="0">
              <a:buNone/>
            </a:pPr>
            <a:r>
              <a:rPr lang="en-IE" sz="3200" b="1" dirty="0">
                <a:solidFill>
                  <a:srgbClr val="DA2128"/>
                </a:solidFill>
              </a:rPr>
              <a:t>Host webinars on your site. </a:t>
            </a:r>
          </a:p>
          <a:p>
            <a:pPr marL="0" indent="0">
              <a:buNone/>
            </a:pPr>
            <a:r>
              <a:rPr lang="en-IE" dirty="0"/>
              <a:t>Hosting webinars can be costly; however, there are some companies that offer free or low-cost options for small business owners. Some cheap options are </a:t>
            </a:r>
            <a:r>
              <a:rPr lang="en-IE" dirty="0">
                <a:hlinkClick r:id="rId2"/>
              </a:rPr>
              <a:t>Webinars OnAir</a:t>
            </a:r>
            <a:r>
              <a:rPr lang="en-IE" dirty="0"/>
              <a:t> (starting at €19.97/month) or </a:t>
            </a:r>
            <a:r>
              <a:rPr lang="en-IE" dirty="0">
                <a:hlinkClick r:id="rId3"/>
              </a:rPr>
              <a:t>MeetCheap</a:t>
            </a:r>
            <a:r>
              <a:rPr lang="en-IE" dirty="0"/>
              <a:t> (starting at €9.97/month). If you are looking for an even cheaper option, Google </a:t>
            </a:r>
            <a:r>
              <a:rPr lang="en-IE" dirty="0">
                <a:hlinkClick r:id="rId4"/>
              </a:rPr>
              <a:t>Hangouts On Air</a:t>
            </a:r>
            <a:r>
              <a:rPr lang="en-IE" dirty="0"/>
              <a:t> is 100 percent free.</a:t>
            </a:r>
          </a:p>
          <a:p>
            <a:endParaRPr lang="en-IE" dirty="0"/>
          </a:p>
        </p:txBody>
      </p:sp>
      <p:sp>
        <p:nvSpPr>
          <p:cNvPr id="8" name="Rectangle 7">
            <a:extLst>
              <a:ext uri="{FF2B5EF4-FFF2-40B4-BE49-F238E27FC236}">
                <a16:creationId xmlns:a16="http://schemas.microsoft.com/office/drawing/2014/main" id="{5B1AAFC8-FD54-4548-88A8-BA0895F17C47}"/>
              </a:ext>
            </a:extLst>
          </p:cNvPr>
          <p:cNvSpPr/>
          <p:nvPr/>
        </p:nvSpPr>
        <p:spPr>
          <a:xfrm rot="285998">
            <a:off x="-212483" y="694050"/>
            <a:ext cx="7620337"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4">
            <a:extLst>
              <a:ext uri="{FF2B5EF4-FFF2-40B4-BE49-F238E27FC236}">
                <a16:creationId xmlns:a16="http://schemas.microsoft.com/office/drawing/2014/main" id="{37E46D8B-D6B2-6D47-8FC1-53D4C089FBF9}"/>
              </a:ext>
            </a:extLst>
          </p:cNvPr>
          <p:cNvSpPr txBox="1">
            <a:spLocks/>
          </p:cNvSpPr>
          <p:nvPr/>
        </p:nvSpPr>
        <p:spPr>
          <a:xfrm rot="285998">
            <a:off x="392153" y="921386"/>
            <a:ext cx="7289047" cy="716025"/>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sz="4600" dirty="0"/>
              <a:t>Starting a Business on a Shoe String</a:t>
            </a:r>
          </a:p>
          <a:p>
            <a:endParaRPr lang="en-IE" b="1" dirty="0"/>
          </a:p>
        </p:txBody>
      </p:sp>
    </p:spTree>
    <p:extLst>
      <p:ext uri="{BB962C8B-B14F-4D97-AF65-F5344CB8AC3E}">
        <p14:creationId xmlns:p14="http://schemas.microsoft.com/office/powerpoint/2010/main" val="163138119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6267781" y="721826"/>
            <a:ext cx="5672756" cy="1026223"/>
          </a:xfrm>
        </p:spPr>
        <p:txBody>
          <a:bodyPr>
            <a:noAutofit/>
          </a:bodyPr>
          <a:lstStyle/>
          <a:p>
            <a:pPr algn="r">
              <a:lnSpc>
                <a:spcPct val="100000"/>
              </a:lnSpc>
              <a:spcBef>
                <a:spcPts val="0"/>
              </a:spcBef>
            </a:pPr>
            <a:r>
              <a:rPr lang="en-IE" b="1" dirty="0"/>
              <a:t>Activity: </a:t>
            </a:r>
            <a:r>
              <a:rPr lang="en-IE" dirty="0"/>
              <a:t>Learn more about</a:t>
            </a:r>
          </a:p>
        </p:txBody>
      </p:sp>
      <p:sp>
        <p:nvSpPr>
          <p:cNvPr id="13" name="TextBox 12">
            <a:extLst>
              <a:ext uri="{FF2B5EF4-FFF2-40B4-BE49-F238E27FC236}">
                <a16:creationId xmlns:a16="http://schemas.microsoft.com/office/drawing/2014/main" id="{1E20CD44-8655-4CC7-A0D2-17FEDC002746}"/>
              </a:ext>
            </a:extLst>
          </p:cNvPr>
          <p:cNvSpPr txBox="1"/>
          <p:nvPr/>
        </p:nvSpPr>
        <p:spPr>
          <a:xfrm>
            <a:off x="9799320" y="3125076"/>
            <a:ext cx="1908722" cy="2031325"/>
          </a:xfrm>
          <a:prstGeom prst="rect">
            <a:avLst/>
          </a:prstGeom>
          <a:noFill/>
        </p:spPr>
        <p:txBody>
          <a:bodyPr wrap="square" rtlCol="0">
            <a:spAutoFit/>
          </a:bodyPr>
          <a:lstStyle/>
          <a:p>
            <a:pPr algn="ctr"/>
            <a:r>
              <a:rPr lang="en-IE" sz="2800" b="1" dirty="0">
                <a:solidFill>
                  <a:srgbClr val="1268B3"/>
                </a:solidFill>
              </a:rPr>
              <a:t>All the Webinar Features you Need!</a:t>
            </a:r>
          </a:p>
          <a:p>
            <a:pPr algn="ctr"/>
            <a:endParaRPr lang="en-IE" sz="1400" b="1" dirty="0">
              <a:solidFill>
                <a:srgbClr val="1268B3"/>
              </a:solidFill>
            </a:endParaRPr>
          </a:p>
        </p:txBody>
      </p:sp>
      <p:sp>
        <p:nvSpPr>
          <p:cNvPr id="6" name="Rectangle 5">
            <a:extLst>
              <a:ext uri="{FF2B5EF4-FFF2-40B4-BE49-F238E27FC236}">
                <a16:creationId xmlns:a16="http://schemas.microsoft.com/office/drawing/2014/main" id="{7D3D7A17-7754-9449-ADF1-BA66556ACB8F}"/>
              </a:ext>
            </a:extLst>
          </p:cNvPr>
          <p:cNvSpPr/>
          <p:nvPr/>
        </p:nvSpPr>
        <p:spPr>
          <a:xfrm rot="21375402">
            <a:off x="8486557" y="1485085"/>
            <a:ext cx="3909684"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6">
            <a:extLst>
              <a:ext uri="{FF2B5EF4-FFF2-40B4-BE49-F238E27FC236}">
                <a16:creationId xmlns:a16="http://schemas.microsoft.com/office/drawing/2014/main" id="{AF3C7C29-7C4B-F843-A0DB-78BFF7A30EAE}"/>
              </a:ext>
            </a:extLst>
          </p:cNvPr>
          <p:cNvSpPr txBox="1">
            <a:spLocks/>
          </p:cNvSpPr>
          <p:nvPr/>
        </p:nvSpPr>
        <p:spPr>
          <a:xfrm rot="21375402">
            <a:off x="8042082" y="1604463"/>
            <a:ext cx="3878610" cy="1026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lnSpc>
                <a:spcPct val="100000"/>
              </a:lnSpc>
              <a:spcBef>
                <a:spcPts val="0"/>
              </a:spcBef>
            </a:pPr>
            <a:r>
              <a:rPr lang="en-IE" dirty="0"/>
              <a:t>Webinars </a:t>
            </a:r>
            <a:r>
              <a:rPr lang="en-IE" dirty="0" err="1"/>
              <a:t>OnAir</a:t>
            </a:r>
            <a:endParaRPr lang="en-IE" dirty="0"/>
          </a:p>
        </p:txBody>
      </p:sp>
      <p:grpSp>
        <p:nvGrpSpPr>
          <p:cNvPr id="4" name="Group 3">
            <a:extLst>
              <a:ext uri="{FF2B5EF4-FFF2-40B4-BE49-F238E27FC236}">
                <a16:creationId xmlns:a16="http://schemas.microsoft.com/office/drawing/2014/main" id="{76C42DB0-1EC4-1A49-9BDF-90A52FBE91DE}"/>
              </a:ext>
            </a:extLst>
          </p:cNvPr>
          <p:cNvGrpSpPr/>
          <p:nvPr/>
        </p:nvGrpSpPr>
        <p:grpSpPr>
          <a:xfrm>
            <a:off x="241946" y="1688841"/>
            <a:ext cx="6211358" cy="3955437"/>
            <a:chOff x="586976" y="2692252"/>
            <a:chExt cx="5653357" cy="3600098"/>
          </a:xfrm>
        </p:grpSpPr>
        <p:pic>
          <p:nvPicPr>
            <p:cNvPr id="10" name="Picture 9" descr="A picture containing monitor, sitting, indoor, screen&#10;&#10;Description automatically generated">
              <a:extLst>
                <a:ext uri="{FF2B5EF4-FFF2-40B4-BE49-F238E27FC236}">
                  <a16:creationId xmlns:a16="http://schemas.microsoft.com/office/drawing/2014/main" id="{98DF2F58-4B4A-8B4B-8449-77E3CB395AA5}"/>
                </a:ext>
              </a:extLst>
            </p:cNvPr>
            <p:cNvPicPr/>
            <p:nvPr/>
          </p:nvPicPr>
          <p:blipFill rotWithShape="1">
            <a:blip r:embed="rId2"/>
            <a:srcRect l="4792" t="12636" r="6089" b="14423"/>
            <a:stretch/>
          </p:blipFill>
          <p:spPr>
            <a:xfrm>
              <a:off x="586976" y="2692252"/>
              <a:ext cx="5653357" cy="3600098"/>
            </a:xfrm>
            <a:prstGeom prst="rect">
              <a:avLst/>
            </a:prstGeom>
          </p:spPr>
        </p:pic>
        <p:pic>
          <p:nvPicPr>
            <p:cNvPr id="11" name="Picture 10">
              <a:extLst>
                <a:ext uri="{FF2B5EF4-FFF2-40B4-BE49-F238E27FC236}">
                  <a16:creationId xmlns:a16="http://schemas.microsoft.com/office/drawing/2014/main" id="{FCC2650C-6863-DE41-A40B-C2351CB8F36C}"/>
                </a:ext>
              </a:extLst>
            </p:cNvPr>
            <p:cNvPicPr>
              <a:picLocks noChangeAspect="1"/>
            </p:cNvPicPr>
            <p:nvPr/>
          </p:nvPicPr>
          <p:blipFill>
            <a:blip r:embed="rId3"/>
            <a:stretch>
              <a:fillRect/>
            </a:stretch>
          </p:blipFill>
          <p:spPr>
            <a:xfrm>
              <a:off x="1225057" y="3035035"/>
              <a:ext cx="4398503" cy="2558636"/>
            </a:xfrm>
            <a:prstGeom prst="rect">
              <a:avLst/>
            </a:prstGeom>
          </p:spPr>
        </p:pic>
      </p:grpSp>
      <p:grpSp>
        <p:nvGrpSpPr>
          <p:cNvPr id="3" name="Group 2">
            <a:extLst>
              <a:ext uri="{FF2B5EF4-FFF2-40B4-BE49-F238E27FC236}">
                <a16:creationId xmlns:a16="http://schemas.microsoft.com/office/drawing/2014/main" id="{ED9AB8A4-190E-A544-A4FE-35C508FBD061}"/>
              </a:ext>
            </a:extLst>
          </p:cNvPr>
          <p:cNvGrpSpPr/>
          <p:nvPr/>
        </p:nvGrpSpPr>
        <p:grpSpPr>
          <a:xfrm>
            <a:off x="3379348" y="2558361"/>
            <a:ext cx="6211358" cy="3955437"/>
            <a:chOff x="5951667" y="2752730"/>
            <a:chExt cx="5653357" cy="3600098"/>
          </a:xfrm>
        </p:grpSpPr>
        <p:pic>
          <p:nvPicPr>
            <p:cNvPr id="12" name="Picture 11" descr="A picture containing monitor, sitting, indoor, screen&#10;&#10;Description automatically generated">
              <a:extLst>
                <a:ext uri="{FF2B5EF4-FFF2-40B4-BE49-F238E27FC236}">
                  <a16:creationId xmlns:a16="http://schemas.microsoft.com/office/drawing/2014/main" id="{044AFC2D-A886-0349-BA8D-312C1CA82A53}"/>
                </a:ext>
              </a:extLst>
            </p:cNvPr>
            <p:cNvPicPr/>
            <p:nvPr/>
          </p:nvPicPr>
          <p:blipFill rotWithShape="1">
            <a:blip r:embed="rId2"/>
            <a:srcRect l="4792" t="12636" r="6089" b="14423"/>
            <a:stretch/>
          </p:blipFill>
          <p:spPr>
            <a:xfrm>
              <a:off x="5951667" y="2752730"/>
              <a:ext cx="5653357" cy="3600098"/>
            </a:xfrm>
            <a:prstGeom prst="rect">
              <a:avLst/>
            </a:prstGeom>
          </p:spPr>
        </p:pic>
        <p:pic>
          <p:nvPicPr>
            <p:cNvPr id="14" name="Picture 13">
              <a:hlinkClick r:id="rId4"/>
              <a:extLst>
                <a:ext uri="{FF2B5EF4-FFF2-40B4-BE49-F238E27FC236}">
                  <a16:creationId xmlns:a16="http://schemas.microsoft.com/office/drawing/2014/main" id="{02409D9E-54E8-4649-9783-3BFA0CC3E5B2}"/>
                </a:ext>
              </a:extLst>
            </p:cNvPr>
            <p:cNvPicPr>
              <a:picLocks noChangeAspect="1"/>
            </p:cNvPicPr>
            <p:nvPr/>
          </p:nvPicPr>
          <p:blipFill rotWithShape="1">
            <a:blip r:embed="rId5"/>
            <a:srcRect l="1752" t="-896" r="28716" b="896"/>
            <a:stretch/>
          </p:blipFill>
          <p:spPr>
            <a:xfrm>
              <a:off x="6674435" y="3035035"/>
              <a:ext cx="4207820" cy="2740925"/>
            </a:xfrm>
            <a:prstGeom prst="rect">
              <a:avLst/>
            </a:prstGeom>
            <a:ln>
              <a:no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107329719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597540" y="2309998"/>
            <a:ext cx="11274420" cy="4169140"/>
          </a:xfrm>
        </p:spPr>
        <p:txBody>
          <a:bodyPr/>
          <a:lstStyle/>
          <a:p>
            <a:pPr marL="0" indent="0">
              <a:buNone/>
            </a:pPr>
            <a:r>
              <a:rPr lang="en-IE" sz="3200" b="1" dirty="0">
                <a:solidFill>
                  <a:srgbClr val="DA2128"/>
                </a:solidFill>
              </a:rPr>
              <a:t>Become a valued member of other people’s communities (OPCs)</a:t>
            </a:r>
          </a:p>
          <a:p>
            <a:pPr marL="0" indent="0">
              <a:buNone/>
            </a:pPr>
            <a:r>
              <a:rPr lang="en-IE" dirty="0"/>
              <a:t>Join Facebook and LinkedIn groups in your industry and offer valuable advice and information. As members see the value you are providing, they will want to find out more about you and what you offer.</a:t>
            </a:r>
          </a:p>
          <a:p>
            <a:pPr marL="0" indent="0">
              <a:buNone/>
            </a:pPr>
            <a:endParaRPr lang="en-IE" sz="1000" dirty="0"/>
          </a:p>
          <a:p>
            <a:pPr marL="0" indent="0">
              <a:buNone/>
            </a:pPr>
            <a:r>
              <a:rPr lang="en-IE" sz="3200" b="1" dirty="0">
                <a:solidFill>
                  <a:srgbClr val="DA2128"/>
                </a:solidFill>
              </a:rPr>
              <a:t>Create a free Yelp listing</a:t>
            </a:r>
          </a:p>
          <a:p>
            <a:pPr marL="0" indent="0">
              <a:buNone/>
            </a:pPr>
            <a:r>
              <a:rPr lang="en-IE" dirty="0"/>
              <a:t>If you are a local business, consider </a:t>
            </a:r>
            <a:r>
              <a:rPr lang="en-IE" dirty="0">
                <a:hlinkClick r:id="rId2"/>
              </a:rPr>
              <a:t>adding your business to Yelp</a:t>
            </a:r>
            <a:r>
              <a:rPr lang="en-IE" dirty="0"/>
              <a:t>. It’s free, and can be a great way to increase your visibility in the search engines.</a:t>
            </a:r>
          </a:p>
          <a:p>
            <a:endParaRPr lang="en-IE" dirty="0"/>
          </a:p>
        </p:txBody>
      </p:sp>
      <p:sp>
        <p:nvSpPr>
          <p:cNvPr id="7" name="Rectangle 6">
            <a:extLst>
              <a:ext uri="{FF2B5EF4-FFF2-40B4-BE49-F238E27FC236}">
                <a16:creationId xmlns:a16="http://schemas.microsoft.com/office/drawing/2014/main" id="{6B4071D7-1736-274D-9523-7DC05A087534}"/>
              </a:ext>
            </a:extLst>
          </p:cNvPr>
          <p:cNvSpPr/>
          <p:nvPr/>
        </p:nvSpPr>
        <p:spPr>
          <a:xfrm rot="285998">
            <a:off x="-212483" y="694050"/>
            <a:ext cx="7620337"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68D40E59-F042-B841-8272-819DEBF0D2FB}"/>
              </a:ext>
            </a:extLst>
          </p:cNvPr>
          <p:cNvSpPr txBox="1">
            <a:spLocks/>
          </p:cNvSpPr>
          <p:nvPr/>
        </p:nvSpPr>
        <p:spPr>
          <a:xfrm rot="285998">
            <a:off x="392153" y="921386"/>
            <a:ext cx="7289047" cy="716025"/>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sz="4600" dirty="0"/>
              <a:t>Starting a Business on a Shoe String</a:t>
            </a:r>
          </a:p>
          <a:p>
            <a:endParaRPr lang="en-IE" b="1" dirty="0"/>
          </a:p>
        </p:txBody>
      </p:sp>
    </p:spTree>
    <p:extLst>
      <p:ext uri="{BB962C8B-B14F-4D97-AF65-F5344CB8AC3E}">
        <p14:creationId xmlns:p14="http://schemas.microsoft.com/office/powerpoint/2010/main" val="20067401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5C2AC7-0AAF-493E-88CF-E96EF4E7F4B3}"/>
              </a:ext>
            </a:extLst>
          </p:cNvPr>
          <p:cNvSpPr>
            <a:spLocks noGrp="1"/>
          </p:cNvSpPr>
          <p:nvPr>
            <p:ph type="body" sz="quarter" idx="20"/>
          </p:nvPr>
        </p:nvSpPr>
        <p:spPr>
          <a:xfrm>
            <a:off x="375007" y="1936862"/>
            <a:ext cx="11370334" cy="4425838"/>
          </a:xfrm>
        </p:spPr>
        <p:txBody>
          <a:bodyPr/>
          <a:lstStyle/>
          <a:p>
            <a:r>
              <a:rPr lang="en-IE" b="1" dirty="0">
                <a:solidFill>
                  <a:srgbClr val="DA2128"/>
                </a:solidFill>
              </a:rPr>
              <a:t>Now you now need to define and analyse your target market.</a:t>
            </a:r>
            <a:r>
              <a:rPr lang="en-IE" b="1" dirty="0"/>
              <a:t> </a:t>
            </a:r>
            <a:r>
              <a:rPr lang="en-IE" dirty="0"/>
              <a:t>That helps to assess if there a market for the business, product or service and </a:t>
            </a:r>
            <a:r>
              <a:rPr lang="en-IE" dirty="0">
                <a:hlinkClick r:id="rId2"/>
              </a:rPr>
              <a:t>is it big enough to support your goals</a:t>
            </a:r>
            <a:r>
              <a:rPr lang="en-IE" dirty="0"/>
              <a:t>? Target audience is sometimes referred to as a buyer persona or customer avatar. The terms are similar but they are not one-in-the-same.</a:t>
            </a:r>
          </a:p>
          <a:p>
            <a:r>
              <a:rPr lang="en-IE" b="1" dirty="0">
                <a:solidFill>
                  <a:srgbClr val="DA2128"/>
                </a:solidFill>
              </a:rPr>
              <a:t>A target audience </a:t>
            </a:r>
            <a:r>
              <a:rPr lang="en-IE" b="1" dirty="0"/>
              <a:t>is a general identification of a group of people</a:t>
            </a:r>
            <a:r>
              <a:rPr lang="en-IE" dirty="0"/>
              <a:t>. I.e. young adults aged 17-25 who are interested in pop culture, movies, and music.</a:t>
            </a:r>
          </a:p>
          <a:p>
            <a:r>
              <a:rPr lang="en-IE" b="1" dirty="0">
                <a:solidFill>
                  <a:srgbClr val="DA2128"/>
                </a:solidFill>
              </a:rPr>
              <a:t>A </a:t>
            </a:r>
            <a:r>
              <a:rPr lang="en-IE" b="1" dirty="0">
                <a:solidFill>
                  <a:srgbClr val="DA2128"/>
                </a:solidFill>
                <a:hlinkClick r:id="rId3">
                  <a:extLst>
                    <a:ext uri="{A12FA001-AC4F-418D-AE19-62706E023703}">
                      <ahyp:hlinkClr xmlns:ahyp="http://schemas.microsoft.com/office/drawing/2018/hyperlinkcolor" val="tx"/>
                    </a:ext>
                  </a:extLst>
                </a:hlinkClick>
              </a:rPr>
              <a:t>buyer persona </a:t>
            </a:r>
            <a:r>
              <a:rPr lang="en-IE" b="1" dirty="0">
                <a:solidFill>
                  <a:srgbClr val="DA2128"/>
                </a:solidFill>
              </a:rPr>
              <a:t>or a customer avatar </a:t>
            </a:r>
            <a:r>
              <a:rPr lang="en-IE" b="1" dirty="0"/>
              <a:t>is a specific description of one fictional person </a:t>
            </a:r>
            <a:r>
              <a:rPr lang="en-IE" dirty="0"/>
              <a:t>who</a:t>
            </a:r>
            <a:r>
              <a:rPr lang="en-IE" b="1" dirty="0"/>
              <a:t> </a:t>
            </a:r>
            <a:r>
              <a:rPr lang="en-IE" dirty="0"/>
              <a:t>encompasses the characteristics that define a basic target audience. i.e. Sam is a 17-year old who likes to find the hottest new artists and watch award shows. Customer avatars and </a:t>
            </a:r>
            <a:r>
              <a:rPr lang="en-IE" b="1" dirty="0"/>
              <a:t>buyer personas</a:t>
            </a:r>
            <a:r>
              <a:rPr lang="en-IE" dirty="0"/>
              <a:t> offer a more detailed approach offering a deep description of character and tell an intimate story. First create a target audience. Then, drill down into your descriptions to create one person who fits the defined characteristics.</a:t>
            </a:r>
          </a:p>
          <a:p>
            <a:endParaRPr lang="en-IE" dirty="0"/>
          </a:p>
        </p:txBody>
      </p:sp>
      <p:sp>
        <p:nvSpPr>
          <p:cNvPr id="4" name="Rectangle 3">
            <a:extLst>
              <a:ext uri="{FF2B5EF4-FFF2-40B4-BE49-F238E27FC236}">
                <a16:creationId xmlns:a16="http://schemas.microsoft.com/office/drawing/2014/main" id="{D0DCFC72-2534-9C4C-8E6E-5276DEC6C0A1}"/>
              </a:ext>
            </a:extLst>
          </p:cNvPr>
          <p:cNvSpPr/>
          <p:nvPr/>
        </p:nvSpPr>
        <p:spPr>
          <a:xfrm rot="285998">
            <a:off x="-281868" y="487222"/>
            <a:ext cx="7793865"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82BDBD17-8105-4BC8-9B7D-78ED0E98F474}"/>
              </a:ext>
            </a:extLst>
          </p:cNvPr>
          <p:cNvSpPr>
            <a:spLocks noGrp="1"/>
          </p:cNvSpPr>
          <p:nvPr>
            <p:ph type="body" sz="quarter" idx="10"/>
          </p:nvPr>
        </p:nvSpPr>
        <p:spPr>
          <a:xfrm rot="285998">
            <a:off x="335964" y="699050"/>
            <a:ext cx="7581957" cy="843061"/>
          </a:xfrm>
        </p:spPr>
        <p:txBody>
          <a:bodyPr>
            <a:normAutofit/>
          </a:bodyPr>
          <a:lstStyle/>
          <a:p>
            <a:r>
              <a:rPr lang="en-IE" dirty="0"/>
              <a:t>Define &amp; Analyse Your Target Market</a:t>
            </a:r>
          </a:p>
        </p:txBody>
      </p:sp>
    </p:spTree>
    <p:extLst>
      <p:ext uri="{BB962C8B-B14F-4D97-AF65-F5344CB8AC3E}">
        <p14:creationId xmlns:p14="http://schemas.microsoft.com/office/powerpoint/2010/main" val="333301406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E20CD44-8655-4CC7-A0D2-17FEDC002746}"/>
              </a:ext>
            </a:extLst>
          </p:cNvPr>
          <p:cNvSpPr txBox="1"/>
          <p:nvPr/>
        </p:nvSpPr>
        <p:spPr>
          <a:xfrm>
            <a:off x="9577502" y="3125352"/>
            <a:ext cx="2190792" cy="2462213"/>
          </a:xfrm>
          <a:prstGeom prst="rect">
            <a:avLst/>
          </a:prstGeom>
          <a:solidFill>
            <a:schemeClr val="bg1"/>
          </a:solidFill>
        </p:spPr>
        <p:txBody>
          <a:bodyPr wrap="square" rtlCol="0">
            <a:spAutoFit/>
          </a:bodyPr>
          <a:lstStyle/>
          <a:p>
            <a:pPr algn="ctr"/>
            <a:r>
              <a:rPr lang="en-IE" sz="2800" b="1" dirty="0">
                <a:solidFill>
                  <a:srgbClr val="1268B3"/>
                </a:solidFill>
              </a:rPr>
              <a:t>How to advertise your small business on Yelp!</a:t>
            </a:r>
          </a:p>
          <a:p>
            <a:pPr algn="ctr"/>
            <a:endParaRPr lang="en-IE" sz="1400" b="1" dirty="0">
              <a:solidFill>
                <a:srgbClr val="1268B3"/>
              </a:solidFill>
            </a:endParaRPr>
          </a:p>
        </p:txBody>
      </p:sp>
      <p:sp>
        <p:nvSpPr>
          <p:cNvPr id="6" name="Rectangle 5">
            <a:extLst>
              <a:ext uri="{FF2B5EF4-FFF2-40B4-BE49-F238E27FC236}">
                <a16:creationId xmlns:a16="http://schemas.microsoft.com/office/drawing/2014/main" id="{641FF650-1B27-7640-9784-B66BC5B4035A}"/>
              </a:ext>
            </a:extLst>
          </p:cNvPr>
          <p:cNvSpPr/>
          <p:nvPr/>
        </p:nvSpPr>
        <p:spPr>
          <a:xfrm rot="21375402">
            <a:off x="8013110" y="1500556"/>
            <a:ext cx="4383637"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6">
            <a:extLst>
              <a:ext uri="{FF2B5EF4-FFF2-40B4-BE49-F238E27FC236}">
                <a16:creationId xmlns:a16="http://schemas.microsoft.com/office/drawing/2014/main" id="{FCED1905-C18F-2646-969A-9C1E7D16DEBB}"/>
              </a:ext>
            </a:extLst>
          </p:cNvPr>
          <p:cNvSpPr txBox="1">
            <a:spLocks/>
          </p:cNvSpPr>
          <p:nvPr/>
        </p:nvSpPr>
        <p:spPr>
          <a:xfrm rot="21375402">
            <a:off x="8042082" y="1604463"/>
            <a:ext cx="3878610" cy="1026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lnSpc>
                <a:spcPct val="100000"/>
              </a:lnSpc>
              <a:spcBef>
                <a:spcPts val="0"/>
              </a:spcBef>
            </a:pPr>
            <a:r>
              <a:rPr lang="en-IE" dirty="0"/>
              <a:t>Yelp is in Europe!!</a:t>
            </a:r>
          </a:p>
        </p:txBody>
      </p:sp>
      <p:sp>
        <p:nvSpPr>
          <p:cNvPr id="11" name="Rectangle 10">
            <a:extLst>
              <a:ext uri="{FF2B5EF4-FFF2-40B4-BE49-F238E27FC236}">
                <a16:creationId xmlns:a16="http://schemas.microsoft.com/office/drawing/2014/main" id="{1ED9829A-19CB-3346-8D5D-C97A65C41404}"/>
              </a:ext>
            </a:extLst>
          </p:cNvPr>
          <p:cNvSpPr/>
          <p:nvPr/>
        </p:nvSpPr>
        <p:spPr>
          <a:xfrm rot="21375402">
            <a:off x="5672580" y="803850"/>
            <a:ext cx="3156697"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3636235" y="862462"/>
            <a:ext cx="8289162" cy="1026223"/>
          </a:xfrm>
        </p:spPr>
        <p:txBody>
          <a:bodyPr>
            <a:normAutofit/>
          </a:bodyPr>
          <a:lstStyle/>
          <a:p>
            <a:pPr algn="r">
              <a:lnSpc>
                <a:spcPct val="100000"/>
              </a:lnSpc>
              <a:spcBef>
                <a:spcPts val="0"/>
              </a:spcBef>
            </a:pPr>
            <a:r>
              <a:rPr lang="en-IE" b="1" dirty="0"/>
              <a:t>Activity: </a:t>
            </a:r>
            <a:r>
              <a:rPr lang="en-IE" dirty="0"/>
              <a:t>Learn how YELP works!</a:t>
            </a:r>
          </a:p>
          <a:p>
            <a:pPr algn="r"/>
            <a:endParaRPr lang="en-IE" sz="2600" dirty="0"/>
          </a:p>
        </p:txBody>
      </p:sp>
      <p:pic>
        <p:nvPicPr>
          <p:cNvPr id="14" name="Picture 13" descr="A picture containing monitor, sitting, indoor, screen&#10;&#10;Description automatically generated">
            <a:extLst>
              <a:ext uri="{FF2B5EF4-FFF2-40B4-BE49-F238E27FC236}">
                <a16:creationId xmlns:a16="http://schemas.microsoft.com/office/drawing/2014/main" id="{C3EC2CFF-A236-1D45-8D14-C5FA86172794}"/>
              </a:ext>
            </a:extLst>
          </p:cNvPr>
          <p:cNvPicPr/>
          <p:nvPr/>
        </p:nvPicPr>
        <p:blipFill rotWithShape="1">
          <a:blip r:embed="rId2"/>
          <a:srcRect l="4792" t="12636" r="6089" b="14423"/>
          <a:stretch/>
        </p:blipFill>
        <p:spPr>
          <a:xfrm>
            <a:off x="241946" y="1688841"/>
            <a:ext cx="6211358" cy="3955437"/>
          </a:xfrm>
          <a:prstGeom prst="rect">
            <a:avLst/>
          </a:prstGeom>
        </p:spPr>
      </p:pic>
      <p:pic>
        <p:nvPicPr>
          <p:cNvPr id="19" name="Picture 18">
            <a:hlinkClick r:id="rId3"/>
            <a:extLst>
              <a:ext uri="{FF2B5EF4-FFF2-40B4-BE49-F238E27FC236}">
                <a16:creationId xmlns:a16="http://schemas.microsoft.com/office/drawing/2014/main" id="{3549E580-C31C-514F-B0C1-C038CDE820BB}"/>
              </a:ext>
            </a:extLst>
          </p:cNvPr>
          <p:cNvPicPr>
            <a:picLocks noChangeAspect="1"/>
          </p:cNvPicPr>
          <p:nvPr/>
        </p:nvPicPr>
        <p:blipFill rotWithShape="1">
          <a:blip r:embed="rId4"/>
          <a:srcRect l="4779" r="4779"/>
          <a:stretch/>
        </p:blipFill>
        <p:spPr>
          <a:xfrm>
            <a:off x="1084377" y="1981201"/>
            <a:ext cx="4598424" cy="2988756"/>
          </a:xfrm>
          <a:prstGeom prst="rect">
            <a:avLst/>
          </a:prstGeom>
        </p:spPr>
      </p:pic>
      <p:pic>
        <p:nvPicPr>
          <p:cNvPr id="17" name="Picture 16" descr="A picture containing monitor, sitting, indoor, screen&#10;&#10;Description automatically generated">
            <a:extLst>
              <a:ext uri="{FF2B5EF4-FFF2-40B4-BE49-F238E27FC236}">
                <a16:creationId xmlns:a16="http://schemas.microsoft.com/office/drawing/2014/main" id="{39E3CA55-9E31-2F47-A8E3-457205C7F430}"/>
              </a:ext>
            </a:extLst>
          </p:cNvPr>
          <p:cNvPicPr/>
          <p:nvPr/>
        </p:nvPicPr>
        <p:blipFill rotWithShape="1">
          <a:blip r:embed="rId2"/>
          <a:srcRect l="4792" t="12636" r="6089" b="14423"/>
          <a:stretch/>
        </p:blipFill>
        <p:spPr>
          <a:xfrm>
            <a:off x="3993570" y="2500055"/>
            <a:ext cx="6211358" cy="3955437"/>
          </a:xfrm>
          <a:prstGeom prst="rect">
            <a:avLst/>
          </a:prstGeom>
        </p:spPr>
      </p:pic>
      <p:pic>
        <p:nvPicPr>
          <p:cNvPr id="20" name="Picture 19">
            <a:hlinkClick r:id="rId5"/>
            <a:extLst>
              <a:ext uri="{FF2B5EF4-FFF2-40B4-BE49-F238E27FC236}">
                <a16:creationId xmlns:a16="http://schemas.microsoft.com/office/drawing/2014/main" id="{F798F59B-D9FE-704C-9F55-86622DE21A7B}"/>
              </a:ext>
            </a:extLst>
          </p:cNvPr>
          <p:cNvPicPr>
            <a:picLocks noChangeAspect="1"/>
          </p:cNvPicPr>
          <p:nvPr/>
        </p:nvPicPr>
        <p:blipFill rotWithShape="1">
          <a:blip r:embed="rId6"/>
          <a:srcRect l="287" r="19545"/>
          <a:stretch/>
        </p:blipFill>
        <p:spPr>
          <a:xfrm>
            <a:off x="4737860" y="2827810"/>
            <a:ext cx="4709574" cy="2847825"/>
          </a:xfrm>
          <a:prstGeom prst="rect">
            <a:avLst/>
          </a:prstGeom>
          <a:ln>
            <a:noFill/>
          </a:ln>
          <a:effectLst/>
        </p:spPr>
      </p:pic>
    </p:spTree>
    <p:extLst>
      <p:ext uri="{BB962C8B-B14F-4D97-AF65-F5344CB8AC3E}">
        <p14:creationId xmlns:p14="http://schemas.microsoft.com/office/powerpoint/2010/main" val="9465286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E20CD44-8655-4CC7-A0D2-17FEDC002746}"/>
              </a:ext>
            </a:extLst>
          </p:cNvPr>
          <p:cNvSpPr txBox="1"/>
          <p:nvPr/>
        </p:nvSpPr>
        <p:spPr>
          <a:xfrm>
            <a:off x="349097" y="1698100"/>
            <a:ext cx="4756303" cy="1169551"/>
          </a:xfrm>
          <a:prstGeom prst="rect">
            <a:avLst/>
          </a:prstGeom>
          <a:solidFill>
            <a:schemeClr val="bg1"/>
          </a:solidFill>
        </p:spPr>
        <p:txBody>
          <a:bodyPr wrap="square" rtlCol="0">
            <a:spAutoFit/>
          </a:bodyPr>
          <a:lstStyle/>
          <a:p>
            <a:r>
              <a:rPr lang="en-IE" sz="2800" b="1" dirty="0">
                <a:solidFill>
                  <a:srgbClr val="1268B3"/>
                </a:solidFill>
              </a:rPr>
              <a:t>Planning your Pop Up Shop – Step by step Checklist!</a:t>
            </a:r>
          </a:p>
          <a:p>
            <a:endParaRPr lang="en-IE" sz="1400" b="1" dirty="0">
              <a:solidFill>
                <a:srgbClr val="1268B3"/>
              </a:solidFill>
            </a:endParaRPr>
          </a:p>
        </p:txBody>
      </p:sp>
      <p:sp>
        <p:nvSpPr>
          <p:cNvPr id="8" name="Text Placeholder 5">
            <a:extLst>
              <a:ext uri="{FF2B5EF4-FFF2-40B4-BE49-F238E27FC236}">
                <a16:creationId xmlns:a16="http://schemas.microsoft.com/office/drawing/2014/main" id="{EE893168-E63A-48E8-98FA-C8E4DF643EE5}"/>
              </a:ext>
            </a:extLst>
          </p:cNvPr>
          <p:cNvSpPr>
            <a:spLocks noGrp="1"/>
          </p:cNvSpPr>
          <p:nvPr>
            <p:ph type="body" sz="quarter" idx="20"/>
          </p:nvPr>
        </p:nvSpPr>
        <p:spPr>
          <a:xfrm>
            <a:off x="349097" y="2838585"/>
            <a:ext cx="9230543" cy="4559065"/>
          </a:xfrm>
          <a:noFill/>
        </p:spPr>
        <p:txBody>
          <a:bodyPr/>
          <a:lstStyle/>
          <a:p>
            <a:pPr fontAlgn="base">
              <a:spcBef>
                <a:spcPts val="0"/>
              </a:spcBef>
            </a:pPr>
            <a:r>
              <a:rPr lang="en-IE" dirty="0"/>
              <a:t>Coordinate a setup with the space owner</a:t>
            </a:r>
          </a:p>
          <a:p>
            <a:pPr fontAlgn="base">
              <a:spcBef>
                <a:spcPts val="0"/>
              </a:spcBef>
            </a:pPr>
            <a:r>
              <a:rPr lang="en-IE" dirty="0"/>
              <a:t>Get any permits, licenses, and insurance in order</a:t>
            </a:r>
          </a:p>
          <a:p>
            <a:pPr fontAlgn="base">
              <a:spcBef>
                <a:spcPts val="0"/>
              </a:spcBef>
            </a:pPr>
            <a:r>
              <a:rPr lang="en-IE" dirty="0"/>
              <a:t>Confirm the space’s utilities</a:t>
            </a:r>
          </a:p>
          <a:p>
            <a:pPr fontAlgn="base">
              <a:spcBef>
                <a:spcPts val="0"/>
              </a:spcBef>
            </a:pPr>
            <a:r>
              <a:rPr lang="en-IE" dirty="0"/>
              <a:t>Choose a payment system</a:t>
            </a:r>
          </a:p>
          <a:p>
            <a:pPr fontAlgn="base">
              <a:spcBef>
                <a:spcPts val="0"/>
              </a:spcBef>
            </a:pPr>
            <a:r>
              <a:rPr lang="en-IE" dirty="0">
                <a:hlinkClick r:id="rId2"/>
              </a:rPr>
              <a:t>Design your layout</a:t>
            </a:r>
            <a:endParaRPr lang="en-IE" dirty="0"/>
          </a:p>
          <a:p>
            <a:pPr fontAlgn="base">
              <a:spcBef>
                <a:spcPts val="0"/>
              </a:spcBef>
            </a:pPr>
            <a:r>
              <a:rPr lang="en-IE" dirty="0"/>
              <a:t>Rent, buy, or make any furniture or fixtures you need</a:t>
            </a:r>
          </a:p>
          <a:p>
            <a:pPr fontAlgn="base">
              <a:spcBef>
                <a:spcPts val="0"/>
              </a:spcBef>
            </a:pPr>
            <a:r>
              <a:rPr lang="en-IE" dirty="0"/>
              <a:t>Develop a marketing strategy</a:t>
            </a:r>
          </a:p>
          <a:p>
            <a:pPr fontAlgn="base">
              <a:spcBef>
                <a:spcPts val="0"/>
              </a:spcBef>
            </a:pPr>
            <a:r>
              <a:rPr lang="en-IE" dirty="0"/>
              <a:t>Create branded materials</a:t>
            </a:r>
          </a:p>
          <a:p>
            <a:pPr fontAlgn="base">
              <a:spcBef>
                <a:spcPts val="0"/>
              </a:spcBef>
            </a:pPr>
            <a:r>
              <a:rPr lang="en-IE" dirty="0"/>
              <a:t>Stay in touch with your customers</a:t>
            </a:r>
          </a:p>
          <a:p>
            <a:pPr fontAlgn="base">
              <a:spcBef>
                <a:spcPts val="0"/>
              </a:spcBef>
            </a:pPr>
            <a:endParaRPr lang="en-IE" dirty="0"/>
          </a:p>
          <a:p>
            <a:pPr marL="0" indent="0" fontAlgn="base">
              <a:spcBef>
                <a:spcPts val="0"/>
              </a:spcBef>
              <a:buNone/>
            </a:pPr>
            <a:r>
              <a:rPr lang="en-IE" b="1" i="1" dirty="0"/>
              <a:t>Now read the article for more information on the above!</a:t>
            </a:r>
          </a:p>
        </p:txBody>
      </p:sp>
      <p:sp>
        <p:nvSpPr>
          <p:cNvPr id="2" name="TextBox 1">
            <a:extLst>
              <a:ext uri="{FF2B5EF4-FFF2-40B4-BE49-F238E27FC236}">
                <a16:creationId xmlns:a16="http://schemas.microsoft.com/office/drawing/2014/main" id="{6076EDFB-7326-4F10-A7F1-5EC4FBE45599}"/>
              </a:ext>
            </a:extLst>
          </p:cNvPr>
          <p:cNvSpPr txBox="1"/>
          <p:nvPr/>
        </p:nvSpPr>
        <p:spPr>
          <a:xfrm>
            <a:off x="8976360" y="3031699"/>
            <a:ext cx="2451394" cy="1938992"/>
          </a:xfrm>
          <a:prstGeom prst="rect">
            <a:avLst/>
          </a:prstGeom>
          <a:noFill/>
        </p:spPr>
        <p:txBody>
          <a:bodyPr wrap="square" rtlCol="0">
            <a:spAutoFit/>
          </a:bodyPr>
          <a:lstStyle/>
          <a:p>
            <a:pPr algn="ctr"/>
            <a:br>
              <a:rPr lang="en-IE" sz="2400" dirty="0"/>
            </a:br>
            <a:r>
              <a:rPr lang="en-IE" sz="2400" b="1" dirty="0">
                <a:solidFill>
                  <a:srgbClr val="DA2128"/>
                </a:solidFill>
              </a:rPr>
              <a:t>Read: </a:t>
            </a:r>
            <a:r>
              <a:rPr lang="en-IE" sz="2400" dirty="0">
                <a:solidFill>
                  <a:srgbClr val="4D4D4C"/>
                </a:solidFill>
                <a:hlinkClick r:id="rId3"/>
              </a:rPr>
              <a:t>Set Yourself up for Success with this Checklist</a:t>
            </a:r>
            <a:endParaRPr lang="en-IE" sz="2400" dirty="0">
              <a:solidFill>
                <a:srgbClr val="4D4D4C"/>
              </a:solidFill>
            </a:endParaRPr>
          </a:p>
          <a:p>
            <a:pPr algn="ctr"/>
            <a:endParaRPr lang="en-IE" sz="2400" dirty="0"/>
          </a:p>
        </p:txBody>
      </p:sp>
      <p:sp>
        <p:nvSpPr>
          <p:cNvPr id="6" name="Rectangle 5">
            <a:extLst>
              <a:ext uri="{FF2B5EF4-FFF2-40B4-BE49-F238E27FC236}">
                <a16:creationId xmlns:a16="http://schemas.microsoft.com/office/drawing/2014/main" id="{0248B469-8078-324F-9E9C-05175E1FBEDC}"/>
              </a:ext>
            </a:extLst>
          </p:cNvPr>
          <p:cNvSpPr/>
          <p:nvPr/>
        </p:nvSpPr>
        <p:spPr>
          <a:xfrm rot="21375402">
            <a:off x="5546216" y="815356"/>
            <a:ext cx="2657923"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49EE748-3A1B-694B-9E30-7E658FAF1996}"/>
              </a:ext>
            </a:extLst>
          </p:cNvPr>
          <p:cNvSpPr/>
          <p:nvPr/>
        </p:nvSpPr>
        <p:spPr>
          <a:xfrm rot="21375402">
            <a:off x="5967700" y="1572126"/>
            <a:ext cx="6403831"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6">
            <a:extLst>
              <a:ext uri="{FF2B5EF4-FFF2-40B4-BE49-F238E27FC236}">
                <a16:creationId xmlns:a16="http://schemas.microsoft.com/office/drawing/2014/main" id="{14B1DA1E-B452-9F40-ACF1-CCCFA7CADE5D}"/>
              </a:ext>
            </a:extLst>
          </p:cNvPr>
          <p:cNvSpPr>
            <a:spLocks noGrp="1"/>
          </p:cNvSpPr>
          <p:nvPr>
            <p:ph type="body" sz="quarter" idx="10"/>
          </p:nvPr>
        </p:nvSpPr>
        <p:spPr>
          <a:xfrm rot="21375402">
            <a:off x="5548632" y="1728775"/>
            <a:ext cx="6521716" cy="1026223"/>
          </a:xfrm>
        </p:spPr>
        <p:txBody>
          <a:bodyPr>
            <a:noAutofit/>
          </a:bodyPr>
          <a:lstStyle/>
          <a:p>
            <a:pPr algn="r"/>
            <a:r>
              <a:rPr lang="en-IE" dirty="0"/>
              <a:t>set up your own pop up shop?</a:t>
            </a:r>
          </a:p>
          <a:p>
            <a:pPr algn="r"/>
            <a:endParaRPr lang="en-IE" dirty="0"/>
          </a:p>
        </p:txBody>
      </p:sp>
      <p:sp>
        <p:nvSpPr>
          <p:cNvPr id="11" name="Text Placeholder 6">
            <a:extLst>
              <a:ext uri="{FF2B5EF4-FFF2-40B4-BE49-F238E27FC236}">
                <a16:creationId xmlns:a16="http://schemas.microsoft.com/office/drawing/2014/main" id="{7EE472E5-7600-A746-95E5-64EEFC91F2DE}"/>
              </a:ext>
            </a:extLst>
          </p:cNvPr>
          <p:cNvSpPr txBox="1">
            <a:spLocks/>
          </p:cNvSpPr>
          <p:nvPr/>
        </p:nvSpPr>
        <p:spPr>
          <a:xfrm rot="21375402">
            <a:off x="5581144" y="839306"/>
            <a:ext cx="6521716" cy="1026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IE" b="1" dirty="0"/>
              <a:t>Activity: </a:t>
            </a:r>
            <a:r>
              <a:rPr lang="en-IE" dirty="0"/>
              <a:t>Think of how you could</a:t>
            </a:r>
          </a:p>
          <a:p>
            <a:pPr algn="r"/>
            <a:endParaRPr lang="en-IE" dirty="0"/>
          </a:p>
        </p:txBody>
      </p:sp>
    </p:spTree>
    <p:extLst>
      <p:ext uri="{BB962C8B-B14F-4D97-AF65-F5344CB8AC3E}">
        <p14:creationId xmlns:p14="http://schemas.microsoft.com/office/powerpoint/2010/main" val="200563199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2120067"/>
            <a:ext cx="10766919" cy="4169140"/>
          </a:xfrm>
        </p:spPr>
        <p:txBody>
          <a:bodyPr/>
          <a:lstStyle/>
          <a:p>
            <a:pPr marL="0" indent="0">
              <a:buNone/>
            </a:pPr>
            <a:r>
              <a:rPr lang="en-IE" sz="3200" b="1" dirty="0">
                <a:solidFill>
                  <a:srgbClr val="DA2128"/>
                </a:solidFill>
              </a:rPr>
              <a:t>Create a Facebook group</a:t>
            </a:r>
            <a:endParaRPr lang="en-IE" b="1" dirty="0"/>
          </a:p>
          <a:p>
            <a:pPr marL="0" indent="0">
              <a:buNone/>
            </a:pPr>
            <a:r>
              <a:rPr lang="en-IE" dirty="0"/>
              <a:t>Create a topical Facebook group that your prospects would be eager to join. Center it around a topic or theme, </a:t>
            </a:r>
            <a:r>
              <a:rPr lang="en-IE" i="1" dirty="0"/>
              <a:t>not </a:t>
            </a:r>
            <a:r>
              <a:rPr lang="en-IE" dirty="0"/>
              <a:t>around your business. For instance, a marketer could create a group called “Marketing Tips For Small Business Owners.”</a:t>
            </a:r>
          </a:p>
          <a:p>
            <a:pPr marL="0" indent="0">
              <a:buNone/>
            </a:pPr>
            <a:endParaRPr lang="en-IE" dirty="0"/>
          </a:p>
          <a:p>
            <a:pPr marL="0" indent="0">
              <a:buNone/>
            </a:pPr>
            <a:r>
              <a:rPr lang="en-IE" sz="3200" b="1" dirty="0">
                <a:solidFill>
                  <a:srgbClr val="DA2128"/>
                </a:solidFill>
              </a:rPr>
              <a:t>Offer a free info-product on your site</a:t>
            </a:r>
            <a:endParaRPr lang="en-IE" b="1" dirty="0"/>
          </a:p>
          <a:p>
            <a:pPr marL="0" indent="0">
              <a:buNone/>
            </a:pPr>
            <a:r>
              <a:rPr lang="en-IE" dirty="0"/>
              <a:t>Create an e-book or other digital product to give away on your site. This is a great way to get visitors on to your list and into your funnel!</a:t>
            </a:r>
          </a:p>
          <a:p>
            <a:pPr marL="0" indent="0">
              <a:buNone/>
            </a:pPr>
            <a:endParaRPr lang="en-IE" dirty="0"/>
          </a:p>
        </p:txBody>
      </p:sp>
      <p:sp>
        <p:nvSpPr>
          <p:cNvPr id="7" name="Rectangle 6">
            <a:extLst>
              <a:ext uri="{FF2B5EF4-FFF2-40B4-BE49-F238E27FC236}">
                <a16:creationId xmlns:a16="http://schemas.microsoft.com/office/drawing/2014/main" id="{699D1676-7053-7042-B1D7-7F9676ADE4D0}"/>
              </a:ext>
            </a:extLst>
          </p:cNvPr>
          <p:cNvSpPr/>
          <p:nvPr/>
        </p:nvSpPr>
        <p:spPr>
          <a:xfrm rot="285998">
            <a:off x="-212483" y="694050"/>
            <a:ext cx="7620337"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9B61CF26-6A79-0E4A-9810-C5EC9DBE25BC}"/>
              </a:ext>
            </a:extLst>
          </p:cNvPr>
          <p:cNvSpPr txBox="1">
            <a:spLocks/>
          </p:cNvSpPr>
          <p:nvPr/>
        </p:nvSpPr>
        <p:spPr>
          <a:xfrm rot="285998">
            <a:off x="392153" y="921386"/>
            <a:ext cx="7289047" cy="716025"/>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sz="4600" dirty="0"/>
              <a:t>Starting a Business on a Shoe String</a:t>
            </a:r>
          </a:p>
          <a:p>
            <a:endParaRPr lang="en-IE" b="1" dirty="0"/>
          </a:p>
        </p:txBody>
      </p:sp>
    </p:spTree>
    <p:extLst>
      <p:ext uri="{BB962C8B-B14F-4D97-AF65-F5344CB8AC3E}">
        <p14:creationId xmlns:p14="http://schemas.microsoft.com/office/powerpoint/2010/main" val="371634267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451054" y="2069087"/>
            <a:ext cx="11289892" cy="4169140"/>
          </a:xfrm>
        </p:spPr>
        <p:txBody>
          <a:bodyPr/>
          <a:lstStyle/>
          <a:p>
            <a:pPr marL="0" indent="0">
              <a:spcBef>
                <a:spcPts val="500"/>
              </a:spcBef>
              <a:buNone/>
            </a:pPr>
            <a:r>
              <a:rPr lang="en-IE" sz="3200" b="1" dirty="0">
                <a:solidFill>
                  <a:srgbClr val="DA2128"/>
                </a:solidFill>
              </a:rPr>
              <a:t>Take advantage of Facebook's and Google’s free ad credits</a:t>
            </a:r>
          </a:p>
          <a:p>
            <a:pPr marL="0" indent="0">
              <a:spcBef>
                <a:spcPts val="500"/>
              </a:spcBef>
              <a:buNone/>
            </a:pPr>
            <a:r>
              <a:rPr lang="en-IE" dirty="0"/>
              <a:t>Facebook and Google are always giving away free ad credit vouchers. When you are signing up for services like web hosting or AdWords, take advantage of the free vouchers they offer and take PPC advertising for a test drive.</a:t>
            </a:r>
          </a:p>
          <a:p>
            <a:pPr marL="0" indent="0">
              <a:spcBef>
                <a:spcPts val="500"/>
              </a:spcBef>
              <a:buNone/>
            </a:pPr>
            <a:r>
              <a:rPr lang="en-IE" sz="3200" b="1" dirty="0">
                <a:solidFill>
                  <a:srgbClr val="DA2128"/>
                </a:solidFill>
              </a:rPr>
              <a:t>Create your own infographics</a:t>
            </a:r>
          </a:p>
          <a:p>
            <a:pPr marL="0" indent="0">
              <a:spcBef>
                <a:spcPts val="500"/>
              </a:spcBef>
              <a:buNone/>
            </a:pPr>
            <a:r>
              <a:rPr lang="en-IE" dirty="0"/>
              <a:t>It’s easy and relatively cheap when you use a service like </a:t>
            </a:r>
            <a:r>
              <a:rPr lang="en-IE" dirty="0">
                <a:hlinkClick r:id="rId2"/>
              </a:rPr>
              <a:t>infogr.am</a:t>
            </a:r>
            <a:r>
              <a:rPr lang="en-IE" dirty="0"/>
              <a:t>. Infographics are great for getting back-links to your site!</a:t>
            </a:r>
          </a:p>
          <a:p>
            <a:pPr marL="0" indent="0">
              <a:spcBef>
                <a:spcPts val="500"/>
              </a:spcBef>
              <a:buNone/>
            </a:pPr>
            <a:r>
              <a:rPr lang="en-IE" sz="3200" b="1" dirty="0">
                <a:solidFill>
                  <a:srgbClr val="DA2128"/>
                </a:solidFill>
              </a:rPr>
              <a:t>Create eye-catching business cards</a:t>
            </a:r>
          </a:p>
          <a:p>
            <a:pPr marL="0" indent="0">
              <a:spcBef>
                <a:spcPts val="500"/>
              </a:spcBef>
              <a:buNone/>
            </a:pPr>
            <a:r>
              <a:rPr lang="en-IE" dirty="0"/>
              <a:t>Making your business cards stand out from the pack can get you noticed at live business events. </a:t>
            </a:r>
            <a:r>
              <a:rPr lang="en-IE" dirty="0">
                <a:hlinkClick r:id="rId3"/>
              </a:rPr>
              <a:t>MOO</a:t>
            </a:r>
            <a:r>
              <a:rPr lang="en-IE" dirty="0"/>
              <a:t> offers unique designs. like square and mini cards, starting at just €19.99.</a:t>
            </a:r>
          </a:p>
          <a:p>
            <a:pPr marL="0" indent="0">
              <a:spcBef>
                <a:spcPts val="500"/>
              </a:spcBef>
              <a:buNone/>
            </a:pPr>
            <a:endParaRPr lang="en-IE" dirty="0"/>
          </a:p>
        </p:txBody>
      </p:sp>
      <p:sp>
        <p:nvSpPr>
          <p:cNvPr id="7" name="Rectangle 6">
            <a:extLst>
              <a:ext uri="{FF2B5EF4-FFF2-40B4-BE49-F238E27FC236}">
                <a16:creationId xmlns:a16="http://schemas.microsoft.com/office/drawing/2014/main" id="{9DCAE885-89F7-2544-AB3F-306DB40B115A}"/>
              </a:ext>
            </a:extLst>
          </p:cNvPr>
          <p:cNvSpPr/>
          <p:nvPr/>
        </p:nvSpPr>
        <p:spPr>
          <a:xfrm rot="285998">
            <a:off x="-212483" y="694050"/>
            <a:ext cx="7620337"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36E25837-F70B-8D47-B107-5F7F011D774D}"/>
              </a:ext>
            </a:extLst>
          </p:cNvPr>
          <p:cNvSpPr txBox="1">
            <a:spLocks/>
          </p:cNvSpPr>
          <p:nvPr/>
        </p:nvSpPr>
        <p:spPr>
          <a:xfrm rot="285998">
            <a:off x="392153" y="921386"/>
            <a:ext cx="7289047" cy="716025"/>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sz="4600" dirty="0"/>
              <a:t>Starting a Business on a Shoe String</a:t>
            </a:r>
          </a:p>
          <a:p>
            <a:endParaRPr lang="en-IE" b="1" dirty="0"/>
          </a:p>
        </p:txBody>
      </p:sp>
    </p:spTree>
    <p:extLst>
      <p:ext uri="{BB962C8B-B14F-4D97-AF65-F5344CB8AC3E}">
        <p14:creationId xmlns:p14="http://schemas.microsoft.com/office/powerpoint/2010/main" val="26257013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2120067"/>
            <a:ext cx="11289892" cy="4169140"/>
          </a:xfrm>
        </p:spPr>
        <p:txBody>
          <a:bodyPr/>
          <a:lstStyle/>
          <a:p>
            <a:pPr marL="0" indent="0">
              <a:buNone/>
            </a:pPr>
            <a:r>
              <a:rPr lang="en-IE" sz="3200" b="1" dirty="0">
                <a:solidFill>
                  <a:srgbClr val="DA2128"/>
                </a:solidFill>
              </a:rPr>
              <a:t>Host a local class </a:t>
            </a:r>
          </a:p>
          <a:p>
            <a:pPr marL="0" indent="0">
              <a:buNone/>
            </a:pPr>
            <a:r>
              <a:rPr lang="en-IE" dirty="0"/>
              <a:t>Offering a free on-site class can be a great way to attract locals to your place of business.</a:t>
            </a:r>
          </a:p>
          <a:p>
            <a:pPr marL="0" indent="0">
              <a:buNone/>
            </a:pPr>
            <a:endParaRPr lang="en-IE" sz="900" b="1" dirty="0">
              <a:solidFill>
                <a:srgbClr val="DA2128"/>
              </a:solidFill>
            </a:endParaRPr>
          </a:p>
          <a:p>
            <a:pPr marL="0" indent="0">
              <a:buNone/>
            </a:pPr>
            <a:r>
              <a:rPr lang="en-IE" sz="3200" b="1" dirty="0">
                <a:solidFill>
                  <a:srgbClr val="DA2128"/>
                </a:solidFill>
              </a:rPr>
              <a:t>Offer amazing free info on social media</a:t>
            </a:r>
          </a:p>
          <a:p>
            <a:pPr marL="0" indent="0">
              <a:buNone/>
            </a:pPr>
            <a:r>
              <a:rPr lang="en-IE" dirty="0"/>
              <a:t>As a social media marketer, I can’t leave this one out! Share valuable information with your social media fans and followers, and become a trusted expert in your industry. Wondering what you should share? </a:t>
            </a:r>
          </a:p>
          <a:p>
            <a:pPr marL="0" indent="0">
              <a:buNone/>
            </a:pPr>
            <a:r>
              <a:rPr lang="en-IE" dirty="0"/>
              <a:t>Here are </a:t>
            </a:r>
            <a:r>
              <a:rPr lang="en-IE" dirty="0">
                <a:hlinkClick r:id="rId2"/>
              </a:rPr>
              <a:t>50 ideas to help you connect with your social media followers</a:t>
            </a:r>
            <a:r>
              <a:rPr lang="en-IE" dirty="0"/>
              <a:t>.</a:t>
            </a:r>
          </a:p>
          <a:p>
            <a:endParaRPr lang="en-IE" dirty="0"/>
          </a:p>
        </p:txBody>
      </p:sp>
      <p:sp>
        <p:nvSpPr>
          <p:cNvPr id="7" name="Rectangle 6">
            <a:extLst>
              <a:ext uri="{FF2B5EF4-FFF2-40B4-BE49-F238E27FC236}">
                <a16:creationId xmlns:a16="http://schemas.microsoft.com/office/drawing/2014/main" id="{3141D536-8C04-2F4D-B7D8-658745C352F5}"/>
              </a:ext>
            </a:extLst>
          </p:cNvPr>
          <p:cNvSpPr/>
          <p:nvPr/>
        </p:nvSpPr>
        <p:spPr>
          <a:xfrm rot="285998">
            <a:off x="-212483" y="694050"/>
            <a:ext cx="7620337"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14FD1E4E-8636-D948-8A2D-31E1A5BE4F75}"/>
              </a:ext>
            </a:extLst>
          </p:cNvPr>
          <p:cNvSpPr txBox="1">
            <a:spLocks/>
          </p:cNvSpPr>
          <p:nvPr/>
        </p:nvSpPr>
        <p:spPr>
          <a:xfrm rot="285998">
            <a:off x="392153" y="921386"/>
            <a:ext cx="7289047" cy="716025"/>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sz="4600" dirty="0"/>
              <a:t>Starting a Business on a Shoe String</a:t>
            </a:r>
          </a:p>
          <a:p>
            <a:endParaRPr lang="en-IE" b="1" dirty="0"/>
          </a:p>
        </p:txBody>
      </p:sp>
    </p:spTree>
    <p:extLst>
      <p:ext uri="{BB962C8B-B14F-4D97-AF65-F5344CB8AC3E}">
        <p14:creationId xmlns:p14="http://schemas.microsoft.com/office/powerpoint/2010/main" val="101278512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1851B6E-5099-4DC9-9DE5-7015A84FED2E}"/>
              </a:ext>
            </a:extLst>
          </p:cNvPr>
          <p:cNvSpPr txBox="1"/>
          <p:nvPr/>
        </p:nvSpPr>
        <p:spPr>
          <a:xfrm>
            <a:off x="883920" y="407192"/>
            <a:ext cx="5542913" cy="954107"/>
          </a:xfrm>
          <a:prstGeom prst="rect">
            <a:avLst/>
          </a:prstGeom>
          <a:noFill/>
        </p:spPr>
        <p:txBody>
          <a:bodyPr wrap="square" rtlCol="0">
            <a:spAutoFit/>
          </a:bodyPr>
          <a:lstStyle/>
          <a:p>
            <a:pPr algn="ctr"/>
            <a:r>
              <a:rPr lang="en-IE" sz="2800" b="1" dirty="0">
                <a:solidFill>
                  <a:srgbClr val="4D4D4C"/>
                </a:solidFill>
              </a:rPr>
              <a:t>Infogram	                           MobileMonkey</a:t>
            </a:r>
          </a:p>
        </p:txBody>
      </p:sp>
      <p:pic>
        <p:nvPicPr>
          <p:cNvPr id="7" name="Picture 6" descr="A picture containing monitor, sitting, indoor, screen&#10;&#10;Description automatically generated">
            <a:extLst>
              <a:ext uri="{FF2B5EF4-FFF2-40B4-BE49-F238E27FC236}">
                <a16:creationId xmlns:a16="http://schemas.microsoft.com/office/drawing/2014/main" id="{AEF026EE-1139-5A4D-A6F3-A0B90E73E908}"/>
              </a:ext>
            </a:extLst>
          </p:cNvPr>
          <p:cNvPicPr/>
          <p:nvPr/>
        </p:nvPicPr>
        <p:blipFill rotWithShape="1">
          <a:blip r:embed="rId2"/>
          <a:srcRect l="4792" t="12636" r="6089" b="14423"/>
          <a:stretch/>
        </p:blipFill>
        <p:spPr>
          <a:xfrm>
            <a:off x="156130" y="833583"/>
            <a:ext cx="7053369" cy="4491636"/>
          </a:xfrm>
          <a:prstGeom prst="rect">
            <a:avLst/>
          </a:prstGeom>
        </p:spPr>
      </p:pic>
      <p:sp>
        <p:nvSpPr>
          <p:cNvPr id="2" name="Rectangle 1">
            <a:hlinkClick r:id="rId3"/>
            <a:extLst>
              <a:ext uri="{FF2B5EF4-FFF2-40B4-BE49-F238E27FC236}">
                <a16:creationId xmlns:a16="http://schemas.microsoft.com/office/drawing/2014/main" id="{F0B3F485-0871-F14F-BC2E-27A14EB66F03}"/>
              </a:ext>
            </a:extLst>
          </p:cNvPr>
          <p:cNvSpPr/>
          <p:nvPr/>
        </p:nvSpPr>
        <p:spPr>
          <a:xfrm>
            <a:off x="1051560" y="1203960"/>
            <a:ext cx="5277087" cy="3225007"/>
          </a:xfrm>
          <a:prstGeom prst="rect">
            <a:avLst/>
          </a:prstGeom>
          <a:blipFill>
            <a:blip r:embed="rId4"/>
            <a:srcRect/>
            <a:stretch>
              <a:fillRect l="-401" r="-269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pic>
        <p:nvPicPr>
          <p:cNvPr id="8" name="Picture 7" descr="A picture containing monitor, sitting, indoor, screen&#10;&#10;Description automatically generated">
            <a:extLst>
              <a:ext uri="{FF2B5EF4-FFF2-40B4-BE49-F238E27FC236}">
                <a16:creationId xmlns:a16="http://schemas.microsoft.com/office/drawing/2014/main" id="{00C703C6-3DEA-AD40-9810-999F467DB677}"/>
              </a:ext>
            </a:extLst>
          </p:cNvPr>
          <p:cNvPicPr/>
          <p:nvPr/>
        </p:nvPicPr>
        <p:blipFill rotWithShape="1">
          <a:blip r:embed="rId2"/>
          <a:srcRect l="4792" t="12636" r="6089" b="14423"/>
          <a:stretch/>
        </p:blipFill>
        <p:spPr>
          <a:xfrm>
            <a:off x="4669434" y="1349901"/>
            <a:ext cx="7053369" cy="4491636"/>
          </a:xfrm>
          <a:prstGeom prst="rect">
            <a:avLst/>
          </a:prstGeom>
        </p:spPr>
      </p:pic>
      <p:sp>
        <p:nvSpPr>
          <p:cNvPr id="11" name="Rectangle 10">
            <a:hlinkClick r:id="rId5"/>
            <a:extLst>
              <a:ext uri="{FF2B5EF4-FFF2-40B4-BE49-F238E27FC236}">
                <a16:creationId xmlns:a16="http://schemas.microsoft.com/office/drawing/2014/main" id="{A0841CF0-C788-8A43-8F16-9C297EEBC3D6}"/>
              </a:ext>
            </a:extLst>
          </p:cNvPr>
          <p:cNvSpPr/>
          <p:nvPr/>
        </p:nvSpPr>
        <p:spPr>
          <a:xfrm>
            <a:off x="5564864" y="1720278"/>
            <a:ext cx="5277087" cy="3225007"/>
          </a:xfrm>
          <a:prstGeom prst="rect">
            <a:avLst/>
          </a:prstGeom>
          <a:blipFill>
            <a:blip r:embed="rId6"/>
            <a:srcRect/>
            <a:stretch>
              <a:fillRect l="-401" r="-269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12" name="TextBox 11">
            <a:extLst>
              <a:ext uri="{FF2B5EF4-FFF2-40B4-BE49-F238E27FC236}">
                <a16:creationId xmlns:a16="http://schemas.microsoft.com/office/drawing/2014/main" id="{22DB9A2D-3BB6-B449-8EE2-1BEC58D02B9E}"/>
              </a:ext>
            </a:extLst>
          </p:cNvPr>
          <p:cNvSpPr txBox="1"/>
          <p:nvPr/>
        </p:nvSpPr>
        <p:spPr>
          <a:xfrm>
            <a:off x="5596323" y="5557133"/>
            <a:ext cx="5542913" cy="523220"/>
          </a:xfrm>
          <a:prstGeom prst="rect">
            <a:avLst/>
          </a:prstGeom>
          <a:noFill/>
        </p:spPr>
        <p:txBody>
          <a:bodyPr wrap="square" rtlCol="0">
            <a:spAutoFit/>
          </a:bodyPr>
          <a:lstStyle/>
          <a:p>
            <a:pPr algn="ctr"/>
            <a:r>
              <a:rPr lang="en-IE" sz="2800" b="1" dirty="0" err="1">
                <a:solidFill>
                  <a:srgbClr val="4D4D4C"/>
                </a:solidFill>
              </a:rPr>
              <a:t>MobileMonkey</a:t>
            </a:r>
            <a:endParaRPr lang="en-IE" sz="2800" b="1" dirty="0">
              <a:solidFill>
                <a:srgbClr val="4D4D4C"/>
              </a:solidFill>
            </a:endParaRPr>
          </a:p>
        </p:txBody>
      </p:sp>
    </p:spTree>
    <p:extLst>
      <p:ext uri="{BB962C8B-B14F-4D97-AF65-F5344CB8AC3E}">
        <p14:creationId xmlns:p14="http://schemas.microsoft.com/office/powerpoint/2010/main" val="25098768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43027" y="2392562"/>
            <a:ext cx="11158725" cy="4169140"/>
          </a:xfrm>
        </p:spPr>
        <p:txBody>
          <a:bodyPr/>
          <a:lstStyle/>
          <a:p>
            <a:pPr marL="0" indent="0">
              <a:buNone/>
            </a:pPr>
            <a:r>
              <a:rPr lang="en-IE" sz="3200" b="1" dirty="0">
                <a:solidFill>
                  <a:srgbClr val="DA2128"/>
                </a:solidFill>
              </a:rPr>
              <a:t>Chat bots</a:t>
            </a:r>
          </a:p>
          <a:p>
            <a:pPr marL="0" indent="0">
              <a:buNone/>
            </a:pPr>
            <a:r>
              <a:rPr lang="en-IE" dirty="0"/>
              <a:t>Chatbots are in, and it has reached the point where every business needs one. Chatbots have become a huge opportunity for companies to engage with their customers, gather data, and improve their marketing and customer care efforts. You can start your own chatbot without needing to code. See the free tool </a:t>
            </a:r>
            <a:r>
              <a:rPr lang="en-IE" dirty="0">
                <a:hlinkClick r:id="rId2"/>
              </a:rPr>
              <a:t>Chattypeople.com</a:t>
            </a:r>
            <a:r>
              <a:rPr lang="en-IE" dirty="0"/>
              <a:t>, but there are lots of others out there. </a:t>
            </a:r>
          </a:p>
        </p:txBody>
      </p:sp>
      <p:sp>
        <p:nvSpPr>
          <p:cNvPr id="8" name="Rectangle 7">
            <a:extLst>
              <a:ext uri="{FF2B5EF4-FFF2-40B4-BE49-F238E27FC236}">
                <a16:creationId xmlns:a16="http://schemas.microsoft.com/office/drawing/2014/main" id="{D959E357-52D3-8046-9E9C-0037F9DB00B1}"/>
              </a:ext>
            </a:extLst>
          </p:cNvPr>
          <p:cNvSpPr/>
          <p:nvPr/>
        </p:nvSpPr>
        <p:spPr>
          <a:xfrm rot="285998">
            <a:off x="-212483" y="694050"/>
            <a:ext cx="7620337"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4">
            <a:extLst>
              <a:ext uri="{FF2B5EF4-FFF2-40B4-BE49-F238E27FC236}">
                <a16:creationId xmlns:a16="http://schemas.microsoft.com/office/drawing/2014/main" id="{438D4F6C-DA56-1644-BE48-7E72A584A75E}"/>
              </a:ext>
            </a:extLst>
          </p:cNvPr>
          <p:cNvSpPr txBox="1">
            <a:spLocks/>
          </p:cNvSpPr>
          <p:nvPr/>
        </p:nvSpPr>
        <p:spPr>
          <a:xfrm rot="285998">
            <a:off x="392153" y="921386"/>
            <a:ext cx="7289047" cy="716025"/>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sz="4600" dirty="0"/>
              <a:t>Starting a Business on a Shoe String</a:t>
            </a:r>
          </a:p>
          <a:p>
            <a:endParaRPr lang="en-IE" b="1" dirty="0"/>
          </a:p>
        </p:txBody>
      </p:sp>
    </p:spTree>
    <p:extLst>
      <p:ext uri="{BB962C8B-B14F-4D97-AF65-F5344CB8AC3E}">
        <p14:creationId xmlns:p14="http://schemas.microsoft.com/office/powerpoint/2010/main" val="281034963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2131" y="1939024"/>
            <a:ext cx="10887738" cy="4169140"/>
          </a:xfrm>
        </p:spPr>
        <p:txBody>
          <a:bodyPr/>
          <a:lstStyle/>
          <a:p>
            <a:pPr marL="0" indent="0">
              <a:spcBef>
                <a:spcPts val="0"/>
              </a:spcBef>
              <a:buNone/>
            </a:pPr>
            <a:r>
              <a:rPr lang="en-IE" sz="3200" b="1" dirty="0">
                <a:solidFill>
                  <a:srgbClr val="1268B3"/>
                </a:solidFill>
              </a:rPr>
              <a:t>All you need to do is:</a:t>
            </a:r>
          </a:p>
          <a:p>
            <a:pPr marL="0" indent="0">
              <a:spcBef>
                <a:spcPts val="0"/>
              </a:spcBef>
              <a:buNone/>
            </a:pPr>
            <a:endParaRPr lang="en-IE" b="1" dirty="0"/>
          </a:p>
          <a:p>
            <a:pPr>
              <a:spcBef>
                <a:spcPts val="0"/>
              </a:spcBef>
            </a:pPr>
            <a:r>
              <a:rPr lang="en-IE" dirty="0"/>
              <a:t>Read about bots and their functions</a:t>
            </a:r>
          </a:p>
          <a:p>
            <a:pPr>
              <a:spcBef>
                <a:spcPts val="0"/>
              </a:spcBef>
            </a:pPr>
            <a:r>
              <a:rPr lang="en-IE" dirty="0"/>
              <a:t>Create an account </a:t>
            </a:r>
          </a:p>
          <a:p>
            <a:pPr>
              <a:spcBef>
                <a:spcPts val="0"/>
              </a:spcBef>
            </a:pPr>
            <a:r>
              <a:rPr lang="en-IE" dirty="0"/>
              <a:t>Learn about the company who needs a chatbot</a:t>
            </a:r>
          </a:p>
          <a:p>
            <a:pPr>
              <a:spcBef>
                <a:spcPts val="0"/>
              </a:spcBef>
            </a:pPr>
            <a:r>
              <a:rPr lang="en-IE" dirty="0"/>
              <a:t>Create their bot through </a:t>
            </a:r>
          </a:p>
          <a:p>
            <a:pPr>
              <a:spcBef>
                <a:spcPts val="0"/>
              </a:spcBef>
            </a:pPr>
            <a:r>
              <a:rPr lang="en-IE" dirty="0"/>
              <a:t>Launch it through Facebook Messenger</a:t>
            </a:r>
          </a:p>
          <a:p>
            <a:pPr>
              <a:spcBef>
                <a:spcPts val="0"/>
              </a:spcBef>
            </a:pPr>
            <a:r>
              <a:rPr lang="en-IE" dirty="0"/>
              <a:t>The platform is great, as it: Works with </a:t>
            </a:r>
            <a:r>
              <a:rPr lang="en-IE" dirty="0">
                <a:hlinkClick r:id="rId2"/>
              </a:rPr>
              <a:t>Facebook Messenger</a:t>
            </a:r>
            <a:r>
              <a:rPr lang="en-IE" dirty="0"/>
              <a:t> and comments</a:t>
            </a:r>
          </a:p>
          <a:p>
            <a:pPr>
              <a:spcBef>
                <a:spcPts val="0"/>
              </a:spcBef>
            </a:pPr>
            <a:r>
              <a:rPr lang="en-IE" dirty="0"/>
              <a:t>Can push promotions to customers on demand</a:t>
            </a:r>
          </a:p>
          <a:p>
            <a:pPr>
              <a:spcBef>
                <a:spcPts val="0"/>
              </a:spcBef>
            </a:pPr>
            <a:r>
              <a:rPr lang="en-IE" dirty="0"/>
              <a:t>Recognizes variations on trigger words</a:t>
            </a:r>
          </a:p>
          <a:p>
            <a:pPr>
              <a:spcBef>
                <a:spcPts val="0"/>
              </a:spcBef>
            </a:pPr>
            <a:r>
              <a:rPr lang="en-IE" dirty="0"/>
              <a:t>Can process orders from Facebook</a:t>
            </a:r>
          </a:p>
          <a:p>
            <a:pPr>
              <a:spcBef>
                <a:spcPts val="0"/>
              </a:spcBef>
            </a:pPr>
            <a:r>
              <a:rPr lang="en-IE" dirty="0"/>
              <a:t>Integrates with all main payment processing platforms</a:t>
            </a:r>
          </a:p>
          <a:p>
            <a:pPr>
              <a:spcBef>
                <a:spcPts val="0"/>
              </a:spcBef>
            </a:pPr>
            <a:endParaRPr lang="en-IE" dirty="0"/>
          </a:p>
        </p:txBody>
      </p:sp>
      <p:sp>
        <p:nvSpPr>
          <p:cNvPr id="8" name="Rectangle 7">
            <a:extLst>
              <a:ext uri="{FF2B5EF4-FFF2-40B4-BE49-F238E27FC236}">
                <a16:creationId xmlns:a16="http://schemas.microsoft.com/office/drawing/2014/main" id="{CAF8C7A9-DE7E-864B-A537-E9432878573E}"/>
              </a:ext>
            </a:extLst>
          </p:cNvPr>
          <p:cNvSpPr/>
          <p:nvPr/>
        </p:nvSpPr>
        <p:spPr>
          <a:xfrm rot="285998">
            <a:off x="-212483" y="694050"/>
            <a:ext cx="7620337"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4">
            <a:extLst>
              <a:ext uri="{FF2B5EF4-FFF2-40B4-BE49-F238E27FC236}">
                <a16:creationId xmlns:a16="http://schemas.microsoft.com/office/drawing/2014/main" id="{8120D7A2-D5D0-854D-8EFC-863EF5889FBD}"/>
              </a:ext>
            </a:extLst>
          </p:cNvPr>
          <p:cNvSpPr txBox="1">
            <a:spLocks/>
          </p:cNvSpPr>
          <p:nvPr/>
        </p:nvSpPr>
        <p:spPr>
          <a:xfrm rot="285998">
            <a:off x="392153" y="921386"/>
            <a:ext cx="7289047" cy="716025"/>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sz="4600" dirty="0"/>
              <a:t>Starting a Business on a Shoe String</a:t>
            </a:r>
          </a:p>
          <a:p>
            <a:endParaRPr lang="en-IE" b="1" dirty="0"/>
          </a:p>
        </p:txBody>
      </p:sp>
    </p:spTree>
    <p:extLst>
      <p:ext uri="{BB962C8B-B14F-4D97-AF65-F5344CB8AC3E}">
        <p14:creationId xmlns:p14="http://schemas.microsoft.com/office/powerpoint/2010/main" val="267307940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1828800"/>
            <a:ext cx="11228932" cy="4460407"/>
          </a:xfrm>
        </p:spPr>
        <p:txBody>
          <a:bodyPr/>
          <a:lstStyle/>
          <a:p>
            <a:pPr marL="0" indent="0">
              <a:spcBef>
                <a:spcPts val="200"/>
              </a:spcBef>
              <a:buNone/>
              <a:tabLst>
                <a:tab pos="2130425" algn="l"/>
              </a:tabLst>
            </a:pPr>
            <a:r>
              <a:rPr lang="en-IE" sz="2800" b="1" dirty="0">
                <a:solidFill>
                  <a:srgbClr val="DA2128"/>
                </a:solidFill>
              </a:rPr>
              <a:t>Download: 	</a:t>
            </a:r>
            <a:r>
              <a:rPr lang="en-IE" b="1" dirty="0">
                <a:hlinkClick r:id="rId2">
                  <a:extLst>
                    <a:ext uri="{A12FA001-AC4F-418D-AE19-62706E023703}">
                      <ahyp:hlinkClr xmlns:ahyp="http://schemas.microsoft.com/office/drawing/2018/hyperlinkcolor" val="tx"/>
                    </a:ext>
                  </a:extLst>
                </a:hlinkClick>
              </a:rPr>
              <a:t>11 Killer Free Tools to Launch and Build Your Startup</a:t>
            </a:r>
            <a:endParaRPr lang="en-IE" b="1" dirty="0"/>
          </a:p>
          <a:p>
            <a:pPr marL="0" indent="0">
              <a:spcBef>
                <a:spcPts val="200"/>
              </a:spcBef>
              <a:buNone/>
              <a:tabLst>
                <a:tab pos="2130425" algn="l"/>
              </a:tabLst>
            </a:pPr>
            <a:r>
              <a:rPr lang="en-IE" b="1" dirty="0"/>
              <a:t>	</a:t>
            </a:r>
            <a:r>
              <a:rPr lang="en-IE" b="1" dirty="0" err="1"/>
              <a:t>Startup</a:t>
            </a:r>
            <a:r>
              <a:rPr lang="en-IE" b="1" dirty="0"/>
              <a:t> Stash, Due, Shake, The Name App, Content Idea Generator,</a:t>
            </a:r>
          </a:p>
          <a:p>
            <a:pPr marL="0" indent="0">
              <a:spcBef>
                <a:spcPts val="200"/>
              </a:spcBef>
              <a:buNone/>
              <a:tabLst>
                <a:tab pos="2130425" algn="l"/>
              </a:tabLst>
            </a:pPr>
            <a:r>
              <a:rPr lang="en-IE" b="1" dirty="0"/>
              <a:t>	Pablo by Buffer, Stock Snap.io, Freebbble, SumoMe, Awesome</a:t>
            </a:r>
          </a:p>
          <a:p>
            <a:pPr marL="0" indent="0">
              <a:spcBef>
                <a:spcPts val="200"/>
              </a:spcBef>
              <a:buNone/>
              <a:tabLst>
                <a:tab pos="2130425" algn="l"/>
              </a:tabLst>
            </a:pPr>
            <a:r>
              <a:rPr lang="en-IE" b="1" dirty="0"/>
              <a:t>	 Screenshot</a:t>
            </a:r>
          </a:p>
          <a:p>
            <a:pPr marL="0" indent="0">
              <a:spcBef>
                <a:spcPts val="200"/>
              </a:spcBef>
              <a:buNone/>
              <a:tabLst>
                <a:tab pos="2130425" algn="l"/>
              </a:tabLst>
            </a:pPr>
            <a:endParaRPr lang="en-IE" b="1" dirty="0"/>
          </a:p>
          <a:p>
            <a:pPr marL="0" indent="0">
              <a:spcBef>
                <a:spcPts val="200"/>
              </a:spcBef>
              <a:buNone/>
              <a:tabLst>
                <a:tab pos="2130425" algn="l"/>
              </a:tabLst>
            </a:pPr>
            <a:r>
              <a:rPr lang="en-IE" sz="2800" b="1" dirty="0">
                <a:solidFill>
                  <a:srgbClr val="DA2128"/>
                </a:solidFill>
              </a:rPr>
              <a:t>Read: 	</a:t>
            </a:r>
            <a:r>
              <a:rPr lang="en-IE" b="1" dirty="0">
                <a:hlinkClick r:id="rId3">
                  <a:extLst>
                    <a:ext uri="{A12FA001-AC4F-418D-AE19-62706E023703}">
                      <ahyp:hlinkClr xmlns:ahyp="http://schemas.microsoft.com/office/drawing/2018/hyperlinkcolor" val="tx"/>
                    </a:ext>
                  </a:extLst>
                </a:hlinkClick>
              </a:rPr>
              <a:t>10 Must-Have Tools for Entrepreneurs With an Online Presence</a:t>
            </a:r>
            <a:endParaRPr lang="en-IE" b="1" dirty="0"/>
          </a:p>
          <a:p>
            <a:pPr marL="0" indent="0">
              <a:spcBef>
                <a:spcPts val="200"/>
              </a:spcBef>
              <a:buNone/>
              <a:tabLst>
                <a:tab pos="2130425" algn="l"/>
              </a:tabLst>
            </a:pPr>
            <a:r>
              <a:rPr lang="en-IE" b="1" dirty="0"/>
              <a:t>	WordPress, Dropbox, Google Analytics, Skype, Bright Journey</a:t>
            </a:r>
          </a:p>
          <a:p>
            <a:pPr marL="0" indent="0">
              <a:spcBef>
                <a:spcPts val="200"/>
              </a:spcBef>
              <a:buNone/>
              <a:tabLst>
                <a:tab pos="2130425" algn="l"/>
              </a:tabLst>
            </a:pPr>
            <a:r>
              <a:rPr lang="en-IE" b="1" dirty="0"/>
              <a:t>	Microsoft Office, OpenOffice, Google </a:t>
            </a:r>
            <a:r>
              <a:rPr lang="en-IE" b="1" dirty="0" err="1"/>
              <a:t>Adwords</a:t>
            </a:r>
            <a:r>
              <a:rPr lang="en-IE" b="1" dirty="0"/>
              <a:t>, Shopify</a:t>
            </a:r>
            <a:r>
              <a:rPr lang="en-IE" b="1" dirty="0">
                <a:solidFill>
                  <a:srgbClr val="DA2128"/>
                </a:solidFill>
              </a:rPr>
              <a:t> </a:t>
            </a:r>
          </a:p>
          <a:p>
            <a:pPr marL="0" indent="0">
              <a:spcBef>
                <a:spcPts val="200"/>
              </a:spcBef>
              <a:buNone/>
              <a:tabLst>
                <a:tab pos="2130425" algn="l"/>
              </a:tabLst>
            </a:pPr>
            <a:endParaRPr lang="en-IE" b="1" dirty="0">
              <a:solidFill>
                <a:srgbClr val="DA2128"/>
              </a:solidFill>
            </a:endParaRPr>
          </a:p>
          <a:p>
            <a:pPr marL="0" indent="0">
              <a:spcBef>
                <a:spcPts val="200"/>
              </a:spcBef>
              <a:buNone/>
              <a:tabLst>
                <a:tab pos="2130425" algn="l"/>
              </a:tabLst>
            </a:pPr>
            <a:r>
              <a:rPr lang="en-IE" b="1" dirty="0">
                <a:solidFill>
                  <a:srgbClr val="DA2128"/>
                </a:solidFill>
              </a:rPr>
              <a:t>Read:	 </a:t>
            </a:r>
            <a:r>
              <a:rPr lang="en-IE" b="1" dirty="0">
                <a:hlinkClick r:id="rId4">
                  <a:extLst>
                    <a:ext uri="{A12FA001-AC4F-418D-AE19-62706E023703}">
                      <ahyp:hlinkClr xmlns:ahyp="http://schemas.microsoft.com/office/drawing/2018/hyperlinkcolor" val="tx"/>
                    </a:ext>
                  </a:extLst>
                </a:hlinkClick>
              </a:rPr>
              <a:t>7 Ways to Create In-Store Experiences That Drive Traffic and Sales</a:t>
            </a:r>
            <a:endParaRPr lang="en-IE" b="1" dirty="0"/>
          </a:p>
          <a:p>
            <a:pPr marL="0" indent="0">
              <a:spcBef>
                <a:spcPts val="200"/>
              </a:spcBef>
              <a:buNone/>
            </a:pPr>
            <a:endParaRPr lang="en-IE" b="1" dirty="0"/>
          </a:p>
          <a:p>
            <a:pPr marL="0" indent="0">
              <a:spcBef>
                <a:spcPts val="200"/>
              </a:spcBef>
              <a:buNone/>
            </a:pPr>
            <a:endParaRPr lang="en-IE" b="1" dirty="0"/>
          </a:p>
          <a:p>
            <a:pPr>
              <a:spcBef>
                <a:spcPts val="200"/>
              </a:spcBef>
            </a:pPr>
            <a:endParaRPr lang="en-IE" dirty="0"/>
          </a:p>
        </p:txBody>
      </p:sp>
      <p:sp>
        <p:nvSpPr>
          <p:cNvPr id="4" name="Rectangle 3">
            <a:extLst>
              <a:ext uri="{FF2B5EF4-FFF2-40B4-BE49-F238E27FC236}">
                <a16:creationId xmlns:a16="http://schemas.microsoft.com/office/drawing/2014/main" id="{75AA2FD2-E28D-6A4B-8EFD-FC6513833111}"/>
              </a:ext>
            </a:extLst>
          </p:cNvPr>
          <p:cNvSpPr/>
          <p:nvPr/>
        </p:nvSpPr>
        <p:spPr>
          <a:xfrm rot="285998">
            <a:off x="-275720" y="467287"/>
            <a:ext cx="2927790"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4">
            <a:extLst>
              <a:ext uri="{FF2B5EF4-FFF2-40B4-BE49-F238E27FC236}">
                <a16:creationId xmlns:a16="http://schemas.microsoft.com/office/drawing/2014/main" id="{0BF757B1-2BAA-D04F-89A7-2E483CEB433B}"/>
              </a:ext>
            </a:extLst>
          </p:cNvPr>
          <p:cNvSpPr txBox="1">
            <a:spLocks/>
          </p:cNvSpPr>
          <p:nvPr/>
        </p:nvSpPr>
        <p:spPr>
          <a:xfrm rot="285998">
            <a:off x="400815" y="603054"/>
            <a:ext cx="2280286"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Activities</a:t>
            </a:r>
          </a:p>
          <a:p>
            <a:endParaRPr lang="en-IE" b="1" dirty="0"/>
          </a:p>
        </p:txBody>
      </p:sp>
    </p:spTree>
    <p:extLst>
      <p:ext uri="{BB962C8B-B14F-4D97-AF65-F5344CB8AC3E}">
        <p14:creationId xmlns:p14="http://schemas.microsoft.com/office/powerpoint/2010/main" val="319209068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dirty="0"/>
              <a:t>Thank You</a:t>
            </a:r>
          </a:p>
        </p:txBody>
      </p:sp>
      <p:sp>
        <p:nvSpPr>
          <p:cNvPr id="3" name="Text Placeholder 2"/>
          <p:cNvSpPr>
            <a:spLocks noGrp="1"/>
          </p:cNvSpPr>
          <p:nvPr>
            <p:ph type="body" sz="quarter" idx="18"/>
          </p:nvPr>
        </p:nvSpPr>
        <p:spPr/>
        <p:txBody>
          <a:bodyPr/>
          <a:lstStyle/>
          <a:p>
            <a:r>
              <a:rPr lang="en-US" dirty="0"/>
              <a:t>Any Questions?</a:t>
            </a:r>
          </a:p>
        </p:txBody>
      </p:sp>
      <p:sp>
        <p:nvSpPr>
          <p:cNvPr id="4" name="Text Placeholder 3"/>
          <p:cNvSpPr>
            <a:spLocks noGrp="1"/>
          </p:cNvSpPr>
          <p:nvPr>
            <p:ph type="body" sz="quarter" idx="19"/>
          </p:nvPr>
        </p:nvSpPr>
        <p:spPr>
          <a:xfrm>
            <a:off x="624990" y="6176832"/>
            <a:ext cx="3621977" cy="419808"/>
          </a:xfrm>
        </p:spPr>
        <p:txBody>
          <a:bodyPr>
            <a:normAutofit fontScale="62500" lnSpcReduction="20000"/>
          </a:bodyPr>
          <a:lstStyle/>
          <a:p>
            <a:r>
              <a:rPr lang="en-IE" dirty="0">
                <a:hlinkClick r:id="rId2"/>
              </a:rPr>
              <a:t>https://www.facebook.com/EPICopportunties/</a:t>
            </a:r>
            <a:endParaRPr lang="en-US" dirty="0"/>
          </a:p>
        </p:txBody>
      </p:sp>
      <p:sp>
        <p:nvSpPr>
          <p:cNvPr id="5" name="Text Placeholder 4"/>
          <p:cNvSpPr>
            <a:spLocks noGrp="1"/>
          </p:cNvSpPr>
          <p:nvPr>
            <p:ph type="body" sz="quarter" idx="20"/>
          </p:nvPr>
        </p:nvSpPr>
        <p:spPr>
          <a:xfrm>
            <a:off x="5894653" y="6158451"/>
            <a:ext cx="2470321" cy="419808"/>
          </a:xfrm>
        </p:spPr>
        <p:txBody>
          <a:bodyPr>
            <a:normAutofit fontScale="70000" lnSpcReduction="20000"/>
          </a:bodyPr>
          <a:lstStyle/>
          <a:p>
            <a:r>
              <a:rPr lang="en-US" dirty="0">
                <a:hlinkClick r:id="rId3"/>
              </a:rPr>
              <a:t>www.epicopportunities.eu</a:t>
            </a:r>
            <a:endParaRPr lang="en-US" dirty="0"/>
          </a:p>
          <a:p>
            <a:endParaRPr lang="en-US"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2082" t="11936" r="59586" b="26371"/>
          <a:stretch/>
        </p:blipFill>
        <p:spPr>
          <a:xfrm>
            <a:off x="4404821" y="5976642"/>
            <a:ext cx="305143" cy="400381"/>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8912" t="77879" r="4725" b="-4082"/>
          <a:stretch/>
        </p:blipFill>
        <p:spPr>
          <a:xfrm>
            <a:off x="8364974" y="5943369"/>
            <a:ext cx="477838" cy="466929"/>
          </a:xfrm>
          <a:prstGeom prst="ellipse">
            <a:avLst/>
          </a:prstGeom>
        </p:spPr>
      </p:pic>
    </p:spTree>
    <p:extLst>
      <p:ext uri="{BB962C8B-B14F-4D97-AF65-F5344CB8AC3E}">
        <p14:creationId xmlns:p14="http://schemas.microsoft.com/office/powerpoint/2010/main" val="17191384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E20CD44-8655-4CC7-A0D2-17FEDC002746}"/>
              </a:ext>
            </a:extLst>
          </p:cNvPr>
          <p:cNvSpPr txBox="1"/>
          <p:nvPr/>
        </p:nvSpPr>
        <p:spPr>
          <a:xfrm>
            <a:off x="550070" y="2494521"/>
            <a:ext cx="4627480" cy="3323987"/>
          </a:xfrm>
          <a:prstGeom prst="rect">
            <a:avLst/>
          </a:prstGeom>
          <a:noFill/>
        </p:spPr>
        <p:txBody>
          <a:bodyPr wrap="square" rtlCol="0">
            <a:spAutoFit/>
          </a:bodyPr>
          <a:lstStyle/>
          <a:p>
            <a:r>
              <a:rPr lang="en-IE" sz="2800" b="1" dirty="0">
                <a:solidFill>
                  <a:srgbClr val="1268B3"/>
                </a:solidFill>
              </a:rPr>
              <a:t>Discover your buyer persona!</a:t>
            </a:r>
          </a:p>
          <a:p>
            <a:endParaRPr lang="en-IE" sz="1400" b="1" dirty="0">
              <a:solidFill>
                <a:srgbClr val="1268B3"/>
              </a:solidFill>
            </a:endParaRPr>
          </a:p>
          <a:p>
            <a:pPr fontAlgn="base"/>
            <a:r>
              <a:rPr lang="en-IE" sz="2400" dirty="0">
                <a:solidFill>
                  <a:srgbClr val="4D4D4C"/>
                </a:solidFill>
              </a:rPr>
              <a:t>Define your </a:t>
            </a:r>
            <a:r>
              <a:rPr lang="en-IE" sz="2400" dirty="0">
                <a:solidFill>
                  <a:srgbClr val="4D4D4C"/>
                </a:solidFill>
                <a:hlinkClick r:id="rId2"/>
              </a:rPr>
              <a:t>Buyer Persona </a:t>
            </a:r>
            <a:endParaRPr lang="en-IE" sz="2400" dirty="0">
              <a:solidFill>
                <a:srgbClr val="4D4D4C"/>
              </a:solidFill>
            </a:endParaRPr>
          </a:p>
          <a:p>
            <a:pPr fontAlgn="base"/>
            <a:r>
              <a:rPr lang="en-IE" sz="2400" dirty="0">
                <a:solidFill>
                  <a:srgbClr val="4D4D4C"/>
                </a:solidFill>
              </a:rPr>
              <a:t>As a result, you will be able to attract the most valuable customers to your business.</a:t>
            </a:r>
          </a:p>
          <a:p>
            <a:pPr fontAlgn="base"/>
            <a:r>
              <a:rPr lang="en-IE" sz="2400" dirty="0">
                <a:solidFill>
                  <a:srgbClr val="4D4D4C"/>
                </a:solidFill>
              </a:rPr>
              <a:t>Click and learn </a:t>
            </a:r>
            <a:r>
              <a:rPr lang="en-IE" sz="2400" dirty="0">
                <a:hlinkClick r:id="rId3"/>
              </a:rPr>
              <a:t>how to create a detailed buyer persona</a:t>
            </a:r>
            <a:r>
              <a:rPr lang="en-IE" sz="2400" dirty="0"/>
              <a:t> </a:t>
            </a:r>
            <a:r>
              <a:rPr lang="en-IE" sz="2400" dirty="0">
                <a:solidFill>
                  <a:srgbClr val="4D4D4C"/>
                </a:solidFill>
              </a:rPr>
              <a:t>for your business.</a:t>
            </a:r>
          </a:p>
        </p:txBody>
      </p:sp>
      <p:sp>
        <p:nvSpPr>
          <p:cNvPr id="5" name="Rectangle 4">
            <a:extLst>
              <a:ext uri="{FF2B5EF4-FFF2-40B4-BE49-F238E27FC236}">
                <a16:creationId xmlns:a16="http://schemas.microsoft.com/office/drawing/2014/main" id="{DF50066D-5C46-194A-B880-64154E8A505D}"/>
              </a:ext>
            </a:extLst>
          </p:cNvPr>
          <p:cNvSpPr/>
          <p:nvPr/>
        </p:nvSpPr>
        <p:spPr>
          <a:xfrm rot="21375402">
            <a:off x="5246307" y="806990"/>
            <a:ext cx="3513477"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5647784" y="837379"/>
            <a:ext cx="6521716" cy="902366"/>
          </a:xfrm>
        </p:spPr>
        <p:txBody>
          <a:bodyPr>
            <a:normAutofit fontScale="92500"/>
          </a:bodyPr>
          <a:lstStyle/>
          <a:p>
            <a:r>
              <a:rPr lang="en-IE" b="1" dirty="0"/>
              <a:t>Activity: </a:t>
            </a:r>
            <a:r>
              <a:rPr lang="en-IE" dirty="0"/>
              <a:t>Who is your target market</a:t>
            </a:r>
          </a:p>
          <a:p>
            <a:endParaRPr lang="en-IE" dirty="0"/>
          </a:p>
        </p:txBody>
      </p:sp>
      <p:pic>
        <p:nvPicPr>
          <p:cNvPr id="6" name="Picture 5" descr="A picture containing monitor, sitting, indoor, screen&#10;&#10;Description automatically generated">
            <a:extLst>
              <a:ext uri="{FF2B5EF4-FFF2-40B4-BE49-F238E27FC236}">
                <a16:creationId xmlns:a16="http://schemas.microsoft.com/office/drawing/2014/main" id="{FDEE3FC5-1A60-274A-8ECD-173109A0D866}"/>
              </a:ext>
            </a:extLst>
          </p:cNvPr>
          <p:cNvPicPr/>
          <p:nvPr/>
        </p:nvPicPr>
        <p:blipFill rotWithShape="1">
          <a:blip r:embed="rId4"/>
          <a:srcRect l="4792" t="12636" r="6089" b="14423"/>
          <a:stretch/>
        </p:blipFill>
        <p:spPr>
          <a:xfrm>
            <a:off x="5878332" y="2494521"/>
            <a:ext cx="5763598" cy="3670300"/>
          </a:xfrm>
          <a:prstGeom prst="rect">
            <a:avLst/>
          </a:prstGeom>
        </p:spPr>
      </p:pic>
      <p:grpSp>
        <p:nvGrpSpPr>
          <p:cNvPr id="9" name="Group 8">
            <a:extLst>
              <a:ext uri="{FF2B5EF4-FFF2-40B4-BE49-F238E27FC236}">
                <a16:creationId xmlns:a16="http://schemas.microsoft.com/office/drawing/2014/main" id="{ABE8A319-3313-5A4C-91C1-93A06C7E455F}"/>
              </a:ext>
            </a:extLst>
          </p:cNvPr>
          <p:cNvGrpSpPr/>
          <p:nvPr/>
        </p:nvGrpSpPr>
        <p:grpSpPr>
          <a:xfrm>
            <a:off x="6579113" y="2790559"/>
            <a:ext cx="4362035" cy="2748532"/>
            <a:chOff x="862186" y="1668922"/>
            <a:chExt cx="4362035" cy="2748532"/>
          </a:xfrm>
        </p:grpSpPr>
        <p:pic>
          <p:nvPicPr>
            <p:cNvPr id="4" name="Picture 3" descr="A screenshot of a cell phone&#10;&#10;Description automatically generated">
              <a:hlinkClick r:id="rId5"/>
              <a:extLst>
                <a:ext uri="{FF2B5EF4-FFF2-40B4-BE49-F238E27FC236}">
                  <a16:creationId xmlns:a16="http://schemas.microsoft.com/office/drawing/2014/main" id="{57952519-E4FE-6E4A-96EC-A622493CB1AF}"/>
                </a:ext>
              </a:extLst>
            </p:cNvPr>
            <p:cNvPicPr>
              <a:picLocks noChangeAspect="1"/>
            </p:cNvPicPr>
            <p:nvPr/>
          </p:nvPicPr>
          <p:blipFill>
            <a:blip r:embed="rId6"/>
            <a:stretch>
              <a:fillRect/>
            </a:stretch>
          </p:blipFill>
          <p:spPr>
            <a:xfrm>
              <a:off x="863313" y="1668922"/>
              <a:ext cx="4360908" cy="2748532"/>
            </a:xfrm>
            <a:prstGeom prst="rect">
              <a:avLst/>
            </a:prstGeom>
          </p:spPr>
        </p:pic>
        <p:pic>
          <p:nvPicPr>
            <p:cNvPr id="10" name="Picture 9">
              <a:hlinkClick r:id="rId5"/>
              <a:extLst>
                <a:ext uri="{FF2B5EF4-FFF2-40B4-BE49-F238E27FC236}">
                  <a16:creationId xmlns:a16="http://schemas.microsoft.com/office/drawing/2014/main" id="{D1F19BEA-8AAE-E846-9947-4531D20AC20F}"/>
                </a:ext>
              </a:extLst>
            </p:cNvPr>
            <p:cNvPicPr>
              <a:picLocks noChangeAspect="1"/>
            </p:cNvPicPr>
            <p:nvPr/>
          </p:nvPicPr>
          <p:blipFill>
            <a:blip r:embed="rId7"/>
            <a:stretch>
              <a:fillRect/>
            </a:stretch>
          </p:blipFill>
          <p:spPr>
            <a:xfrm>
              <a:off x="862186" y="2085176"/>
              <a:ext cx="4360908" cy="1918100"/>
            </a:xfrm>
            <a:prstGeom prst="rect">
              <a:avLst/>
            </a:prstGeom>
          </p:spPr>
        </p:pic>
      </p:grpSp>
    </p:spTree>
    <p:extLst>
      <p:ext uri="{BB962C8B-B14F-4D97-AF65-F5344CB8AC3E}">
        <p14:creationId xmlns:p14="http://schemas.microsoft.com/office/powerpoint/2010/main" val="33714669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1867436"/>
            <a:ext cx="11013779" cy="3646133"/>
          </a:xfrm>
        </p:spPr>
        <p:txBody>
          <a:bodyPr/>
          <a:lstStyle/>
          <a:p>
            <a:pPr marL="0" indent="0" algn="ctr">
              <a:buNone/>
            </a:pPr>
            <a:r>
              <a:rPr lang="en-IE" b="1" dirty="0">
                <a:hlinkClick r:id="rId2"/>
              </a:rPr>
              <a:t>Business Dictionary</a:t>
            </a:r>
            <a:r>
              <a:rPr lang="en-IE" dirty="0"/>
              <a:t> calls a targets audience:</a:t>
            </a:r>
          </a:p>
          <a:p>
            <a:pPr marL="0" indent="0">
              <a:buNone/>
            </a:pPr>
            <a:endParaRPr lang="en-IE" dirty="0"/>
          </a:p>
          <a:p>
            <a:pPr marL="0" indent="0" algn="ctr">
              <a:buNone/>
            </a:pPr>
            <a:r>
              <a:rPr lang="en-IE" b="1" i="1" dirty="0">
                <a:solidFill>
                  <a:srgbClr val="DA2128"/>
                </a:solidFill>
              </a:rPr>
              <a:t>“Particular group of people, identified as the intended recipient of                                                 an advertisement or message.”</a:t>
            </a:r>
          </a:p>
          <a:p>
            <a:pPr marL="0" indent="0" algn="ctr">
              <a:buNone/>
            </a:pPr>
            <a:endParaRPr lang="en-IE" b="1" i="1" dirty="0">
              <a:solidFill>
                <a:srgbClr val="DA2128"/>
              </a:solidFill>
            </a:endParaRPr>
          </a:p>
          <a:p>
            <a:pPr marL="0" indent="0" algn="ctr">
              <a:buNone/>
            </a:pPr>
            <a:r>
              <a:rPr lang="en-IE" b="1" dirty="0"/>
              <a:t>A target audience is a group of people:</a:t>
            </a:r>
          </a:p>
          <a:p>
            <a:pPr algn="ctr"/>
            <a:r>
              <a:rPr lang="en-IE" dirty="0"/>
              <a:t>Who you think of while creating content</a:t>
            </a:r>
          </a:p>
          <a:p>
            <a:pPr algn="ctr"/>
            <a:r>
              <a:rPr lang="en-IE" dirty="0"/>
              <a:t>Who you most want to see your content</a:t>
            </a:r>
          </a:p>
          <a:p>
            <a:pPr algn="ctr"/>
            <a:r>
              <a:rPr lang="en-IE" dirty="0"/>
              <a:t>Who you think will respond best to your content</a:t>
            </a:r>
          </a:p>
          <a:p>
            <a:endParaRPr lang="en-IE" dirty="0"/>
          </a:p>
          <a:p>
            <a:endParaRPr lang="en-IE" dirty="0"/>
          </a:p>
          <a:p>
            <a:pPr marL="0" indent="0">
              <a:buNone/>
            </a:pPr>
            <a:br>
              <a:rPr lang="en-IE" dirty="0"/>
            </a:br>
            <a:endParaRPr lang="en-IE" dirty="0"/>
          </a:p>
          <a:p>
            <a:endParaRPr lang="en-IE" dirty="0"/>
          </a:p>
        </p:txBody>
      </p:sp>
      <p:sp>
        <p:nvSpPr>
          <p:cNvPr id="3" name="TextBox 2">
            <a:extLst>
              <a:ext uri="{FF2B5EF4-FFF2-40B4-BE49-F238E27FC236}">
                <a16:creationId xmlns:a16="http://schemas.microsoft.com/office/drawing/2014/main" id="{50B9121C-1AC4-4069-856C-8EE5D2D2F8EB}"/>
              </a:ext>
            </a:extLst>
          </p:cNvPr>
          <p:cNvSpPr txBox="1"/>
          <p:nvPr/>
        </p:nvSpPr>
        <p:spPr>
          <a:xfrm>
            <a:off x="4930219" y="6225809"/>
            <a:ext cx="7173797" cy="646331"/>
          </a:xfrm>
          <a:prstGeom prst="rect">
            <a:avLst/>
          </a:prstGeom>
          <a:noFill/>
        </p:spPr>
        <p:txBody>
          <a:bodyPr wrap="square" rtlCol="0">
            <a:spAutoFit/>
          </a:bodyPr>
          <a:lstStyle/>
          <a:p>
            <a:r>
              <a:rPr lang="en-IE" dirty="0">
                <a:solidFill>
                  <a:schemeClr val="tx1">
                    <a:lumMod val="75000"/>
                    <a:lumOff val="25000"/>
                  </a:schemeClr>
                </a:solidFill>
                <a:hlinkClick r:id="rId3"/>
              </a:rPr>
              <a:t>Why You Need to Define Your Target Audience to Create Great Marketing</a:t>
            </a:r>
            <a:endParaRPr lang="en-IE" dirty="0">
              <a:solidFill>
                <a:schemeClr val="tx1">
                  <a:lumMod val="75000"/>
                  <a:lumOff val="25000"/>
                </a:schemeClr>
              </a:solidFill>
            </a:endParaRPr>
          </a:p>
          <a:p>
            <a:endParaRPr lang="en-IE" dirty="0"/>
          </a:p>
        </p:txBody>
      </p:sp>
      <p:sp>
        <p:nvSpPr>
          <p:cNvPr id="7" name="Rectangle 6">
            <a:extLst>
              <a:ext uri="{FF2B5EF4-FFF2-40B4-BE49-F238E27FC236}">
                <a16:creationId xmlns:a16="http://schemas.microsoft.com/office/drawing/2014/main" id="{1B0F2763-5BDE-1F42-B87E-BEC7A3D46619}"/>
              </a:ext>
            </a:extLst>
          </p:cNvPr>
          <p:cNvSpPr/>
          <p:nvPr/>
        </p:nvSpPr>
        <p:spPr>
          <a:xfrm rot="285998">
            <a:off x="-55279" y="469103"/>
            <a:ext cx="587430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BDB67E58-C2EA-E946-A449-65FF77AB087E}"/>
              </a:ext>
            </a:extLst>
          </p:cNvPr>
          <p:cNvSpPr txBox="1">
            <a:spLocks/>
          </p:cNvSpPr>
          <p:nvPr/>
        </p:nvSpPr>
        <p:spPr>
          <a:xfrm rot="285998">
            <a:off x="407544" y="715407"/>
            <a:ext cx="8233945"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What is a Target Audience?</a:t>
            </a:r>
          </a:p>
        </p:txBody>
      </p:sp>
    </p:spTree>
    <p:extLst>
      <p:ext uri="{BB962C8B-B14F-4D97-AF65-F5344CB8AC3E}">
        <p14:creationId xmlns:p14="http://schemas.microsoft.com/office/powerpoint/2010/main" val="7948973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2120067"/>
            <a:ext cx="10933097" cy="4169140"/>
          </a:xfrm>
        </p:spPr>
        <p:txBody>
          <a:bodyPr/>
          <a:lstStyle/>
          <a:p>
            <a:pPr marL="0" indent="0">
              <a:buNone/>
            </a:pPr>
            <a:r>
              <a:rPr lang="en-IE" b="1" dirty="0">
                <a:solidFill>
                  <a:srgbClr val="DA2128"/>
                </a:solidFill>
              </a:rPr>
              <a:t>A target audience is the sole, intended audience for a piece of content</a:t>
            </a:r>
            <a:endParaRPr lang="en-IE" dirty="0">
              <a:solidFill>
                <a:srgbClr val="DA2128"/>
              </a:solidFill>
            </a:endParaRPr>
          </a:p>
          <a:p>
            <a:pPr marL="0" indent="0">
              <a:buNone/>
            </a:pPr>
            <a:r>
              <a:rPr lang="en-IE" dirty="0"/>
              <a:t>Others who don’t fit a target audience will also likely see the piece of content. For example, the MTV Awards have a target audience of young adults aged 17-25 who are interested in pop culture, movies, and music. The show and the advertising that runs during the show are aimed at that target audience. But that doesn’t mean a teen’s parents, who don’t fit into the target audience, won’t also see the show.</a:t>
            </a:r>
          </a:p>
          <a:p>
            <a:pPr marL="0" indent="0">
              <a:buNone/>
            </a:pPr>
            <a:r>
              <a:rPr lang="en-IE" b="1" dirty="0">
                <a:solidFill>
                  <a:srgbClr val="1268B3"/>
                </a:solidFill>
              </a:rPr>
              <a:t>Content will get viewed by many eyes, but the target audience’s eyes are the only ones that content creators should worry about.</a:t>
            </a:r>
            <a:endParaRPr lang="en-IE" dirty="0">
              <a:solidFill>
                <a:srgbClr val="1268B3"/>
              </a:solidFill>
            </a:endParaRPr>
          </a:p>
          <a:p>
            <a:pPr marL="0" indent="0">
              <a:buNone/>
            </a:pPr>
            <a:r>
              <a:rPr lang="en-IE" dirty="0"/>
              <a:t>Focusing on one target audience is how you create content that builds powerful, meaningful connections with viewers.</a:t>
            </a:r>
          </a:p>
          <a:p>
            <a:endParaRPr lang="en-IE" dirty="0"/>
          </a:p>
        </p:txBody>
      </p:sp>
      <p:sp>
        <p:nvSpPr>
          <p:cNvPr id="4" name="Rectangle 3">
            <a:extLst>
              <a:ext uri="{FF2B5EF4-FFF2-40B4-BE49-F238E27FC236}">
                <a16:creationId xmlns:a16="http://schemas.microsoft.com/office/drawing/2014/main" id="{0DC87C63-D887-CF43-861F-4B04EE469DBF}"/>
              </a:ext>
            </a:extLst>
          </p:cNvPr>
          <p:cNvSpPr/>
          <p:nvPr/>
        </p:nvSpPr>
        <p:spPr>
          <a:xfrm rot="285998">
            <a:off x="-194779" y="510087"/>
            <a:ext cx="7227488"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4">
            <a:extLst>
              <a:ext uri="{FF2B5EF4-FFF2-40B4-BE49-F238E27FC236}">
                <a16:creationId xmlns:a16="http://schemas.microsoft.com/office/drawing/2014/main" id="{59E96036-88E7-7845-B09F-A2B78027D9A5}"/>
              </a:ext>
            </a:extLst>
          </p:cNvPr>
          <p:cNvSpPr txBox="1">
            <a:spLocks/>
          </p:cNvSpPr>
          <p:nvPr/>
        </p:nvSpPr>
        <p:spPr>
          <a:xfrm rot="285998">
            <a:off x="407544" y="715407"/>
            <a:ext cx="8233945"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Why the Target Audience Matters</a:t>
            </a:r>
          </a:p>
          <a:p>
            <a:endParaRPr lang="en-IE" dirty="0"/>
          </a:p>
        </p:txBody>
      </p:sp>
    </p:spTree>
    <p:extLst>
      <p:ext uri="{BB962C8B-B14F-4D97-AF65-F5344CB8AC3E}">
        <p14:creationId xmlns:p14="http://schemas.microsoft.com/office/powerpoint/2010/main" val="34137335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4068</TotalTime>
  <Words>5530</Words>
  <Application>Microsoft Office PowerPoint</Application>
  <PresentationFormat>Widescreen</PresentationFormat>
  <Paragraphs>341</Paragraphs>
  <Slides>69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69</vt:i4>
      </vt:variant>
    </vt:vector>
  </HeadingPairs>
  <TitlesOfParts>
    <vt:vector size="76" baseType="lpstr">
      <vt:lpstr>Arial</vt:lpstr>
      <vt:lpstr>Calibri</vt:lpstr>
      <vt:lpstr>Calibri Light</vt:lpstr>
      <vt:lpstr>Lucida Grande</vt:lpstr>
      <vt:lpstr>Quattrocento Sans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Magan</dc:creator>
  <cp:lastModifiedBy>Laura Magan</cp:lastModifiedBy>
  <cp:revision>169</cp:revision>
  <dcterms:created xsi:type="dcterms:W3CDTF">2019-10-30T15:44:46Z</dcterms:created>
  <dcterms:modified xsi:type="dcterms:W3CDTF">2020-09-17T10:20:43Z</dcterms:modified>
</cp:coreProperties>
</file>