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893" r:id="rId2"/>
    <p:sldId id="894" r:id="rId3"/>
    <p:sldId id="405" r:id="rId4"/>
    <p:sldId id="414" r:id="rId5"/>
    <p:sldId id="887" r:id="rId6"/>
    <p:sldId id="628" r:id="rId7"/>
    <p:sldId id="700" r:id="rId8"/>
    <p:sldId id="798" r:id="rId9"/>
    <p:sldId id="799" r:id="rId10"/>
    <p:sldId id="800" r:id="rId11"/>
    <p:sldId id="914" r:id="rId12"/>
    <p:sldId id="802" r:id="rId13"/>
    <p:sldId id="803" r:id="rId14"/>
    <p:sldId id="804" r:id="rId15"/>
    <p:sldId id="735" r:id="rId16"/>
    <p:sldId id="831" r:id="rId17"/>
    <p:sldId id="415" r:id="rId18"/>
    <p:sldId id="877" r:id="rId19"/>
    <p:sldId id="836" r:id="rId20"/>
    <p:sldId id="878" r:id="rId21"/>
    <p:sldId id="880" r:id="rId22"/>
    <p:sldId id="828" r:id="rId23"/>
    <p:sldId id="881" r:id="rId24"/>
    <p:sldId id="883" r:id="rId25"/>
    <p:sldId id="884" r:id="rId26"/>
    <p:sldId id="885" r:id="rId27"/>
    <p:sldId id="882" r:id="rId28"/>
    <p:sldId id="915" r:id="rId29"/>
    <p:sldId id="814" r:id="rId30"/>
    <p:sldId id="899"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rla Casey" initials="OC" lastIdx="34" clrIdx="0">
    <p:extLst>
      <p:ext uri="{19B8F6BF-5375-455C-9EA6-DF929625EA0E}">
        <p15:presenceInfo xmlns:p15="http://schemas.microsoft.com/office/powerpoint/2012/main" userId="f0c6d9f0e8bc30f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4D4C"/>
    <a:srgbClr val="DA2128"/>
    <a:srgbClr val="1268B3"/>
    <a:srgbClr val="F15A2A"/>
    <a:srgbClr val="FDB614"/>
    <a:srgbClr val="EEDC00"/>
    <a:srgbClr val="622650"/>
    <a:srgbClr val="085156"/>
    <a:srgbClr val="B52372"/>
    <a:srgbClr val="FFD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523" autoAdjust="0"/>
    <p:restoredTop sz="93303" autoAdjust="0"/>
  </p:normalViewPr>
  <p:slideViewPr>
    <p:cSldViewPr snapToGrid="0" snapToObjects="1">
      <p:cViewPr varScale="1">
        <p:scale>
          <a:sx n="103" d="100"/>
          <a:sy n="103" d="100"/>
        </p:scale>
        <p:origin x="90" y="27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27C4A2-7988-6643-81CC-A0DA021CADC6}" type="datetimeFigureOut">
              <a:rPr lang="en-US" smtClean="0"/>
              <a:t>9/17/2020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E25547-4A32-6147-ADC5-EFE816487606}" type="slidenum">
              <a:rPr lang="en-US" smtClean="0"/>
              <a:t>‹#›</a:t>
            </a:fld>
            <a:endParaRPr lang="en-US"/>
          </a:p>
        </p:txBody>
      </p:sp>
    </p:spTree>
    <p:extLst>
      <p:ext uri="{BB962C8B-B14F-4D97-AF65-F5344CB8AC3E}">
        <p14:creationId xmlns:p14="http://schemas.microsoft.com/office/powerpoint/2010/main" val="19599460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7" name="Rectangle 6"/>
          <p:cNvSpPr/>
          <p:nvPr userDrawn="1"/>
        </p:nvSpPr>
        <p:spPr>
          <a:xfrm>
            <a:off x="0" y="-1"/>
            <a:ext cx="12192000" cy="6858001"/>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586901" y="491138"/>
            <a:ext cx="4104369" cy="4893647"/>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EPIC</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extLst>
      <p:ext uri="{BB962C8B-B14F-4D97-AF65-F5344CB8AC3E}">
        <p14:creationId xmlns:p14="http://schemas.microsoft.com/office/powerpoint/2010/main" val="2032201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Top - Text Bottom Blue">
    <p:spTree>
      <p:nvGrpSpPr>
        <p:cNvPr id="1" name=""/>
        <p:cNvGrpSpPr/>
        <p:nvPr/>
      </p:nvGrpSpPr>
      <p:grpSpPr>
        <a:xfrm>
          <a:off x="0" y="0"/>
          <a:ext cx="0" cy="0"/>
          <a:chOff x="0" y="0"/>
          <a:chExt cx="0" cy="0"/>
        </a:xfrm>
      </p:grpSpPr>
      <p:sp>
        <p:nvSpPr>
          <p:cNvPr id="19"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1"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25" name="Rectangle 24"/>
          <p:cNvSpPr/>
          <p:nvPr userDrawn="1"/>
        </p:nvSpPr>
        <p:spPr>
          <a:xfrm rot="285998">
            <a:off x="-99436" y="2058511"/>
            <a:ext cx="5289466"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28"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40" name="Picture 39"/>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759007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Top - Text Bottom Red">
    <p:spTree>
      <p:nvGrpSpPr>
        <p:cNvPr id="1" name=""/>
        <p:cNvGrpSpPr/>
        <p:nvPr/>
      </p:nvGrpSpPr>
      <p:grpSpPr>
        <a:xfrm>
          <a:off x="0" y="0"/>
          <a:ext cx="0" cy="0"/>
          <a:chOff x="0" y="0"/>
          <a:chExt cx="0" cy="0"/>
        </a:xfrm>
      </p:grpSpPr>
      <p:sp>
        <p:nvSpPr>
          <p:cNvPr id="24"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rot="285998">
            <a:off x="-99436" y="2058511"/>
            <a:ext cx="528946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3"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1"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32"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34" name="Picture 33"/>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3771846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1736500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2" name="Rectangle 11"/>
          <p:cNvSpPr/>
          <p:nvPr userDrawn="1"/>
        </p:nvSpPr>
        <p:spPr>
          <a:xfrm rot="21375402">
            <a:off x="5941628" y="666947"/>
            <a:ext cx="640383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39350065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7" name="Text Placeholder 23"/>
          <p:cNvSpPr>
            <a:spLocks noGrp="1"/>
          </p:cNvSpPr>
          <p:nvPr>
            <p:ph type="body" sz="quarter" idx="14" hasCustomPrompt="1"/>
          </p:nvPr>
        </p:nvSpPr>
        <p:spPr>
          <a:xfrm>
            <a:off x="5328871" y="4402483"/>
            <a:ext cx="785328" cy="1056986"/>
          </a:xfrm>
        </p:spPr>
        <p:txBody>
          <a:bodyPr anchor="t">
            <a:normAutofit/>
          </a:bodyPr>
          <a:lstStyle>
            <a:lvl1pPr marL="0" indent="0" algn="r">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9" name="Text Placeholder 23"/>
          <p:cNvSpPr>
            <a:spLocks noGrp="1"/>
          </p:cNvSpPr>
          <p:nvPr>
            <p:ph type="body" sz="quarter" idx="15" hasCustomPrompt="1"/>
          </p:nvPr>
        </p:nvSpPr>
        <p:spPr>
          <a:xfrm>
            <a:off x="625611" y="1679591"/>
            <a:ext cx="2613204" cy="1221666"/>
          </a:xfrm>
        </p:spPr>
        <p:txBody>
          <a:bodyPr anchor="t">
            <a:normAutofit/>
          </a:bodyPr>
          <a:lstStyle>
            <a:lvl1pPr marL="0" indent="0" algn="l">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10" name="Text Placeholder 23"/>
          <p:cNvSpPr>
            <a:spLocks noGrp="1"/>
          </p:cNvSpPr>
          <p:nvPr>
            <p:ph type="body" sz="quarter" idx="13" hasCustomPrompt="1"/>
          </p:nvPr>
        </p:nvSpPr>
        <p:spPr>
          <a:xfrm>
            <a:off x="658268" y="2325125"/>
            <a:ext cx="5423273" cy="2497338"/>
          </a:xfrm>
        </p:spPr>
        <p:txBody>
          <a:bodyPr anchor="ctr">
            <a:normAutofit/>
          </a:bodyPr>
          <a:lstStyle>
            <a:lvl1pPr marL="0" indent="0" algn="ctr">
              <a:buNone/>
              <a:defRPr sz="3000" i="1" baseline="0">
                <a:solidFill>
                  <a:srgbClr val="1268B3"/>
                </a:solidFill>
                <a:latin typeface="+mn-lt"/>
              </a:defRPr>
            </a:lvl1pPr>
          </a:lstStyle>
          <a:p>
            <a:pPr lvl="0"/>
            <a:r>
              <a:rPr lang="en-US" dirty="0"/>
              <a:t>Quote Here</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0" y="6328963"/>
            <a:ext cx="12192000"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extLst>
      <p:ext uri="{BB962C8B-B14F-4D97-AF65-F5344CB8AC3E}">
        <p14:creationId xmlns:p14="http://schemas.microsoft.com/office/powerpoint/2010/main" val="8744841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tro. Text with 3 bullets">
    <p:spTree>
      <p:nvGrpSpPr>
        <p:cNvPr id="1" name=""/>
        <p:cNvGrpSpPr/>
        <p:nvPr/>
      </p:nvGrpSpPr>
      <p:grpSpPr>
        <a:xfrm>
          <a:off x="0" y="0"/>
          <a:ext cx="0" cy="0"/>
          <a:chOff x="0" y="0"/>
          <a:chExt cx="0" cy="0"/>
        </a:xfrm>
      </p:grpSpPr>
      <p:sp>
        <p:nvSpPr>
          <p:cNvPr id="29" name="Rectangle 2"/>
          <p:cNvSpPr/>
          <p:nvPr userDrawn="1"/>
        </p:nvSpPr>
        <p:spPr>
          <a:xfrm>
            <a:off x="0" y="0"/>
            <a:ext cx="7580243"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21062" y="3295516"/>
            <a:ext cx="6434785"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5420235" y="1767285"/>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6692445" y="2038802"/>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6692445" y="3582457"/>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Rectangle 21"/>
          <p:cNvSpPr>
            <a:spLocks noChangeArrowheads="1"/>
          </p:cNvSpPr>
          <p:nvPr userDrawn="1"/>
        </p:nvSpPr>
        <p:spPr bwMode="auto">
          <a:xfrm flipV="1">
            <a:off x="465266" y="1589475"/>
            <a:ext cx="4101734" cy="56433"/>
          </a:xfrm>
          <a:prstGeom prst="rect">
            <a:avLst/>
          </a:prstGeom>
          <a:solidFill>
            <a:srgbClr val="FDB614"/>
          </a:solidFill>
          <a:ln>
            <a:solidFill>
              <a:srgbClr val="FDB614"/>
            </a:solidFill>
          </a:ln>
        </p:spPr>
        <p:txBody>
          <a:bodyPr lIns="0"/>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FDB614"/>
              </a:solidFill>
              <a:ea typeface="ＭＳ Ｐゴシック" charset="-128"/>
              <a:cs typeface="ＭＳ Ｐゴシック" charset="-128"/>
            </a:endParaRPr>
          </a:p>
        </p:txBody>
      </p:sp>
      <p:sp>
        <p:nvSpPr>
          <p:cNvPr id="33" name="Text Placeholder 5"/>
          <p:cNvSpPr>
            <a:spLocks noGrp="1"/>
          </p:cNvSpPr>
          <p:nvPr userDrawn="1">
            <p:ph type="body" sz="quarter" idx="13" hasCustomPrompt="1"/>
          </p:nvPr>
        </p:nvSpPr>
        <p:spPr>
          <a:xfrm>
            <a:off x="643223" y="681688"/>
            <a:ext cx="3821205" cy="697353"/>
          </a:xfrm>
        </p:spPr>
        <p:txBody>
          <a:bodyPr>
            <a:normAutofit/>
          </a:bodyPr>
          <a:lstStyle>
            <a:lvl1pPr marL="0" indent="0">
              <a:buNone/>
              <a:defRPr sz="3600">
                <a:solidFill>
                  <a:schemeClr val="bg1"/>
                </a:solidFill>
              </a:defRPr>
            </a:lvl1pPr>
          </a:lstStyle>
          <a:p>
            <a:r>
              <a:rPr lang="en-US" dirty="0"/>
              <a:t>Title</a:t>
            </a:r>
          </a:p>
        </p:txBody>
      </p:sp>
      <p:sp>
        <p:nvSpPr>
          <p:cNvPr id="34" name="Text Placeholder 6"/>
          <p:cNvSpPr>
            <a:spLocks noGrp="1"/>
          </p:cNvSpPr>
          <p:nvPr userDrawn="1">
            <p:ph type="body" sz="quarter" idx="14" hasCustomPrompt="1"/>
          </p:nvPr>
        </p:nvSpPr>
        <p:spPr>
          <a:xfrm>
            <a:off x="643223" y="2087287"/>
            <a:ext cx="3821205" cy="3642009"/>
          </a:xfrm>
        </p:spPr>
        <p:txBody>
          <a:bodyPr>
            <a:normAutofit/>
          </a:bodyPr>
          <a:lstStyle>
            <a:lvl1pPr marL="0" indent="0">
              <a:buNone/>
              <a:defRPr sz="2400">
                <a:solidFill>
                  <a:schemeClr val="bg1"/>
                </a:solidFill>
              </a:defRPr>
            </a:lvl1pPr>
          </a:lstStyle>
          <a:p>
            <a:r>
              <a:rPr lang="en-US" dirty="0"/>
              <a:t>Body Text</a:t>
            </a:r>
          </a:p>
        </p:txBody>
      </p:sp>
      <p:sp>
        <p:nvSpPr>
          <p:cNvPr id="35" name="Text Placeholder 7"/>
          <p:cNvSpPr>
            <a:spLocks noGrp="1"/>
          </p:cNvSpPr>
          <p:nvPr userDrawn="1">
            <p:ph type="body" sz="quarter" idx="15" hasCustomPrompt="1"/>
          </p:nvPr>
        </p:nvSpPr>
        <p:spPr>
          <a:xfrm>
            <a:off x="5489681" y="1766517"/>
            <a:ext cx="1176670" cy="1122295"/>
          </a:xfrm>
        </p:spPr>
        <p:txBody>
          <a:bodyPr anchor="ctr">
            <a:normAutofit/>
          </a:bodyPr>
          <a:lstStyle>
            <a:lvl1pPr marL="0" indent="0" algn="ctr">
              <a:buNone/>
              <a:defRPr sz="4800">
                <a:solidFill>
                  <a:srgbClr val="FDB614"/>
                </a:solidFill>
              </a:defRPr>
            </a:lvl1pPr>
          </a:lstStyle>
          <a:p>
            <a:r>
              <a:rPr lang="en-US" dirty="0"/>
              <a:t>01</a:t>
            </a:r>
          </a:p>
        </p:txBody>
      </p:sp>
      <p:sp>
        <p:nvSpPr>
          <p:cNvPr id="36" name="Text Placeholder 4"/>
          <p:cNvSpPr>
            <a:spLocks noGrp="1"/>
          </p:cNvSpPr>
          <p:nvPr userDrawn="1">
            <p:ph type="body" sz="quarter" idx="12" hasCustomPrompt="1"/>
          </p:nvPr>
        </p:nvSpPr>
        <p:spPr>
          <a:xfrm>
            <a:off x="6960165" y="1775790"/>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7" name="Text Placeholder 8"/>
          <p:cNvSpPr>
            <a:spLocks noGrp="1"/>
          </p:cNvSpPr>
          <p:nvPr userDrawn="1">
            <p:ph type="body" sz="quarter" idx="16" hasCustomPrompt="1"/>
          </p:nvPr>
        </p:nvSpPr>
        <p:spPr>
          <a:xfrm>
            <a:off x="5513499" y="3314348"/>
            <a:ext cx="1176670" cy="1122295"/>
          </a:xfrm>
        </p:spPr>
        <p:txBody>
          <a:bodyPr anchor="ctr">
            <a:normAutofit/>
          </a:bodyPr>
          <a:lstStyle>
            <a:lvl1pPr marL="0" indent="0" algn="ctr">
              <a:buNone/>
              <a:defRPr sz="4800">
                <a:solidFill>
                  <a:srgbClr val="FDB614"/>
                </a:solidFill>
              </a:defRPr>
            </a:lvl1pPr>
          </a:lstStyle>
          <a:p>
            <a:r>
              <a:rPr lang="en-US" dirty="0"/>
              <a:t>02</a:t>
            </a:r>
          </a:p>
        </p:txBody>
      </p:sp>
      <p:sp>
        <p:nvSpPr>
          <p:cNvPr id="38" name="Text Placeholder 9"/>
          <p:cNvSpPr>
            <a:spLocks noGrp="1"/>
          </p:cNvSpPr>
          <p:nvPr userDrawn="1">
            <p:ph type="body" sz="quarter" idx="17" hasCustomPrompt="1"/>
          </p:nvPr>
        </p:nvSpPr>
        <p:spPr>
          <a:xfrm>
            <a:off x="6983983" y="3310369"/>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41" name="Picture 40"/>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4464428" y="-2312958"/>
            <a:ext cx="4590288" cy="4126992"/>
          </a:xfrm>
          <a:prstGeom prst="rect">
            <a:avLst/>
          </a:prstGeom>
        </p:spPr>
      </p:pic>
    </p:spTree>
    <p:extLst>
      <p:ext uri="{BB962C8B-B14F-4D97-AF65-F5344CB8AC3E}">
        <p14:creationId xmlns:p14="http://schemas.microsoft.com/office/powerpoint/2010/main" val="2315511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grpSp>
        <p:nvGrpSpPr>
          <p:cNvPr id="7" name="Group 6"/>
          <p:cNvGrpSpPr/>
          <p:nvPr userDrawn="1"/>
        </p:nvGrpSpPr>
        <p:grpSpPr>
          <a:xfrm flipH="1">
            <a:off x="0" y="0"/>
            <a:ext cx="12192057" cy="4412975"/>
            <a:chOff x="0" y="0"/>
            <a:chExt cx="12192057" cy="4412975"/>
          </a:xfrm>
        </p:grpSpPr>
        <p:sp>
          <p:nvSpPr>
            <p:cNvPr id="5" name="Rectangle 4"/>
            <p:cNvSpPr/>
            <p:nvPr userDrawn="1"/>
          </p:nvSpPr>
          <p:spPr>
            <a:xfrm>
              <a:off x="0" y="0"/>
              <a:ext cx="7858539" cy="201433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nip Single Corner Rectangle 3"/>
            <p:cNvSpPr/>
            <p:nvPr userDrawn="1"/>
          </p:nvSpPr>
          <p:spPr>
            <a:xfrm>
              <a:off x="0" y="0"/>
              <a:ext cx="12192057" cy="4412975"/>
            </a:xfrm>
            <a:custGeom>
              <a:avLst/>
              <a:gdLst>
                <a:gd name="connsiteX0" fmla="*/ 0 w 11383617"/>
                <a:gd name="connsiteY0" fmla="*/ 0 h 2955235"/>
                <a:gd name="connsiteX1" fmla="*/ 10891068 w 11383617"/>
                <a:gd name="connsiteY1" fmla="*/ 0 h 2955235"/>
                <a:gd name="connsiteX2" fmla="*/ 11383617 w 11383617"/>
                <a:gd name="connsiteY2" fmla="*/ 492549 h 2955235"/>
                <a:gd name="connsiteX3" fmla="*/ 11383617 w 11383617"/>
                <a:gd name="connsiteY3" fmla="*/ 2955235 h 2955235"/>
                <a:gd name="connsiteX4" fmla="*/ 0 w 11383617"/>
                <a:gd name="connsiteY4" fmla="*/ 2955235 h 2955235"/>
                <a:gd name="connsiteX5" fmla="*/ 0 w 11383617"/>
                <a:gd name="connsiteY5" fmla="*/ 0 h 2955235"/>
                <a:gd name="connsiteX0" fmla="*/ 0 w 11383617"/>
                <a:gd name="connsiteY0" fmla="*/ 954157 h 3909392"/>
                <a:gd name="connsiteX1" fmla="*/ 4954094 w 11383617"/>
                <a:gd name="connsiteY1" fmla="*/ 0 h 3909392"/>
                <a:gd name="connsiteX2" fmla="*/ 11383617 w 11383617"/>
                <a:gd name="connsiteY2" fmla="*/ 1446706 h 3909392"/>
                <a:gd name="connsiteX3" fmla="*/ 11383617 w 11383617"/>
                <a:gd name="connsiteY3" fmla="*/ 3909392 h 3909392"/>
                <a:gd name="connsiteX4" fmla="*/ 0 w 11383617"/>
                <a:gd name="connsiteY4" fmla="*/ 3909392 h 3909392"/>
                <a:gd name="connsiteX5" fmla="*/ 0 w 11383617"/>
                <a:gd name="connsiteY5" fmla="*/ 954157 h 3909392"/>
                <a:gd name="connsiteX0" fmla="*/ 0 w 12245008"/>
                <a:gd name="connsiteY0" fmla="*/ 954157 h 3909392"/>
                <a:gd name="connsiteX1" fmla="*/ 4954094 w 12245008"/>
                <a:gd name="connsiteY1" fmla="*/ 0 h 3909392"/>
                <a:gd name="connsiteX2" fmla="*/ 11383617 w 12245008"/>
                <a:gd name="connsiteY2" fmla="*/ 1446706 h 3909392"/>
                <a:gd name="connsiteX3" fmla="*/ 12245008 w 12245008"/>
                <a:gd name="connsiteY3" fmla="*/ 2849218 h 3909392"/>
                <a:gd name="connsiteX4" fmla="*/ 0 w 12245008"/>
                <a:gd name="connsiteY4" fmla="*/ 3909392 h 3909392"/>
                <a:gd name="connsiteX5" fmla="*/ 0 w 12245008"/>
                <a:gd name="connsiteY5" fmla="*/ 954157 h 3909392"/>
                <a:gd name="connsiteX0" fmla="*/ 0 w 12245008"/>
                <a:gd name="connsiteY0" fmla="*/ 954157 h 3909392"/>
                <a:gd name="connsiteX1" fmla="*/ 4954094 w 12245008"/>
                <a:gd name="connsiteY1" fmla="*/ 0 h 3909392"/>
                <a:gd name="connsiteX2" fmla="*/ 12165495 w 12245008"/>
                <a:gd name="connsiteY2" fmla="*/ 2219 h 3909392"/>
                <a:gd name="connsiteX3" fmla="*/ 12245008 w 12245008"/>
                <a:gd name="connsiteY3" fmla="*/ 2849218 h 3909392"/>
                <a:gd name="connsiteX4" fmla="*/ 0 w 12245008"/>
                <a:gd name="connsiteY4" fmla="*/ 3909392 h 3909392"/>
                <a:gd name="connsiteX5" fmla="*/ 0 w 12245008"/>
                <a:gd name="connsiteY5" fmla="*/ 954157 h 3909392"/>
                <a:gd name="connsiteX0" fmla="*/ 13253 w 12258261"/>
                <a:gd name="connsiteY0" fmla="*/ 954157 h 4399723"/>
                <a:gd name="connsiteX1" fmla="*/ 4967347 w 12258261"/>
                <a:gd name="connsiteY1" fmla="*/ 0 h 4399723"/>
                <a:gd name="connsiteX2" fmla="*/ 12178748 w 12258261"/>
                <a:gd name="connsiteY2" fmla="*/ 2219 h 4399723"/>
                <a:gd name="connsiteX3" fmla="*/ 12258261 w 12258261"/>
                <a:gd name="connsiteY3" fmla="*/ 2849218 h 4399723"/>
                <a:gd name="connsiteX4" fmla="*/ 0 w 12258261"/>
                <a:gd name="connsiteY4" fmla="*/ 4399723 h 4399723"/>
                <a:gd name="connsiteX5" fmla="*/ 13253 w 12258261"/>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491410 h 4399723"/>
                <a:gd name="connsiteX4" fmla="*/ 0 w 12205252"/>
                <a:gd name="connsiteY4" fmla="*/ 4399723 h 4399723"/>
                <a:gd name="connsiteX5" fmla="*/ 13253 w 12205252"/>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517915 h 4399723"/>
                <a:gd name="connsiteX4" fmla="*/ 0 w 12205252"/>
                <a:gd name="connsiteY4" fmla="*/ 4399723 h 4399723"/>
                <a:gd name="connsiteX5" fmla="*/ 13253 w 12205252"/>
                <a:gd name="connsiteY5" fmla="*/ 954157 h 4399723"/>
                <a:gd name="connsiteX0" fmla="*/ 13253 w 12205252"/>
                <a:gd name="connsiteY0" fmla="*/ 967409 h 4412975"/>
                <a:gd name="connsiteX1" fmla="*/ 7922582 w 12205252"/>
                <a:gd name="connsiteY1" fmla="*/ 0 h 4412975"/>
                <a:gd name="connsiteX2" fmla="*/ 12178748 w 12205252"/>
                <a:gd name="connsiteY2" fmla="*/ 15471 h 4412975"/>
                <a:gd name="connsiteX3" fmla="*/ 12205252 w 12205252"/>
                <a:gd name="connsiteY3" fmla="*/ 2531167 h 4412975"/>
                <a:gd name="connsiteX4" fmla="*/ 0 w 12205252"/>
                <a:gd name="connsiteY4" fmla="*/ 4412975 h 4412975"/>
                <a:gd name="connsiteX5" fmla="*/ 13253 w 12205252"/>
                <a:gd name="connsiteY5" fmla="*/ 967409 h 4412975"/>
                <a:gd name="connsiteX0" fmla="*/ 587 w 12219091"/>
                <a:gd name="connsiteY0" fmla="*/ 1338470 h 4412975"/>
                <a:gd name="connsiteX1" fmla="*/ 7936421 w 12219091"/>
                <a:gd name="connsiteY1" fmla="*/ 0 h 4412975"/>
                <a:gd name="connsiteX2" fmla="*/ 12192587 w 12219091"/>
                <a:gd name="connsiteY2" fmla="*/ 15471 h 4412975"/>
                <a:gd name="connsiteX3" fmla="*/ 12219091 w 12219091"/>
                <a:gd name="connsiteY3" fmla="*/ 2531167 h 4412975"/>
                <a:gd name="connsiteX4" fmla="*/ 13839 w 12219091"/>
                <a:gd name="connsiteY4" fmla="*/ 4412975 h 4412975"/>
                <a:gd name="connsiteX5" fmla="*/ 587 w 12219091"/>
                <a:gd name="connsiteY5" fmla="*/ 1338470 h 4412975"/>
                <a:gd name="connsiteX0" fmla="*/ 587 w 12219150"/>
                <a:gd name="connsiteY0" fmla="*/ 1338470 h 4412975"/>
                <a:gd name="connsiteX1" fmla="*/ 7936421 w 12219150"/>
                <a:gd name="connsiteY1" fmla="*/ 0 h 4412975"/>
                <a:gd name="connsiteX2" fmla="*/ 12219150 w 12219150"/>
                <a:gd name="connsiteY2" fmla="*/ 15471 h 4412975"/>
                <a:gd name="connsiteX3" fmla="*/ 12219091 w 12219150"/>
                <a:gd name="connsiteY3" fmla="*/ 2531167 h 4412975"/>
                <a:gd name="connsiteX4" fmla="*/ 13839 w 12219150"/>
                <a:gd name="connsiteY4" fmla="*/ 4412975 h 4412975"/>
                <a:gd name="connsiteX5" fmla="*/ 587 w 12219150"/>
                <a:gd name="connsiteY5" fmla="*/ 1338470 h 441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9150" h="4412975">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98081" y="0"/>
            <a:ext cx="5805670" cy="5065989"/>
          </a:xfrm>
          <a:prstGeom prst="rect">
            <a:avLst/>
          </a:prstGeom>
        </p:spPr>
      </p:pic>
      <p:sp>
        <p:nvSpPr>
          <p:cNvPr id="83" name="Rectangle 82"/>
          <p:cNvSpPr/>
          <p:nvPr userDrawn="1"/>
        </p:nvSpPr>
        <p:spPr>
          <a:xfrm rot="21247678">
            <a:off x="-203757" y="2863176"/>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4" name="Straight Connector 83"/>
          <p:cNvCxnSpPr/>
          <p:nvPr userDrawn="1"/>
        </p:nvCxnSpPr>
        <p:spPr>
          <a:xfrm rot="21247678">
            <a:off x="3460705" y="2937369"/>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Text Placeholder 7"/>
          <p:cNvSpPr>
            <a:spLocks noGrp="1"/>
          </p:cNvSpPr>
          <p:nvPr>
            <p:ph type="body" sz="quarter" idx="15" hasCustomPrompt="1"/>
          </p:nvPr>
        </p:nvSpPr>
        <p:spPr>
          <a:xfrm rot="21247678">
            <a:off x="464686" y="2981541"/>
            <a:ext cx="2822796" cy="1029244"/>
          </a:xfrm>
        </p:spPr>
        <p:txBody>
          <a:bodyPr anchor="ctr">
            <a:normAutofit/>
          </a:bodyPr>
          <a:lstStyle>
            <a:lvl1pPr marL="0" indent="0" algn="l">
              <a:buNone/>
              <a:defRPr sz="4800">
                <a:solidFill>
                  <a:srgbClr val="FDB614"/>
                </a:solidFill>
              </a:defRPr>
            </a:lvl1pPr>
          </a:lstStyle>
          <a:p>
            <a:r>
              <a:rPr lang="en-US" dirty="0"/>
              <a:t>Title</a:t>
            </a:r>
          </a:p>
        </p:txBody>
      </p:sp>
      <p:sp>
        <p:nvSpPr>
          <p:cNvPr id="86" name="Text Placeholder 4"/>
          <p:cNvSpPr>
            <a:spLocks noGrp="1"/>
          </p:cNvSpPr>
          <p:nvPr>
            <p:ph type="body" sz="quarter" idx="18" hasCustomPrompt="1"/>
          </p:nvPr>
        </p:nvSpPr>
        <p:spPr>
          <a:xfrm rot="21247678">
            <a:off x="3741547" y="2634812"/>
            <a:ext cx="2447713" cy="1106570"/>
          </a:xfrm>
        </p:spPr>
        <p:txBody>
          <a:bodyPr anchor="ctr">
            <a:normAutofit/>
          </a:bodyPr>
          <a:lstStyle>
            <a:lvl1pPr marL="0" indent="0">
              <a:buNone/>
              <a:defRPr sz="2600" baseline="0">
                <a:solidFill>
                  <a:schemeClr val="bg1"/>
                </a:solidFill>
              </a:defRPr>
            </a:lvl1pPr>
          </a:lstStyle>
          <a:p>
            <a:r>
              <a:rPr lang="en-US" dirty="0"/>
              <a:t>Sub Title</a:t>
            </a:r>
          </a:p>
        </p:txBody>
      </p:sp>
      <p:sp>
        <p:nvSpPr>
          <p:cNvPr id="89" name="Text Placeholder 23"/>
          <p:cNvSpPr>
            <a:spLocks noGrp="1"/>
          </p:cNvSpPr>
          <p:nvPr>
            <p:ph type="body" sz="quarter" idx="19" hasCustomPrompt="1"/>
          </p:nvPr>
        </p:nvSpPr>
        <p:spPr>
          <a:xfrm>
            <a:off x="5149737" y="6029993"/>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0" name="Rectangle 89"/>
          <p:cNvSpPr/>
          <p:nvPr userDrawn="1"/>
        </p:nvSpPr>
        <p:spPr>
          <a:xfrm rot="20852900">
            <a:off x="4266740" y="5903454"/>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 Placeholder 23"/>
          <p:cNvSpPr>
            <a:spLocks noGrp="1"/>
          </p:cNvSpPr>
          <p:nvPr>
            <p:ph type="body" sz="quarter" idx="20" hasCustomPrompt="1"/>
          </p:nvPr>
        </p:nvSpPr>
        <p:spPr>
          <a:xfrm>
            <a:off x="9158520" y="6029994"/>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2" name="Rectangle 91"/>
          <p:cNvSpPr/>
          <p:nvPr userDrawn="1"/>
        </p:nvSpPr>
        <p:spPr>
          <a:xfrm rot="20852900">
            <a:off x="8275523" y="5903455"/>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04775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Font Size">
    <p:spTree>
      <p:nvGrpSpPr>
        <p:cNvPr id="1" name=""/>
        <p:cNvGrpSpPr/>
        <p:nvPr/>
      </p:nvGrpSpPr>
      <p:grpSpPr>
        <a:xfrm>
          <a:off x="0" y="0"/>
          <a:ext cx="0" cy="0"/>
          <a:chOff x="0" y="0"/>
          <a:chExt cx="0" cy="0"/>
        </a:xfrm>
      </p:grpSpPr>
    </p:spTree>
    <p:extLst>
      <p:ext uri="{BB962C8B-B14F-4D97-AF65-F5344CB8AC3E}">
        <p14:creationId xmlns:p14="http://schemas.microsoft.com/office/powerpoint/2010/main" val="789523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Typeface and Size">
    <p:spTree>
      <p:nvGrpSpPr>
        <p:cNvPr id="1" name=""/>
        <p:cNvGrpSpPr/>
        <p:nvPr/>
      </p:nvGrpSpPr>
      <p:grpSpPr>
        <a:xfrm>
          <a:off x="0" y="0"/>
          <a:ext cx="0" cy="0"/>
          <a:chOff x="0" y="0"/>
          <a:chExt cx="0" cy="0"/>
        </a:xfrm>
      </p:grpSpPr>
      <p:sp>
        <p:nvSpPr>
          <p:cNvPr id="6" name="Rectangle 5"/>
          <p:cNvSpPr/>
          <p:nvPr userDrawn="1"/>
        </p:nvSpPr>
        <p:spPr>
          <a:xfrm>
            <a:off x="0" y="-1"/>
            <a:ext cx="12192000" cy="6858001"/>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68B3"/>
              </a:solidFill>
            </a:endParaRPr>
          </a:p>
        </p:txBody>
      </p:sp>
      <p:sp>
        <p:nvSpPr>
          <p:cNvPr id="7" name="Rectangle 6"/>
          <p:cNvSpPr/>
          <p:nvPr userDrawn="1"/>
        </p:nvSpPr>
        <p:spPr>
          <a:xfrm>
            <a:off x="424669" y="528535"/>
            <a:ext cx="5666415" cy="1446550"/>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IE" sz="4400" b="1" i="0" u="none" strike="noStrike" kern="1200" baseline="0" dirty="0">
                <a:solidFill>
                  <a:schemeClr val="bg1"/>
                </a:solidFill>
                <a:effectLst/>
                <a:latin typeface="+mn-lt"/>
                <a:ea typeface="Quattrocento Sans"/>
                <a:cs typeface="Quattrocento Sans"/>
                <a:sym typeface="Quattrocento Sans"/>
              </a:rPr>
              <a:t>EPIC</a:t>
            </a:r>
            <a:endParaRPr lang="en-IE" sz="4400" b="1" i="0" u="none" strike="noStrike" kern="1200" baseline="0" dirty="0">
              <a:solidFill>
                <a:schemeClr val="bg1"/>
              </a:solidFill>
              <a:effectLst/>
              <a:latin typeface="+mn-lt"/>
              <a:ea typeface="+mn-ea"/>
              <a:cs typeface="+mn-cs"/>
              <a:sym typeface="Quattrocento Sans"/>
            </a:endParaRP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093974" y="1633466"/>
            <a:ext cx="4589207" cy="4555093"/>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3172202"/>
            <a:ext cx="5489434"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4835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9674933-F2B1-8A48-B5FC-18445F691229}" type="datetimeFigureOut">
              <a:rPr lang="en-US" smtClean="0"/>
              <a:t>9/17/2020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3F4CC3-3726-6A40-B89F-F0B2541AE1A6}" type="slidenum">
              <a:rPr lang="en-US" smtClean="0"/>
              <a:t>‹#›</a:t>
            </a:fld>
            <a:endParaRPr lang="en-US"/>
          </a:p>
        </p:txBody>
      </p:sp>
    </p:spTree>
    <p:extLst>
      <p:ext uri="{BB962C8B-B14F-4D97-AF65-F5344CB8AC3E}">
        <p14:creationId xmlns:p14="http://schemas.microsoft.com/office/powerpoint/2010/main" val="34219705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3" name="Rectangle 2"/>
          <p:cNvSpPr/>
          <p:nvPr userDrawn="1"/>
        </p:nvSpPr>
        <p:spPr>
          <a:xfrm>
            <a:off x="0" y="-13252"/>
            <a:ext cx="7673009"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rot="353497">
            <a:off x="-106891" y="570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11"/>
          <p:cNvSpPr>
            <a:spLocks noGrp="1"/>
          </p:cNvSpPr>
          <p:nvPr>
            <p:ph type="body" sz="quarter" idx="10" hasCustomPrompt="1"/>
          </p:nvPr>
        </p:nvSpPr>
        <p:spPr>
          <a:xfrm rot="353497">
            <a:off x="459254" y="680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0" name="Text Placeholder 25"/>
          <p:cNvSpPr>
            <a:spLocks noGrp="1"/>
          </p:cNvSpPr>
          <p:nvPr>
            <p:ph type="body" sz="quarter" idx="23" hasCustomPrompt="1"/>
          </p:nvPr>
        </p:nvSpPr>
        <p:spPr>
          <a:xfrm>
            <a:off x="608054" y="3476639"/>
            <a:ext cx="2784503" cy="3056683"/>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7635" y="-13252"/>
            <a:ext cx="5124365" cy="4311535"/>
          </a:xfrm>
          <a:prstGeom prst="rect">
            <a:avLst/>
          </a:prstGeom>
        </p:spPr>
      </p:pic>
      <p:sp>
        <p:nvSpPr>
          <p:cNvPr id="13" name="Rectangle 12"/>
          <p:cNvSpPr/>
          <p:nvPr userDrawn="1"/>
        </p:nvSpPr>
        <p:spPr>
          <a:xfrm rot="353497">
            <a:off x="-106891" y="1603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1"/>
          <p:cNvSpPr>
            <a:spLocks noGrp="1"/>
          </p:cNvSpPr>
          <p:nvPr>
            <p:ph type="body" sz="quarter" idx="24" hasCustomPrompt="1"/>
          </p:nvPr>
        </p:nvSpPr>
        <p:spPr>
          <a:xfrm rot="353497">
            <a:off x="459254" y="1713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6" name="Footer Placeholder 6"/>
          <p:cNvSpPr txBox="1">
            <a:spLocks noGrp="1"/>
          </p:cNvSpPr>
          <p:nvPr userDrawn="1"/>
        </p:nvSpPr>
        <p:spPr bwMode="auto">
          <a:xfrm>
            <a:off x="7655243" y="6126922"/>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17"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984105" y="6071360"/>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333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463826" y="6052320"/>
            <a:ext cx="6692348" cy="400110"/>
          </a:xfrm>
          <a:prstGeom prst="rect">
            <a:avLst/>
          </a:prstGeom>
        </p:spPr>
        <p:txBody>
          <a:bodyPr wrap="square">
            <a:spAutoFit/>
          </a:bodyPr>
          <a:lstStyle/>
          <a:p>
            <a:pPr algn="just">
              <a:spcBef>
                <a:spcPct val="0"/>
              </a:spcBef>
              <a:buFontTx/>
              <a:buNone/>
            </a:pPr>
            <a:r>
              <a:rPr lang="en-GB" altLang="x-none" sz="1000" dirty="0">
                <a:solidFill>
                  <a:schemeClr val="bg1"/>
                </a:solidFill>
              </a:rPr>
              <a:t>This publication reflects the views only of the authors, and the Education, </a:t>
            </a:r>
            <a:r>
              <a:rPr lang="en-GB" altLang="x-none" sz="1000" dirty="0" err="1">
                <a:solidFill>
                  <a:schemeClr val="bg1"/>
                </a:solidFill>
              </a:rPr>
              <a:t>Audiovisual</a:t>
            </a:r>
            <a:r>
              <a:rPr lang="en-GB" altLang="x-none" sz="1000" dirty="0">
                <a:solidFill>
                  <a:schemeClr val="bg1"/>
                </a:solidFill>
              </a:rPr>
              <a:t> and Culture Executive Agency and the European Commission cannot be held responsible for any use which may be made of the information contained therein."  </a:t>
            </a:r>
            <a:endParaRPr lang="en-IE" altLang="en-US" sz="1000" dirty="0">
              <a:solidFill>
                <a:schemeClr val="bg1"/>
              </a:solidFill>
            </a:endParaRPr>
          </a:p>
        </p:txBody>
      </p:sp>
      <p:sp>
        <p:nvSpPr>
          <p:cNvPr id="12" name="Text Placeholder 11"/>
          <p:cNvSpPr>
            <a:spLocks noGrp="1"/>
          </p:cNvSpPr>
          <p:nvPr>
            <p:ph type="body" sz="quarter" idx="10" hasCustomPrompt="1"/>
          </p:nvPr>
        </p:nvSpPr>
        <p:spPr>
          <a:xfrm>
            <a:off x="576136" y="391665"/>
            <a:ext cx="5199824" cy="3224991"/>
          </a:xfrm>
        </p:spPr>
        <p:txBody>
          <a:bodyPr>
            <a:normAutofit/>
          </a:bodyPr>
          <a:lstStyle>
            <a:lvl1pPr marL="0" indent="0">
              <a:buNone/>
              <a:defRPr sz="5400">
                <a:solidFill>
                  <a:schemeClr val="bg1"/>
                </a:solidFill>
              </a:defRPr>
            </a:lvl1pPr>
          </a:lstStyle>
          <a:p>
            <a:pPr lvl="0"/>
            <a:r>
              <a:rPr lang="en-US" dirty="0"/>
              <a:t>INTRO.</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2729" t="-39417" r="31006" b="23679"/>
          <a:stretch/>
        </p:blipFill>
        <p:spPr>
          <a:xfrm>
            <a:off x="5870713" y="391665"/>
            <a:ext cx="6321287" cy="6466335"/>
          </a:xfrm>
          <a:prstGeom prst="rect">
            <a:avLst/>
          </a:prstGeom>
        </p:spPr>
      </p:pic>
    </p:spTree>
    <p:extLst>
      <p:ext uri="{BB962C8B-B14F-4D97-AF65-F5344CB8AC3E}">
        <p14:creationId xmlns:p14="http://schemas.microsoft.com/office/powerpoint/2010/main" val="206619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Icons with Title">
    <p:spTree>
      <p:nvGrpSpPr>
        <p:cNvPr id="1" name=""/>
        <p:cNvGrpSpPr/>
        <p:nvPr/>
      </p:nvGrpSpPr>
      <p:grpSpPr>
        <a:xfrm>
          <a:off x="0" y="0"/>
          <a:ext cx="0" cy="0"/>
          <a:chOff x="0" y="0"/>
          <a:chExt cx="0" cy="0"/>
        </a:xfrm>
      </p:grpSpPr>
      <p:sp>
        <p:nvSpPr>
          <p:cNvPr id="30" name="Rectangle 2"/>
          <p:cNvSpPr/>
          <p:nvPr userDrawn="1"/>
        </p:nvSpPr>
        <p:spPr>
          <a:xfrm rot="16200000" flipH="1" flipV="1">
            <a:off x="4610365" y="-4597113"/>
            <a:ext cx="2984522" cy="12178751"/>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7673009"/>
              <a:gd name="connsiteY0" fmla="*/ 0 h 6863783"/>
              <a:gd name="connsiteX1" fmla="*/ 7673009 w 7673009"/>
              <a:gd name="connsiteY1" fmla="*/ 0 h 6863783"/>
              <a:gd name="connsiteX2" fmla="*/ 5924975 w 7673009"/>
              <a:gd name="connsiteY2" fmla="*/ 6863783 h 6863783"/>
              <a:gd name="connsiteX3" fmla="*/ 0 w 7673009"/>
              <a:gd name="connsiteY3" fmla="*/ 6858000 h 6863783"/>
              <a:gd name="connsiteX4" fmla="*/ 0 w 7673009"/>
              <a:gd name="connsiteY4" fmla="*/ 0 h 6863783"/>
              <a:gd name="connsiteX0" fmla="*/ 0 w 7076033"/>
              <a:gd name="connsiteY0" fmla="*/ 1 h 6863784"/>
              <a:gd name="connsiteX1" fmla="*/ 7076034 w 7076033"/>
              <a:gd name="connsiteY1" fmla="*/ 0 h 6863784"/>
              <a:gd name="connsiteX2" fmla="*/ 5924975 w 7076033"/>
              <a:gd name="connsiteY2" fmla="*/ 6863784 h 6863784"/>
              <a:gd name="connsiteX3" fmla="*/ 0 w 7076033"/>
              <a:gd name="connsiteY3" fmla="*/ 6858001 h 6863784"/>
              <a:gd name="connsiteX4" fmla="*/ 0 w 7076033"/>
              <a:gd name="connsiteY4" fmla="*/ 1 h 686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6033" h="6863784">
                <a:moveTo>
                  <a:pt x="0" y="1"/>
                </a:moveTo>
                <a:lnTo>
                  <a:pt x="7076034" y="0"/>
                </a:lnTo>
                <a:lnTo>
                  <a:pt x="5924975" y="6863784"/>
                </a:lnTo>
                <a:lnTo>
                  <a:pt x="0" y="6858001"/>
                </a:lnTo>
                <a:lnTo>
                  <a:pt x="0" y="1"/>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23"/>
          <p:cNvSpPr>
            <a:spLocks noChangeArrowheads="1"/>
          </p:cNvSpPr>
          <p:nvPr userDrawn="1"/>
        </p:nvSpPr>
        <p:spPr bwMode="auto">
          <a:xfrm>
            <a:off x="16262195" y="79667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1" name="Oval 24"/>
          <p:cNvSpPr>
            <a:spLocks noChangeArrowheads="1"/>
          </p:cNvSpPr>
          <p:nvPr userDrawn="1"/>
        </p:nvSpPr>
        <p:spPr bwMode="auto">
          <a:xfrm>
            <a:off x="16063758" y="85810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2" name="Oval 25"/>
          <p:cNvSpPr>
            <a:spLocks noChangeArrowheads="1"/>
          </p:cNvSpPr>
          <p:nvPr userDrawn="1"/>
        </p:nvSpPr>
        <p:spPr bwMode="auto">
          <a:xfrm>
            <a:off x="16898783" y="79619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3" name="Oval 26"/>
          <p:cNvSpPr>
            <a:spLocks noChangeArrowheads="1"/>
          </p:cNvSpPr>
          <p:nvPr userDrawn="1"/>
        </p:nvSpPr>
        <p:spPr bwMode="auto">
          <a:xfrm>
            <a:off x="16414595" y="81191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4" name="Oval 27"/>
          <p:cNvSpPr>
            <a:spLocks noChangeArrowheads="1"/>
          </p:cNvSpPr>
          <p:nvPr userDrawn="1"/>
        </p:nvSpPr>
        <p:spPr bwMode="auto">
          <a:xfrm>
            <a:off x="16216158" y="87334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5" name="Oval 28"/>
          <p:cNvSpPr>
            <a:spLocks noChangeArrowheads="1"/>
          </p:cNvSpPr>
          <p:nvPr userDrawn="1"/>
        </p:nvSpPr>
        <p:spPr bwMode="auto">
          <a:xfrm>
            <a:off x="17051183" y="81143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6" name="Oval 29"/>
          <p:cNvSpPr>
            <a:spLocks noChangeArrowheads="1"/>
          </p:cNvSpPr>
          <p:nvPr userDrawn="1"/>
        </p:nvSpPr>
        <p:spPr bwMode="auto">
          <a:xfrm>
            <a:off x="16566995" y="82715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7" name="Oval 30"/>
          <p:cNvSpPr>
            <a:spLocks noChangeArrowheads="1"/>
          </p:cNvSpPr>
          <p:nvPr userDrawn="1"/>
        </p:nvSpPr>
        <p:spPr bwMode="auto">
          <a:xfrm>
            <a:off x="16368558" y="88858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8" name="Oval 31"/>
          <p:cNvSpPr>
            <a:spLocks noChangeArrowheads="1"/>
          </p:cNvSpPr>
          <p:nvPr userDrawn="1"/>
        </p:nvSpPr>
        <p:spPr bwMode="auto">
          <a:xfrm>
            <a:off x="17203583" y="82667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pic>
        <p:nvPicPr>
          <p:cNvPr id="20" name="図プレースホルダー 37"/>
          <p:cNvPicPr>
            <a:picLocks noChangeAspect="1"/>
          </p:cNvPicPr>
          <p:nvPr userDrawn="1"/>
        </p:nvPicPr>
        <p:blipFill>
          <a:blip r:embed="rId2">
            <a:extLst>
              <a:ext uri="{28A0092B-C50C-407E-A947-70E740481C1C}">
                <a14:useLocalDpi xmlns:a14="http://schemas.microsoft.com/office/drawing/2010/main" val="0"/>
              </a:ext>
            </a:extLst>
          </a:blip>
          <a:srcRect l="16211" r="16211"/>
          <a:stretch>
            <a:fillRect/>
          </a:stretch>
        </p:blipFill>
        <p:spPr bwMode="auto">
          <a:xfrm>
            <a:off x="13804745" y="3534408"/>
            <a:ext cx="8636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Placeholder 23"/>
          <p:cNvSpPr>
            <a:spLocks noGrp="1"/>
          </p:cNvSpPr>
          <p:nvPr>
            <p:ph type="body" sz="quarter" idx="13" hasCustomPrompt="1"/>
          </p:nvPr>
        </p:nvSpPr>
        <p:spPr>
          <a:xfrm>
            <a:off x="13250" y="901279"/>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46" name="Text Placeholder 23"/>
          <p:cNvSpPr>
            <a:spLocks noGrp="1"/>
          </p:cNvSpPr>
          <p:nvPr>
            <p:ph type="body" sz="quarter" idx="14" hasCustomPrompt="1"/>
          </p:nvPr>
        </p:nvSpPr>
        <p:spPr>
          <a:xfrm>
            <a:off x="684287"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47" name="Text Placeholder 23"/>
          <p:cNvSpPr>
            <a:spLocks noGrp="1"/>
          </p:cNvSpPr>
          <p:nvPr>
            <p:ph type="body" sz="quarter" idx="15" hasCustomPrompt="1"/>
          </p:nvPr>
        </p:nvSpPr>
        <p:spPr>
          <a:xfrm>
            <a:off x="684287"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48" name="Straight Connector 47"/>
          <p:cNvCxnSpPr/>
          <p:nvPr userDrawn="1"/>
        </p:nvCxnSpPr>
        <p:spPr>
          <a:xfrm flipH="1">
            <a:off x="555813"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0" name="Text Placeholder 23"/>
          <p:cNvSpPr>
            <a:spLocks noGrp="1"/>
          </p:cNvSpPr>
          <p:nvPr>
            <p:ph type="body" sz="quarter" idx="16" hasCustomPrompt="1"/>
          </p:nvPr>
        </p:nvSpPr>
        <p:spPr>
          <a:xfrm>
            <a:off x="451221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1" name="Text Placeholder 23"/>
          <p:cNvSpPr>
            <a:spLocks noGrp="1"/>
          </p:cNvSpPr>
          <p:nvPr>
            <p:ph type="body" sz="quarter" idx="17" hasCustomPrompt="1"/>
          </p:nvPr>
        </p:nvSpPr>
        <p:spPr>
          <a:xfrm>
            <a:off x="451221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2" name="Straight Connector 51"/>
          <p:cNvCxnSpPr/>
          <p:nvPr userDrawn="1"/>
        </p:nvCxnSpPr>
        <p:spPr>
          <a:xfrm flipH="1">
            <a:off x="438374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4" name="Text Placeholder 23"/>
          <p:cNvSpPr>
            <a:spLocks noGrp="1"/>
          </p:cNvSpPr>
          <p:nvPr>
            <p:ph type="body" sz="quarter" idx="18" hasCustomPrompt="1"/>
          </p:nvPr>
        </p:nvSpPr>
        <p:spPr>
          <a:xfrm>
            <a:off x="822808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5" name="Text Placeholder 23"/>
          <p:cNvSpPr>
            <a:spLocks noGrp="1"/>
          </p:cNvSpPr>
          <p:nvPr>
            <p:ph type="body" sz="quarter" idx="19" hasCustomPrompt="1"/>
          </p:nvPr>
        </p:nvSpPr>
        <p:spPr>
          <a:xfrm>
            <a:off x="822808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6" name="Straight Connector 55"/>
          <p:cNvCxnSpPr/>
          <p:nvPr userDrawn="1"/>
        </p:nvCxnSpPr>
        <p:spPr>
          <a:xfrm flipH="1">
            <a:off x="809961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6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31" name="Picture 30"/>
          <p:cNvPicPr>
            <a:picLocks noChangeAspect="1"/>
          </p:cNvPicPr>
          <p:nvPr userDrawn="1"/>
        </p:nvPicPr>
        <p:blipFill rotWithShape="1">
          <a:blip r:embed="rId3">
            <a:extLst>
              <a:ext uri="{28A0092B-C50C-407E-A947-70E740481C1C}">
                <a14:useLocalDpi xmlns:a14="http://schemas.microsoft.com/office/drawing/2010/main" val="0"/>
              </a:ext>
            </a:extLst>
          </a:blip>
          <a:srcRect l="-29572" t="35076" r="29572" b="-35076"/>
          <a:stretch/>
        </p:blipFill>
        <p:spPr>
          <a:xfrm>
            <a:off x="8261657" y="5060"/>
            <a:ext cx="3943593" cy="3545568"/>
          </a:xfrm>
          <a:prstGeom prst="rect">
            <a:avLst/>
          </a:prstGeom>
        </p:spPr>
      </p:pic>
      <p:sp>
        <p:nvSpPr>
          <p:cNvPr id="2" name="Rectangle 1"/>
          <p:cNvSpPr/>
          <p:nvPr userDrawn="1"/>
        </p:nvSpPr>
        <p:spPr>
          <a:xfrm rot="20852900">
            <a:off x="1758912" y="2179950"/>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userDrawn="1"/>
        </p:nvSpPr>
        <p:spPr>
          <a:xfrm rot="649108">
            <a:off x="5613094" y="2122558"/>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userDrawn="1"/>
        </p:nvSpPr>
        <p:spPr>
          <a:xfrm rot="21216429">
            <a:off x="9635129" y="2128224"/>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5173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Left (Blue) Photo Right">
    <p:spTree>
      <p:nvGrpSpPr>
        <p:cNvPr id="1" name=""/>
        <p:cNvGrpSpPr/>
        <p:nvPr/>
      </p:nvGrpSpPr>
      <p:grpSpPr>
        <a:xfrm>
          <a:off x="0" y="0"/>
          <a:ext cx="0" cy="0"/>
          <a:chOff x="0" y="0"/>
          <a:chExt cx="0" cy="0"/>
        </a:xfrm>
      </p:grpSpPr>
      <p:sp>
        <p:nvSpPr>
          <p:cNvPr id="18"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24" name="Picture 23"/>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5" name="Rectangle 24"/>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29"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1035067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Right Text Left (Blue)">
    <p:spTree>
      <p:nvGrpSpPr>
        <p:cNvPr id="1" name=""/>
        <p:cNvGrpSpPr/>
        <p:nvPr/>
      </p:nvGrpSpPr>
      <p:grpSpPr>
        <a:xfrm>
          <a:off x="0" y="0"/>
          <a:ext cx="0" cy="0"/>
          <a:chOff x="0" y="0"/>
          <a:chExt cx="0" cy="0"/>
        </a:xfrm>
      </p:grpSpPr>
      <p:sp>
        <p:nvSpPr>
          <p:cNvPr id="63"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65" name="Picture 64"/>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66" name="Rectangle 65"/>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6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71"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72"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732658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Left (Red) Photo Right">
    <p:spTree>
      <p:nvGrpSpPr>
        <p:cNvPr id="1" name=""/>
        <p:cNvGrpSpPr/>
        <p:nvPr/>
      </p:nvGrpSpPr>
      <p:grpSpPr>
        <a:xfrm>
          <a:off x="0" y="0"/>
          <a:ext cx="0" cy="0"/>
          <a:chOff x="0" y="0"/>
          <a:chExt cx="0" cy="0"/>
        </a:xfrm>
      </p:grpSpPr>
      <p:sp>
        <p:nvSpPr>
          <p:cNvPr id="15"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9" name="Picture 18"/>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0" name="Rectangle 19"/>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2"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3"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764034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Left Text Right (Red) ">
    <p:spTree>
      <p:nvGrpSpPr>
        <p:cNvPr id="1" name=""/>
        <p:cNvGrpSpPr/>
        <p:nvPr/>
      </p:nvGrpSpPr>
      <p:grpSpPr>
        <a:xfrm>
          <a:off x="0" y="0"/>
          <a:ext cx="0" cy="0"/>
          <a:chOff x="0" y="0"/>
          <a:chExt cx="0" cy="0"/>
        </a:xfrm>
      </p:grpSpPr>
      <p:sp>
        <p:nvSpPr>
          <p:cNvPr id="30"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33" name="Picture 32"/>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38" name="Rectangle 37"/>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47"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48"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49"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064619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674933-F2B1-8A48-B5FC-18445F691229}" type="datetimeFigureOut">
              <a:rPr lang="en-US" smtClean="0"/>
              <a:t>9/17/2020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3F4CC3-3726-6A40-B89F-F0B2541AE1A6}" type="slidenum">
              <a:rPr lang="en-US" smtClean="0"/>
              <a:t>‹#›</a:t>
            </a:fld>
            <a:endParaRPr lang="en-US" dirty="0"/>
          </a:p>
        </p:txBody>
      </p:sp>
    </p:spTree>
    <p:extLst>
      <p:ext uri="{BB962C8B-B14F-4D97-AF65-F5344CB8AC3E}">
        <p14:creationId xmlns:p14="http://schemas.microsoft.com/office/powerpoint/2010/main" val="76914611"/>
      </p:ext>
    </p:extLst>
  </p:cSld>
  <p:clrMap bg1="lt1" tx1="dk1" bg2="lt2" tx2="dk2" accent1="accent1" accent2="accent2" accent3="accent3" accent4="accent4" accent5="accent5" accent6="accent6" hlink="hlink" folHlink="folHlink"/>
  <p:sldLayoutIdLst>
    <p:sldLayoutId id="2147483674" r:id="rId1"/>
    <p:sldLayoutId id="2147483676" r:id="rId2"/>
    <p:sldLayoutId id="2147483675" r:id="rId3"/>
    <p:sldLayoutId id="2147483649" r:id="rId4"/>
    <p:sldLayoutId id="2147483651" r:id="rId5"/>
    <p:sldLayoutId id="2147483652" r:id="rId6"/>
    <p:sldLayoutId id="2147483650" r:id="rId7"/>
    <p:sldLayoutId id="2147483655" r:id="rId8"/>
    <p:sldLayoutId id="2147483658" r:id="rId9"/>
    <p:sldLayoutId id="2147483653" r:id="rId10"/>
    <p:sldLayoutId id="2147483654" r:id="rId11"/>
    <p:sldLayoutId id="2147483657" r:id="rId12"/>
    <p:sldLayoutId id="2147483660" r:id="rId13"/>
    <p:sldLayoutId id="2147483681" r:id="rId14"/>
    <p:sldLayoutId id="2147483661" r:id="rId15"/>
    <p:sldLayoutId id="2147483680" r:id="rId16"/>
    <p:sldLayoutId id="2147483659" r:id="rId17"/>
    <p:sldLayoutId id="2147483656" r:id="rId18"/>
    <p:sldLayoutId id="2147483677" r:id="rId19"/>
    <p:sldLayoutId id="2147483679"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hyperlink" Target="https://entrepreneurhandbook.co.uk/creating-a-website/" TargetMode="Externa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hyperlink" Target="https://entrepreneurhandbook.co.uk/ecommerce-website/" TargetMode="Externa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hyperlink" Target="http://blog.etsy.com/en/2010/fan-art-and-fair-use-one-truth-and-five-myths/" TargetMode="External"/><Relationship Id="rId2" Type="http://schemas.openxmlformats.org/officeDocument/2006/relationships/hyperlink" Target="https://www.polygon.com/2018/9/11/17843664/copyright-directive-europian-union-parliament-explained-internet-article-13-youtube-fair-use#targetText=Stanford%20Law%20defines%20fair%20use,permission%20from%20the%20copyright%20owner." TargetMode="Externa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16.xml"/><Relationship Id="rId4" Type="http://schemas.openxmlformats.org/officeDocument/2006/relationships/hyperlink" Target="https://www.vibrationsadda.com/"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hyperlink" Target="http://www.epicopportunities.eu/" TargetMode="External"/><Relationship Id="rId2" Type="http://schemas.openxmlformats.org/officeDocument/2006/relationships/hyperlink" Target="https://www.facebook.com/EPICopportunties/" TargetMode="External"/><Relationship Id="rId1" Type="http://schemas.openxmlformats.org/officeDocument/2006/relationships/slideLayout" Target="../slideLayouts/slideLayout18.xml"/><Relationship Id="rId5" Type="http://schemas.openxmlformats.org/officeDocument/2006/relationships/image" Target="../media/image24.png"/><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hyperlink" Target="https://quickbooks.intuit.com/r/business-development/how-to-test-market-your-big-idea-on-a-small-scale/" TargetMode="External"/><Relationship Id="rId2" Type="http://schemas.openxmlformats.org/officeDocument/2006/relationships/hyperlink" Target="https://www.cbinsights.com/blog/startup-failure-reasons-top/" TargetMode="Externa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survata.com/" TargetMode="Externa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surveymonkey.com/r/?sm=5bKRUW8HQ7QE3ZCON0itZWmT1%2fg3vws%2fmZCQ5bmiwOU%3d" TargetMode="Externa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hyperlink" Target="https://quickbooks.intuit.com/r/marketing/7-best-practices-for-customer-satisfaction-surveys/" TargetMode="External"/><Relationship Id="rId2" Type="http://schemas.openxmlformats.org/officeDocument/2006/relationships/image" Target="../media/image15.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23"/>
          </p:nvPr>
        </p:nvSpPr>
        <p:spPr>
          <a:xfrm>
            <a:off x="152400" y="2590973"/>
            <a:ext cx="3397623" cy="3056683"/>
          </a:xfrm>
        </p:spPr>
        <p:txBody>
          <a:bodyPr/>
          <a:lstStyle/>
          <a:p>
            <a:pPr algn="ctr"/>
            <a:endParaRPr lang="en-US" sz="3600" b="1" dirty="0"/>
          </a:p>
          <a:p>
            <a:pPr algn="ctr"/>
            <a:r>
              <a:rPr lang="en-US" sz="3600" b="1" dirty="0"/>
              <a:t>Identifying and Researching Pop Culture Business Ideas</a:t>
            </a:r>
          </a:p>
        </p:txBody>
      </p:sp>
      <p:pic>
        <p:nvPicPr>
          <p:cNvPr id="10" name="Picture 9">
            <a:extLst>
              <a:ext uri="{FF2B5EF4-FFF2-40B4-BE49-F238E27FC236}">
                <a16:creationId xmlns:a16="http://schemas.microsoft.com/office/drawing/2014/main" id="{B4B97FC4-0296-0D41-BBEC-CA4F508FDF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8905" y="1427190"/>
            <a:ext cx="5192697" cy="5430810"/>
          </a:xfrm>
          <a:prstGeom prst="rect">
            <a:avLst/>
          </a:prstGeom>
        </p:spPr>
      </p:pic>
      <p:sp>
        <p:nvSpPr>
          <p:cNvPr id="11" name="Text Placeholder 2">
            <a:extLst>
              <a:ext uri="{FF2B5EF4-FFF2-40B4-BE49-F238E27FC236}">
                <a16:creationId xmlns:a16="http://schemas.microsoft.com/office/drawing/2014/main" id="{F5C8FBB9-A70A-CE46-AAFC-BD896C53A137}"/>
              </a:ext>
            </a:extLst>
          </p:cNvPr>
          <p:cNvSpPr txBox="1">
            <a:spLocks/>
          </p:cNvSpPr>
          <p:nvPr/>
        </p:nvSpPr>
        <p:spPr>
          <a:xfrm rot="353497">
            <a:off x="179110" y="1730445"/>
            <a:ext cx="4329564" cy="743199"/>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a:buNone/>
              <a:defRPr sz="44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Taking the Initiative</a:t>
            </a:r>
          </a:p>
          <a:p>
            <a:endParaRPr lang="en-US" dirty="0"/>
          </a:p>
        </p:txBody>
      </p:sp>
      <p:sp>
        <p:nvSpPr>
          <p:cNvPr id="12" name="Text Placeholder 4">
            <a:extLst>
              <a:ext uri="{FF2B5EF4-FFF2-40B4-BE49-F238E27FC236}">
                <a16:creationId xmlns:a16="http://schemas.microsoft.com/office/drawing/2014/main" id="{EA038426-EC41-6B4C-97E6-554964F05C18}"/>
              </a:ext>
            </a:extLst>
          </p:cNvPr>
          <p:cNvSpPr>
            <a:spLocks noGrp="1"/>
          </p:cNvSpPr>
          <p:nvPr>
            <p:ph type="body" sz="quarter" idx="10"/>
          </p:nvPr>
        </p:nvSpPr>
        <p:spPr>
          <a:xfrm rot="353497">
            <a:off x="180213" y="676020"/>
            <a:ext cx="3912108" cy="743199"/>
          </a:xfrm>
        </p:spPr>
        <p:txBody>
          <a:bodyPr>
            <a:normAutofit fontScale="92500"/>
          </a:bodyPr>
          <a:lstStyle/>
          <a:p>
            <a:r>
              <a:rPr lang="en-US" dirty="0"/>
              <a:t>Module 2 (Part 3)</a:t>
            </a:r>
          </a:p>
          <a:p>
            <a:endParaRPr lang="en-US" dirty="0"/>
          </a:p>
        </p:txBody>
      </p:sp>
    </p:spTree>
    <p:extLst>
      <p:ext uri="{BB962C8B-B14F-4D97-AF65-F5344CB8AC3E}">
        <p14:creationId xmlns:p14="http://schemas.microsoft.com/office/powerpoint/2010/main" val="4116172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64744A-059A-4790-BFD7-5F8FE7DC8D74}"/>
              </a:ext>
            </a:extLst>
          </p:cNvPr>
          <p:cNvSpPr>
            <a:spLocks noGrp="1"/>
          </p:cNvSpPr>
          <p:nvPr>
            <p:ph type="body" sz="quarter" idx="20"/>
          </p:nvPr>
        </p:nvSpPr>
        <p:spPr>
          <a:xfrm>
            <a:off x="616113" y="1781864"/>
            <a:ext cx="10959773" cy="4169140"/>
          </a:xfrm>
        </p:spPr>
        <p:txBody>
          <a:bodyPr/>
          <a:lstStyle/>
          <a:p>
            <a:pPr marL="0" indent="0" fontAlgn="base">
              <a:buNone/>
            </a:pPr>
            <a:r>
              <a:rPr lang="en-IE" sz="2800" b="1" dirty="0">
                <a:solidFill>
                  <a:srgbClr val="DA2128"/>
                </a:solidFill>
              </a:rPr>
              <a:t>Conduct a Beta Test</a:t>
            </a:r>
          </a:p>
          <a:p>
            <a:pPr marL="0" indent="0" fontAlgn="base">
              <a:buNone/>
            </a:pPr>
            <a:endParaRPr lang="en-IE" sz="1400" b="1" dirty="0">
              <a:solidFill>
                <a:srgbClr val="DA2128"/>
              </a:solidFill>
            </a:endParaRPr>
          </a:p>
          <a:p>
            <a:pPr marL="0" indent="0" fontAlgn="base">
              <a:buNone/>
            </a:pPr>
            <a:r>
              <a:rPr lang="en-IE" dirty="0"/>
              <a:t>A beta test is a small-scale release that tests market reaction to your product. By doing a small-scale release, you will get an idea of how your full launch will go, and you’ll be able to gain information to make final tweaks to your product or service before committing fully. When you conduct a beta test, the product should be as close to the final launch product as possible, including the packaging, so consumers will experience your vision of the product. The idea behind a beta test is that consumers in your target market will use and experience your product in their own environment for an extended period of time, usually four to six weeks. The test is typically done just prior to release to work out any final bugs in the product design and to get solid feedback about how consumers use the product. </a:t>
            </a:r>
          </a:p>
          <a:p>
            <a:endParaRPr lang="en-IE" dirty="0"/>
          </a:p>
        </p:txBody>
      </p:sp>
      <p:sp>
        <p:nvSpPr>
          <p:cNvPr id="6" name="Rectangle 5">
            <a:extLst>
              <a:ext uri="{FF2B5EF4-FFF2-40B4-BE49-F238E27FC236}">
                <a16:creationId xmlns:a16="http://schemas.microsoft.com/office/drawing/2014/main" id="{431F1E44-314B-3142-A0AC-41B1F39F33C9}"/>
              </a:ext>
            </a:extLst>
          </p:cNvPr>
          <p:cNvSpPr/>
          <p:nvPr/>
        </p:nvSpPr>
        <p:spPr>
          <a:xfrm rot="285998">
            <a:off x="-107339" y="608744"/>
            <a:ext cx="5279688"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
            <a:extLst>
              <a:ext uri="{FF2B5EF4-FFF2-40B4-BE49-F238E27FC236}">
                <a16:creationId xmlns:a16="http://schemas.microsoft.com/office/drawing/2014/main" id="{8ED32248-6C66-3343-9D00-37D63966D910}"/>
              </a:ext>
            </a:extLst>
          </p:cNvPr>
          <p:cNvSpPr>
            <a:spLocks noGrp="1"/>
          </p:cNvSpPr>
          <p:nvPr>
            <p:ph type="body" sz="quarter" idx="10"/>
          </p:nvPr>
        </p:nvSpPr>
        <p:spPr>
          <a:xfrm rot="285998">
            <a:off x="509229" y="819781"/>
            <a:ext cx="5089280" cy="716025"/>
          </a:xfrm>
        </p:spPr>
        <p:txBody>
          <a:bodyPr>
            <a:noAutofit/>
          </a:bodyPr>
          <a:lstStyle/>
          <a:p>
            <a:r>
              <a:rPr lang="en-IE" dirty="0"/>
              <a:t>Test Your Target Market</a:t>
            </a:r>
          </a:p>
        </p:txBody>
      </p:sp>
    </p:spTree>
    <p:extLst>
      <p:ext uri="{BB962C8B-B14F-4D97-AF65-F5344CB8AC3E}">
        <p14:creationId xmlns:p14="http://schemas.microsoft.com/office/powerpoint/2010/main" val="19503895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FCAD310-0DF4-B141-A335-8DE22BC25FC2}"/>
              </a:ext>
            </a:extLst>
          </p:cNvPr>
          <p:cNvSpPr/>
          <p:nvPr/>
        </p:nvSpPr>
        <p:spPr>
          <a:xfrm rot="21375402">
            <a:off x="5581748" y="1079706"/>
            <a:ext cx="6890251" cy="8259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2">
            <a:extLst>
              <a:ext uri="{FF2B5EF4-FFF2-40B4-BE49-F238E27FC236}">
                <a16:creationId xmlns:a16="http://schemas.microsoft.com/office/drawing/2014/main" id="{E4D00E9A-EF58-4E07-8980-24BFB8467F38}"/>
              </a:ext>
            </a:extLst>
          </p:cNvPr>
          <p:cNvSpPr>
            <a:spLocks noGrp="1"/>
          </p:cNvSpPr>
          <p:nvPr>
            <p:ph type="body" sz="quarter" idx="20"/>
          </p:nvPr>
        </p:nvSpPr>
        <p:spPr>
          <a:xfrm>
            <a:off x="443834" y="3167620"/>
            <a:ext cx="11575887" cy="3219928"/>
          </a:xfrm>
        </p:spPr>
        <p:txBody>
          <a:bodyPr/>
          <a:lstStyle/>
          <a:p>
            <a:pPr marL="0" indent="0" fontAlgn="base">
              <a:spcBef>
                <a:spcPts val="300"/>
              </a:spcBef>
              <a:buNone/>
            </a:pPr>
            <a:r>
              <a:rPr lang="en-IE" dirty="0"/>
              <a:t>If your primary sales channel will be online, this is often the quickest way to test:</a:t>
            </a:r>
          </a:p>
          <a:p>
            <a:pPr marL="0" indent="0" fontAlgn="base">
              <a:spcBef>
                <a:spcPts val="300"/>
              </a:spcBef>
              <a:buNone/>
            </a:pPr>
            <a:r>
              <a:rPr lang="en-IE" b="1" dirty="0">
                <a:solidFill>
                  <a:srgbClr val="DA2128"/>
                </a:solidFill>
              </a:rPr>
              <a:t>Activity: </a:t>
            </a:r>
            <a:r>
              <a:rPr lang="en-IE" dirty="0">
                <a:hlinkClick r:id="rId2">
                  <a:extLst>
                    <a:ext uri="{A12FA001-AC4F-418D-AE19-62706E023703}">
                      <ahyp:hlinkClr xmlns:ahyp="http://schemas.microsoft.com/office/drawing/2018/hyperlinkcolor" val="tx"/>
                    </a:ext>
                  </a:extLst>
                </a:hlinkClick>
              </a:rPr>
              <a:t>Set up a quick one-page website</a:t>
            </a:r>
            <a:r>
              <a:rPr lang="en-IE" dirty="0"/>
              <a:t> (for non-technical people Wix is a good solution).</a:t>
            </a:r>
          </a:p>
          <a:p>
            <a:pPr fontAlgn="base">
              <a:spcBef>
                <a:spcPts val="300"/>
              </a:spcBef>
            </a:pPr>
            <a:r>
              <a:rPr lang="en-IE" dirty="0"/>
              <a:t>Make it seem and feel professional</a:t>
            </a:r>
          </a:p>
          <a:p>
            <a:pPr fontAlgn="base">
              <a:spcBef>
                <a:spcPts val="300"/>
              </a:spcBef>
            </a:pPr>
            <a:r>
              <a:rPr lang="en-IE" dirty="0"/>
              <a:t>List your services/solutions.</a:t>
            </a:r>
          </a:p>
          <a:p>
            <a:pPr fontAlgn="base">
              <a:spcBef>
                <a:spcPts val="300"/>
              </a:spcBef>
            </a:pPr>
            <a:r>
              <a:rPr lang="en-IE" dirty="0"/>
              <a:t>Add a contact email.</a:t>
            </a:r>
          </a:p>
          <a:p>
            <a:pPr fontAlgn="base">
              <a:spcBef>
                <a:spcPts val="300"/>
              </a:spcBef>
            </a:pPr>
            <a:r>
              <a:rPr lang="en-IE" dirty="0"/>
              <a:t>Find the e-mails of ideal potential buyers and contact them about your service.</a:t>
            </a:r>
          </a:p>
          <a:p>
            <a:pPr>
              <a:spcBef>
                <a:spcPts val="300"/>
              </a:spcBef>
            </a:pPr>
            <a:r>
              <a:rPr lang="en-IE" dirty="0"/>
              <a:t>Then manage communications and see if anyone is interested, if not ask why and be persistent.</a:t>
            </a:r>
          </a:p>
          <a:p>
            <a:pPr>
              <a:spcBef>
                <a:spcPts val="300"/>
              </a:spcBef>
            </a:pPr>
            <a:endParaRPr lang="en-IE" dirty="0"/>
          </a:p>
        </p:txBody>
      </p:sp>
      <p:sp>
        <p:nvSpPr>
          <p:cNvPr id="4" name="Rectangle 3">
            <a:extLst>
              <a:ext uri="{FF2B5EF4-FFF2-40B4-BE49-F238E27FC236}">
                <a16:creationId xmlns:a16="http://schemas.microsoft.com/office/drawing/2014/main" id="{67F3F5FD-51B8-A444-A357-0E58B5D13DA6}"/>
              </a:ext>
            </a:extLst>
          </p:cNvPr>
          <p:cNvSpPr/>
          <p:nvPr/>
        </p:nvSpPr>
        <p:spPr>
          <a:xfrm rot="21375402">
            <a:off x="5581721" y="253296"/>
            <a:ext cx="6915503"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5471462" y="331375"/>
            <a:ext cx="6521716" cy="1026223"/>
          </a:xfrm>
        </p:spPr>
        <p:txBody>
          <a:bodyPr>
            <a:noAutofit/>
          </a:bodyPr>
          <a:lstStyle/>
          <a:p>
            <a:pPr algn="r">
              <a:lnSpc>
                <a:spcPct val="100000"/>
              </a:lnSpc>
              <a:spcBef>
                <a:spcPts val="0"/>
              </a:spcBef>
            </a:pPr>
            <a:r>
              <a:rPr lang="en-IE" b="1" dirty="0"/>
              <a:t>Activity: </a:t>
            </a:r>
            <a:r>
              <a:rPr lang="en-IE" dirty="0"/>
              <a:t>Test Your Target Market</a:t>
            </a:r>
          </a:p>
        </p:txBody>
      </p:sp>
      <p:sp>
        <p:nvSpPr>
          <p:cNvPr id="5" name="Rectangle 4">
            <a:extLst>
              <a:ext uri="{FF2B5EF4-FFF2-40B4-BE49-F238E27FC236}">
                <a16:creationId xmlns:a16="http://schemas.microsoft.com/office/drawing/2014/main" id="{0848F3E5-0E93-D044-9EAB-FFD548CA8EA0}"/>
              </a:ext>
            </a:extLst>
          </p:cNvPr>
          <p:cNvSpPr/>
          <p:nvPr/>
        </p:nvSpPr>
        <p:spPr>
          <a:xfrm rot="21375402">
            <a:off x="5443216" y="1166758"/>
            <a:ext cx="689025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6">
            <a:extLst>
              <a:ext uri="{FF2B5EF4-FFF2-40B4-BE49-F238E27FC236}">
                <a16:creationId xmlns:a16="http://schemas.microsoft.com/office/drawing/2014/main" id="{BBD66B9C-6156-9843-B526-7CAC7D867687}"/>
              </a:ext>
            </a:extLst>
          </p:cNvPr>
          <p:cNvSpPr txBox="1">
            <a:spLocks/>
          </p:cNvSpPr>
          <p:nvPr/>
        </p:nvSpPr>
        <p:spPr>
          <a:xfrm rot="21375402">
            <a:off x="5479489" y="1234425"/>
            <a:ext cx="6521716" cy="1026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lnSpc>
                <a:spcPct val="100000"/>
              </a:lnSpc>
              <a:spcBef>
                <a:spcPts val="0"/>
              </a:spcBef>
            </a:pPr>
            <a:r>
              <a:rPr lang="en-IE" dirty="0"/>
              <a:t>Set up a quick one page website</a:t>
            </a:r>
          </a:p>
        </p:txBody>
      </p:sp>
      <p:sp>
        <p:nvSpPr>
          <p:cNvPr id="10" name="Text Placeholder 2">
            <a:extLst>
              <a:ext uri="{FF2B5EF4-FFF2-40B4-BE49-F238E27FC236}">
                <a16:creationId xmlns:a16="http://schemas.microsoft.com/office/drawing/2014/main" id="{A94115E8-2905-104B-921A-E443D148B433}"/>
              </a:ext>
            </a:extLst>
          </p:cNvPr>
          <p:cNvSpPr txBox="1">
            <a:spLocks/>
          </p:cNvSpPr>
          <p:nvPr/>
        </p:nvSpPr>
        <p:spPr>
          <a:xfrm>
            <a:off x="443834" y="2397907"/>
            <a:ext cx="10959773" cy="554904"/>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base">
              <a:buFont typeface="Arial" charset="0"/>
              <a:buNone/>
            </a:pPr>
            <a:r>
              <a:rPr lang="en-IE" sz="2800" b="1" dirty="0">
                <a:solidFill>
                  <a:srgbClr val="1268B3"/>
                </a:solidFill>
              </a:rPr>
              <a:t>Create a landing page and carry out e-mail marketing</a:t>
            </a:r>
          </a:p>
          <a:p>
            <a:endParaRPr lang="en-IE" dirty="0"/>
          </a:p>
        </p:txBody>
      </p:sp>
    </p:spTree>
    <p:extLst>
      <p:ext uri="{BB962C8B-B14F-4D97-AF65-F5344CB8AC3E}">
        <p14:creationId xmlns:p14="http://schemas.microsoft.com/office/powerpoint/2010/main" val="41733877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64744A-059A-4790-BFD7-5F8FE7DC8D74}"/>
              </a:ext>
            </a:extLst>
          </p:cNvPr>
          <p:cNvSpPr>
            <a:spLocks noGrp="1"/>
          </p:cNvSpPr>
          <p:nvPr>
            <p:ph type="body" sz="quarter" idx="20"/>
          </p:nvPr>
        </p:nvSpPr>
        <p:spPr>
          <a:xfrm>
            <a:off x="488279" y="1871365"/>
            <a:ext cx="10959773" cy="4169140"/>
          </a:xfrm>
        </p:spPr>
        <p:txBody>
          <a:bodyPr/>
          <a:lstStyle/>
          <a:p>
            <a:pPr marL="0" indent="0" fontAlgn="base">
              <a:buNone/>
            </a:pPr>
            <a:r>
              <a:rPr lang="en-IE" sz="3200" b="1" dirty="0">
                <a:solidFill>
                  <a:srgbClr val="DA2128"/>
                </a:solidFill>
              </a:rPr>
              <a:t>Create an Online Store</a:t>
            </a:r>
          </a:p>
          <a:p>
            <a:pPr marL="0" indent="0" fontAlgn="base">
              <a:buNone/>
            </a:pPr>
            <a:endParaRPr lang="en-IE" sz="3200" b="1" dirty="0">
              <a:solidFill>
                <a:srgbClr val="DA2128"/>
              </a:solidFill>
            </a:endParaRPr>
          </a:p>
          <a:p>
            <a:pPr marL="0" indent="0" fontAlgn="base">
              <a:spcBef>
                <a:spcPts val="400"/>
              </a:spcBef>
              <a:buNone/>
            </a:pPr>
            <a:r>
              <a:rPr lang="en-IE" dirty="0"/>
              <a:t>If your idea involves selling products online:</a:t>
            </a:r>
          </a:p>
          <a:p>
            <a:pPr marL="0" indent="0" fontAlgn="base">
              <a:spcBef>
                <a:spcPts val="400"/>
              </a:spcBef>
              <a:buNone/>
            </a:pPr>
            <a:r>
              <a:rPr lang="en-IE" b="1" dirty="0">
                <a:solidFill>
                  <a:srgbClr val="DA2128"/>
                </a:solidFill>
              </a:rPr>
              <a:t>Activity: </a:t>
            </a:r>
            <a:r>
              <a:rPr lang="en-IE" b="1" dirty="0">
                <a:hlinkClick r:id="rId2"/>
              </a:rPr>
              <a:t>Create</a:t>
            </a:r>
            <a:r>
              <a:rPr lang="en-IE" dirty="0">
                <a:hlinkClick r:id="rId2"/>
              </a:rPr>
              <a:t> a quick online store</a:t>
            </a:r>
            <a:r>
              <a:rPr lang="en-IE" dirty="0"/>
              <a:t> (WordPress, Shopify or BigCommerce are good options).</a:t>
            </a:r>
          </a:p>
          <a:p>
            <a:pPr fontAlgn="base">
              <a:spcBef>
                <a:spcPts val="400"/>
              </a:spcBef>
            </a:pPr>
            <a:r>
              <a:rPr lang="en-IE" dirty="0"/>
              <a:t>Add a brand and make everything look professional.</a:t>
            </a:r>
          </a:p>
          <a:p>
            <a:pPr fontAlgn="base">
              <a:spcBef>
                <a:spcPts val="400"/>
              </a:spcBef>
            </a:pPr>
            <a:r>
              <a:rPr lang="en-IE" dirty="0"/>
              <a:t>Add mocked up graphics of your products.</a:t>
            </a:r>
          </a:p>
          <a:p>
            <a:pPr fontAlgn="base">
              <a:spcBef>
                <a:spcPts val="400"/>
              </a:spcBef>
            </a:pPr>
            <a:r>
              <a:rPr lang="en-IE" dirty="0"/>
              <a:t>Add contact details and sort an email.</a:t>
            </a:r>
          </a:p>
          <a:p>
            <a:pPr fontAlgn="base">
              <a:spcBef>
                <a:spcPts val="400"/>
              </a:spcBef>
            </a:pPr>
            <a:r>
              <a:rPr lang="en-IE" dirty="0"/>
              <a:t>Spend £25 on Facebook ads and see how many clicks, sales and how much revenue you can drive.</a:t>
            </a:r>
          </a:p>
          <a:p>
            <a:endParaRPr lang="en-IE" dirty="0"/>
          </a:p>
        </p:txBody>
      </p:sp>
      <p:sp>
        <p:nvSpPr>
          <p:cNvPr id="6" name="Rectangle 5">
            <a:extLst>
              <a:ext uri="{FF2B5EF4-FFF2-40B4-BE49-F238E27FC236}">
                <a16:creationId xmlns:a16="http://schemas.microsoft.com/office/drawing/2014/main" id="{2B202574-4969-1D46-86E8-751B15056DE7}"/>
              </a:ext>
            </a:extLst>
          </p:cNvPr>
          <p:cNvSpPr/>
          <p:nvPr/>
        </p:nvSpPr>
        <p:spPr>
          <a:xfrm rot="285998">
            <a:off x="-107339" y="608744"/>
            <a:ext cx="5279688"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
            <a:extLst>
              <a:ext uri="{FF2B5EF4-FFF2-40B4-BE49-F238E27FC236}">
                <a16:creationId xmlns:a16="http://schemas.microsoft.com/office/drawing/2014/main" id="{4176CDB6-7192-A845-B175-EFFF0AF2073F}"/>
              </a:ext>
            </a:extLst>
          </p:cNvPr>
          <p:cNvSpPr>
            <a:spLocks noGrp="1"/>
          </p:cNvSpPr>
          <p:nvPr>
            <p:ph type="body" sz="quarter" idx="10"/>
          </p:nvPr>
        </p:nvSpPr>
        <p:spPr>
          <a:xfrm rot="285998">
            <a:off x="509229" y="819781"/>
            <a:ext cx="5089280" cy="716025"/>
          </a:xfrm>
        </p:spPr>
        <p:txBody>
          <a:bodyPr>
            <a:noAutofit/>
          </a:bodyPr>
          <a:lstStyle/>
          <a:p>
            <a:r>
              <a:rPr lang="en-IE" dirty="0"/>
              <a:t>Test Your Target Market</a:t>
            </a:r>
          </a:p>
        </p:txBody>
      </p:sp>
    </p:spTree>
    <p:extLst>
      <p:ext uri="{BB962C8B-B14F-4D97-AF65-F5344CB8AC3E}">
        <p14:creationId xmlns:p14="http://schemas.microsoft.com/office/powerpoint/2010/main" val="3046464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64744A-059A-4790-BFD7-5F8FE7DC8D74}"/>
              </a:ext>
            </a:extLst>
          </p:cNvPr>
          <p:cNvSpPr>
            <a:spLocks noGrp="1"/>
          </p:cNvSpPr>
          <p:nvPr>
            <p:ph type="body" sz="quarter" idx="20"/>
          </p:nvPr>
        </p:nvSpPr>
        <p:spPr>
          <a:xfrm>
            <a:off x="488278" y="1675197"/>
            <a:ext cx="5131179" cy="4169140"/>
          </a:xfrm>
        </p:spPr>
        <p:txBody>
          <a:bodyPr/>
          <a:lstStyle/>
          <a:p>
            <a:pPr marL="0" indent="0" fontAlgn="base">
              <a:buNone/>
            </a:pPr>
            <a:r>
              <a:rPr lang="en-IE" sz="2800" b="1" dirty="0">
                <a:solidFill>
                  <a:srgbClr val="DA2128"/>
                </a:solidFill>
              </a:rPr>
              <a:t>Set up a Market Stall and Sell    </a:t>
            </a:r>
            <a:r>
              <a:rPr lang="en-IE" i="1" dirty="0">
                <a:solidFill>
                  <a:srgbClr val="DA2128"/>
                </a:solidFill>
              </a:rPr>
              <a:t>(See Popup Section)</a:t>
            </a:r>
          </a:p>
          <a:p>
            <a:pPr marL="0" indent="0" fontAlgn="base">
              <a:buNone/>
            </a:pPr>
            <a:r>
              <a:rPr lang="en-IE" dirty="0"/>
              <a:t>If you are starting a product based business and your primary sales method will be face-to-face, a cost-effective way to test your business is to build initial versions of your product and book a table at your local market or festival. You can verify via sales and customer feedback if the premise is a success and gain valuable feedback as to how you could pivot the premise to success if it fails. </a:t>
            </a:r>
          </a:p>
        </p:txBody>
      </p:sp>
      <p:sp>
        <p:nvSpPr>
          <p:cNvPr id="7" name="Rectangle 6">
            <a:extLst>
              <a:ext uri="{FF2B5EF4-FFF2-40B4-BE49-F238E27FC236}">
                <a16:creationId xmlns:a16="http://schemas.microsoft.com/office/drawing/2014/main" id="{2D50238A-B8E5-4A43-B41F-256189AFA5F3}"/>
              </a:ext>
            </a:extLst>
          </p:cNvPr>
          <p:cNvSpPr/>
          <p:nvPr/>
        </p:nvSpPr>
        <p:spPr>
          <a:xfrm rot="285998">
            <a:off x="-107339" y="608744"/>
            <a:ext cx="5279688"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1">
            <a:extLst>
              <a:ext uri="{FF2B5EF4-FFF2-40B4-BE49-F238E27FC236}">
                <a16:creationId xmlns:a16="http://schemas.microsoft.com/office/drawing/2014/main" id="{691C3CF7-EC55-B24F-800B-2DE5CB1F2361}"/>
              </a:ext>
            </a:extLst>
          </p:cNvPr>
          <p:cNvSpPr>
            <a:spLocks noGrp="1"/>
          </p:cNvSpPr>
          <p:nvPr>
            <p:ph type="body" sz="quarter" idx="10"/>
          </p:nvPr>
        </p:nvSpPr>
        <p:spPr>
          <a:xfrm rot="285998">
            <a:off x="509229" y="819781"/>
            <a:ext cx="5089280" cy="716025"/>
          </a:xfrm>
        </p:spPr>
        <p:txBody>
          <a:bodyPr>
            <a:noAutofit/>
          </a:bodyPr>
          <a:lstStyle/>
          <a:p>
            <a:r>
              <a:rPr lang="en-IE" dirty="0"/>
              <a:t>Test Your Target Market</a:t>
            </a:r>
          </a:p>
        </p:txBody>
      </p:sp>
      <p:pic>
        <p:nvPicPr>
          <p:cNvPr id="6" name="Picture 5" descr="A picture containing monitor, sitting, indoor, screen&#10;&#10;Description automatically generated">
            <a:extLst>
              <a:ext uri="{FF2B5EF4-FFF2-40B4-BE49-F238E27FC236}">
                <a16:creationId xmlns:a16="http://schemas.microsoft.com/office/drawing/2014/main" id="{4F977538-5B33-7548-AEE3-A242343F3DBF}"/>
              </a:ext>
            </a:extLst>
          </p:cNvPr>
          <p:cNvPicPr/>
          <p:nvPr/>
        </p:nvPicPr>
        <p:blipFill rotWithShape="1">
          <a:blip r:embed="rId2"/>
          <a:srcRect l="4792" t="12636" r="6089" b="14423"/>
          <a:stretch/>
        </p:blipFill>
        <p:spPr>
          <a:xfrm>
            <a:off x="5197536" y="2534845"/>
            <a:ext cx="6546944" cy="4169140"/>
          </a:xfrm>
          <a:prstGeom prst="rect">
            <a:avLst/>
          </a:prstGeom>
        </p:spPr>
      </p:pic>
      <p:pic>
        <p:nvPicPr>
          <p:cNvPr id="9" name="Picture 2" descr="Image result for pop culture at market">
            <a:extLst>
              <a:ext uri="{FF2B5EF4-FFF2-40B4-BE49-F238E27FC236}">
                <a16:creationId xmlns:a16="http://schemas.microsoft.com/office/drawing/2014/main" id="{9BE8FBA2-95C0-4648-821E-99142F9CD9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6244" y="2875587"/>
            <a:ext cx="4919420" cy="3074638"/>
          </a:xfrm>
          <a:prstGeom prst="rect">
            <a:avLst/>
          </a:prstGeom>
          <a:ln>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3201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64744A-059A-4790-BFD7-5F8FE7DC8D74}"/>
              </a:ext>
            </a:extLst>
          </p:cNvPr>
          <p:cNvSpPr>
            <a:spLocks noGrp="1"/>
          </p:cNvSpPr>
          <p:nvPr>
            <p:ph type="body" sz="quarter" idx="20"/>
          </p:nvPr>
        </p:nvSpPr>
        <p:spPr>
          <a:xfrm>
            <a:off x="540032" y="1871365"/>
            <a:ext cx="5230278" cy="4169140"/>
          </a:xfrm>
        </p:spPr>
        <p:txBody>
          <a:bodyPr/>
          <a:lstStyle/>
          <a:p>
            <a:pPr marL="0" indent="0" fontAlgn="base">
              <a:buNone/>
            </a:pPr>
            <a:r>
              <a:rPr lang="en-IE" sz="2800" b="1" dirty="0">
                <a:solidFill>
                  <a:srgbClr val="DA2128"/>
                </a:solidFill>
              </a:rPr>
              <a:t>Intellectual Property Legal Issues</a:t>
            </a:r>
            <a:endParaRPr lang="en-IE" sz="2800" i="1" dirty="0">
              <a:solidFill>
                <a:srgbClr val="DA2128"/>
              </a:solidFill>
            </a:endParaRPr>
          </a:p>
          <a:p>
            <a:pPr marL="0" indent="0" fontAlgn="base">
              <a:buNone/>
            </a:pPr>
            <a:r>
              <a:rPr lang="en-IE" dirty="0"/>
              <a:t>It is important to note that any aspiring entrepreneur in this space should thoroughly research any potential intellectual property-related legal issues before starting up. While the </a:t>
            </a:r>
            <a:r>
              <a:rPr lang="en-IE" dirty="0">
                <a:hlinkClick r:id="rId2"/>
              </a:rPr>
              <a:t>Fair Use </a:t>
            </a:r>
            <a:r>
              <a:rPr lang="en-IE" dirty="0"/>
              <a:t>can sometimes protect artists who want to use copyrighted materials in their work, do your homework to make sure the commercial sale of your products is legal. You can learn more about fan art and Fair Use in this </a:t>
            </a:r>
            <a:r>
              <a:rPr lang="en-IE" dirty="0">
                <a:hlinkClick r:id="rId3"/>
              </a:rPr>
              <a:t>Etsy blog post</a:t>
            </a:r>
            <a:endParaRPr lang="en-IE" dirty="0"/>
          </a:p>
        </p:txBody>
      </p:sp>
      <p:sp>
        <p:nvSpPr>
          <p:cNvPr id="7" name="Rectangle 6">
            <a:extLst>
              <a:ext uri="{FF2B5EF4-FFF2-40B4-BE49-F238E27FC236}">
                <a16:creationId xmlns:a16="http://schemas.microsoft.com/office/drawing/2014/main" id="{E8ABA1F0-83D8-C34C-90CF-145A40C9590E}"/>
              </a:ext>
            </a:extLst>
          </p:cNvPr>
          <p:cNvSpPr/>
          <p:nvPr/>
        </p:nvSpPr>
        <p:spPr>
          <a:xfrm rot="285998">
            <a:off x="-107339" y="608744"/>
            <a:ext cx="5279688"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1">
            <a:extLst>
              <a:ext uri="{FF2B5EF4-FFF2-40B4-BE49-F238E27FC236}">
                <a16:creationId xmlns:a16="http://schemas.microsoft.com/office/drawing/2014/main" id="{3A3002A0-F261-D246-98CC-0E2551F9129D}"/>
              </a:ext>
            </a:extLst>
          </p:cNvPr>
          <p:cNvSpPr>
            <a:spLocks noGrp="1"/>
          </p:cNvSpPr>
          <p:nvPr>
            <p:ph type="body" sz="quarter" idx="10"/>
          </p:nvPr>
        </p:nvSpPr>
        <p:spPr>
          <a:xfrm rot="285998">
            <a:off x="509229" y="819781"/>
            <a:ext cx="5089280" cy="716025"/>
          </a:xfrm>
        </p:spPr>
        <p:txBody>
          <a:bodyPr>
            <a:noAutofit/>
          </a:bodyPr>
          <a:lstStyle/>
          <a:p>
            <a:r>
              <a:rPr lang="en-IE" dirty="0"/>
              <a:t>Test Your Target Market</a:t>
            </a:r>
          </a:p>
        </p:txBody>
      </p:sp>
      <p:grpSp>
        <p:nvGrpSpPr>
          <p:cNvPr id="4" name="Group 3">
            <a:extLst>
              <a:ext uri="{FF2B5EF4-FFF2-40B4-BE49-F238E27FC236}">
                <a16:creationId xmlns:a16="http://schemas.microsoft.com/office/drawing/2014/main" id="{BA7AD894-6D7F-6040-83B9-B4AD58F88BBE}"/>
              </a:ext>
            </a:extLst>
          </p:cNvPr>
          <p:cNvGrpSpPr/>
          <p:nvPr/>
        </p:nvGrpSpPr>
        <p:grpSpPr>
          <a:xfrm>
            <a:off x="5649129" y="2319131"/>
            <a:ext cx="6122115" cy="4538870"/>
            <a:chOff x="6096000" y="2650435"/>
            <a:chExt cx="5675244" cy="4207565"/>
          </a:xfrm>
        </p:grpSpPr>
        <p:pic>
          <p:nvPicPr>
            <p:cNvPr id="28674" name="Picture 2" descr="Image result for intellectual property legal issues">
              <a:extLst>
                <a:ext uri="{FF2B5EF4-FFF2-40B4-BE49-F238E27FC236}">
                  <a16:creationId xmlns:a16="http://schemas.microsoft.com/office/drawing/2014/main" id="{A55D4CCE-9D1C-47A9-8470-5490C227AE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3074504"/>
              <a:ext cx="5675244" cy="3783496"/>
            </a:xfrm>
            <a:prstGeom prst="rect">
              <a:avLst/>
            </a:prstGeom>
            <a:noFill/>
            <a:extLst>
              <a:ext uri="{909E8E84-426E-40DD-AFC4-6F175D3DCCD1}">
                <a14:hiddenFill xmlns:a14="http://schemas.microsoft.com/office/drawing/2010/main">
                  <a:solidFill>
                    <a:srgbClr val="FFFFFF"/>
                  </a:solidFill>
                </a14:hiddenFill>
              </a:ext>
            </a:extLst>
          </p:spPr>
        </p:pic>
        <p:sp>
          <p:nvSpPr>
            <p:cNvPr id="2" name="Freeform 1">
              <a:extLst>
                <a:ext uri="{FF2B5EF4-FFF2-40B4-BE49-F238E27FC236}">
                  <a16:creationId xmlns:a16="http://schemas.microsoft.com/office/drawing/2014/main" id="{640C012B-E234-C443-A7F9-0AECB291897E}"/>
                </a:ext>
              </a:extLst>
            </p:cNvPr>
            <p:cNvSpPr/>
            <p:nvPr/>
          </p:nvSpPr>
          <p:spPr>
            <a:xfrm>
              <a:off x="7195930" y="2650435"/>
              <a:ext cx="4399722" cy="927652"/>
            </a:xfrm>
            <a:custGeom>
              <a:avLst/>
              <a:gdLst>
                <a:gd name="connsiteX0" fmla="*/ 0 w 4399722"/>
                <a:gd name="connsiteY0" fmla="*/ 291548 h 927652"/>
                <a:gd name="connsiteX1" fmla="*/ 1325218 w 4399722"/>
                <a:gd name="connsiteY1" fmla="*/ 742122 h 927652"/>
                <a:gd name="connsiteX2" fmla="*/ 1987827 w 4399722"/>
                <a:gd name="connsiteY2" fmla="*/ 887895 h 927652"/>
                <a:gd name="connsiteX3" fmla="*/ 2438400 w 4399722"/>
                <a:gd name="connsiteY3" fmla="*/ 927652 h 927652"/>
                <a:gd name="connsiteX4" fmla="*/ 2690192 w 4399722"/>
                <a:gd name="connsiteY4" fmla="*/ 649356 h 927652"/>
                <a:gd name="connsiteX5" fmla="*/ 2862470 w 4399722"/>
                <a:gd name="connsiteY5" fmla="*/ 477078 h 927652"/>
                <a:gd name="connsiteX6" fmla="*/ 3193774 w 4399722"/>
                <a:gd name="connsiteY6" fmla="*/ 490330 h 927652"/>
                <a:gd name="connsiteX7" fmla="*/ 3405809 w 4399722"/>
                <a:gd name="connsiteY7" fmla="*/ 649356 h 927652"/>
                <a:gd name="connsiteX8" fmla="*/ 4399722 w 4399722"/>
                <a:gd name="connsiteY8" fmla="*/ 596348 h 927652"/>
                <a:gd name="connsiteX9" fmla="*/ 4015409 w 4399722"/>
                <a:gd name="connsiteY9" fmla="*/ 0 h 927652"/>
                <a:gd name="connsiteX10" fmla="*/ 0 w 4399722"/>
                <a:gd name="connsiteY10" fmla="*/ 291548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99722" h="927652">
                  <a:moveTo>
                    <a:pt x="0" y="291548"/>
                  </a:moveTo>
                  <a:lnTo>
                    <a:pt x="1325218" y="742122"/>
                  </a:lnTo>
                  <a:lnTo>
                    <a:pt x="1987827" y="887895"/>
                  </a:lnTo>
                  <a:lnTo>
                    <a:pt x="2438400" y="927652"/>
                  </a:lnTo>
                  <a:lnTo>
                    <a:pt x="2690192" y="649356"/>
                  </a:lnTo>
                  <a:lnTo>
                    <a:pt x="2862470" y="477078"/>
                  </a:lnTo>
                  <a:lnTo>
                    <a:pt x="3193774" y="490330"/>
                  </a:lnTo>
                  <a:lnTo>
                    <a:pt x="3405809" y="649356"/>
                  </a:lnTo>
                  <a:lnTo>
                    <a:pt x="4399722" y="596348"/>
                  </a:lnTo>
                  <a:lnTo>
                    <a:pt x="4015409" y="0"/>
                  </a:lnTo>
                  <a:lnTo>
                    <a:pt x="0" y="29154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453794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88E494-2152-445B-928F-A2E5C13218D7}"/>
              </a:ext>
            </a:extLst>
          </p:cNvPr>
          <p:cNvSpPr>
            <a:spLocks noGrp="1"/>
          </p:cNvSpPr>
          <p:nvPr>
            <p:ph type="body" sz="quarter" idx="20"/>
          </p:nvPr>
        </p:nvSpPr>
        <p:spPr>
          <a:xfrm>
            <a:off x="658268" y="1872417"/>
            <a:ext cx="11228932" cy="4169140"/>
          </a:xfrm>
        </p:spPr>
        <p:txBody>
          <a:bodyPr/>
          <a:lstStyle/>
          <a:p>
            <a:pPr marL="0" indent="0">
              <a:buNone/>
            </a:pPr>
            <a:r>
              <a:rPr lang="en-IE" sz="3200" b="1" dirty="0">
                <a:solidFill>
                  <a:srgbClr val="DA2128"/>
                </a:solidFill>
              </a:rPr>
              <a:t>When Your Idea Is Ready to Go</a:t>
            </a:r>
            <a:br>
              <a:rPr lang="en-IE" dirty="0"/>
            </a:br>
            <a:r>
              <a:rPr lang="en-IE" dirty="0"/>
              <a:t>When you're ready to get started, be sure you're selling where your target market is likely to buy. Your marketing plan and budget should include a well-crafted distribution strategy.  For products or services that have a close competitor, pricing should be done with respect to the competitive position. Higher-priced positioning requires an idea with enough relevance and importance to customers to overcome the gap between your idea and the nearest competitor. The beauty of being in business for yourself is that you have the option to make changes at will, so if a pricing structure isn't working, you can alter it. Price high to start, you can always drop the price down. You can never go up. If you'll sell over the Internet, budget for media to drive new customers to your site. If you'll sell via retail distribution, you might need to get industry experience to help you reach your target market.</a:t>
            </a:r>
          </a:p>
          <a:p>
            <a:pPr marL="0" indent="0">
              <a:buNone/>
            </a:pPr>
            <a:endParaRPr lang="en-IE" dirty="0"/>
          </a:p>
          <a:p>
            <a:endParaRPr lang="en-IE" dirty="0"/>
          </a:p>
        </p:txBody>
      </p:sp>
      <p:sp>
        <p:nvSpPr>
          <p:cNvPr id="4" name="Rectangle 3">
            <a:extLst>
              <a:ext uri="{FF2B5EF4-FFF2-40B4-BE49-F238E27FC236}">
                <a16:creationId xmlns:a16="http://schemas.microsoft.com/office/drawing/2014/main" id="{81BE145F-5680-2749-8A9F-C4CA195806EC}"/>
              </a:ext>
            </a:extLst>
          </p:cNvPr>
          <p:cNvSpPr/>
          <p:nvPr/>
        </p:nvSpPr>
        <p:spPr>
          <a:xfrm rot="285998">
            <a:off x="-104006" y="528649"/>
            <a:ext cx="3351949"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
            <a:extLst>
              <a:ext uri="{FF2B5EF4-FFF2-40B4-BE49-F238E27FC236}">
                <a16:creationId xmlns:a16="http://schemas.microsoft.com/office/drawing/2014/main" id="{BA4BD270-7C8D-3348-8CC6-2E9B281E30B2}"/>
              </a:ext>
            </a:extLst>
          </p:cNvPr>
          <p:cNvSpPr txBox="1">
            <a:spLocks/>
          </p:cNvSpPr>
          <p:nvPr/>
        </p:nvSpPr>
        <p:spPr>
          <a:xfrm rot="285998">
            <a:off x="509229" y="819781"/>
            <a:ext cx="5089280" cy="71602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Test - Pricing</a:t>
            </a:r>
          </a:p>
        </p:txBody>
      </p:sp>
    </p:spTree>
    <p:extLst>
      <p:ext uri="{BB962C8B-B14F-4D97-AF65-F5344CB8AC3E}">
        <p14:creationId xmlns:p14="http://schemas.microsoft.com/office/powerpoint/2010/main" val="31589582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Image result for pop culture images">
            <a:extLst>
              <a:ext uri="{FF2B5EF4-FFF2-40B4-BE49-F238E27FC236}">
                <a16:creationId xmlns:a16="http://schemas.microsoft.com/office/drawing/2014/main" id="{6B681EA0-3247-4887-81A9-8763B80B9F9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813" b="7813"/>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55081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576136" y="391665"/>
            <a:ext cx="5519864" cy="5256100"/>
          </a:xfrm>
        </p:spPr>
        <p:txBody>
          <a:bodyPr>
            <a:normAutofit/>
          </a:bodyPr>
          <a:lstStyle/>
          <a:p>
            <a:endParaRPr lang="en-US" b="1" dirty="0">
              <a:solidFill>
                <a:srgbClr val="1268B3"/>
              </a:solidFill>
            </a:endParaRPr>
          </a:p>
          <a:p>
            <a:r>
              <a:rPr lang="en-US" b="1" dirty="0">
                <a:solidFill>
                  <a:srgbClr val="1268B3"/>
                </a:solidFill>
              </a:rPr>
              <a:t>Evaluating Your Pop Culture Business Idea</a:t>
            </a:r>
          </a:p>
          <a:p>
            <a:endParaRPr lang="en-US" dirty="0">
              <a:solidFill>
                <a:srgbClr val="1268B3"/>
              </a:solidFill>
            </a:endParaRPr>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b="32560"/>
          <a:stretch/>
        </p:blipFill>
        <p:spPr>
          <a:xfrm flipH="1">
            <a:off x="5775960" y="329364"/>
            <a:ext cx="6453809" cy="6528636"/>
          </a:xfrm>
          <a:prstGeom prst="rect">
            <a:avLst/>
          </a:prstGeom>
        </p:spPr>
      </p:pic>
    </p:spTree>
    <p:extLst>
      <p:ext uri="{BB962C8B-B14F-4D97-AF65-F5344CB8AC3E}">
        <p14:creationId xmlns:p14="http://schemas.microsoft.com/office/powerpoint/2010/main" val="28100647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312181" y="1731090"/>
            <a:ext cx="6002894" cy="4061001"/>
          </a:xfrm>
        </p:spPr>
        <p:txBody>
          <a:bodyPr/>
          <a:lstStyle/>
          <a:p>
            <a:r>
              <a:rPr lang="en-IE" sz="2000" dirty="0"/>
              <a:t>You can easily be swept along by excitement when you have a new idea. Unfortunately, your idea may not be as good as you think. Your success depends on the strength of your idea, how well it fits your temperament, how well you can plan for success, and what resources you can bring to the effort.</a:t>
            </a:r>
          </a:p>
          <a:p>
            <a:r>
              <a:rPr lang="en-IE" sz="2000" dirty="0"/>
              <a:t>Once it hits the reality of the marketplace, it may prove to be a bad idea. Evaluating your idea in advance can help separate the good from the bad. Remember that a good idea can become even better if you take the time to assess and fine-tune it.</a:t>
            </a:r>
          </a:p>
          <a:p>
            <a:r>
              <a:rPr lang="en-IE" sz="2000" dirty="0"/>
              <a:t>Before settling and taking your first steps, consider this list of questions that you absolutely, positively need to ask about your business idea before you take the big plunge.</a:t>
            </a:r>
          </a:p>
        </p:txBody>
      </p:sp>
      <p:sp>
        <p:nvSpPr>
          <p:cNvPr id="3" name="Text Placeholder 2"/>
          <p:cNvSpPr>
            <a:spLocks noGrp="1"/>
          </p:cNvSpPr>
          <p:nvPr>
            <p:ph type="body" sz="quarter" idx="10"/>
          </p:nvPr>
        </p:nvSpPr>
        <p:spPr>
          <a:xfrm rot="256793">
            <a:off x="591642" y="708514"/>
            <a:ext cx="4489315" cy="743199"/>
          </a:xfrm>
        </p:spPr>
        <p:txBody>
          <a:bodyPr anchor="ctr">
            <a:normAutofit fontScale="92500"/>
          </a:bodyPr>
          <a:lstStyle/>
          <a:p>
            <a:r>
              <a:rPr lang="en-US" b="1" dirty="0"/>
              <a:t>M2 – Learner Intro</a:t>
            </a:r>
          </a:p>
        </p:txBody>
      </p:sp>
      <p:pic>
        <p:nvPicPr>
          <p:cNvPr id="5" name="Picture Placeholder 4"/>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l="1740" t="-204" r="36140" b="204"/>
          <a:stretch/>
        </p:blipFill>
        <p:spPr/>
      </p:pic>
    </p:spTree>
    <p:extLst>
      <p:ext uri="{BB962C8B-B14F-4D97-AF65-F5344CB8AC3E}">
        <p14:creationId xmlns:p14="http://schemas.microsoft.com/office/powerpoint/2010/main" val="39920550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81BE183-3B9E-4607-9751-2AF907B82816}"/>
              </a:ext>
            </a:extLst>
          </p:cNvPr>
          <p:cNvPicPr>
            <a:picLocks noChangeAspect="1"/>
          </p:cNvPicPr>
          <p:nvPr/>
        </p:nvPicPr>
        <p:blipFill rotWithShape="1">
          <a:blip r:embed="rId2"/>
          <a:srcRect l="1822" r="1822" b="14303"/>
          <a:stretch/>
        </p:blipFill>
        <p:spPr>
          <a:xfrm>
            <a:off x="0" y="0"/>
            <a:ext cx="12192000" cy="6858000"/>
          </a:xfrm>
          <a:prstGeom prst="rect">
            <a:avLst/>
          </a:prstGeom>
        </p:spPr>
      </p:pic>
    </p:spTree>
    <p:extLst>
      <p:ext uri="{BB962C8B-B14F-4D97-AF65-F5344CB8AC3E}">
        <p14:creationId xmlns:p14="http://schemas.microsoft.com/office/powerpoint/2010/main" val="34227748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6202017" y="2164591"/>
            <a:ext cx="5900336" cy="4061001"/>
          </a:xfrm>
        </p:spPr>
        <p:txBody>
          <a:bodyPr/>
          <a:lstStyle/>
          <a:p>
            <a:pPr>
              <a:buClr>
                <a:schemeClr val="bg1"/>
              </a:buClr>
            </a:pPr>
            <a:endParaRPr lang="en-US" sz="4000" b="1" dirty="0"/>
          </a:p>
          <a:p>
            <a:pPr>
              <a:buClr>
                <a:schemeClr val="bg1"/>
              </a:buClr>
            </a:pPr>
            <a:r>
              <a:rPr lang="en-US" sz="4000" b="1" dirty="0"/>
              <a:t>Getting Started: identifying and researching pop culture business ideas</a:t>
            </a:r>
            <a:endParaRPr lang="en-US" sz="4000" dirty="0"/>
          </a:p>
        </p:txBody>
      </p:sp>
      <p:sp>
        <p:nvSpPr>
          <p:cNvPr id="2" name="Text Placeholder 1"/>
          <p:cNvSpPr>
            <a:spLocks noGrp="1"/>
          </p:cNvSpPr>
          <p:nvPr>
            <p:ph type="body" sz="quarter" idx="10"/>
          </p:nvPr>
        </p:nvSpPr>
        <p:spPr>
          <a:xfrm rot="21367454">
            <a:off x="7217394" y="932874"/>
            <a:ext cx="5327083" cy="743199"/>
          </a:xfrm>
        </p:spPr>
        <p:txBody>
          <a:bodyPr>
            <a:normAutofit/>
          </a:bodyPr>
          <a:lstStyle/>
          <a:p>
            <a:pPr algn="ctr"/>
            <a:r>
              <a:rPr lang="en-US" b="1" dirty="0"/>
              <a:t>Module 2 </a:t>
            </a:r>
            <a:r>
              <a:rPr lang="en-US" dirty="0"/>
              <a:t>(Part 3)</a:t>
            </a:r>
          </a:p>
          <a:p>
            <a:pPr algn="ctr"/>
            <a:endParaRPr lang="en-US" b="1" dirty="0"/>
          </a:p>
        </p:txBody>
      </p:sp>
      <p:pic>
        <p:nvPicPr>
          <p:cNvPr id="5" name="Picture Placeholder 4"/>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18896" r="18896"/>
          <a:stretch>
            <a:fillRect/>
          </a:stretch>
        </p:blipFill>
        <p:spPr/>
      </p:pic>
    </p:spTree>
    <p:extLst>
      <p:ext uri="{BB962C8B-B14F-4D97-AF65-F5344CB8AC3E}">
        <p14:creationId xmlns:p14="http://schemas.microsoft.com/office/powerpoint/2010/main" val="25090339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568914" y="2103824"/>
            <a:ext cx="11054169" cy="4169140"/>
          </a:xfrm>
        </p:spPr>
        <p:txBody>
          <a:bodyPr/>
          <a:lstStyle/>
          <a:p>
            <a:pPr marL="457200" indent="-457200">
              <a:buFont typeface="+mj-lt"/>
              <a:buAutoNum type="arabicPeriod"/>
            </a:pPr>
            <a:r>
              <a:rPr lang="en-IE" b="1" dirty="0">
                <a:solidFill>
                  <a:srgbClr val="DA2128"/>
                </a:solidFill>
              </a:rPr>
              <a:t>Is this business idea something I really want to do? </a:t>
            </a:r>
            <a:r>
              <a:rPr lang="en-IE" dirty="0"/>
              <a:t>Successful business people truly believe in their ideas, care about the products or services that they offer, and love what they do — even when times are hard. Take a moment to think about turning your idea into a business. Is your heart in it? Is it something you really care about? Is it how you want to spend your time? If you answer all the questions with an enthusiastic “Yes!” read on. If not, maybe you need to go back to brainstorming.</a:t>
            </a:r>
          </a:p>
          <a:p>
            <a:pPr marL="457200" indent="-457200">
              <a:buFont typeface="+mj-lt"/>
              <a:buAutoNum type="arabicPeriod" startAt="2"/>
            </a:pPr>
            <a:r>
              <a:rPr lang="en-IE" b="1" dirty="0">
                <a:solidFill>
                  <a:srgbClr val="DA2128"/>
                </a:solidFill>
              </a:rPr>
              <a:t>Is this business idea something I’m capable of doing? </a:t>
            </a:r>
            <a:r>
              <a:rPr lang="en-IE" dirty="0"/>
              <a:t>In other words, can you do it? Do you have the resources, connections, skills, and experience to turn your idea into a success story? And if you don’t have everything required to do the job well, do you have the knowledge and resources to assemble a team that does?</a:t>
            </a:r>
            <a:endParaRPr lang="en-IE" b="1" dirty="0"/>
          </a:p>
          <a:p>
            <a:endParaRPr lang="en-IE" b="1" dirty="0"/>
          </a:p>
        </p:txBody>
      </p:sp>
      <p:sp>
        <p:nvSpPr>
          <p:cNvPr id="13" name="Rectangle 12">
            <a:extLst>
              <a:ext uri="{FF2B5EF4-FFF2-40B4-BE49-F238E27FC236}">
                <a16:creationId xmlns:a16="http://schemas.microsoft.com/office/drawing/2014/main" id="{0FBD991D-4BF5-8A49-95DF-762AD0199487}"/>
              </a:ext>
            </a:extLst>
          </p:cNvPr>
          <p:cNvSpPr/>
          <p:nvPr/>
        </p:nvSpPr>
        <p:spPr>
          <a:xfrm rot="215048">
            <a:off x="-132571" y="507835"/>
            <a:ext cx="12457140"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4">
            <a:extLst>
              <a:ext uri="{FF2B5EF4-FFF2-40B4-BE49-F238E27FC236}">
                <a16:creationId xmlns:a16="http://schemas.microsoft.com/office/drawing/2014/main" id="{14D8AE7F-E107-A84A-8059-09D948D4B8A6}"/>
              </a:ext>
            </a:extLst>
          </p:cNvPr>
          <p:cNvSpPr>
            <a:spLocks noGrp="1"/>
          </p:cNvSpPr>
          <p:nvPr>
            <p:ph type="body" sz="quarter" idx="10"/>
          </p:nvPr>
        </p:nvSpPr>
        <p:spPr>
          <a:xfrm rot="215048">
            <a:off x="425133" y="687501"/>
            <a:ext cx="11780313" cy="716025"/>
          </a:xfrm>
        </p:spPr>
        <p:txBody>
          <a:bodyPr>
            <a:noAutofit/>
          </a:bodyPr>
          <a:lstStyle/>
          <a:p>
            <a:r>
              <a:rPr lang="en-IE" sz="3000" dirty="0"/>
              <a:t>Before settling &amp; taking your first steps consider this </a:t>
            </a:r>
            <a:r>
              <a:rPr lang="en-IE" sz="3000" b="1" dirty="0"/>
              <a:t>list of 11 questions</a:t>
            </a:r>
          </a:p>
          <a:p>
            <a:endParaRPr lang="en-IE" sz="3000" dirty="0"/>
          </a:p>
        </p:txBody>
      </p:sp>
    </p:spTree>
    <p:extLst>
      <p:ext uri="{BB962C8B-B14F-4D97-AF65-F5344CB8AC3E}">
        <p14:creationId xmlns:p14="http://schemas.microsoft.com/office/powerpoint/2010/main" val="36625642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588793" y="2233124"/>
            <a:ext cx="11014412" cy="4169140"/>
          </a:xfrm>
        </p:spPr>
        <p:txBody>
          <a:bodyPr/>
          <a:lstStyle/>
          <a:p>
            <a:pPr marL="457200" indent="-457200">
              <a:buFont typeface="+mj-lt"/>
              <a:buAutoNum type="arabicPeriod" startAt="3"/>
            </a:pPr>
            <a:r>
              <a:rPr lang="en-IE" b="1" dirty="0">
                <a:solidFill>
                  <a:srgbClr val="DA2128"/>
                </a:solidFill>
              </a:rPr>
              <a:t>Does this business tap into my personal strengths? </a:t>
            </a:r>
            <a:r>
              <a:rPr lang="en-IE" dirty="0"/>
              <a:t>Not everyone can run a high-tech business — or a local gift shop, for that matter. Take time to consider whether your idea aligns well with your personal attributes or whether it requires talents in areas where you’re a little weak. Successful entrepreneurs devote themselves to businesses that leverage their strengths and work around their weaknesses.</a:t>
            </a:r>
          </a:p>
          <a:p>
            <a:pPr marL="457200" indent="-457200">
              <a:buFont typeface="+mj-lt"/>
              <a:buAutoNum type="arabicPeriod" startAt="3"/>
            </a:pPr>
            <a:r>
              <a:rPr lang="en-IE" b="1" dirty="0">
                <a:solidFill>
                  <a:srgbClr val="DA2128"/>
                </a:solidFill>
              </a:rPr>
              <a:t>Can I describe this business idea in 25 words or less? </a:t>
            </a:r>
            <a:r>
              <a:rPr lang="en-IE" dirty="0"/>
              <a:t>If your business idea is so complex that you need a half-hour and 20 flip charts to explain it, guess what? It’s too complicated. You can describe almost every great business idea in 25 words or less.  A simple, polished phrase can make your idea shine — or it may reveal a fatal flaw.</a:t>
            </a:r>
            <a:endParaRPr lang="en-IE" b="1" dirty="0"/>
          </a:p>
        </p:txBody>
      </p:sp>
      <p:sp>
        <p:nvSpPr>
          <p:cNvPr id="12" name="Rectangle 11">
            <a:extLst>
              <a:ext uri="{FF2B5EF4-FFF2-40B4-BE49-F238E27FC236}">
                <a16:creationId xmlns:a16="http://schemas.microsoft.com/office/drawing/2014/main" id="{EF50BBA8-CFAA-344E-8A52-6EE6236454E5}"/>
              </a:ext>
            </a:extLst>
          </p:cNvPr>
          <p:cNvSpPr/>
          <p:nvPr/>
        </p:nvSpPr>
        <p:spPr>
          <a:xfrm rot="215048">
            <a:off x="-132571" y="507835"/>
            <a:ext cx="12457140"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4">
            <a:extLst>
              <a:ext uri="{FF2B5EF4-FFF2-40B4-BE49-F238E27FC236}">
                <a16:creationId xmlns:a16="http://schemas.microsoft.com/office/drawing/2014/main" id="{F2DED1E2-CF8A-7F47-899F-BAAD22BFB228}"/>
              </a:ext>
            </a:extLst>
          </p:cNvPr>
          <p:cNvSpPr>
            <a:spLocks noGrp="1"/>
          </p:cNvSpPr>
          <p:nvPr>
            <p:ph type="body" sz="quarter" idx="10"/>
          </p:nvPr>
        </p:nvSpPr>
        <p:spPr>
          <a:xfrm rot="215048">
            <a:off x="425133" y="687501"/>
            <a:ext cx="11780313" cy="716025"/>
          </a:xfrm>
        </p:spPr>
        <p:txBody>
          <a:bodyPr>
            <a:noAutofit/>
          </a:bodyPr>
          <a:lstStyle/>
          <a:p>
            <a:r>
              <a:rPr lang="en-IE" sz="3000" dirty="0"/>
              <a:t>Before settling &amp; taking your first steps consider this </a:t>
            </a:r>
            <a:r>
              <a:rPr lang="en-IE" sz="3000" b="1" dirty="0"/>
              <a:t>list of 11 questions</a:t>
            </a:r>
          </a:p>
          <a:p>
            <a:endParaRPr lang="en-IE" sz="3000" dirty="0"/>
          </a:p>
        </p:txBody>
      </p:sp>
    </p:spTree>
    <p:extLst>
      <p:ext uri="{BB962C8B-B14F-4D97-AF65-F5344CB8AC3E}">
        <p14:creationId xmlns:p14="http://schemas.microsoft.com/office/powerpoint/2010/main" val="28046980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7ADF2CC-95A6-447A-A8C8-C48335CEC070}"/>
              </a:ext>
            </a:extLst>
          </p:cNvPr>
          <p:cNvPicPr>
            <a:picLocks noChangeAspect="1"/>
          </p:cNvPicPr>
          <p:nvPr/>
        </p:nvPicPr>
        <p:blipFill rotWithShape="1">
          <a:blip r:embed="rId2"/>
          <a:srcRect r="-2" b="-2"/>
          <a:stretch/>
        </p:blipFill>
        <p:spPr>
          <a:xfrm>
            <a:off x="1044036" y="440110"/>
            <a:ext cx="4944107" cy="4944110"/>
          </a:xfrm>
          <a:custGeom>
            <a:avLst/>
            <a:gdLst>
              <a:gd name="connsiteX0" fmla="*/ 2313823 w 4627646"/>
              <a:gd name="connsiteY0" fmla="*/ 0 h 4627648"/>
              <a:gd name="connsiteX1" fmla="*/ 4627646 w 4627646"/>
              <a:gd name="connsiteY1" fmla="*/ 2313824 h 4627648"/>
              <a:gd name="connsiteX2" fmla="*/ 2313823 w 4627646"/>
              <a:gd name="connsiteY2" fmla="*/ 4627648 h 4627648"/>
              <a:gd name="connsiteX3" fmla="*/ 0 w 4627646"/>
              <a:gd name="connsiteY3" fmla="*/ 2313824 h 4627648"/>
              <a:gd name="connsiteX4" fmla="*/ 2313823 w 4627646"/>
              <a:gd name="connsiteY4" fmla="*/ 0 h 4627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7646" h="4627648">
                <a:moveTo>
                  <a:pt x="2313823" y="0"/>
                </a:moveTo>
                <a:cubicBezTo>
                  <a:pt x="3591712" y="0"/>
                  <a:pt x="4627646" y="1035934"/>
                  <a:pt x="4627646" y="2313824"/>
                </a:cubicBezTo>
                <a:cubicBezTo>
                  <a:pt x="4627646" y="3591714"/>
                  <a:pt x="3591712" y="4627648"/>
                  <a:pt x="2313823" y="4627648"/>
                </a:cubicBezTo>
                <a:cubicBezTo>
                  <a:pt x="1035934" y="4627648"/>
                  <a:pt x="0" y="3591714"/>
                  <a:pt x="0" y="2313824"/>
                </a:cubicBezTo>
                <a:cubicBezTo>
                  <a:pt x="0" y="1035934"/>
                  <a:pt x="1035934" y="0"/>
                  <a:pt x="2313823" y="0"/>
                </a:cubicBezTo>
                <a:close/>
              </a:path>
            </a:pathLst>
          </a:custGeom>
        </p:spPr>
      </p:pic>
      <p:pic>
        <p:nvPicPr>
          <p:cNvPr id="44034" name="Picture 2" descr="gallery-image">
            <a:extLst>
              <a:ext uri="{FF2B5EF4-FFF2-40B4-BE49-F238E27FC236}">
                <a16:creationId xmlns:a16="http://schemas.microsoft.com/office/drawing/2014/main" id="{E2EB5543-5125-469B-94A7-F1A680DA94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 b="-2"/>
          <a:stretch/>
        </p:blipFill>
        <p:spPr bwMode="auto">
          <a:xfrm>
            <a:off x="6309876" y="440110"/>
            <a:ext cx="4944107" cy="4944110"/>
          </a:xfrm>
          <a:custGeom>
            <a:avLst/>
            <a:gdLst>
              <a:gd name="connsiteX0" fmla="*/ 2313823 w 4627646"/>
              <a:gd name="connsiteY0" fmla="*/ 0 h 4627648"/>
              <a:gd name="connsiteX1" fmla="*/ 4627646 w 4627646"/>
              <a:gd name="connsiteY1" fmla="*/ 2313824 h 4627648"/>
              <a:gd name="connsiteX2" fmla="*/ 2313823 w 4627646"/>
              <a:gd name="connsiteY2" fmla="*/ 4627648 h 4627648"/>
              <a:gd name="connsiteX3" fmla="*/ 0 w 4627646"/>
              <a:gd name="connsiteY3" fmla="*/ 2313824 h 4627648"/>
              <a:gd name="connsiteX4" fmla="*/ 2313823 w 4627646"/>
              <a:gd name="connsiteY4" fmla="*/ 0 h 4627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7646" h="4627648">
                <a:moveTo>
                  <a:pt x="2313823" y="0"/>
                </a:moveTo>
                <a:cubicBezTo>
                  <a:pt x="3591712" y="0"/>
                  <a:pt x="4627646" y="1035934"/>
                  <a:pt x="4627646" y="2313824"/>
                </a:cubicBezTo>
                <a:cubicBezTo>
                  <a:pt x="4627646" y="3591714"/>
                  <a:pt x="3591712" y="4627648"/>
                  <a:pt x="2313823" y="4627648"/>
                </a:cubicBezTo>
                <a:cubicBezTo>
                  <a:pt x="1035934" y="4627648"/>
                  <a:pt x="0" y="3591714"/>
                  <a:pt x="0" y="2313824"/>
                </a:cubicBezTo>
                <a:cubicBezTo>
                  <a:pt x="0" y="1035934"/>
                  <a:pt x="1035934" y="0"/>
                  <a:pt x="2313823" y="0"/>
                </a:cubicBezTo>
                <a:close/>
              </a:path>
            </a:pathLst>
          </a:cu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00DA86E-B740-4560-AE6B-B272D2B1E901}"/>
              </a:ext>
            </a:extLst>
          </p:cNvPr>
          <p:cNvSpPr txBox="1"/>
          <p:nvPr/>
        </p:nvSpPr>
        <p:spPr>
          <a:xfrm>
            <a:off x="0" y="5716389"/>
            <a:ext cx="12192000" cy="369332"/>
          </a:xfrm>
          <a:prstGeom prst="rect">
            <a:avLst/>
          </a:prstGeom>
          <a:noFill/>
        </p:spPr>
        <p:txBody>
          <a:bodyPr wrap="square" rtlCol="0">
            <a:spAutoFit/>
          </a:bodyPr>
          <a:lstStyle/>
          <a:p>
            <a:pPr algn="ctr"/>
            <a:r>
              <a:rPr lang="en-IE" b="1" dirty="0">
                <a:solidFill>
                  <a:schemeClr val="tx1">
                    <a:lumMod val="75000"/>
                    <a:lumOff val="25000"/>
                  </a:schemeClr>
                </a:solidFill>
                <a:hlinkClick r:id="rId4"/>
              </a:rPr>
              <a:t>Vibrations Kolkata</a:t>
            </a:r>
            <a:endParaRPr lang="en-IE" b="1" dirty="0">
              <a:solidFill>
                <a:schemeClr val="tx1">
                  <a:lumMod val="75000"/>
                  <a:lumOff val="25000"/>
                </a:schemeClr>
              </a:solidFill>
            </a:endParaRPr>
          </a:p>
        </p:txBody>
      </p:sp>
    </p:spTree>
    <p:extLst>
      <p:ext uri="{BB962C8B-B14F-4D97-AF65-F5344CB8AC3E}">
        <p14:creationId xmlns:p14="http://schemas.microsoft.com/office/powerpoint/2010/main" val="12904292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414272" y="1971758"/>
            <a:ext cx="11438482" cy="4169140"/>
          </a:xfrm>
        </p:spPr>
        <p:txBody>
          <a:bodyPr/>
          <a:lstStyle/>
          <a:p>
            <a:pPr marL="457200" indent="-457200">
              <a:buFont typeface="+mj-lt"/>
              <a:buAutoNum type="arabicPeriod" startAt="5"/>
            </a:pPr>
            <a:r>
              <a:rPr lang="en-IE" b="1" dirty="0">
                <a:solidFill>
                  <a:srgbClr val="DA2128"/>
                </a:solidFill>
              </a:rPr>
              <a:t>What’s the closest thing to this business idea in the marketplace? </a:t>
            </a:r>
            <a:r>
              <a:rPr lang="en-IE" dirty="0"/>
              <a:t>As you judge your idea, think about similar products or services already swimming in the marketplace, and then ask a tough question: How is your idea better? How is your business different than others in the marketplace? If you have competitors, what will make somebody come to your business instead of your competitor? Successful businesses have a USP or unique selling point that is used as the cornerstone of the business. Refining or combining existing ideas generates most new business ideas. Here’s a television, there’s the web — hey, how about WebTV? </a:t>
            </a:r>
          </a:p>
          <a:p>
            <a:pPr marL="457200" indent="-457200">
              <a:buFont typeface="+mj-lt"/>
              <a:buAutoNum type="arabicPeriod" startAt="5"/>
            </a:pPr>
            <a:r>
              <a:rPr lang="en-IE" b="1" dirty="0">
                <a:solidFill>
                  <a:srgbClr val="DA2128"/>
                </a:solidFill>
              </a:rPr>
              <a:t>Does this business idea meet a need or solve a problem? </a:t>
            </a:r>
            <a:r>
              <a:rPr lang="en-IE" dirty="0"/>
              <a:t>If your business idea doesn’t address a real problem, need, or desire, getting it off the ground will be difficult, because instead of presenting your product as the best solution to existing needs, you have to create the sense of need and then present your product as the solution.</a:t>
            </a:r>
            <a:endParaRPr lang="en-IE" b="1" dirty="0"/>
          </a:p>
        </p:txBody>
      </p:sp>
      <p:sp>
        <p:nvSpPr>
          <p:cNvPr id="12" name="Rectangle 11">
            <a:extLst>
              <a:ext uri="{FF2B5EF4-FFF2-40B4-BE49-F238E27FC236}">
                <a16:creationId xmlns:a16="http://schemas.microsoft.com/office/drawing/2014/main" id="{F509E9FD-705A-DD4B-BBCD-BCB1A0924CBC}"/>
              </a:ext>
            </a:extLst>
          </p:cNvPr>
          <p:cNvSpPr/>
          <p:nvPr/>
        </p:nvSpPr>
        <p:spPr>
          <a:xfrm rot="215048">
            <a:off x="-132571" y="507835"/>
            <a:ext cx="12457140"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4">
            <a:extLst>
              <a:ext uri="{FF2B5EF4-FFF2-40B4-BE49-F238E27FC236}">
                <a16:creationId xmlns:a16="http://schemas.microsoft.com/office/drawing/2014/main" id="{81AB4854-D8E8-9443-9E9B-6A9CDE35BF3B}"/>
              </a:ext>
            </a:extLst>
          </p:cNvPr>
          <p:cNvSpPr>
            <a:spLocks noGrp="1"/>
          </p:cNvSpPr>
          <p:nvPr>
            <p:ph type="body" sz="quarter" idx="10"/>
          </p:nvPr>
        </p:nvSpPr>
        <p:spPr>
          <a:xfrm rot="215048">
            <a:off x="425133" y="687501"/>
            <a:ext cx="11780313" cy="716025"/>
          </a:xfrm>
        </p:spPr>
        <p:txBody>
          <a:bodyPr>
            <a:noAutofit/>
          </a:bodyPr>
          <a:lstStyle/>
          <a:p>
            <a:r>
              <a:rPr lang="en-IE" sz="3000" dirty="0"/>
              <a:t>Before settling &amp; taking your first steps consider this </a:t>
            </a:r>
            <a:r>
              <a:rPr lang="en-IE" sz="3000" b="1" dirty="0"/>
              <a:t>list of 11 questions</a:t>
            </a:r>
          </a:p>
          <a:p>
            <a:endParaRPr lang="en-IE" sz="3000" dirty="0"/>
          </a:p>
        </p:txBody>
      </p:sp>
    </p:spTree>
    <p:extLst>
      <p:ext uri="{BB962C8B-B14F-4D97-AF65-F5344CB8AC3E}">
        <p14:creationId xmlns:p14="http://schemas.microsoft.com/office/powerpoint/2010/main" val="32583882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456270" y="2211590"/>
            <a:ext cx="11279457" cy="4169140"/>
          </a:xfrm>
        </p:spPr>
        <p:txBody>
          <a:bodyPr/>
          <a:lstStyle/>
          <a:p>
            <a:pPr marL="457200" indent="-457200">
              <a:buFont typeface="+mj-lt"/>
              <a:buAutoNum type="arabicPeriod" startAt="7"/>
            </a:pPr>
            <a:r>
              <a:rPr lang="en-IE" b="1" dirty="0">
                <a:solidFill>
                  <a:srgbClr val="DA2128"/>
                </a:solidFill>
              </a:rPr>
              <a:t>Will this business idea make money — and how fast? </a:t>
            </a:r>
            <a:r>
              <a:rPr lang="en-IE" dirty="0"/>
              <a:t> This simple question is the one most likely to go unasked by new entrepreneurs, maybe because it’s one of the toughest questions to face up to. Question whether or not customers will be willing to pay for your product or service; this question takes you into the realm of forecasting:</a:t>
            </a:r>
          </a:p>
          <a:p>
            <a:pPr marL="800100" lvl="1" indent="-342900" algn="l">
              <a:buClr>
                <a:srgbClr val="DA2128"/>
              </a:buClr>
              <a:buFont typeface="Arial" panose="020B0604020202020204" pitchFamily="34" charset="0"/>
              <a:buChar char="•"/>
            </a:pPr>
            <a:r>
              <a:rPr lang="en-IE" dirty="0"/>
              <a:t>How long will it take before your business idea will generate profits?</a:t>
            </a:r>
          </a:p>
          <a:p>
            <a:pPr marL="800100" lvl="1" indent="-342900" algn="l">
              <a:buClr>
                <a:srgbClr val="DA2128"/>
              </a:buClr>
              <a:buFont typeface="Arial" panose="020B0604020202020204" pitchFamily="34" charset="0"/>
              <a:buChar char="•"/>
            </a:pPr>
            <a:r>
              <a:rPr lang="en-IE" dirty="0"/>
              <a:t>How long can you afford to wait?</a:t>
            </a:r>
          </a:p>
          <a:p>
            <a:pPr marL="800100" lvl="1" indent="-342900" algn="l">
              <a:buClr>
                <a:srgbClr val="DA2128"/>
              </a:buClr>
              <a:buFont typeface="Arial" panose="020B0604020202020204" pitchFamily="34" charset="0"/>
              <a:buChar char="•"/>
            </a:pPr>
            <a:r>
              <a:rPr lang="en-IE" dirty="0"/>
              <a:t>Who specifically will spend money for your product or service?</a:t>
            </a:r>
          </a:p>
          <a:p>
            <a:pPr marL="800100" lvl="1" indent="-342900" algn="l">
              <a:buClr>
                <a:srgbClr val="DA2128"/>
              </a:buClr>
              <a:buFont typeface="Arial" panose="020B0604020202020204" pitchFamily="34" charset="0"/>
              <a:buChar char="•"/>
            </a:pPr>
            <a:r>
              <a:rPr lang="en-IE" dirty="0"/>
              <a:t>After the sales start rolling in, can you sustain profitability over time?</a:t>
            </a:r>
          </a:p>
          <a:p>
            <a:pPr marL="800100" lvl="1" indent="-342900" algn="l">
              <a:buFont typeface="Arial" panose="020B0604020202020204" pitchFamily="34" charset="0"/>
              <a:buChar char="•"/>
            </a:pPr>
            <a:endParaRPr lang="en-IE" dirty="0"/>
          </a:p>
          <a:p>
            <a:pPr marL="0" indent="0">
              <a:buNone/>
            </a:pPr>
            <a:r>
              <a:rPr lang="en-IE" b="1" i="1" dirty="0"/>
              <a:t>Take the time to give questions like these serious thought — sooner rather than later.</a:t>
            </a:r>
          </a:p>
        </p:txBody>
      </p:sp>
      <p:sp>
        <p:nvSpPr>
          <p:cNvPr id="12" name="Rectangle 11">
            <a:extLst>
              <a:ext uri="{FF2B5EF4-FFF2-40B4-BE49-F238E27FC236}">
                <a16:creationId xmlns:a16="http://schemas.microsoft.com/office/drawing/2014/main" id="{78853186-0A39-8148-8C7F-6EA78F8EAB33}"/>
              </a:ext>
            </a:extLst>
          </p:cNvPr>
          <p:cNvSpPr/>
          <p:nvPr/>
        </p:nvSpPr>
        <p:spPr>
          <a:xfrm rot="215048">
            <a:off x="-132571" y="507835"/>
            <a:ext cx="12457140"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4">
            <a:extLst>
              <a:ext uri="{FF2B5EF4-FFF2-40B4-BE49-F238E27FC236}">
                <a16:creationId xmlns:a16="http://schemas.microsoft.com/office/drawing/2014/main" id="{9BED2DF1-D20B-B24D-BED2-B8FE9BB313AD}"/>
              </a:ext>
            </a:extLst>
          </p:cNvPr>
          <p:cNvSpPr>
            <a:spLocks noGrp="1"/>
          </p:cNvSpPr>
          <p:nvPr>
            <p:ph type="body" sz="quarter" idx="10"/>
          </p:nvPr>
        </p:nvSpPr>
        <p:spPr>
          <a:xfrm rot="215048">
            <a:off x="425133" y="687501"/>
            <a:ext cx="11780313" cy="716025"/>
          </a:xfrm>
        </p:spPr>
        <p:txBody>
          <a:bodyPr>
            <a:noAutofit/>
          </a:bodyPr>
          <a:lstStyle/>
          <a:p>
            <a:r>
              <a:rPr lang="en-IE" sz="3000" dirty="0"/>
              <a:t>Before settling &amp; taking your first steps consider this </a:t>
            </a:r>
            <a:r>
              <a:rPr lang="en-IE" sz="3000" b="1" dirty="0"/>
              <a:t>list of 11 questions</a:t>
            </a:r>
          </a:p>
          <a:p>
            <a:endParaRPr lang="en-IE" sz="3000" dirty="0"/>
          </a:p>
        </p:txBody>
      </p:sp>
    </p:spTree>
    <p:extLst>
      <p:ext uri="{BB962C8B-B14F-4D97-AF65-F5344CB8AC3E}">
        <p14:creationId xmlns:p14="http://schemas.microsoft.com/office/powerpoint/2010/main" val="31745909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528231" y="2264599"/>
            <a:ext cx="11001160" cy="4169140"/>
          </a:xfrm>
        </p:spPr>
        <p:txBody>
          <a:bodyPr/>
          <a:lstStyle/>
          <a:p>
            <a:pPr marL="457200" indent="-457200">
              <a:buFont typeface="+mj-lt"/>
              <a:buAutoNum type="arabicPeriod" startAt="8"/>
            </a:pPr>
            <a:r>
              <a:rPr lang="en-IE" b="1" dirty="0">
                <a:solidFill>
                  <a:srgbClr val="DA2128"/>
                </a:solidFill>
              </a:rPr>
              <a:t>How can I fund my business? </a:t>
            </a:r>
            <a:r>
              <a:rPr lang="en-IE" dirty="0"/>
              <a:t>  How much will it take to open your business? Not suggesting that you take out a loan you can’t afford to fund your new business venture. But as a test of your passion and belief, ask yourself: If I had to, would I be willing to take out a loan? Even if you plan to persuade outside investors to take on some of the risk, you need that kind of personal belief as you make the pitch.</a:t>
            </a:r>
          </a:p>
          <a:p>
            <a:pPr marL="444500" indent="0">
              <a:buNone/>
            </a:pPr>
            <a:r>
              <a:rPr lang="en-IE" dirty="0"/>
              <a:t>And if you decide to take a bank loan, you have to sign on the dotted line to pledge to repay the money, absolutely, positively. One way or another, you assume financial risk when you launch a business. If you’re not willing to take on that risk, you may not be cut out for the business you’re thinking about starting.</a:t>
            </a:r>
          </a:p>
        </p:txBody>
      </p:sp>
      <p:sp>
        <p:nvSpPr>
          <p:cNvPr id="12" name="Rectangle 11">
            <a:extLst>
              <a:ext uri="{FF2B5EF4-FFF2-40B4-BE49-F238E27FC236}">
                <a16:creationId xmlns:a16="http://schemas.microsoft.com/office/drawing/2014/main" id="{60FABB63-D3C7-414E-8C0A-DC8CEA8C42BB}"/>
              </a:ext>
            </a:extLst>
          </p:cNvPr>
          <p:cNvSpPr/>
          <p:nvPr/>
        </p:nvSpPr>
        <p:spPr>
          <a:xfrm rot="215048">
            <a:off x="-132571" y="507835"/>
            <a:ext cx="12457140"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4">
            <a:extLst>
              <a:ext uri="{FF2B5EF4-FFF2-40B4-BE49-F238E27FC236}">
                <a16:creationId xmlns:a16="http://schemas.microsoft.com/office/drawing/2014/main" id="{E0861F93-EF15-4A4D-824C-31672F77BB66}"/>
              </a:ext>
            </a:extLst>
          </p:cNvPr>
          <p:cNvSpPr>
            <a:spLocks noGrp="1"/>
          </p:cNvSpPr>
          <p:nvPr>
            <p:ph type="body" sz="quarter" idx="10"/>
          </p:nvPr>
        </p:nvSpPr>
        <p:spPr>
          <a:xfrm rot="215048">
            <a:off x="425133" y="687501"/>
            <a:ext cx="11780313" cy="716025"/>
          </a:xfrm>
        </p:spPr>
        <p:txBody>
          <a:bodyPr>
            <a:noAutofit/>
          </a:bodyPr>
          <a:lstStyle/>
          <a:p>
            <a:r>
              <a:rPr lang="en-IE" sz="3000" dirty="0"/>
              <a:t>Before settling &amp; taking your first steps consider this </a:t>
            </a:r>
            <a:r>
              <a:rPr lang="en-IE" sz="3000" b="1" dirty="0"/>
              <a:t>list of 11 questions</a:t>
            </a:r>
          </a:p>
          <a:p>
            <a:endParaRPr lang="en-IE" sz="3000" dirty="0"/>
          </a:p>
        </p:txBody>
      </p:sp>
    </p:spTree>
    <p:extLst>
      <p:ext uri="{BB962C8B-B14F-4D97-AF65-F5344CB8AC3E}">
        <p14:creationId xmlns:p14="http://schemas.microsoft.com/office/powerpoint/2010/main" val="2033860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35175" y="2368877"/>
            <a:ext cx="10921647" cy="4169140"/>
          </a:xfrm>
        </p:spPr>
        <p:txBody>
          <a:bodyPr/>
          <a:lstStyle/>
          <a:p>
            <a:pPr marL="457200" indent="-457200">
              <a:buFont typeface="+mj-lt"/>
              <a:buAutoNum type="arabicPeriod" startAt="9"/>
            </a:pPr>
            <a:r>
              <a:rPr lang="en-IE" b="1" dirty="0">
                <a:solidFill>
                  <a:srgbClr val="DA2128"/>
                </a:solidFill>
              </a:rPr>
              <a:t>Specifically, how big is your market? </a:t>
            </a:r>
            <a:r>
              <a:rPr lang="en-IE" dirty="0"/>
              <a:t>Does it include both males and females and people of all races and religions? How fast is the market growing or contracting? If you design a product or service that only appeals to a small niche market, it will be difficult to gain enough market share to sustain a profitable business. It will also take a significant amount of advertising funds to find the people that comprise the niche market.</a:t>
            </a:r>
          </a:p>
          <a:p>
            <a:pPr marL="444500" indent="0">
              <a:buNone/>
            </a:pPr>
            <a:r>
              <a:rPr lang="en-IE" dirty="0"/>
              <a:t>Based on your market analysis, how much of a market share do your competitors currently hold? What is left over for you or what is your strategy for taking share from them? Your business may have broad market appeal, but if the market is already saturated, the battle to gain customers may be too expensive.</a:t>
            </a:r>
          </a:p>
        </p:txBody>
      </p:sp>
      <p:sp>
        <p:nvSpPr>
          <p:cNvPr id="13" name="Rectangle 12">
            <a:extLst>
              <a:ext uri="{FF2B5EF4-FFF2-40B4-BE49-F238E27FC236}">
                <a16:creationId xmlns:a16="http://schemas.microsoft.com/office/drawing/2014/main" id="{53B48F4E-B09F-A847-B7E3-3463078A8A17}"/>
              </a:ext>
            </a:extLst>
          </p:cNvPr>
          <p:cNvSpPr/>
          <p:nvPr/>
        </p:nvSpPr>
        <p:spPr>
          <a:xfrm rot="215048">
            <a:off x="-132571" y="507835"/>
            <a:ext cx="12457140"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4">
            <a:extLst>
              <a:ext uri="{FF2B5EF4-FFF2-40B4-BE49-F238E27FC236}">
                <a16:creationId xmlns:a16="http://schemas.microsoft.com/office/drawing/2014/main" id="{B5683E1F-D06A-9C4E-9A96-7860E43D3104}"/>
              </a:ext>
            </a:extLst>
          </p:cNvPr>
          <p:cNvSpPr>
            <a:spLocks noGrp="1"/>
          </p:cNvSpPr>
          <p:nvPr>
            <p:ph type="body" sz="quarter" idx="10"/>
          </p:nvPr>
        </p:nvSpPr>
        <p:spPr>
          <a:xfrm rot="215048">
            <a:off x="425133" y="687501"/>
            <a:ext cx="11780313" cy="716025"/>
          </a:xfrm>
        </p:spPr>
        <p:txBody>
          <a:bodyPr>
            <a:noAutofit/>
          </a:bodyPr>
          <a:lstStyle/>
          <a:p>
            <a:r>
              <a:rPr lang="en-IE" sz="3000" dirty="0"/>
              <a:t>Before settling &amp; taking your first steps consider this </a:t>
            </a:r>
            <a:r>
              <a:rPr lang="en-IE" sz="3000" b="1" dirty="0"/>
              <a:t>list of 11 questions</a:t>
            </a:r>
          </a:p>
          <a:p>
            <a:endParaRPr lang="en-IE" sz="3000" dirty="0"/>
          </a:p>
        </p:txBody>
      </p:sp>
    </p:spTree>
    <p:extLst>
      <p:ext uri="{BB962C8B-B14F-4D97-AF65-F5344CB8AC3E}">
        <p14:creationId xmlns:p14="http://schemas.microsoft.com/office/powerpoint/2010/main" val="6182421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452900" y="1971758"/>
            <a:ext cx="11286197" cy="4169140"/>
          </a:xfrm>
        </p:spPr>
        <p:txBody>
          <a:bodyPr/>
          <a:lstStyle/>
          <a:p>
            <a:pPr marL="457200" indent="-457200">
              <a:buFont typeface="+mj-lt"/>
              <a:buAutoNum type="arabicPeriod" startAt="10"/>
            </a:pPr>
            <a:r>
              <a:rPr lang="en-IE" b="1" dirty="0">
                <a:solidFill>
                  <a:srgbClr val="DA2128"/>
                </a:solidFill>
              </a:rPr>
              <a:t>Does this business idea take advantage of a new opportunity? </a:t>
            </a:r>
            <a:r>
              <a:rPr lang="en-IE" dirty="0"/>
              <a:t>Business success often hinges on having the right idea in the right place at the right time. The rise of the Internet — and the simultaneous passion in America for collecting — presented twin opportunities that helped turn the booming auction site eBay into a household word. Does your business idea stand a good chance of catching a similar wave of opportunity? Is your idea robust enough to weather a downturn?</a:t>
            </a:r>
          </a:p>
          <a:p>
            <a:pPr marL="457200" indent="-457200">
              <a:buFont typeface="+mj-lt"/>
              <a:buAutoNum type="arabicPeriod" startAt="10"/>
            </a:pPr>
            <a:r>
              <a:rPr lang="en-IE" b="1" dirty="0">
                <a:solidFill>
                  <a:srgbClr val="DA2128"/>
                </a:solidFill>
              </a:rPr>
              <a:t>What is the biggest drawback or limitation to this business idea? </a:t>
            </a:r>
            <a:r>
              <a:rPr lang="en-IE" dirty="0"/>
              <a:t>Even the greatest business ideas have drawbacks and limitations. Maybe your idea is very easy for competitors to copy, for example. By thinking long and hard about the potential drawbacks of your idea, you put your business opportunity in perspective. If the pluses far outweigh the worst-case scenarios you dream up, chances are your business idea stands a pretty good chance of succeeding.</a:t>
            </a:r>
            <a:endParaRPr lang="en-IE" b="1" dirty="0"/>
          </a:p>
        </p:txBody>
      </p:sp>
      <p:sp>
        <p:nvSpPr>
          <p:cNvPr id="7" name="Rectangle 6">
            <a:extLst>
              <a:ext uri="{FF2B5EF4-FFF2-40B4-BE49-F238E27FC236}">
                <a16:creationId xmlns:a16="http://schemas.microsoft.com/office/drawing/2014/main" id="{B1016653-E27C-5A48-B42F-3907A61AF17D}"/>
              </a:ext>
            </a:extLst>
          </p:cNvPr>
          <p:cNvSpPr/>
          <p:nvPr/>
        </p:nvSpPr>
        <p:spPr>
          <a:xfrm rot="215048">
            <a:off x="-132571" y="507835"/>
            <a:ext cx="12457140"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0AE25949-CC13-D34B-93F9-6113CD08BF7A}"/>
              </a:ext>
            </a:extLst>
          </p:cNvPr>
          <p:cNvSpPr>
            <a:spLocks noGrp="1"/>
          </p:cNvSpPr>
          <p:nvPr>
            <p:ph type="body" sz="quarter" idx="10"/>
          </p:nvPr>
        </p:nvSpPr>
        <p:spPr>
          <a:xfrm rot="215048">
            <a:off x="425133" y="687501"/>
            <a:ext cx="11780313" cy="716025"/>
          </a:xfrm>
        </p:spPr>
        <p:txBody>
          <a:bodyPr>
            <a:noAutofit/>
          </a:bodyPr>
          <a:lstStyle/>
          <a:p>
            <a:r>
              <a:rPr lang="en-IE" sz="3000" dirty="0"/>
              <a:t>Before settling &amp; taking your first steps consider this </a:t>
            </a:r>
            <a:r>
              <a:rPr lang="en-IE" sz="3000" b="1" dirty="0"/>
              <a:t>list of 11 questions</a:t>
            </a:r>
          </a:p>
          <a:p>
            <a:endParaRPr lang="en-IE" sz="3000" dirty="0"/>
          </a:p>
        </p:txBody>
      </p:sp>
      <p:sp>
        <p:nvSpPr>
          <p:cNvPr id="10" name="Text Placeholder 4">
            <a:extLst>
              <a:ext uri="{FF2B5EF4-FFF2-40B4-BE49-F238E27FC236}">
                <a16:creationId xmlns:a16="http://schemas.microsoft.com/office/drawing/2014/main" id="{53EE5F69-BF91-474E-82AD-ADFA3421B879}"/>
              </a:ext>
            </a:extLst>
          </p:cNvPr>
          <p:cNvSpPr txBox="1">
            <a:spLocks/>
          </p:cNvSpPr>
          <p:nvPr/>
        </p:nvSpPr>
        <p:spPr>
          <a:xfrm rot="215048">
            <a:off x="245919" y="1408937"/>
            <a:ext cx="10462055" cy="71602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list of 11 questions</a:t>
            </a:r>
          </a:p>
        </p:txBody>
      </p:sp>
    </p:spTree>
    <p:extLst>
      <p:ext uri="{BB962C8B-B14F-4D97-AF65-F5344CB8AC3E}">
        <p14:creationId xmlns:p14="http://schemas.microsoft.com/office/powerpoint/2010/main" val="41021811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E4D00E9A-EF58-4E07-8980-24BFB8467F38}"/>
              </a:ext>
            </a:extLst>
          </p:cNvPr>
          <p:cNvSpPr>
            <a:spLocks noGrp="1"/>
          </p:cNvSpPr>
          <p:nvPr>
            <p:ph type="body" sz="quarter" idx="20"/>
          </p:nvPr>
        </p:nvSpPr>
        <p:spPr>
          <a:xfrm>
            <a:off x="431810" y="2150365"/>
            <a:ext cx="2743200" cy="4169140"/>
          </a:xfrm>
        </p:spPr>
        <p:txBody>
          <a:bodyPr/>
          <a:lstStyle/>
          <a:p>
            <a:pPr marL="0" indent="0" fontAlgn="base">
              <a:buNone/>
            </a:pPr>
            <a:r>
              <a:rPr lang="en-IE" sz="3200" b="1" dirty="0">
                <a:solidFill>
                  <a:srgbClr val="1268B3"/>
                </a:solidFill>
              </a:rPr>
              <a:t>Now as a group ask yourself these 11 questions</a:t>
            </a:r>
          </a:p>
        </p:txBody>
      </p:sp>
      <p:sp>
        <p:nvSpPr>
          <p:cNvPr id="4" name="Rectangle 3">
            <a:extLst>
              <a:ext uri="{FF2B5EF4-FFF2-40B4-BE49-F238E27FC236}">
                <a16:creationId xmlns:a16="http://schemas.microsoft.com/office/drawing/2014/main" id="{D0411674-A239-464B-9BD0-A149CAA81ECC}"/>
              </a:ext>
            </a:extLst>
          </p:cNvPr>
          <p:cNvSpPr/>
          <p:nvPr/>
        </p:nvSpPr>
        <p:spPr>
          <a:xfrm rot="21407693">
            <a:off x="-132570" y="545380"/>
            <a:ext cx="12457140"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2B5E4E9E-8ACE-9440-9593-E39EAA4B3613}"/>
              </a:ext>
            </a:extLst>
          </p:cNvPr>
          <p:cNvSpPr txBox="1">
            <a:spLocks/>
          </p:cNvSpPr>
          <p:nvPr/>
        </p:nvSpPr>
        <p:spPr>
          <a:xfrm rot="21407693">
            <a:off x="425134" y="725046"/>
            <a:ext cx="11780313" cy="71602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3000" dirty="0"/>
              <a:t>Before settling &amp; taking your first steps consider this </a:t>
            </a:r>
            <a:r>
              <a:rPr lang="en-IE" sz="3000" b="1" dirty="0"/>
              <a:t>list of 11 questions</a:t>
            </a:r>
          </a:p>
          <a:p>
            <a:endParaRPr lang="en-IE" sz="3000" dirty="0"/>
          </a:p>
        </p:txBody>
      </p:sp>
      <p:sp>
        <p:nvSpPr>
          <p:cNvPr id="10" name="Rectangle 9">
            <a:extLst>
              <a:ext uri="{FF2B5EF4-FFF2-40B4-BE49-F238E27FC236}">
                <a16:creationId xmlns:a16="http://schemas.microsoft.com/office/drawing/2014/main" id="{B5347A63-197A-0D45-A3E5-7048CB5A1886}"/>
              </a:ext>
            </a:extLst>
          </p:cNvPr>
          <p:cNvSpPr/>
          <p:nvPr/>
        </p:nvSpPr>
        <p:spPr>
          <a:xfrm rot="21375402">
            <a:off x="9655687" y="990925"/>
            <a:ext cx="2536309"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6">
            <a:extLst>
              <a:ext uri="{FF2B5EF4-FFF2-40B4-BE49-F238E27FC236}">
                <a16:creationId xmlns:a16="http://schemas.microsoft.com/office/drawing/2014/main" id="{6B059746-06F3-D14D-896E-56289054FF72}"/>
              </a:ext>
            </a:extLst>
          </p:cNvPr>
          <p:cNvSpPr>
            <a:spLocks noGrp="1"/>
          </p:cNvSpPr>
          <p:nvPr>
            <p:ph type="body" sz="quarter" idx="10"/>
          </p:nvPr>
        </p:nvSpPr>
        <p:spPr>
          <a:xfrm rot="21375402">
            <a:off x="6355140" y="1259240"/>
            <a:ext cx="5387423" cy="716025"/>
          </a:xfrm>
        </p:spPr>
        <p:txBody>
          <a:bodyPr>
            <a:normAutofit/>
          </a:bodyPr>
          <a:lstStyle/>
          <a:p>
            <a:pPr algn="r"/>
            <a:r>
              <a:rPr lang="en-IE" b="1" dirty="0"/>
              <a:t>Activity:</a:t>
            </a:r>
            <a:endParaRPr lang="en-IE" dirty="0"/>
          </a:p>
        </p:txBody>
      </p:sp>
      <p:sp>
        <p:nvSpPr>
          <p:cNvPr id="12" name="Text Placeholder 2">
            <a:extLst>
              <a:ext uri="{FF2B5EF4-FFF2-40B4-BE49-F238E27FC236}">
                <a16:creationId xmlns:a16="http://schemas.microsoft.com/office/drawing/2014/main" id="{59B2C18D-9D8B-A447-BC7D-83D05EC9458E}"/>
              </a:ext>
            </a:extLst>
          </p:cNvPr>
          <p:cNvSpPr txBox="1">
            <a:spLocks/>
          </p:cNvSpPr>
          <p:nvPr/>
        </p:nvSpPr>
        <p:spPr>
          <a:xfrm>
            <a:off x="3286540" y="2150365"/>
            <a:ext cx="8739808" cy="4169140"/>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57200" indent="-457200">
              <a:spcBef>
                <a:spcPts val="300"/>
              </a:spcBef>
              <a:buFont typeface="+mj-lt"/>
              <a:buAutoNum type="arabicPeriod"/>
            </a:pPr>
            <a:r>
              <a:rPr lang="en-IE" dirty="0">
                <a:solidFill>
                  <a:srgbClr val="DA2128"/>
                </a:solidFill>
              </a:rPr>
              <a:t>Is this business idea something I really want to do? </a:t>
            </a:r>
          </a:p>
          <a:p>
            <a:pPr marL="457200" indent="-457200">
              <a:spcBef>
                <a:spcPts val="300"/>
              </a:spcBef>
              <a:buFont typeface="+mj-lt"/>
              <a:buAutoNum type="arabicPeriod"/>
            </a:pPr>
            <a:r>
              <a:rPr lang="en-IE" dirty="0">
                <a:solidFill>
                  <a:srgbClr val="DA2128"/>
                </a:solidFill>
              </a:rPr>
              <a:t>Is this business idea something I’m capable of doing?</a:t>
            </a:r>
          </a:p>
          <a:p>
            <a:pPr marL="457200" indent="-457200">
              <a:spcBef>
                <a:spcPts val="300"/>
              </a:spcBef>
              <a:buFont typeface="+mj-lt"/>
              <a:buAutoNum type="arabicPeriod" startAt="3"/>
            </a:pPr>
            <a:r>
              <a:rPr lang="en-IE" dirty="0">
                <a:solidFill>
                  <a:srgbClr val="DA2128"/>
                </a:solidFill>
              </a:rPr>
              <a:t>Does this business tap into my personal strengths? </a:t>
            </a:r>
          </a:p>
          <a:p>
            <a:pPr marL="457200" indent="-457200">
              <a:spcBef>
                <a:spcPts val="300"/>
              </a:spcBef>
              <a:buFont typeface="+mj-lt"/>
              <a:buAutoNum type="arabicPeriod" startAt="3"/>
            </a:pPr>
            <a:r>
              <a:rPr lang="en-IE" dirty="0">
                <a:solidFill>
                  <a:srgbClr val="DA2128"/>
                </a:solidFill>
              </a:rPr>
              <a:t>Can I describe this business idea in 25 words or less? </a:t>
            </a:r>
          </a:p>
          <a:p>
            <a:pPr marL="457200" indent="-457200">
              <a:spcBef>
                <a:spcPts val="300"/>
              </a:spcBef>
              <a:buFont typeface="+mj-lt"/>
              <a:buAutoNum type="arabicPeriod" startAt="5"/>
            </a:pPr>
            <a:r>
              <a:rPr lang="en-IE" dirty="0">
                <a:solidFill>
                  <a:srgbClr val="DA2128"/>
                </a:solidFill>
              </a:rPr>
              <a:t>What’s the closest thing to this business idea in the marketplace?</a:t>
            </a:r>
          </a:p>
          <a:p>
            <a:pPr marL="457200" indent="-457200">
              <a:spcBef>
                <a:spcPts val="300"/>
              </a:spcBef>
              <a:buFont typeface="+mj-lt"/>
              <a:buAutoNum type="arabicPeriod" startAt="6"/>
            </a:pPr>
            <a:r>
              <a:rPr lang="en-IE" dirty="0">
                <a:solidFill>
                  <a:srgbClr val="DA2128"/>
                </a:solidFill>
              </a:rPr>
              <a:t>Does this business idea meet a need or solve a problem? </a:t>
            </a:r>
          </a:p>
          <a:p>
            <a:pPr marL="457200" indent="-457200">
              <a:spcBef>
                <a:spcPts val="300"/>
              </a:spcBef>
              <a:buFont typeface="+mj-lt"/>
              <a:buAutoNum type="arabicPeriod" startAt="6"/>
            </a:pPr>
            <a:r>
              <a:rPr lang="en-IE" dirty="0">
                <a:solidFill>
                  <a:srgbClr val="DA2128"/>
                </a:solidFill>
              </a:rPr>
              <a:t>Will this business idea make money — and how fast?  </a:t>
            </a:r>
          </a:p>
          <a:p>
            <a:pPr marL="457200" indent="-457200">
              <a:spcBef>
                <a:spcPts val="300"/>
              </a:spcBef>
              <a:buFont typeface="+mj-lt"/>
              <a:buAutoNum type="arabicPeriod" startAt="6"/>
            </a:pPr>
            <a:r>
              <a:rPr lang="en-IE" dirty="0">
                <a:solidFill>
                  <a:srgbClr val="DA2128"/>
                </a:solidFill>
              </a:rPr>
              <a:t>How can I fund my business?  </a:t>
            </a:r>
          </a:p>
          <a:p>
            <a:pPr marL="457200" indent="-457200">
              <a:spcBef>
                <a:spcPts val="300"/>
              </a:spcBef>
              <a:buFont typeface="+mj-lt"/>
              <a:buAutoNum type="arabicPeriod" startAt="6"/>
            </a:pPr>
            <a:r>
              <a:rPr lang="en-IE" dirty="0">
                <a:solidFill>
                  <a:srgbClr val="DA2128"/>
                </a:solidFill>
              </a:rPr>
              <a:t>Specifically, how big is your market?  </a:t>
            </a:r>
          </a:p>
          <a:p>
            <a:pPr marL="457200" indent="-457200">
              <a:spcBef>
                <a:spcPts val="300"/>
              </a:spcBef>
              <a:buFont typeface="+mj-lt"/>
              <a:buAutoNum type="arabicPeriod" startAt="6"/>
            </a:pPr>
            <a:r>
              <a:rPr lang="en-IE" dirty="0">
                <a:solidFill>
                  <a:srgbClr val="DA2128"/>
                </a:solidFill>
              </a:rPr>
              <a:t>Does this business idea take advantage of a new opportunity? </a:t>
            </a:r>
          </a:p>
          <a:p>
            <a:pPr marL="457200" indent="-457200">
              <a:spcBef>
                <a:spcPts val="300"/>
              </a:spcBef>
              <a:buFont typeface="+mj-lt"/>
              <a:buAutoNum type="arabicPeriod" startAt="6"/>
            </a:pPr>
            <a:r>
              <a:rPr lang="en-IE" dirty="0">
                <a:solidFill>
                  <a:srgbClr val="DA2128"/>
                </a:solidFill>
              </a:rPr>
              <a:t>What is the biggest drawback or limitation to this business idea? </a:t>
            </a:r>
          </a:p>
          <a:p>
            <a:pPr marL="0" indent="0">
              <a:spcBef>
                <a:spcPts val="300"/>
              </a:spcBef>
              <a:buNone/>
            </a:pPr>
            <a:r>
              <a:rPr lang="en-IE" dirty="0">
                <a:solidFill>
                  <a:srgbClr val="DA2128"/>
                </a:solidFill>
              </a:rPr>
              <a:t> </a:t>
            </a:r>
            <a:endParaRPr lang="en-IE" dirty="0"/>
          </a:p>
        </p:txBody>
      </p:sp>
    </p:spTree>
    <p:extLst>
      <p:ext uri="{BB962C8B-B14F-4D97-AF65-F5344CB8AC3E}">
        <p14:creationId xmlns:p14="http://schemas.microsoft.com/office/powerpoint/2010/main" val="7663046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CE9E4-DFB4-462D-884D-23234A80361D}"/>
              </a:ext>
            </a:extLst>
          </p:cNvPr>
          <p:cNvSpPr>
            <a:spLocks noGrp="1"/>
          </p:cNvSpPr>
          <p:nvPr>
            <p:ph type="ctrTitle"/>
          </p:nvPr>
        </p:nvSpPr>
        <p:spPr/>
        <p:txBody>
          <a:bodyPr/>
          <a:lstStyle/>
          <a:p>
            <a:endParaRPr lang="en-IE" dirty="0"/>
          </a:p>
        </p:txBody>
      </p:sp>
      <p:sp>
        <p:nvSpPr>
          <p:cNvPr id="3" name="Subtitle 2">
            <a:extLst>
              <a:ext uri="{FF2B5EF4-FFF2-40B4-BE49-F238E27FC236}">
                <a16:creationId xmlns:a16="http://schemas.microsoft.com/office/drawing/2014/main" id="{A9A6F1FF-EDE7-4152-8A66-459FF8A16AB3}"/>
              </a:ext>
            </a:extLst>
          </p:cNvPr>
          <p:cNvSpPr>
            <a:spLocks noGrp="1"/>
          </p:cNvSpPr>
          <p:nvPr>
            <p:ph type="subTitle" idx="1"/>
          </p:nvPr>
        </p:nvSpPr>
        <p:spPr/>
        <p:txBody>
          <a:bodyPr/>
          <a:lstStyle/>
          <a:p>
            <a:endParaRPr lang="en-IE" dirty="0"/>
          </a:p>
        </p:txBody>
      </p:sp>
      <p:pic>
        <p:nvPicPr>
          <p:cNvPr id="4" name="Picture 3">
            <a:extLst>
              <a:ext uri="{FF2B5EF4-FFF2-40B4-BE49-F238E27FC236}">
                <a16:creationId xmlns:a16="http://schemas.microsoft.com/office/drawing/2014/main" id="{44EB9315-9166-4BC7-B9D7-48BB46DD0714}"/>
              </a:ext>
            </a:extLst>
          </p:cNvPr>
          <p:cNvPicPr>
            <a:picLocks noChangeAspect="1"/>
          </p:cNvPicPr>
          <p:nvPr/>
        </p:nvPicPr>
        <p:blipFill rotWithShape="1">
          <a:blip r:embed="rId2"/>
          <a:srcRect l="10766" t="8559" r="7468" b="7872"/>
          <a:stretch/>
        </p:blipFill>
        <p:spPr>
          <a:xfrm>
            <a:off x="0" y="0"/>
            <a:ext cx="12192000" cy="6858000"/>
          </a:xfrm>
          <a:prstGeom prst="rect">
            <a:avLst/>
          </a:prstGeom>
        </p:spPr>
      </p:pic>
    </p:spTree>
    <p:extLst>
      <p:ext uri="{BB962C8B-B14F-4D97-AF65-F5344CB8AC3E}">
        <p14:creationId xmlns:p14="http://schemas.microsoft.com/office/powerpoint/2010/main" val="1019584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a:xfrm>
            <a:off x="643223" y="2087287"/>
            <a:ext cx="4462177" cy="4332563"/>
          </a:xfrm>
        </p:spPr>
        <p:txBody>
          <a:bodyPr>
            <a:normAutofit fontScale="92500"/>
          </a:bodyPr>
          <a:lstStyle/>
          <a:p>
            <a:r>
              <a:rPr lang="en-US" i="1" dirty="0"/>
              <a:t>Now that you have your idea in place the next step is to test it on real customers in real scenarios. </a:t>
            </a:r>
          </a:p>
          <a:p>
            <a:r>
              <a:rPr lang="en-US" i="1" dirty="0"/>
              <a:t>You will learn the importance of testing and how to test your idea on a small scale that doesn’t involve a lot of funding or resources.</a:t>
            </a:r>
          </a:p>
          <a:p>
            <a:r>
              <a:rPr lang="en-US" i="1" dirty="0"/>
              <a:t>Before taking your final step on starting your Pop Culture business you will learn how to evaluate your business idea and prove if it is actually worth continuing, needs fine tuning or if it is a bad idea</a:t>
            </a:r>
          </a:p>
        </p:txBody>
      </p:sp>
      <p:sp>
        <p:nvSpPr>
          <p:cNvPr id="8" name="Text Placeholder 7"/>
          <p:cNvSpPr>
            <a:spLocks noGrp="1"/>
          </p:cNvSpPr>
          <p:nvPr>
            <p:ph type="body" sz="quarter" idx="15"/>
          </p:nvPr>
        </p:nvSpPr>
        <p:spPr>
          <a:xfrm>
            <a:off x="5473430" y="3252417"/>
            <a:ext cx="1176670" cy="1122295"/>
          </a:xfrm>
        </p:spPr>
        <p:txBody>
          <a:bodyPr/>
          <a:lstStyle/>
          <a:p>
            <a:r>
              <a:rPr lang="en-US" dirty="0"/>
              <a:t>07</a:t>
            </a:r>
          </a:p>
        </p:txBody>
      </p:sp>
      <p:sp>
        <p:nvSpPr>
          <p:cNvPr id="5" name="Text Placeholder 4"/>
          <p:cNvSpPr>
            <a:spLocks noGrp="1"/>
          </p:cNvSpPr>
          <p:nvPr>
            <p:ph type="body" sz="quarter" idx="12"/>
          </p:nvPr>
        </p:nvSpPr>
        <p:spPr>
          <a:xfrm>
            <a:off x="6943914" y="3261690"/>
            <a:ext cx="4871864" cy="1122292"/>
          </a:xfrm>
        </p:spPr>
        <p:txBody>
          <a:bodyPr/>
          <a:lstStyle/>
          <a:p>
            <a:r>
              <a:rPr lang="en-US" b="1" dirty="0"/>
              <a:t>Evaluating Your Pop Culture Business Idea</a:t>
            </a:r>
          </a:p>
        </p:txBody>
      </p:sp>
      <p:sp>
        <p:nvSpPr>
          <p:cNvPr id="13" name="Text Placeholder 5">
            <a:extLst>
              <a:ext uri="{FF2B5EF4-FFF2-40B4-BE49-F238E27FC236}">
                <a16:creationId xmlns:a16="http://schemas.microsoft.com/office/drawing/2014/main" id="{5040A2AC-283C-4DA5-8D67-A2D2DAB62DA7}"/>
              </a:ext>
            </a:extLst>
          </p:cNvPr>
          <p:cNvSpPr>
            <a:spLocks noGrp="1"/>
          </p:cNvSpPr>
          <p:nvPr>
            <p:ph type="body" sz="quarter" idx="13"/>
          </p:nvPr>
        </p:nvSpPr>
        <p:spPr>
          <a:xfrm>
            <a:off x="381000" y="706151"/>
            <a:ext cx="4552950" cy="697353"/>
          </a:xfrm>
        </p:spPr>
        <p:txBody>
          <a:bodyPr>
            <a:normAutofit fontScale="92500"/>
          </a:bodyPr>
          <a:lstStyle/>
          <a:p>
            <a:r>
              <a:rPr lang="en-US" b="1" dirty="0"/>
              <a:t>M2 Learning Objectives</a:t>
            </a:r>
          </a:p>
        </p:txBody>
      </p:sp>
      <p:sp>
        <p:nvSpPr>
          <p:cNvPr id="6" name="Text Placeholder 10">
            <a:extLst>
              <a:ext uri="{FF2B5EF4-FFF2-40B4-BE49-F238E27FC236}">
                <a16:creationId xmlns:a16="http://schemas.microsoft.com/office/drawing/2014/main" id="{21FB2228-D8C8-4BF1-A623-70270BBBBFFB}"/>
              </a:ext>
            </a:extLst>
          </p:cNvPr>
          <p:cNvSpPr txBox="1">
            <a:spLocks/>
          </p:cNvSpPr>
          <p:nvPr/>
        </p:nvSpPr>
        <p:spPr>
          <a:xfrm>
            <a:off x="5483551" y="1819048"/>
            <a:ext cx="1176670" cy="1122295"/>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a:buNone/>
              <a:defRPr sz="4800" kern="1200">
                <a:solidFill>
                  <a:srgbClr val="FDB614"/>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06</a:t>
            </a:r>
          </a:p>
        </p:txBody>
      </p:sp>
      <p:sp>
        <p:nvSpPr>
          <p:cNvPr id="9" name="Text Placeholder 11">
            <a:extLst>
              <a:ext uri="{FF2B5EF4-FFF2-40B4-BE49-F238E27FC236}">
                <a16:creationId xmlns:a16="http://schemas.microsoft.com/office/drawing/2014/main" id="{31D8B7AB-2F18-4D97-A048-04A2B4448ECD}"/>
              </a:ext>
            </a:extLst>
          </p:cNvPr>
          <p:cNvSpPr txBox="1">
            <a:spLocks/>
          </p:cNvSpPr>
          <p:nvPr/>
        </p:nvSpPr>
        <p:spPr>
          <a:xfrm>
            <a:off x="6954035" y="1801816"/>
            <a:ext cx="4871864" cy="1122292"/>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a:buNone/>
              <a:defRPr sz="24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dirty="0"/>
              <a:t>Testing your Pop Culture Business Idea on a Small Scale</a:t>
            </a:r>
          </a:p>
        </p:txBody>
      </p:sp>
    </p:spTree>
    <p:extLst>
      <p:ext uri="{BB962C8B-B14F-4D97-AF65-F5344CB8AC3E}">
        <p14:creationId xmlns:p14="http://schemas.microsoft.com/office/powerpoint/2010/main" val="32163445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a:t>Thank You</a:t>
            </a:r>
          </a:p>
        </p:txBody>
      </p:sp>
      <p:sp>
        <p:nvSpPr>
          <p:cNvPr id="3" name="Text Placeholder 2"/>
          <p:cNvSpPr>
            <a:spLocks noGrp="1"/>
          </p:cNvSpPr>
          <p:nvPr>
            <p:ph type="body" sz="quarter" idx="18"/>
          </p:nvPr>
        </p:nvSpPr>
        <p:spPr/>
        <p:txBody>
          <a:bodyPr/>
          <a:lstStyle/>
          <a:p>
            <a:r>
              <a:rPr lang="en-US" dirty="0"/>
              <a:t>Any Questions?</a:t>
            </a:r>
          </a:p>
        </p:txBody>
      </p:sp>
      <p:sp>
        <p:nvSpPr>
          <p:cNvPr id="4" name="Text Placeholder 3"/>
          <p:cNvSpPr>
            <a:spLocks noGrp="1"/>
          </p:cNvSpPr>
          <p:nvPr>
            <p:ph type="body" sz="quarter" idx="19"/>
          </p:nvPr>
        </p:nvSpPr>
        <p:spPr>
          <a:xfrm>
            <a:off x="624990" y="6176832"/>
            <a:ext cx="3621977" cy="419808"/>
          </a:xfrm>
        </p:spPr>
        <p:txBody>
          <a:bodyPr>
            <a:normAutofit fontScale="62500" lnSpcReduction="20000"/>
          </a:bodyPr>
          <a:lstStyle/>
          <a:p>
            <a:r>
              <a:rPr lang="en-IE" dirty="0">
                <a:hlinkClick r:id="rId2"/>
              </a:rPr>
              <a:t>https://www.facebook.com/EPICopportunties/</a:t>
            </a:r>
            <a:endParaRPr lang="en-US" dirty="0"/>
          </a:p>
        </p:txBody>
      </p:sp>
      <p:sp>
        <p:nvSpPr>
          <p:cNvPr id="5" name="Text Placeholder 4"/>
          <p:cNvSpPr>
            <a:spLocks noGrp="1"/>
          </p:cNvSpPr>
          <p:nvPr>
            <p:ph type="body" sz="quarter" idx="20"/>
          </p:nvPr>
        </p:nvSpPr>
        <p:spPr>
          <a:xfrm>
            <a:off x="5894653" y="6158451"/>
            <a:ext cx="2470321" cy="419808"/>
          </a:xfrm>
        </p:spPr>
        <p:txBody>
          <a:bodyPr>
            <a:normAutofit fontScale="70000" lnSpcReduction="20000"/>
          </a:bodyPr>
          <a:lstStyle/>
          <a:p>
            <a:r>
              <a:rPr lang="en-US" dirty="0">
                <a:hlinkClick r:id="rId3"/>
              </a:rPr>
              <a:t>www.epicopportunities.eu</a:t>
            </a:r>
            <a:endParaRPr lang="en-US" dirty="0"/>
          </a:p>
          <a:p>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2082" t="11936" r="59586" b="26371"/>
          <a:stretch/>
        </p:blipFill>
        <p:spPr>
          <a:xfrm>
            <a:off x="4404821" y="5976642"/>
            <a:ext cx="305143" cy="400381"/>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8912" t="77879" r="4725" b="-4082"/>
          <a:stretch/>
        </p:blipFill>
        <p:spPr>
          <a:xfrm>
            <a:off x="8364974" y="5943369"/>
            <a:ext cx="477838" cy="466929"/>
          </a:xfrm>
          <a:prstGeom prst="ellipse">
            <a:avLst/>
          </a:prstGeom>
        </p:spPr>
      </p:pic>
    </p:spTree>
    <p:extLst>
      <p:ext uri="{BB962C8B-B14F-4D97-AF65-F5344CB8AC3E}">
        <p14:creationId xmlns:p14="http://schemas.microsoft.com/office/powerpoint/2010/main" val="4011088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576136" y="391665"/>
            <a:ext cx="5519864" cy="5256100"/>
          </a:xfrm>
        </p:spPr>
        <p:txBody>
          <a:bodyPr>
            <a:normAutofit/>
          </a:bodyPr>
          <a:lstStyle/>
          <a:p>
            <a:endParaRPr lang="en-US" b="1" dirty="0">
              <a:solidFill>
                <a:srgbClr val="1268B3"/>
              </a:solidFill>
            </a:endParaRPr>
          </a:p>
          <a:p>
            <a:r>
              <a:rPr lang="en-US" b="1" dirty="0">
                <a:solidFill>
                  <a:srgbClr val="1268B3"/>
                </a:solidFill>
              </a:rPr>
              <a:t>Testing your Pop Culture Business Idea on a Small Scale</a:t>
            </a:r>
          </a:p>
          <a:p>
            <a:endParaRPr lang="en-US" dirty="0">
              <a:solidFill>
                <a:srgbClr val="1268B3"/>
              </a:solidFill>
            </a:endParaRPr>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b="32560"/>
          <a:stretch/>
        </p:blipFill>
        <p:spPr>
          <a:xfrm flipH="1">
            <a:off x="5775960" y="329364"/>
            <a:ext cx="6453809" cy="6528636"/>
          </a:xfrm>
          <a:prstGeom prst="rect">
            <a:avLst/>
          </a:prstGeom>
        </p:spPr>
      </p:pic>
    </p:spTree>
    <p:extLst>
      <p:ext uri="{BB962C8B-B14F-4D97-AF65-F5344CB8AC3E}">
        <p14:creationId xmlns:p14="http://schemas.microsoft.com/office/powerpoint/2010/main" val="3449883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312181" y="1926699"/>
            <a:ext cx="5917169" cy="4061001"/>
          </a:xfrm>
        </p:spPr>
        <p:txBody>
          <a:bodyPr/>
          <a:lstStyle/>
          <a:p>
            <a:pPr lvl="0">
              <a:buClr>
                <a:schemeClr val="bg1"/>
              </a:buClr>
            </a:pPr>
            <a:r>
              <a:rPr lang="en-IE" dirty="0"/>
              <a:t>You have a great idea, and you’re ready to dive into entrepreneurship. But, are you sure your idea is viable? Before investing in a new business, you need to test your idea’s true potential. Vague ideas and partial plans will likely cause a rocky start for your business venture. To get the answers you need, you must ask yourself the right questions and do a number of tests such as survey your target market to test your product or service. This section demonstrates a number of cost effective easy to implement tests you should carry out.</a:t>
            </a:r>
            <a:endParaRPr lang="en-US" sz="2600" dirty="0"/>
          </a:p>
        </p:txBody>
      </p:sp>
      <p:pic>
        <p:nvPicPr>
          <p:cNvPr id="5" name="Picture Placeholder 4"/>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l="1740" t="-204" r="36140" b="204"/>
          <a:stretch/>
        </p:blipFill>
        <p:spPr/>
      </p:pic>
      <p:sp>
        <p:nvSpPr>
          <p:cNvPr id="6" name="Rectangle 5">
            <a:extLst>
              <a:ext uri="{FF2B5EF4-FFF2-40B4-BE49-F238E27FC236}">
                <a16:creationId xmlns:a16="http://schemas.microsoft.com/office/drawing/2014/main" id="{3F18958F-84AA-574A-811C-DCEA162EA50E}"/>
              </a:ext>
            </a:extLst>
          </p:cNvPr>
          <p:cNvSpPr/>
          <p:nvPr/>
        </p:nvSpPr>
        <p:spPr>
          <a:xfrm rot="256793">
            <a:off x="-204509" y="643915"/>
            <a:ext cx="7419041" cy="1156753"/>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sz="quarter" idx="10"/>
          </p:nvPr>
        </p:nvSpPr>
        <p:spPr>
          <a:xfrm rot="256793">
            <a:off x="338104" y="762327"/>
            <a:ext cx="6026977" cy="919928"/>
          </a:xfrm>
        </p:spPr>
        <p:txBody>
          <a:bodyPr anchor="ctr">
            <a:noAutofit/>
          </a:bodyPr>
          <a:lstStyle/>
          <a:p>
            <a:r>
              <a:rPr lang="en-US" sz="3600" b="1" dirty="0">
                <a:solidFill>
                  <a:srgbClr val="1268B3"/>
                </a:solidFill>
              </a:rPr>
              <a:t>Testing your Pop Culture Business Idea on a Small Scale</a:t>
            </a:r>
          </a:p>
        </p:txBody>
      </p:sp>
    </p:spTree>
    <p:extLst>
      <p:ext uri="{BB962C8B-B14F-4D97-AF65-F5344CB8AC3E}">
        <p14:creationId xmlns:p14="http://schemas.microsoft.com/office/powerpoint/2010/main" val="35541883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566787" y="1726393"/>
            <a:ext cx="11174639" cy="4169140"/>
          </a:xfrm>
        </p:spPr>
        <p:txBody>
          <a:bodyPr/>
          <a:lstStyle/>
          <a:p>
            <a:pPr marL="0" indent="0" fontAlgn="base">
              <a:buNone/>
            </a:pPr>
            <a:r>
              <a:rPr lang="en-IE" dirty="0"/>
              <a:t>Many new businesses fail because entrepreneurs, convinced that their idea is the next big thing, fail to test it with real consumers. In fact, one recent </a:t>
            </a:r>
            <a:r>
              <a:rPr lang="en-IE" dirty="0">
                <a:hlinkClick r:id="rId2"/>
              </a:rPr>
              <a:t>study</a:t>
            </a:r>
            <a:r>
              <a:rPr lang="en-IE" dirty="0"/>
              <a:t> shows that 42 percent of new start-ups fail because there is no actual market need for their product or service. Luckily, you don’t have to spend a lot of money to test consumer reaction to your products. Here are some ideas for testing your product on a small scale.</a:t>
            </a:r>
          </a:p>
          <a:p>
            <a:pPr marL="0" indent="0" fontAlgn="base">
              <a:buNone/>
            </a:pPr>
            <a:endParaRPr lang="en-IE" sz="1000" dirty="0"/>
          </a:p>
          <a:p>
            <a:pPr marL="0" indent="0" fontAlgn="base">
              <a:buNone/>
            </a:pPr>
            <a:r>
              <a:rPr lang="en-IE" sz="3200" b="1" dirty="0">
                <a:solidFill>
                  <a:srgbClr val="DA2128"/>
                </a:solidFill>
              </a:rPr>
              <a:t>The Importance of Test Marketing</a:t>
            </a:r>
            <a:br>
              <a:rPr lang="en-IE" dirty="0"/>
            </a:br>
            <a:r>
              <a:rPr lang="en-IE" dirty="0"/>
              <a:t>It’s difficult to be objective about your product when you’re in the midst of planning your new business, and you may not spot small issues with your product that can make the difference between success and failure. That’s why it’s so important to test. Because if you’re wrong, you may watch your business dream slip away, and the financial ramifications can be devastating.</a:t>
            </a:r>
          </a:p>
          <a:p>
            <a:pPr marL="0" indent="0" fontAlgn="base">
              <a:buNone/>
            </a:pPr>
            <a:r>
              <a:rPr lang="en-IE" sz="1800" dirty="0">
                <a:hlinkClick r:id="rId3"/>
              </a:rPr>
              <a:t>https://quickbooks.intuit.com/r/business-development/how-to-test-market-your-big-idea-on-a-small-scale/</a:t>
            </a:r>
            <a:endParaRPr lang="en-IE" sz="1800" dirty="0"/>
          </a:p>
          <a:p>
            <a:pPr fontAlgn="base"/>
            <a:endParaRPr lang="en-IE" dirty="0"/>
          </a:p>
          <a:p>
            <a:endParaRPr lang="en-IE" dirty="0"/>
          </a:p>
        </p:txBody>
      </p:sp>
      <p:sp>
        <p:nvSpPr>
          <p:cNvPr id="4" name="Rectangle 3">
            <a:extLst>
              <a:ext uri="{FF2B5EF4-FFF2-40B4-BE49-F238E27FC236}">
                <a16:creationId xmlns:a16="http://schemas.microsoft.com/office/drawing/2014/main" id="{529AD4B1-0D57-5746-8675-9762DF57A9DB}"/>
              </a:ext>
            </a:extLst>
          </p:cNvPr>
          <p:cNvSpPr/>
          <p:nvPr/>
        </p:nvSpPr>
        <p:spPr>
          <a:xfrm rot="285998">
            <a:off x="-303025" y="484462"/>
            <a:ext cx="8869213"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a:xfrm rot="285998">
            <a:off x="17730" y="670704"/>
            <a:ext cx="9306814" cy="814089"/>
          </a:xfrm>
        </p:spPr>
        <p:txBody>
          <a:bodyPr>
            <a:normAutofit/>
          </a:bodyPr>
          <a:lstStyle/>
          <a:p>
            <a:r>
              <a:rPr lang="en-IE" dirty="0"/>
              <a:t>How to Test Your Big Idea on a Small Scale</a:t>
            </a:r>
          </a:p>
        </p:txBody>
      </p:sp>
    </p:spTree>
    <p:extLst>
      <p:ext uri="{BB962C8B-B14F-4D97-AF65-F5344CB8AC3E}">
        <p14:creationId xmlns:p14="http://schemas.microsoft.com/office/powerpoint/2010/main" val="910907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64744A-059A-4790-BFD7-5F8FE7DC8D74}"/>
              </a:ext>
            </a:extLst>
          </p:cNvPr>
          <p:cNvSpPr>
            <a:spLocks noGrp="1"/>
          </p:cNvSpPr>
          <p:nvPr>
            <p:ph type="body" sz="quarter" idx="20"/>
          </p:nvPr>
        </p:nvSpPr>
        <p:spPr>
          <a:xfrm>
            <a:off x="468793" y="1556364"/>
            <a:ext cx="5945259" cy="425953"/>
          </a:xfrm>
        </p:spPr>
        <p:txBody>
          <a:bodyPr/>
          <a:lstStyle/>
          <a:p>
            <a:pPr marL="0" indent="0" fontAlgn="base">
              <a:buNone/>
            </a:pPr>
            <a:r>
              <a:rPr lang="en-IE" sz="2800" b="1" dirty="0">
                <a:solidFill>
                  <a:srgbClr val="DA2128"/>
                </a:solidFill>
              </a:rPr>
              <a:t>Survey Your Target Market</a:t>
            </a:r>
            <a:endParaRPr lang="en-IE" sz="2800" dirty="0"/>
          </a:p>
        </p:txBody>
      </p:sp>
      <p:sp>
        <p:nvSpPr>
          <p:cNvPr id="5" name="Rectangle 4">
            <a:extLst>
              <a:ext uri="{FF2B5EF4-FFF2-40B4-BE49-F238E27FC236}">
                <a16:creationId xmlns:a16="http://schemas.microsoft.com/office/drawing/2014/main" id="{5047622A-4D32-3A43-9E96-75C9DC0314D0}"/>
              </a:ext>
            </a:extLst>
          </p:cNvPr>
          <p:cNvSpPr/>
          <p:nvPr/>
        </p:nvSpPr>
        <p:spPr>
          <a:xfrm rot="285998">
            <a:off x="-334749" y="401719"/>
            <a:ext cx="5564975"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3454116C-0432-4333-A4E5-CE75CEDD503C}"/>
              </a:ext>
            </a:extLst>
          </p:cNvPr>
          <p:cNvSpPr>
            <a:spLocks noGrp="1"/>
          </p:cNvSpPr>
          <p:nvPr>
            <p:ph type="body" sz="quarter" idx="10"/>
          </p:nvPr>
        </p:nvSpPr>
        <p:spPr>
          <a:xfrm rot="285998">
            <a:off x="275693" y="585799"/>
            <a:ext cx="5664057" cy="716025"/>
          </a:xfrm>
        </p:spPr>
        <p:txBody>
          <a:bodyPr/>
          <a:lstStyle/>
          <a:p>
            <a:r>
              <a:rPr lang="en-IE" dirty="0"/>
              <a:t>Test Your Target Market</a:t>
            </a:r>
          </a:p>
        </p:txBody>
      </p:sp>
      <p:sp>
        <p:nvSpPr>
          <p:cNvPr id="6" name="Text Placeholder 2">
            <a:extLst>
              <a:ext uri="{FF2B5EF4-FFF2-40B4-BE49-F238E27FC236}">
                <a16:creationId xmlns:a16="http://schemas.microsoft.com/office/drawing/2014/main" id="{F75744B3-5DAB-B24F-A3B5-10C703ACD27F}"/>
              </a:ext>
            </a:extLst>
          </p:cNvPr>
          <p:cNvSpPr txBox="1">
            <a:spLocks/>
          </p:cNvSpPr>
          <p:nvPr/>
        </p:nvSpPr>
        <p:spPr>
          <a:xfrm>
            <a:off x="468793" y="2186407"/>
            <a:ext cx="5945259" cy="4169140"/>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base">
              <a:buFont typeface="Arial" charset="0"/>
              <a:buNone/>
            </a:pPr>
            <a:r>
              <a:rPr lang="en-IE" dirty="0"/>
              <a:t>If you’re this far along in the process, you should know exactly who your target market is. Knowing whether they would buy your product is critical to your success, and you don’t have to rely on gut feelings or guesswork. Instead, create a survey, and ask potential customers what they think. Companies like </a:t>
            </a:r>
            <a:r>
              <a:rPr lang="en-IE" dirty="0">
                <a:hlinkClick r:id="rId2"/>
              </a:rPr>
              <a:t>Survata</a:t>
            </a:r>
            <a:r>
              <a:rPr lang="en-IE" dirty="0"/>
              <a:t> can help you create a custom survey which they will send to your target market (which you define). You can attach photos or videos of your product and an expert will help you create the questions. </a:t>
            </a:r>
          </a:p>
          <a:p>
            <a:endParaRPr lang="en-IE" dirty="0"/>
          </a:p>
        </p:txBody>
      </p:sp>
      <p:pic>
        <p:nvPicPr>
          <p:cNvPr id="7" name="Picture 6" descr="A picture containing monitor, sitting, indoor, screen&#10;&#10;Description automatically generated">
            <a:extLst>
              <a:ext uri="{FF2B5EF4-FFF2-40B4-BE49-F238E27FC236}">
                <a16:creationId xmlns:a16="http://schemas.microsoft.com/office/drawing/2014/main" id="{0FCCCFE0-3418-784D-BDBF-3E3B4BE6C506}"/>
              </a:ext>
            </a:extLst>
          </p:cNvPr>
          <p:cNvPicPr/>
          <p:nvPr/>
        </p:nvPicPr>
        <p:blipFill rotWithShape="1">
          <a:blip r:embed="rId3"/>
          <a:srcRect l="4792" t="12636" r="6089" b="14423"/>
          <a:stretch/>
        </p:blipFill>
        <p:spPr>
          <a:xfrm>
            <a:off x="6096000" y="2889337"/>
            <a:ext cx="5763598" cy="3670300"/>
          </a:xfrm>
          <a:prstGeom prst="rect">
            <a:avLst/>
          </a:prstGeom>
        </p:spPr>
      </p:pic>
      <p:pic>
        <p:nvPicPr>
          <p:cNvPr id="4" name="Picture 3">
            <a:extLst>
              <a:ext uri="{FF2B5EF4-FFF2-40B4-BE49-F238E27FC236}">
                <a16:creationId xmlns:a16="http://schemas.microsoft.com/office/drawing/2014/main" id="{511AC8EA-285D-4AF3-8F7D-A7C6FD9BA720}"/>
              </a:ext>
            </a:extLst>
          </p:cNvPr>
          <p:cNvPicPr>
            <a:picLocks noChangeAspect="1"/>
          </p:cNvPicPr>
          <p:nvPr/>
        </p:nvPicPr>
        <p:blipFill>
          <a:blip r:embed="rId4"/>
          <a:stretch>
            <a:fillRect/>
          </a:stretch>
        </p:blipFill>
        <p:spPr>
          <a:xfrm>
            <a:off x="6897338" y="3211454"/>
            <a:ext cx="4165074" cy="2638061"/>
          </a:xfrm>
          <a:prstGeom prst="rect">
            <a:avLst/>
          </a:prstGeom>
          <a:ln>
            <a:noFill/>
          </a:ln>
          <a:effectLst/>
        </p:spPr>
      </p:pic>
    </p:spTree>
    <p:extLst>
      <p:ext uri="{BB962C8B-B14F-4D97-AF65-F5344CB8AC3E}">
        <p14:creationId xmlns:p14="http://schemas.microsoft.com/office/powerpoint/2010/main" val="3678627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64744A-059A-4790-BFD7-5F8FE7DC8D74}"/>
              </a:ext>
            </a:extLst>
          </p:cNvPr>
          <p:cNvSpPr>
            <a:spLocks noGrp="1"/>
          </p:cNvSpPr>
          <p:nvPr>
            <p:ph type="body" sz="quarter" idx="20"/>
          </p:nvPr>
        </p:nvSpPr>
        <p:spPr>
          <a:xfrm>
            <a:off x="488279" y="1775985"/>
            <a:ext cx="9894408" cy="4169140"/>
          </a:xfrm>
        </p:spPr>
        <p:txBody>
          <a:bodyPr/>
          <a:lstStyle/>
          <a:p>
            <a:pPr marL="0" indent="0" fontAlgn="base">
              <a:buNone/>
            </a:pPr>
            <a:r>
              <a:rPr lang="en-IE" sz="2800" b="1" dirty="0">
                <a:solidFill>
                  <a:srgbClr val="DA2128"/>
                </a:solidFill>
              </a:rPr>
              <a:t>Give Away Prototypes in Exchange for Honest Feedback</a:t>
            </a:r>
            <a:endParaRPr lang="en-IE" dirty="0"/>
          </a:p>
        </p:txBody>
      </p:sp>
      <p:sp>
        <p:nvSpPr>
          <p:cNvPr id="7" name="Rectangle 6">
            <a:extLst>
              <a:ext uri="{FF2B5EF4-FFF2-40B4-BE49-F238E27FC236}">
                <a16:creationId xmlns:a16="http://schemas.microsoft.com/office/drawing/2014/main" id="{E358D905-0E5E-BC4C-9140-0DF0B9072C0B}"/>
              </a:ext>
            </a:extLst>
          </p:cNvPr>
          <p:cNvSpPr/>
          <p:nvPr/>
        </p:nvSpPr>
        <p:spPr>
          <a:xfrm rot="285998">
            <a:off x="-107339" y="608744"/>
            <a:ext cx="5279688"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3454116C-0432-4333-A4E5-CE75CEDD503C}"/>
              </a:ext>
            </a:extLst>
          </p:cNvPr>
          <p:cNvSpPr>
            <a:spLocks noGrp="1"/>
          </p:cNvSpPr>
          <p:nvPr>
            <p:ph type="body" sz="quarter" idx="10"/>
          </p:nvPr>
        </p:nvSpPr>
        <p:spPr>
          <a:xfrm rot="285998">
            <a:off x="509229" y="819781"/>
            <a:ext cx="5089280" cy="716025"/>
          </a:xfrm>
        </p:spPr>
        <p:txBody>
          <a:bodyPr>
            <a:noAutofit/>
          </a:bodyPr>
          <a:lstStyle/>
          <a:p>
            <a:r>
              <a:rPr lang="en-IE" dirty="0"/>
              <a:t>Test Your Target Market</a:t>
            </a:r>
          </a:p>
        </p:txBody>
      </p:sp>
      <p:sp>
        <p:nvSpPr>
          <p:cNvPr id="8" name="Text Placeholder 2">
            <a:extLst>
              <a:ext uri="{FF2B5EF4-FFF2-40B4-BE49-F238E27FC236}">
                <a16:creationId xmlns:a16="http://schemas.microsoft.com/office/drawing/2014/main" id="{903237E2-3287-2D49-9273-DF26AC59CBCB}"/>
              </a:ext>
            </a:extLst>
          </p:cNvPr>
          <p:cNvSpPr txBox="1">
            <a:spLocks/>
          </p:cNvSpPr>
          <p:nvPr/>
        </p:nvSpPr>
        <p:spPr>
          <a:xfrm>
            <a:off x="488279" y="2359085"/>
            <a:ext cx="6866678" cy="4169140"/>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base">
              <a:buFont typeface="Arial" charset="0"/>
              <a:buNone/>
            </a:pPr>
            <a:r>
              <a:rPr lang="en-IE" dirty="0"/>
              <a:t>If you have working prototypes of your product, you can give some away for free in exchange for honest feedback from consumers and then use that feedback to improve the final product before you officially launch. Approach consumers who are a part of your target market. You can find those consumers on social media outlets, or by asking people who have helped fund your start-up. Ask them to fill out a product testing survey like this one on </a:t>
            </a:r>
            <a:r>
              <a:rPr lang="en-IE" dirty="0">
                <a:hlinkClick r:id="rId2"/>
              </a:rPr>
              <a:t>SurveyMonkey</a:t>
            </a:r>
            <a:r>
              <a:rPr lang="en-IE" dirty="0"/>
              <a:t>, or simply ask them to tell you what they do and don’t like about your product after using it for a while.</a:t>
            </a:r>
          </a:p>
          <a:p>
            <a:endParaRPr lang="en-IE" dirty="0"/>
          </a:p>
        </p:txBody>
      </p:sp>
      <p:grpSp>
        <p:nvGrpSpPr>
          <p:cNvPr id="6" name="Group 5">
            <a:extLst>
              <a:ext uri="{FF2B5EF4-FFF2-40B4-BE49-F238E27FC236}">
                <a16:creationId xmlns:a16="http://schemas.microsoft.com/office/drawing/2014/main" id="{C307EE77-BC19-D449-8331-76AD56096748}"/>
              </a:ext>
            </a:extLst>
          </p:cNvPr>
          <p:cNvGrpSpPr/>
          <p:nvPr/>
        </p:nvGrpSpPr>
        <p:grpSpPr>
          <a:xfrm>
            <a:off x="7338834" y="2359085"/>
            <a:ext cx="4853166" cy="4259672"/>
            <a:chOff x="7823601" y="3122605"/>
            <a:chExt cx="3880120" cy="3405620"/>
          </a:xfrm>
        </p:grpSpPr>
        <p:pic>
          <p:nvPicPr>
            <p:cNvPr id="9" name="Picture 8" descr="A picture containing monitor, sitting, indoor, screen&#10;&#10;Description automatically generated">
              <a:extLst>
                <a:ext uri="{FF2B5EF4-FFF2-40B4-BE49-F238E27FC236}">
                  <a16:creationId xmlns:a16="http://schemas.microsoft.com/office/drawing/2014/main" id="{D2B873C4-46E6-3F48-9850-FB3FB891FA4C}"/>
                </a:ext>
              </a:extLst>
            </p:cNvPr>
            <p:cNvPicPr/>
            <p:nvPr/>
          </p:nvPicPr>
          <p:blipFill rotWithShape="1">
            <a:blip r:embed="rId3"/>
            <a:srcRect l="4792" t="12636" r="30549" b="14423"/>
            <a:stretch/>
          </p:blipFill>
          <p:spPr>
            <a:xfrm>
              <a:off x="7823601" y="3122605"/>
              <a:ext cx="3880120" cy="3405620"/>
            </a:xfrm>
            <a:prstGeom prst="rect">
              <a:avLst/>
            </a:prstGeom>
          </p:spPr>
        </p:pic>
        <p:pic>
          <p:nvPicPr>
            <p:cNvPr id="10" name="Picture 9">
              <a:extLst>
                <a:ext uri="{FF2B5EF4-FFF2-40B4-BE49-F238E27FC236}">
                  <a16:creationId xmlns:a16="http://schemas.microsoft.com/office/drawing/2014/main" id="{A0E8F21E-85F2-2D46-8FC6-B211676EA415}"/>
                </a:ext>
              </a:extLst>
            </p:cNvPr>
            <p:cNvPicPr>
              <a:picLocks noChangeAspect="1"/>
            </p:cNvPicPr>
            <p:nvPr/>
          </p:nvPicPr>
          <p:blipFill rotWithShape="1">
            <a:blip r:embed="rId4"/>
            <a:srcRect r="19645"/>
            <a:stretch/>
          </p:blipFill>
          <p:spPr>
            <a:xfrm>
              <a:off x="8562620" y="3414931"/>
              <a:ext cx="3141101" cy="2518504"/>
            </a:xfrm>
            <a:prstGeom prst="rect">
              <a:avLst/>
            </a:prstGeom>
            <a:ln>
              <a:noFill/>
            </a:ln>
            <a:effectLst/>
          </p:spPr>
        </p:pic>
      </p:grpSp>
    </p:spTree>
    <p:extLst>
      <p:ext uri="{BB962C8B-B14F-4D97-AF65-F5344CB8AC3E}">
        <p14:creationId xmlns:p14="http://schemas.microsoft.com/office/powerpoint/2010/main" val="4042623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64744A-059A-4790-BFD7-5F8FE7DC8D74}"/>
              </a:ext>
            </a:extLst>
          </p:cNvPr>
          <p:cNvSpPr>
            <a:spLocks noGrp="1"/>
          </p:cNvSpPr>
          <p:nvPr>
            <p:ph type="body" sz="quarter" idx="20"/>
          </p:nvPr>
        </p:nvSpPr>
        <p:spPr>
          <a:xfrm>
            <a:off x="588063" y="1954980"/>
            <a:ext cx="7986094" cy="733880"/>
          </a:xfrm>
        </p:spPr>
        <p:txBody>
          <a:bodyPr/>
          <a:lstStyle/>
          <a:p>
            <a:pPr marL="0" indent="0" fontAlgn="base">
              <a:buNone/>
            </a:pPr>
            <a:r>
              <a:rPr lang="en-IE" sz="2800" b="1" dirty="0">
                <a:solidFill>
                  <a:srgbClr val="DA2128"/>
                </a:solidFill>
              </a:rPr>
              <a:t>Host an Event to Gauge Consumer Reaction</a:t>
            </a:r>
            <a:endParaRPr lang="en-IE" dirty="0"/>
          </a:p>
        </p:txBody>
      </p:sp>
      <p:pic>
        <p:nvPicPr>
          <p:cNvPr id="22530" name="Picture 2" descr="Image result for customer surveys">
            <a:extLst>
              <a:ext uri="{FF2B5EF4-FFF2-40B4-BE49-F238E27FC236}">
                <a16:creationId xmlns:a16="http://schemas.microsoft.com/office/drawing/2014/main" id="{09F1DFB0-746B-4B6F-96F4-48DE23DEB4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9427" y="2664433"/>
            <a:ext cx="5022574" cy="419356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11E5FC66-3F5F-E244-8C53-222931D4B58A}"/>
              </a:ext>
            </a:extLst>
          </p:cNvPr>
          <p:cNvSpPr/>
          <p:nvPr/>
        </p:nvSpPr>
        <p:spPr>
          <a:xfrm rot="285998">
            <a:off x="-107339" y="608744"/>
            <a:ext cx="5279688"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1">
            <a:extLst>
              <a:ext uri="{FF2B5EF4-FFF2-40B4-BE49-F238E27FC236}">
                <a16:creationId xmlns:a16="http://schemas.microsoft.com/office/drawing/2014/main" id="{B51ECB99-6522-2E43-9C7C-01585E717B0B}"/>
              </a:ext>
            </a:extLst>
          </p:cNvPr>
          <p:cNvSpPr>
            <a:spLocks noGrp="1"/>
          </p:cNvSpPr>
          <p:nvPr>
            <p:ph type="body" sz="quarter" idx="10"/>
          </p:nvPr>
        </p:nvSpPr>
        <p:spPr>
          <a:xfrm rot="285998">
            <a:off x="509229" y="819781"/>
            <a:ext cx="5089280" cy="716025"/>
          </a:xfrm>
        </p:spPr>
        <p:txBody>
          <a:bodyPr>
            <a:noAutofit/>
          </a:bodyPr>
          <a:lstStyle/>
          <a:p>
            <a:r>
              <a:rPr lang="en-IE" dirty="0"/>
              <a:t>Test Your Target Market</a:t>
            </a:r>
          </a:p>
        </p:txBody>
      </p:sp>
      <p:sp>
        <p:nvSpPr>
          <p:cNvPr id="6" name="Text Placeholder 2">
            <a:extLst>
              <a:ext uri="{FF2B5EF4-FFF2-40B4-BE49-F238E27FC236}">
                <a16:creationId xmlns:a16="http://schemas.microsoft.com/office/drawing/2014/main" id="{E6861D05-F3C0-BE4D-9909-F9053293CA9B}"/>
              </a:ext>
            </a:extLst>
          </p:cNvPr>
          <p:cNvSpPr txBox="1">
            <a:spLocks/>
          </p:cNvSpPr>
          <p:nvPr/>
        </p:nvSpPr>
        <p:spPr>
          <a:xfrm>
            <a:off x="588063" y="2688860"/>
            <a:ext cx="6077780" cy="3221610"/>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base">
              <a:buFont typeface="Arial" charset="0"/>
              <a:buNone/>
            </a:pPr>
            <a:r>
              <a:rPr lang="en-IE" dirty="0"/>
              <a:t>Another way to test your product’s viability is to conduct a trial run and test consumers’ reactions. For example, if you plan to sell Pop Culture art and want to test the public’s reaction to work, cater a small event with your art gallery for free in exchange for the guests’ honest feedback, they complete a survey. This approach isn’t limited to service businesses. </a:t>
            </a:r>
          </a:p>
          <a:p>
            <a:pPr marL="0" indent="0" fontAlgn="base">
              <a:buFont typeface="Arial" charset="0"/>
              <a:buNone/>
            </a:pPr>
            <a:r>
              <a:rPr lang="en-IE" b="1" dirty="0">
                <a:solidFill>
                  <a:srgbClr val="DA2128"/>
                </a:solidFill>
              </a:rPr>
              <a:t>Read</a:t>
            </a:r>
            <a:r>
              <a:rPr lang="en-IE" dirty="0"/>
              <a:t> </a:t>
            </a:r>
            <a:r>
              <a:rPr lang="en-IE" sz="1800" dirty="0">
                <a:hlinkClick r:id="rId3"/>
              </a:rPr>
              <a:t>7 Best Practices for Customer Satisfaction Surveys</a:t>
            </a:r>
            <a:endParaRPr lang="en-IE" sz="1800" dirty="0"/>
          </a:p>
          <a:p>
            <a:pPr marL="0" indent="0" fontAlgn="base">
              <a:buFont typeface="Arial" charset="0"/>
              <a:buNone/>
            </a:pPr>
            <a:endParaRPr lang="en-IE" dirty="0"/>
          </a:p>
          <a:p>
            <a:endParaRPr lang="en-IE" dirty="0"/>
          </a:p>
        </p:txBody>
      </p:sp>
    </p:spTree>
    <p:extLst>
      <p:ext uri="{BB962C8B-B14F-4D97-AF65-F5344CB8AC3E}">
        <p14:creationId xmlns:p14="http://schemas.microsoft.com/office/powerpoint/2010/main" val="29125557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5101</TotalTime>
  <Words>2981</Words>
  <Application>Microsoft Office PowerPoint</Application>
  <PresentationFormat>Widescreen</PresentationFormat>
  <Paragraphs>118</Paragraphs>
  <Slides>30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Calibri</vt:lpstr>
      <vt:lpstr>Calibri Light</vt:lpstr>
      <vt:lpstr>Lucida Grande</vt:lpstr>
      <vt:lpstr>Quattrocento 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Magan</dc:creator>
  <cp:lastModifiedBy>Laura Magan</cp:lastModifiedBy>
  <cp:revision>99</cp:revision>
  <dcterms:created xsi:type="dcterms:W3CDTF">2019-10-30T15:44:46Z</dcterms:created>
  <dcterms:modified xsi:type="dcterms:W3CDTF">2020-09-17T10:17:29Z</dcterms:modified>
</cp:coreProperties>
</file>