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6"/>
  </p:notesMasterIdLst>
  <p:sldIdLst>
    <p:sldId id="352" r:id="rId5"/>
    <p:sldId id="371" r:id="rId6"/>
    <p:sldId id="372" r:id="rId7"/>
    <p:sldId id="509" r:id="rId8"/>
    <p:sldId id="368" r:id="rId9"/>
    <p:sldId id="375" r:id="rId10"/>
    <p:sldId id="378" r:id="rId11"/>
    <p:sldId id="406" r:id="rId12"/>
    <p:sldId id="510" r:id="rId13"/>
    <p:sldId id="498" r:id="rId14"/>
    <p:sldId id="429" r:id="rId15"/>
    <p:sldId id="385" r:id="rId16"/>
    <p:sldId id="442" r:id="rId17"/>
    <p:sldId id="461" r:id="rId18"/>
    <p:sldId id="460" r:id="rId19"/>
    <p:sldId id="495" r:id="rId20"/>
    <p:sldId id="388" r:id="rId21"/>
    <p:sldId id="390" r:id="rId22"/>
    <p:sldId id="414" r:id="rId23"/>
    <p:sldId id="472" r:id="rId24"/>
    <p:sldId id="473" r:id="rId25"/>
    <p:sldId id="393" r:id="rId26"/>
    <p:sldId id="394" r:id="rId27"/>
    <p:sldId id="513" r:id="rId28"/>
    <p:sldId id="395" r:id="rId29"/>
    <p:sldId id="420" r:id="rId30"/>
    <p:sldId id="396" r:id="rId31"/>
    <p:sldId id="522" r:id="rId32"/>
    <p:sldId id="440" r:id="rId33"/>
    <p:sldId id="515" r:id="rId34"/>
    <p:sldId id="445" r:id="rId35"/>
    <p:sldId id="408" r:id="rId36"/>
    <p:sldId id="409" r:id="rId37"/>
    <p:sldId id="470" r:id="rId38"/>
    <p:sldId id="469" r:id="rId39"/>
    <p:sldId id="416" r:id="rId40"/>
    <p:sldId id="471" r:id="rId41"/>
    <p:sldId id="496" r:id="rId42"/>
    <p:sldId id="462" r:id="rId43"/>
    <p:sldId id="474" r:id="rId44"/>
    <p:sldId id="411" r:id="rId45"/>
    <p:sldId id="475" r:id="rId46"/>
    <p:sldId id="458" r:id="rId47"/>
    <p:sldId id="516" r:id="rId48"/>
    <p:sldId id="520" r:id="rId49"/>
    <p:sldId id="478" r:id="rId50"/>
    <p:sldId id="481" r:id="rId51"/>
    <p:sldId id="479" r:id="rId52"/>
    <p:sldId id="477" r:id="rId53"/>
    <p:sldId id="521" r:id="rId54"/>
    <p:sldId id="321"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 marshall" initials="Sm" lastIdx="1" clrIdx="0">
    <p:extLst>
      <p:ext uri="{19B8F6BF-5375-455C-9EA6-DF929625EA0E}">
        <p15:presenceInfo xmlns:p15="http://schemas.microsoft.com/office/powerpoint/2012/main" userId="864025ba454e8d2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268B3"/>
    <a:srgbClr val="DA2128"/>
    <a:srgbClr val="4D4D4C"/>
    <a:srgbClr val="FDB614"/>
    <a:srgbClr val="EEDC00"/>
    <a:srgbClr val="622650"/>
    <a:srgbClr val="F15A2A"/>
    <a:srgbClr val="085156"/>
    <a:srgbClr val="B52372"/>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43" autoAdjust="0"/>
    <p:restoredTop sz="93792" autoAdjust="0"/>
  </p:normalViewPr>
  <p:slideViewPr>
    <p:cSldViewPr snapToGrid="0" snapToObjects="1">
      <p:cViewPr varScale="1">
        <p:scale>
          <a:sx n="90" d="100"/>
          <a:sy n="90" d="100"/>
        </p:scale>
        <p:origin x="240" y="568"/>
      </p:cViewPr>
      <p:guideLst>
        <p:guide orient="horz" pos="2160"/>
        <p:guide pos="384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9/15/20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7</a:t>
            </a:fld>
            <a:endParaRPr lang="en-US"/>
          </a:p>
        </p:txBody>
      </p:sp>
    </p:spTree>
    <p:extLst>
      <p:ext uri="{BB962C8B-B14F-4D97-AF65-F5344CB8AC3E}">
        <p14:creationId xmlns:p14="http://schemas.microsoft.com/office/powerpoint/2010/main" val="2167196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 something about language</a:t>
            </a:r>
            <a:r>
              <a:rPr lang="en-GB" baseline="0" dirty="0"/>
              <a:t> etc.</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21</a:t>
            </a:fld>
            <a:endParaRPr lang="en-US"/>
          </a:p>
        </p:txBody>
      </p:sp>
    </p:spTree>
    <p:extLst>
      <p:ext uri="{BB962C8B-B14F-4D97-AF65-F5344CB8AC3E}">
        <p14:creationId xmlns:p14="http://schemas.microsoft.com/office/powerpoint/2010/main" val="4208103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24</a:t>
            </a:fld>
            <a:endParaRPr lang="en-US"/>
          </a:p>
        </p:txBody>
      </p:sp>
    </p:spTree>
    <p:extLst>
      <p:ext uri="{BB962C8B-B14F-4D97-AF65-F5344CB8AC3E}">
        <p14:creationId xmlns:p14="http://schemas.microsoft.com/office/powerpoint/2010/main" val="2913747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think</a:t>
            </a:r>
            <a:r>
              <a:rPr lang="en-GB" baseline="0" dirty="0"/>
              <a:t> this needs to be related to business planning in some way – does he mention it in the video? </a:t>
            </a:r>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25</a:t>
            </a:fld>
            <a:endParaRPr lang="en-US"/>
          </a:p>
        </p:txBody>
      </p:sp>
    </p:spTree>
    <p:extLst>
      <p:ext uri="{BB962C8B-B14F-4D97-AF65-F5344CB8AC3E}">
        <p14:creationId xmlns:p14="http://schemas.microsoft.com/office/powerpoint/2010/main" val="1537340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26</a:t>
            </a:fld>
            <a:endParaRPr lang="en-US"/>
          </a:p>
        </p:txBody>
      </p:sp>
    </p:spTree>
    <p:extLst>
      <p:ext uri="{BB962C8B-B14F-4D97-AF65-F5344CB8AC3E}">
        <p14:creationId xmlns:p14="http://schemas.microsoft.com/office/powerpoint/2010/main" val="526777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27</a:t>
            </a:fld>
            <a:endParaRPr lang="en-US"/>
          </a:p>
        </p:txBody>
      </p:sp>
    </p:spTree>
    <p:extLst>
      <p:ext uri="{BB962C8B-B14F-4D97-AF65-F5344CB8AC3E}">
        <p14:creationId xmlns:p14="http://schemas.microsoft.com/office/powerpoint/2010/main" val="499990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29</a:t>
            </a:fld>
            <a:endParaRPr lang="en-US"/>
          </a:p>
        </p:txBody>
      </p:sp>
    </p:spTree>
    <p:extLst>
      <p:ext uri="{BB962C8B-B14F-4D97-AF65-F5344CB8AC3E}">
        <p14:creationId xmlns:p14="http://schemas.microsoft.com/office/powerpoint/2010/main" val="1876922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30</a:t>
            </a:fld>
            <a:endParaRPr lang="en-US"/>
          </a:p>
        </p:txBody>
      </p:sp>
    </p:spTree>
    <p:extLst>
      <p:ext uri="{BB962C8B-B14F-4D97-AF65-F5344CB8AC3E}">
        <p14:creationId xmlns:p14="http://schemas.microsoft.com/office/powerpoint/2010/main" val="2113650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31</a:t>
            </a:fld>
            <a:endParaRPr lang="en-US"/>
          </a:p>
        </p:txBody>
      </p:sp>
    </p:spTree>
    <p:extLst>
      <p:ext uri="{BB962C8B-B14F-4D97-AF65-F5344CB8AC3E}">
        <p14:creationId xmlns:p14="http://schemas.microsoft.com/office/powerpoint/2010/main" val="3890974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32</a:t>
            </a:fld>
            <a:endParaRPr lang="en-US"/>
          </a:p>
        </p:txBody>
      </p:sp>
    </p:spTree>
    <p:extLst>
      <p:ext uri="{BB962C8B-B14F-4D97-AF65-F5344CB8AC3E}">
        <p14:creationId xmlns:p14="http://schemas.microsoft.com/office/powerpoint/2010/main" val="3130730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33</a:t>
            </a:fld>
            <a:endParaRPr lang="en-US"/>
          </a:p>
        </p:txBody>
      </p:sp>
    </p:spTree>
    <p:extLst>
      <p:ext uri="{BB962C8B-B14F-4D97-AF65-F5344CB8AC3E}">
        <p14:creationId xmlns:p14="http://schemas.microsoft.com/office/powerpoint/2010/main" val="2514221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8</a:t>
            </a:fld>
            <a:endParaRPr lang="en-US"/>
          </a:p>
        </p:txBody>
      </p:sp>
    </p:spTree>
    <p:extLst>
      <p:ext uri="{BB962C8B-B14F-4D97-AF65-F5344CB8AC3E}">
        <p14:creationId xmlns:p14="http://schemas.microsoft.com/office/powerpoint/2010/main" val="941463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34</a:t>
            </a:fld>
            <a:endParaRPr lang="en-US"/>
          </a:p>
        </p:txBody>
      </p:sp>
    </p:spTree>
    <p:extLst>
      <p:ext uri="{BB962C8B-B14F-4D97-AF65-F5344CB8AC3E}">
        <p14:creationId xmlns:p14="http://schemas.microsoft.com/office/powerpoint/2010/main" val="2028412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35</a:t>
            </a:fld>
            <a:endParaRPr lang="en-US"/>
          </a:p>
        </p:txBody>
      </p:sp>
    </p:spTree>
    <p:extLst>
      <p:ext uri="{BB962C8B-B14F-4D97-AF65-F5344CB8AC3E}">
        <p14:creationId xmlns:p14="http://schemas.microsoft.com/office/powerpoint/2010/main" val="3690143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36</a:t>
            </a:fld>
            <a:endParaRPr lang="en-US"/>
          </a:p>
        </p:txBody>
      </p:sp>
    </p:spTree>
    <p:extLst>
      <p:ext uri="{BB962C8B-B14F-4D97-AF65-F5344CB8AC3E}">
        <p14:creationId xmlns:p14="http://schemas.microsoft.com/office/powerpoint/2010/main" val="2707986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Anything about passions/motivations/ethics/ethos</a:t>
            </a:r>
            <a:r>
              <a:rPr lang="en-GB" baseline="0" dirty="0"/>
              <a:t> here?</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37</a:t>
            </a:fld>
            <a:endParaRPr lang="en-US"/>
          </a:p>
        </p:txBody>
      </p:sp>
    </p:spTree>
    <p:extLst>
      <p:ext uri="{BB962C8B-B14F-4D97-AF65-F5344CB8AC3E}">
        <p14:creationId xmlns:p14="http://schemas.microsoft.com/office/powerpoint/2010/main" val="975696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 sure about this one</a:t>
            </a:r>
          </a:p>
        </p:txBody>
      </p:sp>
      <p:sp>
        <p:nvSpPr>
          <p:cNvPr id="4" name="Slide Number Placeholder 3"/>
          <p:cNvSpPr>
            <a:spLocks noGrp="1"/>
          </p:cNvSpPr>
          <p:nvPr>
            <p:ph type="sldNum" sz="quarter" idx="10"/>
          </p:nvPr>
        </p:nvSpPr>
        <p:spPr/>
        <p:txBody>
          <a:bodyPr/>
          <a:lstStyle/>
          <a:p>
            <a:fld id="{9AE25547-4A32-6147-ADC5-EFE816487606}" type="slidenum">
              <a:rPr lang="en-US" smtClean="0"/>
              <a:t>38</a:t>
            </a:fld>
            <a:endParaRPr lang="en-US"/>
          </a:p>
        </p:txBody>
      </p:sp>
    </p:spTree>
    <p:extLst>
      <p:ext uri="{BB962C8B-B14F-4D97-AF65-F5344CB8AC3E}">
        <p14:creationId xmlns:p14="http://schemas.microsoft.com/office/powerpoint/2010/main" val="3859928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 sure about this one</a:t>
            </a:r>
          </a:p>
        </p:txBody>
      </p:sp>
      <p:sp>
        <p:nvSpPr>
          <p:cNvPr id="4" name="Slide Number Placeholder 3"/>
          <p:cNvSpPr>
            <a:spLocks noGrp="1"/>
          </p:cNvSpPr>
          <p:nvPr>
            <p:ph type="sldNum" sz="quarter" idx="10"/>
          </p:nvPr>
        </p:nvSpPr>
        <p:spPr/>
        <p:txBody>
          <a:bodyPr/>
          <a:lstStyle/>
          <a:p>
            <a:fld id="{9AE25547-4A32-6147-ADC5-EFE816487606}" type="slidenum">
              <a:rPr lang="en-US" smtClean="0"/>
              <a:t>39</a:t>
            </a:fld>
            <a:endParaRPr lang="en-US"/>
          </a:p>
        </p:txBody>
      </p:sp>
    </p:spTree>
    <p:extLst>
      <p:ext uri="{BB962C8B-B14F-4D97-AF65-F5344CB8AC3E}">
        <p14:creationId xmlns:p14="http://schemas.microsoft.com/office/powerpoint/2010/main" val="511663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 we need a slide to relate this to the structure in slide 7?</a:t>
            </a:r>
          </a:p>
        </p:txBody>
      </p:sp>
      <p:sp>
        <p:nvSpPr>
          <p:cNvPr id="4" name="Slide Number Placeholder 3"/>
          <p:cNvSpPr>
            <a:spLocks noGrp="1"/>
          </p:cNvSpPr>
          <p:nvPr>
            <p:ph type="sldNum" sz="quarter" idx="5"/>
          </p:nvPr>
        </p:nvSpPr>
        <p:spPr/>
        <p:txBody>
          <a:bodyPr/>
          <a:lstStyle/>
          <a:p>
            <a:fld id="{9AE25547-4A32-6147-ADC5-EFE816487606}" type="slidenum">
              <a:rPr lang="en-US" smtClean="0"/>
              <a:t>40</a:t>
            </a:fld>
            <a:endParaRPr lang="en-US"/>
          </a:p>
        </p:txBody>
      </p:sp>
    </p:spTree>
    <p:extLst>
      <p:ext uri="{BB962C8B-B14F-4D97-AF65-F5344CB8AC3E}">
        <p14:creationId xmlns:p14="http://schemas.microsoft.com/office/powerpoint/2010/main" val="373924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41</a:t>
            </a:fld>
            <a:endParaRPr lang="en-US"/>
          </a:p>
        </p:txBody>
      </p:sp>
    </p:spTree>
    <p:extLst>
      <p:ext uri="{BB962C8B-B14F-4D97-AF65-F5344CB8AC3E}">
        <p14:creationId xmlns:p14="http://schemas.microsoft.com/office/powerpoint/2010/main" val="3558536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Absolutely love this picture</a:t>
            </a:r>
          </a:p>
        </p:txBody>
      </p:sp>
      <p:sp>
        <p:nvSpPr>
          <p:cNvPr id="4" name="Slide Number Placeholder 3"/>
          <p:cNvSpPr>
            <a:spLocks noGrp="1"/>
          </p:cNvSpPr>
          <p:nvPr>
            <p:ph type="sldNum" sz="quarter" idx="5"/>
          </p:nvPr>
        </p:nvSpPr>
        <p:spPr/>
        <p:txBody>
          <a:bodyPr/>
          <a:lstStyle/>
          <a:p>
            <a:fld id="{9AE25547-4A32-6147-ADC5-EFE816487606}" type="slidenum">
              <a:rPr lang="en-US" smtClean="0"/>
              <a:t>42</a:t>
            </a:fld>
            <a:endParaRPr lang="en-US"/>
          </a:p>
        </p:txBody>
      </p:sp>
    </p:spTree>
    <p:extLst>
      <p:ext uri="{BB962C8B-B14F-4D97-AF65-F5344CB8AC3E}">
        <p14:creationId xmlns:p14="http://schemas.microsoft.com/office/powerpoint/2010/main" val="41494518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43</a:t>
            </a:fld>
            <a:endParaRPr lang="en-US"/>
          </a:p>
        </p:txBody>
      </p:sp>
    </p:spTree>
    <p:extLst>
      <p:ext uri="{BB962C8B-B14F-4D97-AF65-F5344CB8AC3E}">
        <p14:creationId xmlns:p14="http://schemas.microsoft.com/office/powerpoint/2010/main" val="902312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11</a:t>
            </a:fld>
            <a:endParaRPr lang="en-US"/>
          </a:p>
        </p:txBody>
      </p:sp>
    </p:spTree>
    <p:extLst>
      <p:ext uri="{BB962C8B-B14F-4D97-AF65-F5344CB8AC3E}">
        <p14:creationId xmlns:p14="http://schemas.microsoft.com/office/powerpoint/2010/main" val="8609449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44</a:t>
            </a:fld>
            <a:endParaRPr lang="en-US"/>
          </a:p>
        </p:txBody>
      </p:sp>
    </p:spTree>
    <p:extLst>
      <p:ext uri="{BB962C8B-B14F-4D97-AF65-F5344CB8AC3E}">
        <p14:creationId xmlns:p14="http://schemas.microsoft.com/office/powerpoint/2010/main" val="27374912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46</a:t>
            </a:fld>
            <a:endParaRPr lang="en-US"/>
          </a:p>
        </p:txBody>
      </p:sp>
    </p:spTree>
    <p:extLst>
      <p:ext uri="{BB962C8B-B14F-4D97-AF65-F5344CB8AC3E}">
        <p14:creationId xmlns:p14="http://schemas.microsoft.com/office/powerpoint/2010/main" val="12219718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47</a:t>
            </a:fld>
            <a:endParaRPr lang="en-US"/>
          </a:p>
        </p:txBody>
      </p:sp>
    </p:spTree>
    <p:extLst>
      <p:ext uri="{BB962C8B-B14F-4D97-AF65-F5344CB8AC3E}">
        <p14:creationId xmlns:p14="http://schemas.microsoft.com/office/powerpoint/2010/main" val="16332936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48</a:t>
            </a:fld>
            <a:endParaRPr lang="en-US"/>
          </a:p>
        </p:txBody>
      </p:sp>
    </p:spTree>
    <p:extLst>
      <p:ext uri="{BB962C8B-B14F-4D97-AF65-F5344CB8AC3E}">
        <p14:creationId xmlns:p14="http://schemas.microsoft.com/office/powerpoint/2010/main" val="31395973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49</a:t>
            </a:fld>
            <a:endParaRPr lang="en-US"/>
          </a:p>
        </p:txBody>
      </p:sp>
    </p:spTree>
    <p:extLst>
      <p:ext uri="{BB962C8B-B14F-4D97-AF65-F5344CB8AC3E}">
        <p14:creationId xmlns:p14="http://schemas.microsoft.com/office/powerpoint/2010/main" val="3579781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12</a:t>
            </a:fld>
            <a:endParaRPr lang="en-US"/>
          </a:p>
        </p:txBody>
      </p:sp>
    </p:spTree>
    <p:extLst>
      <p:ext uri="{BB962C8B-B14F-4D97-AF65-F5344CB8AC3E}">
        <p14:creationId xmlns:p14="http://schemas.microsoft.com/office/powerpoint/2010/main" val="93079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13</a:t>
            </a:fld>
            <a:endParaRPr lang="en-US"/>
          </a:p>
        </p:txBody>
      </p:sp>
    </p:spTree>
    <p:extLst>
      <p:ext uri="{BB962C8B-B14F-4D97-AF65-F5344CB8AC3E}">
        <p14:creationId xmlns:p14="http://schemas.microsoft.com/office/powerpoint/2010/main" val="611093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14</a:t>
            </a:fld>
            <a:endParaRPr lang="en-US"/>
          </a:p>
        </p:txBody>
      </p:sp>
    </p:spTree>
    <p:extLst>
      <p:ext uri="{BB962C8B-B14F-4D97-AF65-F5344CB8AC3E}">
        <p14:creationId xmlns:p14="http://schemas.microsoft.com/office/powerpoint/2010/main" val="2189121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15</a:t>
            </a:fld>
            <a:endParaRPr lang="en-US"/>
          </a:p>
        </p:txBody>
      </p:sp>
    </p:spTree>
    <p:extLst>
      <p:ext uri="{BB962C8B-B14F-4D97-AF65-F5344CB8AC3E}">
        <p14:creationId xmlns:p14="http://schemas.microsoft.com/office/powerpoint/2010/main" val="1496869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Relates to M 2&amp;5</a:t>
            </a:r>
          </a:p>
        </p:txBody>
      </p:sp>
      <p:sp>
        <p:nvSpPr>
          <p:cNvPr id="4" name="Slide Number Placeholder 3"/>
          <p:cNvSpPr>
            <a:spLocks noGrp="1"/>
          </p:cNvSpPr>
          <p:nvPr>
            <p:ph type="sldNum" sz="quarter" idx="10"/>
          </p:nvPr>
        </p:nvSpPr>
        <p:spPr/>
        <p:txBody>
          <a:bodyPr/>
          <a:lstStyle/>
          <a:p>
            <a:fld id="{9AE25547-4A32-6147-ADC5-EFE816487606}" type="slidenum">
              <a:rPr lang="en-US" smtClean="0"/>
              <a:t>18</a:t>
            </a:fld>
            <a:endParaRPr lang="en-US"/>
          </a:p>
        </p:txBody>
      </p:sp>
    </p:spTree>
    <p:extLst>
      <p:ext uri="{BB962C8B-B14F-4D97-AF65-F5344CB8AC3E}">
        <p14:creationId xmlns:p14="http://schemas.microsoft.com/office/powerpoint/2010/main" val="1363341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20</a:t>
            </a:fld>
            <a:endParaRPr lang="en-US"/>
          </a:p>
        </p:txBody>
      </p:sp>
    </p:spTree>
    <p:extLst>
      <p:ext uri="{BB962C8B-B14F-4D97-AF65-F5344CB8AC3E}">
        <p14:creationId xmlns:p14="http://schemas.microsoft.com/office/powerpoint/2010/main" val="2169734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EPIC</a:t>
            </a:r>
            <a:endParaRPr lang="en-IE" sz="36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670036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2556854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41831111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9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9/15/20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80" r:id="rId13"/>
    <p:sldLayoutId id="2147483660" r:id="rId14"/>
    <p:sldLayoutId id="2147483679" r:id="rId15"/>
    <p:sldLayoutId id="2147483661" r:id="rId16"/>
    <p:sldLayoutId id="2147483678" r:id="rId17"/>
    <p:sldLayoutId id="2147483659" r:id="rId18"/>
    <p:sldLayoutId id="2147483656" r:id="rId19"/>
    <p:sldLayoutId id="2147483677"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9.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inc.com/larry-kim/7-insanely-creative-business-plan-templates.html" TargetMode="External"/><Relationship Id="rId2" Type="http://schemas.openxmlformats.org/officeDocument/2006/relationships/hyperlink" Target="https://www.youtube.com/watch?v=QoAOzMTLP5s" TargetMode="External"/><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hyperlink" Target="Business%20Model%20Cannas%20YouTube%20Example"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tiff"/><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S5EUjOknwEk" TargetMode="Externa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MY-bCLSpaGM" TargetMode="External"/><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22.png"/><Relationship Id="rId4" Type="http://schemas.openxmlformats.org/officeDocument/2006/relationships/image" Target="../media/image32.jp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frosted.ie/" TargetMode="Externa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xMjxp-7_3i4"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34.jpg"/><Relationship Id="rId4" Type="http://schemas.openxmlformats.org/officeDocument/2006/relationships/hyperlink" Target="https://www.youtube.com/watch?v=95VxUaVhE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youtube.com/watch?time_continue=35&amp;v=CY6W-E2pa1g&amp;feature=emb_logo" TargetMode="Externa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www.youtube.com/watch?time_continue=5&amp;v=-lfHXKbsMLE&amp;feature=emb_logo" TargetMode="Externa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51.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9.xml"/><Relationship Id="rId5" Type="http://schemas.openxmlformats.org/officeDocument/2006/relationships/image" Target="../media/image55.pn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354058" y="2514600"/>
            <a:ext cx="5595682" cy="3810156"/>
          </a:xfrm>
        </p:spPr>
        <p:txBody>
          <a:bodyPr/>
          <a:lstStyle/>
          <a:p>
            <a:pPr>
              <a:buClr>
                <a:schemeClr val="bg1"/>
              </a:buClr>
            </a:pPr>
            <a:endParaRPr lang="en-US" sz="4000" b="1" dirty="0"/>
          </a:p>
          <a:p>
            <a:pPr algn="r">
              <a:buClr>
                <a:schemeClr val="bg1"/>
              </a:buClr>
            </a:pPr>
            <a:r>
              <a:rPr lang="en-US" sz="4800" b="1" dirty="0"/>
              <a:t>Developing a Business Plan</a:t>
            </a:r>
            <a:endParaRPr lang="en-US" sz="4800" dirty="0"/>
          </a:p>
        </p:txBody>
      </p:sp>
      <p:sp>
        <p:nvSpPr>
          <p:cNvPr id="2" name="Text Placeholder 1"/>
          <p:cNvSpPr>
            <a:spLocks noGrp="1"/>
          </p:cNvSpPr>
          <p:nvPr>
            <p:ph type="body" sz="quarter" idx="10"/>
          </p:nvPr>
        </p:nvSpPr>
        <p:spPr>
          <a:xfrm rot="21333864">
            <a:off x="7182993" y="929568"/>
            <a:ext cx="4773734" cy="743199"/>
          </a:xfrm>
        </p:spPr>
        <p:txBody>
          <a:bodyPr>
            <a:noAutofit/>
          </a:bodyPr>
          <a:lstStyle/>
          <a:p>
            <a:pPr algn="ctr"/>
            <a:r>
              <a:rPr lang="en-US" b="1" dirty="0"/>
              <a:t>Module 3 (Part 1) </a:t>
            </a: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3637" r="13637"/>
          <a:stretch/>
        </p:blipFill>
        <p:spPr>
          <a:xfrm flipH="1">
            <a:off x="-26282" y="-14288"/>
            <a:ext cx="7498644" cy="6879191"/>
          </a:xfrm>
        </p:spPr>
      </p:pic>
      <p:sp>
        <p:nvSpPr>
          <p:cNvPr id="4" name="Rectangle 3">
            <a:extLst>
              <a:ext uri="{FF2B5EF4-FFF2-40B4-BE49-F238E27FC236}">
                <a16:creationId xmlns:a16="http://schemas.microsoft.com/office/drawing/2014/main" id="{33C9042E-B49C-D049-BD75-43A40FE2B45C}"/>
              </a:ext>
            </a:extLst>
          </p:cNvPr>
          <p:cNvSpPr/>
          <p:nvPr/>
        </p:nvSpPr>
        <p:spPr>
          <a:xfrm>
            <a:off x="7871846" y="6064803"/>
            <a:ext cx="410647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6">
            <a:extLst>
              <a:ext uri="{FF2B5EF4-FFF2-40B4-BE49-F238E27FC236}">
                <a16:creationId xmlns:a16="http://schemas.microsoft.com/office/drawing/2014/main" id="{E72B9572-00D7-454B-82AA-7C5414260933}"/>
              </a:ext>
            </a:extLst>
          </p:cNvPr>
          <p:cNvSpPr txBox="1">
            <a:spLocks noGrp="1"/>
          </p:cNvSpPr>
          <p:nvPr/>
        </p:nvSpPr>
        <p:spPr bwMode="auto">
          <a:xfrm>
            <a:off x="7995278" y="6324756"/>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9" name="Picture 8">
            <a:extLst>
              <a:ext uri="{FF2B5EF4-FFF2-40B4-BE49-F238E27FC236}">
                <a16:creationId xmlns:a16="http://schemas.microsoft.com/office/drawing/2014/main" id="{0123F999-FEF4-1447-8497-432C334AB4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4140" y="6269194"/>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5E66043E-730B-FC46-A436-313C664992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935" y="3006261"/>
            <a:ext cx="4586090" cy="3858642"/>
          </a:xfrm>
          <a:prstGeom prst="rect">
            <a:avLst/>
          </a:prstGeom>
        </p:spPr>
      </p:pic>
    </p:spTree>
    <p:extLst>
      <p:ext uri="{BB962C8B-B14F-4D97-AF65-F5344CB8AC3E}">
        <p14:creationId xmlns:p14="http://schemas.microsoft.com/office/powerpoint/2010/main" val="2990299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6CDF3E2D-213B-F84B-854C-B2056A280655}"/>
              </a:ext>
            </a:extLst>
          </p:cNvPr>
          <p:cNvSpPr/>
          <p:nvPr/>
        </p:nvSpPr>
        <p:spPr>
          <a:xfrm>
            <a:off x="-2" y="0"/>
            <a:ext cx="9544051" cy="688554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 name="connsiteX0" fmla="*/ 0 w 6088045"/>
              <a:gd name="connsiteY0" fmla="*/ 0 h 6871252"/>
              <a:gd name="connsiteX1" fmla="*/ 6088045 w 6088045"/>
              <a:gd name="connsiteY1" fmla="*/ 0 h 6871252"/>
              <a:gd name="connsiteX2" fmla="*/ 4731026 w 6088045"/>
              <a:gd name="connsiteY2" fmla="*/ 6871252 h 6871252"/>
              <a:gd name="connsiteX3" fmla="*/ 0 w 6088045"/>
              <a:gd name="connsiteY3" fmla="*/ 6858000 h 6871252"/>
              <a:gd name="connsiteX4" fmla="*/ 0 w 6088045"/>
              <a:gd name="connsiteY4" fmla="*/ 0 h 6871252"/>
              <a:gd name="connsiteX0" fmla="*/ 0 w 5785423"/>
              <a:gd name="connsiteY0" fmla="*/ 0 h 6871252"/>
              <a:gd name="connsiteX1" fmla="*/ 5785423 w 5785423"/>
              <a:gd name="connsiteY1" fmla="*/ 42863 h 6871252"/>
              <a:gd name="connsiteX2" fmla="*/ 4731026 w 5785423"/>
              <a:gd name="connsiteY2" fmla="*/ 6871252 h 6871252"/>
              <a:gd name="connsiteX3" fmla="*/ 0 w 5785423"/>
              <a:gd name="connsiteY3" fmla="*/ 6858000 h 6871252"/>
              <a:gd name="connsiteX4" fmla="*/ 0 w 5785423"/>
              <a:gd name="connsiteY4" fmla="*/ 0 h 6871252"/>
              <a:gd name="connsiteX0" fmla="*/ 0 w 5945635"/>
              <a:gd name="connsiteY0" fmla="*/ 0 h 6871252"/>
              <a:gd name="connsiteX1" fmla="*/ 5945635 w 5945635"/>
              <a:gd name="connsiteY1" fmla="*/ 28575 h 6871252"/>
              <a:gd name="connsiteX2" fmla="*/ 4731026 w 5945635"/>
              <a:gd name="connsiteY2" fmla="*/ 6871252 h 6871252"/>
              <a:gd name="connsiteX3" fmla="*/ 0 w 5945635"/>
              <a:gd name="connsiteY3" fmla="*/ 6858000 h 6871252"/>
              <a:gd name="connsiteX4" fmla="*/ 0 w 5945635"/>
              <a:gd name="connsiteY4" fmla="*/ 0 h 6871252"/>
              <a:gd name="connsiteX0" fmla="*/ 0 w 5945635"/>
              <a:gd name="connsiteY0" fmla="*/ 0 h 6885540"/>
              <a:gd name="connsiteX1" fmla="*/ 5945635 w 5945635"/>
              <a:gd name="connsiteY1" fmla="*/ 28575 h 6885540"/>
              <a:gd name="connsiteX2" fmla="*/ 4864536 w 5945635"/>
              <a:gd name="connsiteY2" fmla="*/ 6885540 h 6885540"/>
              <a:gd name="connsiteX3" fmla="*/ 0 w 5945635"/>
              <a:gd name="connsiteY3" fmla="*/ 6858000 h 6885540"/>
              <a:gd name="connsiteX4" fmla="*/ 0 w 5945635"/>
              <a:gd name="connsiteY4" fmla="*/ 0 h 6885540"/>
              <a:gd name="connsiteX0" fmla="*/ 0 w 5945635"/>
              <a:gd name="connsiteY0" fmla="*/ 0 h 6885540"/>
              <a:gd name="connsiteX1" fmla="*/ 5945635 w 5945635"/>
              <a:gd name="connsiteY1" fmla="*/ 14287 h 6885540"/>
              <a:gd name="connsiteX2" fmla="*/ 4864536 w 5945635"/>
              <a:gd name="connsiteY2" fmla="*/ 6885540 h 6885540"/>
              <a:gd name="connsiteX3" fmla="*/ 0 w 5945635"/>
              <a:gd name="connsiteY3" fmla="*/ 6858000 h 6885540"/>
              <a:gd name="connsiteX4" fmla="*/ 0 w 5945635"/>
              <a:gd name="connsiteY4" fmla="*/ 0 h 688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5635" h="6885540">
                <a:moveTo>
                  <a:pt x="0" y="0"/>
                </a:moveTo>
                <a:lnTo>
                  <a:pt x="5945635" y="14287"/>
                </a:lnTo>
                <a:lnTo>
                  <a:pt x="4864536" y="6885540"/>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24497" r="24497"/>
          <a:stretch/>
        </p:blipFill>
        <p:spPr>
          <a:xfrm>
            <a:off x="7315200" y="-14012"/>
            <a:ext cx="4903027" cy="6879191"/>
          </a:xfrm>
        </p:spPr>
      </p:pic>
      <p:sp>
        <p:nvSpPr>
          <p:cNvPr id="11" name="Text Placeholder 10">
            <a:extLst>
              <a:ext uri="{FF2B5EF4-FFF2-40B4-BE49-F238E27FC236}">
                <a16:creationId xmlns:a16="http://schemas.microsoft.com/office/drawing/2014/main" id="{F52A8AFB-423F-452C-A208-098281567485}"/>
              </a:ext>
            </a:extLst>
          </p:cNvPr>
          <p:cNvSpPr>
            <a:spLocks noGrp="1"/>
          </p:cNvSpPr>
          <p:nvPr>
            <p:ph type="body" sz="quarter" idx="4294967295"/>
          </p:nvPr>
        </p:nvSpPr>
        <p:spPr>
          <a:xfrm>
            <a:off x="384134" y="1978290"/>
            <a:ext cx="7445416" cy="4531659"/>
          </a:xfrm>
        </p:spPr>
        <p:txBody>
          <a:bodyPr>
            <a:normAutofit fontScale="47500" lnSpcReduction="20000"/>
          </a:bodyPr>
          <a:lstStyle/>
          <a:p>
            <a:pPr>
              <a:buClr>
                <a:srgbClr val="FDB614"/>
              </a:buClr>
            </a:pPr>
            <a:r>
              <a:rPr lang="en-GB" sz="5100" dirty="0">
                <a:solidFill>
                  <a:schemeClr val="bg1"/>
                </a:solidFill>
              </a:rPr>
              <a:t>What gap or problem do you see and what is your unique approach?</a:t>
            </a:r>
          </a:p>
          <a:p>
            <a:pPr>
              <a:buClr>
                <a:srgbClr val="FDB614"/>
              </a:buClr>
            </a:pPr>
            <a:r>
              <a:rPr lang="en-GB" sz="5100" dirty="0">
                <a:solidFill>
                  <a:schemeClr val="bg1"/>
                </a:solidFill>
              </a:rPr>
              <a:t>Is there a big enough market?</a:t>
            </a:r>
          </a:p>
          <a:p>
            <a:pPr>
              <a:buClr>
                <a:srgbClr val="FDB614"/>
              </a:buClr>
            </a:pPr>
            <a:r>
              <a:rPr lang="en-GB" sz="5100" dirty="0">
                <a:solidFill>
                  <a:schemeClr val="bg1"/>
                </a:solidFill>
              </a:rPr>
              <a:t>Who are your customers – how do you know what they want? </a:t>
            </a:r>
          </a:p>
          <a:p>
            <a:pPr>
              <a:buClr>
                <a:srgbClr val="FDB614"/>
              </a:buClr>
            </a:pPr>
            <a:r>
              <a:rPr lang="en-GB" sz="5100" dirty="0">
                <a:solidFill>
                  <a:schemeClr val="bg1"/>
                </a:solidFill>
              </a:rPr>
              <a:t>Are there any competitors – how are you better or different?</a:t>
            </a:r>
          </a:p>
          <a:p>
            <a:pPr>
              <a:buClr>
                <a:srgbClr val="FDB614"/>
              </a:buClr>
            </a:pPr>
            <a:r>
              <a:rPr lang="en-GB" sz="5100" dirty="0">
                <a:solidFill>
                  <a:schemeClr val="bg1"/>
                </a:solidFill>
              </a:rPr>
              <a:t>How do the finances look - can I make a profit?</a:t>
            </a:r>
          </a:p>
          <a:p>
            <a:pPr>
              <a:buClr>
                <a:srgbClr val="FDB614"/>
              </a:buClr>
            </a:pPr>
            <a:r>
              <a:rPr lang="en-GB" sz="5100" dirty="0">
                <a:solidFill>
                  <a:schemeClr val="bg1"/>
                </a:solidFill>
              </a:rPr>
              <a:t>How much will it cost to start up?</a:t>
            </a:r>
          </a:p>
          <a:p>
            <a:pPr>
              <a:buClr>
                <a:srgbClr val="FDB614"/>
              </a:buClr>
            </a:pPr>
            <a:r>
              <a:rPr lang="en-GB" sz="5100" dirty="0">
                <a:solidFill>
                  <a:schemeClr val="bg1"/>
                </a:solidFill>
              </a:rPr>
              <a:t>Who is involved  - have you or your business partners got the skills you need?</a:t>
            </a:r>
          </a:p>
          <a:p>
            <a:pPr>
              <a:buClr>
                <a:srgbClr val="FDB614"/>
              </a:buClr>
            </a:pPr>
            <a:r>
              <a:rPr lang="en-GB" sz="5100" dirty="0">
                <a:solidFill>
                  <a:schemeClr val="bg1"/>
                </a:solidFill>
              </a:rPr>
              <a:t>What does my path look like – what are my </a:t>
            </a:r>
          </a:p>
          <a:p>
            <a:pPr>
              <a:buClr>
                <a:srgbClr val="FDB614"/>
              </a:buClr>
            </a:pPr>
            <a:r>
              <a:rPr lang="en-GB" sz="5100" dirty="0">
                <a:solidFill>
                  <a:schemeClr val="bg1"/>
                </a:solidFill>
              </a:rPr>
              <a:t>goals and milestones? </a:t>
            </a:r>
          </a:p>
          <a:p>
            <a:pPr marL="0" indent="0">
              <a:buNone/>
            </a:pPr>
            <a:endParaRPr lang="en-GB" b="1" dirty="0"/>
          </a:p>
          <a:p>
            <a:endParaRPr lang="en-GB" b="1" dirty="0"/>
          </a:p>
          <a:p>
            <a:endParaRPr lang="en-GB" b="1" dirty="0"/>
          </a:p>
          <a:p>
            <a:endParaRPr lang="en-GB" dirty="0"/>
          </a:p>
        </p:txBody>
      </p:sp>
      <p:sp>
        <p:nvSpPr>
          <p:cNvPr id="5" name="Rectangle 4">
            <a:extLst>
              <a:ext uri="{FF2B5EF4-FFF2-40B4-BE49-F238E27FC236}">
                <a16:creationId xmlns:a16="http://schemas.microsoft.com/office/drawing/2014/main" id="{A0B2413B-CD3D-E644-BFC9-4D879A9A82C1}"/>
              </a:ext>
            </a:extLst>
          </p:cNvPr>
          <p:cNvSpPr/>
          <p:nvPr/>
        </p:nvSpPr>
        <p:spPr>
          <a:xfrm rot="256793">
            <a:off x="-25098" y="430218"/>
            <a:ext cx="5940873"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8E82E1F8-D94F-4F7A-91FF-03C53985AD9B}"/>
              </a:ext>
            </a:extLst>
          </p:cNvPr>
          <p:cNvSpPr>
            <a:spLocks noGrp="1"/>
          </p:cNvSpPr>
          <p:nvPr>
            <p:ph type="body" sz="quarter" idx="10"/>
          </p:nvPr>
        </p:nvSpPr>
        <p:spPr>
          <a:xfrm rot="256793">
            <a:off x="404221" y="616911"/>
            <a:ext cx="5483261" cy="743199"/>
          </a:xfrm>
        </p:spPr>
        <p:txBody>
          <a:bodyPr>
            <a:noAutofit/>
          </a:bodyPr>
          <a:lstStyle/>
          <a:p>
            <a:r>
              <a:rPr lang="en-GB" sz="3600" dirty="0"/>
              <a:t>8 questions to ask yourself</a:t>
            </a:r>
          </a:p>
        </p:txBody>
      </p:sp>
    </p:spTree>
    <p:extLst>
      <p:ext uri="{BB962C8B-B14F-4D97-AF65-F5344CB8AC3E}">
        <p14:creationId xmlns:p14="http://schemas.microsoft.com/office/powerpoint/2010/main" val="2837694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147DB1FF-D032-4AA7-8279-9101732F3026}"/>
              </a:ext>
            </a:extLst>
          </p:cNvPr>
          <p:cNvSpPr>
            <a:spLocks noGrp="1"/>
          </p:cNvSpPr>
          <p:nvPr>
            <p:ph type="body" sz="quarter" idx="23"/>
          </p:nvPr>
        </p:nvSpPr>
        <p:spPr>
          <a:xfrm>
            <a:off x="6348364" y="1988420"/>
            <a:ext cx="5382513" cy="4061001"/>
          </a:xfrm>
        </p:spPr>
        <p:txBody>
          <a:bodyPr/>
          <a:lstStyle/>
          <a:p>
            <a:pPr>
              <a:buClr>
                <a:schemeClr val="bg1"/>
              </a:buClr>
            </a:pPr>
            <a:endParaRPr lang="en-US" sz="4000" b="1" dirty="0"/>
          </a:p>
          <a:p>
            <a:pPr algn="r">
              <a:buClr>
                <a:schemeClr val="bg1"/>
              </a:buClr>
            </a:pPr>
            <a:r>
              <a:rPr lang="en-US" sz="4000" b="1" dirty="0"/>
              <a:t>What is a Business Plan</a:t>
            </a:r>
            <a:endParaRPr lang="en-GB" sz="2800" dirty="0"/>
          </a:p>
          <a:p>
            <a:pPr algn="r">
              <a:buClr>
                <a:schemeClr val="bg1"/>
              </a:buClr>
            </a:pPr>
            <a:r>
              <a:rPr lang="en-GB" dirty="0"/>
              <a:t>A business plan is a description of your business idea and a map for how you move forward.   It takes the research you have carried out and puts it together to form a plan of how to start up</a:t>
            </a:r>
            <a:endParaRPr lang="en-US" dirty="0"/>
          </a:p>
        </p:txBody>
      </p:sp>
      <p:sp>
        <p:nvSpPr>
          <p:cNvPr id="5" name="Rectangle 4">
            <a:extLst>
              <a:ext uri="{FF2B5EF4-FFF2-40B4-BE49-F238E27FC236}">
                <a16:creationId xmlns:a16="http://schemas.microsoft.com/office/drawing/2014/main" id="{D918C2F1-A5E6-B841-B762-86DCC6879CB5}"/>
              </a:ext>
            </a:extLst>
          </p:cNvPr>
          <p:cNvSpPr/>
          <p:nvPr/>
        </p:nvSpPr>
        <p:spPr>
          <a:xfrm rot="21343207" flipH="1">
            <a:off x="6379101" y="976498"/>
            <a:ext cx="2002498"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6190290" y="1054708"/>
            <a:ext cx="5688227" cy="563072"/>
          </a:xfrm>
        </p:spPr>
        <p:txBody>
          <a:bodyPr>
            <a:noAutofit/>
          </a:bodyPr>
          <a:lstStyle/>
          <a:p>
            <a:r>
              <a:rPr lang="en-GB" sz="3600" dirty="0"/>
              <a:t>Develop your business idea</a:t>
            </a:r>
          </a:p>
        </p:txBody>
      </p:sp>
    </p:spTree>
    <p:extLst>
      <p:ext uri="{BB962C8B-B14F-4D97-AF65-F5344CB8AC3E}">
        <p14:creationId xmlns:p14="http://schemas.microsoft.com/office/powerpoint/2010/main" val="2847119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F15C2F0-0642-47E3-95CB-5EDA53E25489}"/>
              </a:ext>
            </a:extLst>
          </p:cNvPr>
          <p:cNvSpPr>
            <a:spLocks noGrp="1"/>
          </p:cNvSpPr>
          <p:nvPr>
            <p:ph type="body" sz="quarter" idx="23"/>
          </p:nvPr>
        </p:nvSpPr>
        <p:spPr>
          <a:xfrm>
            <a:off x="6743700" y="2228849"/>
            <a:ext cx="4957763" cy="3873949"/>
          </a:xfrm>
        </p:spPr>
        <p:txBody>
          <a:bodyPr/>
          <a:lstStyle/>
          <a:p>
            <a:pPr marL="0" indent="0" algn="just">
              <a:buNone/>
            </a:pPr>
            <a:r>
              <a:rPr lang="en-GB" dirty="0"/>
              <a:t>A business plan allows you to review your idea and think about how it will work in reality.   </a:t>
            </a:r>
          </a:p>
          <a:p>
            <a:pPr marL="0" indent="0" algn="just">
              <a:buNone/>
            </a:pPr>
            <a:r>
              <a:rPr lang="en-GB" dirty="0"/>
              <a:t>It helps you to avoid common mistakes and provides a structure and targets to aim toward.</a:t>
            </a:r>
          </a:p>
          <a:p>
            <a:pPr marL="0" indent="0" algn="just">
              <a:buNone/>
            </a:pPr>
            <a:r>
              <a:rPr lang="en-GB" dirty="0"/>
              <a:t>Carrying out business planning will allow you to make your own decision on whether you think the business can be successful. </a:t>
            </a:r>
          </a:p>
        </p:txBody>
      </p:sp>
      <p:pic>
        <p:nvPicPr>
          <p:cNvPr id="17" name="Picture Placeholder 16" descr="A picture containing man, small, black, young&#10;&#10;Description automatically generated">
            <a:extLst>
              <a:ext uri="{FF2B5EF4-FFF2-40B4-BE49-F238E27FC236}">
                <a16:creationId xmlns:a16="http://schemas.microsoft.com/office/drawing/2014/main" id="{3C09E16C-0F4B-4050-AAB6-10E655BFFADB}"/>
              </a:ext>
            </a:extLst>
          </p:cNvPr>
          <p:cNvPicPr>
            <a:picLocks noGrp="1" noChangeAspect="1"/>
          </p:cNvPicPr>
          <p:nvPr>
            <p:ph type="pic" sz="quarter" idx="24"/>
          </p:nvPr>
        </p:nvPicPr>
        <p:blipFill rotWithShape="1">
          <a:blip r:embed="rId3"/>
          <a:srcRect l="22001" t="3796" r="18205"/>
          <a:stretch/>
        </p:blipFill>
        <p:spPr>
          <a:xfrm flipH="1">
            <a:off x="-26281" y="0"/>
            <a:ext cx="6413499" cy="6879191"/>
          </a:xfrm>
        </p:spPr>
      </p:pic>
      <p:sp>
        <p:nvSpPr>
          <p:cNvPr id="6" name="Rectangle 5">
            <a:extLst>
              <a:ext uri="{FF2B5EF4-FFF2-40B4-BE49-F238E27FC236}">
                <a16:creationId xmlns:a16="http://schemas.microsoft.com/office/drawing/2014/main" id="{706AC939-EABD-9843-8D5A-A3D1E2FA3F3E}"/>
              </a:ext>
            </a:extLst>
          </p:cNvPr>
          <p:cNvSpPr/>
          <p:nvPr/>
        </p:nvSpPr>
        <p:spPr>
          <a:xfrm rot="21343207" flipH="1">
            <a:off x="6086433" y="973035"/>
            <a:ext cx="2680402"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B59F001D-DA34-4DA6-8B15-5549618319DD}"/>
              </a:ext>
            </a:extLst>
          </p:cNvPr>
          <p:cNvSpPr>
            <a:spLocks noGrp="1"/>
          </p:cNvSpPr>
          <p:nvPr>
            <p:ph type="body" sz="quarter" idx="10"/>
          </p:nvPr>
        </p:nvSpPr>
        <p:spPr>
          <a:xfrm rot="21367454">
            <a:off x="5876206" y="1056712"/>
            <a:ext cx="6295953" cy="800108"/>
          </a:xfrm>
        </p:spPr>
        <p:txBody>
          <a:bodyPr>
            <a:noAutofit/>
          </a:bodyPr>
          <a:lstStyle/>
          <a:p>
            <a:r>
              <a:rPr lang="en-GB" sz="3600" dirty="0"/>
              <a:t>Why do I need a Business Plan</a:t>
            </a:r>
          </a:p>
        </p:txBody>
      </p:sp>
    </p:spTree>
    <p:extLst>
      <p:ext uri="{BB962C8B-B14F-4D97-AF65-F5344CB8AC3E}">
        <p14:creationId xmlns:p14="http://schemas.microsoft.com/office/powerpoint/2010/main" val="4163205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3AC6DF9-B1BB-409A-B0F8-1EC5E0D183AE}"/>
              </a:ext>
            </a:extLst>
          </p:cNvPr>
          <p:cNvSpPr>
            <a:spLocks noGrp="1"/>
          </p:cNvSpPr>
          <p:nvPr>
            <p:ph type="body" sz="quarter" idx="23"/>
          </p:nvPr>
        </p:nvSpPr>
        <p:spPr>
          <a:xfrm>
            <a:off x="431112" y="3006164"/>
            <a:ext cx="11329776" cy="1770421"/>
          </a:xfrm>
        </p:spPr>
        <p:txBody>
          <a:bodyPr/>
          <a:lstStyle/>
          <a:p>
            <a:pPr marL="0" indent="0">
              <a:buNone/>
            </a:pPr>
            <a:r>
              <a:rPr lang="en-GB" b="1" dirty="0">
                <a:solidFill>
                  <a:srgbClr val="1268B3"/>
                </a:solidFill>
              </a:rPr>
              <a:t>Planning ahead</a:t>
            </a:r>
            <a:endParaRPr lang="en-GB" dirty="0"/>
          </a:p>
          <a:p>
            <a:pPr marL="0" indent="0">
              <a:buNone/>
            </a:pPr>
            <a:r>
              <a:rPr lang="en-GB" sz="2800" b="1" dirty="0">
                <a:solidFill>
                  <a:srgbClr val="FDB614"/>
                </a:solidFill>
              </a:rPr>
              <a:t>A business plan does 5 important things:</a:t>
            </a:r>
          </a:p>
          <a:p>
            <a:pPr marL="0" indent="0">
              <a:buNone/>
            </a:pPr>
            <a:endParaRPr lang="en-GB" sz="800" b="1" dirty="0">
              <a:solidFill>
                <a:srgbClr val="FDB614"/>
              </a:solidFill>
            </a:endParaRPr>
          </a:p>
          <a:p>
            <a:pPr marL="457200" indent="-457200">
              <a:spcBef>
                <a:spcPts val="400"/>
              </a:spcBef>
              <a:buClr>
                <a:srgbClr val="FDB614"/>
              </a:buClr>
              <a:buFont typeface="+mj-lt"/>
              <a:buAutoNum type="arabicPeriod"/>
            </a:pPr>
            <a:r>
              <a:rPr lang="en-GB" dirty="0"/>
              <a:t>It helps to develop and crystallise a business idea </a:t>
            </a:r>
          </a:p>
          <a:p>
            <a:pPr marL="457200" indent="-457200">
              <a:spcBef>
                <a:spcPts val="400"/>
              </a:spcBef>
              <a:buClr>
                <a:srgbClr val="FDB614"/>
              </a:buClr>
              <a:buFont typeface="+mj-lt"/>
              <a:buAutoNum type="arabicPeriod"/>
            </a:pPr>
            <a:r>
              <a:rPr lang="en-GB" dirty="0"/>
              <a:t>It helps you to be realistic about the viability of your idea</a:t>
            </a:r>
          </a:p>
          <a:p>
            <a:pPr marL="457200" indent="-457200">
              <a:spcBef>
                <a:spcPts val="400"/>
              </a:spcBef>
              <a:buClr>
                <a:srgbClr val="FDB614"/>
              </a:buClr>
              <a:buFont typeface="+mj-lt"/>
              <a:buAutoNum type="arabicPeriod"/>
            </a:pPr>
            <a:r>
              <a:rPr lang="en-GB" dirty="0"/>
              <a:t>It helps to raise finance</a:t>
            </a:r>
          </a:p>
          <a:p>
            <a:pPr marL="457200" indent="-457200">
              <a:spcBef>
                <a:spcPts val="400"/>
              </a:spcBef>
              <a:buClr>
                <a:srgbClr val="FDB614"/>
              </a:buClr>
              <a:buFont typeface="+mj-lt"/>
              <a:buAutoNum type="arabicPeriod"/>
            </a:pPr>
            <a:r>
              <a:rPr lang="en-GB" dirty="0"/>
              <a:t>It identifies risks and opportunities</a:t>
            </a:r>
          </a:p>
          <a:p>
            <a:pPr marL="457200" indent="-457200">
              <a:spcBef>
                <a:spcPts val="400"/>
              </a:spcBef>
              <a:buClr>
                <a:srgbClr val="FDB614"/>
              </a:buClr>
              <a:buFont typeface="+mj-lt"/>
              <a:buAutoNum type="arabicPeriod"/>
            </a:pPr>
            <a:r>
              <a:rPr lang="en-GB" dirty="0"/>
              <a:t>It guides the development of your business by setting targets and goals for the future.</a:t>
            </a:r>
          </a:p>
        </p:txBody>
      </p:sp>
      <p:pic>
        <p:nvPicPr>
          <p:cNvPr id="31" name="Picture Placeholder 30" descr="A picture containing person, man, sitting, computer&#10;&#10;Description automatically generated">
            <a:extLst>
              <a:ext uri="{FF2B5EF4-FFF2-40B4-BE49-F238E27FC236}">
                <a16:creationId xmlns:a16="http://schemas.microsoft.com/office/drawing/2014/main" id="{AB1857E0-3B01-4057-8B70-096DC32230C7}"/>
              </a:ext>
            </a:extLst>
          </p:cNvPr>
          <p:cNvPicPr>
            <a:picLocks noGrp="1" noChangeAspect="1"/>
          </p:cNvPicPr>
          <p:nvPr>
            <p:ph type="pic" sz="quarter" idx="26"/>
          </p:nvPr>
        </p:nvPicPr>
        <p:blipFill>
          <a:blip r:embed="rId3"/>
          <a:srcRect t="28753" b="28753"/>
          <a:stretch>
            <a:fillRect/>
          </a:stretch>
        </p:blipFill>
        <p:spPr/>
      </p:pic>
      <p:sp>
        <p:nvSpPr>
          <p:cNvPr id="5" name="Rectangle 4">
            <a:extLst>
              <a:ext uri="{FF2B5EF4-FFF2-40B4-BE49-F238E27FC236}">
                <a16:creationId xmlns:a16="http://schemas.microsoft.com/office/drawing/2014/main" id="{804A09BA-6735-454A-9C39-7E22A534CB03}"/>
              </a:ext>
            </a:extLst>
          </p:cNvPr>
          <p:cNvSpPr/>
          <p:nvPr/>
        </p:nvSpPr>
        <p:spPr>
          <a:xfrm rot="285998">
            <a:off x="3727096" y="2263830"/>
            <a:ext cx="2560980"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85998">
            <a:off x="166345" y="2272803"/>
            <a:ext cx="7061726" cy="716025"/>
          </a:xfrm>
        </p:spPr>
        <p:txBody>
          <a:bodyPr>
            <a:noAutofit/>
          </a:bodyPr>
          <a:lstStyle/>
          <a:p>
            <a:r>
              <a:rPr lang="en-GB" dirty="0"/>
              <a:t>What does a Business Plan do?</a:t>
            </a:r>
          </a:p>
        </p:txBody>
      </p:sp>
    </p:spTree>
    <p:extLst>
      <p:ext uri="{BB962C8B-B14F-4D97-AF65-F5344CB8AC3E}">
        <p14:creationId xmlns:p14="http://schemas.microsoft.com/office/powerpoint/2010/main" val="2467780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DB01EB1-B424-4A7C-B601-9A5952627EAF}"/>
              </a:ext>
            </a:extLst>
          </p:cNvPr>
          <p:cNvSpPr>
            <a:spLocks noGrp="1"/>
          </p:cNvSpPr>
          <p:nvPr>
            <p:ph type="body" sz="quarter" idx="23"/>
          </p:nvPr>
        </p:nvSpPr>
        <p:spPr>
          <a:xfrm>
            <a:off x="681261" y="3687828"/>
            <a:ext cx="7362602" cy="2355785"/>
          </a:xfrm>
        </p:spPr>
        <p:txBody>
          <a:bodyPr/>
          <a:lstStyle/>
          <a:p>
            <a:r>
              <a:rPr lang="en-US" sz="2800" i="1" dirty="0"/>
              <a:t>Every year, lots of new ideas are developed. They could be a product such as a comic book or a service such as coaching an esports team.  No matter what the idea is, it needs to go through the same development process. </a:t>
            </a:r>
          </a:p>
          <a:p>
            <a:endParaRPr lang="en-GB" dirty="0"/>
          </a:p>
        </p:txBody>
      </p:sp>
      <p:sp>
        <p:nvSpPr>
          <p:cNvPr id="25" name="Text Placeholder 24">
            <a:extLst>
              <a:ext uri="{FF2B5EF4-FFF2-40B4-BE49-F238E27FC236}">
                <a16:creationId xmlns:a16="http://schemas.microsoft.com/office/drawing/2014/main" id="{B17D48E1-7C13-4DD7-85A2-C81B464A8CD2}"/>
              </a:ext>
            </a:extLst>
          </p:cNvPr>
          <p:cNvSpPr>
            <a:spLocks noGrp="1"/>
          </p:cNvSpPr>
          <p:nvPr>
            <p:ph type="body" sz="quarter" idx="10"/>
          </p:nvPr>
        </p:nvSpPr>
        <p:spPr>
          <a:xfrm rot="285998">
            <a:off x="463073" y="2189580"/>
            <a:ext cx="4594676" cy="716025"/>
          </a:xfrm>
        </p:spPr>
        <p:txBody>
          <a:bodyPr>
            <a:normAutofit/>
          </a:bodyPr>
          <a:lstStyle/>
          <a:p>
            <a:r>
              <a:rPr lang="en-GB" dirty="0"/>
              <a:t>Developing Your ideas</a:t>
            </a:r>
          </a:p>
        </p:txBody>
      </p:sp>
      <p:pic>
        <p:nvPicPr>
          <p:cNvPr id="24" name="Picture Placeholder 23" descr="A close up of a sign&#10;&#10;Description automatically generated">
            <a:extLst>
              <a:ext uri="{FF2B5EF4-FFF2-40B4-BE49-F238E27FC236}">
                <a16:creationId xmlns:a16="http://schemas.microsoft.com/office/drawing/2014/main" id="{D6BA2429-DC3F-4DF5-850A-B70C1F453CBE}"/>
              </a:ext>
            </a:extLst>
          </p:cNvPr>
          <p:cNvPicPr>
            <a:picLocks noGrp="1" noChangeAspect="1"/>
          </p:cNvPicPr>
          <p:nvPr>
            <p:ph type="pic" sz="quarter" idx="26"/>
          </p:nvPr>
        </p:nvPicPr>
        <p:blipFill rotWithShape="1">
          <a:blip r:embed="rId3"/>
          <a:srcRect t="28744" b="28744"/>
          <a:stretch/>
        </p:blipFill>
        <p:spPr/>
      </p:pic>
    </p:spTree>
    <p:extLst>
      <p:ext uri="{BB962C8B-B14F-4D97-AF65-F5344CB8AC3E}">
        <p14:creationId xmlns:p14="http://schemas.microsoft.com/office/powerpoint/2010/main" val="1584209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8AEF42C-2C50-0941-8E5D-D79E21BFA410}"/>
              </a:ext>
            </a:extLst>
          </p:cNvPr>
          <p:cNvSpPr/>
          <p:nvPr/>
        </p:nvSpPr>
        <p:spPr>
          <a:xfrm>
            <a:off x="0" y="4000500"/>
            <a:ext cx="12192000" cy="2243137"/>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1E5568C-59EA-49BF-AF90-36D4DB9A0192}"/>
              </a:ext>
            </a:extLst>
          </p:cNvPr>
          <p:cNvPicPr/>
          <p:nvPr/>
        </p:nvPicPr>
        <p:blipFill>
          <a:blip r:embed="rId3"/>
          <a:stretch>
            <a:fillRect/>
          </a:stretch>
        </p:blipFill>
        <p:spPr>
          <a:xfrm>
            <a:off x="796264" y="614363"/>
            <a:ext cx="10599472" cy="4098662"/>
          </a:xfrm>
          <a:prstGeom prst="rect">
            <a:avLst/>
          </a:prstGeom>
        </p:spPr>
      </p:pic>
      <p:sp>
        <p:nvSpPr>
          <p:cNvPr id="6" name="TextBox 5"/>
          <p:cNvSpPr txBox="1"/>
          <p:nvPr/>
        </p:nvSpPr>
        <p:spPr>
          <a:xfrm>
            <a:off x="439501" y="4874008"/>
            <a:ext cx="11627324" cy="1369629"/>
          </a:xfrm>
          <a:prstGeom prst="rect">
            <a:avLst/>
          </a:prstGeom>
        </p:spPr>
        <p:txBody>
          <a:bodyPr vert="horz" lIns="91440" tIns="45720" rIns="91440" bIns="45720" numCol="2" rtlCol="0" anchor="ctr">
            <a:normAutofit fontScale="85000" lnSpcReduction="10000"/>
          </a:bodyPr>
          <a:lstStyle/>
          <a:p>
            <a:pPr marL="366713" indent="-354013">
              <a:lnSpc>
                <a:spcPct val="90000"/>
              </a:lnSpc>
              <a:spcAft>
                <a:spcPts val="600"/>
              </a:spcAft>
              <a:buClr>
                <a:srgbClr val="FDB614"/>
              </a:buClr>
              <a:buFont typeface="+mj-lt"/>
              <a:buAutoNum type="arabicPeriod"/>
              <a:tabLst>
                <a:tab pos="211138" algn="l"/>
              </a:tabLst>
            </a:pPr>
            <a:r>
              <a:rPr lang="en-US" sz="2800" dirty="0">
                <a:solidFill>
                  <a:schemeClr val="bg1"/>
                </a:solidFill>
              </a:rPr>
              <a:t>Find the need or problem to solve.  </a:t>
            </a:r>
          </a:p>
          <a:p>
            <a:pPr marL="366713" indent="-354013">
              <a:lnSpc>
                <a:spcPct val="90000"/>
              </a:lnSpc>
              <a:spcAft>
                <a:spcPts val="600"/>
              </a:spcAft>
              <a:buClr>
                <a:srgbClr val="FDB614"/>
              </a:buClr>
              <a:buFont typeface="+mj-lt"/>
              <a:buAutoNum type="arabicPeriod"/>
              <a:tabLst>
                <a:tab pos="211138" algn="l"/>
              </a:tabLst>
            </a:pPr>
            <a:r>
              <a:rPr lang="en-US" sz="2800" dirty="0">
                <a:solidFill>
                  <a:schemeClr val="bg1"/>
                </a:solidFill>
              </a:rPr>
              <a:t>Decide which ideas to go with</a:t>
            </a:r>
          </a:p>
          <a:p>
            <a:pPr marL="366713" indent="-354013">
              <a:lnSpc>
                <a:spcPct val="90000"/>
              </a:lnSpc>
              <a:spcAft>
                <a:spcPts val="600"/>
              </a:spcAft>
              <a:buClr>
                <a:srgbClr val="FDB614"/>
              </a:buClr>
              <a:buFont typeface="+mj-lt"/>
              <a:buAutoNum type="arabicPeriod"/>
              <a:tabLst>
                <a:tab pos="211138" algn="l"/>
              </a:tabLst>
            </a:pPr>
            <a:r>
              <a:rPr lang="en-US" sz="2800" dirty="0">
                <a:solidFill>
                  <a:schemeClr val="bg1"/>
                </a:solidFill>
              </a:rPr>
              <a:t>Create initial plans and concepts.  </a:t>
            </a:r>
          </a:p>
          <a:p>
            <a:pPr marL="366713" indent="-354013">
              <a:lnSpc>
                <a:spcPct val="90000"/>
              </a:lnSpc>
              <a:spcAft>
                <a:spcPts val="600"/>
              </a:spcAft>
              <a:buClr>
                <a:srgbClr val="FDB614"/>
              </a:buClr>
              <a:buFont typeface="+mj-lt"/>
              <a:buAutoNum type="arabicPeriod"/>
              <a:tabLst>
                <a:tab pos="211138" algn="l"/>
              </a:tabLst>
            </a:pPr>
            <a:r>
              <a:rPr lang="en-US" sz="2800" dirty="0">
                <a:solidFill>
                  <a:schemeClr val="bg1"/>
                </a:solidFill>
              </a:rPr>
              <a:t>Test them with customers.  </a:t>
            </a:r>
          </a:p>
          <a:p>
            <a:pPr marL="366713" indent="-354013">
              <a:lnSpc>
                <a:spcPct val="90000"/>
              </a:lnSpc>
              <a:spcAft>
                <a:spcPts val="600"/>
              </a:spcAft>
              <a:buClr>
                <a:srgbClr val="FDB614"/>
              </a:buClr>
              <a:buFont typeface="+mj-lt"/>
              <a:buAutoNum type="arabicPeriod"/>
              <a:tabLst>
                <a:tab pos="211138" algn="l"/>
              </a:tabLst>
            </a:pPr>
            <a:r>
              <a:rPr lang="en-US" sz="2800" dirty="0">
                <a:solidFill>
                  <a:schemeClr val="bg1"/>
                </a:solidFill>
              </a:rPr>
              <a:t>Use the feedback to create your product.  </a:t>
            </a:r>
          </a:p>
          <a:p>
            <a:pPr marL="366713" indent="-354013">
              <a:lnSpc>
                <a:spcPct val="90000"/>
              </a:lnSpc>
              <a:spcAft>
                <a:spcPts val="600"/>
              </a:spcAft>
              <a:buClr>
                <a:srgbClr val="FDB614"/>
              </a:buClr>
              <a:buFont typeface="+mj-lt"/>
              <a:buAutoNum type="arabicPeriod"/>
              <a:tabLst>
                <a:tab pos="211138" algn="l"/>
              </a:tabLst>
            </a:pPr>
            <a:r>
              <a:rPr lang="en-US" sz="2800" dirty="0">
                <a:solidFill>
                  <a:schemeClr val="bg1"/>
                </a:solidFill>
              </a:rPr>
              <a:t>Launch and sell your product.</a:t>
            </a:r>
          </a:p>
          <a:p>
            <a:pPr marL="366713" indent="-354013">
              <a:lnSpc>
                <a:spcPct val="90000"/>
              </a:lnSpc>
              <a:spcAft>
                <a:spcPts val="600"/>
              </a:spcAft>
              <a:buClr>
                <a:srgbClr val="FDB614"/>
              </a:buClr>
              <a:buFont typeface="+mj-lt"/>
              <a:buAutoNum type="arabicPeriod"/>
              <a:tabLst>
                <a:tab pos="211138" algn="l"/>
              </a:tabLst>
            </a:pPr>
            <a:endParaRPr lang="en-US" sz="1500" dirty="0">
              <a:solidFill>
                <a:schemeClr val="bg1"/>
              </a:solidFill>
            </a:endParaRPr>
          </a:p>
        </p:txBody>
      </p:sp>
    </p:spTree>
    <p:extLst>
      <p:ext uri="{BB962C8B-B14F-4D97-AF65-F5344CB8AC3E}">
        <p14:creationId xmlns:p14="http://schemas.microsoft.com/office/powerpoint/2010/main" val="1093957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476039" y="2271713"/>
            <a:ext cx="5067510" cy="4148797"/>
          </a:xfrm>
        </p:spPr>
        <p:txBody>
          <a:bodyPr/>
          <a:lstStyle/>
          <a:p>
            <a:r>
              <a:rPr lang="en-GB" dirty="0"/>
              <a:t>Writing a business plan can seem overwhelming when you are starting out. But remember that there is help and support available from business development agencies in your region. </a:t>
            </a:r>
          </a:p>
          <a:p>
            <a:r>
              <a:rPr lang="en-GB" dirty="0"/>
              <a:t>If you put together as much information as you can they will be able to guide you. There are also lots of innovative plans that you can complete</a:t>
            </a:r>
          </a:p>
        </p:txBody>
      </p:sp>
      <p:sp>
        <p:nvSpPr>
          <p:cNvPr id="3" name="Text Placeholder 2"/>
          <p:cNvSpPr>
            <a:spLocks noGrp="1"/>
          </p:cNvSpPr>
          <p:nvPr>
            <p:ph type="body" sz="quarter" idx="10"/>
          </p:nvPr>
        </p:nvSpPr>
        <p:spPr>
          <a:xfrm rot="256793">
            <a:off x="384017" y="715550"/>
            <a:ext cx="3912108" cy="743199"/>
          </a:xfrm>
        </p:spPr>
        <p:txBody>
          <a:bodyPr>
            <a:normAutofit/>
          </a:bodyPr>
          <a:lstStyle/>
          <a:p>
            <a:r>
              <a:rPr lang="en-GB" sz="3600" dirty="0"/>
              <a:t>Support Available</a:t>
            </a:r>
          </a:p>
        </p:txBody>
      </p:sp>
      <p:pic>
        <p:nvPicPr>
          <p:cNvPr id="7" name="Picture 6" descr="A picture containing person, holding, person, child&#10;&#10;Description automatically generated">
            <a:extLst>
              <a:ext uri="{FF2B5EF4-FFF2-40B4-BE49-F238E27FC236}">
                <a16:creationId xmlns:a16="http://schemas.microsoft.com/office/drawing/2014/main" id="{813C737A-D55F-7741-99DF-51CB718E853E}"/>
              </a:ext>
            </a:extLst>
          </p:cNvPr>
          <p:cNvPicPr>
            <a:picLocks noChangeAspect="1"/>
          </p:cNvPicPr>
          <p:nvPr/>
        </p:nvPicPr>
        <p:blipFill>
          <a:blip r:embed="rId2"/>
          <a:stretch>
            <a:fillRect/>
          </a:stretch>
        </p:blipFill>
        <p:spPr>
          <a:xfrm>
            <a:off x="6348157" y="-936530"/>
            <a:ext cx="5367803" cy="8051705"/>
          </a:xfrm>
          <a:prstGeom prst="rect">
            <a:avLst/>
          </a:prstGeom>
        </p:spPr>
      </p:pic>
      <p:sp>
        <p:nvSpPr>
          <p:cNvPr id="9" name="Rectangle 8">
            <a:extLst>
              <a:ext uri="{FF2B5EF4-FFF2-40B4-BE49-F238E27FC236}">
                <a16:creationId xmlns:a16="http://schemas.microsoft.com/office/drawing/2014/main" id="{AA8DB191-87F5-424B-9F2A-B067A036946C}"/>
              </a:ext>
            </a:extLst>
          </p:cNvPr>
          <p:cNvSpPr/>
          <p:nvPr/>
        </p:nvSpPr>
        <p:spPr>
          <a:xfrm rot="256793">
            <a:off x="4017241" y="659630"/>
            <a:ext cx="2425143" cy="105403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05135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59F0934-51D2-4DCB-A8D6-2EBCC69F6084}"/>
              </a:ext>
            </a:extLst>
          </p:cNvPr>
          <p:cNvSpPr txBox="1">
            <a:spLocks/>
          </p:cNvSpPr>
          <p:nvPr/>
        </p:nvSpPr>
        <p:spPr>
          <a:xfrm>
            <a:off x="7129463" y="2239113"/>
            <a:ext cx="4629877" cy="418437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buNone/>
            </a:pPr>
            <a:r>
              <a:rPr lang="en-GB" dirty="0"/>
              <a:t>A business plan helps to showcase your business and there are many templates online.  A business plan can be created in many different formats but the </a:t>
            </a:r>
            <a:r>
              <a:rPr lang="en-GB" dirty="0" err="1"/>
              <a:t>moast</a:t>
            </a:r>
            <a:r>
              <a:rPr lang="en-GB" dirty="0"/>
              <a:t> important thing is that you can understand it.</a:t>
            </a:r>
          </a:p>
          <a:p>
            <a:pPr marL="0" indent="0" algn="r">
              <a:buNone/>
            </a:pPr>
            <a:r>
              <a:rPr lang="en-GB" dirty="0">
                <a:hlinkClick r:id="rId2"/>
              </a:rPr>
              <a:t>YouTube Explanation video</a:t>
            </a:r>
            <a:endParaRPr lang="en-GB" dirty="0"/>
          </a:p>
          <a:p>
            <a:pPr marL="0" indent="0" algn="r">
              <a:buNone/>
            </a:pPr>
            <a:r>
              <a:rPr lang="en-GB" dirty="0">
                <a:hlinkClick r:id="rId3"/>
              </a:rPr>
              <a:t>7 creative business plan templates</a:t>
            </a:r>
            <a:endParaRPr lang="en-GB" dirty="0"/>
          </a:p>
          <a:p>
            <a:pPr marL="0" indent="0" algn="r">
              <a:buNone/>
            </a:pPr>
            <a:endParaRPr lang="en-GB" dirty="0"/>
          </a:p>
          <a:p>
            <a:pPr marL="0" indent="0" algn="r">
              <a:buFont typeface="Arial" charset="0"/>
              <a:buNone/>
            </a:pPr>
            <a:endParaRPr lang="en-GB" dirty="0"/>
          </a:p>
          <a:p>
            <a:pPr marL="0" indent="0" algn="r">
              <a:buFont typeface="Arial" charset="0"/>
              <a:buNone/>
            </a:pPr>
            <a:r>
              <a:rPr lang="en-GB" dirty="0"/>
              <a:t> </a:t>
            </a:r>
          </a:p>
          <a:p>
            <a:pPr marL="0" indent="0" algn="r">
              <a:buFont typeface="Arial" charset="0"/>
              <a:buNone/>
            </a:pPr>
            <a:endParaRPr lang="en-GB" dirty="0"/>
          </a:p>
          <a:p>
            <a:pPr marL="0" indent="0" algn="r">
              <a:buFont typeface="Arial" charset="0"/>
              <a:buNone/>
            </a:pPr>
            <a:endParaRPr lang="en-GB" dirty="0"/>
          </a:p>
          <a:p>
            <a:pPr marL="0" indent="0" algn="r">
              <a:buFont typeface="Arial" charset="0"/>
              <a:buNone/>
            </a:pPr>
            <a:endParaRPr lang="en-GB" dirty="0"/>
          </a:p>
          <a:p>
            <a:pPr marL="0" indent="0" algn="r">
              <a:buFont typeface="Arial" charset="0"/>
              <a:buNone/>
            </a:pPr>
            <a:endParaRPr lang="en-GB" dirty="0"/>
          </a:p>
          <a:p>
            <a:pPr marL="0" indent="0" algn="r">
              <a:buFont typeface="Arial" charset="0"/>
              <a:buNone/>
            </a:pPr>
            <a:endParaRPr lang="en-GB" dirty="0">
              <a:hlinkClick r:id="rId4" action="ppaction://hlinkfile"/>
            </a:endParaRPr>
          </a:p>
        </p:txBody>
      </p:sp>
      <p:sp>
        <p:nvSpPr>
          <p:cNvPr id="9" name="Text Placeholder 2">
            <a:extLst>
              <a:ext uri="{FF2B5EF4-FFF2-40B4-BE49-F238E27FC236}">
                <a16:creationId xmlns:a16="http://schemas.microsoft.com/office/drawing/2014/main" id="{B54C1013-9491-40CD-BBE6-5BE5F7C52FBC}"/>
              </a:ext>
            </a:extLst>
          </p:cNvPr>
          <p:cNvSpPr txBox="1">
            <a:spLocks/>
          </p:cNvSpPr>
          <p:nvPr/>
        </p:nvSpPr>
        <p:spPr>
          <a:xfrm>
            <a:off x="7346576" y="2122563"/>
            <a:ext cx="6065892" cy="124176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endParaRPr lang="en-GB" dirty="0">
              <a:hlinkClick r:id="rId2"/>
            </a:endParaRPr>
          </a:p>
          <a:p>
            <a:pPr marL="0" indent="0">
              <a:buFont typeface="Arial" charset="0"/>
              <a:buNone/>
            </a:pPr>
            <a:endParaRPr lang="en-GB" dirty="0">
              <a:hlinkClick r:id="rId2"/>
            </a:endParaRPr>
          </a:p>
          <a:p>
            <a:pPr marL="0" indent="0">
              <a:buFont typeface="Arial" charset="0"/>
              <a:buNone/>
            </a:pPr>
            <a:endParaRPr lang="en-GB" dirty="0"/>
          </a:p>
          <a:p>
            <a:pPr marL="0" indent="0">
              <a:buFont typeface="Arial" charset="0"/>
              <a:buNone/>
            </a:pPr>
            <a:endParaRPr lang="en-GB" dirty="0"/>
          </a:p>
          <a:p>
            <a:pPr marL="0" indent="0">
              <a:buFont typeface="Arial" charset="0"/>
              <a:buNone/>
            </a:pPr>
            <a:endParaRPr lang="en-GB" dirty="0"/>
          </a:p>
          <a:p>
            <a:pPr marL="0" indent="0">
              <a:buFont typeface="Arial" charset="0"/>
              <a:buNone/>
            </a:pPr>
            <a:endParaRPr lang="en-GB" dirty="0">
              <a:hlinkClick r:id="rId4" action="ppaction://hlinkfile"/>
            </a:endParaRPr>
          </a:p>
        </p:txBody>
      </p:sp>
      <p:grpSp>
        <p:nvGrpSpPr>
          <p:cNvPr id="3" name="Group 2">
            <a:extLst>
              <a:ext uri="{FF2B5EF4-FFF2-40B4-BE49-F238E27FC236}">
                <a16:creationId xmlns:a16="http://schemas.microsoft.com/office/drawing/2014/main" id="{720E9948-58E2-7E4B-9E3F-6894961414B4}"/>
              </a:ext>
            </a:extLst>
          </p:cNvPr>
          <p:cNvGrpSpPr/>
          <p:nvPr/>
        </p:nvGrpSpPr>
        <p:grpSpPr>
          <a:xfrm>
            <a:off x="-128588" y="1235600"/>
            <a:ext cx="8243888" cy="5465031"/>
            <a:chOff x="2000190" y="1447737"/>
            <a:chExt cx="7300973" cy="4839954"/>
          </a:xfrm>
        </p:grpSpPr>
        <p:pic>
          <p:nvPicPr>
            <p:cNvPr id="1036" name="Picture 12">
              <a:extLst>
                <a:ext uri="{FF2B5EF4-FFF2-40B4-BE49-F238E27FC236}">
                  <a16:creationId xmlns:a16="http://schemas.microsoft.com/office/drawing/2014/main" id="{53BAF5C1-7DD2-4F80-9DD2-C301367D19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9974" y="1788693"/>
              <a:ext cx="5181064" cy="36650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37B7C46-2482-A64F-8CD2-A21F008FBF8E}"/>
                </a:ext>
              </a:extLst>
            </p:cNvPr>
            <p:cNvPicPr>
              <a:picLocks noChangeAspect="1"/>
            </p:cNvPicPr>
            <p:nvPr/>
          </p:nvPicPr>
          <p:blipFill rotWithShape="1">
            <a:blip r:embed="rId6">
              <a:extLst>
                <a:ext uri="{28A0092B-C50C-407E-A947-70E740481C1C}">
                  <a14:useLocalDpi xmlns:a14="http://schemas.microsoft.com/office/drawing/2010/main" val="0"/>
                </a:ext>
              </a:extLst>
            </a:blip>
            <a:srcRect l="8387" t="10823" r="9307" b="5574"/>
            <a:stretch/>
          </p:blipFill>
          <p:spPr>
            <a:xfrm>
              <a:off x="2000190" y="1447737"/>
              <a:ext cx="7300973" cy="4839954"/>
            </a:xfrm>
            <a:prstGeom prst="rect">
              <a:avLst/>
            </a:prstGeom>
          </p:spPr>
        </p:pic>
      </p:grpSp>
      <p:sp>
        <p:nvSpPr>
          <p:cNvPr id="6" name="Rectangle 5">
            <a:extLst>
              <a:ext uri="{FF2B5EF4-FFF2-40B4-BE49-F238E27FC236}">
                <a16:creationId xmlns:a16="http://schemas.microsoft.com/office/drawing/2014/main" id="{E7530CB1-C401-544D-A517-3B7D607C5095}"/>
              </a:ext>
            </a:extLst>
          </p:cNvPr>
          <p:cNvSpPr/>
          <p:nvPr/>
        </p:nvSpPr>
        <p:spPr>
          <a:xfrm rot="21375402">
            <a:off x="5030962" y="812042"/>
            <a:ext cx="3789758"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EDFE1B93-D603-4E84-B801-4CDB461E22CC}"/>
              </a:ext>
            </a:extLst>
          </p:cNvPr>
          <p:cNvSpPr>
            <a:spLocks noGrp="1"/>
          </p:cNvSpPr>
          <p:nvPr>
            <p:ph type="body" sz="quarter" idx="10"/>
          </p:nvPr>
        </p:nvSpPr>
        <p:spPr>
          <a:xfrm rot="21375402">
            <a:off x="5356134" y="792731"/>
            <a:ext cx="6433109" cy="786803"/>
          </a:xfrm>
        </p:spPr>
        <p:txBody>
          <a:bodyPr>
            <a:normAutofit/>
          </a:bodyPr>
          <a:lstStyle/>
          <a:p>
            <a:r>
              <a:rPr lang="en-GB" dirty="0"/>
              <a:t>Innovative Types of Business Plan</a:t>
            </a:r>
          </a:p>
          <a:p>
            <a:endParaRPr lang="en-GB" dirty="0"/>
          </a:p>
        </p:txBody>
      </p:sp>
    </p:spTree>
    <p:extLst>
      <p:ext uri="{BB962C8B-B14F-4D97-AF65-F5344CB8AC3E}">
        <p14:creationId xmlns:p14="http://schemas.microsoft.com/office/powerpoint/2010/main" val="485755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165B25-F7A2-4154-A8E4-4F002AAE289E}"/>
              </a:ext>
            </a:extLst>
          </p:cNvPr>
          <p:cNvSpPr>
            <a:spLocks noGrp="1"/>
          </p:cNvSpPr>
          <p:nvPr>
            <p:ph type="body" sz="quarter" idx="10"/>
          </p:nvPr>
        </p:nvSpPr>
        <p:spPr/>
        <p:txBody>
          <a:bodyPr>
            <a:normAutofit/>
          </a:bodyPr>
          <a:lstStyle/>
          <a:p>
            <a:r>
              <a:rPr lang="en-GB" dirty="0"/>
              <a:t>Create a Killer Business Plan </a:t>
            </a:r>
          </a:p>
        </p:txBody>
      </p:sp>
      <p:sp>
        <p:nvSpPr>
          <p:cNvPr id="3" name="Text Placeholder 2">
            <a:extLst>
              <a:ext uri="{FF2B5EF4-FFF2-40B4-BE49-F238E27FC236}">
                <a16:creationId xmlns:a16="http://schemas.microsoft.com/office/drawing/2014/main" id="{83381CBD-A589-4052-BC88-A7C400932841}"/>
              </a:ext>
            </a:extLst>
          </p:cNvPr>
          <p:cNvSpPr>
            <a:spLocks noGrp="1"/>
          </p:cNvSpPr>
          <p:nvPr>
            <p:ph type="body" sz="quarter" idx="20"/>
          </p:nvPr>
        </p:nvSpPr>
        <p:spPr>
          <a:xfrm>
            <a:off x="485408" y="2076382"/>
            <a:ext cx="11306257" cy="4169140"/>
          </a:xfrm>
        </p:spPr>
        <p:txBody>
          <a:bodyPr/>
          <a:lstStyle/>
          <a:p>
            <a:pPr marL="0" indent="0">
              <a:buNone/>
            </a:pPr>
            <a:r>
              <a:rPr lang="en-IE" b="1" dirty="0">
                <a:solidFill>
                  <a:srgbClr val="1268B3"/>
                </a:solidFill>
              </a:rPr>
              <a:t>Top Tips</a:t>
            </a:r>
            <a:endParaRPr lang="en-GB" dirty="0"/>
          </a:p>
          <a:p>
            <a:r>
              <a:rPr lang="en-GB" dirty="0"/>
              <a:t>Tailor the business plan to the audience e.g., a bank manager, investor, business partner etc</a:t>
            </a:r>
          </a:p>
          <a:p>
            <a:r>
              <a:rPr lang="en-GB" dirty="0"/>
              <a:t>Create SMART goals (Specific, Measurable, Achievable, Realistic and Time Bound)</a:t>
            </a:r>
          </a:p>
          <a:p>
            <a:r>
              <a:rPr lang="en-GB" dirty="0"/>
              <a:t>Be able to show your thorough market research </a:t>
            </a:r>
          </a:p>
          <a:p>
            <a:r>
              <a:rPr lang="en-GB" dirty="0"/>
              <a:t>Have a strong marketing strategy </a:t>
            </a:r>
          </a:p>
          <a:p>
            <a:r>
              <a:rPr lang="en-GB" dirty="0"/>
              <a:t>Make realistic sales assumptions</a:t>
            </a:r>
          </a:p>
          <a:p>
            <a:r>
              <a:rPr lang="en-GB" dirty="0"/>
              <a:t>Keep it simple and easy to read</a:t>
            </a:r>
          </a:p>
          <a:p>
            <a:r>
              <a:rPr lang="en-GB" dirty="0"/>
              <a:t>Make it accurate and well presented</a:t>
            </a:r>
          </a:p>
        </p:txBody>
      </p:sp>
    </p:spTree>
    <p:extLst>
      <p:ext uri="{BB962C8B-B14F-4D97-AF65-F5344CB8AC3E}">
        <p14:creationId xmlns:p14="http://schemas.microsoft.com/office/powerpoint/2010/main" val="1072397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3A656E-73C8-1645-AD06-B76E2606576B}"/>
              </a:ext>
            </a:extLst>
          </p:cNvPr>
          <p:cNvPicPr>
            <a:picLocks noChangeAspect="1"/>
          </p:cNvPicPr>
          <p:nvPr/>
        </p:nvPicPr>
        <p:blipFill>
          <a:blip r:embed="rId2"/>
          <a:stretch>
            <a:fillRect/>
          </a:stretch>
        </p:blipFill>
        <p:spPr>
          <a:xfrm>
            <a:off x="485292" y="2128838"/>
            <a:ext cx="804847" cy="1337084"/>
          </a:xfrm>
          <a:prstGeom prst="rect">
            <a:avLst/>
          </a:prstGeom>
        </p:spPr>
      </p:pic>
      <p:pic>
        <p:nvPicPr>
          <p:cNvPr id="6" name="Picture 5">
            <a:extLst>
              <a:ext uri="{FF2B5EF4-FFF2-40B4-BE49-F238E27FC236}">
                <a16:creationId xmlns:a16="http://schemas.microsoft.com/office/drawing/2014/main" id="{8213B151-06DE-9349-A39C-FAA86848856E}"/>
              </a:ext>
            </a:extLst>
          </p:cNvPr>
          <p:cNvPicPr>
            <a:picLocks noChangeAspect="1"/>
          </p:cNvPicPr>
          <p:nvPr/>
        </p:nvPicPr>
        <p:blipFill>
          <a:blip r:embed="rId3"/>
          <a:stretch>
            <a:fillRect/>
          </a:stretch>
        </p:blipFill>
        <p:spPr>
          <a:xfrm>
            <a:off x="6192325" y="2128838"/>
            <a:ext cx="1038512" cy="1337084"/>
          </a:xfrm>
          <a:prstGeom prst="rect">
            <a:avLst/>
          </a:prstGeom>
        </p:spPr>
      </p:pic>
      <p:sp>
        <p:nvSpPr>
          <p:cNvPr id="4" name="TextBox 3">
            <a:extLst>
              <a:ext uri="{FF2B5EF4-FFF2-40B4-BE49-F238E27FC236}">
                <a16:creationId xmlns:a16="http://schemas.microsoft.com/office/drawing/2014/main" id="{502F24ED-86A4-4E9F-ACEC-B854C7993539}"/>
              </a:ext>
            </a:extLst>
          </p:cNvPr>
          <p:cNvSpPr txBox="1"/>
          <p:nvPr/>
        </p:nvSpPr>
        <p:spPr>
          <a:xfrm>
            <a:off x="476372" y="3072348"/>
            <a:ext cx="5824417" cy="4031873"/>
          </a:xfrm>
          <a:prstGeom prst="rect">
            <a:avLst/>
          </a:prstGeom>
          <a:noFill/>
        </p:spPr>
        <p:txBody>
          <a:bodyPr wrap="square" rtlCol="0">
            <a:spAutoFit/>
          </a:bodyPr>
          <a:lstStyle/>
          <a:p>
            <a:pPr marL="719138"/>
            <a:r>
              <a:rPr lang="en-GB" sz="2800" b="1" dirty="0">
                <a:solidFill>
                  <a:srgbClr val="DA2128"/>
                </a:solidFill>
              </a:rPr>
              <a:t>DO</a:t>
            </a:r>
          </a:p>
          <a:p>
            <a:pPr marL="719138"/>
            <a:endParaRPr lang="en-GB" sz="1200" b="1" dirty="0">
              <a:solidFill>
                <a:srgbClr val="DA2128"/>
              </a:solidFill>
            </a:endParaRPr>
          </a:p>
          <a:p>
            <a:pPr marL="342900" indent="-342900">
              <a:buClr>
                <a:srgbClr val="DA2128"/>
              </a:buClr>
              <a:buFont typeface="Arial" panose="020B0604020202020204" pitchFamily="34" charset="0"/>
              <a:buChar char="•"/>
            </a:pPr>
            <a:r>
              <a:rPr lang="en-GB" sz="2400" dirty="0">
                <a:solidFill>
                  <a:srgbClr val="4D4D4C"/>
                </a:solidFill>
              </a:rPr>
              <a:t>Use a clear structure and format </a:t>
            </a:r>
          </a:p>
          <a:p>
            <a:pPr marL="342900" indent="-342900">
              <a:buClr>
                <a:srgbClr val="DA2128"/>
              </a:buClr>
              <a:buFont typeface="Arial" panose="020B0604020202020204" pitchFamily="34" charset="0"/>
              <a:buChar char="•"/>
            </a:pPr>
            <a:r>
              <a:rPr lang="en-GB" sz="2400" dirty="0">
                <a:solidFill>
                  <a:srgbClr val="4D4D4C"/>
                </a:solidFill>
              </a:rPr>
              <a:t>Divide the plan into different sections</a:t>
            </a:r>
          </a:p>
          <a:p>
            <a:pPr marL="342900" indent="-342900">
              <a:buClr>
                <a:srgbClr val="DA2128"/>
              </a:buClr>
              <a:buFont typeface="Arial" panose="020B0604020202020204" pitchFamily="34" charset="0"/>
              <a:buChar char="•"/>
            </a:pPr>
            <a:r>
              <a:rPr lang="en-GB" sz="2400" dirty="0">
                <a:solidFill>
                  <a:srgbClr val="4D4D4C"/>
                </a:solidFill>
              </a:rPr>
              <a:t>Use clear headings and a common font</a:t>
            </a:r>
          </a:p>
          <a:p>
            <a:pPr marL="342900" indent="-342900">
              <a:buClr>
                <a:srgbClr val="DA2128"/>
              </a:buClr>
              <a:buFont typeface="Arial" panose="020B0604020202020204" pitchFamily="34" charset="0"/>
              <a:buChar char="•"/>
            </a:pPr>
            <a:r>
              <a:rPr lang="en-GB" sz="2400" dirty="0">
                <a:solidFill>
                  <a:srgbClr val="4D4D4C"/>
                </a:solidFill>
              </a:rPr>
              <a:t>Keep the content concise and easy to read</a:t>
            </a:r>
          </a:p>
          <a:p>
            <a:pPr marL="342900" indent="-342900">
              <a:buClr>
                <a:srgbClr val="DA2128"/>
              </a:buClr>
              <a:buFont typeface="Arial" panose="020B0604020202020204" pitchFamily="34" charset="0"/>
              <a:buChar char="•"/>
            </a:pPr>
            <a:r>
              <a:rPr lang="en-GB" sz="2400" dirty="0">
                <a:solidFill>
                  <a:srgbClr val="4D4D4C"/>
                </a:solidFill>
              </a:rPr>
              <a:t>Check spelling, grammar and accuracy</a:t>
            </a:r>
          </a:p>
          <a:p>
            <a:pPr marL="342900" indent="-342900">
              <a:buClr>
                <a:srgbClr val="DA2128"/>
              </a:buClr>
              <a:buFont typeface="Arial" panose="020B0604020202020204" pitchFamily="34" charset="0"/>
              <a:buChar char="•"/>
            </a:pPr>
            <a:r>
              <a:rPr lang="en-GB" sz="2400" dirty="0">
                <a:solidFill>
                  <a:srgbClr val="4D4D4C"/>
                </a:solidFill>
              </a:rPr>
              <a:t>Use images and graphics</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p:txBody>
      </p:sp>
      <p:sp>
        <p:nvSpPr>
          <p:cNvPr id="5" name="Rectangle 4">
            <a:extLst>
              <a:ext uri="{FF2B5EF4-FFF2-40B4-BE49-F238E27FC236}">
                <a16:creationId xmlns:a16="http://schemas.microsoft.com/office/drawing/2014/main" id="{3A2F2432-702E-401D-AF66-7DF1B21F0078}"/>
              </a:ext>
            </a:extLst>
          </p:cNvPr>
          <p:cNvSpPr/>
          <p:nvPr/>
        </p:nvSpPr>
        <p:spPr>
          <a:xfrm>
            <a:off x="6415088" y="3072348"/>
            <a:ext cx="5670569" cy="3293209"/>
          </a:xfrm>
          <a:prstGeom prst="rect">
            <a:avLst/>
          </a:prstGeom>
        </p:spPr>
        <p:txBody>
          <a:bodyPr wrap="square">
            <a:spAutoFit/>
          </a:bodyPr>
          <a:lstStyle/>
          <a:p>
            <a:pPr marL="803275"/>
            <a:r>
              <a:rPr lang="en-GB" sz="2800" b="1" dirty="0">
                <a:solidFill>
                  <a:srgbClr val="DA2128"/>
                </a:solidFill>
              </a:rPr>
              <a:t>DON’T</a:t>
            </a:r>
          </a:p>
          <a:p>
            <a:pPr marL="803275"/>
            <a:endParaRPr lang="en-GB" sz="1200" b="1" dirty="0">
              <a:solidFill>
                <a:srgbClr val="DA2128"/>
              </a:solidFill>
            </a:endParaRPr>
          </a:p>
          <a:p>
            <a:pPr marL="342900" indent="-342900">
              <a:buClr>
                <a:srgbClr val="DA2128"/>
              </a:buClr>
              <a:buFont typeface="Arial" panose="020B0604020202020204" pitchFamily="34" charset="0"/>
              <a:buChar char="•"/>
            </a:pPr>
            <a:r>
              <a:rPr lang="en-GB" sz="2400" dirty="0">
                <a:solidFill>
                  <a:srgbClr val="4D4D4C"/>
                </a:solidFill>
              </a:rPr>
              <a:t>Make claims you cant back up</a:t>
            </a:r>
          </a:p>
          <a:p>
            <a:pPr marL="342900" indent="-342900">
              <a:buClr>
                <a:srgbClr val="DA2128"/>
              </a:buClr>
              <a:buFont typeface="Arial" panose="020B0604020202020204" pitchFamily="34" charset="0"/>
              <a:buChar char="•"/>
            </a:pPr>
            <a:r>
              <a:rPr lang="en-GB" sz="2400" dirty="0">
                <a:solidFill>
                  <a:srgbClr val="4D4D4C"/>
                </a:solidFill>
              </a:rPr>
              <a:t>Waffle</a:t>
            </a:r>
          </a:p>
          <a:p>
            <a:pPr marL="342900" indent="-342900">
              <a:buClr>
                <a:srgbClr val="DA2128"/>
              </a:buClr>
              <a:buFont typeface="Arial" panose="020B0604020202020204" pitchFamily="34" charset="0"/>
              <a:buChar char="•"/>
            </a:pPr>
            <a:r>
              <a:rPr lang="en-GB" sz="2400" dirty="0">
                <a:solidFill>
                  <a:srgbClr val="4D4D4C"/>
                </a:solidFill>
              </a:rPr>
              <a:t>Assume the reader knows the industry</a:t>
            </a:r>
          </a:p>
          <a:p>
            <a:pPr marL="342900" indent="-342900">
              <a:buClr>
                <a:srgbClr val="DA2128"/>
              </a:buClr>
              <a:buFont typeface="Arial" panose="020B0604020202020204" pitchFamily="34" charset="0"/>
              <a:buChar char="•"/>
            </a:pPr>
            <a:r>
              <a:rPr lang="en-GB" sz="2400" dirty="0">
                <a:solidFill>
                  <a:srgbClr val="4D4D4C"/>
                </a:solidFill>
              </a:rPr>
              <a:t>Try to make the plan fit into a generic template</a:t>
            </a:r>
          </a:p>
          <a:p>
            <a:pPr marL="342900" indent="-342900">
              <a:buClr>
                <a:srgbClr val="DA2128"/>
              </a:buClr>
              <a:buFont typeface="Arial" panose="020B0604020202020204" pitchFamily="34" charset="0"/>
              <a:buChar char="•"/>
            </a:pPr>
            <a:r>
              <a:rPr lang="en-GB" sz="2400" dirty="0">
                <a:solidFill>
                  <a:srgbClr val="4D4D4C"/>
                </a:solidFill>
              </a:rPr>
              <a:t>Oversimplify</a:t>
            </a:r>
          </a:p>
          <a:p>
            <a:pPr marL="342900" indent="-342900">
              <a:buClr>
                <a:schemeClr val="accent4"/>
              </a:buClr>
              <a:buFont typeface="Arial" panose="020B0604020202020204" pitchFamily="34" charset="0"/>
              <a:buChar char="•"/>
            </a:pPr>
            <a:endParaRPr lang="en-GB" sz="2400" dirty="0"/>
          </a:p>
        </p:txBody>
      </p:sp>
      <p:sp>
        <p:nvSpPr>
          <p:cNvPr id="9" name="Rectangle 8">
            <a:extLst>
              <a:ext uri="{FF2B5EF4-FFF2-40B4-BE49-F238E27FC236}">
                <a16:creationId xmlns:a16="http://schemas.microsoft.com/office/drawing/2014/main" id="{5FA6D397-DA0B-584A-82FC-187BC7779F5C}"/>
              </a:ext>
            </a:extLst>
          </p:cNvPr>
          <p:cNvSpPr/>
          <p:nvPr/>
        </p:nvSpPr>
        <p:spPr>
          <a:xfrm rot="21375402">
            <a:off x="8496396" y="579702"/>
            <a:ext cx="3961320"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0EB11C7E-DB07-48E0-9F72-D892DE5BEDA9}"/>
              </a:ext>
            </a:extLst>
          </p:cNvPr>
          <p:cNvSpPr>
            <a:spLocks noGrp="1"/>
          </p:cNvSpPr>
          <p:nvPr>
            <p:ph type="body" sz="quarter" idx="10"/>
          </p:nvPr>
        </p:nvSpPr>
        <p:spPr>
          <a:xfrm rot="21375402">
            <a:off x="6113276" y="831943"/>
            <a:ext cx="5715790" cy="716025"/>
          </a:xfrm>
        </p:spPr>
        <p:txBody>
          <a:bodyPr/>
          <a:lstStyle/>
          <a:p>
            <a:pPr algn="r"/>
            <a:r>
              <a:rPr lang="en-GB" dirty="0"/>
              <a:t>Do’s and Don'ts</a:t>
            </a:r>
          </a:p>
        </p:txBody>
      </p:sp>
    </p:spTree>
    <p:extLst>
      <p:ext uri="{BB962C8B-B14F-4D97-AF65-F5344CB8AC3E}">
        <p14:creationId xmlns:p14="http://schemas.microsoft.com/office/powerpoint/2010/main" val="4209781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p:txBody>
          <a:bodyPr/>
          <a:lstStyle/>
          <a:p>
            <a:pPr marL="0" indent="0" algn="just">
              <a:buNone/>
            </a:pPr>
            <a:r>
              <a:rPr lang="en-US" dirty="0"/>
              <a:t>As entrepreneurship educators, we understand that the bedrock of a strong business is a solid business plan</a:t>
            </a:r>
          </a:p>
          <a:p>
            <a:pPr marL="0" indent="0" algn="just">
              <a:buNone/>
            </a:pPr>
            <a:r>
              <a:rPr lang="en-US" dirty="0"/>
              <a:t>The challenge when delivering entrepreneurship training to young people and NEETs is to try and make this important topic interesting and engaging</a:t>
            </a:r>
          </a:p>
          <a:p>
            <a:pPr marL="0" indent="0" algn="just">
              <a:buNone/>
            </a:pPr>
            <a:r>
              <a:rPr lang="en-US" dirty="0"/>
              <a:t>In this module, we explore new and innovative ways for young people to develop and present a business plan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94872" y="2120067"/>
            <a:ext cx="3797043" cy="4737933"/>
          </a:xfrm>
          <a:prstGeom prst="rect">
            <a:avLst/>
          </a:prstGeom>
        </p:spPr>
      </p:pic>
      <p:sp>
        <p:nvSpPr>
          <p:cNvPr id="5" name="Rectangle 4">
            <a:extLst>
              <a:ext uri="{FF2B5EF4-FFF2-40B4-BE49-F238E27FC236}">
                <a16:creationId xmlns:a16="http://schemas.microsoft.com/office/drawing/2014/main" id="{F47F2C6A-649D-D746-B119-954771731597}"/>
              </a:ext>
            </a:extLst>
          </p:cNvPr>
          <p:cNvSpPr/>
          <p:nvPr/>
        </p:nvSpPr>
        <p:spPr>
          <a:xfrm rot="21375402">
            <a:off x="6430789" y="650962"/>
            <a:ext cx="591414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6113276" y="811777"/>
            <a:ext cx="5715790" cy="716025"/>
          </a:xfrm>
        </p:spPr>
        <p:txBody>
          <a:bodyPr/>
          <a:lstStyle/>
          <a:p>
            <a:pPr algn="r"/>
            <a:r>
              <a:rPr lang="en-US" b="1" dirty="0"/>
              <a:t>M3 - Pedagogic Overview</a:t>
            </a:r>
          </a:p>
        </p:txBody>
      </p:sp>
    </p:spTree>
    <p:extLst>
      <p:ext uri="{BB962C8B-B14F-4D97-AF65-F5344CB8AC3E}">
        <p14:creationId xmlns:p14="http://schemas.microsoft.com/office/powerpoint/2010/main" val="714733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E68A19E-C59E-4F48-8A9C-40E912870D88}"/>
              </a:ext>
            </a:extLst>
          </p:cNvPr>
          <p:cNvSpPr>
            <a:spLocks noGrp="1"/>
          </p:cNvSpPr>
          <p:nvPr>
            <p:ph type="body" sz="quarter" idx="23"/>
          </p:nvPr>
        </p:nvSpPr>
        <p:spPr>
          <a:xfrm>
            <a:off x="549185" y="1938448"/>
            <a:ext cx="5823040" cy="4061001"/>
          </a:xfrm>
        </p:spPr>
        <p:txBody>
          <a:bodyPr/>
          <a:lstStyle/>
          <a:p>
            <a:r>
              <a:rPr lang="en-GB" dirty="0"/>
              <a:t>One of the most important tasks for the plan is to describe your idea so that anyone can understand it and see the value of it. </a:t>
            </a:r>
          </a:p>
          <a:p>
            <a:r>
              <a:rPr lang="en-GB" dirty="0"/>
              <a:t>Every business needs a </a:t>
            </a:r>
            <a:r>
              <a:rPr lang="en-GB" b="1" dirty="0"/>
              <a:t>reason</a:t>
            </a:r>
            <a:r>
              <a:rPr lang="en-GB" dirty="0"/>
              <a:t> for their customers to buy from them and not their competitors. This is called a </a:t>
            </a:r>
            <a:r>
              <a:rPr lang="en-GB" b="1" dirty="0"/>
              <a:t>Unique Selling Point</a:t>
            </a:r>
            <a:r>
              <a:rPr lang="en-GB" dirty="0"/>
              <a:t> (USP). </a:t>
            </a:r>
          </a:p>
          <a:p>
            <a:r>
              <a:rPr lang="en-GB" dirty="0"/>
              <a:t>How will you be better than the rest?</a:t>
            </a:r>
          </a:p>
          <a:p>
            <a:r>
              <a:rPr lang="en-GB" dirty="0"/>
              <a:t>How will you improve your customer’s lives? </a:t>
            </a:r>
          </a:p>
          <a:p>
            <a:r>
              <a:rPr lang="en-GB" dirty="0"/>
              <a:t>What problem do you solve?</a:t>
            </a:r>
          </a:p>
        </p:txBody>
      </p:sp>
      <p:sp>
        <p:nvSpPr>
          <p:cNvPr id="16" name="Text Placeholder 15">
            <a:extLst>
              <a:ext uri="{FF2B5EF4-FFF2-40B4-BE49-F238E27FC236}">
                <a16:creationId xmlns:a16="http://schemas.microsoft.com/office/drawing/2014/main" id="{6D6C8C2C-AC3E-4B37-BFCD-31FB1160B186}"/>
              </a:ext>
            </a:extLst>
          </p:cNvPr>
          <p:cNvSpPr>
            <a:spLocks noGrp="1"/>
          </p:cNvSpPr>
          <p:nvPr>
            <p:ph type="body" sz="quarter" idx="10"/>
          </p:nvPr>
        </p:nvSpPr>
        <p:spPr>
          <a:xfrm rot="256793">
            <a:off x="448186" y="770411"/>
            <a:ext cx="4905922" cy="743199"/>
          </a:xfrm>
        </p:spPr>
        <p:txBody>
          <a:bodyPr>
            <a:noAutofit/>
          </a:bodyPr>
          <a:lstStyle/>
          <a:p>
            <a:r>
              <a:rPr lang="en-GB" sz="3600" dirty="0"/>
              <a:t>Unique Selling Points</a:t>
            </a:r>
          </a:p>
        </p:txBody>
      </p:sp>
      <p:pic>
        <p:nvPicPr>
          <p:cNvPr id="15" name="Picture Placeholder 14" descr="A picture containing sitting, small, red, bag&#10;&#10;Description automatically generated">
            <a:extLst>
              <a:ext uri="{FF2B5EF4-FFF2-40B4-BE49-F238E27FC236}">
                <a16:creationId xmlns:a16="http://schemas.microsoft.com/office/drawing/2014/main" id="{0050260E-3469-4C07-B54F-0A88C016A37D}"/>
              </a:ext>
            </a:extLst>
          </p:cNvPr>
          <p:cNvPicPr>
            <a:picLocks noGrp="1" noChangeAspect="1"/>
          </p:cNvPicPr>
          <p:nvPr>
            <p:ph type="pic" sz="quarter" idx="24"/>
          </p:nvPr>
        </p:nvPicPr>
        <p:blipFill rotWithShape="1">
          <a:blip r:embed="rId3"/>
          <a:srcRect l="18928" r="18928"/>
          <a:stretch/>
        </p:blipFill>
        <p:spPr/>
      </p:pic>
    </p:spTree>
    <p:extLst>
      <p:ext uri="{BB962C8B-B14F-4D97-AF65-F5344CB8AC3E}">
        <p14:creationId xmlns:p14="http://schemas.microsoft.com/office/powerpoint/2010/main" val="2126912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clouds in the sky&#10;&#10;Description automatically generated">
            <a:extLst>
              <a:ext uri="{FF2B5EF4-FFF2-40B4-BE49-F238E27FC236}">
                <a16:creationId xmlns:a16="http://schemas.microsoft.com/office/drawing/2014/main" id="{2EB74AEE-609A-4B27-B077-D46CD32F8758}"/>
              </a:ext>
            </a:extLst>
          </p:cNvPr>
          <p:cNvPicPr>
            <a:picLocks noGrp="1" noChangeAspect="1"/>
          </p:cNvPicPr>
          <p:nvPr>
            <p:ph type="pic" sz="quarter" idx="26"/>
          </p:nvPr>
        </p:nvPicPr>
        <p:blipFill>
          <a:blip r:embed="rId3"/>
          <a:srcRect t="13786" b="13786"/>
          <a:stretch>
            <a:fillRect/>
          </a:stretch>
        </p:blipFill>
        <p:spPr/>
      </p:pic>
      <p:sp>
        <p:nvSpPr>
          <p:cNvPr id="23" name="Rectangle 22">
            <a:extLst>
              <a:ext uri="{FF2B5EF4-FFF2-40B4-BE49-F238E27FC236}">
                <a16:creationId xmlns:a16="http://schemas.microsoft.com/office/drawing/2014/main" id="{68C445E7-9A5D-41B9-ADA9-A14E8A50CEC4}"/>
              </a:ext>
            </a:extLst>
          </p:cNvPr>
          <p:cNvSpPr/>
          <p:nvPr/>
        </p:nvSpPr>
        <p:spPr>
          <a:xfrm>
            <a:off x="625515" y="3323948"/>
            <a:ext cx="9632910" cy="3539430"/>
          </a:xfrm>
          <a:prstGeom prst="rect">
            <a:avLst/>
          </a:prstGeom>
        </p:spPr>
        <p:txBody>
          <a:bodyPr wrap="square">
            <a:spAutoFit/>
          </a:bodyPr>
          <a:lstStyle/>
          <a:p>
            <a:pPr>
              <a:buClr>
                <a:schemeClr val="bg1"/>
              </a:buClr>
            </a:pPr>
            <a:r>
              <a:rPr lang="en-GB" sz="2800" dirty="0">
                <a:solidFill>
                  <a:schemeClr val="bg1"/>
                </a:solidFill>
              </a:rPr>
              <a:t>A good USP comes out of good market research.</a:t>
            </a:r>
          </a:p>
          <a:p>
            <a:pPr>
              <a:buClr>
                <a:schemeClr val="bg1"/>
              </a:buClr>
            </a:pPr>
            <a:endParaRPr lang="en-GB" sz="2800" dirty="0"/>
          </a:p>
          <a:p>
            <a:pPr>
              <a:buClr>
                <a:schemeClr val="bg1"/>
              </a:buClr>
            </a:pPr>
            <a:r>
              <a:rPr lang="en-GB" sz="2800" dirty="0">
                <a:solidFill>
                  <a:schemeClr val="bg1"/>
                </a:solidFill>
              </a:rPr>
              <a:t>You can find help with developing your USP in EPIC module 5. </a:t>
            </a:r>
          </a:p>
          <a:p>
            <a:pPr>
              <a:buClr>
                <a:schemeClr val="bg1"/>
              </a:buClr>
            </a:pPr>
            <a:endParaRPr lang="en-GB" sz="2800" dirty="0">
              <a:solidFill>
                <a:schemeClr val="bg1"/>
              </a:solidFill>
            </a:endParaRPr>
          </a:p>
          <a:p>
            <a:pPr>
              <a:buClr>
                <a:schemeClr val="bg1"/>
              </a:buClr>
            </a:pPr>
            <a:r>
              <a:rPr lang="en-GB" sz="2800" dirty="0">
                <a:solidFill>
                  <a:schemeClr val="bg1"/>
                </a:solidFill>
              </a:rPr>
              <a:t>You will also find a short exercise at the end of this module to concentrate your thoughts. </a:t>
            </a:r>
          </a:p>
          <a:p>
            <a:endParaRPr lang="en-GB" sz="2800" dirty="0"/>
          </a:p>
          <a:p>
            <a:endParaRPr lang="en-GB" sz="2800" dirty="0"/>
          </a:p>
        </p:txBody>
      </p:sp>
      <p:sp>
        <p:nvSpPr>
          <p:cNvPr id="6" name="Rectangle 5">
            <a:extLst>
              <a:ext uri="{FF2B5EF4-FFF2-40B4-BE49-F238E27FC236}">
                <a16:creationId xmlns:a16="http://schemas.microsoft.com/office/drawing/2014/main" id="{4D45AAF6-1E44-404C-8B84-843A97233DE8}"/>
              </a:ext>
            </a:extLst>
          </p:cNvPr>
          <p:cNvSpPr/>
          <p:nvPr/>
        </p:nvSpPr>
        <p:spPr>
          <a:xfrm rot="285998">
            <a:off x="2803258" y="2195978"/>
            <a:ext cx="2781194"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C38A5D70-7D12-4832-BFBA-6005F7A3C168}"/>
              </a:ext>
            </a:extLst>
          </p:cNvPr>
          <p:cNvSpPr>
            <a:spLocks noGrp="1"/>
          </p:cNvSpPr>
          <p:nvPr>
            <p:ph type="body" sz="quarter" idx="10"/>
          </p:nvPr>
        </p:nvSpPr>
        <p:spPr>
          <a:xfrm rot="285998">
            <a:off x="286495" y="2232876"/>
            <a:ext cx="5634102" cy="652505"/>
          </a:xfrm>
        </p:spPr>
        <p:txBody>
          <a:bodyPr>
            <a:noAutofit/>
          </a:bodyPr>
          <a:lstStyle/>
          <a:p>
            <a:r>
              <a:rPr lang="en-GB" dirty="0"/>
              <a:t>How to describe your USP</a:t>
            </a:r>
          </a:p>
        </p:txBody>
      </p:sp>
    </p:spTree>
    <p:extLst>
      <p:ext uri="{BB962C8B-B14F-4D97-AF65-F5344CB8AC3E}">
        <p14:creationId xmlns:p14="http://schemas.microsoft.com/office/powerpoint/2010/main" val="26519997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53970DD-5D5D-4C35-A748-16996126DC22}"/>
              </a:ext>
            </a:extLst>
          </p:cNvPr>
          <p:cNvSpPr>
            <a:spLocks noGrp="1"/>
          </p:cNvSpPr>
          <p:nvPr>
            <p:ph type="body" sz="quarter" idx="20"/>
          </p:nvPr>
        </p:nvSpPr>
        <p:spPr>
          <a:xfrm>
            <a:off x="3948653" y="1771068"/>
            <a:ext cx="7786711" cy="4169140"/>
          </a:xfrm>
        </p:spPr>
        <p:txBody>
          <a:bodyPr/>
          <a:lstStyle/>
          <a:p>
            <a:pPr marL="0" indent="0" algn="r">
              <a:buNone/>
            </a:pPr>
            <a:r>
              <a:rPr lang="en-GB" sz="2800" b="1" dirty="0">
                <a:solidFill>
                  <a:srgbClr val="1268B3"/>
                </a:solidFill>
              </a:rPr>
              <a:t>Working with others</a:t>
            </a:r>
            <a:endParaRPr lang="en-GB" sz="2800" dirty="0"/>
          </a:p>
          <a:p>
            <a:pPr marL="0" indent="0" algn="just">
              <a:buNone/>
            </a:pPr>
            <a:endParaRPr lang="en-GB" sz="300" dirty="0"/>
          </a:p>
          <a:p>
            <a:pPr marL="0" indent="0" algn="just">
              <a:buNone/>
            </a:pPr>
            <a:r>
              <a:rPr lang="en-GB" dirty="0"/>
              <a:t>Collaboration is a powerful tool for businesses, it provides the opportunity to share knowledge and skills and to work together for larger projects. </a:t>
            </a:r>
            <a:r>
              <a:rPr lang="en-GB" altLang="en-US" dirty="0">
                <a:solidFill>
                  <a:srgbClr val="525252"/>
                </a:solidFill>
                <a:latin typeface="Calibri" panose="020F0502020204030204" pitchFamily="34" charset="0"/>
                <a:cs typeface="Calibri" panose="020F0502020204030204" pitchFamily="34" charset="0"/>
              </a:rPr>
              <a:t>Working as part of a business community, in networks of collaborators can create opportunities and solve problems, for example bands need videos made, for instance.</a:t>
            </a:r>
            <a:endParaRPr lang="en-GB" dirty="0">
              <a:solidFill>
                <a:srgbClr val="525252"/>
              </a:solidFill>
              <a:latin typeface="Calibri" panose="020F0502020204030204" pitchFamily="34" charset="0"/>
              <a:cs typeface="Calibri" panose="020F0502020204030204" pitchFamily="34" charset="0"/>
            </a:endParaRPr>
          </a:p>
          <a:p>
            <a:pPr marL="0" indent="0" algn="just">
              <a:buNone/>
            </a:pPr>
            <a:r>
              <a:rPr lang="en-GB" altLang="en-US" dirty="0">
                <a:solidFill>
                  <a:srgbClr val="525252"/>
                </a:solidFill>
                <a:latin typeface="Calibri" panose="020F0502020204030204" pitchFamily="34" charset="0"/>
                <a:cs typeface="Calibri" panose="020F0502020204030204" pitchFamily="34" charset="0"/>
              </a:rPr>
              <a:t>The process of collaboration and competition at a local level sometimes also fosters knowledge and expertise within a local cluster, stimulating new trends.  Collaboration could include networking groups, alliances, consortiums, co working space and subcontracting.   </a:t>
            </a:r>
            <a:endParaRPr lang="en-US" altLang="en-US" dirty="0">
              <a:solidFill>
                <a:srgbClr val="525252"/>
              </a:solidFill>
              <a:latin typeface="Calibri" panose="020F0502020204030204" pitchFamily="34" charset="0"/>
              <a:cs typeface="Calibri" panose="020F0502020204030204" pitchFamily="34" charset="0"/>
            </a:endParaRP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07029107-688C-4DC6-9215-8A483771AD0D}"/>
              </a:ext>
            </a:extLst>
          </p:cNvPr>
          <p:cNvPicPr>
            <a:picLocks noChangeAspect="1"/>
          </p:cNvPicPr>
          <p:nvPr/>
        </p:nvPicPr>
        <p:blipFill>
          <a:blip r:embed="rId2"/>
          <a:stretch>
            <a:fillRect/>
          </a:stretch>
        </p:blipFill>
        <p:spPr>
          <a:xfrm>
            <a:off x="0" y="2120067"/>
            <a:ext cx="3492500" cy="2324100"/>
          </a:xfrm>
          <a:prstGeom prst="rect">
            <a:avLst/>
          </a:prstGeom>
        </p:spPr>
      </p:pic>
      <p:pic>
        <p:nvPicPr>
          <p:cNvPr id="2050" name="Picture 2" descr="women using laptop on brown wooden table">
            <a:extLst>
              <a:ext uri="{FF2B5EF4-FFF2-40B4-BE49-F238E27FC236}">
                <a16:creationId xmlns:a16="http://schemas.microsoft.com/office/drawing/2014/main" id="{80D124DD-1193-4F50-9E5A-EEE6E3978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131" y="4444167"/>
            <a:ext cx="3044237" cy="203050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B698D963-ED1B-0344-AA4B-52ED8118C711}"/>
              </a:ext>
            </a:extLst>
          </p:cNvPr>
          <p:cNvSpPr/>
          <p:nvPr/>
        </p:nvSpPr>
        <p:spPr>
          <a:xfrm rot="21375402">
            <a:off x="4871685" y="752101"/>
            <a:ext cx="594064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E2105CED-9AF9-4B45-8C5F-F8D4B9298633}"/>
              </a:ext>
            </a:extLst>
          </p:cNvPr>
          <p:cNvSpPr>
            <a:spLocks noGrp="1"/>
          </p:cNvSpPr>
          <p:nvPr>
            <p:ph type="body" sz="quarter" idx="10"/>
          </p:nvPr>
        </p:nvSpPr>
        <p:spPr>
          <a:xfrm rot="21375402">
            <a:off x="5286559" y="836441"/>
            <a:ext cx="6720118" cy="716025"/>
          </a:xfrm>
        </p:spPr>
        <p:txBody>
          <a:bodyPr>
            <a:noAutofit/>
          </a:bodyPr>
          <a:lstStyle/>
          <a:p>
            <a:r>
              <a:rPr lang="en-GB" dirty="0"/>
              <a:t>Collaborating for Business Success</a:t>
            </a:r>
          </a:p>
        </p:txBody>
      </p:sp>
    </p:spTree>
    <p:extLst>
      <p:ext uri="{BB962C8B-B14F-4D97-AF65-F5344CB8AC3E}">
        <p14:creationId xmlns:p14="http://schemas.microsoft.com/office/powerpoint/2010/main" val="1416846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BB6DD9-3B69-44DB-94F6-CF9F47E740F5}"/>
              </a:ext>
            </a:extLst>
          </p:cNvPr>
          <p:cNvSpPr>
            <a:spLocks noGrp="1"/>
          </p:cNvSpPr>
          <p:nvPr>
            <p:ph type="body" sz="quarter" idx="20"/>
          </p:nvPr>
        </p:nvSpPr>
        <p:spPr>
          <a:xfrm>
            <a:off x="4357688" y="1881514"/>
            <a:ext cx="7184955" cy="4169140"/>
          </a:xfrm>
        </p:spPr>
        <p:txBody>
          <a:bodyPr/>
          <a:lstStyle/>
          <a:p>
            <a:pPr marL="0" indent="0" algn="r">
              <a:buNone/>
            </a:pPr>
            <a:r>
              <a:rPr lang="en-GB" sz="2800" b="1" dirty="0">
                <a:solidFill>
                  <a:srgbClr val="1268B3"/>
                </a:solidFill>
              </a:rPr>
              <a:t>Support </a:t>
            </a:r>
            <a:endParaRPr lang="en-GB" sz="2800" dirty="0"/>
          </a:p>
          <a:p>
            <a:pPr marL="0" indent="0" algn="just">
              <a:buNone/>
            </a:pPr>
            <a:r>
              <a:rPr lang="en-GB" dirty="0"/>
              <a:t>Starting a business doesn’t have to mean working on your own.  There are many benefits to working with others and collaborating together.  </a:t>
            </a:r>
          </a:p>
          <a:p>
            <a:pPr marL="0" indent="0" algn="just">
              <a:buNone/>
            </a:pPr>
            <a:endParaRPr lang="en-GB" sz="500" dirty="0"/>
          </a:p>
          <a:p>
            <a:pPr>
              <a:lnSpc>
                <a:spcPct val="100000"/>
              </a:lnSpc>
              <a:spcBef>
                <a:spcPts val="400"/>
              </a:spcBef>
              <a:buClr>
                <a:srgbClr val="DA2128"/>
              </a:buClr>
            </a:pPr>
            <a:r>
              <a:rPr lang="en-GB" dirty="0"/>
              <a:t>Combined experience, knowledge and expertise </a:t>
            </a:r>
          </a:p>
          <a:p>
            <a:pPr>
              <a:lnSpc>
                <a:spcPct val="100000"/>
              </a:lnSpc>
              <a:spcBef>
                <a:spcPts val="400"/>
              </a:spcBef>
              <a:buClr>
                <a:srgbClr val="DA2128"/>
              </a:buClr>
            </a:pPr>
            <a:r>
              <a:rPr lang="en-GB" dirty="0"/>
              <a:t>Shared resources, equipment, premises  </a:t>
            </a:r>
          </a:p>
          <a:p>
            <a:pPr>
              <a:lnSpc>
                <a:spcPct val="100000"/>
              </a:lnSpc>
              <a:spcBef>
                <a:spcPts val="400"/>
              </a:spcBef>
              <a:buClr>
                <a:srgbClr val="DA2128"/>
              </a:buClr>
            </a:pPr>
            <a:r>
              <a:rPr lang="en-GB" dirty="0"/>
              <a:t>Financial benefits, tendering for larger contracts </a:t>
            </a:r>
          </a:p>
          <a:p>
            <a:pPr>
              <a:lnSpc>
                <a:spcPct val="100000"/>
              </a:lnSpc>
              <a:spcBef>
                <a:spcPts val="400"/>
              </a:spcBef>
              <a:buClr>
                <a:srgbClr val="DA2128"/>
              </a:buClr>
            </a:pPr>
            <a:r>
              <a:rPr lang="en-GB" dirty="0"/>
              <a:t>Development of skills and capabilities </a:t>
            </a:r>
          </a:p>
          <a:p>
            <a:pPr>
              <a:lnSpc>
                <a:spcPct val="100000"/>
              </a:lnSpc>
              <a:spcBef>
                <a:spcPts val="400"/>
              </a:spcBef>
              <a:buClr>
                <a:srgbClr val="DA2128"/>
              </a:buClr>
            </a:pPr>
            <a:r>
              <a:rPr lang="en-GB" dirty="0"/>
              <a:t>Collaborative competitiveness, buying potential</a:t>
            </a:r>
          </a:p>
          <a:p>
            <a:pPr>
              <a:lnSpc>
                <a:spcPct val="100000"/>
              </a:lnSpc>
              <a:spcBef>
                <a:spcPts val="400"/>
              </a:spcBef>
              <a:buClr>
                <a:srgbClr val="DA2128"/>
              </a:buClr>
            </a:pPr>
            <a:r>
              <a:rPr lang="en-GB" dirty="0"/>
              <a:t>Sharing of risk </a:t>
            </a:r>
          </a:p>
          <a:p>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  </a:t>
            </a:r>
          </a:p>
        </p:txBody>
      </p:sp>
      <p:pic>
        <p:nvPicPr>
          <p:cNvPr id="6" name="Picture 5" descr="man doing tattoo on person's arm">
            <a:extLst>
              <a:ext uri="{FF2B5EF4-FFF2-40B4-BE49-F238E27FC236}">
                <a16:creationId xmlns:a16="http://schemas.microsoft.com/office/drawing/2014/main" id="{5F299015-330C-474A-B8C0-AB9984308E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722" y="4280852"/>
            <a:ext cx="3145738" cy="2098207"/>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men wearing headsets">
            <a:extLst>
              <a:ext uri="{FF2B5EF4-FFF2-40B4-BE49-F238E27FC236}">
                <a16:creationId xmlns:a16="http://schemas.microsoft.com/office/drawing/2014/main" id="{2232F405-252C-471B-BF68-7549B8497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722" y="1957190"/>
            <a:ext cx="3145738" cy="209506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2C593CC-4A8A-B04E-9C1F-C548088062A1}"/>
              </a:ext>
            </a:extLst>
          </p:cNvPr>
          <p:cNvSpPr/>
          <p:nvPr/>
        </p:nvSpPr>
        <p:spPr>
          <a:xfrm rot="21375402">
            <a:off x="3762702" y="874404"/>
            <a:ext cx="441994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9A53D09E-0D31-403A-A272-D38DAE3F12FF}"/>
              </a:ext>
            </a:extLst>
          </p:cNvPr>
          <p:cNvSpPr>
            <a:spLocks noGrp="1"/>
          </p:cNvSpPr>
          <p:nvPr>
            <p:ph type="body" sz="quarter" idx="10"/>
          </p:nvPr>
        </p:nvSpPr>
        <p:spPr>
          <a:xfrm rot="21375402">
            <a:off x="3437312" y="891726"/>
            <a:ext cx="8339941" cy="794068"/>
          </a:xfrm>
        </p:spPr>
        <p:txBody>
          <a:bodyPr>
            <a:noAutofit/>
          </a:bodyPr>
          <a:lstStyle/>
          <a:p>
            <a:pPr algn="r"/>
            <a:r>
              <a:rPr lang="en-GB" dirty="0"/>
              <a:t>Why you don’t need to be a Solopreneur</a:t>
            </a:r>
          </a:p>
        </p:txBody>
      </p:sp>
    </p:spTree>
    <p:extLst>
      <p:ext uri="{BB962C8B-B14F-4D97-AF65-F5344CB8AC3E}">
        <p14:creationId xmlns:p14="http://schemas.microsoft.com/office/powerpoint/2010/main" val="1816520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7183210F-1500-475F-8E3B-3D343519AC9C}"/>
              </a:ext>
            </a:extLst>
          </p:cNvPr>
          <p:cNvSpPr txBox="1">
            <a:spLocks/>
          </p:cNvSpPr>
          <p:nvPr/>
        </p:nvSpPr>
        <p:spPr>
          <a:xfrm>
            <a:off x="7758113" y="2886075"/>
            <a:ext cx="3714750" cy="3466574"/>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spcBef>
                <a:spcPts val="0"/>
              </a:spcBef>
              <a:buClr>
                <a:srgbClr val="FDB614"/>
              </a:buClr>
              <a:buFont typeface="+mj-lt"/>
              <a:buAutoNum type="arabicPeriod"/>
            </a:pPr>
            <a:r>
              <a:rPr lang="en-GB" dirty="0" err="1">
                <a:solidFill>
                  <a:schemeClr val="bg1"/>
                </a:solidFill>
              </a:rPr>
              <a:t>Ruach</a:t>
            </a:r>
            <a:r>
              <a:rPr lang="en-GB" dirty="0">
                <a:solidFill>
                  <a:schemeClr val="bg1"/>
                </a:solidFill>
              </a:rPr>
              <a:t> Music</a:t>
            </a:r>
          </a:p>
          <a:p>
            <a:pPr marL="514350" indent="-514350">
              <a:spcBef>
                <a:spcPts val="0"/>
              </a:spcBef>
              <a:buClr>
                <a:srgbClr val="FDB614"/>
              </a:buClr>
              <a:buFont typeface="+mj-lt"/>
              <a:buAutoNum type="arabicPeriod"/>
            </a:pPr>
            <a:r>
              <a:rPr lang="en-GB" dirty="0">
                <a:solidFill>
                  <a:schemeClr val="bg1"/>
                </a:solidFill>
              </a:rPr>
              <a:t>Brave Retreats</a:t>
            </a:r>
          </a:p>
          <a:p>
            <a:pPr marL="514350" indent="-514350">
              <a:spcBef>
                <a:spcPts val="0"/>
              </a:spcBef>
              <a:buClr>
                <a:srgbClr val="FDB614"/>
              </a:buClr>
              <a:buFont typeface="+mj-lt"/>
              <a:buAutoNum type="arabicPeriod"/>
            </a:pPr>
            <a:r>
              <a:rPr lang="en-GB" dirty="0">
                <a:solidFill>
                  <a:schemeClr val="bg1"/>
                </a:solidFill>
              </a:rPr>
              <a:t>Frosted</a:t>
            </a:r>
          </a:p>
          <a:p>
            <a:pPr marL="514350" indent="-514350">
              <a:spcBef>
                <a:spcPts val="0"/>
              </a:spcBef>
              <a:buClr>
                <a:srgbClr val="FDB614"/>
              </a:buClr>
              <a:buFont typeface="+mj-lt"/>
              <a:buAutoNum type="arabicPeriod"/>
            </a:pPr>
            <a:r>
              <a:rPr lang="en-GB" dirty="0">
                <a:solidFill>
                  <a:schemeClr val="bg1"/>
                </a:solidFill>
              </a:rPr>
              <a:t>Comic Book Guys</a:t>
            </a:r>
          </a:p>
          <a:p>
            <a:pPr marL="514350" indent="-514350">
              <a:spcBef>
                <a:spcPts val="0"/>
              </a:spcBef>
              <a:buFont typeface="+mj-lt"/>
              <a:buAutoNum type="arabicPeriod"/>
            </a:pPr>
            <a:endParaRPr lang="en-GB" dirty="0"/>
          </a:p>
        </p:txBody>
      </p:sp>
      <p:sp>
        <p:nvSpPr>
          <p:cNvPr id="5" name="Rectangle 4">
            <a:extLst>
              <a:ext uri="{FF2B5EF4-FFF2-40B4-BE49-F238E27FC236}">
                <a16:creationId xmlns:a16="http://schemas.microsoft.com/office/drawing/2014/main" id="{65C2B003-9B29-B441-AA42-170A600B8FA4}"/>
              </a:ext>
            </a:extLst>
          </p:cNvPr>
          <p:cNvSpPr/>
          <p:nvPr/>
        </p:nvSpPr>
        <p:spPr>
          <a:xfrm rot="21343207" flipH="1">
            <a:off x="6826510" y="908965"/>
            <a:ext cx="2912491"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6849358" y="1002053"/>
            <a:ext cx="5000942" cy="556447"/>
          </a:xfrm>
        </p:spPr>
        <p:txBody>
          <a:bodyPr>
            <a:noAutofit/>
          </a:bodyPr>
          <a:lstStyle/>
          <a:p>
            <a:r>
              <a:rPr lang="en-GB" sz="3600" dirty="0"/>
              <a:t>Pop Culture Case Studies</a:t>
            </a:r>
          </a:p>
        </p:txBody>
      </p:sp>
    </p:spTree>
    <p:extLst>
      <p:ext uri="{BB962C8B-B14F-4D97-AF65-F5344CB8AC3E}">
        <p14:creationId xmlns:p14="http://schemas.microsoft.com/office/powerpoint/2010/main" val="2225568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6B0C2D6-1379-4F69-A26B-74DE9A482329}"/>
              </a:ext>
            </a:extLst>
          </p:cNvPr>
          <p:cNvSpPr>
            <a:spLocks noGrp="1"/>
          </p:cNvSpPr>
          <p:nvPr>
            <p:ph type="body" sz="quarter" idx="20"/>
          </p:nvPr>
        </p:nvSpPr>
        <p:spPr>
          <a:xfrm>
            <a:off x="336274" y="2146256"/>
            <a:ext cx="11519452" cy="3937901"/>
          </a:xfrm>
        </p:spPr>
        <p:txBody>
          <a:bodyPr/>
          <a:lstStyle/>
          <a:p>
            <a:pPr marL="0" indent="0" fontAlgn="base">
              <a:buNone/>
            </a:pPr>
            <a:r>
              <a:rPr lang="en-IE" b="1" dirty="0" err="1">
                <a:solidFill>
                  <a:srgbClr val="1268B3"/>
                </a:solidFill>
              </a:rPr>
              <a:t>Ruach</a:t>
            </a:r>
            <a:r>
              <a:rPr lang="en-IE" b="1" dirty="0">
                <a:solidFill>
                  <a:srgbClr val="1268B3"/>
                </a:solidFill>
              </a:rPr>
              <a:t> Music, Musical Instrument Manufacturer, Kilkeel, Northern Ireland</a:t>
            </a:r>
          </a:p>
          <a:p>
            <a:pPr marL="0" indent="0" fontAlgn="base">
              <a:buNone/>
            </a:pPr>
            <a:endParaRPr lang="en-GB" b="1" dirty="0"/>
          </a:p>
          <a:p>
            <a:pPr fontAlgn="base">
              <a:buClr>
                <a:srgbClr val="DA2128"/>
              </a:buClr>
            </a:pPr>
            <a:r>
              <a:rPr lang="en-GB" dirty="0"/>
              <a:t>Stephen Henderson, Director of </a:t>
            </a:r>
            <a:r>
              <a:rPr lang="en-GB" dirty="0" err="1"/>
              <a:t>Ruach</a:t>
            </a:r>
            <a:r>
              <a:rPr lang="en-GB" dirty="0"/>
              <a:t> Music, explains how combining his love of music and woodwork has helped him to start and grow a successful business.</a:t>
            </a:r>
          </a:p>
          <a:p>
            <a:pPr fontAlgn="base">
              <a:buClr>
                <a:srgbClr val="DA2128"/>
              </a:buClr>
            </a:pPr>
            <a:r>
              <a:rPr lang="en-GB" dirty="0"/>
              <a:t>Since launching his business, Stephen has developed an online shop and is now shipping his musical equipment throughout the UK.</a:t>
            </a:r>
          </a:p>
          <a:p>
            <a:pPr fontAlgn="base">
              <a:buClr>
                <a:srgbClr val="DA2128"/>
              </a:buClr>
            </a:pPr>
            <a:r>
              <a:rPr lang="en-GB" dirty="0"/>
              <a:t>Here, Stephen discusses the advantages of being a young entrepreneur and shares his experiences of finding the right support to help him start his business.</a:t>
            </a:r>
          </a:p>
          <a:p>
            <a:pPr fontAlgn="base">
              <a:buClr>
                <a:srgbClr val="DA2128"/>
              </a:buClr>
            </a:pPr>
            <a:r>
              <a:rPr lang="en-GB" dirty="0">
                <a:hlinkClick r:id="rId3"/>
              </a:rPr>
              <a:t>https://www.youtube.com/watch?v=S5EUjOknwEk</a:t>
            </a:r>
            <a:endParaRPr lang="en-GB" dirty="0"/>
          </a:p>
          <a:p>
            <a:endParaRPr lang="en-GB" dirty="0"/>
          </a:p>
        </p:txBody>
      </p:sp>
      <p:sp>
        <p:nvSpPr>
          <p:cNvPr id="4" name="Rectangle 3">
            <a:extLst>
              <a:ext uri="{FF2B5EF4-FFF2-40B4-BE49-F238E27FC236}">
                <a16:creationId xmlns:a16="http://schemas.microsoft.com/office/drawing/2014/main" id="{3CA3909A-DF7F-7D4B-9FAD-17C353B641A8}"/>
              </a:ext>
            </a:extLst>
          </p:cNvPr>
          <p:cNvSpPr/>
          <p:nvPr/>
        </p:nvSpPr>
        <p:spPr>
          <a:xfrm rot="21375402">
            <a:off x="5461858" y="838921"/>
            <a:ext cx="210630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10A13BA1-A3DD-44CF-9295-79CAE7F96EB4}"/>
              </a:ext>
            </a:extLst>
          </p:cNvPr>
          <p:cNvSpPr>
            <a:spLocks noGrp="1"/>
          </p:cNvSpPr>
          <p:nvPr>
            <p:ph type="body" sz="quarter" idx="10"/>
          </p:nvPr>
        </p:nvSpPr>
        <p:spPr>
          <a:xfrm rot="21375402">
            <a:off x="5376687" y="865535"/>
            <a:ext cx="6462559" cy="716025"/>
          </a:xfrm>
        </p:spPr>
        <p:txBody>
          <a:bodyPr>
            <a:noAutofit/>
          </a:bodyPr>
          <a:lstStyle/>
          <a:p>
            <a:pPr algn="r"/>
            <a:r>
              <a:rPr lang="en-GB" dirty="0"/>
              <a:t>Case Study 1, </a:t>
            </a:r>
            <a:r>
              <a:rPr lang="en-GB" dirty="0" err="1"/>
              <a:t>Ruach</a:t>
            </a:r>
            <a:r>
              <a:rPr lang="en-GB" dirty="0"/>
              <a:t> Music, UK</a:t>
            </a:r>
          </a:p>
        </p:txBody>
      </p:sp>
    </p:spTree>
    <p:extLst>
      <p:ext uri="{BB962C8B-B14F-4D97-AF65-F5344CB8AC3E}">
        <p14:creationId xmlns:p14="http://schemas.microsoft.com/office/powerpoint/2010/main" val="36106806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the Ruach roster">
            <a:extLst>
              <a:ext uri="{FF2B5EF4-FFF2-40B4-BE49-F238E27FC236}">
                <a16:creationId xmlns:a16="http://schemas.microsoft.com/office/drawing/2014/main" id="{CD823C0E-64CE-4DBD-AD8F-4E8FE3ADCCE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887" r="12891"/>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the Ruach roster">
            <a:extLst>
              <a:ext uri="{FF2B5EF4-FFF2-40B4-BE49-F238E27FC236}">
                <a16:creationId xmlns:a16="http://schemas.microsoft.com/office/drawing/2014/main" id="{583F3763-3554-45F5-8DB4-BF933FC6A4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887" r="12891"/>
          <a:stretch/>
        </p:blipFill>
        <p:spPr bwMode="auto">
          <a:xfrm>
            <a:off x="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87232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2011323-0F97-B34C-B472-4681E75BA37F}"/>
              </a:ext>
            </a:extLst>
          </p:cNvPr>
          <p:cNvGrpSpPr/>
          <p:nvPr/>
        </p:nvGrpSpPr>
        <p:grpSpPr>
          <a:xfrm>
            <a:off x="4414839" y="1763198"/>
            <a:ext cx="7648802" cy="4651829"/>
            <a:chOff x="2981357" y="1559282"/>
            <a:chExt cx="7070849" cy="4300331"/>
          </a:xfrm>
        </p:grpSpPr>
        <p:pic>
          <p:nvPicPr>
            <p:cNvPr id="6" name="Picture 5" descr="A picture containing purple, photo, woman, player&#10;&#10;Description automatically generated">
              <a:hlinkClick r:id="rId3"/>
              <a:extLst>
                <a:ext uri="{FF2B5EF4-FFF2-40B4-BE49-F238E27FC236}">
                  <a16:creationId xmlns:a16="http://schemas.microsoft.com/office/drawing/2014/main" id="{7AB96624-38DA-43E9-92B5-D8208CBF6594}"/>
                </a:ext>
              </a:extLst>
            </p:cNvPr>
            <p:cNvPicPr>
              <a:picLocks noChangeAspect="1"/>
            </p:cNvPicPr>
            <p:nvPr/>
          </p:nvPicPr>
          <p:blipFill>
            <a:blip r:embed="rId4"/>
            <a:stretch>
              <a:fillRect/>
            </a:stretch>
          </p:blipFill>
          <p:spPr>
            <a:xfrm>
              <a:off x="3975009" y="1875792"/>
              <a:ext cx="5164622" cy="3239552"/>
            </a:xfrm>
            <a:prstGeom prst="rect">
              <a:avLst/>
            </a:prstGeom>
          </p:spPr>
        </p:pic>
        <p:pic>
          <p:nvPicPr>
            <p:cNvPr id="9" name="Picture 8">
              <a:extLst>
                <a:ext uri="{FF2B5EF4-FFF2-40B4-BE49-F238E27FC236}">
                  <a16:creationId xmlns:a16="http://schemas.microsoft.com/office/drawing/2014/main" id="{1F341EE8-93EA-C945-A758-91C0BD862B65}"/>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2981357" y="1559282"/>
              <a:ext cx="7070849" cy="4300331"/>
            </a:xfrm>
            <a:prstGeom prst="rect">
              <a:avLst/>
            </a:prstGeom>
          </p:spPr>
        </p:pic>
      </p:grpSp>
      <p:sp>
        <p:nvSpPr>
          <p:cNvPr id="7" name="Rectangle 6">
            <a:extLst>
              <a:ext uri="{FF2B5EF4-FFF2-40B4-BE49-F238E27FC236}">
                <a16:creationId xmlns:a16="http://schemas.microsoft.com/office/drawing/2014/main" id="{E0938ECF-0302-4EBF-B398-DE061BA1CAD6}"/>
              </a:ext>
            </a:extLst>
          </p:cNvPr>
          <p:cNvSpPr/>
          <p:nvPr/>
        </p:nvSpPr>
        <p:spPr>
          <a:xfrm>
            <a:off x="456972" y="2196286"/>
            <a:ext cx="4643665" cy="3785652"/>
          </a:xfrm>
          <a:prstGeom prst="rect">
            <a:avLst/>
          </a:prstGeom>
        </p:spPr>
        <p:txBody>
          <a:bodyPr wrap="square">
            <a:spAutoFit/>
          </a:bodyPr>
          <a:lstStyle/>
          <a:p>
            <a:r>
              <a:rPr lang="en-GB" sz="2400" dirty="0">
                <a:solidFill>
                  <a:srgbClr val="4D4D4C"/>
                </a:solidFill>
              </a:rPr>
              <a:t>Local Social Media Influencer Sinead Hegarty has expanded her entrepreneurial efforts in the launch of her Brave Retreats business. From 'Swipe Ups' to 'Success’ she was able to launch her new business 'Brave Retreats' through the Go for it programme. </a:t>
            </a:r>
          </a:p>
          <a:p>
            <a:endParaRPr lang="en-GB" sz="2400" dirty="0">
              <a:solidFill>
                <a:srgbClr val="4D4D4C"/>
              </a:solidFill>
            </a:endParaRPr>
          </a:p>
          <a:p>
            <a:r>
              <a:rPr lang="en-GB" sz="2400" dirty="0">
                <a:solidFill>
                  <a:srgbClr val="DA2128"/>
                </a:solidFill>
                <a:hlinkClick r:id="rId3">
                  <a:extLst>
                    <a:ext uri="{A12FA001-AC4F-418D-AE19-62706E023703}">
                      <ahyp:hlinkClr xmlns:ahyp="http://schemas.microsoft.com/office/drawing/2018/hyperlinkcolor" val="tx"/>
                    </a:ext>
                  </a:extLst>
                </a:hlinkClick>
              </a:rPr>
              <a:t>YouTube Video case study</a:t>
            </a:r>
            <a:endParaRPr lang="en-GB" sz="2400" dirty="0">
              <a:solidFill>
                <a:srgbClr val="DA2128"/>
              </a:solidFill>
            </a:endParaRPr>
          </a:p>
        </p:txBody>
      </p:sp>
      <p:sp>
        <p:nvSpPr>
          <p:cNvPr id="10" name="Rectangle 9">
            <a:extLst>
              <a:ext uri="{FF2B5EF4-FFF2-40B4-BE49-F238E27FC236}">
                <a16:creationId xmlns:a16="http://schemas.microsoft.com/office/drawing/2014/main" id="{F3F4C11F-E862-B14D-BFF6-4BFE6E18C3F6}"/>
              </a:ext>
            </a:extLst>
          </p:cNvPr>
          <p:cNvSpPr/>
          <p:nvPr/>
        </p:nvSpPr>
        <p:spPr>
          <a:xfrm rot="21375402">
            <a:off x="5280959" y="836254"/>
            <a:ext cx="2549610"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10A13BA1-A3DD-44CF-9295-79CAE7F96EB4}"/>
              </a:ext>
            </a:extLst>
          </p:cNvPr>
          <p:cNvSpPr>
            <a:spLocks noGrp="1"/>
          </p:cNvSpPr>
          <p:nvPr>
            <p:ph type="body" sz="quarter" idx="10"/>
          </p:nvPr>
        </p:nvSpPr>
        <p:spPr>
          <a:xfrm rot="21375402">
            <a:off x="5301687" y="833972"/>
            <a:ext cx="6554618" cy="716025"/>
          </a:xfrm>
        </p:spPr>
        <p:txBody>
          <a:bodyPr>
            <a:noAutofit/>
          </a:bodyPr>
          <a:lstStyle/>
          <a:p>
            <a:pPr algn="r"/>
            <a:r>
              <a:rPr lang="en-GB" dirty="0"/>
              <a:t>Case Study 2 - Brave Retreats, UK</a:t>
            </a:r>
          </a:p>
        </p:txBody>
      </p:sp>
    </p:spTree>
    <p:extLst>
      <p:ext uri="{BB962C8B-B14F-4D97-AF65-F5344CB8AC3E}">
        <p14:creationId xmlns:p14="http://schemas.microsoft.com/office/powerpoint/2010/main" val="24594834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2">
            <a:extLst>
              <a:ext uri="{FF2B5EF4-FFF2-40B4-BE49-F238E27FC236}">
                <a16:creationId xmlns:a16="http://schemas.microsoft.com/office/drawing/2014/main" id="{0FB49BBF-FE89-5948-9FD5-AD5674DC0E5F}"/>
              </a:ext>
            </a:extLst>
          </p:cNvPr>
          <p:cNvSpPr txBox="1">
            <a:spLocks/>
          </p:cNvSpPr>
          <p:nvPr/>
        </p:nvSpPr>
        <p:spPr>
          <a:xfrm>
            <a:off x="6486851" y="2062380"/>
            <a:ext cx="5294165" cy="4320495"/>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r>
              <a:rPr lang="en-GB" b="1" dirty="0" err="1">
                <a:solidFill>
                  <a:srgbClr val="1268B3"/>
                </a:solidFill>
              </a:rPr>
              <a:t>Frosted.ie</a:t>
            </a:r>
            <a:r>
              <a:rPr lang="en-GB" b="1" dirty="0">
                <a:solidFill>
                  <a:srgbClr val="1268B3"/>
                </a:solidFill>
              </a:rPr>
              <a:t>, Irish Urban Music platform, </a:t>
            </a:r>
            <a:r>
              <a:rPr lang="en-GB" b="1" dirty="0" err="1">
                <a:solidFill>
                  <a:srgbClr val="1268B3"/>
                </a:solidFill>
              </a:rPr>
              <a:t>Annaclone</a:t>
            </a:r>
            <a:r>
              <a:rPr lang="en-GB" b="1" dirty="0">
                <a:solidFill>
                  <a:srgbClr val="1268B3"/>
                </a:solidFill>
              </a:rPr>
              <a:t>, Northern Ireland  </a:t>
            </a:r>
            <a:endParaRPr lang="en-GB" b="1" dirty="0"/>
          </a:p>
          <a:p>
            <a:r>
              <a:rPr lang="en-GB" dirty="0"/>
              <a:t>This Irish urban music platform was created by Declan Loy from Northern Ireland while studying in Dublin.  </a:t>
            </a:r>
          </a:p>
          <a:p>
            <a:r>
              <a:rPr lang="en-GB" dirty="0"/>
              <a:t>This business provides fresh flavours with music promotion, video production, events, and helps to champion and promote Irish Urban music.  </a:t>
            </a:r>
          </a:p>
        </p:txBody>
      </p:sp>
      <p:sp>
        <p:nvSpPr>
          <p:cNvPr id="18" name="Rectangle 17">
            <a:extLst>
              <a:ext uri="{FF2B5EF4-FFF2-40B4-BE49-F238E27FC236}">
                <a16:creationId xmlns:a16="http://schemas.microsoft.com/office/drawing/2014/main" id="{A6430332-083B-EB4D-AB31-3783DD72AC71}"/>
              </a:ext>
            </a:extLst>
          </p:cNvPr>
          <p:cNvSpPr/>
          <p:nvPr/>
        </p:nvSpPr>
        <p:spPr>
          <a:xfrm>
            <a:off x="190129" y="6152042"/>
            <a:ext cx="6497429" cy="461665"/>
          </a:xfrm>
          <a:prstGeom prst="rect">
            <a:avLst/>
          </a:prstGeom>
        </p:spPr>
        <p:txBody>
          <a:bodyPr wrap="square">
            <a:spAutoFit/>
          </a:bodyPr>
          <a:lstStyle/>
          <a:p>
            <a:pPr algn="ctr">
              <a:buClr>
                <a:schemeClr val="accent4"/>
              </a:buClr>
            </a:pPr>
            <a:r>
              <a:rPr lang="en-GB" sz="2400" dirty="0">
                <a:hlinkClick r:id="rId2"/>
              </a:rPr>
              <a:t>https://frosted.ie/</a:t>
            </a:r>
            <a:endParaRPr lang="en-GB" sz="2400" dirty="0"/>
          </a:p>
        </p:txBody>
      </p:sp>
      <p:grpSp>
        <p:nvGrpSpPr>
          <p:cNvPr id="26" name="Group 25">
            <a:extLst>
              <a:ext uri="{FF2B5EF4-FFF2-40B4-BE49-F238E27FC236}">
                <a16:creationId xmlns:a16="http://schemas.microsoft.com/office/drawing/2014/main" id="{FBB03831-DFBD-1949-8868-FE14FC9475E1}"/>
              </a:ext>
            </a:extLst>
          </p:cNvPr>
          <p:cNvGrpSpPr/>
          <p:nvPr/>
        </p:nvGrpSpPr>
        <p:grpSpPr>
          <a:xfrm>
            <a:off x="175841" y="2315304"/>
            <a:ext cx="6829088" cy="4153297"/>
            <a:chOff x="4414839" y="1763198"/>
            <a:chExt cx="7648802" cy="4651829"/>
          </a:xfrm>
        </p:grpSpPr>
        <p:pic>
          <p:nvPicPr>
            <p:cNvPr id="25" name="Picture 24" descr="A screenshot of a social media post&#10;&#10;Description automatically generated">
              <a:extLst>
                <a:ext uri="{FF2B5EF4-FFF2-40B4-BE49-F238E27FC236}">
                  <a16:creationId xmlns:a16="http://schemas.microsoft.com/office/drawing/2014/main" id="{2CF79967-2D6E-5F41-A647-2B250EE8FC4F}"/>
                </a:ext>
              </a:extLst>
            </p:cNvPr>
            <p:cNvPicPr>
              <a:picLocks noChangeAspect="1"/>
            </p:cNvPicPr>
            <p:nvPr/>
          </p:nvPicPr>
          <p:blipFill>
            <a:blip r:embed="rId3"/>
            <a:stretch>
              <a:fillRect/>
            </a:stretch>
          </p:blipFill>
          <p:spPr>
            <a:xfrm>
              <a:off x="5558144" y="2148664"/>
              <a:ext cx="5521528" cy="3394885"/>
            </a:xfrm>
            <a:prstGeom prst="rect">
              <a:avLst/>
            </a:prstGeom>
          </p:spPr>
        </p:pic>
        <p:pic>
          <p:nvPicPr>
            <p:cNvPr id="21" name="Picture 20">
              <a:extLst>
                <a:ext uri="{FF2B5EF4-FFF2-40B4-BE49-F238E27FC236}">
                  <a16:creationId xmlns:a16="http://schemas.microsoft.com/office/drawing/2014/main" id="{7A17C933-A161-6A4C-ADB1-3FC77EB28E8D}"/>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414839" y="1763198"/>
              <a:ext cx="7648802" cy="4651829"/>
            </a:xfrm>
            <a:prstGeom prst="rect">
              <a:avLst/>
            </a:prstGeom>
          </p:spPr>
        </p:pic>
      </p:grpSp>
      <p:sp>
        <p:nvSpPr>
          <p:cNvPr id="22" name="Rectangle 21">
            <a:extLst>
              <a:ext uri="{FF2B5EF4-FFF2-40B4-BE49-F238E27FC236}">
                <a16:creationId xmlns:a16="http://schemas.microsoft.com/office/drawing/2014/main" id="{E011EC78-9719-1544-AFEB-76DF4F2DED67}"/>
              </a:ext>
            </a:extLst>
          </p:cNvPr>
          <p:cNvSpPr/>
          <p:nvPr/>
        </p:nvSpPr>
        <p:spPr>
          <a:xfrm rot="21375402">
            <a:off x="6708429" y="639495"/>
            <a:ext cx="570940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1">
            <a:extLst>
              <a:ext uri="{FF2B5EF4-FFF2-40B4-BE49-F238E27FC236}">
                <a16:creationId xmlns:a16="http://schemas.microsoft.com/office/drawing/2014/main" id="{CBFD3659-B3EE-EA4B-8D09-2BB8BDE2C950}"/>
              </a:ext>
            </a:extLst>
          </p:cNvPr>
          <p:cNvSpPr>
            <a:spLocks noGrp="1"/>
          </p:cNvSpPr>
          <p:nvPr>
            <p:ph type="body" sz="quarter" idx="10"/>
          </p:nvPr>
        </p:nvSpPr>
        <p:spPr>
          <a:xfrm rot="21375402">
            <a:off x="6504615" y="813219"/>
            <a:ext cx="5258637" cy="716025"/>
          </a:xfrm>
        </p:spPr>
        <p:txBody>
          <a:bodyPr>
            <a:normAutofit/>
          </a:bodyPr>
          <a:lstStyle/>
          <a:p>
            <a:pPr algn="r"/>
            <a:r>
              <a:rPr lang="en-GB" dirty="0"/>
              <a:t>Case Study 3, Frosted, NI</a:t>
            </a:r>
          </a:p>
        </p:txBody>
      </p:sp>
    </p:spTree>
    <p:extLst>
      <p:ext uri="{BB962C8B-B14F-4D97-AF65-F5344CB8AC3E}">
        <p14:creationId xmlns:p14="http://schemas.microsoft.com/office/powerpoint/2010/main" val="35287882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
            <a:extLst>
              <a:ext uri="{FF2B5EF4-FFF2-40B4-BE49-F238E27FC236}">
                <a16:creationId xmlns:a16="http://schemas.microsoft.com/office/drawing/2014/main" id="{8912A351-4F90-4F1B-9E9C-D1E76CD75785}"/>
              </a:ext>
            </a:extLst>
          </p:cNvPr>
          <p:cNvSpPr>
            <a:spLocks noGrp="1"/>
          </p:cNvSpPr>
          <p:nvPr>
            <p:ph type="body" sz="quarter" idx="23"/>
          </p:nvPr>
        </p:nvSpPr>
        <p:spPr>
          <a:xfrm>
            <a:off x="606334" y="2239032"/>
            <a:ext cx="4894353" cy="4061001"/>
          </a:xfrm>
        </p:spPr>
        <p:txBody>
          <a:bodyPr/>
          <a:lstStyle/>
          <a:p>
            <a:r>
              <a:rPr lang="en-GB" i="1" dirty="0"/>
              <a:t>Comic Book Guys, Belfast, Northern Ireland </a:t>
            </a:r>
          </a:p>
          <a:p>
            <a:r>
              <a:rPr lang="en-GB" dirty="0"/>
              <a:t>Watch videos on </a:t>
            </a:r>
            <a:r>
              <a:rPr lang="en-GB" b="1" dirty="0"/>
              <a:t>how Aaron Flanagan </a:t>
            </a:r>
            <a:r>
              <a:rPr lang="en-GB" dirty="0"/>
              <a:t>launched his new store in Belfast and raised finance</a:t>
            </a:r>
          </a:p>
          <a:p>
            <a:pPr marL="457200" indent="-457200">
              <a:buClr>
                <a:srgbClr val="FFC000"/>
              </a:buClr>
              <a:buFont typeface="Arial" panose="020B0604020202020204" pitchFamily="34" charset="0"/>
              <a:buChar char="•"/>
            </a:pPr>
            <a:r>
              <a:rPr lang="en-GB" dirty="0">
                <a:hlinkClick r:id="rId3">
                  <a:extLst>
                    <a:ext uri="{A12FA001-AC4F-418D-AE19-62706E023703}">
                      <ahyp:hlinkClr xmlns:ahyp="http://schemas.microsoft.com/office/drawing/2018/hyperlinkcolor" val="tx"/>
                    </a:ext>
                  </a:extLst>
                </a:hlinkClick>
              </a:rPr>
              <a:t>Comic Book Guys new store opening</a:t>
            </a:r>
            <a:endParaRPr lang="en-GB" dirty="0"/>
          </a:p>
          <a:p>
            <a:pPr marL="457200" indent="-457200">
              <a:buClr>
                <a:srgbClr val="FFC000"/>
              </a:buClr>
              <a:buFont typeface="Arial" panose="020B0604020202020204" pitchFamily="34" charset="0"/>
              <a:buChar char="•"/>
            </a:pPr>
            <a:r>
              <a:rPr lang="en-GB" dirty="0">
                <a:hlinkClick r:id="rId4">
                  <a:extLst>
                    <a:ext uri="{A12FA001-AC4F-418D-AE19-62706E023703}">
                      <ahyp:hlinkClr xmlns:ahyp="http://schemas.microsoft.com/office/drawing/2018/hyperlinkcolor" val="tx"/>
                    </a:ext>
                  </a:extLst>
                </a:hlinkClick>
              </a:rPr>
              <a:t>Comic Book Guys raise capital</a:t>
            </a:r>
            <a:endParaRPr lang="en-GB" dirty="0"/>
          </a:p>
          <a:p>
            <a:pPr fontAlgn="base"/>
            <a:endParaRPr lang="en-GB" sz="2800" dirty="0"/>
          </a:p>
        </p:txBody>
      </p:sp>
      <p:pic>
        <p:nvPicPr>
          <p:cNvPr id="6" name="Picture Placeholder 5" descr="A picture containing text&#10;&#10;Description automatically generated">
            <a:extLst>
              <a:ext uri="{FF2B5EF4-FFF2-40B4-BE49-F238E27FC236}">
                <a16:creationId xmlns:a16="http://schemas.microsoft.com/office/drawing/2014/main" id="{5932B574-5E38-4D38-B952-A20FC27E3037}"/>
              </a:ext>
            </a:extLst>
          </p:cNvPr>
          <p:cNvPicPr>
            <a:picLocks noGrp="1" noChangeAspect="1"/>
          </p:cNvPicPr>
          <p:nvPr>
            <p:ph type="pic" sz="quarter" idx="24"/>
          </p:nvPr>
        </p:nvPicPr>
        <p:blipFill>
          <a:blip r:embed="rId5"/>
          <a:srcRect l="18904" r="18904"/>
          <a:stretch>
            <a:fillRect/>
          </a:stretch>
        </p:blipFill>
        <p:spPr/>
      </p:pic>
      <p:sp>
        <p:nvSpPr>
          <p:cNvPr id="5" name="Rectangle 4">
            <a:extLst>
              <a:ext uri="{FF2B5EF4-FFF2-40B4-BE49-F238E27FC236}">
                <a16:creationId xmlns:a16="http://schemas.microsoft.com/office/drawing/2014/main" id="{64C2CCC0-4D03-BC4D-A5E6-F6591A923012}"/>
              </a:ext>
            </a:extLst>
          </p:cNvPr>
          <p:cNvSpPr/>
          <p:nvPr/>
        </p:nvSpPr>
        <p:spPr>
          <a:xfrm rot="256793">
            <a:off x="-208192" y="587406"/>
            <a:ext cx="5919625" cy="1064855"/>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56793">
            <a:off x="627806" y="661349"/>
            <a:ext cx="5867980" cy="794686"/>
          </a:xfrm>
        </p:spPr>
        <p:txBody>
          <a:bodyPr>
            <a:noAutofit/>
          </a:bodyPr>
          <a:lstStyle/>
          <a:p>
            <a:pPr>
              <a:lnSpc>
                <a:spcPts val="3820"/>
              </a:lnSpc>
              <a:spcBef>
                <a:spcPts val="0"/>
              </a:spcBef>
            </a:pPr>
            <a:r>
              <a:rPr lang="en-GB" sz="3600" dirty="0"/>
              <a:t>Case Study 4, Comic book store and merchandise</a:t>
            </a:r>
          </a:p>
        </p:txBody>
      </p:sp>
    </p:spTree>
    <p:extLst>
      <p:ext uri="{BB962C8B-B14F-4D97-AF65-F5344CB8AC3E}">
        <p14:creationId xmlns:p14="http://schemas.microsoft.com/office/powerpoint/2010/main" val="3503011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3781688" y="2066537"/>
            <a:ext cx="7898295" cy="4169140"/>
          </a:xfrm>
        </p:spPr>
        <p:txBody>
          <a:bodyPr/>
          <a:lstStyle/>
          <a:p>
            <a:pPr marL="0" indent="0" algn="just">
              <a:buNone/>
            </a:pPr>
            <a:r>
              <a:rPr lang="en-US" dirty="0"/>
              <a:t>When you are building a house and you want to build it to be strong and solid, you start with good foundations and you use a design/plan to guide the process</a:t>
            </a:r>
          </a:p>
          <a:p>
            <a:pPr marL="0" indent="0" algn="just">
              <a:buNone/>
            </a:pPr>
            <a:endParaRPr lang="en-US" sz="800" dirty="0"/>
          </a:p>
          <a:p>
            <a:pPr marL="0" indent="0" algn="ctr">
              <a:buNone/>
            </a:pPr>
            <a:r>
              <a:rPr lang="en-US" sz="2800" i="1" dirty="0">
                <a:solidFill>
                  <a:srgbClr val="FF0000"/>
                </a:solidFill>
              </a:rPr>
              <a:t>When you are building a business, this is also true</a:t>
            </a:r>
          </a:p>
          <a:p>
            <a:pPr marL="0" indent="0" algn="ctr">
              <a:buNone/>
            </a:pPr>
            <a:endParaRPr lang="en-US" sz="800" i="1" dirty="0">
              <a:solidFill>
                <a:srgbClr val="FF0000"/>
              </a:solidFill>
            </a:endParaRPr>
          </a:p>
          <a:p>
            <a:pPr marL="0" indent="0" algn="just">
              <a:buNone/>
            </a:pPr>
            <a:r>
              <a:rPr lang="en-US" dirty="0"/>
              <a:t>EPIC Module 2, helped you come up with a great business idea, now in Module 3 we will look at ways to build a business around that idea and lay a strong foundation for your future venture</a:t>
            </a:r>
          </a:p>
        </p:txBody>
      </p:sp>
      <p:pic>
        <p:nvPicPr>
          <p:cNvPr id="11" name="Picture 10" descr="A drawing of a cartoon character&#10;&#10;Description automatically generated">
            <a:extLst>
              <a:ext uri="{FF2B5EF4-FFF2-40B4-BE49-F238E27FC236}">
                <a16:creationId xmlns:a16="http://schemas.microsoft.com/office/drawing/2014/main" id="{BDDCEC60-0E85-4CB1-9DDA-B3F01722A2CA}"/>
              </a:ext>
            </a:extLst>
          </p:cNvPr>
          <p:cNvPicPr>
            <a:picLocks noChangeAspect="1"/>
          </p:cNvPicPr>
          <p:nvPr/>
        </p:nvPicPr>
        <p:blipFill>
          <a:blip r:embed="rId2"/>
          <a:stretch>
            <a:fillRect/>
          </a:stretch>
        </p:blipFill>
        <p:spPr>
          <a:xfrm>
            <a:off x="0" y="2810435"/>
            <a:ext cx="3575127" cy="2681345"/>
          </a:xfrm>
          <a:prstGeom prst="rect">
            <a:avLst/>
          </a:prstGeom>
        </p:spPr>
      </p:pic>
      <p:sp>
        <p:nvSpPr>
          <p:cNvPr id="5" name="Rectangle 4">
            <a:extLst>
              <a:ext uri="{FF2B5EF4-FFF2-40B4-BE49-F238E27FC236}">
                <a16:creationId xmlns:a16="http://schemas.microsoft.com/office/drawing/2014/main" id="{5FB73CCE-1D2D-C94A-877C-A7672A17FC4E}"/>
              </a:ext>
            </a:extLst>
          </p:cNvPr>
          <p:cNvSpPr/>
          <p:nvPr/>
        </p:nvSpPr>
        <p:spPr>
          <a:xfrm rot="21375402">
            <a:off x="8637181" y="582140"/>
            <a:ext cx="3605178"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1375402">
            <a:off x="6970392" y="774697"/>
            <a:ext cx="4691223" cy="716025"/>
          </a:xfrm>
        </p:spPr>
        <p:txBody>
          <a:bodyPr/>
          <a:lstStyle/>
          <a:p>
            <a:pPr algn="r"/>
            <a:r>
              <a:rPr lang="en-US" dirty="0"/>
              <a:t>Introduction</a:t>
            </a:r>
          </a:p>
        </p:txBody>
      </p:sp>
    </p:spTree>
    <p:extLst>
      <p:ext uri="{BB962C8B-B14F-4D97-AF65-F5344CB8AC3E}">
        <p14:creationId xmlns:p14="http://schemas.microsoft.com/office/powerpoint/2010/main" val="3555562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6899057" y="1002052"/>
            <a:ext cx="5000942" cy="556447"/>
          </a:xfrm>
        </p:spPr>
        <p:txBody>
          <a:bodyPr>
            <a:noAutofit/>
          </a:bodyPr>
          <a:lstStyle/>
          <a:p>
            <a:r>
              <a:rPr lang="en-GB" sz="3600" dirty="0"/>
              <a:t>Business Plan Content</a:t>
            </a:r>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7183210F-1500-475F-8E3B-3D343519AC9C}"/>
              </a:ext>
            </a:extLst>
          </p:cNvPr>
          <p:cNvSpPr txBox="1">
            <a:spLocks/>
          </p:cNvSpPr>
          <p:nvPr/>
        </p:nvSpPr>
        <p:spPr>
          <a:xfrm>
            <a:off x="7219160" y="3000374"/>
            <a:ext cx="5296691" cy="2800351"/>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spcBef>
                <a:spcPts val="0"/>
              </a:spcBef>
              <a:buClr>
                <a:srgbClr val="FDB614"/>
              </a:buClr>
              <a:buFont typeface="+mj-lt"/>
              <a:buAutoNum type="arabicPeriod"/>
            </a:pPr>
            <a:r>
              <a:rPr lang="en-GB" dirty="0">
                <a:solidFill>
                  <a:schemeClr val="bg1"/>
                </a:solidFill>
              </a:rPr>
              <a:t>Executive summary </a:t>
            </a:r>
          </a:p>
          <a:p>
            <a:pPr marL="514350" indent="-514350">
              <a:spcBef>
                <a:spcPts val="0"/>
              </a:spcBef>
              <a:buClr>
                <a:srgbClr val="FDB614"/>
              </a:buClr>
              <a:buFont typeface="+mj-lt"/>
              <a:buAutoNum type="arabicPeriod"/>
            </a:pPr>
            <a:r>
              <a:rPr lang="en-GB" dirty="0">
                <a:solidFill>
                  <a:schemeClr val="bg1"/>
                </a:solidFill>
              </a:rPr>
              <a:t>Business description</a:t>
            </a:r>
          </a:p>
          <a:p>
            <a:pPr marL="514350" indent="-514350">
              <a:spcBef>
                <a:spcPts val="0"/>
              </a:spcBef>
              <a:buClr>
                <a:srgbClr val="FDB614"/>
              </a:buClr>
              <a:buFont typeface="+mj-lt"/>
              <a:buAutoNum type="arabicPeriod"/>
            </a:pPr>
            <a:r>
              <a:rPr lang="en-GB" dirty="0">
                <a:solidFill>
                  <a:schemeClr val="bg1"/>
                </a:solidFill>
              </a:rPr>
              <a:t>Market research</a:t>
            </a:r>
          </a:p>
          <a:p>
            <a:pPr marL="514350" indent="-514350">
              <a:spcBef>
                <a:spcPts val="0"/>
              </a:spcBef>
              <a:buClr>
                <a:srgbClr val="FDB614"/>
              </a:buClr>
              <a:buFont typeface="+mj-lt"/>
              <a:buAutoNum type="arabicPeriod"/>
            </a:pPr>
            <a:r>
              <a:rPr lang="en-GB" dirty="0">
                <a:solidFill>
                  <a:schemeClr val="bg1"/>
                </a:solidFill>
              </a:rPr>
              <a:t>Operations and legal Issues </a:t>
            </a:r>
          </a:p>
          <a:p>
            <a:pPr marL="514350" indent="-514350">
              <a:spcBef>
                <a:spcPts val="0"/>
              </a:spcBef>
              <a:buClr>
                <a:srgbClr val="FDB614"/>
              </a:buClr>
              <a:buFont typeface="+mj-lt"/>
              <a:buAutoNum type="arabicPeriod"/>
            </a:pPr>
            <a:r>
              <a:rPr lang="en-GB" dirty="0">
                <a:solidFill>
                  <a:schemeClr val="bg1"/>
                </a:solidFill>
              </a:rPr>
              <a:t>Financial projections</a:t>
            </a:r>
          </a:p>
          <a:p>
            <a:pPr marL="514350" indent="-514350">
              <a:spcBef>
                <a:spcPts val="0"/>
              </a:spcBef>
              <a:buFont typeface="+mj-lt"/>
              <a:buAutoNum type="arabicPeriod"/>
            </a:pPr>
            <a:endParaRPr lang="en-GB" dirty="0"/>
          </a:p>
        </p:txBody>
      </p:sp>
    </p:spTree>
    <p:extLst>
      <p:ext uri="{BB962C8B-B14F-4D97-AF65-F5344CB8AC3E}">
        <p14:creationId xmlns:p14="http://schemas.microsoft.com/office/powerpoint/2010/main" val="1932891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E7C7AD-3A54-4180-A0DD-7746AF65F6E3}"/>
              </a:ext>
            </a:extLst>
          </p:cNvPr>
          <p:cNvSpPr>
            <a:spLocks noGrp="1"/>
          </p:cNvSpPr>
          <p:nvPr>
            <p:ph type="body" sz="quarter" idx="23"/>
          </p:nvPr>
        </p:nvSpPr>
        <p:spPr>
          <a:xfrm>
            <a:off x="564103" y="3539572"/>
            <a:ext cx="11063794" cy="2347415"/>
          </a:xfrm>
        </p:spPr>
        <p:txBody>
          <a:bodyPr>
            <a:noAutofit/>
          </a:bodyPr>
          <a:lstStyle/>
          <a:p>
            <a:pPr marL="0" indent="0">
              <a:buNone/>
            </a:pPr>
            <a:r>
              <a:rPr lang="en-GB" sz="2800" b="1" dirty="0">
                <a:solidFill>
                  <a:srgbClr val="FDB614"/>
                </a:solidFill>
              </a:rPr>
              <a:t>To write your plan you will need to put together:</a:t>
            </a:r>
          </a:p>
          <a:p>
            <a:pPr marL="0" indent="0">
              <a:buNone/>
            </a:pPr>
            <a:endParaRPr lang="en-GB" sz="1000" dirty="0">
              <a:solidFill>
                <a:srgbClr val="FDB614"/>
              </a:solidFill>
            </a:endParaRPr>
          </a:p>
          <a:p>
            <a:pPr marL="457200" indent="-457200">
              <a:buClr>
                <a:srgbClr val="FDB614"/>
              </a:buClr>
              <a:buFont typeface="Arial" panose="020B0604020202020204" pitchFamily="34" charset="0"/>
              <a:buChar char="•"/>
            </a:pPr>
            <a:r>
              <a:rPr lang="en-GB" dirty="0"/>
              <a:t>A description of your business idea and vision</a:t>
            </a:r>
          </a:p>
          <a:p>
            <a:pPr marL="457200" indent="-457200">
              <a:buClr>
                <a:srgbClr val="FDB614"/>
              </a:buClr>
              <a:buFont typeface="Arial" panose="020B0604020202020204" pitchFamily="34" charset="0"/>
              <a:buChar char="•"/>
            </a:pPr>
            <a:r>
              <a:rPr lang="en-GB" dirty="0"/>
              <a:t>Market research and a marketing plan </a:t>
            </a:r>
          </a:p>
          <a:p>
            <a:pPr marL="457200" indent="-457200">
              <a:buClr>
                <a:srgbClr val="FDB614"/>
              </a:buClr>
              <a:buFont typeface="Arial" panose="020B0604020202020204" pitchFamily="34" charset="0"/>
              <a:buChar char="•"/>
            </a:pPr>
            <a:r>
              <a:rPr lang="en-GB" dirty="0"/>
              <a:t>An outline of operations and legal Issues</a:t>
            </a:r>
          </a:p>
          <a:p>
            <a:pPr marL="457200" indent="-457200">
              <a:buClr>
                <a:srgbClr val="FDB614"/>
              </a:buClr>
              <a:buFont typeface="Arial" panose="020B0604020202020204" pitchFamily="34" charset="0"/>
              <a:buChar char="•"/>
            </a:pPr>
            <a:r>
              <a:rPr lang="en-GB" dirty="0"/>
              <a:t>Budgets and financial projections</a:t>
            </a:r>
          </a:p>
        </p:txBody>
      </p:sp>
      <p:pic>
        <p:nvPicPr>
          <p:cNvPr id="7" name="Picture Placeholder 6" descr="A screenshot of a cell phone&#10;&#10;Description automatically generated">
            <a:extLst>
              <a:ext uri="{FF2B5EF4-FFF2-40B4-BE49-F238E27FC236}">
                <a16:creationId xmlns:a16="http://schemas.microsoft.com/office/drawing/2014/main" id="{7A71D136-6735-4CCD-A259-4405D92C9978}"/>
              </a:ext>
            </a:extLst>
          </p:cNvPr>
          <p:cNvPicPr>
            <a:picLocks noGrp="1" noChangeAspect="1"/>
          </p:cNvPicPr>
          <p:nvPr>
            <p:ph type="pic" sz="quarter" idx="26"/>
          </p:nvPr>
        </p:nvPicPr>
        <p:blipFill rotWithShape="1">
          <a:blip r:embed="rId3"/>
          <a:srcRect t="31113" b="31113"/>
          <a:stretch/>
        </p:blipFill>
        <p:spPr/>
      </p:pic>
      <p:sp>
        <p:nvSpPr>
          <p:cNvPr id="5" name="Rectangle 4">
            <a:extLst>
              <a:ext uri="{FF2B5EF4-FFF2-40B4-BE49-F238E27FC236}">
                <a16:creationId xmlns:a16="http://schemas.microsoft.com/office/drawing/2014/main" id="{F5A87D12-3BD0-EB42-8226-796D5DB89C2C}"/>
              </a:ext>
            </a:extLst>
          </p:cNvPr>
          <p:cNvSpPr/>
          <p:nvPr/>
        </p:nvSpPr>
        <p:spPr>
          <a:xfrm rot="285998">
            <a:off x="1376286" y="2157869"/>
            <a:ext cx="4721128"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CA9DCA7E-2A37-4D9E-8B4C-F90022F7F7D3}"/>
              </a:ext>
            </a:extLst>
          </p:cNvPr>
          <p:cNvSpPr>
            <a:spLocks noGrp="1"/>
          </p:cNvSpPr>
          <p:nvPr>
            <p:ph type="body" sz="quarter" idx="10"/>
          </p:nvPr>
        </p:nvSpPr>
        <p:spPr>
          <a:xfrm rot="285998">
            <a:off x="407741" y="2338347"/>
            <a:ext cx="5922715" cy="735272"/>
          </a:xfrm>
        </p:spPr>
        <p:txBody>
          <a:bodyPr>
            <a:noAutofit/>
          </a:bodyPr>
          <a:lstStyle/>
          <a:p>
            <a:r>
              <a:rPr lang="en-GB" dirty="0"/>
              <a:t>What do I need to complete</a:t>
            </a:r>
          </a:p>
        </p:txBody>
      </p:sp>
    </p:spTree>
    <p:extLst>
      <p:ext uri="{BB962C8B-B14F-4D97-AF65-F5344CB8AC3E}">
        <p14:creationId xmlns:p14="http://schemas.microsoft.com/office/powerpoint/2010/main" val="2901460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4A22134-C0E3-4AF6-B734-EA3B48E10FFF}"/>
              </a:ext>
            </a:extLst>
          </p:cNvPr>
          <p:cNvSpPr>
            <a:spLocks noGrp="1"/>
          </p:cNvSpPr>
          <p:nvPr>
            <p:ph type="body" sz="quarter" idx="23"/>
          </p:nvPr>
        </p:nvSpPr>
        <p:spPr>
          <a:xfrm>
            <a:off x="500318" y="1738849"/>
            <a:ext cx="5595682" cy="4061001"/>
          </a:xfrm>
        </p:spPr>
        <p:txBody>
          <a:bodyPr/>
          <a:lstStyle/>
          <a:p>
            <a:pPr marL="0" indent="0">
              <a:buNone/>
            </a:pPr>
            <a:r>
              <a:rPr lang="en-GB" sz="2800" b="1" dirty="0">
                <a:solidFill>
                  <a:srgbClr val="FDB614"/>
                </a:solidFill>
              </a:rPr>
              <a:t>Keep it brief</a:t>
            </a:r>
            <a:endParaRPr lang="en-GB" sz="2800" dirty="0">
              <a:solidFill>
                <a:srgbClr val="FDB614"/>
              </a:solidFill>
            </a:endParaRPr>
          </a:p>
          <a:p>
            <a:pPr marL="0" indent="0">
              <a:buNone/>
            </a:pPr>
            <a:r>
              <a:rPr lang="en-GB" dirty="0"/>
              <a:t>This section is normally written after the other sections have been completed.  It’s purpose is to summarise and highlight key aspects of the plan, so that the reader can understand the idea and its viability at a quick glance.  </a:t>
            </a:r>
          </a:p>
          <a:p>
            <a:pPr marL="0" indent="0">
              <a:buNone/>
            </a:pPr>
            <a:r>
              <a:rPr lang="en-GB" dirty="0"/>
              <a:t>It should be written as clearly and persuasively as possible. It can help to get some people you trust to read it and give you a fresh pair of eyes.</a:t>
            </a:r>
          </a:p>
        </p:txBody>
      </p:sp>
      <p:sp>
        <p:nvSpPr>
          <p:cNvPr id="2" name="Text Placeholder 1">
            <a:extLst>
              <a:ext uri="{FF2B5EF4-FFF2-40B4-BE49-F238E27FC236}">
                <a16:creationId xmlns:a16="http://schemas.microsoft.com/office/drawing/2014/main" id="{BF8A0FE1-FCA9-4C5E-B863-E412DB7EB03F}"/>
              </a:ext>
            </a:extLst>
          </p:cNvPr>
          <p:cNvSpPr>
            <a:spLocks noGrp="1"/>
          </p:cNvSpPr>
          <p:nvPr>
            <p:ph type="body" sz="quarter" idx="10"/>
          </p:nvPr>
        </p:nvSpPr>
        <p:spPr>
          <a:xfrm rot="256793">
            <a:off x="363847" y="686551"/>
            <a:ext cx="3912108" cy="743199"/>
          </a:xfrm>
        </p:spPr>
        <p:txBody>
          <a:bodyPr>
            <a:normAutofit/>
          </a:bodyPr>
          <a:lstStyle/>
          <a:p>
            <a:r>
              <a:rPr lang="en-GB" sz="3600" dirty="0"/>
              <a:t>Executive Summary</a:t>
            </a:r>
          </a:p>
        </p:txBody>
      </p:sp>
      <p:pic>
        <p:nvPicPr>
          <p:cNvPr id="6" name="Picture Placeholder 5" descr="A picture containing computer&#10;&#10;Description automatically generated">
            <a:extLst>
              <a:ext uri="{FF2B5EF4-FFF2-40B4-BE49-F238E27FC236}">
                <a16:creationId xmlns:a16="http://schemas.microsoft.com/office/drawing/2014/main" id="{B79ABDDE-759E-4711-997F-AFF5CE540522}"/>
              </a:ext>
            </a:extLst>
          </p:cNvPr>
          <p:cNvPicPr>
            <a:picLocks noGrp="1" noChangeAspect="1"/>
          </p:cNvPicPr>
          <p:nvPr>
            <p:ph type="pic" sz="quarter" idx="24"/>
          </p:nvPr>
        </p:nvPicPr>
        <p:blipFill>
          <a:blip r:embed="rId3"/>
          <a:srcRect l="22958" r="22958"/>
          <a:stretch>
            <a:fillRect/>
          </a:stretch>
        </p:blipFill>
        <p:spPr/>
      </p:pic>
      <p:sp>
        <p:nvSpPr>
          <p:cNvPr id="5" name="Rectangle 4">
            <a:extLst>
              <a:ext uri="{FF2B5EF4-FFF2-40B4-BE49-F238E27FC236}">
                <a16:creationId xmlns:a16="http://schemas.microsoft.com/office/drawing/2014/main" id="{F7B81F25-C1F9-E34F-AA1E-97A2323D4CBD}"/>
              </a:ext>
            </a:extLst>
          </p:cNvPr>
          <p:cNvSpPr/>
          <p:nvPr/>
        </p:nvSpPr>
        <p:spPr>
          <a:xfrm rot="256793">
            <a:off x="4316852" y="369585"/>
            <a:ext cx="1249287" cy="1324494"/>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50916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739503-82DC-43CC-9A42-54CED2A29604}"/>
              </a:ext>
            </a:extLst>
          </p:cNvPr>
          <p:cNvSpPr>
            <a:spLocks noGrp="1"/>
          </p:cNvSpPr>
          <p:nvPr>
            <p:ph type="body" sz="quarter" idx="10"/>
          </p:nvPr>
        </p:nvSpPr>
        <p:spPr>
          <a:xfrm rot="256793">
            <a:off x="412511" y="708117"/>
            <a:ext cx="4231386" cy="791578"/>
          </a:xfrm>
        </p:spPr>
        <p:txBody>
          <a:bodyPr>
            <a:normAutofit/>
          </a:bodyPr>
          <a:lstStyle/>
          <a:p>
            <a:r>
              <a:rPr lang="en-GB" sz="3600" dirty="0"/>
              <a:t>Business Description</a:t>
            </a:r>
          </a:p>
        </p:txBody>
      </p:sp>
      <p:sp>
        <p:nvSpPr>
          <p:cNvPr id="4" name="Text Placeholder 2">
            <a:extLst>
              <a:ext uri="{FF2B5EF4-FFF2-40B4-BE49-F238E27FC236}">
                <a16:creationId xmlns:a16="http://schemas.microsoft.com/office/drawing/2014/main" id="{0B5FF74A-A292-49AD-BAD6-67C9371D1E1B}"/>
              </a:ext>
            </a:extLst>
          </p:cNvPr>
          <p:cNvSpPr txBox="1">
            <a:spLocks/>
          </p:cNvSpPr>
          <p:nvPr/>
        </p:nvSpPr>
        <p:spPr>
          <a:xfrm>
            <a:off x="550239" y="2066232"/>
            <a:ext cx="5007599" cy="4271749"/>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r>
              <a:rPr lang="en-GB" dirty="0">
                <a:solidFill>
                  <a:schemeClr val="bg1"/>
                </a:solidFill>
              </a:rPr>
              <a:t>This part of the business plan explains in more detail what industry you are in and what the business does to make money, including the service or products you will offer.  </a:t>
            </a:r>
          </a:p>
          <a:p>
            <a:pPr marL="0" indent="0">
              <a:buFont typeface="Arial" charset="0"/>
              <a:buNone/>
            </a:pPr>
            <a:r>
              <a:rPr lang="en-GB" dirty="0">
                <a:solidFill>
                  <a:schemeClr val="bg1"/>
                </a:solidFill>
              </a:rPr>
              <a:t>It is important to remember that others may know very little about your industry and to never assume that they know it as well as you do.</a:t>
            </a:r>
          </a:p>
        </p:txBody>
      </p:sp>
      <p:pic>
        <p:nvPicPr>
          <p:cNvPr id="16" name="Picture Placeholder 15" descr="A person holding a plate of food&#10;&#10;Description automatically generated">
            <a:extLst>
              <a:ext uri="{FF2B5EF4-FFF2-40B4-BE49-F238E27FC236}">
                <a16:creationId xmlns:a16="http://schemas.microsoft.com/office/drawing/2014/main" id="{A23005A3-3462-432C-8050-B94E39C46FEA}"/>
              </a:ext>
            </a:extLst>
          </p:cNvPr>
          <p:cNvPicPr>
            <a:picLocks noGrp="1" noChangeAspect="1"/>
          </p:cNvPicPr>
          <p:nvPr>
            <p:ph type="pic" sz="quarter" idx="24"/>
          </p:nvPr>
        </p:nvPicPr>
        <p:blipFill>
          <a:blip r:embed="rId3"/>
          <a:srcRect t="14241" b="14241"/>
          <a:stretch>
            <a:fillRect/>
          </a:stretch>
        </p:blipFill>
        <p:spPr/>
      </p:pic>
      <p:sp>
        <p:nvSpPr>
          <p:cNvPr id="5" name="Rectangle 4">
            <a:extLst>
              <a:ext uri="{FF2B5EF4-FFF2-40B4-BE49-F238E27FC236}">
                <a16:creationId xmlns:a16="http://schemas.microsoft.com/office/drawing/2014/main" id="{B9CAAE22-4EE9-0A49-BAB8-73E073E7C654}"/>
              </a:ext>
            </a:extLst>
          </p:cNvPr>
          <p:cNvSpPr/>
          <p:nvPr/>
        </p:nvSpPr>
        <p:spPr>
          <a:xfrm rot="256793">
            <a:off x="4715216" y="596099"/>
            <a:ext cx="1249287" cy="1324494"/>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05044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739503-82DC-43CC-9A42-54CED2A29604}"/>
              </a:ext>
            </a:extLst>
          </p:cNvPr>
          <p:cNvSpPr>
            <a:spLocks noGrp="1"/>
          </p:cNvSpPr>
          <p:nvPr>
            <p:ph type="body" sz="quarter" idx="10"/>
          </p:nvPr>
        </p:nvSpPr>
        <p:spPr>
          <a:xfrm rot="256793">
            <a:off x="412511" y="708117"/>
            <a:ext cx="4231386" cy="791578"/>
          </a:xfrm>
        </p:spPr>
        <p:txBody>
          <a:bodyPr>
            <a:normAutofit/>
          </a:bodyPr>
          <a:lstStyle/>
          <a:p>
            <a:r>
              <a:rPr lang="en-GB" sz="3600" dirty="0"/>
              <a:t>Business Description</a:t>
            </a:r>
          </a:p>
        </p:txBody>
      </p:sp>
      <p:sp>
        <p:nvSpPr>
          <p:cNvPr id="4" name="Text Placeholder 2">
            <a:extLst>
              <a:ext uri="{FF2B5EF4-FFF2-40B4-BE49-F238E27FC236}">
                <a16:creationId xmlns:a16="http://schemas.microsoft.com/office/drawing/2014/main" id="{0B5FF74A-A292-49AD-BAD6-67C9371D1E1B}"/>
              </a:ext>
            </a:extLst>
          </p:cNvPr>
          <p:cNvSpPr txBox="1">
            <a:spLocks/>
          </p:cNvSpPr>
          <p:nvPr/>
        </p:nvSpPr>
        <p:spPr>
          <a:xfrm>
            <a:off x="388873" y="1965363"/>
            <a:ext cx="6156691" cy="4600701"/>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GB" sz="2800" b="1" dirty="0">
                <a:solidFill>
                  <a:srgbClr val="FDB614"/>
                </a:solidFill>
              </a:rPr>
              <a:t>Key things to include are:	</a:t>
            </a:r>
          </a:p>
          <a:p>
            <a:pPr>
              <a:spcBef>
                <a:spcPts val="400"/>
              </a:spcBef>
            </a:pPr>
            <a:r>
              <a:rPr lang="en-GB" dirty="0">
                <a:solidFill>
                  <a:schemeClr val="bg1"/>
                </a:solidFill>
              </a:rPr>
              <a:t>The name and location of the business</a:t>
            </a:r>
          </a:p>
          <a:p>
            <a:pPr>
              <a:spcBef>
                <a:spcPts val="400"/>
              </a:spcBef>
            </a:pPr>
            <a:r>
              <a:rPr lang="en-GB" dirty="0">
                <a:solidFill>
                  <a:schemeClr val="bg1"/>
                </a:solidFill>
              </a:rPr>
              <a:t>Phone, email, website, social media details</a:t>
            </a:r>
          </a:p>
          <a:p>
            <a:pPr>
              <a:spcBef>
                <a:spcPts val="400"/>
              </a:spcBef>
            </a:pPr>
            <a:r>
              <a:rPr lang="en-GB" dirty="0">
                <a:solidFill>
                  <a:schemeClr val="bg1"/>
                </a:solidFill>
              </a:rPr>
              <a:t>When do you plan to start </a:t>
            </a:r>
          </a:p>
          <a:p>
            <a:pPr>
              <a:spcBef>
                <a:spcPts val="400"/>
              </a:spcBef>
            </a:pPr>
            <a:r>
              <a:rPr lang="en-GB" dirty="0">
                <a:solidFill>
                  <a:schemeClr val="bg1"/>
                </a:solidFill>
              </a:rPr>
              <a:t>What type of business will it be e.g. sole trader, Ltd company etc</a:t>
            </a:r>
          </a:p>
          <a:p>
            <a:pPr>
              <a:spcBef>
                <a:spcPts val="400"/>
              </a:spcBef>
            </a:pPr>
            <a:r>
              <a:rPr lang="en-GB" dirty="0">
                <a:solidFill>
                  <a:schemeClr val="bg1"/>
                </a:solidFill>
              </a:rPr>
              <a:t>Opening hours </a:t>
            </a:r>
          </a:p>
          <a:p>
            <a:pPr>
              <a:spcBef>
                <a:spcPts val="400"/>
              </a:spcBef>
            </a:pPr>
            <a:r>
              <a:rPr lang="en-GB" dirty="0">
                <a:solidFill>
                  <a:schemeClr val="bg1"/>
                </a:solidFill>
              </a:rPr>
              <a:t>Type of sector such as retail, services, manufacturing.</a:t>
            </a:r>
          </a:p>
          <a:p>
            <a:pPr>
              <a:spcBef>
                <a:spcPts val="400"/>
              </a:spcBef>
            </a:pPr>
            <a:r>
              <a:rPr lang="en-GB" dirty="0">
                <a:solidFill>
                  <a:schemeClr val="bg1"/>
                </a:solidFill>
              </a:rPr>
              <a:t>Your staff</a:t>
            </a:r>
          </a:p>
        </p:txBody>
      </p:sp>
      <p:pic>
        <p:nvPicPr>
          <p:cNvPr id="22" name="Picture Placeholder 21" descr="A close up of a sign&#10;&#10;Description automatically generated">
            <a:extLst>
              <a:ext uri="{FF2B5EF4-FFF2-40B4-BE49-F238E27FC236}">
                <a16:creationId xmlns:a16="http://schemas.microsoft.com/office/drawing/2014/main" id="{FF0C987C-E233-4018-8A0C-37DE6287ECF8}"/>
              </a:ext>
            </a:extLst>
          </p:cNvPr>
          <p:cNvPicPr>
            <a:picLocks noGrp="1" noChangeAspect="1"/>
          </p:cNvPicPr>
          <p:nvPr>
            <p:ph type="pic" sz="quarter" idx="24"/>
          </p:nvPr>
        </p:nvPicPr>
        <p:blipFill>
          <a:blip r:embed="rId3"/>
          <a:srcRect l="18928" r="18928"/>
          <a:stretch>
            <a:fillRect/>
          </a:stretch>
        </p:blipFill>
        <p:spPr/>
      </p:pic>
      <p:sp>
        <p:nvSpPr>
          <p:cNvPr id="5" name="Rectangle 4">
            <a:extLst>
              <a:ext uri="{FF2B5EF4-FFF2-40B4-BE49-F238E27FC236}">
                <a16:creationId xmlns:a16="http://schemas.microsoft.com/office/drawing/2014/main" id="{A7668795-6A16-5D46-8CED-5F71A605A5A0}"/>
              </a:ext>
            </a:extLst>
          </p:cNvPr>
          <p:cNvSpPr/>
          <p:nvPr/>
        </p:nvSpPr>
        <p:spPr>
          <a:xfrm rot="256793">
            <a:off x="4715216" y="596099"/>
            <a:ext cx="1249287" cy="1324494"/>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44546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DF7864-3FBA-4062-B562-6BC64F206D73}"/>
              </a:ext>
            </a:extLst>
          </p:cNvPr>
          <p:cNvSpPr>
            <a:spLocks noGrp="1"/>
          </p:cNvSpPr>
          <p:nvPr>
            <p:ph type="body" sz="quarter" idx="23"/>
          </p:nvPr>
        </p:nvSpPr>
        <p:spPr>
          <a:xfrm>
            <a:off x="6387218" y="2118914"/>
            <a:ext cx="5357109" cy="4061001"/>
          </a:xfrm>
        </p:spPr>
        <p:txBody>
          <a:bodyPr/>
          <a:lstStyle/>
          <a:p>
            <a:pPr algn="r"/>
            <a:r>
              <a:rPr lang="en-GB" sz="2800" b="1" dirty="0">
                <a:solidFill>
                  <a:srgbClr val="FDB614"/>
                </a:solidFill>
              </a:rPr>
              <a:t>What’s your story</a:t>
            </a:r>
            <a:endParaRPr lang="en-GB" sz="2800" dirty="0">
              <a:solidFill>
                <a:srgbClr val="FDB614"/>
              </a:solidFill>
            </a:endParaRPr>
          </a:p>
          <a:p>
            <a:pPr algn="just"/>
            <a:endParaRPr lang="en-GB" sz="400" dirty="0"/>
          </a:p>
          <a:p>
            <a:pPr algn="just"/>
            <a:r>
              <a:rPr lang="en-GB" dirty="0"/>
              <a:t>This section of the business plan provides a background to the owners of the business. Here you will showcase your knowledge, experience, passion, skills and abilities and how they are suited to running this business.</a:t>
            </a:r>
          </a:p>
          <a:p>
            <a:pPr algn="just"/>
            <a:r>
              <a:rPr lang="en-GB" dirty="0"/>
              <a:t>This is information that investors will want to know if you need to raise funding. </a:t>
            </a:r>
          </a:p>
        </p:txBody>
      </p:sp>
      <p:sp>
        <p:nvSpPr>
          <p:cNvPr id="2" name="Text Placeholder 1">
            <a:extLst>
              <a:ext uri="{FF2B5EF4-FFF2-40B4-BE49-F238E27FC236}">
                <a16:creationId xmlns:a16="http://schemas.microsoft.com/office/drawing/2014/main" id="{59739503-82DC-43CC-9A42-54CED2A29604}"/>
              </a:ext>
            </a:extLst>
          </p:cNvPr>
          <p:cNvSpPr>
            <a:spLocks noGrp="1"/>
          </p:cNvSpPr>
          <p:nvPr>
            <p:ph type="body" sz="quarter" idx="10"/>
          </p:nvPr>
        </p:nvSpPr>
        <p:spPr>
          <a:xfrm rot="21371474">
            <a:off x="7665874" y="1048039"/>
            <a:ext cx="3912108" cy="743199"/>
          </a:xfrm>
        </p:spPr>
        <p:txBody>
          <a:bodyPr>
            <a:normAutofit/>
          </a:bodyPr>
          <a:lstStyle/>
          <a:p>
            <a:r>
              <a:rPr lang="en-GB" sz="3600" dirty="0"/>
              <a:t>The owner/owners</a:t>
            </a:r>
          </a:p>
        </p:txBody>
      </p:sp>
      <p:pic>
        <p:nvPicPr>
          <p:cNvPr id="17" name="Picture Placeholder 16" descr="A picture containing person, outdoor, man, wearing&#10;&#10;Description automatically generated">
            <a:extLst>
              <a:ext uri="{FF2B5EF4-FFF2-40B4-BE49-F238E27FC236}">
                <a16:creationId xmlns:a16="http://schemas.microsoft.com/office/drawing/2014/main" id="{C0C47245-24A6-48D5-8916-C598A18E478D}"/>
              </a:ext>
            </a:extLst>
          </p:cNvPr>
          <p:cNvPicPr>
            <a:picLocks noGrp="1" noChangeAspect="1"/>
          </p:cNvPicPr>
          <p:nvPr>
            <p:ph type="pic" sz="quarter" idx="24"/>
          </p:nvPr>
        </p:nvPicPr>
        <p:blipFill>
          <a:blip r:embed="rId3"/>
          <a:srcRect t="14249" b="14249"/>
          <a:stretch>
            <a:fillRect/>
          </a:stretch>
        </p:blipFill>
        <p:spPr/>
      </p:pic>
      <p:sp>
        <p:nvSpPr>
          <p:cNvPr id="5" name="Rectangle 4">
            <a:extLst>
              <a:ext uri="{FF2B5EF4-FFF2-40B4-BE49-F238E27FC236}">
                <a16:creationId xmlns:a16="http://schemas.microsoft.com/office/drawing/2014/main" id="{34EA5DEC-1A44-334B-A509-419CB4FFAE8B}"/>
              </a:ext>
            </a:extLst>
          </p:cNvPr>
          <p:cNvSpPr/>
          <p:nvPr/>
        </p:nvSpPr>
        <p:spPr>
          <a:xfrm rot="21343207" flipH="1">
            <a:off x="6317693" y="966033"/>
            <a:ext cx="1305623" cy="1153539"/>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19030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19D7EA3-F757-4188-A889-C169A86FB472}"/>
              </a:ext>
            </a:extLst>
          </p:cNvPr>
          <p:cNvSpPr>
            <a:spLocks noGrp="1"/>
          </p:cNvSpPr>
          <p:nvPr>
            <p:ph type="body" sz="quarter" idx="23"/>
          </p:nvPr>
        </p:nvSpPr>
        <p:spPr>
          <a:xfrm>
            <a:off x="500316" y="2221434"/>
            <a:ext cx="5900483" cy="4061001"/>
          </a:xfrm>
        </p:spPr>
        <p:txBody>
          <a:bodyPr/>
          <a:lstStyle/>
          <a:p>
            <a:r>
              <a:rPr lang="en-GB" sz="2800" b="1" dirty="0">
                <a:solidFill>
                  <a:srgbClr val="FDB614"/>
                </a:solidFill>
              </a:rPr>
              <a:t>You will need to include your:</a:t>
            </a:r>
          </a:p>
          <a:p>
            <a:endParaRPr lang="en-GB" sz="900" dirty="0">
              <a:solidFill>
                <a:srgbClr val="FDB614"/>
              </a:solidFill>
            </a:endParaRPr>
          </a:p>
          <a:p>
            <a:pPr marL="342900" indent="-342900">
              <a:spcBef>
                <a:spcPts val="400"/>
              </a:spcBef>
              <a:buClr>
                <a:srgbClr val="FDB614"/>
              </a:buClr>
              <a:buFont typeface="Arial" panose="020B0604020202020204" pitchFamily="34" charset="0"/>
              <a:buChar char="•"/>
            </a:pPr>
            <a:r>
              <a:rPr lang="en-GB" dirty="0"/>
              <a:t>Name and address</a:t>
            </a:r>
          </a:p>
          <a:p>
            <a:pPr marL="342900" indent="-342900">
              <a:spcBef>
                <a:spcPts val="400"/>
              </a:spcBef>
              <a:buClr>
                <a:srgbClr val="FDB614"/>
              </a:buClr>
              <a:buFont typeface="Arial" panose="020B0604020202020204" pitchFamily="34" charset="0"/>
              <a:buChar char="•"/>
            </a:pPr>
            <a:r>
              <a:rPr lang="en-GB" dirty="0"/>
              <a:t>Experience and skills </a:t>
            </a:r>
          </a:p>
          <a:p>
            <a:pPr marL="342900" indent="-342900">
              <a:spcBef>
                <a:spcPts val="400"/>
              </a:spcBef>
              <a:buClr>
                <a:srgbClr val="FDB614"/>
              </a:buClr>
              <a:buFont typeface="Arial" panose="020B0604020202020204" pitchFamily="34" charset="0"/>
              <a:buChar char="•"/>
            </a:pPr>
            <a:r>
              <a:rPr lang="en-GB" dirty="0"/>
              <a:t>Interests </a:t>
            </a:r>
          </a:p>
          <a:p>
            <a:pPr marL="342900" indent="-342900">
              <a:spcBef>
                <a:spcPts val="400"/>
              </a:spcBef>
              <a:buClr>
                <a:srgbClr val="FDB614"/>
              </a:buClr>
              <a:buFont typeface="Arial" panose="020B0604020202020204" pitchFamily="34" charset="0"/>
              <a:buChar char="•"/>
            </a:pPr>
            <a:r>
              <a:rPr lang="en-GB" dirty="0"/>
              <a:t>Role in business </a:t>
            </a:r>
          </a:p>
          <a:p>
            <a:pPr marL="342900" indent="-342900">
              <a:spcBef>
                <a:spcPts val="400"/>
              </a:spcBef>
              <a:buClr>
                <a:srgbClr val="FDB614"/>
              </a:buClr>
              <a:buFont typeface="Arial" panose="020B0604020202020204" pitchFamily="34" charset="0"/>
              <a:buChar char="•"/>
            </a:pPr>
            <a:r>
              <a:rPr lang="en-GB" dirty="0"/>
              <a:t>Training  </a:t>
            </a:r>
          </a:p>
          <a:p>
            <a:pPr marL="342900" indent="-342900">
              <a:spcBef>
                <a:spcPts val="400"/>
              </a:spcBef>
              <a:buClr>
                <a:srgbClr val="FDB614"/>
              </a:buClr>
              <a:buFont typeface="Arial" panose="020B0604020202020204" pitchFamily="34" charset="0"/>
              <a:buChar char="•"/>
            </a:pPr>
            <a:r>
              <a:rPr lang="en-GB" dirty="0"/>
              <a:t>External support, such as an Accountant </a:t>
            </a:r>
          </a:p>
          <a:p>
            <a:endParaRPr lang="en-GB" sz="2800" dirty="0"/>
          </a:p>
        </p:txBody>
      </p:sp>
      <p:sp>
        <p:nvSpPr>
          <p:cNvPr id="4" name="Text Placeholder 3">
            <a:extLst>
              <a:ext uri="{FF2B5EF4-FFF2-40B4-BE49-F238E27FC236}">
                <a16:creationId xmlns:a16="http://schemas.microsoft.com/office/drawing/2014/main" id="{057B20C6-0294-4A82-B690-93E187FB8FC4}"/>
              </a:ext>
            </a:extLst>
          </p:cNvPr>
          <p:cNvSpPr>
            <a:spLocks noGrp="1"/>
          </p:cNvSpPr>
          <p:nvPr>
            <p:ph type="body" sz="quarter" idx="10"/>
          </p:nvPr>
        </p:nvSpPr>
        <p:spPr>
          <a:xfrm rot="256793">
            <a:off x="522594" y="720507"/>
            <a:ext cx="3912108" cy="743199"/>
          </a:xfrm>
        </p:spPr>
        <p:txBody>
          <a:bodyPr>
            <a:normAutofit/>
          </a:bodyPr>
          <a:lstStyle/>
          <a:p>
            <a:r>
              <a:rPr lang="en-GB" sz="3600" dirty="0"/>
              <a:t>Owners background </a:t>
            </a:r>
          </a:p>
        </p:txBody>
      </p:sp>
      <p:pic>
        <p:nvPicPr>
          <p:cNvPr id="17" name="Picture Placeholder 16" descr="A person sitting on a bench&#10;&#10;Description automatically generated">
            <a:extLst>
              <a:ext uri="{FF2B5EF4-FFF2-40B4-BE49-F238E27FC236}">
                <a16:creationId xmlns:a16="http://schemas.microsoft.com/office/drawing/2014/main" id="{24BFD9B1-BEDE-4AAF-9081-13A3AC7E216D}"/>
              </a:ext>
            </a:extLst>
          </p:cNvPr>
          <p:cNvPicPr>
            <a:picLocks noGrp="1" noChangeAspect="1"/>
          </p:cNvPicPr>
          <p:nvPr>
            <p:ph type="pic" sz="quarter" idx="24"/>
          </p:nvPr>
        </p:nvPicPr>
        <p:blipFill>
          <a:blip r:embed="rId3"/>
          <a:srcRect l="18928" r="18928"/>
          <a:stretch>
            <a:fillRect/>
          </a:stretch>
        </p:blipFill>
        <p:spPr/>
      </p:pic>
      <p:sp>
        <p:nvSpPr>
          <p:cNvPr id="5" name="Rectangle 4">
            <a:extLst>
              <a:ext uri="{FF2B5EF4-FFF2-40B4-BE49-F238E27FC236}">
                <a16:creationId xmlns:a16="http://schemas.microsoft.com/office/drawing/2014/main" id="{3B2EF62D-CC62-0640-958C-699E87F3FA1E}"/>
              </a:ext>
            </a:extLst>
          </p:cNvPr>
          <p:cNvSpPr/>
          <p:nvPr/>
        </p:nvSpPr>
        <p:spPr>
          <a:xfrm rot="256793">
            <a:off x="4671318" y="629790"/>
            <a:ext cx="974368" cy="1128187"/>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6476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3F7A12D-8274-4B1B-BF50-ECE022B406C9}"/>
              </a:ext>
            </a:extLst>
          </p:cNvPr>
          <p:cNvSpPr>
            <a:spLocks noGrp="1"/>
          </p:cNvSpPr>
          <p:nvPr>
            <p:ph type="body" sz="quarter" idx="23"/>
          </p:nvPr>
        </p:nvSpPr>
        <p:spPr>
          <a:xfrm>
            <a:off x="632326" y="3773654"/>
            <a:ext cx="8697412" cy="2529621"/>
          </a:xfrm>
        </p:spPr>
        <p:txBody>
          <a:bodyPr/>
          <a:lstStyle/>
          <a:p>
            <a:pPr algn="just"/>
            <a:r>
              <a:rPr lang="en-GB" dirty="0"/>
              <a:t>Your vision and goals section explains what you want to achieve over the next few years.  It sets out objectives and targets and a plan of how the business aims to get there.  </a:t>
            </a:r>
          </a:p>
          <a:p>
            <a:pPr algn="just"/>
            <a:endParaRPr lang="en-GB" dirty="0"/>
          </a:p>
          <a:p>
            <a:pPr algn="just"/>
            <a:r>
              <a:rPr lang="en-GB" b="1" i="1" dirty="0">
                <a:solidFill>
                  <a:srgbClr val="FDB614"/>
                </a:solidFill>
              </a:rPr>
              <a:t>For example you want to make £10,000 profit in year 1 and have 1000 subscribers/customers.  </a:t>
            </a:r>
          </a:p>
        </p:txBody>
      </p:sp>
      <p:sp>
        <p:nvSpPr>
          <p:cNvPr id="4" name="Text Placeholder 3">
            <a:extLst>
              <a:ext uri="{FF2B5EF4-FFF2-40B4-BE49-F238E27FC236}">
                <a16:creationId xmlns:a16="http://schemas.microsoft.com/office/drawing/2014/main" id="{FA34C243-2112-4861-9D02-B0AEA6E7E00C}"/>
              </a:ext>
            </a:extLst>
          </p:cNvPr>
          <p:cNvSpPr>
            <a:spLocks noGrp="1"/>
          </p:cNvSpPr>
          <p:nvPr>
            <p:ph type="body" sz="quarter" idx="10"/>
          </p:nvPr>
        </p:nvSpPr>
        <p:spPr>
          <a:xfrm rot="285998">
            <a:off x="378528" y="2162194"/>
            <a:ext cx="3912108" cy="716025"/>
          </a:xfrm>
        </p:spPr>
        <p:txBody>
          <a:bodyPr/>
          <a:lstStyle/>
          <a:p>
            <a:r>
              <a:rPr lang="en-GB" dirty="0"/>
              <a:t>Vision and Goals</a:t>
            </a:r>
          </a:p>
        </p:txBody>
      </p:sp>
      <p:pic>
        <p:nvPicPr>
          <p:cNvPr id="9" name="Picture Placeholder 8" descr="A person with a football ball&#10;&#10;Description automatically generated">
            <a:extLst>
              <a:ext uri="{FF2B5EF4-FFF2-40B4-BE49-F238E27FC236}">
                <a16:creationId xmlns:a16="http://schemas.microsoft.com/office/drawing/2014/main" id="{BB0F227F-E7D5-403F-A111-EBF672A65EA8}"/>
              </a:ext>
            </a:extLst>
          </p:cNvPr>
          <p:cNvPicPr>
            <a:picLocks noGrp="1" noChangeAspect="1"/>
          </p:cNvPicPr>
          <p:nvPr>
            <p:ph type="pic" sz="quarter" idx="26"/>
          </p:nvPr>
        </p:nvPicPr>
        <p:blipFill>
          <a:blip r:embed="rId3"/>
          <a:srcRect t="25479" b="25479"/>
          <a:stretch>
            <a:fillRect/>
          </a:stretch>
        </p:blipFill>
        <p:spPr/>
      </p:pic>
      <p:sp>
        <p:nvSpPr>
          <p:cNvPr id="6" name="Rectangle 5">
            <a:extLst>
              <a:ext uri="{FF2B5EF4-FFF2-40B4-BE49-F238E27FC236}">
                <a16:creationId xmlns:a16="http://schemas.microsoft.com/office/drawing/2014/main" id="{66DE8D71-61F5-FE44-97BD-C33EBB905849}"/>
              </a:ext>
            </a:extLst>
          </p:cNvPr>
          <p:cNvSpPr/>
          <p:nvPr/>
        </p:nvSpPr>
        <p:spPr>
          <a:xfrm rot="285998">
            <a:off x="3781846" y="2204575"/>
            <a:ext cx="1423520" cy="98367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25128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C6D02-3B3F-46A8-9106-21D6892BD700}"/>
              </a:ext>
            </a:extLst>
          </p:cNvPr>
          <p:cNvSpPr>
            <a:spLocks noGrp="1"/>
          </p:cNvSpPr>
          <p:nvPr>
            <p:ph type="body" sz="quarter" idx="23"/>
          </p:nvPr>
        </p:nvSpPr>
        <p:spPr>
          <a:xfrm>
            <a:off x="570170" y="2357438"/>
            <a:ext cx="4714620" cy="3784696"/>
          </a:xfrm>
        </p:spPr>
        <p:txBody>
          <a:bodyPr/>
          <a:lstStyle/>
          <a:p>
            <a:pPr algn="ctr"/>
            <a:endParaRPr lang="en-GB" sz="2800" i="1" dirty="0"/>
          </a:p>
          <a:p>
            <a:pPr algn="ctr"/>
            <a:r>
              <a:rPr lang="en-GB" sz="2800" i="1" dirty="0"/>
              <a:t>The vision is the long term ambition you have for your business. It describes what you want to have achieved at the end of three or five years.</a:t>
            </a:r>
          </a:p>
          <a:p>
            <a:pPr algn="ctr"/>
            <a:endParaRPr lang="en-GB" sz="2800" i="1" dirty="0"/>
          </a:p>
          <a:p>
            <a:pPr algn="ctr"/>
            <a:endParaRPr lang="en-GB" sz="2800" b="1" i="1" dirty="0"/>
          </a:p>
        </p:txBody>
      </p:sp>
      <p:sp>
        <p:nvSpPr>
          <p:cNvPr id="2" name="Text Placeholder 1">
            <a:extLst>
              <a:ext uri="{FF2B5EF4-FFF2-40B4-BE49-F238E27FC236}">
                <a16:creationId xmlns:a16="http://schemas.microsoft.com/office/drawing/2014/main" id="{06154847-6EE9-4A72-A340-363A242DDB5A}"/>
              </a:ext>
            </a:extLst>
          </p:cNvPr>
          <p:cNvSpPr>
            <a:spLocks noGrp="1"/>
          </p:cNvSpPr>
          <p:nvPr>
            <p:ph type="body" sz="quarter" idx="10"/>
          </p:nvPr>
        </p:nvSpPr>
        <p:spPr>
          <a:xfrm rot="256793">
            <a:off x="595313" y="653125"/>
            <a:ext cx="1856244" cy="743199"/>
          </a:xfrm>
        </p:spPr>
        <p:txBody>
          <a:bodyPr>
            <a:normAutofit/>
          </a:bodyPr>
          <a:lstStyle/>
          <a:p>
            <a:r>
              <a:rPr lang="en-GB" sz="3600" dirty="0"/>
              <a:t>Vision </a:t>
            </a:r>
          </a:p>
        </p:txBody>
      </p:sp>
      <p:pic>
        <p:nvPicPr>
          <p:cNvPr id="19" name="Picture Placeholder 18" descr="A picture containing person, outdoor, game, man&#10;&#10;Description automatically generated">
            <a:extLst>
              <a:ext uri="{FF2B5EF4-FFF2-40B4-BE49-F238E27FC236}">
                <a16:creationId xmlns:a16="http://schemas.microsoft.com/office/drawing/2014/main" id="{C07652FA-9854-46A9-814A-6BAEA3D575CD}"/>
              </a:ext>
            </a:extLst>
          </p:cNvPr>
          <p:cNvPicPr>
            <a:picLocks noGrp="1" noChangeAspect="1"/>
          </p:cNvPicPr>
          <p:nvPr>
            <p:ph type="pic" sz="quarter" idx="24"/>
          </p:nvPr>
        </p:nvPicPr>
        <p:blipFill>
          <a:blip r:embed="rId3"/>
          <a:srcRect t="14299" b="14299"/>
          <a:stretch>
            <a:fillRect/>
          </a:stretch>
        </p:blipFill>
        <p:spPr/>
      </p:pic>
      <p:sp>
        <p:nvSpPr>
          <p:cNvPr id="5" name="Rectangle 4">
            <a:extLst>
              <a:ext uri="{FF2B5EF4-FFF2-40B4-BE49-F238E27FC236}">
                <a16:creationId xmlns:a16="http://schemas.microsoft.com/office/drawing/2014/main" id="{2443270A-2AE9-604F-9085-5B6ABA55F2A3}"/>
              </a:ext>
            </a:extLst>
          </p:cNvPr>
          <p:cNvSpPr/>
          <p:nvPr/>
        </p:nvSpPr>
        <p:spPr>
          <a:xfrm rot="256793">
            <a:off x="2727601" y="427053"/>
            <a:ext cx="3020937" cy="1618744"/>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36872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C6D02-3B3F-46A8-9106-21D6892BD700}"/>
              </a:ext>
            </a:extLst>
          </p:cNvPr>
          <p:cNvSpPr>
            <a:spLocks noGrp="1"/>
          </p:cNvSpPr>
          <p:nvPr>
            <p:ph type="body" sz="quarter" idx="23"/>
          </p:nvPr>
        </p:nvSpPr>
        <p:spPr>
          <a:xfrm>
            <a:off x="500318" y="1995490"/>
            <a:ext cx="5914770" cy="3952088"/>
          </a:xfrm>
        </p:spPr>
        <p:txBody>
          <a:bodyPr/>
          <a:lstStyle/>
          <a:p>
            <a:pPr marL="342900" indent="-342900">
              <a:buClr>
                <a:srgbClr val="FDB614"/>
              </a:buClr>
              <a:buFont typeface="Arial" panose="020B0604020202020204" pitchFamily="34" charset="0"/>
              <a:buChar char="•"/>
            </a:pPr>
            <a:r>
              <a:rPr lang="en-GB" dirty="0"/>
              <a:t>Your goals are the path towards that vision. They are more specific, measurable and realistic, each one has a timescale.</a:t>
            </a:r>
          </a:p>
          <a:p>
            <a:pPr marL="342900" indent="-342900">
              <a:buClr>
                <a:srgbClr val="FDB614"/>
              </a:buClr>
              <a:buFont typeface="Arial" panose="020B0604020202020204" pitchFamily="34" charset="0"/>
              <a:buChar char="•"/>
            </a:pPr>
            <a:r>
              <a:rPr lang="en-GB" dirty="0"/>
              <a:t>For example how much do you want to be making in year 1/2/3?</a:t>
            </a:r>
          </a:p>
          <a:p>
            <a:pPr marL="342900" indent="-342900">
              <a:buClr>
                <a:srgbClr val="FDB614"/>
              </a:buClr>
              <a:buFont typeface="Arial" panose="020B0604020202020204" pitchFamily="34" charset="0"/>
              <a:buChar char="•"/>
            </a:pPr>
            <a:r>
              <a:rPr lang="en-GB" dirty="0"/>
              <a:t>How many customers do you want to have at the end of each year?</a:t>
            </a:r>
          </a:p>
          <a:p>
            <a:pPr marL="342900" indent="-342900">
              <a:buClr>
                <a:srgbClr val="FDB614"/>
              </a:buClr>
              <a:buFont typeface="Arial" panose="020B0604020202020204" pitchFamily="34" charset="0"/>
              <a:buChar char="•"/>
            </a:pPr>
            <a:r>
              <a:rPr lang="en-GB" dirty="0"/>
              <a:t>Do you plan to take on staff?</a:t>
            </a:r>
          </a:p>
          <a:p>
            <a:pPr marL="342900" indent="-342900">
              <a:buClr>
                <a:srgbClr val="FDB614"/>
              </a:buClr>
              <a:buFont typeface="Arial" panose="020B0604020202020204" pitchFamily="34" charset="0"/>
              <a:buChar char="•"/>
            </a:pPr>
            <a:r>
              <a:rPr lang="en-GB" dirty="0"/>
              <a:t>Do you aim to expand in year 2 or 3?</a:t>
            </a:r>
          </a:p>
          <a:p>
            <a:pPr marL="342900" indent="-342900">
              <a:buClr>
                <a:srgbClr val="FDB614"/>
              </a:buClr>
              <a:buFont typeface="Arial" panose="020B0604020202020204" pitchFamily="34" charset="0"/>
              <a:buChar char="•"/>
            </a:pPr>
            <a:endParaRPr lang="en-GB" b="1" dirty="0"/>
          </a:p>
        </p:txBody>
      </p:sp>
      <p:sp>
        <p:nvSpPr>
          <p:cNvPr id="2" name="Text Placeholder 1">
            <a:extLst>
              <a:ext uri="{FF2B5EF4-FFF2-40B4-BE49-F238E27FC236}">
                <a16:creationId xmlns:a16="http://schemas.microsoft.com/office/drawing/2014/main" id="{06154847-6EE9-4A72-A340-363A242DDB5A}"/>
              </a:ext>
            </a:extLst>
          </p:cNvPr>
          <p:cNvSpPr>
            <a:spLocks noGrp="1"/>
          </p:cNvSpPr>
          <p:nvPr>
            <p:ph type="body" sz="quarter" idx="10"/>
          </p:nvPr>
        </p:nvSpPr>
        <p:spPr>
          <a:xfrm rot="256793">
            <a:off x="522596" y="729838"/>
            <a:ext cx="3912108" cy="743199"/>
          </a:xfrm>
        </p:spPr>
        <p:txBody>
          <a:bodyPr>
            <a:normAutofit/>
          </a:bodyPr>
          <a:lstStyle/>
          <a:p>
            <a:r>
              <a:rPr lang="en-GB" sz="3600" dirty="0"/>
              <a:t>Goals</a:t>
            </a:r>
          </a:p>
        </p:txBody>
      </p:sp>
      <p:pic>
        <p:nvPicPr>
          <p:cNvPr id="11" name="Picture Placeholder 10" descr="A view of a rocky mountain&#10;&#10;Description automatically generated">
            <a:extLst>
              <a:ext uri="{FF2B5EF4-FFF2-40B4-BE49-F238E27FC236}">
                <a16:creationId xmlns:a16="http://schemas.microsoft.com/office/drawing/2014/main" id="{72E5B873-3199-474A-9C35-F991997422FB}"/>
              </a:ext>
            </a:extLst>
          </p:cNvPr>
          <p:cNvPicPr>
            <a:picLocks noGrp="1" noChangeAspect="1"/>
          </p:cNvPicPr>
          <p:nvPr>
            <p:ph type="pic" sz="quarter" idx="24"/>
          </p:nvPr>
        </p:nvPicPr>
        <p:blipFill>
          <a:blip r:embed="rId3"/>
          <a:srcRect l="18928" r="18928"/>
          <a:stretch>
            <a:fillRect/>
          </a:stretch>
        </p:blipFill>
        <p:spPr/>
      </p:pic>
      <p:sp>
        <p:nvSpPr>
          <p:cNvPr id="5" name="Rectangle 4">
            <a:extLst>
              <a:ext uri="{FF2B5EF4-FFF2-40B4-BE49-F238E27FC236}">
                <a16:creationId xmlns:a16="http://schemas.microsoft.com/office/drawing/2014/main" id="{613EF1E0-D07E-B94A-9A57-0EA729A7F634}"/>
              </a:ext>
            </a:extLst>
          </p:cNvPr>
          <p:cNvSpPr/>
          <p:nvPr/>
        </p:nvSpPr>
        <p:spPr>
          <a:xfrm rot="256793">
            <a:off x="2512754" y="582382"/>
            <a:ext cx="3321570" cy="103811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4165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95275" y="681688"/>
            <a:ext cx="4552950" cy="697353"/>
          </a:xfrm>
        </p:spPr>
        <p:txBody>
          <a:bodyPr>
            <a:normAutofit fontScale="92500"/>
          </a:bodyPr>
          <a:lstStyle/>
          <a:p>
            <a:r>
              <a:rPr lang="en-US" b="1" dirty="0"/>
              <a:t>M3 Learning Objectives</a:t>
            </a:r>
          </a:p>
        </p:txBody>
      </p:sp>
      <p:sp>
        <p:nvSpPr>
          <p:cNvPr id="7" name="Text Placeholder 6"/>
          <p:cNvSpPr>
            <a:spLocks noGrp="1"/>
          </p:cNvSpPr>
          <p:nvPr>
            <p:ph type="body" sz="quarter" idx="14"/>
          </p:nvPr>
        </p:nvSpPr>
        <p:spPr>
          <a:xfrm>
            <a:off x="643223" y="2087287"/>
            <a:ext cx="4205002" cy="3642009"/>
          </a:xfrm>
        </p:spPr>
        <p:txBody>
          <a:bodyPr>
            <a:normAutofit/>
          </a:bodyPr>
          <a:lstStyle/>
          <a:p>
            <a:pPr marL="342900" indent="-342900">
              <a:buFont typeface="Arial" panose="020B0604020202020204" pitchFamily="34" charset="0"/>
              <a:buChar char="•"/>
            </a:pPr>
            <a:r>
              <a:rPr lang="en-US" i="1" dirty="0"/>
              <a:t>You will be able to check if your business idea is viable</a:t>
            </a:r>
          </a:p>
          <a:p>
            <a:pPr marL="342900" indent="-342900">
              <a:buFont typeface="Arial" panose="020B0604020202020204" pitchFamily="34" charset="0"/>
              <a:buChar char="•"/>
            </a:pPr>
            <a:r>
              <a:rPr lang="en-US" i="1" dirty="0"/>
              <a:t>You will find out the key ingredients to successful pop culture businesses</a:t>
            </a:r>
          </a:p>
          <a:p>
            <a:pPr marL="342900" indent="-342900">
              <a:buFont typeface="Arial" panose="020B0604020202020204" pitchFamily="34" charset="0"/>
              <a:buChar char="•"/>
            </a:pPr>
            <a:r>
              <a:rPr lang="en-US" i="1" dirty="0"/>
              <a:t>You will know what a business plan is and what it is used for</a:t>
            </a:r>
          </a:p>
          <a:p>
            <a:endParaRPr lang="en-US" dirty="0"/>
          </a:p>
        </p:txBody>
      </p:sp>
      <p:sp>
        <p:nvSpPr>
          <p:cNvPr id="8" name="Text Placeholder 7"/>
          <p:cNvSpPr>
            <a:spLocks noGrp="1"/>
          </p:cNvSpPr>
          <p:nvPr>
            <p:ph type="body" sz="quarter" idx="15"/>
          </p:nvPr>
        </p:nvSpPr>
        <p:spPr/>
        <p:txBody>
          <a:bodyPr/>
          <a:lstStyle/>
          <a:p>
            <a:r>
              <a:rPr lang="en-US" dirty="0"/>
              <a:t>01</a:t>
            </a:r>
          </a:p>
        </p:txBody>
      </p:sp>
      <p:sp>
        <p:nvSpPr>
          <p:cNvPr id="5" name="Text Placeholder 4"/>
          <p:cNvSpPr>
            <a:spLocks noGrp="1"/>
          </p:cNvSpPr>
          <p:nvPr>
            <p:ph type="body" sz="quarter" idx="12"/>
          </p:nvPr>
        </p:nvSpPr>
        <p:spPr>
          <a:xfrm>
            <a:off x="6960165" y="1775790"/>
            <a:ext cx="3383985" cy="1122292"/>
          </a:xfrm>
        </p:spPr>
        <p:txBody>
          <a:bodyPr/>
          <a:lstStyle/>
          <a:p>
            <a:pPr lvl="0"/>
            <a:r>
              <a:rPr lang="en-US" b="1" dirty="0"/>
              <a:t>Checklist is Your Business Idea Viable</a:t>
            </a:r>
            <a:endParaRPr lang="en-IE" b="1" dirty="0"/>
          </a:p>
        </p:txBody>
      </p:sp>
      <p:sp>
        <p:nvSpPr>
          <p:cNvPr id="9" name="Text Placeholder 8"/>
          <p:cNvSpPr>
            <a:spLocks noGrp="1"/>
          </p:cNvSpPr>
          <p:nvPr>
            <p:ph type="body" sz="quarter" idx="16"/>
          </p:nvPr>
        </p:nvSpPr>
        <p:spPr/>
        <p:txBody>
          <a:bodyPr/>
          <a:lstStyle/>
          <a:p>
            <a:r>
              <a:rPr lang="en-US" dirty="0"/>
              <a:t>02</a:t>
            </a:r>
          </a:p>
        </p:txBody>
      </p:sp>
      <p:sp>
        <p:nvSpPr>
          <p:cNvPr id="10" name="Text Placeholder 9"/>
          <p:cNvSpPr>
            <a:spLocks noGrp="1"/>
          </p:cNvSpPr>
          <p:nvPr>
            <p:ph type="body" sz="quarter" idx="17"/>
          </p:nvPr>
        </p:nvSpPr>
        <p:spPr>
          <a:xfrm>
            <a:off x="6983983" y="3310369"/>
            <a:ext cx="4431730" cy="1122292"/>
          </a:xfrm>
        </p:spPr>
        <p:txBody>
          <a:bodyPr/>
          <a:lstStyle/>
          <a:p>
            <a:pPr lvl="0"/>
            <a:r>
              <a:rPr lang="en-US" b="1" dirty="0"/>
              <a:t>The Key Ingredients to a Successful Business</a:t>
            </a:r>
            <a:endParaRPr lang="en-IE" b="1" dirty="0"/>
          </a:p>
        </p:txBody>
      </p:sp>
      <p:sp>
        <p:nvSpPr>
          <p:cNvPr id="11" name="Text Placeholder 10"/>
          <p:cNvSpPr>
            <a:spLocks noGrp="1"/>
          </p:cNvSpPr>
          <p:nvPr>
            <p:ph type="body" sz="quarter" idx="18"/>
          </p:nvPr>
        </p:nvSpPr>
        <p:spPr/>
        <p:txBody>
          <a:bodyPr/>
          <a:lstStyle/>
          <a:p>
            <a:r>
              <a:rPr lang="en-US" dirty="0"/>
              <a:t>03</a:t>
            </a:r>
          </a:p>
        </p:txBody>
      </p:sp>
      <p:sp>
        <p:nvSpPr>
          <p:cNvPr id="12" name="Text Placeholder 11"/>
          <p:cNvSpPr>
            <a:spLocks noGrp="1"/>
          </p:cNvSpPr>
          <p:nvPr>
            <p:ph type="body" sz="quarter" idx="19"/>
          </p:nvPr>
        </p:nvSpPr>
        <p:spPr>
          <a:xfrm>
            <a:off x="6954035" y="4811716"/>
            <a:ext cx="4205002" cy="1122292"/>
          </a:xfrm>
        </p:spPr>
        <p:txBody>
          <a:bodyPr/>
          <a:lstStyle/>
          <a:p>
            <a:pPr lvl="0"/>
            <a:r>
              <a:rPr lang="en-US" b="1" dirty="0"/>
              <a:t>What is a Business Plan and Why do You Need One?</a:t>
            </a:r>
            <a:endParaRPr lang="en-IE" b="1" dirty="0"/>
          </a:p>
        </p:txBody>
      </p:sp>
    </p:spTree>
    <p:extLst>
      <p:ext uri="{BB962C8B-B14F-4D97-AF65-F5344CB8AC3E}">
        <p14:creationId xmlns:p14="http://schemas.microsoft.com/office/powerpoint/2010/main" val="1039687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6633228" y="1067101"/>
            <a:ext cx="5117143" cy="563072"/>
          </a:xfrm>
        </p:spPr>
        <p:txBody>
          <a:bodyPr>
            <a:normAutofit fontScale="92500" lnSpcReduction="20000"/>
          </a:bodyPr>
          <a:lstStyle/>
          <a:p>
            <a:r>
              <a:rPr lang="en-GB" dirty="0"/>
              <a:t>Marketing</a:t>
            </a:r>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D826988E-6AB5-49D3-8AF5-19C5C2876ECA}"/>
              </a:ext>
            </a:extLst>
          </p:cNvPr>
          <p:cNvSpPr>
            <a:spLocks noGrp="1"/>
          </p:cNvSpPr>
          <p:nvPr>
            <p:ph type="body" sz="quarter" idx="23"/>
          </p:nvPr>
        </p:nvSpPr>
        <p:spPr>
          <a:xfrm>
            <a:off x="6957899" y="2570244"/>
            <a:ext cx="4805651" cy="3392954"/>
          </a:xfrm>
        </p:spPr>
        <p:txBody>
          <a:bodyPr/>
          <a:lstStyle/>
          <a:p>
            <a:pPr algn="ctr"/>
            <a:r>
              <a:rPr lang="en-GB" sz="2800" i="1" dirty="0"/>
              <a:t>This part of the business plan shows how your business will establish itself and compete with others.   It is where you summarise the market research you have carried out.  </a:t>
            </a:r>
          </a:p>
        </p:txBody>
      </p:sp>
      <p:sp>
        <p:nvSpPr>
          <p:cNvPr id="5" name="Rectangle 4">
            <a:extLst>
              <a:ext uri="{FF2B5EF4-FFF2-40B4-BE49-F238E27FC236}">
                <a16:creationId xmlns:a16="http://schemas.microsoft.com/office/drawing/2014/main" id="{06995B9D-13E0-2342-A077-DA4854B05C15}"/>
              </a:ext>
            </a:extLst>
          </p:cNvPr>
          <p:cNvSpPr/>
          <p:nvPr/>
        </p:nvSpPr>
        <p:spPr>
          <a:xfrm rot="21343207" flipH="1">
            <a:off x="6795329" y="742191"/>
            <a:ext cx="2159383" cy="121289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4428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446991" y="2052748"/>
            <a:ext cx="5357737" cy="4263218"/>
          </a:xfrm>
        </p:spPr>
        <p:txBody>
          <a:bodyPr/>
          <a:lstStyle/>
          <a:p>
            <a:r>
              <a:rPr lang="en-GB" b="1" dirty="0">
                <a:solidFill>
                  <a:srgbClr val="FDB614"/>
                </a:solidFill>
              </a:rPr>
              <a:t>Typical content should include:</a:t>
            </a:r>
          </a:p>
          <a:p>
            <a:pPr>
              <a:spcBef>
                <a:spcPts val="0"/>
              </a:spcBef>
              <a:buClr>
                <a:srgbClr val="FDB614"/>
              </a:buClr>
            </a:pPr>
            <a:r>
              <a:rPr lang="en-GB" dirty="0"/>
              <a:t>		</a:t>
            </a:r>
          </a:p>
          <a:p>
            <a:pPr marL="342900" indent="-342900">
              <a:spcBef>
                <a:spcPts val="0"/>
              </a:spcBef>
              <a:buClr>
                <a:srgbClr val="FDB614"/>
              </a:buClr>
              <a:buFont typeface="Arial" panose="020B0604020202020204" pitchFamily="34" charset="0"/>
              <a:buChar char="•"/>
            </a:pPr>
            <a:r>
              <a:rPr lang="en-GB" dirty="0"/>
              <a:t>Who your customers are</a:t>
            </a:r>
          </a:p>
          <a:p>
            <a:pPr marL="342900" indent="-342900">
              <a:spcBef>
                <a:spcPts val="0"/>
              </a:spcBef>
              <a:buClr>
                <a:srgbClr val="FDB614"/>
              </a:buClr>
              <a:buFont typeface="Arial" panose="020B0604020202020204" pitchFamily="34" charset="0"/>
              <a:buChar char="•"/>
            </a:pPr>
            <a:r>
              <a:rPr lang="en-GB" dirty="0"/>
              <a:t>How you are going to target them</a:t>
            </a:r>
          </a:p>
          <a:p>
            <a:pPr marL="342900" indent="-342900">
              <a:spcBef>
                <a:spcPts val="0"/>
              </a:spcBef>
              <a:buClr>
                <a:srgbClr val="FDB614"/>
              </a:buClr>
              <a:buFont typeface="Arial" panose="020B0604020202020204" pitchFamily="34" charset="0"/>
              <a:buChar char="•"/>
            </a:pPr>
            <a:r>
              <a:rPr lang="en-GB" dirty="0"/>
              <a:t>The key market trends</a:t>
            </a:r>
          </a:p>
          <a:p>
            <a:pPr marL="342900" indent="-342900">
              <a:spcBef>
                <a:spcPts val="0"/>
              </a:spcBef>
              <a:buClr>
                <a:srgbClr val="FDB614"/>
              </a:buClr>
              <a:buFont typeface="Arial" panose="020B0604020202020204" pitchFamily="34" charset="0"/>
              <a:buChar char="•"/>
            </a:pPr>
            <a:r>
              <a:rPr lang="en-GB" dirty="0"/>
              <a:t>A description of your competitors </a:t>
            </a:r>
          </a:p>
          <a:p>
            <a:pPr marL="342900" indent="-342900">
              <a:spcBef>
                <a:spcPts val="0"/>
              </a:spcBef>
              <a:buClr>
                <a:srgbClr val="FDB614"/>
              </a:buClr>
              <a:buFont typeface="Arial" panose="020B0604020202020204" pitchFamily="34" charset="0"/>
              <a:buChar char="•"/>
            </a:pPr>
            <a:r>
              <a:rPr lang="en-GB" dirty="0"/>
              <a:t>What your prices will be  </a:t>
            </a:r>
          </a:p>
          <a:p>
            <a:pPr marL="342900" indent="-342900">
              <a:spcBef>
                <a:spcPts val="0"/>
              </a:spcBef>
              <a:buClr>
                <a:srgbClr val="FDB614"/>
              </a:buClr>
              <a:buFont typeface="Arial" panose="020B0604020202020204" pitchFamily="34" charset="0"/>
              <a:buChar char="•"/>
            </a:pPr>
            <a:r>
              <a:rPr lang="en-GB" dirty="0"/>
              <a:t>How and where you are going to sell your products or services </a:t>
            </a:r>
          </a:p>
          <a:p>
            <a:pPr marL="342900" indent="-342900">
              <a:spcBef>
                <a:spcPts val="0"/>
              </a:spcBef>
              <a:buClr>
                <a:srgbClr val="FDB614"/>
              </a:buClr>
              <a:buFont typeface="Arial" panose="020B0604020202020204" pitchFamily="34" charset="0"/>
              <a:buChar char="•"/>
            </a:pPr>
            <a:r>
              <a:rPr lang="en-GB" dirty="0"/>
              <a:t>How you are going to promote your products or services </a:t>
            </a:r>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a:xfrm rot="256793">
            <a:off x="469269" y="744127"/>
            <a:ext cx="3912108" cy="743199"/>
          </a:xfrm>
        </p:spPr>
        <p:txBody>
          <a:bodyPr>
            <a:normAutofit/>
          </a:bodyPr>
          <a:lstStyle/>
          <a:p>
            <a:r>
              <a:rPr lang="en-GB" sz="3600" dirty="0"/>
              <a:t>Marketing Section</a:t>
            </a:r>
          </a:p>
        </p:txBody>
      </p:sp>
      <p:pic>
        <p:nvPicPr>
          <p:cNvPr id="7" name="Picture Placeholder 6" descr="A group of people on a city street&#10;&#10;Description automatically generated">
            <a:extLst>
              <a:ext uri="{FF2B5EF4-FFF2-40B4-BE49-F238E27FC236}">
                <a16:creationId xmlns:a16="http://schemas.microsoft.com/office/drawing/2014/main" id="{A7C8CA87-DCDB-4BC4-B806-736CC0AF1F08}"/>
              </a:ext>
            </a:extLst>
          </p:cNvPr>
          <p:cNvPicPr>
            <a:picLocks noGrp="1" noChangeAspect="1"/>
          </p:cNvPicPr>
          <p:nvPr>
            <p:ph type="pic" sz="quarter" idx="24"/>
          </p:nvPr>
        </p:nvPicPr>
        <p:blipFill>
          <a:blip r:embed="rId3"/>
          <a:srcRect l="18928" r="18928"/>
          <a:stretch>
            <a:fillRect/>
          </a:stretch>
        </p:blipFill>
        <p:spPr/>
      </p:pic>
      <p:sp>
        <p:nvSpPr>
          <p:cNvPr id="5" name="Rectangle 4">
            <a:extLst>
              <a:ext uri="{FF2B5EF4-FFF2-40B4-BE49-F238E27FC236}">
                <a16:creationId xmlns:a16="http://schemas.microsoft.com/office/drawing/2014/main" id="{7E1F1BB7-7A60-7E4F-B396-2BDAC4C5E112}"/>
              </a:ext>
            </a:extLst>
          </p:cNvPr>
          <p:cNvSpPr/>
          <p:nvPr/>
        </p:nvSpPr>
        <p:spPr>
          <a:xfrm rot="256793">
            <a:off x="4332844" y="646560"/>
            <a:ext cx="1315235" cy="122059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89738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0DDFDE-AD4E-4FCA-AE87-7E2BC37FEA82}"/>
              </a:ext>
            </a:extLst>
          </p:cNvPr>
          <p:cNvSpPr>
            <a:spLocks noGrp="1"/>
          </p:cNvSpPr>
          <p:nvPr>
            <p:ph type="body" sz="quarter" idx="10"/>
          </p:nvPr>
        </p:nvSpPr>
        <p:spPr/>
        <p:txBody>
          <a:bodyPr>
            <a:normAutofit/>
          </a:bodyPr>
          <a:lstStyle/>
          <a:p>
            <a:r>
              <a:rPr lang="en-GB" sz="3600" dirty="0"/>
              <a:t>Market Research</a:t>
            </a:r>
          </a:p>
        </p:txBody>
      </p:sp>
      <p:pic>
        <p:nvPicPr>
          <p:cNvPr id="6" name="Picture Placeholder 5" descr="A small dog playing with a toy&#10;&#10;Description automatically generated">
            <a:extLst>
              <a:ext uri="{FF2B5EF4-FFF2-40B4-BE49-F238E27FC236}">
                <a16:creationId xmlns:a16="http://schemas.microsoft.com/office/drawing/2014/main" id="{18405A51-4A23-4838-888E-DA8469F2A183}"/>
              </a:ext>
            </a:extLst>
          </p:cNvPr>
          <p:cNvPicPr>
            <a:picLocks noGrp="1" noChangeAspect="1"/>
          </p:cNvPicPr>
          <p:nvPr>
            <p:ph type="pic" sz="quarter" idx="24"/>
          </p:nvPr>
        </p:nvPicPr>
        <p:blipFill rotWithShape="1">
          <a:blip r:embed="rId3"/>
          <a:srcRect t="14249" b="14249"/>
          <a:stretch/>
        </p:blipFill>
        <p:spPr/>
      </p:pic>
      <p:sp>
        <p:nvSpPr>
          <p:cNvPr id="5" name="Rectangle 4">
            <a:extLst>
              <a:ext uri="{FF2B5EF4-FFF2-40B4-BE49-F238E27FC236}">
                <a16:creationId xmlns:a16="http://schemas.microsoft.com/office/drawing/2014/main" id="{D917344C-1757-244E-92D8-54C0A591CD27}"/>
              </a:ext>
            </a:extLst>
          </p:cNvPr>
          <p:cNvSpPr/>
          <p:nvPr/>
        </p:nvSpPr>
        <p:spPr>
          <a:xfrm rot="21343207" flipH="1">
            <a:off x="6081117" y="880188"/>
            <a:ext cx="2096830" cy="125851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54ED1224-E869-4682-A461-78E326C8FA83}"/>
              </a:ext>
            </a:extLst>
          </p:cNvPr>
          <p:cNvSpPr>
            <a:spLocks noGrp="1"/>
          </p:cNvSpPr>
          <p:nvPr>
            <p:ph type="body" sz="quarter" idx="23"/>
          </p:nvPr>
        </p:nvSpPr>
        <p:spPr>
          <a:xfrm>
            <a:off x="6242609" y="2144376"/>
            <a:ext cx="5582635" cy="4061001"/>
          </a:xfrm>
        </p:spPr>
        <p:txBody>
          <a:bodyPr/>
          <a:lstStyle/>
          <a:p>
            <a:pPr algn="just"/>
            <a:r>
              <a:rPr lang="en-GB" dirty="0"/>
              <a:t>It is important to back up your business plan with research into the market.  This will include primary and secondary research.  </a:t>
            </a:r>
          </a:p>
          <a:p>
            <a:pPr algn="just"/>
            <a:r>
              <a:rPr lang="en-GB" b="1" dirty="0">
                <a:solidFill>
                  <a:srgbClr val="FDB614"/>
                </a:solidFill>
              </a:rPr>
              <a:t>Primary research </a:t>
            </a:r>
            <a:r>
              <a:rPr lang="en-GB" dirty="0"/>
              <a:t>is research carried out by yourself such as mystery shopping - visiting a competitor, or talking to your customers</a:t>
            </a:r>
          </a:p>
          <a:p>
            <a:pPr algn="just"/>
            <a:r>
              <a:rPr lang="en-GB" b="1" dirty="0">
                <a:solidFill>
                  <a:srgbClr val="FDB614"/>
                </a:solidFill>
              </a:rPr>
              <a:t>Secondary research </a:t>
            </a:r>
            <a:r>
              <a:rPr lang="en-GB" dirty="0"/>
              <a:t>is research carried out by others which is available to use such as government statistics or market reports.</a:t>
            </a:r>
          </a:p>
        </p:txBody>
      </p:sp>
    </p:spTree>
    <p:extLst>
      <p:ext uri="{BB962C8B-B14F-4D97-AF65-F5344CB8AC3E}">
        <p14:creationId xmlns:p14="http://schemas.microsoft.com/office/powerpoint/2010/main" val="12509198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464128" y="3348417"/>
            <a:ext cx="7581648" cy="1580131"/>
          </a:xfrm>
        </p:spPr>
        <p:txBody>
          <a:bodyPr/>
          <a:lstStyle/>
          <a:p>
            <a:pPr>
              <a:spcBef>
                <a:spcPts val="0"/>
              </a:spcBef>
            </a:pPr>
            <a:r>
              <a:rPr lang="en-GB" dirty="0"/>
              <a:t>It is essential to identify who your customers are.  When identifying who the customers are in a marketplace, it is useful to break the market in smaller pieces.  This is called</a:t>
            </a:r>
            <a:r>
              <a:rPr lang="en-GB" b="1" dirty="0">
                <a:solidFill>
                  <a:srgbClr val="FDB614"/>
                </a:solidFill>
              </a:rPr>
              <a:t> market segmentation. </a:t>
            </a:r>
          </a:p>
          <a:p>
            <a:pPr>
              <a:spcBef>
                <a:spcPts val="0"/>
              </a:spcBef>
            </a:pPr>
            <a:endParaRPr lang="en-GB" sz="1200" dirty="0"/>
          </a:p>
          <a:p>
            <a:pPr>
              <a:spcBef>
                <a:spcPts val="0"/>
              </a:spcBef>
            </a:pPr>
            <a:r>
              <a:rPr lang="en-GB" dirty="0"/>
              <a:t>Consumer markets are often segmented by demographic factors such as age, gender or social factors such as lifestyle. Commercial markets are usually segmented by business type, industry sector and number of employees. </a:t>
            </a:r>
          </a:p>
          <a:p>
            <a:pPr>
              <a:spcBef>
                <a:spcPts val="0"/>
              </a:spcBef>
            </a:pPr>
            <a:endParaRPr lang="en-GB" dirty="0"/>
          </a:p>
          <a:p>
            <a:pPr marL="0" indent="0">
              <a:spcBef>
                <a:spcPts val="0"/>
              </a:spcBef>
              <a:buNone/>
            </a:pPr>
            <a:endParaRPr lang="en-GB" dirty="0"/>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a:xfrm rot="285998">
            <a:off x="488142" y="2168054"/>
            <a:ext cx="3912108" cy="740787"/>
          </a:xfrm>
        </p:spPr>
        <p:txBody>
          <a:bodyPr/>
          <a:lstStyle/>
          <a:p>
            <a:r>
              <a:rPr lang="en-GB" dirty="0"/>
              <a:t>Customers</a:t>
            </a:r>
          </a:p>
        </p:txBody>
      </p:sp>
      <p:pic>
        <p:nvPicPr>
          <p:cNvPr id="10" name="Picture Placeholder 9" descr="A close up of a device&#10;&#10;Description automatically generated">
            <a:extLst>
              <a:ext uri="{FF2B5EF4-FFF2-40B4-BE49-F238E27FC236}">
                <a16:creationId xmlns:a16="http://schemas.microsoft.com/office/drawing/2014/main" id="{68F2787D-177C-4A0C-A51B-D1C99D4654DE}"/>
              </a:ext>
            </a:extLst>
          </p:cNvPr>
          <p:cNvPicPr>
            <a:picLocks noGrp="1" noChangeAspect="1"/>
          </p:cNvPicPr>
          <p:nvPr>
            <p:ph type="pic" sz="quarter" idx="26"/>
          </p:nvPr>
        </p:nvPicPr>
        <p:blipFill>
          <a:blip r:embed="rId3"/>
          <a:srcRect t="28753" b="28753"/>
          <a:stretch>
            <a:fillRect/>
          </a:stretch>
        </p:blipFill>
        <p:spPr/>
      </p:pic>
      <p:sp>
        <p:nvSpPr>
          <p:cNvPr id="5" name="Rectangle 4">
            <a:extLst>
              <a:ext uri="{FF2B5EF4-FFF2-40B4-BE49-F238E27FC236}">
                <a16:creationId xmlns:a16="http://schemas.microsoft.com/office/drawing/2014/main" id="{E5B0963A-07C1-1442-9166-4F098E9E6887}"/>
              </a:ext>
            </a:extLst>
          </p:cNvPr>
          <p:cNvSpPr/>
          <p:nvPr/>
        </p:nvSpPr>
        <p:spPr>
          <a:xfrm rot="285998">
            <a:off x="2907700" y="2191336"/>
            <a:ext cx="2454899" cy="97253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56653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401644" y="1992876"/>
            <a:ext cx="5980791" cy="4284949"/>
          </a:xfrm>
        </p:spPr>
        <p:txBody>
          <a:bodyPr/>
          <a:lstStyle/>
          <a:p>
            <a:r>
              <a:rPr lang="en-GB" b="1" dirty="0">
                <a:solidFill>
                  <a:srgbClr val="FDB614"/>
                </a:solidFill>
              </a:rPr>
              <a:t>Activity  - </a:t>
            </a:r>
            <a:r>
              <a:rPr lang="en-GB" dirty="0"/>
              <a:t>Think about what you could offer</a:t>
            </a:r>
          </a:p>
          <a:p>
            <a:pPr marL="342900" indent="-342900">
              <a:buClr>
                <a:srgbClr val="FFC000"/>
              </a:buClr>
              <a:buFont typeface="Arial" panose="020B0604020202020204" pitchFamily="34" charset="0"/>
              <a:buChar char="•"/>
            </a:pPr>
            <a:r>
              <a:rPr lang="en-GB" dirty="0"/>
              <a:t>Game of Thrones fans wanting to visit the locations where it was filmed</a:t>
            </a:r>
          </a:p>
          <a:p>
            <a:pPr marL="342900" indent="-342900">
              <a:buClr>
                <a:srgbClr val="FFC000"/>
              </a:buClr>
              <a:buFont typeface="Arial" panose="020B0604020202020204" pitchFamily="34" charset="0"/>
              <a:buChar char="•"/>
            </a:pPr>
            <a:r>
              <a:rPr lang="en-GB" dirty="0"/>
              <a:t>Cosplay fans</a:t>
            </a:r>
          </a:p>
          <a:p>
            <a:pPr marL="342900" indent="-342900">
              <a:buClr>
                <a:srgbClr val="FFC000"/>
              </a:buClr>
              <a:buFont typeface="Arial" panose="020B0604020202020204" pitchFamily="34" charset="0"/>
              <a:buChar char="•"/>
            </a:pPr>
            <a:r>
              <a:rPr lang="en-GB" dirty="0"/>
              <a:t>Social media influencers</a:t>
            </a:r>
          </a:p>
          <a:p>
            <a:pPr marL="342900" indent="-342900">
              <a:buClr>
                <a:srgbClr val="FFC000"/>
              </a:buClr>
              <a:buFont typeface="Arial" panose="020B0604020202020204" pitchFamily="34" charset="0"/>
              <a:buChar char="•"/>
            </a:pPr>
            <a:endParaRPr lang="en-GB" dirty="0"/>
          </a:p>
          <a:p>
            <a:pPr>
              <a:buClr>
                <a:srgbClr val="FFC000"/>
              </a:buClr>
            </a:pPr>
            <a:r>
              <a:rPr lang="en-GB" b="1" dirty="0">
                <a:solidFill>
                  <a:srgbClr val="FDB614"/>
                </a:solidFill>
              </a:rPr>
              <a:t>Exercise: </a:t>
            </a:r>
            <a:r>
              <a:rPr lang="en-GB" dirty="0"/>
              <a:t>As a group discussion identify three specific traits for each group and how you could promote your services to them</a:t>
            </a:r>
          </a:p>
          <a:p>
            <a:pPr marL="342900" indent="-342900">
              <a:buClr>
                <a:srgbClr val="FFC000"/>
              </a:buClr>
              <a:buFont typeface="Arial" panose="020B0604020202020204" pitchFamily="34" charset="0"/>
              <a:buChar char="•"/>
            </a:pPr>
            <a:endParaRPr lang="en-GB" dirty="0"/>
          </a:p>
          <a:p>
            <a:pPr marL="342900" indent="-342900">
              <a:buClr>
                <a:srgbClr val="FFC000"/>
              </a:buClr>
              <a:buFont typeface="Arial" panose="020B0604020202020204" pitchFamily="34" charset="0"/>
              <a:buChar char="•"/>
            </a:pPr>
            <a:endParaRPr lang="en-GB" dirty="0"/>
          </a:p>
          <a:p>
            <a:endParaRPr lang="en-GB" dirty="0"/>
          </a:p>
          <a:p>
            <a:endParaRPr lang="en-GB" dirty="0"/>
          </a:p>
          <a:p>
            <a:endParaRPr lang="en-GB" dirty="0"/>
          </a:p>
          <a:p>
            <a:endParaRPr lang="en-GB" dirty="0"/>
          </a:p>
          <a:p>
            <a:endParaRPr lang="en-GB" dirty="0"/>
          </a:p>
          <a:p>
            <a:pPr marL="0" indent="0">
              <a:buNone/>
            </a:pPr>
            <a:endParaRPr lang="en-GB" dirty="0"/>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a:xfrm rot="256793">
            <a:off x="362434" y="762906"/>
            <a:ext cx="4924821" cy="743199"/>
          </a:xfrm>
        </p:spPr>
        <p:txBody>
          <a:bodyPr>
            <a:noAutofit/>
          </a:bodyPr>
          <a:lstStyle/>
          <a:p>
            <a:r>
              <a:rPr lang="en-GB" sz="3600" dirty="0"/>
              <a:t>Pop culture customers</a:t>
            </a:r>
          </a:p>
        </p:txBody>
      </p:sp>
      <p:pic>
        <p:nvPicPr>
          <p:cNvPr id="11" name="Picture Placeholder 10" descr="A group of people that are standing in the snow&#10;&#10;Description automatically generated">
            <a:extLst>
              <a:ext uri="{FF2B5EF4-FFF2-40B4-BE49-F238E27FC236}">
                <a16:creationId xmlns:a16="http://schemas.microsoft.com/office/drawing/2014/main" id="{202B24D6-7A8F-4F7E-8427-EF1A3879E609}"/>
              </a:ext>
            </a:extLst>
          </p:cNvPr>
          <p:cNvPicPr>
            <a:picLocks noGrp="1" noChangeAspect="1"/>
          </p:cNvPicPr>
          <p:nvPr>
            <p:ph type="pic" sz="quarter" idx="24"/>
          </p:nvPr>
        </p:nvPicPr>
        <p:blipFill rotWithShape="1">
          <a:blip r:embed="rId3"/>
          <a:srcRect t="9777" b="9777"/>
          <a:stretch/>
        </p:blipFill>
        <p:spPr/>
      </p:pic>
      <p:grpSp>
        <p:nvGrpSpPr>
          <p:cNvPr id="5" name="Google Shape;518;p39">
            <a:extLst>
              <a:ext uri="{FF2B5EF4-FFF2-40B4-BE49-F238E27FC236}">
                <a16:creationId xmlns:a16="http://schemas.microsoft.com/office/drawing/2014/main" id="{25A1F8C3-72D8-4CA9-AC98-F3D6FF30F8D6}"/>
              </a:ext>
            </a:extLst>
          </p:cNvPr>
          <p:cNvGrpSpPr/>
          <p:nvPr/>
        </p:nvGrpSpPr>
        <p:grpSpPr>
          <a:xfrm>
            <a:off x="612892" y="4150816"/>
            <a:ext cx="366458" cy="366437"/>
            <a:chOff x="1923675" y="1633650"/>
            <a:chExt cx="436000" cy="435975"/>
          </a:xfrm>
          <a:solidFill>
            <a:srgbClr val="FDB614"/>
          </a:solidFill>
        </p:grpSpPr>
        <p:sp>
          <p:nvSpPr>
            <p:cNvPr id="6" name="Google Shape;519;p39">
              <a:extLst>
                <a:ext uri="{FF2B5EF4-FFF2-40B4-BE49-F238E27FC236}">
                  <a16:creationId xmlns:a16="http://schemas.microsoft.com/office/drawing/2014/main" id="{945B672B-BDB8-4286-99F1-378226473E87}"/>
                </a:ext>
              </a:extLst>
            </p:cNvPr>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grp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520;p39">
              <a:extLst>
                <a:ext uri="{FF2B5EF4-FFF2-40B4-BE49-F238E27FC236}">
                  <a16:creationId xmlns:a16="http://schemas.microsoft.com/office/drawing/2014/main" id="{0C93F17F-710C-4483-839F-15E61889609B}"/>
                </a:ext>
              </a:extLst>
            </p:cNvPr>
            <p:cNvSpPr/>
            <p:nvPr/>
          </p:nvSpPr>
          <p:spPr>
            <a:xfrm>
              <a:off x="2019900" y="1757250"/>
              <a:ext cx="261825" cy="261850"/>
            </a:xfrm>
            <a:custGeom>
              <a:avLst/>
              <a:gdLst/>
              <a:ahLst/>
              <a:cxnLst/>
              <a:rect l="l" t="t" r="r" b="b"/>
              <a:pathLst>
                <a:path w="10473" h="10474" fill="none" extrusionOk="0">
                  <a:moveTo>
                    <a:pt x="10473" y="1"/>
                  </a:moveTo>
                  <a:lnTo>
                    <a:pt x="0" y="10473"/>
                  </a:lnTo>
                </a:path>
              </a:pathLst>
            </a:custGeom>
            <a:grp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521;p39">
              <a:extLst>
                <a:ext uri="{FF2B5EF4-FFF2-40B4-BE49-F238E27FC236}">
                  <a16:creationId xmlns:a16="http://schemas.microsoft.com/office/drawing/2014/main" id="{629A2555-5D29-451B-8F41-5C09370B9189}"/>
                </a:ext>
              </a:extLst>
            </p:cNvPr>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grp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522;p39">
              <a:extLst>
                <a:ext uri="{FF2B5EF4-FFF2-40B4-BE49-F238E27FC236}">
                  <a16:creationId xmlns:a16="http://schemas.microsoft.com/office/drawing/2014/main" id="{532355DD-742E-41E5-A0EC-97400CC330F4}"/>
                </a:ext>
              </a:extLst>
            </p:cNvPr>
            <p:cNvSpPr/>
            <p:nvPr/>
          </p:nvSpPr>
          <p:spPr>
            <a:xfrm>
              <a:off x="1974225" y="1711575"/>
              <a:ext cx="261825" cy="261850"/>
            </a:xfrm>
            <a:custGeom>
              <a:avLst/>
              <a:gdLst/>
              <a:ahLst/>
              <a:cxnLst/>
              <a:rect l="l" t="t" r="r" b="b"/>
              <a:pathLst>
                <a:path w="10473" h="10474" fill="none" extrusionOk="0">
                  <a:moveTo>
                    <a:pt x="0" y="10474"/>
                  </a:moveTo>
                  <a:lnTo>
                    <a:pt x="10473" y="1"/>
                  </a:lnTo>
                </a:path>
              </a:pathLst>
            </a:custGeom>
            <a:grp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523;p39">
              <a:extLst>
                <a:ext uri="{FF2B5EF4-FFF2-40B4-BE49-F238E27FC236}">
                  <a16:creationId xmlns:a16="http://schemas.microsoft.com/office/drawing/2014/main" id="{B19D8BC2-B625-4495-A200-7FDFB0FBAE1F}"/>
                </a:ext>
              </a:extLst>
            </p:cNvPr>
            <p:cNvSpPr/>
            <p:nvPr/>
          </p:nvSpPr>
          <p:spPr>
            <a:xfrm>
              <a:off x="1934650" y="2014200"/>
              <a:ext cx="44475" cy="44475"/>
            </a:xfrm>
            <a:custGeom>
              <a:avLst/>
              <a:gdLst/>
              <a:ahLst/>
              <a:cxnLst/>
              <a:rect l="l" t="t" r="r" b="b"/>
              <a:pathLst>
                <a:path w="1779" h="1779" fill="none" extrusionOk="0">
                  <a:moveTo>
                    <a:pt x="1778" y="1778"/>
                  </a:moveTo>
                  <a:lnTo>
                    <a:pt x="0" y="0"/>
                  </a:lnTo>
                </a:path>
              </a:pathLst>
            </a:custGeom>
            <a:grp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24;p39">
              <a:extLst>
                <a:ext uri="{FF2B5EF4-FFF2-40B4-BE49-F238E27FC236}">
                  <a16:creationId xmlns:a16="http://schemas.microsoft.com/office/drawing/2014/main" id="{72B6D21E-31BA-4AA0-BF21-A47382C9148A}"/>
                </a:ext>
              </a:extLst>
            </p:cNvPr>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grp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9160398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0268093-6B4F-40F8-B0C7-3FE62DEF6423}"/>
              </a:ext>
            </a:extLst>
          </p:cNvPr>
          <p:cNvSpPr>
            <a:spLocks noGrp="1"/>
          </p:cNvSpPr>
          <p:nvPr>
            <p:ph type="body" sz="quarter" idx="10"/>
          </p:nvPr>
        </p:nvSpPr>
        <p:spPr/>
        <p:txBody>
          <a:bodyPr>
            <a:normAutofit/>
          </a:bodyPr>
          <a:lstStyle/>
          <a:p>
            <a:r>
              <a:rPr lang="en-GB" dirty="0"/>
              <a:t>Media inspired experience</a:t>
            </a:r>
          </a:p>
        </p:txBody>
      </p:sp>
      <p:sp>
        <p:nvSpPr>
          <p:cNvPr id="10" name="Rectangle 9">
            <a:extLst>
              <a:ext uri="{FF2B5EF4-FFF2-40B4-BE49-F238E27FC236}">
                <a16:creationId xmlns:a16="http://schemas.microsoft.com/office/drawing/2014/main" id="{82AADA89-D6BA-4CAF-8840-4CEBB90C6F59}"/>
              </a:ext>
            </a:extLst>
          </p:cNvPr>
          <p:cNvSpPr/>
          <p:nvPr/>
        </p:nvSpPr>
        <p:spPr>
          <a:xfrm>
            <a:off x="375007" y="1987823"/>
            <a:ext cx="5403985" cy="3785652"/>
          </a:xfrm>
          <a:prstGeom prst="rect">
            <a:avLst/>
          </a:prstGeom>
        </p:spPr>
        <p:txBody>
          <a:bodyPr wrap="square">
            <a:spAutoFit/>
          </a:bodyPr>
          <a:lstStyle/>
          <a:p>
            <a:r>
              <a:rPr lang="en-GB" sz="2400" dirty="0">
                <a:solidFill>
                  <a:srgbClr val="4D4D4C"/>
                </a:solidFill>
              </a:rPr>
              <a:t>Game of Thrones Tourism has been a major positive for Northern Ireland and a number of entrepreneurs have created pop culture businesses.  </a:t>
            </a:r>
          </a:p>
          <a:p>
            <a:endParaRPr lang="en-GB" sz="2400" dirty="0">
              <a:solidFill>
                <a:srgbClr val="4D4D4C"/>
              </a:solidFill>
            </a:endParaRPr>
          </a:p>
          <a:p>
            <a:r>
              <a:rPr lang="en-GB" sz="2400" dirty="0">
                <a:solidFill>
                  <a:srgbClr val="4D4D4C"/>
                </a:solidFill>
              </a:rPr>
              <a:t>In this video, </a:t>
            </a:r>
            <a:r>
              <a:rPr lang="en-GB" sz="2400" dirty="0" err="1">
                <a:solidFill>
                  <a:srgbClr val="4D4D4C"/>
                </a:solidFill>
              </a:rPr>
              <a:t>Clearsky</a:t>
            </a:r>
            <a:r>
              <a:rPr lang="en-GB" sz="2400" dirty="0">
                <a:solidFill>
                  <a:srgbClr val="4D4D4C"/>
                </a:solidFill>
              </a:rPr>
              <a:t> Adventure Centre, location for ‘’Winterfell’’ outline how they created a screen tourism experience.</a:t>
            </a:r>
          </a:p>
          <a:p>
            <a:endParaRPr lang="en-GB" sz="2400" b="1" dirty="0">
              <a:solidFill>
                <a:srgbClr val="DA2128"/>
              </a:solidFill>
            </a:endParaRPr>
          </a:p>
          <a:p>
            <a:r>
              <a:rPr lang="en-GB" sz="2400" b="1" dirty="0">
                <a:solidFill>
                  <a:srgbClr val="DA2128"/>
                </a:solidFill>
                <a:hlinkClick r:id="rId2">
                  <a:extLst>
                    <a:ext uri="{A12FA001-AC4F-418D-AE19-62706E023703}">
                      <ahyp:hlinkClr xmlns:ahyp="http://schemas.microsoft.com/office/drawing/2018/hyperlinkcolor" val="tx"/>
                    </a:ext>
                  </a:extLst>
                </a:hlinkClick>
              </a:rPr>
              <a:t>YouTube Video case study</a:t>
            </a:r>
            <a:endParaRPr lang="en-GB" sz="2400" b="1" dirty="0">
              <a:solidFill>
                <a:srgbClr val="DA2128"/>
              </a:solidFill>
            </a:endParaRPr>
          </a:p>
        </p:txBody>
      </p:sp>
      <p:grpSp>
        <p:nvGrpSpPr>
          <p:cNvPr id="2" name="Group 1">
            <a:extLst>
              <a:ext uri="{FF2B5EF4-FFF2-40B4-BE49-F238E27FC236}">
                <a16:creationId xmlns:a16="http://schemas.microsoft.com/office/drawing/2014/main" id="{A7A6CA54-E043-F945-BE55-7E70FEACBE5B}"/>
              </a:ext>
            </a:extLst>
          </p:cNvPr>
          <p:cNvGrpSpPr/>
          <p:nvPr/>
        </p:nvGrpSpPr>
        <p:grpSpPr>
          <a:xfrm>
            <a:off x="4932972" y="2172511"/>
            <a:ext cx="7259028" cy="4417200"/>
            <a:chOff x="4661737" y="1814500"/>
            <a:chExt cx="7259028" cy="4414777"/>
          </a:xfrm>
        </p:grpSpPr>
        <p:pic>
          <p:nvPicPr>
            <p:cNvPr id="8" name="Picture 7">
              <a:hlinkClick r:id="rId2"/>
              <a:extLst>
                <a:ext uri="{FF2B5EF4-FFF2-40B4-BE49-F238E27FC236}">
                  <a16:creationId xmlns:a16="http://schemas.microsoft.com/office/drawing/2014/main" id="{04BA90E1-A760-43A4-9B29-4FD6D9588BED}"/>
                </a:ext>
              </a:extLst>
            </p:cNvPr>
            <p:cNvPicPr>
              <a:picLocks noChangeAspect="1"/>
            </p:cNvPicPr>
            <p:nvPr/>
          </p:nvPicPr>
          <p:blipFill>
            <a:blip r:embed="rId3"/>
            <a:stretch>
              <a:fillRect/>
            </a:stretch>
          </p:blipFill>
          <p:spPr>
            <a:xfrm>
              <a:off x="5675221" y="2129063"/>
              <a:ext cx="5254718" cy="3257325"/>
            </a:xfrm>
            <a:prstGeom prst="rect">
              <a:avLst/>
            </a:prstGeom>
          </p:spPr>
        </p:pic>
        <p:pic>
          <p:nvPicPr>
            <p:cNvPr id="9" name="Picture 8">
              <a:extLst>
                <a:ext uri="{FF2B5EF4-FFF2-40B4-BE49-F238E27FC236}">
                  <a16:creationId xmlns:a16="http://schemas.microsoft.com/office/drawing/2014/main" id="{B7B4E3F9-EB68-1E47-810D-0B41B7AF5840}"/>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661737" y="1814500"/>
              <a:ext cx="7259028" cy="4414777"/>
            </a:xfrm>
            <a:prstGeom prst="rect">
              <a:avLst/>
            </a:prstGeom>
          </p:spPr>
        </p:pic>
      </p:grpSp>
    </p:spTree>
    <p:extLst>
      <p:ext uri="{BB962C8B-B14F-4D97-AF65-F5344CB8AC3E}">
        <p14:creationId xmlns:p14="http://schemas.microsoft.com/office/powerpoint/2010/main" val="2465838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ED1224-E869-4682-A461-78E326C8FA83}"/>
              </a:ext>
            </a:extLst>
          </p:cNvPr>
          <p:cNvSpPr>
            <a:spLocks noGrp="1"/>
          </p:cNvSpPr>
          <p:nvPr>
            <p:ph type="body" sz="quarter" idx="23"/>
          </p:nvPr>
        </p:nvSpPr>
        <p:spPr>
          <a:xfrm>
            <a:off x="570168" y="2202198"/>
            <a:ext cx="5525831" cy="4061001"/>
          </a:xfrm>
        </p:spPr>
        <p:txBody>
          <a:bodyPr/>
          <a:lstStyle/>
          <a:p>
            <a:pPr marL="342900" indent="-342900" fontAlgn="base">
              <a:buClr>
                <a:srgbClr val="FDB614"/>
              </a:buClr>
              <a:buFont typeface="Arial" panose="020B0604020202020204" pitchFamily="34" charset="0"/>
              <a:buChar char="•"/>
            </a:pPr>
            <a:r>
              <a:rPr lang="en-GB" dirty="0"/>
              <a:t>Describe the demand for your product or service - is it growing or shrinking?</a:t>
            </a:r>
          </a:p>
          <a:p>
            <a:pPr marL="342900" indent="-342900" fontAlgn="base">
              <a:buClr>
                <a:srgbClr val="FDB614"/>
              </a:buClr>
              <a:buFont typeface="Arial" panose="020B0604020202020204" pitchFamily="34" charset="0"/>
              <a:buChar char="•"/>
            </a:pPr>
            <a:r>
              <a:rPr lang="en-GB" dirty="0"/>
              <a:t>What are the current general economic and market trends?</a:t>
            </a:r>
          </a:p>
          <a:p>
            <a:pPr marL="342900" indent="-342900">
              <a:buClr>
                <a:srgbClr val="FDB614"/>
              </a:buClr>
              <a:buFont typeface="Arial" panose="020B0604020202020204" pitchFamily="34" charset="0"/>
              <a:buChar char="•"/>
            </a:pPr>
            <a:r>
              <a:rPr lang="en-GB" dirty="0"/>
              <a:t>Understanding market trends helps you stay in front of the competition. For example the rise in online events, or the development of </a:t>
            </a:r>
            <a:r>
              <a:rPr lang="en-GB" dirty="0" err="1"/>
              <a:t>esports</a:t>
            </a:r>
            <a:r>
              <a:rPr lang="en-GB" dirty="0"/>
              <a:t> leagues.</a:t>
            </a:r>
          </a:p>
          <a:p>
            <a:endParaRPr lang="en-GB" dirty="0"/>
          </a:p>
        </p:txBody>
      </p:sp>
      <p:sp>
        <p:nvSpPr>
          <p:cNvPr id="3" name="Text Placeholder 2">
            <a:extLst>
              <a:ext uri="{FF2B5EF4-FFF2-40B4-BE49-F238E27FC236}">
                <a16:creationId xmlns:a16="http://schemas.microsoft.com/office/drawing/2014/main" id="{FC0DDFDE-AD4E-4FCA-AE87-7E2BC37FEA82}"/>
              </a:ext>
            </a:extLst>
          </p:cNvPr>
          <p:cNvSpPr>
            <a:spLocks noGrp="1"/>
          </p:cNvSpPr>
          <p:nvPr>
            <p:ph type="body" sz="quarter" idx="10"/>
          </p:nvPr>
        </p:nvSpPr>
        <p:spPr>
          <a:xfrm rot="256793">
            <a:off x="592446" y="739743"/>
            <a:ext cx="3912108" cy="743199"/>
          </a:xfrm>
        </p:spPr>
        <p:txBody>
          <a:bodyPr>
            <a:normAutofit/>
          </a:bodyPr>
          <a:lstStyle/>
          <a:p>
            <a:r>
              <a:rPr lang="en-GB" sz="3600" dirty="0"/>
              <a:t>Trends</a:t>
            </a:r>
          </a:p>
        </p:txBody>
      </p:sp>
      <p:pic>
        <p:nvPicPr>
          <p:cNvPr id="8" name="Picture Placeholder 7" descr="A person posing for the camera&#10;&#10;Description automatically generated">
            <a:extLst>
              <a:ext uri="{FF2B5EF4-FFF2-40B4-BE49-F238E27FC236}">
                <a16:creationId xmlns:a16="http://schemas.microsoft.com/office/drawing/2014/main" id="{F7A31EB9-DF40-4F86-A8A8-3FC0A690A703}"/>
              </a:ext>
            </a:extLst>
          </p:cNvPr>
          <p:cNvPicPr>
            <a:picLocks noGrp="1" noChangeAspect="1"/>
          </p:cNvPicPr>
          <p:nvPr>
            <p:ph type="pic" sz="quarter" idx="24"/>
          </p:nvPr>
        </p:nvPicPr>
        <p:blipFill rotWithShape="1">
          <a:blip r:embed="rId3"/>
          <a:srcRect l="18928" r="18928"/>
          <a:stretch/>
        </p:blipFill>
        <p:spPr/>
      </p:pic>
      <p:sp>
        <p:nvSpPr>
          <p:cNvPr id="5" name="Rectangle 4">
            <a:extLst>
              <a:ext uri="{FF2B5EF4-FFF2-40B4-BE49-F238E27FC236}">
                <a16:creationId xmlns:a16="http://schemas.microsoft.com/office/drawing/2014/main" id="{C31B157D-565D-B649-87E3-74BF0D004FB6}"/>
              </a:ext>
            </a:extLst>
          </p:cNvPr>
          <p:cNvSpPr/>
          <p:nvPr/>
        </p:nvSpPr>
        <p:spPr>
          <a:xfrm rot="256793">
            <a:off x="2774287" y="372431"/>
            <a:ext cx="2847036" cy="159498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98142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DF6B1F9-E019-4E8A-B708-B88DC7FA2D13}"/>
              </a:ext>
            </a:extLst>
          </p:cNvPr>
          <p:cNvSpPr>
            <a:spLocks noGrp="1"/>
          </p:cNvSpPr>
          <p:nvPr>
            <p:ph type="body" sz="quarter" idx="10"/>
          </p:nvPr>
        </p:nvSpPr>
        <p:spPr>
          <a:xfrm rot="256793">
            <a:off x="565650" y="751072"/>
            <a:ext cx="3912108" cy="743199"/>
          </a:xfrm>
        </p:spPr>
        <p:txBody>
          <a:bodyPr>
            <a:normAutofit/>
          </a:bodyPr>
          <a:lstStyle/>
          <a:p>
            <a:r>
              <a:rPr lang="en-GB" sz="3600" dirty="0"/>
              <a:t>Promotion  </a:t>
            </a:r>
          </a:p>
        </p:txBody>
      </p:sp>
      <p:pic>
        <p:nvPicPr>
          <p:cNvPr id="3" name="Picture Placeholder 2" descr="A person standing in front of a store&#10;&#10;Description automatically generated">
            <a:extLst>
              <a:ext uri="{FF2B5EF4-FFF2-40B4-BE49-F238E27FC236}">
                <a16:creationId xmlns:a16="http://schemas.microsoft.com/office/drawing/2014/main" id="{42D5E9BA-D55A-44CA-87FD-7133E9F0D704}"/>
              </a:ext>
            </a:extLst>
          </p:cNvPr>
          <p:cNvPicPr>
            <a:picLocks noGrp="1" noChangeAspect="1"/>
          </p:cNvPicPr>
          <p:nvPr>
            <p:ph type="pic" sz="quarter" idx="24"/>
          </p:nvPr>
        </p:nvPicPr>
        <p:blipFill>
          <a:blip r:embed="rId3"/>
          <a:srcRect l="18928" r="18928"/>
          <a:stretch>
            <a:fillRect/>
          </a:stretch>
        </p:blipFill>
        <p:spPr/>
      </p:pic>
      <p:sp>
        <p:nvSpPr>
          <p:cNvPr id="5" name="Rectangle 4">
            <a:extLst>
              <a:ext uri="{FF2B5EF4-FFF2-40B4-BE49-F238E27FC236}">
                <a16:creationId xmlns:a16="http://schemas.microsoft.com/office/drawing/2014/main" id="{E328E58E-61BF-3045-A61C-799B3FC4F9DC}"/>
              </a:ext>
            </a:extLst>
          </p:cNvPr>
          <p:cNvSpPr/>
          <p:nvPr/>
        </p:nvSpPr>
        <p:spPr>
          <a:xfrm rot="256793">
            <a:off x="3103315" y="353758"/>
            <a:ext cx="2847036" cy="159498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839BEC92-881D-4834-BEA6-29315D10327E}"/>
              </a:ext>
            </a:extLst>
          </p:cNvPr>
          <p:cNvSpPr>
            <a:spLocks noGrp="1"/>
          </p:cNvSpPr>
          <p:nvPr>
            <p:ph type="body" sz="quarter" idx="23"/>
          </p:nvPr>
        </p:nvSpPr>
        <p:spPr>
          <a:xfrm>
            <a:off x="438383" y="2052748"/>
            <a:ext cx="5747721" cy="4061001"/>
          </a:xfrm>
        </p:spPr>
        <p:txBody>
          <a:bodyPr/>
          <a:lstStyle/>
          <a:p>
            <a:r>
              <a:rPr lang="en-GB" dirty="0"/>
              <a:t>When you know your customers and how you are going to sell your product or service, you can now explain how you are going to advertise your business.  </a:t>
            </a:r>
          </a:p>
          <a:p>
            <a:r>
              <a:rPr lang="en-GB" dirty="0"/>
              <a:t>This could be online or offline promotion or a combination of both.  Which methods do your customers respond to? </a:t>
            </a:r>
          </a:p>
          <a:p>
            <a:r>
              <a:rPr lang="en-GB" dirty="0"/>
              <a:t>Draw up a realistic budget for launching and maintaining your business to guide your spending. </a:t>
            </a:r>
          </a:p>
        </p:txBody>
      </p:sp>
    </p:spTree>
    <p:extLst>
      <p:ext uri="{BB962C8B-B14F-4D97-AF65-F5344CB8AC3E}">
        <p14:creationId xmlns:p14="http://schemas.microsoft.com/office/powerpoint/2010/main" val="6421542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873872-2F3F-4DE9-9B65-A95CF9ADC694}"/>
              </a:ext>
            </a:extLst>
          </p:cNvPr>
          <p:cNvSpPr>
            <a:spLocks noGrp="1"/>
          </p:cNvSpPr>
          <p:nvPr>
            <p:ph type="body" sz="quarter" idx="23"/>
          </p:nvPr>
        </p:nvSpPr>
        <p:spPr>
          <a:xfrm>
            <a:off x="441269" y="3097581"/>
            <a:ext cx="9165847" cy="2874037"/>
          </a:xfrm>
        </p:spPr>
        <p:txBody>
          <a:bodyPr/>
          <a:lstStyle/>
          <a:p>
            <a:pPr algn="just" fontAlgn="base">
              <a:spcBef>
                <a:spcPts val="0"/>
              </a:spcBef>
            </a:pPr>
            <a:r>
              <a:rPr lang="en-GB" dirty="0"/>
              <a:t>The price you charge for your product or service is one of the most important business decisions you make. Setting a price that is too high or too low could limit your business growth. You need to be able to set a price that is profitable, and you need to know that your customers think it is a reasonable price to pay for your products or services. </a:t>
            </a:r>
          </a:p>
          <a:p>
            <a:pPr algn="just" fontAlgn="base">
              <a:spcBef>
                <a:spcPts val="0"/>
              </a:spcBef>
            </a:pPr>
            <a:endParaRPr lang="en-GB" sz="1800" dirty="0"/>
          </a:p>
          <a:p>
            <a:pPr algn="just" fontAlgn="base">
              <a:spcBef>
                <a:spcPts val="0"/>
              </a:spcBef>
            </a:pPr>
            <a:r>
              <a:rPr lang="en-GB" dirty="0"/>
              <a:t>What your competitors charge can guide you. You can decide to create a premium product and charge more, as long as you know why you are worth it, are sure your customers will pay that much and have a realistic plan for selling at that price.</a:t>
            </a:r>
          </a:p>
          <a:p>
            <a:endParaRPr lang="en-GB" dirty="0"/>
          </a:p>
        </p:txBody>
      </p:sp>
      <p:sp>
        <p:nvSpPr>
          <p:cNvPr id="4" name="Text Placeholder 3">
            <a:extLst>
              <a:ext uri="{FF2B5EF4-FFF2-40B4-BE49-F238E27FC236}">
                <a16:creationId xmlns:a16="http://schemas.microsoft.com/office/drawing/2014/main" id="{C54008DE-342B-46C1-8EF2-BD20C43FEB34}"/>
              </a:ext>
            </a:extLst>
          </p:cNvPr>
          <p:cNvSpPr>
            <a:spLocks noGrp="1"/>
          </p:cNvSpPr>
          <p:nvPr>
            <p:ph type="body" sz="quarter" idx="10"/>
          </p:nvPr>
        </p:nvSpPr>
        <p:spPr/>
        <p:txBody>
          <a:bodyPr/>
          <a:lstStyle/>
          <a:p>
            <a:r>
              <a:rPr lang="en-GB" dirty="0"/>
              <a:t>Pricing</a:t>
            </a:r>
          </a:p>
        </p:txBody>
      </p:sp>
      <p:pic>
        <p:nvPicPr>
          <p:cNvPr id="7" name="Picture Placeholder 6" descr="A close up of a sign&#10;&#10;Description automatically generated">
            <a:extLst>
              <a:ext uri="{FF2B5EF4-FFF2-40B4-BE49-F238E27FC236}">
                <a16:creationId xmlns:a16="http://schemas.microsoft.com/office/drawing/2014/main" id="{ADDB36F9-C439-4C0C-A76E-106B4E6757DF}"/>
              </a:ext>
            </a:extLst>
          </p:cNvPr>
          <p:cNvPicPr>
            <a:picLocks noGrp="1" noChangeAspect="1"/>
          </p:cNvPicPr>
          <p:nvPr>
            <p:ph type="pic" sz="quarter" idx="26"/>
          </p:nvPr>
        </p:nvPicPr>
        <p:blipFill>
          <a:blip r:embed="rId3"/>
          <a:srcRect t="28753" b="28753"/>
          <a:stretch>
            <a:fillRect/>
          </a:stretch>
        </p:blipFill>
        <p:spPr/>
      </p:pic>
      <p:sp>
        <p:nvSpPr>
          <p:cNvPr id="5" name="Rectangle 4">
            <a:extLst>
              <a:ext uri="{FF2B5EF4-FFF2-40B4-BE49-F238E27FC236}">
                <a16:creationId xmlns:a16="http://schemas.microsoft.com/office/drawing/2014/main" id="{CE0EF09C-2CB9-CF4E-ACCB-89532A3C76E5}"/>
              </a:ext>
            </a:extLst>
          </p:cNvPr>
          <p:cNvSpPr/>
          <p:nvPr/>
        </p:nvSpPr>
        <p:spPr>
          <a:xfrm rot="285998">
            <a:off x="2284668" y="2160120"/>
            <a:ext cx="2954417" cy="92100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8191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522302" y="3729038"/>
            <a:ext cx="7222392" cy="2440810"/>
          </a:xfrm>
        </p:spPr>
        <p:txBody>
          <a:bodyPr/>
          <a:lstStyle/>
          <a:p>
            <a:pPr algn="ctr"/>
            <a:r>
              <a:rPr lang="en-GB" sz="2800" i="1" dirty="0"/>
              <a:t>Describing who your competitors are, and what they are offering, can help you improve your products, services and marketing. It will enable you to set your prices competitively and help you to respond to rival marketing campaigns with your own initiatives.</a:t>
            </a:r>
          </a:p>
          <a:p>
            <a:pPr marL="0" indent="0">
              <a:buNone/>
            </a:pPr>
            <a:endParaRPr lang="en-GB" sz="2800" dirty="0"/>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a:xfrm rot="285998">
            <a:off x="377941" y="2159802"/>
            <a:ext cx="3912108" cy="740787"/>
          </a:xfrm>
        </p:spPr>
        <p:txBody>
          <a:bodyPr/>
          <a:lstStyle/>
          <a:p>
            <a:r>
              <a:rPr lang="en-GB" dirty="0"/>
              <a:t>Competitors</a:t>
            </a:r>
          </a:p>
        </p:txBody>
      </p:sp>
      <p:pic>
        <p:nvPicPr>
          <p:cNvPr id="16" name="Picture Placeholder 15" descr="A person standing in front of a building&#10;&#10;Description automatically generated">
            <a:extLst>
              <a:ext uri="{FF2B5EF4-FFF2-40B4-BE49-F238E27FC236}">
                <a16:creationId xmlns:a16="http://schemas.microsoft.com/office/drawing/2014/main" id="{661C08D8-2883-48DC-98AA-4F9FE0D3808C}"/>
              </a:ext>
            </a:extLst>
          </p:cNvPr>
          <p:cNvPicPr>
            <a:picLocks noGrp="1" noChangeAspect="1"/>
          </p:cNvPicPr>
          <p:nvPr>
            <p:ph type="pic" sz="quarter" idx="26"/>
          </p:nvPr>
        </p:nvPicPr>
        <p:blipFill>
          <a:blip r:embed="rId3"/>
          <a:srcRect t="28703" b="28703"/>
          <a:stretch>
            <a:fillRect/>
          </a:stretch>
        </p:blipFill>
        <p:spPr/>
      </p:pic>
      <p:sp>
        <p:nvSpPr>
          <p:cNvPr id="5" name="Rectangle 4">
            <a:extLst>
              <a:ext uri="{FF2B5EF4-FFF2-40B4-BE49-F238E27FC236}">
                <a16:creationId xmlns:a16="http://schemas.microsoft.com/office/drawing/2014/main" id="{8D8B99B6-9279-914D-8CF2-118448CDD3CC}"/>
              </a:ext>
            </a:extLst>
          </p:cNvPr>
          <p:cNvSpPr/>
          <p:nvPr/>
        </p:nvSpPr>
        <p:spPr>
          <a:xfrm rot="285998">
            <a:off x="3390959" y="2191876"/>
            <a:ext cx="1846210" cy="92100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4762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p:txBody>
          <a:bodyPr/>
          <a:lstStyle/>
          <a:p>
            <a:pPr marL="342900" indent="-342900">
              <a:buFont typeface="Arial" panose="020B0604020202020204" pitchFamily="34" charset="0"/>
              <a:buChar char="•"/>
            </a:pPr>
            <a:r>
              <a:rPr lang="en-US" i="1" dirty="0"/>
              <a:t>You will discover new types of business plans</a:t>
            </a:r>
          </a:p>
          <a:p>
            <a:pPr marL="342900" indent="-342900">
              <a:buFont typeface="Arial" panose="020B0604020202020204" pitchFamily="34" charset="0"/>
              <a:buChar char="•"/>
            </a:pPr>
            <a:r>
              <a:rPr lang="en-US" i="1" dirty="0"/>
              <a:t>You will be able to create a killer business plan</a:t>
            </a:r>
          </a:p>
          <a:p>
            <a:pPr marL="342900" indent="-342900">
              <a:buFont typeface="Arial" panose="020B0604020202020204" pitchFamily="34" charset="0"/>
              <a:buChar char="•"/>
            </a:pPr>
            <a:r>
              <a:rPr lang="en-US" i="1" dirty="0"/>
              <a:t>Learn about USP’s and how to develop your own</a:t>
            </a:r>
            <a:endParaRPr lang="en-US" dirty="0"/>
          </a:p>
        </p:txBody>
      </p:sp>
      <p:sp>
        <p:nvSpPr>
          <p:cNvPr id="8" name="Text Placeholder 7"/>
          <p:cNvSpPr>
            <a:spLocks noGrp="1"/>
          </p:cNvSpPr>
          <p:nvPr>
            <p:ph type="body" sz="quarter" idx="15"/>
          </p:nvPr>
        </p:nvSpPr>
        <p:spPr/>
        <p:txBody>
          <a:bodyPr/>
          <a:lstStyle/>
          <a:p>
            <a:r>
              <a:rPr lang="en-US" dirty="0"/>
              <a:t>04</a:t>
            </a:r>
          </a:p>
        </p:txBody>
      </p:sp>
      <p:sp>
        <p:nvSpPr>
          <p:cNvPr id="5" name="Text Placeholder 4"/>
          <p:cNvSpPr>
            <a:spLocks noGrp="1"/>
          </p:cNvSpPr>
          <p:nvPr>
            <p:ph type="body" sz="quarter" idx="12"/>
          </p:nvPr>
        </p:nvSpPr>
        <p:spPr/>
        <p:txBody>
          <a:bodyPr/>
          <a:lstStyle/>
          <a:p>
            <a:r>
              <a:rPr lang="en-US" b="1" dirty="0"/>
              <a:t>New and Innovative Types of Business Plans </a:t>
            </a:r>
          </a:p>
        </p:txBody>
      </p:sp>
      <p:sp>
        <p:nvSpPr>
          <p:cNvPr id="9" name="Text Placeholder 8"/>
          <p:cNvSpPr>
            <a:spLocks noGrp="1"/>
          </p:cNvSpPr>
          <p:nvPr>
            <p:ph type="body" sz="quarter" idx="16"/>
          </p:nvPr>
        </p:nvSpPr>
        <p:spPr/>
        <p:txBody>
          <a:bodyPr/>
          <a:lstStyle/>
          <a:p>
            <a:r>
              <a:rPr lang="en-US" dirty="0"/>
              <a:t>05</a:t>
            </a:r>
          </a:p>
        </p:txBody>
      </p:sp>
      <p:sp>
        <p:nvSpPr>
          <p:cNvPr id="10" name="Text Placeholder 9"/>
          <p:cNvSpPr>
            <a:spLocks noGrp="1"/>
          </p:cNvSpPr>
          <p:nvPr>
            <p:ph type="body" sz="quarter" idx="17"/>
          </p:nvPr>
        </p:nvSpPr>
        <p:spPr>
          <a:xfrm>
            <a:off x="6983983" y="3310369"/>
            <a:ext cx="4188842" cy="1122292"/>
          </a:xfrm>
        </p:spPr>
        <p:txBody>
          <a:bodyPr/>
          <a:lstStyle/>
          <a:p>
            <a:r>
              <a:rPr lang="en-US" b="1" dirty="0"/>
              <a:t>Top Tips to Create a Killer Business Plan </a:t>
            </a:r>
          </a:p>
        </p:txBody>
      </p:sp>
      <p:sp>
        <p:nvSpPr>
          <p:cNvPr id="11" name="Text Placeholder 10"/>
          <p:cNvSpPr>
            <a:spLocks noGrp="1"/>
          </p:cNvSpPr>
          <p:nvPr>
            <p:ph type="body" sz="quarter" idx="18"/>
          </p:nvPr>
        </p:nvSpPr>
        <p:spPr/>
        <p:txBody>
          <a:bodyPr/>
          <a:lstStyle/>
          <a:p>
            <a:r>
              <a:rPr lang="en-US" dirty="0"/>
              <a:t>06</a:t>
            </a:r>
          </a:p>
        </p:txBody>
      </p:sp>
      <p:sp>
        <p:nvSpPr>
          <p:cNvPr id="12" name="Text Placeholder 11"/>
          <p:cNvSpPr>
            <a:spLocks noGrp="1"/>
          </p:cNvSpPr>
          <p:nvPr>
            <p:ph type="body" sz="quarter" idx="19"/>
          </p:nvPr>
        </p:nvSpPr>
        <p:spPr/>
        <p:txBody>
          <a:bodyPr/>
          <a:lstStyle/>
          <a:p>
            <a:pPr lvl="0"/>
            <a:r>
              <a:rPr lang="en-US" b="1" dirty="0"/>
              <a:t>What are Unique Selling Points? How to Develop your USP’s for Your New Pop Culture  Business</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fontScale="92500"/>
          </a:bodyPr>
          <a:lstStyle/>
          <a:p>
            <a:r>
              <a:rPr lang="en-US" b="1" dirty="0"/>
              <a:t>M3 Learning Objectives</a:t>
            </a:r>
          </a:p>
        </p:txBody>
      </p:sp>
    </p:spTree>
    <p:extLst>
      <p:ext uri="{BB962C8B-B14F-4D97-AF65-F5344CB8AC3E}">
        <p14:creationId xmlns:p14="http://schemas.microsoft.com/office/powerpoint/2010/main" val="10028133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BC0E131-894A-6448-B1BF-952CC7E79455}"/>
              </a:ext>
            </a:extLst>
          </p:cNvPr>
          <p:cNvGrpSpPr/>
          <p:nvPr/>
        </p:nvGrpSpPr>
        <p:grpSpPr>
          <a:xfrm>
            <a:off x="4932972" y="1929573"/>
            <a:ext cx="7259028" cy="4417200"/>
            <a:chOff x="4841669" y="2129063"/>
            <a:chExt cx="7259028" cy="4417200"/>
          </a:xfrm>
        </p:grpSpPr>
        <p:pic>
          <p:nvPicPr>
            <p:cNvPr id="8" name="Picture 7">
              <a:hlinkClick r:id="rId2"/>
              <a:extLst>
                <a:ext uri="{FF2B5EF4-FFF2-40B4-BE49-F238E27FC236}">
                  <a16:creationId xmlns:a16="http://schemas.microsoft.com/office/drawing/2014/main" id="{1B1D2D3B-9940-4F16-86D2-59A5293C1D0E}"/>
                </a:ext>
              </a:extLst>
            </p:cNvPr>
            <p:cNvPicPr>
              <a:picLocks noChangeAspect="1"/>
            </p:cNvPicPr>
            <p:nvPr/>
          </p:nvPicPr>
          <p:blipFill>
            <a:blip r:embed="rId3"/>
            <a:stretch>
              <a:fillRect/>
            </a:stretch>
          </p:blipFill>
          <p:spPr>
            <a:xfrm>
              <a:off x="5903820" y="2486025"/>
              <a:ext cx="5196209" cy="3228975"/>
            </a:xfrm>
            <a:prstGeom prst="rect">
              <a:avLst/>
            </a:prstGeom>
          </p:spPr>
        </p:pic>
        <p:pic>
          <p:nvPicPr>
            <p:cNvPr id="9" name="Picture 8">
              <a:extLst>
                <a:ext uri="{FF2B5EF4-FFF2-40B4-BE49-F238E27FC236}">
                  <a16:creationId xmlns:a16="http://schemas.microsoft.com/office/drawing/2014/main" id="{06ED70B9-D368-614F-B0F0-020052441EE9}"/>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841669" y="2129063"/>
              <a:ext cx="7259028" cy="4417200"/>
            </a:xfrm>
            <a:prstGeom prst="rect">
              <a:avLst/>
            </a:prstGeom>
          </p:spPr>
        </p:pic>
      </p:grpSp>
      <p:sp>
        <p:nvSpPr>
          <p:cNvPr id="10" name="Rectangle 9">
            <a:extLst>
              <a:ext uri="{FF2B5EF4-FFF2-40B4-BE49-F238E27FC236}">
                <a16:creationId xmlns:a16="http://schemas.microsoft.com/office/drawing/2014/main" id="{D662D37E-8E79-4F0D-9742-CEF08A1126FF}"/>
              </a:ext>
            </a:extLst>
          </p:cNvPr>
          <p:cNvSpPr/>
          <p:nvPr/>
        </p:nvSpPr>
        <p:spPr>
          <a:xfrm>
            <a:off x="524999" y="1929573"/>
            <a:ext cx="5196210" cy="3785652"/>
          </a:xfrm>
          <a:prstGeom prst="rect">
            <a:avLst/>
          </a:prstGeom>
        </p:spPr>
        <p:txBody>
          <a:bodyPr wrap="square">
            <a:spAutoFit/>
          </a:bodyPr>
          <a:lstStyle/>
          <a:p>
            <a:r>
              <a:rPr lang="en-GB" sz="2400" dirty="0">
                <a:solidFill>
                  <a:srgbClr val="4D4D4C"/>
                </a:solidFill>
              </a:rPr>
              <a:t>Pop Culture has been used for a range of promotional methods to help build nostalgia and connect with people of certain age groups. In this advert, Google aim to engage with those born in the 80s and remember the Home Alone film to help promote their Google Assistant Technology at Christmas.</a:t>
            </a:r>
          </a:p>
          <a:p>
            <a:endParaRPr lang="en-GB" sz="2400" dirty="0">
              <a:solidFill>
                <a:srgbClr val="4D4D4C"/>
              </a:solidFill>
            </a:endParaRPr>
          </a:p>
          <a:p>
            <a:r>
              <a:rPr lang="en-GB" sz="2400" b="1" dirty="0">
                <a:solidFill>
                  <a:srgbClr val="DA2128"/>
                </a:solidFill>
                <a:hlinkClick r:id="rId2">
                  <a:extLst>
                    <a:ext uri="{A12FA001-AC4F-418D-AE19-62706E023703}">
                      <ahyp:hlinkClr xmlns:ahyp="http://schemas.microsoft.com/office/drawing/2018/hyperlinkcolor" val="tx"/>
                    </a:ext>
                  </a:extLst>
                </a:hlinkClick>
              </a:rPr>
              <a:t>Google advert</a:t>
            </a:r>
            <a:endParaRPr lang="en-GB" sz="2400" b="1" dirty="0">
              <a:solidFill>
                <a:srgbClr val="DA2128"/>
              </a:solidFill>
            </a:endParaRPr>
          </a:p>
        </p:txBody>
      </p:sp>
      <p:sp>
        <p:nvSpPr>
          <p:cNvPr id="11" name="Rectangle 10">
            <a:extLst>
              <a:ext uri="{FF2B5EF4-FFF2-40B4-BE49-F238E27FC236}">
                <a16:creationId xmlns:a16="http://schemas.microsoft.com/office/drawing/2014/main" id="{E5B734A6-A830-0141-85E2-DA6DE1E0CA07}"/>
              </a:ext>
            </a:extLst>
          </p:cNvPr>
          <p:cNvSpPr/>
          <p:nvPr/>
        </p:nvSpPr>
        <p:spPr>
          <a:xfrm rot="285998">
            <a:off x="-164725" y="577398"/>
            <a:ext cx="472694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B01B2592-BA66-493D-BFA6-3820C2BDD510}"/>
              </a:ext>
            </a:extLst>
          </p:cNvPr>
          <p:cNvSpPr>
            <a:spLocks noGrp="1"/>
          </p:cNvSpPr>
          <p:nvPr>
            <p:ph type="body" sz="quarter" idx="10"/>
          </p:nvPr>
        </p:nvSpPr>
        <p:spPr/>
        <p:txBody>
          <a:bodyPr/>
          <a:lstStyle/>
          <a:p>
            <a:r>
              <a:rPr lang="en-GB" dirty="0"/>
              <a:t>Marketing examples</a:t>
            </a:r>
          </a:p>
        </p:txBody>
      </p:sp>
    </p:spTree>
    <p:extLst>
      <p:ext uri="{BB962C8B-B14F-4D97-AF65-F5344CB8AC3E}">
        <p14:creationId xmlns:p14="http://schemas.microsoft.com/office/powerpoint/2010/main" val="24796627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t>Summary</a:t>
            </a:r>
          </a:p>
        </p:txBody>
      </p:sp>
      <p:sp>
        <p:nvSpPr>
          <p:cNvPr id="3" name="Text Placeholder 2"/>
          <p:cNvSpPr>
            <a:spLocks noGrp="1"/>
          </p:cNvSpPr>
          <p:nvPr>
            <p:ph type="body" sz="quarter" idx="18"/>
          </p:nvPr>
        </p:nvSpPr>
        <p:spPr/>
        <p:txBody>
          <a:bodyPr/>
          <a:lstStyle/>
          <a:p>
            <a:r>
              <a:rPr lang="en-US" dirty="0"/>
              <a:t>Any Questions?</a:t>
            </a:r>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1570832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p:txBody>
          <a:bodyPr/>
          <a:lstStyle/>
          <a:p>
            <a:pPr marL="342900" indent="-342900">
              <a:buFont typeface="Arial" panose="020B0604020202020204" pitchFamily="34" charset="0"/>
              <a:buChar char="•"/>
            </a:pPr>
            <a:r>
              <a:rPr lang="en-US" i="1" dirty="0"/>
              <a:t>You will be able to understand the benefits of collaboration </a:t>
            </a:r>
          </a:p>
          <a:p>
            <a:pPr marL="342900" indent="-342900">
              <a:buFont typeface="Arial" panose="020B0604020202020204" pitchFamily="34" charset="0"/>
              <a:buChar char="•"/>
            </a:pPr>
            <a:r>
              <a:rPr lang="en-US" i="1" dirty="0"/>
              <a:t>You will see examples of young entrepreneurs starting pop culture businesses</a:t>
            </a:r>
          </a:p>
          <a:p>
            <a:pPr marL="342900" indent="-342900">
              <a:buFont typeface="Arial" panose="020B0604020202020204" pitchFamily="34" charset="0"/>
              <a:buChar char="•"/>
            </a:pPr>
            <a:r>
              <a:rPr lang="en-US" i="1" dirty="0"/>
              <a:t>You will understand the content required to complete a business plan</a:t>
            </a:r>
          </a:p>
          <a:p>
            <a:endParaRPr lang="en-US" i="1" dirty="0"/>
          </a:p>
          <a:p>
            <a:endParaRPr lang="en-US" dirty="0"/>
          </a:p>
        </p:txBody>
      </p:sp>
      <p:sp>
        <p:nvSpPr>
          <p:cNvPr id="8" name="Text Placeholder 7"/>
          <p:cNvSpPr>
            <a:spLocks noGrp="1"/>
          </p:cNvSpPr>
          <p:nvPr>
            <p:ph type="body" sz="quarter" idx="15"/>
          </p:nvPr>
        </p:nvSpPr>
        <p:spPr/>
        <p:txBody>
          <a:bodyPr/>
          <a:lstStyle/>
          <a:p>
            <a:r>
              <a:rPr lang="en-US" dirty="0"/>
              <a:t>07</a:t>
            </a:r>
          </a:p>
        </p:txBody>
      </p:sp>
      <p:sp>
        <p:nvSpPr>
          <p:cNvPr id="5" name="Text Placeholder 4"/>
          <p:cNvSpPr>
            <a:spLocks noGrp="1"/>
          </p:cNvSpPr>
          <p:nvPr>
            <p:ph type="body" sz="quarter" idx="12"/>
          </p:nvPr>
        </p:nvSpPr>
        <p:spPr/>
        <p:txBody>
          <a:bodyPr/>
          <a:lstStyle/>
          <a:p>
            <a:pPr lvl="0"/>
            <a:r>
              <a:rPr lang="en-US" b="1" dirty="0"/>
              <a:t>Collaborating for Business Success – Why You Don’t Need to be a Solopreneur!</a:t>
            </a:r>
            <a:endParaRPr lang="en-IE" b="1" dirty="0"/>
          </a:p>
        </p:txBody>
      </p:sp>
      <p:sp>
        <p:nvSpPr>
          <p:cNvPr id="9" name="Text Placeholder 8"/>
          <p:cNvSpPr>
            <a:spLocks noGrp="1"/>
          </p:cNvSpPr>
          <p:nvPr>
            <p:ph type="body" sz="quarter" idx="16"/>
          </p:nvPr>
        </p:nvSpPr>
        <p:spPr/>
        <p:txBody>
          <a:bodyPr/>
          <a:lstStyle/>
          <a:p>
            <a:r>
              <a:rPr lang="en-US" dirty="0"/>
              <a:t>08</a:t>
            </a:r>
          </a:p>
        </p:txBody>
      </p:sp>
      <p:sp>
        <p:nvSpPr>
          <p:cNvPr id="10" name="Text Placeholder 9"/>
          <p:cNvSpPr>
            <a:spLocks noGrp="1"/>
          </p:cNvSpPr>
          <p:nvPr>
            <p:ph type="body" sz="quarter" idx="17"/>
          </p:nvPr>
        </p:nvSpPr>
        <p:spPr>
          <a:xfrm>
            <a:off x="6983983" y="3310369"/>
            <a:ext cx="4674617" cy="1122292"/>
          </a:xfrm>
        </p:spPr>
        <p:txBody>
          <a:bodyPr/>
          <a:lstStyle/>
          <a:p>
            <a:pPr lvl="0"/>
            <a:r>
              <a:rPr lang="en-US" b="1" dirty="0"/>
              <a:t>Case Studies – Spotlight on the USP’s of 3 Pop Culture Businesses</a:t>
            </a:r>
            <a:endParaRPr lang="en-IE" b="1" dirty="0"/>
          </a:p>
        </p:txBody>
      </p:sp>
      <p:sp>
        <p:nvSpPr>
          <p:cNvPr id="11" name="Text Placeholder 10"/>
          <p:cNvSpPr>
            <a:spLocks noGrp="1"/>
          </p:cNvSpPr>
          <p:nvPr>
            <p:ph type="body" sz="quarter" idx="18"/>
          </p:nvPr>
        </p:nvSpPr>
        <p:spPr/>
        <p:txBody>
          <a:bodyPr/>
          <a:lstStyle/>
          <a:p>
            <a:r>
              <a:rPr lang="en-US" dirty="0"/>
              <a:t>09</a:t>
            </a:r>
          </a:p>
        </p:txBody>
      </p:sp>
      <p:sp>
        <p:nvSpPr>
          <p:cNvPr id="12" name="Text Placeholder 11"/>
          <p:cNvSpPr>
            <a:spLocks noGrp="1"/>
          </p:cNvSpPr>
          <p:nvPr>
            <p:ph type="body" sz="quarter" idx="19"/>
          </p:nvPr>
        </p:nvSpPr>
        <p:spPr/>
        <p:txBody>
          <a:bodyPr/>
          <a:lstStyle/>
          <a:p>
            <a:pPr lvl="0"/>
            <a:r>
              <a:rPr lang="en-US" b="1" dirty="0"/>
              <a:t>Business Plan Content </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fontScale="92500"/>
          </a:bodyPr>
          <a:lstStyle/>
          <a:p>
            <a:r>
              <a:rPr lang="en-US" b="1" dirty="0"/>
              <a:t>M3 Learning Objectives</a:t>
            </a:r>
          </a:p>
        </p:txBody>
      </p:sp>
    </p:spTree>
    <p:extLst>
      <p:ext uri="{BB962C8B-B14F-4D97-AF65-F5344CB8AC3E}">
        <p14:creationId xmlns:p14="http://schemas.microsoft.com/office/powerpoint/2010/main" val="3194230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0">
            <a:extLst>
              <a:ext uri="{FF2B5EF4-FFF2-40B4-BE49-F238E27FC236}">
                <a16:creationId xmlns:a16="http://schemas.microsoft.com/office/drawing/2014/main" id="{8B88D805-BF46-E245-B4AB-28793EBBAD06}"/>
              </a:ext>
            </a:extLst>
          </p:cNvPr>
          <p:cNvSpPr txBox="1">
            <a:spLocks/>
          </p:cNvSpPr>
          <p:nvPr/>
        </p:nvSpPr>
        <p:spPr>
          <a:xfrm>
            <a:off x="575166" y="2120685"/>
            <a:ext cx="7898295" cy="416914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07988" indent="0">
              <a:buFont typeface="Arial" charset="0"/>
              <a:buNone/>
            </a:pPr>
            <a:r>
              <a:rPr lang="en-IE" sz="2800" b="1" dirty="0">
                <a:solidFill>
                  <a:srgbClr val="1268B3"/>
                </a:solidFill>
              </a:rPr>
              <a:t>Business Planning Steps</a:t>
            </a:r>
            <a:endParaRPr lang="en-GB" sz="2800" b="1" dirty="0"/>
          </a:p>
          <a:p>
            <a:pPr marL="457200" indent="-457200">
              <a:buClr>
                <a:srgbClr val="DA2128"/>
              </a:buClr>
              <a:buFont typeface="+mj-lt"/>
              <a:buAutoNum type="arabicPeriod"/>
            </a:pPr>
            <a:r>
              <a:rPr lang="en-GB" dirty="0"/>
              <a:t>Identify the Problem You're Solving</a:t>
            </a:r>
          </a:p>
          <a:p>
            <a:pPr marL="457200" indent="-457200">
              <a:buClr>
                <a:srgbClr val="DA2128"/>
              </a:buClr>
              <a:buFont typeface="+mj-lt"/>
              <a:buAutoNum type="arabicPeriod"/>
            </a:pPr>
            <a:r>
              <a:rPr lang="en-GB" dirty="0"/>
              <a:t>Have you the skills required</a:t>
            </a:r>
          </a:p>
          <a:p>
            <a:pPr marL="457200" indent="-457200">
              <a:buClr>
                <a:srgbClr val="DA2128"/>
              </a:buClr>
              <a:buFont typeface="+mj-lt"/>
              <a:buAutoNum type="arabicPeriod"/>
            </a:pPr>
            <a:r>
              <a:rPr lang="en-GB" dirty="0"/>
              <a:t>Have you done the market research</a:t>
            </a:r>
          </a:p>
          <a:p>
            <a:pPr marL="457200" indent="-457200">
              <a:buClr>
                <a:srgbClr val="DA2128"/>
              </a:buClr>
              <a:buFont typeface="+mj-lt"/>
              <a:buAutoNum type="arabicPeriod"/>
            </a:pPr>
            <a:r>
              <a:rPr lang="en-GB" dirty="0"/>
              <a:t>Is there a big enough market</a:t>
            </a:r>
          </a:p>
          <a:p>
            <a:pPr marL="457200" indent="-457200">
              <a:buClr>
                <a:srgbClr val="DA2128"/>
              </a:buClr>
              <a:buFont typeface="+mj-lt"/>
              <a:buAutoNum type="arabicPeriod"/>
            </a:pPr>
            <a:r>
              <a:rPr lang="en-GB" dirty="0"/>
              <a:t>Who are your customers </a:t>
            </a:r>
          </a:p>
          <a:p>
            <a:pPr marL="457200" indent="-457200">
              <a:buClr>
                <a:srgbClr val="DA2128"/>
              </a:buClr>
              <a:buFont typeface="+mj-lt"/>
              <a:buAutoNum type="arabicPeriod"/>
            </a:pPr>
            <a:r>
              <a:rPr lang="en-GB" dirty="0"/>
              <a:t>Are there any competitors </a:t>
            </a:r>
          </a:p>
          <a:p>
            <a:pPr marL="457200" indent="-457200">
              <a:buClr>
                <a:srgbClr val="DA2128"/>
              </a:buClr>
              <a:buFont typeface="+mj-lt"/>
              <a:buAutoNum type="arabicPeriod"/>
            </a:pPr>
            <a:r>
              <a:rPr lang="en-GB" dirty="0"/>
              <a:t>How much will it cost </a:t>
            </a:r>
          </a:p>
          <a:p>
            <a:pPr marL="457200" indent="-457200">
              <a:buClr>
                <a:srgbClr val="DA2128"/>
              </a:buClr>
              <a:buFont typeface="+mj-lt"/>
              <a:buAutoNum type="arabicPeriod"/>
            </a:pPr>
            <a:r>
              <a:rPr lang="en-GB" dirty="0"/>
              <a:t>What are the rules and regulations  </a:t>
            </a:r>
          </a:p>
          <a:p>
            <a:pPr marL="0" indent="0">
              <a:buFont typeface="Arial" charset="0"/>
              <a:buNone/>
            </a:pPr>
            <a:r>
              <a:rPr lang="en-GB" b="1" dirty="0"/>
              <a:t>  </a:t>
            </a:r>
          </a:p>
          <a:p>
            <a:endParaRPr lang="en-GB" b="1" dirty="0"/>
          </a:p>
          <a:p>
            <a:endParaRPr lang="en-GB" b="1" dirty="0"/>
          </a:p>
          <a:p>
            <a:endParaRPr lang="en-GB" b="1" dirty="0"/>
          </a:p>
          <a:p>
            <a:endParaRPr lang="en-GB" dirty="0"/>
          </a:p>
        </p:txBody>
      </p:sp>
      <p:pic>
        <p:nvPicPr>
          <p:cNvPr id="13" name="Picture 12" descr="Checklist, Clip Board, Blank, To Do, Control">
            <a:extLst>
              <a:ext uri="{FF2B5EF4-FFF2-40B4-BE49-F238E27FC236}">
                <a16:creationId xmlns:a16="http://schemas.microsoft.com/office/drawing/2014/main" id="{526686FC-58CB-6644-8056-D6CCD07119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0769" y="2120685"/>
            <a:ext cx="2475940" cy="363070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10F14270-878E-8849-84E4-622C63D7E19C}"/>
              </a:ext>
            </a:extLst>
          </p:cNvPr>
          <p:cNvSpPr/>
          <p:nvPr/>
        </p:nvSpPr>
        <p:spPr>
          <a:xfrm rot="21375402">
            <a:off x="7088641" y="627376"/>
            <a:ext cx="5319468"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59C452C5-C9CE-BA43-A324-B03E94E5B18A}"/>
              </a:ext>
            </a:extLst>
          </p:cNvPr>
          <p:cNvSpPr>
            <a:spLocks noGrp="1"/>
          </p:cNvSpPr>
          <p:nvPr>
            <p:ph type="body" sz="quarter" idx="10"/>
          </p:nvPr>
        </p:nvSpPr>
        <p:spPr>
          <a:xfrm rot="21375402">
            <a:off x="6113276" y="837695"/>
            <a:ext cx="5715790" cy="716025"/>
          </a:xfrm>
        </p:spPr>
        <p:txBody>
          <a:bodyPr/>
          <a:lstStyle/>
          <a:p>
            <a:pPr algn="r"/>
            <a:r>
              <a:rPr lang="en-GB" dirty="0"/>
              <a:t>Business Plan Checklist</a:t>
            </a:r>
          </a:p>
        </p:txBody>
      </p:sp>
    </p:spTree>
    <p:extLst>
      <p:ext uri="{BB962C8B-B14F-4D97-AF65-F5344CB8AC3E}">
        <p14:creationId xmlns:p14="http://schemas.microsoft.com/office/powerpoint/2010/main" val="2723063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784483-F488-4825-8753-1975F45F02A8}"/>
              </a:ext>
            </a:extLst>
          </p:cNvPr>
          <p:cNvSpPr>
            <a:spLocks noGrp="1"/>
          </p:cNvSpPr>
          <p:nvPr>
            <p:ph type="body" sz="quarter" idx="23"/>
          </p:nvPr>
        </p:nvSpPr>
        <p:spPr>
          <a:xfrm>
            <a:off x="500318" y="1965885"/>
            <a:ext cx="5595682" cy="4061001"/>
          </a:xfrm>
        </p:spPr>
        <p:txBody>
          <a:bodyPr/>
          <a:lstStyle/>
          <a:p>
            <a:pPr marL="0" indent="0">
              <a:buNone/>
            </a:pPr>
            <a:endParaRPr lang="en-GB" sz="3200" dirty="0"/>
          </a:p>
          <a:p>
            <a:pPr marL="0" indent="0">
              <a:buNone/>
            </a:pPr>
            <a:r>
              <a:rPr lang="en-GB" sz="2800" dirty="0"/>
              <a:t>What you need to know as you develop your business to decide if you are on the right track. The business idea needs to have the potential to make some profit.</a:t>
            </a:r>
          </a:p>
        </p:txBody>
      </p:sp>
      <p:pic>
        <p:nvPicPr>
          <p:cNvPr id="10245" name="Picture Placeholder 10244" descr="A close up of a logo&#10;&#10;Description automatically generated">
            <a:extLst>
              <a:ext uri="{FF2B5EF4-FFF2-40B4-BE49-F238E27FC236}">
                <a16:creationId xmlns:a16="http://schemas.microsoft.com/office/drawing/2014/main" id="{F1E77914-82FC-41D2-B6BC-DE400D9103B1}"/>
              </a:ext>
            </a:extLst>
          </p:cNvPr>
          <p:cNvPicPr>
            <a:picLocks noGrp="1" noChangeAspect="1"/>
          </p:cNvPicPr>
          <p:nvPr>
            <p:ph type="pic" sz="quarter" idx="24"/>
          </p:nvPr>
        </p:nvPicPr>
        <p:blipFill rotWithShape="1">
          <a:blip r:embed="rId3"/>
          <a:srcRect l="20457" r="20457"/>
          <a:stretch/>
        </p:blipFill>
        <p:spPr/>
      </p:pic>
      <p:sp>
        <p:nvSpPr>
          <p:cNvPr id="5" name="Rectangle 4">
            <a:extLst>
              <a:ext uri="{FF2B5EF4-FFF2-40B4-BE49-F238E27FC236}">
                <a16:creationId xmlns:a16="http://schemas.microsoft.com/office/drawing/2014/main" id="{BFCDE7E3-1583-6440-B6CC-589D01C41D1B}"/>
              </a:ext>
            </a:extLst>
          </p:cNvPr>
          <p:cNvSpPr/>
          <p:nvPr/>
        </p:nvSpPr>
        <p:spPr>
          <a:xfrm rot="256793">
            <a:off x="3622227" y="745219"/>
            <a:ext cx="2482487"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6FB221C9-EAAE-430D-84EC-E0686E2ADBCF}"/>
              </a:ext>
            </a:extLst>
          </p:cNvPr>
          <p:cNvSpPr>
            <a:spLocks noGrp="1"/>
          </p:cNvSpPr>
          <p:nvPr>
            <p:ph type="body" sz="quarter" idx="10"/>
          </p:nvPr>
        </p:nvSpPr>
        <p:spPr>
          <a:xfrm rot="256793">
            <a:off x="351163" y="804052"/>
            <a:ext cx="5893990" cy="743199"/>
          </a:xfrm>
        </p:spPr>
        <p:txBody>
          <a:bodyPr>
            <a:noAutofit/>
          </a:bodyPr>
          <a:lstStyle/>
          <a:p>
            <a:r>
              <a:rPr lang="en-GB" sz="3600" dirty="0"/>
              <a:t>Is the Business idea Viable?</a:t>
            </a:r>
          </a:p>
        </p:txBody>
      </p:sp>
    </p:spTree>
    <p:extLst>
      <p:ext uri="{BB962C8B-B14F-4D97-AF65-F5344CB8AC3E}">
        <p14:creationId xmlns:p14="http://schemas.microsoft.com/office/powerpoint/2010/main" val="2880782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B221C9-EAAE-430D-84EC-E0686E2ADBCF}"/>
              </a:ext>
            </a:extLst>
          </p:cNvPr>
          <p:cNvSpPr>
            <a:spLocks noGrp="1"/>
          </p:cNvSpPr>
          <p:nvPr>
            <p:ph type="body" sz="quarter" idx="10"/>
          </p:nvPr>
        </p:nvSpPr>
        <p:spPr/>
        <p:txBody>
          <a:bodyPr/>
          <a:lstStyle/>
          <a:p>
            <a:r>
              <a:rPr lang="en-GB" dirty="0"/>
              <a:t>Is the Business idea Viable</a:t>
            </a:r>
          </a:p>
        </p:txBody>
      </p:sp>
      <p:sp>
        <p:nvSpPr>
          <p:cNvPr id="3" name="Text Placeholder 2">
            <a:extLst>
              <a:ext uri="{FF2B5EF4-FFF2-40B4-BE49-F238E27FC236}">
                <a16:creationId xmlns:a16="http://schemas.microsoft.com/office/drawing/2014/main" id="{78784483-F488-4825-8753-1975F45F02A8}"/>
              </a:ext>
            </a:extLst>
          </p:cNvPr>
          <p:cNvSpPr>
            <a:spLocks noGrp="1"/>
          </p:cNvSpPr>
          <p:nvPr>
            <p:ph type="body" sz="quarter" idx="20"/>
          </p:nvPr>
        </p:nvSpPr>
        <p:spPr>
          <a:xfrm>
            <a:off x="349819" y="2122158"/>
            <a:ext cx="5746182" cy="3976313"/>
          </a:xfrm>
        </p:spPr>
        <p:txBody>
          <a:bodyPr/>
          <a:lstStyle/>
          <a:p>
            <a:pPr marL="0" indent="0">
              <a:buNone/>
            </a:pPr>
            <a:r>
              <a:rPr lang="en-GB" b="1" dirty="0">
                <a:solidFill>
                  <a:srgbClr val="DA2128"/>
                </a:solidFill>
              </a:rPr>
              <a:t>Some of the main factors to assess the viability of an idea are:</a:t>
            </a:r>
          </a:p>
          <a:p>
            <a:pPr>
              <a:lnSpc>
                <a:spcPct val="100000"/>
              </a:lnSpc>
              <a:spcBef>
                <a:spcPts val="400"/>
              </a:spcBef>
              <a:buClr>
                <a:srgbClr val="DA2128"/>
              </a:buClr>
            </a:pPr>
            <a:r>
              <a:rPr lang="en-GB" dirty="0"/>
              <a:t>Market demand </a:t>
            </a:r>
          </a:p>
          <a:p>
            <a:pPr>
              <a:lnSpc>
                <a:spcPct val="100000"/>
              </a:lnSpc>
              <a:spcBef>
                <a:spcPts val="400"/>
              </a:spcBef>
              <a:buClr>
                <a:srgbClr val="DA2128"/>
              </a:buClr>
            </a:pPr>
            <a:r>
              <a:rPr lang="en-GB" dirty="0"/>
              <a:t>Needs and wants of customers</a:t>
            </a:r>
          </a:p>
          <a:p>
            <a:pPr>
              <a:lnSpc>
                <a:spcPct val="100000"/>
              </a:lnSpc>
              <a:spcBef>
                <a:spcPts val="400"/>
              </a:spcBef>
              <a:buClr>
                <a:srgbClr val="DA2128"/>
              </a:buClr>
            </a:pPr>
            <a:r>
              <a:rPr lang="en-GB" dirty="0"/>
              <a:t>Rate of return</a:t>
            </a:r>
          </a:p>
          <a:p>
            <a:pPr>
              <a:lnSpc>
                <a:spcPct val="100000"/>
              </a:lnSpc>
              <a:spcBef>
                <a:spcPts val="400"/>
              </a:spcBef>
              <a:buClr>
                <a:srgbClr val="DA2128"/>
              </a:buClr>
            </a:pPr>
            <a:r>
              <a:rPr lang="en-GB" dirty="0"/>
              <a:t>Fit with the visions and goals of the business and entrepreneur</a:t>
            </a:r>
          </a:p>
          <a:p>
            <a:pPr>
              <a:lnSpc>
                <a:spcPct val="100000"/>
              </a:lnSpc>
              <a:spcBef>
                <a:spcPts val="400"/>
              </a:spcBef>
              <a:buClr>
                <a:srgbClr val="DA2128"/>
              </a:buClr>
            </a:pPr>
            <a:r>
              <a:rPr lang="en-GB" dirty="0"/>
              <a:t>Technical feasibility</a:t>
            </a:r>
          </a:p>
          <a:p>
            <a:pPr>
              <a:lnSpc>
                <a:spcPct val="100000"/>
              </a:lnSpc>
              <a:spcBef>
                <a:spcPts val="400"/>
              </a:spcBef>
              <a:buClr>
                <a:srgbClr val="DA2128"/>
              </a:buClr>
            </a:pPr>
            <a:r>
              <a:rPr lang="en-GB" dirty="0"/>
              <a:t>Speed to market</a:t>
            </a:r>
          </a:p>
          <a:p>
            <a:pPr>
              <a:lnSpc>
                <a:spcPct val="100000"/>
              </a:lnSpc>
              <a:spcBef>
                <a:spcPts val="400"/>
              </a:spcBef>
              <a:buClr>
                <a:srgbClr val="DA2128"/>
              </a:buClr>
            </a:pPr>
            <a:r>
              <a:rPr lang="en-GB" dirty="0"/>
              <a:t>Competition in the market </a:t>
            </a:r>
          </a:p>
          <a:p>
            <a:pPr>
              <a:lnSpc>
                <a:spcPct val="100000"/>
              </a:lnSpc>
              <a:spcBef>
                <a:spcPts val="400"/>
              </a:spcBef>
              <a:buClr>
                <a:srgbClr val="DA2128"/>
              </a:buClr>
            </a:pPr>
            <a:r>
              <a:rPr lang="en-GB" dirty="0"/>
              <a:t>Profitability </a:t>
            </a:r>
          </a:p>
        </p:txBody>
      </p:sp>
      <p:pic>
        <p:nvPicPr>
          <p:cNvPr id="10246" name="Picture 6" descr="Adult, Arrow Sign, Beautiful, Body">
            <a:extLst>
              <a:ext uri="{FF2B5EF4-FFF2-40B4-BE49-F238E27FC236}">
                <a16:creationId xmlns:a16="http://schemas.microsoft.com/office/drawing/2014/main" id="{B67EA794-0F03-40A3-B9DD-55CF1643DA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283" y="2122158"/>
            <a:ext cx="4414899" cy="3800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14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2E2B2E9F57E254297E8C520F6AB90CA" ma:contentTypeVersion="12" ma:contentTypeDescription="Create a new document." ma:contentTypeScope="" ma:versionID="3f009222ecc1b50588429d0ef9412405">
  <xsd:schema xmlns:xsd="http://www.w3.org/2001/XMLSchema" xmlns:xs="http://www.w3.org/2001/XMLSchema" xmlns:p="http://schemas.microsoft.com/office/2006/metadata/properties" xmlns:ns2="ab4fe050-19d9-48c3-b326-e65a64e40524" xmlns:ns3="6b3bd29d-add5-404f-a16a-9650d8295be1" targetNamespace="http://schemas.microsoft.com/office/2006/metadata/properties" ma:root="true" ma:fieldsID="fbf852c0455c59998d6fcd484772ef4d" ns2:_="" ns3:_="">
    <xsd:import namespace="ab4fe050-19d9-48c3-b326-e65a64e40524"/>
    <xsd:import namespace="6b3bd29d-add5-404f-a16a-9650d8295be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4fe050-19d9-48c3-b326-e65a64e405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b3bd29d-add5-404f-a16a-9650d8295be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DB227C-71EC-4E9D-A4FB-B2938252978C}">
  <ds:schemaRefs>
    <ds:schemaRef ds:uri="http://schemas.microsoft.com/sharepoint/v3/contenttype/forms"/>
  </ds:schemaRefs>
</ds:datastoreItem>
</file>

<file path=customXml/itemProps2.xml><?xml version="1.0" encoding="utf-8"?>
<ds:datastoreItem xmlns:ds="http://schemas.openxmlformats.org/officeDocument/2006/customXml" ds:itemID="{2BCFC476-48A7-4B6E-995D-22C091F2CB8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6b3bd29d-add5-404f-a16a-9650d8295be1"/>
    <ds:schemaRef ds:uri="http://purl.org/dc/elements/1.1/"/>
    <ds:schemaRef ds:uri="http://schemas.microsoft.com/office/2006/metadata/properties"/>
    <ds:schemaRef ds:uri="ab4fe050-19d9-48c3-b326-e65a64e40524"/>
    <ds:schemaRef ds:uri="http://www.w3.org/XML/1998/namespace"/>
    <ds:schemaRef ds:uri="http://purl.org/dc/dcmitype/"/>
  </ds:schemaRefs>
</ds:datastoreItem>
</file>

<file path=customXml/itemProps3.xml><?xml version="1.0" encoding="utf-8"?>
<ds:datastoreItem xmlns:ds="http://schemas.openxmlformats.org/officeDocument/2006/customXml" ds:itemID="{6564737A-1F75-43E0-A262-2E71513F63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4fe050-19d9-48c3-b326-e65a64e40524"/>
    <ds:schemaRef ds:uri="6b3bd29d-add5-404f-a16a-9650d8295b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1393</TotalTime>
  <Words>3032</Words>
  <Application>Microsoft Macintosh PowerPoint</Application>
  <PresentationFormat>Widescreen</PresentationFormat>
  <Paragraphs>371</Paragraphs>
  <Slides>51</Slides>
  <Notes>34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Arial</vt:lpstr>
      <vt:lpstr>Calibri</vt:lpstr>
      <vt:lpstr>Calibri Light</vt:lpstr>
      <vt:lpstr>Lucida Grande</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marshall</dc:creator>
  <cp:lastModifiedBy>Gillian Keane</cp:lastModifiedBy>
  <cp:revision>86</cp:revision>
  <dcterms:created xsi:type="dcterms:W3CDTF">2020-06-22T13:19:53Z</dcterms:created>
  <dcterms:modified xsi:type="dcterms:W3CDTF">2020-09-15T21:54:08Z</dcterms:modified>
</cp:coreProperties>
</file>