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55"/>
  </p:notesMasterIdLst>
  <p:handoutMasterIdLst>
    <p:handoutMasterId r:id="rId56"/>
  </p:handoutMasterIdLst>
  <p:sldIdLst>
    <p:sldId id="535" r:id="rId5"/>
    <p:sldId id="534" r:id="rId6"/>
    <p:sldId id="431" r:id="rId7"/>
    <p:sldId id="529" r:id="rId8"/>
    <p:sldId id="459" r:id="rId9"/>
    <p:sldId id="453" r:id="rId10"/>
    <p:sldId id="523" r:id="rId11"/>
    <p:sldId id="524" r:id="rId12"/>
    <p:sldId id="525" r:id="rId13"/>
    <p:sldId id="526" r:id="rId14"/>
    <p:sldId id="454" r:id="rId15"/>
    <p:sldId id="412" r:id="rId16"/>
    <p:sldId id="446" r:id="rId17"/>
    <p:sldId id="527" r:id="rId18"/>
    <p:sldId id="518" r:id="rId19"/>
    <p:sldId id="532" r:id="rId20"/>
    <p:sldId id="533" r:id="rId21"/>
    <p:sldId id="448" r:id="rId22"/>
    <p:sldId id="449" r:id="rId23"/>
    <p:sldId id="480" r:id="rId24"/>
    <p:sldId id="450" r:id="rId25"/>
    <p:sldId id="451" r:id="rId26"/>
    <p:sldId id="528" r:id="rId27"/>
    <p:sldId id="447" r:id="rId28"/>
    <p:sldId id="432" r:id="rId29"/>
    <p:sldId id="413" r:id="rId30"/>
    <p:sldId id="488" r:id="rId31"/>
    <p:sldId id="402" r:id="rId32"/>
    <p:sldId id="482" r:id="rId33"/>
    <p:sldId id="483" r:id="rId34"/>
    <p:sldId id="484" r:id="rId35"/>
    <p:sldId id="485" r:id="rId36"/>
    <p:sldId id="501" r:id="rId37"/>
    <p:sldId id="426" r:id="rId38"/>
    <p:sldId id="507" r:id="rId39"/>
    <p:sldId id="490" r:id="rId40"/>
    <p:sldId id="492" r:id="rId41"/>
    <p:sldId id="505" r:id="rId42"/>
    <p:sldId id="536" r:id="rId43"/>
    <p:sldId id="504" r:id="rId44"/>
    <p:sldId id="489" r:id="rId45"/>
    <p:sldId id="519" r:id="rId46"/>
    <p:sldId id="531" r:id="rId47"/>
    <p:sldId id="491" r:id="rId48"/>
    <p:sldId id="530" r:id="rId49"/>
    <p:sldId id="494" r:id="rId50"/>
    <p:sldId id="356" r:id="rId51"/>
    <p:sldId id="537" r:id="rId52"/>
    <p:sldId id="538" r:id="rId53"/>
    <p:sldId id="321" r:id="rId5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m marshall" initials="Sm" lastIdx="1" clrIdx="0">
    <p:extLst>
      <p:ext uri="{19B8F6BF-5375-455C-9EA6-DF929625EA0E}">
        <p15:presenceInfo xmlns:p15="http://schemas.microsoft.com/office/powerpoint/2012/main" userId="864025ba454e8d21"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A2128"/>
    <a:srgbClr val="FDB614"/>
    <a:srgbClr val="1268B3"/>
    <a:srgbClr val="4D4D4C"/>
    <a:srgbClr val="F0F0F0"/>
    <a:srgbClr val="EEDC00"/>
    <a:srgbClr val="622650"/>
    <a:srgbClr val="F15A2A"/>
    <a:srgbClr val="085156"/>
    <a:srgbClr val="B5237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4843" autoAdjust="0"/>
    <p:restoredTop sz="93792" autoAdjust="0"/>
  </p:normalViewPr>
  <p:slideViewPr>
    <p:cSldViewPr snapToGrid="0" snapToObjects="1">
      <p:cViewPr varScale="1">
        <p:scale>
          <a:sx n="90" d="100"/>
          <a:sy n="90" d="100"/>
        </p:scale>
        <p:origin x="240" y="568"/>
      </p:cViewPr>
      <p:guideLst>
        <p:guide orient="horz" pos="2160"/>
        <p:guide pos="3840"/>
      </p:guideLst>
    </p:cSldViewPr>
  </p:slideViewPr>
  <p:notesTextViewPr>
    <p:cViewPr>
      <p:scale>
        <a:sx n="1" d="1"/>
        <a:sy n="1" d="1"/>
      </p:scale>
      <p:origin x="0" y="0"/>
    </p:cViewPr>
  </p:notesTextViewPr>
  <p:sorterViewPr>
    <p:cViewPr>
      <p:scale>
        <a:sx n="120" d="100"/>
        <a:sy n="120" d="100"/>
      </p:scale>
      <p:origin x="0" y="0"/>
    </p:cViewPr>
  </p:sorterViewPr>
  <p:notesViewPr>
    <p:cSldViewPr snapToGrid="0" snapToObjects="1">
      <p:cViewPr varScale="1">
        <p:scale>
          <a:sx n="84" d="100"/>
          <a:sy n="84" d="100"/>
        </p:scale>
        <p:origin x="3960" y="20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notesMaster" Target="notesMasters/notes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tableStyles" Target="tableStyle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commentAuthors" Target="commentAuthor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5803A1F-D47A-6C4C-AAEA-901B3303DF8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0CF7119-7EDA-8343-A18F-7ECE8130F7A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3A03E61-FD70-3541-BBE5-3E37495DC878}" type="datetimeFigureOut">
              <a:rPr lang="en-US" smtClean="0"/>
              <a:t>9/15/20</a:t>
            </a:fld>
            <a:endParaRPr lang="en-US"/>
          </a:p>
        </p:txBody>
      </p:sp>
      <p:sp>
        <p:nvSpPr>
          <p:cNvPr id="4" name="Footer Placeholder 3">
            <a:extLst>
              <a:ext uri="{FF2B5EF4-FFF2-40B4-BE49-F238E27FC236}">
                <a16:creationId xmlns:a16="http://schemas.microsoft.com/office/drawing/2014/main" id="{3291F0BB-7919-3243-85B7-D08A6163BF7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75DB049-75A3-424F-BD22-468501808C6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6995229-C3D5-6241-BE64-77FCE4D06C57}" type="slidenum">
              <a:rPr lang="en-US" smtClean="0"/>
              <a:t>‹#›</a:t>
            </a:fld>
            <a:endParaRPr lang="en-US"/>
          </a:p>
        </p:txBody>
      </p:sp>
    </p:spTree>
    <p:extLst>
      <p:ext uri="{BB962C8B-B14F-4D97-AF65-F5344CB8AC3E}">
        <p14:creationId xmlns:p14="http://schemas.microsoft.com/office/powerpoint/2010/main" val="25260155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27C4A2-7988-6643-81CC-A0DA021CADC6}" type="datetimeFigureOut">
              <a:rPr lang="en-US" smtClean="0"/>
              <a:t>9/15/20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AE25547-4A32-6147-ADC5-EFE816487606}" type="slidenum">
              <a:rPr lang="en-US" smtClean="0"/>
              <a:t>‹#›</a:t>
            </a:fld>
            <a:endParaRPr lang="en-US"/>
          </a:p>
        </p:txBody>
      </p:sp>
    </p:spTree>
    <p:extLst>
      <p:ext uri="{BB962C8B-B14F-4D97-AF65-F5344CB8AC3E}">
        <p14:creationId xmlns:p14="http://schemas.microsoft.com/office/powerpoint/2010/main" val="19599460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3</a:t>
            </a:fld>
            <a:endParaRPr lang="en-US"/>
          </a:p>
        </p:txBody>
      </p:sp>
    </p:spTree>
    <p:extLst>
      <p:ext uri="{BB962C8B-B14F-4D97-AF65-F5344CB8AC3E}">
        <p14:creationId xmlns:p14="http://schemas.microsoft.com/office/powerpoint/2010/main" val="33703323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Do</a:t>
            </a:r>
            <a:r>
              <a:rPr lang="en-GB" baseline="0" dirty="0"/>
              <a:t> the business owners need to think of themselves as staff?</a:t>
            </a:r>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22</a:t>
            </a:fld>
            <a:endParaRPr lang="en-US"/>
          </a:p>
        </p:txBody>
      </p:sp>
    </p:spTree>
    <p:extLst>
      <p:ext uri="{BB962C8B-B14F-4D97-AF65-F5344CB8AC3E}">
        <p14:creationId xmlns:p14="http://schemas.microsoft.com/office/powerpoint/2010/main" val="10067518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Would</a:t>
            </a:r>
            <a:r>
              <a:rPr lang="en-GB" baseline="0" dirty="0"/>
              <a:t> it </a:t>
            </a:r>
            <a:r>
              <a:rPr lang="en-GB" dirty="0"/>
              <a:t>be better to start the section with budgeting rather than costs, easier to understand?</a:t>
            </a:r>
          </a:p>
        </p:txBody>
      </p:sp>
      <p:sp>
        <p:nvSpPr>
          <p:cNvPr id="4" name="Slide Number Placeholder 3"/>
          <p:cNvSpPr>
            <a:spLocks noGrp="1"/>
          </p:cNvSpPr>
          <p:nvPr>
            <p:ph type="sldNum" sz="quarter" idx="5"/>
          </p:nvPr>
        </p:nvSpPr>
        <p:spPr/>
        <p:txBody>
          <a:bodyPr/>
          <a:lstStyle/>
          <a:p>
            <a:fld id="{9AE25547-4A32-6147-ADC5-EFE816487606}" type="slidenum">
              <a:rPr lang="en-US" smtClean="0"/>
              <a:t>25</a:t>
            </a:fld>
            <a:endParaRPr lang="en-US"/>
          </a:p>
        </p:txBody>
      </p:sp>
    </p:spTree>
    <p:extLst>
      <p:ext uri="{BB962C8B-B14F-4D97-AF65-F5344CB8AC3E}">
        <p14:creationId xmlns:p14="http://schemas.microsoft.com/office/powerpoint/2010/main" val="684336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26</a:t>
            </a:fld>
            <a:endParaRPr lang="en-US"/>
          </a:p>
        </p:txBody>
      </p:sp>
    </p:spTree>
    <p:extLst>
      <p:ext uri="{BB962C8B-B14F-4D97-AF65-F5344CB8AC3E}">
        <p14:creationId xmlns:p14="http://schemas.microsoft.com/office/powerpoint/2010/main" val="9875647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27</a:t>
            </a:fld>
            <a:endParaRPr lang="en-US"/>
          </a:p>
        </p:txBody>
      </p:sp>
    </p:spTree>
    <p:extLst>
      <p:ext uri="{BB962C8B-B14F-4D97-AF65-F5344CB8AC3E}">
        <p14:creationId xmlns:p14="http://schemas.microsoft.com/office/powerpoint/2010/main" val="34913988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Not sure about this section. The terminology</a:t>
            </a:r>
            <a:r>
              <a:rPr lang="en-GB" baseline="0" dirty="0"/>
              <a:t> is very jargon heavy. Would it be better to start with putting together a budget and have a simple spreadsheet with headings for a service business and a product business?</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Also VAT is particularly important when calculating your taxes and prices of your services or products. Look for advice if you are unsure about your calculations in this section? </a:t>
            </a:r>
          </a:p>
        </p:txBody>
      </p:sp>
      <p:sp>
        <p:nvSpPr>
          <p:cNvPr id="4" name="Slide Number Placeholder 3"/>
          <p:cNvSpPr>
            <a:spLocks noGrp="1"/>
          </p:cNvSpPr>
          <p:nvPr>
            <p:ph type="sldNum" sz="quarter" idx="5"/>
          </p:nvPr>
        </p:nvSpPr>
        <p:spPr/>
        <p:txBody>
          <a:bodyPr/>
          <a:lstStyle/>
          <a:p>
            <a:fld id="{9AE25547-4A32-6147-ADC5-EFE816487606}" type="slidenum">
              <a:rPr lang="en-US" smtClean="0"/>
              <a:t>29</a:t>
            </a:fld>
            <a:endParaRPr lang="en-US"/>
          </a:p>
        </p:txBody>
      </p:sp>
    </p:spTree>
    <p:extLst>
      <p:ext uri="{BB962C8B-B14F-4D97-AF65-F5344CB8AC3E}">
        <p14:creationId xmlns:p14="http://schemas.microsoft.com/office/powerpoint/2010/main" val="28444658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30</a:t>
            </a:fld>
            <a:endParaRPr lang="en-US"/>
          </a:p>
        </p:txBody>
      </p:sp>
    </p:spTree>
    <p:extLst>
      <p:ext uri="{BB962C8B-B14F-4D97-AF65-F5344CB8AC3E}">
        <p14:creationId xmlns:p14="http://schemas.microsoft.com/office/powerpoint/2010/main" val="21162458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31</a:t>
            </a:fld>
            <a:endParaRPr lang="en-US"/>
          </a:p>
        </p:txBody>
      </p:sp>
    </p:spTree>
    <p:extLst>
      <p:ext uri="{BB962C8B-B14F-4D97-AF65-F5344CB8AC3E}">
        <p14:creationId xmlns:p14="http://schemas.microsoft.com/office/powerpoint/2010/main" val="21789145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32</a:t>
            </a:fld>
            <a:endParaRPr lang="en-US"/>
          </a:p>
        </p:txBody>
      </p:sp>
    </p:spTree>
    <p:extLst>
      <p:ext uri="{BB962C8B-B14F-4D97-AF65-F5344CB8AC3E}">
        <p14:creationId xmlns:p14="http://schemas.microsoft.com/office/powerpoint/2010/main" val="22499892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 would put in an</a:t>
            </a:r>
            <a:r>
              <a:rPr lang="en-GB" baseline="0" dirty="0"/>
              <a:t> additional couple of slides with example of how you calculate it for a product or service.</a:t>
            </a:r>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34</a:t>
            </a:fld>
            <a:endParaRPr lang="en-US"/>
          </a:p>
        </p:txBody>
      </p:sp>
    </p:spTree>
    <p:extLst>
      <p:ext uri="{BB962C8B-B14F-4D97-AF65-F5344CB8AC3E}">
        <p14:creationId xmlns:p14="http://schemas.microsoft.com/office/powerpoint/2010/main" val="40157909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35</a:t>
            </a:fld>
            <a:endParaRPr lang="en-US"/>
          </a:p>
        </p:txBody>
      </p:sp>
    </p:spTree>
    <p:extLst>
      <p:ext uri="{BB962C8B-B14F-4D97-AF65-F5344CB8AC3E}">
        <p14:creationId xmlns:p14="http://schemas.microsoft.com/office/powerpoint/2010/main" val="21022590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5</a:t>
            </a:fld>
            <a:endParaRPr lang="en-US"/>
          </a:p>
        </p:txBody>
      </p:sp>
    </p:spTree>
    <p:extLst>
      <p:ext uri="{BB962C8B-B14F-4D97-AF65-F5344CB8AC3E}">
        <p14:creationId xmlns:p14="http://schemas.microsoft.com/office/powerpoint/2010/main" val="21837785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36</a:t>
            </a:fld>
            <a:endParaRPr lang="en-US"/>
          </a:p>
        </p:txBody>
      </p:sp>
    </p:spTree>
    <p:extLst>
      <p:ext uri="{BB962C8B-B14F-4D97-AF65-F5344CB8AC3E}">
        <p14:creationId xmlns:p14="http://schemas.microsoft.com/office/powerpoint/2010/main" val="32582263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37</a:t>
            </a:fld>
            <a:endParaRPr lang="en-US"/>
          </a:p>
        </p:txBody>
      </p:sp>
    </p:spTree>
    <p:extLst>
      <p:ext uri="{BB962C8B-B14F-4D97-AF65-F5344CB8AC3E}">
        <p14:creationId xmlns:p14="http://schemas.microsoft.com/office/powerpoint/2010/main" val="35724856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39</a:t>
            </a:fld>
            <a:endParaRPr lang="en-US"/>
          </a:p>
        </p:txBody>
      </p:sp>
    </p:spTree>
    <p:extLst>
      <p:ext uri="{BB962C8B-B14F-4D97-AF65-F5344CB8AC3E}">
        <p14:creationId xmlns:p14="http://schemas.microsoft.com/office/powerpoint/2010/main" val="34936279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41</a:t>
            </a:fld>
            <a:endParaRPr lang="en-US"/>
          </a:p>
        </p:txBody>
      </p:sp>
    </p:spTree>
    <p:extLst>
      <p:ext uri="{BB962C8B-B14F-4D97-AF65-F5344CB8AC3E}">
        <p14:creationId xmlns:p14="http://schemas.microsoft.com/office/powerpoint/2010/main" val="17457706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44</a:t>
            </a:fld>
            <a:endParaRPr lang="en-US"/>
          </a:p>
        </p:txBody>
      </p:sp>
    </p:spTree>
    <p:extLst>
      <p:ext uri="{BB962C8B-B14F-4D97-AF65-F5344CB8AC3E}">
        <p14:creationId xmlns:p14="http://schemas.microsoft.com/office/powerpoint/2010/main" val="33735680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a:t>
            </a:r>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46</a:t>
            </a:fld>
            <a:endParaRPr lang="en-US"/>
          </a:p>
        </p:txBody>
      </p:sp>
    </p:spTree>
    <p:extLst>
      <p:ext uri="{BB962C8B-B14F-4D97-AF65-F5344CB8AC3E}">
        <p14:creationId xmlns:p14="http://schemas.microsoft.com/office/powerpoint/2010/main" val="34287563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Intellectual property</a:t>
            </a:r>
            <a:r>
              <a:rPr lang="en-GB" baseline="0" dirty="0"/>
              <a:t> support?</a:t>
            </a:r>
            <a:endParaRPr lang="en-GB" dirty="0"/>
          </a:p>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6</a:t>
            </a:fld>
            <a:endParaRPr lang="en-US"/>
          </a:p>
        </p:txBody>
      </p:sp>
    </p:spTree>
    <p:extLst>
      <p:ext uri="{BB962C8B-B14F-4D97-AF65-F5344CB8AC3E}">
        <p14:creationId xmlns:p14="http://schemas.microsoft.com/office/powerpoint/2010/main" val="14814151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Do we need to say more about advice??? </a:t>
            </a:r>
          </a:p>
        </p:txBody>
      </p:sp>
      <p:sp>
        <p:nvSpPr>
          <p:cNvPr id="4" name="Slide Number Placeholder 3"/>
          <p:cNvSpPr>
            <a:spLocks noGrp="1"/>
          </p:cNvSpPr>
          <p:nvPr>
            <p:ph type="sldNum" sz="quarter" idx="10"/>
          </p:nvPr>
        </p:nvSpPr>
        <p:spPr/>
        <p:txBody>
          <a:bodyPr/>
          <a:lstStyle/>
          <a:p>
            <a:fld id="{9AE25547-4A32-6147-ADC5-EFE816487606}" type="slidenum">
              <a:rPr lang="en-US" smtClean="0"/>
              <a:t>11</a:t>
            </a:fld>
            <a:endParaRPr lang="en-US"/>
          </a:p>
        </p:txBody>
      </p:sp>
    </p:spTree>
    <p:extLst>
      <p:ext uri="{BB962C8B-B14F-4D97-AF65-F5344CB8AC3E}">
        <p14:creationId xmlns:p14="http://schemas.microsoft.com/office/powerpoint/2010/main" val="24935382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Changed the wording</a:t>
            </a:r>
            <a:r>
              <a:rPr lang="en-GB" baseline="0" dirty="0"/>
              <a:t> here from operations to organisation.</a:t>
            </a:r>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12</a:t>
            </a:fld>
            <a:endParaRPr lang="en-US"/>
          </a:p>
        </p:txBody>
      </p:sp>
    </p:spTree>
    <p:extLst>
      <p:ext uri="{BB962C8B-B14F-4D97-AF65-F5344CB8AC3E}">
        <p14:creationId xmlns:p14="http://schemas.microsoft.com/office/powerpoint/2010/main" val="8258236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13</a:t>
            </a:fld>
            <a:endParaRPr lang="en-US"/>
          </a:p>
        </p:txBody>
      </p:sp>
    </p:spTree>
    <p:extLst>
      <p:ext uri="{BB962C8B-B14F-4D97-AF65-F5344CB8AC3E}">
        <p14:creationId xmlns:p14="http://schemas.microsoft.com/office/powerpoint/2010/main" val="12182170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Rewrote this one</a:t>
            </a:r>
          </a:p>
        </p:txBody>
      </p:sp>
      <p:sp>
        <p:nvSpPr>
          <p:cNvPr id="4" name="Slide Number Placeholder 3"/>
          <p:cNvSpPr>
            <a:spLocks noGrp="1"/>
          </p:cNvSpPr>
          <p:nvPr>
            <p:ph type="sldNum" sz="quarter" idx="10"/>
          </p:nvPr>
        </p:nvSpPr>
        <p:spPr/>
        <p:txBody>
          <a:bodyPr/>
          <a:lstStyle/>
          <a:p>
            <a:fld id="{9AE25547-4A32-6147-ADC5-EFE816487606}" type="slidenum">
              <a:rPr lang="en-US" smtClean="0"/>
              <a:t>18</a:t>
            </a:fld>
            <a:endParaRPr lang="en-US"/>
          </a:p>
        </p:txBody>
      </p:sp>
    </p:spTree>
    <p:extLst>
      <p:ext uri="{BB962C8B-B14F-4D97-AF65-F5344CB8AC3E}">
        <p14:creationId xmlns:p14="http://schemas.microsoft.com/office/powerpoint/2010/main" val="28532102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20</a:t>
            </a:fld>
            <a:endParaRPr lang="en-US"/>
          </a:p>
        </p:txBody>
      </p:sp>
    </p:spTree>
    <p:extLst>
      <p:ext uri="{BB962C8B-B14F-4D97-AF65-F5344CB8AC3E}">
        <p14:creationId xmlns:p14="http://schemas.microsoft.com/office/powerpoint/2010/main" val="40169595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Add a couple more examples?</a:t>
            </a:r>
          </a:p>
        </p:txBody>
      </p:sp>
      <p:sp>
        <p:nvSpPr>
          <p:cNvPr id="4" name="Slide Number Placeholder 3"/>
          <p:cNvSpPr>
            <a:spLocks noGrp="1"/>
          </p:cNvSpPr>
          <p:nvPr>
            <p:ph type="sldNum" sz="quarter" idx="5"/>
          </p:nvPr>
        </p:nvSpPr>
        <p:spPr/>
        <p:txBody>
          <a:bodyPr/>
          <a:lstStyle/>
          <a:p>
            <a:fld id="{9AE25547-4A32-6147-ADC5-EFE816487606}" type="slidenum">
              <a:rPr lang="en-US" smtClean="0"/>
              <a:t>21</a:t>
            </a:fld>
            <a:endParaRPr lang="en-US"/>
          </a:p>
        </p:txBody>
      </p:sp>
    </p:spTree>
    <p:extLst>
      <p:ext uri="{BB962C8B-B14F-4D97-AF65-F5344CB8AC3E}">
        <p14:creationId xmlns:p14="http://schemas.microsoft.com/office/powerpoint/2010/main" val="8992567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cons">
    <p:spTree>
      <p:nvGrpSpPr>
        <p:cNvPr id="1" name=""/>
        <p:cNvGrpSpPr/>
        <p:nvPr/>
      </p:nvGrpSpPr>
      <p:grpSpPr>
        <a:xfrm>
          <a:off x="0" y="0"/>
          <a:ext cx="0" cy="0"/>
          <a:chOff x="0" y="0"/>
          <a:chExt cx="0" cy="0"/>
        </a:xfrm>
      </p:grpSpPr>
      <p:sp>
        <p:nvSpPr>
          <p:cNvPr id="7" name="Rectangle 6"/>
          <p:cNvSpPr/>
          <p:nvPr userDrawn="1"/>
        </p:nvSpPr>
        <p:spPr>
          <a:xfrm>
            <a:off x="0" y="-1"/>
            <a:ext cx="12192000" cy="6858001"/>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586901" y="491138"/>
            <a:ext cx="4104369" cy="4893647"/>
          </a:xfrm>
          <a:prstGeom prst="rect">
            <a:avLst/>
          </a:prstGeom>
        </p:spPr>
        <p:txBody>
          <a:bodyPr wrap="square">
            <a:spAutoFit/>
          </a:bodyPr>
          <a:lstStyle/>
          <a:p>
            <a:pPr marL="0" lvl="0" indent="0" algn="l" rtl="0">
              <a:spcBef>
                <a:spcPts val="0"/>
              </a:spcBef>
              <a:spcAft>
                <a:spcPts val="0"/>
              </a:spcAft>
              <a:buClr>
                <a:schemeClr val="dk1"/>
              </a:buClr>
              <a:buSzPts val="1100"/>
              <a:buFont typeface="Arial"/>
              <a:buNone/>
            </a:pPr>
            <a:r>
              <a:rPr lang="en-IE" sz="3600" dirty="0">
                <a:solidFill>
                  <a:schemeClr val="bg1"/>
                </a:solidFill>
                <a:latin typeface="+mn-lt"/>
                <a:ea typeface="Quattrocento Sans"/>
                <a:cs typeface="Quattrocento Sans"/>
                <a:sym typeface="Quattrocento Sans"/>
              </a:rPr>
              <a:t>ICONS</a:t>
            </a:r>
            <a:r>
              <a:rPr lang="en-IE" sz="3600" baseline="0" dirty="0">
                <a:solidFill>
                  <a:schemeClr val="bg1"/>
                </a:solidFill>
                <a:latin typeface="+mn-lt"/>
                <a:ea typeface="Quattrocento Sans"/>
                <a:cs typeface="Quattrocento Sans"/>
                <a:sym typeface="Quattrocento Sans"/>
              </a:rPr>
              <a:t> WHICH CAN BE USED WITHIN </a:t>
            </a:r>
            <a:r>
              <a:rPr lang="en-IE" sz="3600" baseline="0">
                <a:solidFill>
                  <a:schemeClr val="bg1"/>
                </a:solidFill>
                <a:latin typeface="+mn-lt"/>
                <a:ea typeface="Quattrocento Sans"/>
                <a:cs typeface="Quattrocento Sans"/>
                <a:sym typeface="Quattrocento Sans"/>
              </a:rPr>
              <a:t>THE </a:t>
            </a:r>
            <a:r>
              <a:rPr lang="en-IE" sz="3600" b="1" baseline="0">
                <a:solidFill>
                  <a:schemeClr val="bg1"/>
                </a:solidFill>
                <a:latin typeface="+mn-lt"/>
                <a:ea typeface="Quattrocento Sans"/>
                <a:cs typeface="Quattrocento Sans"/>
                <a:sym typeface="Quattrocento Sans"/>
              </a:rPr>
              <a:t>EPIC</a:t>
            </a:r>
            <a:endParaRPr lang="en-IE" sz="3600" b="1" baseline="0" dirty="0">
              <a:solidFill>
                <a:schemeClr val="bg1"/>
              </a:solidFill>
              <a:latin typeface="+mn-lt"/>
              <a:ea typeface="Quattrocento Sans"/>
              <a:cs typeface="Quattrocento Sans"/>
              <a:sym typeface="Quattrocento Sans"/>
            </a:endParaRPr>
          </a:p>
          <a:p>
            <a:pPr marL="0" lvl="0" indent="0" algn="l" rtl="0">
              <a:spcBef>
                <a:spcPts val="0"/>
              </a:spcBef>
              <a:spcAft>
                <a:spcPts val="0"/>
              </a:spcAft>
              <a:buClr>
                <a:schemeClr val="dk1"/>
              </a:buClr>
              <a:buSzPts val="1100"/>
              <a:buFont typeface="Arial"/>
              <a:buNone/>
            </a:pPr>
            <a:r>
              <a:rPr lang="en-IE" sz="3600" baseline="0" dirty="0">
                <a:solidFill>
                  <a:schemeClr val="bg1"/>
                </a:solidFill>
                <a:latin typeface="+mn-lt"/>
                <a:ea typeface="Quattrocento Sans"/>
                <a:cs typeface="Quattrocento Sans"/>
                <a:sym typeface="Quattrocento Sans"/>
              </a:rPr>
              <a:t>POWERPOINT</a:t>
            </a:r>
          </a:p>
          <a:p>
            <a:pPr marL="0" lvl="0" indent="0" algn="l" rtl="0">
              <a:spcBef>
                <a:spcPts val="0"/>
              </a:spcBef>
              <a:spcAft>
                <a:spcPts val="0"/>
              </a:spcAft>
              <a:buClr>
                <a:schemeClr val="dk1"/>
              </a:buClr>
              <a:buSzPts val="1100"/>
              <a:buFont typeface="Arial"/>
              <a:buNone/>
            </a:pPr>
            <a:endParaRPr lang="en-IE" sz="360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IE" sz="2400" i="1" dirty="0">
                <a:solidFill>
                  <a:schemeClr val="bg1"/>
                </a:solidFill>
                <a:latin typeface="+mn-lt"/>
                <a:ea typeface="Quattrocento Sans"/>
                <a:cs typeface="Quattrocento Sans"/>
                <a:sym typeface="Quattrocento Sans"/>
              </a:rPr>
              <a:t>Resize them without losing quality.</a:t>
            </a:r>
            <a:r>
              <a:rPr lang="en-IE" sz="2400" i="1" baseline="0" dirty="0">
                <a:solidFill>
                  <a:schemeClr val="bg1"/>
                </a:solidFill>
                <a:latin typeface="+mn-lt"/>
                <a:ea typeface="Quattrocento Sans"/>
                <a:cs typeface="Quattrocento Sans"/>
                <a:sym typeface="Quattrocento Sans"/>
              </a:rPr>
              <a:t> </a:t>
            </a:r>
            <a:r>
              <a:rPr lang="en-IE" sz="2400" i="1" dirty="0">
                <a:solidFill>
                  <a:schemeClr val="bg1"/>
                </a:solidFill>
                <a:latin typeface="+mn-lt"/>
                <a:ea typeface="Quattrocento Sans"/>
                <a:cs typeface="Quattrocento Sans"/>
                <a:sym typeface="Quattrocento Sans"/>
              </a:rPr>
              <a:t> Change line colour, width and style.</a:t>
            </a:r>
            <a:r>
              <a:rPr lang="en-IE" sz="2400" i="1" baseline="0" dirty="0">
                <a:solidFill>
                  <a:schemeClr val="bg1"/>
                </a:solidFill>
                <a:latin typeface="+mn-lt"/>
                <a:ea typeface="Quattrocento Sans"/>
                <a:cs typeface="Quattrocento Sans"/>
                <a:sym typeface="Quattrocento Sans"/>
              </a:rPr>
              <a:t> </a:t>
            </a:r>
          </a:p>
          <a:p>
            <a:pPr marL="0" lvl="0" indent="0" algn="l" rtl="0">
              <a:spcBef>
                <a:spcPts val="0"/>
              </a:spcBef>
              <a:spcAft>
                <a:spcPts val="0"/>
              </a:spcAft>
              <a:buClr>
                <a:schemeClr val="dk1"/>
              </a:buClr>
              <a:buSzPts val="1100"/>
              <a:buFont typeface="Arial"/>
              <a:buNone/>
            </a:pPr>
            <a:endParaRPr lang="en" sz="3600" dirty="0">
              <a:solidFill>
                <a:schemeClr val="bg1"/>
              </a:solidFill>
              <a:latin typeface="+mn-lt"/>
              <a:ea typeface="Quattrocento Sans"/>
              <a:cs typeface="Quattrocento Sans"/>
              <a:sym typeface="Quattrocento Sans"/>
            </a:endParaRPr>
          </a:p>
          <a:p>
            <a:pPr marL="0" lvl="0" indent="0" algn="l" rtl="0">
              <a:spcBef>
                <a:spcPts val="0"/>
              </a:spcBef>
              <a:spcAft>
                <a:spcPts val="0"/>
              </a:spcAft>
              <a:buFont typeface="Arial" charset="0"/>
              <a:buNone/>
            </a:pPr>
            <a:r>
              <a:rPr lang="en" sz="2400" dirty="0">
                <a:solidFill>
                  <a:schemeClr val="bg1"/>
                </a:solidFill>
                <a:latin typeface="+mn-lt"/>
                <a:ea typeface="Quattrocento Sans"/>
                <a:cs typeface="Quattrocento Sans"/>
                <a:sym typeface="Quattrocento Sans"/>
              </a:rPr>
              <a:t>Isn’t that nice? :)</a:t>
            </a:r>
          </a:p>
        </p:txBody>
      </p:sp>
    </p:spTree>
    <p:extLst>
      <p:ext uri="{BB962C8B-B14F-4D97-AF65-F5344CB8AC3E}">
        <p14:creationId xmlns:p14="http://schemas.microsoft.com/office/powerpoint/2010/main" val="20322019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hoto Top - Text Bottom Blue">
    <p:spTree>
      <p:nvGrpSpPr>
        <p:cNvPr id="1" name=""/>
        <p:cNvGrpSpPr/>
        <p:nvPr/>
      </p:nvGrpSpPr>
      <p:grpSpPr>
        <a:xfrm>
          <a:off x="0" y="0"/>
          <a:ext cx="0" cy="0"/>
          <a:chOff x="0" y="0"/>
          <a:chExt cx="0" cy="0"/>
        </a:xfrm>
      </p:grpSpPr>
      <p:sp>
        <p:nvSpPr>
          <p:cNvPr id="19" name="Rectangle 2"/>
          <p:cNvSpPr/>
          <p:nvPr userDrawn="1"/>
        </p:nvSpPr>
        <p:spPr>
          <a:xfrm rot="16200000">
            <a:off x="3309730" y="-2024269"/>
            <a:ext cx="5572539" cy="12192000"/>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84"/>
          <p:cNvSpPr>
            <a:spLocks noGrp="1"/>
          </p:cNvSpPr>
          <p:nvPr>
            <p:ph type="body" sz="quarter" idx="25" hasCustomPrompt="1"/>
          </p:nvPr>
        </p:nvSpPr>
        <p:spPr>
          <a:xfrm>
            <a:off x="702256" y="3553398"/>
            <a:ext cx="10853639" cy="633861"/>
          </a:xfrm>
        </p:spPr>
        <p:txBody>
          <a:bodyPr anchor="ctr">
            <a:normAutofit/>
          </a:bodyPr>
          <a:lstStyle>
            <a:lvl1pPr marL="0" indent="0" algn="l">
              <a:buNone/>
              <a:defRPr sz="3000">
                <a:solidFill>
                  <a:schemeClr val="bg1"/>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21" name="Text Placeholder 25"/>
          <p:cNvSpPr>
            <a:spLocks noGrp="1"/>
          </p:cNvSpPr>
          <p:nvPr>
            <p:ph type="body" sz="quarter" idx="23" hasCustomPrompt="1"/>
          </p:nvPr>
        </p:nvSpPr>
        <p:spPr>
          <a:xfrm>
            <a:off x="702256" y="4558542"/>
            <a:ext cx="10853639" cy="177042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sp>
        <p:nvSpPr>
          <p:cNvPr id="25" name="Rectangle 24"/>
          <p:cNvSpPr/>
          <p:nvPr userDrawn="1"/>
        </p:nvSpPr>
        <p:spPr>
          <a:xfrm rot="285998">
            <a:off x="-99436" y="2058511"/>
            <a:ext cx="5289466" cy="825926"/>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Placeholder 11"/>
          <p:cNvSpPr>
            <a:spLocks noGrp="1"/>
          </p:cNvSpPr>
          <p:nvPr>
            <p:ph type="body" sz="quarter" idx="10" hasCustomPrompt="1"/>
          </p:nvPr>
        </p:nvSpPr>
        <p:spPr>
          <a:xfrm rot="285998">
            <a:off x="464254" y="2161220"/>
            <a:ext cx="3912108" cy="716025"/>
          </a:xfrm>
        </p:spPr>
        <p:txBody>
          <a:bodyPr>
            <a:normAutofit/>
          </a:bodyPr>
          <a:lstStyle>
            <a:lvl1pPr marL="0" indent="0">
              <a:buNone/>
              <a:defRPr sz="3600">
                <a:solidFill>
                  <a:schemeClr val="bg1"/>
                </a:solidFill>
              </a:defRPr>
            </a:lvl1pPr>
          </a:lstStyle>
          <a:p>
            <a:pPr lvl="0"/>
            <a:r>
              <a:rPr lang="en-US" dirty="0"/>
              <a:t>TITLE</a:t>
            </a:r>
          </a:p>
        </p:txBody>
      </p:sp>
      <p:sp>
        <p:nvSpPr>
          <p:cNvPr id="28" name="Picture Placeholder 2"/>
          <p:cNvSpPr>
            <a:spLocks noGrp="1"/>
          </p:cNvSpPr>
          <p:nvPr>
            <p:ph type="pic" sz="quarter" idx="26"/>
          </p:nvPr>
        </p:nvSpPr>
        <p:spPr>
          <a:xfrm>
            <a:off x="0" y="0"/>
            <a:ext cx="12205252" cy="3458334"/>
          </a:xfrm>
          <a:custGeom>
            <a:avLst/>
            <a:gdLst>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3935413 h 3935413"/>
              <a:gd name="connsiteX4" fmla="*/ 0 w 12192000"/>
              <a:gd name="connsiteY4" fmla="*/ 0 h 3935413"/>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1298231 h 3935413"/>
              <a:gd name="connsiteX4" fmla="*/ 0 w 12192000"/>
              <a:gd name="connsiteY4" fmla="*/ 0 h 3935413"/>
              <a:gd name="connsiteX0" fmla="*/ 0 w 12205252"/>
              <a:gd name="connsiteY0" fmla="*/ 0 h 3458334"/>
              <a:gd name="connsiteX1" fmla="*/ 12192000 w 12205252"/>
              <a:gd name="connsiteY1" fmla="*/ 0 h 3458334"/>
              <a:gd name="connsiteX2" fmla="*/ 12205252 w 12205252"/>
              <a:gd name="connsiteY2" fmla="*/ 3458334 h 3458334"/>
              <a:gd name="connsiteX3" fmla="*/ 0 w 12205252"/>
              <a:gd name="connsiteY3" fmla="*/ 1298231 h 3458334"/>
              <a:gd name="connsiteX4" fmla="*/ 0 w 12205252"/>
              <a:gd name="connsiteY4" fmla="*/ 0 h 345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5252" h="3458334">
                <a:moveTo>
                  <a:pt x="0" y="0"/>
                </a:moveTo>
                <a:lnTo>
                  <a:pt x="12192000" y="0"/>
                </a:lnTo>
                <a:cubicBezTo>
                  <a:pt x="12196417" y="1152778"/>
                  <a:pt x="12200835" y="2305556"/>
                  <a:pt x="12205252" y="3458334"/>
                </a:cubicBezTo>
                <a:lnTo>
                  <a:pt x="0" y="1298231"/>
                </a:lnTo>
                <a:lnTo>
                  <a:pt x="0" y="0"/>
                </a:lnTo>
                <a:close/>
              </a:path>
            </a:pathLst>
          </a:custGeom>
        </p:spPr>
        <p:txBody>
          <a:bodyPr anchor="t"/>
          <a:lstStyle>
            <a:lvl1pPr marL="0" indent="0" algn="ctr">
              <a:buNone/>
              <a:defRPr baseline="0">
                <a:solidFill>
                  <a:schemeClr val="bg1">
                    <a:lumMod val="50000"/>
                  </a:schemeClr>
                </a:solidFill>
              </a:defRPr>
            </a:lvl1pPr>
          </a:lstStyle>
          <a:p>
            <a:endParaRPr lang="en-US" dirty="0"/>
          </a:p>
          <a:p>
            <a:r>
              <a:rPr lang="en-US" dirty="0"/>
              <a:t>Click here to add photo</a:t>
            </a:r>
          </a:p>
        </p:txBody>
      </p:sp>
      <p:sp>
        <p:nvSpPr>
          <p:cNvPr id="33"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pic>
        <p:nvPicPr>
          <p:cNvPr id="40" name="Picture 39"/>
          <p:cNvPicPr>
            <a:picLocks noChangeAspect="1"/>
          </p:cNvPicPr>
          <p:nvPr userDrawn="1"/>
        </p:nvPicPr>
        <p:blipFill>
          <a:blip r:embed="rId2">
            <a:alphaModFix amt="18000"/>
            <a:extLst>
              <a:ext uri="{28A0092B-C50C-407E-A947-70E740481C1C}">
                <a14:useLocalDpi xmlns:a14="http://schemas.microsoft.com/office/drawing/2010/main" val="0"/>
              </a:ext>
            </a:extLst>
          </a:blip>
          <a:stretch>
            <a:fillRect/>
          </a:stretch>
        </p:blipFill>
        <p:spPr>
          <a:xfrm>
            <a:off x="8449742" y="3881373"/>
            <a:ext cx="4590288" cy="4126992"/>
          </a:xfrm>
          <a:prstGeom prst="rect">
            <a:avLst/>
          </a:prstGeom>
        </p:spPr>
      </p:pic>
    </p:spTree>
    <p:extLst>
      <p:ext uri="{BB962C8B-B14F-4D97-AF65-F5344CB8AC3E}">
        <p14:creationId xmlns:p14="http://schemas.microsoft.com/office/powerpoint/2010/main" val="17590073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Photo Top - Text Bottom Blue">
    <p:spTree>
      <p:nvGrpSpPr>
        <p:cNvPr id="1" name=""/>
        <p:cNvGrpSpPr/>
        <p:nvPr/>
      </p:nvGrpSpPr>
      <p:grpSpPr>
        <a:xfrm>
          <a:off x="0" y="0"/>
          <a:ext cx="0" cy="0"/>
          <a:chOff x="0" y="0"/>
          <a:chExt cx="0" cy="0"/>
        </a:xfrm>
      </p:grpSpPr>
      <p:sp>
        <p:nvSpPr>
          <p:cNvPr id="19" name="Rectangle 2"/>
          <p:cNvSpPr/>
          <p:nvPr userDrawn="1"/>
        </p:nvSpPr>
        <p:spPr>
          <a:xfrm rot="16200000">
            <a:off x="3309730" y="-2024269"/>
            <a:ext cx="5572539" cy="12192000"/>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84"/>
          <p:cNvSpPr>
            <a:spLocks noGrp="1"/>
          </p:cNvSpPr>
          <p:nvPr>
            <p:ph type="body" sz="quarter" idx="25" hasCustomPrompt="1"/>
          </p:nvPr>
        </p:nvSpPr>
        <p:spPr>
          <a:xfrm>
            <a:off x="702256" y="3553398"/>
            <a:ext cx="10853639" cy="633861"/>
          </a:xfrm>
        </p:spPr>
        <p:txBody>
          <a:bodyPr anchor="ctr">
            <a:normAutofit/>
          </a:bodyPr>
          <a:lstStyle>
            <a:lvl1pPr marL="0" indent="0" algn="l">
              <a:buNone/>
              <a:defRPr sz="3000">
                <a:solidFill>
                  <a:schemeClr val="bg1"/>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21" name="Text Placeholder 25"/>
          <p:cNvSpPr>
            <a:spLocks noGrp="1"/>
          </p:cNvSpPr>
          <p:nvPr>
            <p:ph type="body" sz="quarter" idx="23" hasCustomPrompt="1"/>
          </p:nvPr>
        </p:nvSpPr>
        <p:spPr>
          <a:xfrm>
            <a:off x="702256" y="4558542"/>
            <a:ext cx="10853639" cy="177042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sp>
        <p:nvSpPr>
          <p:cNvPr id="27" name="Text Placeholder 11"/>
          <p:cNvSpPr>
            <a:spLocks noGrp="1"/>
          </p:cNvSpPr>
          <p:nvPr>
            <p:ph type="body" sz="quarter" idx="10" hasCustomPrompt="1"/>
          </p:nvPr>
        </p:nvSpPr>
        <p:spPr>
          <a:xfrm rot="285998">
            <a:off x="507117" y="1971109"/>
            <a:ext cx="3912108" cy="716025"/>
          </a:xfrm>
        </p:spPr>
        <p:txBody>
          <a:bodyPr>
            <a:normAutofit/>
          </a:bodyPr>
          <a:lstStyle>
            <a:lvl1pPr marL="0" indent="0">
              <a:buNone/>
              <a:defRPr sz="3600">
                <a:solidFill>
                  <a:schemeClr val="bg1"/>
                </a:solidFill>
              </a:defRPr>
            </a:lvl1pPr>
          </a:lstStyle>
          <a:p>
            <a:pPr lvl="0"/>
            <a:r>
              <a:rPr lang="en-US" dirty="0"/>
              <a:t>TITLE</a:t>
            </a:r>
          </a:p>
        </p:txBody>
      </p:sp>
      <p:sp>
        <p:nvSpPr>
          <p:cNvPr id="28" name="Picture Placeholder 2"/>
          <p:cNvSpPr>
            <a:spLocks noGrp="1"/>
          </p:cNvSpPr>
          <p:nvPr>
            <p:ph type="pic" sz="quarter" idx="26"/>
          </p:nvPr>
        </p:nvSpPr>
        <p:spPr>
          <a:xfrm>
            <a:off x="0" y="0"/>
            <a:ext cx="12205252" cy="3458334"/>
          </a:xfrm>
          <a:custGeom>
            <a:avLst/>
            <a:gdLst>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3935413 h 3935413"/>
              <a:gd name="connsiteX4" fmla="*/ 0 w 12192000"/>
              <a:gd name="connsiteY4" fmla="*/ 0 h 3935413"/>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1298231 h 3935413"/>
              <a:gd name="connsiteX4" fmla="*/ 0 w 12192000"/>
              <a:gd name="connsiteY4" fmla="*/ 0 h 3935413"/>
              <a:gd name="connsiteX0" fmla="*/ 0 w 12205252"/>
              <a:gd name="connsiteY0" fmla="*/ 0 h 3458334"/>
              <a:gd name="connsiteX1" fmla="*/ 12192000 w 12205252"/>
              <a:gd name="connsiteY1" fmla="*/ 0 h 3458334"/>
              <a:gd name="connsiteX2" fmla="*/ 12205252 w 12205252"/>
              <a:gd name="connsiteY2" fmla="*/ 3458334 h 3458334"/>
              <a:gd name="connsiteX3" fmla="*/ 0 w 12205252"/>
              <a:gd name="connsiteY3" fmla="*/ 1298231 h 3458334"/>
              <a:gd name="connsiteX4" fmla="*/ 0 w 12205252"/>
              <a:gd name="connsiteY4" fmla="*/ 0 h 345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5252" h="3458334">
                <a:moveTo>
                  <a:pt x="0" y="0"/>
                </a:moveTo>
                <a:lnTo>
                  <a:pt x="12192000" y="0"/>
                </a:lnTo>
                <a:cubicBezTo>
                  <a:pt x="12196417" y="1152778"/>
                  <a:pt x="12200835" y="2305556"/>
                  <a:pt x="12205252" y="3458334"/>
                </a:cubicBezTo>
                <a:lnTo>
                  <a:pt x="0" y="1298231"/>
                </a:lnTo>
                <a:lnTo>
                  <a:pt x="0" y="0"/>
                </a:lnTo>
                <a:close/>
              </a:path>
            </a:pathLst>
          </a:custGeom>
        </p:spPr>
        <p:txBody>
          <a:bodyPr anchor="t"/>
          <a:lstStyle>
            <a:lvl1pPr marL="0" indent="0" algn="ctr">
              <a:buNone/>
              <a:defRPr baseline="0">
                <a:solidFill>
                  <a:schemeClr val="bg1">
                    <a:lumMod val="50000"/>
                  </a:schemeClr>
                </a:solidFill>
              </a:defRPr>
            </a:lvl1pPr>
          </a:lstStyle>
          <a:p>
            <a:endParaRPr lang="en-US" dirty="0"/>
          </a:p>
          <a:p>
            <a:r>
              <a:rPr lang="en-US" dirty="0"/>
              <a:t>Click here to add photo</a:t>
            </a:r>
          </a:p>
        </p:txBody>
      </p:sp>
      <p:sp>
        <p:nvSpPr>
          <p:cNvPr id="33"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pic>
        <p:nvPicPr>
          <p:cNvPr id="40" name="Picture 39"/>
          <p:cNvPicPr>
            <a:picLocks noChangeAspect="1"/>
          </p:cNvPicPr>
          <p:nvPr userDrawn="1"/>
        </p:nvPicPr>
        <p:blipFill>
          <a:blip r:embed="rId2">
            <a:alphaModFix amt="18000"/>
            <a:extLst>
              <a:ext uri="{28A0092B-C50C-407E-A947-70E740481C1C}">
                <a14:useLocalDpi xmlns:a14="http://schemas.microsoft.com/office/drawing/2010/main" val="0"/>
              </a:ext>
            </a:extLst>
          </a:blip>
          <a:stretch>
            <a:fillRect/>
          </a:stretch>
        </p:blipFill>
        <p:spPr>
          <a:xfrm>
            <a:off x="8449742" y="3881373"/>
            <a:ext cx="4590288" cy="4126992"/>
          </a:xfrm>
          <a:prstGeom prst="rect">
            <a:avLst/>
          </a:prstGeom>
        </p:spPr>
      </p:pic>
    </p:spTree>
    <p:extLst>
      <p:ext uri="{BB962C8B-B14F-4D97-AF65-F5344CB8AC3E}">
        <p14:creationId xmlns:p14="http://schemas.microsoft.com/office/powerpoint/2010/main" val="21571330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hoto Top - Text Bottom Red">
    <p:spTree>
      <p:nvGrpSpPr>
        <p:cNvPr id="1" name=""/>
        <p:cNvGrpSpPr/>
        <p:nvPr/>
      </p:nvGrpSpPr>
      <p:grpSpPr>
        <a:xfrm>
          <a:off x="0" y="0"/>
          <a:ext cx="0" cy="0"/>
          <a:chOff x="0" y="0"/>
          <a:chExt cx="0" cy="0"/>
        </a:xfrm>
      </p:grpSpPr>
      <p:sp>
        <p:nvSpPr>
          <p:cNvPr id="24" name="Rectangle 2"/>
          <p:cNvSpPr/>
          <p:nvPr userDrawn="1"/>
        </p:nvSpPr>
        <p:spPr>
          <a:xfrm rot="16200000">
            <a:off x="3309730" y="-2024269"/>
            <a:ext cx="5572539" cy="12192000"/>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userDrawn="1"/>
        </p:nvSpPr>
        <p:spPr>
          <a:xfrm rot="285998">
            <a:off x="-99436" y="2058511"/>
            <a:ext cx="5289466"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 Placeholder 11"/>
          <p:cNvSpPr>
            <a:spLocks noGrp="1"/>
          </p:cNvSpPr>
          <p:nvPr>
            <p:ph type="body" sz="quarter" idx="10" hasCustomPrompt="1"/>
          </p:nvPr>
        </p:nvSpPr>
        <p:spPr>
          <a:xfrm rot="285998">
            <a:off x="464254" y="2161220"/>
            <a:ext cx="3912108" cy="716025"/>
          </a:xfrm>
        </p:spPr>
        <p:txBody>
          <a:bodyPr>
            <a:normAutofit/>
          </a:bodyPr>
          <a:lstStyle>
            <a:lvl1pPr marL="0" indent="0">
              <a:buNone/>
              <a:defRPr sz="3600">
                <a:solidFill>
                  <a:schemeClr val="bg1"/>
                </a:solidFill>
              </a:defRPr>
            </a:lvl1pPr>
          </a:lstStyle>
          <a:p>
            <a:pPr lvl="0"/>
            <a:r>
              <a:rPr lang="en-US" dirty="0"/>
              <a:t>TITLE</a:t>
            </a:r>
          </a:p>
        </p:txBody>
      </p:sp>
      <p:sp>
        <p:nvSpPr>
          <p:cNvPr id="3" name="Picture Placeholder 2"/>
          <p:cNvSpPr>
            <a:spLocks noGrp="1"/>
          </p:cNvSpPr>
          <p:nvPr>
            <p:ph type="pic" sz="quarter" idx="26"/>
          </p:nvPr>
        </p:nvSpPr>
        <p:spPr>
          <a:xfrm>
            <a:off x="0" y="0"/>
            <a:ext cx="12205252" cy="3458334"/>
          </a:xfrm>
          <a:custGeom>
            <a:avLst/>
            <a:gdLst>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3935413 h 3935413"/>
              <a:gd name="connsiteX4" fmla="*/ 0 w 12192000"/>
              <a:gd name="connsiteY4" fmla="*/ 0 h 3935413"/>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1298231 h 3935413"/>
              <a:gd name="connsiteX4" fmla="*/ 0 w 12192000"/>
              <a:gd name="connsiteY4" fmla="*/ 0 h 3935413"/>
              <a:gd name="connsiteX0" fmla="*/ 0 w 12205252"/>
              <a:gd name="connsiteY0" fmla="*/ 0 h 3458334"/>
              <a:gd name="connsiteX1" fmla="*/ 12192000 w 12205252"/>
              <a:gd name="connsiteY1" fmla="*/ 0 h 3458334"/>
              <a:gd name="connsiteX2" fmla="*/ 12205252 w 12205252"/>
              <a:gd name="connsiteY2" fmla="*/ 3458334 h 3458334"/>
              <a:gd name="connsiteX3" fmla="*/ 0 w 12205252"/>
              <a:gd name="connsiteY3" fmla="*/ 1298231 h 3458334"/>
              <a:gd name="connsiteX4" fmla="*/ 0 w 12205252"/>
              <a:gd name="connsiteY4" fmla="*/ 0 h 345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5252" h="3458334">
                <a:moveTo>
                  <a:pt x="0" y="0"/>
                </a:moveTo>
                <a:lnTo>
                  <a:pt x="12192000" y="0"/>
                </a:lnTo>
                <a:cubicBezTo>
                  <a:pt x="12196417" y="1152778"/>
                  <a:pt x="12200835" y="2305556"/>
                  <a:pt x="12205252" y="3458334"/>
                </a:cubicBezTo>
                <a:lnTo>
                  <a:pt x="0" y="1298231"/>
                </a:lnTo>
                <a:lnTo>
                  <a:pt x="0" y="0"/>
                </a:lnTo>
                <a:close/>
              </a:path>
            </a:pathLst>
          </a:custGeom>
        </p:spPr>
        <p:txBody>
          <a:bodyPr anchor="t"/>
          <a:lstStyle>
            <a:lvl1pPr marL="0" indent="0" algn="ctr">
              <a:buNone/>
              <a:defRPr baseline="0">
                <a:solidFill>
                  <a:schemeClr val="bg1">
                    <a:lumMod val="50000"/>
                  </a:schemeClr>
                </a:solidFill>
              </a:defRPr>
            </a:lvl1pPr>
          </a:lstStyle>
          <a:p>
            <a:endParaRPr lang="en-US" dirty="0"/>
          </a:p>
          <a:p>
            <a:r>
              <a:rPr lang="en-US" dirty="0"/>
              <a:t>Click here to add photo</a:t>
            </a:r>
          </a:p>
        </p:txBody>
      </p:sp>
      <p:sp>
        <p:nvSpPr>
          <p:cNvPr id="31" name="Text Placeholder 84"/>
          <p:cNvSpPr>
            <a:spLocks noGrp="1"/>
          </p:cNvSpPr>
          <p:nvPr>
            <p:ph type="body" sz="quarter" idx="25" hasCustomPrompt="1"/>
          </p:nvPr>
        </p:nvSpPr>
        <p:spPr>
          <a:xfrm>
            <a:off x="702256" y="3553398"/>
            <a:ext cx="10853639" cy="633861"/>
          </a:xfrm>
        </p:spPr>
        <p:txBody>
          <a:bodyPr anchor="ctr">
            <a:normAutofit/>
          </a:bodyPr>
          <a:lstStyle>
            <a:lvl1pPr marL="0" indent="0" algn="l">
              <a:buNone/>
              <a:defRPr sz="3000">
                <a:solidFill>
                  <a:schemeClr val="bg1"/>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32" name="Text Placeholder 25"/>
          <p:cNvSpPr>
            <a:spLocks noGrp="1"/>
          </p:cNvSpPr>
          <p:nvPr>
            <p:ph type="body" sz="quarter" idx="23" hasCustomPrompt="1"/>
          </p:nvPr>
        </p:nvSpPr>
        <p:spPr>
          <a:xfrm>
            <a:off x="702256" y="4558542"/>
            <a:ext cx="10853639" cy="177042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sp>
        <p:nvSpPr>
          <p:cNvPr id="33"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pic>
        <p:nvPicPr>
          <p:cNvPr id="34" name="Picture 33"/>
          <p:cNvPicPr>
            <a:picLocks noChangeAspect="1"/>
          </p:cNvPicPr>
          <p:nvPr userDrawn="1"/>
        </p:nvPicPr>
        <p:blipFill>
          <a:blip r:embed="rId2">
            <a:alphaModFix amt="18000"/>
            <a:extLst>
              <a:ext uri="{28A0092B-C50C-407E-A947-70E740481C1C}">
                <a14:useLocalDpi xmlns:a14="http://schemas.microsoft.com/office/drawing/2010/main" val="0"/>
              </a:ext>
            </a:extLst>
          </a:blip>
          <a:stretch>
            <a:fillRect/>
          </a:stretch>
        </p:blipFill>
        <p:spPr>
          <a:xfrm>
            <a:off x="8449742" y="3881373"/>
            <a:ext cx="4590288" cy="4126992"/>
          </a:xfrm>
          <a:prstGeom prst="rect">
            <a:avLst/>
          </a:prstGeom>
        </p:spPr>
      </p:pic>
    </p:spTree>
    <p:extLst>
      <p:ext uri="{BB962C8B-B14F-4D97-AF65-F5344CB8AC3E}">
        <p14:creationId xmlns:p14="http://schemas.microsoft.com/office/powerpoint/2010/main" val="13771846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d Header Page">
    <p:spTree>
      <p:nvGrpSpPr>
        <p:cNvPr id="1" name=""/>
        <p:cNvGrpSpPr/>
        <p:nvPr/>
      </p:nvGrpSpPr>
      <p:grpSpPr>
        <a:xfrm>
          <a:off x="0" y="0"/>
          <a:ext cx="0" cy="0"/>
          <a:chOff x="0" y="0"/>
          <a:chExt cx="0" cy="0"/>
        </a:xfrm>
      </p:grpSpPr>
      <p:sp>
        <p:nvSpPr>
          <p:cNvPr id="6" name="Rectangle 2"/>
          <p:cNvSpPr/>
          <p:nvPr userDrawn="1"/>
        </p:nvSpPr>
        <p:spPr>
          <a:xfrm rot="16200000" flipH="1" flipV="1">
            <a:off x="5453265" y="-5453267"/>
            <a:ext cx="1285465" cy="1219200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396" t="12816" r="-396" b="-12816"/>
          <a:stretch/>
        </p:blipFill>
        <p:spPr>
          <a:xfrm>
            <a:off x="7761358" y="5674"/>
            <a:ext cx="2928731" cy="2326714"/>
          </a:xfrm>
          <a:prstGeom prst="rect">
            <a:avLst/>
          </a:prstGeom>
        </p:spPr>
      </p:pic>
      <p:sp>
        <p:nvSpPr>
          <p:cNvPr id="9"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
        <p:nvSpPr>
          <p:cNvPr id="10" name="Rectangle 9"/>
          <p:cNvSpPr/>
          <p:nvPr userDrawn="1"/>
        </p:nvSpPr>
        <p:spPr>
          <a:xfrm rot="285998">
            <a:off x="-167625" y="647071"/>
            <a:ext cx="6403831"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11"/>
          <p:cNvSpPr>
            <a:spLocks noGrp="1"/>
          </p:cNvSpPr>
          <p:nvPr>
            <p:ph type="body" sz="quarter" idx="10" hasCustomPrompt="1"/>
          </p:nvPr>
        </p:nvSpPr>
        <p:spPr>
          <a:xfrm rot="285998">
            <a:off x="394963" y="776271"/>
            <a:ext cx="5664057" cy="716025"/>
          </a:xfrm>
        </p:spPr>
        <p:txBody>
          <a:bodyPr>
            <a:normAutofit/>
          </a:bodyPr>
          <a:lstStyle>
            <a:lvl1pPr marL="0" indent="0">
              <a:buNone/>
              <a:defRPr sz="3600">
                <a:solidFill>
                  <a:schemeClr val="bg1"/>
                </a:solidFill>
              </a:defRPr>
            </a:lvl1pPr>
          </a:lstStyle>
          <a:p>
            <a:pPr lvl="0"/>
            <a:r>
              <a:rPr lang="en-US" dirty="0"/>
              <a:t>TITLE</a:t>
            </a:r>
          </a:p>
        </p:txBody>
      </p:sp>
      <p:pic>
        <p:nvPicPr>
          <p:cNvPr id="13" name="Picture 12"/>
          <p:cNvPicPr>
            <a:picLocks noChangeAspect="1"/>
          </p:cNvPicPr>
          <p:nvPr userDrawn="1"/>
        </p:nvPicPr>
        <p:blipFill rotWithShape="1">
          <a:blip r:embed="rId3">
            <a:alphaModFix/>
            <a:extLst>
              <a:ext uri="{28A0092B-C50C-407E-A947-70E740481C1C}">
                <a14:useLocalDpi xmlns:a14="http://schemas.microsoft.com/office/drawing/2010/main" val="0"/>
              </a:ext>
            </a:extLst>
          </a:blip>
          <a:srcRect t="48629"/>
          <a:stretch/>
        </p:blipFill>
        <p:spPr>
          <a:xfrm>
            <a:off x="6634461" y="0"/>
            <a:ext cx="2295144" cy="1060034"/>
          </a:xfrm>
          <a:prstGeom prst="rect">
            <a:avLst/>
          </a:prstGeom>
        </p:spPr>
      </p:pic>
      <p:sp>
        <p:nvSpPr>
          <p:cNvPr id="15" name="Text Placeholder 25"/>
          <p:cNvSpPr>
            <a:spLocks noGrp="1"/>
          </p:cNvSpPr>
          <p:nvPr>
            <p:ph type="body" sz="quarter" idx="20" hasCustomPrompt="1"/>
          </p:nvPr>
        </p:nvSpPr>
        <p:spPr>
          <a:xfrm>
            <a:off x="658268" y="2120067"/>
            <a:ext cx="8271337" cy="4169140"/>
          </a:xfrm>
        </p:spPr>
        <p:txBody>
          <a:bodyPr>
            <a:noAutofit/>
          </a:bodyPr>
          <a:lstStyle>
            <a:lvl1pPr marL="342900" indent="-342900" algn="l">
              <a:buClr>
                <a:srgbClr val="FDB614"/>
              </a:buClr>
              <a:buFont typeface="Arial" charset="0"/>
              <a:buChar char="•"/>
              <a:defRPr sz="2400">
                <a:solidFill>
                  <a:srgbClr val="4D4D4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Tree>
    <p:extLst>
      <p:ext uri="{BB962C8B-B14F-4D97-AF65-F5344CB8AC3E}">
        <p14:creationId xmlns:p14="http://schemas.microsoft.com/office/powerpoint/2010/main" val="17365007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Red Header Page">
    <p:spTree>
      <p:nvGrpSpPr>
        <p:cNvPr id="1" name=""/>
        <p:cNvGrpSpPr/>
        <p:nvPr/>
      </p:nvGrpSpPr>
      <p:grpSpPr>
        <a:xfrm>
          <a:off x="0" y="0"/>
          <a:ext cx="0" cy="0"/>
          <a:chOff x="0" y="0"/>
          <a:chExt cx="0" cy="0"/>
        </a:xfrm>
      </p:grpSpPr>
      <p:sp>
        <p:nvSpPr>
          <p:cNvPr id="6" name="Rectangle 2"/>
          <p:cNvSpPr/>
          <p:nvPr userDrawn="1"/>
        </p:nvSpPr>
        <p:spPr>
          <a:xfrm rot="16200000" flipH="1" flipV="1">
            <a:off x="5453265" y="-5453267"/>
            <a:ext cx="1285465" cy="1219200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396" t="12816" r="-396" b="-12816"/>
          <a:stretch/>
        </p:blipFill>
        <p:spPr>
          <a:xfrm>
            <a:off x="7761358" y="5674"/>
            <a:ext cx="2928731" cy="2326714"/>
          </a:xfrm>
          <a:prstGeom prst="rect">
            <a:avLst/>
          </a:prstGeom>
        </p:spPr>
      </p:pic>
      <p:sp>
        <p:nvSpPr>
          <p:cNvPr id="9"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
        <p:nvSpPr>
          <p:cNvPr id="12" name="Text Placeholder 11"/>
          <p:cNvSpPr>
            <a:spLocks noGrp="1"/>
          </p:cNvSpPr>
          <p:nvPr>
            <p:ph type="body" sz="quarter" idx="10" hasCustomPrompt="1"/>
          </p:nvPr>
        </p:nvSpPr>
        <p:spPr>
          <a:xfrm rot="285998">
            <a:off x="394963" y="776271"/>
            <a:ext cx="5664057" cy="716025"/>
          </a:xfrm>
        </p:spPr>
        <p:txBody>
          <a:bodyPr>
            <a:normAutofit/>
          </a:bodyPr>
          <a:lstStyle>
            <a:lvl1pPr marL="0" indent="0">
              <a:buNone/>
              <a:defRPr sz="3600">
                <a:solidFill>
                  <a:schemeClr val="bg1"/>
                </a:solidFill>
              </a:defRPr>
            </a:lvl1pPr>
          </a:lstStyle>
          <a:p>
            <a:pPr lvl="0"/>
            <a:r>
              <a:rPr lang="en-US" dirty="0"/>
              <a:t>TITLE</a:t>
            </a:r>
          </a:p>
        </p:txBody>
      </p:sp>
      <p:pic>
        <p:nvPicPr>
          <p:cNvPr id="13" name="Picture 12"/>
          <p:cNvPicPr>
            <a:picLocks noChangeAspect="1"/>
          </p:cNvPicPr>
          <p:nvPr userDrawn="1"/>
        </p:nvPicPr>
        <p:blipFill rotWithShape="1">
          <a:blip r:embed="rId3">
            <a:alphaModFix/>
            <a:extLst>
              <a:ext uri="{28A0092B-C50C-407E-A947-70E740481C1C}">
                <a14:useLocalDpi xmlns:a14="http://schemas.microsoft.com/office/drawing/2010/main" val="0"/>
              </a:ext>
            </a:extLst>
          </a:blip>
          <a:srcRect t="48629"/>
          <a:stretch/>
        </p:blipFill>
        <p:spPr>
          <a:xfrm>
            <a:off x="6634461" y="0"/>
            <a:ext cx="2295144" cy="1060034"/>
          </a:xfrm>
          <a:prstGeom prst="rect">
            <a:avLst/>
          </a:prstGeom>
        </p:spPr>
      </p:pic>
      <p:sp>
        <p:nvSpPr>
          <p:cNvPr id="15" name="Text Placeholder 25"/>
          <p:cNvSpPr>
            <a:spLocks noGrp="1"/>
          </p:cNvSpPr>
          <p:nvPr>
            <p:ph type="body" sz="quarter" idx="20" hasCustomPrompt="1"/>
          </p:nvPr>
        </p:nvSpPr>
        <p:spPr>
          <a:xfrm>
            <a:off x="658268" y="2120067"/>
            <a:ext cx="8271337" cy="4169140"/>
          </a:xfrm>
        </p:spPr>
        <p:txBody>
          <a:bodyPr>
            <a:noAutofit/>
          </a:bodyPr>
          <a:lstStyle>
            <a:lvl1pPr marL="342900" indent="-342900" algn="l">
              <a:buClr>
                <a:srgbClr val="FDB614"/>
              </a:buClr>
              <a:buFont typeface="Arial" charset="0"/>
              <a:buChar char="•"/>
              <a:defRPr sz="2400">
                <a:solidFill>
                  <a:srgbClr val="4D4D4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Tree>
    <p:extLst>
      <p:ext uri="{BB962C8B-B14F-4D97-AF65-F5344CB8AC3E}">
        <p14:creationId xmlns:p14="http://schemas.microsoft.com/office/powerpoint/2010/main" val="20163315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ue Header Page">
    <p:spTree>
      <p:nvGrpSpPr>
        <p:cNvPr id="1" name=""/>
        <p:cNvGrpSpPr/>
        <p:nvPr/>
      </p:nvGrpSpPr>
      <p:grpSpPr>
        <a:xfrm>
          <a:off x="0" y="0"/>
          <a:ext cx="0" cy="0"/>
          <a:chOff x="0" y="0"/>
          <a:chExt cx="0" cy="0"/>
        </a:xfrm>
      </p:grpSpPr>
      <p:sp>
        <p:nvSpPr>
          <p:cNvPr id="7" name="Rectangle 2"/>
          <p:cNvSpPr/>
          <p:nvPr userDrawn="1"/>
        </p:nvSpPr>
        <p:spPr>
          <a:xfrm rot="5400000" flipV="1">
            <a:off x="5453265" y="-5453267"/>
            <a:ext cx="1285465" cy="1219200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396" t="12816" r="-396" b="-12816"/>
          <a:stretch/>
        </p:blipFill>
        <p:spPr>
          <a:xfrm>
            <a:off x="1081698" y="12230"/>
            <a:ext cx="2928731" cy="2326714"/>
          </a:xfrm>
          <a:prstGeom prst="rect">
            <a:avLst/>
          </a:prstGeom>
        </p:spPr>
      </p:pic>
      <p:sp>
        <p:nvSpPr>
          <p:cNvPr id="12" name="Rectangle 11"/>
          <p:cNvSpPr/>
          <p:nvPr userDrawn="1"/>
        </p:nvSpPr>
        <p:spPr>
          <a:xfrm rot="21375402">
            <a:off x="5941628" y="666947"/>
            <a:ext cx="6403831"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11"/>
          <p:cNvSpPr>
            <a:spLocks noGrp="1"/>
          </p:cNvSpPr>
          <p:nvPr>
            <p:ph type="body" sz="quarter" idx="10" hasCustomPrompt="1"/>
          </p:nvPr>
        </p:nvSpPr>
        <p:spPr>
          <a:xfrm rot="21375402">
            <a:off x="6504127" y="798296"/>
            <a:ext cx="5715790" cy="716025"/>
          </a:xfrm>
        </p:spPr>
        <p:txBody>
          <a:bodyPr>
            <a:normAutofit/>
          </a:bodyPr>
          <a:lstStyle>
            <a:lvl1pPr marL="0" indent="0">
              <a:buNone/>
              <a:defRPr sz="3600">
                <a:solidFill>
                  <a:schemeClr val="bg1"/>
                </a:solidFill>
              </a:defRPr>
            </a:lvl1pPr>
          </a:lstStyle>
          <a:p>
            <a:pPr lvl="0"/>
            <a:r>
              <a:rPr lang="en-US" dirty="0"/>
              <a:t>TITLE</a:t>
            </a:r>
          </a:p>
        </p:txBody>
      </p:sp>
      <p:pic>
        <p:nvPicPr>
          <p:cNvPr id="15" name="Picture 14"/>
          <p:cNvPicPr>
            <a:picLocks noChangeAspect="1"/>
          </p:cNvPicPr>
          <p:nvPr userDrawn="1"/>
        </p:nvPicPr>
        <p:blipFill rotWithShape="1">
          <a:blip r:embed="rId3">
            <a:alphaModFix/>
            <a:extLst>
              <a:ext uri="{28A0092B-C50C-407E-A947-70E740481C1C}">
                <a14:useLocalDpi xmlns:a14="http://schemas.microsoft.com/office/drawing/2010/main" val="0"/>
              </a:ext>
            </a:extLst>
          </a:blip>
          <a:srcRect t="48629"/>
          <a:stretch/>
        </p:blipFill>
        <p:spPr>
          <a:xfrm>
            <a:off x="-45199" y="6556"/>
            <a:ext cx="2295144" cy="1060034"/>
          </a:xfrm>
          <a:prstGeom prst="rect">
            <a:avLst/>
          </a:prstGeom>
        </p:spPr>
      </p:pic>
      <p:sp>
        <p:nvSpPr>
          <p:cNvPr id="16"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
        <p:nvSpPr>
          <p:cNvPr id="18" name="Text Placeholder 25"/>
          <p:cNvSpPr>
            <a:spLocks noGrp="1"/>
          </p:cNvSpPr>
          <p:nvPr>
            <p:ph type="body" sz="quarter" idx="20" hasCustomPrompt="1"/>
          </p:nvPr>
        </p:nvSpPr>
        <p:spPr>
          <a:xfrm>
            <a:off x="3644348" y="2120067"/>
            <a:ext cx="7898295" cy="4169140"/>
          </a:xfrm>
        </p:spPr>
        <p:txBody>
          <a:bodyPr>
            <a:noAutofit/>
          </a:bodyPr>
          <a:lstStyle>
            <a:lvl1pPr marL="342900" indent="-342900" algn="l">
              <a:buClr>
                <a:srgbClr val="FDB614"/>
              </a:buClr>
              <a:buFont typeface="Arial" charset="0"/>
              <a:buChar char="•"/>
              <a:defRPr sz="2400">
                <a:solidFill>
                  <a:srgbClr val="4D4D4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Blue Header Page">
    <p:spTree>
      <p:nvGrpSpPr>
        <p:cNvPr id="1" name=""/>
        <p:cNvGrpSpPr/>
        <p:nvPr/>
      </p:nvGrpSpPr>
      <p:grpSpPr>
        <a:xfrm>
          <a:off x="0" y="0"/>
          <a:ext cx="0" cy="0"/>
          <a:chOff x="0" y="0"/>
          <a:chExt cx="0" cy="0"/>
        </a:xfrm>
      </p:grpSpPr>
      <p:sp>
        <p:nvSpPr>
          <p:cNvPr id="7" name="Rectangle 2"/>
          <p:cNvSpPr/>
          <p:nvPr userDrawn="1"/>
        </p:nvSpPr>
        <p:spPr>
          <a:xfrm rot="5400000" flipV="1">
            <a:off x="5453265" y="-5453267"/>
            <a:ext cx="1285465" cy="1219200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396" t="12816" r="-396" b="-12816"/>
          <a:stretch/>
        </p:blipFill>
        <p:spPr>
          <a:xfrm>
            <a:off x="1081698" y="12230"/>
            <a:ext cx="2928731" cy="2326714"/>
          </a:xfrm>
          <a:prstGeom prst="rect">
            <a:avLst/>
          </a:prstGeom>
        </p:spPr>
      </p:pic>
      <p:sp>
        <p:nvSpPr>
          <p:cNvPr id="13" name="Text Placeholder 11"/>
          <p:cNvSpPr>
            <a:spLocks noGrp="1"/>
          </p:cNvSpPr>
          <p:nvPr>
            <p:ph type="body" sz="quarter" idx="10" hasCustomPrompt="1"/>
          </p:nvPr>
        </p:nvSpPr>
        <p:spPr>
          <a:xfrm rot="21375402">
            <a:off x="6504127" y="798296"/>
            <a:ext cx="5715790" cy="716025"/>
          </a:xfrm>
        </p:spPr>
        <p:txBody>
          <a:bodyPr>
            <a:normAutofit/>
          </a:bodyPr>
          <a:lstStyle>
            <a:lvl1pPr marL="0" indent="0">
              <a:buNone/>
              <a:defRPr sz="3600">
                <a:solidFill>
                  <a:schemeClr val="bg1"/>
                </a:solidFill>
              </a:defRPr>
            </a:lvl1pPr>
          </a:lstStyle>
          <a:p>
            <a:pPr lvl="0"/>
            <a:r>
              <a:rPr lang="en-US" dirty="0"/>
              <a:t>TITLE</a:t>
            </a:r>
          </a:p>
        </p:txBody>
      </p:sp>
      <p:pic>
        <p:nvPicPr>
          <p:cNvPr id="15" name="Picture 14"/>
          <p:cNvPicPr>
            <a:picLocks noChangeAspect="1"/>
          </p:cNvPicPr>
          <p:nvPr userDrawn="1"/>
        </p:nvPicPr>
        <p:blipFill rotWithShape="1">
          <a:blip r:embed="rId3">
            <a:alphaModFix/>
            <a:extLst>
              <a:ext uri="{28A0092B-C50C-407E-A947-70E740481C1C}">
                <a14:useLocalDpi xmlns:a14="http://schemas.microsoft.com/office/drawing/2010/main" val="0"/>
              </a:ext>
            </a:extLst>
          </a:blip>
          <a:srcRect t="48629"/>
          <a:stretch/>
        </p:blipFill>
        <p:spPr>
          <a:xfrm>
            <a:off x="-45199" y="6556"/>
            <a:ext cx="2295144" cy="1060034"/>
          </a:xfrm>
          <a:prstGeom prst="rect">
            <a:avLst/>
          </a:prstGeom>
        </p:spPr>
      </p:pic>
      <p:sp>
        <p:nvSpPr>
          <p:cNvPr id="16"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
        <p:nvSpPr>
          <p:cNvPr id="18" name="Text Placeholder 25"/>
          <p:cNvSpPr>
            <a:spLocks noGrp="1"/>
          </p:cNvSpPr>
          <p:nvPr>
            <p:ph type="body" sz="quarter" idx="20" hasCustomPrompt="1"/>
          </p:nvPr>
        </p:nvSpPr>
        <p:spPr>
          <a:xfrm>
            <a:off x="3644348" y="2120067"/>
            <a:ext cx="7898295" cy="4169140"/>
          </a:xfrm>
        </p:spPr>
        <p:txBody>
          <a:bodyPr>
            <a:noAutofit/>
          </a:bodyPr>
          <a:lstStyle>
            <a:lvl1pPr marL="342900" indent="-342900" algn="l">
              <a:buClr>
                <a:srgbClr val="FDB614"/>
              </a:buClr>
              <a:buFont typeface="Arial" charset="0"/>
              <a:buChar char="•"/>
              <a:defRPr sz="2400">
                <a:solidFill>
                  <a:srgbClr val="4D4D4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Tree>
    <p:extLst>
      <p:ext uri="{BB962C8B-B14F-4D97-AF65-F5344CB8AC3E}">
        <p14:creationId xmlns:p14="http://schemas.microsoft.com/office/powerpoint/2010/main" val="34969004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7" name="Text Placeholder 23"/>
          <p:cNvSpPr>
            <a:spLocks noGrp="1"/>
          </p:cNvSpPr>
          <p:nvPr>
            <p:ph type="body" sz="quarter" idx="14" hasCustomPrompt="1"/>
          </p:nvPr>
        </p:nvSpPr>
        <p:spPr>
          <a:xfrm>
            <a:off x="5328871" y="4402483"/>
            <a:ext cx="785328" cy="1056986"/>
          </a:xfrm>
        </p:spPr>
        <p:txBody>
          <a:bodyPr anchor="t">
            <a:normAutofit/>
          </a:bodyPr>
          <a:lstStyle>
            <a:lvl1pPr marL="0" indent="0" algn="r">
              <a:buNone/>
              <a:defRPr sz="9600" b="1" i="0" baseline="0">
                <a:solidFill>
                  <a:srgbClr val="DA2128"/>
                </a:solidFill>
                <a:latin typeface="Times New Roman" charset="0"/>
                <a:ea typeface="Times New Roman" charset="0"/>
                <a:cs typeface="Times New Roman" charset="0"/>
              </a:defRPr>
            </a:lvl1pPr>
          </a:lstStyle>
          <a:p>
            <a:pPr lvl="0"/>
            <a:r>
              <a:rPr lang="en-US" dirty="0"/>
              <a:t>”</a:t>
            </a:r>
          </a:p>
        </p:txBody>
      </p:sp>
      <p:sp>
        <p:nvSpPr>
          <p:cNvPr id="9" name="Text Placeholder 23"/>
          <p:cNvSpPr>
            <a:spLocks noGrp="1"/>
          </p:cNvSpPr>
          <p:nvPr>
            <p:ph type="body" sz="quarter" idx="15" hasCustomPrompt="1"/>
          </p:nvPr>
        </p:nvSpPr>
        <p:spPr>
          <a:xfrm>
            <a:off x="625611" y="1679591"/>
            <a:ext cx="2613204" cy="1221666"/>
          </a:xfrm>
        </p:spPr>
        <p:txBody>
          <a:bodyPr anchor="t">
            <a:normAutofit/>
          </a:bodyPr>
          <a:lstStyle>
            <a:lvl1pPr marL="0" indent="0" algn="l">
              <a:buNone/>
              <a:defRPr sz="9600" b="1" i="0" baseline="0">
                <a:solidFill>
                  <a:srgbClr val="DA2128"/>
                </a:solidFill>
                <a:latin typeface="Times New Roman" charset="0"/>
                <a:ea typeface="Times New Roman" charset="0"/>
                <a:cs typeface="Times New Roman" charset="0"/>
              </a:defRPr>
            </a:lvl1pPr>
          </a:lstStyle>
          <a:p>
            <a:pPr lvl="0"/>
            <a:r>
              <a:rPr lang="en-US" dirty="0"/>
              <a:t>“</a:t>
            </a:r>
          </a:p>
        </p:txBody>
      </p:sp>
      <p:sp>
        <p:nvSpPr>
          <p:cNvPr id="10" name="Text Placeholder 23"/>
          <p:cNvSpPr>
            <a:spLocks noGrp="1"/>
          </p:cNvSpPr>
          <p:nvPr>
            <p:ph type="body" sz="quarter" idx="13" hasCustomPrompt="1"/>
          </p:nvPr>
        </p:nvSpPr>
        <p:spPr>
          <a:xfrm>
            <a:off x="658268" y="2325125"/>
            <a:ext cx="5423273" cy="2497338"/>
          </a:xfrm>
        </p:spPr>
        <p:txBody>
          <a:bodyPr anchor="ctr">
            <a:normAutofit/>
          </a:bodyPr>
          <a:lstStyle>
            <a:lvl1pPr marL="0" indent="0" algn="ctr">
              <a:buNone/>
              <a:defRPr sz="3000" i="1" baseline="0">
                <a:solidFill>
                  <a:srgbClr val="1268B3"/>
                </a:solidFill>
                <a:latin typeface="+mn-lt"/>
              </a:defRPr>
            </a:lvl1pPr>
          </a:lstStyle>
          <a:p>
            <a:pPr lvl="0"/>
            <a:r>
              <a:rPr lang="en-US" dirty="0"/>
              <a:t>Quote Here</a:t>
            </a:r>
          </a:p>
        </p:txBody>
      </p:sp>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19782" t="26897" r="19782" b="-26897"/>
          <a:stretch/>
        </p:blipFill>
        <p:spPr>
          <a:xfrm>
            <a:off x="6649146" y="0"/>
            <a:ext cx="5542854" cy="5404728"/>
          </a:xfrm>
          <a:prstGeom prst="rect">
            <a:avLst/>
          </a:prstGeom>
        </p:spPr>
      </p:pic>
      <p:sp>
        <p:nvSpPr>
          <p:cNvPr id="8"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ntro. Text with 3 bullets">
    <p:spTree>
      <p:nvGrpSpPr>
        <p:cNvPr id="1" name=""/>
        <p:cNvGrpSpPr/>
        <p:nvPr/>
      </p:nvGrpSpPr>
      <p:grpSpPr>
        <a:xfrm>
          <a:off x="0" y="0"/>
          <a:ext cx="0" cy="0"/>
          <a:chOff x="0" y="0"/>
          <a:chExt cx="0" cy="0"/>
        </a:xfrm>
      </p:grpSpPr>
      <p:sp>
        <p:nvSpPr>
          <p:cNvPr id="29" name="Rectangle 2"/>
          <p:cNvSpPr/>
          <p:nvPr userDrawn="1"/>
        </p:nvSpPr>
        <p:spPr>
          <a:xfrm>
            <a:off x="0" y="0"/>
            <a:ext cx="7580243"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420235" y="4816650"/>
            <a:ext cx="6405664" cy="1130610"/>
          </a:xfrm>
          <a:prstGeom prst="rect">
            <a:avLst/>
          </a:prstGeom>
          <a:solidFill>
            <a:srgbClr val="1268B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userDrawn="1"/>
        </p:nvSpPr>
        <p:spPr>
          <a:xfrm>
            <a:off x="5421062" y="3295516"/>
            <a:ext cx="6434785" cy="1130610"/>
          </a:xfrm>
          <a:prstGeom prst="rect">
            <a:avLst/>
          </a:prstGeom>
          <a:solidFill>
            <a:srgbClr val="1268B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userDrawn="1"/>
        </p:nvSpPr>
        <p:spPr>
          <a:xfrm>
            <a:off x="5420235" y="1767285"/>
            <a:ext cx="6405664" cy="1130610"/>
          </a:xfrm>
          <a:prstGeom prst="rect">
            <a:avLst/>
          </a:prstGeom>
          <a:solidFill>
            <a:srgbClr val="1268B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p:cNvCxnSpPr/>
          <p:nvPr userDrawn="1"/>
        </p:nvCxnSpPr>
        <p:spPr>
          <a:xfrm>
            <a:off x="6692445" y="2038802"/>
            <a:ext cx="0" cy="69648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6692445" y="3582457"/>
            <a:ext cx="0" cy="69648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6692445" y="5094621"/>
            <a:ext cx="0" cy="69648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Rectangle 21"/>
          <p:cNvSpPr>
            <a:spLocks noChangeArrowheads="1"/>
          </p:cNvSpPr>
          <p:nvPr userDrawn="1"/>
        </p:nvSpPr>
        <p:spPr bwMode="auto">
          <a:xfrm flipV="1">
            <a:off x="465266" y="1589475"/>
            <a:ext cx="4101734" cy="56433"/>
          </a:xfrm>
          <a:prstGeom prst="rect">
            <a:avLst/>
          </a:prstGeom>
          <a:solidFill>
            <a:srgbClr val="FDB614"/>
          </a:solidFill>
          <a:ln>
            <a:solidFill>
              <a:srgbClr val="FDB614"/>
            </a:solidFill>
          </a:ln>
        </p:spPr>
        <p:txBody>
          <a:bodyPr lIns="0"/>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FDB614"/>
              </a:solidFill>
              <a:ea typeface="ＭＳ Ｐゴシック" charset="-128"/>
              <a:cs typeface="ＭＳ Ｐゴシック" charset="-128"/>
            </a:endParaRPr>
          </a:p>
        </p:txBody>
      </p:sp>
      <p:sp>
        <p:nvSpPr>
          <p:cNvPr id="33" name="Text Placeholder 5"/>
          <p:cNvSpPr>
            <a:spLocks noGrp="1"/>
          </p:cNvSpPr>
          <p:nvPr userDrawn="1">
            <p:ph type="body" sz="quarter" idx="13" hasCustomPrompt="1"/>
          </p:nvPr>
        </p:nvSpPr>
        <p:spPr>
          <a:xfrm>
            <a:off x="643223" y="681688"/>
            <a:ext cx="3821205" cy="697353"/>
          </a:xfrm>
        </p:spPr>
        <p:txBody>
          <a:bodyPr>
            <a:normAutofit/>
          </a:bodyPr>
          <a:lstStyle>
            <a:lvl1pPr marL="0" indent="0">
              <a:buNone/>
              <a:defRPr sz="3600">
                <a:solidFill>
                  <a:schemeClr val="bg1"/>
                </a:solidFill>
              </a:defRPr>
            </a:lvl1pPr>
          </a:lstStyle>
          <a:p>
            <a:r>
              <a:rPr lang="en-US" dirty="0"/>
              <a:t>Title</a:t>
            </a:r>
          </a:p>
        </p:txBody>
      </p:sp>
      <p:sp>
        <p:nvSpPr>
          <p:cNvPr id="34" name="Text Placeholder 6"/>
          <p:cNvSpPr>
            <a:spLocks noGrp="1"/>
          </p:cNvSpPr>
          <p:nvPr userDrawn="1">
            <p:ph type="body" sz="quarter" idx="14" hasCustomPrompt="1"/>
          </p:nvPr>
        </p:nvSpPr>
        <p:spPr>
          <a:xfrm>
            <a:off x="643223" y="2087287"/>
            <a:ext cx="3821205" cy="3642009"/>
          </a:xfrm>
        </p:spPr>
        <p:txBody>
          <a:bodyPr>
            <a:normAutofit/>
          </a:bodyPr>
          <a:lstStyle>
            <a:lvl1pPr marL="0" indent="0">
              <a:buNone/>
              <a:defRPr sz="2400">
                <a:solidFill>
                  <a:schemeClr val="bg1"/>
                </a:solidFill>
              </a:defRPr>
            </a:lvl1pPr>
          </a:lstStyle>
          <a:p>
            <a:r>
              <a:rPr lang="en-US" dirty="0"/>
              <a:t>Body Text</a:t>
            </a:r>
          </a:p>
        </p:txBody>
      </p:sp>
      <p:sp>
        <p:nvSpPr>
          <p:cNvPr id="35" name="Text Placeholder 7"/>
          <p:cNvSpPr>
            <a:spLocks noGrp="1"/>
          </p:cNvSpPr>
          <p:nvPr userDrawn="1">
            <p:ph type="body" sz="quarter" idx="15" hasCustomPrompt="1"/>
          </p:nvPr>
        </p:nvSpPr>
        <p:spPr>
          <a:xfrm>
            <a:off x="5489681" y="1766517"/>
            <a:ext cx="1176670" cy="1122295"/>
          </a:xfrm>
        </p:spPr>
        <p:txBody>
          <a:bodyPr anchor="ctr">
            <a:normAutofit/>
          </a:bodyPr>
          <a:lstStyle>
            <a:lvl1pPr marL="0" indent="0" algn="ctr">
              <a:buNone/>
              <a:defRPr sz="4800">
                <a:solidFill>
                  <a:srgbClr val="FDB614"/>
                </a:solidFill>
              </a:defRPr>
            </a:lvl1pPr>
          </a:lstStyle>
          <a:p>
            <a:r>
              <a:rPr lang="en-US" dirty="0"/>
              <a:t>01</a:t>
            </a:r>
          </a:p>
        </p:txBody>
      </p:sp>
      <p:sp>
        <p:nvSpPr>
          <p:cNvPr id="36" name="Text Placeholder 4"/>
          <p:cNvSpPr>
            <a:spLocks noGrp="1"/>
          </p:cNvSpPr>
          <p:nvPr userDrawn="1">
            <p:ph type="body" sz="quarter" idx="12" hasCustomPrompt="1"/>
          </p:nvPr>
        </p:nvSpPr>
        <p:spPr>
          <a:xfrm>
            <a:off x="6960165" y="1775790"/>
            <a:ext cx="4871864" cy="1122292"/>
          </a:xfrm>
        </p:spPr>
        <p:txBody>
          <a:bodyPr anchor="ctr">
            <a:normAutofit/>
          </a:bodyPr>
          <a:lstStyle>
            <a:lvl1pPr marL="0" indent="0">
              <a:buNone/>
              <a:defRPr sz="2400" baseline="0">
                <a:solidFill>
                  <a:schemeClr val="bg1"/>
                </a:solidFill>
              </a:defRPr>
            </a:lvl1pPr>
          </a:lstStyle>
          <a:p>
            <a:r>
              <a:rPr lang="en-US" dirty="0"/>
              <a:t>Body Text</a:t>
            </a:r>
          </a:p>
        </p:txBody>
      </p:sp>
      <p:sp>
        <p:nvSpPr>
          <p:cNvPr id="37" name="Text Placeholder 8"/>
          <p:cNvSpPr>
            <a:spLocks noGrp="1"/>
          </p:cNvSpPr>
          <p:nvPr userDrawn="1">
            <p:ph type="body" sz="quarter" idx="16" hasCustomPrompt="1"/>
          </p:nvPr>
        </p:nvSpPr>
        <p:spPr>
          <a:xfrm>
            <a:off x="5513499" y="3314348"/>
            <a:ext cx="1176670" cy="1122295"/>
          </a:xfrm>
        </p:spPr>
        <p:txBody>
          <a:bodyPr anchor="ctr">
            <a:normAutofit/>
          </a:bodyPr>
          <a:lstStyle>
            <a:lvl1pPr marL="0" indent="0" algn="ctr">
              <a:buNone/>
              <a:defRPr sz="4800">
                <a:solidFill>
                  <a:srgbClr val="FDB614"/>
                </a:solidFill>
              </a:defRPr>
            </a:lvl1pPr>
          </a:lstStyle>
          <a:p>
            <a:r>
              <a:rPr lang="en-US" dirty="0"/>
              <a:t>02</a:t>
            </a:r>
          </a:p>
        </p:txBody>
      </p:sp>
      <p:sp>
        <p:nvSpPr>
          <p:cNvPr id="38" name="Text Placeholder 9"/>
          <p:cNvSpPr>
            <a:spLocks noGrp="1"/>
          </p:cNvSpPr>
          <p:nvPr userDrawn="1">
            <p:ph type="body" sz="quarter" idx="17" hasCustomPrompt="1"/>
          </p:nvPr>
        </p:nvSpPr>
        <p:spPr>
          <a:xfrm>
            <a:off x="6983983" y="3310369"/>
            <a:ext cx="4871864" cy="1122292"/>
          </a:xfrm>
        </p:spPr>
        <p:txBody>
          <a:bodyPr anchor="ctr">
            <a:normAutofit/>
          </a:bodyPr>
          <a:lstStyle>
            <a:lvl1pPr marL="0" indent="0">
              <a:buNone/>
              <a:defRPr sz="2400" baseline="0">
                <a:solidFill>
                  <a:schemeClr val="bg1"/>
                </a:solidFill>
              </a:defRPr>
            </a:lvl1pPr>
          </a:lstStyle>
          <a:p>
            <a:r>
              <a:rPr lang="en-US" dirty="0"/>
              <a:t>Body Text</a:t>
            </a:r>
          </a:p>
        </p:txBody>
      </p:sp>
      <p:sp>
        <p:nvSpPr>
          <p:cNvPr id="39" name="Text Placeholder 10"/>
          <p:cNvSpPr>
            <a:spLocks noGrp="1"/>
          </p:cNvSpPr>
          <p:nvPr userDrawn="1">
            <p:ph type="body" sz="quarter" idx="18" hasCustomPrompt="1"/>
          </p:nvPr>
        </p:nvSpPr>
        <p:spPr>
          <a:xfrm>
            <a:off x="5483551" y="4828948"/>
            <a:ext cx="1176670" cy="1122295"/>
          </a:xfrm>
        </p:spPr>
        <p:txBody>
          <a:bodyPr anchor="ctr">
            <a:normAutofit/>
          </a:bodyPr>
          <a:lstStyle>
            <a:lvl1pPr marL="0" indent="0" algn="ctr">
              <a:buNone/>
              <a:defRPr sz="4800">
                <a:solidFill>
                  <a:srgbClr val="FDB614"/>
                </a:solidFill>
              </a:defRPr>
            </a:lvl1pPr>
          </a:lstStyle>
          <a:p>
            <a:r>
              <a:rPr lang="en-US" dirty="0"/>
              <a:t>03</a:t>
            </a:r>
          </a:p>
        </p:txBody>
      </p:sp>
      <p:sp>
        <p:nvSpPr>
          <p:cNvPr id="40" name="Text Placeholder 11"/>
          <p:cNvSpPr>
            <a:spLocks noGrp="1"/>
          </p:cNvSpPr>
          <p:nvPr userDrawn="1">
            <p:ph type="body" sz="quarter" idx="19" hasCustomPrompt="1"/>
          </p:nvPr>
        </p:nvSpPr>
        <p:spPr>
          <a:xfrm>
            <a:off x="6954035" y="4811716"/>
            <a:ext cx="4871864" cy="1122292"/>
          </a:xfrm>
        </p:spPr>
        <p:txBody>
          <a:bodyPr anchor="ctr">
            <a:normAutofit/>
          </a:bodyPr>
          <a:lstStyle>
            <a:lvl1pPr marL="0" indent="0">
              <a:buNone/>
              <a:defRPr sz="2400">
                <a:solidFill>
                  <a:schemeClr val="bg1"/>
                </a:solidFill>
              </a:defRPr>
            </a:lvl1pPr>
          </a:lstStyle>
          <a:p>
            <a:r>
              <a:rPr lang="en-US" dirty="0"/>
              <a:t>Body Text</a:t>
            </a:r>
          </a:p>
        </p:txBody>
      </p:sp>
      <p:sp>
        <p:nvSpPr>
          <p:cNvPr id="31"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pic>
        <p:nvPicPr>
          <p:cNvPr id="41" name="Picture 40"/>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4464428" y="-2312958"/>
            <a:ext cx="4590288" cy="4126992"/>
          </a:xfrm>
          <a:prstGeom prst="rect">
            <a:avLst/>
          </a:prstGeom>
        </p:spPr>
      </p:pic>
    </p:spTree>
    <p:extLst>
      <p:ext uri="{BB962C8B-B14F-4D97-AF65-F5344CB8AC3E}">
        <p14:creationId xmlns:p14="http://schemas.microsoft.com/office/powerpoint/2010/main" val="2315511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grpSp>
        <p:nvGrpSpPr>
          <p:cNvPr id="7" name="Group 6"/>
          <p:cNvGrpSpPr/>
          <p:nvPr userDrawn="1"/>
        </p:nvGrpSpPr>
        <p:grpSpPr>
          <a:xfrm flipH="1">
            <a:off x="0" y="0"/>
            <a:ext cx="12192057" cy="4412975"/>
            <a:chOff x="0" y="0"/>
            <a:chExt cx="12192057" cy="4412975"/>
          </a:xfrm>
        </p:grpSpPr>
        <p:sp>
          <p:nvSpPr>
            <p:cNvPr id="5" name="Rectangle 4"/>
            <p:cNvSpPr/>
            <p:nvPr userDrawn="1"/>
          </p:nvSpPr>
          <p:spPr>
            <a:xfrm>
              <a:off x="0" y="0"/>
              <a:ext cx="7858539" cy="2014330"/>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nip Single Corner Rectangle 3"/>
            <p:cNvSpPr/>
            <p:nvPr userDrawn="1"/>
          </p:nvSpPr>
          <p:spPr>
            <a:xfrm>
              <a:off x="0" y="0"/>
              <a:ext cx="12192057" cy="4412975"/>
            </a:xfrm>
            <a:custGeom>
              <a:avLst/>
              <a:gdLst>
                <a:gd name="connsiteX0" fmla="*/ 0 w 11383617"/>
                <a:gd name="connsiteY0" fmla="*/ 0 h 2955235"/>
                <a:gd name="connsiteX1" fmla="*/ 10891068 w 11383617"/>
                <a:gd name="connsiteY1" fmla="*/ 0 h 2955235"/>
                <a:gd name="connsiteX2" fmla="*/ 11383617 w 11383617"/>
                <a:gd name="connsiteY2" fmla="*/ 492549 h 2955235"/>
                <a:gd name="connsiteX3" fmla="*/ 11383617 w 11383617"/>
                <a:gd name="connsiteY3" fmla="*/ 2955235 h 2955235"/>
                <a:gd name="connsiteX4" fmla="*/ 0 w 11383617"/>
                <a:gd name="connsiteY4" fmla="*/ 2955235 h 2955235"/>
                <a:gd name="connsiteX5" fmla="*/ 0 w 11383617"/>
                <a:gd name="connsiteY5" fmla="*/ 0 h 2955235"/>
                <a:gd name="connsiteX0" fmla="*/ 0 w 11383617"/>
                <a:gd name="connsiteY0" fmla="*/ 954157 h 3909392"/>
                <a:gd name="connsiteX1" fmla="*/ 4954094 w 11383617"/>
                <a:gd name="connsiteY1" fmla="*/ 0 h 3909392"/>
                <a:gd name="connsiteX2" fmla="*/ 11383617 w 11383617"/>
                <a:gd name="connsiteY2" fmla="*/ 1446706 h 3909392"/>
                <a:gd name="connsiteX3" fmla="*/ 11383617 w 11383617"/>
                <a:gd name="connsiteY3" fmla="*/ 3909392 h 3909392"/>
                <a:gd name="connsiteX4" fmla="*/ 0 w 11383617"/>
                <a:gd name="connsiteY4" fmla="*/ 3909392 h 3909392"/>
                <a:gd name="connsiteX5" fmla="*/ 0 w 11383617"/>
                <a:gd name="connsiteY5" fmla="*/ 954157 h 3909392"/>
                <a:gd name="connsiteX0" fmla="*/ 0 w 12245008"/>
                <a:gd name="connsiteY0" fmla="*/ 954157 h 3909392"/>
                <a:gd name="connsiteX1" fmla="*/ 4954094 w 12245008"/>
                <a:gd name="connsiteY1" fmla="*/ 0 h 3909392"/>
                <a:gd name="connsiteX2" fmla="*/ 11383617 w 12245008"/>
                <a:gd name="connsiteY2" fmla="*/ 1446706 h 3909392"/>
                <a:gd name="connsiteX3" fmla="*/ 12245008 w 12245008"/>
                <a:gd name="connsiteY3" fmla="*/ 2849218 h 3909392"/>
                <a:gd name="connsiteX4" fmla="*/ 0 w 12245008"/>
                <a:gd name="connsiteY4" fmla="*/ 3909392 h 3909392"/>
                <a:gd name="connsiteX5" fmla="*/ 0 w 12245008"/>
                <a:gd name="connsiteY5" fmla="*/ 954157 h 3909392"/>
                <a:gd name="connsiteX0" fmla="*/ 0 w 12245008"/>
                <a:gd name="connsiteY0" fmla="*/ 954157 h 3909392"/>
                <a:gd name="connsiteX1" fmla="*/ 4954094 w 12245008"/>
                <a:gd name="connsiteY1" fmla="*/ 0 h 3909392"/>
                <a:gd name="connsiteX2" fmla="*/ 12165495 w 12245008"/>
                <a:gd name="connsiteY2" fmla="*/ 2219 h 3909392"/>
                <a:gd name="connsiteX3" fmla="*/ 12245008 w 12245008"/>
                <a:gd name="connsiteY3" fmla="*/ 2849218 h 3909392"/>
                <a:gd name="connsiteX4" fmla="*/ 0 w 12245008"/>
                <a:gd name="connsiteY4" fmla="*/ 3909392 h 3909392"/>
                <a:gd name="connsiteX5" fmla="*/ 0 w 12245008"/>
                <a:gd name="connsiteY5" fmla="*/ 954157 h 3909392"/>
                <a:gd name="connsiteX0" fmla="*/ 13253 w 12258261"/>
                <a:gd name="connsiteY0" fmla="*/ 954157 h 4399723"/>
                <a:gd name="connsiteX1" fmla="*/ 4967347 w 12258261"/>
                <a:gd name="connsiteY1" fmla="*/ 0 h 4399723"/>
                <a:gd name="connsiteX2" fmla="*/ 12178748 w 12258261"/>
                <a:gd name="connsiteY2" fmla="*/ 2219 h 4399723"/>
                <a:gd name="connsiteX3" fmla="*/ 12258261 w 12258261"/>
                <a:gd name="connsiteY3" fmla="*/ 2849218 h 4399723"/>
                <a:gd name="connsiteX4" fmla="*/ 0 w 12258261"/>
                <a:gd name="connsiteY4" fmla="*/ 4399723 h 4399723"/>
                <a:gd name="connsiteX5" fmla="*/ 13253 w 12258261"/>
                <a:gd name="connsiteY5" fmla="*/ 954157 h 4399723"/>
                <a:gd name="connsiteX0" fmla="*/ 13253 w 12205252"/>
                <a:gd name="connsiteY0" fmla="*/ 954157 h 4399723"/>
                <a:gd name="connsiteX1" fmla="*/ 4967347 w 12205252"/>
                <a:gd name="connsiteY1" fmla="*/ 0 h 4399723"/>
                <a:gd name="connsiteX2" fmla="*/ 12178748 w 12205252"/>
                <a:gd name="connsiteY2" fmla="*/ 2219 h 4399723"/>
                <a:gd name="connsiteX3" fmla="*/ 12205252 w 12205252"/>
                <a:gd name="connsiteY3" fmla="*/ 2491410 h 4399723"/>
                <a:gd name="connsiteX4" fmla="*/ 0 w 12205252"/>
                <a:gd name="connsiteY4" fmla="*/ 4399723 h 4399723"/>
                <a:gd name="connsiteX5" fmla="*/ 13253 w 12205252"/>
                <a:gd name="connsiteY5" fmla="*/ 954157 h 4399723"/>
                <a:gd name="connsiteX0" fmla="*/ 13253 w 12205252"/>
                <a:gd name="connsiteY0" fmla="*/ 954157 h 4399723"/>
                <a:gd name="connsiteX1" fmla="*/ 4967347 w 12205252"/>
                <a:gd name="connsiteY1" fmla="*/ 0 h 4399723"/>
                <a:gd name="connsiteX2" fmla="*/ 12178748 w 12205252"/>
                <a:gd name="connsiteY2" fmla="*/ 2219 h 4399723"/>
                <a:gd name="connsiteX3" fmla="*/ 12205252 w 12205252"/>
                <a:gd name="connsiteY3" fmla="*/ 2517915 h 4399723"/>
                <a:gd name="connsiteX4" fmla="*/ 0 w 12205252"/>
                <a:gd name="connsiteY4" fmla="*/ 4399723 h 4399723"/>
                <a:gd name="connsiteX5" fmla="*/ 13253 w 12205252"/>
                <a:gd name="connsiteY5" fmla="*/ 954157 h 4399723"/>
                <a:gd name="connsiteX0" fmla="*/ 13253 w 12205252"/>
                <a:gd name="connsiteY0" fmla="*/ 967409 h 4412975"/>
                <a:gd name="connsiteX1" fmla="*/ 7922582 w 12205252"/>
                <a:gd name="connsiteY1" fmla="*/ 0 h 4412975"/>
                <a:gd name="connsiteX2" fmla="*/ 12178748 w 12205252"/>
                <a:gd name="connsiteY2" fmla="*/ 15471 h 4412975"/>
                <a:gd name="connsiteX3" fmla="*/ 12205252 w 12205252"/>
                <a:gd name="connsiteY3" fmla="*/ 2531167 h 4412975"/>
                <a:gd name="connsiteX4" fmla="*/ 0 w 12205252"/>
                <a:gd name="connsiteY4" fmla="*/ 4412975 h 4412975"/>
                <a:gd name="connsiteX5" fmla="*/ 13253 w 12205252"/>
                <a:gd name="connsiteY5" fmla="*/ 967409 h 4412975"/>
                <a:gd name="connsiteX0" fmla="*/ 587 w 12219091"/>
                <a:gd name="connsiteY0" fmla="*/ 1338470 h 4412975"/>
                <a:gd name="connsiteX1" fmla="*/ 7936421 w 12219091"/>
                <a:gd name="connsiteY1" fmla="*/ 0 h 4412975"/>
                <a:gd name="connsiteX2" fmla="*/ 12192587 w 12219091"/>
                <a:gd name="connsiteY2" fmla="*/ 15471 h 4412975"/>
                <a:gd name="connsiteX3" fmla="*/ 12219091 w 12219091"/>
                <a:gd name="connsiteY3" fmla="*/ 2531167 h 4412975"/>
                <a:gd name="connsiteX4" fmla="*/ 13839 w 12219091"/>
                <a:gd name="connsiteY4" fmla="*/ 4412975 h 4412975"/>
                <a:gd name="connsiteX5" fmla="*/ 587 w 12219091"/>
                <a:gd name="connsiteY5" fmla="*/ 1338470 h 4412975"/>
                <a:gd name="connsiteX0" fmla="*/ 587 w 12219150"/>
                <a:gd name="connsiteY0" fmla="*/ 1338470 h 4412975"/>
                <a:gd name="connsiteX1" fmla="*/ 7936421 w 12219150"/>
                <a:gd name="connsiteY1" fmla="*/ 0 h 4412975"/>
                <a:gd name="connsiteX2" fmla="*/ 12219150 w 12219150"/>
                <a:gd name="connsiteY2" fmla="*/ 15471 h 4412975"/>
                <a:gd name="connsiteX3" fmla="*/ 12219091 w 12219150"/>
                <a:gd name="connsiteY3" fmla="*/ 2531167 h 4412975"/>
                <a:gd name="connsiteX4" fmla="*/ 13839 w 12219150"/>
                <a:gd name="connsiteY4" fmla="*/ 4412975 h 4412975"/>
                <a:gd name="connsiteX5" fmla="*/ 587 w 12219150"/>
                <a:gd name="connsiteY5" fmla="*/ 1338470 h 441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19150" h="4412975">
                  <a:moveTo>
                    <a:pt x="587" y="1338470"/>
                  </a:moveTo>
                  <a:lnTo>
                    <a:pt x="7936421" y="0"/>
                  </a:lnTo>
                  <a:lnTo>
                    <a:pt x="12219150" y="15471"/>
                  </a:lnTo>
                  <a:cubicBezTo>
                    <a:pt x="12219130" y="854036"/>
                    <a:pt x="12219111" y="1692602"/>
                    <a:pt x="12219091" y="2531167"/>
                  </a:cubicBezTo>
                  <a:lnTo>
                    <a:pt x="13839" y="4412975"/>
                  </a:lnTo>
                  <a:cubicBezTo>
                    <a:pt x="18257" y="3264453"/>
                    <a:pt x="-3831" y="2486992"/>
                    <a:pt x="587" y="1338470"/>
                  </a:cubicBez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598081" y="0"/>
            <a:ext cx="5805670" cy="5065989"/>
          </a:xfrm>
          <a:prstGeom prst="rect">
            <a:avLst/>
          </a:prstGeom>
        </p:spPr>
      </p:pic>
      <p:sp>
        <p:nvSpPr>
          <p:cNvPr id="83" name="Rectangle 82"/>
          <p:cNvSpPr/>
          <p:nvPr userDrawn="1"/>
        </p:nvSpPr>
        <p:spPr>
          <a:xfrm rot="21247678">
            <a:off x="-203757" y="2863176"/>
            <a:ext cx="6405664" cy="1130610"/>
          </a:xfrm>
          <a:prstGeom prst="rect">
            <a:avLst/>
          </a:prstGeom>
          <a:solidFill>
            <a:srgbClr val="1268B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4" name="Straight Connector 83"/>
          <p:cNvCxnSpPr/>
          <p:nvPr userDrawn="1"/>
        </p:nvCxnSpPr>
        <p:spPr>
          <a:xfrm rot="21247678">
            <a:off x="3460705" y="2937369"/>
            <a:ext cx="0" cy="69648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85" name="Text Placeholder 7"/>
          <p:cNvSpPr>
            <a:spLocks noGrp="1"/>
          </p:cNvSpPr>
          <p:nvPr>
            <p:ph type="body" sz="quarter" idx="15" hasCustomPrompt="1"/>
          </p:nvPr>
        </p:nvSpPr>
        <p:spPr>
          <a:xfrm rot="21247678">
            <a:off x="464686" y="2981541"/>
            <a:ext cx="2822796" cy="1029244"/>
          </a:xfrm>
        </p:spPr>
        <p:txBody>
          <a:bodyPr anchor="ctr">
            <a:normAutofit/>
          </a:bodyPr>
          <a:lstStyle>
            <a:lvl1pPr marL="0" indent="0" algn="l">
              <a:buNone/>
              <a:defRPr sz="4800">
                <a:solidFill>
                  <a:srgbClr val="FDB614"/>
                </a:solidFill>
              </a:defRPr>
            </a:lvl1pPr>
          </a:lstStyle>
          <a:p>
            <a:r>
              <a:rPr lang="en-US" dirty="0"/>
              <a:t>Title</a:t>
            </a:r>
          </a:p>
        </p:txBody>
      </p:sp>
      <p:sp>
        <p:nvSpPr>
          <p:cNvPr id="86" name="Text Placeholder 4"/>
          <p:cNvSpPr>
            <a:spLocks noGrp="1"/>
          </p:cNvSpPr>
          <p:nvPr>
            <p:ph type="body" sz="quarter" idx="18" hasCustomPrompt="1"/>
          </p:nvPr>
        </p:nvSpPr>
        <p:spPr>
          <a:xfrm rot="21247678">
            <a:off x="3741547" y="2634812"/>
            <a:ext cx="2447713" cy="1106570"/>
          </a:xfrm>
        </p:spPr>
        <p:txBody>
          <a:bodyPr anchor="ctr">
            <a:normAutofit/>
          </a:bodyPr>
          <a:lstStyle>
            <a:lvl1pPr marL="0" indent="0">
              <a:buNone/>
              <a:defRPr sz="2600" baseline="0">
                <a:solidFill>
                  <a:schemeClr val="bg1"/>
                </a:solidFill>
              </a:defRPr>
            </a:lvl1pPr>
          </a:lstStyle>
          <a:p>
            <a:r>
              <a:rPr lang="en-US" dirty="0"/>
              <a:t>Sub Title</a:t>
            </a:r>
          </a:p>
        </p:txBody>
      </p:sp>
      <p:sp>
        <p:nvSpPr>
          <p:cNvPr id="89" name="Text Placeholder 23"/>
          <p:cNvSpPr>
            <a:spLocks noGrp="1"/>
          </p:cNvSpPr>
          <p:nvPr>
            <p:ph type="body" sz="quarter" idx="19" hasCustomPrompt="1"/>
          </p:nvPr>
        </p:nvSpPr>
        <p:spPr>
          <a:xfrm>
            <a:off x="5149737" y="6029993"/>
            <a:ext cx="2470321" cy="419808"/>
          </a:xfrm>
        </p:spPr>
        <p:txBody>
          <a:bodyPr>
            <a:normAutofit/>
          </a:bodyPr>
          <a:lstStyle>
            <a:lvl1pPr marL="0" indent="0" algn="l">
              <a:buNone/>
              <a:defRPr sz="2200">
                <a:solidFill>
                  <a:srgbClr val="4D4D4C"/>
                </a:solidFill>
                <a:latin typeface="+mn-lt"/>
              </a:defRPr>
            </a:lvl1pPr>
          </a:lstStyle>
          <a:p>
            <a:pPr lvl="0"/>
            <a:r>
              <a:rPr lang="en-US" dirty="0"/>
              <a:t>Body Text</a:t>
            </a:r>
          </a:p>
        </p:txBody>
      </p:sp>
      <p:sp>
        <p:nvSpPr>
          <p:cNvPr id="90" name="Rectangle 89"/>
          <p:cNvSpPr/>
          <p:nvPr userDrawn="1"/>
        </p:nvSpPr>
        <p:spPr>
          <a:xfrm rot="20852900">
            <a:off x="4266740" y="5903454"/>
            <a:ext cx="589657" cy="537710"/>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Text Placeholder 23"/>
          <p:cNvSpPr>
            <a:spLocks noGrp="1"/>
          </p:cNvSpPr>
          <p:nvPr>
            <p:ph type="body" sz="quarter" idx="20" hasCustomPrompt="1"/>
          </p:nvPr>
        </p:nvSpPr>
        <p:spPr>
          <a:xfrm>
            <a:off x="9158520" y="6029994"/>
            <a:ext cx="2470321" cy="419808"/>
          </a:xfrm>
        </p:spPr>
        <p:txBody>
          <a:bodyPr>
            <a:normAutofit/>
          </a:bodyPr>
          <a:lstStyle>
            <a:lvl1pPr marL="0" indent="0" algn="l">
              <a:buNone/>
              <a:defRPr sz="2200">
                <a:solidFill>
                  <a:srgbClr val="4D4D4C"/>
                </a:solidFill>
                <a:latin typeface="+mn-lt"/>
              </a:defRPr>
            </a:lvl1pPr>
          </a:lstStyle>
          <a:p>
            <a:pPr lvl="0"/>
            <a:r>
              <a:rPr lang="en-US" dirty="0"/>
              <a:t>Body Text</a:t>
            </a:r>
          </a:p>
        </p:txBody>
      </p:sp>
      <p:sp>
        <p:nvSpPr>
          <p:cNvPr id="92" name="Rectangle 91"/>
          <p:cNvSpPr/>
          <p:nvPr userDrawn="1"/>
        </p:nvSpPr>
        <p:spPr>
          <a:xfrm rot="20852900">
            <a:off x="8275523" y="5903455"/>
            <a:ext cx="589657" cy="537710"/>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304775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ont Typeface and Size">
    <p:spTree>
      <p:nvGrpSpPr>
        <p:cNvPr id="1" name=""/>
        <p:cNvGrpSpPr/>
        <p:nvPr/>
      </p:nvGrpSpPr>
      <p:grpSpPr>
        <a:xfrm>
          <a:off x="0" y="0"/>
          <a:ext cx="0" cy="0"/>
          <a:chOff x="0" y="0"/>
          <a:chExt cx="0" cy="0"/>
        </a:xfrm>
      </p:grpSpPr>
      <p:sp>
        <p:nvSpPr>
          <p:cNvPr id="6" name="Rectangle 5"/>
          <p:cNvSpPr/>
          <p:nvPr userDrawn="1"/>
        </p:nvSpPr>
        <p:spPr>
          <a:xfrm>
            <a:off x="0" y="-1"/>
            <a:ext cx="12192000" cy="6858001"/>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1268B3"/>
              </a:solidFill>
            </a:endParaRPr>
          </a:p>
        </p:txBody>
      </p:sp>
      <p:sp>
        <p:nvSpPr>
          <p:cNvPr id="7" name="Rectangle 6"/>
          <p:cNvSpPr/>
          <p:nvPr userDrawn="1"/>
        </p:nvSpPr>
        <p:spPr>
          <a:xfrm>
            <a:off x="424669" y="528535"/>
            <a:ext cx="5666415" cy="1446550"/>
          </a:xfrm>
          <a:prstGeom prst="rect">
            <a:avLst/>
          </a:prstGeom>
        </p:spPr>
        <p:txBody>
          <a:bodyPr wrap="square">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IE" sz="4400" b="1" i="0" u="none" strike="noStrike" kern="1200" baseline="0" dirty="0">
                <a:solidFill>
                  <a:schemeClr val="bg1"/>
                </a:solidFill>
                <a:effectLst/>
                <a:latin typeface="+mn-lt"/>
                <a:ea typeface="Quattrocento Sans"/>
                <a:cs typeface="Quattrocento Sans"/>
                <a:sym typeface="Quattrocento Sans"/>
              </a:rPr>
              <a:t>EPIC</a:t>
            </a:r>
            <a:endParaRPr lang="en-IE" sz="4400" b="1" i="0" u="none" strike="noStrike" kern="1200" baseline="0" dirty="0">
              <a:solidFill>
                <a:schemeClr val="bg1"/>
              </a:solidFill>
              <a:effectLst/>
              <a:latin typeface="+mn-lt"/>
              <a:ea typeface="+mn-ea"/>
              <a:cs typeface="+mn-cs"/>
              <a:sym typeface="Quattrocento Sans"/>
            </a:endParaRPr>
          </a:p>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093974" y="1633466"/>
            <a:ext cx="4589207" cy="4555093"/>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3172202"/>
            <a:ext cx="5489434" cy="2123658"/>
          </a:xfrm>
          <a:prstGeom prst="rect">
            <a:avLst/>
          </a:prstGeom>
        </p:spPr>
        <p:txBody>
          <a:bodyPr wrap="square">
            <a:spAutoFit/>
          </a:bodyPr>
          <a:lstStyle/>
          <a:p>
            <a:pPr fontAlgn="base"/>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6592529" y="-1"/>
            <a:ext cx="0" cy="66810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0" y="2503620"/>
            <a:ext cx="6592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94835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sp>
        <p:nvSpPr>
          <p:cNvPr id="3" name="Rectangle 2"/>
          <p:cNvSpPr/>
          <p:nvPr userDrawn="1"/>
        </p:nvSpPr>
        <p:spPr>
          <a:xfrm>
            <a:off x="0" y="-13252"/>
            <a:ext cx="7673009"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userDrawn="1"/>
        </p:nvSpPr>
        <p:spPr>
          <a:xfrm rot="353497">
            <a:off x="-106891" y="570482"/>
            <a:ext cx="5181600" cy="898532"/>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11"/>
          <p:cNvSpPr>
            <a:spLocks noGrp="1"/>
          </p:cNvSpPr>
          <p:nvPr>
            <p:ph type="body" sz="quarter" idx="10" hasCustomPrompt="1"/>
          </p:nvPr>
        </p:nvSpPr>
        <p:spPr>
          <a:xfrm rot="353497">
            <a:off x="459254" y="680351"/>
            <a:ext cx="3912108" cy="743199"/>
          </a:xfrm>
        </p:spPr>
        <p:txBody>
          <a:bodyPr>
            <a:normAutofit/>
          </a:bodyPr>
          <a:lstStyle>
            <a:lvl1pPr marL="0" indent="0">
              <a:buNone/>
              <a:defRPr sz="4400">
                <a:solidFill>
                  <a:schemeClr val="bg1"/>
                </a:solidFill>
              </a:defRPr>
            </a:lvl1pPr>
          </a:lstStyle>
          <a:p>
            <a:pPr lvl="0"/>
            <a:r>
              <a:rPr lang="en-US" dirty="0"/>
              <a:t>TITLE</a:t>
            </a:r>
          </a:p>
        </p:txBody>
      </p:sp>
      <p:sp>
        <p:nvSpPr>
          <p:cNvPr id="10" name="Text Placeholder 25"/>
          <p:cNvSpPr>
            <a:spLocks noGrp="1"/>
          </p:cNvSpPr>
          <p:nvPr>
            <p:ph type="body" sz="quarter" idx="23" hasCustomPrompt="1"/>
          </p:nvPr>
        </p:nvSpPr>
        <p:spPr>
          <a:xfrm>
            <a:off x="608054" y="3476639"/>
            <a:ext cx="2784503" cy="3056683"/>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67635" y="-13252"/>
            <a:ext cx="5124365" cy="4311535"/>
          </a:xfrm>
          <a:prstGeom prst="rect">
            <a:avLst/>
          </a:prstGeom>
        </p:spPr>
      </p:pic>
      <p:sp>
        <p:nvSpPr>
          <p:cNvPr id="13" name="Rectangle 12"/>
          <p:cNvSpPr/>
          <p:nvPr userDrawn="1"/>
        </p:nvSpPr>
        <p:spPr>
          <a:xfrm rot="353497">
            <a:off x="-106891" y="1603482"/>
            <a:ext cx="5181600" cy="898532"/>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1"/>
          <p:cNvSpPr>
            <a:spLocks noGrp="1"/>
          </p:cNvSpPr>
          <p:nvPr>
            <p:ph type="body" sz="quarter" idx="24" hasCustomPrompt="1"/>
          </p:nvPr>
        </p:nvSpPr>
        <p:spPr>
          <a:xfrm rot="353497">
            <a:off x="459254" y="1713351"/>
            <a:ext cx="3912108" cy="743199"/>
          </a:xfrm>
        </p:spPr>
        <p:txBody>
          <a:bodyPr>
            <a:normAutofit/>
          </a:bodyPr>
          <a:lstStyle>
            <a:lvl1pPr marL="0" indent="0">
              <a:buNone/>
              <a:defRPr sz="4400">
                <a:solidFill>
                  <a:schemeClr val="bg1"/>
                </a:solidFill>
              </a:defRPr>
            </a:lvl1pPr>
          </a:lstStyle>
          <a:p>
            <a:pPr lvl="0"/>
            <a:r>
              <a:rPr lang="en-US" dirty="0"/>
              <a:t>TITLE</a:t>
            </a:r>
          </a:p>
        </p:txBody>
      </p:sp>
      <p:sp>
        <p:nvSpPr>
          <p:cNvPr id="16" name="Footer Placeholder 6"/>
          <p:cNvSpPr txBox="1">
            <a:spLocks noGrp="1"/>
          </p:cNvSpPr>
          <p:nvPr userDrawn="1"/>
        </p:nvSpPr>
        <p:spPr bwMode="auto">
          <a:xfrm>
            <a:off x="7655243" y="6126922"/>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spcBef>
                <a:spcPct val="0"/>
              </a:spcBef>
              <a:buFontTx/>
              <a:buNone/>
            </a:pPr>
            <a:r>
              <a:rPr lang="en-IE" altLang="en-US" sz="1000" dirty="0">
                <a:solidFill>
                  <a:srgbClr val="1A1918"/>
                </a:solidFill>
                <a:latin typeface="Calibri" charset="0"/>
              </a:rPr>
              <a:t> This programme has been funded with support from the European Commission </a:t>
            </a:r>
          </a:p>
        </p:txBody>
      </p:sp>
      <p:pic>
        <p:nvPicPr>
          <p:cNvPr id="17" name="Picture 8"/>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984105" y="6071360"/>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333380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 Slide">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63826" y="6052320"/>
            <a:ext cx="6692348" cy="400110"/>
          </a:xfrm>
          <a:prstGeom prst="rect">
            <a:avLst/>
          </a:prstGeom>
        </p:spPr>
        <p:txBody>
          <a:bodyPr wrap="square">
            <a:spAutoFit/>
          </a:bodyPr>
          <a:lstStyle/>
          <a:p>
            <a:pPr algn="just">
              <a:spcBef>
                <a:spcPct val="0"/>
              </a:spcBef>
              <a:buFontTx/>
              <a:buNone/>
            </a:pPr>
            <a:r>
              <a:rPr lang="en-GB" altLang="x-none" sz="1000" dirty="0">
                <a:solidFill>
                  <a:schemeClr val="bg1"/>
                </a:solidFill>
              </a:rPr>
              <a:t>This publication reflects the views only of the authors, and the Education, </a:t>
            </a:r>
            <a:r>
              <a:rPr lang="en-GB" altLang="x-none" sz="1000" dirty="0" err="1">
                <a:solidFill>
                  <a:schemeClr val="bg1"/>
                </a:solidFill>
              </a:rPr>
              <a:t>Audiovisual</a:t>
            </a:r>
            <a:r>
              <a:rPr lang="en-GB" altLang="x-none" sz="1000" dirty="0">
                <a:solidFill>
                  <a:schemeClr val="bg1"/>
                </a:solidFill>
              </a:rPr>
              <a:t> and Culture Executive Agency and the European Commission cannot be held responsible for any use which may be made of the information contained therein."  </a:t>
            </a:r>
            <a:endParaRPr lang="en-IE" altLang="en-US" sz="1000" dirty="0">
              <a:solidFill>
                <a:schemeClr val="bg1"/>
              </a:solidFill>
            </a:endParaRPr>
          </a:p>
        </p:txBody>
      </p:sp>
      <p:sp>
        <p:nvSpPr>
          <p:cNvPr id="12" name="Text Placeholder 11"/>
          <p:cNvSpPr>
            <a:spLocks noGrp="1"/>
          </p:cNvSpPr>
          <p:nvPr>
            <p:ph type="body" sz="quarter" idx="10" hasCustomPrompt="1"/>
          </p:nvPr>
        </p:nvSpPr>
        <p:spPr>
          <a:xfrm>
            <a:off x="576136" y="391665"/>
            <a:ext cx="5199824" cy="3224991"/>
          </a:xfrm>
        </p:spPr>
        <p:txBody>
          <a:bodyPr>
            <a:normAutofit/>
          </a:bodyPr>
          <a:lstStyle>
            <a:lvl1pPr marL="0" indent="0">
              <a:buNone/>
              <a:defRPr sz="5400">
                <a:solidFill>
                  <a:schemeClr val="bg1"/>
                </a:solidFill>
              </a:defRPr>
            </a:lvl1pPr>
          </a:lstStyle>
          <a:p>
            <a:pPr lvl="0"/>
            <a:r>
              <a:rPr lang="en-US" dirty="0"/>
              <a:t>INTRO.</a:t>
            </a:r>
          </a:p>
        </p:txBody>
      </p:sp>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32729" t="-39417" r="31006" b="23679"/>
          <a:stretch/>
        </p:blipFill>
        <p:spPr>
          <a:xfrm>
            <a:off x="5870713" y="391665"/>
            <a:ext cx="6321287" cy="6466335"/>
          </a:xfrm>
          <a:prstGeom prst="rect">
            <a:avLst/>
          </a:prstGeom>
        </p:spPr>
      </p:pic>
    </p:spTree>
    <p:extLst>
      <p:ext uri="{BB962C8B-B14F-4D97-AF65-F5344CB8AC3E}">
        <p14:creationId xmlns:p14="http://schemas.microsoft.com/office/powerpoint/2010/main" val="20661952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 Icons with Title">
    <p:spTree>
      <p:nvGrpSpPr>
        <p:cNvPr id="1" name=""/>
        <p:cNvGrpSpPr/>
        <p:nvPr/>
      </p:nvGrpSpPr>
      <p:grpSpPr>
        <a:xfrm>
          <a:off x="0" y="0"/>
          <a:ext cx="0" cy="0"/>
          <a:chOff x="0" y="0"/>
          <a:chExt cx="0" cy="0"/>
        </a:xfrm>
      </p:grpSpPr>
      <p:sp>
        <p:nvSpPr>
          <p:cNvPr id="30" name="Rectangle 2"/>
          <p:cNvSpPr/>
          <p:nvPr userDrawn="1"/>
        </p:nvSpPr>
        <p:spPr>
          <a:xfrm rot="16200000" flipH="1" flipV="1">
            <a:off x="4610365" y="-4597113"/>
            <a:ext cx="2984522" cy="12178751"/>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7673009"/>
              <a:gd name="connsiteY0" fmla="*/ 0 h 6863783"/>
              <a:gd name="connsiteX1" fmla="*/ 7673009 w 7673009"/>
              <a:gd name="connsiteY1" fmla="*/ 0 h 6863783"/>
              <a:gd name="connsiteX2" fmla="*/ 5924975 w 7673009"/>
              <a:gd name="connsiteY2" fmla="*/ 6863783 h 6863783"/>
              <a:gd name="connsiteX3" fmla="*/ 0 w 7673009"/>
              <a:gd name="connsiteY3" fmla="*/ 6858000 h 6863783"/>
              <a:gd name="connsiteX4" fmla="*/ 0 w 7673009"/>
              <a:gd name="connsiteY4" fmla="*/ 0 h 6863783"/>
              <a:gd name="connsiteX0" fmla="*/ 0 w 7076033"/>
              <a:gd name="connsiteY0" fmla="*/ 1 h 6863784"/>
              <a:gd name="connsiteX1" fmla="*/ 7076034 w 7076033"/>
              <a:gd name="connsiteY1" fmla="*/ 0 h 6863784"/>
              <a:gd name="connsiteX2" fmla="*/ 5924975 w 7076033"/>
              <a:gd name="connsiteY2" fmla="*/ 6863784 h 6863784"/>
              <a:gd name="connsiteX3" fmla="*/ 0 w 7076033"/>
              <a:gd name="connsiteY3" fmla="*/ 6858001 h 6863784"/>
              <a:gd name="connsiteX4" fmla="*/ 0 w 7076033"/>
              <a:gd name="connsiteY4" fmla="*/ 1 h 6863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6033" h="6863784">
                <a:moveTo>
                  <a:pt x="0" y="1"/>
                </a:moveTo>
                <a:lnTo>
                  <a:pt x="7076034" y="0"/>
                </a:lnTo>
                <a:lnTo>
                  <a:pt x="5924975" y="6863784"/>
                </a:lnTo>
                <a:lnTo>
                  <a:pt x="0" y="6858001"/>
                </a:lnTo>
                <a:lnTo>
                  <a:pt x="0" y="1"/>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23"/>
          <p:cNvSpPr>
            <a:spLocks noChangeArrowheads="1"/>
          </p:cNvSpPr>
          <p:nvPr userDrawn="1"/>
        </p:nvSpPr>
        <p:spPr bwMode="auto">
          <a:xfrm>
            <a:off x="16262195" y="7966708"/>
            <a:ext cx="452438" cy="454025"/>
          </a:xfrm>
          <a:prstGeom prst="ellipse">
            <a:avLst/>
          </a:prstGeom>
          <a:solidFill>
            <a:srgbClr val="4FC5D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1" name="Oval 24"/>
          <p:cNvSpPr>
            <a:spLocks noChangeArrowheads="1"/>
          </p:cNvSpPr>
          <p:nvPr userDrawn="1"/>
        </p:nvSpPr>
        <p:spPr bwMode="auto">
          <a:xfrm>
            <a:off x="16063758" y="8581070"/>
            <a:ext cx="719137" cy="720725"/>
          </a:xfrm>
          <a:prstGeom prst="ellipse">
            <a:avLst/>
          </a:prstGeom>
          <a:solidFill>
            <a:srgbClr val="7864A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2" name="Oval 25"/>
          <p:cNvSpPr>
            <a:spLocks noChangeArrowheads="1"/>
          </p:cNvSpPr>
          <p:nvPr userDrawn="1"/>
        </p:nvSpPr>
        <p:spPr bwMode="auto">
          <a:xfrm>
            <a:off x="16898783" y="7961945"/>
            <a:ext cx="1060450" cy="1058863"/>
          </a:xfrm>
          <a:prstGeom prst="ellipse">
            <a:avLst/>
          </a:prstGeom>
          <a:solidFill>
            <a:srgbClr val="F16B6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3" name="Oval 26"/>
          <p:cNvSpPr>
            <a:spLocks noChangeArrowheads="1"/>
          </p:cNvSpPr>
          <p:nvPr userDrawn="1"/>
        </p:nvSpPr>
        <p:spPr bwMode="auto">
          <a:xfrm>
            <a:off x="16414595" y="8119108"/>
            <a:ext cx="452438" cy="454025"/>
          </a:xfrm>
          <a:prstGeom prst="ellipse">
            <a:avLst/>
          </a:prstGeom>
          <a:solidFill>
            <a:srgbClr val="4FC5D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4" name="Oval 27"/>
          <p:cNvSpPr>
            <a:spLocks noChangeArrowheads="1"/>
          </p:cNvSpPr>
          <p:nvPr userDrawn="1"/>
        </p:nvSpPr>
        <p:spPr bwMode="auto">
          <a:xfrm>
            <a:off x="16216158" y="8733470"/>
            <a:ext cx="719137" cy="720725"/>
          </a:xfrm>
          <a:prstGeom prst="ellipse">
            <a:avLst/>
          </a:prstGeom>
          <a:solidFill>
            <a:srgbClr val="7864A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5" name="Oval 28"/>
          <p:cNvSpPr>
            <a:spLocks noChangeArrowheads="1"/>
          </p:cNvSpPr>
          <p:nvPr userDrawn="1"/>
        </p:nvSpPr>
        <p:spPr bwMode="auto">
          <a:xfrm>
            <a:off x="17051183" y="8114345"/>
            <a:ext cx="1060450" cy="1058863"/>
          </a:xfrm>
          <a:prstGeom prst="ellipse">
            <a:avLst/>
          </a:prstGeom>
          <a:solidFill>
            <a:srgbClr val="F16B6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6" name="Oval 29"/>
          <p:cNvSpPr>
            <a:spLocks noChangeArrowheads="1"/>
          </p:cNvSpPr>
          <p:nvPr userDrawn="1"/>
        </p:nvSpPr>
        <p:spPr bwMode="auto">
          <a:xfrm>
            <a:off x="16566995" y="8271508"/>
            <a:ext cx="452438" cy="454025"/>
          </a:xfrm>
          <a:prstGeom prst="ellipse">
            <a:avLst/>
          </a:prstGeom>
          <a:solidFill>
            <a:srgbClr val="4FC5D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7" name="Oval 30"/>
          <p:cNvSpPr>
            <a:spLocks noChangeArrowheads="1"/>
          </p:cNvSpPr>
          <p:nvPr userDrawn="1"/>
        </p:nvSpPr>
        <p:spPr bwMode="auto">
          <a:xfrm>
            <a:off x="16368558" y="8885870"/>
            <a:ext cx="719137" cy="720725"/>
          </a:xfrm>
          <a:prstGeom prst="ellipse">
            <a:avLst/>
          </a:prstGeom>
          <a:solidFill>
            <a:srgbClr val="7864A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8" name="Oval 31"/>
          <p:cNvSpPr>
            <a:spLocks noChangeArrowheads="1"/>
          </p:cNvSpPr>
          <p:nvPr userDrawn="1"/>
        </p:nvSpPr>
        <p:spPr bwMode="auto">
          <a:xfrm>
            <a:off x="17203583" y="8266745"/>
            <a:ext cx="1060450" cy="1058863"/>
          </a:xfrm>
          <a:prstGeom prst="ellipse">
            <a:avLst/>
          </a:prstGeom>
          <a:solidFill>
            <a:srgbClr val="F16B6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pic>
        <p:nvPicPr>
          <p:cNvPr id="20" name="図プレースホルダー 37"/>
          <p:cNvPicPr>
            <a:picLocks noChangeAspect="1"/>
          </p:cNvPicPr>
          <p:nvPr userDrawn="1"/>
        </p:nvPicPr>
        <p:blipFill>
          <a:blip r:embed="rId2">
            <a:extLst>
              <a:ext uri="{28A0092B-C50C-407E-A947-70E740481C1C}">
                <a14:useLocalDpi xmlns:a14="http://schemas.microsoft.com/office/drawing/2010/main" val="0"/>
              </a:ext>
            </a:extLst>
          </a:blip>
          <a:srcRect l="16211" r="16211"/>
          <a:stretch>
            <a:fillRect/>
          </a:stretch>
        </p:blipFill>
        <p:spPr bwMode="auto">
          <a:xfrm>
            <a:off x="13804745" y="3534408"/>
            <a:ext cx="863600"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 Placeholder 23"/>
          <p:cNvSpPr>
            <a:spLocks noGrp="1"/>
          </p:cNvSpPr>
          <p:nvPr>
            <p:ph type="body" sz="quarter" idx="13" hasCustomPrompt="1"/>
          </p:nvPr>
        </p:nvSpPr>
        <p:spPr>
          <a:xfrm>
            <a:off x="13250" y="901279"/>
            <a:ext cx="12192000" cy="697353"/>
          </a:xfrm>
        </p:spPr>
        <p:txBody>
          <a:bodyPr>
            <a:normAutofit/>
          </a:bodyPr>
          <a:lstStyle>
            <a:lvl1pPr marL="0" indent="0" algn="ctr">
              <a:buNone/>
              <a:defRPr sz="3600">
                <a:solidFill>
                  <a:schemeClr val="bg1"/>
                </a:solidFill>
                <a:latin typeface="+mn-lt"/>
              </a:defRPr>
            </a:lvl1pPr>
          </a:lstStyle>
          <a:p>
            <a:pPr lvl="0"/>
            <a:r>
              <a:rPr lang="en-US" dirty="0"/>
              <a:t>TITLE</a:t>
            </a:r>
          </a:p>
        </p:txBody>
      </p:sp>
      <p:sp>
        <p:nvSpPr>
          <p:cNvPr id="46" name="Text Placeholder 23"/>
          <p:cNvSpPr>
            <a:spLocks noGrp="1"/>
          </p:cNvSpPr>
          <p:nvPr>
            <p:ph type="body" sz="quarter" idx="14" hasCustomPrompt="1"/>
          </p:nvPr>
        </p:nvSpPr>
        <p:spPr>
          <a:xfrm>
            <a:off x="684287" y="3236316"/>
            <a:ext cx="3408830" cy="1045795"/>
          </a:xfrm>
        </p:spPr>
        <p:txBody>
          <a:bodyPr anchor="ctr">
            <a:normAutofit/>
          </a:bodyPr>
          <a:lstStyle>
            <a:lvl1pPr marL="0" indent="0" algn="ctr">
              <a:buNone/>
              <a:defRPr sz="3000">
                <a:solidFill>
                  <a:srgbClr val="4D4D4C"/>
                </a:solidFill>
                <a:latin typeface="+mn-lt"/>
              </a:defRPr>
            </a:lvl1pPr>
          </a:lstStyle>
          <a:p>
            <a:pPr lvl="0"/>
            <a:r>
              <a:rPr lang="en-US" dirty="0"/>
              <a:t>Sub Title</a:t>
            </a:r>
          </a:p>
        </p:txBody>
      </p:sp>
      <p:sp>
        <p:nvSpPr>
          <p:cNvPr id="47" name="Text Placeholder 23"/>
          <p:cNvSpPr>
            <a:spLocks noGrp="1"/>
          </p:cNvSpPr>
          <p:nvPr>
            <p:ph type="body" sz="quarter" idx="15" hasCustomPrompt="1"/>
          </p:nvPr>
        </p:nvSpPr>
        <p:spPr>
          <a:xfrm>
            <a:off x="684287" y="4432247"/>
            <a:ext cx="3408830" cy="1412740"/>
          </a:xfrm>
        </p:spPr>
        <p:txBody>
          <a:bodyPr>
            <a:normAutofit/>
          </a:bodyPr>
          <a:lstStyle>
            <a:lvl1pPr marL="0" indent="0" algn="ctr">
              <a:buNone/>
              <a:defRPr sz="2400">
                <a:solidFill>
                  <a:srgbClr val="4D4D4C"/>
                </a:solidFill>
                <a:latin typeface="+mn-lt"/>
              </a:defRPr>
            </a:lvl1pPr>
          </a:lstStyle>
          <a:p>
            <a:pPr lvl="0"/>
            <a:r>
              <a:rPr lang="en-US" dirty="0"/>
              <a:t>Main Body Text</a:t>
            </a:r>
          </a:p>
        </p:txBody>
      </p:sp>
      <p:cxnSp>
        <p:nvCxnSpPr>
          <p:cNvPr id="48" name="Straight Connector 47"/>
          <p:cNvCxnSpPr/>
          <p:nvPr userDrawn="1"/>
        </p:nvCxnSpPr>
        <p:spPr>
          <a:xfrm flipH="1">
            <a:off x="555813" y="4342602"/>
            <a:ext cx="3591091" cy="0"/>
          </a:xfrm>
          <a:prstGeom prst="line">
            <a:avLst/>
          </a:prstGeom>
          <a:ln w="12700">
            <a:solidFill>
              <a:srgbClr val="1268B3"/>
            </a:solidFill>
          </a:ln>
        </p:spPr>
        <p:style>
          <a:lnRef idx="1">
            <a:schemeClr val="accent1"/>
          </a:lnRef>
          <a:fillRef idx="0">
            <a:schemeClr val="accent1"/>
          </a:fillRef>
          <a:effectRef idx="0">
            <a:schemeClr val="accent1"/>
          </a:effectRef>
          <a:fontRef idx="minor">
            <a:schemeClr val="tx1"/>
          </a:fontRef>
        </p:style>
      </p:cxnSp>
      <p:sp>
        <p:nvSpPr>
          <p:cNvPr id="50" name="Text Placeholder 23"/>
          <p:cNvSpPr>
            <a:spLocks noGrp="1"/>
          </p:cNvSpPr>
          <p:nvPr>
            <p:ph type="body" sz="quarter" idx="16" hasCustomPrompt="1"/>
          </p:nvPr>
        </p:nvSpPr>
        <p:spPr>
          <a:xfrm>
            <a:off x="4512216" y="3236316"/>
            <a:ext cx="3408830" cy="1045795"/>
          </a:xfrm>
        </p:spPr>
        <p:txBody>
          <a:bodyPr anchor="ctr">
            <a:normAutofit/>
          </a:bodyPr>
          <a:lstStyle>
            <a:lvl1pPr marL="0" indent="0" algn="ctr">
              <a:buNone/>
              <a:defRPr sz="3000">
                <a:solidFill>
                  <a:srgbClr val="4D4D4C"/>
                </a:solidFill>
                <a:latin typeface="+mn-lt"/>
              </a:defRPr>
            </a:lvl1pPr>
          </a:lstStyle>
          <a:p>
            <a:pPr lvl="0"/>
            <a:r>
              <a:rPr lang="en-US" dirty="0"/>
              <a:t>Sub Title</a:t>
            </a:r>
          </a:p>
        </p:txBody>
      </p:sp>
      <p:sp>
        <p:nvSpPr>
          <p:cNvPr id="51" name="Text Placeholder 23"/>
          <p:cNvSpPr>
            <a:spLocks noGrp="1"/>
          </p:cNvSpPr>
          <p:nvPr>
            <p:ph type="body" sz="quarter" idx="17" hasCustomPrompt="1"/>
          </p:nvPr>
        </p:nvSpPr>
        <p:spPr>
          <a:xfrm>
            <a:off x="4512216" y="4432247"/>
            <a:ext cx="3408830" cy="1412740"/>
          </a:xfrm>
        </p:spPr>
        <p:txBody>
          <a:bodyPr>
            <a:normAutofit/>
          </a:bodyPr>
          <a:lstStyle>
            <a:lvl1pPr marL="0" indent="0" algn="ctr">
              <a:buNone/>
              <a:defRPr sz="2400">
                <a:solidFill>
                  <a:srgbClr val="4D4D4C"/>
                </a:solidFill>
                <a:latin typeface="+mn-lt"/>
              </a:defRPr>
            </a:lvl1pPr>
          </a:lstStyle>
          <a:p>
            <a:pPr lvl="0"/>
            <a:r>
              <a:rPr lang="en-US" dirty="0"/>
              <a:t>Main Body Text</a:t>
            </a:r>
          </a:p>
        </p:txBody>
      </p:sp>
      <p:cxnSp>
        <p:nvCxnSpPr>
          <p:cNvPr id="52" name="Straight Connector 51"/>
          <p:cNvCxnSpPr/>
          <p:nvPr userDrawn="1"/>
        </p:nvCxnSpPr>
        <p:spPr>
          <a:xfrm flipH="1">
            <a:off x="4383742" y="4342602"/>
            <a:ext cx="3591091" cy="0"/>
          </a:xfrm>
          <a:prstGeom prst="line">
            <a:avLst/>
          </a:prstGeom>
          <a:ln w="12700">
            <a:solidFill>
              <a:srgbClr val="1268B3"/>
            </a:solidFill>
          </a:ln>
        </p:spPr>
        <p:style>
          <a:lnRef idx="1">
            <a:schemeClr val="accent1"/>
          </a:lnRef>
          <a:fillRef idx="0">
            <a:schemeClr val="accent1"/>
          </a:fillRef>
          <a:effectRef idx="0">
            <a:schemeClr val="accent1"/>
          </a:effectRef>
          <a:fontRef idx="minor">
            <a:schemeClr val="tx1"/>
          </a:fontRef>
        </p:style>
      </p:cxnSp>
      <p:sp>
        <p:nvSpPr>
          <p:cNvPr id="54" name="Text Placeholder 23"/>
          <p:cNvSpPr>
            <a:spLocks noGrp="1"/>
          </p:cNvSpPr>
          <p:nvPr>
            <p:ph type="body" sz="quarter" idx="18" hasCustomPrompt="1"/>
          </p:nvPr>
        </p:nvSpPr>
        <p:spPr>
          <a:xfrm>
            <a:off x="8228086" y="3236316"/>
            <a:ext cx="3408830" cy="1045795"/>
          </a:xfrm>
        </p:spPr>
        <p:txBody>
          <a:bodyPr anchor="ctr">
            <a:normAutofit/>
          </a:bodyPr>
          <a:lstStyle>
            <a:lvl1pPr marL="0" indent="0" algn="ctr">
              <a:buNone/>
              <a:defRPr sz="3000">
                <a:solidFill>
                  <a:srgbClr val="4D4D4C"/>
                </a:solidFill>
                <a:latin typeface="+mn-lt"/>
              </a:defRPr>
            </a:lvl1pPr>
          </a:lstStyle>
          <a:p>
            <a:pPr lvl="0"/>
            <a:r>
              <a:rPr lang="en-US" dirty="0"/>
              <a:t>Sub Title</a:t>
            </a:r>
          </a:p>
        </p:txBody>
      </p:sp>
      <p:sp>
        <p:nvSpPr>
          <p:cNvPr id="55" name="Text Placeholder 23"/>
          <p:cNvSpPr>
            <a:spLocks noGrp="1"/>
          </p:cNvSpPr>
          <p:nvPr>
            <p:ph type="body" sz="quarter" idx="19" hasCustomPrompt="1"/>
          </p:nvPr>
        </p:nvSpPr>
        <p:spPr>
          <a:xfrm>
            <a:off x="8228086" y="4432247"/>
            <a:ext cx="3408830" cy="1412740"/>
          </a:xfrm>
        </p:spPr>
        <p:txBody>
          <a:bodyPr>
            <a:normAutofit/>
          </a:bodyPr>
          <a:lstStyle>
            <a:lvl1pPr marL="0" indent="0" algn="ctr">
              <a:buNone/>
              <a:defRPr sz="2400">
                <a:solidFill>
                  <a:srgbClr val="4D4D4C"/>
                </a:solidFill>
                <a:latin typeface="+mn-lt"/>
              </a:defRPr>
            </a:lvl1pPr>
          </a:lstStyle>
          <a:p>
            <a:pPr lvl="0"/>
            <a:r>
              <a:rPr lang="en-US" dirty="0"/>
              <a:t>Main Body Text</a:t>
            </a:r>
          </a:p>
        </p:txBody>
      </p:sp>
      <p:cxnSp>
        <p:nvCxnSpPr>
          <p:cNvPr id="56" name="Straight Connector 55"/>
          <p:cNvCxnSpPr/>
          <p:nvPr userDrawn="1"/>
        </p:nvCxnSpPr>
        <p:spPr>
          <a:xfrm flipH="1">
            <a:off x="8099612" y="4342602"/>
            <a:ext cx="3591091" cy="0"/>
          </a:xfrm>
          <a:prstGeom prst="line">
            <a:avLst/>
          </a:prstGeom>
          <a:ln w="12700">
            <a:solidFill>
              <a:srgbClr val="1268B3"/>
            </a:solidFill>
          </a:ln>
        </p:spPr>
        <p:style>
          <a:lnRef idx="1">
            <a:schemeClr val="accent1"/>
          </a:lnRef>
          <a:fillRef idx="0">
            <a:schemeClr val="accent1"/>
          </a:fillRef>
          <a:effectRef idx="0">
            <a:schemeClr val="accent1"/>
          </a:effectRef>
          <a:fontRef idx="minor">
            <a:schemeClr val="tx1"/>
          </a:fontRef>
        </p:style>
      </p:cxnSp>
      <p:sp>
        <p:nvSpPr>
          <p:cNvPr id="61"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pic>
        <p:nvPicPr>
          <p:cNvPr id="31" name="Picture 30"/>
          <p:cNvPicPr>
            <a:picLocks noChangeAspect="1"/>
          </p:cNvPicPr>
          <p:nvPr userDrawn="1"/>
        </p:nvPicPr>
        <p:blipFill rotWithShape="1">
          <a:blip r:embed="rId3">
            <a:extLst>
              <a:ext uri="{28A0092B-C50C-407E-A947-70E740481C1C}">
                <a14:useLocalDpi xmlns:a14="http://schemas.microsoft.com/office/drawing/2010/main" val="0"/>
              </a:ext>
            </a:extLst>
          </a:blip>
          <a:srcRect l="-29572" t="35076" r="29572" b="-35076"/>
          <a:stretch/>
        </p:blipFill>
        <p:spPr>
          <a:xfrm>
            <a:off x="8261657" y="5060"/>
            <a:ext cx="3943593" cy="3545568"/>
          </a:xfrm>
          <a:prstGeom prst="rect">
            <a:avLst/>
          </a:prstGeom>
        </p:spPr>
      </p:pic>
      <p:sp>
        <p:nvSpPr>
          <p:cNvPr id="2" name="Rectangle 1"/>
          <p:cNvSpPr/>
          <p:nvPr userDrawn="1"/>
        </p:nvSpPr>
        <p:spPr>
          <a:xfrm rot="20852900">
            <a:off x="1758912" y="2179950"/>
            <a:ext cx="979063" cy="892811"/>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userDrawn="1"/>
        </p:nvSpPr>
        <p:spPr>
          <a:xfrm rot="649108">
            <a:off x="5613094" y="2122558"/>
            <a:ext cx="979063" cy="892811"/>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userDrawn="1"/>
        </p:nvSpPr>
        <p:spPr>
          <a:xfrm rot="21216429">
            <a:off x="9635129" y="2128224"/>
            <a:ext cx="979063" cy="892811"/>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151730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Left (Blue) Photo Right">
    <p:spTree>
      <p:nvGrpSpPr>
        <p:cNvPr id="1" name=""/>
        <p:cNvGrpSpPr/>
        <p:nvPr/>
      </p:nvGrpSpPr>
      <p:grpSpPr>
        <a:xfrm>
          <a:off x="0" y="0"/>
          <a:ext cx="0" cy="0"/>
          <a:chOff x="0" y="0"/>
          <a:chExt cx="0" cy="0"/>
        </a:xfrm>
      </p:grpSpPr>
      <p:sp>
        <p:nvSpPr>
          <p:cNvPr id="18" name="Rectangle 2"/>
          <p:cNvSpPr/>
          <p:nvPr userDrawn="1"/>
        </p:nvSpPr>
        <p:spPr>
          <a:xfrm>
            <a:off x="0" y="0"/>
            <a:ext cx="8375374"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 Placeholder 25"/>
          <p:cNvSpPr>
            <a:spLocks noGrp="1"/>
          </p:cNvSpPr>
          <p:nvPr>
            <p:ph type="body" sz="quarter" idx="23" hasCustomPrompt="1"/>
          </p:nvPr>
        </p:nvSpPr>
        <p:spPr>
          <a:xfrm>
            <a:off x="606335" y="2052748"/>
            <a:ext cx="5595682" cy="406100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24" name="Picture 23"/>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939314" y="-2471809"/>
            <a:ext cx="4590288" cy="4126992"/>
          </a:xfrm>
          <a:prstGeom prst="rect">
            <a:avLst/>
          </a:prstGeom>
        </p:spPr>
      </p:pic>
      <p:sp>
        <p:nvSpPr>
          <p:cNvPr id="25" name="Rectangle 24"/>
          <p:cNvSpPr/>
          <p:nvPr userDrawn="1"/>
        </p:nvSpPr>
        <p:spPr>
          <a:xfrm rot="256793">
            <a:off x="-140890" y="570860"/>
            <a:ext cx="5349025"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Placeholder 11"/>
          <p:cNvSpPr>
            <a:spLocks noGrp="1"/>
          </p:cNvSpPr>
          <p:nvPr>
            <p:ph type="body" sz="quarter" idx="10" hasCustomPrompt="1"/>
          </p:nvPr>
        </p:nvSpPr>
        <p:spPr>
          <a:xfrm rot="256793">
            <a:off x="592447" y="686976"/>
            <a:ext cx="3912108" cy="743199"/>
          </a:xfrm>
        </p:spPr>
        <p:txBody>
          <a:bodyPr>
            <a:normAutofit/>
          </a:bodyPr>
          <a:lstStyle>
            <a:lvl1pPr marL="0" indent="0">
              <a:buNone/>
              <a:defRPr sz="4400">
                <a:solidFill>
                  <a:schemeClr val="bg1"/>
                </a:solidFill>
              </a:defRPr>
            </a:lvl1pPr>
          </a:lstStyle>
          <a:p>
            <a:pPr lvl="0"/>
            <a:r>
              <a:rPr lang="en-US" dirty="0"/>
              <a:t>TITLE</a:t>
            </a:r>
          </a:p>
        </p:txBody>
      </p:sp>
      <p:sp>
        <p:nvSpPr>
          <p:cNvPr id="28"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
        <p:nvSpPr>
          <p:cNvPr id="29" name="Picture Placeholder 2"/>
          <p:cNvSpPr>
            <a:spLocks noGrp="1"/>
          </p:cNvSpPr>
          <p:nvPr>
            <p:ph type="pic" sz="quarter" idx="24"/>
          </p:nvPr>
        </p:nvSpPr>
        <p:spPr>
          <a:xfrm>
            <a:off x="5804728" y="-14012"/>
            <a:ext cx="6413499"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a:buNone/>
              <a:defRPr>
                <a:solidFill>
                  <a:srgbClr val="4D4D4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Tree>
    <p:extLst>
      <p:ext uri="{BB962C8B-B14F-4D97-AF65-F5344CB8AC3E}">
        <p14:creationId xmlns:p14="http://schemas.microsoft.com/office/powerpoint/2010/main" val="10350673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hoto Right Text Left (Blue)">
    <p:spTree>
      <p:nvGrpSpPr>
        <p:cNvPr id="1" name=""/>
        <p:cNvGrpSpPr/>
        <p:nvPr/>
      </p:nvGrpSpPr>
      <p:grpSpPr>
        <a:xfrm>
          <a:off x="0" y="0"/>
          <a:ext cx="0" cy="0"/>
          <a:chOff x="0" y="0"/>
          <a:chExt cx="0" cy="0"/>
        </a:xfrm>
      </p:grpSpPr>
      <p:sp>
        <p:nvSpPr>
          <p:cNvPr id="63" name="Rectangle 2"/>
          <p:cNvSpPr/>
          <p:nvPr userDrawn="1"/>
        </p:nvSpPr>
        <p:spPr>
          <a:xfrm flipH="1">
            <a:off x="3842853" y="-13252"/>
            <a:ext cx="8375374"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 Placeholder 25"/>
          <p:cNvSpPr>
            <a:spLocks noGrp="1"/>
          </p:cNvSpPr>
          <p:nvPr>
            <p:ph type="body" sz="quarter" idx="23" hasCustomPrompt="1"/>
          </p:nvPr>
        </p:nvSpPr>
        <p:spPr>
          <a:xfrm>
            <a:off x="6202017" y="2263203"/>
            <a:ext cx="5595682" cy="406100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65" name="Picture 64"/>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8669452" y="-2238332"/>
            <a:ext cx="4590288" cy="4126992"/>
          </a:xfrm>
          <a:prstGeom prst="rect">
            <a:avLst/>
          </a:prstGeom>
        </p:spPr>
      </p:pic>
      <p:sp>
        <p:nvSpPr>
          <p:cNvPr id="66" name="Rectangle 65"/>
          <p:cNvSpPr/>
          <p:nvPr userDrawn="1"/>
        </p:nvSpPr>
        <p:spPr>
          <a:xfrm rot="21343207" flipH="1">
            <a:off x="7174033" y="791785"/>
            <a:ext cx="5349025"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Text Placeholder 11"/>
          <p:cNvSpPr>
            <a:spLocks noGrp="1"/>
          </p:cNvSpPr>
          <p:nvPr>
            <p:ph type="body" sz="quarter" idx="10" hasCustomPrompt="1"/>
          </p:nvPr>
        </p:nvSpPr>
        <p:spPr>
          <a:xfrm rot="21367454">
            <a:off x="7892491" y="935068"/>
            <a:ext cx="3912108" cy="743199"/>
          </a:xfrm>
        </p:spPr>
        <p:txBody>
          <a:bodyPr>
            <a:normAutofit/>
          </a:bodyPr>
          <a:lstStyle>
            <a:lvl1pPr marL="0" indent="0" algn="r">
              <a:buNone/>
              <a:defRPr sz="4400">
                <a:solidFill>
                  <a:schemeClr val="bg1"/>
                </a:solidFill>
              </a:defRPr>
            </a:lvl1pPr>
          </a:lstStyle>
          <a:p>
            <a:pPr lvl="0"/>
            <a:r>
              <a:rPr lang="en-US" dirty="0"/>
              <a:t>TITLE</a:t>
            </a:r>
          </a:p>
        </p:txBody>
      </p:sp>
      <p:sp>
        <p:nvSpPr>
          <p:cNvPr id="68"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
        <p:nvSpPr>
          <p:cNvPr id="71" name="Picture Placeholder 2"/>
          <p:cNvSpPr>
            <a:spLocks noGrp="1"/>
          </p:cNvSpPr>
          <p:nvPr>
            <p:ph type="pic" sz="quarter" idx="24"/>
          </p:nvPr>
        </p:nvSpPr>
        <p:spPr>
          <a:xfrm flipH="1">
            <a:off x="-26281" y="0"/>
            <a:ext cx="6413499"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a:buNone/>
              <a:defRPr>
                <a:solidFill>
                  <a:srgbClr val="4D4D4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
        <p:nvSpPr>
          <p:cNvPr id="72" name="テキスト プレースホルダー 36"/>
          <p:cNvSpPr txBox="1">
            <a:spLocks/>
          </p:cNvSpPr>
          <p:nvPr userDrawn="1"/>
        </p:nvSpPr>
        <p:spPr bwMode="auto">
          <a:xfrm>
            <a:off x="810668" y="6441607"/>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Tree>
    <p:extLst>
      <p:ext uri="{BB962C8B-B14F-4D97-AF65-F5344CB8AC3E}">
        <p14:creationId xmlns:p14="http://schemas.microsoft.com/office/powerpoint/2010/main" val="17326586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Left (Red) Photo Right">
    <p:spTree>
      <p:nvGrpSpPr>
        <p:cNvPr id="1" name=""/>
        <p:cNvGrpSpPr/>
        <p:nvPr/>
      </p:nvGrpSpPr>
      <p:grpSpPr>
        <a:xfrm>
          <a:off x="0" y="0"/>
          <a:ext cx="0" cy="0"/>
          <a:chOff x="0" y="0"/>
          <a:chExt cx="0" cy="0"/>
        </a:xfrm>
      </p:grpSpPr>
      <p:sp>
        <p:nvSpPr>
          <p:cNvPr id="15" name="Rectangle 2"/>
          <p:cNvSpPr/>
          <p:nvPr userDrawn="1"/>
        </p:nvSpPr>
        <p:spPr>
          <a:xfrm>
            <a:off x="0" y="0"/>
            <a:ext cx="8375374"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 Placeholder 25"/>
          <p:cNvSpPr>
            <a:spLocks noGrp="1"/>
          </p:cNvSpPr>
          <p:nvPr>
            <p:ph type="body" sz="quarter" idx="23" hasCustomPrompt="1"/>
          </p:nvPr>
        </p:nvSpPr>
        <p:spPr>
          <a:xfrm>
            <a:off x="606335" y="2052748"/>
            <a:ext cx="5595682" cy="406100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19" name="Picture 18"/>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939314" y="-2471809"/>
            <a:ext cx="4590288" cy="4126992"/>
          </a:xfrm>
          <a:prstGeom prst="rect">
            <a:avLst/>
          </a:prstGeom>
        </p:spPr>
      </p:pic>
      <p:sp>
        <p:nvSpPr>
          <p:cNvPr id="20" name="Rectangle 19"/>
          <p:cNvSpPr/>
          <p:nvPr userDrawn="1"/>
        </p:nvSpPr>
        <p:spPr>
          <a:xfrm rot="256793">
            <a:off x="-140890" y="570860"/>
            <a:ext cx="5349025"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1"/>
          <p:cNvSpPr>
            <a:spLocks noGrp="1"/>
          </p:cNvSpPr>
          <p:nvPr>
            <p:ph type="body" sz="quarter" idx="10" hasCustomPrompt="1"/>
          </p:nvPr>
        </p:nvSpPr>
        <p:spPr>
          <a:xfrm rot="256793">
            <a:off x="592447" y="686976"/>
            <a:ext cx="3912108" cy="743199"/>
          </a:xfrm>
        </p:spPr>
        <p:txBody>
          <a:bodyPr>
            <a:normAutofit/>
          </a:bodyPr>
          <a:lstStyle>
            <a:lvl1pPr marL="0" indent="0">
              <a:buNone/>
              <a:defRPr sz="4400">
                <a:solidFill>
                  <a:schemeClr val="bg1"/>
                </a:solidFill>
              </a:defRPr>
            </a:lvl1pPr>
          </a:lstStyle>
          <a:p>
            <a:pPr lvl="0"/>
            <a:r>
              <a:rPr lang="en-US" dirty="0"/>
              <a:t>TITLE</a:t>
            </a:r>
          </a:p>
        </p:txBody>
      </p:sp>
      <p:sp>
        <p:nvSpPr>
          <p:cNvPr id="22"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
        <p:nvSpPr>
          <p:cNvPr id="3" name="Picture Placeholder 2"/>
          <p:cNvSpPr>
            <a:spLocks noGrp="1"/>
          </p:cNvSpPr>
          <p:nvPr>
            <p:ph type="pic" sz="quarter" idx="24"/>
          </p:nvPr>
        </p:nvSpPr>
        <p:spPr>
          <a:xfrm>
            <a:off x="5804728" y="-14012"/>
            <a:ext cx="6413499"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a:buNone/>
              <a:defRPr>
                <a:solidFill>
                  <a:srgbClr val="4D4D4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Tree>
    <p:extLst>
      <p:ext uri="{BB962C8B-B14F-4D97-AF65-F5344CB8AC3E}">
        <p14:creationId xmlns:p14="http://schemas.microsoft.com/office/powerpoint/2010/main" val="7640349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hoto  Left Text Right (Red) ">
    <p:spTree>
      <p:nvGrpSpPr>
        <p:cNvPr id="1" name=""/>
        <p:cNvGrpSpPr/>
        <p:nvPr/>
      </p:nvGrpSpPr>
      <p:grpSpPr>
        <a:xfrm>
          <a:off x="0" y="0"/>
          <a:ext cx="0" cy="0"/>
          <a:chOff x="0" y="0"/>
          <a:chExt cx="0" cy="0"/>
        </a:xfrm>
      </p:grpSpPr>
      <p:sp>
        <p:nvSpPr>
          <p:cNvPr id="30" name="Rectangle 2"/>
          <p:cNvSpPr/>
          <p:nvPr userDrawn="1"/>
        </p:nvSpPr>
        <p:spPr>
          <a:xfrm flipH="1">
            <a:off x="3842853" y="-13252"/>
            <a:ext cx="8375374"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 Placeholder 25"/>
          <p:cNvSpPr>
            <a:spLocks noGrp="1"/>
          </p:cNvSpPr>
          <p:nvPr>
            <p:ph type="body" sz="quarter" idx="23" hasCustomPrompt="1"/>
          </p:nvPr>
        </p:nvSpPr>
        <p:spPr>
          <a:xfrm>
            <a:off x="6202017" y="2263203"/>
            <a:ext cx="5595682" cy="406100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33" name="Picture 32"/>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8669452" y="-2238332"/>
            <a:ext cx="4590288" cy="4126992"/>
          </a:xfrm>
          <a:prstGeom prst="rect">
            <a:avLst/>
          </a:prstGeom>
        </p:spPr>
      </p:pic>
      <p:sp>
        <p:nvSpPr>
          <p:cNvPr id="38" name="Rectangle 37"/>
          <p:cNvSpPr/>
          <p:nvPr userDrawn="1"/>
        </p:nvSpPr>
        <p:spPr>
          <a:xfrm rot="21343207" flipH="1">
            <a:off x="7174033" y="791785"/>
            <a:ext cx="5349025"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 Placeholder 11"/>
          <p:cNvSpPr>
            <a:spLocks noGrp="1"/>
          </p:cNvSpPr>
          <p:nvPr>
            <p:ph type="body" sz="quarter" idx="10" hasCustomPrompt="1"/>
          </p:nvPr>
        </p:nvSpPr>
        <p:spPr>
          <a:xfrm rot="21367454">
            <a:off x="7892491" y="935068"/>
            <a:ext cx="3912108" cy="743199"/>
          </a:xfrm>
        </p:spPr>
        <p:txBody>
          <a:bodyPr>
            <a:normAutofit/>
          </a:bodyPr>
          <a:lstStyle>
            <a:lvl1pPr marL="0" indent="0" algn="r">
              <a:buNone/>
              <a:defRPr sz="4400">
                <a:solidFill>
                  <a:schemeClr val="bg1"/>
                </a:solidFill>
              </a:defRPr>
            </a:lvl1pPr>
          </a:lstStyle>
          <a:p>
            <a:pPr lvl="0"/>
            <a:r>
              <a:rPr lang="en-US" dirty="0"/>
              <a:t>TITLE</a:t>
            </a:r>
          </a:p>
        </p:txBody>
      </p:sp>
      <p:sp>
        <p:nvSpPr>
          <p:cNvPr id="47"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
        <p:nvSpPr>
          <p:cNvPr id="48" name="Picture Placeholder 2"/>
          <p:cNvSpPr>
            <a:spLocks noGrp="1"/>
          </p:cNvSpPr>
          <p:nvPr>
            <p:ph type="pic" sz="quarter" idx="24"/>
          </p:nvPr>
        </p:nvSpPr>
        <p:spPr>
          <a:xfrm flipH="1">
            <a:off x="-26281" y="0"/>
            <a:ext cx="6413499"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a:buNone/>
              <a:defRPr>
                <a:solidFill>
                  <a:srgbClr val="4D4D4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
        <p:nvSpPr>
          <p:cNvPr id="49" name="テキスト プレースホルダー 36"/>
          <p:cNvSpPr txBox="1">
            <a:spLocks/>
          </p:cNvSpPr>
          <p:nvPr userDrawn="1"/>
        </p:nvSpPr>
        <p:spPr bwMode="auto">
          <a:xfrm>
            <a:off x="810668" y="6441607"/>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Tree>
    <p:extLst>
      <p:ext uri="{BB962C8B-B14F-4D97-AF65-F5344CB8AC3E}">
        <p14:creationId xmlns:p14="http://schemas.microsoft.com/office/powerpoint/2010/main" val="10646198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674933-F2B1-8A48-B5FC-18445F691229}" type="datetimeFigureOut">
              <a:rPr lang="en-US" smtClean="0"/>
              <a:t>9/15/20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3F4CC3-3726-6A40-B89F-F0B2541AE1A6}" type="slidenum">
              <a:rPr lang="en-US" smtClean="0"/>
              <a:t>‹#›</a:t>
            </a:fld>
            <a:endParaRPr lang="en-US"/>
          </a:p>
        </p:txBody>
      </p:sp>
    </p:spTree>
    <p:extLst>
      <p:ext uri="{BB962C8B-B14F-4D97-AF65-F5344CB8AC3E}">
        <p14:creationId xmlns:p14="http://schemas.microsoft.com/office/powerpoint/2010/main" val="76914611"/>
      </p:ext>
    </p:extLst>
  </p:cSld>
  <p:clrMap bg1="lt1" tx1="dk1" bg2="lt2" tx2="dk2" accent1="accent1" accent2="accent2" accent3="accent3" accent4="accent4" accent5="accent5" accent6="accent6" hlink="hlink" folHlink="folHlink"/>
  <p:sldLayoutIdLst>
    <p:sldLayoutId id="2147483674" r:id="rId1"/>
    <p:sldLayoutId id="2147483676" r:id="rId2"/>
    <p:sldLayoutId id="2147483675" r:id="rId3"/>
    <p:sldLayoutId id="2147483649" r:id="rId4"/>
    <p:sldLayoutId id="2147483651" r:id="rId5"/>
    <p:sldLayoutId id="2147483652" r:id="rId6"/>
    <p:sldLayoutId id="2147483650" r:id="rId7"/>
    <p:sldLayoutId id="2147483655" r:id="rId8"/>
    <p:sldLayoutId id="2147483658" r:id="rId9"/>
    <p:sldLayoutId id="2147483653" r:id="rId10"/>
    <p:sldLayoutId id="2147483679" r:id="rId11"/>
    <p:sldLayoutId id="2147483654" r:id="rId12"/>
    <p:sldLayoutId id="2147483657" r:id="rId13"/>
    <p:sldLayoutId id="2147483677" r:id="rId14"/>
    <p:sldLayoutId id="2147483660" r:id="rId15"/>
    <p:sldLayoutId id="2147483678" r:id="rId16"/>
    <p:sldLayoutId id="2147483661" r:id="rId17"/>
    <p:sldLayoutId id="2147483659" r:id="rId18"/>
    <p:sldLayoutId id="2147483656" r:id="rId1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g"/><Relationship Id="rId1" Type="http://schemas.openxmlformats.org/officeDocument/2006/relationships/slideLayout" Target="../slideLayouts/slideLayout9.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hyperlink" Target="Free%20breakeven%20spreadsheet" TargetMode="External"/><Relationship Id="rId2" Type="http://schemas.openxmlformats.org/officeDocument/2006/relationships/notesSlide" Target="../notesSlides/notesSlide18.xml"/><Relationship Id="rId1" Type="http://schemas.openxmlformats.org/officeDocument/2006/relationships/slideLayout" Target="../slideLayouts/slideLayout10.xml"/><Relationship Id="rId5" Type="http://schemas.openxmlformats.org/officeDocument/2006/relationships/image" Target="../media/image35.jpg"/><Relationship Id="rId4" Type="http://schemas.openxmlformats.org/officeDocument/2006/relationships/hyperlink" Target="Free%20online%20tool"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9.xml"/><Relationship Id="rId1" Type="http://schemas.openxmlformats.org/officeDocument/2006/relationships/slideLayout" Target="../slideLayouts/slideLayout17.xml"/><Relationship Id="rId4" Type="http://schemas.openxmlformats.org/officeDocument/2006/relationships/image" Target="../media/image37.png"/></Relationships>
</file>

<file path=ppt/slides/_rels/slide36.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hyperlink" Target="Free%20Cashflow%20template" TargetMode="Externa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2.xml"/><Relationship Id="rId1" Type="http://schemas.openxmlformats.org/officeDocument/2006/relationships/slideLayout" Target="../slideLayouts/slideLayout17.xml"/><Relationship Id="rId4" Type="http://schemas.openxmlformats.org/officeDocument/2006/relationships/image" Target="../media/image37.png"/></Relationships>
</file>

<file path=ppt/slides/_rels/slide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hyperlink" Target="https://www.bbc.co.uk/news/entertainment-arts-47405939" TargetMode="Externa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hyperlink" Target="http://www.nibusinessinfo.co.uk/" TargetMode="Externa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3" Type="http://schemas.openxmlformats.org/officeDocument/2006/relationships/hyperlink" Target="https://www.juniorachievement.org/documents/193773/563462/The+Marshmallow+Challenge+Instructions.pdf/20602b5f-a3c8-4227-9269-c4eb8689988e" TargetMode="External"/><Relationship Id="rId2" Type="http://schemas.openxmlformats.org/officeDocument/2006/relationships/image" Target="../media/image47.png"/><Relationship Id="rId1" Type="http://schemas.openxmlformats.org/officeDocument/2006/relationships/slideLayout" Target="../slideLayouts/slideLayout16.xml"/><Relationship Id="rId4" Type="http://schemas.openxmlformats.org/officeDocument/2006/relationships/hyperlink" Target="https://www.entrepreneur.com/amphtml/309697" TargetMode="External"/></Relationships>
</file>

<file path=ppt/slides/_rels/slide48.xml.rels><?xml version="1.0" encoding="UTF-8" standalone="yes"?>
<Relationships xmlns="http://schemas.openxmlformats.org/package/2006/relationships"><Relationship Id="rId3" Type="http://schemas.openxmlformats.org/officeDocument/2006/relationships/hyperlink" Target="https://www.hairybaby.com/father-ted-76/ted-tshirts" TargetMode="External"/><Relationship Id="rId2" Type="http://schemas.openxmlformats.org/officeDocument/2006/relationships/hyperlink" Target="https://springintosales.com/unique-selling-proposition-template/" TargetMode="External"/><Relationship Id="rId1" Type="http://schemas.openxmlformats.org/officeDocument/2006/relationships/slideLayout" Target="../slideLayouts/slideLayout16.xml"/><Relationship Id="rId5" Type="http://schemas.openxmlformats.org/officeDocument/2006/relationships/image" Target="../media/image48.png"/><Relationship Id="rId4" Type="http://schemas.openxmlformats.org/officeDocument/2006/relationships/hyperlink" Target="https://www.electricireland.ie/news/article/news/2015/09/16/hairy-baby-founder-on-building-your-brand-online-as-an-SME" TargetMode="External"/></Relationships>
</file>

<file path=ppt/slides/_rels/slide49.xml.rels><?xml version="1.0" encoding="UTF-8" standalone="yes"?>
<Relationships xmlns="http://schemas.openxmlformats.org/package/2006/relationships"><Relationship Id="rId3" Type="http://schemas.openxmlformats.org/officeDocument/2006/relationships/hyperlink" Target="https://getvoip.com/amp/blog/2016/05/09/business-advice-from-characters/" TargetMode="External"/><Relationship Id="rId2" Type="http://schemas.openxmlformats.org/officeDocument/2006/relationships/hyperlink" Target="https://www.udiscovermusic.com/stories/run-this-town-jay-z-best-collaborations/" TargetMode="External"/><Relationship Id="rId1" Type="http://schemas.openxmlformats.org/officeDocument/2006/relationships/slideLayout" Target="../slideLayouts/slideLayout16.xml"/><Relationship Id="rId4" Type="http://schemas.openxmlformats.org/officeDocument/2006/relationships/image" Target="../media/image49.png"/></Relationships>
</file>

<file path=ppt/slides/_rels/slide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hyperlink" Target="http://www.epicopportunities.eu/" TargetMode="External"/><Relationship Id="rId2" Type="http://schemas.openxmlformats.org/officeDocument/2006/relationships/hyperlink" Target="https://www.facebook.com/EPICopportunties/" TargetMode="External"/><Relationship Id="rId1" Type="http://schemas.openxmlformats.org/officeDocument/2006/relationships/slideLayout" Target="../slideLayouts/slideLayout19.xml"/><Relationship Id="rId5" Type="http://schemas.openxmlformats.org/officeDocument/2006/relationships/image" Target="../media/image51.png"/><Relationship Id="rId4" Type="http://schemas.openxmlformats.org/officeDocument/2006/relationships/image" Target="../media/image50.png"/></Relationships>
</file>

<file path=ppt/slides/_rels/slide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3"/>
          </p:nvPr>
        </p:nvSpPr>
        <p:spPr>
          <a:xfrm>
            <a:off x="6354058" y="2514600"/>
            <a:ext cx="5595682" cy="3810156"/>
          </a:xfrm>
        </p:spPr>
        <p:txBody>
          <a:bodyPr/>
          <a:lstStyle/>
          <a:p>
            <a:pPr>
              <a:buClr>
                <a:schemeClr val="bg1"/>
              </a:buClr>
            </a:pPr>
            <a:endParaRPr lang="en-US" sz="4000" b="1" dirty="0"/>
          </a:p>
          <a:p>
            <a:pPr algn="r">
              <a:buClr>
                <a:schemeClr val="bg1"/>
              </a:buClr>
            </a:pPr>
            <a:r>
              <a:rPr lang="en-US" sz="4800" b="1" dirty="0"/>
              <a:t>Developing a Business Plan</a:t>
            </a:r>
            <a:endParaRPr lang="en-US" sz="4800" dirty="0"/>
          </a:p>
        </p:txBody>
      </p:sp>
      <p:sp>
        <p:nvSpPr>
          <p:cNvPr id="2" name="Text Placeholder 1"/>
          <p:cNvSpPr>
            <a:spLocks noGrp="1"/>
          </p:cNvSpPr>
          <p:nvPr>
            <p:ph type="body" sz="quarter" idx="10"/>
          </p:nvPr>
        </p:nvSpPr>
        <p:spPr>
          <a:xfrm rot="21333864">
            <a:off x="7182993" y="929568"/>
            <a:ext cx="4773734" cy="743199"/>
          </a:xfrm>
        </p:spPr>
        <p:txBody>
          <a:bodyPr>
            <a:noAutofit/>
          </a:bodyPr>
          <a:lstStyle/>
          <a:p>
            <a:pPr algn="ctr"/>
            <a:r>
              <a:rPr lang="en-US" b="1" dirty="0"/>
              <a:t>Module 3 (Part 2) </a:t>
            </a:r>
          </a:p>
        </p:txBody>
      </p:sp>
      <p:pic>
        <p:nvPicPr>
          <p:cNvPr id="5" name="Picture Placeholder 4"/>
          <p:cNvPicPr>
            <a:picLocks noGrp="1" noChangeAspect="1"/>
          </p:cNvPicPr>
          <p:nvPr>
            <p:ph type="pic" sz="quarter" idx="24"/>
          </p:nvPr>
        </p:nvPicPr>
        <p:blipFill rotWithShape="1">
          <a:blip r:embed="rId2">
            <a:extLst>
              <a:ext uri="{28A0092B-C50C-407E-A947-70E740481C1C}">
                <a14:useLocalDpi xmlns:a14="http://schemas.microsoft.com/office/drawing/2010/main" val="0"/>
              </a:ext>
            </a:extLst>
          </a:blip>
          <a:srcRect l="13637" r="13637"/>
          <a:stretch/>
        </p:blipFill>
        <p:spPr>
          <a:xfrm flipH="1">
            <a:off x="-26282" y="-14288"/>
            <a:ext cx="7498644" cy="6879191"/>
          </a:xfrm>
        </p:spPr>
      </p:pic>
      <p:sp>
        <p:nvSpPr>
          <p:cNvPr id="4" name="Rectangle 3">
            <a:extLst>
              <a:ext uri="{FF2B5EF4-FFF2-40B4-BE49-F238E27FC236}">
                <a16:creationId xmlns:a16="http://schemas.microsoft.com/office/drawing/2014/main" id="{33C9042E-B49C-D049-BD75-43A40FE2B45C}"/>
              </a:ext>
            </a:extLst>
          </p:cNvPr>
          <p:cNvSpPr/>
          <p:nvPr/>
        </p:nvSpPr>
        <p:spPr>
          <a:xfrm>
            <a:off x="7871846" y="6064803"/>
            <a:ext cx="4106470" cy="800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ooter Placeholder 6">
            <a:extLst>
              <a:ext uri="{FF2B5EF4-FFF2-40B4-BE49-F238E27FC236}">
                <a16:creationId xmlns:a16="http://schemas.microsoft.com/office/drawing/2014/main" id="{E72B9572-00D7-454B-82AA-7C5414260933}"/>
              </a:ext>
            </a:extLst>
          </p:cNvPr>
          <p:cNvSpPr txBox="1">
            <a:spLocks noGrp="1"/>
          </p:cNvSpPr>
          <p:nvPr/>
        </p:nvSpPr>
        <p:spPr bwMode="auto">
          <a:xfrm>
            <a:off x="7995278" y="6324756"/>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spcBef>
                <a:spcPct val="0"/>
              </a:spcBef>
              <a:buFontTx/>
              <a:buNone/>
            </a:pPr>
            <a:r>
              <a:rPr lang="en-IE" altLang="en-US" sz="1000" dirty="0">
                <a:solidFill>
                  <a:srgbClr val="1A1918"/>
                </a:solidFill>
                <a:latin typeface="Calibri" charset="0"/>
              </a:rPr>
              <a:t> This programme has been funded with support from the European Commission </a:t>
            </a:r>
          </a:p>
        </p:txBody>
      </p:sp>
      <p:pic>
        <p:nvPicPr>
          <p:cNvPr id="9" name="Picture 8">
            <a:extLst>
              <a:ext uri="{FF2B5EF4-FFF2-40B4-BE49-F238E27FC236}">
                <a16:creationId xmlns:a16="http://schemas.microsoft.com/office/drawing/2014/main" id="{0123F999-FEF4-1447-8497-432C334AB4B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24140" y="6269194"/>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a:extLst>
              <a:ext uri="{FF2B5EF4-FFF2-40B4-BE49-F238E27FC236}">
                <a16:creationId xmlns:a16="http://schemas.microsoft.com/office/drawing/2014/main" id="{5E66043E-730B-FC46-A436-313C664992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5935" y="3006261"/>
            <a:ext cx="4586090" cy="3858642"/>
          </a:xfrm>
          <a:prstGeom prst="rect">
            <a:avLst/>
          </a:prstGeom>
        </p:spPr>
      </p:pic>
    </p:spTree>
    <p:extLst>
      <p:ext uri="{BB962C8B-B14F-4D97-AF65-F5344CB8AC3E}">
        <p14:creationId xmlns:p14="http://schemas.microsoft.com/office/powerpoint/2010/main" val="26408269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3709D38-1E4F-404F-B2F3-7C80C8B1BB93}"/>
              </a:ext>
            </a:extLst>
          </p:cNvPr>
          <p:cNvSpPr/>
          <p:nvPr/>
        </p:nvSpPr>
        <p:spPr>
          <a:xfrm rot="21375402">
            <a:off x="8880758" y="562055"/>
            <a:ext cx="3732009"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51002248-5130-4C29-9658-EF440A6281C7}"/>
              </a:ext>
            </a:extLst>
          </p:cNvPr>
          <p:cNvSpPr>
            <a:spLocks noGrp="1"/>
          </p:cNvSpPr>
          <p:nvPr>
            <p:ph type="body" sz="quarter" idx="10"/>
          </p:nvPr>
        </p:nvSpPr>
        <p:spPr>
          <a:xfrm rot="21375402">
            <a:off x="6504675" y="815050"/>
            <a:ext cx="5202542" cy="716025"/>
          </a:xfrm>
        </p:spPr>
        <p:txBody>
          <a:bodyPr/>
          <a:lstStyle/>
          <a:p>
            <a:pPr algn="r"/>
            <a:r>
              <a:rPr lang="en-GB" dirty="0"/>
              <a:t>Partnership</a:t>
            </a:r>
          </a:p>
        </p:txBody>
      </p:sp>
      <p:sp>
        <p:nvSpPr>
          <p:cNvPr id="5" name="Text Placeholder 4">
            <a:extLst>
              <a:ext uri="{FF2B5EF4-FFF2-40B4-BE49-F238E27FC236}">
                <a16:creationId xmlns:a16="http://schemas.microsoft.com/office/drawing/2014/main" id="{E676CA4F-FCA4-C445-B423-2650FEE98916}"/>
              </a:ext>
            </a:extLst>
          </p:cNvPr>
          <p:cNvSpPr txBox="1">
            <a:spLocks/>
          </p:cNvSpPr>
          <p:nvPr/>
        </p:nvSpPr>
        <p:spPr>
          <a:xfrm>
            <a:off x="542926" y="2128838"/>
            <a:ext cx="10829923" cy="3746032"/>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FDB614"/>
              </a:buClr>
              <a:buFont typeface="Arial" charset="0"/>
              <a:buChar char="•"/>
              <a:defRPr sz="2400" kern="1200">
                <a:solidFill>
                  <a:srgbClr val="4D4D4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just">
              <a:spcBef>
                <a:spcPts val="0"/>
              </a:spcBef>
              <a:buNone/>
            </a:pPr>
            <a:r>
              <a:rPr lang="en-GB" dirty="0"/>
              <a:t>A business partnership is created when two or more people decide to go into business together.  In a partnership, you and your partner (or partners) personally </a:t>
            </a:r>
            <a:r>
              <a:rPr lang="en-GB" b="1" dirty="0">
                <a:solidFill>
                  <a:srgbClr val="DA2128"/>
                </a:solidFill>
              </a:rPr>
              <a:t>share responsibility </a:t>
            </a:r>
            <a:r>
              <a:rPr lang="en-GB" dirty="0"/>
              <a:t>for your business. This includes:</a:t>
            </a:r>
          </a:p>
          <a:p>
            <a:pPr marL="0" indent="0">
              <a:spcBef>
                <a:spcPts val="0"/>
              </a:spcBef>
              <a:buNone/>
            </a:pPr>
            <a:endParaRPr lang="en-GB" sz="800" dirty="0"/>
          </a:p>
          <a:p>
            <a:pPr fontAlgn="base">
              <a:spcBef>
                <a:spcPts val="0"/>
              </a:spcBef>
              <a:buClr>
                <a:srgbClr val="DA2128"/>
              </a:buClr>
              <a:buFont typeface="Arial" panose="020B0604020202020204" pitchFamily="34" charset="0"/>
              <a:buChar char="•"/>
            </a:pPr>
            <a:r>
              <a:rPr lang="en-GB" dirty="0"/>
              <a:t>any losses your business makes </a:t>
            </a:r>
          </a:p>
          <a:p>
            <a:pPr fontAlgn="base">
              <a:spcBef>
                <a:spcPts val="0"/>
              </a:spcBef>
              <a:buClr>
                <a:srgbClr val="DA2128"/>
              </a:buClr>
              <a:buFont typeface="Arial" panose="020B0604020202020204" pitchFamily="34" charset="0"/>
              <a:buChar char="•"/>
            </a:pPr>
            <a:r>
              <a:rPr lang="en-GB" dirty="0"/>
              <a:t>bills for things you buy for your business, like stock or equipment </a:t>
            </a:r>
          </a:p>
          <a:p>
            <a:pPr fontAlgn="base">
              <a:spcBef>
                <a:spcPts val="0"/>
              </a:spcBef>
              <a:buClr>
                <a:srgbClr val="DA2128"/>
              </a:buClr>
            </a:pPr>
            <a:r>
              <a:rPr lang="en-GB" dirty="0"/>
              <a:t>Partners share the business’s profits, and each partner pays tax on their share.</a:t>
            </a:r>
          </a:p>
          <a:p>
            <a:pPr fontAlgn="base">
              <a:spcBef>
                <a:spcPts val="0"/>
              </a:spcBef>
            </a:pPr>
            <a:endParaRPr lang="en-GB" sz="3200" dirty="0"/>
          </a:p>
          <a:p>
            <a:pPr marL="0" indent="0" fontAlgn="base">
              <a:spcBef>
                <a:spcPts val="0"/>
              </a:spcBef>
              <a:buNone/>
            </a:pPr>
            <a:r>
              <a:rPr lang="en-GB" b="1" dirty="0">
                <a:solidFill>
                  <a:srgbClr val="DA2128"/>
                </a:solidFill>
              </a:rPr>
              <a:t>When you set up a business partnership you need to:</a:t>
            </a:r>
          </a:p>
          <a:p>
            <a:pPr fontAlgn="base">
              <a:spcBef>
                <a:spcPts val="0"/>
              </a:spcBef>
              <a:buClr>
                <a:srgbClr val="DA2128"/>
              </a:buClr>
              <a:buFont typeface="Arial" panose="020B0604020202020204" pitchFamily="34" charset="0"/>
              <a:buChar char="•"/>
            </a:pPr>
            <a:r>
              <a:rPr lang="en-GB" dirty="0"/>
              <a:t>choose a name</a:t>
            </a:r>
          </a:p>
          <a:p>
            <a:pPr fontAlgn="base">
              <a:spcBef>
                <a:spcPts val="0"/>
              </a:spcBef>
              <a:buClr>
                <a:srgbClr val="DA2128"/>
              </a:buClr>
              <a:buFont typeface="Arial" panose="020B0604020202020204" pitchFamily="34" charset="0"/>
              <a:buChar char="•"/>
            </a:pPr>
            <a:r>
              <a:rPr lang="en-GB" dirty="0"/>
              <a:t>choose a ‘nominated partner’</a:t>
            </a:r>
          </a:p>
          <a:p>
            <a:pPr fontAlgn="base">
              <a:spcBef>
                <a:spcPts val="0"/>
              </a:spcBef>
              <a:buClr>
                <a:srgbClr val="DA2128"/>
              </a:buClr>
              <a:buFont typeface="Arial" panose="020B0604020202020204" pitchFamily="34" charset="0"/>
              <a:buChar char="•"/>
            </a:pPr>
            <a:r>
              <a:rPr lang="en-GB" dirty="0"/>
              <a:t>register with HM Revenue and Customs (HMRC)</a:t>
            </a:r>
          </a:p>
          <a:p>
            <a:pPr marL="0" indent="0">
              <a:spcBef>
                <a:spcPts val="0"/>
              </a:spcBef>
              <a:buNone/>
            </a:pPr>
            <a:endParaRPr lang="en-GB" dirty="0"/>
          </a:p>
        </p:txBody>
      </p:sp>
    </p:spTree>
    <p:extLst>
      <p:ext uri="{BB962C8B-B14F-4D97-AF65-F5344CB8AC3E}">
        <p14:creationId xmlns:p14="http://schemas.microsoft.com/office/powerpoint/2010/main" val="23118545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06A050E-087D-400C-8364-D7386A1C7BD1}"/>
              </a:ext>
            </a:extLst>
          </p:cNvPr>
          <p:cNvSpPr>
            <a:spLocks noGrp="1"/>
          </p:cNvSpPr>
          <p:nvPr>
            <p:ph type="body" sz="quarter" idx="23"/>
          </p:nvPr>
        </p:nvSpPr>
        <p:spPr>
          <a:xfrm>
            <a:off x="721190" y="3686175"/>
            <a:ext cx="7651286" cy="2238461"/>
          </a:xfrm>
        </p:spPr>
        <p:txBody>
          <a:bodyPr/>
          <a:lstStyle/>
          <a:p>
            <a:pPr marL="0" indent="0" algn="ctr">
              <a:buNone/>
            </a:pPr>
            <a:r>
              <a:rPr lang="en-GB" sz="2800" i="1" dirty="0"/>
              <a:t>When setting up a business you have to register with the local tax office.  In Northern Ireland this is HMRC which collect taxes and national insurance.  </a:t>
            </a:r>
          </a:p>
          <a:p>
            <a:pPr marL="0" indent="0" algn="ctr">
              <a:buNone/>
            </a:pPr>
            <a:r>
              <a:rPr lang="en-GB" sz="2800" b="1" i="1" dirty="0">
                <a:solidFill>
                  <a:srgbClr val="FDB614"/>
                </a:solidFill>
              </a:rPr>
              <a:t>You may also want to register for VAT if your sales are likely to be above £85,000 per year.   </a:t>
            </a:r>
          </a:p>
        </p:txBody>
      </p:sp>
      <p:sp>
        <p:nvSpPr>
          <p:cNvPr id="2" name="Text Placeholder 1">
            <a:extLst>
              <a:ext uri="{FF2B5EF4-FFF2-40B4-BE49-F238E27FC236}">
                <a16:creationId xmlns:a16="http://schemas.microsoft.com/office/drawing/2014/main" id="{37C21A04-1902-4A02-ACC0-F697784A1607}"/>
              </a:ext>
            </a:extLst>
          </p:cNvPr>
          <p:cNvSpPr>
            <a:spLocks noGrp="1"/>
          </p:cNvSpPr>
          <p:nvPr>
            <p:ph type="body" sz="quarter" idx="10"/>
          </p:nvPr>
        </p:nvSpPr>
        <p:spPr/>
        <p:txBody>
          <a:bodyPr/>
          <a:lstStyle/>
          <a:p>
            <a:r>
              <a:rPr lang="en-GB" dirty="0"/>
              <a:t>Tax and VAT</a:t>
            </a:r>
          </a:p>
        </p:txBody>
      </p:sp>
      <p:pic>
        <p:nvPicPr>
          <p:cNvPr id="25" name="Picture Placeholder 24" descr="A picture containing drawing&#10;&#10;Description automatically generated">
            <a:extLst>
              <a:ext uri="{FF2B5EF4-FFF2-40B4-BE49-F238E27FC236}">
                <a16:creationId xmlns:a16="http://schemas.microsoft.com/office/drawing/2014/main" id="{72B3F61C-1EBE-4AFA-A2CC-13FF78A157AD}"/>
              </a:ext>
            </a:extLst>
          </p:cNvPr>
          <p:cNvPicPr>
            <a:picLocks noGrp="1" noChangeAspect="1"/>
          </p:cNvPicPr>
          <p:nvPr>
            <p:ph type="pic" sz="quarter" idx="26"/>
          </p:nvPr>
        </p:nvPicPr>
        <p:blipFill>
          <a:blip r:embed="rId3"/>
          <a:srcRect t="35835" b="35835"/>
          <a:stretch>
            <a:fillRect/>
          </a:stretch>
        </p:blipFill>
        <p:spPr/>
      </p:pic>
      <p:sp>
        <p:nvSpPr>
          <p:cNvPr id="5" name="Rectangle 4">
            <a:extLst>
              <a:ext uri="{FF2B5EF4-FFF2-40B4-BE49-F238E27FC236}">
                <a16:creationId xmlns:a16="http://schemas.microsoft.com/office/drawing/2014/main" id="{823963CD-44A0-B349-9431-25D16F066EC8}"/>
              </a:ext>
            </a:extLst>
          </p:cNvPr>
          <p:cNvSpPr/>
          <p:nvPr/>
        </p:nvSpPr>
        <p:spPr>
          <a:xfrm rot="285998">
            <a:off x="3230869" y="2187535"/>
            <a:ext cx="2060971" cy="951621"/>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822544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73D88B62-EFB1-4181-AE95-9269B2125AB2}"/>
              </a:ext>
            </a:extLst>
          </p:cNvPr>
          <p:cNvSpPr>
            <a:spLocks noGrp="1"/>
          </p:cNvSpPr>
          <p:nvPr>
            <p:ph type="body" sz="quarter" idx="23"/>
          </p:nvPr>
        </p:nvSpPr>
        <p:spPr>
          <a:xfrm>
            <a:off x="570169" y="2002341"/>
            <a:ext cx="5595682" cy="4061001"/>
          </a:xfrm>
        </p:spPr>
        <p:txBody>
          <a:bodyPr/>
          <a:lstStyle/>
          <a:p>
            <a:pPr>
              <a:tabLst>
                <a:tab pos="1703388" algn="l"/>
              </a:tabLst>
            </a:pPr>
            <a:r>
              <a:rPr lang="en-IE" dirty="0"/>
              <a:t>When writing the business plan, the operating plan section describes the physical necessities of your business's operation, such as your physical location, facilities, and equipment.  </a:t>
            </a:r>
          </a:p>
          <a:p>
            <a:pPr>
              <a:tabLst>
                <a:tab pos="1703388" algn="l"/>
              </a:tabLst>
            </a:pPr>
            <a:endParaRPr lang="en-IE" dirty="0"/>
          </a:p>
          <a:p>
            <a:pPr>
              <a:tabLst>
                <a:tab pos="1703388" algn="l"/>
              </a:tabLst>
            </a:pPr>
            <a:r>
              <a:rPr lang="en-IE" dirty="0"/>
              <a:t>It should also include information about materials and stock requirements and suppliers, and a description of the manufacturing or creative process.</a:t>
            </a:r>
          </a:p>
          <a:p>
            <a:pPr marL="0" indent="0">
              <a:buNone/>
            </a:pPr>
            <a:endParaRPr lang="en-GB" dirty="0"/>
          </a:p>
          <a:p>
            <a:pPr marL="0" indent="0">
              <a:buNone/>
            </a:pPr>
            <a:r>
              <a:rPr lang="en-GB" dirty="0"/>
              <a:t>	</a:t>
            </a:r>
          </a:p>
        </p:txBody>
      </p:sp>
      <p:sp>
        <p:nvSpPr>
          <p:cNvPr id="2" name="Text Placeholder 1">
            <a:extLst>
              <a:ext uri="{FF2B5EF4-FFF2-40B4-BE49-F238E27FC236}">
                <a16:creationId xmlns:a16="http://schemas.microsoft.com/office/drawing/2014/main" id="{E346B98C-E9BC-48DC-8A7D-742D34EE9740}"/>
              </a:ext>
            </a:extLst>
          </p:cNvPr>
          <p:cNvSpPr>
            <a:spLocks noGrp="1"/>
          </p:cNvSpPr>
          <p:nvPr>
            <p:ph type="body" sz="quarter" idx="10"/>
          </p:nvPr>
        </p:nvSpPr>
        <p:spPr>
          <a:xfrm rot="256793">
            <a:off x="592447" y="715552"/>
            <a:ext cx="3912108" cy="743199"/>
          </a:xfrm>
        </p:spPr>
        <p:txBody>
          <a:bodyPr>
            <a:normAutofit/>
          </a:bodyPr>
          <a:lstStyle/>
          <a:p>
            <a:r>
              <a:rPr lang="en-GB" sz="3600" dirty="0"/>
              <a:t>Operations</a:t>
            </a:r>
          </a:p>
        </p:txBody>
      </p:sp>
      <p:pic>
        <p:nvPicPr>
          <p:cNvPr id="7" name="Picture Placeholder 6" descr="A picture containing shelf, book, indoor, filled&#10;&#10;Description automatically generated">
            <a:extLst>
              <a:ext uri="{FF2B5EF4-FFF2-40B4-BE49-F238E27FC236}">
                <a16:creationId xmlns:a16="http://schemas.microsoft.com/office/drawing/2014/main" id="{983455D1-BAA5-4713-8C4C-97A6C3CC2574}"/>
              </a:ext>
            </a:extLst>
          </p:cNvPr>
          <p:cNvPicPr>
            <a:picLocks noGrp="1" noChangeAspect="1"/>
          </p:cNvPicPr>
          <p:nvPr>
            <p:ph type="pic" sz="quarter" idx="24"/>
          </p:nvPr>
        </p:nvPicPr>
        <p:blipFill>
          <a:blip r:embed="rId3"/>
          <a:srcRect l="18928" r="18928"/>
          <a:stretch>
            <a:fillRect/>
          </a:stretch>
        </p:blipFill>
        <p:spPr/>
      </p:pic>
      <p:sp>
        <p:nvSpPr>
          <p:cNvPr id="5" name="Rectangle 4">
            <a:extLst>
              <a:ext uri="{FF2B5EF4-FFF2-40B4-BE49-F238E27FC236}">
                <a16:creationId xmlns:a16="http://schemas.microsoft.com/office/drawing/2014/main" id="{F40FCE70-98D0-9E45-B623-73D2C5A78165}"/>
              </a:ext>
            </a:extLst>
          </p:cNvPr>
          <p:cNvSpPr/>
          <p:nvPr/>
        </p:nvSpPr>
        <p:spPr>
          <a:xfrm rot="256793">
            <a:off x="3061661" y="566773"/>
            <a:ext cx="2328325" cy="1158122"/>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360266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D50C84F0-2030-41D9-88B4-E4A4246EDF46}"/>
              </a:ext>
            </a:extLst>
          </p:cNvPr>
          <p:cNvSpPr>
            <a:spLocks noGrp="1"/>
          </p:cNvSpPr>
          <p:nvPr>
            <p:ph type="body" sz="quarter" idx="23"/>
          </p:nvPr>
        </p:nvSpPr>
        <p:spPr>
          <a:xfrm>
            <a:off x="441270" y="3425437"/>
            <a:ext cx="8016930" cy="1770421"/>
          </a:xfrm>
        </p:spPr>
        <p:txBody>
          <a:bodyPr/>
          <a:lstStyle/>
          <a:p>
            <a:r>
              <a:rPr lang="en-GB" dirty="0"/>
              <a:t>Choosing the right business premises in the ideal location can be a crucial decision for a business, whether it is just starting up, moving into a new area or seeking space for expansion.</a:t>
            </a:r>
          </a:p>
          <a:p>
            <a:endParaRPr lang="en-GB" dirty="0"/>
          </a:p>
          <a:p>
            <a:r>
              <a:rPr lang="en-GB" dirty="0"/>
              <a:t>Some of the main factors to consider when choosing premises include costs, location and the type of premises required</a:t>
            </a:r>
          </a:p>
          <a:p>
            <a:endParaRPr lang="en-GB" dirty="0"/>
          </a:p>
        </p:txBody>
      </p:sp>
      <p:sp>
        <p:nvSpPr>
          <p:cNvPr id="12" name="Text Placeholder 11">
            <a:extLst>
              <a:ext uri="{FF2B5EF4-FFF2-40B4-BE49-F238E27FC236}">
                <a16:creationId xmlns:a16="http://schemas.microsoft.com/office/drawing/2014/main" id="{03D3AF3D-8FD6-4DE9-BB94-45DE173E33C6}"/>
              </a:ext>
            </a:extLst>
          </p:cNvPr>
          <p:cNvSpPr>
            <a:spLocks noGrp="1"/>
          </p:cNvSpPr>
          <p:nvPr>
            <p:ph type="body" sz="quarter" idx="10"/>
          </p:nvPr>
        </p:nvSpPr>
        <p:spPr/>
        <p:txBody>
          <a:bodyPr/>
          <a:lstStyle/>
          <a:p>
            <a:r>
              <a:rPr lang="en-GB" dirty="0"/>
              <a:t>Premises</a:t>
            </a:r>
          </a:p>
        </p:txBody>
      </p:sp>
      <p:pic>
        <p:nvPicPr>
          <p:cNvPr id="29" name="Picture Placeholder 28" descr="A picture containing person, woman, holding, man&#10;&#10;Description automatically generated">
            <a:extLst>
              <a:ext uri="{FF2B5EF4-FFF2-40B4-BE49-F238E27FC236}">
                <a16:creationId xmlns:a16="http://schemas.microsoft.com/office/drawing/2014/main" id="{9C9F65EC-C5AE-46D5-AE83-5164D8562F03}"/>
              </a:ext>
            </a:extLst>
          </p:cNvPr>
          <p:cNvPicPr>
            <a:picLocks noGrp="1" noChangeAspect="1"/>
          </p:cNvPicPr>
          <p:nvPr>
            <p:ph type="pic" sz="quarter" idx="26"/>
          </p:nvPr>
        </p:nvPicPr>
        <p:blipFill>
          <a:blip r:embed="rId3"/>
          <a:srcRect t="28744" b="28744"/>
          <a:stretch>
            <a:fillRect/>
          </a:stretch>
        </p:blipFill>
        <p:spPr/>
      </p:pic>
      <p:sp>
        <p:nvSpPr>
          <p:cNvPr id="5" name="Rectangle 4">
            <a:extLst>
              <a:ext uri="{FF2B5EF4-FFF2-40B4-BE49-F238E27FC236}">
                <a16:creationId xmlns:a16="http://schemas.microsoft.com/office/drawing/2014/main" id="{49063883-0FD3-1D49-BBE1-D77319D7218E}"/>
              </a:ext>
            </a:extLst>
          </p:cNvPr>
          <p:cNvSpPr/>
          <p:nvPr/>
        </p:nvSpPr>
        <p:spPr>
          <a:xfrm rot="285998">
            <a:off x="2646065" y="2177534"/>
            <a:ext cx="2644777" cy="1029058"/>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207815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239314F-C46C-45F2-BAAF-4A7A753291D2}"/>
              </a:ext>
            </a:extLst>
          </p:cNvPr>
          <p:cNvSpPr>
            <a:spLocks noGrp="1"/>
          </p:cNvSpPr>
          <p:nvPr>
            <p:ph type="body" sz="quarter" idx="23"/>
          </p:nvPr>
        </p:nvSpPr>
        <p:spPr>
          <a:xfrm>
            <a:off x="545095" y="3314700"/>
            <a:ext cx="8756068" cy="2159587"/>
          </a:xfrm>
        </p:spPr>
        <p:txBody>
          <a:bodyPr/>
          <a:lstStyle/>
          <a:p>
            <a:pPr>
              <a:spcBef>
                <a:spcPts val="0"/>
              </a:spcBef>
            </a:pPr>
            <a:r>
              <a:rPr lang="en-GB" b="0" i="0" dirty="0">
                <a:solidFill>
                  <a:srgbClr val="FDB614"/>
                </a:solidFill>
                <a:effectLst/>
                <a:latin typeface="open_sansregular"/>
              </a:rPr>
              <a:t>A </a:t>
            </a:r>
            <a:r>
              <a:rPr lang="en-GB" b="1" i="0" dirty="0">
                <a:solidFill>
                  <a:srgbClr val="FDB614"/>
                </a:solidFill>
                <a:effectLst/>
                <a:latin typeface="open_sansbold"/>
              </a:rPr>
              <a:t>good location for your business is vital</a:t>
            </a:r>
            <a:r>
              <a:rPr lang="en-GB" b="0" i="0" dirty="0">
                <a:effectLst/>
                <a:latin typeface="open_sansregular"/>
              </a:rPr>
              <a:t>, but choosing the right one can be something of a balancing act. Ideally, the location should be convenient for your customers, employees and suppliers - without being too expensive. You should weigh up the advantages and disadvantages of location when deciding on a business property.</a:t>
            </a:r>
          </a:p>
          <a:p>
            <a:pPr>
              <a:spcBef>
                <a:spcPts val="0"/>
              </a:spcBef>
            </a:pPr>
            <a:endParaRPr lang="en-GB" dirty="0">
              <a:latin typeface="open_sansregular"/>
            </a:endParaRPr>
          </a:p>
          <a:p>
            <a:pPr>
              <a:spcBef>
                <a:spcPts val="0"/>
              </a:spcBef>
            </a:pPr>
            <a:r>
              <a:rPr lang="en-GB" dirty="0">
                <a:latin typeface="open_sansregular"/>
              </a:rPr>
              <a:t>Some of the main factors to think about include ease of access, restrictions and permissions, legislation, competitors, parking, passing trade and availability.</a:t>
            </a:r>
            <a:endParaRPr lang="en-GB" dirty="0"/>
          </a:p>
        </p:txBody>
      </p:sp>
      <p:sp>
        <p:nvSpPr>
          <p:cNvPr id="2" name="Text Placeholder 1">
            <a:extLst>
              <a:ext uri="{FF2B5EF4-FFF2-40B4-BE49-F238E27FC236}">
                <a16:creationId xmlns:a16="http://schemas.microsoft.com/office/drawing/2014/main" id="{EF3E13BB-2CF9-4FA4-B54D-E6A15C66AABF}"/>
              </a:ext>
            </a:extLst>
          </p:cNvPr>
          <p:cNvSpPr>
            <a:spLocks noGrp="1"/>
          </p:cNvSpPr>
          <p:nvPr>
            <p:ph type="body" sz="quarter" idx="10"/>
          </p:nvPr>
        </p:nvSpPr>
        <p:spPr/>
        <p:txBody>
          <a:bodyPr/>
          <a:lstStyle/>
          <a:p>
            <a:r>
              <a:rPr lang="en-GB" dirty="0"/>
              <a:t>Location </a:t>
            </a:r>
          </a:p>
        </p:txBody>
      </p:sp>
      <p:pic>
        <p:nvPicPr>
          <p:cNvPr id="7" name="Picture Placeholder 6" descr="A picture containing text, graffiti&#10;&#10;Description automatically generated">
            <a:extLst>
              <a:ext uri="{FF2B5EF4-FFF2-40B4-BE49-F238E27FC236}">
                <a16:creationId xmlns:a16="http://schemas.microsoft.com/office/drawing/2014/main" id="{3AF86518-81B9-42F2-945E-CF78D1445422}"/>
              </a:ext>
            </a:extLst>
          </p:cNvPr>
          <p:cNvPicPr>
            <a:picLocks noGrp="1" noChangeAspect="1"/>
          </p:cNvPicPr>
          <p:nvPr>
            <p:ph type="pic" sz="quarter" idx="26"/>
          </p:nvPr>
        </p:nvPicPr>
        <p:blipFill>
          <a:blip r:embed="rId2"/>
          <a:srcRect t="28694" b="28694"/>
          <a:stretch>
            <a:fillRect/>
          </a:stretch>
        </p:blipFill>
        <p:spPr/>
      </p:pic>
      <p:sp>
        <p:nvSpPr>
          <p:cNvPr id="5" name="Rectangle 4">
            <a:extLst>
              <a:ext uri="{FF2B5EF4-FFF2-40B4-BE49-F238E27FC236}">
                <a16:creationId xmlns:a16="http://schemas.microsoft.com/office/drawing/2014/main" id="{599A3853-7D25-6145-B517-AD4F846B3141}"/>
              </a:ext>
            </a:extLst>
          </p:cNvPr>
          <p:cNvSpPr/>
          <p:nvPr/>
        </p:nvSpPr>
        <p:spPr>
          <a:xfrm rot="285998">
            <a:off x="2646065" y="2177534"/>
            <a:ext cx="2644777" cy="1029058"/>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716349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592A3340-3387-4F38-84B4-73DA97E1213D}"/>
              </a:ext>
            </a:extLst>
          </p:cNvPr>
          <p:cNvSpPr>
            <a:spLocks noGrp="1"/>
          </p:cNvSpPr>
          <p:nvPr>
            <p:ph type="body" sz="quarter" idx="23"/>
          </p:nvPr>
        </p:nvSpPr>
        <p:spPr>
          <a:xfrm>
            <a:off x="500318" y="2012455"/>
            <a:ext cx="5595682" cy="4061001"/>
          </a:xfrm>
        </p:spPr>
        <p:txBody>
          <a:bodyPr/>
          <a:lstStyle/>
          <a:p>
            <a:pPr marL="0" indent="0" algn="l" fontAlgn="base">
              <a:spcBef>
                <a:spcPts val="0"/>
              </a:spcBef>
              <a:buNone/>
            </a:pPr>
            <a:r>
              <a:rPr lang="en-GB" b="0" i="0" dirty="0">
                <a:effectLst/>
              </a:rPr>
              <a:t>If you are thinking of starting your own business you should consider the possibility of working from home.</a:t>
            </a:r>
          </a:p>
          <a:p>
            <a:pPr marL="0" indent="0" algn="l" fontAlgn="base">
              <a:spcBef>
                <a:spcPts val="0"/>
              </a:spcBef>
              <a:buNone/>
            </a:pPr>
            <a:endParaRPr lang="en-GB" b="0" i="0" dirty="0">
              <a:effectLst/>
            </a:endParaRPr>
          </a:p>
          <a:p>
            <a:pPr marL="0" indent="0">
              <a:spcBef>
                <a:spcPts val="0"/>
              </a:spcBef>
              <a:buNone/>
            </a:pPr>
            <a:r>
              <a:rPr lang="en-GB" sz="2800" b="1" dirty="0">
                <a:solidFill>
                  <a:srgbClr val="FDB614"/>
                </a:solidFill>
              </a:rPr>
              <a:t>Benefits include:</a:t>
            </a:r>
          </a:p>
          <a:p>
            <a:pPr marL="342900" indent="-342900">
              <a:spcBef>
                <a:spcPts val="0"/>
              </a:spcBef>
              <a:buClr>
                <a:srgbClr val="FDB614"/>
              </a:buClr>
              <a:buFont typeface="Arial" panose="020B0604020202020204" pitchFamily="34" charset="0"/>
              <a:buChar char="•"/>
            </a:pPr>
            <a:r>
              <a:rPr lang="en-GB" dirty="0"/>
              <a:t>lower costs</a:t>
            </a:r>
          </a:p>
          <a:p>
            <a:pPr marL="342900" indent="-342900">
              <a:spcBef>
                <a:spcPts val="0"/>
              </a:spcBef>
              <a:buClr>
                <a:srgbClr val="FDB614"/>
              </a:buClr>
              <a:buFont typeface="Arial" panose="020B0604020202020204" pitchFamily="34" charset="0"/>
              <a:buChar char="•"/>
            </a:pPr>
            <a:r>
              <a:rPr lang="en-GB" dirty="0"/>
              <a:t>lack of travel expenses</a:t>
            </a:r>
          </a:p>
          <a:p>
            <a:pPr marL="342900" indent="-342900">
              <a:spcBef>
                <a:spcPts val="0"/>
              </a:spcBef>
              <a:buClr>
                <a:srgbClr val="FDB614"/>
              </a:buClr>
              <a:buFont typeface="Arial" panose="020B0604020202020204" pitchFamily="34" charset="0"/>
              <a:buChar char="•"/>
            </a:pPr>
            <a:r>
              <a:rPr lang="en-GB" dirty="0"/>
              <a:t>better work/life balance</a:t>
            </a:r>
          </a:p>
          <a:p>
            <a:pPr marL="342900" indent="-342900">
              <a:spcBef>
                <a:spcPts val="0"/>
              </a:spcBef>
              <a:buClr>
                <a:srgbClr val="FDB614"/>
              </a:buClr>
              <a:buFont typeface="Arial" panose="020B0604020202020204" pitchFamily="34" charset="0"/>
              <a:buChar char="•"/>
            </a:pPr>
            <a:r>
              <a:rPr lang="en-GB" dirty="0"/>
              <a:t>flexible working hours</a:t>
            </a:r>
          </a:p>
          <a:p>
            <a:pPr marL="342900" indent="-342900">
              <a:spcBef>
                <a:spcPts val="0"/>
              </a:spcBef>
              <a:buClr>
                <a:srgbClr val="FDB614"/>
              </a:buClr>
              <a:buFont typeface="Arial" panose="020B0604020202020204" pitchFamily="34" charset="0"/>
              <a:buChar char="•"/>
            </a:pPr>
            <a:r>
              <a:rPr lang="en-GB" dirty="0"/>
              <a:t>a working environment that you have chosen/designed</a:t>
            </a:r>
          </a:p>
          <a:p>
            <a:pPr marL="0" indent="0">
              <a:spcBef>
                <a:spcPts val="0"/>
              </a:spcBef>
              <a:buNone/>
            </a:pPr>
            <a:endParaRPr lang="en-GB" dirty="0"/>
          </a:p>
        </p:txBody>
      </p:sp>
      <p:sp>
        <p:nvSpPr>
          <p:cNvPr id="6" name="Text Placeholder 5">
            <a:extLst>
              <a:ext uri="{FF2B5EF4-FFF2-40B4-BE49-F238E27FC236}">
                <a16:creationId xmlns:a16="http://schemas.microsoft.com/office/drawing/2014/main" id="{8CE8646D-FDFE-407C-A857-3841BB539260}"/>
              </a:ext>
            </a:extLst>
          </p:cNvPr>
          <p:cNvSpPr>
            <a:spLocks noGrp="1"/>
          </p:cNvSpPr>
          <p:nvPr>
            <p:ph type="body" sz="quarter" idx="10"/>
          </p:nvPr>
        </p:nvSpPr>
        <p:spPr>
          <a:xfrm rot="256793">
            <a:off x="399595" y="811090"/>
            <a:ext cx="5797128" cy="743199"/>
          </a:xfrm>
        </p:spPr>
        <p:txBody>
          <a:bodyPr>
            <a:noAutofit/>
          </a:bodyPr>
          <a:lstStyle/>
          <a:p>
            <a:r>
              <a:rPr lang="en-GB" sz="3600" dirty="0"/>
              <a:t>Home Based Businesses</a:t>
            </a:r>
          </a:p>
        </p:txBody>
      </p:sp>
      <p:pic>
        <p:nvPicPr>
          <p:cNvPr id="10" name="Picture Placeholder 9" descr="A person sitting at a table&#10;&#10;Description automatically generated">
            <a:extLst>
              <a:ext uri="{FF2B5EF4-FFF2-40B4-BE49-F238E27FC236}">
                <a16:creationId xmlns:a16="http://schemas.microsoft.com/office/drawing/2014/main" id="{732574F5-33D4-4193-8CB5-2D3E69E00032}"/>
              </a:ext>
            </a:extLst>
          </p:cNvPr>
          <p:cNvPicPr>
            <a:picLocks noGrp="1" noChangeAspect="1"/>
          </p:cNvPicPr>
          <p:nvPr>
            <p:ph type="pic" sz="quarter" idx="24"/>
          </p:nvPr>
        </p:nvPicPr>
        <p:blipFill>
          <a:blip r:embed="rId2"/>
          <a:srcRect l="18904" r="18904"/>
          <a:stretch>
            <a:fillRect/>
          </a:stretch>
        </p:blipFill>
        <p:spPr/>
      </p:pic>
    </p:spTree>
    <p:extLst>
      <p:ext uri="{BB962C8B-B14F-4D97-AF65-F5344CB8AC3E}">
        <p14:creationId xmlns:p14="http://schemas.microsoft.com/office/powerpoint/2010/main" val="9350794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1E07AD4-C837-441D-B4D0-E659CE0B75B5}"/>
              </a:ext>
            </a:extLst>
          </p:cNvPr>
          <p:cNvSpPr>
            <a:spLocks noGrp="1"/>
          </p:cNvSpPr>
          <p:nvPr>
            <p:ph type="body" sz="quarter" idx="23"/>
          </p:nvPr>
        </p:nvSpPr>
        <p:spPr/>
        <p:txBody>
          <a:bodyPr/>
          <a:lstStyle/>
          <a:p>
            <a:pPr>
              <a:spcBef>
                <a:spcPts val="0"/>
              </a:spcBef>
            </a:pPr>
            <a:r>
              <a:rPr lang="en-GB" dirty="0"/>
              <a:t>A mobile business is one which is not fixed to a location and can a number of pros and cons including </a:t>
            </a:r>
          </a:p>
          <a:p>
            <a:pPr>
              <a:spcBef>
                <a:spcPts val="0"/>
              </a:spcBef>
            </a:pPr>
            <a:endParaRPr lang="en-GB" dirty="0"/>
          </a:p>
          <a:p>
            <a:pPr marL="342900" indent="-342900">
              <a:spcBef>
                <a:spcPts val="0"/>
              </a:spcBef>
              <a:buClr>
                <a:srgbClr val="FDB614"/>
              </a:buClr>
              <a:buFont typeface="Arial" panose="020B0604020202020204" pitchFamily="34" charset="0"/>
              <a:buChar char="•"/>
            </a:pPr>
            <a:r>
              <a:rPr lang="en-GB" dirty="0"/>
              <a:t>Lower start up costs</a:t>
            </a:r>
          </a:p>
          <a:p>
            <a:pPr marL="342900" indent="-342900">
              <a:spcBef>
                <a:spcPts val="0"/>
              </a:spcBef>
              <a:buClr>
                <a:srgbClr val="FDB614"/>
              </a:buClr>
              <a:buFont typeface="Arial" panose="020B0604020202020204" pitchFamily="34" charset="0"/>
              <a:buChar char="•"/>
            </a:pPr>
            <a:r>
              <a:rPr lang="en-GB" dirty="0"/>
              <a:t>Flexibility </a:t>
            </a:r>
          </a:p>
          <a:p>
            <a:pPr marL="342900" indent="-342900">
              <a:spcBef>
                <a:spcPts val="0"/>
              </a:spcBef>
              <a:buClr>
                <a:srgbClr val="FDB614"/>
              </a:buClr>
              <a:buFont typeface="Arial" panose="020B0604020202020204" pitchFamily="34" charset="0"/>
              <a:buChar char="•"/>
            </a:pPr>
            <a:r>
              <a:rPr lang="en-GB" dirty="0"/>
              <a:t>Mobility </a:t>
            </a:r>
          </a:p>
          <a:p>
            <a:pPr marL="342900" indent="-342900">
              <a:spcBef>
                <a:spcPts val="0"/>
              </a:spcBef>
              <a:buClr>
                <a:srgbClr val="FDB614"/>
              </a:buClr>
              <a:buFont typeface="Arial" panose="020B0604020202020204" pitchFamily="34" charset="0"/>
              <a:buChar char="•"/>
            </a:pPr>
            <a:r>
              <a:rPr lang="en-GB" dirty="0"/>
              <a:t>Smaller stock levels</a:t>
            </a:r>
          </a:p>
          <a:p>
            <a:pPr marL="342900" indent="-342900">
              <a:spcBef>
                <a:spcPts val="0"/>
              </a:spcBef>
              <a:buClr>
                <a:srgbClr val="FDB614"/>
              </a:buClr>
              <a:buFont typeface="Arial" panose="020B0604020202020204" pitchFamily="34" charset="0"/>
              <a:buChar char="•"/>
            </a:pPr>
            <a:r>
              <a:rPr lang="en-GB" dirty="0"/>
              <a:t>Trading licences </a:t>
            </a:r>
          </a:p>
          <a:p>
            <a:pPr marL="342900" indent="-342900">
              <a:spcBef>
                <a:spcPts val="0"/>
              </a:spcBef>
              <a:buClr>
                <a:srgbClr val="FDB614"/>
              </a:buClr>
              <a:buFont typeface="Arial" panose="020B0604020202020204" pitchFamily="34" charset="0"/>
              <a:buChar char="•"/>
            </a:pPr>
            <a:r>
              <a:rPr lang="en-GB" dirty="0"/>
              <a:t>Finding a pitch or location </a:t>
            </a:r>
          </a:p>
          <a:p>
            <a:pPr>
              <a:spcBef>
                <a:spcPts val="0"/>
              </a:spcBef>
            </a:pPr>
            <a:endParaRPr lang="en-GB" dirty="0"/>
          </a:p>
        </p:txBody>
      </p:sp>
      <p:sp>
        <p:nvSpPr>
          <p:cNvPr id="3" name="Text Placeholder 2">
            <a:extLst>
              <a:ext uri="{FF2B5EF4-FFF2-40B4-BE49-F238E27FC236}">
                <a16:creationId xmlns:a16="http://schemas.microsoft.com/office/drawing/2014/main" id="{5A7650F7-6C31-4DD0-80F0-B6F837E6A779}"/>
              </a:ext>
            </a:extLst>
          </p:cNvPr>
          <p:cNvSpPr>
            <a:spLocks noGrp="1"/>
          </p:cNvSpPr>
          <p:nvPr>
            <p:ph type="body" sz="quarter" idx="10"/>
          </p:nvPr>
        </p:nvSpPr>
        <p:spPr>
          <a:xfrm rot="256793">
            <a:off x="506722" y="752835"/>
            <a:ext cx="3912108" cy="743199"/>
          </a:xfrm>
        </p:spPr>
        <p:txBody>
          <a:bodyPr>
            <a:normAutofit/>
          </a:bodyPr>
          <a:lstStyle/>
          <a:p>
            <a:r>
              <a:rPr lang="en-GB" sz="3600" dirty="0"/>
              <a:t>Mobile Premises</a:t>
            </a:r>
          </a:p>
        </p:txBody>
      </p:sp>
      <p:pic>
        <p:nvPicPr>
          <p:cNvPr id="6" name="Picture Placeholder 5" descr="A picture containing building, graffiti, bus, curtain&#10;&#10;Description automatically generated">
            <a:extLst>
              <a:ext uri="{FF2B5EF4-FFF2-40B4-BE49-F238E27FC236}">
                <a16:creationId xmlns:a16="http://schemas.microsoft.com/office/drawing/2014/main" id="{C423240B-8720-4D48-B3E7-C7A1FC35F975}"/>
              </a:ext>
            </a:extLst>
          </p:cNvPr>
          <p:cNvPicPr>
            <a:picLocks noGrp="1" noChangeAspect="1"/>
          </p:cNvPicPr>
          <p:nvPr>
            <p:ph type="pic" sz="quarter" idx="24"/>
          </p:nvPr>
        </p:nvPicPr>
        <p:blipFill>
          <a:blip r:embed="rId2"/>
          <a:srcRect l="23856" r="23856"/>
          <a:stretch>
            <a:fillRect/>
          </a:stretch>
        </p:blipFill>
        <p:spPr/>
      </p:pic>
      <p:sp>
        <p:nvSpPr>
          <p:cNvPr id="5" name="Rectangle 4">
            <a:extLst>
              <a:ext uri="{FF2B5EF4-FFF2-40B4-BE49-F238E27FC236}">
                <a16:creationId xmlns:a16="http://schemas.microsoft.com/office/drawing/2014/main" id="{97A58ABD-AE50-4342-8FDA-7BF3E4675A7D}"/>
              </a:ext>
            </a:extLst>
          </p:cNvPr>
          <p:cNvSpPr/>
          <p:nvPr/>
        </p:nvSpPr>
        <p:spPr>
          <a:xfrm rot="256793">
            <a:off x="4109892" y="404084"/>
            <a:ext cx="1302842" cy="1231555"/>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632588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F4F11FDD-E7CC-5D45-A2C0-486CCD7CCC68}"/>
              </a:ext>
            </a:extLst>
          </p:cNvPr>
          <p:cNvSpPr/>
          <p:nvPr/>
        </p:nvSpPr>
        <p:spPr>
          <a:xfrm>
            <a:off x="5643562" y="0"/>
            <a:ext cx="4929187"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5678E7AD-F306-4AAD-8288-D81382B5C4AE}"/>
              </a:ext>
            </a:extLst>
          </p:cNvPr>
          <p:cNvSpPr>
            <a:spLocks noGrp="1"/>
          </p:cNvSpPr>
          <p:nvPr>
            <p:ph type="body" sz="quarter" idx="23"/>
          </p:nvPr>
        </p:nvSpPr>
        <p:spPr>
          <a:xfrm>
            <a:off x="573724" y="1977658"/>
            <a:ext cx="6278643" cy="4061001"/>
          </a:xfrm>
        </p:spPr>
        <p:txBody>
          <a:bodyPr/>
          <a:lstStyle/>
          <a:p>
            <a:r>
              <a:rPr lang="en-GB" dirty="0"/>
              <a:t>Choosing the right commercial property is a key business decision. Your business premises should help you to operate effectively without excessive costs. At the same time, you should avoid being tied to business property that might not suit you or your business needs in the future.</a:t>
            </a:r>
          </a:p>
          <a:p>
            <a:endParaRPr lang="en-GB" sz="800" dirty="0"/>
          </a:p>
          <a:p>
            <a:r>
              <a:rPr lang="en-GB" dirty="0"/>
              <a:t>Taking on a business premises can be daunting but there is lots of support available to businesses.  Within NI there are local enterprise agencies and incubation hubs which can provide short leases and </a:t>
            </a:r>
          </a:p>
          <a:p>
            <a:endParaRPr lang="en-GB" dirty="0"/>
          </a:p>
          <a:p>
            <a:endParaRPr lang="en-GB" dirty="0"/>
          </a:p>
        </p:txBody>
      </p:sp>
      <p:sp>
        <p:nvSpPr>
          <p:cNvPr id="3" name="Text Placeholder 2">
            <a:extLst>
              <a:ext uri="{FF2B5EF4-FFF2-40B4-BE49-F238E27FC236}">
                <a16:creationId xmlns:a16="http://schemas.microsoft.com/office/drawing/2014/main" id="{C2675F39-2984-4B30-A006-DA43EDD89540}"/>
              </a:ext>
            </a:extLst>
          </p:cNvPr>
          <p:cNvSpPr>
            <a:spLocks noGrp="1"/>
          </p:cNvSpPr>
          <p:nvPr>
            <p:ph type="body" sz="quarter" idx="10"/>
          </p:nvPr>
        </p:nvSpPr>
        <p:spPr>
          <a:xfrm rot="256793">
            <a:off x="596002" y="797249"/>
            <a:ext cx="3912108" cy="743199"/>
          </a:xfrm>
        </p:spPr>
        <p:txBody>
          <a:bodyPr>
            <a:normAutofit fontScale="85000" lnSpcReduction="10000"/>
          </a:bodyPr>
          <a:lstStyle/>
          <a:p>
            <a:r>
              <a:rPr lang="en-GB" dirty="0"/>
              <a:t>Business Premises</a:t>
            </a:r>
          </a:p>
        </p:txBody>
      </p:sp>
      <p:pic>
        <p:nvPicPr>
          <p:cNvPr id="6" name="Picture Placeholder 5" descr="A store inside of a building&#10;&#10;Description automatically generated">
            <a:extLst>
              <a:ext uri="{FF2B5EF4-FFF2-40B4-BE49-F238E27FC236}">
                <a16:creationId xmlns:a16="http://schemas.microsoft.com/office/drawing/2014/main" id="{9CBEC6A0-8D28-4198-A784-E655C2C176BB}"/>
              </a:ext>
            </a:extLst>
          </p:cNvPr>
          <p:cNvPicPr>
            <a:picLocks noGrp="1" noChangeAspect="1"/>
          </p:cNvPicPr>
          <p:nvPr>
            <p:ph type="pic" sz="quarter" idx="24"/>
          </p:nvPr>
        </p:nvPicPr>
        <p:blipFill rotWithShape="1">
          <a:blip r:embed="rId2"/>
          <a:srcRect l="23660" r="23660"/>
          <a:stretch/>
        </p:blipFill>
        <p:spPr>
          <a:xfrm>
            <a:off x="6786563" y="-14012"/>
            <a:ext cx="5431664" cy="6879191"/>
          </a:xfrm>
        </p:spPr>
      </p:pic>
      <p:sp>
        <p:nvSpPr>
          <p:cNvPr id="5" name="Rectangle 4">
            <a:extLst>
              <a:ext uri="{FF2B5EF4-FFF2-40B4-BE49-F238E27FC236}">
                <a16:creationId xmlns:a16="http://schemas.microsoft.com/office/drawing/2014/main" id="{4DFDE90A-1B43-0E4A-BD0C-4EC4349DB0FF}"/>
              </a:ext>
            </a:extLst>
          </p:cNvPr>
          <p:cNvSpPr/>
          <p:nvPr/>
        </p:nvSpPr>
        <p:spPr>
          <a:xfrm rot="256793">
            <a:off x="4457748" y="553070"/>
            <a:ext cx="1302842" cy="1231555"/>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425335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D031277-EEF7-4E87-B737-C7978353BD75}"/>
              </a:ext>
            </a:extLst>
          </p:cNvPr>
          <p:cNvSpPr>
            <a:spLocks noGrp="1"/>
          </p:cNvSpPr>
          <p:nvPr>
            <p:ph type="body" sz="quarter" idx="23"/>
          </p:nvPr>
        </p:nvSpPr>
        <p:spPr>
          <a:xfrm>
            <a:off x="441269" y="3268044"/>
            <a:ext cx="8345543" cy="1770421"/>
          </a:xfrm>
        </p:spPr>
        <p:txBody>
          <a:bodyPr/>
          <a:lstStyle/>
          <a:p>
            <a:pPr algn="just"/>
            <a:r>
              <a:rPr lang="en-GB" dirty="0"/>
              <a:t>Describe the equipment you need for your business. For example a Twitch streamer will need a gaming level computer, a camera, multiple screens, desks, seating and a strong internet connection.</a:t>
            </a:r>
          </a:p>
          <a:p>
            <a:pPr algn="just"/>
            <a:endParaRPr lang="en-GB" sz="1600" dirty="0"/>
          </a:p>
          <a:p>
            <a:pPr algn="just"/>
            <a:r>
              <a:rPr lang="en-GB" dirty="0"/>
              <a:t>Someone producing merchandise might need manufacturing equipment of different kinds. Writing this section will help you avoid buying the wrong equipment and slowing down the development of your business. </a:t>
            </a:r>
          </a:p>
        </p:txBody>
      </p:sp>
      <p:sp>
        <p:nvSpPr>
          <p:cNvPr id="4" name="Text Placeholder 3">
            <a:extLst>
              <a:ext uri="{FF2B5EF4-FFF2-40B4-BE49-F238E27FC236}">
                <a16:creationId xmlns:a16="http://schemas.microsoft.com/office/drawing/2014/main" id="{A7EDFD79-6FB9-4B27-8C8E-F983B7B0E573}"/>
              </a:ext>
            </a:extLst>
          </p:cNvPr>
          <p:cNvSpPr>
            <a:spLocks noGrp="1"/>
          </p:cNvSpPr>
          <p:nvPr>
            <p:ph type="body" sz="quarter" idx="10"/>
          </p:nvPr>
        </p:nvSpPr>
        <p:spPr/>
        <p:txBody>
          <a:bodyPr/>
          <a:lstStyle/>
          <a:p>
            <a:r>
              <a:rPr lang="en-GB" dirty="0"/>
              <a:t>Equipment</a:t>
            </a:r>
          </a:p>
        </p:txBody>
      </p:sp>
      <p:pic>
        <p:nvPicPr>
          <p:cNvPr id="11" name="Picture Placeholder 10" descr="A picture containing table, wooden, computer, laptop&#10;&#10;Description automatically generated">
            <a:extLst>
              <a:ext uri="{FF2B5EF4-FFF2-40B4-BE49-F238E27FC236}">
                <a16:creationId xmlns:a16="http://schemas.microsoft.com/office/drawing/2014/main" id="{5EE57259-6EF1-4A85-9964-93EE79F460D3}"/>
              </a:ext>
            </a:extLst>
          </p:cNvPr>
          <p:cNvPicPr>
            <a:picLocks noGrp="1" noChangeAspect="1"/>
          </p:cNvPicPr>
          <p:nvPr>
            <p:ph type="pic" sz="quarter" idx="26"/>
          </p:nvPr>
        </p:nvPicPr>
        <p:blipFill>
          <a:blip r:embed="rId3"/>
          <a:srcRect t="26299" b="26299"/>
          <a:stretch>
            <a:fillRect/>
          </a:stretch>
        </p:blipFill>
        <p:spPr/>
      </p:pic>
      <p:sp>
        <p:nvSpPr>
          <p:cNvPr id="5" name="Rectangle 4">
            <a:extLst>
              <a:ext uri="{FF2B5EF4-FFF2-40B4-BE49-F238E27FC236}">
                <a16:creationId xmlns:a16="http://schemas.microsoft.com/office/drawing/2014/main" id="{6485520C-4D6C-D946-AB5D-D26A704AE1D2}"/>
              </a:ext>
            </a:extLst>
          </p:cNvPr>
          <p:cNvSpPr/>
          <p:nvPr/>
        </p:nvSpPr>
        <p:spPr>
          <a:xfrm rot="285998">
            <a:off x="3037290" y="2189064"/>
            <a:ext cx="2147305"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165364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a:extLst>
              <a:ext uri="{FF2B5EF4-FFF2-40B4-BE49-F238E27FC236}">
                <a16:creationId xmlns:a16="http://schemas.microsoft.com/office/drawing/2014/main" id="{39A45581-5D58-984F-9EDC-C3EE24F79DE4}"/>
              </a:ext>
            </a:extLst>
          </p:cNvPr>
          <p:cNvSpPr/>
          <p:nvPr/>
        </p:nvSpPr>
        <p:spPr>
          <a:xfrm>
            <a:off x="5643562" y="0"/>
            <a:ext cx="4929187"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9">
            <a:extLst>
              <a:ext uri="{FF2B5EF4-FFF2-40B4-BE49-F238E27FC236}">
                <a16:creationId xmlns:a16="http://schemas.microsoft.com/office/drawing/2014/main" id="{237E8C25-ACA5-4A19-9ACB-2BA3061C4403}"/>
              </a:ext>
            </a:extLst>
          </p:cNvPr>
          <p:cNvSpPr>
            <a:spLocks noGrp="1"/>
          </p:cNvSpPr>
          <p:nvPr>
            <p:ph type="body" sz="quarter" idx="23"/>
          </p:nvPr>
        </p:nvSpPr>
        <p:spPr>
          <a:xfrm>
            <a:off x="614182" y="1992627"/>
            <a:ext cx="6131526" cy="4061001"/>
          </a:xfrm>
        </p:spPr>
        <p:txBody>
          <a:bodyPr/>
          <a:lstStyle/>
          <a:p>
            <a:pPr>
              <a:spcBef>
                <a:spcPts val="0"/>
              </a:spcBef>
            </a:pPr>
            <a:r>
              <a:rPr lang="en-GB" dirty="0"/>
              <a:t>Describe the different materials you need to run your business.  The things you will be using constantly and will need to buy and store. </a:t>
            </a:r>
          </a:p>
          <a:p>
            <a:pPr>
              <a:spcBef>
                <a:spcPts val="0"/>
              </a:spcBef>
            </a:pPr>
            <a:endParaRPr lang="en-GB" dirty="0"/>
          </a:p>
          <a:p>
            <a:pPr>
              <a:spcBef>
                <a:spcPts val="0"/>
              </a:spcBef>
            </a:pPr>
            <a:r>
              <a:rPr lang="en-GB" b="1" dirty="0">
                <a:solidFill>
                  <a:srgbClr val="FDB614"/>
                </a:solidFill>
              </a:rPr>
              <a:t>They could include</a:t>
            </a:r>
          </a:p>
          <a:p>
            <a:pPr marL="342900" indent="-342900">
              <a:spcBef>
                <a:spcPts val="0"/>
              </a:spcBef>
              <a:buClr>
                <a:srgbClr val="FDB614"/>
              </a:buClr>
              <a:buFont typeface="Arial" panose="020B0604020202020204" pitchFamily="34" charset="0"/>
              <a:buChar char="•"/>
            </a:pPr>
            <a:r>
              <a:rPr lang="en-GB" dirty="0"/>
              <a:t>Packaging</a:t>
            </a:r>
          </a:p>
          <a:p>
            <a:pPr marL="342900" indent="-342900">
              <a:spcBef>
                <a:spcPts val="0"/>
              </a:spcBef>
              <a:buClr>
                <a:srgbClr val="FDB614"/>
              </a:buClr>
              <a:buFont typeface="Arial" panose="020B0604020202020204" pitchFamily="34" charset="0"/>
              <a:buChar char="•"/>
            </a:pPr>
            <a:r>
              <a:rPr lang="en-GB" dirty="0"/>
              <a:t>Components, for example the </a:t>
            </a:r>
            <a:r>
              <a:rPr lang="en-GB" dirty="0" err="1"/>
              <a:t>tshirts</a:t>
            </a:r>
            <a:r>
              <a:rPr lang="en-GB" dirty="0"/>
              <a:t> you might be printing</a:t>
            </a:r>
          </a:p>
          <a:p>
            <a:pPr marL="342900" indent="-342900">
              <a:spcBef>
                <a:spcPts val="0"/>
              </a:spcBef>
              <a:buClr>
                <a:srgbClr val="FDB614"/>
              </a:buClr>
              <a:buFont typeface="Arial" panose="020B0604020202020204" pitchFamily="34" charset="0"/>
              <a:buChar char="•"/>
            </a:pPr>
            <a:r>
              <a:rPr lang="en-GB" dirty="0"/>
              <a:t>Stock, for example the comic books you would be selling in your store</a:t>
            </a:r>
          </a:p>
          <a:p>
            <a:pPr marL="342900" indent="-342900">
              <a:spcBef>
                <a:spcPts val="0"/>
              </a:spcBef>
              <a:buClr>
                <a:srgbClr val="FDB614"/>
              </a:buClr>
              <a:buFont typeface="Arial" panose="020B0604020202020204" pitchFamily="34" charset="0"/>
              <a:buChar char="•"/>
            </a:pPr>
            <a:r>
              <a:rPr lang="en-GB" dirty="0"/>
              <a:t>Materials, like the paint an artist uses or leaflets you might be giving out.</a:t>
            </a:r>
          </a:p>
          <a:p>
            <a:pPr>
              <a:spcBef>
                <a:spcPts val="0"/>
              </a:spcBef>
            </a:pPr>
            <a:endParaRPr lang="en-GB" dirty="0"/>
          </a:p>
          <a:p>
            <a:pPr>
              <a:spcBef>
                <a:spcPts val="0"/>
              </a:spcBef>
            </a:pPr>
            <a:endParaRPr lang="en-GB" dirty="0"/>
          </a:p>
        </p:txBody>
      </p:sp>
      <p:pic>
        <p:nvPicPr>
          <p:cNvPr id="7" name="Picture Placeholder 6" descr="A picture containing indoor, table, sitting, food&#10;&#10;Description automatically generated">
            <a:extLst>
              <a:ext uri="{FF2B5EF4-FFF2-40B4-BE49-F238E27FC236}">
                <a16:creationId xmlns:a16="http://schemas.microsoft.com/office/drawing/2014/main" id="{94E624EF-D801-4DFA-86EA-53CF5301C521}"/>
              </a:ext>
            </a:extLst>
          </p:cNvPr>
          <p:cNvPicPr>
            <a:picLocks noGrp="1" noChangeAspect="1"/>
          </p:cNvPicPr>
          <p:nvPr>
            <p:ph type="pic" sz="quarter" idx="24"/>
          </p:nvPr>
        </p:nvPicPr>
        <p:blipFill rotWithShape="1">
          <a:blip r:embed="rId2"/>
          <a:srcRect l="22911" r="22911"/>
          <a:stretch/>
        </p:blipFill>
        <p:spPr>
          <a:xfrm>
            <a:off x="6338964" y="-14012"/>
            <a:ext cx="5879264" cy="6879191"/>
          </a:xfrm>
        </p:spPr>
      </p:pic>
      <p:sp>
        <p:nvSpPr>
          <p:cNvPr id="6" name="Rectangle 5">
            <a:extLst>
              <a:ext uri="{FF2B5EF4-FFF2-40B4-BE49-F238E27FC236}">
                <a16:creationId xmlns:a16="http://schemas.microsoft.com/office/drawing/2014/main" id="{79EC3781-8AFF-2C48-843B-3F7DA261780C}"/>
              </a:ext>
            </a:extLst>
          </p:cNvPr>
          <p:cNvSpPr/>
          <p:nvPr/>
        </p:nvSpPr>
        <p:spPr>
          <a:xfrm rot="256793">
            <a:off x="2792788" y="721877"/>
            <a:ext cx="3517551"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A7EDFD79-6FB9-4B27-8C8E-F983B7B0E573}"/>
              </a:ext>
            </a:extLst>
          </p:cNvPr>
          <p:cNvSpPr>
            <a:spLocks noGrp="1"/>
          </p:cNvSpPr>
          <p:nvPr>
            <p:ph type="body" sz="quarter" idx="10"/>
          </p:nvPr>
        </p:nvSpPr>
        <p:spPr>
          <a:xfrm rot="256793">
            <a:off x="315177" y="780006"/>
            <a:ext cx="6402792" cy="678112"/>
          </a:xfrm>
        </p:spPr>
        <p:txBody>
          <a:bodyPr>
            <a:noAutofit/>
          </a:bodyPr>
          <a:lstStyle/>
          <a:p>
            <a:r>
              <a:rPr lang="en-GB" sz="3600" dirty="0"/>
              <a:t>Stock, materials and supplies</a:t>
            </a:r>
          </a:p>
        </p:txBody>
      </p:sp>
    </p:spTree>
    <p:extLst>
      <p:ext uri="{BB962C8B-B14F-4D97-AF65-F5344CB8AC3E}">
        <p14:creationId xmlns:p14="http://schemas.microsoft.com/office/powerpoint/2010/main" val="19312222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4"/>
          </p:nvPr>
        </p:nvSpPr>
        <p:spPr/>
        <p:txBody>
          <a:bodyPr>
            <a:normAutofit fontScale="92500" lnSpcReduction="10000"/>
          </a:bodyPr>
          <a:lstStyle/>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rPr>
              <a:t>You will be aware of the legal requirements in running a business</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rPr>
              <a:t>You will understand the financials </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rPr>
              <a:t>You will be able to take a business idea and develop it into a business plan</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i="1" dirty="0">
                <a:solidFill>
                  <a:prstClr val="white"/>
                </a:solidFill>
                <a:latin typeface="Calibri" panose="020F0502020204030204"/>
              </a:rPr>
              <a:t>You will find out about support available when starting up</a:t>
            </a:r>
            <a:endPar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endParaRPr>
          </a:p>
          <a:p>
            <a:endParaRPr lang="en-US" i="1" dirty="0"/>
          </a:p>
          <a:p>
            <a:endParaRPr lang="en-US" dirty="0"/>
          </a:p>
        </p:txBody>
      </p:sp>
      <p:sp>
        <p:nvSpPr>
          <p:cNvPr id="8" name="Text Placeholder 7"/>
          <p:cNvSpPr>
            <a:spLocks noGrp="1"/>
          </p:cNvSpPr>
          <p:nvPr>
            <p:ph type="body" sz="quarter" idx="15"/>
          </p:nvPr>
        </p:nvSpPr>
        <p:spPr/>
        <p:txBody>
          <a:bodyPr/>
          <a:lstStyle/>
          <a:p>
            <a:r>
              <a:rPr lang="en-US" dirty="0"/>
              <a:t>10</a:t>
            </a:r>
          </a:p>
        </p:txBody>
      </p:sp>
      <p:sp>
        <p:nvSpPr>
          <p:cNvPr id="5" name="Text Placeholder 4"/>
          <p:cNvSpPr>
            <a:spLocks noGrp="1"/>
          </p:cNvSpPr>
          <p:nvPr>
            <p:ph type="body" sz="quarter" idx="12"/>
          </p:nvPr>
        </p:nvSpPr>
        <p:spPr>
          <a:xfrm>
            <a:off x="6960165" y="3298824"/>
            <a:ext cx="4871864" cy="1122292"/>
          </a:xfrm>
        </p:spPr>
        <p:txBody>
          <a:bodyPr/>
          <a:lstStyle/>
          <a:p>
            <a:pPr lvl="0"/>
            <a:r>
              <a:rPr lang="en-US" b="1" dirty="0"/>
              <a:t>Knowing Your Financials – How To Cost, Predict Sales and Plan a Budget For Your New Business</a:t>
            </a:r>
            <a:endParaRPr lang="en-IE" b="1" dirty="0"/>
          </a:p>
        </p:txBody>
      </p:sp>
      <p:sp>
        <p:nvSpPr>
          <p:cNvPr id="13" name="Text Placeholder 5">
            <a:extLst>
              <a:ext uri="{FF2B5EF4-FFF2-40B4-BE49-F238E27FC236}">
                <a16:creationId xmlns:a16="http://schemas.microsoft.com/office/drawing/2014/main" id="{5040A2AC-283C-4DA5-8D67-A2D2DAB62DA7}"/>
              </a:ext>
            </a:extLst>
          </p:cNvPr>
          <p:cNvSpPr>
            <a:spLocks noGrp="1"/>
          </p:cNvSpPr>
          <p:nvPr>
            <p:ph type="body" sz="quarter" idx="13"/>
          </p:nvPr>
        </p:nvSpPr>
        <p:spPr>
          <a:xfrm>
            <a:off x="381000" y="706151"/>
            <a:ext cx="4552950" cy="697353"/>
          </a:xfrm>
        </p:spPr>
        <p:txBody>
          <a:bodyPr>
            <a:normAutofit fontScale="92500"/>
          </a:bodyPr>
          <a:lstStyle/>
          <a:p>
            <a:r>
              <a:rPr lang="en-US" b="1" dirty="0"/>
              <a:t>M3 Learning Objectives</a:t>
            </a:r>
          </a:p>
        </p:txBody>
      </p:sp>
      <p:sp>
        <p:nvSpPr>
          <p:cNvPr id="6" name="Text Placeholder 4">
            <a:extLst>
              <a:ext uri="{FF2B5EF4-FFF2-40B4-BE49-F238E27FC236}">
                <a16:creationId xmlns:a16="http://schemas.microsoft.com/office/drawing/2014/main" id="{9422CEC6-EF9D-464D-892E-0FAC1A6B4EE8}"/>
              </a:ext>
            </a:extLst>
          </p:cNvPr>
          <p:cNvSpPr txBox="1">
            <a:spLocks/>
          </p:cNvSpPr>
          <p:nvPr/>
        </p:nvSpPr>
        <p:spPr>
          <a:xfrm>
            <a:off x="6960165" y="4804685"/>
            <a:ext cx="4041210" cy="1122292"/>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a:buNone/>
              <a:defRPr sz="240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b="1" dirty="0"/>
              <a:t>Funding and support for young people</a:t>
            </a:r>
            <a:endParaRPr lang="en-IE" b="1" dirty="0"/>
          </a:p>
        </p:txBody>
      </p:sp>
      <p:sp>
        <p:nvSpPr>
          <p:cNvPr id="9" name="Text Placeholder 7">
            <a:extLst>
              <a:ext uri="{FF2B5EF4-FFF2-40B4-BE49-F238E27FC236}">
                <a16:creationId xmlns:a16="http://schemas.microsoft.com/office/drawing/2014/main" id="{99DE52B1-536D-4B0D-95AF-3EC99F085851}"/>
              </a:ext>
            </a:extLst>
          </p:cNvPr>
          <p:cNvSpPr txBox="1">
            <a:spLocks/>
          </p:cNvSpPr>
          <p:nvPr/>
        </p:nvSpPr>
        <p:spPr>
          <a:xfrm>
            <a:off x="5507665" y="3347143"/>
            <a:ext cx="1176670" cy="1122295"/>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a:buNone/>
              <a:defRPr sz="4800" kern="1200">
                <a:solidFill>
                  <a:srgbClr val="FDB614"/>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t>11</a:t>
            </a:r>
          </a:p>
        </p:txBody>
      </p:sp>
      <p:sp>
        <p:nvSpPr>
          <p:cNvPr id="2" name="Text Placeholder 7">
            <a:extLst>
              <a:ext uri="{FF2B5EF4-FFF2-40B4-BE49-F238E27FC236}">
                <a16:creationId xmlns:a16="http://schemas.microsoft.com/office/drawing/2014/main" id="{07EB13AE-93AB-40DA-9E5F-8AFF854E2D1D}"/>
              </a:ext>
            </a:extLst>
          </p:cNvPr>
          <p:cNvSpPr txBox="1">
            <a:spLocks/>
          </p:cNvSpPr>
          <p:nvPr/>
        </p:nvSpPr>
        <p:spPr>
          <a:xfrm>
            <a:off x="5507665" y="4812196"/>
            <a:ext cx="1176670" cy="1122295"/>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a:buNone/>
              <a:defRPr sz="4800" kern="1200">
                <a:solidFill>
                  <a:srgbClr val="FDB614"/>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endParaRPr lang="en-US" dirty="0"/>
          </a:p>
        </p:txBody>
      </p:sp>
      <p:sp>
        <p:nvSpPr>
          <p:cNvPr id="12" name="Text Placeholder 4">
            <a:extLst>
              <a:ext uri="{FF2B5EF4-FFF2-40B4-BE49-F238E27FC236}">
                <a16:creationId xmlns:a16="http://schemas.microsoft.com/office/drawing/2014/main" id="{9C270D0D-CB6A-42D7-B8B8-E01CB8109740}"/>
              </a:ext>
            </a:extLst>
          </p:cNvPr>
          <p:cNvSpPr txBox="1">
            <a:spLocks/>
          </p:cNvSpPr>
          <p:nvPr/>
        </p:nvSpPr>
        <p:spPr>
          <a:xfrm>
            <a:off x="6960165" y="1792963"/>
            <a:ext cx="4871864" cy="1122292"/>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a:buNone/>
              <a:defRPr sz="240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endParaRPr lang="en-IE" b="1" dirty="0"/>
          </a:p>
        </p:txBody>
      </p:sp>
      <p:sp>
        <p:nvSpPr>
          <p:cNvPr id="4" name="Text Placeholder 7">
            <a:extLst>
              <a:ext uri="{FF2B5EF4-FFF2-40B4-BE49-F238E27FC236}">
                <a16:creationId xmlns:a16="http://schemas.microsoft.com/office/drawing/2014/main" id="{49BED674-1588-4FDF-AF24-BC98E931FB5F}"/>
              </a:ext>
            </a:extLst>
          </p:cNvPr>
          <p:cNvSpPr txBox="1">
            <a:spLocks/>
          </p:cNvSpPr>
          <p:nvPr/>
        </p:nvSpPr>
        <p:spPr>
          <a:xfrm>
            <a:off x="5507665" y="4888465"/>
            <a:ext cx="1176670" cy="1122295"/>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a:buNone/>
              <a:defRPr sz="4800" kern="1200">
                <a:solidFill>
                  <a:srgbClr val="FDB614"/>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t>12</a:t>
            </a:r>
          </a:p>
        </p:txBody>
      </p:sp>
      <p:sp>
        <p:nvSpPr>
          <p:cNvPr id="15" name="Text Placeholder 4">
            <a:extLst>
              <a:ext uri="{FF2B5EF4-FFF2-40B4-BE49-F238E27FC236}">
                <a16:creationId xmlns:a16="http://schemas.microsoft.com/office/drawing/2014/main" id="{F90537A9-6B54-4E4E-A822-BEE3B25F6392}"/>
              </a:ext>
            </a:extLst>
          </p:cNvPr>
          <p:cNvSpPr txBox="1">
            <a:spLocks/>
          </p:cNvSpPr>
          <p:nvPr/>
        </p:nvSpPr>
        <p:spPr>
          <a:xfrm>
            <a:off x="6960165" y="1790057"/>
            <a:ext cx="4871864" cy="1122292"/>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a:buNone/>
              <a:defRPr sz="240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b="1" dirty="0"/>
              <a:t>Operations and legal issues</a:t>
            </a:r>
            <a:endParaRPr lang="en-IE" b="1" dirty="0"/>
          </a:p>
        </p:txBody>
      </p:sp>
    </p:spTree>
    <p:extLst>
      <p:ext uri="{BB962C8B-B14F-4D97-AF65-F5344CB8AC3E}">
        <p14:creationId xmlns:p14="http://schemas.microsoft.com/office/powerpoint/2010/main" val="26165659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EFCE1116-808D-8B49-A337-876D5B818CB5}"/>
              </a:ext>
            </a:extLst>
          </p:cNvPr>
          <p:cNvSpPr/>
          <p:nvPr/>
        </p:nvSpPr>
        <p:spPr>
          <a:xfrm>
            <a:off x="5643562" y="0"/>
            <a:ext cx="4929187"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a:extLst>
              <a:ext uri="{FF2B5EF4-FFF2-40B4-BE49-F238E27FC236}">
                <a16:creationId xmlns:a16="http://schemas.microsoft.com/office/drawing/2014/main" id="{839BEC92-881D-4834-BEA6-29315D10327E}"/>
              </a:ext>
            </a:extLst>
          </p:cNvPr>
          <p:cNvSpPr>
            <a:spLocks noGrp="1"/>
          </p:cNvSpPr>
          <p:nvPr>
            <p:ph type="body" sz="quarter" idx="23"/>
          </p:nvPr>
        </p:nvSpPr>
        <p:spPr>
          <a:xfrm>
            <a:off x="606335" y="2052748"/>
            <a:ext cx="5951628" cy="4061001"/>
          </a:xfrm>
        </p:spPr>
        <p:txBody>
          <a:bodyPr/>
          <a:lstStyle/>
          <a:p>
            <a:pPr fontAlgn="base">
              <a:spcBef>
                <a:spcPts val="0"/>
              </a:spcBef>
            </a:pPr>
            <a:r>
              <a:rPr lang="en-GB" dirty="0"/>
              <a:t>You need to know </a:t>
            </a:r>
            <a:r>
              <a:rPr lang="en-GB" b="1" dirty="0">
                <a:solidFill>
                  <a:srgbClr val="FDB614"/>
                </a:solidFill>
              </a:rPr>
              <a:t>how and where</a:t>
            </a:r>
            <a:r>
              <a:rPr lang="en-GB" dirty="0">
                <a:solidFill>
                  <a:srgbClr val="FDB614"/>
                </a:solidFill>
              </a:rPr>
              <a:t> </a:t>
            </a:r>
            <a:r>
              <a:rPr lang="en-GB" dirty="0"/>
              <a:t>customers want to buy your products or services, and the best way of getting customers to hear about them. High-street shops, for instance, rely on customers walking through the door.</a:t>
            </a:r>
          </a:p>
          <a:p>
            <a:pPr fontAlgn="base">
              <a:spcBef>
                <a:spcPts val="0"/>
              </a:spcBef>
            </a:pPr>
            <a:endParaRPr lang="en-GB" dirty="0"/>
          </a:p>
          <a:p>
            <a:pPr fontAlgn="base">
              <a:spcBef>
                <a:spcPts val="0"/>
              </a:spcBef>
            </a:pPr>
            <a:r>
              <a:rPr lang="en-GB" dirty="0"/>
              <a:t>Online stores rely on people with internet access and ways to make online payments.</a:t>
            </a:r>
          </a:p>
          <a:p>
            <a:pPr fontAlgn="base">
              <a:spcBef>
                <a:spcPts val="0"/>
              </a:spcBef>
            </a:pPr>
            <a:r>
              <a:rPr lang="en-GB" dirty="0"/>
              <a:t>Bloggers deliver their service online directly to subscribers or to a large audience that they can then sell to advertisers.  </a:t>
            </a:r>
          </a:p>
          <a:p>
            <a:pPr>
              <a:spcBef>
                <a:spcPts val="0"/>
              </a:spcBef>
            </a:pPr>
            <a:endParaRPr lang="en-GB" dirty="0"/>
          </a:p>
        </p:txBody>
      </p:sp>
      <p:sp>
        <p:nvSpPr>
          <p:cNvPr id="6" name="Text Placeholder 5">
            <a:extLst>
              <a:ext uri="{FF2B5EF4-FFF2-40B4-BE49-F238E27FC236}">
                <a16:creationId xmlns:a16="http://schemas.microsoft.com/office/drawing/2014/main" id="{ADF6B1F9-E019-4E8A-B708-B88DC7FA2D13}"/>
              </a:ext>
            </a:extLst>
          </p:cNvPr>
          <p:cNvSpPr>
            <a:spLocks noGrp="1"/>
          </p:cNvSpPr>
          <p:nvPr>
            <p:ph type="body" sz="quarter" idx="10"/>
          </p:nvPr>
        </p:nvSpPr>
        <p:spPr>
          <a:xfrm rot="256793">
            <a:off x="614324" y="770676"/>
            <a:ext cx="3912108" cy="743199"/>
          </a:xfrm>
        </p:spPr>
        <p:txBody>
          <a:bodyPr>
            <a:normAutofit/>
          </a:bodyPr>
          <a:lstStyle/>
          <a:p>
            <a:r>
              <a:rPr lang="en-GB" sz="3600" dirty="0"/>
              <a:t>Distribution</a:t>
            </a:r>
          </a:p>
        </p:txBody>
      </p:sp>
      <p:pic>
        <p:nvPicPr>
          <p:cNvPr id="10" name="Picture Placeholder 9" descr="A person sitting at a desk looking at a computer&#10;&#10;Description automatically generated">
            <a:extLst>
              <a:ext uri="{FF2B5EF4-FFF2-40B4-BE49-F238E27FC236}">
                <a16:creationId xmlns:a16="http://schemas.microsoft.com/office/drawing/2014/main" id="{660DD617-19FC-4D34-A2A9-EDBE6C71C260}"/>
              </a:ext>
            </a:extLst>
          </p:cNvPr>
          <p:cNvPicPr>
            <a:picLocks noGrp="1" noChangeAspect="1"/>
          </p:cNvPicPr>
          <p:nvPr>
            <p:ph type="pic" sz="quarter" idx="24"/>
          </p:nvPr>
        </p:nvPicPr>
        <p:blipFill>
          <a:blip r:embed="rId3"/>
          <a:srcRect t="14241" b="14241"/>
          <a:stretch>
            <a:fillRect/>
          </a:stretch>
        </p:blipFill>
        <p:spPr>
          <a:xfrm>
            <a:off x="6372225" y="-14012"/>
            <a:ext cx="5846002" cy="6879191"/>
          </a:xfrm>
        </p:spPr>
      </p:pic>
      <p:sp>
        <p:nvSpPr>
          <p:cNvPr id="8" name="Rectangle 7">
            <a:extLst>
              <a:ext uri="{FF2B5EF4-FFF2-40B4-BE49-F238E27FC236}">
                <a16:creationId xmlns:a16="http://schemas.microsoft.com/office/drawing/2014/main" id="{0C8CFC60-68EA-E948-A81A-FF54D9624161}"/>
              </a:ext>
            </a:extLst>
          </p:cNvPr>
          <p:cNvSpPr/>
          <p:nvPr/>
        </p:nvSpPr>
        <p:spPr>
          <a:xfrm rot="256793">
            <a:off x="3380919" y="443793"/>
            <a:ext cx="1897693" cy="1301141"/>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703118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D031277-EEF7-4E87-B737-C7978353BD75}"/>
              </a:ext>
            </a:extLst>
          </p:cNvPr>
          <p:cNvSpPr>
            <a:spLocks noGrp="1"/>
          </p:cNvSpPr>
          <p:nvPr>
            <p:ph type="body" sz="quarter" idx="23"/>
          </p:nvPr>
        </p:nvSpPr>
        <p:spPr>
          <a:xfrm>
            <a:off x="498417" y="2822071"/>
            <a:ext cx="10039819" cy="3850574"/>
          </a:xfrm>
        </p:spPr>
        <p:txBody>
          <a:bodyPr/>
          <a:lstStyle/>
          <a:p>
            <a:pPr>
              <a:spcBef>
                <a:spcPts val="0"/>
              </a:spcBef>
            </a:pPr>
            <a:r>
              <a:rPr lang="en-GB" dirty="0"/>
              <a:t>There are lots of different areas within a business that have to      </a:t>
            </a:r>
          </a:p>
          <a:p>
            <a:pPr>
              <a:spcBef>
                <a:spcPts val="0"/>
              </a:spcBef>
            </a:pPr>
            <a:r>
              <a:rPr lang="en-GB" dirty="0"/>
              <a:t>work together so that products are made or services delivered.</a:t>
            </a:r>
          </a:p>
          <a:p>
            <a:pPr>
              <a:spcBef>
                <a:spcPts val="0"/>
              </a:spcBef>
            </a:pPr>
            <a:r>
              <a:rPr lang="en-GB" dirty="0"/>
              <a:t>In order for a business to work well you will need to create systems </a:t>
            </a:r>
          </a:p>
          <a:p>
            <a:pPr>
              <a:spcBef>
                <a:spcPts val="0"/>
              </a:spcBef>
            </a:pPr>
            <a:r>
              <a:rPr lang="en-GB" dirty="0"/>
              <a:t>for the day to day running and administration of your business. </a:t>
            </a:r>
          </a:p>
          <a:p>
            <a:pPr>
              <a:spcBef>
                <a:spcPts val="0"/>
              </a:spcBef>
            </a:pPr>
            <a:endParaRPr lang="en-GB" b="1" dirty="0">
              <a:solidFill>
                <a:srgbClr val="FDB614"/>
              </a:solidFill>
            </a:endParaRPr>
          </a:p>
          <a:p>
            <a:pPr>
              <a:spcBef>
                <a:spcPts val="0"/>
              </a:spcBef>
            </a:pPr>
            <a:r>
              <a:rPr lang="en-GB" b="1" dirty="0">
                <a:solidFill>
                  <a:srgbClr val="FDB614"/>
                </a:solidFill>
              </a:rPr>
              <a:t>Your description of these might include:</a:t>
            </a:r>
          </a:p>
          <a:p>
            <a:pPr marL="342900" indent="-342900">
              <a:spcBef>
                <a:spcPts val="0"/>
              </a:spcBef>
              <a:buClr>
                <a:srgbClr val="FDB614"/>
              </a:buClr>
              <a:buFont typeface="Wingdings" panose="05000000000000000000" pitchFamily="2" charset="2"/>
              <a:buChar char="ü"/>
            </a:pPr>
            <a:r>
              <a:rPr lang="en-GB" dirty="0"/>
              <a:t>How you will manage money, issue bills and keep your accounts</a:t>
            </a:r>
          </a:p>
          <a:p>
            <a:pPr marL="342900" indent="-342900">
              <a:spcBef>
                <a:spcPts val="0"/>
              </a:spcBef>
              <a:buClr>
                <a:srgbClr val="FDB614"/>
              </a:buClr>
              <a:buFont typeface="Wingdings" panose="05000000000000000000" pitchFamily="2" charset="2"/>
              <a:buChar char="ü"/>
            </a:pPr>
            <a:r>
              <a:rPr lang="en-GB" dirty="0"/>
              <a:t>How you will manage stock, make your products and deliver them on time</a:t>
            </a:r>
          </a:p>
          <a:p>
            <a:pPr marL="342900" indent="-342900">
              <a:spcBef>
                <a:spcPts val="0"/>
              </a:spcBef>
              <a:buClr>
                <a:srgbClr val="FDB614"/>
              </a:buClr>
              <a:buFont typeface="Wingdings" panose="05000000000000000000" pitchFamily="2" charset="2"/>
              <a:buChar char="ü"/>
            </a:pPr>
            <a:r>
              <a:rPr lang="en-GB" dirty="0"/>
              <a:t>How you will market the business to increase sales</a:t>
            </a:r>
          </a:p>
          <a:p>
            <a:pPr marL="342900" indent="-342900">
              <a:spcBef>
                <a:spcPts val="0"/>
              </a:spcBef>
              <a:buClr>
                <a:srgbClr val="FDB614"/>
              </a:buClr>
              <a:buFont typeface="Wingdings" panose="05000000000000000000" pitchFamily="2" charset="2"/>
              <a:buChar char="ü"/>
            </a:pPr>
            <a:r>
              <a:rPr lang="en-GB" dirty="0"/>
              <a:t>How you will manage staff to meet demand</a:t>
            </a:r>
          </a:p>
          <a:p>
            <a:pPr marL="342900" indent="-342900">
              <a:spcBef>
                <a:spcPts val="0"/>
              </a:spcBef>
              <a:buFont typeface="Wingdings" panose="05000000000000000000" pitchFamily="2" charset="2"/>
              <a:buChar char="ü"/>
            </a:pPr>
            <a:endParaRPr lang="en-GB" dirty="0"/>
          </a:p>
          <a:p>
            <a:pPr marL="342900" indent="-342900">
              <a:spcBef>
                <a:spcPts val="0"/>
              </a:spcBef>
              <a:buFont typeface="Wingdings" panose="05000000000000000000" pitchFamily="2" charset="2"/>
              <a:buChar char="ü"/>
            </a:pPr>
            <a:endParaRPr lang="en-GB" dirty="0"/>
          </a:p>
          <a:p>
            <a:pPr>
              <a:spcBef>
                <a:spcPts val="0"/>
              </a:spcBef>
            </a:pPr>
            <a:endParaRPr lang="en-GB" dirty="0"/>
          </a:p>
        </p:txBody>
      </p:sp>
      <p:pic>
        <p:nvPicPr>
          <p:cNvPr id="10" name="Picture Placeholder 9" descr="A picture containing table, sitting, photo, board&#10;&#10;Description automatically generated">
            <a:extLst>
              <a:ext uri="{FF2B5EF4-FFF2-40B4-BE49-F238E27FC236}">
                <a16:creationId xmlns:a16="http://schemas.microsoft.com/office/drawing/2014/main" id="{1D74AE1C-F73B-4910-BC40-D68EAA503C33}"/>
              </a:ext>
            </a:extLst>
          </p:cNvPr>
          <p:cNvPicPr>
            <a:picLocks noGrp="1" noChangeAspect="1"/>
          </p:cNvPicPr>
          <p:nvPr>
            <p:ph type="pic" sz="quarter" idx="26"/>
          </p:nvPr>
        </p:nvPicPr>
        <p:blipFill rotWithShape="1">
          <a:blip r:embed="rId3"/>
          <a:srcRect t="28654" b="28654"/>
          <a:stretch/>
        </p:blipFill>
        <p:spPr/>
      </p:pic>
      <p:sp>
        <p:nvSpPr>
          <p:cNvPr id="7" name="Rectangle 6">
            <a:extLst>
              <a:ext uri="{FF2B5EF4-FFF2-40B4-BE49-F238E27FC236}">
                <a16:creationId xmlns:a16="http://schemas.microsoft.com/office/drawing/2014/main" id="{10C98F0F-97C1-1B48-A03E-52C291174F70}"/>
              </a:ext>
            </a:extLst>
          </p:cNvPr>
          <p:cNvSpPr/>
          <p:nvPr/>
        </p:nvSpPr>
        <p:spPr>
          <a:xfrm rot="285998">
            <a:off x="-343453" y="1419287"/>
            <a:ext cx="5576739" cy="825926"/>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A7EDFD79-6FB9-4B27-8C8E-F983B7B0E573}"/>
              </a:ext>
            </a:extLst>
          </p:cNvPr>
          <p:cNvSpPr>
            <a:spLocks noGrp="1"/>
          </p:cNvSpPr>
          <p:nvPr>
            <p:ph type="body" sz="quarter" idx="10"/>
          </p:nvPr>
        </p:nvSpPr>
        <p:spPr>
          <a:xfrm rot="285998">
            <a:off x="520012" y="1561611"/>
            <a:ext cx="4716351" cy="716025"/>
          </a:xfrm>
        </p:spPr>
        <p:txBody>
          <a:bodyPr>
            <a:noAutofit/>
          </a:bodyPr>
          <a:lstStyle/>
          <a:p>
            <a:r>
              <a:rPr lang="en-GB" dirty="0"/>
              <a:t>Systems and Processes </a:t>
            </a:r>
          </a:p>
        </p:txBody>
      </p:sp>
    </p:spTree>
    <p:extLst>
      <p:ext uri="{BB962C8B-B14F-4D97-AF65-F5344CB8AC3E}">
        <p14:creationId xmlns:p14="http://schemas.microsoft.com/office/powerpoint/2010/main" val="28843964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6A5353FF-8B99-4312-96A1-47FD86D040E8}"/>
              </a:ext>
            </a:extLst>
          </p:cNvPr>
          <p:cNvSpPr>
            <a:spLocks noGrp="1"/>
          </p:cNvSpPr>
          <p:nvPr>
            <p:ph type="body" sz="quarter" idx="23"/>
          </p:nvPr>
        </p:nvSpPr>
        <p:spPr>
          <a:xfrm>
            <a:off x="570169" y="2052748"/>
            <a:ext cx="5780178" cy="4263218"/>
          </a:xfrm>
        </p:spPr>
        <p:txBody>
          <a:bodyPr/>
          <a:lstStyle/>
          <a:p>
            <a:r>
              <a:rPr lang="en-GB" dirty="0"/>
              <a:t>This is where you set out whether you think you will be employing staff at some point in your business. If you think you might need help to grow your business you will think about what their roles would be, describe what your employees would do.</a:t>
            </a:r>
          </a:p>
          <a:p>
            <a:endParaRPr lang="en-GB" dirty="0"/>
          </a:p>
          <a:p>
            <a:r>
              <a:rPr lang="en-GB" dirty="0"/>
              <a:t>Staff could include friends and family to help during busy periods or just lend a hand.  </a:t>
            </a:r>
          </a:p>
        </p:txBody>
      </p:sp>
      <p:sp>
        <p:nvSpPr>
          <p:cNvPr id="4" name="Text Placeholder 3">
            <a:extLst>
              <a:ext uri="{FF2B5EF4-FFF2-40B4-BE49-F238E27FC236}">
                <a16:creationId xmlns:a16="http://schemas.microsoft.com/office/drawing/2014/main" id="{721073F4-446D-4E74-A17F-B1C0F2195CBB}"/>
              </a:ext>
            </a:extLst>
          </p:cNvPr>
          <p:cNvSpPr>
            <a:spLocks noGrp="1"/>
          </p:cNvSpPr>
          <p:nvPr>
            <p:ph type="body" sz="quarter" idx="10"/>
          </p:nvPr>
        </p:nvSpPr>
        <p:spPr>
          <a:xfrm rot="256793">
            <a:off x="592447" y="749489"/>
            <a:ext cx="3912108" cy="743199"/>
          </a:xfrm>
        </p:spPr>
        <p:txBody>
          <a:bodyPr>
            <a:normAutofit/>
          </a:bodyPr>
          <a:lstStyle/>
          <a:p>
            <a:r>
              <a:rPr lang="en-GB" sz="3600" dirty="0"/>
              <a:t>Staff </a:t>
            </a:r>
          </a:p>
        </p:txBody>
      </p:sp>
      <p:pic>
        <p:nvPicPr>
          <p:cNvPr id="7" name="Picture Placeholder 6" descr="A picture containing toy, indoor, table, desk&#10;&#10;Description automatically generated">
            <a:extLst>
              <a:ext uri="{FF2B5EF4-FFF2-40B4-BE49-F238E27FC236}">
                <a16:creationId xmlns:a16="http://schemas.microsoft.com/office/drawing/2014/main" id="{EF104F8C-AB36-464D-83CA-CF2EBC073C81}"/>
              </a:ext>
            </a:extLst>
          </p:cNvPr>
          <p:cNvPicPr>
            <a:picLocks noGrp="1" noChangeAspect="1"/>
          </p:cNvPicPr>
          <p:nvPr>
            <p:ph type="pic" sz="quarter" idx="24"/>
          </p:nvPr>
        </p:nvPicPr>
        <p:blipFill>
          <a:blip r:embed="rId3"/>
          <a:srcRect l="18904" r="18904"/>
          <a:stretch>
            <a:fillRect/>
          </a:stretch>
        </p:blipFill>
        <p:spPr/>
      </p:pic>
      <p:sp>
        <p:nvSpPr>
          <p:cNvPr id="5" name="Rectangle 4">
            <a:extLst>
              <a:ext uri="{FF2B5EF4-FFF2-40B4-BE49-F238E27FC236}">
                <a16:creationId xmlns:a16="http://schemas.microsoft.com/office/drawing/2014/main" id="{6B244574-2211-304F-A180-2A7919D16CAA}"/>
              </a:ext>
            </a:extLst>
          </p:cNvPr>
          <p:cNvSpPr/>
          <p:nvPr/>
        </p:nvSpPr>
        <p:spPr>
          <a:xfrm rot="256793">
            <a:off x="2808991" y="578454"/>
            <a:ext cx="2550010" cy="1085270"/>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975352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4BC9C0A-81F6-43B0-A117-6FBAC2CD2797}"/>
              </a:ext>
            </a:extLst>
          </p:cNvPr>
          <p:cNvSpPr>
            <a:spLocks noGrp="1"/>
          </p:cNvSpPr>
          <p:nvPr>
            <p:ph type="body" sz="quarter" idx="23"/>
          </p:nvPr>
        </p:nvSpPr>
        <p:spPr/>
        <p:txBody>
          <a:bodyPr/>
          <a:lstStyle/>
          <a:p>
            <a:r>
              <a:rPr lang="en-GB" dirty="0"/>
              <a:t>If you're running a business and you want to expand, you'll need to consider the best options for meeting your new needs - these could include outsourcing, training existing staff or taking on new staff.</a:t>
            </a:r>
          </a:p>
          <a:p>
            <a:endParaRPr lang="en-GB" dirty="0"/>
          </a:p>
          <a:p>
            <a:r>
              <a:rPr lang="en-GB" dirty="0"/>
              <a:t>Taking on new employees - whichever way you choose to do it - will always mean some form of investment for your business.</a:t>
            </a:r>
          </a:p>
        </p:txBody>
      </p:sp>
      <p:sp>
        <p:nvSpPr>
          <p:cNvPr id="3" name="Text Placeholder 2">
            <a:extLst>
              <a:ext uri="{FF2B5EF4-FFF2-40B4-BE49-F238E27FC236}">
                <a16:creationId xmlns:a16="http://schemas.microsoft.com/office/drawing/2014/main" id="{6769BCD4-1A0E-4B90-95E4-E49C6356084C}"/>
              </a:ext>
            </a:extLst>
          </p:cNvPr>
          <p:cNvSpPr>
            <a:spLocks noGrp="1"/>
          </p:cNvSpPr>
          <p:nvPr>
            <p:ph type="body" sz="quarter" idx="10"/>
          </p:nvPr>
        </p:nvSpPr>
        <p:spPr>
          <a:xfrm rot="256793">
            <a:off x="626956" y="788453"/>
            <a:ext cx="5100058" cy="743199"/>
          </a:xfrm>
        </p:spPr>
        <p:txBody>
          <a:bodyPr>
            <a:noAutofit/>
          </a:bodyPr>
          <a:lstStyle/>
          <a:p>
            <a:r>
              <a:rPr lang="en-GB" sz="3600" dirty="0"/>
              <a:t>How to employ staff</a:t>
            </a:r>
          </a:p>
        </p:txBody>
      </p:sp>
      <p:pic>
        <p:nvPicPr>
          <p:cNvPr id="14" name="Picture Placeholder 13" descr="A person standing in front of a store&#10;&#10;Description automatically generated">
            <a:extLst>
              <a:ext uri="{FF2B5EF4-FFF2-40B4-BE49-F238E27FC236}">
                <a16:creationId xmlns:a16="http://schemas.microsoft.com/office/drawing/2014/main" id="{FC265E08-4215-465C-81FB-69BCBF39084D}"/>
              </a:ext>
            </a:extLst>
          </p:cNvPr>
          <p:cNvPicPr>
            <a:picLocks noGrp="1" noChangeAspect="1"/>
          </p:cNvPicPr>
          <p:nvPr>
            <p:ph type="pic" sz="quarter" idx="24"/>
          </p:nvPr>
        </p:nvPicPr>
        <p:blipFill>
          <a:blip r:embed="rId2"/>
          <a:srcRect l="18928" r="18928"/>
          <a:stretch>
            <a:fillRect/>
          </a:stretch>
        </p:blipFill>
        <p:spPr/>
      </p:pic>
    </p:spTree>
    <p:extLst>
      <p:ext uri="{BB962C8B-B14F-4D97-AF65-F5344CB8AC3E}">
        <p14:creationId xmlns:p14="http://schemas.microsoft.com/office/powerpoint/2010/main" val="34314014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9E7C7AD-3A54-4180-A0DD-7746AF65F6E3}"/>
              </a:ext>
            </a:extLst>
          </p:cNvPr>
          <p:cNvSpPr>
            <a:spLocks noGrp="1"/>
          </p:cNvSpPr>
          <p:nvPr>
            <p:ph type="body" sz="quarter" idx="23"/>
          </p:nvPr>
        </p:nvSpPr>
        <p:spPr>
          <a:xfrm>
            <a:off x="570169" y="2224198"/>
            <a:ext cx="5308690" cy="3919427"/>
          </a:xfrm>
        </p:spPr>
        <p:txBody>
          <a:bodyPr/>
          <a:lstStyle/>
          <a:p>
            <a:pPr marL="342900" indent="-342900">
              <a:buClr>
                <a:srgbClr val="FDB614"/>
              </a:buClr>
              <a:buFont typeface="Arial" panose="020B0604020202020204" pitchFamily="34" charset="0"/>
              <a:buChar char="•"/>
            </a:pPr>
            <a:r>
              <a:rPr lang="en-GB" dirty="0"/>
              <a:t>A business plan should be well presented and professional</a:t>
            </a:r>
          </a:p>
          <a:p>
            <a:pPr marL="342900" indent="-342900">
              <a:buClr>
                <a:srgbClr val="FDB614"/>
              </a:buClr>
              <a:buFont typeface="Arial" panose="020B0604020202020204" pitchFamily="34" charset="0"/>
              <a:buChar char="•"/>
            </a:pPr>
            <a:r>
              <a:rPr lang="en-GB" dirty="0"/>
              <a:t>This will mean taking the time to type or neatly prepare the document.  </a:t>
            </a:r>
          </a:p>
          <a:p>
            <a:pPr marL="342900" indent="-342900">
              <a:buClr>
                <a:srgbClr val="FDB614"/>
              </a:buClr>
              <a:buFont typeface="Arial" panose="020B0604020202020204" pitchFamily="34" charset="0"/>
              <a:buChar char="•"/>
            </a:pPr>
            <a:r>
              <a:rPr lang="en-GB" dirty="0"/>
              <a:t>There should be a cover page as well as a contents page and numbering to keep it neatly together.  </a:t>
            </a:r>
          </a:p>
          <a:p>
            <a:pPr marL="342900" indent="-342900">
              <a:buClr>
                <a:srgbClr val="FDB614"/>
              </a:buClr>
              <a:buFont typeface="Arial" panose="020B0604020202020204" pitchFamily="34" charset="0"/>
              <a:buChar char="•"/>
            </a:pPr>
            <a:endParaRPr lang="en-GB" dirty="0"/>
          </a:p>
        </p:txBody>
      </p:sp>
      <p:sp>
        <p:nvSpPr>
          <p:cNvPr id="2" name="Text Placeholder 1">
            <a:extLst>
              <a:ext uri="{FF2B5EF4-FFF2-40B4-BE49-F238E27FC236}">
                <a16:creationId xmlns:a16="http://schemas.microsoft.com/office/drawing/2014/main" id="{CA9DCA7E-2A37-4D9E-8B4C-F90022F7F7D3}"/>
              </a:ext>
            </a:extLst>
          </p:cNvPr>
          <p:cNvSpPr>
            <a:spLocks noGrp="1"/>
          </p:cNvSpPr>
          <p:nvPr>
            <p:ph type="body" sz="quarter" idx="10"/>
          </p:nvPr>
        </p:nvSpPr>
        <p:spPr/>
        <p:txBody>
          <a:bodyPr>
            <a:normAutofit/>
          </a:bodyPr>
          <a:lstStyle/>
          <a:p>
            <a:r>
              <a:rPr lang="en-GB" sz="3600" dirty="0"/>
              <a:t>Layout</a:t>
            </a:r>
          </a:p>
        </p:txBody>
      </p:sp>
      <p:pic>
        <p:nvPicPr>
          <p:cNvPr id="6" name="Picture Placeholder 5" descr="A close up of a device&#10;&#10;Description automatically generated">
            <a:extLst>
              <a:ext uri="{FF2B5EF4-FFF2-40B4-BE49-F238E27FC236}">
                <a16:creationId xmlns:a16="http://schemas.microsoft.com/office/drawing/2014/main" id="{3EAE8627-C206-401C-BA8C-F72E51C81939}"/>
              </a:ext>
            </a:extLst>
          </p:cNvPr>
          <p:cNvPicPr>
            <a:picLocks noGrp="1" noChangeAspect="1"/>
          </p:cNvPicPr>
          <p:nvPr>
            <p:ph type="pic" sz="quarter" idx="24"/>
          </p:nvPr>
        </p:nvPicPr>
        <p:blipFill>
          <a:blip r:embed="rId2"/>
          <a:srcRect l="18928" r="18928"/>
          <a:stretch>
            <a:fillRect/>
          </a:stretch>
        </p:blipFill>
        <p:spPr/>
      </p:pic>
      <p:sp>
        <p:nvSpPr>
          <p:cNvPr id="5" name="Rectangle 4">
            <a:extLst>
              <a:ext uri="{FF2B5EF4-FFF2-40B4-BE49-F238E27FC236}">
                <a16:creationId xmlns:a16="http://schemas.microsoft.com/office/drawing/2014/main" id="{81CCA3A6-0521-3049-A406-CC0BAD3369D5}"/>
              </a:ext>
            </a:extLst>
          </p:cNvPr>
          <p:cNvSpPr/>
          <p:nvPr/>
        </p:nvSpPr>
        <p:spPr>
          <a:xfrm rot="256793">
            <a:off x="2584503" y="642231"/>
            <a:ext cx="3223277" cy="1085270"/>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940171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3B02581-771B-44AA-9E44-12438972C15C}"/>
              </a:ext>
            </a:extLst>
          </p:cNvPr>
          <p:cNvSpPr>
            <a:spLocks noGrp="1"/>
          </p:cNvSpPr>
          <p:nvPr>
            <p:ph type="body" sz="quarter" idx="10"/>
          </p:nvPr>
        </p:nvSpPr>
        <p:spPr>
          <a:xfrm rot="21367454">
            <a:off x="7670317" y="957013"/>
            <a:ext cx="3915809" cy="552548"/>
          </a:xfrm>
        </p:spPr>
        <p:txBody>
          <a:bodyPr>
            <a:noAutofit/>
          </a:bodyPr>
          <a:lstStyle/>
          <a:p>
            <a:r>
              <a:rPr lang="en-GB" sz="3600" dirty="0"/>
              <a:t>Financial Section</a:t>
            </a:r>
          </a:p>
        </p:txBody>
      </p:sp>
      <p:pic>
        <p:nvPicPr>
          <p:cNvPr id="17" name="Picture Placeholder 16">
            <a:extLst>
              <a:ext uri="{FF2B5EF4-FFF2-40B4-BE49-F238E27FC236}">
                <a16:creationId xmlns:a16="http://schemas.microsoft.com/office/drawing/2014/main" id="{C8854543-1CC1-4DE9-8100-19C6D538E1E4}"/>
              </a:ext>
            </a:extLst>
          </p:cNvPr>
          <p:cNvPicPr>
            <a:picLocks noGrp="1" noChangeAspect="1"/>
          </p:cNvPicPr>
          <p:nvPr>
            <p:ph type="pic" sz="quarter" idx="24"/>
          </p:nvPr>
        </p:nvPicPr>
        <p:blipFill>
          <a:blip r:embed="rId3"/>
          <a:srcRect t="14263" b="14263"/>
          <a:stretch>
            <a:fillRect/>
          </a:stretch>
        </p:blipFill>
        <p:spPr>
          <a:xfrm flipH="1">
            <a:off x="0" y="-21191"/>
            <a:ext cx="6413499" cy="6879191"/>
          </a:xfrm>
        </p:spPr>
      </p:pic>
      <p:sp>
        <p:nvSpPr>
          <p:cNvPr id="4" name="Text Placeholder 2">
            <a:extLst>
              <a:ext uri="{FF2B5EF4-FFF2-40B4-BE49-F238E27FC236}">
                <a16:creationId xmlns:a16="http://schemas.microsoft.com/office/drawing/2014/main" id="{4C98D470-248D-43BA-89E6-F266D5E803AA}"/>
              </a:ext>
            </a:extLst>
          </p:cNvPr>
          <p:cNvSpPr txBox="1">
            <a:spLocks/>
          </p:cNvSpPr>
          <p:nvPr/>
        </p:nvSpPr>
        <p:spPr>
          <a:xfrm>
            <a:off x="6685797" y="2389152"/>
            <a:ext cx="5108097" cy="4719918"/>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spcBef>
                <a:spcPts val="0"/>
              </a:spcBef>
              <a:buFont typeface="Arial"/>
              <a:buNone/>
            </a:pPr>
            <a:r>
              <a:rPr lang="en-GB" dirty="0">
                <a:solidFill>
                  <a:schemeClr val="bg1"/>
                </a:solidFill>
              </a:rPr>
              <a:t>       </a:t>
            </a:r>
            <a:endParaRPr lang="en-GB" dirty="0"/>
          </a:p>
        </p:txBody>
      </p:sp>
      <p:sp>
        <p:nvSpPr>
          <p:cNvPr id="6" name="Rectangle 5">
            <a:extLst>
              <a:ext uri="{FF2B5EF4-FFF2-40B4-BE49-F238E27FC236}">
                <a16:creationId xmlns:a16="http://schemas.microsoft.com/office/drawing/2014/main" id="{54C3F98F-A4E0-4847-9CB0-625B331091AB}"/>
              </a:ext>
            </a:extLst>
          </p:cNvPr>
          <p:cNvSpPr/>
          <p:nvPr/>
        </p:nvSpPr>
        <p:spPr>
          <a:xfrm rot="21343207" flipH="1">
            <a:off x="5493068" y="916008"/>
            <a:ext cx="2501652" cy="1896948"/>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5943600" y="2048698"/>
            <a:ext cx="5708915" cy="4154984"/>
          </a:xfrm>
          <a:prstGeom prst="rect">
            <a:avLst/>
          </a:prstGeom>
        </p:spPr>
        <p:txBody>
          <a:bodyPr wrap="square">
            <a:spAutoFit/>
          </a:bodyPr>
          <a:lstStyle/>
          <a:p>
            <a:pPr algn="r"/>
            <a:r>
              <a:rPr lang="en-GB" sz="2400" dirty="0">
                <a:solidFill>
                  <a:schemeClr val="bg1"/>
                </a:solidFill>
              </a:rPr>
              <a:t>Everyday we have to budget and manage our money and it is the same when running a business. The financial section is absolutely vital to the success of your business. It is all about showing if and when the business will make a profit.  It will allow you to understand and manage the flow of money into and out of the business to make sure bills are paid on time and the business doesn’t run out of money. </a:t>
            </a:r>
          </a:p>
          <a:p>
            <a:pPr algn="just"/>
            <a:endParaRPr lang="en-GB" sz="2400" dirty="0">
              <a:solidFill>
                <a:schemeClr val="bg1"/>
              </a:solidFill>
            </a:endParaRPr>
          </a:p>
        </p:txBody>
      </p:sp>
    </p:spTree>
    <p:extLst>
      <p:ext uri="{BB962C8B-B14F-4D97-AF65-F5344CB8AC3E}">
        <p14:creationId xmlns:p14="http://schemas.microsoft.com/office/powerpoint/2010/main" val="40322339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D014A46A-79BA-44E5-BCFF-E92EE759F8F4}"/>
              </a:ext>
            </a:extLst>
          </p:cNvPr>
          <p:cNvSpPr>
            <a:spLocks noGrp="1"/>
          </p:cNvSpPr>
          <p:nvPr>
            <p:ph type="body" sz="quarter" idx="23"/>
          </p:nvPr>
        </p:nvSpPr>
        <p:spPr>
          <a:xfrm>
            <a:off x="441269" y="3318404"/>
            <a:ext cx="10212053" cy="2494609"/>
          </a:xfrm>
        </p:spPr>
        <p:txBody>
          <a:bodyPr/>
          <a:lstStyle/>
          <a:p>
            <a:pPr marL="0" indent="0">
              <a:buNone/>
            </a:pPr>
            <a:endParaRPr lang="en-GB" sz="3200" dirty="0"/>
          </a:p>
          <a:p>
            <a:pPr>
              <a:spcBef>
                <a:spcPts val="0"/>
              </a:spcBef>
            </a:pPr>
            <a:endParaRPr lang="en-GB" dirty="0"/>
          </a:p>
        </p:txBody>
      </p:sp>
      <p:pic>
        <p:nvPicPr>
          <p:cNvPr id="16" name="Picture Placeholder 15" descr="A stack of flyers on a table&#10;&#10;Description automatically generated">
            <a:extLst>
              <a:ext uri="{FF2B5EF4-FFF2-40B4-BE49-F238E27FC236}">
                <a16:creationId xmlns:a16="http://schemas.microsoft.com/office/drawing/2014/main" id="{1724F0E1-EF4C-4254-BC0A-4FBE0BCDAD2F}"/>
              </a:ext>
            </a:extLst>
          </p:cNvPr>
          <p:cNvPicPr>
            <a:picLocks noGrp="1" noChangeAspect="1"/>
          </p:cNvPicPr>
          <p:nvPr>
            <p:ph type="pic" sz="quarter" idx="26"/>
          </p:nvPr>
        </p:nvPicPr>
        <p:blipFill rotWithShape="1">
          <a:blip r:embed="rId3"/>
          <a:srcRect t="28744" b="28744"/>
          <a:stretch/>
        </p:blipFill>
        <p:spPr/>
      </p:pic>
      <p:sp>
        <p:nvSpPr>
          <p:cNvPr id="3" name="Rectangle 2"/>
          <p:cNvSpPr/>
          <p:nvPr/>
        </p:nvSpPr>
        <p:spPr>
          <a:xfrm>
            <a:off x="441269" y="3404129"/>
            <a:ext cx="7420947" cy="2908489"/>
          </a:xfrm>
          <a:prstGeom prst="rect">
            <a:avLst/>
          </a:prstGeom>
        </p:spPr>
        <p:txBody>
          <a:bodyPr wrap="square">
            <a:spAutoFit/>
          </a:bodyPr>
          <a:lstStyle/>
          <a:p>
            <a:r>
              <a:rPr lang="en-GB" sz="2800" b="1" dirty="0">
                <a:solidFill>
                  <a:srgbClr val="FDB614"/>
                </a:solidFill>
              </a:rPr>
              <a:t>For this section you need to put together:</a:t>
            </a:r>
          </a:p>
          <a:p>
            <a:endParaRPr lang="en-GB" sz="1100" dirty="0">
              <a:solidFill>
                <a:schemeClr val="bg1"/>
              </a:solidFill>
            </a:endParaRPr>
          </a:p>
          <a:p>
            <a:pPr marL="342900" indent="-342900">
              <a:buClr>
                <a:srgbClr val="FDB614"/>
              </a:buClr>
              <a:buFont typeface="Arial" panose="020B0604020202020204" pitchFamily="34" charset="0"/>
              <a:buChar char="•"/>
            </a:pPr>
            <a:r>
              <a:rPr lang="en-GB" sz="2400" dirty="0">
                <a:solidFill>
                  <a:schemeClr val="bg1"/>
                </a:solidFill>
              </a:rPr>
              <a:t>Sales forecasts </a:t>
            </a:r>
          </a:p>
          <a:p>
            <a:pPr marL="342900" indent="-342900">
              <a:spcBef>
                <a:spcPts val="0"/>
              </a:spcBef>
              <a:buClr>
                <a:srgbClr val="FDB614"/>
              </a:buClr>
              <a:buFont typeface="Arial" panose="020B0604020202020204" pitchFamily="34" charset="0"/>
              <a:buChar char="•"/>
            </a:pPr>
            <a:r>
              <a:rPr lang="en-GB" sz="2400" dirty="0">
                <a:solidFill>
                  <a:schemeClr val="bg1"/>
                </a:solidFill>
              </a:rPr>
              <a:t>Costs  </a:t>
            </a:r>
          </a:p>
          <a:p>
            <a:pPr marL="342900" indent="-342900">
              <a:buClr>
                <a:srgbClr val="FDB614"/>
              </a:buClr>
              <a:buFont typeface="Arial" panose="020B0604020202020204" pitchFamily="34" charset="0"/>
              <a:buChar char="•"/>
            </a:pPr>
            <a:r>
              <a:rPr lang="en-GB" sz="2400" dirty="0">
                <a:solidFill>
                  <a:schemeClr val="bg1"/>
                </a:solidFill>
              </a:rPr>
              <a:t>A Breakeven analysis </a:t>
            </a:r>
          </a:p>
          <a:p>
            <a:pPr marL="342900" indent="-342900">
              <a:spcBef>
                <a:spcPts val="0"/>
              </a:spcBef>
              <a:buClr>
                <a:srgbClr val="FDB614"/>
              </a:buClr>
              <a:buFont typeface="Arial" panose="020B0604020202020204" pitchFamily="34" charset="0"/>
              <a:buChar char="•"/>
            </a:pPr>
            <a:r>
              <a:rPr lang="en-GB" sz="2400" dirty="0">
                <a:solidFill>
                  <a:schemeClr val="bg1"/>
                </a:solidFill>
              </a:rPr>
              <a:t>Financial projections</a:t>
            </a:r>
          </a:p>
          <a:p>
            <a:pPr marL="342900" indent="-342900">
              <a:buClr>
                <a:srgbClr val="FDB614"/>
              </a:buClr>
              <a:buFont typeface="Arial" panose="020B0604020202020204" pitchFamily="34" charset="0"/>
              <a:buChar char="•"/>
            </a:pPr>
            <a:r>
              <a:rPr lang="en-GB" sz="2400" dirty="0">
                <a:solidFill>
                  <a:schemeClr val="bg1"/>
                </a:solidFill>
              </a:rPr>
              <a:t>A description of the funding you need</a:t>
            </a:r>
          </a:p>
          <a:p>
            <a:pPr marL="342900" indent="-342900">
              <a:spcBef>
                <a:spcPts val="0"/>
              </a:spcBef>
              <a:buClr>
                <a:srgbClr val="FDB614"/>
              </a:buClr>
              <a:buFont typeface="Arial" panose="020B0604020202020204" pitchFamily="34" charset="0"/>
              <a:buChar char="•"/>
            </a:pPr>
            <a:r>
              <a:rPr lang="en-GB" sz="2400" dirty="0">
                <a:solidFill>
                  <a:schemeClr val="bg1"/>
                </a:solidFill>
              </a:rPr>
              <a:t>A description of the financial risks</a:t>
            </a:r>
          </a:p>
        </p:txBody>
      </p:sp>
      <p:sp>
        <p:nvSpPr>
          <p:cNvPr id="6" name="Rectangle 5">
            <a:extLst>
              <a:ext uri="{FF2B5EF4-FFF2-40B4-BE49-F238E27FC236}">
                <a16:creationId xmlns:a16="http://schemas.microsoft.com/office/drawing/2014/main" id="{4FC6D7CA-F023-024E-ABCF-F27A48A04EA7}"/>
              </a:ext>
            </a:extLst>
          </p:cNvPr>
          <p:cNvSpPr/>
          <p:nvPr/>
        </p:nvSpPr>
        <p:spPr>
          <a:xfrm rot="285998">
            <a:off x="2417077" y="2209336"/>
            <a:ext cx="3873973" cy="825926"/>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A7297329-7010-4904-8C36-6154C080F107}"/>
              </a:ext>
            </a:extLst>
          </p:cNvPr>
          <p:cNvSpPr>
            <a:spLocks noGrp="1"/>
          </p:cNvSpPr>
          <p:nvPr>
            <p:ph type="body" sz="quarter" idx="10"/>
          </p:nvPr>
        </p:nvSpPr>
        <p:spPr>
          <a:xfrm rot="285998">
            <a:off x="177786" y="2264547"/>
            <a:ext cx="6271011" cy="716025"/>
          </a:xfrm>
        </p:spPr>
        <p:txBody>
          <a:bodyPr>
            <a:noAutofit/>
          </a:bodyPr>
          <a:lstStyle/>
          <a:p>
            <a:r>
              <a:rPr lang="en-GB" dirty="0"/>
              <a:t>What do you need to include?</a:t>
            </a:r>
          </a:p>
        </p:txBody>
      </p:sp>
    </p:spTree>
    <p:extLst>
      <p:ext uri="{BB962C8B-B14F-4D97-AF65-F5344CB8AC3E}">
        <p14:creationId xmlns:p14="http://schemas.microsoft.com/office/powerpoint/2010/main" val="9064485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97C7C3B-CD83-4E9C-9DC0-96EFBCB166BE}"/>
              </a:ext>
            </a:extLst>
          </p:cNvPr>
          <p:cNvSpPr>
            <a:spLocks noGrp="1"/>
          </p:cNvSpPr>
          <p:nvPr>
            <p:ph type="body" sz="quarter" idx="23"/>
          </p:nvPr>
        </p:nvSpPr>
        <p:spPr>
          <a:xfrm>
            <a:off x="606334" y="2421412"/>
            <a:ext cx="5198394" cy="3534322"/>
          </a:xfrm>
        </p:spPr>
        <p:txBody>
          <a:bodyPr/>
          <a:lstStyle/>
          <a:p>
            <a:r>
              <a:rPr lang="en-GB" sz="2800" dirty="0"/>
              <a:t>A sales forecast predicts how much you are going sell in a certain period e.g. per month or per year.  It is an educated guess, using factors like market research, seasonality, the time and resources you have available.  </a:t>
            </a:r>
          </a:p>
          <a:p>
            <a:endParaRPr lang="en-GB" sz="2800" dirty="0"/>
          </a:p>
          <a:p>
            <a:endParaRPr lang="en-GB" sz="2800" dirty="0"/>
          </a:p>
        </p:txBody>
      </p:sp>
      <p:sp>
        <p:nvSpPr>
          <p:cNvPr id="3" name="Text Placeholder 2">
            <a:extLst>
              <a:ext uri="{FF2B5EF4-FFF2-40B4-BE49-F238E27FC236}">
                <a16:creationId xmlns:a16="http://schemas.microsoft.com/office/drawing/2014/main" id="{91399586-3405-4075-8D48-14029EB8F86A}"/>
              </a:ext>
            </a:extLst>
          </p:cNvPr>
          <p:cNvSpPr>
            <a:spLocks noGrp="1"/>
          </p:cNvSpPr>
          <p:nvPr>
            <p:ph type="body" sz="quarter" idx="10"/>
          </p:nvPr>
        </p:nvSpPr>
        <p:spPr>
          <a:xfrm rot="256793">
            <a:off x="478147" y="744125"/>
            <a:ext cx="3912108" cy="743199"/>
          </a:xfrm>
        </p:spPr>
        <p:txBody>
          <a:bodyPr>
            <a:normAutofit/>
          </a:bodyPr>
          <a:lstStyle/>
          <a:p>
            <a:r>
              <a:rPr lang="en-GB" sz="3600" dirty="0"/>
              <a:t>Sales Forecasting</a:t>
            </a:r>
          </a:p>
        </p:txBody>
      </p:sp>
      <p:pic>
        <p:nvPicPr>
          <p:cNvPr id="7" name="Picture Placeholder 6" descr="A close up of a computer&#10;&#10;Description automatically generated">
            <a:extLst>
              <a:ext uri="{FF2B5EF4-FFF2-40B4-BE49-F238E27FC236}">
                <a16:creationId xmlns:a16="http://schemas.microsoft.com/office/drawing/2014/main" id="{E6C8A525-8658-4C8F-8A1B-91B4EE699BA2}"/>
              </a:ext>
            </a:extLst>
          </p:cNvPr>
          <p:cNvPicPr>
            <a:picLocks noGrp="1" noChangeAspect="1"/>
          </p:cNvPicPr>
          <p:nvPr>
            <p:ph type="pic" sz="quarter" idx="24"/>
          </p:nvPr>
        </p:nvPicPr>
        <p:blipFill>
          <a:blip r:embed="rId3"/>
          <a:srcRect l="15044" r="15044"/>
          <a:stretch>
            <a:fillRect/>
          </a:stretch>
        </p:blipFill>
        <p:spPr/>
      </p:pic>
      <p:sp>
        <p:nvSpPr>
          <p:cNvPr id="5" name="Rectangle 4">
            <a:extLst>
              <a:ext uri="{FF2B5EF4-FFF2-40B4-BE49-F238E27FC236}">
                <a16:creationId xmlns:a16="http://schemas.microsoft.com/office/drawing/2014/main" id="{95B1910C-AE7E-C24F-898B-3C74B22060AA}"/>
              </a:ext>
            </a:extLst>
          </p:cNvPr>
          <p:cNvSpPr/>
          <p:nvPr/>
        </p:nvSpPr>
        <p:spPr>
          <a:xfrm rot="256793">
            <a:off x="4135527" y="628416"/>
            <a:ext cx="2338830" cy="1500968"/>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93518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Table 14">
            <a:extLst>
              <a:ext uri="{FF2B5EF4-FFF2-40B4-BE49-F238E27FC236}">
                <a16:creationId xmlns:a16="http://schemas.microsoft.com/office/drawing/2014/main" id="{CF684EEE-3607-4318-9D1B-DB8EBCF61CD7}"/>
              </a:ext>
            </a:extLst>
          </p:cNvPr>
          <p:cNvGraphicFramePr>
            <a:graphicFrameLocks noGrp="1"/>
          </p:cNvGraphicFramePr>
          <p:nvPr>
            <p:extLst>
              <p:ext uri="{D42A27DB-BD31-4B8C-83A1-F6EECF244321}">
                <p14:modId xmlns:p14="http://schemas.microsoft.com/office/powerpoint/2010/main" val="1519030453"/>
              </p:ext>
            </p:extLst>
          </p:nvPr>
        </p:nvGraphicFramePr>
        <p:xfrm>
          <a:off x="4072727" y="4724456"/>
          <a:ext cx="7623613" cy="1559306"/>
        </p:xfrm>
        <a:graphic>
          <a:graphicData uri="http://schemas.openxmlformats.org/drawingml/2006/table">
            <a:tbl>
              <a:tblPr/>
              <a:tblGrid>
                <a:gridCol w="2246821">
                  <a:extLst>
                    <a:ext uri="{9D8B030D-6E8A-4147-A177-3AD203B41FA5}">
                      <a16:colId xmlns:a16="http://schemas.microsoft.com/office/drawing/2014/main" val="20000"/>
                    </a:ext>
                  </a:extLst>
                </a:gridCol>
                <a:gridCol w="1564985">
                  <a:extLst>
                    <a:ext uri="{9D8B030D-6E8A-4147-A177-3AD203B41FA5}">
                      <a16:colId xmlns:a16="http://schemas.microsoft.com/office/drawing/2014/main" val="20001"/>
                    </a:ext>
                  </a:extLst>
                </a:gridCol>
                <a:gridCol w="1905904">
                  <a:extLst>
                    <a:ext uri="{9D8B030D-6E8A-4147-A177-3AD203B41FA5}">
                      <a16:colId xmlns:a16="http://schemas.microsoft.com/office/drawing/2014/main" val="20002"/>
                    </a:ext>
                  </a:extLst>
                </a:gridCol>
                <a:gridCol w="1905903">
                  <a:extLst>
                    <a:ext uri="{9D8B030D-6E8A-4147-A177-3AD203B41FA5}">
                      <a16:colId xmlns:a16="http://schemas.microsoft.com/office/drawing/2014/main" val="20003"/>
                    </a:ext>
                  </a:extLst>
                </a:gridCol>
              </a:tblGrid>
              <a:tr h="0">
                <a:tc>
                  <a:txBody>
                    <a:bodyPr/>
                    <a:lstStyle>
                      <a:lvl1pPr defTabSz="457200">
                        <a:spcBef>
                          <a:spcPct val="20000"/>
                        </a:spcBef>
                        <a:defRPr sz="2800">
                          <a:solidFill>
                            <a:schemeClr val="tx1"/>
                          </a:solidFill>
                          <a:latin typeface="Lucida Grande" charset="0"/>
                          <a:ea typeface="MS PGothic" charset="-128"/>
                          <a:cs typeface="Geneva" charset="0"/>
                        </a:defRPr>
                      </a:lvl1pPr>
                      <a:lvl2pPr marL="742950" indent="-285750" defTabSz="457200">
                        <a:spcBef>
                          <a:spcPct val="20000"/>
                        </a:spcBef>
                        <a:defRPr sz="2400">
                          <a:solidFill>
                            <a:schemeClr val="tx1"/>
                          </a:solidFill>
                          <a:latin typeface="Lucida Grande" charset="0"/>
                          <a:ea typeface="Geneva" charset="0"/>
                          <a:cs typeface="Geneva" charset="0"/>
                        </a:defRPr>
                      </a:lvl2pPr>
                      <a:lvl3pPr marL="1143000" indent="-228600" defTabSz="457200">
                        <a:spcBef>
                          <a:spcPct val="20000"/>
                        </a:spcBef>
                        <a:defRPr sz="2000">
                          <a:solidFill>
                            <a:schemeClr val="tx1"/>
                          </a:solidFill>
                          <a:latin typeface="Lucida Grande" charset="0"/>
                          <a:ea typeface="Geneva" charset="0"/>
                          <a:cs typeface="Geneva" charset="0"/>
                        </a:defRPr>
                      </a:lvl3pPr>
                      <a:lvl4pPr marL="1600200" indent="-228600" defTabSz="457200">
                        <a:spcBef>
                          <a:spcPct val="20000"/>
                        </a:spcBef>
                        <a:defRPr>
                          <a:solidFill>
                            <a:schemeClr val="tx1"/>
                          </a:solidFill>
                          <a:latin typeface="Lucida Grande" charset="0"/>
                          <a:ea typeface="Geneva" charset="0"/>
                          <a:cs typeface="Geneva" charset="0"/>
                        </a:defRPr>
                      </a:lvl4pPr>
                      <a:lvl5pPr marL="2057400" indent="-228600" defTabSz="457200">
                        <a:spcBef>
                          <a:spcPct val="20000"/>
                        </a:spcBef>
                        <a:defRPr>
                          <a:solidFill>
                            <a:schemeClr val="tx1"/>
                          </a:solidFill>
                          <a:latin typeface="Lucida Grande" charset="0"/>
                          <a:ea typeface="Geneva" charset="0"/>
                          <a:cs typeface="Geneva" charset="0"/>
                        </a:defRPr>
                      </a:lvl5pPr>
                      <a:lvl6pPr marL="25146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6pPr>
                      <a:lvl7pPr marL="29718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7pPr>
                      <a:lvl8pPr marL="34290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8pPr>
                      <a:lvl9pPr marL="38862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9pPr>
                    </a:lstStyle>
                    <a:p>
                      <a:pPr marL="0" marR="0" lvl="0" indent="0" algn="ctr" defTabSz="457200" rtl="0" eaLnBrk="1" fontAlgn="base" latinLnBrk="0" hangingPunct="1">
                        <a:lnSpc>
                          <a:spcPct val="115000"/>
                        </a:lnSpc>
                        <a:spcBef>
                          <a:spcPct val="0"/>
                        </a:spcBef>
                        <a:spcAft>
                          <a:spcPct val="0"/>
                        </a:spcAft>
                        <a:buClrTx/>
                        <a:buSzTx/>
                        <a:buFontTx/>
                        <a:buNone/>
                        <a:tabLst/>
                      </a:pPr>
                      <a:r>
                        <a:rPr kumimoji="0" lang="en-GB" altLang="x-none" sz="1800" b="1" i="0" u="none" strike="noStrike" cap="none" normalizeH="0" baseline="0" dirty="0">
                          <a:ln>
                            <a:noFill/>
                          </a:ln>
                          <a:solidFill>
                            <a:schemeClr val="bg1"/>
                          </a:solidFill>
                          <a:effectLst/>
                          <a:latin typeface="Calibri" charset="0"/>
                          <a:ea typeface="MS PGothic" charset="-128"/>
                        </a:rPr>
                        <a:t>Amount of sales</a:t>
                      </a:r>
                      <a:endParaRPr kumimoji="0" lang="en-US" altLang="x-none" sz="1800" b="1" i="0" u="none" strike="noStrike" cap="none" normalizeH="0" baseline="0" dirty="0">
                        <a:ln>
                          <a:noFill/>
                        </a:ln>
                        <a:solidFill>
                          <a:schemeClr val="bg1"/>
                        </a:solidFill>
                        <a:effectLst/>
                        <a:latin typeface="Calibri" charset="0"/>
                        <a:ea typeface="MS PGothic" charset="-128"/>
                      </a:endParaRPr>
                    </a:p>
                  </a:txBody>
                  <a:tcPr marL="68580" marR="68580" marT="0" marB="0" horzOverflow="overflow">
                    <a:lnL>
                      <a:noFill/>
                    </a:lnL>
                    <a:lnR>
                      <a:noFill/>
                    </a:lnR>
                    <a:lnT>
                      <a:noFill/>
                    </a:lnT>
                    <a:lnB>
                      <a:noFill/>
                    </a:lnB>
                    <a:lnTlToBr>
                      <a:noFill/>
                    </a:lnTlToBr>
                    <a:lnBlToTr>
                      <a:noFill/>
                    </a:lnBlToTr>
                    <a:solidFill>
                      <a:srgbClr val="1268B3"/>
                    </a:solidFill>
                  </a:tcPr>
                </a:tc>
                <a:tc>
                  <a:txBody>
                    <a:bodyPr/>
                    <a:lstStyle>
                      <a:lvl1pPr defTabSz="457200">
                        <a:spcBef>
                          <a:spcPct val="20000"/>
                        </a:spcBef>
                        <a:defRPr sz="2800">
                          <a:solidFill>
                            <a:schemeClr val="tx1"/>
                          </a:solidFill>
                          <a:latin typeface="Lucida Grande" charset="0"/>
                          <a:ea typeface="MS PGothic" charset="-128"/>
                          <a:cs typeface="Geneva" charset="0"/>
                        </a:defRPr>
                      </a:lvl1pPr>
                      <a:lvl2pPr marL="742950" indent="-285750" defTabSz="457200">
                        <a:spcBef>
                          <a:spcPct val="20000"/>
                        </a:spcBef>
                        <a:defRPr sz="2400">
                          <a:solidFill>
                            <a:schemeClr val="tx1"/>
                          </a:solidFill>
                          <a:latin typeface="Lucida Grande" charset="0"/>
                          <a:ea typeface="Geneva" charset="0"/>
                          <a:cs typeface="Geneva" charset="0"/>
                        </a:defRPr>
                      </a:lvl2pPr>
                      <a:lvl3pPr marL="1143000" indent="-228600" defTabSz="457200">
                        <a:spcBef>
                          <a:spcPct val="20000"/>
                        </a:spcBef>
                        <a:defRPr sz="2000">
                          <a:solidFill>
                            <a:schemeClr val="tx1"/>
                          </a:solidFill>
                          <a:latin typeface="Lucida Grande" charset="0"/>
                          <a:ea typeface="Geneva" charset="0"/>
                          <a:cs typeface="Geneva" charset="0"/>
                        </a:defRPr>
                      </a:lvl3pPr>
                      <a:lvl4pPr marL="1600200" indent="-228600" defTabSz="457200">
                        <a:spcBef>
                          <a:spcPct val="20000"/>
                        </a:spcBef>
                        <a:defRPr>
                          <a:solidFill>
                            <a:schemeClr val="tx1"/>
                          </a:solidFill>
                          <a:latin typeface="Lucida Grande" charset="0"/>
                          <a:ea typeface="Geneva" charset="0"/>
                          <a:cs typeface="Geneva" charset="0"/>
                        </a:defRPr>
                      </a:lvl4pPr>
                      <a:lvl5pPr marL="2057400" indent="-228600" defTabSz="457200">
                        <a:spcBef>
                          <a:spcPct val="20000"/>
                        </a:spcBef>
                        <a:defRPr>
                          <a:solidFill>
                            <a:schemeClr val="tx1"/>
                          </a:solidFill>
                          <a:latin typeface="Lucida Grande" charset="0"/>
                          <a:ea typeface="Geneva" charset="0"/>
                          <a:cs typeface="Geneva" charset="0"/>
                        </a:defRPr>
                      </a:lvl5pPr>
                      <a:lvl6pPr marL="25146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6pPr>
                      <a:lvl7pPr marL="29718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7pPr>
                      <a:lvl8pPr marL="34290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8pPr>
                      <a:lvl9pPr marL="38862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9pPr>
                    </a:lstStyle>
                    <a:p>
                      <a:pPr marL="0" marR="0" lvl="0" indent="0" algn="ctr" defTabSz="457200" rtl="0" eaLnBrk="1" fontAlgn="base" latinLnBrk="0" hangingPunct="1">
                        <a:lnSpc>
                          <a:spcPct val="115000"/>
                        </a:lnSpc>
                        <a:spcBef>
                          <a:spcPct val="0"/>
                        </a:spcBef>
                        <a:spcAft>
                          <a:spcPct val="0"/>
                        </a:spcAft>
                        <a:buClrTx/>
                        <a:buSzTx/>
                        <a:buFontTx/>
                        <a:buNone/>
                        <a:tabLst/>
                      </a:pPr>
                      <a:r>
                        <a:rPr kumimoji="0" lang="en-GB" altLang="x-none" sz="1800" b="1" i="0" u="none" strike="noStrike" cap="none" normalizeH="0" baseline="0" dirty="0">
                          <a:ln>
                            <a:noFill/>
                          </a:ln>
                          <a:solidFill>
                            <a:schemeClr val="bg1"/>
                          </a:solidFill>
                          <a:effectLst/>
                          <a:latin typeface="Calibri" charset="0"/>
                          <a:ea typeface="MS PGothic" charset="-128"/>
                        </a:rPr>
                        <a:t>May</a:t>
                      </a:r>
                      <a:endParaRPr kumimoji="0" lang="en-US" altLang="x-none" sz="1800" b="1" i="0" u="none" strike="noStrike" cap="none" normalizeH="0" baseline="0" dirty="0">
                        <a:ln>
                          <a:noFill/>
                        </a:ln>
                        <a:solidFill>
                          <a:schemeClr val="bg1"/>
                        </a:solidFill>
                        <a:effectLst/>
                        <a:latin typeface="Calibri" charset="0"/>
                        <a:ea typeface="MS PGothic" charset="-128"/>
                      </a:endParaRPr>
                    </a:p>
                  </a:txBody>
                  <a:tcPr marL="68580" marR="68580" marT="0" marB="0" horzOverflow="overflow">
                    <a:lnL>
                      <a:noFill/>
                    </a:lnL>
                    <a:lnR>
                      <a:noFill/>
                    </a:lnR>
                    <a:lnT>
                      <a:noFill/>
                    </a:lnT>
                    <a:lnB>
                      <a:noFill/>
                    </a:lnB>
                    <a:lnTlToBr>
                      <a:noFill/>
                    </a:lnTlToBr>
                    <a:lnBlToTr>
                      <a:noFill/>
                    </a:lnBlToTr>
                    <a:solidFill>
                      <a:srgbClr val="1268B3"/>
                    </a:solidFill>
                  </a:tcPr>
                </a:tc>
                <a:tc>
                  <a:txBody>
                    <a:bodyPr/>
                    <a:lstStyle>
                      <a:lvl1pPr defTabSz="457200">
                        <a:spcBef>
                          <a:spcPct val="20000"/>
                        </a:spcBef>
                        <a:defRPr sz="2800">
                          <a:solidFill>
                            <a:schemeClr val="tx1"/>
                          </a:solidFill>
                          <a:latin typeface="Lucida Grande" charset="0"/>
                          <a:ea typeface="MS PGothic" charset="-128"/>
                          <a:cs typeface="Geneva" charset="0"/>
                        </a:defRPr>
                      </a:lvl1pPr>
                      <a:lvl2pPr marL="742950" indent="-285750" defTabSz="457200">
                        <a:spcBef>
                          <a:spcPct val="20000"/>
                        </a:spcBef>
                        <a:defRPr sz="2400">
                          <a:solidFill>
                            <a:schemeClr val="tx1"/>
                          </a:solidFill>
                          <a:latin typeface="Lucida Grande" charset="0"/>
                          <a:ea typeface="Geneva" charset="0"/>
                          <a:cs typeface="Geneva" charset="0"/>
                        </a:defRPr>
                      </a:lvl2pPr>
                      <a:lvl3pPr marL="1143000" indent="-228600" defTabSz="457200">
                        <a:spcBef>
                          <a:spcPct val="20000"/>
                        </a:spcBef>
                        <a:defRPr sz="2000">
                          <a:solidFill>
                            <a:schemeClr val="tx1"/>
                          </a:solidFill>
                          <a:latin typeface="Lucida Grande" charset="0"/>
                          <a:ea typeface="Geneva" charset="0"/>
                          <a:cs typeface="Geneva" charset="0"/>
                        </a:defRPr>
                      </a:lvl3pPr>
                      <a:lvl4pPr marL="1600200" indent="-228600" defTabSz="457200">
                        <a:spcBef>
                          <a:spcPct val="20000"/>
                        </a:spcBef>
                        <a:defRPr>
                          <a:solidFill>
                            <a:schemeClr val="tx1"/>
                          </a:solidFill>
                          <a:latin typeface="Lucida Grande" charset="0"/>
                          <a:ea typeface="Geneva" charset="0"/>
                          <a:cs typeface="Geneva" charset="0"/>
                        </a:defRPr>
                      </a:lvl4pPr>
                      <a:lvl5pPr marL="2057400" indent="-228600" defTabSz="457200">
                        <a:spcBef>
                          <a:spcPct val="20000"/>
                        </a:spcBef>
                        <a:defRPr>
                          <a:solidFill>
                            <a:schemeClr val="tx1"/>
                          </a:solidFill>
                          <a:latin typeface="Lucida Grande" charset="0"/>
                          <a:ea typeface="Geneva" charset="0"/>
                          <a:cs typeface="Geneva" charset="0"/>
                        </a:defRPr>
                      </a:lvl5pPr>
                      <a:lvl6pPr marL="25146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6pPr>
                      <a:lvl7pPr marL="29718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7pPr>
                      <a:lvl8pPr marL="34290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8pPr>
                      <a:lvl9pPr marL="38862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9pPr>
                    </a:lstStyle>
                    <a:p>
                      <a:pPr marL="0" marR="0" lvl="0" indent="0" algn="ctr" defTabSz="457200" rtl="0" eaLnBrk="1" fontAlgn="base" latinLnBrk="0" hangingPunct="1">
                        <a:lnSpc>
                          <a:spcPct val="115000"/>
                        </a:lnSpc>
                        <a:spcBef>
                          <a:spcPct val="0"/>
                        </a:spcBef>
                        <a:spcAft>
                          <a:spcPct val="0"/>
                        </a:spcAft>
                        <a:buClrTx/>
                        <a:buSzTx/>
                        <a:buFontTx/>
                        <a:buNone/>
                        <a:tabLst/>
                      </a:pPr>
                      <a:r>
                        <a:rPr kumimoji="0" lang="en-GB" altLang="x-none" sz="1800" b="1" i="0" u="none" strike="noStrike" cap="none" normalizeH="0" baseline="0" dirty="0">
                          <a:ln>
                            <a:noFill/>
                          </a:ln>
                          <a:solidFill>
                            <a:schemeClr val="bg1"/>
                          </a:solidFill>
                          <a:effectLst/>
                          <a:latin typeface="Calibri" charset="0"/>
                          <a:ea typeface="MS PGothic" charset="-128"/>
                        </a:rPr>
                        <a:t>June</a:t>
                      </a:r>
                      <a:endParaRPr kumimoji="0" lang="en-US" altLang="x-none" sz="1800" b="1" i="0" u="none" strike="noStrike" cap="none" normalizeH="0" baseline="0" dirty="0">
                        <a:ln>
                          <a:noFill/>
                        </a:ln>
                        <a:solidFill>
                          <a:schemeClr val="bg1"/>
                        </a:solidFill>
                        <a:effectLst/>
                        <a:latin typeface="Calibri" charset="0"/>
                        <a:ea typeface="MS PGothic" charset="-128"/>
                      </a:endParaRPr>
                    </a:p>
                  </a:txBody>
                  <a:tcPr marL="68580" marR="68580" marT="0" marB="0" horzOverflow="overflow">
                    <a:lnL>
                      <a:noFill/>
                    </a:lnL>
                    <a:lnR>
                      <a:noFill/>
                    </a:lnR>
                    <a:lnT>
                      <a:noFill/>
                    </a:lnT>
                    <a:lnB>
                      <a:noFill/>
                    </a:lnB>
                    <a:lnTlToBr>
                      <a:noFill/>
                    </a:lnTlToBr>
                    <a:lnBlToTr>
                      <a:noFill/>
                    </a:lnBlToTr>
                    <a:solidFill>
                      <a:srgbClr val="1268B3"/>
                    </a:solidFill>
                  </a:tcPr>
                </a:tc>
                <a:tc>
                  <a:txBody>
                    <a:bodyPr/>
                    <a:lstStyle>
                      <a:lvl1pPr defTabSz="457200">
                        <a:spcBef>
                          <a:spcPct val="20000"/>
                        </a:spcBef>
                        <a:defRPr sz="2800">
                          <a:solidFill>
                            <a:schemeClr val="tx1"/>
                          </a:solidFill>
                          <a:latin typeface="Lucida Grande" charset="0"/>
                          <a:ea typeface="MS PGothic" charset="-128"/>
                          <a:cs typeface="Geneva" charset="0"/>
                        </a:defRPr>
                      </a:lvl1pPr>
                      <a:lvl2pPr marL="742950" indent="-285750" defTabSz="457200">
                        <a:spcBef>
                          <a:spcPct val="20000"/>
                        </a:spcBef>
                        <a:defRPr sz="2400">
                          <a:solidFill>
                            <a:schemeClr val="tx1"/>
                          </a:solidFill>
                          <a:latin typeface="Lucida Grande" charset="0"/>
                          <a:ea typeface="Geneva" charset="0"/>
                          <a:cs typeface="Geneva" charset="0"/>
                        </a:defRPr>
                      </a:lvl2pPr>
                      <a:lvl3pPr marL="1143000" indent="-228600" defTabSz="457200">
                        <a:spcBef>
                          <a:spcPct val="20000"/>
                        </a:spcBef>
                        <a:defRPr sz="2000">
                          <a:solidFill>
                            <a:schemeClr val="tx1"/>
                          </a:solidFill>
                          <a:latin typeface="Lucida Grande" charset="0"/>
                          <a:ea typeface="Geneva" charset="0"/>
                          <a:cs typeface="Geneva" charset="0"/>
                        </a:defRPr>
                      </a:lvl3pPr>
                      <a:lvl4pPr marL="1600200" indent="-228600" defTabSz="457200">
                        <a:spcBef>
                          <a:spcPct val="20000"/>
                        </a:spcBef>
                        <a:defRPr>
                          <a:solidFill>
                            <a:schemeClr val="tx1"/>
                          </a:solidFill>
                          <a:latin typeface="Lucida Grande" charset="0"/>
                          <a:ea typeface="Geneva" charset="0"/>
                          <a:cs typeface="Geneva" charset="0"/>
                        </a:defRPr>
                      </a:lvl4pPr>
                      <a:lvl5pPr marL="2057400" indent="-228600" defTabSz="457200">
                        <a:spcBef>
                          <a:spcPct val="20000"/>
                        </a:spcBef>
                        <a:defRPr>
                          <a:solidFill>
                            <a:schemeClr val="tx1"/>
                          </a:solidFill>
                          <a:latin typeface="Lucida Grande" charset="0"/>
                          <a:ea typeface="Geneva" charset="0"/>
                          <a:cs typeface="Geneva" charset="0"/>
                        </a:defRPr>
                      </a:lvl5pPr>
                      <a:lvl6pPr marL="25146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6pPr>
                      <a:lvl7pPr marL="29718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7pPr>
                      <a:lvl8pPr marL="34290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8pPr>
                      <a:lvl9pPr marL="38862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9pPr>
                    </a:lstStyle>
                    <a:p>
                      <a:pPr marL="0" marR="0" lvl="0" indent="0" algn="ctr" defTabSz="457200" rtl="0" eaLnBrk="1" fontAlgn="base" latinLnBrk="0" hangingPunct="1">
                        <a:lnSpc>
                          <a:spcPct val="115000"/>
                        </a:lnSpc>
                        <a:spcBef>
                          <a:spcPct val="0"/>
                        </a:spcBef>
                        <a:spcAft>
                          <a:spcPct val="0"/>
                        </a:spcAft>
                        <a:buClrTx/>
                        <a:buSzTx/>
                        <a:buFontTx/>
                        <a:buNone/>
                        <a:tabLst/>
                      </a:pPr>
                      <a:r>
                        <a:rPr kumimoji="0" lang="en-GB" altLang="x-none" sz="1800" b="1" i="0" u="none" strike="noStrike" cap="none" normalizeH="0" baseline="0" dirty="0">
                          <a:ln>
                            <a:noFill/>
                          </a:ln>
                          <a:solidFill>
                            <a:schemeClr val="bg1"/>
                          </a:solidFill>
                          <a:effectLst/>
                          <a:latin typeface="Calibri" charset="0"/>
                          <a:ea typeface="MS PGothic" charset="-128"/>
                        </a:rPr>
                        <a:t>July</a:t>
                      </a:r>
                      <a:endParaRPr kumimoji="0" lang="en-US" altLang="x-none" sz="1800" b="1" i="0" u="none" strike="noStrike" cap="none" normalizeH="0" baseline="0" dirty="0">
                        <a:ln>
                          <a:noFill/>
                        </a:ln>
                        <a:solidFill>
                          <a:schemeClr val="bg1"/>
                        </a:solidFill>
                        <a:effectLst/>
                        <a:latin typeface="Calibri" charset="0"/>
                        <a:ea typeface="MS PGothic" charset="-128"/>
                      </a:endParaRPr>
                    </a:p>
                  </a:txBody>
                  <a:tcPr marL="68580" marR="68580" marT="0" marB="0" horzOverflow="overflow">
                    <a:lnL>
                      <a:noFill/>
                    </a:lnL>
                    <a:lnR>
                      <a:noFill/>
                    </a:lnR>
                    <a:lnT>
                      <a:noFill/>
                    </a:lnT>
                    <a:lnB>
                      <a:noFill/>
                    </a:lnB>
                    <a:lnTlToBr>
                      <a:noFill/>
                    </a:lnTlToBr>
                    <a:lnBlToTr>
                      <a:noFill/>
                    </a:lnBlToTr>
                    <a:solidFill>
                      <a:srgbClr val="1268B3"/>
                    </a:solidFill>
                  </a:tcPr>
                </a:tc>
                <a:extLst>
                  <a:ext uri="{0D108BD9-81ED-4DB2-BD59-A6C34878D82A}">
                    <a16:rowId xmlns:a16="http://schemas.microsoft.com/office/drawing/2014/main" val="10000"/>
                  </a:ext>
                </a:extLst>
              </a:tr>
              <a:tr h="315595">
                <a:tc>
                  <a:txBody>
                    <a:bodyPr/>
                    <a:lstStyle>
                      <a:lvl1pPr defTabSz="457200">
                        <a:spcBef>
                          <a:spcPct val="20000"/>
                        </a:spcBef>
                        <a:defRPr sz="2800">
                          <a:solidFill>
                            <a:schemeClr val="tx1"/>
                          </a:solidFill>
                          <a:latin typeface="Lucida Grande" charset="0"/>
                          <a:ea typeface="MS PGothic" charset="-128"/>
                          <a:cs typeface="Geneva" charset="0"/>
                        </a:defRPr>
                      </a:lvl1pPr>
                      <a:lvl2pPr marL="742950" indent="-285750" defTabSz="457200">
                        <a:spcBef>
                          <a:spcPct val="20000"/>
                        </a:spcBef>
                        <a:defRPr sz="2400">
                          <a:solidFill>
                            <a:schemeClr val="tx1"/>
                          </a:solidFill>
                          <a:latin typeface="Lucida Grande" charset="0"/>
                          <a:ea typeface="Geneva" charset="0"/>
                          <a:cs typeface="Geneva" charset="0"/>
                        </a:defRPr>
                      </a:lvl2pPr>
                      <a:lvl3pPr marL="1143000" indent="-228600" defTabSz="457200">
                        <a:spcBef>
                          <a:spcPct val="20000"/>
                        </a:spcBef>
                        <a:defRPr sz="2000">
                          <a:solidFill>
                            <a:schemeClr val="tx1"/>
                          </a:solidFill>
                          <a:latin typeface="Lucida Grande" charset="0"/>
                          <a:ea typeface="Geneva" charset="0"/>
                          <a:cs typeface="Geneva" charset="0"/>
                        </a:defRPr>
                      </a:lvl3pPr>
                      <a:lvl4pPr marL="1600200" indent="-228600" defTabSz="457200">
                        <a:spcBef>
                          <a:spcPct val="20000"/>
                        </a:spcBef>
                        <a:defRPr>
                          <a:solidFill>
                            <a:schemeClr val="tx1"/>
                          </a:solidFill>
                          <a:latin typeface="Lucida Grande" charset="0"/>
                          <a:ea typeface="Geneva" charset="0"/>
                          <a:cs typeface="Geneva" charset="0"/>
                        </a:defRPr>
                      </a:lvl4pPr>
                      <a:lvl5pPr marL="2057400" indent="-228600" defTabSz="457200">
                        <a:spcBef>
                          <a:spcPct val="20000"/>
                        </a:spcBef>
                        <a:defRPr>
                          <a:solidFill>
                            <a:schemeClr val="tx1"/>
                          </a:solidFill>
                          <a:latin typeface="Lucida Grande" charset="0"/>
                          <a:ea typeface="Geneva" charset="0"/>
                          <a:cs typeface="Geneva" charset="0"/>
                        </a:defRPr>
                      </a:lvl5pPr>
                      <a:lvl6pPr marL="25146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6pPr>
                      <a:lvl7pPr marL="29718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7pPr>
                      <a:lvl8pPr marL="34290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8pPr>
                      <a:lvl9pPr marL="38862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9p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en-GB" altLang="x-none" sz="1800" b="1" i="0" u="none" strike="noStrike" cap="none" normalizeH="0" baseline="0">
                          <a:ln>
                            <a:noFill/>
                          </a:ln>
                          <a:solidFill>
                            <a:srgbClr val="4D4D4C"/>
                          </a:solidFill>
                          <a:effectLst/>
                          <a:latin typeface="Calibri" charset="0"/>
                          <a:ea typeface="MS PGothic" charset="-128"/>
                        </a:rPr>
                        <a:t>A</a:t>
                      </a:r>
                      <a:endParaRPr kumimoji="0" lang="en-US" altLang="x-none" sz="1800" b="1" i="0" u="none" strike="noStrike" cap="none" normalizeH="0" baseline="0">
                        <a:ln>
                          <a:noFill/>
                        </a:ln>
                        <a:solidFill>
                          <a:srgbClr val="4D4D4C"/>
                        </a:solidFill>
                        <a:effectLst/>
                        <a:latin typeface="Calibri" charset="0"/>
                        <a:ea typeface="MS PGothic"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ct val="20000"/>
                        </a:spcBef>
                        <a:defRPr sz="2800">
                          <a:solidFill>
                            <a:schemeClr val="tx1"/>
                          </a:solidFill>
                          <a:latin typeface="Lucida Grande" charset="0"/>
                          <a:ea typeface="MS PGothic" charset="-128"/>
                          <a:cs typeface="Geneva" charset="0"/>
                        </a:defRPr>
                      </a:lvl1pPr>
                      <a:lvl2pPr marL="742950" indent="-285750" defTabSz="457200">
                        <a:spcBef>
                          <a:spcPct val="20000"/>
                        </a:spcBef>
                        <a:defRPr sz="2400">
                          <a:solidFill>
                            <a:schemeClr val="tx1"/>
                          </a:solidFill>
                          <a:latin typeface="Lucida Grande" charset="0"/>
                          <a:ea typeface="Geneva" charset="0"/>
                          <a:cs typeface="Geneva" charset="0"/>
                        </a:defRPr>
                      </a:lvl2pPr>
                      <a:lvl3pPr marL="1143000" indent="-228600" defTabSz="457200">
                        <a:spcBef>
                          <a:spcPct val="20000"/>
                        </a:spcBef>
                        <a:defRPr sz="2000">
                          <a:solidFill>
                            <a:schemeClr val="tx1"/>
                          </a:solidFill>
                          <a:latin typeface="Lucida Grande" charset="0"/>
                          <a:ea typeface="Geneva" charset="0"/>
                          <a:cs typeface="Geneva" charset="0"/>
                        </a:defRPr>
                      </a:lvl3pPr>
                      <a:lvl4pPr marL="1600200" indent="-228600" defTabSz="457200">
                        <a:spcBef>
                          <a:spcPct val="20000"/>
                        </a:spcBef>
                        <a:defRPr>
                          <a:solidFill>
                            <a:schemeClr val="tx1"/>
                          </a:solidFill>
                          <a:latin typeface="Lucida Grande" charset="0"/>
                          <a:ea typeface="Geneva" charset="0"/>
                          <a:cs typeface="Geneva" charset="0"/>
                        </a:defRPr>
                      </a:lvl4pPr>
                      <a:lvl5pPr marL="2057400" indent="-228600" defTabSz="457200">
                        <a:spcBef>
                          <a:spcPct val="20000"/>
                        </a:spcBef>
                        <a:defRPr>
                          <a:solidFill>
                            <a:schemeClr val="tx1"/>
                          </a:solidFill>
                          <a:latin typeface="Lucida Grande" charset="0"/>
                          <a:ea typeface="Geneva" charset="0"/>
                          <a:cs typeface="Geneva" charset="0"/>
                        </a:defRPr>
                      </a:lvl5pPr>
                      <a:lvl6pPr marL="25146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6pPr>
                      <a:lvl7pPr marL="29718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7pPr>
                      <a:lvl8pPr marL="34290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8pPr>
                      <a:lvl9pPr marL="38862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9p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en-GB" altLang="x-none" sz="1800" b="0" i="0" u="none" strike="noStrike" cap="none" normalizeH="0" baseline="0" dirty="0">
                          <a:ln>
                            <a:noFill/>
                          </a:ln>
                          <a:solidFill>
                            <a:srgbClr val="4D4D4C"/>
                          </a:solidFill>
                          <a:effectLst/>
                          <a:latin typeface="Calibri" charset="0"/>
                          <a:ea typeface="MS PGothic" charset="-128"/>
                        </a:rPr>
                        <a:t>£1,500</a:t>
                      </a:r>
                      <a:endParaRPr kumimoji="0" lang="en-US" altLang="x-none" sz="1800" b="0" i="0" u="none" strike="noStrike" cap="none" normalizeH="0" baseline="0" dirty="0">
                        <a:ln>
                          <a:noFill/>
                        </a:ln>
                        <a:solidFill>
                          <a:srgbClr val="4D4D4C"/>
                        </a:solidFill>
                        <a:effectLst/>
                        <a:latin typeface="Calibri" charset="0"/>
                        <a:ea typeface="MS PGothic"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ct val="20000"/>
                        </a:spcBef>
                        <a:defRPr sz="2800">
                          <a:solidFill>
                            <a:schemeClr val="tx1"/>
                          </a:solidFill>
                          <a:latin typeface="Lucida Grande" charset="0"/>
                          <a:ea typeface="MS PGothic" charset="-128"/>
                          <a:cs typeface="Geneva" charset="0"/>
                        </a:defRPr>
                      </a:lvl1pPr>
                      <a:lvl2pPr marL="742950" indent="-285750" defTabSz="457200">
                        <a:spcBef>
                          <a:spcPct val="20000"/>
                        </a:spcBef>
                        <a:defRPr sz="2400">
                          <a:solidFill>
                            <a:schemeClr val="tx1"/>
                          </a:solidFill>
                          <a:latin typeface="Lucida Grande" charset="0"/>
                          <a:ea typeface="Geneva" charset="0"/>
                          <a:cs typeface="Geneva" charset="0"/>
                        </a:defRPr>
                      </a:lvl2pPr>
                      <a:lvl3pPr marL="1143000" indent="-228600" defTabSz="457200">
                        <a:spcBef>
                          <a:spcPct val="20000"/>
                        </a:spcBef>
                        <a:defRPr sz="2000">
                          <a:solidFill>
                            <a:schemeClr val="tx1"/>
                          </a:solidFill>
                          <a:latin typeface="Lucida Grande" charset="0"/>
                          <a:ea typeface="Geneva" charset="0"/>
                          <a:cs typeface="Geneva" charset="0"/>
                        </a:defRPr>
                      </a:lvl3pPr>
                      <a:lvl4pPr marL="1600200" indent="-228600" defTabSz="457200">
                        <a:spcBef>
                          <a:spcPct val="20000"/>
                        </a:spcBef>
                        <a:defRPr>
                          <a:solidFill>
                            <a:schemeClr val="tx1"/>
                          </a:solidFill>
                          <a:latin typeface="Lucida Grande" charset="0"/>
                          <a:ea typeface="Geneva" charset="0"/>
                          <a:cs typeface="Geneva" charset="0"/>
                        </a:defRPr>
                      </a:lvl4pPr>
                      <a:lvl5pPr marL="2057400" indent="-228600" defTabSz="457200">
                        <a:spcBef>
                          <a:spcPct val="20000"/>
                        </a:spcBef>
                        <a:defRPr>
                          <a:solidFill>
                            <a:schemeClr val="tx1"/>
                          </a:solidFill>
                          <a:latin typeface="Lucida Grande" charset="0"/>
                          <a:ea typeface="Geneva" charset="0"/>
                          <a:cs typeface="Geneva" charset="0"/>
                        </a:defRPr>
                      </a:lvl5pPr>
                      <a:lvl6pPr marL="25146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6pPr>
                      <a:lvl7pPr marL="29718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7pPr>
                      <a:lvl8pPr marL="34290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8pPr>
                      <a:lvl9pPr marL="38862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9p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en-GB" altLang="x-none" sz="1800" b="0" i="0" u="none" strike="noStrike" cap="none" normalizeH="0" baseline="0" dirty="0">
                          <a:ln>
                            <a:noFill/>
                          </a:ln>
                          <a:solidFill>
                            <a:srgbClr val="4D4D4C"/>
                          </a:solidFill>
                          <a:effectLst/>
                          <a:latin typeface="Calibri" charset="0"/>
                          <a:ea typeface="MS PGothic" charset="-128"/>
                        </a:rPr>
                        <a:t>£1,800</a:t>
                      </a:r>
                      <a:endParaRPr kumimoji="0" lang="en-US" altLang="x-none" sz="1800" b="0" i="0" u="none" strike="noStrike" cap="none" normalizeH="0" baseline="0" dirty="0">
                        <a:ln>
                          <a:noFill/>
                        </a:ln>
                        <a:solidFill>
                          <a:srgbClr val="4D4D4C"/>
                        </a:solidFill>
                        <a:effectLst/>
                        <a:latin typeface="Calibri" charset="0"/>
                        <a:ea typeface="MS PGothic"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ct val="20000"/>
                        </a:spcBef>
                        <a:defRPr sz="2800">
                          <a:solidFill>
                            <a:schemeClr val="tx1"/>
                          </a:solidFill>
                          <a:latin typeface="Lucida Grande" charset="0"/>
                          <a:ea typeface="MS PGothic" charset="-128"/>
                          <a:cs typeface="Geneva" charset="0"/>
                        </a:defRPr>
                      </a:lvl1pPr>
                      <a:lvl2pPr marL="742950" indent="-285750" defTabSz="457200">
                        <a:spcBef>
                          <a:spcPct val="20000"/>
                        </a:spcBef>
                        <a:defRPr sz="2400">
                          <a:solidFill>
                            <a:schemeClr val="tx1"/>
                          </a:solidFill>
                          <a:latin typeface="Lucida Grande" charset="0"/>
                          <a:ea typeface="Geneva" charset="0"/>
                          <a:cs typeface="Geneva" charset="0"/>
                        </a:defRPr>
                      </a:lvl2pPr>
                      <a:lvl3pPr marL="1143000" indent="-228600" defTabSz="457200">
                        <a:spcBef>
                          <a:spcPct val="20000"/>
                        </a:spcBef>
                        <a:defRPr sz="2000">
                          <a:solidFill>
                            <a:schemeClr val="tx1"/>
                          </a:solidFill>
                          <a:latin typeface="Lucida Grande" charset="0"/>
                          <a:ea typeface="Geneva" charset="0"/>
                          <a:cs typeface="Geneva" charset="0"/>
                        </a:defRPr>
                      </a:lvl3pPr>
                      <a:lvl4pPr marL="1600200" indent="-228600" defTabSz="457200">
                        <a:spcBef>
                          <a:spcPct val="20000"/>
                        </a:spcBef>
                        <a:defRPr>
                          <a:solidFill>
                            <a:schemeClr val="tx1"/>
                          </a:solidFill>
                          <a:latin typeface="Lucida Grande" charset="0"/>
                          <a:ea typeface="Geneva" charset="0"/>
                          <a:cs typeface="Geneva" charset="0"/>
                        </a:defRPr>
                      </a:lvl4pPr>
                      <a:lvl5pPr marL="2057400" indent="-228600" defTabSz="457200">
                        <a:spcBef>
                          <a:spcPct val="20000"/>
                        </a:spcBef>
                        <a:defRPr>
                          <a:solidFill>
                            <a:schemeClr val="tx1"/>
                          </a:solidFill>
                          <a:latin typeface="Lucida Grande" charset="0"/>
                          <a:ea typeface="Geneva" charset="0"/>
                          <a:cs typeface="Geneva" charset="0"/>
                        </a:defRPr>
                      </a:lvl5pPr>
                      <a:lvl6pPr marL="25146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6pPr>
                      <a:lvl7pPr marL="29718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7pPr>
                      <a:lvl8pPr marL="34290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8pPr>
                      <a:lvl9pPr marL="38862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9p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en-GB" altLang="x-none" sz="1800" b="0" i="0" u="none" strike="noStrike" cap="none" normalizeH="0" baseline="0" dirty="0">
                          <a:ln>
                            <a:noFill/>
                          </a:ln>
                          <a:solidFill>
                            <a:srgbClr val="4D4D4C"/>
                          </a:solidFill>
                          <a:effectLst/>
                          <a:latin typeface="Calibri" charset="0"/>
                          <a:ea typeface="MS PGothic" charset="-128"/>
                        </a:rPr>
                        <a:t>£2,100</a:t>
                      </a:r>
                      <a:endParaRPr kumimoji="0" lang="en-US" altLang="x-none" sz="1800" b="0" i="0" u="none" strike="noStrike" cap="none" normalizeH="0" baseline="0" dirty="0">
                        <a:ln>
                          <a:noFill/>
                        </a:ln>
                        <a:solidFill>
                          <a:srgbClr val="4D4D4C"/>
                        </a:solidFill>
                        <a:effectLst/>
                        <a:latin typeface="Calibri" charset="0"/>
                        <a:ea typeface="MS PGothic"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15595">
                <a:tc>
                  <a:txBody>
                    <a:bodyPr/>
                    <a:lstStyle>
                      <a:lvl1pPr defTabSz="457200">
                        <a:spcBef>
                          <a:spcPct val="20000"/>
                        </a:spcBef>
                        <a:defRPr sz="2800">
                          <a:solidFill>
                            <a:schemeClr val="tx1"/>
                          </a:solidFill>
                          <a:latin typeface="Lucida Grande" charset="0"/>
                          <a:ea typeface="MS PGothic" charset="-128"/>
                          <a:cs typeface="Geneva" charset="0"/>
                        </a:defRPr>
                      </a:lvl1pPr>
                      <a:lvl2pPr marL="742950" indent="-285750" defTabSz="457200">
                        <a:spcBef>
                          <a:spcPct val="20000"/>
                        </a:spcBef>
                        <a:defRPr sz="2400">
                          <a:solidFill>
                            <a:schemeClr val="tx1"/>
                          </a:solidFill>
                          <a:latin typeface="Lucida Grande" charset="0"/>
                          <a:ea typeface="Geneva" charset="0"/>
                          <a:cs typeface="Geneva" charset="0"/>
                        </a:defRPr>
                      </a:lvl2pPr>
                      <a:lvl3pPr marL="1143000" indent="-228600" defTabSz="457200">
                        <a:spcBef>
                          <a:spcPct val="20000"/>
                        </a:spcBef>
                        <a:defRPr sz="2000">
                          <a:solidFill>
                            <a:schemeClr val="tx1"/>
                          </a:solidFill>
                          <a:latin typeface="Lucida Grande" charset="0"/>
                          <a:ea typeface="Geneva" charset="0"/>
                          <a:cs typeface="Geneva" charset="0"/>
                        </a:defRPr>
                      </a:lvl3pPr>
                      <a:lvl4pPr marL="1600200" indent="-228600" defTabSz="457200">
                        <a:spcBef>
                          <a:spcPct val="20000"/>
                        </a:spcBef>
                        <a:defRPr>
                          <a:solidFill>
                            <a:schemeClr val="tx1"/>
                          </a:solidFill>
                          <a:latin typeface="Lucida Grande" charset="0"/>
                          <a:ea typeface="Geneva" charset="0"/>
                          <a:cs typeface="Geneva" charset="0"/>
                        </a:defRPr>
                      </a:lvl4pPr>
                      <a:lvl5pPr marL="2057400" indent="-228600" defTabSz="457200">
                        <a:spcBef>
                          <a:spcPct val="20000"/>
                        </a:spcBef>
                        <a:defRPr>
                          <a:solidFill>
                            <a:schemeClr val="tx1"/>
                          </a:solidFill>
                          <a:latin typeface="Lucida Grande" charset="0"/>
                          <a:ea typeface="Geneva" charset="0"/>
                          <a:cs typeface="Geneva" charset="0"/>
                        </a:defRPr>
                      </a:lvl5pPr>
                      <a:lvl6pPr marL="25146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6pPr>
                      <a:lvl7pPr marL="29718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7pPr>
                      <a:lvl8pPr marL="34290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8pPr>
                      <a:lvl9pPr marL="38862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9p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en-GB" altLang="x-none" sz="1800" b="1" i="0" u="none" strike="noStrike" cap="none" normalizeH="0" baseline="0" dirty="0">
                          <a:ln>
                            <a:noFill/>
                          </a:ln>
                          <a:solidFill>
                            <a:srgbClr val="4D4D4C"/>
                          </a:solidFill>
                          <a:effectLst/>
                          <a:latin typeface="Calibri" charset="0"/>
                          <a:ea typeface="MS PGothic" charset="-128"/>
                        </a:rPr>
                        <a:t>B</a:t>
                      </a:r>
                      <a:endParaRPr kumimoji="0" lang="en-US" altLang="x-none" sz="1800" b="1" i="0" u="none" strike="noStrike" cap="none" normalizeH="0" baseline="0" dirty="0">
                        <a:ln>
                          <a:noFill/>
                        </a:ln>
                        <a:solidFill>
                          <a:srgbClr val="4D4D4C"/>
                        </a:solidFill>
                        <a:effectLst/>
                        <a:latin typeface="Calibri" charset="0"/>
                        <a:ea typeface="MS PGothic"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ct val="20000"/>
                        </a:spcBef>
                        <a:defRPr sz="2800">
                          <a:solidFill>
                            <a:schemeClr val="tx1"/>
                          </a:solidFill>
                          <a:latin typeface="Lucida Grande" charset="0"/>
                          <a:ea typeface="MS PGothic" charset="-128"/>
                          <a:cs typeface="Geneva" charset="0"/>
                        </a:defRPr>
                      </a:lvl1pPr>
                      <a:lvl2pPr marL="742950" indent="-285750" defTabSz="457200">
                        <a:spcBef>
                          <a:spcPct val="20000"/>
                        </a:spcBef>
                        <a:defRPr sz="2400">
                          <a:solidFill>
                            <a:schemeClr val="tx1"/>
                          </a:solidFill>
                          <a:latin typeface="Lucida Grande" charset="0"/>
                          <a:ea typeface="Geneva" charset="0"/>
                          <a:cs typeface="Geneva" charset="0"/>
                        </a:defRPr>
                      </a:lvl2pPr>
                      <a:lvl3pPr marL="1143000" indent="-228600" defTabSz="457200">
                        <a:spcBef>
                          <a:spcPct val="20000"/>
                        </a:spcBef>
                        <a:defRPr sz="2000">
                          <a:solidFill>
                            <a:schemeClr val="tx1"/>
                          </a:solidFill>
                          <a:latin typeface="Lucida Grande" charset="0"/>
                          <a:ea typeface="Geneva" charset="0"/>
                          <a:cs typeface="Geneva" charset="0"/>
                        </a:defRPr>
                      </a:lvl3pPr>
                      <a:lvl4pPr marL="1600200" indent="-228600" defTabSz="457200">
                        <a:spcBef>
                          <a:spcPct val="20000"/>
                        </a:spcBef>
                        <a:defRPr>
                          <a:solidFill>
                            <a:schemeClr val="tx1"/>
                          </a:solidFill>
                          <a:latin typeface="Lucida Grande" charset="0"/>
                          <a:ea typeface="Geneva" charset="0"/>
                          <a:cs typeface="Geneva" charset="0"/>
                        </a:defRPr>
                      </a:lvl4pPr>
                      <a:lvl5pPr marL="2057400" indent="-228600" defTabSz="457200">
                        <a:spcBef>
                          <a:spcPct val="20000"/>
                        </a:spcBef>
                        <a:defRPr>
                          <a:solidFill>
                            <a:schemeClr val="tx1"/>
                          </a:solidFill>
                          <a:latin typeface="Lucida Grande" charset="0"/>
                          <a:ea typeface="Geneva" charset="0"/>
                          <a:cs typeface="Geneva" charset="0"/>
                        </a:defRPr>
                      </a:lvl5pPr>
                      <a:lvl6pPr marL="25146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6pPr>
                      <a:lvl7pPr marL="29718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7pPr>
                      <a:lvl8pPr marL="34290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8pPr>
                      <a:lvl9pPr marL="38862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9p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en-GB" altLang="x-none" sz="1800" b="0" i="0" u="none" strike="noStrike" cap="none" normalizeH="0" baseline="0" dirty="0">
                          <a:ln>
                            <a:noFill/>
                          </a:ln>
                          <a:solidFill>
                            <a:srgbClr val="4D4D4C"/>
                          </a:solidFill>
                          <a:effectLst/>
                          <a:latin typeface="Calibri" charset="0"/>
                          <a:ea typeface="MS PGothic" charset="-128"/>
                        </a:rPr>
                        <a:t>£250</a:t>
                      </a:r>
                      <a:endParaRPr kumimoji="0" lang="en-US" altLang="x-none" sz="1800" b="0" i="0" u="none" strike="noStrike" cap="none" normalizeH="0" baseline="0" dirty="0">
                        <a:ln>
                          <a:noFill/>
                        </a:ln>
                        <a:solidFill>
                          <a:srgbClr val="4D4D4C"/>
                        </a:solidFill>
                        <a:effectLst/>
                        <a:latin typeface="Calibri" charset="0"/>
                        <a:ea typeface="MS PGothic"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ct val="20000"/>
                        </a:spcBef>
                        <a:defRPr sz="2800">
                          <a:solidFill>
                            <a:schemeClr val="tx1"/>
                          </a:solidFill>
                          <a:latin typeface="Lucida Grande" charset="0"/>
                          <a:ea typeface="MS PGothic" charset="-128"/>
                          <a:cs typeface="Geneva" charset="0"/>
                        </a:defRPr>
                      </a:lvl1pPr>
                      <a:lvl2pPr marL="742950" indent="-285750" defTabSz="457200">
                        <a:spcBef>
                          <a:spcPct val="20000"/>
                        </a:spcBef>
                        <a:defRPr sz="2400">
                          <a:solidFill>
                            <a:schemeClr val="tx1"/>
                          </a:solidFill>
                          <a:latin typeface="Lucida Grande" charset="0"/>
                          <a:ea typeface="Geneva" charset="0"/>
                          <a:cs typeface="Geneva" charset="0"/>
                        </a:defRPr>
                      </a:lvl2pPr>
                      <a:lvl3pPr marL="1143000" indent="-228600" defTabSz="457200">
                        <a:spcBef>
                          <a:spcPct val="20000"/>
                        </a:spcBef>
                        <a:defRPr sz="2000">
                          <a:solidFill>
                            <a:schemeClr val="tx1"/>
                          </a:solidFill>
                          <a:latin typeface="Lucida Grande" charset="0"/>
                          <a:ea typeface="Geneva" charset="0"/>
                          <a:cs typeface="Geneva" charset="0"/>
                        </a:defRPr>
                      </a:lvl3pPr>
                      <a:lvl4pPr marL="1600200" indent="-228600" defTabSz="457200">
                        <a:spcBef>
                          <a:spcPct val="20000"/>
                        </a:spcBef>
                        <a:defRPr>
                          <a:solidFill>
                            <a:schemeClr val="tx1"/>
                          </a:solidFill>
                          <a:latin typeface="Lucida Grande" charset="0"/>
                          <a:ea typeface="Geneva" charset="0"/>
                          <a:cs typeface="Geneva" charset="0"/>
                        </a:defRPr>
                      </a:lvl4pPr>
                      <a:lvl5pPr marL="2057400" indent="-228600" defTabSz="457200">
                        <a:spcBef>
                          <a:spcPct val="20000"/>
                        </a:spcBef>
                        <a:defRPr>
                          <a:solidFill>
                            <a:schemeClr val="tx1"/>
                          </a:solidFill>
                          <a:latin typeface="Lucida Grande" charset="0"/>
                          <a:ea typeface="Geneva" charset="0"/>
                          <a:cs typeface="Geneva" charset="0"/>
                        </a:defRPr>
                      </a:lvl5pPr>
                      <a:lvl6pPr marL="25146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6pPr>
                      <a:lvl7pPr marL="29718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7pPr>
                      <a:lvl8pPr marL="34290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8pPr>
                      <a:lvl9pPr marL="38862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9p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en-GB" altLang="x-none" sz="1800" b="0" i="0" u="none" strike="noStrike" cap="none" normalizeH="0" baseline="0" dirty="0">
                          <a:ln>
                            <a:noFill/>
                          </a:ln>
                          <a:solidFill>
                            <a:srgbClr val="4D4D4C"/>
                          </a:solidFill>
                          <a:effectLst/>
                          <a:latin typeface="Calibri" charset="0"/>
                          <a:ea typeface="MS PGothic" charset="-128"/>
                        </a:rPr>
                        <a:t>£500</a:t>
                      </a:r>
                      <a:endParaRPr kumimoji="0" lang="en-US" altLang="x-none" sz="1800" b="0" i="0" u="none" strike="noStrike" cap="none" normalizeH="0" baseline="0" dirty="0">
                        <a:ln>
                          <a:noFill/>
                        </a:ln>
                        <a:solidFill>
                          <a:srgbClr val="4D4D4C"/>
                        </a:solidFill>
                        <a:effectLst/>
                        <a:latin typeface="Calibri" charset="0"/>
                        <a:ea typeface="MS PGothic"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ct val="20000"/>
                        </a:spcBef>
                        <a:defRPr sz="2800">
                          <a:solidFill>
                            <a:schemeClr val="tx1"/>
                          </a:solidFill>
                          <a:latin typeface="Lucida Grande" charset="0"/>
                          <a:ea typeface="MS PGothic" charset="-128"/>
                          <a:cs typeface="Geneva" charset="0"/>
                        </a:defRPr>
                      </a:lvl1pPr>
                      <a:lvl2pPr marL="742950" indent="-285750" defTabSz="457200">
                        <a:spcBef>
                          <a:spcPct val="20000"/>
                        </a:spcBef>
                        <a:defRPr sz="2400">
                          <a:solidFill>
                            <a:schemeClr val="tx1"/>
                          </a:solidFill>
                          <a:latin typeface="Lucida Grande" charset="0"/>
                          <a:ea typeface="Geneva" charset="0"/>
                          <a:cs typeface="Geneva" charset="0"/>
                        </a:defRPr>
                      </a:lvl2pPr>
                      <a:lvl3pPr marL="1143000" indent="-228600" defTabSz="457200">
                        <a:spcBef>
                          <a:spcPct val="20000"/>
                        </a:spcBef>
                        <a:defRPr sz="2000">
                          <a:solidFill>
                            <a:schemeClr val="tx1"/>
                          </a:solidFill>
                          <a:latin typeface="Lucida Grande" charset="0"/>
                          <a:ea typeface="Geneva" charset="0"/>
                          <a:cs typeface="Geneva" charset="0"/>
                        </a:defRPr>
                      </a:lvl3pPr>
                      <a:lvl4pPr marL="1600200" indent="-228600" defTabSz="457200">
                        <a:spcBef>
                          <a:spcPct val="20000"/>
                        </a:spcBef>
                        <a:defRPr>
                          <a:solidFill>
                            <a:schemeClr val="tx1"/>
                          </a:solidFill>
                          <a:latin typeface="Lucida Grande" charset="0"/>
                          <a:ea typeface="Geneva" charset="0"/>
                          <a:cs typeface="Geneva" charset="0"/>
                        </a:defRPr>
                      </a:lvl4pPr>
                      <a:lvl5pPr marL="2057400" indent="-228600" defTabSz="457200">
                        <a:spcBef>
                          <a:spcPct val="20000"/>
                        </a:spcBef>
                        <a:defRPr>
                          <a:solidFill>
                            <a:schemeClr val="tx1"/>
                          </a:solidFill>
                          <a:latin typeface="Lucida Grande" charset="0"/>
                          <a:ea typeface="Geneva" charset="0"/>
                          <a:cs typeface="Geneva" charset="0"/>
                        </a:defRPr>
                      </a:lvl5pPr>
                      <a:lvl6pPr marL="25146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6pPr>
                      <a:lvl7pPr marL="29718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7pPr>
                      <a:lvl8pPr marL="34290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8pPr>
                      <a:lvl9pPr marL="38862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9p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en-GB" altLang="x-none" sz="1800" b="0" i="0" u="none" strike="noStrike" cap="none" normalizeH="0" baseline="0" dirty="0">
                          <a:ln>
                            <a:noFill/>
                          </a:ln>
                          <a:solidFill>
                            <a:srgbClr val="4D4D4C"/>
                          </a:solidFill>
                          <a:effectLst/>
                          <a:latin typeface="Calibri" charset="0"/>
                          <a:ea typeface="MS PGothic" charset="-128"/>
                        </a:rPr>
                        <a:t>£750</a:t>
                      </a:r>
                      <a:endParaRPr kumimoji="0" lang="en-US" altLang="x-none" sz="1800" b="0" i="0" u="none" strike="noStrike" cap="none" normalizeH="0" baseline="0" dirty="0">
                        <a:ln>
                          <a:noFill/>
                        </a:ln>
                        <a:solidFill>
                          <a:srgbClr val="4D4D4C"/>
                        </a:solidFill>
                        <a:effectLst/>
                        <a:latin typeface="Calibri" charset="0"/>
                        <a:ea typeface="MS PGothic"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15595">
                <a:tc>
                  <a:txBody>
                    <a:bodyPr/>
                    <a:lstStyle>
                      <a:lvl1pPr defTabSz="457200">
                        <a:spcBef>
                          <a:spcPct val="20000"/>
                        </a:spcBef>
                        <a:defRPr sz="2800">
                          <a:solidFill>
                            <a:schemeClr val="tx1"/>
                          </a:solidFill>
                          <a:latin typeface="Lucida Grande" charset="0"/>
                          <a:ea typeface="MS PGothic" charset="-128"/>
                          <a:cs typeface="Geneva" charset="0"/>
                        </a:defRPr>
                      </a:lvl1pPr>
                      <a:lvl2pPr marL="742950" indent="-285750" defTabSz="457200">
                        <a:spcBef>
                          <a:spcPct val="20000"/>
                        </a:spcBef>
                        <a:defRPr sz="2400">
                          <a:solidFill>
                            <a:schemeClr val="tx1"/>
                          </a:solidFill>
                          <a:latin typeface="Lucida Grande" charset="0"/>
                          <a:ea typeface="Geneva" charset="0"/>
                          <a:cs typeface="Geneva" charset="0"/>
                        </a:defRPr>
                      </a:lvl2pPr>
                      <a:lvl3pPr marL="1143000" indent="-228600" defTabSz="457200">
                        <a:spcBef>
                          <a:spcPct val="20000"/>
                        </a:spcBef>
                        <a:defRPr sz="2000">
                          <a:solidFill>
                            <a:schemeClr val="tx1"/>
                          </a:solidFill>
                          <a:latin typeface="Lucida Grande" charset="0"/>
                          <a:ea typeface="Geneva" charset="0"/>
                          <a:cs typeface="Geneva" charset="0"/>
                        </a:defRPr>
                      </a:lvl3pPr>
                      <a:lvl4pPr marL="1600200" indent="-228600" defTabSz="457200">
                        <a:spcBef>
                          <a:spcPct val="20000"/>
                        </a:spcBef>
                        <a:defRPr>
                          <a:solidFill>
                            <a:schemeClr val="tx1"/>
                          </a:solidFill>
                          <a:latin typeface="Lucida Grande" charset="0"/>
                          <a:ea typeface="Geneva" charset="0"/>
                          <a:cs typeface="Geneva" charset="0"/>
                        </a:defRPr>
                      </a:lvl4pPr>
                      <a:lvl5pPr marL="2057400" indent="-228600" defTabSz="457200">
                        <a:spcBef>
                          <a:spcPct val="20000"/>
                        </a:spcBef>
                        <a:defRPr>
                          <a:solidFill>
                            <a:schemeClr val="tx1"/>
                          </a:solidFill>
                          <a:latin typeface="Lucida Grande" charset="0"/>
                          <a:ea typeface="Geneva" charset="0"/>
                          <a:cs typeface="Geneva" charset="0"/>
                        </a:defRPr>
                      </a:lvl5pPr>
                      <a:lvl6pPr marL="25146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6pPr>
                      <a:lvl7pPr marL="29718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7pPr>
                      <a:lvl8pPr marL="34290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8pPr>
                      <a:lvl9pPr marL="38862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9p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en-GB" altLang="x-none" sz="1800" b="1" i="0" u="none" strike="noStrike" cap="none" normalizeH="0" baseline="0" dirty="0">
                          <a:ln>
                            <a:noFill/>
                          </a:ln>
                          <a:solidFill>
                            <a:srgbClr val="4D4D4C"/>
                          </a:solidFill>
                          <a:effectLst/>
                          <a:latin typeface="Calibri" charset="0"/>
                          <a:ea typeface="MS PGothic" charset="-128"/>
                        </a:rPr>
                        <a:t>C</a:t>
                      </a:r>
                      <a:endParaRPr kumimoji="0" lang="en-US" altLang="x-none" sz="1800" b="1" i="0" u="none" strike="noStrike" cap="none" normalizeH="0" baseline="0" dirty="0">
                        <a:ln>
                          <a:noFill/>
                        </a:ln>
                        <a:solidFill>
                          <a:srgbClr val="4D4D4C"/>
                        </a:solidFill>
                        <a:effectLst/>
                        <a:latin typeface="Calibri" charset="0"/>
                        <a:ea typeface="MS PGothic"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ct val="20000"/>
                        </a:spcBef>
                        <a:defRPr sz="2800">
                          <a:solidFill>
                            <a:schemeClr val="tx1"/>
                          </a:solidFill>
                          <a:latin typeface="Lucida Grande" charset="0"/>
                          <a:ea typeface="MS PGothic" charset="-128"/>
                          <a:cs typeface="Geneva" charset="0"/>
                        </a:defRPr>
                      </a:lvl1pPr>
                      <a:lvl2pPr marL="742950" indent="-285750" defTabSz="457200">
                        <a:spcBef>
                          <a:spcPct val="20000"/>
                        </a:spcBef>
                        <a:defRPr sz="2400">
                          <a:solidFill>
                            <a:schemeClr val="tx1"/>
                          </a:solidFill>
                          <a:latin typeface="Lucida Grande" charset="0"/>
                          <a:ea typeface="Geneva" charset="0"/>
                          <a:cs typeface="Geneva" charset="0"/>
                        </a:defRPr>
                      </a:lvl2pPr>
                      <a:lvl3pPr marL="1143000" indent="-228600" defTabSz="457200">
                        <a:spcBef>
                          <a:spcPct val="20000"/>
                        </a:spcBef>
                        <a:defRPr sz="2000">
                          <a:solidFill>
                            <a:schemeClr val="tx1"/>
                          </a:solidFill>
                          <a:latin typeface="Lucida Grande" charset="0"/>
                          <a:ea typeface="Geneva" charset="0"/>
                          <a:cs typeface="Geneva" charset="0"/>
                        </a:defRPr>
                      </a:lvl3pPr>
                      <a:lvl4pPr marL="1600200" indent="-228600" defTabSz="457200">
                        <a:spcBef>
                          <a:spcPct val="20000"/>
                        </a:spcBef>
                        <a:defRPr>
                          <a:solidFill>
                            <a:schemeClr val="tx1"/>
                          </a:solidFill>
                          <a:latin typeface="Lucida Grande" charset="0"/>
                          <a:ea typeface="Geneva" charset="0"/>
                          <a:cs typeface="Geneva" charset="0"/>
                        </a:defRPr>
                      </a:lvl4pPr>
                      <a:lvl5pPr marL="2057400" indent="-228600" defTabSz="457200">
                        <a:spcBef>
                          <a:spcPct val="20000"/>
                        </a:spcBef>
                        <a:defRPr>
                          <a:solidFill>
                            <a:schemeClr val="tx1"/>
                          </a:solidFill>
                          <a:latin typeface="Lucida Grande" charset="0"/>
                          <a:ea typeface="Geneva" charset="0"/>
                          <a:cs typeface="Geneva" charset="0"/>
                        </a:defRPr>
                      </a:lvl5pPr>
                      <a:lvl6pPr marL="25146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6pPr>
                      <a:lvl7pPr marL="29718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7pPr>
                      <a:lvl8pPr marL="34290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8pPr>
                      <a:lvl9pPr marL="38862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9p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en-GB" altLang="x-none" sz="1800" b="0" i="0" u="none" strike="noStrike" cap="none" normalizeH="0" baseline="0" dirty="0">
                          <a:ln>
                            <a:noFill/>
                          </a:ln>
                          <a:solidFill>
                            <a:srgbClr val="4D4D4C"/>
                          </a:solidFill>
                          <a:effectLst/>
                          <a:latin typeface="Calibri" charset="0"/>
                          <a:ea typeface="MS PGothic" charset="-128"/>
                        </a:rPr>
                        <a:t>£1,000</a:t>
                      </a:r>
                      <a:endParaRPr kumimoji="0" lang="en-US" altLang="x-none" sz="1800" b="0" i="0" u="none" strike="noStrike" cap="none" normalizeH="0" baseline="0" dirty="0">
                        <a:ln>
                          <a:noFill/>
                        </a:ln>
                        <a:solidFill>
                          <a:srgbClr val="4D4D4C"/>
                        </a:solidFill>
                        <a:effectLst/>
                        <a:latin typeface="Calibri" charset="0"/>
                        <a:ea typeface="MS PGothic"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ct val="20000"/>
                        </a:spcBef>
                        <a:defRPr sz="2800">
                          <a:solidFill>
                            <a:schemeClr val="tx1"/>
                          </a:solidFill>
                          <a:latin typeface="Lucida Grande" charset="0"/>
                          <a:ea typeface="MS PGothic" charset="-128"/>
                          <a:cs typeface="Geneva" charset="0"/>
                        </a:defRPr>
                      </a:lvl1pPr>
                      <a:lvl2pPr marL="742950" indent="-285750" defTabSz="457200">
                        <a:spcBef>
                          <a:spcPct val="20000"/>
                        </a:spcBef>
                        <a:defRPr sz="2400">
                          <a:solidFill>
                            <a:schemeClr val="tx1"/>
                          </a:solidFill>
                          <a:latin typeface="Lucida Grande" charset="0"/>
                          <a:ea typeface="Geneva" charset="0"/>
                          <a:cs typeface="Geneva" charset="0"/>
                        </a:defRPr>
                      </a:lvl2pPr>
                      <a:lvl3pPr marL="1143000" indent="-228600" defTabSz="457200">
                        <a:spcBef>
                          <a:spcPct val="20000"/>
                        </a:spcBef>
                        <a:defRPr sz="2000">
                          <a:solidFill>
                            <a:schemeClr val="tx1"/>
                          </a:solidFill>
                          <a:latin typeface="Lucida Grande" charset="0"/>
                          <a:ea typeface="Geneva" charset="0"/>
                          <a:cs typeface="Geneva" charset="0"/>
                        </a:defRPr>
                      </a:lvl3pPr>
                      <a:lvl4pPr marL="1600200" indent="-228600" defTabSz="457200">
                        <a:spcBef>
                          <a:spcPct val="20000"/>
                        </a:spcBef>
                        <a:defRPr>
                          <a:solidFill>
                            <a:schemeClr val="tx1"/>
                          </a:solidFill>
                          <a:latin typeface="Lucida Grande" charset="0"/>
                          <a:ea typeface="Geneva" charset="0"/>
                          <a:cs typeface="Geneva" charset="0"/>
                        </a:defRPr>
                      </a:lvl4pPr>
                      <a:lvl5pPr marL="2057400" indent="-228600" defTabSz="457200">
                        <a:spcBef>
                          <a:spcPct val="20000"/>
                        </a:spcBef>
                        <a:defRPr>
                          <a:solidFill>
                            <a:schemeClr val="tx1"/>
                          </a:solidFill>
                          <a:latin typeface="Lucida Grande" charset="0"/>
                          <a:ea typeface="Geneva" charset="0"/>
                          <a:cs typeface="Geneva" charset="0"/>
                        </a:defRPr>
                      </a:lvl5pPr>
                      <a:lvl6pPr marL="25146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6pPr>
                      <a:lvl7pPr marL="29718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7pPr>
                      <a:lvl8pPr marL="34290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8pPr>
                      <a:lvl9pPr marL="38862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9p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en-GB" altLang="x-none" sz="1800" b="0" i="0" u="none" strike="noStrike" cap="none" normalizeH="0" baseline="0" dirty="0">
                          <a:ln>
                            <a:noFill/>
                          </a:ln>
                          <a:solidFill>
                            <a:srgbClr val="4D4D4C"/>
                          </a:solidFill>
                          <a:effectLst/>
                          <a:latin typeface="Calibri" charset="0"/>
                          <a:ea typeface="MS PGothic" charset="-128"/>
                        </a:rPr>
                        <a:t>£1,500</a:t>
                      </a:r>
                      <a:endParaRPr kumimoji="0" lang="en-US" altLang="x-none" sz="1800" b="0" i="0" u="none" strike="noStrike" cap="none" normalizeH="0" baseline="0" dirty="0">
                        <a:ln>
                          <a:noFill/>
                        </a:ln>
                        <a:solidFill>
                          <a:srgbClr val="4D4D4C"/>
                        </a:solidFill>
                        <a:effectLst/>
                        <a:latin typeface="Calibri" charset="0"/>
                        <a:ea typeface="MS PGothic"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ct val="20000"/>
                        </a:spcBef>
                        <a:defRPr sz="2800">
                          <a:solidFill>
                            <a:schemeClr val="tx1"/>
                          </a:solidFill>
                          <a:latin typeface="Lucida Grande" charset="0"/>
                          <a:ea typeface="MS PGothic" charset="-128"/>
                          <a:cs typeface="Geneva" charset="0"/>
                        </a:defRPr>
                      </a:lvl1pPr>
                      <a:lvl2pPr marL="742950" indent="-285750" defTabSz="457200">
                        <a:spcBef>
                          <a:spcPct val="20000"/>
                        </a:spcBef>
                        <a:defRPr sz="2400">
                          <a:solidFill>
                            <a:schemeClr val="tx1"/>
                          </a:solidFill>
                          <a:latin typeface="Lucida Grande" charset="0"/>
                          <a:ea typeface="Geneva" charset="0"/>
                          <a:cs typeface="Geneva" charset="0"/>
                        </a:defRPr>
                      </a:lvl2pPr>
                      <a:lvl3pPr marL="1143000" indent="-228600" defTabSz="457200">
                        <a:spcBef>
                          <a:spcPct val="20000"/>
                        </a:spcBef>
                        <a:defRPr sz="2000">
                          <a:solidFill>
                            <a:schemeClr val="tx1"/>
                          </a:solidFill>
                          <a:latin typeface="Lucida Grande" charset="0"/>
                          <a:ea typeface="Geneva" charset="0"/>
                          <a:cs typeface="Geneva" charset="0"/>
                        </a:defRPr>
                      </a:lvl3pPr>
                      <a:lvl4pPr marL="1600200" indent="-228600" defTabSz="457200">
                        <a:spcBef>
                          <a:spcPct val="20000"/>
                        </a:spcBef>
                        <a:defRPr>
                          <a:solidFill>
                            <a:schemeClr val="tx1"/>
                          </a:solidFill>
                          <a:latin typeface="Lucida Grande" charset="0"/>
                          <a:ea typeface="Geneva" charset="0"/>
                          <a:cs typeface="Geneva" charset="0"/>
                        </a:defRPr>
                      </a:lvl4pPr>
                      <a:lvl5pPr marL="2057400" indent="-228600" defTabSz="457200">
                        <a:spcBef>
                          <a:spcPct val="20000"/>
                        </a:spcBef>
                        <a:defRPr>
                          <a:solidFill>
                            <a:schemeClr val="tx1"/>
                          </a:solidFill>
                          <a:latin typeface="Lucida Grande" charset="0"/>
                          <a:ea typeface="Geneva" charset="0"/>
                          <a:cs typeface="Geneva" charset="0"/>
                        </a:defRPr>
                      </a:lvl5pPr>
                      <a:lvl6pPr marL="25146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6pPr>
                      <a:lvl7pPr marL="29718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7pPr>
                      <a:lvl8pPr marL="34290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8pPr>
                      <a:lvl9pPr marL="38862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9p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en-GB" altLang="x-none" sz="1800" b="0" i="0" u="none" strike="noStrike" cap="none" normalizeH="0" baseline="0" dirty="0">
                          <a:ln>
                            <a:noFill/>
                          </a:ln>
                          <a:solidFill>
                            <a:srgbClr val="4D4D4C"/>
                          </a:solidFill>
                          <a:effectLst/>
                          <a:latin typeface="Calibri" charset="0"/>
                          <a:ea typeface="MS PGothic" charset="-128"/>
                        </a:rPr>
                        <a:t>£2,000</a:t>
                      </a:r>
                      <a:endParaRPr kumimoji="0" lang="en-US" altLang="x-none" sz="1800" b="0" i="0" u="none" strike="noStrike" cap="none" normalizeH="0" baseline="0" dirty="0">
                        <a:ln>
                          <a:noFill/>
                        </a:ln>
                        <a:solidFill>
                          <a:srgbClr val="4D4D4C"/>
                        </a:solidFill>
                        <a:effectLst/>
                        <a:latin typeface="Calibri" charset="0"/>
                        <a:ea typeface="MS PGothic"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15595">
                <a:tc>
                  <a:txBody>
                    <a:bodyPr/>
                    <a:lstStyle>
                      <a:lvl1pPr defTabSz="457200">
                        <a:spcBef>
                          <a:spcPct val="20000"/>
                        </a:spcBef>
                        <a:defRPr sz="2800">
                          <a:solidFill>
                            <a:schemeClr val="tx1"/>
                          </a:solidFill>
                          <a:latin typeface="Lucida Grande" charset="0"/>
                          <a:ea typeface="MS PGothic" charset="-128"/>
                          <a:cs typeface="Geneva" charset="0"/>
                        </a:defRPr>
                      </a:lvl1pPr>
                      <a:lvl2pPr marL="742950" indent="-285750" defTabSz="457200">
                        <a:spcBef>
                          <a:spcPct val="20000"/>
                        </a:spcBef>
                        <a:defRPr sz="2400">
                          <a:solidFill>
                            <a:schemeClr val="tx1"/>
                          </a:solidFill>
                          <a:latin typeface="Lucida Grande" charset="0"/>
                          <a:ea typeface="Geneva" charset="0"/>
                          <a:cs typeface="Geneva" charset="0"/>
                        </a:defRPr>
                      </a:lvl2pPr>
                      <a:lvl3pPr marL="1143000" indent="-228600" defTabSz="457200">
                        <a:spcBef>
                          <a:spcPct val="20000"/>
                        </a:spcBef>
                        <a:defRPr sz="2000">
                          <a:solidFill>
                            <a:schemeClr val="tx1"/>
                          </a:solidFill>
                          <a:latin typeface="Lucida Grande" charset="0"/>
                          <a:ea typeface="Geneva" charset="0"/>
                          <a:cs typeface="Geneva" charset="0"/>
                        </a:defRPr>
                      </a:lvl3pPr>
                      <a:lvl4pPr marL="1600200" indent="-228600" defTabSz="457200">
                        <a:spcBef>
                          <a:spcPct val="20000"/>
                        </a:spcBef>
                        <a:defRPr>
                          <a:solidFill>
                            <a:schemeClr val="tx1"/>
                          </a:solidFill>
                          <a:latin typeface="Lucida Grande" charset="0"/>
                          <a:ea typeface="Geneva" charset="0"/>
                          <a:cs typeface="Geneva" charset="0"/>
                        </a:defRPr>
                      </a:lvl4pPr>
                      <a:lvl5pPr marL="2057400" indent="-228600" defTabSz="457200">
                        <a:spcBef>
                          <a:spcPct val="20000"/>
                        </a:spcBef>
                        <a:defRPr>
                          <a:solidFill>
                            <a:schemeClr val="tx1"/>
                          </a:solidFill>
                          <a:latin typeface="Lucida Grande" charset="0"/>
                          <a:ea typeface="Geneva" charset="0"/>
                          <a:cs typeface="Geneva" charset="0"/>
                        </a:defRPr>
                      </a:lvl5pPr>
                      <a:lvl6pPr marL="25146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6pPr>
                      <a:lvl7pPr marL="29718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7pPr>
                      <a:lvl8pPr marL="34290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8pPr>
                      <a:lvl9pPr marL="38862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9p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en-GB" altLang="x-none" sz="1800" b="1" i="0" u="none" strike="noStrike" cap="none" normalizeH="0" baseline="0" dirty="0">
                          <a:ln>
                            <a:noFill/>
                          </a:ln>
                          <a:solidFill>
                            <a:srgbClr val="4D4D4C"/>
                          </a:solidFill>
                          <a:effectLst/>
                          <a:latin typeface="Calibri" charset="0"/>
                          <a:ea typeface="MS PGothic" charset="-128"/>
                        </a:rPr>
                        <a:t>Total</a:t>
                      </a:r>
                      <a:endParaRPr kumimoji="0" lang="en-US" altLang="x-none" sz="1800" b="1" i="0" u="none" strike="noStrike" cap="none" normalizeH="0" baseline="0" dirty="0">
                        <a:ln>
                          <a:noFill/>
                        </a:ln>
                        <a:solidFill>
                          <a:srgbClr val="4D4D4C"/>
                        </a:solidFill>
                        <a:effectLst/>
                        <a:latin typeface="Calibri" charset="0"/>
                        <a:ea typeface="MS PGothic"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ct val="20000"/>
                        </a:spcBef>
                        <a:defRPr sz="2800">
                          <a:solidFill>
                            <a:schemeClr val="tx1"/>
                          </a:solidFill>
                          <a:latin typeface="Lucida Grande" charset="0"/>
                          <a:ea typeface="MS PGothic" charset="-128"/>
                          <a:cs typeface="Geneva" charset="0"/>
                        </a:defRPr>
                      </a:lvl1pPr>
                      <a:lvl2pPr marL="742950" indent="-285750" defTabSz="457200">
                        <a:spcBef>
                          <a:spcPct val="20000"/>
                        </a:spcBef>
                        <a:defRPr sz="2400">
                          <a:solidFill>
                            <a:schemeClr val="tx1"/>
                          </a:solidFill>
                          <a:latin typeface="Lucida Grande" charset="0"/>
                          <a:ea typeface="Geneva" charset="0"/>
                          <a:cs typeface="Geneva" charset="0"/>
                        </a:defRPr>
                      </a:lvl2pPr>
                      <a:lvl3pPr marL="1143000" indent="-228600" defTabSz="457200">
                        <a:spcBef>
                          <a:spcPct val="20000"/>
                        </a:spcBef>
                        <a:defRPr sz="2000">
                          <a:solidFill>
                            <a:schemeClr val="tx1"/>
                          </a:solidFill>
                          <a:latin typeface="Lucida Grande" charset="0"/>
                          <a:ea typeface="Geneva" charset="0"/>
                          <a:cs typeface="Geneva" charset="0"/>
                        </a:defRPr>
                      </a:lvl3pPr>
                      <a:lvl4pPr marL="1600200" indent="-228600" defTabSz="457200">
                        <a:spcBef>
                          <a:spcPct val="20000"/>
                        </a:spcBef>
                        <a:defRPr>
                          <a:solidFill>
                            <a:schemeClr val="tx1"/>
                          </a:solidFill>
                          <a:latin typeface="Lucida Grande" charset="0"/>
                          <a:ea typeface="Geneva" charset="0"/>
                          <a:cs typeface="Geneva" charset="0"/>
                        </a:defRPr>
                      </a:lvl4pPr>
                      <a:lvl5pPr marL="2057400" indent="-228600" defTabSz="457200">
                        <a:spcBef>
                          <a:spcPct val="20000"/>
                        </a:spcBef>
                        <a:defRPr>
                          <a:solidFill>
                            <a:schemeClr val="tx1"/>
                          </a:solidFill>
                          <a:latin typeface="Lucida Grande" charset="0"/>
                          <a:ea typeface="Geneva" charset="0"/>
                          <a:cs typeface="Geneva" charset="0"/>
                        </a:defRPr>
                      </a:lvl5pPr>
                      <a:lvl6pPr marL="25146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6pPr>
                      <a:lvl7pPr marL="29718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7pPr>
                      <a:lvl8pPr marL="34290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8pPr>
                      <a:lvl9pPr marL="38862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9p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en-GB" altLang="x-none" sz="1800" b="0" i="0" u="none" strike="noStrike" cap="none" normalizeH="0" baseline="0" dirty="0">
                          <a:ln>
                            <a:noFill/>
                          </a:ln>
                          <a:solidFill>
                            <a:srgbClr val="4D4D4C"/>
                          </a:solidFill>
                          <a:effectLst/>
                          <a:latin typeface="Calibri" charset="0"/>
                          <a:ea typeface="MS PGothic" charset="-128"/>
                        </a:rPr>
                        <a:t>£2,750</a:t>
                      </a:r>
                      <a:endParaRPr kumimoji="0" lang="en-US" altLang="x-none" sz="1800" b="0" i="0" u="none" strike="noStrike" cap="none" normalizeH="0" baseline="0" dirty="0">
                        <a:ln>
                          <a:noFill/>
                        </a:ln>
                        <a:solidFill>
                          <a:srgbClr val="4D4D4C"/>
                        </a:solidFill>
                        <a:effectLst/>
                        <a:latin typeface="Calibri" charset="0"/>
                        <a:ea typeface="MS PGothic"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ct val="20000"/>
                        </a:spcBef>
                        <a:defRPr sz="2800">
                          <a:solidFill>
                            <a:schemeClr val="tx1"/>
                          </a:solidFill>
                          <a:latin typeface="Lucida Grande" charset="0"/>
                          <a:ea typeface="MS PGothic" charset="-128"/>
                          <a:cs typeface="Geneva" charset="0"/>
                        </a:defRPr>
                      </a:lvl1pPr>
                      <a:lvl2pPr marL="742950" indent="-285750" defTabSz="457200">
                        <a:spcBef>
                          <a:spcPct val="20000"/>
                        </a:spcBef>
                        <a:defRPr sz="2400">
                          <a:solidFill>
                            <a:schemeClr val="tx1"/>
                          </a:solidFill>
                          <a:latin typeface="Lucida Grande" charset="0"/>
                          <a:ea typeface="Geneva" charset="0"/>
                          <a:cs typeface="Geneva" charset="0"/>
                        </a:defRPr>
                      </a:lvl2pPr>
                      <a:lvl3pPr marL="1143000" indent="-228600" defTabSz="457200">
                        <a:spcBef>
                          <a:spcPct val="20000"/>
                        </a:spcBef>
                        <a:defRPr sz="2000">
                          <a:solidFill>
                            <a:schemeClr val="tx1"/>
                          </a:solidFill>
                          <a:latin typeface="Lucida Grande" charset="0"/>
                          <a:ea typeface="Geneva" charset="0"/>
                          <a:cs typeface="Geneva" charset="0"/>
                        </a:defRPr>
                      </a:lvl3pPr>
                      <a:lvl4pPr marL="1600200" indent="-228600" defTabSz="457200">
                        <a:spcBef>
                          <a:spcPct val="20000"/>
                        </a:spcBef>
                        <a:defRPr>
                          <a:solidFill>
                            <a:schemeClr val="tx1"/>
                          </a:solidFill>
                          <a:latin typeface="Lucida Grande" charset="0"/>
                          <a:ea typeface="Geneva" charset="0"/>
                          <a:cs typeface="Geneva" charset="0"/>
                        </a:defRPr>
                      </a:lvl4pPr>
                      <a:lvl5pPr marL="2057400" indent="-228600" defTabSz="457200">
                        <a:spcBef>
                          <a:spcPct val="20000"/>
                        </a:spcBef>
                        <a:defRPr>
                          <a:solidFill>
                            <a:schemeClr val="tx1"/>
                          </a:solidFill>
                          <a:latin typeface="Lucida Grande" charset="0"/>
                          <a:ea typeface="Geneva" charset="0"/>
                          <a:cs typeface="Geneva" charset="0"/>
                        </a:defRPr>
                      </a:lvl5pPr>
                      <a:lvl6pPr marL="25146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6pPr>
                      <a:lvl7pPr marL="29718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7pPr>
                      <a:lvl8pPr marL="34290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8pPr>
                      <a:lvl9pPr marL="38862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9p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en-GB" altLang="x-none" sz="1800" b="0" i="0" u="none" strike="noStrike" cap="none" normalizeH="0" baseline="0" dirty="0">
                          <a:ln>
                            <a:noFill/>
                          </a:ln>
                          <a:solidFill>
                            <a:srgbClr val="4D4D4C"/>
                          </a:solidFill>
                          <a:effectLst/>
                          <a:latin typeface="Calibri" charset="0"/>
                          <a:ea typeface="MS PGothic" charset="-128"/>
                        </a:rPr>
                        <a:t>£3,800</a:t>
                      </a:r>
                      <a:endParaRPr kumimoji="0" lang="en-US" altLang="x-none" sz="1800" b="0" i="0" u="none" strike="noStrike" cap="none" normalizeH="0" baseline="0" dirty="0">
                        <a:ln>
                          <a:noFill/>
                        </a:ln>
                        <a:solidFill>
                          <a:srgbClr val="4D4D4C"/>
                        </a:solidFill>
                        <a:effectLst/>
                        <a:latin typeface="Calibri" charset="0"/>
                        <a:ea typeface="MS PGothic"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ct val="20000"/>
                        </a:spcBef>
                        <a:defRPr sz="2800">
                          <a:solidFill>
                            <a:schemeClr val="tx1"/>
                          </a:solidFill>
                          <a:latin typeface="Lucida Grande" charset="0"/>
                          <a:ea typeface="MS PGothic" charset="-128"/>
                          <a:cs typeface="Geneva" charset="0"/>
                        </a:defRPr>
                      </a:lvl1pPr>
                      <a:lvl2pPr marL="742950" indent="-285750" defTabSz="457200">
                        <a:spcBef>
                          <a:spcPct val="20000"/>
                        </a:spcBef>
                        <a:defRPr sz="2400">
                          <a:solidFill>
                            <a:schemeClr val="tx1"/>
                          </a:solidFill>
                          <a:latin typeface="Lucida Grande" charset="0"/>
                          <a:ea typeface="Geneva" charset="0"/>
                          <a:cs typeface="Geneva" charset="0"/>
                        </a:defRPr>
                      </a:lvl2pPr>
                      <a:lvl3pPr marL="1143000" indent="-228600" defTabSz="457200">
                        <a:spcBef>
                          <a:spcPct val="20000"/>
                        </a:spcBef>
                        <a:defRPr sz="2000">
                          <a:solidFill>
                            <a:schemeClr val="tx1"/>
                          </a:solidFill>
                          <a:latin typeface="Lucida Grande" charset="0"/>
                          <a:ea typeface="Geneva" charset="0"/>
                          <a:cs typeface="Geneva" charset="0"/>
                        </a:defRPr>
                      </a:lvl3pPr>
                      <a:lvl4pPr marL="1600200" indent="-228600" defTabSz="457200">
                        <a:spcBef>
                          <a:spcPct val="20000"/>
                        </a:spcBef>
                        <a:defRPr>
                          <a:solidFill>
                            <a:schemeClr val="tx1"/>
                          </a:solidFill>
                          <a:latin typeface="Lucida Grande" charset="0"/>
                          <a:ea typeface="Geneva" charset="0"/>
                          <a:cs typeface="Geneva" charset="0"/>
                        </a:defRPr>
                      </a:lvl4pPr>
                      <a:lvl5pPr marL="2057400" indent="-228600" defTabSz="457200">
                        <a:spcBef>
                          <a:spcPct val="20000"/>
                        </a:spcBef>
                        <a:defRPr>
                          <a:solidFill>
                            <a:schemeClr val="tx1"/>
                          </a:solidFill>
                          <a:latin typeface="Lucida Grande" charset="0"/>
                          <a:ea typeface="Geneva" charset="0"/>
                          <a:cs typeface="Geneva" charset="0"/>
                        </a:defRPr>
                      </a:lvl5pPr>
                      <a:lvl6pPr marL="25146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6pPr>
                      <a:lvl7pPr marL="29718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7pPr>
                      <a:lvl8pPr marL="34290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8pPr>
                      <a:lvl9pPr marL="38862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9p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en-GB" altLang="x-none" sz="1800" b="0" i="0" u="none" strike="noStrike" cap="none" normalizeH="0" baseline="0" dirty="0">
                          <a:ln>
                            <a:noFill/>
                          </a:ln>
                          <a:solidFill>
                            <a:srgbClr val="4D4D4C"/>
                          </a:solidFill>
                          <a:effectLst/>
                          <a:latin typeface="Calibri" charset="0"/>
                          <a:ea typeface="MS PGothic" charset="-128"/>
                        </a:rPr>
                        <a:t>£4,850</a:t>
                      </a:r>
                      <a:endParaRPr kumimoji="0" lang="en-US" altLang="x-none" sz="1800" b="0" i="0" u="none" strike="noStrike" cap="none" normalizeH="0" baseline="0" dirty="0">
                        <a:ln>
                          <a:noFill/>
                        </a:ln>
                        <a:solidFill>
                          <a:srgbClr val="4D4D4C"/>
                        </a:solidFill>
                        <a:effectLst/>
                        <a:latin typeface="Calibri" charset="0"/>
                        <a:ea typeface="MS PGothic"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graphicFrame>
        <p:nvGraphicFramePr>
          <p:cNvPr id="18" name="Table 17">
            <a:extLst>
              <a:ext uri="{FF2B5EF4-FFF2-40B4-BE49-F238E27FC236}">
                <a16:creationId xmlns:a16="http://schemas.microsoft.com/office/drawing/2014/main" id="{B4882226-4EA6-486A-AC73-294921EB32B4}"/>
              </a:ext>
            </a:extLst>
          </p:cNvPr>
          <p:cNvGraphicFramePr>
            <a:graphicFrameLocks noGrp="1"/>
          </p:cNvGraphicFramePr>
          <p:nvPr>
            <p:extLst>
              <p:ext uri="{D42A27DB-BD31-4B8C-83A1-F6EECF244321}">
                <p14:modId xmlns:p14="http://schemas.microsoft.com/office/powerpoint/2010/main" val="496625859"/>
              </p:ext>
            </p:extLst>
          </p:nvPr>
        </p:nvGraphicFramePr>
        <p:xfrm>
          <a:off x="4071938" y="3290021"/>
          <a:ext cx="7592543" cy="1289051"/>
        </p:xfrm>
        <a:graphic>
          <a:graphicData uri="http://schemas.openxmlformats.org/drawingml/2006/table">
            <a:tbl>
              <a:tblPr/>
              <a:tblGrid>
                <a:gridCol w="2283251">
                  <a:extLst>
                    <a:ext uri="{9D8B030D-6E8A-4147-A177-3AD203B41FA5}">
                      <a16:colId xmlns:a16="http://schemas.microsoft.com/office/drawing/2014/main" val="20000"/>
                    </a:ext>
                  </a:extLst>
                </a:gridCol>
                <a:gridCol w="1559533">
                  <a:extLst>
                    <a:ext uri="{9D8B030D-6E8A-4147-A177-3AD203B41FA5}">
                      <a16:colId xmlns:a16="http://schemas.microsoft.com/office/drawing/2014/main" val="20001"/>
                    </a:ext>
                  </a:extLst>
                </a:gridCol>
                <a:gridCol w="1869146">
                  <a:extLst>
                    <a:ext uri="{9D8B030D-6E8A-4147-A177-3AD203B41FA5}">
                      <a16:colId xmlns:a16="http://schemas.microsoft.com/office/drawing/2014/main" val="20002"/>
                    </a:ext>
                  </a:extLst>
                </a:gridCol>
                <a:gridCol w="1880613">
                  <a:extLst>
                    <a:ext uri="{9D8B030D-6E8A-4147-A177-3AD203B41FA5}">
                      <a16:colId xmlns:a16="http://schemas.microsoft.com/office/drawing/2014/main" val="20003"/>
                    </a:ext>
                  </a:extLst>
                </a:gridCol>
              </a:tblGrid>
              <a:tr h="341312">
                <a:tc>
                  <a:txBody>
                    <a:bodyPr/>
                    <a:lstStyle>
                      <a:lvl1pPr defTabSz="457200">
                        <a:spcBef>
                          <a:spcPct val="20000"/>
                        </a:spcBef>
                        <a:defRPr sz="2800">
                          <a:solidFill>
                            <a:schemeClr val="tx1"/>
                          </a:solidFill>
                          <a:latin typeface="Lucida Grande" charset="0"/>
                          <a:ea typeface="MS PGothic" charset="-128"/>
                          <a:cs typeface="Geneva" charset="0"/>
                        </a:defRPr>
                      </a:lvl1pPr>
                      <a:lvl2pPr marL="742950" indent="-285750" defTabSz="457200">
                        <a:spcBef>
                          <a:spcPct val="20000"/>
                        </a:spcBef>
                        <a:defRPr sz="2400">
                          <a:solidFill>
                            <a:schemeClr val="tx1"/>
                          </a:solidFill>
                          <a:latin typeface="Lucida Grande" charset="0"/>
                          <a:ea typeface="Geneva" charset="0"/>
                          <a:cs typeface="Geneva" charset="0"/>
                        </a:defRPr>
                      </a:lvl2pPr>
                      <a:lvl3pPr marL="1143000" indent="-228600" defTabSz="457200">
                        <a:spcBef>
                          <a:spcPct val="20000"/>
                        </a:spcBef>
                        <a:defRPr sz="2000">
                          <a:solidFill>
                            <a:schemeClr val="tx1"/>
                          </a:solidFill>
                          <a:latin typeface="Lucida Grande" charset="0"/>
                          <a:ea typeface="Geneva" charset="0"/>
                          <a:cs typeface="Geneva" charset="0"/>
                        </a:defRPr>
                      </a:lvl3pPr>
                      <a:lvl4pPr marL="1600200" indent="-228600" defTabSz="457200">
                        <a:spcBef>
                          <a:spcPct val="20000"/>
                        </a:spcBef>
                        <a:defRPr>
                          <a:solidFill>
                            <a:schemeClr val="tx1"/>
                          </a:solidFill>
                          <a:latin typeface="Lucida Grande" charset="0"/>
                          <a:ea typeface="Geneva" charset="0"/>
                          <a:cs typeface="Geneva" charset="0"/>
                        </a:defRPr>
                      </a:lvl4pPr>
                      <a:lvl5pPr marL="2057400" indent="-228600" defTabSz="457200">
                        <a:spcBef>
                          <a:spcPct val="20000"/>
                        </a:spcBef>
                        <a:defRPr>
                          <a:solidFill>
                            <a:schemeClr val="tx1"/>
                          </a:solidFill>
                          <a:latin typeface="Lucida Grande" charset="0"/>
                          <a:ea typeface="Geneva" charset="0"/>
                          <a:cs typeface="Geneva" charset="0"/>
                        </a:defRPr>
                      </a:lvl5pPr>
                      <a:lvl6pPr marL="25146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6pPr>
                      <a:lvl7pPr marL="29718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7pPr>
                      <a:lvl8pPr marL="34290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8pPr>
                      <a:lvl9pPr marL="38862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9pPr>
                    </a:lstStyle>
                    <a:p>
                      <a:pPr marL="0" marR="0" lvl="0" indent="0" algn="ctr" defTabSz="457200" rtl="0" eaLnBrk="1" fontAlgn="base" latinLnBrk="0" hangingPunct="1">
                        <a:lnSpc>
                          <a:spcPct val="115000"/>
                        </a:lnSpc>
                        <a:spcBef>
                          <a:spcPct val="0"/>
                        </a:spcBef>
                        <a:spcAft>
                          <a:spcPct val="0"/>
                        </a:spcAft>
                        <a:buClrTx/>
                        <a:buSzTx/>
                        <a:buFontTx/>
                        <a:buNone/>
                        <a:tabLst/>
                      </a:pPr>
                      <a:r>
                        <a:rPr kumimoji="0" lang="en-GB" altLang="x-none" sz="1800" b="1" i="0" u="none" strike="noStrike" cap="none" normalizeH="0" baseline="0" dirty="0">
                          <a:ln>
                            <a:noFill/>
                          </a:ln>
                          <a:solidFill>
                            <a:schemeClr val="bg1"/>
                          </a:solidFill>
                          <a:effectLst/>
                          <a:latin typeface="Calibri" charset="0"/>
                          <a:ea typeface="MS PGothic" charset="-128"/>
                        </a:rPr>
                        <a:t>Number of sales</a:t>
                      </a:r>
                      <a:endParaRPr kumimoji="0" lang="en-US" altLang="x-none" sz="1800" b="1" i="0" u="none" strike="noStrike" cap="none" normalizeH="0" baseline="0" dirty="0">
                        <a:ln>
                          <a:noFill/>
                        </a:ln>
                        <a:solidFill>
                          <a:schemeClr val="bg1"/>
                        </a:solidFill>
                        <a:effectLst/>
                        <a:latin typeface="Calibri" charset="0"/>
                        <a:ea typeface="MS PGothic" charset="-128"/>
                      </a:endParaRPr>
                    </a:p>
                  </a:txBody>
                  <a:tcPr marL="68580" marR="68580" marT="0" marB="0" horzOverflow="overflow">
                    <a:lnL>
                      <a:noFill/>
                    </a:lnL>
                    <a:lnR>
                      <a:noFill/>
                    </a:lnR>
                    <a:lnT>
                      <a:noFill/>
                    </a:lnT>
                    <a:lnB>
                      <a:noFill/>
                    </a:lnB>
                    <a:lnTlToBr>
                      <a:noFill/>
                    </a:lnTlToBr>
                    <a:lnBlToTr>
                      <a:noFill/>
                    </a:lnBlToTr>
                    <a:solidFill>
                      <a:srgbClr val="1268B3"/>
                    </a:solidFill>
                  </a:tcPr>
                </a:tc>
                <a:tc>
                  <a:txBody>
                    <a:bodyPr/>
                    <a:lstStyle>
                      <a:lvl1pPr defTabSz="457200">
                        <a:spcBef>
                          <a:spcPct val="20000"/>
                        </a:spcBef>
                        <a:defRPr sz="2800">
                          <a:solidFill>
                            <a:schemeClr val="tx1"/>
                          </a:solidFill>
                          <a:latin typeface="Lucida Grande" charset="0"/>
                          <a:ea typeface="MS PGothic" charset="-128"/>
                          <a:cs typeface="Geneva" charset="0"/>
                        </a:defRPr>
                      </a:lvl1pPr>
                      <a:lvl2pPr marL="742950" indent="-285750" defTabSz="457200">
                        <a:spcBef>
                          <a:spcPct val="20000"/>
                        </a:spcBef>
                        <a:defRPr sz="2400">
                          <a:solidFill>
                            <a:schemeClr val="tx1"/>
                          </a:solidFill>
                          <a:latin typeface="Lucida Grande" charset="0"/>
                          <a:ea typeface="Geneva" charset="0"/>
                          <a:cs typeface="Geneva" charset="0"/>
                        </a:defRPr>
                      </a:lvl2pPr>
                      <a:lvl3pPr marL="1143000" indent="-228600" defTabSz="457200">
                        <a:spcBef>
                          <a:spcPct val="20000"/>
                        </a:spcBef>
                        <a:defRPr sz="2000">
                          <a:solidFill>
                            <a:schemeClr val="tx1"/>
                          </a:solidFill>
                          <a:latin typeface="Lucida Grande" charset="0"/>
                          <a:ea typeface="Geneva" charset="0"/>
                          <a:cs typeface="Geneva" charset="0"/>
                        </a:defRPr>
                      </a:lvl3pPr>
                      <a:lvl4pPr marL="1600200" indent="-228600" defTabSz="457200">
                        <a:spcBef>
                          <a:spcPct val="20000"/>
                        </a:spcBef>
                        <a:defRPr>
                          <a:solidFill>
                            <a:schemeClr val="tx1"/>
                          </a:solidFill>
                          <a:latin typeface="Lucida Grande" charset="0"/>
                          <a:ea typeface="Geneva" charset="0"/>
                          <a:cs typeface="Geneva" charset="0"/>
                        </a:defRPr>
                      </a:lvl4pPr>
                      <a:lvl5pPr marL="2057400" indent="-228600" defTabSz="457200">
                        <a:spcBef>
                          <a:spcPct val="20000"/>
                        </a:spcBef>
                        <a:defRPr>
                          <a:solidFill>
                            <a:schemeClr val="tx1"/>
                          </a:solidFill>
                          <a:latin typeface="Lucida Grande" charset="0"/>
                          <a:ea typeface="Geneva" charset="0"/>
                          <a:cs typeface="Geneva" charset="0"/>
                        </a:defRPr>
                      </a:lvl5pPr>
                      <a:lvl6pPr marL="25146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6pPr>
                      <a:lvl7pPr marL="29718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7pPr>
                      <a:lvl8pPr marL="34290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8pPr>
                      <a:lvl9pPr marL="38862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9pPr>
                    </a:lstStyle>
                    <a:p>
                      <a:pPr marL="0" marR="0" lvl="0" indent="0" algn="ctr" defTabSz="457200" rtl="0" eaLnBrk="1" fontAlgn="base" latinLnBrk="0" hangingPunct="1">
                        <a:lnSpc>
                          <a:spcPct val="115000"/>
                        </a:lnSpc>
                        <a:spcBef>
                          <a:spcPct val="0"/>
                        </a:spcBef>
                        <a:spcAft>
                          <a:spcPct val="0"/>
                        </a:spcAft>
                        <a:buClrTx/>
                        <a:buSzTx/>
                        <a:buFontTx/>
                        <a:buNone/>
                        <a:tabLst/>
                      </a:pPr>
                      <a:r>
                        <a:rPr kumimoji="0" lang="en-GB" altLang="x-none" sz="1800" b="1" i="0" u="none" strike="noStrike" cap="none" normalizeH="0" baseline="0" dirty="0">
                          <a:ln>
                            <a:noFill/>
                          </a:ln>
                          <a:solidFill>
                            <a:schemeClr val="bg1"/>
                          </a:solidFill>
                          <a:effectLst/>
                          <a:latin typeface="Calibri" charset="0"/>
                          <a:ea typeface="MS PGothic" charset="-128"/>
                        </a:rPr>
                        <a:t>May</a:t>
                      </a:r>
                      <a:endParaRPr kumimoji="0" lang="en-US" altLang="x-none" sz="1800" b="1" i="0" u="none" strike="noStrike" cap="none" normalizeH="0" baseline="0" dirty="0">
                        <a:ln>
                          <a:noFill/>
                        </a:ln>
                        <a:solidFill>
                          <a:schemeClr val="bg1"/>
                        </a:solidFill>
                        <a:effectLst/>
                        <a:latin typeface="Calibri" charset="0"/>
                        <a:ea typeface="MS PGothic" charset="-128"/>
                      </a:endParaRPr>
                    </a:p>
                  </a:txBody>
                  <a:tcPr marL="68580" marR="68580" marT="0" marB="0" horzOverflow="overflow">
                    <a:lnL>
                      <a:noFill/>
                    </a:lnL>
                    <a:lnR>
                      <a:noFill/>
                    </a:lnR>
                    <a:lnT>
                      <a:noFill/>
                    </a:lnT>
                    <a:lnB>
                      <a:noFill/>
                    </a:lnB>
                    <a:lnTlToBr>
                      <a:noFill/>
                    </a:lnTlToBr>
                    <a:lnBlToTr>
                      <a:noFill/>
                    </a:lnBlToTr>
                    <a:solidFill>
                      <a:srgbClr val="1268B3"/>
                    </a:solidFill>
                  </a:tcPr>
                </a:tc>
                <a:tc>
                  <a:txBody>
                    <a:bodyPr/>
                    <a:lstStyle>
                      <a:lvl1pPr defTabSz="457200">
                        <a:spcBef>
                          <a:spcPct val="20000"/>
                        </a:spcBef>
                        <a:defRPr sz="2800">
                          <a:solidFill>
                            <a:schemeClr val="tx1"/>
                          </a:solidFill>
                          <a:latin typeface="Lucida Grande" charset="0"/>
                          <a:ea typeface="MS PGothic" charset="-128"/>
                          <a:cs typeface="Geneva" charset="0"/>
                        </a:defRPr>
                      </a:lvl1pPr>
                      <a:lvl2pPr marL="742950" indent="-285750" defTabSz="457200">
                        <a:spcBef>
                          <a:spcPct val="20000"/>
                        </a:spcBef>
                        <a:defRPr sz="2400">
                          <a:solidFill>
                            <a:schemeClr val="tx1"/>
                          </a:solidFill>
                          <a:latin typeface="Lucida Grande" charset="0"/>
                          <a:ea typeface="Geneva" charset="0"/>
                          <a:cs typeface="Geneva" charset="0"/>
                        </a:defRPr>
                      </a:lvl2pPr>
                      <a:lvl3pPr marL="1143000" indent="-228600" defTabSz="457200">
                        <a:spcBef>
                          <a:spcPct val="20000"/>
                        </a:spcBef>
                        <a:defRPr sz="2000">
                          <a:solidFill>
                            <a:schemeClr val="tx1"/>
                          </a:solidFill>
                          <a:latin typeface="Lucida Grande" charset="0"/>
                          <a:ea typeface="Geneva" charset="0"/>
                          <a:cs typeface="Geneva" charset="0"/>
                        </a:defRPr>
                      </a:lvl3pPr>
                      <a:lvl4pPr marL="1600200" indent="-228600" defTabSz="457200">
                        <a:spcBef>
                          <a:spcPct val="20000"/>
                        </a:spcBef>
                        <a:defRPr>
                          <a:solidFill>
                            <a:schemeClr val="tx1"/>
                          </a:solidFill>
                          <a:latin typeface="Lucida Grande" charset="0"/>
                          <a:ea typeface="Geneva" charset="0"/>
                          <a:cs typeface="Geneva" charset="0"/>
                        </a:defRPr>
                      </a:lvl4pPr>
                      <a:lvl5pPr marL="2057400" indent="-228600" defTabSz="457200">
                        <a:spcBef>
                          <a:spcPct val="20000"/>
                        </a:spcBef>
                        <a:defRPr>
                          <a:solidFill>
                            <a:schemeClr val="tx1"/>
                          </a:solidFill>
                          <a:latin typeface="Lucida Grande" charset="0"/>
                          <a:ea typeface="Geneva" charset="0"/>
                          <a:cs typeface="Geneva" charset="0"/>
                        </a:defRPr>
                      </a:lvl5pPr>
                      <a:lvl6pPr marL="25146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6pPr>
                      <a:lvl7pPr marL="29718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7pPr>
                      <a:lvl8pPr marL="34290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8pPr>
                      <a:lvl9pPr marL="38862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9pPr>
                    </a:lstStyle>
                    <a:p>
                      <a:pPr marL="0" marR="0" lvl="0" indent="0" algn="ctr" defTabSz="457200" rtl="0" eaLnBrk="1" fontAlgn="base" latinLnBrk="0" hangingPunct="1">
                        <a:lnSpc>
                          <a:spcPct val="115000"/>
                        </a:lnSpc>
                        <a:spcBef>
                          <a:spcPct val="0"/>
                        </a:spcBef>
                        <a:spcAft>
                          <a:spcPct val="0"/>
                        </a:spcAft>
                        <a:buClrTx/>
                        <a:buSzTx/>
                        <a:buFontTx/>
                        <a:buNone/>
                        <a:tabLst/>
                      </a:pPr>
                      <a:r>
                        <a:rPr kumimoji="0" lang="en-GB" altLang="x-none" sz="1800" b="1" i="0" u="none" strike="noStrike" cap="none" normalizeH="0" baseline="0" dirty="0">
                          <a:ln>
                            <a:noFill/>
                          </a:ln>
                          <a:solidFill>
                            <a:schemeClr val="bg1"/>
                          </a:solidFill>
                          <a:effectLst/>
                          <a:latin typeface="Calibri" charset="0"/>
                          <a:ea typeface="MS PGothic" charset="-128"/>
                        </a:rPr>
                        <a:t>June</a:t>
                      </a:r>
                      <a:endParaRPr kumimoji="0" lang="en-US" altLang="x-none" sz="1800" b="1" i="0" u="none" strike="noStrike" cap="none" normalizeH="0" baseline="0" dirty="0">
                        <a:ln>
                          <a:noFill/>
                        </a:ln>
                        <a:solidFill>
                          <a:schemeClr val="bg1"/>
                        </a:solidFill>
                        <a:effectLst/>
                        <a:latin typeface="Calibri" charset="0"/>
                        <a:ea typeface="MS PGothic" charset="-128"/>
                      </a:endParaRPr>
                    </a:p>
                  </a:txBody>
                  <a:tcPr marL="68580" marR="68580" marT="0" marB="0" horzOverflow="overflow">
                    <a:lnL>
                      <a:noFill/>
                    </a:lnL>
                    <a:lnR>
                      <a:noFill/>
                    </a:lnR>
                    <a:lnT>
                      <a:noFill/>
                    </a:lnT>
                    <a:lnB>
                      <a:noFill/>
                    </a:lnB>
                    <a:lnTlToBr>
                      <a:noFill/>
                    </a:lnTlToBr>
                    <a:lnBlToTr>
                      <a:noFill/>
                    </a:lnBlToTr>
                    <a:solidFill>
                      <a:srgbClr val="1268B3"/>
                    </a:solidFill>
                  </a:tcPr>
                </a:tc>
                <a:tc>
                  <a:txBody>
                    <a:bodyPr/>
                    <a:lstStyle>
                      <a:lvl1pPr defTabSz="457200">
                        <a:spcBef>
                          <a:spcPct val="20000"/>
                        </a:spcBef>
                        <a:defRPr sz="2800">
                          <a:solidFill>
                            <a:schemeClr val="tx1"/>
                          </a:solidFill>
                          <a:latin typeface="Lucida Grande" charset="0"/>
                          <a:ea typeface="MS PGothic" charset="-128"/>
                          <a:cs typeface="Geneva" charset="0"/>
                        </a:defRPr>
                      </a:lvl1pPr>
                      <a:lvl2pPr marL="742950" indent="-285750" defTabSz="457200">
                        <a:spcBef>
                          <a:spcPct val="20000"/>
                        </a:spcBef>
                        <a:defRPr sz="2400">
                          <a:solidFill>
                            <a:schemeClr val="tx1"/>
                          </a:solidFill>
                          <a:latin typeface="Lucida Grande" charset="0"/>
                          <a:ea typeface="Geneva" charset="0"/>
                          <a:cs typeface="Geneva" charset="0"/>
                        </a:defRPr>
                      </a:lvl2pPr>
                      <a:lvl3pPr marL="1143000" indent="-228600" defTabSz="457200">
                        <a:spcBef>
                          <a:spcPct val="20000"/>
                        </a:spcBef>
                        <a:defRPr sz="2000">
                          <a:solidFill>
                            <a:schemeClr val="tx1"/>
                          </a:solidFill>
                          <a:latin typeface="Lucida Grande" charset="0"/>
                          <a:ea typeface="Geneva" charset="0"/>
                          <a:cs typeface="Geneva" charset="0"/>
                        </a:defRPr>
                      </a:lvl3pPr>
                      <a:lvl4pPr marL="1600200" indent="-228600" defTabSz="457200">
                        <a:spcBef>
                          <a:spcPct val="20000"/>
                        </a:spcBef>
                        <a:defRPr>
                          <a:solidFill>
                            <a:schemeClr val="tx1"/>
                          </a:solidFill>
                          <a:latin typeface="Lucida Grande" charset="0"/>
                          <a:ea typeface="Geneva" charset="0"/>
                          <a:cs typeface="Geneva" charset="0"/>
                        </a:defRPr>
                      </a:lvl4pPr>
                      <a:lvl5pPr marL="2057400" indent="-228600" defTabSz="457200">
                        <a:spcBef>
                          <a:spcPct val="20000"/>
                        </a:spcBef>
                        <a:defRPr>
                          <a:solidFill>
                            <a:schemeClr val="tx1"/>
                          </a:solidFill>
                          <a:latin typeface="Lucida Grande" charset="0"/>
                          <a:ea typeface="Geneva" charset="0"/>
                          <a:cs typeface="Geneva" charset="0"/>
                        </a:defRPr>
                      </a:lvl5pPr>
                      <a:lvl6pPr marL="25146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6pPr>
                      <a:lvl7pPr marL="29718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7pPr>
                      <a:lvl8pPr marL="34290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8pPr>
                      <a:lvl9pPr marL="38862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9pPr>
                    </a:lstStyle>
                    <a:p>
                      <a:pPr marL="0" marR="0" lvl="0" indent="0" algn="ctr" defTabSz="457200" rtl="0" eaLnBrk="1" fontAlgn="base" latinLnBrk="0" hangingPunct="1">
                        <a:lnSpc>
                          <a:spcPct val="115000"/>
                        </a:lnSpc>
                        <a:spcBef>
                          <a:spcPct val="0"/>
                        </a:spcBef>
                        <a:spcAft>
                          <a:spcPct val="0"/>
                        </a:spcAft>
                        <a:buClrTx/>
                        <a:buSzTx/>
                        <a:buFontTx/>
                        <a:buNone/>
                        <a:tabLst/>
                      </a:pPr>
                      <a:r>
                        <a:rPr kumimoji="0" lang="en-GB" altLang="x-none" sz="1800" b="1" i="0" u="none" strike="noStrike" cap="none" normalizeH="0" baseline="0" dirty="0">
                          <a:ln>
                            <a:noFill/>
                          </a:ln>
                          <a:solidFill>
                            <a:schemeClr val="bg1"/>
                          </a:solidFill>
                          <a:effectLst/>
                          <a:latin typeface="Calibri" charset="0"/>
                          <a:ea typeface="MS PGothic" charset="-128"/>
                        </a:rPr>
                        <a:t>July</a:t>
                      </a:r>
                      <a:endParaRPr kumimoji="0" lang="en-US" altLang="x-none" sz="1800" b="1" i="0" u="none" strike="noStrike" cap="none" normalizeH="0" baseline="0" dirty="0">
                        <a:ln>
                          <a:noFill/>
                        </a:ln>
                        <a:solidFill>
                          <a:schemeClr val="bg1"/>
                        </a:solidFill>
                        <a:effectLst/>
                        <a:latin typeface="Calibri" charset="0"/>
                        <a:ea typeface="MS PGothic" charset="-128"/>
                      </a:endParaRPr>
                    </a:p>
                  </a:txBody>
                  <a:tcPr marL="68580" marR="68580" marT="0" marB="0" horzOverflow="overflow">
                    <a:lnL>
                      <a:noFill/>
                    </a:lnL>
                    <a:lnR>
                      <a:noFill/>
                    </a:lnR>
                    <a:lnT>
                      <a:noFill/>
                    </a:lnT>
                    <a:lnB>
                      <a:noFill/>
                    </a:lnB>
                    <a:lnTlToBr>
                      <a:noFill/>
                    </a:lnTlToBr>
                    <a:lnBlToTr>
                      <a:noFill/>
                    </a:lnBlToTr>
                    <a:solidFill>
                      <a:srgbClr val="1268B3"/>
                    </a:solidFill>
                  </a:tcPr>
                </a:tc>
                <a:extLst>
                  <a:ext uri="{0D108BD9-81ED-4DB2-BD59-A6C34878D82A}">
                    <a16:rowId xmlns:a16="http://schemas.microsoft.com/office/drawing/2014/main" val="10000"/>
                  </a:ext>
                </a:extLst>
              </a:tr>
              <a:tr h="315913">
                <a:tc>
                  <a:txBody>
                    <a:bodyPr/>
                    <a:lstStyle>
                      <a:lvl1pPr defTabSz="457200">
                        <a:spcBef>
                          <a:spcPct val="20000"/>
                        </a:spcBef>
                        <a:defRPr sz="2800">
                          <a:solidFill>
                            <a:schemeClr val="tx1"/>
                          </a:solidFill>
                          <a:latin typeface="Lucida Grande" charset="0"/>
                          <a:ea typeface="MS PGothic" charset="-128"/>
                          <a:cs typeface="Geneva" charset="0"/>
                        </a:defRPr>
                      </a:lvl1pPr>
                      <a:lvl2pPr marL="742950" indent="-285750" defTabSz="457200">
                        <a:spcBef>
                          <a:spcPct val="20000"/>
                        </a:spcBef>
                        <a:defRPr sz="2400">
                          <a:solidFill>
                            <a:schemeClr val="tx1"/>
                          </a:solidFill>
                          <a:latin typeface="Lucida Grande" charset="0"/>
                          <a:ea typeface="Geneva" charset="0"/>
                          <a:cs typeface="Geneva" charset="0"/>
                        </a:defRPr>
                      </a:lvl2pPr>
                      <a:lvl3pPr marL="1143000" indent="-228600" defTabSz="457200">
                        <a:spcBef>
                          <a:spcPct val="20000"/>
                        </a:spcBef>
                        <a:defRPr sz="2000">
                          <a:solidFill>
                            <a:schemeClr val="tx1"/>
                          </a:solidFill>
                          <a:latin typeface="Lucida Grande" charset="0"/>
                          <a:ea typeface="Geneva" charset="0"/>
                          <a:cs typeface="Geneva" charset="0"/>
                        </a:defRPr>
                      </a:lvl3pPr>
                      <a:lvl4pPr marL="1600200" indent="-228600" defTabSz="457200">
                        <a:spcBef>
                          <a:spcPct val="20000"/>
                        </a:spcBef>
                        <a:defRPr>
                          <a:solidFill>
                            <a:schemeClr val="tx1"/>
                          </a:solidFill>
                          <a:latin typeface="Lucida Grande" charset="0"/>
                          <a:ea typeface="Geneva" charset="0"/>
                          <a:cs typeface="Geneva" charset="0"/>
                        </a:defRPr>
                      </a:lvl4pPr>
                      <a:lvl5pPr marL="2057400" indent="-228600" defTabSz="457200">
                        <a:spcBef>
                          <a:spcPct val="20000"/>
                        </a:spcBef>
                        <a:defRPr>
                          <a:solidFill>
                            <a:schemeClr val="tx1"/>
                          </a:solidFill>
                          <a:latin typeface="Lucida Grande" charset="0"/>
                          <a:ea typeface="Geneva" charset="0"/>
                          <a:cs typeface="Geneva" charset="0"/>
                        </a:defRPr>
                      </a:lvl5pPr>
                      <a:lvl6pPr marL="25146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6pPr>
                      <a:lvl7pPr marL="29718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7pPr>
                      <a:lvl8pPr marL="34290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8pPr>
                      <a:lvl9pPr marL="38862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9p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en-GB" altLang="x-none" sz="1800" b="1" i="0" u="none" strike="noStrike" cap="none" normalizeH="0" baseline="0" dirty="0">
                          <a:ln>
                            <a:noFill/>
                          </a:ln>
                          <a:solidFill>
                            <a:srgbClr val="4D4D4C"/>
                          </a:solidFill>
                          <a:effectLst/>
                          <a:latin typeface="Calibri" charset="0"/>
                          <a:ea typeface="MS PGothic" charset="-128"/>
                        </a:rPr>
                        <a:t>A</a:t>
                      </a:r>
                      <a:endParaRPr kumimoji="0" lang="en-US" altLang="x-none" sz="1800" b="1" i="0" u="none" strike="noStrike" cap="none" normalizeH="0" baseline="0" dirty="0">
                        <a:ln>
                          <a:noFill/>
                        </a:ln>
                        <a:solidFill>
                          <a:srgbClr val="4D4D4C"/>
                        </a:solidFill>
                        <a:effectLst/>
                        <a:latin typeface="Calibri" charset="0"/>
                        <a:ea typeface="MS PGothic" charset="-128"/>
                      </a:endParaRPr>
                    </a:p>
                  </a:txBody>
                  <a:tcPr marL="68580" marR="68580" marT="0" marB="0"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a:noFill/>
                    </a:lnT>
                    <a:lnB w="12700" cap="flat" cmpd="sng" algn="ctr">
                      <a:solidFill>
                        <a:srgbClr val="595959"/>
                      </a:solidFill>
                      <a:prstDash val="solid"/>
                      <a:round/>
                      <a:headEnd type="none" w="med" len="med"/>
                      <a:tailEnd type="none" w="med" len="med"/>
                    </a:lnB>
                    <a:lnTlToBr>
                      <a:noFill/>
                    </a:lnTlToBr>
                    <a:lnBlToTr>
                      <a:noFill/>
                    </a:lnBlToTr>
                    <a:noFill/>
                  </a:tcPr>
                </a:tc>
                <a:tc>
                  <a:txBody>
                    <a:bodyPr/>
                    <a:lstStyle>
                      <a:lvl1pPr defTabSz="457200">
                        <a:spcBef>
                          <a:spcPct val="20000"/>
                        </a:spcBef>
                        <a:defRPr sz="2800">
                          <a:solidFill>
                            <a:schemeClr val="tx1"/>
                          </a:solidFill>
                          <a:latin typeface="Lucida Grande" charset="0"/>
                          <a:ea typeface="MS PGothic" charset="-128"/>
                          <a:cs typeface="Geneva" charset="0"/>
                        </a:defRPr>
                      </a:lvl1pPr>
                      <a:lvl2pPr marL="742950" indent="-285750" defTabSz="457200">
                        <a:spcBef>
                          <a:spcPct val="20000"/>
                        </a:spcBef>
                        <a:defRPr sz="2400">
                          <a:solidFill>
                            <a:schemeClr val="tx1"/>
                          </a:solidFill>
                          <a:latin typeface="Lucida Grande" charset="0"/>
                          <a:ea typeface="Geneva" charset="0"/>
                          <a:cs typeface="Geneva" charset="0"/>
                        </a:defRPr>
                      </a:lvl2pPr>
                      <a:lvl3pPr marL="1143000" indent="-228600" defTabSz="457200">
                        <a:spcBef>
                          <a:spcPct val="20000"/>
                        </a:spcBef>
                        <a:defRPr sz="2000">
                          <a:solidFill>
                            <a:schemeClr val="tx1"/>
                          </a:solidFill>
                          <a:latin typeface="Lucida Grande" charset="0"/>
                          <a:ea typeface="Geneva" charset="0"/>
                          <a:cs typeface="Geneva" charset="0"/>
                        </a:defRPr>
                      </a:lvl3pPr>
                      <a:lvl4pPr marL="1600200" indent="-228600" defTabSz="457200">
                        <a:spcBef>
                          <a:spcPct val="20000"/>
                        </a:spcBef>
                        <a:defRPr>
                          <a:solidFill>
                            <a:schemeClr val="tx1"/>
                          </a:solidFill>
                          <a:latin typeface="Lucida Grande" charset="0"/>
                          <a:ea typeface="Geneva" charset="0"/>
                          <a:cs typeface="Geneva" charset="0"/>
                        </a:defRPr>
                      </a:lvl4pPr>
                      <a:lvl5pPr marL="2057400" indent="-228600" defTabSz="457200">
                        <a:spcBef>
                          <a:spcPct val="20000"/>
                        </a:spcBef>
                        <a:defRPr>
                          <a:solidFill>
                            <a:schemeClr val="tx1"/>
                          </a:solidFill>
                          <a:latin typeface="Lucida Grande" charset="0"/>
                          <a:ea typeface="Geneva" charset="0"/>
                          <a:cs typeface="Geneva" charset="0"/>
                        </a:defRPr>
                      </a:lvl5pPr>
                      <a:lvl6pPr marL="25146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6pPr>
                      <a:lvl7pPr marL="29718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7pPr>
                      <a:lvl8pPr marL="34290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8pPr>
                      <a:lvl9pPr marL="38862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9p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en-GB" altLang="x-none" sz="1800" b="0" i="0" u="none" strike="noStrike" cap="none" normalizeH="0" baseline="0" dirty="0">
                          <a:ln>
                            <a:noFill/>
                          </a:ln>
                          <a:solidFill>
                            <a:srgbClr val="4D4D4C"/>
                          </a:solidFill>
                          <a:effectLst/>
                          <a:latin typeface="Calibri" charset="0"/>
                          <a:ea typeface="MS PGothic" charset="-128"/>
                        </a:rPr>
                        <a:t>500</a:t>
                      </a:r>
                      <a:endParaRPr kumimoji="0" lang="en-US" altLang="x-none" sz="1800" b="0" i="0" u="none" strike="noStrike" cap="none" normalizeH="0" baseline="0" dirty="0">
                        <a:ln>
                          <a:noFill/>
                        </a:ln>
                        <a:solidFill>
                          <a:srgbClr val="4D4D4C"/>
                        </a:solidFill>
                        <a:effectLst/>
                        <a:latin typeface="Calibri" charset="0"/>
                        <a:ea typeface="MS PGothic" charset="-128"/>
                      </a:endParaRPr>
                    </a:p>
                  </a:txBody>
                  <a:tcPr marL="68580" marR="68580" marT="0" marB="0"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a:noFill/>
                    </a:lnT>
                    <a:lnB w="12700" cap="flat" cmpd="sng" algn="ctr">
                      <a:solidFill>
                        <a:srgbClr val="595959"/>
                      </a:solidFill>
                      <a:prstDash val="solid"/>
                      <a:round/>
                      <a:headEnd type="none" w="med" len="med"/>
                      <a:tailEnd type="none" w="med" len="med"/>
                    </a:lnB>
                    <a:lnTlToBr>
                      <a:noFill/>
                    </a:lnTlToBr>
                    <a:lnBlToTr>
                      <a:noFill/>
                    </a:lnBlToTr>
                    <a:noFill/>
                  </a:tcPr>
                </a:tc>
                <a:tc>
                  <a:txBody>
                    <a:bodyPr/>
                    <a:lstStyle>
                      <a:lvl1pPr defTabSz="457200">
                        <a:spcBef>
                          <a:spcPct val="20000"/>
                        </a:spcBef>
                        <a:defRPr sz="2800">
                          <a:solidFill>
                            <a:schemeClr val="tx1"/>
                          </a:solidFill>
                          <a:latin typeface="Lucida Grande" charset="0"/>
                          <a:ea typeface="MS PGothic" charset="-128"/>
                          <a:cs typeface="Geneva" charset="0"/>
                        </a:defRPr>
                      </a:lvl1pPr>
                      <a:lvl2pPr marL="742950" indent="-285750" defTabSz="457200">
                        <a:spcBef>
                          <a:spcPct val="20000"/>
                        </a:spcBef>
                        <a:defRPr sz="2400">
                          <a:solidFill>
                            <a:schemeClr val="tx1"/>
                          </a:solidFill>
                          <a:latin typeface="Lucida Grande" charset="0"/>
                          <a:ea typeface="Geneva" charset="0"/>
                          <a:cs typeface="Geneva" charset="0"/>
                        </a:defRPr>
                      </a:lvl2pPr>
                      <a:lvl3pPr marL="1143000" indent="-228600" defTabSz="457200">
                        <a:spcBef>
                          <a:spcPct val="20000"/>
                        </a:spcBef>
                        <a:defRPr sz="2000">
                          <a:solidFill>
                            <a:schemeClr val="tx1"/>
                          </a:solidFill>
                          <a:latin typeface="Lucida Grande" charset="0"/>
                          <a:ea typeface="Geneva" charset="0"/>
                          <a:cs typeface="Geneva" charset="0"/>
                        </a:defRPr>
                      </a:lvl3pPr>
                      <a:lvl4pPr marL="1600200" indent="-228600" defTabSz="457200">
                        <a:spcBef>
                          <a:spcPct val="20000"/>
                        </a:spcBef>
                        <a:defRPr>
                          <a:solidFill>
                            <a:schemeClr val="tx1"/>
                          </a:solidFill>
                          <a:latin typeface="Lucida Grande" charset="0"/>
                          <a:ea typeface="Geneva" charset="0"/>
                          <a:cs typeface="Geneva" charset="0"/>
                        </a:defRPr>
                      </a:lvl4pPr>
                      <a:lvl5pPr marL="2057400" indent="-228600" defTabSz="457200">
                        <a:spcBef>
                          <a:spcPct val="20000"/>
                        </a:spcBef>
                        <a:defRPr>
                          <a:solidFill>
                            <a:schemeClr val="tx1"/>
                          </a:solidFill>
                          <a:latin typeface="Lucida Grande" charset="0"/>
                          <a:ea typeface="Geneva" charset="0"/>
                          <a:cs typeface="Geneva" charset="0"/>
                        </a:defRPr>
                      </a:lvl5pPr>
                      <a:lvl6pPr marL="25146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6pPr>
                      <a:lvl7pPr marL="29718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7pPr>
                      <a:lvl8pPr marL="34290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8pPr>
                      <a:lvl9pPr marL="38862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9p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en-GB" altLang="x-none" sz="1800" b="0" i="0" u="none" strike="noStrike" cap="none" normalizeH="0" baseline="0" dirty="0">
                          <a:ln>
                            <a:noFill/>
                          </a:ln>
                          <a:solidFill>
                            <a:srgbClr val="4D4D4C"/>
                          </a:solidFill>
                          <a:effectLst/>
                          <a:latin typeface="Calibri" charset="0"/>
                          <a:ea typeface="MS PGothic" charset="-128"/>
                        </a:rPr>
                        <a:t>600</a:t>
                      </a:r>
                      <a:endParaRPr kumimoji="0" lang="en-US" altLang="x-none" sz="1800" b="0" i="0" u="none" strike="noStrike" cap="none" normalizeH="0" baseline="0" dirty="0">
                        <a:ln>
                          <a:noFill/>
                        </a:ln>
                        <a:solidFill>
                          <a:srgbClr val="4D4D4C"/>
                        </a:solidFill>
                        <a:effectLst/>
                        <a:latin typeface="Calibri" charset="0"/>
                        <a:ea typeface="MS PGothic" charset="-128"/>
                      </a:endParaRPr>
                    </a:p>
                  </a:txBody>
                  <a:tcPr marL="68580" marR="68580" marT="0" marB="0"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a:noFill/>
                    </a:lnT>
                    <a:lnB w="12700" cap="flat" cmpd="sng" algn="ctr">
                      <a:solidFill>
                        <a:srgbClr val="595959"/>
                      </a:solidFill>
                      <a:prstDash val="solid"/>
                      <a:round/>
                      <a:headEnd type="none" w="med" len="med"/>
                      <a:tailEnd type="none" w="med" len="med"/>
                    </a:lnB>
                    <a:lnTlToBr>
                      <a:noFill/>
                    </a:lnTlToBr>
                    <a:lnBlToTr>
                      <a:noFill/>
                    </a:lnBlToTr>
                    <a:noFill/>
                  </a:tcPr>
                </a:tc>
                <a:tc>
                  <a:txBody>
                    <a:bodyPr/>
                    <a:lstStyle>
                      <a:lvl1pPr defTabSz="457200">
                        <a:spcBef>
                          <a:spcPct val="20000"/>
                        </a:spcBef>
                        <a:defRPr sz="2800">
                          <a:solidFill>
                            <a:schemeClr val="tx1"/>
                          </a:solidFill>
                          <a:latin typeface="Lucida Grande" charset="0"/>
                          <a:ea typeface="MS PGothic" charset="-128"/>
                          <a:cs typeface="Geneva" charset="0"/>
                        </a:defRPr>
                      </a:lvl1pPr>
                      <a:lvl2pPr marL="742950" indent="-285750" defTabSz="457200">
                        <a:spcBef>
                          <a:spcPct val="20000"/>
                        </a:spcBef>
                        <a:defRPr sz="2400">
                          <a:solidFill>
                            <a:schemeClr val="tx1"/>
                          </a:solidFill>
                          <a:latin typeface="Lucida Grande" charset="0"/>
                          <a:ea typeface="Geneva" charset="0"/>
                          <a:cs typeface="Geneva" charset="0"/>
                        </a:defRPr>
                      </a:lvl2pPr>
                      <a:lvl3pPr marL="1143000" indent="-228600" defTabSz="457200">
                        <a:spcBef>
                          <a:spcPct val="20000"/>
                        </a:spcBef>
                        <a:defRPr sz="2000">
                          <a:solidFill>
                            <a:schemeClr val="tx1"/>
                          </a:solidFill>
                          <a:latin typeface="Lucida Grande" charset="0"/>
                          <a:ea typeface="Geneva" charset="0"/>
                          <a:cs typeface="Geneva" charset="0"/>
                        </a:defRPr>
                      </a:lvl3pPr>
                      <a:lvl4pPr marL="1600200" indent="-228600" defTabSz="457200">
                        <a:spcBef>
                          <a:spcPct val="20000"/>
                        </a:spcBef>
                        <a:defRPr>
                          <a:solidFill>
                            <a:schemeClr val="tx1"/>
                          </a:solidFill>
                          <a:latin typeface="Lucida Grande" charset="0"/>
                          <a:ea typeface="Geneva" charset="0"/>
                          <a:cs typeface="Geneva" charset="0"/>
                        </a:defRPr>
                      </a:lvl4pPr>
                      <a:lvl5pPr marL="2057400" indent="-228600" defTabSz="457200">
                        <a:spcBef>
                          <a:spcPct val="20000"/>
                        </a:spcBef>
                        <a:defRPr>
                          <a:solidFill>
                            <a:schemeClr val="tx1"/>
                          </a:solidFill>
                          <a:latin typeface="Lucida Grande" charset="0"/>
                          <a:ea typeface="Geneva" charset="0"/>
                          <a:cs typeface="Geneva" charset="0"/>
                        </a:defRPr>
                      </a:lvl5pPr>
                      <a:lvl6pPr marL="25146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6pPr>
                      <a:lvl7pPr marL="29718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7pPr>
                      <a:lvl8pPr marL="34290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8pPr>
                      <a:lvl9pPr marL="38862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9p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en-GB" altLang="x-none" sz="1800" b="0" i="0" u="none" strike="noStrike" cap="none" normalizeH="0" baseline="0" dirty="0">
                          <a:ln>
                            <a:noFill/>
                          </a:ln>
                          <a:solidFill>
                            <a:srgbClr val="4D4D4C"/>
                          </a:solidFill>
                          <a:effectLst/>
                          <a:latin typeface="Calibri" charset="0"/>
                          <a:ea typeface="MS PGothic" charset="-128"/>
                        </a:rPr>
                        <a:t>700</a:t>
                      </a:r>
                      <a:endParaRPr kumimoji="0" lang="en-US" altLang="x-none" sz="1800" b="0" i="0" u="none" strike="noStrike" cap="none" normalizeH="0" baseline="0" dirty="0">
                        <a:ln>
                          <a:noFill/>
                        </a:ln>
                        <a:solidFill>
                          <a:srgbClr val="4D4D4C"/>
                        </a:solidFill>
                        <a:effectLst/>
                        <a:latin typeface="Calibri" charset="0"/>
                        <a:ea typeface="MS PGothic" charset="-128"/>
                      </a:endParaRPr>
                    </a:p>
                  </a:txBody>
                  <a:tcPr marL="68580" marR="68580" marT="0" marB="0"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a:noFill/>
                    </a:lnT>
                    <a:lnB w="1270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15913">
                <a:tc>
                  <a:txBody>
                    <a:bodyPr/>
                    <a:lstStyle>
                      <a:lvl1pPr defTabSz="457200">
                        <a:spcBef>
                          <a:spcPct val="20000"/>
                        </a:spcBef>
                        <a:defRPr sz="2800">
                          <a:solidFill>
                            <a:schemeClr val="tx1"/>
                          </a:solidFill>
                          <a:latin typeface="Lucida Grande" charset="0"/>
                          <a:ea typeface="MS PGothic" charset="-128"/>
                          <a:cs typeface="Geneva" charset="0"/>
                        </a:defRPr>
                      </a:lvl1pPr>
                      <a:lvl2pPr marL="742950" indent="-285750" defTabSz="457200">
                        <a:spcBef>
                          <a:spcPct val="20000"/>
                        </a:spcBef>
                        <a:defRPr sz="2400">
                          <a:solidFill>
                            <a:schemeClr val="tx1"/>
                          </a:solidFill>
                          <a:latin typeface="Lucida Grande" charset="0"/>
                          <a:ea typeface="Geneva" charset="0"/>
                          <a:cs typeface="Geneva" charset="0"/>
                        </a:defRPr>
                      </a:lvl2pPr>
                      <a:lvl3pPr marL="1143000" indent="-228600" defTabSz="457200">
                        <a:spcBef>
                          <a:spcPct val="20000"/>
                        </a:spcBef>
                        <a:defRPr sz="2000">
                          <a:solidFill>
                            <a:schemeClr val="tx1"/>
                          </a:solidFill>
                          <a:latin typeface="Lucida Grande" charset="0"/>
                          <a:ea typeface="Geneva" charset="0"/>
                          <a:cs typeface="Geneva" charset="0"/>
                        </a:defRPr>
                      </a:lvl3pPr>
                      <a:lvl4pPr marL="1600200" indent="-228600" defTabSz="457200">
                        <a:spcBef>
                          <a:spcPct val="20000"/>
                        </a:spcBef>
                        <a:defRPr>
                          <a:solidFill>
                            <a:schemeClr val="tx1"/>
                          </a:solidFill>
                          <a:latin typeface="Lucida Grande" charset="0"/>
                          <a:ea typeface="Geneva" charset="0"/>
                          <a:cs typeface="Geneva" charset="0"/>
                        </a:defRPr>
                      </a:lvl4pPr>
                      <a:lvl5pPr marL="2057400" indent="-228600" defTabSz="457200">
                        <a:spcBef>
                          <a:spcPct val="20000"/>
                        </a:spcBef>
                        <a:defRPr>
                          <a:solidFill>
                            <a:schemeClr val="tx1"/>
                          </a:solidFill>
                          <a:latin typeface="Lucida Grande" charset="0"/>
                          <a:ea typeface="Geneva" charset="0"/>
                          <a:cs typeface="Geneva" charset="0"/>
                        </a:defRPr>
                      </a:lvl5pPr>
                      <a:lvl6pPr marL="25146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6pPr>
                      <a:lvl7pPr marL="29718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7pPr>
                      <a:lvl8pPr marL="34290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8pPr>
                      <a:lvl9pPr marL="38862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9p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en-GB" altLang="x-none" sz="1800" b="1" i="0" u="none" strike="noStrike" cap="none" normalizeH="0" baseline="0" dirty="0">
                          <a:ln>
                            <a:noFill/>
                          </a:ln>
                          <a:solidFill>
                            <a:srgbClr val="4D4D4C"/>
                          </a:solidFill>
                          <a:effectLst/>
                          <a:latin typeface="Calibri" charset="0"/>
                          <a:ea typeface="MS PGothic" charset="-128"/>
                        </a:rPr>
                        <a:t>B</a:t>
                      </a:r>
                      <a:endParaRPr kumimoji="0" lang="en-US" altLang="x-none" sz="1800" b="1" i="0" u="none" strike="noStrike" cap="none" normalizeH="0" baseline="0" dirty="0">
                        <a:ln>
                          <a:noFill/>
                        </a:ln>
                        <a:solidFill>
                          <a:srgbClr val="4D4D4C"/>
                        </a:solidFill>
                        <a:effectLst/>
                        <a:latin typeface="Calibri" charset="0"/>
                        <a:ea typeface="MS PGothic" charset="-128"/>
                      </a:endParaRPr>
                    </a:p>
                  </a:txBody>
                  <a:tcPr marL="68580" marR="68580" marT="0" marB="0"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noFill/>
                  </a:tcPr>
                </a:tc>
                <a:tc>
                  <a:txBody>
                    <a:bodyPr/>
                    <a:lstStyle>
                      <a:lvl1pPr defTabSz="457200">
                        <a:spcBef>
                          <a:spcPct val="20000"/>
                        </a:spcBef>
                        <a:defRPr sz="2800">
                          <a:solidFill>
                            <a:schemeClr val="tx1"/>
                          </a:solidFill>
                          <a:latin typeface="Lucida Grande" charset="0"/>
                          <a:ea typeface="MS PGothic" charset="-128"/>
                          <a:cs typeface="Geneva" charset="0"/>
                        </a:defRPr>
                      </a:lvl1pPr>
                      <a:lvl2pPr marL="742950" indent="-285750" defTabSz="457200">
                        <a:spcBef>
                          <a:spcPct val="20000"/>
                        </a:spcBef>
                        <a:defRPr sz="2400">
                          <a:solidFill>
                            <a:schemeClr val="tx1"/>
                          </a:solidFill>
                          <a:latin typeface="Lucida Grande" charset="0"/>
                          <a:ea typeface="Geneva" charset="0"/>
                          <a:cs typeface="Geneva" charset="0"/>
                        </a:defRPr>
                      </a:lvl2pPr>
                      <a:lvl3pPr marL="1143000" indent="-228600" defTabSz="457200">
                        <a:spcBef>
                          <a:spcPct val="20000"/>
                        </a:spcBef>
                        <a:defRPr sz="2000">
                          <a:solidFill>
                            <a:schemeClr val="tx1"/>
                          </a:solidFill>
                          <a:latin typeface="Lucida Grande" charset="0"/>
                          <a:ea typeface="Geneva" charset="0"/>
                          <a:cs typeface="Geneva" charset="0"/>
                        </a:defRPr>
                      </a:lvl3pPr>
                      <a:lvl4pPr marL="1600200" indent="-228600" defTabSz="457200">
                        <a:spcBef>
                          <a:spcPct val="20000"/>
                        </a:spcBef>
                        <a:defRPr>
                          <a:solidFill>
                            <a:schemeClr val="tx1"/>
                          </a:solidFill>
                          <a:latin typeface="Lucida Grande" charset="0"/>
                          <a:ea typeface="Geneva" charset="0"/>
                          <a:cs typeface="Geneva" charset="0"/>
                        </a:defRPr>
                      </a:lvl4pPr>
                      <a:lvl5pPr marL="2057400" indent="-228600" defTabSz="457200">
                        <a:spcBef>
                          <a:spcPct val="20000"/>
                        </a:spcBef>
                        <a:defRPr>
                          <a:solidFill>
                            <a:schemeClr val="tx1"/>
                          </a:solidFill>
                          <a:latin typeface="Lucida Grande" charset="0"/>
                          <a:ea typeface="Geneva" charset="0"/>
                          <a:cs typeface="Geneva" charset="0"/>
                        </a:defRPr>
                      </a:lvl5pPr>
                      <a:lvl6pPr marL="25146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6pPr>
                      <a:lvl7pPr marL="29718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7pPr>
                      <a:lvl8pPr marL="34290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8pPr>
                      <a:lvl9pPr marL="38862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9p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en-GB" altLang="x-none" sz="1800" b="0" i="0" u="none" strike="noStrike" cap="none" normalizeH="0" baseline="0" dirty="0">
                          <a:ln>
                            <a:noFill/>
                          </a:ln>
                          <a:solidFill>
                            <a:srgbClr val="4D4D4C"/>
                          </a:solidFill>
                          <a:effectLst/>
                          <a:latin typeface="Calibri" charset="0"/>
                          <a:ea typeface="MS PGothic" charset="-128"/>
                        </a:rPr>
                        <a:t>50</a:t>
                      </a:r>
                      <a:endParaRPr kumimoji="0" lang="en-US" altLang="x-none" sz="1800" b="0" i="0" u="none" strike="noStrike" cap="none" normalizeH="0" baseline="0" dirty="0">
                        <a:ln>
                          <a:noFill/>
                        </a:ln>
                        <a:solidFill>
                          <a:srgbClr val="4D4D4C"/>
                        </a:solidFill>
                        <a:effectLst/>
                        <a:latin typeface="Calibri" charset="0"/>
                        <a:ea typeface="MS PGothic" charset="-128"/>
                      </a:endParaRPr>
                    </a:p>
                  </a:txBody>
                  <a:tcPr marL="68580" marR="68580" marT="0" marB="0"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noFill/>
                  </a:tcPr>
                </a:tc>
                <a:tc>
                  <a:txBody>
                    <a:bodyPr/>
                    <a:lstStyle>
                      <a:lvl1pPr defTabSz="457200">
                        <a:spcBef>
                          <a:spcPct val="20000"/>
                        </a:spcBef>
                        <a:defRPr sz="2800">
                          <a:solidFill>
                            <a:schemeClr val="tx1"/>
                          </a:solidFill>
                          <a:latin typeface="Lucida Grande" charset="0"/>
                          <a:ea typeface="MS PGothic" charset="-128"/>
                          <a:cs typeface="Geneva" charset="0"/>
                        </a:defRPr>
                      </a:lvl1pPr>
                      <a:lvl2pPr marL="742950" indent="-285750" defTabSz="457200">
                        <a:spcBef>
                          <a:spcPct val="20000"/>
                        </a:spcBef>
                        <a:defRPr sz="2400">
                          <a:solidFill>
                            <a:schemeClr val="tx1"/>
                          </a:solidFill>
                          <a:latin typeface="Lucida Grande" charset="0"/>
                          <a:ea typeface="Geneva" charset="0"/>
                          <a:cs typeface="Geneva" charset="0"/>
                        </a:defRPr>
                      </a:lvl2pPr>
                      <a:lvl3pPr marL="1143000" indent="-228600" defTabSz="457200">
                        <a:spcBef>
                          <a:spcPct val="20000"/>
                        </a:spcBef>
                        <a:defRPr sz="2000">
                          <a:solidFill>
                            <a:schemeClr val="tx1"/>
                          </a:solidFill>
                          <a:latin typeface="Lucida Grande" charset="0"/>
                          <a:ea typeface="Geneva" charset="0"/>
                          <a:cs typeface="Geneva" charset="0"/>
                        </a:defRPr>
                      </a:lvl3pPr>
                      <a:lvl4pPr marL="1600200" indent="-228600" defTabSz="457200">
                        <a:spcBef>
                          <a:spcPct val="20000"/>
                        </a:spcBef>
                        <a:defRPr>
                          <a:solidFill>
                            <a:schemeClr val="tx1"/>
                          </a:solidFill>
                          <a:latin typeface="Lucida Grande" charset="0"/>
                          <a:ea typeface="Geneva" charset="0"/>
                          <a:cs typeface="Geneva" charset="0"/>
                        </a:defRPr>
                      </a:lvl4pPr>
                      <a:lvl5pPr marL="2057400" indent="-228600" defTabSz="457200">
                        <a:spcBef>
                          <a:spcPct val="20000"/>
                        </a:spcBef>
                        <a:defRPr>
                          <a:solidFill>
                            <a:schemeClr val="tx1"/>
                          </a:solidFill>
                          <a:latin typeface="Lucida Grande" charset="0"/>
                          <a:ea typeface="Geneva" charset="0"/>
                          <a:cs typeface="Geneva" charset="0"/>
                        </a:defRPr>
                      </a:lvl5pPr>
                      <a:lvl6pPr marL="25146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6pPr>
                      <a:lvl7pPr marL="29718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7pPr>
                      <a:lvl8pPr marL="34290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8pPr>
                      <a:lvl9pPr marL="38862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9p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en-GB" altLang="x-none" sz="1800" b="0" i="0" u="none" strike="noStrike" cap="none" normalizeH="0" baseline="0" dirty="0">
                          <a:ln>
                            <a:noFill/>
                          </a:ln>
                          <a:solidFill>
                            <a:srgbClr val="4D4D4C"/>
                          </a:solidFill>
                          <a:effectLst/>
                          <a:latin typeface="Calibri" charset="0"/>
                          <a:ea typeface="MS PGothic" charset="-128"/>
                        </a:rPr>
                        <a:t>100</a:t>
                      </a:r>
                      <a:endParaRPr kumimoji="0" lang="en-US" altLang="x-none" sz="1800" b="0" i="0" u="none" strike="noStrike" cap="none" normalizeH="0" baseline="0" dirty="0">
                        <a:ln>
                          <a:noFill/>
                        </a:ln>
                        <a:solidFill>
                          <a:srgbClr val="4D4D4C"/>
                        </a:solidFill>
                        <a:effectLst/>
                        <a:latin typeface="Calibri" charset="0"/>
                        <a:ea typeface="MS PGothic" charset="-128"/>
                      </a:endParaRPr>
                    </a:p>
                  </a:txBody>
                  <a:tcPr marL="68580" marR="68580" marT="0" marB="0"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noFill/>
                  </a:tcPr>
                </a:tc>
                <a:tc>
                  <a:txBody>
                    <a:bodyPr/>
                    <a:lstStyle>
                      <a:lvl1pPr defTabSz="457200">
                        <a:spcBef>
                          <a:spcPct val="20000"/>
                        </a:spcBef>
                        <a:defRPr sz="2800">
                          <a:solidFill>
                            <a:schemeClr val="tx1"/>
                          </a:solidFill>
                          <a:latin typeface="Lucida Grande" charset="0"/>
                          <a:ea typeface="MS PGothic" charset="-128"/>
                          <a:cs typeface="Geneva" charset="0"/>
                        </a:defRPr>
                      </a:lvl1pPr>
                      <a:lvl2pPr marL="742950" indent="-285750" defTabSz="457200">
                        <a:spcBef>
                          <a:spcPct val="20000"/>
                        </a:spcBef>
                        <a:defRPr sz="2400">
                          <a:solidFill>
                            <a:schemeClr val="tx1"/>
                          </a:solidFill>
                          <a:latin typeface="Lucida Grande" charset="0"/>
                          <a:ea typeface="Geneva" charset="0"/>
                          <a:cs typeface="Geneva" charset="0"/>
                        </a:defRPr>
                      </a:lvl2pPr>
                      <a:lvl3pPr marL="1143000" indent="-228600" defTabSz="457200">
                        <a:spcBef>
                          <a:spcPct val="20000"/>
                        </a:spcBef>
                        <a:defRPr sz="2000">
                          <a:solidFill>
                            <a:schemeClr val="tx1"/>
                          </a:solidFill>
                          <a:latin typeface="Lucida Grande" charset="0"/>
                          <a:ea typeface="Geneva" charset="0"/>
                          <a:cs typeface="Geneva" charset="0"/>
                        </a:defRPr>
                      </a:lvl3pPr>
                      <a:lvl4pPr marL="1600200" indent="-228600" defTabSz="457200">
                        <a:spcBef>
                          <a:spcPct val="20000"/>
                        </a:spcBef>
                        <a:defRPr>
                          <a:solidFill>
                            <a:schemeClr val="tx1"/>
                          </a:solidFill>
                          <a:latin typeface="Lucida Grande" charset="0"/>
                          <a:ea typeface="Geneva" charset="0"/>
                          <a:cs typeface="Geneva" charset="0"/>
                        </a:defRPr>
                      </a:lvl4pPr>
                      <a:lvl5pPr marL="2057400" indent="-228600" defTabSz="457200">
                        <a:spcBef>
                          <a:spcPct val="20000"/>
                        </a:spcBef>
                        <a:defRPr>
                          <a:solidFill>
                            <a:schemeClr val="tx1"/>
                          </a:solidFill>
                          <a:latin typeface="Lucida Grande" charset="0"/>
                          <a:ea typeface="Geneva" charset="0"/>
                          <a:cs typeface="Geneva" charset="0"/>
                        </a:defRPr>
                      </a:lvl5pPr>
                      <a:lvl6pPr marL="25146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6pPr>
                      <a:lvl7pPr marL="29718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7pPr>
                      <a:lvl8pPr marL="34290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8pPr>
                      <a:lvl9pPr marL="38862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9p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en-GB" altLang="x-none" sz="1800" b="0" i="0" u="none" strike="noStrike" cap="none" normalizeH="0" baseline="0" dirty="0">
                          <a:ln>
                            <a:noFill/>
                          </a:ln>
                          <a:solidFill>
                            <a:srgbClr val="4D4D4C"/>
                          </a:solidFill>
                          <a:effectLst/>
                          <a:latin typeface="Calibri" charset="0"/>
                          <a:ea typeface="MS PGothic" charset="-128"/>
                        </a:rPr>
                        <a:t>150</a:t>
                      </a:r>
                      <a:endParaRPr kumimoji="0" lang="en-US" altLang="x-none" sz="1800" b="0" i="0" u="none" strike="noStrike" cap="none" normalizeH="0" baseline="0" dirty="0">
                        <a:ln>
                          <a:noFill/>
                        </a:ln>
                        <a:solidFill>
                          <a:srgbClr val="4D4D4C"/>
                        </a:solidFill>
                        <a:effectLst/>
                        <a:latin typeface="Calibri" charset="0"/>
                        <a:ea typeface="MS PGothic" charset="-128"/>
                      </a:endParaRPr>
                    </a:p>
                  </a:txBody>
                  <a:tcPr marL="68580" marR="68580" marT="0" marB="0"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15913">
                <a:tc>
                  <a:txBody>
                    <a:bodyPr/>
                    <a:lstStyle>
                      <a:lvl1pPr defTabSz="457200">
                        <a:spcBef>
                          <a:spcPct val="20000"/>
                        </a:spcBef>
                        <a:defRPr sz="2800">
                          <a:solidFill>
                            <a:schemeClr val="tx1"/>
                          </a:solidFill>
                          <a:latin typeface="Lucida Grande" charset="0"/>
                          <a:ea typeface="MS PGothic" charset="-128"/>
                          <a:cs typeface="Geneva" charset="0"/>
                        </a:defRPr>
                      </a:lvl1pPr>
                      <a:lvl2pPr marL="742950" indent="-285750" defTabSz="457200">
                        <a:spcBef>
                          <a:spcPct val="20000"/>
                        </a:spcBef>
                        <a:defRPr sz="2400">
                          <a:solidFill>
                            <a:schemeClr val="tx1"/>
                          </a:solidFill>
                          <a:latin typeface="Lucida Grande" charset="0"/>
                          <a:ea typeface="Geneva" charset="0"/>
                          <a:cs typeface="Geneva" charset="0"/>
                        </a:defRPr>
                      </a:lvl2pPr>
                      <a:lvl3pPr marL="1143000" indent="-228600" defTabSz="457200">
                        <a:spcBef>
                          <a:spcPct val="20000"/>
                        </a:spcBef>
                        <a:defRPr sz="2000">
                          <a:solidFill>
                            <a:schemeClr val="tx1"/>
                          </a:solidFill>
                          <a:latin typeface="Lucida Grande" charset="0"/>
                          <a:ea typeface="Geneva" charset="0"/>
                          <a:cs typeface="Geneva" charset="0"/>
                        </a:defRPr>
                      </a:lvl3pPr>
                      <a:lvl4pPr marL="1600200" indent="-228600" defTabSz="457200">
                        <a:spcBef>
                          <a:spcPct val="20000"/>
                        </a:spcBef>
                        <a:defRPr>
                          <a:solidFill>
                            <a:schemeClr val="tx1"/>
                          </a:solidFill>
                          <a:latin typeface="Lucida Grande" charset="0"/>
                          <a:ea typeface="Geneva" charset="0"/>
                          <a:cs typeface="Geneva" charset="0"/>
                        </a:defRPr>
                      </a:lvl4pPr>
                      <a:lvl5pPr marL="2057400" indent="-228600" defTabSz="457200">
                        <a:spcBef>
                          <a:spcPct val="20000"/>
                        </a:spcBef>
                        <a:defRPr>
                          <a:solidFill>
                            <a:schemeClr val="tx1"/>
                          </a:solidFill>
                          <a:latin typeface="Lucida Grande" charset="0"/>
                          <a:ea typeface="Geneva" charset="0"/>
                          <a:cs typeface="Geneva" charset="0"/>
                        </a:defRPr>
                      </a:lvl5pPr>
                      <a:lvl6pPr marL="25146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6pPr>
                      <a:lvl7pPr marL="29718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7pPr>
                      <a:lvl8pPr marL="34290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8pPr>
                      <a:lvl9pPr marL="38862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9p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en-GB" altLang="x-none" sz="1800" b="1" i="0" u="none" strike="noStrike" cap="none" normalizeH="0" baseline="0" dirty="0">
                          <a:ln>
                            <a:noFill/>
                          </a:ln>
                          <a:solidFill>
                            <a:srgbClr val="4D4D4C"/>
                          </a:solidFill>
                          <a:effectLst/>
                          <a:latin typeface="Calibri" charset="0"/>
                          <a:ea typeface="MS PGothic" charset="-128"/>
                        </a:rPr>
                        <a:t>C</a:t>
                      </a:r>
                      <a:endParaRPr kumimoji="0" lang="en-US" altLang="x-none" sz="1800" b="1" i="0" u="none" strike="noStrike" cap="none" normalizeH="0" baseline="0" dirty="0">
                        <a:ln>
                          <a:noFill/>
                        </a:ln>
                        <a:solidFill>
                          <a:srgbClr val="4D4D4C"/>
                        </a:solidFill>
                        <a:effectLst/>
                        <a:latin typeface="Calibri" charset="0"/>
                        <a:ea typeface="MS PGothic" charset="-128"/>
                      </a:endParaRPr>
                    </a:p>
                  </a:txBody>
                  <a:tcPr marL="68580" marR="68580" marT="0" marB="0"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noFill/>
                  </a:tcPr>
                </a:tc>
                <a:tc>
                  <a:txBody>
                    <a:bodyPr/>
                    <a:lstStyle>
                      <a:lvl1pPr defTabSz="457200">
                        <a:spcBef>
                          <a:spcPct val="20000"/>
                        </a:spcBef>
                        <a:defRPr sz="2800">
                          <a:solidFill>
                            <a:schemeClr val="tx1"/>
                          </a:solidFill>
                          <a:latin typeface="Lucida Grande" charset="0"/>
                          <a:ea typeface="MS PGothic" charset="-128"/>
                          <a:cs typeface="Geneva" charset="0"/>
                        </a:defRPr>
                      </a:lvl1pPr>
                      <a:lvl2pPr marL="742950" indent="-285750" defTabSz="457200">
                        <a:spcBef>
                          <a:spcPct val="20000"/>
                        </a:spcBef>
                        <a:defRPr sz="2400">
                          <a:solidFill>
                            <a:schemeClr val="tx1"/>
                          </a:solidFill>
                          <a:latin typeface="Lucida Grande" charset="0"/>
                          <a:ea typeface="Geneva" charset="0"/>
                          <a:cs typeface="Geneva" charset="0"/>
                        </a:defRPr>
                      </a:lvl2pPr>
                      <a:lvl3pPr marL="1143000" indent="-228600" defTabSz="457200">
                        <a:spcBef>
                          <a:spcPct val="20000"/>
                        </a:spcBef>
                        <a:defRPr sz="2000">
                          <a:solidFill>
                            <a:schemeClr val="tx1"/>
                          </a:solidFill>
                          <a:latin typeface="Lucida Grande" charset="0"/>
                          <a:ea typeface="Geneva" charset="0"/>
                          <a:cs typeface="Geneva" charset="0"/>
                        </a:defRPr>
                      </a:lvl3pPr>
                      <a:lvl4pPr marL="1600200" indent="-228600" defTabSz="457200">
                        <a:spcBef>
                          <a:spcPct val="20000"/>
                        </a:spcBef>
                        <a:defRPr>
                          <a:solidFill>
                            <a:schemeClr val="tx1"/>
                          </a:solidFill>
                          <a:latin typeface="Lucida Grande" charset="0"/>
                          <a:ea typeface="Geneva" charset="0"/>
                          <a:cs typeface="Geneva" charset="0"/>
                        </a:defRPr>
                      </a:lvl4pPr>
                      <a:lvl5pPr marL="2057400" indent="-228600" defTabSz="457200">
                        <a:spcBef>
                          <a:spcPct val="20000"/>
                        </a:spcBef>
                        <a:defRPr>
                          <a:solidFill>
                            <a:schemeClr val="tx1"/>
                          </a:solidFill>
                          <a:latin typeface="Lucida Grande" charset="0"/>
                          <a:ea typeface="Geneva" charset="0"/>
                          <a:cs typeface="Geneva" charset="0"/>
                        </a:defRPr>
                      </a:lvl5pPr>
                      <a:lvl6pPr marL="25146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6pPr>
                      <a:lvl7pPr marL="29718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7pPr>
                      <a:lvl8pPr marL="34290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8pPr>
                      <a:lvl9pPr marL="38862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9p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en-GB" altLang="x-none" sz="1800" b="0" i="0" u="none" strike="noStrike" cap="none" normalizeH="0" baseline="0" dirty="0">
                          <a:ln>
                            <a:noFill/>
                          </a:ln>
                          <a:solidFill>
                            <a:srgbClr val="4D4D4C"/>
                          </a:solidFill>
                          <a:effectLst/>
                          <a:latin typeface="Calibri" charset="0"/>
                          <a:ea typeface="MS PGothic" charset="-128"/>
                        </a:rPr>
                        <a:t>100</a:t>
                      </a:r>
                      <a:endParaRPr kumimoji="0" lang="en-US" altLang="x-none" sz="1800" b="0" i="0" u="none" strike="noStrike" cap="none" normalizeH="0" baseline="0" dirty="0">
                        <a:ln>
                          <a:noFill/>
                        </a:ln>
                        <a:solidFill>
                          <a:srgbClr val="4D4D4C"/>
                        </a:solidFill>
                        <a:effectLst/>
                        <a:latin typeface="Calibri" charset="0"/>
                        <a:ea typeface="MS PGothic" charset="-128"/>
                      </a:endParaRPr>
                    </a:p>
                  </a:txBody>
                  <a:tcPr marL="68580" marR="68580" marT="0" marB="0"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noFill/>
                  </a:tcPr>
                </a:tc>
                <a:tc>
                  <a:txBody>
                    <a:bodyPr/>
                    <a:lstStyle>
                      <a:lvl1pPr defTabSz="457200">
                        <a:spcBef>
                          <a:spcPct val="20000"/>
                        </a:spcBef>
                        <a:defRPr sz="2800">
                          <a:solidFill>
                            <a:schemeClr val="tx1"/>
                          </a:solidFill>
                          <a:latin typeface="Lucida Grande" charset="0"/>
                          <a:ea typeface="MS PGothic" charset="-128"/>
                          <a:cs typeface="Geneva" charset="0"/>
                        </a:defRPr>
                      </a:lvl1pPr>
                      <a:lvl2pPr marL="742950" indent="-285750" defTabSz="457200">
                        <a:spcBef>
                          <a:spcPct val="20000"/>
                        </a:spcBef>
                        <a:defRPr sz="2400">
                          <a:solidFill>
                            <a:schemeClr val="tx1"/>
                          </a:solidFill>
                          <a:latin typeface="Lucida Grande" charset="0"/>
                          <a:ea typeface="Geneva" charset="0"/>
                          <a:cs typeface="Geneva" charset="0"/>
                        </a:defRPr>
                      </a:lvl2pPr>
                      <a:lvl3pPr marL="1143000" indent="-228600" defTabSz="457200">
                        <a:spcBef>
                          <a:spcPct val="20000"/>
                        </a:spcBef>
                        <a:defRPr sz="2000">
                          <a:solidFill>
                            <a:schemeClr val="tx1"/>
                          </a:solidFill>
                          <a:latin typeface="Lucida Grande" charset="0"/>
                          <a:ea typeface="Geneva" charset="0"/>
                          <a:cs typeface="Geneva" charset="0"/>
                        </a:defRPr>
                      </a:lvl3pPr>
                      <a:lvl4pPr marL="1600200" indent="-228600" defTabSz="457200">
                        <a:spcBef>
                          <a:spcPct val="20000"/>
                        </a:spcBef>
                        <a:defRPr>
                          <a:solidFill>
                            <a:schemeClr val="tx1"/>
                          </a:solidFill>
                          <a:latin typeface="Lucida Grande" charset="0"/>
                          <a:ea typeface="Geneva" charset="0"/>
                          <a:cs typeface="Geneva" charset="0"/>
                        </a:defRPr>
                      </a:lvl4pPr>
                      <a:lvl5pPr marL="2057400" indent="-228600" defTabSz="457200">
                        <a:spcBef>
                          <a:spcPct val="20000"/>
                        </a:spcBef>
                        <a:defRPr>
                          <a:solidFill>
                            <a:schemeClr val="tx1"/>
                          </a:solidFill>
                          <a:latin typeface="Lucida Grande" charset="0"/>
                          <a:ea typeface="Geneva" charset="0"/>
                          <a:cs typeface="Geneva" charset="0"/>
                        </a:defRPr>
                      </a:lvl5pPr>
                      <a:lvl6pPr marL="25146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6pPr>
                      <a:lvl7pPr marL="29718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7pPr>
                      <a:lvl8pPr marL="34290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8pPr>
                      <a:lvl9pPr marL="38862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9p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en-GB" altLang="x-none" sz="1800" b="0" i="0" u="none" strike="noStrike" cap="none" normalizeH="0" baseline="0" dirty="0">
                          <a:ln>
                            <a:noFill/>
                          </a:ln>
                          <a:solidFill>
                            <a:srgbClr val="4D4D4C"/>
                          </a:solidFill>
                          <a:effectLst/>
                          <a:latin typeface="Calibri" charset="0"/>
                          <a:ea typeface="MS PGothic" charset="-128"/>
                        </a:rPr>
                        <a:t>150</a:t>
                      </a:r>
                      <a:endParaRPr kumimoji="0" lang="en-US" altLang="x-none" sz="1800" b="0" i="0" u="none" strike="noStrike" cap="none" normalizeH="0" baseline="0" dirty="0">
                        <a:ln>
                          <a:noFill/>
                        </a:ln>
                        <a:solidFill>
                          <a:srgbClr val="4D4D4C"/>
                        </a:solidFill>
                        <a:effectLst/>
                        <a:latin typeface="Calibri" charset="0"/>
                        <a:ea typeface="MS PGothic" charset="-128"/>
                      </a:endParaRPr>
                    </a:p>
                  </a:txBody>
                  <a:tcPr marL="68580" marR="68580" marT="0" marB="0"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noFill/>
                  </a:tcPr>
                </a:tc>
                <a:tc>
                  <a:txBody>
                    <a:bodyPr/>
                    <a:lstStyle>
                      <a:lvl1pPr defTabSz="457200">
                        <a:spcBef>
                          <a:spcPct val="20000"/>
                        </a:spcBef>
                        <a:defRPr sz="2800">
                          <a:solidFill>
                            <a:schemeClr val="tx1"/>
                          </a:solidFill>
                          <a:latin typeface="Lucida Grande" charset="0"/>
                          <a:ea typeface="MS PGothic" charset="-128"/>
                          <a:cs typeface="Geneva" charset="0"/>
                        </a:defRPr>
                      </a:lvl1pPr>
                      <a:lvl2pPr marL="742950" indent="-285750" defTabSz="457200">
                        <a:spcBef>
                          <a:spcPct val="20000"/>
                        </a:spcBef>
                        <a:defRPr sz="2400">
                          <a:solidFill>
                            <a:schemeClr val="tx1"/>
                          </a:solidFill>
                          <a:latin typeface="Lucida Grande" charset="0"/>
                          <a:ea typeface="Geneva" charset="0"/>
                          <a:cs typeface="Geneva" charset="0"/>
                        </a:defRPr>
                      </a:lvl2pPr>
                      <a:lvl3pPr marL="1143000" indent="-228600" defTabSz="457200">
                        <a:spcBef>
                          <a:spcPct val="20000"/>
                        </a:spcBef>
                        <a:defRPr sz="2000">
                          <a:solidFill>
                            <a:schemeClr val="tx1"/>
                          </a:solidFill>
                          <a:latin typeface="Lucida Grande" charset="0"/>
                          <a:ea typeface="Geneva" charset="0"/>
                          <a:cs typeface="Geneva" charset="0"/>
                        </a:defRPr>
                      </a:lvl3pPr>
                      <a:lvl4pPr marL="1600200" indent="-228600" defTabSz="457200">
                        <a:spcBef>
                          <a:spcPct val="20000"/>
                        </a:spcBef>
                        <a:defRPr>
                          <a:solidFill>
                            <a:schemeClr val="tx1"/>
                          </a:solidFill>
                          <a:latin typeface="Lucida Grande" charset="0"/>
                          <a:ea typeface="Geneva" charset="0"/>
                          <a:cs typeface="Geneva" charset="0"/>
                        </a:defRPr>
                      </a:lvl4pPr>
                      <a:lvl5pPr marL="2057400" indent="-228600" defTabSz="457200">
                        <a:spcBef>
                          <a:spcPct val="20000"/>
                        </a:spcBef>
                        <a:defRPr>
                          <a:solidFill>
                            <a:schemeClr val="tx1"/>
                          </a:solidFill>
                          <a:latin typeface="Lucida Grande" charset="0"/>
                          <a:ea typeface="Geneva" charset="0"/>
                          <a:cs typeface="Geneva" charset="0"/>
                        </a:defRPr>
                      </a:lvl5pPr>
                      <a:lvl6pPr marL="25146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6pPr>
                      <a:lvl7pPr marL="29718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7pPr>
                      <a:lvl8pPr marL="34290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8pPr>
                      <a:lvl9pPr marL="38862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9p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en-GB" altLang="x-none" sz="1800" b="0" i="0" u="none" strike="noStrike" cap="none" normalizeH="0" baseline="0" dirty="0">
                          <a:ln>
                            <a:noFill/>
                          </a:ln>
                          <a:solidFill>
                            <a:srgbClr val="4D4D4C"/>
                          </a:solidFill>
                          <a:effectLst/>
                          <a:latin typeface="Calibri" charset="0"/>
                          <a:ea typeface="MS PGothic" charset="-128"/>
                        </a:rPr>
                        <a:t>200</a:t>
                      </a:r>
                      <a:endParaRPr kumimoji="0" lang="en-US" altLang="x-none" sz="1800" b="0" i="0" u="none" strike="noStrike" cap="none" normalizeH="0" baseline="0" dirty="0">
                        <a:ln>
                          <a:noFill/>
                        </a:ln>
                        <a:solidFill>
                          <a:srgbClr val="4D4D4C"/>
                        </a:solidFill>
                        <a:effectLst/>
                        <a:latin typeface="Calibri" charset="0"/>
                        <a:ea typeface="MS PGothic" charset="-128"/>
                      </a:endParaRPr>
                    </a:p>
                  </a:txBody>
                  <a:tcPr marL="68580" marR="68580" marT="0" marB="0"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graphicFrame>
        <p:nvGraphicFramePr>
          <p:cNvPr id="19" name="Table 18">
            <a:extLst>
              <a:ext uri="{FF2B5EF4-FFF2-40B4-BE49-F238E27FC236}">
                <a16:creationId xmlns:a16="http://schemas.microsoft.com/office/drawing/2014/main" id="{A265EC3C-FE2D-4523-8CDF-1AE3D7E91DA3}"/>
              </a:ext>
            </a:extLst>
          </p:cNvPr>
          <p:cNvGraphicFramePr>
            <a:graphicFrameLocks noGrp="1"/>
          </p:cNvGraphicFramePr>
          <p:nvPr>
            <p:extLst>
              <p:ext uri="{D42A27DB-BD31-4B8C-83A1-F6EECF244321}">
                <p14:modId xmlns:p14="http://schemas.microsoft.com/office/powerpoint/2010/main" val="1950845426"/>
              </p:ext>
            </p:extLst>
          </p:nvPr>
        </p:nvGraphicFramePr>
        <p:xfrm>
          <a:off x="9005420" y="1726393"/>
          <a:ext cx="2659062" cy="1339852"/>
        </p:xfrm>
        <a:graphic>
          <a:graphicData uri="http://schemas.openxmlformats.org/drawingml/2006/table">
            <a:tbl>
              <a:tblPr/>
              <a:tblGrid>
                <a:gridCol w="1519237">
                  <a:extLst>
                    <a:ext uri="{9D8B030D-6E8A-4147-A177-3AD203B41FA5}">
                      <a16:colId xmlns:a16="http://schemas.microsoft.com/office/drawing/2014/main" val="20000"/>
                    </a:ext>
                  </a:extLst>
                </a:gridCol>
                <a:gridCol w="1139825">
                  <a:extLst>
                    <a:ext uri="{9D8B030D-6E8A-4147-A177-3AD203B41FA5}">
                      <a16:colId xmlns:a16="http://schemas.microsoft.com/office/drawing/2014/main" val="20001"/>
                    </a:ext>
                  </a:extLst>
                </a:gridCol>
              </a:tblGrid>
              <a:tr h="334963">
                <a:tc>
                  <a:txBody>
                    <a:bodyPr/>
                    <a:lstStyle>
                      <a:lvl1pPr defTabSz="457200">
                        <a:spcBef>
                          <a:spcPct val="20000"/>
                        </a:spcBef>
                        <a:defRPr sz="2800">
                          <a:solidFill>
                            <a:schemeClr val="tx1"/>
                          </a:solidFill>
                          <a:latin typeface="Lucida Grande" charset="0"/>
                          <a:ea typeface="MS PGothic" charset="-128"/>
                          <a:cs typeface="Geneva" charset="0"/>
                        </a:defRPr>
                      </a:lvl1pPr>
                      <a:lvl2pPr marL="742950" indent="-285750" defTabSz="457200">
                        <a:spcBef>
                          <a:spcPct val="20000"/>
                        </a:spcBef>
                        <a:defRPr sz="2400">
                          <a:solidFill>
                            <a:schemeClr val="tx1"/>
                          </a:solidFill>
                          <a:latin typeface="Lucida Grande" charset="0"/>
                          <a:ea typeface="Geneva" charset="0"/>
                          <a:cs typeface="Geneva" charset="0"/>
                        </a:defRPr>
                      </a:lvl2pPr>
                      <a:lvl3pPr marL="1143000" indent="-228600" defTabSz="457200">
                        <a:spcBef>
                          <a:spcPct val="20000"/>
                        </a:spcBef>
                        <a:defRPr sz="2000">
                          <a:solidFill>
                            <a:schemeClr val="tx1"/>
                          </a:solidFill>
                          <a:latin typeface="Lucida Grande" charset="0"/>
                          <a:ea typeface="Geneva" charset="0"/>
                          <a:cs typeface="Geneva" charset="0"/>
                        </a:defRPr>
                      </a:lvl3pPr>
                      <a:lvl4pPr marL="1600200" indent="-228600" defTabSz="457200">
                        <a:spcBef>
                          <a:spcPct val="20000"/>
                        </a:spcBef>
                        <a:defRPr>
                          <a:solidFill>
                            <a:schemeClr val="tx1"/>
                          </a:solidFill>
                          <a:latin typeface="Lucida Grande" charset="0"/>
                          <a:ea typeface="Geneva" charset="0"/>
                          <a:cs typeface="Geneva" charset="0"/>
                        </a:defRPr>
                      </a:lvl4pPr>
                      <a:lvl5pPr marL="2057400" indent="-228600" defTabSz="457200">
                        <a:spcBef>
                          <a:spcPct val="20000"/>
                        </a:spcBef>
                        <a:defRPr>
                          <a:solidFill>
                            <a:schemeClr val="tx1"/>
                          </a:solidFill>
                          <a:latin typeface="Lucida Grande" charset="0"/>
                          <a:ea typeface="Geneva" charset="0"/>
                          <a:cs typeface="Geneva" charset="0"/>
                        </a:defRPr>
                      </a:lvl5pPr>
                      <a:lvl6pPr marL="25146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6pPr>
                      <a:lvl7pPr marL="29718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7pPr>
                      <a:lvl8pPr marL="34290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8pPr>
                      <a:lvl9pPr marL="38862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9pPr>
                    </a:lstStyle>
                    <a:p>
                      <a:pPr marL="0" marR="0" lvl="0" indent="0" algn="ctr" defTabSz="457200" rtl="0" eaLnBrk="1" fontAlgn="base" latinLnBrk="0" hangingPunct="1">
                        <a:lnSpc>
                          <a:spcPct val="115000"/>
                        </a:lnSpc>
                        <a:spcBef>
                          <a:spcPct val="0"/>
                        </a:spcBef>
                        <a:spcAft>
                          <a:spcPct val="0"/>
                        </a:spcAft>
                        <a:buClrTx/>
                        <a:buSzTx/>
                        <a:buFontTx/>
                        <a:buNone/>
                        <a:tabLst/>
                      </a:pPr>
                      <a:r>
                        <a:rPr kumimoji="0" lang="en-GB" altLang="x-none" sz="1800" b="1" i="0" u="none" strike="noStrike" cap="none" normalizeH="0" baseline="0">
                          <a:ln>
                            <a:noFill/>
                          </a:ln>
                          <a:solidFill>
                            <a:schemeClr val="bg1"/>
                          </a:solidFill>
                          <a:effectLst/>
                          <a:latin typeface="Calibri" charset="0"/>
                          <a:ea typeface="MS PGothic" charset="-128"/>
                        </a:rPr>
                        <a:t>Products</a:t>
                      </a:r>
                      <a:endParaRPr kumimoji="0" lang="en-US" altLang="x-none" sz="1800" b="1" i="0" u="none" strike="noStrike" cap="none" normalizeH="0" baseline="0">
                        <a:ln>
                          <a:noFill/>
                        </a:ln>
                        <a:solidFill>
                          <a:schemeClr val="bg1"/>
                        </a:solidFill>
                        <a:effectLst/>
                        <a:latin typeface="Calibri" charset="0"/>
                        <a:ea typeface="MS PGothic" charset="-128"/>
                      </a:endParaRPr>
                    </a:p>
                  </a:txBody>
                  <a:tcPr marL="68580" marR="68580" marT="0" marB="0" horzOverflow="overflow">
                    <a:lnL>
                      <a:noFill/>
                    </a:lnL>
                    <a:lnR>
                      <a:noFill/>
                    </a:lnR>
                    <a:lnT>
                      <a:noFill/>
                    </a:lnT>
                    <a:lnB>
                      <a:noFill/>
                    </a:lnB>
                    <a:lnTlToBr>
                      <a:noFill/>
                    </a:lnTlToBr>
                    <a:lnBlToTr>
                      <a:noFill/>
                    </a:lnBlToTr>
                    <a:solidFill>
                      <a:srgbClr val="1268B3"/>
                    </a:solidFill>
                  </a:tcPr>
                </a:tc>
                <a:tc>
                  <a:txBody>
                    <a:bodyPr/>
                    <a:lstStyle>
                      <a:lvl1pPr defTabSz="457200">
                        <a:spcBef>
                          <a:spcPct val="20000"/>
                        </a:spcBef>
                        <a:defRPr sz="2800">
                          <a:solidFill>
                            <a:schemeClr val="tx1"/>
                          </a:solidFill>
                          <a:latin typeface="Lucida Grande" charset="0"/>
                          <a:ea typeface="MS PGothic" charset="-128"/>
                          <a:cs typeface="Geneva" charset="0"/>
                        </a:defRPr>
                      </a:lvl1pPr>
                      <a:lvl2pPr marL="742950" indent="-285750" defTabSz="457200">
                        <a:spcBef>
                          <a:spcPct val="20000"/>
                        </a:spcBef>
                        <a:defRPr sz="2400">
                          <a:solidFill>
                            <a:schemeClr val="tx1"/>
                          </a:solidFill>
                          <a:latin typeface="Lucida Grande" charset="0"/>
                          <a:ea typeface="Geneva" charset="0"/>
                          <a:cs typeface="Geneva" charset="0"/>
                        </a:defRPr>
                      </a:lvl2pPr>
                      <a:lvl3pPr marL="1143000" indent="-228600" defTabSz="457200">
                        <a:spcBef>
                          <a:spcPct val="20000"/>
                        </a:spcBef>
                        <a:defRPr sz="2000">
                          <a:solidFill>
                            <a:schemeClr val="tx1"/>
                          </a:solidFill>
                          <a:latin typeface="Lucida Grande" charset="0"/>
                          <a:ea typeface="Geneva" charset="0"/>
                          <a:cs typeface="Geneva" charset="0"/>
                        </a:defRPr>
                      </a:lvl3pPr>
                      <a:lvl4pPr marL="1600200" indent="-228600" defTabSz="457200">
                        <a:spcBef>
                          <a:spcPct val="20000"/>
                        </a:spcBef>
                        <a:defRPr>
                          <a:solidFill>
                            <a:schemeClr val="tx1"/>
                          </a:solidFill>
                          <a:latin typeface="Lucida Grande" charset="0"/>
                          <a:ea typeface="Geneva" charset="0"/>
                          <a:cs typeface="Geneva" charset="0"/>
                        </a:defRPr>
                      </a:lvl4pPr>
                      <a:lvl5pPr marL="2057400" indent="-228600" defTabSz="457200">
                        <a:spcBef>
                          <a:spcPct val="20000"/>
                        </a:spcBef>
                        <a:defRPr>
                          <a:solidFill>
                            <a:schemeClr val="tx1"/>
                          </a:solidFill>
                          <a:latin typeface="Lucida Grande" charset="0"/>
                          <a:ea typeface="Geneva" charset="0"/>
                          <a:cs typeface="Geneva" charset="0"/>
                        </a:defRPr>
                      </a:lvl5pPr>
                      <a:lvl6pPr marL="25146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6pPr>
                      <a:lvl7pPr marL="29718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7pPr>
                      <a:lvl8pPr marL="34290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8pPr>
                      <a:lvl9pPr marL="38862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9pPr>
                    </a:lstStyle>
                    <a:p>
                      <a:pPr marL="0" marR="0" lvl="0" indent="0" algn="ctr" defTabSz="457200" rtl="0" eaLnBrk="1" fontAlgn="base" latinLnBrk="0" hangingPunct="1">
                        <a:lnSpc>
                          <a:spcPct val="115000"/>
                        </a:lnSpc>
                        <a:spcBef>
                          <a:spcPct val="0"/>
                        </a:spcBef>
                        <a:spcAft>
                          <a:spcPct val="0"/>
                        </a:spcAft>
                        <a:buClrTx/>
                        <a:buSzTx/>
                        <a:buFontTx/>
                        <a:buNone/>
                        <a:tabLst/>
                      </a:pPr>
                      <a:r>
                        <a:rPr kumimoji="0" lang="en-GB" altLang="x-none" sz="1800" b="1" i="0" u="none" strike="noStrike" cap="none" normalizeH="0" baseline="0" dirty="0">
                          <a:ln>
                            <a:noFill/>
                          </a:ln>
                          <a:solidFill>
                            <a:schemeClr val="bg1"/>
                          </a:solidFill>
                          <a:effectLst/>
                          <a:latin typeface="Calibri" charset="0"/>
                          <a:ea typeface="MS PGothic" charset="-128"/>
                        </a:rPr>
                        <a:t>Price</a:t>
                      </a:r>
                      <a:endParaRPr kumimoji="0" lang="en-US" altLang="x-none" sz="1800" b="1" i="0" u="none" strike="noStrike" cap="none" normalizeH="0" baseline="0" dirty="0">
                        <a:ln>
                          <a:noFill/>
                        </a:ln>
                        <a:solidFill>
                          <a:schemeClr val="bg1"/>
                        </a:solidFill>
                        <a:effectLst/>
                        <a:latin typeface="Calibri" charset="0"/>
                        <a:ea typeface="MS PGothic" charset="-128"/>
                      </a:endParaRPr>
                    </a:p>
                  </a:txBody>
                  <a:tcPr marL="68580" marR="68580" marT="0" marB="0" horzOverflow="overflow">
                    <a:lnL>
                      <a:noFill/>
                    </a:lnL>
                    <a:lnR>
                      <a:noFill/>
                    </a:lnR>
                    <a:lnT>
                      <a:noFill/>
                    </a:lnT>
                    <a:lnB>
                      <a:noFill/>
                    </a:lnB>
                    <a:lnTlToBr>
                      <a:noFill/>
                    </a:lnTlToBr>
                    <a:lnBlToTr>
                      <a:noFill/>
                    </a:lnBlToTr>
                    <a:solidFill>
                      <a:srgbClr val="1268B3"/>
                    </a:solidFill>
                  </a:tcPr>
                </a:tc>
                <a:extLst>
                  <a:ext uri="{0D108BD9-81ED-4DB2-BD59-A6C34878D82A}">
                    <a16:rowId xmlns:a16="http://schemas.microsoft.com/office/drawing/2014/main" val="10000"/>
                  </a:ext>
                </a:extLst>
              </a:tr>
              <a:tr h="334963">
                <a:tc>
                  <a:txBody>
                    <a:bodyPr/>
                    <a:lstStyle>
                      <a:lvl1pPr defTabSz="457200">
                        <a:spcBef>
                          <a:spcPct val="20000"/>
                        </a:spcBef>
                        <a:defRPr sz="2800">
                          <a:solidFill>
                            <a:schemeClr val="tx1"/>
                          </a:solidFill>
                          <a:latin typeface="Lucida Grande" charset="0"/>
                          <a:ea typeface="MS PGothic" charset="-128"/>
                          <a:cs typeface="Geneva" charset="0"/>
                        </a:defRPr>
                      </a:lvl1pPr>
                      <a:lvl2pPr marL="742950" indent="-285750" defTabSz="457200">
                        <a:spcBef>
                          <a:spcPct val="20000"/>
                        </a:spcBef>
                        <a:defRPr sz="2400">
                          <a:solidFill>
                            <a:schemeClr val="tx1"/>
                          </a:solidFill>
                          <a:latin typeface="Lucida Grande" charset="0"/>
                          <a:ea typeface="Geneva" charset="0"/>
                          <a:cs typeface="Geneva" charset="0"/>
                        </a:defRPr>
                      </a:lvl2pPr>
                      <a:lvl3pPr marL="1143000" indent="-228600" defTabSz="457200">
                        <a:spcBef>
                          <a:spcPct val="20000"/>
                        </a:spcBef>
                        <a:defRPr sz="2000">
                          <a:solidFill>
                            <a:schemeClr val="tx1"/>
                          </a:solidFill>
                          <a:latin typeface="Lucida Grande" charset="0"/>
                          <a:ea typeface="Geneva" charset="0"/>
                          <a:cs typeface="Geneva" charset="0"/>
                        </a:defRPr>
                      </a:lvl3pPr>
                      <a:lvl4pPr marL="1600200" indent="-228600" defTabSz="457200">
                        <a:spcBef>
                          <a:spcPct val="20000"/>
                        </a:spcBef>
                        <a:defRPr>
                          <a:solidFill>
                            <a:schemeClr val="tx1"/>
                          </a:solidFill>
                          <a:latin typeface="Lucida Grande" charset="0"/>
                          <a:ea typeface="Geneva" charset="0"/>
                          <a:cs typeface="Geneva" charset="0"/>
                        </a:defRPr>
                      </a:lvl4pPr>
                      <a:lvl5pPr marL="2057400" indent="-228600" defTabSz="457200">
                        <a:spcBef>
                          <a:spcPct val="20000"/>
                        </a:spcBef>
                        <a:defRPr>
                          <a:solidFill>
                            <a:schemeClr val="tx1"/>
                          </a:solidFill>
                          <a:latin typeface="Lucida Grande" charset="0"/>
                          <a:ea typeface="Geneva" charset="0"/>
                          <a:cs typeface="Geneva" charset="0"/>
                        </a:defRPr>
                      </a:lvl5pPr>
                      <a:lvl6pPr marL="25146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6pPr>
                      <a:lvl7pPr marL="29718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7pPr>
                      <a:lvl8pPr marL="34290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8pPr>
                      <a:lvl9pPr marL="38862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9p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en-GB" altLang="x-none" sz="1800" b="1" i="0" u="none" strike="noStrike" cap="none" normalizeH="0" baseline="0" dirty="0">
                          <a:ln>
                            <a:noFill/>
                          </a:ln>
                          <a:solidFill>
                            <a:srgbClr val="4D4D4C"/>
                          </a:solidFill>
                          <a:effectLst/>
                          <a:latin typeface="Calibri" charset="0"/>
                          <a:ea typeface="MS PGothic" charset="-128"/>
                        </a:rPr>
                        <a:t>A</a:t>
                      </a:r>
                      <a:endParaRPr kumimoji="0" lang="en-US" altLang="x-none" sz="1800" b="1" i="0" u="none" strike="noStrike" cap="none" normalizeH="0" baseline="0" dirty="0">
                        <a:ln>
                          <a:noFill/>
                        </a:ln>
                        <a:solidFill>
                          <a:srgbClr val="4D4D4C"/>
                        </a:solidFill>
                        <a:effectLst/>
                        <a:latin typeface="Calibri" charset="0"/>
                        <a:ea typeface="MS PGothic" charset="-128"/>
                      </a:endParaRPr>
                    </a:p>
                  </a:txBody>
                  <a:tcPr marL="68580" marR="68580" marT="0" marB="0"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a:noFill/>
                    </a:lnT>
                    <a:lnB w="12700" cap="flat" cmpd="sng" algn="ctr">
                      <a:solidFill>
                        <a:srgbClr val="595959"/>
                      </a:solidFill>
                      <a:prstDash val="solid"/>
                      <a:round/>
                      <a:headEnd type="none" w="med" len="med"/>
                      <a:tailEnd type="none" w="med" len="med"/>
                    </a:lnB>
                    <a:lnTlToBr>
                      <a:noFill/>
                    </a:lnTlToBr>
                    <a:lnBlToTr>
                      <a:noFill/>
                    </a:lnBlToTr>
                    <a:noFill/>
                  </a:tcPr>
                </a:tc>
                <a:tc>
                  <a:txBody>
                    <a:bodyPr/>
                    <a:lstStyle>
                      <a:lvl1pPr defTabSz="457200">
                        <a:spcBef>
                          <a:spcPct val="20000"/>
                        </a:spcBef>
                        <a:defRPr sz="2800">
                          <a:solidFill>
                            <a:schemeClr val="tx1"/>
                          </a:solidFill>
                          <a:latin typeface="Lucida Grande" charset="0"/>
                          <a:ea typeface="MS PGothic" charset="-128"/>
                          <a:cs typeface="Geneva" charset="0"/>
                        </a:defRPr>
                      </a:lvl1pPr>
                      <a:lvl2pPr marL="742950" indent="-285750" defTabSz="457200">
                        <a:spcBef>
                          <a:spcPct val="20000"/>
                        </a:spcBef>
                        <a:defRPr sz="2400">
                          <a:solidFill>
                            <a:schemeClr val="tx1"/>
                          </a:solidFill>
                          <a:latin typeface="Lucida Grande" charset="0"/>
                          <a:ea typeface="Geneva" charset="0"/>
                          <a:cs typeface="Geneva" charset="0"/>
                        </a:defRPr>
                      </a:lvl2pPr>
                      <a:lvl3pPr marL="1143000" indent="-228600" defTabSz="457200">
                        <a:spcBef>
                          <a:spcPct val="20000"/>
                        </a:spcBef>
                        <a:defRPr sz="2000">
                          <a:solidFill>
                            <a:schemeClr val="tx1"/>
                          </a:solidFill>
                          <a:latin typeface="Lucida Grande" charset="0"/>
                          <a:ea typeface="Geneva" charset="0"/>
                          <a:cs typeface="Geneva" charset="0"/>
                        </a:defRPr>
                      </a:lvl3pPr>
                      <a:lvl4pPr marL="1600200" indent="-228600" defTabSz="457200">
                        <a:spcBef>
                          <a:spcPct val="20000"/>
                        </a:spcBef>
                        <a:defRPr>
                          <a:solidFill>
                            <a:schemeClr val="tx1"/>
                          </a:solidFill>
                          <a:latin typeface="Lucida Grande" charset="0"/>
                          <a:ea typeface="Geneva" charset="0"/>
                          <a:cs typeface="Geneva" charset="0"/>
                        </a:defRPr>
                      </a:lvl4pPr>
                      <a:lvl5pPr marL="2057400" indent="-228600" defTabSz="457200">
                        <a:spcBef>
                          <a:spcPct val="20000"/>
                        </a:spcBef>
                        <a:defRPr>
                          <a:solidFill>
                            <a:schemeClr val="tx1"/>
                          </a:solidFill>
                          <a:latin typeface="Lucida Grande" charset="0"/>
                          <a:ea typeface="Geneva" charset="0"/>
                          <a:cs typeface="Geneva" charset="0"/>
                        </a:defRPr>
                      </a:lvl5pPr>
                      <a:lvl6pPr marL="25146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6pPr>
                      <a:lvl7pPr marL="29718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7pPr>
                      <a:lvl8pPr marL="34290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8pPr>
                      <a:lvl9pPr marL="38862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9p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en-GB" altLang="x-none" sz="1800" b="0" i="0" u="none" strike="noStrike" cap="none" normalizeH="0" baseline="0" dirty="0">
                          <a:ln>
                            <a:noFill/>
                          </a:ln>
                          <a:solidFill>
                            <a:srgbClr val="4D4D4C"/>
                          </a:solidFill>
                          <a:effectLst/>
                          <a:latin typeface="Calibri" charset="0"/>
                          <a:ea typeface="MS PGothic" charset="-128"/>
                        </a:rPr>
                        <a:t>£3.00</a:t>
                      </a:r>
                      <a:endParaRPr kumimoji="0" lang="en-US" altLang="x-none" sz="1800" b="0" i="0" u="none" strike="noStrike" cap="none" normalizeH="0" baseline="0" dirty="0">
                        <a:ln>
                          <a:noFill/>
                        </a:ln>
                        <a:solidFill>
                          <a:srgbClr val="4D4D4C"/>
                        </a:solidFill>
                        <a:effectLst/>
                        <a:latin typeface="Calibri" charset="0"/>
                        <a:ea typeface="MS PGothic" charset="-128"/>
                      </a:endParaRPr>
                    </a:p>
                  </a:txBody>
                  <a:tcPr marL="68580" marR="68580" marT="0" marB="0"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a:noFill/>
                    </a:lnT>
                    <a:lnB w="1270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34963">
                <a:tc>
                  <a:txBody>
                    <a:bodyPr/>
                    <a:lstStyle>
                      <a:lvl1pPr defTabSz="457200">
                        <a:spcBef>
                          <a:spcPct val="20000"/>
                        </a:spcBef>
                        <a:defRPr sz="2800">
                          <a:solidFill>
                            <a:schemeClr val="tx1"/>
                          </a:solidFill>
                          <a:latin typeface="Lucida Grande" charset="0"/>
                          <a:ea typeface="MS PGothic" charset="-128"/>
                          <a:cs typeface="Geneva" charset="0"/>
                        </a:defRPr>
                      </a:lvl1pPr>
                      <a:lvl2pPr marL="742950" indent="-285750" defTabSz="457200">
                        <a:spcBef>
                          <a:spcPct val="20000"/>
                        </a:spcBef>
                        <a:defRPr sz="2400">
                          <a:solidFill>
                            <a:schemeClr val="tx1"/>
                          </a:solidFill>
                          <a:latin typeface="Lucida Grande" charset="0"/>
                          <a:ea typeface="Geneva" charset="0"/>
                          <a:cs typeface="Geneva" charset="0"/>
                        </a:defRPr>
                      </a:lvl2pPr>
                      <a:lvl3pPr marL="1143000" indent="-228600" defTabSz="457200">
                        <a:spcBef>
                          <a:spcPct val="20000"/>
                        </a:spcBef>
                        <a:defRPr sz="2000">
                          <a:solidFill>
                            <a:schemeClr val="tx1"/>
                          </a:solidFill>
                          <a:latin typeface="Lucida Grande" charset="0"/>
                          <a:ea typeface="Geneva" charset="0"/>
                          <a:cs typeface="Geneva" charset="0"/>
                        </a:defRPr>
                      </a:lvl3pPr>
                      <a:lvl4pPr marL="1600200" indent="-228600" defTabSz="457200">
                        <a:spcBef>
                          <a:spcPct val="20000"/>
                        </a:spcBef>
                        <a:defRPr>
                          <a:solidFill>
                            <a:schemeClr val="tx1"/>
                          </a:solidFill>
                          <a:latin typeface="Lucida Grande" charset="0"/>
                          <a:ea typeface="Geneva" charset="0"/>
                          <a:cs typeface="Geneva" charset="0"/>
                        </a:defRPr>
                      </a:lvl4pPr>
                      <a:lvl5pPr marL="2057400" indent="-228600" defTabSz="457200">
                        <a:spcBef>
                          <a:spcPct val="20000"/>
                        </a:spcBef>
                        <a:defRPr>
                          <a:solidFill>
                            <a:schemeClr val="tx1"/>
                          </a:solidFill>
                          <a:latin typeface="Lucida Grande" charset="0"/>
                          <a:ea typeface="Geneva" charset="0"/>
                          <a:cs typeface="Geneva" charset="0"/>
                        </a:defRPr>
                      </a:lvl5pPr>
                      <a:lvl6pPr marL="25146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6pPr>
                      <a:lvl7pPr marL="29718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7pPr>
                      <a:lvl8pPr marL="34290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8pPr>
                      <a:lvl9pPr marL="38862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9p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en-GB" altLang="x-none" sz="1800" b="1" i="0" u="none" strike="noStrike" cap="none" normalizeH="0" baseline="0" dirty="0">
                          <a:ln>
                            <a:noFill/>
                          </a:ln>
                          <a:solidFill>
                            <a:srgbClr val="4D4D4C"/>
                          </a:solidFill>
                          <a:effectLst/>
                          <a:latin typeface="Calibri" charset="0"/>
                          <a:ea typeface="MS PGothic" charset="-128"/>
                        </a:rPr>
                        <a:t>B</a:t>
                      </a:r>
                      <a:endParaRPr kumimoji="0" lang="en-US" altLang="x-none" sz="1800" b="1" i="0" u="none" strike="noStrike" cap="none" normalizeH="0" baseline="0" dirty="0">
                        <a:ln>
                          <a:noFill/>
                        </a:ln>
                        <a:solidFill>
                          <a:srgbClr val="4D4D4C"/>
                        </a:solidFill>
                        <a:effectLst/>
                        <a:latin typeface="Calibri" charset="0"/>
                        <a:ea typeface="MS PGothic" charset="-128"/>
                      </a:endParaRPr>
                    </a:p>
                  </a:txBody>
                  <a:tcPr marL="68580" marR="68580" marT="0" marB="0"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noFill/>
                  </a:tcPr>
                </a:tc>
                <a:tc>
                  <a:txBody>
                    <a:bodyPr/>
                    <a:lstStyle>
                      <a:lvl1pPr defTabSz="457200">
                        <a:spcBef>
                          <a:spcPct val="20000"/>
                        </a:spcBef>
                        <a:defRPr sz="2800">
                          <a:solidFill>
                            <a:schemeClr val="tx1"/>
                          </a:solidFill>
                          <a:latin typeface="Lucida Grande" charset="0"/>
                          <a:ea typeface="MS PGothic" charset="-128"/>
                          <a:cs typeface="Geneva" charset="0"/>
                        </a:defRPr>
                      </a:lvl1pPr>
                      <a:lvl2pPr marL="742950" indent="-285750" defTabSz="457200">
                        <a:spcBef>
                          <a:spcPct val="20000"/>
                        </a:spcBef>
                        <a:defRPr sz="2400">
                          <a:solidFill>
                            <a:schemeClr val="tx1"/>
                          </a:solidFill>
                          <a:latin typeface="Lucida Grande" charset="0"/>
                          <a:ea typeface="Geneva" charset="0"/>
                          <a:cs typeface="Geneva" charset="0"/>
                        </a:defRPr>
                      </a:lvl2pPr>
                      <a:lvl3pPr marL="1143000" indent="-228600" defTabSz="457200">
                        <a:spcBef>
                          <a:spcPct val="20000"/>
                        </a:spcBef>
                        <a:defRPr sz="2000">
                          <a:solidFill>
                            <a:schemeClr val="tx1"/>
                          </a:solidFill>
                          <a:latin typeface="Lucida Grande" charset="0"/>
                          <a:ea typeface="Geneva" charset="0"/>
                          <a:cs typeface="Geneva" charset="0"/>
                        </a:defRPr>
                      </a:lvl3pPr>
                      <a:lvl4pPr marL="1600200" indent="-228600" defTabSz="457200">
                        <a:spcBef>
                          <a:spcPct val="20000"/>
                        </a:spcBef>
                        <a:defRPr>
                          <a:solidFill>
                            <a:schemeClr val="tx1"/>
                          </a:solidFill>
                          <a:latin typeface="Lucida Grande" charset="0"/>
                          <a:ea typeface="Geneva" charset="0"/>
                          <a:cs typeface="Geneva" charset="0"/>
                        </a:defRPr>
                      </a:lvl4pPr>
                      <a:lvl5pPr marL="2057400" indent="-228600" defTabSz="457200">
                        <a:spcBef>
                          <a:spcPct val="20000"/>
                        </a:spcBef>
                        <a:defRPr>
                          <a:solidFill>
                            <a:schemeClr val="tx1"/>
                          </a:solidFill>
                          <a:latin typeface="Lucida Grande" charset="0"/>
                          <a:ea typeface="Geneva" charset="0"/>
                          <a:cs typeface="Geneva" charset="0"/>
                        </a:defRPr>
                      </a:lvl5pPr>
                      <a:lvl6pPr marL="25146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6pPr>
                      <a:lvl7pPr marL="29718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7pPr>
                      <a:lvl8pPr marL="34290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8pPr>
                      <a:lvl9pPr marL="38862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9p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en-GB" altLang="x-none" sz="1800" b="0" i="0" u="none" strike="noStrike" cap="none" normalizeH="0" baseline="0" dirty="0">
                          <a:ln>
                            <a:noFill/>
                          </a:ln>
                          <a:solidFill>
                            <a:srgbClr val="4D4D4C"/>
                          </a:solidFill>
                          <a:effectLst/>
                          <a:latin typeface="Calibri" charset="0"/>
                          <a:ea typeface="MS PGothic" charset="-128"/>
                        </a:rPr>
                        <a:t>£5.00</a:t>
                      </a:r>
                      <a:endParaRPr kumimoji="0" lang="en-US" altLang="x-none" sz="1800" b="0" i="0" u="none" strike="noStrike" cap="none" normalizeH="0" baseline="0" dirty="0">
                        <a:ln>
                          <a:noFill/>
                        </a:ln>
                        <a:solidFill>
                          <a:srgbClr val="4D4D4C"/>
                        </a:solidFill>
                        <a:effectLst/>
                        <a:latin typeface="Calibri" charset="0"/>
                        <a:ea typeface="MS PGothic" charset="-128"/>
                      </a:endParaRPr>
                    </a:p>
                  </a:txBody>
                  <a:tcPr marL="68580" marR="68580" marT="0" marB="0"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34963">
                <a:tc>
                  <a:txBody>
                    <a:bodyPr/>
                    <a:lstStyle>
                      <a:lvl1pPr defTabSz="457200">
                        <a:spcBef>
                          <a:spcPct val="20000"/>
                        </a:spcBef>
                        <a:defRPr sz="2800">
                          <a:solidFill>
                            <a:schemeClr val="tx1"/>
                          </a:solidFill>
                          <a:latin typeface="Lucida Grande" charset="0"/>
                          <a:ea typeface="MS PGothic" charset="-128"/>
                          <a:cs typeface="Geneva" charset="0"/>
                        </a:defRPr>
                      </a:lvl1pPr>
                      <a:lvl2pPr marL="742950" indent="-285750" defTabSz="457200">
                        <a:spcBef>
                          <a:spcPct val="20000"/>
                        </a:spcBef>
                        <a:defRPr sz="2400">
                          <a:solidFill>
                            <a:schemeClr val="tx1"/>
                          </a:solidFill>
                          <a:latin typeface="Lucida Grande" charset="0"/>
                          <a:ea typeface="Geneva" charset="0"/>
                          <a:cs typeface="Geneva" charset="0"/>
                        </a:defRPr>
                      </a:lvl2pPr>
                      <a:lvl3pPr marL="1143000" indent="-228600" defTabSz="457200">
                        <a:spcBef>
                          <a:spcPct val="20000"/>
                        </a:spcBef>
                        <a:defRPr sz="2000">
                          <a:solidFill>
                            <a:schemeClr val="tx1"/>
                          </a:solidFill>
                          <a:latin typeface="Lucida Grande" charset="0"/>
                          <a:ea typeface="Geneva" charset="0"/>
                          <a:cs typeface="Geneva" charset="0"/>
                        </a:defRPr>
                      </a:lvl3pPr>
                      <a:lvl4pPr marL="1600200" indent="-228600" defTabSz="457200">
                        <a:spcBef>
                          <a:spcPct val="20000"/>
                        </a:spcBef>
                        <a:defRPr>
                          <a:solidFill>
                            <a:schemeClr val="tx1"/>
                          </a:solidFill>
                          <a:latin typeface="Lucida Grande" charset="0"/>
                          <a:ea typeface="Geneva" charset="0"/>
                          <a:cs typeface="Geneva" charset="0"/>
                        </a:defRPr>
                      </a:lvl4pPr>
                      <a:lvl5pPr marL="2057400" indent="-228600" defTabSz="457200">
                        <a:spcBef>
                          <a:spcPct val="20000"/>
                        </a:spcBef>
                        <a:defRPr>
                          <a:solidFill>
                            <a:schemeClr val="tx1"/>
                          </a:solidFill>
                          <a:latin typeface="Lucida Grande" charset="0"/>
                          <a:ea typeface="Geneva" charset="0"/>
                          <a:cs typeface="Geneva" charset="0"/>
                        </a:defRPr>
                      </a:lvl5pPr>
                      <a:lvl6pPr marL="25146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6pPr>
                      <a:lvl7pPr marL="29718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7pPr>
                      <a:lvl8pPr marL="34290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8pPr>
                      <a:lvl9pPr marL="38862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9p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en-GB" altLang="x-none" sz="1800" b="1" i="0" u="none" strike="noStrike" cap="none" normalizeH="0" baseline="0">
                          <a:ln>
                            <a:noFill/>
                          </a:ln>
                          <a:solidFill>
                            <a:srgbClr val="4D4D4C"/>
                          </a:solidFill>
                          <a:effectLst/>
                          <a:latin typeface="Calibri" charset="0"/>
                          <a:ea typeface="MS PGothic" charset="-128"/>
                        </a:rPr>
                        <a:t>C</a:t>
                      </a:r>
                      <a:endParaRPr kumimoji="0" lang="en-US" altLang="x-none" sz="1800" b="1" i="0" u="none" strike="noStrike" cap="none" normalizeH="0" baseline="0">
                        <a:ln>
                          <a:noFill/>
                        </a:ln>
                        <a:solidFill>
                          <a:srgbClr val="4D4D4C"/>
                        </a:solidFill>
                        <a:effectLst/>
                        <a:latin typeface="Calibri" charset="0"/>
                        <a:ea typeface="MS PGothic" charset="-128"/>
                      </a:endParaRPr>
                    </a:p>
                  </a:txBody>
                  <a:tcPr marL="68580" marR="68580" marT="0" marB="0"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noFill/>
                  </a:tcPr>
                </a:tc>
                <a:tc>
                  <a:txBody>
                    <a:bodyPr/>
                    <a:lstStyle>
                      <a:lvl1pPr defTabSz="457200">
                        <a:spcBef>
                          <a:spcPct val="20000"/>
                        </a:spcBef>
                        <a:defRPr sz="2800">
                          <a:solidFill>
                            <a:schemeClr val="tx1"/>
                          </a:solidFill>
                          <a:latin typeface="Lucida Grande" charset="0"/>
                          <a:ea typeface="MS PGothic" charset="-128"/>
                          <a:cs typeface="Geneva" charset="0"/>
                        </a:defRPr>
                      </a:lvl1pPr>
                      <a:lvl2pPr marL="742950" indent="-285750" defTabSz="457200">
                        <a:spcBef>
                          <a:spcPct val="20000"/>
                        </a:spcBef>
                        <a:defRPr sz="2400">
                          <a:solidFill>
                            <a:schemeClr val="tx1"/>
                          </a:solidFill>
                          <a:latin typeface="Lucida Grande" charset="0"/>
                          <a:ea typeface="Geneva" charset="0"/>
                          <a:cs typeface="Geneva" charset="0"/>
                        </a:defRPr>
                      </a:lvl2pPr>
                      <a:lvl3pPr marL="1143000" indent="-228600" defTabSz="457200">
                        <a:spcBef>
                          <a:spcPct val="20000"/>
                        </a:spcBef>
                        <a:defRPr sz="2000">
                          <a:solidFill>
                            <a:schemeClr val="tx1"/>
                          </a:solidFill>
                          <a:latin typeface="Lucida Grande" charset="0"/>
                          <a:ea typeface="Geneva" charset="0"/>
                          <a:cs typeface="Geneva" charset="0"/>
                        </a:defRPr>
                      </a:lvl3pPr>
                      <a:lvl4pPr marL="1600200" indent="-228600" defTabSz="457200">
                        <a:spcBef>
                          <a:spcPct val="20000"/>
                        </a:spcBef>
                        <a:defRPr>
                          <a:solidFill>
                            <a:schemeClr val="tx1"/>
                          </a:solidFill>
                          <a:latin typeface="Lucida Grande" charset="0"/>
                          <a:ea typeface="Geneva" charset="0"/>
                          <a:cs typeface="Geneva" charset="0"/>
                        </a:defRPr>
                      </a:lvl4pPr>
                      <a:lvl5pPr marL="2057400" indent="-228600" defTabSz="457200">
                        <a:spcBef>
                          <a:spcPct val="20000"/>
                        </a:spcBef>
                        <a:defRPr>
                          <a:solidFill>
                            <a:schemeClr val="tx1"/>
                          </a:solidFill>
                          <a:latin typeface="Lucida Grande" charset="0"/>
                          <a:ea typeface="Geneva" charset="0"/>
                          <a:cs typeface="Geneva" charset="0"/>
                        </a:defRPr>
                      </a:lvl5pPr>
                      <a:lvl6pPr marL="25146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6pPr>
                      <a:lvl7pPr marL="29718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7pPr>
                      <a:lvl8pPr marL="34290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8pPr>
                      <a:lvl9pPr marL="3886200" indent="-228600" defTabSz="457200" eaLnBrk="0" fontAlgn="base" hangingPunct="0">
                        <a:spcBef>
                          <a:spcPct val="20000"/>
                        </a:spcBef>
                        <a:spcAft>
                          <a:spcPct val="0"/>
                        </a:spcAft>
                        <a:defRPr>
                          <a:solidFill>
                            <a:schemeClr val="tx1"/>
                          </a:solidFill>
                          <a:latin typeface="Lucida Grande" charset="0"/>
                          <a:ea typeface="Geneva" charset="0"/>
                          <a:cs typeface="Geneva" charset="0"/>
                        </a:defRPr>
                      </a:lvl9p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en-GB" altLang="x-none" sz="1800" b="0" i="0" u="none" strike="noStrike" cap="none" normalizeH="0" baseline="0" dirty="0">
                          <a:ln>
                            <a:noFill/>
                          </a:ln>
                          <a:solidFill>
                            <a:srgbClr val="4D4D4C"/>
                          </a:solidFill>
                          <a:effectLst/>
                          <a:latin typeface="Calibri" charset="0"/>
                          <a:ea typeface="MS PGothic" charset="-128"/>
                        </a:rPr>
                        <a:t>£10.00</a:t>
                      </a:r>
                      <a:endParaRPr kumimoji="0" lang="en-US" altLang="x-none" sz="1800" b="0" i="0" u="none" strike="noStrike" cap="none" normalizeH="0" baseline="0" dirty="0">
                        <a:ln>
                          <a:noFill/>
                        </a:ln>
                        <a:solidFill>
                          <a:srgbClr val="4D4D4C"/>
                        </a:solidFill>
                        <a:effectLst/>
                        <a:latin typeface="Calibri" charset="0"/>
                        <a:ea typeface="MS PGothic" charset="-128"/>
                      </a:endParaRPr>
                    </a:p>
                  </a:txBody>
                  <a:tcPr marL="68580" marR="68580" marT="0" marB="0"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10" name="Rectangle 9">
            <a:extLst>
              <a:ext uri="{FF2B5EF4-FFF2-40B4-BE49-F238E27FC236}">
                <a16:creationId xmlns:a16="http://schemas.microsoft.com/office/drawing/2014/main" id="{BA00BD15-B8AA-044A-A2EE-A37D4C45E74A}"/>
              </a:ext>
            </a:extLst>
          </p:cNvPr>
          <p:cNvSpPr/>
          <p:nvPr/>
        </p:nvSpPr>
        <p:spPr>
          <a:xfrm rot="285998">
            <a:off x="-384029" y="593013"/>
            <a:ext cx="5540064"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05CA7E9A-07DB-4ED6-B8BC-96634E0F32F8}"/>
              </a:ext>
            </a:extLst>
          </p:cNvPr>
          <p:cNvSpPr>
            <a:spLocks noGrp="1"/>
          </p:cNvSpPr>
          <p:nvPr>
            <p:ph type="body" sz="quarter" idx="10"/>
          </p:nvPr>
        </p:nvSpPr>
        <p:spPr/>
        <p:txBody>
          <a:bodyPr/>
          <a:lstStyle/>
          <a:p>
            <a:r>
              <a:rPr lang="en-GB" dirty="0"/>
              <a:t>Example of forecasting</a:t>
            </a:r>
          </a:p>
        </p:txBody>
      </p:sp>
      <p:sp>
        <p:nvSpPr>
          <p:cNvPr id="11" name="Rectangle 2">
            <a:extLst>
              <a:ext uri="{FF2B5EF4-FFF2-40B4-BE49-F238E27FC236}">
                <a16:creationId xmlns:a16="http://schemas.microsoft.com/office/drawing/2014/main" id="{95D550BF-8C9D-BE4F-88A3-3D12DE6CF61D}"/>
              </a:ext>
            </a:extLst>
          </p:cNvPr>
          <p:cNvSpPr>
            <a:spLocks noChangeArrowheads="1"/>
          </p:cNvSpPr>
          <p:nvPr/>
        </p:nvSpPr>
        <p:spPr bwMode="auto">
          <a:xfrm>
            <a:off x="375007" y="3336779"/>
            <a:ext cx="3487193" cy="2529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Lucida Grande" charset="0"/>
                <a:ea typeface="MS PGothic" panose="020B0600070205080204" pitchFamily="34" charset="-128"/>
                <a:cs typeface="Geneva" panose="020B0503030404040204" pitchFamily="34" charset="0"/>
              </a:defRPr>
            </a:lvl1pPr>
            <a:lvl2pPr marL="742950" indent="-285750">
              <a:spcBef>
                <a:spcPct val="20000"/>
              </a:spcBef>
              <a:buChar char="–"/>
              <a:defRPr sz="2800">
                <a:solidFill>
                  <a:schemeClr val="tx1"/>
                </a:solidFill>
                <a:latin typeface="Lucida Grande" charset="0"/>
                <a:ea typeface="Geneva" panose="020B0503030404040204" pitchFamily="34" charset="0"/>
                <a:cs typeface="Geneva" panose="020B0503030404040204" pitchFamily="34" charset="0"/>
              </a:defRPr>
            </a:lvl2pPr>
            <a:lvl3pPr marL="1143000" indent="-228600">
              <a:spcBef>
                <a:spcPct val="20000"/>
              </a:spcBef>
              <a:buChar char="•"/>
              <a:defRPr sz="2400">
                <a:solidFill>
                  <a:schemeClr val="tx1"/>
                </a:solidFill>
                <a:latin typeface="Lucida Grande" charset="0"/>
                <a:ea typeface="Geneva" panose="020B0503030404040204" pitchFamily="34" charset="0"/>
                <a:cs typeface="Geneva" panose="020B0503030404040204" pitchFamily="34" charset="0"/>
              </a:defRPr>
            </a:lvl3pPr>
            <a:lvl4pPr marL="1600200" indent="-228600">
              <a:spcBef>
                <a:spcPct val="20000"/>
              </a:spcBef>
              <a:buChar char="–"/>
              <a:defRPr sz="2000">
                <a:solidFill>
                  <a:schemeClr val="tx1"/>
                </a:solidFill>
                <a:latin typeface="Lucida Grande" charset="0"/>
                <a:ea typeface="Geneva" panose="020B0503030404040204" pitchFamily="34" charset="0"/>
                <a:cs typeface="Geneva" panose="020B0503030404040204" pitchFamily="34" charset="0"/>
              </a:defRPr>
            </a:lvl4pPr>
            <a:lvl5pPr marL="2057400" indent="-228600">
              <a:spcBef>
                <a:spcPct val="20000"/>
              </a:spcBef>
              <a:buChar char="»"/>
              <a:defRPr sz="2000">
                <a:solidFill>
                  <a:schemeClr val="tx1"/>
                </a:solidFill>
                <a:latin typeface="Lucida Grande" charset="0"/>
                <a:ea typeface="Geneva" panose="020B0503030404040204" pitchFamily="34" charset="0"/>
                <a:cs typeface="Geneva" panose="020B0503030404040204" pitchFamily="34"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panose="020B0503030404040204" pitchFamily="34" charset="0"/>
                <a:cs typeface="Geneva" panose="020B0503030404040204" pitchFamily="34"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panose="020B0503030404040204" pitchFamily="34" charset="0"/>
                <a:cs typeface="Geneva" panose="020B0503030404040204" pitchFamily="34"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panose="020B0503030404040204" pitchFamily="34" charset="0"/>
                <a:cs typeface="Geneva" panose="020B0503030404040204" pitchFamily="34"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panose="020B0503030404040204" pitchFamily="34" charset="0"/>
                <a:cs typeface="Geneva" panose="020B0503030404040204" pitchFamily="34" charset="0"/>
              </a:defRPr>
            </a:lvl9pPr>
          </a:lstStyle>
          <a:p>
            <a:pPr>
              <a:buNone/>
            </a:pPr>
            <a:r>
              <a:rPr lang="en-GB" sz="2400" b="1" dirty="0">
                <a:solidFill>
                  <a:srgbClr val="1268B3"/>
                </a:solidFill>
              </a:rPr>
              <a:t>Forecasting example</a:t>
            </a:r>
            <a:endParaRPr lang="en-GB" altLang="en-US" sz="2400" b="1" dirty="0">
              <a:solidFill>
                <a:srgbClr val="595959"/>
              </a:solidFill>
              <a:latin typeface="Calibri" panose="020F0502020204030204" pitchFamily="34" charset="0"/>
            </a:endParaRPr>
          </a:p>
          <a:p>
            <a:pPr>
              <a:buFontTx/>
              <a:buNone/>
            </a:pPr>
            <a:endParaRPr lang="en-GB" altLang="en-US" sz="2400" b="1" dirty="0">
              <a:solidFill>
                <a:srgbClr val="595959"/>
              </a:solidFill>
              <a:latin typeface="Calibri" panose="020F0502020204030204" pitchFamily="34" charset="0"/>
            </a:endParaRPr>
          </a:p>
          <a:p>
            <a:pPr>
              <a:buFontTx/>
              <a:buNone/>
            </a:pPr>
            <a:r>
              <a:rPr lang="en-GB" altLang="en-US" sz="2400" b="1" dirty="0">
                <a:solidFill>
                  <a:srgbClr val="595959"/>
                </a:solidFill>
                <a:latin typeface="Calibri" panose="020F0502020204030204" pitchFamily="34" charset="0"/>
              </a:rPr>
              <a:t>Superhero Merchandise - Forecasted sales</a:t>
            </a:r>
            <a:endParaRPr lang="en-US" altLang="en-US" sz="2400" b="1" dirty="0">
              <a:solidFill>
                <a:srgbClr val="595959"/>
              </a:solidFill>
              <a:latin typeface="Calibri" panose="020F0502020204030204" pitchFamily="34" charset="0"/>
            </a:endParaRPr>
          </a:p>
          <a:p>
            <a:pPr>
              <a:buFontTx/>
              <a:buNone/>
            </a:pPr>
            <a:r>
              <a:rPr lang="en-GB" altLang="en-US" sz="2400" i="1" dirty="0">
                <a:solidFill>
                  <a:srgbClr val="595959"/>
                </a:solidFill>
                <a:latin typeface="Calibri" panose="020F0502020204030204" pitchFamily="34" charset="0"/>
              </a:rPr>
              <a:t>Prices of comic books, toys, collectables.   </a:t>
            </a:r>
            <a:endParaRPr lang="en-US" altLang="en-US" sz="2400" i="1" dirty="0">
              <a:solidFill>
                <a:srgbClr val="595959"/>
              </a:solidFill>
              <a:latin typeface="Calibri" panose="020F0502020204030204" pitchFamily="34" charset="0"/>
            </a:endParaRPr>
          </a:p>
        </p:txBody>
      </p:sp>
      <p:pic>
        <p:nvPicPr>
          <p:cNvPr id="4" name="Picture 3">
            <a:extLst>
              <a:ext uri="{FF2B5EF4-FFF2-40B4-BE49-F238E27FC236}">
                <a16:creationId xmlns:a16="http://schemas.microsoft.com/office/drawing/2014/main" id="{E1D0EC7B-3AE2-3145-A783-2E4FE9E7020B}"/>
              </a:ext>
            </a:extLst>
          </p:cNvPr>
          <p:cNvPicPr>
            <a:picLocks noChangeAspect="1"/>
          </p:cNvPicPr>
          <p:nvPr/>
        </p:nvPicPr>
        <p:blipFill>
          <a:blip r:embed="rId2"/>
          <a:stretch>
            <a:fillRect/>
          </a:stretch>
        </p:blipFill>
        <p:spPr>
          <a:xfrm>
            <a:off x="527518" y="1726393"/>
            <a:ext cx="1223972" cy="1223972"/>
          </a:xfrm>
          <a:prstGeom prst="rect">
            <a:avLst/>
          </a:prstGeom>
        </p:spPr>
      </p:pic>
    </p:spTree>
    <p:extLst>
      <p:ext uri="{BB962C8B-B14F-4D97-AF65-F5344CB8AC3E}">
        <p14:creationId xmlns:p14="http://schemas.microsoft.com/office/powerpoint/2010/main" val="13160345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4DD0869A-264A-4036-9B68-8E7F3993E674}"/>
              </a:ext>
            </a:extLst>
          </p:cNvPr>
          <p:cNvSpPr>
            <a:spLocks noGrp="1"/>
          </p:cNvSpPr>
          <p:nvPr>
            <p:ph type="body" sz="quarter" idx="10"/>
          </p:nvPr>
        </p:nvSpPr>
        <p:spPr>
          <a:xfrm rot="256793">
            <a:off x="421409" y="686976"/>
            <a:ext cx="3912108" cy="743199"/>
          </a:xfrm>
        </p:spPr>
        <p:txBody>
          <a:bodyPr>
            <a:normAutofit/>
          </a:bodyPr>
          <a:lstStyle/>
          <a:p>
            <a:r>
              <a:rPr lang="en-GB" sz="3600" dirty="0"/>
              <a:t>Calculating Costs</a:t>
            </a:r>
          </a:p>
        </p:txBody>
      </p:sp>
      <p:pic>
        <p:nvPicPr>
          <p:cNvPr id="19" name="Picture Placeholder 18" descr="A screenshot of a video game&#10;&#10;Description automatically generated">
            <a:extLst>
              <a:ext uri="{FF2B5EF4-FFF2-40B4-BE49-F238E27FC236}">
                <a16:creationId xmlns:a16="http://schemas.microsoft.com/office/drawing/2014/main" id="{9CEA5812-8CD7-4545-A732-2242CA346E70}"/>
              </a:ext>
            </a:extLst>
          </p:cNvPr>
          <p:cNvPicPr>
            <a:picLocks noGrp="1" noChangeAspect="1"/>
          </p:cNvPicPr>
          <p:nvPr>
            <p:ph type="pic" sz="quarter" idx="24"/>
          </p:nvPr>
        </p:nvPicPr>
        <p:blipFill>
          <a:blip r:embed="rId3"/>
          <a:srcRect l="14425" r="14425"/>
          <a:stretch>
            <a:fillRect/>
          </a:stretch>
        </p:blipFill>
        <p:spPr/>
      </p:pic>
      <p:sp>
        <p:nvSpPr>
          <p:cNvPr id="5" name="Rectangle 4">
            <a:extLst>
              <a:ext uri="{FF2B5EF4-FFF2-40B4-BE49-F238E27FC236}">
                <a16:creationId xmlns:a16="http://schemas.microsoft.com/office/drawing/2014/main" id="{798FFF60-64DC-D84E-8CD7-A2464E7E3D0A}"/>
              </a:ext>
            </a:extLst>
          </p:cNvPr>
          <p:cNvSpPr/>
          <p:nvPr/>
        </p:nvSpPr>
        <p:spPr>
          <a:xfrm rot="256793">
            <a:off x="4104604" y="262736"/>
            <a:ext cx="1934702" cy="1591678"/>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a:extLst>
              <a:ext uri="{FF2B5EF4-FFF2-40B4-BE49-F238E27FC236}">
                <a16:creationId xmlns:a16="http://schemas.microsoft.com/office/drawing/2014/main" id="{A65755B6-BB8F-4F53-B67D-C564BDCC61DC}"/>
              </a:ext>
            </a:extLst>
          </p:cNvPr>
          <p:cNvSpPr>
            <a:spLocks noGrp="1"/>
          </p:cNvSpPr>
          <p:nvPr>
            <p:ph type="body" sz="quarter" idx="23"/>
          </p:nvPr>
        </p:nvSpPr>
        <p:spPr>
          <a:xfrm>
            <a:off x="570170" y="1924387"/>
            <a:ext cx="6002080" cy="4061001"/>
          </a:xfrm>
        </p:spPr>
        <p:txBody>
          <a:bodyPr/>
          <a:lstStyle/>
          <a:p>
            <a:pPr>
              <a:spcBef>
                <a:spcPts val="0"/>
              </a:spcBef>
            </a:pPr>
            <a:r>
              <a:rPr lang="en-GB" dirty="0"/>
              <a:t>Costing is the process of identifying how much it costs to provide your products or services. </a:t>
            </a:r>
          </a:p>
          <a:p>
            <a:pPr>
              <a:spcBef>
                <a:spcPts val="0"/>
              </a:spcBef>
            </a:pPr>
            <a:r>
              <a:rPr lang="en-GB" dirty="0"/>
              <a:t>Every business needs to cover its costs in order to make a profit. Working out your costs accurately is an essential part of pricing.</a:t>
            </a:r>
          </a:p>
          <a:p>
            <a:pPr>
              <a:spcBef>
                <a:spcPts val="0"/>
              </a:spcBef>
            </a:pPr>
            <a:endParaRPr lang="en-GB" dirty="0"/>
          </a:p>
          <a:p>
            <a:pPr>
              <a:spcBef>
                <a:spcPts val="0"/>
              </a:spcBef>
            </a:pPr>
            <a:r>
              <a:rPr lang="en-GB" b="1" dirty="0">
                <a:solidFill>
                  <a:srgbClr val="FDB614"/>
                </a:solidFill>
              </a:rPr>
              <a:t>There are three different kinds                               of costs to include </a:t>
            </a:r>
          </a:p>
          <a:p>
            <a:pPr marL="457200" indent="-457200">
              <a:spcBef>
                <a:spcPts val="0"/>
              </a:spcBef>
              <a:buClr>
                <a:srgbClr val="FDB614"/>
              </a:buClr>
              <a:buFont typeface="Arial" panose="020B0604020202020204" pitchFamily="34" charset="0"/>
              <a:buChar char="•"/>
            </a:pPr>
            <a:r>
              <a:rPr lang="en-GB" dirty="0"/>
              <a:t>variable costs</a:t>
            </a:r>
          </a:p>
          <a:p>
            <a:pPr marL="457200" indent="-457200">
              <a:spcBef>
                <a:spcPts val="0"/>
              </a:spcBef>
              <a:buClr>
                <a:srgbClr val="FDB614"/>
              </a:buClr>
              <a:buFont typeface="Arial" panose="020B0604020202020204" pitchFamily="34" charset="0"/>
              <a:buChar char="•"/>
            </a:pPr>
            <a:r>
              <a:rPr lang="en-GB" dirty="0"/>
              <a:t>fixed costs</a:t>
            </a:r>
          </a:p>
          <a:p>
            <a:pPr marL="457200" indent="-457200">
              <a:spcBef>
                <a:spcPts val="0"/>
              </a:spcBef>
              <a:buClr>
                <a:srgbClr val="FDB614"/>
              </a:buClr>
              <a:buFont typeface="Arial" panose="020B0604020202020204" pitchFamily="34" charset="0"/>
              <a:buChar char="•"/>
            </a:pPr>
            <a:r>
              <a:rPr lang="en-GB" dirty="0"/>
              <a:t>capital costs.</a:t>
            </a:r>
          </a:p>
          <a:p>
            <a:pPr>
              <a:spcBef>
                <a:spcPts val="0"/>
              </a:spcBef>
            </a:pPr>
            <a:endParaRPr lang="en-GB" dirty="0"/>
          </a:p>
        </p:txBody>
      </p:sp>
    </p:spTree>
    <p:extLst>
      <p:ext uri="{BB962C8B-B14F-4D97-AF65-F5344CB8AC3E}">
        <p14:creationId xmlns:p14="http://schemas.microsoft.com/office/powerpoint/2010/main" val="39328155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3B02581-771B-44AA-9E44-12438972C15C}"/>
              </a:ext>
            </a:extLst>
          </p:cNvPr>
          <p:cNvSpPr>
            <a:spLocks noGrp="1"/>
          </p:cNvSpPr>
          <p:nvPr>
            <p:ph type="body" sz="quarter" idx="10"/>
          </p:nvPr>
        </p:nvSpPr>
        <p:spPr>
          <a:xfrm rot="21367454">
            <a:off x="8088936" y="921497"/>
            <a:ext cx="3574516" cy="598582"/>
          </a:xfrm>
        </p:spPr>
        <p:txBody>
          <a:bodyPr>
            <a:normAutofit/>
          </a:bodyPr>
          <a:lstStyle/>
          <a:p>
            <a:r>
              <a:rPr lang="en-GB" sz="3600" dirty="0"/>
              <a:t>Legal Section</a:t>
            </a:r>
          </a:p>
        </p:txBody>
      </p:sp>
      <p:pic>
        <p:nvPicPr>
          <p:cNvPr id="17" name="Picture Placeholder 16">
            <a:extLst>
              <a:ext uri="{FF2B5EF4-FFF2-40B4-BE49-F238E27FC236}">
                <a16:creationId xmlns:a16="http://schemas.microsoft.com/office/drawing/2014/main" id="{C8854543-1CC1-4DE9-8100-19C6D538E1E4}"/>
              </a:ext>
            </a:extLst>
          </p:cNvPr>
          <p:cNvPicPr>
            <a:picLocks noGrp="1" noChangeAspect="1"/>
          </p:cNvPicPr>
          <p:nvPr>
            <p:ph type="pic" sz="quarter" idx="24"/>
          </p:nvPr>
        </p:nvPicPr>
        <p:blipFill>
          <a:blip r:embed="rId3"/>
          <a:srcRect t="14263" b="14263"/>
          <a:stretch>
            <a:fillRect/>
          </a:stretch>
        </p:blipFill>
        <p:spPr/>
      </p:pic>
      <p:sp>
        <p:nvSpPr>
          <p:cNvPr id="4" name="Text Placeholder 2">
            <a:extLst>
              <a:ext uri="{FF2B5EF4-FFF2-40B4-BE49-F238E27FC236}">
                <a16:creationId xmlns:a16="http://schemas.microsoft.com/office/drawing/2014/main" id="{611FCA78-8769-45CA-9F58-15E9354A7575}"/>
              </a:ext>
            </a:extLst>
          </p:cNvPr>
          <p:cNvSpPr txBox="1">
            <a:spLocks/>
          </p:cNvSpPr>
          <p:nvPr/>
        </p:nvSpPr>
        <p:spPr>
          <a:xfrm>
            <a:off x="6512566" y="3005154"/>
            <a:ext cx="4981367" cy="4592472"/>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GB" i="1" dirty="0">
                <a:solidFill>
                  <a:schemeClr val="bg1"/>
                </a:solidFill>
              </a:rPr>
              <a:t>This is where you explain how the business will meet the laws and regulations for the country and sector it will operate in.</a:t>
            </a:r>
          </a:p>
          <a:p>
            <a:pPr marL="0" indent="0">
              <a:buNone/>
            </a:pPr>
            <a:endParaRPr lang="en-GB" dirty="0">
              <a:solidFill>
                <a:schemeClr val="bg1"/>
              </a:solidFill>
            </a:endParaRPr>
          </a:p>
          <a:p>
            <a:pPr marL="0" indent="0">
              <a:buNone/>
            </a:pPr>
            <a:endParaRPr lang="en-GB" dirty="0">
              <a:solidFill>
                <a:schemeClr val="bg1"/>
              </a:solidFill>
            </a:endParaRPr>
          </a:p>
        </p:txBody>
      </p:sp>
      <p:sp>
        <p:nvSpPr>
          <p:cNvPr id="5" name="Rectangle 4">
            <a:extLst>
              <a:ext uri="{FF2B5EF4-FFF2-40B4-BE49-F238E27FC236}">
                <a16:creationId xmlns:a16="http://schemas.microsoft.com/office/drawing/2014/main" id="{513DC193-0E6C-EC4F-97BC-50F516937DC7}"/>
              </a:ext>
            </a:extLst>
          </p:cNvPr>
          <p:cNvSpPr/>
          <p:nvPr/>
        </p:nvSpPr>
        <p:spPr>
          <a:xfrm rot="21343207" flipH="1">
            <a:off x="6986493" y="707737"/>
            <a:ext cx="1761761" cy="1864929"/>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606218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97C7C3B-CD83-4E9C-9DC0-96EFBCB166BE}"/>
              </a:ext>
            </a:extLst>
          </p:cNvPr>
          <p:cNvSpPr>
            <a:spLocks noGrp="1"/>
          </p:cNvSpPr>
          <p:nvPr>
            <p:ph type="body" sz="quarter" idx="23"/>
          </p:nvPr>
        </p:nvSpPr>
        <p:spPr>
          <a:xfrm>
            <a:off x="610679" y="2014973"/>
            <a:ext cx="5485321" cy="2928685"/>
          </a:xfrm>
        </p:spPr>
        <p:txBody>
          <a:bodyPr/>
          <a:lstStyle/>
          <a:p>
            <a:pPr>
              <a:spcBef>
                <a:spcPts val="0"/>
              </a:spcBef>
            </a:pPr>
            <a:r>
              <a:rPr lang="en-GB" b="1" dirty="0">
                <a:solidFill>
                  <a:srgbClr val="FDB614"/>
                </a:solidFill>
              </a:rPr>
              <a:t>Variable costs </a:t>
            </a:r>
            <a:r>
              <a:rPr lang="en-GB" dirty="0"/>
              <a:t>are directly associated with making a product or providing a service. They will go up and down depending on how many sales you make. </a:t>
            </a:r>
          </a:p>
          <a:p>
            <a:pPr>
              <a:spcBef>
                <a:spcPts val="0"/>
              </a:spcBef>
            </a:pPr>
            <a:endParaRPr lang="en-GB" dirty="0"/>
          </a:p>
          <a:p>
            <a:pPr>
              <a:spcBef>
                <a:spcPts val="0"/>
              </a:spcBef>
            </a:pPr>
            <a:r>
              <a:rPr lang="en-GB" b="1" dirty="0">
                <a:solidFill>
                  <a:srgbClr val="FDB614"/>
                </a:solidFill>
              </a:rPr>
              <a:t>These costs can include;</a:t>
            </a:r>
          </a:p>
          <a:p>
            <a:pPr marL="342900" indent="-342900">
              <a:spcBef>
                <a:spcPts val="0"/>
              </a:spcBef>
              <a:buClr>
                <a:srgbClr val="FDB614"/>
              </a:buClr>
              <a:buFont typeface="Arial" panose="020B0604020202020204" pitchFamily="34" charset="0"/>
              <a:buChar char="•"/>
            </a:pPr>
            <a:r>
              <a:rPr lang="en-GB" dirty="0"/>
              <a:t>Stock</a:t>
            </a:r>
          </a:p>
          <a:p>
            <a:pPr marL="342900" indent="-342900">
              <a:spcBef>
                <a:spcPts val="0"/>
              </a:spcBef>
              <a:buClr>
                <a:srgbClr val="FDB614"/>
              </a:buClr>
              <a:buFont typeface="Arial" panose="020B0604020202020204" pitchFamily="34" charset="0"/>
              <a:buChar char="•"/>
            </a:pPr>
            <a:r>
              <a:rPr lang="en-GB" dirty="0"/>
              <a:t>Raw materials, parts and packaging. </a:t>
            </a:r>
          </a:p>
          <a:p>
            <a:pPr marL="342900" indent="-342900">
              <a:spcBef>
                <a:spcPts val="0"/>
              </a:spcBef>
              <a:buClr>
                <a:srgbClr val="FDB614"/>
              </a:buClr>
              <a:buFont typeface="Arial" panose="020B0604020202020204" pitchFamily="34" charset="0"/>
              <a:buChar char="•"/>
            </a:pPr>
            <a:r>
              <a:rPr lang="en-GB" dirty="0"/>
              <a:t>Direct labour costs involved in making and providing your product or service can also be a variable cost.  </a:t>
            </a:r>
          </a:p>
          <a:p>
            <a:pPr>
              <a:spcBef>
                <a:spcPts val="0"/>
              </a:spcBef>
            </a:pPr>
            <a:endParaRPr lang="en-GB" dirty="0"/>
          </a:p>
        </p:txBody>
      </p:sp>
      <p:sp>
        <p:nvSpPr>
          <p:cNvPr id="3" name="Text Placeholder 2">
            <a:extLst>
              <a:ext uri="{FF2B5EF4-FFF2-40B4-BE49-F238E27FC236}">
                <a16:creationId xmlns:a16="http://schemas.microsoft.com/office/drawing/2014/main" id="{91399586-3405-4075-8D48-14029EB8F86A}"/>
              </a:ext>
            </a:extLst>
          </p:cNvPr>
          <p:cNvSpPr>
            <a:spLocks noGrp="1"/>
          </p:cNvSpPr>
          <p:nvPr>
            <p:ph type="body" sz="quarter" idx="10"/>
          </p:nvPr>
        </p:nvSpPr>
        <p:spPr>
          <a:xfrm rot="256793">
            <a:off x="477307" y="723828"/>
            <a:ext cx="3912108" cy="743199"/>
          </a:xfrm>
        </p:spPr>
        <p:txBody>
          <a:bodyPr>
            <a:normAutofit/>
          </a:bodyPr>
          <a:lstStyle/>
          <a:p>
            <a:r>
              <a:rPr lang="en-GB" sz="3600" dirty="0"/>
              <a:t>Variable Costs</a:t>
            </a:r>
          </a:p>
        </p:txBody>
      </p:sp>
      <p:pic>
        <p:nvPicPr>
          <p:cNvPr id="6" name="Picture Placeholder 5" descr="A picture containing table, indoor, cake, items&#10;&#10;Description automatically generated">
            <a:extLst>
              <a:ext uri="{FF2B5EF4-FFF2-40B4-BE49-F238E27FC236}">
                <a16:creationId xmlns:a16="http://schemas.microsoft.com/office/drawing/2014/main" id="{AFA479A3-72E9-4FE4-A737-AB045F029B9F}"/>
              </a:ext>
            </a:extLst>
          </p:cNvPr>
          <p:cNvPicPr>
            <a:picLocks noGrp="1" noChangeAspect="1"/>
          </p:cNvPicPr>
          <p:nvPr>
            <p:ph type="pic" sz="quarter" idx="24"/>
          </p:nvPr>
        </p:nvPicPr>
        <p:blipFill>
          <a:blip r:embed="rId3"/>
          <a:srcRect t="9771" b="9771"/>
          <a:stretch>
            <a:fillRect/>
          </a:stretch>
        </p:blipFill>
        <p:spPr/>
      </p:pic>
      <p:sp>
        <p:nvSpPr>
          <p:cNvPr id="5" name="Rectangle 4">
            <a:extLst>
              <a:ext uri="{FF2B5EF4-FFF2-40B4-BE49-F238E27FC236}">
                <a16:creationId xmlns:a16="http://schemas.microsoft.com/office/drawing/2014/main" id="{E822156A-AAE7-C247-9FDA-B35181EBDA15}"/>
              </a:ext>
            </a:extLst>
          </p:cNvPr>
          <p:cNvSpPr/>
          <p:nvPr/>
        </p:nvSpPr>
        <p:spPr>
          <a:xfrm rot="256793">
            <a:off x="3561679" y="299589"/>
            <a:ext cx="1934702" cy="1591678"/>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978546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97C7C3B-CD83-4E9C-9DC0-96EFBCB166BE}"/>
              </a:ext>
            </a:extLst>
          </p:cNvPr>
          <p:cNvSpPr>
            <a:spLocks noGrp="1"/>
          </p:cNvSpPr>
          <p:nvPr>
            <p:ph type="body" sz="quarter" idx="23"/>
          </p:nvPr>
        </p:nvSpPr>
        <p:spPr>
          <a:xfrm>
            <a:off x="570168" y="1884359"/>
            <a:ext cx="5959219" cy="2423718"/>
          </a:xfrm>
        </p:spPr>
        <p:txBody>
          <a:bodyPr/>
          <a:lstStyle/>
          <a:p>
            <a:pPr>
              <a:spcBef>
                <a:spcPts val="0"/>
              </a:spcBef>
            </a:pPr>
            <a:r>
              <a:rPr lang="en-GB" b="1" dirty="0">
                <a:solidFill>
                  <a:srgbClr val="FDB614"/>
                </a:solidFill>
              </a:rPr>
              <a:t>Fixed costs </a:t>
            </a:r>
            <a:r>
              <a:rPr lang="en-GB" dirty="0"/>
              <a:t>are costs which do not vary depending on sales levels. They are things you will have to pay even if you make no sales.</a:t>
            </a:r>
          </a:p>
          <a:p>
            <a:pPr>
              <a:spcBef>
                <a:spcPts val="0"/>
              </a:spcBef>
            </a:pPr>
            <a:endParaRPr lang="en-GB" dirty="0"/>
          </a:p>
          <a:p>
            <a:pPr>
              <a:spcBef>
                <a:spcPts val="0"/>
              </a:spcBef>
            </a:pPr>
            <a:r>
              <a:rPr lang="en-GB" dirty="0"/>
              <a:t> </a:t>
            </a:r>
            <a:r>
              <a:rPr lang="en-GB" b="1" dirty="0">
                <a:solidFill>
                  <a:srgbClr val="FDB614"/>
                </a:solidFill>
              </a:rPr>
              <a:t>They include:</a:t>
            </a:r>
          </a:p>
          <a:p>
            <a:pPr marL="342900" indent="-342900">
              <a:spcBef>
                <a:spcPts val="0"/>
              </a:spcBef>
              <a:buClr>
                <a:srgbClr val="FDB614"/>
              </a:buClr>
              <a:buFont typeface="Arial" panose="020B0604020202020204" pitchFamily="34" charset="0"/>
              <a:buChar char="•"/>
            </a:pPr>
            <a:r>
              <a:rPr lang="en-GB" dirty="0"/>
              <a:t>Rent</a:t>
            </a:r>
          </a:p>
          <a:p>
            <a:pPr marL="342900" indent="-342900">
              <a:spcBef>
                <a:spcPts val="0"/>
              </a:spcBef>
              <a:buClr>
                <a:srgbClr val="FDB614"/>
              </a:buClr>
              <a:buFont typeface="Arial" panose="020B0604020202020204" pitchFamily="34" charset="0"/>
              <a:buChar char="•"/>
            </a:pPr>
            <a:r>
              <a:rPr lang="en-GB" dirty="0"/>
              <a:t>Rates</a:t>
            </a:r>
          </a:p>
          <a:p>
            <a:pPr marL="342900" indent="-342900">
              <a:spcBef>
                <a:spcPts val="0"/>
              </a:spcBef>
              <a:buClr>
                <a:srgbClr val="FDB614"/>
              </a:buClr>
              <a:buFont typeface="Arial" panose="020B0604020202020204" pitchFamily="34" charset="0"/>
              <a:buChar char="•"/>
            </a:pPr>
            <a:r>
              <a:rPr lang="en-GB" dirty="0"/>
              <a:t>Heat and power</a:t>
            </a:r>
          </a:p>
          <a:p>
            <a:pPr marL="342900" indent="-342900">
              <a:spcBef>
                <a:spcPts val="0"/>
              </a:spcBef>
              <a:buClr>
                <a:srgbClr val="FDB614"/>
              </a:buClr>
              <a:buFont typeface="Arial" panose="020B0604020202020204" pitchFamily="34" charset="0"/>
              <a:buChar char="•"/>
            </a:pPr>
            <a:r>
              <a:rPr lang="en-GB" dirty="0"/>
              <a:t>Insurance</a:t>
            </a:r>
          </a:p>
          <a:p>
            <a:pPr marL="342900" indent="-342900">
              <a:spcBef>
                <a:spcPts val="0"/>
              </a:spcBef>
              <a:buClr>
                <a:srgbClr val="FDB614"/>
              </a:buClr>
              <a:buFont typeface="Arial" panose="020B0604020202020204" pitchFamily="34" charset="0"/>
              <a:buChar char="•"/>
            </a:pPr>
            <a:r>
              <a:rPr lang="en-GB" dirty="0"/>
              <a:t>Fees for professional advice, solicitors, accountants etc.  </a:t>
            </a:r>
          </a:p>
          <a:p>
            <a:pPr>
              <a:spcBef>
                <a:spcPts val="0"/>
              </a:spcBef>
            </a:pPr>
            <a:endParaRPr lang="en-GB" dirty="0"/>
          </a:p>
        </p:txBody>
      </p:sp>
      <p:sp>
        <p:nvSpPr>
          <p:cNvPr id="3" name="Text Placeholder 2">
            <a:extLst>
              <a:ext uri="{FF2B5EF4-FFF2-40B4-BE49-F238E27FC236}">
                <a16:creationId xmlns:a16="http://schemas.microsoft.com/office/drawing/2014/main" id="{91399586-3405-4075-8D48-14029EB8F86A}"/>
              </a:ext>
            </a:extLst>
          </p:cNvPr>
          <p:cNvSpPr>
            <a:spLocks noGrp="1"/>
          </p:cNvSpPr>
          <p:nvPr>
            <p:ph type="body" sz="quarter" idx="10"/>
          </p:nvPr>
        </p:nvSpPr>
        <p:spPr>
          <a:xfrm rot="256793">
            <a:off x="470875" y="706695"/>
            <a:ext cx="3912108" cy="743199"/>
          </a:xfrm>
        </p:spPr>
        <p:txBody>
          <a:bodyPr>
            <a:normAutofit/>
          </a:bodyPr>
          <a:lstStyle/>
          <a:p>
            <a:r>
              <a:rPr lang="en-GB" sz="3600" dirty="0"/>
              <a:t>Fixed Costs</a:t>
            </a:r>
          </a:p>
        </p:txBody>
      </p:sp>
      <p:pic>
        <p:nvPicPr>
          <p:cNvPr id="8" name="Picture Placeholder 7" descr="A picture containing toy, clock, sign&#10;&#10;Description automatically generated">
            <a:extLst>
              <a:ext uri="{FF2B5EF4-FFF2-40B4-BE49-F238E27FC236}">
                <a16:creationId xmlns:a16="http://schemas.microsoft.com/office/drawing/2014/main" id="{C876449C-57DE-4182-BA34-ACAE3C2B43D4}"/>
              </a:ext>
            </a:extLst>
          </p:cNvPr>
          <p:cNvPicPr>
            <a:picLocks noGrp="1" noChangeAspect="1"/>
          </p:cNvPicPr>
          <p:nvPr>
            <p:ph type="pic" sz="quarter" idx="24"/>
          </p:nvPr>
        </p:nvPicPr>
        <p:blipFill>
          <a:blip r:embed="rId3"/>
          <a:srcRect l="3392" r="3392"/>
          <a:stretch>
            <a:fillRect/>
          </a:stretch>
        </p:blipFill>
        <p:spPr/>
      </p:pic>
      <p:sp>
        <p:nvSpPr>
          <p:cNvPr id="5" name="Rectangle 4">
            <a:extLst>
              <a:ext uri="{FF2B5EF4-FFF2-40B4-BE49-F238E27FC236}">
                <a16:creationId xmlns:a16="http://schemas.microsoft.com/office/drawing/2014/main" id="{91462E8F-B1D4-2540-BA2E-9C2036640BBC}"/>
              </a:ext>
            </a:extLst>
          </p:cNvPr>
          <p:cNvSpPr/>
          <p:nvPr/>
        </p:nvSpPr>
        <p:spPr>
          <a:xfrm rot="256793">
            <a:off x="3173647" y="282457"/>
            <a:ext cx="2463226" cy="1591678"/>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515194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745A089-BDB2-D349-9227-CF7DBB364DD0}"/>
              </a:ext>
            </a:extLst>
          </p:cNvPr>
          <p:cNvSpPr/>
          <p:nvPr/>
        </p:nvSpPr>
        <p:spPr>
          <a:xfrm>
            <a:off x="5296187" y="0"/>
            <a:ext cx="4251652" cy="6865179"/>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id="{91399586-3405-4075-8D48-14029EB8F86A}"/>
              </a:ext>
            </a:extLst>
          </p:cNvPr>
          <p:cNvSpPr>
            <a:spLocks noGrp="1"/>
          </p:cNvSpPr>
          <p:nvPr>
            <p:ph type="body" sz="quarter" idx="10"/>
          </p:nvPr>
        </p:nvSpPr>
        <p:spPr>
          <a:xfrm rot="256793">
            <a:off x="464587" y="720059"/>
            <a:ext cx="3912108" cy="743199"/>
          </a:xfrm>
        </p:spPr>
        <p:txBody>
          <a:bodyPr>
            <a:normAutofit/>
          </a:bodyPr>
          <a:lstStyle/>
          <a:p>
            <a:r>
              <a:rPr lang="en-GB" sz="3600" dirty="0"/>
              <a:t>Capital Costs</a:t>
            </a:r>
          </a:p>
        </p:txBody>
      </p:sp>
      <p:pic>
        <p:nvPicPr>
          <p:cNvPr id="7" name="Picture Placeholder 6" descr="A person standing in front of a computer&#10;&#10;Description automatically generated">
            <a:extLst>
              <a:ext uri="{FF2B5EF4-FFF2-40B4-BE49-F238E27FC236}">
                <a16:creationId xmlns:a16="http://schemas.microsoft.com/office/drawing/2014/main" id="{EAB1CE6A-C03F-4184-B721-6805ABB489AF}"/>
              </a:ext>
            </a:extLst>
          </p:cNvPr>
          <p:cNvPicPr>
            <a:picLocks noGrp="1" noChangeAspect="1"/>
          </p:cNvPicPr>
          <p:nvPr>
            <p:ph type="pic" sz="quarter" idx="24"/>
          </p:nvPr>
        </p:nvPicPr>
        <p:blipFill rotWithShape="1">
          <a:blip r:embed="rId3"/>
          <a:srcRect l="20279" r="20279"/>
          <a:stretch/>
        </p:blipFill>
        <p:spPr>
          <a:xfrm>
            <a:off x="6096000" y="-14012"/>
            <a:ext cx="6122227" cy="6879191"/>
          </a:xfrm>
        </p:spPr>
      </p:pic>
      <p:sp>
        <p:nvSpPr>
          <p:cNvPr id="5" name="Rectangle 4">
            <a:extLst>
              <a:ext uri="{FF2B5EF4-FFF2-40B4-BE49-F238E27FC236}">
                <a16:creationId xmlns:a16="http://schemas.microsoft.com/office/drawing/2014/main" id="{4258F6F9-3084-5045-A1FA-4085B922704E}"/>
              </a:ext>
            </a:extLst>
          </p:cNvPr>
          <p:cNvSpPr/>
          <p:nvPr/>
        </p:nvSpPr>
        <p:spPr>
          <a:xfrm rot="256793">
            <a:off x="3285544" y="368182"/>
            <a:ext cx="2463226" cy="1591678"/>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497C7C3B-CD83-4E9C-9DC0-96EFBCB166BE}"/>
              </a:ext>
            </a:extLst>
          </p:cNvPr>
          <p:cNvSpPr>
            <a:spLocks noGrp="1"/>
          </p:cNvSpPr>
          <p:nvPr>
            <p:ph type="body" sz="quarter" idx="23"/>
          </p:nvPr>
        </p:nvSpPr>
        <p:spPr>
          <a:xfrm>
            <a:off x="442309" y="2049555"/>
            <a:ext cx="6239900" cy="4061001"/>
          </a:xfrm>
        </p:spPr>
        <p:txBody>
          <a:bodyPr/>
          <a:lstStyle/>
          <a:p>
            <a:pPr>
              <a:spcBef>
                <a:spcPts val="0"/>
              </a:spcBef>
            </a:pPr>
            <a:r>
              <a:rPr lang="en-GB" dirty="0"/>
              <a:t>This type of cost is usually longer term and can include equipment and vehicles that can last for a number of years. Capital costs will include the cost of setting up your business in the first place. </a:t>
            </a:r>
          </a:p>
          <a:p>
            <a:pPr>
              <a:spcBef>
                <a:spcPts val="0"/>
              </a:spcBef>
            </a:pPr>
            <a:endParaRPr lang="en-GB" dirty="0"/>
          </a:p>
          <a:p>
            <a:pPr>
              <a:spcBef>
                <a:spcPts val="0"/>
              </a:spcBef>
            </a:pPr>
            <a:r>
              <a:rPr lang="en-GB" b="1" dirty="0">
                <a:solidFill>
                  <a:srgbClr val="FDB614"/>
                </a:solidFill>
              </a:rPr>
              <a:t>They include:</a:t>
            </a:r>
          </a:p>
          <a:p>
            <a:pPr marL="342900" indent="-342900">
              <a:spcBef>
                <a:spcPts val="0"/>
              </a:spcBef>
              <a:buClr>
                <a:srgbClr val="FDB614"/>
              </a:buClr>
              <a:buFont typeface="Arial" panose="020B0604020202020204" pitchFamily="34" charset="0"/>
              <a:buChar char="•"/>
            </a:pPr>
            <a:r>
              <a:rPr lang="en-GB" dirty="0"/>
              <a:t>Machinery</a:t>
            </a:r>
          </a:p>
          <a:p>
            <a:pPr marL="342900" indent="-342900">
              <a:spcBef>
                <a:spcPts val="0"/>
              </a:spcBef>
              <a:buClr>
                <a:srgbClr val="FDB614"/>
              </a:buClr>
              <a:buFont typeface="Arial" panose="020B0604020202020204" pitchFamily="34" charset="0"/>
              <a:buChar char="•"/>
            </a:pPr>
            <a:r>
              <a:rPr lang="en-GB" dirty="0"/>
              <a:t>Office furniture</a:t>
            </a:r>
          </a:p>
          <a:p>
            <a:pPr marL="342900" indent="-342900">
              <a:spcBef>
                <a:spcPts val="0"/>
              </a:spcBef>
              <a:buClr>
                <a:srgbClr val="FDB614"/>
              </a:buClr>
              <a:buFont typeface="Arial" panose="020B0604020202020204" pitchFamily="34" charset="0"/>
              <a:buChar char="•"/>
            </a:pPr>
            <a:r>
              <a:rPr lang="en-GB" dirty="0"/>
              <a:t>Vehicles</a:t>
            </a:r>
          </a:p>
          <a:p>
            <a:pPr marL="342900" indent="-342900">
              <a:spcBef>
                <a:spcPts val="0"/>
              </a:spcBef>
              <a:buClr>
                <a:srgbClr val="FDB614"/>
              </a:buClr>
              <a:buFont typeface="Arial" panose="020B0604020202020204" pitchFamily="34" charset="0"/>
              <a:buChar char="•"/>
            </a:pPr>
            <a:r>
              <a:rPr lang="en-GB" dirty="0"/>
              <a:t>Equipment – like cameras, computers </a:t>
            </a:r>
            <a:r>
              <a:rPr lang="en-GB" dirty="0" err="1"/>
              <a:t>etc</a:t>
            </a:r>
            <a:endParaRPr lang="en-GB" dirty="0"/>
          </a:p>
          <a:p>
            <a:pPr>
              <a:spcBef>
                <a:spcPts val="0"/>
              </a:spcBef>
            </a:pPr>
            <a:endParaRPr lang="en-GB" dirty="0"/>
          </a:p>
          <a:p>
            <a:pPr>
              <a:spcBef>
                <a:spcPts val="0"/>
              </a:spcBef>
            </a:pPr>
            <a:endParaRPr lang="en-GB" dirty="0"/>
          </a:p>
          <a:p>
            <a:pPr>
              <a:spcBef>
                <a:spcPts val="0"/>
              </a:spcBef>
            </a:pPr>
            <a:endParaRPr lang="en-GB" dirty="0"/>
          </a:p>
        </p:txBody>
      </p:sp>
    </p:spTree>
    <p:extLst>
      <p:ext uri="{BB962C8B-B14F-4D97-AF65-F5344CB8AC3E}">
        <p14:creationId xmlns:p14="http://schemas.microsoft.com/office/powerpoint/2010/main" val="23801757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27E7073-F0EF-F44E-B826-F9B0CD5665E7}"/>
              </a:ext>
            </a:extLst>
          </p:cNvPr>
          <p:cNvSpPr/>
          <p:nvPr/>
        </p:nvSpPr>
        <p:spPr>
          <a:xfrm>
            <a:off x="5296187" y="0"/>
            <a:ext cx="4251652" cy="6865179"/>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sz="quarter" idx="10"/>
          </p:nvPr>
        </p:nvSpPr>
        <p:spPr/>
        <p:txBody>
          <a:bodyPr>
            <a:normAutofit/>
          </a:bodyPr>
          <a:lstStyle/>
          <a:p>
            <a:r>
              <a:rPr lang="en-GB" sz="3600" dirty="0"/>
              <a:t>Costing</a:t>
            </a:r>
          </a:p>
        </p:txBody>
      </p:sp>
      <p:pic>
        <p:nvPicPr>
          <p:cNvPr id="6" name="Picture Placeholder 5" descr="A pineapple sitting on a table&#10;&#10;Description automatically generated">
            <a:extLst>
              <a:ext uri="{FF2B5EF4-FFF2-40B4-BE49-F238E27FC236}">
                <a16:creationId xmlns:a16="http://schemas.microsoft.com/office/drawing/2014/main" id="{3B026018-0469-4451-A745-19DE7766CD0C}"/>
              </a:ext>
            </a:extLst>
          </p:cNvPr>
          <p:cNvPicPr>
            <a:picLocks noGrp="1" noChangeAspect="1"/>
          </p:cNvPicPr>
          <p:nvPr>
            <p:ph type="pic" sz="quarter" idx="24"/>
          </p:nvPr>
        </p:nvPicPr>
        <p:blipFill rotWithShape="1">
          <a:blip r:embed="rId2"/>
          <a:srcRect l="20337" r="20337"/>
          <a:stretch/>
        </p:blipFill>
        <p:spPr>
          <a:xfrm>
            <a:off x="6096000" y="-14012"/>
            <a:ext cx="6122227" cy="6879191"/>
          </a:xfrm>
        </p:spPr>
      </p:pic>
      <p:sp>
        <p:nvSpPr>
          <p:cNvPr id="5" name="Rectangle 4">
            <a:extLst>
              <a:ext uri="{FF2B5EF4-FFF2-40B4-BE49-F238E27FC236}">
                <a16:creationId xmlns:a16="http://schemas.microsoft.com/office/drawing/2014/main" id="{1D563D14-1744-344C-9E79-CF34B8FB440E}"/>
              </a:ext>
            </a:extLst>
          </p:cNvPr>
          <p:cNvSpPr/>
          <p:nvPr/>
        </p:nvSpPr>
        <p:spPr>
          <a:xfrm rot="256793">
            <a:off x="2766356" y="348782"/>
            <a:ext cx="2983139" cy="1591678"/>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23"/>
          </p:nvPr>
        </p:nvSpPr>
        <p:spPr>
          <a:xfrm>
            <a:off x="391103" y="1725816"/>
            <a:ext cx="5996171" cy="4061001"/>
          </a:xfrm>
        </p:spPr>
        <p:txBody>
          <a:bodyPr/>
          <a:lstStyle/>
          <a:p>
            <a:pPr>
              <a:spcBef>
                <a:spcPts val="0"/>
              </a:spcBef>
            </a:pPr>
            <a:r>
              <a:rPr lang="en-GB" dirty="0"/>
              <a:t>Make a list of all the likely costs your business will have on piece of paper or in </a:t>
            </a:r>
            <a:r>
              <a:rPr lang="en-GB" dirty="0" err="1"/>
              <a:t>aspreadsheet</a:t>
            </a:r>
            <a:r>
              <a:rPr lang="en-GB" dirty="0"/>
              <a:t>. Include monthly and one off start up costs.</a:t>
            </a:r>
          </a:p>
          <a:p>
            <a:pPr>
              <a:spcBef>
                <a:spcPts val="0"/>
              </a:spcBef>
            </a:pPr>
            <a:endParaRPr lang="en-GB" dirty="0"/>
          </a:p>
          <a:p>
            <a:pPr>
              <a:spcBef>
                <a:spcPts val="0"/>
              </a:spcBef>
            </a:pPr>
            <a:r>
              <a:rPr lang="en-GB" dirty="0"/>
              <a:t>When you have listed your costs and forecast your sales income over the first year of your business you can put them together and start to see if your idea is going to be profitable.  </a:t>
            </a:r>
          </a:p>
          <a:p>
            <a:pPr fontAlgn="base">
              <a:spcBef>
                <a:spcPts val="0"/>
              </a:spcBef>
            </a:pPr>
            <a:endParaRPr lang="en-GB" dirty="0"/>
          </a:p>
          <a:p>
            <a:pPr fontAlgn="base">
              <a:spcBef>
                <a:spcPts val="0"/>
              </a:spcBef>
            </a:pPr>
            <a:r>
              <a:rPr lang="en-GB" dirty="0"/>
              <a:t>A break-even analysis enables you to determine how many products you must sell and at what price in order to make a profit.</a:t>
            </a:r>
          </a:p>
          <a:p>
            <a:pPr>
              <a:spcBef>
                <a:spcPts val="0"/>
              </a:spcBef>
            </a:pPr>
            <a:br>
              <a:rPr lang="en-GB" dirty="0"/>
            </a:br>
            <a:endParaRPr lang="en-GB" dirty="0"/>
          </a:p>
        </p:txBody>
      </p:sp>
    </p:spTree>
    <p:extLst>
      <p:ext uri="{BB962C8B-B14F-4D97-AF65-F5344CB8AC3E}">
        <p14:creationId xmlns:p14="http://schemas.microsoft.com/office/powerpoint/2010/main" val="9389483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3"/>
          </p:nvPr>
        </p:nvSpPr>
        <p:spPr>
          <a:xfrm>
            <a:off x="561716" y="3429000"/>
            <a:ext cx="7996497" cy="2511389"/>
          </a:xfrm>
        </p:spPr>
        <p:txBody>
          <a:bodyPr/>
          <a:lstStyle/>
          <a:p>
            <a:pPr fontAlgn="base">
              <a:spcBef>
                <a:spcPts val="0"/>
              </a:spcBef>
            </a:pPr>
            <a:r>
              <a:rPr lang="en-GB" dirty="0"/>
              <a:t>By working out the breakeven you see what your minimum sales requirement is in order to avoid making a loss. Your break-even point is when your business is producing enough revenue each month to cover all your fixed and variable costs.</a:t>
            </a:r>
          </a:p>
          <a:p>
            <a:pPr fontAlgn="base">
              <a:spcBef>
                <a:spcPts val="0"/>
              </a:spcBef>
            </a:pPr>
            <a:endParaRPr lang="en-GB" sz="3200" dirty="0"/>
          </a:p>
          <a:p>
            <a:pPr marL="0" indent="0">
              <a:spcBef>
                <a:spcPts val="0"/>
              </a:spcBef>
              <a:buNone/>
            </a:pPr>
            <a:r>
              <a:rPr lang="en-GB" b="1" dirty="0">
                <a:solidFill>
                  <a:srgbClr val="FDB614"/>
                </a:solidFill>
              </a:rPr>
              <a:t>Some free breakeven calculator tools can be found here:</a:t>
            </a:r>
          </a:p>
          <a:p>
            <a:pPr marL="342900" indent="-342900">
              <a:spcBef>
                <a:spcPts val="0"/>
              </a:spcBef>
              <a:buClr>
                <a:srgbClr val="FDB614"/>
              </a:buClr>
              <a:buFont typeface="Arial" panose="020B0604020202020204" pitchFamily="34" charset="0"/>
              <a:buChar char="•"/>
            </a:pPr>
            <a:r>
              <a:rPr lang="en-GB" dirty="0">
                <a:hlinkClick r:id="rId3" action="ppaction://hlinkfile">
                  <a:extLst>
                    <a:ext uri="{A12FA001-AC4F-418D-AE19-62706E023703}">
                      <ahyp:hlinkClr xmlns:ahyp="http://schemas.microsoft.com/office/drawing/2018/hyperlinkcolor" val="tx"/>
                    </a:ext>
                  </a:extLst>
                </a:hlinkClick>
              </a:rPr>
              <a:t>Free breakeven spreadsheet</a:t>
            </a:r>
            <a:endParaRPr lang="en-GB" dirty="0"/>
          </a:p>
          <a:p>
            <a:pPr marL="342900" indent="-342900">
              <a:spcBef>
                <a:spcPts val="0"/>
              </a:spcBef>
              <a:buClr>
                <a:srgbClr val="FDB614"/>
              </a:buClr>
              <a:buFont typeface="Arial" panose="020B0604020202020204" pitchFamily="34" charset="0"/>
              <a:buChar char="•"/>
            </a:pPr>
            <a:r>
              <a:rPr lang="en-GB" dirty="0">
                <a:hlinkClick r:id="rId4" action="ppaction://hlinkfile">
                  <a:extLst>
                    <a:ext uri="{A12FA001-AC4F-418D-AE19-62706E023703}">
                      <ahyp:hlinkClr xmlns:ahyp="http://schemas.microsoft.com/office/drawing/2018/hyperlinkcolor" val="tx"/>
                    </a:ext>
                  </a:extLst>
                </a:hlinkClick>
              </a:rPr>
              <a:t>Free online tool</a:t>
            </a:r>
            <a:endParaRPr lang="en-GB" dirty="0"/>
          </a:p>
          <a:p>
            <a:pPr marL="0" indent="0">
              <a:spcBef>
                <a:spcPts val="0"/>
              </a:spcBef>
              <a:buNone/>
            </a:pPr>
            <a:endParaRPr lang="en-GB" dirty="0"/>
          </a:p>
        </p:txBody>
      </p:sp>
      <p:sp>
        <p:nvSpPr>
          <p:cNvPr id="2" name="Text Placeholder 1"/>
          <p:cNvSpPr>
            <a:spLocks noGrp="1"/>
          </p:cNvSpPr>
          <p:nvPr>
            <p:ph type="body" sz="quarter" idx="10"/>
          </p:nvPr>
        </p:nvSpPr>
        <p:spPr/>
        <p:txBody>
          <a:bodyPr/>
          <a:lstStyle/>
          <a:p>
            <a:r>
              <a:rPr lang="en-GB" dirty="0"/>
              <a:t>Breakeven Analysis</a:t>
            </a:r>
          </a:p>
        </p:txBody>
      </p:sp>
      <p:pic>
        <p:nvPicPr>
          <p:cNvPr id="19" name="Picture Placeholder 18" descr="A picture containing indoor, large, table, display&#10;&#10;Description automatically generated">
            <a:extLst>
              <a:ext uri="{FF2B5EF4-FFF2-40B4-BE49-F238E27FC236}">
                <a16:creationId xmlns:a16="http://schemas.microsoft.com/office/drawing/2014/main" id="{3DC54E81-C97D-4F02-893C-45CC2D0736CB}"/>
              </a:ext>
            </a:extLst>
          </p:cNvPr>
          <p:cNvPicPr>
            <a:picLocks noGrp="1" noChangeAspect="1"/>
          </p:cNvPicPr>
          <p:nvPr>
            <p:ph type="pic" sz="quarter" idx="26"/>
          </p:nvPr>
        </p:nvPicPr>
        <p:blipFill>
          <a:blip r:embed="rId5"/>
          <a:srcRect t="31113" b="31113"/>
          <a:stretch>
            <a:fillRect/>
          </a:stretch>
        </p:blipFill>
        <p:spPr/>
      </p:pic>
      <p:sp>
        <p:nvSpPr>
          <p:cNvPr id="5" name="Rectangle 4">
            <a:extLst>
              <a:ext uri="{FF2B5EF4-FFF2-40B4-BE49-F238E27FC236}">
                <a16:creationId xmlns:a16="http://schemas.microsoft.com/office/drawing/2014/main" id="{3484E517-D0A2-1442-AB82-F1D6D9692387}"/>
              </a:ext>
            </a:extLst>
          </p:cNvPr>
          <p:cNvSpPr/>
          <p:nvPr/>
        </p:nvSpPr>
        <p:spPr>
          <a:xfrm rot="285998">
            <a:off x="4399308" y="2245751"/>
            <a:ext cx="775702" cy="999553"/>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456411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0DE12241-3100-2A4D-A75F-0263349B0082}"/>
              </a:ext>
            </a:extLst>
          </p:cNvPr>
          <p:cNvGrpSpPr/>
          <p:nvPr/>
        </p:nvGrpSpPr>
        <p:grpSpPr>
          <a:xfrm>
            <a:off x="-214316" y="227573"/>
            <a:ext cx="10522163" cy="6402853"/>
            <a:chOff x="526017" y="260961"/>
            <a:chExt cx="8428761" cy="5128995"/>
          </a:xfrm>
        </p:grpSpPr>
        <p:sp>
          <p:nvSpPr>
            <p:cNvPr id="6" name="Rectangle 5">
              <a:extLst>
                <a:ext uri="{FF2B5EF4-FFF2-40B4-BE49-F238E27FC236}">
                  <a16:creationId xmlns:a16="http://schemas.microsoft.com/office/drawing/2014/main" id="{9390E1EB-081E-F44C-A490-E1FAAA1D3317}"/>
                </a:ext>
              </a:extLst>
            </p:cNvPr>
            <p:cNvSpPr/>
            <p:nvPr/>
          </p:nvSpPr>
          <p:spPr>
            <a:xfrm>
              <a:off x="1785938" y="640081"/>
              <a:ext cx="6015037" cy="3874769"/>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screenshot of a social media post&#10;&#10;Description automatically generated">
              <a:extLst>
                <a:ext uri="{FF2B5EF4-FFF2-40B4-BE49-F238E27FC236}">
                  <a16:creationId xmlns:a16="http://schemas.microsoft.com/office/drawing/2014/main" id="{BB2C12E6-AF72-4107-8BE2-51DEC4CA967F}"/>
                </a:ext>
              </a:extLst>
            </p:cNvPr>
            <p:cNvPicPr>
              <a:picLocks noChangeAspect="1"/>
            </p:cNvPicPr>
            <p:nvPr/>
          </p:nvPicPr>
          <p:blipFill rotWithShape="1">
            <a:blip r:embed="rId3"/>
            <a:srcRect t="3121" b="16067"/>
            <a:stretch/>
          </p:blipFill>
          <p:spPr>
            <a:xfrm>
              <a:off x="1943752" y="784156"/>
              <a:ext cx="5699408" cy="3730694"/>
            </a:xfrm>
            <a:prstGeom prst="rect">
              <a:avLst/>
            </a:prstGeom>
          </p:spPr>
        </p:pic>
        <p:pic>
          <p:nvPicPr>
            <p:cNvPr id="13" name="Picture 12" descr="A screenshot of a social media post&#10;&#10;Description automatically generated">
              <a:extLst>
                <a:ext uri="{FF2B5EF4-FFF2-40B4-BE49-F238E27FC236}">
                  <a16:creationId xmlns:a16="http://schemas.microsoft.com/office/drawing/2014/main" id="{67D3F97D-38EC-624F-A72D-4F024A11B371}"/>
                </a:ext>
              </a:extLst>
            </p:cNvPr>
            <p:cNvPicPr>
              <a:picLocks noChangeAspect="1"/>
            </p:cNvPicPr>
            <p:nvPr/>
          </p:nvPicPr>
          <p:blipFill rotWithShape="1">
            <a:blip r:embed="rId3"/>
            <a:srcRect l="35408" t="82404" r="37647"/>
            <a:stretch/>
          </p:blipFill>
          <p:spPr>
            <a:xfrm>
              <a:off x="6569156" y="1385887"/>
              <a:ext cx="972391" cy="514351"/>
            </a:xfrm>
            <a:prstGeom prst="rect">
              <a:avLst/>
            </a:prstGeom>
          </p:spPr>
        </p:pic>
        <p:pic>
          <p:nvPicPr>
            <p:cNvPr id="14" name="Picture 13">
              <a:extLst>
                <a:ext uri="{FF2B5EF4-FFF2-40B4-BE49-F238E27FC236}">
                  <a16:creationId xmlns:a16="http://schemas.microsoft.com/office/drawing/2014/main" id="{1D4504B3-8CC7-234A-AA39-B3A403BA5267}"/>
                </a:ext>
              </a:extLst>
            </p:cNvPr>
            <p:cNvPicPr>
              <a:picLocks noChangeAspect="1"/>
            </p:cNvPicPr>
            <p:nvPr/>
          </p:nvPicPr>
          <p:blipFill rotWithShape="1">
            <a:blip r:embed="rId4">
              <a:extLst>
                <a:ext uri="{28A0092B-C50C-407E-A947-70E740481C1C}">
                  <a14:useLocalDpi xmlns:a14="http://schemas.microsoft.com/office/drawing/2010/main" val="0"/>
                </a:ext>
              </a:extLst>
            </a:blip>
            <a:srcRect l="8387" t="10823" r="9307" b="5574"/>
            <a:stretch/>
          </p:blipFill>
          <p:spPr>
            <a:xfrm>
              <a:off x="526017" y="260961"/>
              <a:ext cx="8428761" cy="5128995"/>
            </a:xfrm>
            <a:prstGeom prst="rect">
              <a:avLst/>
            </a:prstGeom>
          </p:spPr>
        </p:pic>
      </p:grpSp>
    </p:spTree>
    <p:extLst>
      <p:ext uri="{BB962C8B-B14F-4D97-AF65-F5344CB8AC3E}">
        <p14:creationId xmlns:p14="http://schemas.microsoft.com/office/powerpoint/2010/main" val="413443467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6E732F0-FF1B-41BC-AFDC-3619B2E470C8}"/>
              </a:ext>
            </a:extLst>
          </p:cNvPr>
          <p:cNvSpPr>
            <a:spLocks noGrp="1"/>
          </p:cNvSpPr>
          <p:nvPr>
            <p:ph type="body" sz="quarter" idx="23"/>
          </p:nvPr>
        </p:nvSpPr>
        <p:spPr>
          <a:xfrm>
            <a:off x="546476" y="2151080"/>
            <a:ext cx="5439987" cy="4263218"/>
          </a:xfrm>
        </p:spPr>
        <p:txBody>
          <a:bodyPr/>
          <a:lstStyle/>
          <a:p>
            <a:pPr>
              <a:spcBef>
                <a:spcPts val="0"/>
              </a:spcBef>
            </a:pPr>
            <a:r>
              <a:rPr lang="en-GB" dirty="0"/>
              <a:t>When you have worked out that your business can be profitable, your sales forecasts and list of costs will go into your </a:t>
            </a:r>
            <a:r>
              <a:rPr lang="en-GB" b="1" dirty="0">
                <a:solidFill>
                  <a:srgbClr val="FDB614"/>
                </a:solidFill>
              </a:rPr>
              <a:t>financial projections</a:t>
            </a:r>
            <a:r>
              <a:rPr lang="en-GB" dirty="0">
                <a:solidFill>
                  <a:srgbClr val="FDB614"/>
                </a:solidFill>
              </a:rPr>
              <a:t> </a:t>
            </a:r>
            <a:r>
              <a:rPr lang="en-GB" dirty="0"/>
              <a:t>which translate what you have said about your business vision and goals into numbers.</a:t>
            </a:r>
          </a:p>
          <a:p>
            <a:pPr>
              <a:spcBef>
                <a:spcPts val="0"/>
              </a:spcBef>
            </a:pPr>
            <a:endParaRPr lang="en-GB" dirty="0"/>
          </a:p>
          <a:p>
            <a:pPr>
              <a:spcBef>
                <a:spcPts val="0"/>
              </a:spcBef>
            </a:pPr>
            <a:r>
              <a:rPr lang="en-GB" dirty="0"/>
              <a:t>This will usually be for a period of time into the future such as 1-3 years.</a:t>
            </a:r>
          </a:p>
        </p:txBody>
      </p:sp>
      <p:sp>
        <p:nvSpPr>
          <p:cNvPr id="3" name="Text Placeholder 2">
            <a:extLst>
              <a:ext uri="{FF2B5EF4-FFF2-40B4-BE49-F238E27FC236}">
                <a16:creationId xmlns:a16="http://schemas.microsoft.com/office/drawing/2014/main" id="{1392C3C0-CE6E-43D2-A0B8-A550BC113C91}"/>
              </a:ext>
            </a:extLst>
          </p:cNvPr>
          <p:cNvSpPr>
            <a:spLocks noGrp="1"/>
          </p:cNvSpPr>
          <p:nvPr>
            <p:ph type="body" sz="quarter" idx="10"/>
          </p:nvPr>
        </p:nvSpPr>
        <p:spPr>
          <a:xfrm rot="256793">
            <a:off x="493408" y="728524"/>
            <a:ext cx="4439262" cy="743199"/>
          </a:xfrm>
        </p:spPr>
        <p:txBody>
          <a:bodyPr>
            <a:noAutofit/>
          </a:bodyPr>
          <a:lstStyle/>
          <a:p>
            <a:r>
              <a:rPr lang="en-GB" sz="3600" dirty="0"/>
              <a:t>Financial Projections</a:t>
            </a:r>
          </a:p>
        </p:txBody>
      </p:sp>
      <p:pic>
        <p:nvPicPr>
          <p:cNvPr id="46" name="Picture Placeholder 45" descr="A group of items on display&#10;&#10;Description automatically generated">
            <a:extLst>
              <a:ext uri="{FF2B5EF4-FFF2-40B4-BE49-F238E27FC236}">
                <a16:creationId xmlns:a16="http://schemas.microsoft.com/office/drawing/2014/main" id="{36116366-F46E-4A28-9E84-98E80F84F03A}"/>
              </a:ext>
            </a:extLst>
          </p:cNvPr>
          <p:cNvPicPr>
            <a:picLocks noGrp="1" noChangeAspect="1"/>
          </p:cNvPicPr>
          <p:nvPr>
            <p:ph type="pic" sz="quarter" idx="24"/>
          </p:nvPr>
        </p:nvPicPr>
        <p:blipFill>
          <a:blip r:embed="rId3"/>
          <a:srcRect l="15044" r="15044"/>
          <a:stretch>
            <a:fillRect/>
          </a:stretch>
        </p:blipFill>
        <p:spPr/>
      </p:pic>
    </p:spTree>
    <p:extLst>
      <p:ext uri="{BB962C8B-B14F-4D97-AF65-F5344CB8AC3E}">
        <p14:creationId xmlns:p14="http://schemas.microsoft.com/office/powerpoint/2010/main" val="315166874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6E732F0-FF1B-41BC-AFDC-3619B2E470C8}"/>
              </a:ext>
            </a:extLst>
          </p:cNvPr>
          <p:cNvSpPr>
            <a:spLocks noGrp="1"/>
          </p:cNvSpPr>
          <p:nvPr>
            <p:ph type="body" sz="quarter" idx="23"/>
          </p:nvPr>
        </p:nvSpPr>
        <p:spPr>
          <a:xfrm>
            <a:off x="682535" y="2130883"/>
            <a:ext cx="5232491" cy="4263218"/>
          </a:xfrm>
        </p:spPr>
        <p:txBody>
          <a:bodyPr/>
          <a:lstStyle/>
          <a:p>
            <a:r>
              <a:rPr lang="en-GB" sz="2800" dirty="0"/>
              <a:t>There </a:t>
            </a:r>
            <a:r>
              <a:rPr lang="en-GB" sz="2800" b="1" dirty="0">
                <a:solidFill>
                  <a:srgbClr val="FDB614"/>
                </a:solidFill>
              </a:rPr>
              <a:t>are three main </a:t>
            </a:r>
            <a:r>
              <a:rPr lang="en-GB" sz="2800" dirty="0"/>
              <a:t>types of projections that are usually included in a business plan:</a:t>
            </a:r>
          </a:p>
          <a:p>
            <a:endParaRPr lang="en-GB" sz="2800" dirty="0"/>
          </a:p>
          <a:p>
            <a:pPr marL="457200" indent="-457200">
              <a:buClr>
                <a:srgbClr val="FDB614"/>
              </a:buClr>
              <a:buFont typeface="Arial" panose="020B0604020202020204" pitchFamily="34" charset="0"/>
              <a:buChar char="•"/>
            </a:pPr>
            <a:r>
              <a:rPr lang="en-GB" sz="2800" dirty="0"/>
              <a:t>Cash Flow forecast</a:t>
            </a:r>
          </a:p>
          <a:p>
            <a:pPr marL="457200" indent="-457200">
              <a:buClr>
                <a:srgbClr val="FDB614"/>
              </a:buClr>
              <a:buFont typeface="Arial" panose="020B0604020202020204" pitchFamily="34" charset="0"/>
              <a:buChar char="•"/>
            </a:pPr>
            <a:r>
              <a:rPr lang="en-GB" sz="2800" dirty="0"/>
              <a:t>Profit and Loss</a:t>
            </a:r>
          </a:p>
          <a:p>
            <a:pPr marL="457200" indent="-457200">
              <a:buClr>
                <a:srgbClr val="FDB614"/>
              </a:buClr>
              <a:buFont typeface="Arial" panose="020B0604020202020204" pitchFamily="34" charset="0"/>
              <a:buChar char="•"/>
            </a:pPr>
            <a:r>
              <a:rPr lang="en-GB" sz="2800" dirty="0"/>
              <a:t>Balance sheet</a:t>
            </a:r>
          </a:p>
          <a:p>
            <a:endParaRPr lang="en-GB" sz="2800" dirty="0"/>
          </a:p>
        </p:txBody>
      </p:sp>
      <p:pic>
        <p:nvPicPr>
          <p:cNvPr id="15" name="Picture Placeholder 14" descr="A person with graffiti on the side of a building&#10;&#10;Description automatically generated">
            <a:extLst>
              <a:ext uri="{FF2B5EF4-FFF2-40B4-BE49-F238E27FC236}">
                <a16:creationId xmlns:a16="http://schemas.microsoft.com/office/drawing/2014/main" id="{332BD6C6-E841-4608-81E1-3DA96B419CBD}"/>
              </a:ext>
            </a:extLst>
          </p:cNvPr>
          <p:cNvPicPr>
            <a:picLocks noGrp="1" noChangeAspect="1"/>
          </p:cNvPicPr>
          <p:nvPr>
            <p:ph type="pic" sz="quarter" idx="24"/>
          </p:nvPr>
        </p:nvPicPr>
        <p:blipFill>
          <a:blip r:embed="rId3"/>
          <a:srcRect l="18928" r="18928"/>
          <a:stretch>
            <a:fillRect/>
          </a:stretch>
        </p:blipFill>
        <p:spPr/>
      </p:pic>
      <p:sp>
        <p:nvSpPr>
          <p:cNvPr id="7" name="Text Placeholder 2">
            <a:extLst>
              <a:ext uri="{FF2B5EF4-FFF2-40B4-BE49-F238E27FC236}">
                <a16:creationId xmlns:a16="http://schemas.microsoft.com/office/drawing/2014/main" id="{C56DD615-86A5-EA4C-8B73-1206D44C30DC}"/>
              </a:ext>
            </a:extLst>
          </p:cNvPr>
          <p:cNvSpPr>
            <a:spLocks noGrp="1"/>
          </p:cNvSpPr>
          <p:nvPr>
            <p:ph type="body" sz="quarter" idx="10"/>
          </p:nvPr>
        </p:nvSpPr>
        <p:spPr>
          <a:xfrm rot="256793">
            <a:off x="493408" y="728524"/>
            <a:ext cx="4439262" cy="743199"/>
          </a:xfrm>
        </p:spPr>
        <p:txBody>
          <a:bodyPr>
            <a:noAutofit/>
          </a:bodyPr>
          <a:lstStyle/>
          <a:p>
            <a:r>
              <a:rPr lang="en-GB" sz="3600" dirty="0"/>
              <a:t>Financial Projections</a:t>
            </a:r>
          </a:p>
        </p:txBody>
      </p:sp>
    </p:spTree>
    <p:extLst>
      <p:ext uri="{BB962C8B-B14F-4D97-AF65-F5344CB8AC3E}">
        <p14:creationId xmlns:p14="http://schemas.microsoft.com/office/powerpoint/2010/main" val="184707435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3"/>
          </p:nvPr>
        </p:nvSpPr>
        <p:spPr>
          <a:xfrm>
            <a:off x="544974" y="3273022"/>
            <a:ext cx="8534342" cy="2185227"/>
          </a:xfrm>
        </p:spPr>
        <p:txBody>
          <a:bodyPr/>
          <a:lstStyle/>
          <a:p>
            <a:pPr>
              <a:spcBef>
                <a:spcPts val="0"/>
              </a:spcBef>
            </a:pPr>
            <a:r>
              <a:rPr lang="en-GB" dirty="0"/>
              <a:t>The flow of money into and out of a business is one of the key factors in whether a business is successful. Cash flow forecasting looks at when money will be moving in and out of the business and budgets in advance to cover those gaps so the business can survive.</a:t>
            </a:r>
          </a:p>
          <a:p>
            <a:pPr>
              <a:spcBef>
                <a:spcPts val="0"/>
              </a:spcBef>
            </a:pPr>
            <a:endParaRPr lang="en-GB" dirty="0"/>
          </a:p>
          <a:p>
            <a:pPr>
              <a:spcBef>
                <a:spcPts val="0"/>
              </a:spcBef>
            </a:pPr>
            <a:r>
              <a:rPr lang="en-GB" dirty="0"/>
              <a:t>There are lots of templates for cashflow forecasting, depending on the business you are in. Many are based on Microsoft Excel.</a:t>
            </a:r>
          </a:p>
          <a:p>
            <a:pPr>
              <a:spcBef>
                <a:spcPts val="0"/>
              </a:spcBef>
            </a:pPr>
            <a:endParaRPr lang="en-GB" dirty="0">
              <a:hlinkClick r:id="rId2" action="ppaction://hlinkfile">
                <a:extLst>
                  <a:ext uri="{A12FA001-AC4F-418D-AE19-62706E023703}">
                    <ahyp:hlinkClr xmlns:ahyp="http://schemas.microsoft.com/office/drawing/2018/hyperlinkcolor" val="tx"/>
                  </a:ext>
                </a:extLst>
              </a:hlinkClick>
            </a:endParaRPr>
          </a:p>
          <a:p>
            <a:pPr>
              <a:spcBef>
                <a:spcPts val="0"/>
              </a:spcBef>
            </a:pPr>
            <a:r>
              <a:rPr lang="en-GB" b="1" dirty="0">
                <a:solidFill>
                  <a:srgbClr val="FDB614"/>
                </a:solidFill>
                <a:hlinkClick r:id="rId2" action="ppaction://hlinkfile">
                  <a:extLst>
                    <a:ext uri="{A12FA001-AC4F-418D-AE19-62706E023703}">
                      <ahyp:hlinkClr xmlns:ahyp="http://schemas.microsoft.com/office/drawing/2018/hyperlinkcolor" val="tx"/>
                    </a:ext>
                  </a:extLst>
                </a:hlinkClick>
              </a:rPr>
              <a:t>Free Cashflow template</a:t>
            </a:r>
            <a:endParaRPr lang="en-GB" b="1" dirty="0">
              <a:solidFill>
                <a:srgbClr val="FDB614"/>
              </a:solidFill>
            </a:endParaRPr>
          </a:p>
        </p:txBody>
      </p:sp>
      <p:sp>
        <p:nvSpPr>
          <p:cNvPr id="2" name="Text Placeholder 1"/>
          <p:cNvSpPr>
            <a:spLocks noGrp="1"/>
          </p:cNvSpPr>
          <p:nvPr>
            <p:ph type="body" sz="quarter" idx="10"/>
          </p:nvPr>
        </p:nvSpPr>
        <p:spPr>
          <a:xfrm rot="285998">
            <a:off x="361545" y="2226013"/>
            <a:ext cx="5471534" cy="716025"/>
          </a:xfrm>
        </p:spPr>
        <p:txBody>
          <a:bodyPr>
            <a:noAutofit/>
          </a:bodyPr>
          <a:lstStyle/>
          <a:p>
            <a:r>
              <a:rPr lang="en-GB" dirty="0"/>
              <a:t>Cash Flow Forecasting</a:t>
            </a:r>
          </a:p>
        </p:txBody>
      </p:sp>
      <p:pic>
        <p:nvPicPr>
          <p:cNvPr id="8" name="Picture Placeholder 7" descr="A picture containing small, little, toy, child&#10;&#10;Description automatically generated">
            <a:extLst>
              <a:ext uri="{FF2B5EF4-FFF2-40B4-BE49-F238E27FC236}">
                <a16:creationId xmlns:a16="http://schemas.microsoft.com/office/drawing/2014/main" id="{428A8B53-59E2-4223-8F7E-C93F46A5490D}"/>
              </a:ext>
            </a:extLst>
          </p:cNvPr>
          <p:cNvPicPr>
            <a:picLocks noGrp="1" noChangeAspect="1"/>
          </p:cNvPicPr>
          <p:nvPr>
            <p:ph type="pic" sz="quarter" idx="26"/>
          </p:nvPr>
        </p:nvPicPr>
        <p:blipFill>
          <a:blip r:embed="rId3"/>
          <a:srcRect t="20975" b="20975"/>
          <a:stretch>
            <a:fillRect/>
          </a:stretch>
        </p:blipFill>
        <p:spPr/>
      </p:pic>
    </p:spTree>
    <p:extLst>
      <p:ext uri="{BB962C8B-B14F-4D97-AF65-F5344CB8AC3E}">
        <p14:creationId xmlns:p14="http://schemas.microsoft.com/office/powerpoint/2010/main" val="259845115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75D537D-2E33-744A-94F6-142B1F968A58}"/>
              </a:ext>
            </a:extLst>
          </p:cNvPr>
          <p:cNvSpPr/>
          <p:nvPr/>
        </p:nvSpPr>
        <p:spPr>
          <a:xfrm>
            <a:off x="1171575" y="671513"/>
            <a:ext cx="1885950" cy="4843462"/>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Cashflow">
            <a:extLst>
              <a:ext uri="{FF2B5EF4-FFF2-40B4-BE49-F238E27FC236}">
                <a16:creationId xmlns:a16="http://schemas.microsoft.com/office/drawing/2014/main" id="{257D93A2-9A5F-294D-B4FA-99150123D9FE}"/>
              </a:ext>
            </a:extLst>
          </p:cNvPr>
          <p:cNvPicPr>
            <a:picLocks noChangeAspect="1"/>
          </p:cNvPicPr>
          <p:nvPr/>
        </p:nvPicPr>
        <p:blipFill>
          <a:blip r:embed="rId3"/>
          <a:stretch>
            <a:fillRect/>
          </a:stretch>
        </p:blipFill>
        <p:spPr>
          <a:xfrm>
            <a:off x="3057525" y="800101"/>
            <a:ext cx="5798903" cy="4552137"/>
          </a:xfrm>
          <a:prstGeom prst="rect">
            <a:avLst/>
          </a:prstGeom>
        </p:spPr>
      </p:pic>
      <p:sp>
        <p:nvSpPr>
          <p:cNvPr id="2" name="Rectangle 1">
            <a:extLst>
              <a:ext uri="{FF2B5EF4-FFF2-40B4-BE49-F238E27FC236}">
                <a16:creationId xmlns:a16="http://schemas.microsoft.com/office/drawing/2014/main" id="{7CD3C828-3F65-5446-A9FD-DBE99D04A6F2}"/>
              </a:ext>
            </a:extLst>
          </p:cNvPr>
          <p:cNvSpPr/>
          <p:nvPr/>
        </p:nvSpPr>
        <p:spPr>
          <a:xfrm>
            <a:off x="1343024" y="2228670"/>
            <a:ext cx="1714501" cy="1200329"/>
          </a:xfrm>
          <a:prstGeom prst="rect">
            <a:avLst/>
          </a:prstGeom>
          <a:noFill/>
        </p:spPr>
        <p:txBody>
          <a:bodyPr wrap="square" anchor="ctr">
            <a:spAutoFit/>
          </a:bodyPr>
          <a:lstStyle/>
          <a:p>
            <a:pPr algn="ctr"/>
            <a:r>
              <a:rPr lang="en-GB" sz="2400" dirty="0">
                <a:solidFill>
                  <a:schemeClr val="bg1"/>
                </a:solidFill>
                <a:highlight>
                  <a:srgbClr val="1268B3"/>
                </a:highlight>
              </a:rPr>
              <a:t> Example Cashflow Forecast     </a:t>
            </a:r>
          </a:p>
        </p:txBody>
      </p:sp>
      <p:pic>
        <p:nvPicPr>
          <p:cNvPr id="9" name="Picture 8">
            <a:extLst>
              <a:ext uri="{FF2B5EF4-FFF2-40B4-BE49-F238E27FC236}">
                <a16:creationId xmlns:a16="http://schemas.microsoft.com/office/drawing/2014/main" id="{8B43D14C-5DB0-BA43-9284-DD0BC5E64521}"/>
              </a:ext>
            </a:extLst>
          </p:cNvPr>
          <p:cNvPicPr>
            <a:picLocks noChangeAspect="1"/>
          </p:cNvPicPr>
          <p:nvPr/>
        </p:nvPicPr>
        <p:blipFill rotWithShape="1">
          <a:blip r:embed="rId4">
            <a:extLst>
              <a:ext uri="{28A0092B-C50C-407E-A947-70E740481C1C}">
                <a14:useLocalDpi xmlns:a14="http://schemas.microsoft.com/office/drawing/2010/main" val="0"/>
              </a:ext>
            </a:extLst>
          </a:blip>
          <a:srcRect l="8387" t="10823" r="9307" b="5574"/>
          <a:stretch/>
        </p:blipFill>
        <p:spPr>
          <a:xfrm>
            <a:off x="-242890" y="227572"/>
            <a:ext cx="10522163" cy="6402853"/>
          </a:xfrm>
          <a:prstGeom prst="rect">
            <a:avLst/>
          </a:prstGeom>
        </p:spPr>
      </p:pic>
    </p:spTree>
    <p:extLst>
      <p:ext uri="{BB962C8B-B14F-4D97-AF65-F5344CB8AC3E}">
        <p14:creationId xmlns:p14="http://schemas.microsoft.com/office/powerpoint/2010/main" val="3542024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5CDF703-7D69-4D3F-A42A-F70B8BDBEC96}"/>
              </a:ext>
            </a:extLst>
          </p:cNvPr>
          <p:cNvSpPr>
            <a:spLocks noGrp="1"/>
          </p:cNvSpPr>
          <p:nvPr>
            <p:ph type="body" sz="quarter" idx="23"/>
          </p:nvPr>
        </p:nvSpPr>
        <p:spPr>
          <a:xfrm>
            <a:off x="556948" y="1967023"/>
            <a:ext cx="5694453" cy="4061001"/>
          </a:xfrm>
        </p:spPr>
        <p:txBody>
          <a:bodyPr/>
          <a:lstStyle/>
          <a:p>
            <a:r>
              <a:rPr lang="en-GB" dirty="0"/>
              <a:t>When starting your pop culture based business you need to identify what is needed to trade.</a:t>
            </a:r>
          </a:p>
          <a:p>
            <a:r>
              <a:rPr lang="en-GB" dirty="0"/>
              <a:t>For example opening a pop themed restaurant would require meeting food hygiene legislation, insurances, employment legislation and insurances. If using images or names from a popular show you will have to seek permission.</a:t>
            </a:r>
          </a:p>
          <a:p>
            <a:endParaRPr lang="en-GB" dirty="0"/>
          </a:p>
          <a:p>
            <a:r>
              <a:rPr lang="en-GB" b="1" dirty="0">
                <a:solidFill>
                  <a:srgbClr val="FDB614"/>
                </a:solidFill>
                <a:hlinkClick r:id="rId2">
                  <a:extLst>
                    <a:ext uri="{A12FA001-AC4F-418D-AE19-62706E023703}">
                      <ahyp:hlinkClr xmlns:ahyp="http://schemas.microsoft.com/office/drawing/2018/hyperlinkcolor" val="tx"/>
                    </a:ext>
                  </a:extLst>
                </a:hlinkClick>
              </a:rPr>
              <a:t>Peaky Blinders bar warned by producers</a:t>
            </a:r>
            <a:endParaRPr lang="en-GB" b="1" dirty="0">
              <a:solidFill>
                <a:srgbClr val="FDB614"/>
              </a:solidFill>
            </a:endParaRPr>
          </a:p>
        </p:txBody>
      </p:sp>
      <p:pic>
        <p:nvPicPr>
          <p:cNvPr id="8" name="Picture Placeholder 7" descr="A dining room table&#10;&#10;Description automatically generated">
            <a:extLst>
              <a:ext uri="{FF2B5EF4-FFF2-40B4-BE49-F238E27FC236}">
                <a16:creationId xmlns:a16="http://schemas.microsoft.com/office/drawing/2014/main" id="{A0778B12-83DB-4E82-9BE7-15E4C89D22F9}"/>
              </a:ext>
            </a:extLst>
          </p:cNvPr>
          <p:cNvPicPr>
            <a:picLocks noGrp="1" noChangeAspect="1"/>
          </p:cNvPicPr>
          <p:nvPr>
            <p:ph type="pic" sz="quarter" idx="24"/>
          </p:nvPr>
        </p:nvPicPr>
        <p:blipFill>
          <a:blip r:embed="rId3"/>
          <a:srcRect t="7089" b="7089"/>
          <a:stretch>
            <a:fillRect/>
          </a:stretch>
        </p:blipFill>
        <p:spPr/>
      </p:pic>
      <p:sp>
        <p:nvSpPr>
          <p:cNvPr id="3" name="Text Placeholder 2">
            <a:extLst>
              <a:ext uri="{FF2B5EF4-FFF2-40B4-BE49-F238E27FC236}">
                <a16:creationId xmlns:a16="http://schemas.microsoft.com/office/drawing/2014/main" id="{BB94D70C-2A94-4F23-AE9F-98899A4B35C9}"/>
              </a:ext>
            </a:extLst>
          </p:cNvPr>
          <p:cNvSpPr>
            <a:spLocks noGrp="1"/>
          </p:cNvSpPr>
          <p:nvPr>
            <p:ph type="body" sz="quarter" idx="10"/>
          </p:nvPr>
        </p:nvSpPr>
        <p:spPr>
          <a:xfrm rot="256793">
            <a:off x="411402" y="758268"/>
            <a:ext cx="5985545" cy="743199"/>
          </a:xfrm>
        </p:spPr>
        <p:txBody>
          <a:bodyPr>
            <a:noAutofit/>
          </a:bodyPr>
          <a:lstStyle/>
          <a:p>
            <a:r>
              <a:rPr lang="en-GB" sz="3600" dirty="0"/>
              <a:t>What laws might apply</a:t>
            </a:r>
          </a:p>
        </p:txBody>
      </p:sp>
    </p:spTree>
    <p:extLst>
      <p:ext uri="{BB962C8B-B14F-4D97-AF65-F5344CB8AC3E}">
        <p14:creationId xmlns:p14="http://schemas.microsoft.com/office/powerpoint/2010/main" val="51400262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3"/>
          </p:nvPr>
        </p:nvSpPr>
        <p:spPr>
          <a:xfrm>
            <a:off x="570169" y="2214113"/>
            <a:ext cx="5595682" cy="4061001"/>
          </a:xfrm>
        </p:spPr>
        <p:txBody>
          <a:bodyPr/>
          <a:lstStyle/>
          <a:p>
            <a:r>
              <a:rPr lang="en-GB" dirty="0"/>
              <a:t>A Cash Flow Forecast is an estimation of the money you expect your business to bring in and pay out over a period time.</a:t>
            </a:r>
          </a:p>
          <a:p>
            <a:r>
              <a:rPr lang="en-GB" dirty="0"/>
              <a:t>You can take your cashflow forecast to a business advisor or accountant for further advice and support on completing a full business plan.  </a:t>
            </a:r>
          </a:p>
          <a:p>
            <a:r>
              <a:rPr lang="en-GB" dirty="0"/>
              <a:t>You can often find this support from your local government economic agency.</a:t>
            </a:r>
          </a:p>
          <a:p>
            <a:endParaRPr lang="en-GB" dirty="0"/>
          </a:p>
        </p:txBody>
      </p:sp>
      <p:sp>
        <p:nvSpPr>
          <p:cNvPr id="3" name="Text Placeholder 2"/>
          <p:cNvSpPr>
            <a:spLocks noGrp="1"/>
          </p:cNvSpPr>
          <p:nvPr>
            <p:ph type="body" sz="quarter" idx="10"/>
          </p:nvPr>
        </p:nvSpPr>
        <p:spPr>
          <a:xfrm rot="256793">
            <a:off x="501922" y="735908"/>
            <a:ext cx="3912108" cy="743199"/>
          </a:xfrm>
        </p:spPr>
        <p:txBody>
          <a:bodyPr>
            <a:normAutofit/>
          </a:bodyPr>
          <a:lstStyle/>
          <a:p>
            <a:r>
              <a:rPr lang="en-GB" sz="3600" dirty="0"/>
              <a:t>Further Help</a:t>
            </a:r>
          </a:p>
        </p:txBody>
      </p:sp>
      <p:pic>
        <p:nvPicPr>
          <p:cNvPr id="6" name="Picture Placeholder 5" descr="A dog wearing sunglasses&#10;&#10;Description automatically generated">
            <a:extLst>
              <a:ext uri="{FF2B5EF4-FFF2-40B4-BE49-F238E27FC236}">
                <a16:creationId xmlns:a16="http://schemas.microsoft.com/office/drawing/2014/main" id="{A25ACBDE-FB19-44DF-94D1-FAAEF2E0E88E}"/>
              </a:ext>
            </a:extLst>
          </p:cNvPr>
          <p:cNvPicPr>
            <a:picLocks noGrp="1" noChangeAspect="1"/>
          </p:cNvPicPr>
          <p:nvPr>
            <p:ph type="pic" sz="quarter" idx="24"/>
          </p:nvPr>
        </p:nvPicPr>
        <p:blipFill>
          <a:blip r:embed="rId2"/>
          <a:srcRect l="18928" r="18928"/>
          <a:stretch>
            <a:fillRect/>
          </a:stretch>
        </p:blipFill>
        <p:spPr/>
      </p:pic>
      <p:sp>
        <p:nvSpPr>
          <p:cNvPr id="5" name="Rectangle 4">
            <a:extLst>
              <a:ext uri="{FF2B5EF4-FFF2-40B4-BE49-F238E27FC236}">
                <a16:creationId xmlns:a16="http://schemas.microsoft.com/office/drawing/2014/main" id="{94868A75-73F1-1544-90C9-7B9431ADBFDE}"/>
              </a:ext>
            </a:extLst>
          </p:cNvPr>
          <p:cNvSpPr/>
          <p:nvPr/>
        </p:nvSpPr>
        <p:spPr>
          <a:xfrm rot="256793">
            <a:off x="3425525" y="485860"/>
            <a:ext cx="2533138" cy="1636012"/>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9046326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D4D4DF5-21D8-B840-8C9E-25FA73336666}"/>
              </a:ext>
            </a:extLst>
          </p:cNvPr>
          <p:cNvSpPr/>
          <p:nvPr/>
        </p:nvSpPr>
        <p:spPr>
          <a:xfrm>
            <a:off x="5330379" y="0"/>
            <a:ext cx="3870772" cy="6858000"/>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158E5656-A161-48F2-BD18-082D8C5FEF9F}"/>
              </a:ext>
            </a:extLst>
          </p:cNvPr>
          <p:cNvSpPr>
            <a:spLocks noGrp="1"/>
          </p:cNvSpPr>
          <p:nvPr>
            <p:ph type="body" sz="quarter" idx="10"/>
          </p:nvPr>
        </p:nvSpPr>
        <p:spPr>
          <a:xfrm rot="256793">
            <a:off x="592447" y="813956"/>
            <a:ext cx="3912108" cy="743199"/>
          </a:xfrm>
        </p:spPr>
        <p:txBody>
          <a:bodyPr>
            <a:normAutofit/>
          </a:bodyPr>
          <a:lstStyle/>
          <a:p>
            <a:r>
              <a:rPr lang="en-GB" sz="3600" dirty="0"/>
              <a:t>Funding</a:t>
            </a:r>
          </a:p>
        </p:txBody>
      </p:sp>
      <p:pic>
        <p:nvPicPr>
          <p:cNvPr id="8" name="Picture Placeholder 7" descr="A picture containing using, laptop, sitting, table&#10;&#10;Description automatically generated">
            <a:extLst>
              <a:ext uri="{FF2B5EF4-FFF2-40B4-BE49-F238E27FC236}">
                <a16:creationId xmlns:a16="http://schemas.microsoft.com/office/drawing/2014/main" id="{1D591705-61CF-44DF-B185-057C61A7A046}"/>
              </a:ext>
            </a:extLst>
          </p:cNvPr>
          <p:cNvPicPr>
            <a:picLocks noGrp="1" noChangeAspect="1"/>
          </p:cNvPicPr>
          <p:nvPr>
            <p:ph type="pic" sz="quarter" idx="24"/>
          </p:nvPr>
        </p:nvPicPr>
        <p:blipFill rotWithShape="1">
          <a:blip r:embed="rId3"/>
          <a:srcRect l="24044" r="24044"/>
          <a:stretch/>
        </p:blipFill>
        <p:spPr>
          <a:xfrm>
            <a:off x="6861623" y="-14012"/>
            <a:ext cx="5356604" cy="6879191"/>
          </a:xfrm>
        </p:spPr>
      </p:pic>
      <p:sp>
        <p:nvSpPr>
          <p:cNvPr id="6" name="Rectangle 5">
            <a:extLst>
              <a:ext uri="{FF2B5EF4-FFF2-40B4-BE49-F238E27FC236}">
                <a16:creationId xmlns:a16="http://schemas.microsoft.com/office/drawing/2014/main" id="{42811DA1-A563-F04A-995C-889CB0081613}"/>
              </a:ext>
            </a:extLst>
          </p:cNvPr>
          <p:cNvSpPr/>
          <p:nvPr/>
        </p:nvSpPr>
        <p:spPr>
          <a:xfrm rot="256793">
            <a:off x="2739726" y="485860"/>
            <a:ext cx="2533138" cy="1636012"/>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4">
            <a:extLst>
              <a:ext uri="{FF2B5EF4-FFF2-40B4-BE49-F238E27FC236}">
                <a16:creationId xmlns:a16="http://schemas.microsoft.com/office/drawing/2014/main" id="{DA3695EE-7CA7-C342-8BD2-C0E3615185AD}"/>
              </a:ext>
            </a:extLst>
          </p:cNvPr>
          <p:cNvSpPr>
            <a:spLocks noGrp="1"/>
          </p:cNvSpPr>
          <p:nvPr>
            <p:ph type="body" sz="quarter" idx="23"/>
          </p:nvPr>
        </p:nvSpPr>
        <p:spPr>
          <a:xfrm>
            <a:off x="621040" y="1977493"/>
            <a:ext cx="6240583" cy="4061001"/>
          </a:xfrm>
        </p:spPr>
        <p:txBody>
          <a:bodyPr/>
          <a:lstStyle/>
          <a:p>
            <a:pPr>
              <a:spcBef>
                <a:spcPts val="0"/>
              </a:spcBef>
            </a:pPr>
            <a:r>
              <a:rPr lang="en-GB" dirty="0"/>
              <a:t>Getting money to start the business is one of the hardest parts, however many young people start up businesses every day.  Can you start your business on a smaller scale or part time to begin with to keep costs down. Can you raise money through crowdfunding, is there any help from the local govt in your area to encourage new businesses with grants or small loans.</a:t>
            </a:r>
          </a:p>
          <a:p>
            <a:pPr>
              <a:spcBef>
                <a:spcPts val="0"/>
              </a:spcBef>
            </a:pPr>
            <a:endParaRPr lang="en-GB" dirty="0"/>
          </a:p>
          <a:p>
            <a:pPr>
              <a:spcBef>
                <a:spcPts val="0"/>
              </a:spcBef>
              <a:buClr>
                <a:srgbClr val="FFD700"/>
              </a:buClr>
            </a:pPr>
            <a:r>
              <a:rPr lang="en-GB" b="1" dirty="0">
                <a:solidFill>
                  <a:srgbClr val="FDB614"/>
                </a:solidFill>
              </a:rPr>
              <a:t>Module 4 has more help with raising money.</a:t>
            </a:r>
          </a:p>
        </p:txBody>
      </p:sp>
    </p:spTree>
    <p:extLst>
      <p:ext uri="{BB962C8B-B14F-4D97-AF65-F5344CB8AC3E}">
        <p14:creationId xmlns:p14="http://schemas.microsoft.com/office/powerpoint/2010/main" val="48941647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D9B50FF3-C357-4796-B040-5C1AF6E17770}"/>
              </a:ext>
            </a:extLst>
          </p:cNvPr>
          <p:cNvSpPr>
            <a:spLocks noGrp="1"/>
          </p:cNvSpPr>
          <p:nvPr>
            <p:ph type="body" sz="quarter" idx="23"/>
          </p:nvPr>
        </p:nvSpPr>
        <p:spPr>
          <a:xfrm>
            <a:off x="570169" y="2095610"/>
            <a:ext cx="5274964" cy="4061001"/>
          </a:xfrm>
        </p:spPr>
        <p:txBody>
          <a:bodyPr/>
          <a:lstStyle/>
          <a:p>
            <a:pPr marL="0" indent="0">
              <a:buNone/>
            </a:pPr>
            <a:r>
              <a:rPr lang="en-GB" dirty="0"/>
              <a:t>In Northern Ireland there are a number of support organisations which can provide support to young people starting their own business.</a:t>
            </a:r>
          </a:p>
          <a:p>
            <a:pPr marL="0" indent="0">
              <a:buNone/>
            </a:pPr>
            <a:endParaRPr lang="en-GB" dirty="0"/>
          </a:p>
          <a:p>
            <a:pPr marL="0" indent="0">
              <a:buNone/>
            </a:pPr>
            <a:r>
              <a:rPr lang="en-GB" dirty="0"/>
              <a:t>The main business website is </a:t>
            </a:r>
            <a:r>
              <a:rPr lang="en-GB" b="1" dirty="0">
                <a:solidFill>
                  <a:srgbClr val="FDB614"/>
                </a:solidFill>
                <a:hlinkClick r:id="rId2">
                  <a:extLst>
                    <a:ext uri="{A12FA001-AC4F-418D-AE19-62706E023703}">
                      <ahyp:hlinkClr xmlns:ahyp="http://schemas.microsoft.com/office/drawing/2018/hyperlinkcolor" val="tx"/>
                    </a:ext>
                  </a:extLst>
                </a:hlinkClick>
              </a:rPr>
              <a:t>www.nibusinessinfo.co.uk</a:t>
            </a:r>
            <a:r>
              <a:rPr lang="en-GB" b="1" dirty="0">
                <a:solidFill>
                  <a:srgbClr val="FDB614"/>
                </a:solidFill>
              </a:rPr>
              <a:t>  </a:t>
            </a:r>
            <a:r>
              <a:rPr lang="en-GB" dirty="0"/>
              <a:t>which has guides, templates, funding information, training links and a news bulletin  </a:t>
            </a:r>
          </a:p>
        </p:txBody>
      </p:sp>
      <p:pic>
        <p:nvPicPr>
          <p:cNvPr id="10" name="Picture Placeholder 9" descr="A picture containing sitting, small, person, holding&#10;&#10;Description automatically generated">
            <a:extLst>
              <a:ext uri="{FF2B5EF4-FFF2-40B4-BE49-F238E27FC236}">
                <a16:creationId xmlns:a16="http://schemas.microsoft.com/office/drawing/2014/main" id="{1DCFF539-5536-4731-9B55-0E8760715CA6}"/>
              </a:ext>
            </a:extLst>
          </p:cNvPr>
          <p:cNvPicPr>
            <a:picLocks noGrp="1" noChangeAspect="1"/>
          </p:cNvPicPr>
          <p:nvPr>
            <p:ph type="pic" sz="quarter" idx="24"/>
          </p:nvPr>
        </p:nvPicPr>
        <p:blipFill>
          <a:blip r:embed="rId3"/>
          <a:srcRect t="14245" b="14245"/>
          <a:stretch>
            <a:fillRect/>
          </a:stretch>
        </p:blipFill>
        <p:spPr/>
      </p:pic>
      <p:sp>
        <p:nvSpPr>
          <p:cNvPr id="7" name="Rectangle 6">
            <a:extLst>
              <a:ext uri="{FF2B5EF4-FFF2-40B4-BE49-F238E27FC236}">
                <a16:creationId xmlns:a16="http://schemas.microsoft.com/office/drawing/2014/main" id="{8B9C2E1A-9900-5946-A37E-58A2519E9922}"/>
              </a:ext>
            </a:extLst>
          </p:cNvPr>
          <p:cNvSpPr/>
          <p:nvPr/>
        </p:nvSpPr>
        <p:spPr>
          <a:xfrm rot="256793">
            <a:off x="2404171" y="688851"/>
            <a:ext cx="3412191"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4B3E1969-A891-4390-8895-72F20DD96EEA}"/>
              </a:ext>
            </a:extLst>
          </p:cNvPr>
          <p:cNvSpPr>
            <a:spLocks noGrp="1"/>
          </p:cNvSpPr>
          <p:nvPr>
            <p:ph type="body" sz="quarter" idx="10"/>
          </p:nvPr>
        </p:nvSpPr>
        <p:spPr>
          <a:xfrm rot="256793">
            <a:off x="588976" y="779853"/>
            <a:ext cx="6401147" cy="743199"/>
          </a:xfrm>
        </p:spPr>
        <p:txBody>
          <a:bodyPr>
            <a:noAutofit/>
          </a:bodyPr>
          <a:lstStyle/>
          <a:p>
            <a:r>
              <a:rPr lang="en-GB" sz="3600" dirty="0"/>
              <a:t>Support for young people</a:t>
            </a:r>
          </a:p>
        </p:txBody>
      </p:sp>
    </p:spTree>
    <p:extLst>
      <p:ext uri="{BB962C8B-B14F-4D97-AF65-F5344CB8AC3E}">
        <p14:creationId xmlns:p14="http://schemas.microsoft.com/office/powerpoint/2010/main" val="304113759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D9B50FF3-C357-4796-B040-5C1AF6E17770}"/>
              </a:ext>
            </a:extLst>
          </p:cNvPr>
          <p:cNvSpPr>
            <a:spLocks noGrp="1"/>
          </p:cNvSpPr>
          <p:nvPr>
            <p:ph type="body" sz="quarter" idx="20"/>
          </p:nvPr>
        </p:nvSpPr>
        <p:spPr>
          <a:xfrm>
            <a:off x="550783" y="2021406"/>
            <a:ext cx="11090434" cy="4003207"/>
          </a:xfrm>
        </p:spPr>
        <p:txBody>
          <a:bodyPr/>
          <a:lstStyle/>
          <a:p>
            <a:pPr marL="0" indent="0" algn="just">
              <a:spcBef>
                <a:spcPts val="0"/>
              </a:spcBef>
              <a:buNone/>
            </a:pPr>
            <a:r>
              <a:rPr lang="en-GB" b="1" dirty="0">
                <a:solidFill>
                  <a:srgbClr val="DA2128"/>
                </a:solidFill>
              </a:rPr>
              <a:t>Princes Trust </a:t>
            </a:r>
          </a:p>
          <a:p>
            <a:pPr marL="0" indent="0" algn="just">
              <a:spcBef>
                <a:spcPts val="0"/>
              </a:spcBef>
              <a:buNone/>
            </a:pPr>
            <a:r>
              <a:rPr lang="en-GB" dirty="0"/>
              <a:t>Support for people aged 16-30, who would like to start a business. The programme offers a package of business skills training, funding, mentoring and practical support.</a:t>
            </a:r>
          </a:p>
          <a:p>
            <a:pPr marL="0" indent="0" algn="just">
              <a:spcBef>
                <a:spcPts val="0"/>
              </a:spcBef>
              <a:buNone/>
            </a:pPr>
            <a:endParaRPr lang="en-GB" b="1" dirty="0">
              <a:solidFill>
                <a:srgbClr val="DA2128"/>
              </a:solidFill>
            </a:endParaRPr>
          </a:p>
          <a:p>
            <a:pPr marL="0" indent="0" algn="just">
              <a:spcBef>
                <a:spcPts val="0"/>
              </a:spcBef>
              <a:buNone/>
            </a:pPr>
            <a:r>
              <a:rPr lang="en-GB" b="1" dirty="0">
                <a:solidFill>
                  <a:srgbClr val="DA2128"/>
                </a:solidFill>
              </a:rPr>
              <a:t>Go For It Programme</a:t>
            </a:r>
          </a:p>
          <a:p>
            <a:pPr marL="0" indent="0" algn="just">
              <a:spcBef>
                <a:spcPts val="0"/>
              </a:spcBef>
              <a:buNone/>
            </a:pPr>
            <a:r>
              <a:rPr lang="en-GB" dirty="0"/>
              <a:t>Local council support to help potential entrepreneurs explore a business idea. Support includes one-to-one advice from a business advisor and tailored guidance to develop a business plan.</a:t>
            </a:r>
          </a:p>
          <a:p>
            <a:pPr marL="0" indent="0" algn="just">
              <a:spcBef>
                <a:spcPts val="0"/>
              </a:spcBef>
              <a:buNone/>
            </a:pPr>
            <a:endParaRPr lang="en-GB" b="1" dirty="0">
              <a:solidFill>
                <a:srgbClr val="DA2128"/>
              </a:solidFill>
            </a:endParaRPr>
          </a:p>
          <a:p>
            <a:pPr marL="0" indent="0" algn="just">
              <a:spcBef>
                <a:spcPts val="0"/>
              </a:spcBef>
              <a:buNone/>
            </a:pPr>
            <a:r>
              <a:rPr lang="en-GB" b="1" dirty="0">
                <a:solidFill>
                  <a:srgbClr val="DA2128"/>
                </a:solidFill>
              </a:rPr>
              <a:t>Start Up Loans </a:t>
            </a:r>
          </a:p>
          <a:p>
            <a:pPr marL="0" indent="0" algn="just">
              <a:spcBef>
                <a:spcPts val="0"/>
              </a:spcBef>
              <a:buNone/>
            </a:pPr>
            <a:r>
              <a:rPr lang="en-GB" dirty="0"/>
              <a:t>Loans from £500 to £25,000 and business mentoring for business start-ups in Northern Ireland.</a:t>
            </a:r>
          </a:p>
        </p:txBody>
      </p:sp>
      <p:sp>
        <p:nvSpPr>
          <p:cNvPr id="4" name="Rectangle 3">
            <a:extLst>
              <a:ext uri="{FF2B5EF4-FFF2-40B4-BE49-F238E27FC236}">
                <a16:creationId xmlns:a16="http://schemas.microsoft.com/office/drawing/2014/main" id="{EEFB4029-E1D3-464A-AC6E-3D0197378EF5}"/>
              </a:ext>
            </a:extLst>
          </p:cNvPr>
          <p:cNvSpPr/>
          <p:nvPr/>
        </p:nvSpPr>
        <p:spPr>
          <a:xfrm rot="285998">
            <a:off x="3746112" y="829703"/>
            <a:ext cx="2956773"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4B3E1969-A891-4390-8895-72F20DD96EEA}"/>
              </a:ext>
            </a:extLst>
          </p:cNvPr>
          <p:cNvSpPr>
            <a:spLocks noGrp="1"/>
          </p:cNvSpPr>
          <p:nvPr>
            <p:ph type="body" sz="quarter" idx="10"/>
          </p:nvPr>
        </p:nvSpPr>
        <p:spPr>
          <a:xfrm rot="285998">
            <a:off x="392280" y="840724"/>
            <a:ext cx="7215329" cy="716025"/>
          </a:xfrm>
        </p:spPr>
        <p:txBody>
          <a:bodyPr>
            <a:noAutofit/>
          </a:bodyPr>
          <a:lstStyle/>
          <a:p>
            <a:r>
              <a:rPr lang="en-GB" dirty="0"/>
              <a:t>Support for young people in NI</a:t>
            </a:r>
          </a:p>
        </p:txBody>
      </p:sp>
    </p:spTree>
    <p:extLst>
      <p:ext uri="{BB962C8B-B14F-4D97-AF65-F5344CB8AC3E}">
        <p14:creationId xmlns:p14="http://schemas.microsoft.com/office/powerpoint/2010/main" val="315596311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F9068F9-FA11-4A53-8817-262450BF6CB2}"/>
              </a:ext>
            </a:extLst>
          </p:cNvPr>
          <p:cNvSpPr>
            <a:spLocks noGrp="1"/>
          </p:cNvSpPr>
          <p:nvPr>
            <p:ph type="body" sz="quarter" idx="23"/>
          </p:nvPr>
        </p:nvSpPr>
        <p:spPr>
          <a:xfrm>
            <a:off x="441269" y="3473710"/>
            <a:ext cx="6931081" cy="2235112"/>
          </a:xfrm>
        </p:spPr>
        <p:txBody>
          <a:bodyPr/>
          <a:lstStyle/>
          <a:p>
            <a:pPr algn="ctr" fontAlgn="base"/>
            <a:r>
              <a:rPr lang="en-GB" sz="2800" i="1" dirty="0"/>
              <a:t>Alongside your financial forecasts it is good practice to show that you have reviewed the risks your business could be faced with, and that you have looked at contingencies and insurance to cover these. </a:t>
            </a:r>
          </a:p>
          <a:p>
            <a:pPr algn="ctr" fontAlgn="base"/>
            <a:endParaRPr lang="en-GB" i="1" dirty="0"/>
          </a:p>
          <a:p>
            <a:pPr algn="ctr" fontAlgn="base"/>
            <a:endParaRPr lang="en-GB" i="1" dirty="0"/>
          </a:p>
          <a:p>
            <a:pPr algn="ctr"/>
            <a:endParaRPr lang="en-GB" i="1" dirty="0"/>
          </a:p>
        </p:txBody>
      </p:sp>
      <p:sp>
        <p:nvSpPr>
          <p:cNvPr id="3" name="Text Placeholder 2">
            <a:extLst>
              <a:ext uri="{FF2B5EF4-FFF2-40B4-BE49-F238E27FC236}">
                <a16:creationId xmlns:a16="http://schemas.microsoft.com/office/drawing/2014/main" id="{F74538D8-7E55-4A50-A10E-27609CE95BE6}"/>
              </a:ext>
            </a:extLst>
          </p:cNvPr>
          <p:cNvSpPr>
            <a:spLocks noGrp="1"/>
          </p:cNvSpPr>
          <p:nvPr>
            <p:ph type="body" sz="quarter" idx="10"/>
          </p:nvPr>
        </p:nvSpPr>
        <p:spPr/>
        <p:txBody>
          <a:bodyPr/>
          <a:lstStyle/>
          <a:p>
            <a:r>
              <a:rPr lang="en-GB" dirty="0"/>
              <a:t>Risks</a:t>
            </a:r>
          </a:p>
        </p:txBody>
      </p:sp>
      <p:pic>
        <p:nvPicPr>
          <p:cNvPr id="11" name="Picture Placeholder 10" descr="A close up of a traffic light hanging off the side of a building&#10;&#10;Description automatically generated">
            <a:extLst>
              <a:ext uri="{FF2B5EF4-FFF2-40B4-BE49-F238E27FC236}">
                <a16:creationId xmlns:a16="http://schemas.microsoft.com/office/drawing/2014/main" id="{89B6E2A1-0779-4CC6-B50F-DEFE4379C2FF}"/>
              </a:ext>
            </a:extLst>
          </p:cNvPr>
          <p:cNvPicPr>
            <a:picLocks noGrp="1" noChangeAspect="1"/>
          </p:cNvPicPr>
          <p:nvPr>
            <p:ph type="pic" sz="quarter" idx="26"/>
          </p:nvPr>
        </p:nvPicPr>
        <p:blipFill rotWithShape="1">
          <a:blip r:embed="rId3"/>
          <a:srcRect t="28753" b="28753"/>
          <a:stretch/>
        </p:blipFill>
        <p:spPr/>
      </p:pic>
      <p:sp>
        <p:nvSpPr>
          <p:cNvPr id="5" name="Rectangle 4">
            <a:extLst>
              <a:ext uri="{FF2B5EF4-FFF2-40B4-BE49-F238E27FC236}">
                <a16:creationId xmlns:a16="http://schemas.microsoft.com/office/drawing/2014/main" id="{37E1B0C1-BB8A-1847-AA78-41258005A7EA}"/>
              </a:ext>
            </a:extLst>
          </p:cNvPr>
          <p:cNvSpPr/>
          <p:nvPr/>
        </p:nvSpPr>
        <p:spPr>
          <a:xfrm rot="285998">
            <a:off x="1810193" y="2137991"/>
            <a:ext cx="3376529"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4749322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85A7EE94-EB42-464A-98D6-B3EF6CA41F14}"/>
              </a:ext>
            </a:extLst>
          </p:cNvPr>
          <p:cNvSpPr>
            <a:spLocks noGrp="1"/>
          </p:cNvSpPr>
          <p:nvPr>
            <p:ph type="body" sz="quarter" idx="10"/>
          </p:nvPr>
        </p:nvSpPr>
        <p:spPr/>
        <p:txBody>
          <a:bodyPr/>
          <a:lstStyle/>
          <a:p>
            <a:r>
              <a:rPr lang="en-GB" dirty="0"/>
              <a:t>Risks</a:t>
            </a:r>
          </a:p>
        </p:txBody>
      </p:sp>
      <p:pic>
        <p:nvPicPr>
          <p:cNvPr id="12" name="Picture Placeholder 11" descr="A picture containing water, refrigerator, table, people&#10;&#10;Description automatically generated">
            <a:extLst>
              <a:ext uri="{FF2B5EF4-FFF2-40B4-BE49-F238E27FC236}">
                <a16:creationId xmlns:a16="http://schemas.microsoft.com/office/drawing/2014/main" id="{2B9A86C5-5729-4623-9581-E0F34FE10D03}"/>
              </a:ext>
            </a:extLst>
          </p:cNvPr>
          <p:cNvPicPr>
            <a:picLocks noGrp="1" noChangeAspect="1"/>
          </p:cNvPicPr>
          <p:nvPr>
            <p:ph type="pic" sz="quarter" idx="24"/>
          </p:nvPr>
        </p:nvPicPr>
        <p:blipFill rotWithShape="1">
          <a:blip r:embed="rId2"/>
          <a:srcRect t="9771" b="9771"/>
          <a:stretch/>
        </p:blipFill>
        <p:spPr/>
      </p:pic>
      <p:sp>
        <p:nvSpPr>
          <p:cNvPr id="5" name="Rectangle 4">
            <a:extLst>
              <a:ext uri="{FF2B5EF4-FFF2-40B4-BE49-F238E27FC236}">
                <a16:creationId xmlns:a16="http://schemas.microsoft.com/office/drawing/2014/main" id="{5BC629D0-553C-1944-A499-B46496E8E453}"/>
              </a:ext>
            </a:extLst>
          </p:cNvPr>
          <p:cNvSpPr/>
          <p:nvPr/>
        </p:nvSpPr>
        <p:spPr>
          <a:xfrm rot="256793">
            <a:off x="2597088" y="365418"/>
            <a:ext cx="3218391" cy="1422359"/>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a:extLst>
              <a:ext uri="{FF2B5EF4-FFF2-40B4-BE49-F238E27FC236}">
                <a16:creationId xmlns:a16="http://schemas.microsoft.com/office/drawing/2014/main" id="{53E50ABE-03EE-417E-A78C-2162658B0A2B}"/>
              </a:ext>
            </a:extLst>
          </p:cNvPr>
          <p:cNvSpPr>
            <a:spLocks noGrp="1"/>
          </p:cNvSpPr>
          <p:nvPr>
            <p:ph type="body" sz="quarter" idx="23"/>
          </p:nvPr>
        </p:nvSpPr>
        <p:spPr>
          <a:xfrm>
            <a:off x="570169" y="1869842"/>
            <a:ext cx="6133618" cy="4402936"/>
          </a:xfrm>
        </p:spPr>
        <p:txBody>
          <a:bodyPr/>
          <a:lstStyle/>
          <a:p>
            <a:pPr>
              <a:spcBef>
                <a:spcPts val="0"/>
              </a:spcBef>
            </a:pPr>
            <a:r>
              <a:rPr lang="en-GB" b="1" dirty="0">
                <a:solidFill>
                  <a:srgbClr val="FDB614"/>
                </a:solidFill>
              </a:rPr>
              <a:t>Some of the most common reasons why businesses fail are:</a:t>
            </a:r>
          </a:p>
          <a:p>
            <a:pPr>
              <a:spcBef>
                <a:spcPts val="0"/>
              </a:spcBef>
            </a:pPr>
            <a:endParaRPr lang="en-GB" dirty="0"/>
          </a:p>
          <a:p>
            <a:pPr marL="342900" indent="-342900">
              <a:spcBef>
                <a:spcPts val="0"/>
              </a:spcBef>
              <a:buClr>
                <a:srgbClr val="FDB614"/>
              </a:buClr>
              <a:buFont typeface="Arial" panose="020B0604020202020204" pitchFamily="34" charset="0"/>
              <a:buChar char="•"/>
            </a:pPr>
            <a:r>
              <a:rPr lang="en-GB" dirty="0"/>
              <a:t>Little or no research </a:t>
            </a:r>
          </a:p>
          <a:p>
            <a:pPr marL="342900" indent="-342900">
              <a:spcBef>
                <a:spcPts val="0"/>
              </a:spcBef>
              <a:buClr>
                <a:srgbClr val="FDB614"/>
              </a:buClr>
              <a:buFont typeface="Arial" panose="020B0604020202020204" pitchFamily="34" charset="0"/>
              <a:buChar char="•"/>
            </a:pPr>
            <a:r>
              <a:rPr lang="en-GB" dirty="0"/>
              <a:t>Lack of skills</a:t>
            </a:r>
          </a:p>
          <a:p>
            <a:pPr marL="342900" indent="-342900">
              <a:spcBef>
                <a:spcPts val="0"/>
              </a:spcBef>
              <a:buClr>
                <a:srgbClr val="FDB614"/>
              </a:buClr>
              <a:buFont typeface="Arial" panose="020B0604020202020204" pitchFamily="34" charset="0"/>
              <a:buChar char="•"/>
            </a:pPr>
            <a:r>
              <a:rPr lang="en-GB" dirty="0"/>
              <a:t>No clear marketing plan </a:t>
            </a:r>
          </a:p>
          <a:p>
            <a:pPr marL="342900" indent="-342900">
              <a:spcBef>
                <a:spcPts val="0"/>
              </a:spcBef>
              <a:buClr>
                <a:srgbClr val="FDB614"/>
              </a:buClr>
              <a:buFont typeface="Arial" panose="020B0604020202020204" pitchFamily="34" charset="0"/>
              <a:buChar char="•"/>
            </a:pPr>
            <a:r>
              <a:rPr lang="en-GB" dirty="0"/>
              <a:t>Lack of finance and cash flow problems</a:t>
            </a:r>
          </a:p>
          <a:p>
            <a:pPr marL="342900" indent="-342900">
              <a:spcBef>
                <a:spcPts val="0"/>
              </a:spcBef>
              <a:buClr>
                <a:srgbClr val="FDB614"/>
              </a:buClr>
              <a:buFont typeface="Arial" panose="020B0604020202020204" pitchFamily="34" charset="0"/>
              <a:buChar char="•"/>
            </a:pPr>
            <a:r>
              <a:rPr lang="en-GB" dirty="0"/>
              <a:t>Ignoring legal issues</a:t>
            </a:r>
          </a:p>
          <a:p>
            <a:pPr marL="342900" indent="-342900">
              <a:spcBef>
                <a:spcPts val="0"/>
              </a:spcBef>
              <a:buClr>
                <a:srgbClr val="FDB614"/>
              </a:buClr>
              <a:buFont typeface="Arial" panose="020B0604020202020204" pitchFamily="34" charset="0"/>
              <a:buChar char="•"/>
            </a:pPr>
            <a:r>
              <a:rPr lang="en-GB" dirty="0"/>
              <a:t>Problems with people</a:t>
            </a:r>
          </a:p>
          <a:p>
            <a:pPr marL="342900" indent="-342900">
              <a:spcBef>
                <a:spcPts val="0"/>
              </a:spcBef>
              <a:buClr>
                <a:srgbClr val="FDB614"/>
              </a:buClr>
              <a:buFont typeface="Arial" panose="020B0604020202020204" pitchFamily="34" charset="0"/>
              <a:buChar char="•"/>
            </a:pPr>
            <a:r>
              <a:rPr lang="en-GB" dirty="0"/>
              <a:t>Poor planning </a:t>
            </a:r>
          </a:p>
          <a:p>
            <a:pPr marL="342900" indent="-342900">
              <a:spcBef>
                <a:spcPts val="0"/>
              </a:spcBef>
              <a:buClr>
                <a:srgbClr val="FDB614"/>
              </a:buClr>
              <a:buFont typeface="Arial" panose="020B0604020202020204" pitchFamily="34" charset="0"/>
              <a:buChar char="•"/>
            </a:pPr>
            <a:r>
              <a:rPr lang="en-GB" dirty="0"/>
              <a:t>Ignoring advice and support</a:t>
            </a:r>
          </a:p>
          <a:p>
            <a:pPr>
              <a:spcBef>
                <a:spcPts val="0"/>
              </a:spcBef>
            </a:pPr>
            <a:endParaRPr lang="en-GB" dirty="0"/>
          </a:p>
        </p:txBody>
      </p:sp>
    </p:spTree>
    <p:extLst>
      <p:ext uri="{BB962C8B-B14F-4D97-AF65-F5344CB8AC3E}">
        <p14:creationId xmlns:p14="http://schemas.microsoft.com/office/powerpoint/2010/main" val="12471687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3B02581-771B-44AA-9E44-12438972C15C}"/>
              </a:ext>
            </a:extLst>
          </p:cNvPr>
          <p:cNvSpPr>
            <a:spLocks noGrp="1"/>
          </p:cNvSpPr>
          <p:nvPr>
            <p:ph type="body" sz="quarter" idx="10"/>
          </p:nvPr>
        </p:nvSpPr>
        <p:spPr>
          <a:xfrm rot="21367454">
            <a:off x="6733127" y="1002054"/>
            <a:ext cx="5000942" cy="556447"/>
          </a:xfrm>
        </p:spPr>
        <p:txBody>
          <a:bodyPr>
            <a:noAutofit/>
          </a:bodyPr>
          <a:lstStyle/>
          <a:p>
            <a:r>
              <a:rPr lang="en-GB" sz="3600" dirty="0"/>
              <a:t>Learning Activities</a:t>
            </a:r>
          </a:p>
        </p:txBody>
      </p:sp>
      <p:pic>
        <p:nvPicPr>
          <p:cNvPr id="17" name="Picture Placeholder 16">
            <a:extLst>
              <a:ext uri="{FF2B5EF4-FFF2-40B4-BE49-F238E27FC236}">
                <a16:creationId xmlns:a16="http://schemas.microsoft.com/office/drawing/2014/main" id="{C8854543-1CC1-4DE9-8100-19C6D538E1E4}"/>
              </a:ext>
            </a:extLst>
          </p:cNvPr>
          <p:cNvPicPr>
            <a:picLocks noGrp="1" noChangeAspect="1"/>
          </p:cNvPicPr>
          <p:nvPr>
            <p:ph type="pic" sz="quarter" idx="24"/>
          </p:nvPr>
        </p:nvPicPr>
        <p:blipFill>
          <a:blip r:embed="rId3"/>
          <a:srcRect t="14263" b="14263"/>
          <a:stretch>
            <a:fillRect/>
          </a:stretch>
        </p:blipFill>
        <p:spPr/>
      </p:pic>
      <p:sp>
        <p:nvSpPr>
          <p:cNvPr id="4" name="Text Placeholder 2">
            <a:extLst>
              <a:ext uri="{FF2B5EF4-FFF2-40B4-BE49-F238E27FC236}">
                <a16:creationId xmlns:a16="http://schemas.microsoft.com/office/drawing/2014/main" id="{7183210F-1500-475F-8E3B-3D343519AC9C}"/>
              </a:ext>
            </a:extLst>
          </p:cNvPr>
          <p:cNvSpPr txBox="1">
            <a:spLocks/>
          </p:cNvSpPr>
          <p:nvPr/>
        </p:nvSpPr>
        <p:spPr>
          <a:xfrm>
            <a:off x="5905610" y="2560552"/>
            <a:ext cx="10711543" cy="4719918"/>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spcBef>
                <a:spcPts val="0"/>
              </a:spcBef>
              <a:buNone/>
            </a:pPr>
            <a:r>
              <a:rPr lang="en-GB" dirty="0">
                <a:solidFill>
                  <a:schemeClr val="bg1"/>
                </a:solidFill>
              </a:rPr>
              <a:t>           </a:t>
            </a:r>
            <a:endParaRPr lang="en-GB" dirty="0"/>
          </a:p>
        </p:txBody>
      </p:sp>
      <p:sp>
        <p:nvSpPr>
          <p:cNvPr id="3" name="Rectangle 2">
            <a:extLst>
              <a:ext uri="{FF2B5EF4-FFF2-40B4-BE49-F238E27FC236}">
                <a16:creationId xmlns:a16="http://schemas.microsoft.com/office/drawing/2014/main" id="{02E822B0-06DF-4ADB-ACAB-3CBD62917A2F}"/>
              </a:ext>
            </a:extLst>
          </p:cNvPr>
          <p:cNvSpPr/>
          <p:nvPr/>
        </p:nvSpPr>
        <p:spPr>
          <a:xfrm>
            <a:off x="6718623" y="3108981"/>
            <a:ext cx="5028534" cy="892552"/>
          </a:xfrm>
          <a:prstGeom prst="rect">
            <a:avLst/>
          </a:prstGeom>
        </p:spPr>
        <p:txBody>
          <a:bodyPr wrap="square">
            <a:spAutoFit/>
          </a:bodyPr>
          <a:lstStyle/>
          <a:p>
            <a:r>
              <a:rPr lang="en-GB" sz="2800" dirty="0">
                <a:solidFill>
                  <a:schemeClr val="bg1"/>
                </a:solidFill>
              </a:rPr>
              <a:t>Learning Activities and examples </a:t>
            </a:r>
          </a:p>
          <a:p>
            <a:endParaRPr lang="en-GB" sz="2400" dirty="0">
              <a:solidFill>
                <a:schemeClr val="bg1"/>
              </a:solidFill>
            </a:endParaRPr>
          </a:p>
        </p:txBody>
      </p:sp>
      <p:sp>
        <p:nvSpPr>
          <p:cNvPr id="6" name="Rectangle 5">
            <a:extLst>
              <a:ext uri="{FF2B5EF4-FFF2-40B4-BE49-F238E27FC236}">
                <a16:creationId xmlns:a16="http://schemas.microsoft.com/office/drawing/2014/main" id="{B7BFD35E-1D22-C74C-930A-5F73BD7993FA}"/>
              </a:ext>
            </a:extLst>
          </p:cNvPr>
          <p:cNvSpPr/>
          <p:nvPr/>
        </p:nvSpPr>
        <p:spPr>
          <a:xfrm rot="21343207" flipH="1">
            <a:off x="6540771" y="873338"/>
            <a:ext cx="1196867" cy="1359205"/>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705430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808133" y="2120067"/>
            <a:ext cx="3797043" cy="4737933"/>
          </a:xfrm>
          <a:prstGeom prst="rect">
            <a:avLst/>
          </a:prstGeom>
        </p:spPr>
      </p:pic>
      <p:sp>
        <p:nvSpPr>
          <p:cNvPr id="3" name="Text Placeholder 2"/>
          <p:cNvSpPr>
            <a:spLocks noGrp="1"/>
          </p:cNvSpPr>
          <p:nvPr>
            <p:ph type="body" sz="quarter" idx="20"/>
          </p:nvPr>
        </p:nvSpPr>
        <p:spPr>
          <a:xfrm>
            <a:off x="586824" y="2125584"/>
            <a:ext cx="7685640" cy="4169140"/>
          </a:xfrm>
        </p:spPr>
        <p:txBody>
          <a:bodyPr/>
          <a:lstStyle/>
          <a:p>
            <a:pPr marL="514350" indent="-514350">
              <a:buClr>
                <a:srgbClr val="DA2128"/>
              </a:buClr>
              <a:buFont typeface="+mj-lt"/>
              <a:buAutoNum type="arabicPeriod"/>
            </a:pPr>
            <a:r>
              <a:rPr lang="en-US" sz="2800" b="1" dirty="0">
                <a:solidFill>
                  <a:srgbClr val="DA2128"/>
                </a:solidFill>
              </a:rPr>
              <a:t>Classroom Activity                                                      </a:t>
            </a:r>
            <a:r>
              <a:rPr lang="en-US" dirty="0"/>
              <a:t>The Spaghetti Tower exercise. Focus on team building and problem solving </a:t>
            </a:r>
            <a:r>
              <a:rPr lang="en-US" sz="1800" u="sng" dirty="0">
                <a:hlinkClick r:id="rId3"/>
              </a:rPr>
              <a:t>https://www.juniorachievement.org/documents/193773/563462/The+Marshmallow+Challenge+Instructions.pdf/20602b5f-a3c8-4227-9269-c4eb8689988e</a:t>
            </a:r>
            <a:r>
              <a:rPr lang="en-US" sz="1800" dirty="0"/>
              <a:t> </a:t>
            </a:r>
          </a:p>
          <a:p>
            <a:pPr>
              <a:buClr>
                <a:srgbClr val="DA2128"/>
              </a:buClr>
              <a:buFont typeface="+mj-lt"/>
              <a:buAutoNum type="arabicPeriod"/>
            </a:pPr>
            <a:endParaRPr lang="en-IE" sz="1800" dirty="0"/>
          </a:p>
          <a:p>
            <a:pPr marL="514350" indent="-514350">
              <a:buClr>
                <a:srgbClr val="DA2128"/>
              </a:buClr>
              <a:buFont typeface="+mj-lt"/>
              <a:buAutoNum type="arabicPeriod"/>
            </a:pPr>
            <a:r>
              <a:rPr lang="en-US" sz="2800" b="1" dirty="0">
                <a:solidFill>
                  <a:srgbClr val="DA2128"/>
                </a:solidFill>
              </a:rPr>
              <a:t>Activity                                                                                   </a:t>
            </a:r>
            <a:r>
              <a:rPr lang="en-US" dirty="0"/>
              <a:t>Video spotlight on JAY Z – focus on collaboration being the key to his success  </a:t>
            </a:r>
            <a:r>
              <a:rPr lang="en-US" sz="1800" u="sng" dirty="0">
                <a:hlinkClick r:id="rId4"/>
              </a:rPr>
              <a:t>https://www.entrepreneur.com/amphtml/309697</a:t>
            </a:r>
            <a:r>
              <a:rPr lang="en-US" sz="1800" b="1" dirty="0"/>
              <a:t> </a:t>
            </a:r>
            <a:endParaRPr lang="en-IE" sz="1800" dirty="0"/>
          </a:p>
        </p:txBody>
      </p:sp>
      <p:sp>
        <p:nvSpPr>
          <p:cNvPr id="5" name="Rectangle 4">
            <a:extLst>
              <a:ext uri="{FF2B5EF4-FFF2-40B4-BE49-F238E27FC236}">
                <a16:creationId xmlns:a16="http://schemas.microsoft.com/office/drawing/2014/main" id="{851581CD-2B58-E444-9006-E9D580347492}"/>
              </a:ext>
            </a:extLst>
          </p:cNvPr>
          <p:cNvSpPr/>
          <p:nvPr/>
        </p:nvSpPr>
        <p:spPr>
          <a:xfrm rot="21375402">
            <a:off x="7794943" y="606383"/>
            <a:ext cx="4548537"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10"/>
          </p:nvPr>
        </p:nvSpPr>
        <p:spPr>
          <a:xfrm rot="21375402">
            <a:off x="6113277" y="805350"/>
            <a:ext cx="5715790" cy="716025"/>
          </a:xfrm>
        </p:spPr>
        <p:txBody>
          <a:bodyPr>
            <a:normAutofit/>
          </a:bodyPr>
          <a:lstStyle/>
          <a:p>
            <a:pPr algn="r"/>
            <a:r>
              <a:rPr lang="en-US" dirty="0"/>
              <a:t>Learning Activities</a:t>
            </a:r>
          </a:p>
        </p:txBody>
      </p:sp>
    </p:spTree>
    <p:extLst>
      <p:ext uri="{BB962C8B-B14F-4D97-AF65-F5344CB8AC3E}">
        <p14:creationId xmlns:p14="http://schemas.microsoft.com/office/powerpoint/2010/main" val="45260741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0"/>
          </p:nvPr>
        </p:nvSpPr>
        <p:spPr>
          <a:xfrm>
            <a:off x="586823" y="2039857"/>
            <a:ext cx="7898295" cy="4169140"/>
          </a:xfrm>
        </p:spPr>
        <p:txBody>
          <a:bodyPr/>
          <a:lstStyle/>
          <a:p>
            <a:pPr marL="514350" indent="-514350">
              <a:buClr>
                <a:srgbClr val="DA2128"/>
              </a:buClr>
              <a:buFont typeface="+mj-lt"/>
              <a:buAutoNum type="arabicPeriod" startAt="3"/>
            </a:pPr>
            <a:r>
              <a:rPr lang="en-US" sz="2800" b="1" dirty="0">
                <a:solidFill>
                  <a:srgbClr val="DA2128"/>
                </a:solidFill>
              </a:rPr>
              <a:t>Fill in the Blanks USP Activity </a:t>
            </a:r>
          </a:p>
          <a:p>
            <a:pPr marL="493713" indent="0">
              <a:spcBef>
                <a:spcPts val="1600"/>
              </a:spcBef>
              <a:buClr>
                <a:srgbClr val="DA2128"/>
              </a:buClr>
              <a:buNone/>
            </a:pPr>
            <a:r>
              <a:rPr lang="en-US" dirty="0"/>
              <a:t>Fill-in-the-Blanks USP (My name is </a:t>
            </a:r>
            <a:r>
              <a:rPr lang="en-US" sz="800" dirty="0"/>
              <a:t>___________________________</a:t>
            </a:r>
            <a:r>
              <a:rPr lang="en-US" dirty="0"/>
              <a:t>, I love </a:t>
            </a:r>
            <a:r>
              <a:rPr lang="en-US" sz="1000" dirty="0"/>
              <a:t>_______________________ </a:t>
            </a:r>
            <a:r>
              <a:rPr lang="en-US" dirty="0"/>
              <a:t>but was fed up with </a:t>
            </a:r>
            <a:r>
              <a:rPr lang="en-US" sz="1000" dirty="0"/>
              <a:t>_____________________</a:t>
            </a:r>
            <a:r>
              <a:rPr lang="en-US" dirty="0"/>
              <a:t>. So I created </a:t>
            </a:r>
            <a:r>
              <a:rPr lang="en-US" sz="1000" dirty="0"/>
              <a:t>______________</a:t>
            </a:r>
            <a:r>
              <a:rPr lang="en-US" dirty="0"/>
              <a:t> that </a:t>
            </a:r>
            <a:r>
              <a:rPr lang="en-US" sz="1000" dirty="0"/>
              <a:t>______________________________________________________</a:t>
            </a:r>
          </a:p>
          <a:p>
            <a:pPr marL="450850" indent="0">
              <a:buClr>
                <a:srgbClr val="DA2128"/>
              </a:buClr>
              <a:buNone/>
            </a:pPr>
            <a:r>
              <a:rPr lang="en-US" sz="2800" dirty="0"/>
              <a:t> </a:t>
            </a:r>
            <a:r>
              <a:rPr lang="en-US" sz="1800" u="sng" dirty="0">
                <a:hlinkClick r:id="rId2"/>
              </a:rPr>
              <a:t>https://springintosales.com/unique-selling-proposition-template/</a:t>
            </a:r>
            <a:r>
              <a:rPr lang="en-US" sz="1800" dirty="0"/>
              <a:t>)</a:t>
            </a:r>
          </a:p>
          <a:p>
            <a:pPr marL="457200" indent="-457200">
              <a:buClr>
                <a:srgbClr val="DA2128"/>
              </a:buClr>
              <a:buFont typeface="+mj-lt"/>
              <a:buAutoNum type="arabicPeriod" startAt="3"/>
            </a:pPr>
            <a:endParaRPr lang="en-IE" sz="800" dirty="0"/>
          </a:p>
          <a:p>
            <a:pPr marL="514350" indent="-514350">
              <a:buClr>
                <a:srgbClr val="DA2128"/>
              </a:buClr>
              <a:buFont typeface="+mj-lt"/>
              <a:buAutoNum type="arabicPeriod" startAt="4"/>
            </a:pPr>
            <a:r>
              <a:rPr lang="en-US" sz="2800" b="1" dirty="0">
                <a:solidFill>
                  <a:srgbClr val="DA2128"/>
                </a:solidFill>
              </a:rPr>
              <a:t>Pop Culture Entrepreneurship Collaboration Case Study  </a:t>
            </a:r>
            <a:r>
              <a:rPr lang="en-US" dirty="0"/>
              <a:t>Hairy Baby T-shirts collaboration with Father Ted:</a:t>
            </a:r>
          </a:p>
          <a:p>
            <a:pPr marL="534988" indent="0">
              <a:buClr>
                <a:srgbClr val="DA2128"/>
              </a:buClr>
              <a:buNone/>
            </a:pPr>
            <a:r>
              <a:rPr lang="en-US" sz="1800" u="sng" dirty="0">
                <a:hlinkClick r:id="rId3"/>
              </a:rPr>
              <a:t>https://www.hairybaby.com/father-ted-76/ted-tshirts</a:t>
            </a:r>
            <a:r>
              <a:rPr lang="en-US" sz="1800" dirty="0"/>
              <a:t>, </a:t>
            </a:r>
            <a:r>
              <a:rPr lang="en-US" sz="1800" u="sng" dirty="0">
                <a:hlinkClick r:id="rId4"/>
              </a:rPr>
              <a:t>https://www.electricireland.ie/news/article/news/2015/09/16/hairy-baby-founder-on-building-your-brand-online-as-an-SME</a:t>
            </a:r>
            <a:endParaRPr lang="en-US" sz="1800" dirty="0"/>
          </a:p>
        </p:txBody>
      </p:sp>
      <p:sp>
        <p:nvSpPr>
          <p:cNvPr id="5" name="Rectangle 4">
            <a:extLst>
              <a:ext uri="{FF2B5EF4-FFF2-40B4-BE49-F238E27FC236}">
                <a16:creationId xmlns:a16="http://schemas.microsoft.com/office/drawing/2014/main" id="{851581CD-2B58-E444-9006-E9D580347492}"/>
              </a:ext>
            </a:extLst>
          </p:cNvPr>
          <p:cNvSpPr/>
          <p:nvPr/>
        </p:nvSpPr>
        <p:spPr>
          <a:xfrm rot="21375402">
            <a:off x="7794943" y="606383"/>
            <a:ext cx="4548537"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10"/>
          </p:nvPr>
        </p:nvSpPr>
        <p:spPr>
          <a:xfrm rot="21375402">
            <a:off x="6113277" y="805350"/>
            <a:ext cx="5715790" cy="716025"/>
          </a:xfrm>
        </p:spPr>
        <p:txBody>
          <a:bodyPr>
            <a:normAutofit/>
          </a:bodyPr>
          <a:lstStyle/>
          <a:p>
            <a:pPr algn="r"/>
            <a:r>
              <a:rPr lang="en-US" dirty="0"/>
              <a:t>Learning Activities</a:t>
            </a:r>
          </a:p>
        </p:txBody>
      </p:sp>
      <p:pic>
        <p:nvPicPr>
          <p:cNvPr id="6" name="Picture 5" descr="A picture containing person, person, holding, standing&#10;&#10;Description automatically generated">
            <a:extLst>
              <a:ext uri="{FF2B5EF4-FFF2-40B4-BE49-F238E27FC236}">
                <a16:creationId xmlns:a16="http://schemas.microsoft.com/office/drawing/2014/main" id="{B9C04F31-C731-C347-B24C-C52DC4CE70B3}"/>
              </a:ext>
            </a:extLst>
          </p:cNvPr>
          <p:cNvPicPr>
            <a:picLocks noChangeAspect="1"/>
          </p:cNvPicPr>
          <p:nvPr/>
        </p:nvPicPr>
        <p:blipFill>
          <a:blip r:embed="rId5"/>
          <a:stretch>
            <a:fillRect/>
          </a:stretch>
        </p:blipFill>
        <p:spPr>
          <a:xfrm>
            <a:off x="8815387" y="1742549"/>
            <a:ext cx="3159544" cy="5115451"/>
          </a:xfrm>
          <a:prstGeom prst="rect">
            <a:avLst/>
          </a:prstGeom>
        </p:spPr>
      </p:pic>
    </p:spTree>
    <p:extLst>
      <p:ext uri="{BB962C8B-B14F-4D97-AF65-F5344CB8AC3E}">
        <p14:creationId xmlns:p14="http://schemas.microsoft.com/office/powerpoint/2010/main" val="284453193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0"/>
          </p:nvPr>
        </p:nvSpPr>
        <p:spPr>
          <a:xfrm>
            <a:off x="586824" y="2125584"/>
            <a:ext cx="6471202" cy="4169140"/>
          </a:xfrm>
        </p:spPr>
        <p:txBody>
          <a:bodyPr/>
          <a:lstStyle/>
          <a:p>
            <a:pPr marL="514350" indent="-514350">
              <a:buClr>
                <a:srgbClr val="DA2128"/>
              </a:buClr>
              <a:buFont typeface="+mj-lt"/>
              <a:buAutoNum type="arabicPeriod" startAt="6"/>
            </a:pPr>
            <a:r>
              <a:rPr lang="en-US" sz="2800" b="1" dirty="0">
                <a:solidFill>
                  <a:srgbClr val="DA2128"/>
                </a:solidFill>
              </a:rPr>
              <a:t>Jay Z top collaborations</a:t>
            </a:r>
          </a:p>
          <a:p>
            <a:pPr marL="493713" indent="0">
              <a:buClr>
                <a:srgbClr val="DA2128"/>
              </a:buClr>
              <a:buNone/>
            </a:pPr>
            <a:r>
              <a:rPr lang="en-US" sz="1800" u="sng" dirty="0">
                <a:hlinkClick r:id="rId2"/>
              </a:rPr>
              <a:t>https://www.udiscovermusic.com/stories/run-this-town-jay-z-best-collaborations/</a:t>
            </a:r>
            <a:endParaRPr lang="en-US" sz="1800" u="sng" dirty="0"/>
          </a:p>
          <a:p>
            <a:pPr>
              <a:buClr>
                <a:srgbClr val="DA2128"/>
              </a:buClr>
              <a:buFont typeface="+mj-lt"/>
              <a:buAutoNum type="arabicPeriod" startAt="6"/>
            </a:pPr>
            <a:endParaRPr lang="en-IE" sz="1800" dirty="0"/>
          </a:p>
          <a:p>
            <a:pPr marL="514350" indent="-514350">
              <a:buClr>
                <a:srgbClr val="DA2128"/>
              </a:buClr>
              <a:buFont typeface="+mj-lt"/>
              <a:buAutoNum type="arabicPeriod" startAt="7"/>
            </a:pPr>
            <a:r>
              <a:rPr lang="en-US" sz="2800" b="1" u="sng" dirty="0">
                <a:solidFill>
                  <a:srgbClr val="DA2128"/>
                </a:solidFill>
                <a:hlinkClick r:id="rId3">
                  <a:extLst>
                    <a:ext uri="{A12FA001-AC4F-418D-AE19-62706E023703}">
                      <ahyp:hlinkClr xmlns:ahyp="http://schemas.microsoft.com/office/drawing/2018/hyperlinkcolor" val="tx"/>
                    </a:ext>
                  </a:extLst>
                </a:hlinkClick>
              </a:rPr>
              <a:t>Business Advice from 33 Pop Culture Characters</a:t>
            </a:r>
            <a:r>
              <a:rPr lang="en-US" sz="2800" b="1" dirty="0">
                <a:solidFill>
                  <a:srgbClr val="DA2128"/>
                </a:solidFill>
              </a:rPr>
              <a:t> </a:t>
            </a:r>
            <a:r>
              <a:rPr lang="en-US" dirty="0"/>
              <a:t>(include one or two relevant ones for this module?</a:t>
            </a:r>
          </a:p>
        </p:txBody>
      </p:sp>
      <p:sp>
        <p:nvSpPr>
          <p:cNvPr id="5" name="Rectangle 4">
            <a:extLst>
              <a:ext uri="{FF2B5EF4-FFF2-40B4-BE49-F238E27FC236}">
                <a16:creationId xmlns:a16="http://schemas.microsoft.com/office/drawing/2014/main" id="{851581CD-2B58-E444-9006-E9D580347492}"/>
              </a:ext>
            </a:extLst>
          </p:cNvPr>
          <p:cNvSpPr/>
          <p:nvPr/>
        </p:nvSpPr>
        <p:spPr>
          <a:xfrm rot="21375402">
            <a:off x="7794943" y="606383"/>
            <a:ext cx="4548537"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10"/>
          </p:nvPr>
        </p:nvSpPr>
        <p:spPr>
          <a:xfrm rot="21375402">
            <a:off x="6113277" y="805350"/>
            <a:ext cx="5715790" cy="716025"/>
          </a:xfrm>
        </p:spPr>
        <p:txBody>
          <a:bodyPr>
            <a:normAutofit/>
          </a:bodyPr>
          <a:lstStyle/>
          <a:p>
            <a:pPr algn="r"/>
            <a:r>
              <a:rPr lang="en-US" dirty="0"/>
              <a:t>Learning Activities</a:t>
            </a:r>
          </a:p>
        </p:txBody>
      </p:sp>
      <p:pic>
        <p:nvPicPr>
          <p:cNvPr id="7" name="Picture 6" descr="A person wearing a costume&#10;&#10;Description automatically generated">
            <a:extLst>
              <a:ext uri="{FF2B5EF4-FFF2-40B4-BE49-F238E27FC236}">
                <a16:creationId xmlns:a16="http://schemas.microsoft.com/office/drawing/2014/main" id="{AC81E1BD-EDBD-4942-86C0-47A37F90F277}"/>
              </a:ext>
            </a:extLst>
          </p:cNvPr>
          <p:cNvPicPr>
            <a:picLocks noChangeAspect="1"/>
          </p:cNvPicPr>
          <p:nvPr/>
        </p:nvPicPr>
        <p:blipFill>
          <a:blip r:embed="rId4"/>
          <a:stretch>
            <a:fillRect/>
          </a:stretch>
        </p:blipFill>
        <p:spPr>
          <a:xfrm>
            <a:off x="7386638" y="1843034"/>
            <a:ext cx="4805362" cy="5025713"/>
          </a:xfrm>
          <a:prstGeom prst="rect">
            <a:avLst/>
          </a:prstGeom>
        </p:spPr>
      </p:pic>
    </p:spTree>
    <p:extLst>
      <p:ext uri="{BB962C8B-B14F-4D97-AF65-F5344CB8AC3E}">
        <p14:creationId xmlns:p14="http://schemas.microsoft.com/office/powerpoint/2010/main" val="42172358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3EB8207-4137-4B30-8EFB-B742FD87C84E}"/>
              </a:ext>
            </a:extLst>
          </p:cNvPr>
          <p:cNvSpPr>
            <a:spLocks noGrp="1"/>
          </p:cNvSpPr>
          <p:nvPr>
            <p:ph type="body" sz="quarter" idx="23"/>
          </p:nvPr>
        </p:nvSpPr>
        <p:spPr>
          <a:xfrm>
            <a:off x="570168" y="1955917"/>
            <a:ext cx="6087807" cy="3952226"/>
          </a:xfrm>
        </p:spPr>
        <p:txBody>
          <a:bodyPr/>
          <a:lstStyle/>
          <a:p>
            <a:pPr fontAlgn="base"/>
            <a:r>
              <a:rPr lang="en-GB" sz="2800" dirty="0"/>
              <a:t>This is all about how you intend to protect your ideas. All businesses have </a:t>
            </a:r>
            <a:r>
              <a:rPr lang="en-GB" sz="2800" b="1" dirty="0"/>
              <a:t>intellectual property (IP)</a:t>
            </a:r>
            <a:r>
              <a:rPr lang="en-GB" sz="2800" dirty="0"/>
              <a:t> worth protecting, regardless of their size. </a:t>
            </a:r>
          </a:p>
          <a:p>
            <a:pPr fontAlgn="base"/>
            <a:endParaRPr lang="en-GB" sz="2800" dirty="0"/>
          </a:p>
          <a:p>
            <a:pPr fontAlgn="base"/>
            <a:r>
              <a:rPr lang="en-GB" sz="2800" b="1" dirty="0">
                <a:solidFill>
                  <a:srgbClr val="FDB614"/>
                </a:solidFill>
              </a:rPr>
              <a:t>IP can include:</a:t>
            </a:r>
          </a:p>
          <a:p>
            <a:pPr fontAlgn="base"/>
            <a:r>
              <a:rPr lang="en-GB" sz="2800" dirty="0"/>
              <a:t>The name of your business, a brand, invention, design, written or artistic material you create.</a:t>
            </a:r>
          </a:p>
          <a:p>
            <a:endParaRPr lang="en-GB" dirty="0"/>
          </a:p>
        </p:txBody>
      </p:sp>
      <p:sp>
        <p:nvSpPr>
          <p:cNvPr id="2" name="Text Placeholder 1">
            <a:extLst>
              <a:ext uri="{FF2B5EF4-FFF2-40B4-BE49-F238E27FC236}">
                <a16:creationId xmlns:a16="http://schemas.microsoft.com/office/drawing/2014/main" id="{A8BDBEB7-F6E0-4E34-98EC-D1559B43AA86}"/>
              </a:ext>
            </a:extLst>
          </p:cNvPr>
          <p:cNvSpPr>
            <a:spLocks noGrp="1"/>
          </p:cNvSpPr>
          <p:nvPr>
            <p:ph type="body" sz="quarter" idx="10"/>
          </p:nvPr>
        </p:nvSpPr>
        <p:spPr>
          <a:xfrm rot="256793">
            <a:off x="590786" y="731423"/>
            <a:ext cx="5103257" cy="743199"/>
          </a:xfrm>
        </p:spPr>
        <p:txBody>
          <a:bodyPr>
            <a:noAutofit/>
          </a:bodyPr>
          <a:lstStyle/>
          <a:p>
            <a:r>
              <a:rPr lang="en-GB" sz="3600" dirty="0"/>
              <a:t>Intellectual Property</a:t>
            </a:r>
          </a:p>
        </p:txBody>
      </p:sp>
      <p:pic>
        <p:nvPicPr>
          <p:cNvPr id="8" name="Picture Placeholder 7" descr="A picture containing toy, yellow&#10;&#10;Description automatically generated">
            <a:extLst>
              <a:ext uri="{FF2B5EF4-FFF2-40B4-BE49-F238E27FC236}">
                <a16:creationId xmlns:a16="http://schemas.microsoft.com/office/drawing/2014/main" id="{4BCCE6BC-DCEB-49CF-BEEA-B1BAE6417DFC}"/>
              </a:ext>
            </a:extLst>
          </p:cNvPr>
          <p:cNvPicPr>
            <a:picLocks noGrp="1" noChangeAspect="1"/>
          </p:cNvPicPr>
          <p:nvPr>
            <p:ph type="pic" sz="quarter" idx="24"/>
          </p:nvPr>
        </p:nvPicPr>
        <p:blipFill>
          <a:blip r:embed="rId3"/>
          <a:srcRect l="15372" r="15372"/>
          <a:stretch>
            <a:fillRect/>
          </a:stretch>
        </p:blipFill>
        <p:spPr/>
      </p:pic>
    </p:spTree>
    <p:extLst>
      <p:ext uri="{BB962C8B-B14F-4D97-AF65-F5344CB8AC3E}">
        <p14:creationId xmlns:p14="http://schemas.microsoft.com/office/powerpoint/2010/main" val="395833913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r>
              <a:rPr lang="en-US" dirty="0"/>
              <a:t>Summary</a:t>
            </a:r>
          </a:p>
        </p:txBody>
      </p:sp>
      <p:sp>
        <p:nvSpPr>
          <p:cNvPr id="3" name="Text Placeholder 2"/>
          <p:cNvSpPr>
            <a:spLocks noGrp="1"/>
          </p:cNvSpPr>
          <p:nvPr>
            <p:ph type="body" sz="quarter" idx="18"/>
          </p:nvPr>
        </p:nvSpPr>
        <p:spPr/>
        <p:txBody>
          <a:bodyPr/>
          <a:lstStyle/>
          <a:p>
            <a:r>
              <a:rPr lang="en-US" dirty="0"/>
              <a:t>Any Questions?</a:t>
            </a:r>
          </a:p>
        </p:txBody>
      </p:sp>
      <p:sp>
        <p:nvSpPr>
          <p:cNvPr id="4" name="Text Placeholder 3"/>
          <p:cNvSpPr>
            <a:spLocks noGrp="1"/>
          </p:cNvSpPr>
          <p:nvPr>
            <p:ph type="body" sz="quarter" idx="19"/>
          </p:nvPr>
        </p:nvSpPr>
        <p:spPr>
          <a:xfrm>
            <a:off x="624990" y="6176832"/>
            <a:ext cx="3621977" cy="419808"/>
          </a:xfrm>
        </p:spPr>
        <p:txBody>
          <a:bodyPr>
            <a:normAutofit fontScale="62500" lnSpcReduction="20000"/>
          </a:bodyPr>
          <a:lstStyle/>
          <a:p>
            <a:r>
              <a:rPr lang="en-IE" dirty="0">
                <a:hlinkClick r:id="rId2"/>
              </a:rPr>
              <a:t>https://www.facebook.com/EPICopportunties/</a:t>
            </a:r>
            <a:endParaRPr lang="en-US" dirty="0"/>
          </a:p>
        </p:txBody>
      </p:sp>
      <p:sp>
        <p:nvSpPr>
          <p:cNvPr id="5" name="Text Placeholder 4"/>
          <p:cNvSpPr>
            <a:spLocks noGrp="1"/>
          </p:cNvSpPr>
          <p:nvPr>
            <p:ph type="body" sz="quarter" idx="20"/>
          </p:nvPr>
        </p:nvSpPr>
        <p:spPr>
          <a:xfrm>
            <a:off x="5894653" y="6158451"/>
            <a:ext cx="2470321" cy="419808"/>
          </a:xfrm>
        </p:spPr>
        <p:txBody>
          <a:bodyPr>
            <a:normAutofit fontScale="70000" lnSpcReduction="20000"/>
          </a:bodyPr>
          <a:lstStyle/>
          <a:p>
            <a:r>
              <a:rPr lang="en-US" dirty="0">
                <a:hlinkClick r:id="rId3"/>
              </a:rPr>
              <a:t>www.epicopportunities.eu</a:t>
            </a:r>
            <a:endParaRPr lang="en-US" dirty="0"/>
          </a:p>
          <a:p>
            <a:endParaRPr lang="en-US" dirty="0"/>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12082" t="11936" r="59586" b="26371"/>
          <a:stretch/>
        </p:blipFill>
        <p:spPr>
          <a:xfrm>
            <a:off x="4404821" y="5976642"/>
            <a:ext cx="305143" cy="400381"/>
          </a:xfrm>
          <a:prstGeom prst="rect">
            <a:avLst/>
          </a:prstGeom>
        </p:spPr>
      </p:pic>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l="8912" t="77879" r="4725" b="-4082"/>
          <a:stretch/>
        </p:blipFill>
        <p:spPr>
          <a:xfrm>
            <a:off x="8364974" y="5943369"/>
            <a:ext cx="477838" cy="466929"/>
          </a:xfrm>
          <a:prstGeom prst="ellipse">
            <a:avLst/>
          </a:prstGeom>
        </p:spPr>
      </p:pic>
    </p:spTree>
    <p:extLst>
      <p:ext uri="{BB962C8B-B14F-4D97-AF65-F5344CB8AC3E}">
        <p14:creationId xmlns:p14="http://schemas.microsoft.com/office/powerpoint/2010/main" val="15708325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3EB8207-4137-4B30-8EFB-B742FD87C84E}"/>
              </a:ext>
            </a:extLst>
          </p:cNvPr>
          <p:cNvSpPr>
            <a:spLocks noGrp="1"/>
          </p:cNvSpPr>
          <p:nvPr>
            <p:ph type="body" sz="quarter" idx="23"/>
          </p:nvPr>
        </p:nvSpPr>
        <p:spPr>
          <a:xfrm>
            <a:off x="684469" y="2060219"/>
            <a:ext cx="5525831" cy="3683033"/>
          </a:xfrm>
        </p:spPr>
        <p:txBody>
          <a:bodyPr/>
          <a:lstStyle/>
          <a:p>
            <a:pPr fontAlgn="base"/>
            <a:r>
              <a:rPr lang="en-GB" dirty="0"/>
              <a:t>Your IP is a valuable asset, vital to your success. It can be legally owned. It is important to understand your rights and how the law can help you to safeguard your ideas and your business.</a:t>
            </a:r>
          </a:p>
          <a:p>
            <a:pPr fontAlgn="base"/>
            <a:endParaRPr lang="en-GB" sz="1600" dirty="0"/>
          </a:p>
          <a:p>
            <a:pPr marL="0" indent="0" fontAlgn="base">
              <a:buNone/>
            </a:pPr>
            <a:r>
              <a:rPr lang="en-GB" sz="2800" b="1" dirty="0">
                <a:solidFill>
                  <a:srgbClr val="FDB614"/>
                </a:solidFill>
              </a:rPr>
              <a:t>Do you plan to get a trademark, copyright or a patent?</a:t>
            </a:r>
          </a:p>
          <a:p>
            <a:pPr marL="0" indent="0" fontAlgn="base">
              <a:buNone/>
            </a:pPr>
            <a:r>
              <a:rPr lang="en-GB" dirty="0"/>
              <a:t>Investors will want to see that you are protecting the assets of the business.</a:t>
            </a:r>
          </a:p>
          <a:p>
            <a:endParaRPr lang="en-GB" dirty="0"/>
          </a:p>
        </p:txBody>
      </p:sp>
      <p:pic>
        <p:nvPicPr>
          <p:cNvPr id="8" name="Picture Placeholder 7" descr="A close up of a blue background&#10;&#10;Description automatically generated">
            <a:extLst>
              <a:ext uri="{FF2B5EF4-FFF2-40B4-BE49-F238E27FC236}">
                <a16:creationId xmlns:a16="http://schemas.microsoft.com/office/drawing/2014/main" id="{918CCF17-A32C-4AC9-A561-BD65E8A9DED8}"/>
              </a:ext>
            </a:extLst>
          </p:cNvPr>
          <p:cNvPicPr>
            <a:picLocks noGrp="1" noChangeAspect="1"/>
          </p:cNvPicPr>
          <p:nvPr>
            <p:ph type="pic" sz="quarter" idx="24"/>
          </p:nvPr>
        </p:nvPicPr>
        <p:blipFill>
          <a:blip r:embed="rId3"/>
          <a:srcRect l="22035" r="22035"/>
          <a:stretch>
            <a:fillRect/>
          </a:stretch>
        </p:blipFill>
        <p:spPr/>
      </p:pic>
      <p:sp>
        <p:nvSpPr>
          <p:cNvPr id="7" name="Text Placeholder 1">
            <a:extLst>
              <a:ext uri="{FF2B5EF4-FFF2-40B4-BE49-F238E27FC236}">
                <a16:creationId xmlns:a16="http://schemas.microsoft.com/office/drawing/2014/main" id="{370EE9E0-BA14-1A42-8E41-95BEE8A60938}"/>
              </a:ext>
            </a:extLst>
          </p:cNvPr>
          <p:cNvSpPr>
            <a:spLocks noGrp="1"/>
          </p:cNvSpPr>
          <p:nvPr>
            <p:ph type="body" sz="quarter" idx="10"/>
          </p:nvPr>
        </p:nvSpPr>
        <p:spPr>
          <a:xfrm rot="256793">
            <a:off x="590786" y="731423"/>
            <a:ext cx="5103257" cy="743199"/>
          </a:xfrm>
        </p:spPr>
        <p:txBody>
          <a:bodyPr>
            <a:noAutofit/>
          </a:bodyPr>
          <a:lstStyle/>
          <a:p>
            <a:r>
              <a:rPr lang="en-GB" sz="3600" dirty="0"/>
              <a:t>Intellectual Property</a:t>
            </a:r>
          </a:p>
        </p:txBody>
      </p:sp>
    </p:spTree>
    <p:extLst>
      <p:ext uri="{BB962C8B-B14F-4D97-AF65-F5344CB8AC3E}">
        <p14:creationId xmlns:p14="http://schemas.microsoft.com/office/powerpoint/2010/main" val="39956813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7EF5524E-A58C-4E97-83CB-69DC9DC971F2}"/>
              </a:ext>
            </a:extLst>
          </p:cNvPr>
          <p:cNvSpPr>
            <a:spLocks noGrp="1"/>
          </p:cNvSpPr>
          <p:nvPr>
            <p:ph type="body" sz="quarter" idx="20"/>
          </p:nvPr>
        </p:nvSpPr>
        <p:spPr>
          <a:xfrm>
            <a:off x="572543" y="2146686"/>
            <a:ext cx="8271337" cy="4169140"/>
          </a:xfrm>
        </p:spPr>
        <p:txBody>
          <a:bodyPr/>
          <a:lstStyle/>
          <a:p>
            <a:pPr marL="0" indent="0" algn="l" fontAlgn="base">
              <a:buNone/>
            </a:pPr>
            <a:r>
              <a:rPr lang="en-GB" sz="2800" b="1" i="0" dirty="0">
                <a:solidFill>
                  <a:srgbClr val="DA2128"/>
                </a:solidFill>
                <a:effectLst/>
              </a:rPr>
              <a:t>If you are considering setting up a business, it's worth thinking carefully about which structure best suits the way that you intend to do business, as this will affect:</a:t>
            </a:r>
          </a:p>
          <a:p>
            <a:pPr marL="0" indent="0" algn="l" fontAlgn="base">
              <a:buNone/>
            </a:pPr>
            <a:endParaRPr lang="en-GB" sz="2800" b="0" i="0" dirty="0">
              <a:effectLst/>
            </a:endParaRPr>
          </a:p>
          <a:p>
            <a:pPr algn="l" fontAlgn="base">
              <a:spcBef>
                <a:spcPts val="0"/>
              </a:spcBef>
              <a:buClr>
                <a:srgbClr val="DA2128"/>
              </a:buClr>
              <a:buFont typeface="Arial" panose="020B0604020202020204" pitchFamily="34" charset="0"/>
              <a:buChar char="•"/>
            </a:pPr>
            <a:r>
              <a:rPr lang="en-GB" b="0" i="0" dirty="0">
                <a:effectLst/>
              </a:rPr>
              <a:t>which authorities you have to notify that your business exists</a:t>
            </a:r>
          </a:p>
          <a:p>
            <a:pPr algn="l" fontAlgn="base">
              <a:spcBef>
                <a:spcPts val="0"/>
              </a:spcBef>
              <a:buClr>
                <a:srgbClr val="DA2128"/>
              </a:buClr>
              <a:buFont typeface="Arial" panose="020B0604020202020204" pitchFamily="34" charset="0"/>
              <a:buChar char="•"/>
            </a:pPr>
            <a:r>
              <a:rPr lang="en-GB" b="0" i="0" dirty="0">
                <a:effectLst/>
              </a:rPr>
              <a:t>the tax and National Insurance that you pay</a:t>
            </a:r>
          </a:p>
          <a:p>
            <a:pPr algn="l" fontAlgn="base">
              <a:spcBef>
                <a:spcPts val="0"/>
              </a:spcBef>
              <a:buClr>
                <a:srgbClr val="DA2128"/>
              </a:buClr>
              <a:buFont typeface="Arial" panose="020B0604020202020204" pitchFamily="34" charset="0"/>
              <a:buChar char="•"/>
            </a:pPr>
            <a:r>
              <a:rPr lang="en-GB" b="0" i="0" dirty="0">
                <a:effectLst/>
              </a:rPr>
              <a:t>the records and accounts that you have to keep</a:t>
            </a:r>
          </a:p>
          <a:p>
            <a:pPr algn="l" fontAlgn="base">
              <a:spcBef>
                <a:spcPts val="0"/>
              </a:spcBef>
              <a:buClr>
                <a:srgbClr val="DA2128"/>
              </a:buClr>
              <a:buFont typeface="Arial" panose="020B0604020202020204" pitchFamily="34" charset="0"/>
              <a:buChar char="•"/>
            </a:pPr>
            <a:r>
              <a:rPr lang="en-GB" b="0" i="0" dirty="0">
                <a:effectLst/>
              </a:rPr>
              <a:t>your financial liability if the business runs into trouble</a:t>
            </a:r>
          </a:p>
          <a:p>
            <a:pPr algn="l" fontAlgn="base">
              <a:spcBef>
                <a:spcPts val="0"/>
              </a:spcBef>
              <a:buClr>
                <a:srgbClr val="DA2128"/>
              </a:buClr>
              <a:buFont typeface="Arial" panose="020B0604020202020204" pitchFamily="34" charset="0"/>
              <a:buChar char="•"/>
            </a:pPr>
            <a:r>
              <a:rPr lang="en-GB" b="0" i="0" dirty="0">
                <a:effectLst/>
              </a:rPr>
              <a:t>the ways your business can raise money</a:t>
            </a:r>
          </a:p>
          <a:p>
            <a:pPr algn="l" fontAlgn="base">
              <a:spcBef>
                <a:spcPts val="0"/>
              </a:spcBef>
              <a:buClr>
                <a:srgbClr val="DA2128"/>
              </a:buClr>
              <a:buFont typeface="Arial" panose="020B0604020202020204" pitchFamily="34" charset="0"/>
              <a:buChar char="•"/>
            </a:pPr>
            <a:r>
              <a:rPr lang="en-GB" b="0" i="0" dirty="0">
                <a:effectLst/>
              </a:rPr>
              <a:t>the way management decisions are made about the business</a:t>
            </a:r>
          </a:p>
          <a:p>
            <a:endParaRPr lang="en-GB" dirty="0"/>
          </a:p>
        </p:txBody>
      </p:sp>
      <p:sp>
        <p:nvSpPr>
          <p:cNvPr id="4" name="Rectangle 3">
            <a:extLst>
              <a:ext uri="{FF2B5EF4-FFF2-40B4-BE49-F238E27FC236}">
                <a16:creationId xmlns:a16="http://schemas.microsoft.com/office/drawing/2014/main" id="{129AA3F0-3F30-4F42-9F83-0364913B8646}"/>
              </a:ext>
            </a:extLst>
          </p:cNvPr>
          <p:cNvSpPr/>
          <p:nvPr/>
        </p:nvSpPr>
        <p:spPr>
          <a:xfrm rot="285998">
            <a:off x="-162154" y="515629"/>
            <a:ext cx="3240266"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id="{AF745BEF-C45C-445B-92ED-F6371A7D2F94}"/>
              </a:ext>
            </a:extLst>
          </p:cNvPr>
          <p:cNvSpPr>
            <a:spLocks noGrp="1"/>
          </p:cNvSpPr>
          <p:nvPr>
            <p:ph type="body" sz="quarter" idx="10"/>
          </p:nvPr>
        </p:nvSpPr>
        <p:spPr/>
        <p:txBody>
          <a:bodyPr/>
          <a:lstStyle/>
          <a:p>
            <a:r>
              <a:rPr lang="en-GB" dirty="0"/>
              <a:t>Legal Status </a:t>
            </a:r>
          </a:p>
        </p:txBody>
      </p:sp>
    </p:spTree>
    <p:extLst>
      <p:ext uri="{BB962C8B-B14F-4D97-AF65-F5344CB8AC3E}">
        <p14:creationId xmlns:p14="http://schemas.microsoft.com/office/powerpoint/2010/main" val="28696809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37E015E-A314-4932-9876-F4B1FED1D8EB}"/>
              </a:ext>
            </a:extLst>
          </p:cNvPr>
          <p:cNvSpPr>
            <a:spLocks noGrp="1"/>
          </p:cNvSpPr>
          <p:nvPr>
            <p:ph type="body" sz="quarter" idx="20"/>
          </p:nvPr>
        </p:nvSpPr>
        <p:spPr>
          <a:xfrm>
            <a:off x="542927" y="2314575"/>
            <a:ext cx="8701086" cy="3746032"/>
          </a:xfrm>
        </p:spPr>
        <p:txBody>
          <a:bodyPr/>
          <a:lstStyle/>
          <a:p>
            <a:pPr algn="l" fontAlgn="base">
              <a:buClr>
                <a:srgbClr val="DA2128"/>
              </a:buClr>
            </a:pPr>
            <a:r>
              <a:rPr lang="en-GB" b="0" i="0" dirty="0">
                <a:effectLst/>
              </a:rPr>
              <a:t>If you’re a sole trader, you run your own business as an individual and are self-employed.</a:t>
            </a:r>
          </a:p>
          <a:p>
            <a:pPr algn="l" fontAlgn="base">
              <a:buClr>
                <a:srgbClr val="DA2128"/>
              </a:buClr>
            </a:pPr>
            <a:r>
              <a:rPr lang="en-GB" b="0" i="0" dirty="0">
                <a:effectLst/>
              </a:rPr>
              <a:t>You can keep all your business’s profits after you’ve paid tax on them. You’re personally responsible for any losses your business makes. You must also follow certain rules on running and naming your business.</a:t>
            </a:r>
          </a:p>
          <a:p>
            <a:pPr algn="l" fontAlgn="base">
              <a:buClr>
                <a:srgbClr val="DA2128"/>
              </a:buClr>
            </a:pPr>
            <a:r>
              <a:rPr lang="en-GB" b="0" i="0" dirty="0">
                <a:effectLst/>
              </a:rPr>
              <a:t>You can be both employed and self-employed at the same time, for example if you work for an employer during the day and run your own business in the evenings.</a:t>
            </a:r>
          </a:p>
          <a:p>
            <a:pPr>
              <a:buClr>
                <a:srgbClr val="DA2128"/>
              </a:buClr>
            </a:pPr>
            <a:endParaRPr lang="en-GB" dirty="0"/>
          </a:p>
        </p:txBody>
      </p:sp>
      <p:sp>
        <p:nvSpPr>
          <p:cNvPr id="4" name="Rectangle 3">
            <a:extLst>
              <a:ext uri="{FF2B5EF4-FFF2-40B4-BE49-F238E27FC236}">
                <a16:creationId xmlns:a16="http://schemas.microsoft.com/office/drawing/2014/main" id="{BA3A6E06-B572-3042-9A76-A5011D9A79ED}"/>
              </a:ext>
            </a:extLst>
          </p:cNvPr>
          <p:cNvSpPr/>
          <p:nvPr/>
        </p:nvSpPr>
        <p:spPr>
          <a:xfrm rot="21375402">
            <a:off x="8811634" y="571050"/>
            <a:ext cx="3595300"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id="{8680AFB2-C960-47DE-82B5-6E2C3A50E9C5}"/>
              </a:ext>
            </a:extLst>
          </p:cNvPr>
          <p:cNvSpPr>
            <a:spLocks noGrp="1"/>
          </p:cNvSpPr>
          <p:nvPr>
            <p:ph type="body" sz="quarter" idx="10"/>
          </p:nvPr>
        </p:nvSpPr>
        <p:spPr>
          <a:xfrm rot="21375402">
            <a:off x="6504721" y="816477"/>
            <a:ext cx="5158837" cy="716025"/>
          </a:xfrm>
        </p:spPr>
        <p:txBody>
          <a:bodyPr/>
          <a:lstStyle/>
          <a:p>
            <a:pPr algn="r"/>
            <a:r>
              <a:rPr lang="en-GB" dirty="0"/>
              <a:t>Sole trader</a:t>
            </a:r>
          </a:p>
        </p:txBody>
      </p:sp>
    </p:spTree>
    <p:extLst>
      <p:ext uri="{BB962C8B-B14F-4D97-AF65-F5344CB8AC3E}">
        <p14:creationId xmlns:p14="http://schemas.microsoft.com/office/powerpoint/2010/main" val="14425227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5B3FA2E-C470-9242-869D-44C25AD457CF}"/>
              </a:ext>
            </a:extLst>
          </p:cNvPr>
          <p:cNvSpPr/>
          <p:nvPr/>
        </p:nvSpPr>
        <p:spPr>
          <a:xfrm rot="21375402">
            <a:off x="8811414" y="564321"/>
            <a:ext cx="3801428"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00CB1F6D-FFD6-44D7-993D-A8AB213997ED}"/>
              </a:ext>
            </a:extLst>
          </p:cNvPr>
          <p:cNvSpPr>
            <a:spLocks noGrp="1"/>
          </p:cNvSpPr>
          <p:nvPr>
            <p:ph type="body" sz="quarter" idx="10"/>
          </p:nvPr>
        </p:nvSpPr>
        <p:spPr>
          <a:xfrm rot="21375402">
            <a:off x="6027549" y="814903"/>
            <a:ext cx="5715790" cy="716025"/>
          </a:xfrm>
        </p:spPr>
        <p:txBody>
          <a:bodyPr/>
          <a:lstStyle/>
          <a:p>
            <a:pPr algn="r"/>
            <a:r>
              <a:rPr lang="en-GB" dirty="0"/>
              <a:t>Ltd company </a:t>
            </a:r>
          </a:p>
        </p:txBody>
      </p:sp>
      <p:sp>
        <p:nvSpPr>
          <p:cNvPr id="5" name="Text Placeholder 4">
            <a:extLst>
              <a:ext uri="{FF2B5EF4-FFF2-40B4-BE49-F238E27FC236}">
                <a16:creationId xmlns:a16="http://schemas.microsoft.com/office/drawing/2014/main" id="{857C03CD-3408-9C43-9F02-F8758157706C}"/>
              </a:ext>
            </a:extLst>
          </p:cNvPr>
          <p:cNvSpPr txBox="1">
            <a:spLocks/>
          </p:cNvSpPr>
          <p:nvPr/>
        </p:nvSpPr>
        <p:spPr>
          <a:xfrm>
            <a:off x="542927" y="2314575"/>
            <a:ext cx="8701086" cy="3746032"/>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FDB614"/>
              </a:buClr>
              <a:buFont typeface="Arial" charset="0"/>
              <a:buChar char="•"/>
              <a:defRPr sz="2400" kern="1200">
                <a:solidFill>
                  <a:srgbClr val="4D4D4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fontAlgn="base">
              <a:buNone/>
            </a:pPr>
            <a:r>
              <a:rPr lang="en-GB" b="1" dirty="0">
                <a:solidFill>
                  <a:srgbClr val="DA2128"/>
                </a:solidFill>
              </a:rPr>
              <a:t>You can run your business as a private limited company.                      This means the company:</a:t>
            </a:r>
          </a:p>
          <a:p>
            <a:pPr fontAlgn="base">
              <a:buClr>
                <a:srgbClr val="DA2128"/>
              </a:buClr>
              <a:buFont typeface="Arial" panose="020B0604020202020204" pitchFamily="34" charset="0"/>
              <a:buChar char="•"/>
            </a:pPr>
            <a:r>
              <a:rPr lang="en-GB" dirty="0"/>
              <a:t>is legally separate from the people who run it</a:t>
            </a:r>
          </a:p>
          <a:p>
            <a:pPr fontAlgn="base">
              <a:buClr>
                <a:srgbClr val="DA2128"/>
              </a:buClr>
              <a:buFont typeface="Arial" panose="020B0604020202020204" pitchFamily="34" charset="0"/>
              <a:buChar char="•"/>
            </a:pPr>
            <a:r>
              <a:rPr lang="en-GB" dirty="0"/>
              <a:t>has separate finances from your personal ones</a:t>
            </a:r>
          </a:p>
          <a:p>
            <a:pPr fontAlgn="base">
              <a:buClr>
                <a:srgbClr val="DA2128"/>
              </a:buClr>
              <a:buFont typeface="Arial" panose="020B0604020202020204" pitchFamily="34" charset="0"/>
              <a:buChar char="•"/>
            </a:pPr>
            <a:r>
              <a:rPr lang="en-GB" dirty="0"/>
              <a:t>can keep any profits it makes after paying tax</a:t>
            </a:r>
          </a:p>
          <a:p>
            <a:pPr fontAlgn="base">
              <a:buClr>
                <a:srgbClr val="DA2128"/>
              </a:buClr>
              <a:buFont typeface="Arial" panose="020B0604020202020204" pitchFamily="34" charset="0"/>
              <a:buChar char="•"/>
            </a:pPr>
            <a:endParaRPr lang="en-GB" dirty="0"/>
          </a:p>
          <a:p>
            <a:pPr marL="0" indent="0" fontAlgn="base">
              <a:buNone/>
            </a:pPr>
            <a:r>
              <a:rPr lang="en-GB" i="1" dirty="0"/>
              <a:t>To set up a private limited company you need to register with Companies House. This is known as </a:t>
            </a:r>
            <a:r>
              <a:rPr lang="en-GB" b="1" i="1" dirty="0"/>
              <a:t>‘incorporation’.</a:t>
            </a:r>
          </a:p>
          <a:p>
            <a:endParaRPr lang="en-GB" dirty="0"/>
          </a:p>
        </p:txBody>
      </p:sp>
    </p:spTree>
    <p:extLst>
      <p:ext uri="{BB962C8B-B14F-4D97-AF65-F5344CB8AC3E}">
        <p14:creationId xmlns:p14="http://schemas.microsoft.com/office/powerpoint/2010/main" val="164027107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2E2B2E9F57E254297E8C520F6AB90CA" ma:contentTypeVersion="12" ma:contentTypeDescription="Create a new document." ma:contentTypeScope="" ma:versionID="3f009222ecc1b50588429d0ef9412405">
  <xsd:schema xmlns:xsd="http://www.w3.org/2001/XMLSchema" xmlns:xs="http://www.w3.org/2001/XMLSchema" xmlns:p="http://schemas.microsoft.com/office/2006/metadata/properties" xmlns:ns2="ab4fe050-19d9-48c3-b326-e65a64e40524" xmlns:ns3="6b3bd29d-add5-404f-a16a-9650d8295be1" targetNamespace="http://schemas.microsoft.com/office/2006/metadata/properties" ma:root="true" ma:fieldsID="fbf852c0455c59998d6fcd484772ef4d" ns2:_="" ns3:_="">
    <xsd:import namespace="ab4fe050-19d9-48c3-b326-e65a64e40524"/>
    <xsd:import namespace="6b3bd29d-add5-404f-a16a-9650d8295be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DateTaken" minOccurs="0"/>
                <xsd:element ref="ns2:MediaServiceOCR" minOccurs="0"/>
                <xsd:element ref="ns2:MediaServiceLocation"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b4fe050-19d9-48c3-b326-e65a64e4052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DateTaken" ma:index="11" nillable="true" ma:displayName="MediaServiceDateTaken" ma:hidden="true" ma:internalName="MediaServiceDateTaken"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b3bd29d-add5-404f-a16a-9650d8295be1"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BCFC476-48A7-4B6E-995D-22C091F2CB81}">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6b3bd29d-add5-404f-a16a-9650d8295be1"/>
    <ds:schemaRef ds:uri="http://purl.org/dc/elements/1.1/"/>
    <ds:schemaRef ds:uri="http://schemas.microsoft.com/office/2006/metadata/properties"/>
    <ds:schemaRef ds:uri="ab4fe050-19d9-48c3-b326-e65a64e40524"/>
    <ds:schemaRef ds:uri="http://www.w3.org/XML/1998/namespace"/>
    <ds:schemaRef ds:uri="http://purl.org/dc/dcmitype/"/>
  </ds:schemaRefs>
</ds:datastoreItem>
</file>

<file path=customXml/itemProps2.xml><?xml version="1.0" encoding="utf-8"?>
<ds:datastoreItem xmlns:ds="http://schemas.openxmlformats.org/officeDocument/2006/customXml" ds:itemID="{91DB227C-71EC-4E9D-A4FB-B2938252978C}">
  <ds:schemaRefs>
    <ds:schemaRef ds:uri="http://schemas.microsoft.com/sharepoint/v3/contenttype/forms"/>
  </ds:schemaRefs>
</ds:datastoreItem>
</file>

<file path=customXml/itemProps3.xml><?xml version="1.0" encoding="utf-8"?>
<ds:datastoreItem xmlns:ds="http://schemas.openxmlformats.org/officeDocument/2006/customXml" ds:itemID="{6564737A-1F75-43E0-A262-2E71513F634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b4fe050-19d9-48c3-b326-e65a64e40524"/>
    <ds:schemaRef ds:uri="6b3bd29d-add5-404f-a16a-9650d8295be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798</TotalTime>
  <Words>3144</Words>
  <Application>Microsoft Macintosh PowerPoint</Application>
  <PresentationFormat>Widescreen</PresentationFormat>
  <Paragraphs>363</Paragraphs>
  <Slides>50</Slides>
  <Notes>25</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50</vt:i4>
      </vt:variant>
    </vt:vector>
  </HeadingPairs>
  <TitlesOfParts>
    <vt:vector size="60" baseType="lpstr">
      <vt:lpstr>Arial</vt:lpstr>
      <vt:lpstr>Calibri</vt:lpstr>
      <vt:lpstr>Calibri Light</vt:lpstr>
      <vt:lpstr>Lucida Grande</vt:lpstr>
      <vt:lpstr>open_sansbold</vt:lpstr>
      <vt:lpstr>open_sansregular</vt:lpstr>
      <vt:lpstr>Quattrocento Sans</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Sam marshall</dc:creator>
  <cp:lastModifiedBy>Gillian Keane</cp:lastModifiedBy>
  <cp:revision>81</cp:revision>
  <dcterms:created xsi:type="dcterms:W3CDTF">2020-06-22T13:19:53Z</dcterms:created>
  <dcterms:modified xsi:type="dcterms:W3CDTF">2020-09-15T21:53:01Z</dcterms:modified>
</cp:coreProperties>
</file>