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4"/>
  </p:notesMasterIdLst>
  <p:handoutMasterIdLst>
    <p:handoutMasterId r:id="rId85"/>
  </p:handoutMasterIdLst>
  <p:sldIdLst>
    <p:sldId id="535" r:id="rId2"/>
    <p:sldId id="378" r:id="rId3"/>
    <p:sldId id="359" r:id="rId4"/>
    <p:sldId id="417" r:id="rId5"/>
    <p:sldId id="381" r:id="rId6"/>
    <p:sldId id="382" r:id="rId7"/>
    <p:sldId id="403" r:id="rId8"/>
    <p:sldId id="406" r:id="rId9"/>
    <p:sldId id="536" r:id="rId10"/>
    <p:sldId id="537" r:id="rId11"/>
    <p:sldId id="389" r:id="rId12"/>
    <p:sldId id="391" r:id="rId13"/>
    <p:sldId id="442" r:id="rId14"/>
    <p:sldId id="538" r:id="rId15"/>
    <p:sldId id="387" r:id="rId16"/>
    <p:sldId id="412" r:id="rId17"/>
    <p:sldId id="413" r:id="rId18"/>
    <p:sldId id="410" r:id="rId19"/>
    <p:sldId id="414" r:id="rId20"/>
    <p:sldId id="465" r:id="rId21"/>
    <p:sldId id="539" r:id="rId22"/>
    <p:sldId id="433" r:id="rId23"/>
    <p:sldId id="446" r:id="rId24"/>
    <p:sldId id="454" r:id="rId25"/>
    <p:sldId id="458" r:id="rId26"/>
    <p:sldId id="540" r:id="rId27"/>
    <p:sldId id="459" r:id="rId28"/>
    <p:sldId id="470" r:id="rId29"/>
    <p:sldId id="424" r:id="rId30"/>
    <p:sldId id="486" r:id="rId31"/>
    <p:sldId id="440" r:id="rId32"/>
    <p:sldId id="443" r:id="rId33"/>
    <p:sldId id="485" r:id="rId34"/>
    <p:sldId id="484" r:id="rId35"/>
    <p:sldId id="429" r:id="rId36"/>
    <p:sldId id="487" r:id="rId37"/>
    <p:sldId id="488" r:id="rId38"/>
    <p:sldId id="428" r:id="rId39"/>
    <p:sldId id="541" r:id="rId40"/>
    <p:sldId id="542" r:id="rId41"/>
    <p:sldId id="457" r:id="rId42"/>
    <p:sldId id="464" r:id="rId43"/>
    <p:sldId id="449" r:id="rId44"/>
    <p:sldId id="466" r:id="rId45"/>
    <p:sldId id="489" r:id="rId46"/>
    <p:sldId id="472" r:id="rId47"/>
    <p:sldId id="473" r:id="rId48"/>
    <p:sldId id="543" r:id="rId49"/>
    <p:sldId id="474" r:id="rId50"/>
    <p:sldId id="393" r:id="rId51"/>
    <p:sldId id="394" r:id="rId52"/>
    <p:sldId id="396" r:id="rId53"/>
    <p:sldId id="397" r:id="rId54"/>
    <p:sldId id="398" r:id="rId55"/>
    <p:sldId id="399" r:id="rId56"/>
    <p:sldId id="392" r:id="rId57"/>
    <p:sldId id="455" r:id="rId58"/>
    <p:sldId id="547" r:id="rId59"/>
    <p:sldId id="548" r:id="rId60"/>
    <p:sldId id="400" r:id="rId61"/>
    <p:sldId id="401" r:id="rId62"/>
    <p:sldId id="386" r:id="rId63"/>
    <p:sldId id="477" r:id="rId64"/>
    <p:sldId id="405" r:id="rId65"/>
    <p:sldId id="407" r:id="rId66"/>
    <p:sldId id="422" r:id="rId67"/>
    <p:sldId id="430" r:id="rId68"/>
    <p:sldId id="445" r:id="rId69"/>
    <p:sldId id="436" r:id="rId70"/>
    <p:sldId id="544" r:id="rId71"/>
    <p:sldId id="469" r:id="rId72"/>
    <p:sldId id="545" r:id="rId73"/>
    <p:sldId id="448" r:id="rId74"/>
    <p:sldId id="460" r:id="rId75"/>
    <p:sldId id="546" r:id="rId76"/>
    <p:sldId id="471" r:id="rId77"/>
    <p:sldId id="479" r:id="rId78"/>
    <p:sldId id="480" r:id="rId79"/>
    <p:sldId id="482" r:id="rId80"/>
    <p:sldId id="481" r:id="rId81"/>
    <p:sldId id="416" r:id="rId82"/>
    <p:sldId id="321" r:id="rId83"/>
  </p:sldIdLst>
  <p:sldSz cx="12192000" cy="6858000"/>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9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128"/>
    <a:srgbClr val="4D4D4C"/>
    <a:srgbClr val="FDB614"/>
    <a:srgbClr val="1268B3"/>
    <a:srgbClr val="EEDC00"/>
    <a:srgbClr val="FFD700"/>
    <a:srgbClr val="622650"/>
    <a:srgbClr val="F15A2A"/>
    <a:srgbClr val="085156"/>
    <a:srgbClr val="B523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1" autoAdjust="0"/>
    <p:restoredTop sz="85836" autoAdjust="0"/>
  </p:normalViewPr>
  <p:slideViewPr>
    <p:cSldViewPr snapToGrid="0" snapToObjects="1">
      <p:cViewPr varScale="1">
        <p:scale>
          <a:sx n="90" d="100"/>
          <a:sy n="90" d="100"/>
        </p:scale>
        <p:origin x="1352" y="200"/>
      </p:cViewPr>
      <p:guideLst>
        <p:guide orient="horz" pos="2183"/>
        <p:guide pos="3953"/>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notesMaster" Target="notesMasters/notesMaster1.xml"/><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60" cy="495427"/>
          </a:xfrm>
          <a:prstGeom prst="rect">
            <a:avLst/>
          </a:prstGeom>
        </p:spPr>
        <p:txBody>
          <a:bodyPr vert="horz" lIns="90992" tIns="45496" rIns="90992" bIns="45496" rtlCol="0"/>
          <a:lstStyle>
            <a:lvl1pPr algn="l">
              <a:defRPr sz="1200"/>
            </a:lvl1pPr>
          </a:lstStyle>
          <a:p>
            <a:endParaRPr lang="en-US"/>
          </a:p>
        </p:txBody>
      </p:sp>
      <p:sp>
        <p:nvSpPr>
          <p:cNvPr id="3" name="Date Placeholder 2"/>
          <p:cNvSpPr>
            <a:spLocks noGrp="1"/>
          </p:cNvSpPr>
          <p:nvPr>
            <p:ph type="dt" sz="quarter" idx="1"/>
          </p:nvPr>
        </p:nvSpPr>
        <p:spPr>
          <a:xfrm>
            <a:off x="3850443" y="0"/>
            <a:ext cx="2945660" cy="495427"/>
          </a:xfrm>
          <a:prstGeom prst="rect">
            <a:avLst/>
          </a:prstGeom>
        </p:spPr>
        <p:txBody>
          <a:bodyPr vert="horz" lIns="90992" tIns="45496" rIns="90992" bIns="45496" rtlCol="0"/>
          <a:lstStyle>
            <a:lvl1pPr algn="r">
              <a:defRPr sz="1200"/>
            </a:lvl1pPr>
          </a:lstStyle>
          <a:p>
            <a:fld id="{73B8B6B4-C90B-487F-B6CB-01428DE01AD3}" type="datetimeFigureOut">
              <a:rPr lang="en-US" smtClean="0"/>
              <a:t>9/15/20</a:t>
            </a:fld>
            <a:endParaRPr lang="en-US"/>
          </a:p>
        </p:txBody>
      </p:sp>
      <p:sp>
        <p:nvSpPr>
          <p:cNvPr id="4" name="Footer Placeholder 3"/>
          <p:cNvSpPr>
            <a:spLocks noGrp="1"/>
          </p:cNvSpPr>
          <p:nvPr>
            <p:ph type="ftr" sz="quarter" idx="2"/>
          </p:nvPr>
        </p:nvSpPr>
        <p:spPr>
          <a:xfrm>
            <a:off x="0" y="9378824"/>
            <a:ext cx="2945660" cy="495426"/>
          </a:xfrm>
          <a:prstGeom prst="rect">
            <a:avLst/>
          </a:prstGeom>
        </p:spPr>
        <p:txBody>
          <a:bodyPr vert="horz" lIns="90992" tIns="45496" rIns="90992" bIns="45496"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378824"/>
            <a:ext cx="2945660" cy="495426"/>
          </a:xfrm>
          <a:prstGeom prst="rect">
            <a:avLst/>
          </a:prstGeom>
        </p:spPr>
        <p:txBody>
          <a:bodyPr vert="horz" lIns="90992" tIns="45496" rIns="90992" bIns="45496" rtlCol="0" anchor="b"/>
          <a:lstStyle>
            <a:lvl1pPr algn="r">
              <a:defRPr sz="1200"/>
            </a:lvl1pPr>
          </a:lstStyle>
          <a:p>
            <a:fld id="{17D44DA2-F17E-4243-B786-6E78A9248A71}" type="slidenum">
              <a:rPr lang="en-US" smtClean="0"/>
              <a:t>‹#›</a:t>
            </a:fld>
            <a:endParaRPr lang="en-US"/>
          </a:p>
        </p:txBody>
      </p:sp>
    </p:spTree>
    <p:extLst>
      <p:ext uri="{BB962C8B-B14F-4D97-AF65-F5344CB8AC3E}">
        <p14:creationId xmlns:p14="http://schemas.microsoft.com/office/powerpoint/2010/main" val="16380362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60" cy="495427"/>
          </a:xfrm>
          <a:prstGeom prst="rect">
            <a:avLst/>
          </a:prstGeom>
        </p:spPr>
        <p:txBody>
          <a:bodyPr vert="horz" lIns="90992" tIns="45496" rIns="90992" bIns="45496" rtlCol="0"/>
          <a:lstStyle>
            <a:lvl1pPr algn="l">
              <a:defRPr sz="1200"/>
            </a:lvl1pPr>
          </a:lstStyle>
          <a:p>
            <a:endParaRPr lang="en-US"/>
          </a:p>
        </p:txBody>
      </p:sp>
      <p:sp>
        <p:nvSpPr>
          <p:cNvPr id="3" name="Date Placeholder 2"/>
          <p:cNvSpPr>
            <a:spLocks noGrp="1"/>
          </p:cNvSpPr>
          <p:nvPr>
            <p:ph type="dt" idx="1"/>
          </p:nvPr>
        </p:nvSpPr>
        <p:spPr>
          <a:xfrm>
            <a:off x="3850443" y="0"/>
            <a:ext cx="2945660" cy="495427"/>
          </a:xfrm>
          <a:prstGeom prst="rect">
            <a:avLst/>
          </a:prstGeom>
        </p:spPr>
        <p:txBody>
          <a:bodyPr vert="horz" lIns="90992" tIns="45496" rIns="90992" bIns="45496" rtlCol="0"/>
          <a:lstStyle>
            <a:lvl1pPr algn="r">
              <a:defRPr sz="1200"/>
            </a:lvl1pPr>
          </a:lstStyle>
          <a:p>
            <a:fld id="{D227C4A2-7988-6643-81CC-A0DA021CADC6}" type="datetimeFigureOut">
              <a:rPr lang="en-US" smtClean="0"/>
              <a:t>9/15/20</a:t>
            </a:fld>
            <a:endParaRPr lang="en-US"/>
          </a:p>
        </p:txBody>
      </p:sp>
      <p:sp>
        <p:nvSpPr>
          <p:cNvPr id="4" name="Slide Image Placeholder 3"/>
          <p:cNvSpPr>
            <a:spLocks noGrp="1" noRot="1" noChangeAspect="1"/>
          </p:cNvSpPr>
          <p:nvPr>
            <p:ph type="sldImg" idx="2"/>
          </p:nvPr>
        </p:nvSpPr>
        <p:spPr>
          <a:xfrm>
            <a:off x="436563" y="1235075"/>
            <a:ext cx="5924550" cy="3332163"/>
          </a:xfrm>
          <a:prstGeom prst="rect">
            <a:avLst/>
          </a:prstGeom>
          <a:noFill/>
          <a:ln w="12700">
            <a:solidFill>
              <a:prstClr val="black"/>
            </a:solidFill>
          </a:ln>
        </p:spPr>
        <p:txBody>
          <a:bodyPr vert="horz" lIns="90992" tIns="45496" rIns="90992" bIns="45496" rtlCol="0" anchor="ctr"/>
          <a:lstStyle/>
          <a:p>
            <a:endParaRPr lang="en-US"/>
          </a:p>
        </p:txBody>
      </p:sp>
      <p:sp>
        <p:nvSpPr>
          <p:cNvPr id="5" name="Notes Placeholder 4"/>
          <p:cNvSpPr>
            <a:spLocks noGrp="1"/>
          </p:cNvSpPr>
          <p:nvPr>
            <p:ph type="body" sz="quarter" idx="3"/>
          </p:nvPr>
        </p:nvSpPr>
        <p:spPr>
          <a:xfrm>
            <a:off x="679768" y="4751984"/>
            <a:ext cx="5438140" cy="3887985"/>
          </a:xfrm>
          <a:prstGeom prst="rect">
            <a:avLst/>
          </a:prstGeom>
        </p:spPr>
        <p:txBody>
          <a:bodyPr vert="horz" lIns="90992" tIns="45496" rIns="90992" bIns="4549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8824"/>
            <a:ext cx="2945660" cy="495426"/>
          </a:xfrm>
          <a:prstGeom prst="rect">
            <a:avLst/>
          </a:prstGeom>
        </p:spPr>
        <p:txBody>
          <a:bodyPr vert="horz" lIns="90992" tIns="45496" rIns="90992" bIns="45496"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378824"/>
            <a:ext cx="2945660" cy="495426"/>
          </a:xfrm>
          <a:prstGeom prst="rect">
            <a:avLst/>
          </a:prstGeom>
        </p:spPr>
        <p:txBody>
          <a:bodyPr vert="horz" lIns="90992" tIns="45496" rIns="90992" bIns="45496" rtlCol="0" anchor="b"/>
          <a:lstStyle>
            <a:lvl1pPr algn="r">
              <a:defRPr sz="1200"/>
            </a:lvl1pPr>
          </a:lstStyle>
          <a:p>
            <a:fld id="{9AE25547-4A32-6147-ADC5-EFE816487606}" type="slidenum">
              <a:rPr lang="en-US" smtClean="0"/>
              <a:t>‹#›</a:t>
            </a:fld>
            <a:endParaRPr lang="en-US"/>
          </a:p>
        </p:txBody>
      </p:sp>
    </p:spTree>
    <p:extLst>
      <p:ext uri="{BB962C8B-B14F-4D97-AF65-F5344CB8AC3E}">
        <p14:creationId xmlns:p14="http://schemas.microsoft.com/office/powerpoint/2010/main" val="1959946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a:t>
            </a:fld>
            <a:endParaRPr lang="en-US"/>
          </a:p>
        </p:txBody>
      </p:sp>
    </p:spTree>
    <p:extLst>
      <p:ext uri="{BB962C8B-B14F-4D97-AF65-F5344CB8AC3E}">
        <p14:creationId xmlns:p14="http://schemas.microsoft.com/office/powerpoint/2010/main" val="3214342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25</a:t>
            </a:fld>
            <a:endParaRPr lang="en-US"/>
          </a:p>
        </p:txBody>
      </p:sp>
    </p:spTree>
    <p:extLst>
      <p:ext uri="{BB962C8B-B14F-4D97-AF65-F5344CB8AC3E}">
        <p14:creationId xmlns:p14="http://schemas.microsoft.com/office/powerpoint/2010/main" val="1946488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27</a:t>
            </a:fld>
            <a:endParaRPr lang="en-US"/>
          </a:p>
        </p:txBody>
      </p:sp>
    </p:spTree>
    <p:extLst>
      <p:ext uri="{BB962C8B-B14F-4D97-AF65-F5344CB8AC3E}">
        <p14:creationId xmlns:p14="http://schemas.microsoft.com/office/powerpoint/2010/main" val="3333395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30</a:t>
            </a:fld>
            <a:endParaRPr lang="en-US"/>
          </a:p>
        </p:txBody>
      </p:sp>
    </p:spTree>
    <p:extLst>
      <p:ext uri="{BB962C8B-B14F-4D97-AF65-F5344CB8AC3E}">
        <p14:creationId xmlns:p14="http://schemas.microsoft.com/office/powerpoint/2010/main" val="2377540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31</a:t>
            </a:fld>
            <a:endParaRPr lang="en-US"/>
          </a:p>
        </p:txBody>
      </p:sp>
    </p:spTree>
    <p:extLst>
      <p:ext uri="{BB962C8B-B14F-4D97-AF65-F5344CB8AC3E}">
        <p14:creationId xmlns:p14="http://schemas.microsoft.com/office/powerpoint/2010/main" val="610782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broja slajda 3"/>
          <p:cNvSpPr>
            <a:spLocks noGrp="1"/>
          </p:cNvSpPr>
          <p:nvPr>
            <p:ph type="sldNum" sz="quarter" idx="5"/>
          </p:nvPr>
        </p:nvSpPr>
        <p:spPr/>
        <p:txBody>
          <a:bodyPr/>
          <a:lstStyle/>
          <a:p>
            <a:fld id="{9AE25547-4A32-6147-ADC5-EFE816487606}" type="slidenum">
              <a:rPr lang="en-US" smtClean="0"/>
              <a:t>33</a:t>
            </a:fld>
            <a:endParaRPr lang="en-US" dirty="0"/>
          </a:p>
        </p:txBody>
      </p:sp>
    </p:spTree>
    <p:extLst>
      <p:ext uri="{BB962C8B-B14F-4D97-AF65-F5344CB8AC3E}">
        <p14:creationId xmlns:p14="http://schemas.microsoft.com/office/powerpoint/2010/main" val="1672898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34</a:t>
            </a:fld>
            <a:endParaRPr lang="en-US" dirty="0"/>
          </a:p>
        </p:txBody>
      </p:sp>
    </p:spTree>
    <p:extLst>
      <p:ext uri="{BB962C8B-B14F-4D97-AF65-F5344CB8AC3E}">
        <p14:creationId xmlns:p14="http://schemas.microsoft.com/office/powerpoint/2010/main" val="3021842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36</a:t>
            </a:fld>
            <a:endParaRPr lang="en-US"/>
          </a:p>
        </p:txBody>
      </p:sp>
    </p:spTree>
    <p:extLst>
      <p:ext uri="{BB962C8B-B14F-4D97-AF65-F5344CB8AC3E}">
        <p14:creationId xmlns:p14="http://schemas.microsoft.com/office/powerpoint/2010/main" val="1655982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37</a:t>
            </a:fld>
            <a:endParaRPr lang="en-US"/>
          </a:p>
        </p:txBody>
      </p:sp>
    </p:spTree>
    <p:extLst>
      <p:ext uri="{BB962C8B-B14F-4D97-AF65-F5344CB8AC3E}">
        <p14:creationId xmlns:p14="http://schemas.microsoft.com/office/powerpoint/2010/main" val="38382944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38</a:t>
            </a:fld>
            <a:endParaRPr lang="en-US"/>
          </a:p>
        </p:txBody>
      </p:sp>
    </p:spTree>
    <p:extLst>
      <p:ext uri="{BB962C8B-B14F-4D97-AF65-F5344CB8AC3E}">
        <p14:creationId xmlns:p14="http://schemas.microsoft.com/office/powerpoint/2010/main" val="17500596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39</a:t>
            </a:fld>
            <a:endParaRPr lang="en-US" dirty="0"/>
          </a:p>
        </p:txBody>
      </p:sp>
    </p:spTree>
    <p:extLst>
      <p:ext uri="{BB962C8B-B14F-4D97-AF65-F5344CB8AC3E}">
        <p14:creationId xmlns:p14="http://schemas.microsoft.com/office/powerpoint/2010/main" val="1439588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8</a:t>
            </a:fld>
            <a:endParaRPr lang="en-US"/>
          </a:p>
        </p:txBody>
      </p:sp>
    </p:spTree>
    <p:extLst>
      <p:ext uri="{BB962C8B-B14F-4D97-AF65-F5344CB8AC3E}">
        <p14:creationId xmlns:p14="http://schemas.microsoft.com/office/powerpoint/2010/main" val="32903355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40</a:t>
            </a:fld>
            <a:endParaRPr lang="en-US" dirty="0"/>
          </a:p>
        </p:txBody>
      </p:sp>
    </p:spTree>
    <p:extLst>
      <p:ext uri="{BB962C8B-B14F-4D97-AF65-F5344CB8AC3E}">
        <p14:creationId xmlns:p14="http://schemas.microsoft.com/office/powerpoint/2010/main" val="24258969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42</a:t>
            </a:fld>
            <a:endParaRPr lang="en-US"/>
          </a:p>
        </p:txBody>
      </p:sp>
    </p:spTree>
    <p:extLst>
      <p:ext uri="{BB962C8B-B14F-4D97-AF65-F5344CB8AC3E}">
        <p14:creationId xmlns:p14="http://schemas.microsoft.com/office/powerpoint/2010/main" val="306689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43</a:t>
            </a:fld>
            <a:endParaRPr lang="en-US"/>
          </a:p>
        </p:txBody>
      </p:sp>
    </p:spTree>
    <p:extLst>
      <p:ext uri="{BB962C8B-B14F-4D97-AF65-F5344CB8AC3E}">
        <p14:creationId xmlns:p14="http://schemas.microsoft.com/office/powerpoint/2010/main" val="40576490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46</a:t>
            </a:fld>
            <a:endParaRPr lang="en-US" dirty="0"/>
          </a:p>
        </p:txBody>
      </p:sp>
    </p:spTree>
    <p:extLst>
      <p:ext uri="{BB962C8B-B14F-4D97-AF65-F5344CB8AC3E}">
        <p14:creationId xmlns:p14="http://schemas.microsoft.com/office/powerpoint/2010/main" val="20735095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53</a:t>
            </a:fld>
            <a:endParaRPr lang="en-US" dirty="0"/>
          </a:p>
        </p:txBody>
      </p:sp>
    </p:spTree>
    <p:extLst>
      <p:ext uri="{BB962C8B-B14F-4D97-AF65-F5344CB8AC3E}">
        <p14:creationId xmlns:p14="http://schemas.microsoft.com/office/powerpoint/2010/main" val="40240686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55</a:t>
            </a:fld>
            <a:endParaRPr lang="en-US"/>
          </a:p>
        </p:txBody>
      </p:sp>
    </p:spTree>
    <p:extLst>
      <p:ext uri="{BB962C8B-B14F-4D97-AF65-F5344CB8AC3E}">
        <p14:creationId xmlns:p14="http://schemas.microsoft.com/office/powerpoint/2010/main" val="26332226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57</a:t>
            </a:fld>
            <a:endParaRPr lang="en-US"/>
          </a:p>
        </p:txBody>
      </p:sp>
    </p:spTree>
    <p:extLst>
      <p:ext uri="{BB962C8B-B14F-4D97-AF65-F5344CB8AC3E}">
        <p14:creationId xmlns:p14="http://schemas.microsoft.com/office/powerpoint/2010/main" val="5143343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58</a:t>
            </a:fld>
            <a:endParaRPr lang="en-US"/>
          </a:p>
        </p:txBody>
      </p:sp>
    </p:spTree>
    <p:extLst>
      <p:ext uri="{BB962C8B-B14F-4D97-AF65-F5344CB8AC3E}">
        <p14:creationId xmlns:p14="http://schemas.microsoft.com/office/powerpoint/2010/main" val="17088381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59</a:t>
            </a:fld>
            <a:endParaRPr lang="en-US"/>
          </a:p>
        </p:txBody>
      </p:sp>
    </p:spTree>
    <p:extLst>
      <p:ext uri="{BB962C8B-B14F-4D97-AF65-F5344CB8AC3E}">
        <p14:creationId xmlns:p14="http://schemas.microsoft.com/office/powerpoint/2010/main" val="27288004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63</a:t>
            </a:fld>
            <a:endParaRPr lang="en-US"/>
          </a:p>
        </p:txBody>
      </p:sp>
    </p:spTree>
    <p:extLst>
      <p:ext uri="{BB962C8B-B14F-4D97-AF65-F5344CB8AC3E}">
        <p14:creationId xmlns:p14="http://schemas.microsoft.com/office/powerpoint/2010/main" val="3714080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9</a:t>
            </a:fld>
            <a:endParaRPr lang="en-US"/>
          </a:p>
        </p:txBody>
      </p:sp>
    </p:spTree>
    <p:extLst>
      <p:ext uri="{BB962C8B-B14F-4D97-AF65-F5344CB8AC3E}">
        <p14:creationId xmlns:p14="http://schemas.microsoft.com/office/powerpoint/2010/main" val="13478720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70</a:t>
            </a:fld>
            <a:endParaRPr lang="en-US"/>
          </a:p>
        </p:txBody>
      </p:sp>
    </p:spTree>
    <p:extLst>
      <p:ext uri="{BB962C8B-B14F-4D97-AF65-F5344CB8AC3E}">
        <p14:creationId xmlns:p14="http://schemas.microsoft.com/office/powerpoint/2010/main" val="1847473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74</a:t>
            </a:fld>
            <a:endParaRPr lang="en-US"/>
          </a:p>
        </p:txBody>
      </p:sp>
    </p:spTree>
    <p:extLst>
      <p:ext uri="{BB962C8B-B14F-4D97-AF65-F5344CB8AC3E}">
        <p14:creationId xmlns:p14="http://schemas.microsoft.com/office/powerpoint/2010/main" val="19261768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79</a:t>
            </a:fld>
            <a:endParaRPr lang="en-US"/>
          </a:p>
        </p:txBody>
      </p:sp>
    </p:spTree>
    <p:extLst>
      <p:ext uri="{BB962C8B-B14F-4D97-AF65-F5344CB8AC3E}">
        <p14:creationId xmlns:p14="http://schemas.microsoft.com/office/powerpoint/2010/main" val="2706910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80</a:t>
            </a:fld>
            <a:endParaRPr lang="en-US"/>
          </a:p>
        </p:txBody>
      </p:sp>
    </p:spTree>
    <p:extLst>
      <p:ext uri="{BB962C8B-B14F-4D97-AF65-F5344CB8AC3E}">
        <p14:creationId xmlns:p14="http://schemas.microsoft.com/office/powerpoint/2010/main" val="2082088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10</a:t>
            </a:fld>
            <a:endParaRPr lang="en-US"/>
          </a:p>
        </p:txBody>
      </p:sp>
    </p:spTree>
    <p:extLst>
      <p:ext uri="{BB962C8B-B14F-4D97-AF65-F5344CB8AC3E}">
        <p14:creationId xmlns:p14="http://schemas.microsoft.com/office/powerpoint/2010/main" val="1999843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14</a:t>
            </a:fld>
            <a:endParaRPr lang="en-US"/>
          </a:p>
        </p:txBody>
      </p:sp>
    </p:spTree>
    <p:extLst>
      <p:ext uri="{BB962C8B-B14F-4D97-AF65-F5344CB8AC3E}">
        <p14:creationId xmlns:p14="http://schemas.microsoft.com/office/powerpoint/2010/main" val="2940495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15</a:t>
            </a:fld>
            <a:endParaRPr lang="en-US"/>
          </a:p>
        </p:txBody>
      </p:sp>
    </p:spTree>
    <p:extLst>
      <p:ext uri="{BB962C8B-B14F-4D97-AF65-F5344CB8AC3E}">
        <p14:creationId xmlns:p14="http://schemas.microsoft.com/office/powerpoint/2010/main" val="355320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17</a:t>
            </a:fld>
            <a:endParaRPr lang="en-US"/>
          </a:p>
        </p:txBody>
      </p:sp>
    </p:spTree>
    <p:extLst>
      <p:ext uri="{BB962C8B-B14F-4D97-AF65-F5344CB8AC3E}">
        <p14:creationId xmlns:p14="http://schemas.microsoft.com/office/powerpoint/2010/main" val="3439771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23</a:t>
            </a:fld>
            <a:endParaRPr lang="en-US"/>
          </a:p>
        </p:txBody>
      </p:sp>
    </p:spTree>
    <p:extLst>
      <p:ext uri="{BB962C8B-B14F-4D97-AF65-F5344CB8AC3E}">
        <p14:creationId xmlns:p14="http://schemas.microsoft.com/office/powerpoint/2010/main" val="3460311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24</a:t>
            </a:fld>
            <a:endParaRPr lang="en-US"/>
          </a:p>
        </p:txBody>
      </p:sp>
    </p:spTree>
    <p:extLst>
      <p:ext uri="{BB962C8B-B14F-4D97-AF65-F5344CB8AC3E}">
        <p14:creationId xmlns:p14="http://schemas.microsoft.com/office/powerpoint/2010/main" val="9825431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Rectangle 6"/>
          <p:cNvSpPr/>
          <p:nvPr userDrawn="1"/>
        </p:nvSpPr>
        <p:spPr>
          <a:xfrm>
            <a:off x="0" y="-1"/>
            <a:ext cx="12192000" cy="685800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6901" y="491138"/>
            <a:ext cx="4104369" cy="489364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EPIC</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extLst>
      <p:ext uri="{BB962C8B-B14F-4D97-AF65-F5344CB8AC3E}">
        <p14:creationId xmlns:p14="http://schemas.microsoft.com/office/powerpoint/2010/main" val="203220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5" name="Rectangle 24"/>
          <p:cNvSpPr/>
          <p:nvPr userDrawn="1"/>
        </p:nvSpPr>
        <p:spPr>
          <a:xfrm rot="285998">
            <a:off x="-99436" y="2058511"/>
            <a:ext cx="528946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759007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42696838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Top - Text Bottom Red">
    <p:spTree>
      <p:nvGrpSpPr>
        <p:cNvPr id="1" name=""/>
        <p:cNvGrpSpPr/>
        <p:nvPr/>
      </p:nvGrpSpPr>
      <p:grpSpPr>
        <a:xfrm>
          <a:off x="0" y="0"/>
          <a:ext cx="0" cy="0"/>
          <a:chOff x="0" y="0"/>
          <a:chExt cx="0" cy="0"/>
        </a:xfrm>
      </p:grpSpPr>
      <p:sp>
        <p:nvSpPr>
          <p:cNvPr id="24"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rot="285998">
            <a:off x="-99436" y="2058511"/>
            <a:ext cx="52894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3"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1"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32"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34" name="Picture 33"/>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377184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0" name="Rectangle 9"/>
          <p:cNvSpPr/>
          <p:nvPr userDrawn="1"/>
        </p:nvSpPr>
        <p:spPr>
          <a:xfrm rot="285998">
            <a:off x="-167625" y="647071"/>
            <a:ext cx="64038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736500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8906946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2" name="Rectangle 11"/>
          <p:cNvSpPr/>
          <p:nvPr userDrawn="1"/>
        </p:nvSpPr>
        <p:spPr>
          <a:xfrm rot="21375402">
            <a:off x="5941628" y="666947"/>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7980568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8156752" y="0"/>
            <a:ext cx="4035248" cy="3934691"/>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30044045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420235" y="4816650"/>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6692445" y="5094621"/>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9" name="Text Placeholder 10"/>
          <p:cNvSpPr>
            <a:spLocks noGrp="1"/>
          </p:cNvSpPr>
          <p:nvPr userDrawn="1">
            <p:ph type="body" sz="quarter" idx="18" hasCustomPrompt="1"/>
          </p:nvPr>
        </p:nvSpPr>
        <p:spPr>
          <a:xfrm>
            <a:off x="5483551" y="4828948"/>
            <a:ext cx="1176670" cy="1122295"/>
          </a:xfrm>
        </p:spPr>
        <p:txBody>
          <a:bodyPr anchor="ctr">
            <a:normAutofit/>
          </a:bodyPr>
          <a:lstStyle>
            <a:lvl1pPr marL="0" indent="0" algn="ctr">
              <a:buNone/>
              <a:defRPr sz="4800">
                <a:solidFill>
                  <a:srgbClr val="FDB614"/>
                </a:solidFill>
              </a:defRPr>
            </a:lvl1pPr>
          </a:lstStyle>
          <a:p>
            <a:r>
              <a:rPr lang="en-US" dirty="0"/>
              <a:t>03</a:t>
            </a:r>
          </a:p>
        </p:txBody>
      </p:sp>
      <p:sp>
        <p:nvSpPr>
          <p:cNvPr id="40" name="Text Placeholder 11"/>
          <p:cNvSpPr>
            <a:spLocks noGrp="1"/>
          </p:cNvSpPr>
          <p:nvPr userDrawn="1">
            <p:ph type="body" sz="quarter" idx="19" hasCustomPrompt="1"/>
          </p:nvPr>
        </p:nvSpPr>
        <p:spPr>
          <a:xfrm>
            <a:off x="6954035" y="4811716"/>
            <a:ext cx="4871864" cy="1122292"/>
          </a:xfrm>
        </p:spPr>
        <p:txBody>
          <a:bodyPr anchor="ctr">
            <a:normAutofit/>
          </a:bodyPr>
          <a:lstStyle>
            <a:lvl1pPr marL="0" indent="0">
              <a:buNone/>
              <a:defRPr sz="240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31551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Typeface and Size">
    <p:spTree>
      <p:nvGrpSpPr>
        <p:cNvPr id="1" name=""/>
        <p:cNvGrpSpPr/>
        <p:nvPr/>
      </p:nvGrpSpPr>
      <p:grpSpPr>
        <a:xfrm>
          <a:off x="0" y="0"/>
          <a:ext cx="0" cy="0"/>
          <a:chOff x="0" y="0"/>
          <a:chExt cx="0" cy="0"/>
        </a:xfrm>
      </p:grpSpPr>
      <p:sp>
        <p:nvSpPr>
          <p:cNvPr id="6" name="Rectangle 5"/>
          <p:cNvSpPr/>
          <p:nvPr userDrawn="1"/>
        </p:nvSpPr>
        <p:spPr>
          <a:xfrm>
            <a:off x="0" y="-1"/>
            <a:ext cx="12192000" cy="685800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68B3"/>
              </a:solidFill>
            </a:endParaRPr>
          </a:p>
        </p:txBody>
      </p:sp>
      <p:sp>
        <p:nvSpPr>
          <p:cNvPr id="7" name="Rectangle 6"/>
          <p:cNvSpPr/>
          <p:nvPr userDrawn="1"/>
        </p:nvSpPr>
        <p:spPr>
          <a:xfrm>
            <a:off x="424669" y="528535"/>
            <a:ext cx="5666415" cy="1446550"/>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IE" sz="4400" b="1" i="0" u="none" strike="noStrike" kern="1200" baseline="0" dirty="0">
                <a:solidFill>
                  <a:schemeClr val="bg1"/>
                </a:solidFill>
                <a:effectLst/>
                <a:latin typeface="+mn-lt"/>
                <a:ea typeface="Quattrocento Sans"/>
                <a:cs typeface="Quattrocento Sans"/>
                <a:sym typeface="Quattrocento Sans"/>
              </a:rPr>
              <a:t>EPIC</a:t>
            </a:r>
            <a:endParaRPr lang="en-IE" sz="4400" b="1" i="0" u="none" strike="noStrike" kern="1200" baseline="0" dirty="0">
              <a:solidFill>
                <a:schemeClr val="bg1"/>
              </a:solidFill>
              <a:effectLst/>
              <a:latin typeface="+mn-lt"/>
              <a:ea typeface="+mn-ea"/>
              <a:cs typeface="+mn-cs"/>
              <a:sym typeface="Quattrocento Sans"/>
            </a:endParaRP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093974" y="1633466"/>
            <a:ext cx="4589207" cy="4555093"/>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3172202"/>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4835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grpSp>
        <p:nvGrpSpPr>
          <p:cNvPr id="7" name="Group 6"/>
          <p:cNvGrpSpPr/>
          <p:nvPr userDrawn="1"/>
        </p:nvGrpSpPr>
        <p:grpSpPr>
          <a:xfrm flipH="1">
            <a:off x="0" y="0"/>
            <a:ext cx="12192057" cy="4412975"/>
            <a:chOff x="0" y="0"/>
            <a:chExt cx="12192057" cy="4412975"/>
          </a:xfrm>
        </p:grpSpPr>
        <p:sp>
          <p:nvSpPr>
            <p:cNvPr id="5" name="Rectangle 4"/>
            <p:cNvSpPr/>
            <p:nvPr userDrawn="1"/>
          </p:nvSpPr>
          <p:spPr>
            <a:xfrm>
              <a:off x="0" y="0"/>
              <a:ext cx="7858539" cy="201433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Single Corner Rectangle 3"/>
            <p:cNvSpPr/>
            <p:nvPr userDrawn="1"/>
          </p:nvSpPr>
          <p:spPr>
            <a:xfrm>
              <a:off x="0" y="0"/>
              <a:ext cx="12192057" cy="4412975"/>
            </a:xfrm>
            <a:custGeom>
              <a:avLst/>
              <a:gdLst>
                <a:gd name="connsiteX0" fmla="*/ 0 w 11383617"/>
                <a:gd name="connsiteY0" fmla="*/ 0 h 2955235"/>
                <a:gd name="connsiteX1" fmla="*/ 10891068 w 11383617"/>
                <a:gd name="connsiteY1" fmla="*/ 0 h 2955235"/>
                <a:gd name="connsiteX2" fmla="*/ 11383617 w 11383617"/>
                <a:gd name="connsiteY2" fmla="*/ 492549 h 2955235"/>
                <a:gd name="connsiteX3" fmla="*/ 11383617 w 11383617"/>
                <a:gd name="connsiteY3" fmla="*/ 2955235 h 2955235"/>
                <a:gd name="connsiteX4" fmla="*/ 0 w 11383617"/>
                <a:gd name="connsiteY4" fmla="*/ 2955235 h 2955235"/>
                <a:gd name="connsiteX5" fmla="*/ 0 w 11383617"/>
                <a:gd name="connsiteY5" fmla="*/ 0 h 2955235"/>
                <a:gd name="connsiteX0" fmla="*/ 0 w 11383617"/>
                <a:gd name="connsiteY0" fmla="*/ 954157 h 3909392"/>
                <a:gd name="connsiteX1" fmla="*/ 4954094 w 11383617"/>
                <a:gd name="connsiteY1" fmla="*/ 0 h 3909392"/>
                <a:gd name="connsiteX2" fmla="*/ 11383617 w 11383617"/>
                <a:gd name="connsiteY2" fmla="*/ 1446706 h 3909392"/>
                <a:gd name="connsiteX3" fmla="*/ 11383617 w 11383617"/>
                <a:gd name="connsiteY3" fmla="*/ 3909392 h 3909392"/>
                <a:gd name="connsiteX4" fmla="*/ 0 w 11383617"/>
                <a:gd name="connsiteY4" fmla="*/ 3909392 h 3909392"/>
                <a:gd name="connsiteX5" fmla="*/ 0 w 11383617"/>
                <a:gd name="connsiteY5" fmla="*/ 954157 h 3909392"/>
                <a:gd name="connsiteX0" fmla="*/ 0 w 12245008"/>
                <a:gd name="connsiteY0" fmla="*/ 954157 h 3909392"/>
                <a:gd name="connsiteX1" fmla="*/ 4954094 w 12245008"/>
                <a:gd name="connsiteY1" fmla="*/ 0 h 3909392"/>
                <a:gd name="connsiteX2" fmla="*/ 11383617 w 12245008"/>
                <a:gd name="connsiteY2" fmla="*/ 1446706 h 3909392"/>
                <a:gd name="connsiteX3" fmla="*/ 12245008 w 12245008"/>
                <a:gd name="connsiteY3" fmla="*/ 2849218 h 3909392"/>
                <a:gd name="connsiteX4" fmla="*/ 0 w 12245008"/>
                <a:gd name="connsiteY4" fmla="*/ 3909392 h 3909392"/>
                <a:gd name="connsiteX5" fmla="*/ 0 w 12245008"/>
                <a:gd name="connsiteY5" fmla="*/ 954157 h 3909392"/>
                <a:gd name="connsiteX0" fmla="*/ 0 w 12245008"/>
                <a:gd name="connsiteY0" fmla="*/ 954157 h 3909392"/>
                <a:gd name="connsiteX1" fmla="*/ 4954094 w 12245008"/>
                <a:gd name="connsiteY1" fmla="*/ 0 h 3909392"/>
                <a:gd name="connsiteX2" fmla="*/ 12165495 w 12245008"/>
                <a:gd name="connsiteY2" fmla="*/ 2219 h 3909392"/>
                <a:gd name="connsiteX3" fmla="*/ 12245008 w 12245008"/>
                <a:gd name="connsiteY3" fmla="*/ 2849218 h 3909392"/>
                <a:gd name="connsiteX4" fmla="*/ 0 w 12245008"/>
                <a:gd name="connsiteY4" fmla="*/ 3909392 h 3909392"/>
                <a:gd name="connsiteX5" fmla="*/ 0 w 12245008"/>
                <a:gd name="connsiteY5" fmla="*/ 954157 h 3909392"/>
                <a:gd name="connsiteX0" fmla="*/ 13253 w 12258261"/>
                <a:gd name="connsiteY0" fmla="*/ 954157 h 4399723"/>
                <a:gd name="connsiteX1" fmla="*/ 4967347 w 12258261"/>
                <a:gd name="connsiteY1" fmla="*/ 0 h 4399723"/>
                <a:gd name="connsiteX2" fmla="*/ 12178748 w 12258261"/>
                <a:gd name="connsiteY2" fmla="*/ 2219 h 4399723"/>
                <a:gd name="connsiteX3" fmla="*/ 12258261 w 12258261"/>
                <a:gd name="connsiteY3" fmla="*/ 2849218 h 4399723"/>
                <a:gd name="connsiteX4" fmla="*/ 0 w 12258261"/>
                <a:gd name="connsiteY4" fmla="*/ 4399723 h 4399723"/>
                <a:gd name="connsiteX5" fmla="*/ 13253 w 12258261"/>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491410 h 4399723"/>
                <a:gd name="connsiteX4" fmla="*/ 0 w 12205252"/>
                <a:gd name="connsiteY4" fmla="*/ 4399723 h 4399723"/>
                <a:gd name="connsiteX5" fmla="*/ 13253 w 12205252"/>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517915 h 4399723"/>
                <a:gd name="connsiteX4" fmla="*/ 0 w 12205252"/>
                <a:gd name="connsiteY4" fmla="*/ 4399723 h 4399723"/>
                <a:gd name="connsiteX5" fmla="*/ 13253 w 12205252"/>
                <a:gd name="connsiteY5" fmla="*/ 954157 h 4399723"/>
                <a:gd name="connsiteX0" fmla="*/ 13253 w 12205252"/>
                <a:gd name="connsiteY0" fmla="*/ 967409 h 4412975"/>
                <a:gd name="connsiteX1" fmla="*/ 7922582 w 12205252"/>
                <a:gd name="connsiteY1" fmla="*/ 0 h 4412975"/>
                <a:gd name="connsiteX2" fmla="*/ 12178748 w 12205252"/>
                <a:gd name="connsiteY2" fmla="*/ 15471 h 4412975"/>
                <a:gd name="connsiteX3" fmla="*/ 12205252 w 12205252"/>
                <a:gd name="connsiteY3" fmla="*/ 2531167 h 4412975"/>
                <a:gd name="connsiteX4" fmla="*/ 0 w 12205252"/>
                <a:gd name="connsiteY4" fmla="*/ 4412975 h 4412975"/>
                <a:gd name="connsiteX5" fmla="*/ 13253 w 12205252"/>
                <a:gd name="connsiteY5" fmla="*/ 967409 h 4412975"/>
                <a:gd name="connsiteX0" fmla="*/ 587 w 12219091"/>
                <a:gd name="connsiteY0" fmla="*/ 1338470 h 4412975"/>
                <a:gd name="connsiteX1" fmla="*/ 7936421 w 12219091"/>
                <a:gd name="connsiteY1" fmla="*/ 0 h 4412975"/>
                <a:gd name="connsiteX2" fmla="*/ 12192587 w 12219091"/>
                <a:gd name="connsiteY2" fmla="*/ 15471 h 4412975"/>
                <a:gd name="connsiteX3" fmla="*/ 12219091 w 12219091"/>
                <a:gd name="connsiteY3" fmla="*/ 2531167 h 4412975"/>
                <a:gd name="connsiteX4" fmla="*/ 13839 w 12219091"/>
                <a:gd name="connsiteY4" fmla="*/ 4412975 h 4412975"/>
                <a:gd name="connsiteX5" fmla="*/ 587 w 12219091"/>
                <a:gd name="connsiteY5" fmla="*/ 1338470 h 4412975"/>
                <a:gd name="connsiteX0" fmla="*/ 587 w 12219150"/>
                <a:gd name="connsiteY0" fmla="*/ 1338470 h 4412975"/>
                <a:gd name="connsiteX1" fmla="*/ 7936421 w 12219150"/>
                <a:gd name="connsiteY1" fmla="*/ 0 h 4412975"/>
                <a:gd name="connsiteX2" fmla="*/ 12219150 w 12219150"/>
                <a:gd name="connsiteY2" fmla="*/ 15471 h 4412975"/>
                <a:gd name="connsiteX3" fmla="*/ 12219091 w 12219150"/>
                <a:gd name="connsiteY3" fmla="*/ 2531167 h 4412975"/>
                <a:gd name="connsiteX4" fmla="*/ 13839 w 12219150"/>
                <a:gd name="connsiteY4" fmla="*/ 4412975 h 4412975"/>
                <a:gd name="connsiteX5" fmla="*/ 587 w 12219150"/>
                <a:gd name="connsiteY5" fmla="*/ 1338470 h 441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98081" y="0"/>
            <a:ext cx="5805670" cy="5065989"/>
          </a:xfrm>
          <a:prstGeom prst="rect">
            <a:avLst/>
          </a:prstGeom>
        </p:spPr>
      </p:pic>
      <p:sp>
        <p:nvSpPr>
          <p:cNvPr id="83" name="Rectangle 82"/>
          <p:cNvSpPr/>
          <p:nvPr userDrawn="1"/>
        </p:nvSpPr>
        <p:spPr>
          <a:xfrm rot="21247678">
            <a:off x="-203757" y="2863176"/>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p:cNvCxnSpPr/>
          <p:nvPr userDrawn="1"/>
        </p:nvCxnSpPr>
        <p:spPr>
          <a:xfrm rot="21247678">
            <a:off x="3460705" y="2937369"/>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Text Placeholder 7"/>
          <p:cNvSpPr>
            <a:spLocks noGrp="1"/>
          </p:cNvSpPr>
          <p:nvPr>
            <p:ph type="body" sz="quarter" idx="15" hasCustomPrompt="1"/>
          </p:nvPr>
        </p:nvSpPr>
        <p:spPr>
          <a:xfrm rot="21247678">
            <a:off x="464686" y="2981541"/>
            <a:ext cx="2822796" cy="1029244"/>
          </a:xfrm>
        </p:spPr>
        <p:txBody>
          <a:bodyPr anchor="ctr">
            <a:normAutofit/>
          </a:bodyPr>
          <a:lstStyle>
            <a:lvl1pPr marL="0" indent="0" algn="l">
              <a:buNone/>
              <a:defRPr sz="4800">
                <a:solidFill>
                  <a:srgbClr val="FDB614"/>
                </a:solidFill>
              </a:defRPr>
            </a:lvl1pPr>
          </a:lstStyle>
          <a:p>
            <a:r>
              <a:rPr lang="en-US" dirty="0"/>
              <a:t>Title</a:t>
            </a:r>
          </a:p>
        </p:txBody>
      </p:sp>
      <p:sp>
        <p:nvSpPr>
          <p:cNvPr id="86" name="Text Placeholder 4"/>
          <p:cNvSpPr>
            <a:spLocks noGrp="1"/>
          </p:cNvSpPr>
          <p:nvPr>
            <p:ph type="body" sz="quarter" idx="18" hasCustomPrompt="1"/>
          </p:nvPr>
        </p:nvSpPr>
        <p:spPr>
          <a:xfrm rot="21247678">
            <a:off x="3741547" y="2634812"/>
            <a:ext cx="2447713" cy="1106570"/>
          </a:xfrm>
        </p:spPr>
        <p:txBody>
          <a:bodyPr anchor="ctr">
            <a:normAutofit/>
          </a:bodyPr>
          <a:lstStyle>
            <a:lvl1pPr marL="0" indent="0">
              <a:buNone/>
              <a:defRPr sz="2600" baseline="0">
                <a:solidFill>
                  <a:schemeClr val="bg1"/>
                </a:solidFill>
              </a:defRPr>
            </a:lvl1pPr>
          </a:lstStyle>
          <a:p>
            <a:r>
              <a:rPr lang="en-US" dirty="0"/>
              <a:t>Sub Title</a:t>
            </a:r>
          </a:p>
        </p:txBody>
      </p:sp>
      <p:sp>
        <p:nvSpPr>
          <p:cNvPr id="89" name="Text Placeholder 23"/>
          <p:cNvSpPr>
            <a:spLocks noGrp="1"/>
          </p:cNvSpPr>
          <p:nvPr>
            <p:ph type="body" sz="quarter" idx="19" hasCustomPrompt="1"/>
          </p:nvPr>
        </p:nvSpPr>
        <p:spPr>
          <a:xfrm>
            <a:off x="5149737" y="6029993"/>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0" name="Rectangle 89"/>
          <p:cNvSpPr/>
          <p:nvPr userDrawn="1"/>
        </p:nvSpPr>
        <p:spPr>
          <a:xfrm rot="20852900">
            <a:off x="4266740" y="5903454"/>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 Placeholder 23"/>
          <p:cNvSpPr>
            <a:spLocks noGrp="1"/>
          </p:cNvSpPr>
          <p:nvPr>
            <p:ph type="body" sz="quarter" idx="20" hasCustomPrompt="1"/>
          </p:nvPr>
        </p:nvSpPr>
        <p:spPr>
          <a:xfrm>
            <a:off x="9158520" y="6029994"/>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2" name="Rectangle 91"/>
          <p:cNvSpPr/>
          <p:nvPr userDrawn="1"/>
        </p:nvSpPr>
        <p:spPr>
          <a:xfrm rot="20852900">
            <a:off x="8275523" y="5903455"/>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04775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ont Siz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5234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Rectangle 2"/>
          <p:cNvSpPr/>
          <p:nvPr userDrawn="1"/>
        </p:nvSpPr>
        <p:spPr>
          <a:xfrm>
            <a:off x="0" y="-13252"/>
            <a:ext cx="7673009"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rot="353497">
            <a:off x="-106891" y="570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11"/>
          <p:cNvSpPr>
            <a:spLocks noGrp="1"/>
          </p:cNvSpPr>
          <p:nvPr>
            <p:ph type="body" sz="quarter" idx="10" hasCustomPrompt="1"/>
          </p:nvPr>
        </p:nvSpPr>
        <p:spPr>
          <a:xfrm rot="353497">
            <a:off x="459254" y="680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0" name="Text Placeholder 25"/>
          <p:cNvSpPr>
            <a:spLocks noGrp="1"/>
          </p:cNvSpPr>
          <p:nvPr>
            <p:ph type="body" sz="quarter" idx="23" hasCustomPrompt="1"/>
          </p:nvPr>
        </p:nvSpPr>
        <p:spPr>
          <a:xfrm>
            <a:off x="608054" y="3476639"/>
            <a:ext cx="2784503" cy="3056683"/>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7635" y="-13252"/>
            <a:ext cx="5124365" cy="4311535"/>
          </a:xfrm>
          <a:prstGeom prst="rect">
            <a:avLst/>
          </a:prstGeom>
        </p:spPr>
      </p:pic>
      <p:sp>
        <p:nvSpPr>
          <p:cNvPr id="13" name="Rectangle 12"/>
          <p:cNvSpPr/>
          <p:nvPr userDrawn="1"/>
        </p:nvSpPr>
        <p:spPr>
          <a:xfrm rot="353497">
            <a:off x="-106891" y="1603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1"/>
          <p:cNvSpPr>
            <a:spLocks noGrp="1"/>
          </p:cNvSpPr>
          <p:nvPr>
            <p:ph type="body" sz="quarter" idx="24" hasCustomPrompt="1"/>
          </p:nvPr>
        </p:nvSpPr>
        <p:spPr>
          <a:xfrm rot="353497">
            <a:off x="459254" y="1713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6" name="Footer Placeholder 6"/>
          <p:cNvSpPr txBox="1">
            <a:spLocks noGrp="1"/>
          </p:cNvSpPr>
          <p:nvPr userDrawn="1"/>
        </p:nvSpPr>
        <p:spPr bwMode="auto">
          <a:xfrm>
            <a:off x="7655243" y="6126922"/>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17"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84105" y="6071360"/>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33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463826" y="6052320"/>
            <a:ext cx="6692348" cy="400110"/>
          </a:xfrm>
          <a:prstGeom prst="rect">
            <a:avLst/>
          </a:prstGeom>
        </p:spPr>
        <p:txBody>
          <a:bodyPr wrap="square">
            <a:spAutoFit/>
          </a:bodyPr>
          <a:lstStyle/>
          <a:p>
            <a:pPr algn="just">
              <a:spcBef>
                <a:spcPct val="0"/>
              </a:spcBef>
              <a:buFontTx/>
              <a:buNone/>
            </a:pPr>
            <a:r>
              <a:rPr lang="en-GB" altLang="x-none" sz="1000" dirty="0">
                <a:solidFill>
                  <a:schemeClr val="bg1"/>
                </a:solidFill>
              </a:rPr>
              <a:t>This publication reflects the views only of the authors, and the Education, </a:t>
            </a:r>
            <a:r>
              <a:rPr lang="en-GB" altLang="x-none" sz="1000" dirty="0" err="1">
                <a:solidFill>
                  <a:schemeClr val="bg1"/>
                </a:solidFill>
              </a:rPr>
              <a:t>Audiovisual</a:t>
            </a:r>
            <a:r>
              <a:rPr lang="en-GB" altLang="x-none" sz="1000" dirty="0">
                <a:solidFill>
                  <a:schemeClr val="bg1"/>
                </a:solidFill>
              </a:rPr>
              <a:t> and Culture Executive Agency and the European Commission cannot be held responsible for any use which may be made of the information contained therein."  </a:t>
            </a:r>
            <a:endParaRPr lang="en-IE" altLang="en-US" sz="1000" dirty="0">
              <a:solidFill>
                <a:schemeClr val="bg1"/>
              </a:solidFill>
            </a:endParaRPr>
          </a:p>
        </p:txBody>
      </p:sp>
      <p:sp>
        <p:nvSpPr>
          <p:cNvPr id="12" name="Text Placeholder 11"/>
          <p:cNvSpPr>
            <a:spLocks noGrp="1"/>
          </p:cNvSpPr>
          <p:nvPr>
            <p:ph type="body" sz="quarter" idx="10" hasCustomPrompt="1"/>
          </p:nvPr>
        </p:nvSpPr>
        <p:spPr>
          <a:xfrm>
            <a:off x="576136" y="391665"/>
            <a:ext cx="5199824" cy="3224991"/>
          </a:xfrm>
        </p:spPr>
        <p:txBody>
          <a:bodyPr>
            <a:normAutofit/>
          </a:bodyPr>
          <a:lstStyle>
            <a:lvl1pPr marL="0" indent="0">
              <a:buNone/>
              <a:defRPr sz="5400">
                <a:solidFill>
                  <a:schemeClr val="bg1"/>
                </a:solidFill>
              </a:defRPr>
            </a:lvl1pPr>
          </a:lstStyle>
          <a:p>
            <a:pPr lvl="0"/>
            <a:r>
              <a:rPr lang="en-US" dirty="0"/>
              <a:t>INTRO.</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2729" t="-39417" r="31006" b="23679"/>
          <a:stretch/>
        </p:blipFill>
        <p:spPr>
          <a:xfrm>
            <a:off x="5870713" y="391665"/>
            <a:ext cx="6321287" cy="6466335"/>
          </a:xfrm>
          <a:prstGeom prst="rect">
            <a:avLst/>
          </a:prstGeom>
        </p:spPr>
      </p:pic>
    </p:spTree>
    <p:extLst>
      <p:ext uri="{BB962C8B-B14F-4D97-AF65-F5344CB8AC3E}">
        <p14:creationId xmlns:p14="http://schemas.microsoft.com/office/powerpoint/2010/main" val="20661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Icons with Title">
    <p:spTree>
      <p:nvGrpSpPr>
        <p:cNvPr id="1" name=""/>
        <p:cNvGrpSpPr/>
        <p:nvPr/>
      </p:nvGrpSpPr>
      <p:grpSpPr>
        <a:xfrm>
          <a:off x="0" y="0"/>
          <a:ext cx="0" cy="0"/>
          <a:chOff x="0" y="0"/>
          <a:chExt cx="0" cy="0"/>
        </a:xfrm>
      </p:grpSpPr>
      <p:sp>
        <p:nvSpPr>
          <p:cNvPr id="30" name="Rectangle 2"/>
          <p:cNvSpPr/>
          <p:nvPr userDrawn="1"/>
        </p:nvSpPr>
        <p:spPr>
          <a:xfrm rot="16200000" flipH="1" flipV="1">
            <a:off x="4610365" y="-4597113"/>
            <a:ext cx="2984522" cy="12178751"/>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7673009"/>
              <a:gd name="connsiteY0" fmla="*/ 0 h 6863783"/>
              <a:gd name="connsiteX1" fmla="*/ 7673009 w 7673009"/>
              <a:gd name="connsiteY1" fmla="*/ 0 h 6863783"/>
              <a:gd name="connsiteX2" fmla="*/ 5924975 w 7673009"/>
              <a:gd name="connsiteY2" fmla="*/ 6863783 h 6863783"/>
              <a:gd name="connsiteX3" fmla="*/ 0 w 7673009"/>
              <a:gd name="connsiteY3" fmla="*/ 6858000 h 6863783"/>
              <a:gd name="connsiteX4" fmla="*/ 0 w 7673009"/>
              <a:gd name="connsiteY4" fmla="*/ 0 h 6863783"/>
              <a:gd name="connsiteX0" fmla="*/ 0 w 7076033"/>
              <a:gd name="connsiteY0" fmla="*/ 1 h 6863784"/>
              <a:gd name="connsiteX1" fmla="*/ 7076034 w 7076033"/>
              <a:gd name="connsiteY1" fmla="*/ 0 h 6863784"/>
              <a:gd name="connsiteX2" fmla="*/ 5924975 w 7076033"/>
              <a:gd name="connsiteY2" fmla="*/ 6863784 h 6863784"/>
              <a:gd name="connsiteX3" fmla="*/ 0 w 7076033"/>
              <a:gd name="connsiteY3" fmla="*/ 6858001 h 6863784"/>
              <a:gd name="connsiteX4" fmla="*/ 0 w 7076033"/>
              <a:gd name="connsiteY4" fmla="*/ 1 h 686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6033" h="6863784">
                <a:moveTo>
                  <a:pt x="0" y="1"/>
                </a:moveTo>
                <a:lnTo>
                  <a:pt x="7076034" y="0"/>
                </a:lnTo>
                <a:lnTo>
                  <a:pt x="5924975" y="6863784"/>
                </a:lnTo>
                <a:lnTo>
                  <a:pt x="0" y="6858001"/>
                </a:lnTo>
                <a:lnTo>
                  <a:pt x="0" y="1"/>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23"/>
          <p:cNvSpPr>
            <a:spLocks noChangeArrowheads="1"/>
          </p:cNvSpPr>
          <p:nvPr userDrawn="1"/>
        </p:nvSpPr>
        <p:spPr bwMode="auto">
          <a:xfrm>
            <a:off x="16262195" y="79667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1" name="Oval 24"/>
          <p:cNvSpPr>
            <a:spLocks noChangeArrowheads="1"/>
          </p:cNvSpPr>
          <p:nvPr userDrawn="1"/>
        </p:nvSpPr>
        <p:spPr bwMode="auto">
          <a:xfrm>
            <a:off x="16063758" y="85810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2" name="Oval 25"/>
          <p:cNvSpPr>
            <a:spLocks noChangeArrowheads="1"/>
          </p:cNvSpPr>
          <p:nvPr userDrawn="1"/>
        </p:nvSpPr>
        <p:spPr bwMode="auto">
          <a:xfrm>
            <a:off x="16898783" y="79619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3" name="Oval 26"/>
          <p:cNvSpPr>
            <a:spLocks noChangeArrowheads="1"/>
          </p:cNvSpPr>
          <p:nvPr userDrawn="1"/>
        </p:nvSpPr>
        <p:spPr bwMode="auto">
          <a:xfrm>
            <a:off x="16414595" y="81191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4" name="Oval 27"/>
          <p:cNvSpPr>
            <a:spLocks noChangeArrowheads="1"/>
          </p:cNvSpPr>
          <p:nvPr userDrawn="1"/>
        </p:nvSpPr>
        <p:spPr bwMode="auto">
          <a:xfrm>
            <a:off x="16216158" y="87334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5" name="Oval 28"/>
          <p:cNvSpPr>
            <a:spLocks noChangeArrowheads="1"/>
          </p:cNvSpPr>
          <p:nvPr userDrawn="1"/>
        </p:nvSpPr>
        <p:spPr bwMode="auto">
          <a:xfrm>
            <a:off x="17051183" y="81143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Oval 29"/>
          <p:cNvSpPr>
            <a:spLocks noChangeArrowheads="1"/>
          </p:cNvSpPr>
          <p:nvPr userDrawn="1"/>
        </p:nvSpPr>
        <p:spPr bwMode="auto">
          <a:xfrm>
            <a:off x="16566995" y="82715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7" name="Oval 30"/>
          <p:cNvSpPr>
            <a:spLocks noChangeArrowheads="1"/>
          </p:cNvSpPr>
          <p:nvPr userDrawn="1"/>
        </p:nvSpPr>
        <p:spPr bwMode="auto">
          <a:xfrm>
            <a:off x="16368558" y="88858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8" name="Oval 31"/>
          <p:cNvSpPr>
            <a:spLocks noChangeArrowheads="1"/>
          </p:cNvSpPr>
          <p:nvPr userDrawn="1"/>
        </p:nvSpPr>
        <p:spPr bwMode="auto">
          <a:xfrm>
            <a:off x="17203583" y="82667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pic>
        <p:nvPicPr>
          <p:cNvPr id="20" name="図プレースホルダー 37"/>
          <p:cNvPicPr>
            <a:picLocks noChangeAspect="1"/>
          </p:cNvPicPr>
          <p:nvPr userDrawn="1"/>
        </p:nvPicPr>
        <p:blipFill>
          <a:blip r:embed="rId2">
            <a:extLst>
              <a:ext uri="{28A0092B-C50C-407E-A947-70E740481C1C}">
                <a14:useLocalDpi xmlns:a14="http://schemas.microsoft.com/office/drawing/2010/main" val="0"/>
              </a:ext>
            </a:extLst>
          </a:blip>
          <a:srcRect l="16211" r="16211"/>
          <a:stretch>
            <a:fillRect/>
          </a:stretch>
        </p:blipFill>
        <p:spPr bwMode="auto">
          <a:xfrm>
            <a:off x="13804745" y="3534408"/>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3"/>
          <p:cNvSpPr>
            <a:spLocks noGrp="1"/>
          </p:cNvSpPr>
          <p:nvPr>
            <p:ph type="body" sz="quarter" idx="13" hasCustomPrompt="1"/>
          </p:nvPr>
        </p:nvSpPr>
        <p:spPr>
          <a:xfrm>
            <a:off x="13250" y="901279"/>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46" name="Text Placeholder 23"/>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47" name="Text Placeholder 23"/>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48" name="Straight Connector 47"/>
          <p:cNvCxnSpPr/>
          <p:nvPr userDrawn="1"/>
        </p:nvCxnSpPr>
        <p:spPr>
          <a:xfrm flipH="1">
            <a:off x="555813"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0" name="Text Placeholder 23"/>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1" name="Text Placeholder 23"/>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2" name="Straight Connector 51"/>
          <p:cNvCxnSpPr/>
          <p:nvPr userDrawn="1"/>
        </p:nvCxnSpPr>
        <p:spPr>
          <a:xfrm flipH="1">
            <a:off x="438374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4" name="Text Placeholder 23"/>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5" name="Text Placeholder 23"/>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6" name="Straight Connector 55"/>
          <p:cNvCxnSpPr/>
          <p:nvPr userDrawn="1"/>
        </p:nvCxnSpPr>
        <p:spPr>
          <a:xfrm flipH="1">
            <a:off x="809961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31" name="Picture 30"/>
          <p:cNvPicPr>
            <a:picLocks noChangeAspect="1"/>
          </p:cNvPicPr>
          <p:nvPr userDrawn="1"/>
        </p:nvPicPr>
        <p:blipFill rotWithShape="1">
          <a:blip r:embed="rId3">
            <a:extLst>
              <a:ext uri="{28A0092B-C50C-407E-A947-70E740481C1C}">
                <a14:useLocalDpi xmlns:a14="http://schemas.microsoft.com/office/drawing/2010/main" val="0"/>
              </a:ext>
            </a:extLst>
          </a:blip>
          <a:srcRect l="-29572" t="35076" r="29572" b="-35076"/>
          <a:stretch/>
        </p:blipFill>
        <p:spPr>
          <a:xfrm>
            <a:off x="8261657" y="5060"/>
            <a:ext cx="3943593" cy="3545568"/>
          </a:xfrm>
          <a:prstGeom prst="rect">
            <a:avLst/>
          </a:prstGeom>
        </p:spPr>
      </p:pic>
      <p:sp>
        <p:nvSpPr>
          <p:cNvPr id="2" name="Rectangle 1"/>
          <p:cNvSpPr/>
          <p:nvPr userDrawn="1"/>
        </p:nvSpPr>
        <p:spPr>
          <a:xfrm rot="20852900">
            <a:off x="1758912" y="2179950"/>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userDrawn="1"/>
        </p:nvSpPr>
        <p:spPr>
          <a:xfrm rot="649108">
            <a:off x="5613094" y="2122558"/>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userDrawn="1"/>
        </p:nvSpPr>
        <p:spPr>
          <a:xfrm rot="21216429">
            <a:off x="9635129" y="2128224"/>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5173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Left (Blue) Photo Right">
    <p:spTree>
      <p:nvGrpSpPr>
        <p:cNvPr id="1" name=""/>
        <p:cNvGrpSpPr/>
        <p:nvPr/>
      </p:nvGrpSpPr>
      <p:grpSpPr>
        <a:xfrm>
          <a:off x="0" y="0"/>
          <a:ext cx="0" cy="0"/>
          <a:chOff x="0" y="0"/>
          <a:chExt cx="0" cy="0"/>
        </a:xfrm>
      </p:grpSpPr>
      <p:sp>
        <p:nvSpPr>
          <p:cNvPr id="18"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24" name="Picture 23"/>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5" name="Rectangle 24"/>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29"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035067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Right Text Left (Blue)">
    <p:spTree>
      <p:nvGrpSpPr>
        <p:cNvPr id="1" name=""/>
        <p:cNvGrpSpPr/>
        <p:nvPr/>
      </p:nvGrpSpPr>
      <p:grpSpPr>
        <a:xfrm>
          <a:off x="0" y="0"/>
          <a:ext cx="0" cy="0"/>
          <a:chOff x="0" y="0"/>
          <a:chExt cx="0" cy="0"/>
        </a:xfrm>
      </p:grpSpPr>
      <p:sp>
        <p:nvSpPr>
          <p:cNvPr id="63"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65" name="Picture 64"/>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66" name="Rectangle 65"/>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6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71"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72"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73265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eft (Red) Photo Right">
    <p:spTree>
      <p:nvGrpSpPr>
        <p:cNvPr id="1" name=""/>
        <p:cNvGrpSpPr/>
        <p:nvPr/>
      </p:nvGrpSpPr>
      <p:grpSpPr>
        <a:xfrm>
          <a:off x="0" y="0"/>
          <a:ext cx="0" cy="0"/>
          <a:chOff x="0" y="0"/>
          <a:chExt cx="0" cy="0"/>
        </a:xfrm>
      </p:grpSpPr>
      <p:sp>
        <p:nvSpPr>
          <p:cNvPr id="15"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9" name="Picture 18"/>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0" name="Rectangle 19"/>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76403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064619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4933-F2B1-8A48-B5FC-18445F691229}" type="datetimeFigureOut">
              <a:rPr lang="en-US" smtClean="0"/>
              <a:t>9/15/20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F4CC3-3726-6A40-B89F-F0B2541AE1A6}" type="slidenum">
              <a:rPr lang="en-US" smtClean="0"/>
              <a:t>‹#›</a:t>
            </a:fld>
            <a:endParaRPr lang="en-US" dirty="0"/>
          </a:p>
        </p:txBody>
      </p:sp>
    </p:spTree>
    <p:extLst>
      <p:ext uri="{BB962C8B-B14F-4D97-AF65-F5344CB8AC3E}">
        <p14:creationId xmlns:p14="http://schemas.microsoft.com/office/powerpoint/2010/main" val="76914611"/>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49" r:id="rId4"/>
    <p:sldLayoutId id="2147483651" r:id="rId5"/>
    <p:sldLayoutId id="2147483652" r:id="rId6"/>
    <p:sldLayoutId id="2147483650" r:id="rId7"/>
    <p:sldLayoutId id="2147483655" r:id="rId8"/>
    <p:sldLayoutId id="2147483658" r:id="rId9"/>
    <p:sldLayoutId id="2147483653" r:id="rId10"/>
    <p:sldLayoutId id="2147483680" r:id="rId11"/>
    <p:sldLayoutId id="2147483654" r:id="rId12"/>
    <p:sldLayoutId id="2147483657" r:id="rId13"/>
    <p:sldLayoutId id="2147483678" r:id="rId14"/>
    <p:sldLayoutId id="2147483660" r:id="rId15"/>
    <p:sldLayoutId id="2147483679" r:id="rId16"/>
    <p:sldLayoutId id="2147483661" r:id="rId17"/>
    <p:sldLayoutId id="2147483681" r:id="rId18"/>
    <p:sldLayoutId id="2147483659" r:id="rId19"/>
    <p:sldLayoutId id="2147483656" r:id="rId20"/>
    <p:sldLayoutId id="2147483677"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Layout" Target="../slideLayouts/slideLayout9.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hyperlink" Target="https://www.thesimpledollar.com/make-money/crowdfunding/"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hyperlink" Target="https://www.indiegogo.com/" TargetMode="External"/><Relationship Id="rId2" Type="http://schemas.openxmlformats.org/officeDocument/2006/relationships/hyperlink" Target="https://www.kickstarter.com/" TargetMode="External"/><Relationship Id="rId1" Type="http://schemas.openxmlformats.org/officeDocument/2006/relationships/slideLayout" Target="../slideLayouts/slideLayout13.xml"/><Relationship Id="rId4" Type="http://schemas.openxmlformats.org/officeDocument/2006/relationships/image" Target="../media/image15.emf"/></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hyperlink" Target="https://www.patreon.com/" TargetMode="External"/><Relationship Id="rId2" Type="http://schemas.openxmlformats.org/officeDocument/2006/relationships/hyperlink" Target="https://www.causes.com/" TargetMode="Externa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hyperlink" Target="https://circleup.com/" TargetMode="External"/><Relationship Id="rId2" Type="http://schemas.openxmlformats.org/officeDocument/2006/relationships/hyperlink" Target="https://www.gofundme.com/" TargetMode="External"/><Relationship Id="rId1" Type="http://schemas.openxmlformats.org/officeDocument/2006/relationships/slideLayout" Target="../slideLayouts/slideLayout13.xml"/><Relationship Id="rId4" Type="http://schemas.openxmlformats.org/officeDocument/2006/relationships/hyperlink" Target="https://www.lendingclub.co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crowdfunding.hr/" TargetMode="External"/><Relationship Id="rId1" Type="http://schemas.openxmlformats.org/officeDocument/2006/relationships/slideLayout" Target="../slideLayouts/slideLayout14.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croinvest.eu/" TargetMode="External"/><Relationship Id="rId1" Type="http://schemas.openxmlformats.org/officeDocument/2006/relationships/slideLayout" Target="../slideLayouts/slideLayout14.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indiegogo.com/projects/brlog-a-cooperative-brewery-on-the-croatian-coast--2#/" TargetMode="External"/><Relationship Id="rId1" Type="http://schemas.openxmlformats.org/officeDocument/2006/relationships/slideLayout" Target="../slideLayouts/slideLayout17.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7.xml"/><Relationship Id="rId5" Type="http://schemas.openxmlformats.org/officeDocument/2006/relationships/hyperlink" Target="https://www.youtube.com/watch?v=Bjb1mB3dutI" TargetMode="Externa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8" Type="http://schemas.openxmlformats.org/officeDocument/2006/relationships/hyperlink" Target="https://wspieram.to/TRIANGWARS?pokaz_projekt=1" TargetMode="External"/><Relationship Id="rId3" Type="http://schemas.openxmlformats.org/officeDocument/2006/relationships/hyperlink" Target="https://www.crowdfundport.eu/for-starters/" TargetMode="External"/><Relationship Id="rId7" Type="http://schemas.openxmlformats.org/officeDocument/2006/relationships/hyperlink" Target="https://wspieram.to/terminarz2020odmety" TargetMode="External"/><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hyperlink" Target="https://wspieram.to/" TargetMode="External"/><Relationship Id="rId5" Type="http://schemas.openxmlformats.org/officeDocument/2006/relationships/hyperlink" Target="https://youtu.be/MNb3oGo2vo4" TargetMode="External"/><Relationship Id="rId4" Type="http://schemas.openxmlformats.org/officeDocument/2006/relationships/hyperlink" Target="https://www.parp.gov.pl/publications/publication/crowdfunding-innowacyjny-sposob-na-rozwoj-biznesu"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www.gofundme.com/" TargetMode="External"/><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23.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hyperlink" Target="https://www.algoodbody.com/insights-publications/the-regulation-of-crowdfunding-in-ireland-an-update" TargetMode="External"/><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hyperlink" Target="https://www.meag.ie/erasmus/crowdfunding/"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nesta.org.uk/blog/understanding-alternative-finance/" TargetMode="External"/><Relationship Id="rId2" Type="http://schemas.openxmlformats.org/officeDocument/2006/relationships/hyperlink" Target="https://www.nibusinessinfo.co.uk/content/crowdfunding" TargetMode="External"/><Relationship Id="rId1" Type="http://schemas.openxmlformats.org/officeDocument/2006/relationships/slideLayout" Target="../slideLayouts/slideLayout14.xml"/><Relationship Id="rId4" Type="http://schemas.openxmlformats.org/officeDocument/2006/relationships/hyperlink" Target="https://www.fundingcircle.com/uk/"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hyperlink" Target="https://www.forbes.com/sites/carminegallo/2014/11/14/a-new-business-pitch-should-never-last-more-than-18-minutes/#563a7d716077" TargetMode="External"/><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hyperlink" Target="https://www.ryrob.com/how-to-pitch/" TargetMode="External"/><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6.xml"/><Relationship Id="rId1" Type="http://schemas.openxmlformats.org/officeDocument/2006/relationships/video" Target="https://www.youtube.com/embed/Lb0Yz_5ZYzI" TargetMode="External"/><Relationship Id="rId6" Type="http://schemas.openxmlformats.org/officeDocument/2006/relationships/hyperlink" Target="https://www.forbes.com/sites/carminegallo/2012/07/17/how-to-pitch-anything-in-15-seconds/#51443c711dd9" TargetMode="External"/><Relationship Id="rId5" Type="http://schemas.openxmlformats.org/officeDocument/2006/relationships/image" Target="../media/image31.jpeg"/><Relationship Id="rId4" Type="http://schemas.openxmlformats.org/officeDocument/2006/relationships/hyperlink" Target="https://www.youtube.com/watch?v=Lb0Yz_5ZYzI"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hyperlink" Target="https://www.youtube.com/channel/UCop6KsWbEm-UCgksVbahsPw/featured" TargetMode="External"/><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hyperlink" Target="http://caseygameswebsite.blogspot.com/" TargetMode="External"/><Relationship Id="rId5" Type="http://schemas.openxmlformats.org/officeDocument/2006/relationships/image" Target="../media/image17.png"/><Relationship Id="rId4" Type="http://schemas.openxmlformats.org/officeDocument/2006/relationships/hyperlink" Target="https://www.thejournal.ie/junior-dragons-den-jordan-casey-886383-Apr2013/"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startupy.lodz.pl/en/news/fight-to-succeed-in-business?category=news" TargetMode="Externa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hyperlink" Target="https://startupy.lodz.pl/uploads/pdf/LKI_LKI3_24_2019_EN.pdf" TargetMode="External"/><Relationship Id="rId5" Type="http://schemas.openxmlformats.org/officeDocument/2006/relationships/hyperlink" Target="https://www.youtube.com/watch?v=dOTBlein6KA&amp;feature=youtu.be" TargetMode="External"/><Relationship Id="rId4" Type="http://schemas.openxmlformats.org/officeDocument/2006/relationships/hyperlink" Target="http://www.eurodesk.pl/aktualnosci/konkursy/europejski-konkurs-innowacji-spolecznych-0"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startupfactory.zicer.hr/" TargetMode="External"/><Relationship Id="rId2" Type="http://schemas.openxmlformats.org/officeDocument/2006/relationships/hyperlink" Target="https://www.netokracija.com/tag/idea-pitch" TargetMode="External"/><Relationship Id="rId1" Type="http://schemas.openxmlformats.org/officeDocument/2006/relationships/slideLayout" Target="../slideLayouts/slideLayout13.xml"/><Relationship Id="rId4" Type="http://schemas.openxmlformats.org/officeDocument/2006/relationships/hyperlink" Target="http://crane.hr/prijava-projekta/"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crane.hr/prijava-projekta/" TargetMode="External"/><Relationship Id="rId2" Type="http://schemas.openxmlformats.org/officeDocument/2006/relationships/hyperlink" Target="https://zagrebconnect.zicer.hr/" TargetMode="Externa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video" Target="https://www.youtube.com/embed/TJlNdcH0yts" TargetMode="External"/><Relationship Id="rId6" Type="http://schemas.openxmlformats.org/officeDocument/2006/relationships/image" Target="../media/image33.jpeg"/><Relationship Id="rId5" Type="http://schemas.openxmlformats.org/officeDocument/2006/relationships/image" Target="../media/image17.png"/><Relationship Id="rId4" Type="http://schemas.openxmlformats.org/officeDocument/2006/relationships/hyperlink" Target="https://www.youtube.com/watch?v=TJlNdcH0yts"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mjere.hr/mjere/potpore-za-samozaposljavanje/" TargetMode="Externa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48.xml.rels><?xml version="1.0" encoding="UTF-8" standalone="yes"?>
<Relationships xmlns="http://schemas.openxmlformats.org/package/2006/relationships"><Relationship Id="rId3" Type="http://schemas.openxmlformats.org/officeDocument/2006/relationships/hyperlink" Target="https://hamagbicro.hr/financijski-instrumenti/kako-do-zajma/" TargetMode="External"/><Relationship Id="rId2" Type="http://schemas.openxmlformats.org/officeDocument/2006/relationships/image" Target="../media/image35.png"/><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49.xml.rels><?xml version="1.0" encoding="UTF-8" standalone="yes"?>
<Relationships xmlns="http://schemas.openxmlformats.org/package/2006/relationships"><Relationship Id="rId3" Type="http://schemas.openxmlformats.org/officeDocument/2006/relationships/hyperlink" Target="https://www.investni.com/support-for-business/innovation-vouchers" TargetMode="External"/><Relationship Id="rId2" Type="http://schemas.openxmlformats.org/officeDocument/2006/relationships/hyperlink" Target="https://www.princes-trust.org.uk/help-for-young-people/support-starting-business/business-finance" TargetMode="External"/><Relationship Id="rId1" Type="http://schemas.openxmlformats.org/officeDocument/2006/relationships/slideLayout" Target="../slideLayouts/slideLayout14.xml"/><Relationship Id="rId4" Type="http://schemas.openxmlformats.org/officeDocument/2006/relationships/hyperlink" Target="https://www.startuploans.co.uk/"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hyperlink" Target="https://www.dziv.hr/hr/"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42.emf"/></Relationships>
</file>

<file path=ppt/slides/_rels/slide58.xml.rels><?xml version="1.0" encoding="UTF-8" standalone="yes"?>
<Relationships xmlns="http://schemas.openxmlformats.org/package/2006/relationships"><Relationship Id="rId3" Type="http://schemas.openxmlformats.org/officeDocument/2006/relationships/image" Target="../media/image42.emf"/><Relationship Id="rId7" Type="http://schemas.openxmlformats.org/officeDocument/2006/relationships/hyperlink" Target="https://www.biznes.gov.pl/en/firma/doing-business-in-poland/types-of-economic-activity-in-poland/before-you-decide-to-start-your-own-business/financing-for-start-up-business" TargetMode="External"/><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hyperlink" Target="http://www.innovaccess.eu/poland-ip-office" TargetMode="External"/><Relationship Id="rId5" Type="http://schemas.openxmlformats.org/officeDocument/2006/relationships/hyperlink" Target="https://www.paih.gov.pl/prawo/prawa_wlasnosci_intelektualnej/prawa_wlasnosci_intelektualnej" TargetMode="External"/><Relationship Id="rId4" Type="http://schemas.openxmlformats.org/officeDocument/2006/relationships/hyperlink" Target="https://www.paih.gov.pl/en"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s://www.nibusinessinfo.co.uk/content/intellectual-property-basics" TargetMode="External"/><Relationship Id="rId2" Type="http://schemas.openxmlformats.org/officeDocument/2006/relationships/notesSlide" Target="../notesSlides/notesSlide28.xml"/><Relationship Id="rId1" Type="http://schemas.openxmlformats.org/officeDocument/2006/relationships/slideLayout" Target="../slideLayouts/slideLayout18.xml"/><Relationship Id="rId5" Type="http://schemas.openxmlformats.org/officeDocument/2006/relationships/image" Target="../media/image42.emf"/><Relationship Id="rId4" Type="http://schemas.openxmlformats.org/officeDocument/2006/relationships/hyperlink" Target="https://www.gov.uk/intellectual-property-an-overview"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hyperlink" Target="https://www.strataltllc.com/blog/2018/12/30/game-dev-tip-4-dont-pitch-alone" TargetMode="External"/><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hyperlink" Target="http://reg.mingo.hr/pi/public/" TargetMode="External"/><Relationship Id="rId2" Type="http://schemas.openxmlformats.org/officeDocument/2006/relationships/image" Target="../media/image47.png"/><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8" Type="http://schemas.openxmlformats.org/officeDocument/2006/relationships/hyperlink" Target="http://www.kora.hr/" TargetMode="External"/><Relationship Id="rId3" Type="http://schemas.openxmlformats.org/officeDocument/2006/relationships/hyperlink" Target="http://www.centar-za-poduzetnistvo.hr/" TargetMode="External"/><Relationship Id="rId7" Type="http://schemas.openxmlformats.org/officeDocument/2006/relationships/hyperlink" Target="http://http/www.ra-orebic.hr/" TargetMode="External"/><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hyperlink" Target="http://https/ploce.hr/" TargetMode="External"/><Relationship Id="rId5" Type="http://schemas.openxmlformats.org/officeDocument/2006/relationships/hyperlink" Target="http://www.dura.hr/" TargetMode="External"/><Relationship Id="rId4" Type="http://schemas.openxmlformats.org/officeDocument/2006/relationships/hyperlink" Target="http://www.dunea.hr/" TargetMode="External"/></Relationships>
</file>

<file path=ppt/slides/_rels/slide71.xml.rels><?xml version="1.0" encoding="UTF-8" standalone="yes"?>
<Relationships xmlns="http://schemas.openxmlformats.org/package/2006/relationships"><Relationship Id="rId3" Type="http://schemas.openxmlformats.org/officeDocument/2006/relationships/hyperlink" Target="http://ckmdubrovnik.hr/" TargetMode="External"/><Relationship Id="rId2" Type="http://schemas.openxmlformats.org/officeDocument/2006/relationships/hyperlink" Target="http://informadur.com/novosti/" TargetMode="Externa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hyperlink" Target="http://www.udrugabonsai.hr/newbonsai/" TargetMode="External"/><Relationship Id="rId2" Type="http://schemas.openxmlformats.org/officeDocument/2006/relationships/hyperlink" Target="https://desa-dubrovnik.hr/o-nama/desin-obrazovni-centar/" TargetMode="Externa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3" Type="http://schemas.openxmlformats.org/officeDocument/2006/relationships/hyperlink" Target="https://www.parp.gov.pl/start-biznesu#na-start" TargetMode="External"/><Relationship Id="rId2" Type="http://schemas.openxmlformats.org/officeDocument/2006/relationships/hyperlink" Target="https://en.parp.gov.pl/" TargetMode="External"/><Relationship Id="rId1" Type="http://schemas.openxmlformats.org/officeDocument/2006/relationships/slideLayout" Target="../slideLayouts/slideLayout13.xml"/><Relationship Id="rId6" Type="http://schemas.openxmlformats.org/officeDocument/2006/relationships/hyperlink" Target="https://youtu.be/dOTBlein6KA" TargetMode="External"/><Relationship Id="rId5" Type="http://schemas.openxmlformats.org/officeDocument/2006/relationships/hyperlink" Target="http://www.funduszeeuropejskie.gov.pl/strony/o-funduszach/sprawdz-oferte-dla-osob-mlodych/" TargetMode="External"/><Relationship Id="rId4" Type="http://schemas.openxmlformats.org/officeDocument/2006/relationships/hyperlink" Target="https://www.biznes-firma.pl/dotacje-i-dofinansowania"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https://www.ibye.ie/" TargetMode="External"/><Relationship Id="rId2" Type="http://schemas.openxmlformats.org/officeDocument/2006/relationships/notesSlide" Target="../notesSlides/notesSlide31.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48.png"/></Relationships>
</file>

<file path=ppt/slides/_rels/slide75.xml.rels><?xml version="1.0" encoding="UTF-8" standalone="yes"?>
<Relationships xmlns="http://schemas.openxmlformats.org/package/2006/relationships"><Relationship Id="rId3" Type="http://schemas.openxmlformats.org/officeDocument/2006/relationships/hyperlink" Target="https://spunout.ie/employment/article/what-does-enterprise-ireland-do-for-young-entrepreneurs" TargetMode="External"/><Relationship Id="rId2" Type="http://schemas.openxmlformats.org/officeDocument/2006/relationships/hyperlink" Target="https://studententrepreneurawards.com/" TargetMode="Externa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49.png"/></Relationships>
</file>

<file path=ppt/slides/_rels/slide76.xml.rels><?xml version="1.0" encoding="UTF-8" standalone="yes"?>
<Relationships xmlns="http://schemas.openxmlformats.org/package/2006/relationships"><Relationship Id="rId3" Type="http://schemas.openxmlformats.org/officeDocument/2006/relationships/hyperlink" Target="http://www.goforitni.com/" TargetMode="External"/><Relationship Id="rId2" Type="http://schemas.openxmlformats.org/officeDocument/2006/relationships/hyperlink" Target="http://www.enterpriseni.com/" TargetMode="External"/><Relationship Id="rId1" Type="http://schemas.openxmlformats.org/officeDocument/2006/relationships/slideLayout" Target="../slideLayouts/slideLayout13.xml"/><Relationship Id="rId4" Type="http://schemas.openxmlformats.org/officeDocument/2006/relationships/hyperlink" Target="https://www.princes-trust.org.uk/help-for-young-people/support-starting-business" TargetMode="External"/></Relationships>
</file>

<file path=ppt/slides/_rels/slide7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hyperlink" Target="https://www.youtube.com/watch?v=P9t2I-rSpNg" TargetMode="External"/><Relationship Id="rId2" Type="http://schemas.openxmlformats.org/officeDocument/2006/relationships/notesSlide" Target="../notesSlides/notesSlide33.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hyperlink" Target="https://www.youtube.com/watch?v=FrIfes1L7NI" TargetMode="External"/></Relationships>
</file>

<file path=ppt/slides/_rels/slide8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3" Type="http://schemas.openxmlformats.org/officeDocument/2006/relationships/hyperlink" Target="http://www.epicopportunities.eu/" TargetMode="External"/><Relationship Id="rId2" Type="http://schemas.openxmlformats.org/officeDocument/2006/relationships/hyperlink" Target="https://www.facebook.com/EPICopportunties/" TargetMode="External"/><Relationship Id="rId1" Type="http://schemas.openxmlformats.org/officeDocument/2006/relationships/slideLayout" Target="../slideLayouts/slideLayout20.xml"/><Relationship Id="rId5" Type="http://schemas.openxmlformats.org/officeDocument/2006/relationships/image" Target="../media/image52.png"/><Relationship Id="rId4" Type="http://schemas.openxmlformats.org/officeDocument/2006/relationships/image" Target="../media/image5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6600826" y="2616622"/>
            <a:ext cx="5348914" cy="3708133"/>
          </a:xfrm>
        </p:spPr>
        <p:txBody>
          <a:bodyPr/>
          <a:lstStyle/>
          <a:p>
            <a:pPr algn="r"/>
            <a:r>
              <a:rPr lang="en-US" sz="4400" b="1" dirty="0"/>
              <a:t>Resourcing your idea: How to Get The Support You Need</a:t>
            </a:r>
            <a:endParaRPr lang="en-IE" sz="4400" dirty="0"/>
          </a:p>
          <a:p>
            <a:pPr algn="r"/>
            <a:endParaRPr lang="en-US" sz="4400" dirty="0"/>
          </a:p>
        </p:txBody>
      </p:sp>
      <p:sp>
        <p:nvSpPr>
          <p:cNvPr id="2" name="Text Placeholder 1"/>
          <p:cNvSpPr>
            <a:spLocks noGrp="1"/>
          </p:cNvSpPr>
          <p:nvPr>
            <p:ph type="body" sz="quarter" idx="10"/>
          </p:nvPr>
        </p:nvSpPr>
        <p:spPr>
          <a:xfrm rot="21333864">
            <a:off x="7182993" y="929568"/>
            <a:ext cx="4773734" cy="743199"/>
          </a:xfrm>
        </p:spPr>
        <p:txBody>
          <a:bodyPr>
            <a:noAutofit/>
          </a:bodyPr>
          <a:lstStyle/>
          <a:p>
            <a:pPr algn="ctr"/>
            <a:r>
              <a:rPr lang="en-US" b="1" dirty="0"/>
              <a:t>Module 4 - DURA</a:t>
            </a:r>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3637" r="13637"/>
          <a:stretch/>
        </p:blipFill>
        <p:spPr>
          <a:xfrm flipH="1">
            <a:off x="-26282" y="-14288"/>
            <a:ext cx="7498644" cy="6879191"/>
          </a:xfrm>
        </p:spPr>
      </p:pic>
      <p:sp>
        <p:nvSpPr>
          <p:cNvPr id="4" name="Rectangle 3">
            <a:extLst>
              <a:ext uri="{FF2B5EF4-FFF2-40B4-BE49-F238E27FC236}">
                <a16:creationId xmlns:a16="http://schemas.microsoft.com/office/drawing/2014/main" id="{33C9042E-B49C-D049-BD75-43A40FE2B45C}"/>
              </a:ext>
            </a:extLst>
          </p:cNvPr>
          <p:cNvSpPr/>
          <p:nvPr/>
        </p:nvSpPr>
        <p:spPr>
          <a:xfrm>
            <a:off x="7871846" y="6064803"/>
            <a:ext cx="410647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6">
            <a:extLst>
              <a:ext uri="{FF2B5EF4-FFF2-40B4-BE49-F238E27FC236}">
                <a16:creationId xmlns:a16="http://schemas.microsoft.com/office/drawing/2014/main" id="{E72B9572-00D7-454B-82AA-7C5414260933}"/>
              </a:ext>
            </a:extLst>
          </p:cNvPr>
          <p:cNvSpPr txBox="1">
            <a:spLocks noGrp="1"/>
          </p:cNvSpPr>
          <p:nvPr/>
        </p:nvSpPr>
        <p:spPr bwMode="auto">
          <a:xfrm>
            <a:off x="7995278" y="6324756"/>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9" name="Picture 8">
            <a:extLst>
              <a:ext uri="{FF2B5EF4-FFF2-40B4-BE49-F238E27FC236}">
                <a16:creationId xmlns:a16="http://schemas.microsoft.com/office/drawing/2014/main" id="{0123F999-FEF4-1447-8497-432C334AB4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4140" y="6269194"/>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5E66043E-730B-FC46-A436-313C664992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935" y="3006261"/>
            <a:ext cx="4586090" cy="3858642"/>
          </a:xfrm>
          <a:prstGeom prst="rect">
            <a:avLst/>
          </a:prstGeom>
        </p:spPr>
      </p:pic>
    </p:spTree>
    <p:extLst>
      <p:ext uri="{BB962C8B-B14F-4D97-AF65-F5344CB8AC3E}">
        <p14:creationId xmlns:p14="http://schemas.microsoft.com/office/powerpoint/2010/main" val="10214844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548871" y="1866737"/>
            <a:ext cx="3535736" cy="4562814"/>
          </a:xfrm>
        </p:spPr>
        <p:txBody>
          <a:bodyPr/>
          <a:lstStyle/>
          <a:p>
            <a:pPr marL="0" indent="0">
              <a:spcBef>
                <a:spcPts val="0"/>
              </a:spcBef>
              <a:buNone/>
            </a:pPr>
            <a:r>
              <a:rPr lang="en-US" b="1" dirty="0">
                <a:solidFill>
                  <a:srgbClr val="FF0000"/>
                </a:solidFill>
              </a:rPr>
              <a:t>You</a:t>
            </a:r>
            <a:r>
              <a:rPr lang="en-US" b="1" dirty="0"/>
              <a:t> </a:t>
            </a:r>
            <a:r>
              <a:rPr lang="en-US" dirty="0"/>
              <a:t>are the best resource your business could have. Knowledge and skills are important, but more important is your ability to solve problems</a:t>
            </a:r>
            <a:r>
              <a:rPr lang="hr-HR" dirty="0"/>
              <a:t>.</a:t>
            </a:r>
            <a:r>
              <a:rPr lang="en-US" dirty="0"/>
              <a:t> </a:t>
            </a:r>
            <a:r>
              <a:rPr lang="hr-HR" dirty="0"/>
              <a:t>S</a:t>
            </a:r>
            <a:r>
              <a:rPr lang="en-US" dirty="0" err="1"/>
              <a:t>tay</a:t>
            </a:r>
            <a:r>
              <a:rPr lang="en-US" dirty="0"/>
              <a:t> </a:t>
            </a:r>
            <a:r>
              <a:rPr lang="en-US" b="1" dirty="0">
                <a:solidFill>
                  <a:srgbClr val="DA2128"/>
                </a:solidFill>
              </a:rPr>
              <a:t>determined</a:t>
            </a:r>
            <a:r>
              <a:rPr lang="en-US" b="1" dirty="0"/>
              <a:t> </a:t>
            </a:r>
            <a:r>
              <a:rPr lang="en-US" dirty="0"/>
              <a:t>and to be </a:t>
            </a:r>
            <a:r>
              <a:rPr lang="en-US" b="1" dirty="0">
                <a:solidFill>
                  <a:srgbClr val="DA2128"/>
                </a:solidFill>
              </a:rPr>
              <a:t>flexible</a:t>
            </a:r>
            <a:r>
              <a:rPr lang="hr-HR" dirty="0"/>
              <a:t>!</a:t>
            </a:r>
          </a:p>
          <a:p>
            <a:pPr marL="0" indent="0">
              <a:spcBef>
                <a:spcPts val="0"/>
              </a:spcBef>
              <a:buNone/>
            </a:pPr>
            <a:endParaRPr lang="hr-HR" dirty="0"/>
          </a:p>
          <a:p>
            <a:pPr marL="0" indent="0">
              <a:spcBef>
                <a:spcPts val="0"/>
              </a:spcBef>
              <a:buNone/>
            </a:pPr>
            <a:r>
              <a:rPr lang="hr-HR" sz="2800" b="1" dirty="0">
                <a:solidFill>
                  <a:srgbClr val="DA2128"/>
                </a:solidFill>
              </a:rPr>
              <a:t>5 </a:t>
            </a:r>
            <a:r>
              <a:rPr lang="hr-HR" sz="2800" b="1" dirty="0" err="1">
                <a:solidFill>
                  <a:srgbClr val="DA2128"/>
                </a:solidFill>
              </a:rPr>
              <a:t>resources</a:t>
            </a:r>
            <a:r>
              <a:rPr lang="hr-HR" sz="2800" b="1" dirty="0">
                <a:solidFill>
                  <a:srgbClr val="DA2128"/>
                </a:solidFill>
              </a:rPr>
              <a:t> </a:t>
            </a:r>
            <a:r>
              <a:rPr lang="hr-HR" sz="2800" b="1" dirty="0" err="1">
                <a:solidFill>
                  <a:srgbClr val="DA2128"/>
                </a:solidFill>
              </a:rPr>
              <a:t>required</a:t>
            </a:r>
            <a:r>
              <a:rPr lang="hr-HR" sz="2800" b="1" dirty="0">
                <a:solidFill>
                  <a:srgbClr val="DA2128"/>
                </a:solidFill>
              </a:rPr>
              <a:t> for </a:t>
            </a:r>
            <a:r>
              <a:rPr lang="hr-HR" sz="2800" b="1" dirty="0" err="1">
                <a:solidFill>
                  <a:srgbClr val="DA2128"/>
                </a:solidFill>
              </a:rPr>
              <a:t>starting</a:t>
            </a:r>
            <a:r>
              <a:rPr lang="hr-HR" sz="2800" b="1" dirty="0">
                <a:solidFill>
                  <a:srgbClr val="DA2128"/>
                </a:solidFill>
              </a:rPr>
              <a:t> a </a:t>
            </a:r>
            <a:r>
              <a:rPr lang="hr-HR" sz="2800" b="1" dirty="0" err="1">
                <a:solidFill>
                  <a:srgbClr val="DA2128"/>
                </a:solidFill>
              </a:rPr>
              <a:t>business</a:t>
            </a:r>
            <a:r>
              <a:rPr lang="hr-HR" sz="2800" b="1" dirty="0">
                <a:solidFill>
                  <a:srgbClr val="DA2128"/>
                </a:solidFill>
              </a:rPr>
              <a:t>:</a:t>
            </a:r>
            <a:endParaRPr lang="hr-HR" sz="2800" dirty="0">
              <a:solidFill>
                <a:srgbClr val="DA2128"/>
              </a:solidFill>
            </a:endParaRPr>
          </a:p>
          <a:p>
            <a:pPr marL="0" indent="0">
              <a:spcBef>
                <a:spcPts val="0"/>
              </a:spcBef>
              <a:buNone/>
            </a:pPr>
            <a:endParaRPr lang="hr-HR" dirty="0"/>
          </a:p>
        </p:txBody>
      </p:sp>
      <p:sp>
        <p:nvSpPr>
          <p:cNvPr id="4" name="Rectangle 3">
            <a:extLst>
              <a:ext uri="{FF2B5EF4-FFF2-40B4-BE49-F238E27FC236}">
                <a16:creationId xmlns:a16="http://schemas.microsoft.com/office/drawing/2014/main" id="{6E6509F6-1A3B-964C-AE55-C1D3DEFAD48E}"/>
              </a:ext>
            </a:extLst>
          </p:cNvPr>
          <p:cNvSpPr/>
          <p:nvPr/>
        </p:nvSpPr>
        <p:spPr>
          <a:xfrm rot="285998">
            <a:off x="4115042" y="830786"/>
            <a:ext cx="224489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85998">
            <a:off x="392042" y="846443"/>
            <a:ext cx="7352961" cy="716025"/>
          </a:xfrm>
        </p:spPr>
        <p:txBody>
          <a:bodyPr>
            <a:noAutofit/>
          </a:bodyPr>
          <a:lstStyle/>
          <a:p>
            <a:r>
              <a:rPr lang="en-US" dirty="0"/>
              <a:t>Resourcing Your Business Idea</a:t>
            </a:r>
          </a:p>
        </p:txBody>
      </p:sp>
      <p:sp>
        <p:nvSpPr>
          <p:cNvPr id="5" name="Text Placeholder 2">
            <a:extLst>
              <a:ext uri="{FF2B5EF4-FFF2-40B4-BE49-F238E27FC236}">
                <a16:creationId xmlns:a16="http://schemas.microsoft.com/office/drawing/2014/main" id="{0564FC6C-FC0A-0942-9C09-A958027AACB2}"/>
              </a:ext>
            </a:extLst>
          </p:cNvPr>
          <p:cNvSpPr txBox="1">
            <a:spLocks/>
          </p:cNvSpPr>
          <p:nvPr/>
        </p:nvSpPr>
        <p:spPr>
          <a:xfrm>
            <a:off x="4315624" y="1965715"/>
            <a:ext cx="7384657" cy="4562814"/>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lgn="just">
              <a:buClr>
                <a:srgbClr val="1268B3"/>
              </a:buClr>
              <a:buSzPct val="90000"/>
              <a:buFont typeface="+mj-lt"/>
              <a:buAutoNum type="arabicPeriod" startAt="5"/>
            </a:pPr>
            <a:r>
              <a:rPr lang="hr-HR" b="1" dirty="0">
                <a:solidFill>
                  <a:srgbClr val="DA2128"/>
                </a:solidFill>
              </a:rPr>
              <a:t>Business </a:t>
            </a:r>
            <a:r>
              <a:rPr lang="hr-HR" b="1" dirty="0" err="1">
                <a:solidFill>
                  <a:srgbClr val="DA2128"/>
                </a:solidFill>
              </a:rPr>
              <a:t>Support</a:t>
            </a:r>
            <a:r>
              <a:rPr lang="hr-HR" b="1" dirty="0">
                <a:solidFill>
                  <a:srgbClr val="DA2128"/>
                </a:solidFill>
              </a:rPr>
              <a:t> </a:t>
            </a:r>
            <a:r>
              <a:rPr lang="hr-HR" b="1" dirty="0"/>
              <a:t>– </a:t>
            </a:r>
            <a:r>
              <a:rPr lang="en-US" dirty="0"/>
              <a:t>you  need </a:t>
            </a:r>
            <a:r>
              <a:rPr lang="en-US" b="1" dirty="0"/>
              <a:t>interpersonal skills</a:t>
            </a:r>
            <a:r>
              <a:rPr lang="en-US" dirty="0"/>
              <a:t>, </a:t>
            </a:r>
            <a:r>
              <a:rPr lang="en-US" b="1" dirty="0"/>
              <a:t>teambuilding skills</a:t>
            </a:r>
            <a:r>
              <a:rPr lang="en-US" dirty="0"/>
              <a:t>, and </a:t>
            </a:r>
            <a:r>
              <a:rPr lang="en-US" b="1" dirty="0"/>
              <a:t>leadership skills</a:t>
            </a:r>
            <a:r>
              <a:rPr lang="en-US" dirty="0"/>
              <a:t>, as you'll need to </a:t>
            </a:r>
            <a:r>
              <a:rPr lang="en-US" b="1" dirty="0"/>
              <a:t>work with others </a:t>
            </a:r>
            <a:r>
              <a:rPr lang="en-US" dirty="0"/>
              <a:t>including customers, employees, other business people, online business communities, business coach etc.</a:t>
            </a:r>
          </a:p>
          <a:p>
            <a:pPr marL="457200" indent="-457200" algn="just">
              <a:buClr>
                <a:srgbClr val="1268B3"/>
              </a:buClr>
              <a:buSzPct val="90000"/>
              <a:buFont typeface="+mj-lt"/>
              <a:buAutoNum type="arabicPeriod" startAt="5"/>
            </a:pPr>
            <a:endParaRPr lang="en-US" dirty="0"/>
          </a:p>
          <a:p>
            <a:pPr marL="407988" indent="0">
              <a:buClr>
                <a:srgbClr val="1268B3"/>
              </a:buClr>
              <a:buSzPct val="90000"/>
              <a:buNone/>
            </a:pPr>
            <a:r>
              <a:rPr lang="hr-HR" sz="2000" i="1" dirty="0" err="1">
                <a:solidFill>
                  <a:srgbClr val="1268B3"/>
                </a:solidFill>
              </a:rPr>
              <a:t>https</a:t>
            </a:r>
            <a:r>
              <a:rPr lang="hr-HR" sz="2000" i="1" dirty="0">
                <a:solidFill>
                  <a:srgbClr val="1268B3"/>
                </a:solidFill>
              </a:rPr>
              <a:t>://</a:t>
            </a:r>
            <a:r>
              <a:rPr lang="hr-HR" sz="2000" i="1" dirty="0" err="1">
                <a:solidFill>
                  <a:srgbClr val="1268B3"/>
                </a:solidFill>
              </a:rPr>
              <a:t>www.thebalancesmb.com</a:t>
            </a:r>
            <a:r>
              <a:rPr lang="hr-HR" sz="2000" i="1" dirty="0">
                <a:solidFill>
                  <a:srgbClr val="1268B3"/>
                </a:solidFill>
              </a:rPr>
              <a:t>/succeed-in-starting-a-business-2947253</a:t>
            </a:r>
          </a:p>
        </p:txBody>
      </p:sp>
      <p:cxnSp>
        <p:nvCxnSpPr>
          <p:cNvPr id="7" name="Straight Connector 6">
            <a:extLst>
              <a:ext uri="{FF2B5EF4-FFF2-40B4-BE49-F238E27FC236}">
                <a16:creationId xmlns:a16="http://schemas.microsoft.com/office/drawing/2014/main" id="{6F160CDF-DC3C-8F4E-9A6A-9013C42141BB}"/>
              </a:ext>
            </a:extLst>
          </p:cNvPr>
          <p:cNvCxnSpPr/>
          <p:nvPr/>
        </p:nvCxnSpPr>
        <p:spPr>
          <a:xfrm>
            <a:off x="4227487" y="1866737"/>
            <a:ext cx="0" cy="4405476"/>
          </a:xfrm>
          <a:prstGeom prst="line">
            <a:avLst/>
          </a:prstGeom>
          <a:ln w="28575">
            <a:solidFill>
              <a:srgbClr val="1268B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4112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6136" y="391666"/>
            <a:ext cx="5199824" cy="2741002"/>
          </a:xfrm>
        </p:spPr>
        <p:txBody>
          <a:bodyPr/>
          <a:lstStyle/>
          <a:p>
            <a:r>
              <a:rPr lang="hr-HR" dirty="0"/>
              <a:t>02 Financing your business idea: </a:t>
            </a:r>
            <a:r>
              <a:rPr lang="hr-HR" b="1" dirty="0"/>
              <a:t>CROWDFUNDING</a:t>
            </a:r>
            <a:endParaRPr lang="en-US" b="1" dirty="0"/>
          </a:p>
        </p:txBody>
      </p:sp>
      <p:pic>
        <p:nvPicPr>
          <p:cNvPr id="3" name="Picture 2"/>
          <p:cNvPicPr>
            <a:picLocks noChangeAspect="1"/>
          </p:cNvPicPr>
          <p:nvPr/>
        </p:nvPicPr>
        <p:blipFill>
          <a:blip r:embed="rId2"/>
          <a:stretch>
            <a:fillRect/>
          </a:stretch>
        </p:blipFill>
        <p:spPr>
          <a:xfrm>
            <a:off x="5521809" y="328618"/>
            <a:ext cx="6456224" cy="6529382"/>
          </a:xfrm>
          <a:prstGeom prst="rect">
            <a:avLst/>
          </a:prstGeom>
        </p:spPr>
      </p:pic>
      <p:sp>
        <p:nvSpPr>
          <p:cNvPr id="4" name="Rectangle 3"/>
          <p:cNvSpPr/>
          <p:nvPr/>
        </p:nvSpPr>
        <p:spPr>
          <a:xfrm>
            <a:off x="576136" y="3593309"/>
            <a:ext cx="4653089" cy="1569660"/>
          </a:xfrm>
          <a:prstGeom prst="rect">
            <a:avLst/>
          </a:prstGeom>
        </p:spPr>
        <p:txBody>
          <a:bodyPr wrap="square">
            <a:spAutoFit/>
          </a:bodyPr>
          <a:lstStyle/>
          <a:p>
            <a:r>
              <a:rPr lang="hr-HR" sz="2400" dirty="0">
                <a:solidFill>
                  <a:schemeClr val="bg1"/>
                </a:solidFill>
              </a:rPr>
              <a:t>Looking </a:t>
            </a:r>
            <a:r>
              <a:rPr lang="en-GB" sz="2400" dirty="0">
                <a:solidFill>
                  <a:schemeClr val="bg1"/>
                </a:solidFill>
              </a:rPr>
              <a:t>for the best ways to fund your business idea? Crowdfunding offers different types of support, check out which</a:t>
            </a:r>
            <a:r>
              <a:rPr lang="hr-HR" sz="2400" dirty="0">
                <a:solidFill>
                  <a:schemeClr val="bg1"/>
                </a:solidFill>
              </a:rPr>
              <a:t>!</a:t>
            </a:r>
          </a:p>
        </p:txBody>
      </p:sp>
    </p:spTree>
    <p:extLst>
      <p:ext uri="{BB962C8B-B14F-4D97-AF65-F5344CB8AC3E}">
        <p14:creationId xmlns:p14="http://schemas.microsoft.com/office/powerpoint/2010/main" val="843778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p:txBody>
          <a:bodyPr/>
          <a:lstStyle/>
          <a:p>
            <a:r>
              <a:rPr lang="en-GB" b="1" dirty="0">
                <a:solidFill>
                  <a:srgbClr val="FDB614"/>
                </a:solidFill>
              </a:rPr>
              <a:t>Crowdfunding</a:t>
            </a:r>
            <a:r>
              <a:rPr lang="en-GB" dirty="0">
                <a:solidFill>
                  <a:srgbClr val="FFD700"/>
                </a:solidFill>
              </a:rPr>
              <a:t> </a:t>
            </a:r>
            <a:r>
              <a:rPr lang="en-GB" dirty="0"/>
              <a:t>allows you to promote your vision for your product online, and take orders and pre-sell inventory before you pay to manufacture it.</a:t>
            </a:r>
            <a:endParaRPr lang="hr-HR" dirty="0"/>
          </a:p>
          <a:p>
            <a:endParaRPr lang="hr-HR" dirty="0"/>
          </a:p>
          <a:p>
            <a:r>
              <a:rPr lang="en-GB" b="1" dirty="0">
                <a:solidFill>
                  <a:srgbClr val="FDB614"/>
                </a:solidFill>
              </a:rPr>
              <a:t>Crowdfunding</a:t>
            </a:r>
            <a:r>
              <a:rPr lang="en-GB" dirty="0">
                <a:solidFill>
                  <a:srgbClr val="FFD700"/>
                </a:solidFill>
              </a:rPr>
              <a:t> </a:t>
            </a:r>
            <a:r>
              <a:rPr lang="en-GB" dirty="0"/>
              <a:t>is a method of raising money for a project, company, or business expansion from a large group of people, many of whom you may not know, most often via the Internet. </a:t>
            </a:r>
            <a:endParaRPr lang="en-US" dirty="0"/>
          </a:p>
        </p:txBody>
      </p:sp>
      <p:sp>
        <p:nvSpPr>
          <p:cNvPr id="3" name="Text Placeholder 2"/>
          <p:cNvSpPr>
            <a:spLocks noGrp="1"/>
          </p:cNvSpPr>
          <p:nvPr>
            <p:ph type="body" sz="quarter" idx="10"/>
          </p:nvPr>
        </p:nvSpPr>
        <p:spPr/>
        <p:txBody>
          <a:bodyPr>
            <a:normAutofit/>
          </a:bodyPr>
          <a:lstStyle/>
          <a:p>
            <a:r>
              <a:rPr lang="hr-HR" sz="3600" dirty="0" err="1"/>
              <a:t>Crowdfunding</a:t>
            </a:r>
            <a:endParaRPr lang="en-US" sz="3600" dirty="0"/>
          </a:p>
        </p:txBody>
      </p:sp>
      <p:sp>
        <p:nvSpPr>
          <p:cNvPr id="6" name="Rectangle 5">
            <a:extLst>
              <a:ext uri="{FF2B5EF4-FFF2-40B4-BE49-F238E27FC236}">
                <a16:creationId xmlns:a16="http://schemas.microsoft.com/office/drawing/2014/main" id="{D7097F44-CE5B-4A49-9517-11DE153A7B70}"/>
              </a:ext>
            </a:extLst>
          </p:cNvPr>
          <p:cNvSpPr/>
          <p:nvPr/>
        </p:nvSpPr>
        <p:spPr>
          <a:xfrm rot="256793">
            <a:off x="3734830" y="583828"/>
            <a:ext cx="2029592" cy="1155983"/>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8" descr="A close up of a bottle&#10;&#10;Description automatically generated">
            <a:extLst>
              <a:ext uri="{FF2B5EF4-FFF2-40B4-BE49-F238E27FC236}">
                <a16:creationId xmlns:a16="http://schemas.microsoft.com/office/drawing/2014/main" id="{905A347A-A5F2-504E-AF1B-09E8642D30B8}"/>
              </a:ext>
            </a:extLst>
          </p:cNvPr>
          <p:cNvPicPr>
            <a:picLocks noGrp="1" noChangeAspect="1"/>
          </p:cNvPicPr>
          <p:nvPr>
            <p:ph type="pic" sz="quarter" idx="24"/>
          </p:nvPr>
        </p:nvPicPr>
        <p:blipFill>
          <a:blip r:embed="rId2"/>
          <a:srcRect l="18928" r="18928"/>
          <a:stretch>
            <a:fillRect/>
          </a:stretch>
        </p:blipFill>
        <p:spPr/>
      </p:pic>
    </p:spTree>
    <p:extLst>
      <p:ext uri="{BB962C8B-B14F-4D97-AF65-F5344CB8AC3E}">
        <p14:creationId xmlns:p14="http://schemas.microsoft.com/office/powerpoint/2010/main" val="2950047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268B3"/>
        </a:solidFill>
        <a:effectLst/>
      </p:bgPr>
    </p:bg>
    <p:spTree>
      <p:nvGrpSpPr>
        <p:cNvPr id="1" name=""/>
        <p:cNvGrpSpPr/>
        <p:nvPr/>
      </p:nvGrpSpPr>
      <p:grpSpPr>
        <a:xfrm>
          <a:off x="0" y="0"/>
          <a:ext cx="0" cy="0"/>
          <a:chOff x="0" y="0"/>
          <a:chExt cx="0" cy="0"/>
        </a:xfrm>
      </p:grpSpPr>
      <p:sp>
        <p:nvSpPr>
          <p:cNvPr id="3" name="Rectangle 2"/>
          <p:cNvSpPr/>
          <p:nvPr/>
        </p:nvSpPr>
        <p:spPr>
          <a:xfrm>
            <a:off x="1481138" y="2794288"/>
            <a:ext cx="9588500" cy="3801041"/>
          </a:xfrm>
          <a:prstGeom prst="rect">
            <a:avLst/>
          </a:prstGeom>
        </p:spPr>
        <p:txBody>
          <a:bodyPr wrap="square">
            <a:spAutoFit/>
          </a:bodyPr>
          <a:lstStyle/>
          <a:p>
            <a:pPr lvl="0" algn="just" fontAlgn="base">
              <a:lnSpc>
                <a:spcPct val="90000"/>
              </a:lnSpc>
              <a:spcBef>
                <a:spcPts val="1000"/>
              </a:spcBef>
              <a:buClr>
                <a:srgbClr val="EA1D76"/>
              </a:buClr>
            </a:pPr>
            <a:r>
              <a:rPr lang="hr-HR" sz="2400" b="1" dirty="0">
                <a:solidFill>
                  <a:srgbClr val="FFD700"/>
                </a:solidFill>
              </a:rPr>
              <a:t>R</a:t>
            </a:r>
            <a:r>
              <a:rPr lang="en-GB" sz="2400" b="1" dirty="0" err="1">
                <a:solidFill>
                  <a:srgbClr val="FFD700"/>
                </a:solidFill>
              </a:rPr>
              <a:t>ewards</a:t>
            </a:r>
            <a:r>
              <a:rPr lang="en-GB" sz="2400" b="1" dirty="0">
                <a:solidFill>
                  <a:srgbClr val="FFD700"/>
                </a:solidFill>
              </a:rPr>
              <a:t>-based crowdfunding</a:t>
            </a:r>
            <a:r>
              <a:rPr lang="hr-HR" sz="2400" dirty="0">
                <a:solidFill>
                  <a:prstClr val="white"/>
                </a:solidFill>
              </a:rPr>
              <a:t>: </a:t>
            </a:r>
            <a:r>
              <a:rPr lang="en-GB" sz="2400" dirty="0">
                <a:solidFill>
                  <a:prstClr val="white"/>
                </a:solidFill>
              </a:rPr>
              <a:t>backers give a small amount of money in</a:t>
            </a:r>
            <a:r>
              <a:rPr lang="hr-HR" sz="2400" dirty="0">
                <a:solidFill>
                  <a:prstClr val="white"/>
                </a:solidFill>
              </a:rPr>
              <a:t> </a:t>
            </a:r>
            <a:r>
              <a:rPr lang="en-GB" sz="2400" dirty="0">
                <a:solidFill>
                  <a:prstClr val="white"/>
                </a:solidFill>
              </a:rPr>
              <a:t>exchange for a reward</a:t>
            </a:r>
            <a:endParaRPr lang="hr-HR" sz="2400" dirty="0">
              <a:solidFill>
                <a:prstClr val="white"/>
              </a:solidFill>
            </a:endParaRPr>
          </a:p>
          <a:p>
            <a:pPr lvl="0" algn="just" fontAlgn="base">
              <a:lnSpc>
                <a:spcPct val="90000"/>
              </a:lnSpc>
              <a:spcBef>
                <a:spcPts val="1000"/>
              </a:spcBef>
              <a:buClr>
                <a:srgbClr val="EA1D76"/>
              </a:buClr>
            </a:pPr>
            <a:r>
              <a:rPr lang="hr-HR" sz="2400" b="1" dirty="0">
                <a:solidFill>
                  <a:srgbClr val="FFD700"/>
                </a:solidFill>
              </a:rPr>
              <a:t>D</a:t>
            </a:r>
            <a:r>
              <a:rPr lang="en-GB" sz="2400" b="1" dirty="0" err="1">
                <a:solidFill>
                  <a:srgbClr val="FFD700"/>
                </a:solidFill>
              </a:rPr>
              <a:t>onation</a:t>
            </a:r>
            <a:r>
              <a:rPr lang="en-GB" sz="2400" b="1" dirty="0">
                <a:solidFill>
                  <a:srgbClr val="FFD700"/>
                </a:solidFill>
              </a:rPr>
              <a:t>-based crowdfunding</a:t>
            </a:r>
            <a:r>
              <a:rPr lang="hr-HR" sz="2400" dirty="0">
                <a:solidFill>
                  <a:prstClr val="white"/>
                </a:solidFill>
              </a:rPr>
              <a:t>: </a:t>
            </a:r>
            <a:r>
              <a:rPr lang="en-GB" sz="2400" dirty="0">
                <a:solidFill>
                  <a:prstClr val="white"/>
                </a:solidFill>
              </a:rPr>
              <a:t>donors donate</a:t>
            </a:r>
            <a:r>
              <a:rPr lang="hr-HR" sz="2400" dirty="0">
                <a:solidFill>
                  <a:prstClr val="white"/>
                </a:solidFill>
              </a:rPr>
              <a:t> </a:t>
            </a:r>
            <a:r>
              <a:rPr lang="en-GB" sz="2400" dirty="0">
                <a:solidFill>
                  <a:prstClr val="white"/>
                </a:solidFill>
              </a:rPr>
              <a:t>a small amount of money in exchange for gratitude and </a:t>
            </a:r>
            <a:r>
              <a:rPr lang="hr-HR" sz="2400" dirty="0">
                <a:solidFill>
                  <a:prstClr val="white"/>
                </a:solidFill>
              </a:rPr>
              <a:t>the </a:t>
            </a:r>
            <a:r>
              <a:rPr lang="en-GB" sz="2400" dirty="0">
                <a:solidFill>
                  <a:prstClr val="white"/>
                </a:solidFill>
              </a:rPr>
              <a:t>feeling of supporting a cause they believe in</a:t>
            </a:r>
          </a:p>
          <a:p>
            <a:pPr lvl="0" algn="just" fontAlgn="base">
              <a:lnSpc>
                <a:spcPct val="90000"/>
              </a:lnSpc>
              <a:spcBef>
                <a:spcPts val="1000"/>
              </a:spcBef>
              <a:buClr>
                <a:srgbClr val="EA1D76"/>
              </a:buClr>
            </a:pPr>
            <a:r>
              <a:rPr lang="hr-HR" sz="2400" b="1" dirty="0">
                <a:solidFill>
                  <a:srgbClr val="FFD700"/>
                </a:solidFill>
              </a:rPr>
              <a:t>E</a:t>
            </a:r>
            <a:r>
              <a:rPr lang="en-GB" sz="2400" b="1" dirty="0" err="1">
                <a:solidFill>
                  <a:srgbClr val="FFD700"/>
                </a:solidFill>
              </a:rPr>
              <a:t>quity</a:t>
            </a:r>
            <a:r>
              <a:rPr lang="en-GB" sz="2400" b="1" dirty="0">
                <a:solidFill>
                  <a:srgbClr val="FFD700"/>
                </a:solidFill>
              </a:rPr>
              <a:t> crowdfunding</a:t>
            </a:r>
            <a:r>
              <a:rPr lang="hr-HR" sz="2400" dirty="0">
                <a:solidFill>
                  <a:prstClr val="white"/>
                </a:solidFill>
              </a:rPr>
              <a:t>: </a:t>
            </a:r>
            <a:r>
              <a:rPr lang="en-GB" sz="2400" dirty="0">
                <a:solidFill>
                  <a:prstClr val="white"/>
                </a:solidFill>
              </a:rPr>
              <a:t>investors invest large amounts of money in </a:t>
            </a:r>
            <a:r>
              <a:rPr lang="hr-HR" sz="2400" dirty="0">
                <a:solidFill>
                  <a:prstClr val="white"/>
                </a:solidFill>
              </a:rPr>
              <a:t>a</a:t>
            </a:r>
            <a:r>
              <a:rPr lang="en-GB" sz="2400" dirty="0">
                <a:solidFill>
                  <a:prstClr val="white"/>
                </a:solidFill>
              </a:rPr>
              <a:t> company in</a:t>
            </a:r>
            <a:r>
              <a:rPr lang="hr-HR" sz="2400" dirty="0">
                <a:solidFill>
                  <a:prstClr val="white"/>
                </a:solidFill>
              </a:rPr>
              <a:t> </a:t>
            </a:r>
            <a:r>
              <a:rPr lang="en-GB" sz="2400" dirty="0">
                <a:solidFill>
                  <a:prstClr val="white"/>
                </a:solidFill>
              </a:rPr>
              <a:t>exchange for a small piece of equity in </a:t>
            </a:r>
            <a:r>
              <a:rPr lang="hr-HR" sz="2400" dirty="0">
                <a:solidFill>
                  <a:prstClr val="white"/>
                </a:solidFill>
              </a:rPr>
              <a:t>it</a:t>
            </a:r>
          </a:p>
          <a:p>
            <a:pPr lvl="0" algn="just" fontAlgn="base">
              <a:lnSpc>
                <a:spcPct val="90000"/>
              </a:lnSpc>
              <a:spcBef>
                <a:spcPts val="1000"/>
              </a:spcBef>
              <a:buClr>
                <a:srgbClr val="EA1D76"/>
              </a:buClr>
            </a:pPr>
            <a:r>
              <a:rPr lang="hr-HR" sz="2400" b="1" dirty="0">
                <a:solidFill>
                  <a:srgbClr val="FFD700"/>
                </a:solidFill>
              </a:rPr>
              <a:t>D</a:t>
            </a:r>
            <a:r>
              <a:rPr lang="en-GB" sz="2400" b="1" dirty="0" err="1">
                <a:solidFill>
                  <a:srgbClr val="FFD700"/>
                </a:solidFill>
              </a:rPr>
              <a:t>ebt</a:t>
            </a:r>
            <a:r>
              <a:rPr lang="en-GB" sz="2400" b="1" dirty="0">
                <a:solidFill>
                  <a:srgbClr val="FFD700"/>
                </a:solidFill>
              </a:rPr>
              <a:t> crowdfunding</a:t>
            </a:r>
            <a:r>
              <a:rPr lang="hr-HR" sz="2400" dirty="0">
                <a:solidFill>
                  <a:prstClr val="white"/>
                </a:solidFill>
              </a:rPr>
              <a:t>: </a:t>
            </a:r>
            <a:r>
              <a:rPr lang="en-GB" sz="2400" dirty="0">
                <a:solidFill>
                  <a:prstClr val="white"/>
                </a:solidFill>
              </a:rPr>
              <a:t> the investor gets paid back on a fixed schedule with interest</a:t>
            </a:r>
            <a:r>
              <a:rPr lang="hr-HR" sz="2400" dirty="0">
                <a:solidFill>
                  <a:prstClr val="white"/>
                </a:solidFill>
              </a:rPr>
              <a:t>; </a:t>
            </a:r>
            <a:r>
              <a:rPr lang="en-GB" sz="2400" dirty="0">
                <a:solidFill>
                  <a:prstClr val="white"/>
                </a:solidFill>
              </a:rPr>
              <a:t>basically, instead of borrowing from a bank, you’re borrowing from a crowd of investors</a:t>
            </a:r>
            <a:r>
              <a:rPr lang="hr-HR" sz="2400" dirty="0">
                <a:solidFill>
                  <a:prstClr val="white"/>
                </a:solidFill>
              </a:rPr>
              <a:t>; it is sometimes known as peer-to-peer or loan-based lending</a:t>
            </a:r>
          </a:p>
        </p:txBody>
      </p:sp>
      <p:sp>
        <p:nvSpPr>
          <p:cNvPr id="5" name="Rectangle 4"/>
          <p:cNvSpPr/>
          <p:nvPr/>
        </p:nvSpPr>
        <p:spPr>
          <a:xfrm>
            <a:off x="570758" y="2298028"/>
            <a:ext cx="6376142" cy="461665"/>
          </a:xfrm>
          <a:prstGeom prst="rect">
            <a:avLst/>
          </a:prstGeom>
        </p:spPr>
        <p:txBody>
          <a:bodyPr wrap="square">
            <a:spAutoFit/>
          </a:bodyPr>
          <a:lstStyle/>
          <a:p>
            <a:r>
              <a:rPr lang="hr-HR" sz="2400" b="1" dirty="0">
                <a:solidFill>
                  <a:schemeClr val="bg1"/>
                </a:solidFill>
              </a:rPr>
              <a:t>There are </a:t>
            </a:r>
            <a:r>
              <a:rPr lang="hr-HR" sz="2400" b="1" dirty="0">
                <a:solidFill>
                  <a:srgbClr val="FFD700"/>
                </a:solidFill>
              </a:rPr>
              <a:t>4</a:t>
            </a:r>
            <a:r>
              <a:rPr lang="hr-HR" sz="2400" b="1" dirty="0">
                <a:solidFill>
                  <a:schemeClr val="bg1"/>
                </a:solidFill>
              </a:rPr>
              <a:t> types of Crowdfunding Platforms:</a:t>
            </a:r>
            <a:endParaRPr lang="en-US" sz="2400" b="1" dirty="0">
              <a:solidFill>
                <a:schemeClr val="bg1"/>
              </a:solidFill>
            </a:endParaRPr>
          </a:p>
        </p:txBody>
      </p:sp>
      <p:sp>
        <p:nvSpPr>
          <p:cNvPr id="6" name="Text Placeholder 5">
            <a:extLst>
              <a:ext uri="{FF2B5EF4-FFF2-40B4-BE49-F238E27FC236}">
                <a16:creationId xmlns:a16="http://schemas.microsoft.com/office/drawing/2014/main" id="{AABA576B-1C7A-0243-9846-10129F4F2FC7}"/>
              </a:ext>
            </a:extLst>
          </p:cNvPr>
          <p:cNvSpPr>
            <a:spLocks noGrp="1"/>
          </p:cNvSpPr>
          <p:nvPr>
            <p:ph type="body" sz="quarter" idx="14"/>
          </p:nvPr>
        </p:nvSpPr>
        <p:spPr/>
        <p:txBody>
          <a:bodyPr>
            <a:normAutofit fontScale="85000" lnSpcReduction="20000"/>
          </a:bodyPr>
          <a:lstStyle/>
          <a:p>
            <a:endParaRPr lang="en-US"/>
          </a:p>
        </p:txBody>
      </p:sp>
      <p:sp>
        <p:nvSpPr>
          <p:cNvPr id="7" name="Text Placeholder 6">
            <a:extLst>
              <a:ext uri="{FF2B5EF4-FFF2-40B4-BE49-F238E27FC236}">
                <a16:creationId xmlns:a16="http://schemas.microsoft.com/office/drawing/2014/main" id="{1A575276-C56E-464D-B93A-068BD3FD3B1C}"/>
              </a:ext>
            </a:extLst>
          </p:cNvPr>
          <p:cNvSpPr>
            <a:spLocks noGrp="1"/>
          </p:cNvSpPr>
          <p:nvPr>
            <p:ph type="body" sz="quarter" idx="15"/>
          </p:nvPr>
        </p:nvSpPr>
        <p:spPr/>
        <p:txBody>
          <a:bodyPr>
            <a:normAutofit fontScale="92500" lnSpcReduction="10000"/>
          </a:bodyPr>
          <a:lstStyle/>
          <a:p>
            <a:endParaRPr lang="en-US"/>
          </a:p>
        </p:txBody>
      </p:sp>
      <p:sp>
        <p:nvSpPr>
          <p:cNvPr id="2" name="Text Placeholder 1">
            <a:extLst>
              <a:ext uri="{FF2B5EF4-FFF2-40B4-BE49-F238E27FC236}">
                <a16:creationId xmlns:a16="http://schemas.microsoft.com/office/drawing/2014/main" id="{84761325-B5DC-BF4E-A94C-9F8C53298C19}"/>
              </a:ext>
            </a:extLst>
          </p:cNvPr>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4228005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3FEC6CD-8204-A646-B8E3-1893565294DF}"/>
              </a:ext>
            </a:extLst>
          </p:cNvPr>
          <p:cNvSpPr/>
          <p:nvPr/>
        </p:nvSpPr>
        <p:spPr>
          <a:xfrm>
            <a:off x="556471" y="1696568"/>
            <a:ext cx="7773142" cy="4465838"/>
          </a:xfrm>
          <a:prstGeom prst="rect">
            <a:avLst/>
          </a:prstGeom>
        </p:spPr>
        <p:txBody>
          <a:bodyPr wrap="square">
            <a:spAutoFit/>
          </a:bodyPr>
          <a:lstStyle/>
          <a:p>
            <a:pPr lvl="0" fontAlgn="base">
              <a:lnSpc>
                <a:spcPct val="90000"/>
              </a:lnSpc>
              <a:spcBef>
                <a:spcPts val="1000"/>
              </a:spcBef>
              <a:buClr>
                <a:srgbClr val="EA1D76"/>
              </a:buClr>
            </a:pPr>
            <a:r>
              <a:rPr lang="hr-HR" sz="2400" b="1" dirty="0">
                <a:solidFill>
                  <a:srgbClr val="1268B3"/>
                </a:solidFill>
              </a:rPr>
              <a:t>R</a:t>
            </a:r>
            <a:r>
              <a:rPr lang="en-GB" sz="2400" b="1" dirty="0" err="1">
                <a:solidFill>
                  <a:srgbClr val="1268B3"/>
                </a:solidFill>
              </a:rPr>
              <a:t>ewards</a:t>
            </a:r>
            <a:r>
              <a:rPr lang="en-GB" sz="2400" b="1" dirty="0">
                <a:solidFill>
                  <a:srgbClr val="1268B3"/>
                </a:solidFill>
              </a:rPr>
              <a:t>-based crowdfunding</a:t>
            </a:r>
            <a:r>
              <a:rPr lang="hr-HR" sz="2400" dirty="0">
                <a:solidFill>
                  <a:srgbClr val="1268B3"/>
                </a:solidFill>
              </a:rPr>
              <a:t>: </a:t>
            </a:r>
            <a:r>
              <a:rPr lang="en-GB" sz="2400" dirty="0">
                <a:solidFill>
                  <a:srgbClr val="4D4D4C"/>
                </a:solidFill>
              </a:rPr>
              <a:t>backers give a small amount of money in</a:t>
            </a:r>
            <a:r>
              <a:rPr lang="hr-HR" sz="2400" dirty="0">
                <a:solidFill>
                  <a:srgbClr val="4D4D4C"/>
                </a:solidFill>
              </a:rPr>
              <a:t> </a:t>
            </a:r>
            <a:r>
              <a:rPr lang="en-GB" sz="2400" dirty="0">
                <a:solidFill>
                  <a:srgbClr val="4D4D4C"/>
                </a:solidFill>
              </a:rPr>
              <a:t>exchange for a reward</a:t>
            </a:r>
            <a:endParaRPr lang="hr-HR" sz="2400" dirty="0">
              <a:solidFill>
                <a:srgbClr val="4D4D4C"/>
              </a:solidFill>
            </a:endParaRPr>
          </a:p>
          <a:p>
            <a:pPr lvl="0" fontAlgn="base">
              <a:lnSpc>
                <a:spcPct val="90000"/>
              </a:lnSpc>
              <a:spcBef>
                <a:spcPts val="1000"/>
              </a:spcBef>
              <a:buClr>
                <a:srgbClr val="EA1D76"/>
              </a:buClr>
            </a:pPr>
            <a:r>
              <a:rPr lang="hr-HR" sz="2400" b="1" dirty="0">
                <a:solidFill>
                  <a:srgbClr val="1268B3"/>
                </a:solidFill>
              </a:rPr>
              <a:t>D</a:t>
            </a:r>
            <a:r>
              <a:rPr lang="en-GB" sz="2400" b="1" dirty="0" err="1">
                <a:solidFill>
                  <a:srgbClr val="1268B3"/>
                </a:solidFill>
              </a:rPr>
              <a:t>onation</a:t>
            </a:r>
            <a:r>
              <a:rPr lang="en-GB" sz="2400" b="1" dirty="0">
                <a:solidFill>
                  <a:srgbClr val="1268B3"/>
                </a:solidFill>
              </a:rPr>
              <a:t>-based crowdfunding</a:t>
            </a:r>
            <a:r>
              <a:rPr lang="hr-HR" sz="2400" dirty="0">
                <a:solidFill>
                  <a:srgbClr val="DA2128"/>
                </a:solidFill>
              </a:rPr>
              <a:t>: </a:t>
            </a:r>
            <a:r>
              <a:rPr lang="en-GB" sz="2400" dirty="0">
                <a:solidFill>
                  <a:srgbClr val="4D4D4C"/>
                </a:solidFill>
              </a:rPr>
              <a:t>donors donate</a:t>
            </a:r>
            <a:r>
              <a:rPr lang="hr-HR" sz="2400" dirty="0">
                <a:solidFill>
                  <a:srgbClr val="4D4D4C"/>
                </a:solidFill>
              </a:rPr>
              <a:t> </a:t>
            </a:r>
            <a:r>
              <a:rPr lang="en-GB" sz="2400" dirty="0">
                <a:solidFill>
                  <a:srgbClr val="4D4D4C"/>
                </a:solidFill>
              </a:rPr>
              <a:t>a small amount of money in exchange for gratitude and </a:t>
            </a:r>
            <a:r>
              <a:rPr lang="hr-HR" sz="2400" dirty="0">
                <a:solidFill>
                  <a:srgbClr val="4D4D4C"/>
                </a:solidFill>
              </a:rPr>
              <a:t>the </a:t>
            </a:r>
            <a:r>
              <a:rPr lang="en-GB" sz="2400" dirty="0">
                <a:solidFill>
                  <a:srgbClr val="4D4D4C"/>
                </a:solidFill>
              </a:rPr>
              <a:t>feeling of supporting a cause they believe in</a:t>
            </a:r>
          </a:p>
          <a:p>
            <a:pPr lvl="0" fontAlgn="base">
              <a:lnSpc>
                <a:spcPct val="90000"/>
              </a:lnSpc>
              <a:spcBef>
                <a:spcPts val="1000"/>
              </a:spcBef>
              <a:buClr>
                <a:srgbClr val="EA1D76"/>
              </a:buClr>
            </a:pPr>
            <a:r>
              <a:rPr lang="hr-HR" sz="2400" b="1" dirty="0">
                <a:solidFill>
                  <a:srgbClr val="1268B3"/>
                </a:solidFill>
              </a:rPr>
              <a:t>E</a:t>
            </a:r>
            <a:r>
              <a:rPr lang="en-GB" sz="2400" b="1" dirty="0" err="1">
                <a:solidFill>
                  <a:srgbClr val="1268B3"/>
                </a:solidFill>
              </a:rPr>
              <a:t>quity</a:t>
            </a:r>
            <a:r>
              <a:rPr lang="en-GB" sz="2400" b="1" dirty="0">
                <a:solidFill>
                  <a:srgbClr val="1268B3"/>
                </a:solidFill>
              </a:rPr>
              <a:t> crowdfunding</a:t>
            </a:r>
            <a:r>
              <a:rPr lang="hr-HR" sz="2400" dirty="0">
                <a:solidFill>
                  <a:srgbClr val="1268B3"/>
                </a:solidFill>
              </a:rPr>
              <a:t>: </a:t>
            </a:r>
            <a:r>
              <a:rPr lang="en-GB" sz="2400" dirty="0">
                <a:solidFill>
                  <a:srgbClr val="4D4D4C"/>
                </a:solidFill>
              </a:rPr>
              <a:t>investors invest large amounts of money in </a:t>
            </a:r>
            <a:r>
              <a:rPr lang="hr-HR" sz="2400" dirty="0">
                <a:solidFill>
                  <a:srgbClr val="4D4D4C"/>
                </a:solidFill>
              </a:rPr>
              <a:t>a</a:t>
            </a:r>
            <a:r>
              <a:rPr lang="en-GB" sz="2400" dirty="0">
                <a:solidFill>
                  <a:srgbClr val="4D4D4C"/>
                </a:solidFill>
              </a:rPr>
              <a:t> company in</a:t>
            </a:r>
            <a:r>
              <a:rPr lang="hr-HR" sz="2400" dirty="0">
                <a:solidFill>
                  <a:srgbClr val="4D4D4C"/>
                </a:solidFill>
              </a:rPr>
              <a:t> </a:t>
            </a:r>
            <a:r>
              <a:rPr lang="en-GB" sz="2400" dirty="0">
                <a:solidFill>
                  <a:srgbClr val="4D4D4C"/>
                </a:solidFill>
              </a:rPr>
              <a:t>exchange for a small piece of equity in </a:t>
            </a:r>
            <a:r>
              <a:rPr lang="hr-HR" sz="2400" dirty="0">
                <a:solidFill>
                  <a:srgbClr val="4D4D4C"/>
                </a:solidFill>
              </a:rPr>
              <a:t>it</a:t>
            </a:r>
          </a:p>
          <a:p>
            <a:pPr lvl="0" fontAlgn="base">
              <a:lnSpc>
                <a:spcPct val="90000"/>
              </a:lnSpc>
              <a:spcBef>
                <a:spcPts val="1000"/>
              </a:spcBef>
              <a:buClr>
                <a:srgbClr val="EA1D76"/>
              </a:buClr>
            </a:pPr>
            <a:r>
              <a:rPr lang="hr-HR" sz="2400" b="1" dirty="0">
                <a:solidFill>
                  <a:srgbClr val="1268B3"/>
                </a:solidFill>
              </a:rPr>
              <a:t>D</a:t>
            </a:r>
            <a:r>
              <a:rPr lang="en-GB" sz="2400" b="1" dirty="0" err="1">
                <a:solidFill>
                  <a:srgbClr val="1268B3"/>
                </a:solidFill>
              </a:rPr>
              <a:t>ebt</a:t>
            </a:r>
            <a:r>
              <a:rPr lang="en-GB" sz="2400" b="1" dirty="0">
                <a:solidFill>
                  <a:srgbClr val="1268B3"/>
                </a:solidFill>
              </a:rPr>
              <a:t> crowdfunding</a:t>
            </a:r>
            <a:r>
              <a:rPr lang="hr-HR" sz="2400" dirty="0">
                <a:solidFill>
                  <a:srgbClr val="1268B3"/>
                </a:solidFill>
              </a:rPr>
              <a:t>: </a:t>
            </a:r>
            <a:r>
              <a:rPr lang="en-GB" sz="2400" dirty="0">
                <a:solidFill>
                  <a:srgbClr val="1268B3"/>
                </a:solidFill>
              </a:rPr>
              <a:t> </a:t>
            </a:r>
            <a:r>
              <a:rPr lang="en-GB" sz="2400" dirty="0">
                <a:solidFill>
                  <a:srgbClr val="4D4D4C"/>
                </a:solidFill>
              </a:rPr>
              <a:t>the investor gets paid back on a fixed schedule with interest</a:t>
            </a:r>
            <a:r>
              <a:rPr lang="hr-HR" sz="2400" dirty="0">
                <a:solidFill>
                  <a:srgbClr val="4D4D4C"/>
                </a:solidFill>
              </a:rPr>
              <a:t>; </a:t>
            </a:r>
            <a:r>
              <a:rPr lang="en-GB" sz="2400" dirty="0">
                <a:solidFill>
                  <a:srgbClr val="4D4D4C"/>
                </a:solidFill>
              </a:rPr>
              <a:t>basically, instead of borrowing from a bank, you’re borrowing from a crowd of investors</a:t>
            </a:r>
            <a:r>
              <a:rPr lang="hr-HR" sz="2400" dirty="0">
                <a:solidFill>
                  <a:srgbClr val="4D4D4C"/>
                </a:solidFill>
              </a:rPr>
              <a:t>; it is sometimes known as peer-to-peer or loan-based lending</a:t>
            </a:r>
          </a:p>
        </p:txBody>
      </p:sp>
      <p:sp>
        <p:nvSpPr>
          <p:cNvPr id="6" name="Rectangle 5">
            <a:extLst>
              <a:ext uri="{FF2B5EF4-FFF2-40B4-BE49-F238E27FC236}">
                <a16:creationId xmlns:a16="http://schemas.microsoft.com/office/drawing/2014/main" id="{3EF32644-1A2E-C942-B820-6D84CFF8FA20}"/>
              </a:ext>
            </a:extLst>
          </p:cNvPr>
          <p:cNvSpPr/>
          <p:nvPr/>
        </p:nvSpPr>
        <p:spPr>
          <a:xfrm>
            <a:off x="556471" y="495568"/>
            <a:ext cx="4944217" cy="954107"/>
          </a:xfrm>
          <a:prstGeom prst="rect">
            <a:avLst/>
          </a:prstGeom>
        </p:spPr>
        <p:txBody>
          <a:bodyPr wrap="square">
            <a:spAutoFit/>
          </a:bodyPr>
          <a:lstStyle/>
          <a:p>
            <a:r>
              <a:rPr lang="hr-HR" sz="2800" b="1" dirty="0">
                <a:solidFill>
                  <a:srgbClr val="DA2128"/>
                </a:solidFill>
              </a:rPr>
              <a:t>There are 4 types of Crowdfunding Platforms:</a:t>
            </a:r>
            <a:endParaRPr lang="en-US" sz="2800" b="1" dirty="0">
              <a:solidFill>
                <a:srgbClr val="DA2128"/>
              </a:solidFill>
            </a:endParaRPr>
          </a:p>
        </p:txBody>
      </p:sp>
      <p:pic>
        <p:nvPicPr>
          <p:cNvPr id="10" name="Picture 9">
            <a:extLst>
              <a:ext uri="{FF2B5EF4-FFF2-40B4-BE49-F238E27FC236}">
                <a16:creationId xmlns:a16="http://schemas.microsoft.com/office/drawing/2014/main" id="{72955A90-C280-2A41-8DD3-2A306E09DFE7}"/>
              </a:ext>
            </a:extLst>
          </p:cNvPr>
          <p:cNvPicPr>
            <a:picLocks noChangeAspect="1"/>
          </p:cNvPicPr>
          <p:nvPr/>
        </p:nvPicPr>
        <p:blipFill>
          <a:blip r:embed="rId3"/>
          <a:stretch>
            <a:fillRect/>
          </a:stretch>
        </p:blipFill>
        <p:spPr>
          <a:xfrm>
            <a:off x="9386888" y="3836870"/>
            <a:ext cx="1982788" cy="2195630"/>
          </a:xfrm>
          <a:prstGeom prst="rect">
            <a:avLst/>
          </a:prstGeom>
        </p:spPr>
      </p:pic>
    </p:spTree>
    <p:extLst>
      <p:ext uri="{BB962C8B-B14F-4D97-AF65-F5344CB8AC3E}">
        <p14:creationId xmlns:p14="http://schemas.microsoft.com/office/powerpoint/2010/main" val="4106178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658268" y="2120067"/>
            <a:ext cx="2527845" cy="4363860"/>
          </a:xfrm>
        </p:spPr>
        <p:txBody>
          <a:bodyPr/>
          <a:lstStyle/>
          <a:p>
            <a:pPr marL="0" indent="0">
              <a:buNone/>
            </a:pPr>
            <a:r>
              <a:rPr lang="en-GB" sz="2800" dirty="0"/>
              <a:t>There are typically </a:t>
            </a:r>
            <a:r>
              <a:rPr lang="en-GB" sz="2800" b="1" dirty="0">
                <a:solidFill>
                  <a:srgbClr val="DA2128"/>
                </a:solidFill>
              </a:rPr>
              <a:t>three</a:t>
            </a:r>
            <a:r>
              <a:rPr lang="en-GB" sz="2800" dirty="0">
                <a:solidFill>
                  <a:srgbClr val="FDB614"/>
                </a:solidFill>
              </a:rPr>
              <a:t> </a:t>
            </a:r>
            <a:r>
              <a:rPr lang="en-GB" sz="2800" dirty="0"/>
              <a:t>players in the crowdfunding model:</a:t>
            </a:r>
          </a:p>
        </p:txBody>
      </p:sp>
      <p:sp>
        <p:nvSpPr>
          <p:cNvPr id="11" name="Rectangle 10">
            <a:extLst>
              <a:ext uri="{FF2B5EF4-FFF2-40B4-BE49-F238E27FC236}">
                <a16:creationId xmlns:a16="http://schemas.microsoft.com/office/drawing/2014/main" id="{980BB59E-EFF4-4143-9845-A32943811EE3}"/>
              </a:ext>
            </a:extLst>
          </p:cNvPr>
          <p:cNvSpPr/>
          <p:nvPr/>
        </p:nvSpPr>
        <p:spPr>
          <a:xfrm rot="285998">
            <a:off x="3846476" y="869338"/>
            <a:ext cx="3706678"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B2C895E-CD18-A74F-A996-4CD109EF94E0}"/>
              </a:ext>
            </a:extLst>
          </p:cNvPr>
          <p:cNvSpPr>
            <a:spLocks noGrp="1"/>
          </p:cNvSpPr>
          <p:nvPr>
            <p:ph type="body" sz="quarter" idx="10"/>
          </p:nvPr>
        </p:nvSpPr>
        <p:spPr>
          <a:xfrm rot="285998">
            <a:off x="391012" y="871188"/>
            <a:ext cx="7948535" cy="716025"/>
          </a:xfrm>
        </p:spPr>
        <p:txBody>
          <a:bodyPr>
            <a:normAutofit/>
          </a:bodyPr>
          <a:lstStyle/>
          <a:p>
            <a:r>
              <a:rPr lang="hr-HR" dirty="0" err="1"/>
              <a:t>Crowdfunding</a:t>
            </a:r>
            <a:r>
              <a:rPr lang="hr-HR" dirty="0"/>
              <a:t> – How </a:t>
            </a:r>
            <a:r>
              <a:rPr lang="hr-HR" dirty="0" err="1"/>
              <a:t>Does</a:t>
            </a:r>
            <a:r>
              <a:rPr lang="hr-HR" dirty="0"/>
              <a:t>  </a:t>
            </a:r>
            <a:r>
              <a:rPr lang="hr-HR" dirty="0" err="1"/>
              <a:t>It</a:t>
            </a:r>
            <a:r>
              <a:rPr lang="hr-HR" dirty="0"/>
              <a:t> </a:t>
            </a:r>
            <a:r>
              <a:rPr lang="hr-HR" dirty="0" err="1"/>
              <a:t>Work</a:t>
            </a:r>
            <a:r>
              <a:rPr lang="hr-HR" dirty="0"/>
              <a:t>?</a:t>
            </a:r>
            <a:endParaRPr lang="en-US" dirty="0"/>
          </a:p>
          <a:p>
            <a:endParaRPr lang="en-US" dirty="0"/>
          </a:p>
        </p:txBody>
      </p:sp>
      <p:sp>
        <p:nvSpPr>
          <p:cNvPr id="17" name="Text Placeholder 2">
            <a:extLst>
              <a:ext uri="{FF2B5EF4-FFF2-40B4-BE49-F238E27FC236}">
                <a16:creationId xmlns:a16="http://schemas.microsoft.com/office/drawing/2014/main" id="{2667D38F-228B-804C-8BC9-8505D90C60BE}"/>
              </a:ext>
            </a:extLst>
          </p:cNvPr>
          <p:cNvSpPr txBox="1">
            <a:spLocks/>
          </p:cNvSpPr>
          <p:nvPr/>
        </p:nvSpPr>
        <p:spPr>
          <a:xfrm>
            <a:off x="3486151" y="2164773"/>
            <a:ext cx="8501062" cy="2242481"/>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93713" lvl="1" indent="-493713" algn="l">
              <a:buClr>
                <a:srgbClr val="DA2128"/>
              </a:buClr>
              <a:buFont typeface="+mj-lt"/>
              <a:buAutoNum type="arabicPeriod"/>
              <a:tabLst>
                <a:tab pos="1252538" algn="l"/>
              </a:tabLst>
            </a:pPr>
            <a:r>
              <a:rPr lang="en-GB" b="1" dirty="0">
                <a:solidFill>
                  <a:srgbClr val="DA2128"/>
                </a:solidFill>
              </a:rPr>
              <a:t>The project initiator</a:t>
            </a:r>
            <a:r>
              <a:rPr lang="en-GB" dirty="0">
                <a:solidFill>
                  <a:srgbClr val="DA2128"/>
                </a:solidFill>
              </a:rPr>
              <a:t>: </a:t>
            </a:r>
            <a:r>
              <a:rPr lang="hr-HR" dirty="0"/>
              <a:t>t</a:t>
            </a:r>
            <a:r>
              <a:rPr lang="en-GB" dirty="0"/>
              <a:t>he inventor, artist, entrepreneur, or </a:t>
            </a:r>
            <a:r>
              <a:rPr lang="en-GB" dirty="0" err="1"/>
              <a:t>startup</a:t>
            </a:r>
            <a:r>
              <a:rPr lang="en-GB" dirty="0"/>
              <a:t> company looking to raise funds</a:t>
            </a:r>
            <a:endParaRPr lang="hr-HR" dirty="0"/>
          </a:p>
          <a:p>
            <a:pPr marL="493713" lvl="1" indent="-493713" algn="l">
              <a:buClr>
                <a:srgbClr val="DA2128"/>
              </a:buClr>
              <a:buFont typeface="+mj-lt"/>
              <a:buAutoNum type="arabicPeriod"/>
              <a:tabLst>
                <a:tab pos="1252538" algn="l"/>
              </a:tabLst>
            </a:pPr>
            <a:r>
              <a:rPr lang="en-GB" b="1" dirty="0">
                <a:solidFill>
                  <a:srgbClr val="DA2128"/>
                </a:solidFill>
              </a:rPr>
              <a:t>The platform</a:t>
            </a:r>
            <a:r>
              <a:rPr lang="en-GB" dirty="0">
                <a:solidFill>
                  <a:srgbClr val="FDB614"/>
                </a:solidFill>
              </a:rPr>
              <a:t>: </a:t>
            </a:r>
            <a:r>
              <a:rPr lang="hr-HR" dirty="0"/>
              <a:t>t</a:t>
            </a:r>
            <a:r>
              <a:rPr lang="en-GB" dirty="0"/>
              <a:t>he actual marketplace used to raise money and gauge market demand, such as Kickstarter</a:t>
            </a:r>
            <a:r>
              <a:rPr lang="hr-HR" dirty="0"/>
              <a:t>, </a:t>
            </a:r>
            <a:r>
              <a:rPr lang="hr-HR" dirty="0" err="1"/>
              <a:t>Indiegogo</a:t>
            </a:r>
            <a:r>
              <a:rPr lang="hr-HR" dirty="0"/>
              <a:t>, </a:t>
            </a:r>
            <a:r>
              <a:rPr lang="hr-HR" dirty="0" err="1"/>
              <a:t>etc</a:t>
            </a:r>
            <a:r>
              <a:rPr lang="hr-HR" dirty="0"/>
              <a:t>.</a:t>
            </a:r>
          </a:p>
          <a:p>
            <a:pPr marL="493713" lvl="1" indent="-493713" algn="l">
              <a:buClr>
                <a:srgbClr val="DA2128"/>
              </a:buClr>
              <a:buFont typeface="+mj-lt"/>
              <a:buAutoNum type="arabicPeriod"/>
              <a:tabLst>
                <a:tab pos="1252538" algn="l"/>
              </a:tabLst>
            </a:pPr>
            <a:r>
              <a:rPr lang="en-GB" b="1" dirty="0">
                <a:solidFill>
                  <a:srgbClr val="DA2128"/>
                </a:solidFill>
              </a:rPr>
              <a:t>The crowd</a:t>
            </a:r>
            <a:r>
              <a:rPr lang="en-GB" dirty="0">
                <a:solidFill>
                  <a:srgbClr val="DA2128"/>
                </a:solidFill>
              </a:rPr>
              <a:t>: </a:t>
            </a:r>
            <a:r>
              <a:rPr lang="hr-HR" dirty="0"/>
              <a:t>t</a:t>
            </a:r>
            <a:r>
              <a:rPr lang="en-GB" dirty="0"/>
              <a:t>he individuals or groups who support and pledge money to the idea or project</a:t>
            </a:r>
            <a:endParaRPr lang="en-US" dirty="0"/>
          </a:p>
        </p:txBody>
      </p:sp>
      <p:cxnSp>
        <p:nvCxnSpPr>
          <p:cNvPr id="18" name="Straight Connector 17">
            <a:extLst>
              <a:ext uri="{FF2B5EF4-FFF2-40B4-BE49-F238E27FC236}">
                <a16:creationId xmlns:a16="http://schemas.microsoft.com/office/drawing/2014/main" id="{0800068C-44E7-E140-83B8-BA218C3A11C6}"/>
              </a:ext>
            </a:extLst>
          </p:cNvPr>
          <p:cNvCxnSpPr>
            <a:cxnSpLocks/>
          </p:cNvCxnSpPr>
          <p:nvPr/>
        </p:nvCxnSpPr>
        <p:spPr>
          <a:xfrm>
            <a:off x="3198787" y="2164773"/>
            <a:ext cx="0" cy="1964315"/>
          </a:xfrm>
          <a:prstGeom prst="line">
            <a:avLst/>
          </a:prstGeom>
          <a:ln w="28575">
            <a:solidFill>
              <a:srgbClr val="DA2128"/>
            </a:solidFill>
          </a:ln>
        </p:spPr>
        <p:style>
          <a:lnRef idx="1">
            <a:schemeClr val="accent1"/>
          </a:lnRef>
          <a:fillRef idx="0">
            <a:schemeClr val="accent1"/>
          </a:fillRef>
          <a:effectRef idx="0">
            <a:schemeClr val="accent1"/>
          </a:effectRef>
          <a:fontRef idx="minor">
            <a:schemeClr val="tx1"/>
          </a:fontRef>
        </p:style>
      </p:cxnSp>
      <p:sp>
        <p:nvSpPr>
          <p:cNvPr id="20" name="Text Placeholder 2">
            <a:extLst>
              <a:ext uri="{FF2B5EF4-FFF2-40B4-BE49-F238E27FC236}">
                <a16:creationId xmlns:a16="http://schemas.microsoft.com/office/drawing/2014/main" id="{272E1003-CCC4-994F-849E-E8E25DEE8240}"/>
              </a:ext>
            </a:extLst>
          </p:cNvPr>
          <p:cNvSpPr txBox="1">
            <a:spLocks/>
          </p:cNvSpPr>
          <p:nvPr/>
        </p:nvSpPr>
        <p:spPr>
          <a:xfrm>
            <a:off x="581546" y="4611094"/>
            <a:ext cx="11028907" cy="1408727"/>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just">
              <a:buFont typeface="Arial" charset="0"/>
              <a:buNone/>
            </a:pPr>
            <a:r>
              <a:rPr lang="en-GB" i="1" dirty="0"/>
              <a:t>The initiator selects a platform, sets a fundraising goal and timeframe to raise the money, and then markets the project to as many potential funders as possible using friends, family, connections, and social media.</a:t>
            </a:r>
            <a:endParaRPr lang="en-US" dirty="0"/>
          </a:p>
        </p:txBody>
      </p:sp>
      <p:grpSp>
        <p:nvGrpSpPr>
          <p:cNvPr id="21" name="Google Shape;664;p39">
            <a:extLst>
              <a:ext uri="{FF2B5EF4-FFF2-40B4-BE49-F238E27FC236}">
                <a16:creationId xmlns:a16="http://schemas.microsoft.com/office/drawing/2014/main" id="{562CFAAD-8BD9-134E-96F0-6186DD313F08}"/>
              </a:ext>
            </a:extLst>
          </p:cNvPr>
          <p:cNvGrpSpPr/>
          <p:nvPr/>
        </p:nvGrpSpPr>
        <p:grpSpPr>
          <a:xfrm>
            <a:off x="658268" y="5799738"/>
            <a:ext cx="311741" cy="301424"/>
            <a:chOff x="5941025" y="3634400"/>
            <a:chExt cx="467650" cy="467650"/>
          </a:xfrm>
        </p:grpSpPr>
        <p:sp>
          <p:nvSpPr>
            <p:cNvPr id="22" name="Google Shape;665;p39">
              <a:extLst>
                <a:ext uri="{FF2B5EF4-FFF2-40B4-BE49-F238E27FC236}">
                  <a16:creationId xmlns:a16="http://schemas.microsoft.com/office/drawing/2014/main" id="{068EBEDD-35BC-E149-9954-A53D03C40F9B}"/>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66;p39">
              <a:extLst>
                <a:ext uri="{FF2B5EF4-FFF2-40B4-BE49-F238E27FC236}">
                  <a16:creationId xmlns:a16="http://schemas.microsoft.com/office/drawing/2014/main" id="{AAD94165-534D-6E40-A86A-FA7EBE0D915C}"/>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67;p39">
              <a:extLst>
                <a:ext uri="{FF2B5EF4-FFF2-40B4-BE49-F238E27FC236}">
                  <a16:creationId xmlns:a16="http://schemas.microsoft.com/office/drawing/2014/main" id="{E61AD2AD-4604-5E4B-90A1-A1003DB4579F}"/>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68;p39">
              <a:extLst>
                <a:ext uri="{FF2B5EF4-FFF2-40B4-BE49-F238E27FC236}">
                  <a16:creationId xmlns:a16="http://schemas.microsoft.com/office/drawing/2014/main" id="{0F6307FA-51F1-234F-B978-25DF7D4FBEA4}"/>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69;p39">
              <a:extLst>
                <a:ext uri="{FF2B5EF4-FFF2-40B4-BE49-F238E27FC236}">
                  <a16:creationId xmlns:a16="http://schemas.microsoft.com/office/drawing/2014/main" id="{7BFEAE7B-CC02-0349-BAA5-0796D310432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70;p39">
              <a:extLst>
                <a:ext uri="{FF2B5EF4-FFF2-40B4-BE49-F238E27FC236}">
                  <a16:creationId xmlns:a16="http://schemas.microsoft.com/office/drawing/2014/main" id="{86DC02F2-96EF-964A-AD04-336D69AB77BF}"/>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Text Placeholder 2">
            <a:extLst>
              <a:ext uri="{FF2B5EF4-FFF2-40B4-BE49-F238E27FC236}">
                <a16:creationId xmlns:a16="http://schemas.microsoft.com/office/drawing/2014/main" id="{A9B2F0AA-EB83-474A-9178-31FE85E4ABF9}"/>
              </a:ext>
            </a:extLst>
          </p:cNvPr>
          <p:cNvSpPr txBox="1">
            <a:spLocks/>
          </p:cNvSpPr>
          <p:nvPr/>
        </p:nvSpPr>
        <p:spPr>
          <a:xfrm>
            <a:off x="1071884" y="5836028"/>
            <a:ext cx="7552282" cy="530267"/>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just">
              <a:buFont typeface="Arial" charset="0"/>
              <a:buNone/>
            </a:pPr>
            <a:r>
              <a:rPr lang="en-GB" sz="1800" i="1" dirty="0">
                <a:hlinkClick r:id="rId3"/>
              </a:rPr>
              <a:t>https://www.thesimpledollar.com/make-money/crowdfunding/</a:t>
            </a:r>
            <a:r>
              <a:rPr lang="hr-HR" sz="1800" i="1" dirty="0"/>
              <a:t> </a:t>
            </a:r>
            <a:endParaRPr lang="en-GB" sz="1800" i="1" dirty="0"/>
          </a:p>
          <a:p>
            <a:endParaRPr lang="en-US" dirty="0"/>
          </a:p>
        </p:txBody>
      </p:sp>
    </p:spTree>
    <p:extLst>
      <p:ext uri="{BB962C8B-B14F-4D97-AF65-F5344CB8AC3E}">
        <p14:creationId xmlns:p14="http://schemas.microsoft.com/office/powerpoint/2010/main" val="17796803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576263" y="2022428"/>
            <a:ext cx="7500262" cy="4169140"/>
          </a:xfrm>
        </p:spPr>
        <p:txBody>
          <a:bodyPr/>
          <a:lstStyle/>
          <a:p>
            <a:pPr>
              <a:buClr>
                <a:srgbClr val="DA2128"/>
              </a:buClr>
            </a:pPr>
            <a:r>
              <a:rPr lang="en-GB" b="1" dirty="0">
                <a:solidFill>
                  <a:srgbClr val="DA2128"/>
                </a:solidFill>
              </a:rPr>
              <a:t>Kickstarter</a:t>
            </a:r>
            <a:r>
              <a:rPr lang="en-GB" dirty="0">
                <a:solidFill>
                  <a:srgbClr val="DA2128"/>
                </a:solidFill>
              </a:rPr>
              <a:t> </a:t>
            </a:r>
            <a:r>
              <a:rPr lang="en-GB" dirty="0"/>
              <a:t>is known for helping tech and creative entrepreneurs fund their projects before getting a loan or raising money for venture capital</a:t>
            </a:r>
            <a:r>
              <a:rPr lang="hr-HR" dirty="0"/>
              <a:t>. Link: </a:t>
            </a:r>
            <a:r>
              <a:rPr lang="en-GB" sz="2000" dirty="0">
                <a:hlinkClick r:id="rId2">
                  <a:extLst>
                    <a:ext uri="{A12FA001-AC4F-418D-AE19-62706E023703}">
                      <ahyp:hlinkClr xmlns:ahyp="http://schemas.microsoft.com/office/drawing/2018/hyperlinkcolor" val="tx"/>
                    </a:ext>
                  </a:extLst>
                </a:hlinkClick>
              </a:rPr>
              <a:t>https://www.kickstarter.com/</a:t>
            </a:r>
            <a:endParaRPr lang="hr-HR" sz="2000" dirty="0"/>
          </a:p>
          <a:p>
            <a:pPr marL="0" indent="0">
              <a:buClr>
                <a:srgbClr val="DA2128"/>
              </a:buClr>
              <a:buNone/>
            </a:pPr>
            <a:endParaRPr lang="en-GB" dirty="0"/>
          </a:p>
          <a:p>
            <a:pPr>
              <a:buClr>
                <a:srgbClr val="DA2128"/>
              </a:buClr>
            </a:pPr>
            <a:r>
              <a:rPr lang="en-GB" b="1" dirty="0">
                <a:solidFill>
                  <a:srgbClr val="DA2128"/>
                </a:solidFill>
              </a:rPr>
              <a:t>Indiegogo</a:t>
            </a:r>
            <a:r>
              <a:rPr lang="en-GB" dirty="0">
                <a:solidFill>
                  <a:srgbClr val="DA2128"/>
                </a:solidFill>
              </a:rPr>
              <a:t> </a:t>
            </a:r>
            <a:r>
              <a:rPr lang="en-GB" dirty="0"/>
              <a:t>users are usually creating campaigns for tech innovations, creative works, and community projects. The crowdfunding platform works similarly to Kickstarter, except it doesn’t have an exclusively all or nothing fundraising model.</a:t>
            </a:r>
            <a:r>
              <a:rPr lang="hr-HR" dirty="0"/>
              <a:t> Link: </a:t>
            </a:r>
            <a:r>
              <a:rPr lang="en-GB" sz="2000" dirty="0">
                <a:hlinkClick r:id="rId3">
                  <a:extLst>
                    <a:ext uri="{A12FA001-AC4F-418D-AE19-62706E023703}">
                      <ahyp:hlinkClr xmlns:ahyp="http://schemas.microsoft.com/office/drawing/2018/hyperlinkcolor" val="tx"/>
                    </a:ext>
                  </a:extLst>
                </a:hlinkClick>
              </a:rPr>
              <a:t>https://www.indiegogo.com/</a:t>
            </a:r>
            <a:r>
              <a:rPr lang="hr-HR" sz="2000" dirty="0"/>
              <a:t> </a:t>
            </a:r>
            <a:endParaRPr lang="en-GB" dirty="0"/>
          </a:p>
          <a:p>
            <a:pPr marL="0" indent="0">
              <a:buNone/>
            </a:pPr>
            <a:endParaRPr lang="en-US" dirty="0"/>
          </a:p>
        </p:txBody>
      </p:sp>
      <p:sp>
        <p:nvSpPr>
          <p:cNvPr id="7" name="Rectangle 6">
            <a:extLst>
              <a:ext uri="{FF2B5EF4-FFF2-40B4-BE49-F238E27FC236}">
                <a16:creationId xmlns:a16="http://schemas.microsoft.com/office/drawing/2014/main" id="{21EF3E11-6438-1741-86B4-DE211D576A55}"/>
              </a:ext>
            </a:extLst>
          </p:cNvPr>
          <p:cNvSpPr/>
          <p:nvPr/>
        </p:nvSpPr>
        <p:spPr>
          <a:xfrm rot="285998">
            <a:off x="3847246" y="850851"/>
            <a:ext cx="326173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00095468-2765-D644-BD0D-D556DDEC9CE4}"/>
              </a:ext>
            </a:extLst>
          </p:cNvPr>
          <p:cNvSpPr>
            <a:spLocks noGrp="1"/>
          </p:cNvSpPr>
          <p:nvPr>
            <p:ph type="body" sz="quarter" idx="10"/>
          </p:nvPr>
        </p:nvSpPr>
        <p:spPr>
          <a:xfrm rot="285998">
            <a:off x="392718" y="830200"/>
            <a:ext cx="6962023" cy="716025"/>
          </a:xfrm>
        </p:spPr>
        <p:txBody>
          <a:bodyPr>
            <a:normAutofit/>
          </a:bodyPr>
          <a:lstStyle/>
          <a:p>
            <a:r>
              <a:rPr lang="en-GB" dirty="0"/>
              <a:t>Best Crowdfunding Sites of 2020</a:t>
            </a:r>
          </a:p>
          <a:p>
            <a:endParaRPr lang="en-US" dirty="0"/>
          </a:p>
        </p:txBody>
      </p:sp>
      <p:pic>
        <p:nvPicPr>
          <p:cNvPr id="12" name="Picture 11">
            <a:extLst>
              <a:ext uri="{FF2B5EF4-FFF2-40B4-BE49-F238E27FC236}">
                <a16:creationId xmlns:a16="http://schemas.microsoft.com/office/drawing/2014/main" id="{990A0EA4-7BCE-9543-9AE8-314149864C09}"/>
              </a:ext>
            </a:extLst>
          </p:cNvPr>
          <p:cNvPicPr>
            <a:picLocks noChangeAspect="1"/>
          </p:cNvPicPr>
          <p:nvPr/>
        </p:nvPicPr>
        <p:blipFill>
          <a:blip r:embed="rId4"/>
          <a:stretch>
            <a:fillRect/>
          </a:stretch>
        </p:blipFill>
        <p:spPr>
          <a:xfrm>
            <a:off x="8772525" y="3687379"/>
            <a:ext cx="2843212" cy="2843212"/>
          </a:xfrm>
          <a:prstGeom prst="rect">
            <a:avLst/>
          </a:prstGeom>
        </p:spPr>
      </p:pic>
    </p:spTree>
    <p:extLst>
      <p:ext uri="{BB962C8B-B14F-4D97-AF65-F5344CB8AC3E}">
        <p14:creationId xmlns:p14="http://schemas.microsoft.com/office/powerpoint/2010/main" val="1121472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583186" y="1026006"/>
            <a:ext cx="6618744" cy="4188932"/>
          </a:xfrm>
          <a:prstGeom prst="rect">
            <a:avLst/>
          </a:prstGeom>
          <a:ln>
            <a:noFill/>
          </a:ln>
          <a:effectLst/>
        </p:spPr>
      </p:pic>
      <p:sp>
        <p:nvSpPr>
          <p:cNvPr id="20" name="Rectangle 19">
            <a:extLst>
              <a:ext uri="{FF2B5EF4-FFF2-40B4-BE49-F238E27FC236}">
                <a16:creationId xmlns:a16="http://schemas.microsoft.com/office/drawing/2014/main" id="{901C4F1A-BDBC-594F-8A94-F75475E8BF0B}"/>
              </a:ext>
            </a:extLst>
          </p:cNvPr>
          <p:cNvSpPr/>
          <p:nvPr/>
        </p:nvSpPr>
        <p:spPr>
          <a:xfrm>
            <a:off x="3699761" y="6047378"/>
            <a:ext cx="3006079" cy="369332"/>
          </a:xfrm>
          <a:prstGeom prst="rect">
            <a:avLst/>
          </a:prstGeom>
        </p:spPr>
        <p:txBody>
          <a:bodyPr wrap="none">
            <a:spAutoFit/>
          </a:bodyPr>
          <a:lstStyle/>
          <a:p>
            <a:r>
              <a:rPr lang="en-US" i="1" dirty="0">
                <a:solidFill>
                  <a:srgbClr val="1268B3"/>
                </a:solidFill>
              </a:rPr>
              <a:t>https://www.indiegogo.com/</a:t>
            </a:r>
          </a:p>
        </p:txBody>
      </p:sp>
      <p:grpSp>
        <p:nvGrpSpPr>
          <p:cNvPr id="21" name="Google Shape;664;p39">
            <a:extLst>
              <a:ext uri="{FF2B5EF4-FFF2-40B4-BE49-F238E27FC236}">
                <a16:creationId xmlns:a16="http://schemas.microsoft.com/office/drawing/2014/main" id="{4705ADC6-23D0-BC49-9FFE-3DDAA4BC2E96}"/>
              </a:ext>
            </a:extLst>
          </p:cNvPr>
          <p:cNvGrpSpPr/>
          <p:nvPr/>
        </p:nvGrpSpPr>
        <p:grpSpPr>
          <a:xfrm>
            <a:off x="3292855" y="6049626"/>
            <a:ext cx="393060" cy="393060"/>
            <a:chOff x="5941025" y="3634400"/>
            <a:chExt cx="467650" cy="467650"/>
          </a:xfrm>
        </p:grpSpPr>
        <p:sp>
          <p:nvSpPr>
            <p:cNvPr id="22" name="Google Shape;665;p39">
              <a:extLst>
                <a:ext uri="{FF2B5EF4-FFF2-40B4-BE49-F238E27FC236}">
                  <a16:creationId xmlns:a16="http://schemas.microsoft.com/office/drawing/2014/main" id="{4E3D5B91-26BC-AB49-BFE9-7AD41BAC09F3}"/>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66;p39">
              <a:extLst>
                <a:ext uri="{FF2B5EF4-FFF2-40B4-BE49-F238E27FC236}">
                  <a16:creationId xmlns:a16="http://schemas.microsoft.com/office/drawing/2014/main" id="{96B32FD2-4300-A643-818B-66BCECC99D3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67;p39">
              <a:extLst>
                <a:ext uri="{FF2B5EF4-FFF2-40B4-BE49-F238E27FC236}">
                  <a16:creationId xmlns:a16="http://schemas.microsoft.com/office/drawing/2014/main" id="{0D56B75E-8345-2045-BA2E-759CD358F245}"/>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68;p39">
              <a:extLst>
                <a:ext uri="{FF2B5EF4-FFF2-40B4-BE49-F238E27FC236}">
                  <a16:creationId xmlns:a16="http://schemas.microsoft.com/office/drawing/2014/main" id="{246C2BA0-9A71-B747-B1B4-FA9589C1348B}"/>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69;p39">
              <a:extLst>
                <a:ext uri="{FF2B5EF4-FFF2-40B4-BE49-F238E27FC236}">
                  <a16:creationId xmlns:a16="http://schemas.microsoft.com/office/drawing/2014/main" id="{A61D876C-0639-B84D-B932-A4E96C0779C0}"/>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70;p39">
              <a:extLst>
                <a:ext uri="{FF2B5EF4-FFF2-40B4-BE49-F238E27FC236}">
                  <a16:creationId xmlns:a16="http://schemas.microsoft.com/office/drawing/2014/main" id="{844F028B-42DD-F640-BB2F-7426E7886BBD}"/>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8" name="Picture 27">
            <a:extLst>
              <a:ext uri="{FF2B5EF4-FFF2-40B4-BE49-F238E27FC236}">
                <a16:creationId xmlns:a16="http://schemas.microsoft.com/office/drawing/2014/main" id="{000FA143-7BBB-9E49-9C22-30F23ABCC0B8}"/>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132979" y="534393"/>
            <a:ext cx="9451966" cy="5748472"/>
          </a:xfrm>
          <a:prstGeom prst="rect">
            <a:avLst/>
          </a:prstGeom>
        </p:spPr>
      </p:pic>
    </p:spTree>
    <p:extLst>
      <p:ext uri="{BB962C8B-B14F-4D97-AF65-F5344CB8AC3E}">
        <p14:creationId xmlns:p14="http://schemas.microsoft.com/office/powerpoint/2010/main" val="12552702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375008" y="1866214"/>
            <a:ext cx="10997842" cy="4604084"/>
          </a:xfrm>
        </p:spPr>
        <p:txBody>
          <a:bodyPr/>
          <a:lstStyle/>
          <a:p>
            <a:pPr algn="just">
              <a:buClr>
                <a:srgbClr val="DA2128"/>
              </a:buClr>
            </a:pPr>
            <a:r>
              <a:rPr lang="hr-HR" b="1" dirty="0">
                <a:solidFill>
                  <a:srgbClr val="DA2128"/>
                </a:solidFill>
              </a:rPr>
              <a:t>Causes</a:t>
            </a:r>
            <a:r>
              <a:rPr lang="hr-HR" dirty="0"/>
              <a:t> </a:t>
            </a:r>
            <a:r>
              <a:rPr lang="en-GB" dirty="0"/>
              <a:t>is the world’s largest online campaigning platform focused on </a:t>
            </a:r>
            <a:r>
              <a:rPr lang="en-GB" b="1" dirty="0"/>
              <a:t>social</a:t>
            </a:r>
            <a:r>
              <a:rPr lang="en-GB" dirty="0"/>
              <a:t>, </a:t>
            </a:r>
            <a:r>
              <a:rPr lang="en-GB" b="1" dirty="0"/>
              <a:t>political</a:t>
            </a:r>
            <a:r>
              <a:rPr lang="en-GB" dirty="0"/>
              <a:t>, and </a:t>
            </a:r>
            <a:r>
              <a:rPr lang="en-GB" b="1" dirty="0"/>
              <a:t>cultural issues</a:t>
            </a:r>
            <a:r>
              <a:rPr lang="en-GB" dirty="0"/>
              <a:t>. It brands itself as a </a:t>
            </a:r>
            <a:r>
              <a:rPr lang="en-GB" b="1" i="1" dirty="0"/>
              <a:t>social network for people who want to make a difference faster and more effectively.</a:t>
            </a:r>
            <a:r>
              <a:rPr lang="en-GB" dirty="0"/>
              <a:t> It boasts 186 million users in 156 different countries. The site is great for </a:t>
            </a:r>
            <a:r>
              <a:rPr lang="en-GB" b="1" dirty="0"/>
              <a:t>non-profits</a:t>
            </a:r>
            <a:r>
              <a:rPr lang="en-GB" dirty="0"/>
              <a:t> that want to build a donor community without spending too much money and resources on networking. As it runs ads, Causes is free of charge for users.</a:t>
            </a:r>
            <a:r>
              <a:rPr lang="hr-HR" dirty="0"/>
              <a:t> Link: </a:t>
            </a:r>
            <a:r>
              <a:rPr lang="hr-HR" dirty="0">
                <a:hlinkClick r:id="rId2">
                  <a:extLst>
                    <a:ext uri="{A12FA001-AC4F-418D-AE19-62706E023703}">
                      <ahyp:hlinkClr xmlns:ahyp="http://schemas.microsoft.com/office/drawing/2018/hyperlinkcolor" val="tx"/>
                    </a:ext>
                  </a:extLst>
                </a:hlinkClick>
              </a:rPr>
              <a:t>https://www.causes.com/</a:t>
            </a:r>
            <a:r>
              <a:rPr lang="hr-HR" dirty="0"/>
              <a:t> </a:t>
            </a:r>
          </a:p>
          <a:p>
            <a:pPr algn="just">
              <a:buClr>
                <a:srgbClr val="DA2128"/>
              </a:buClr>
            </a:pPr>
            <a:r>
              <a:rPr lang="hr-HR" b="1" dirty="0" err="1">
                <a:solidFill>
                  <a:srgbClr val="DA2128"/>
                </a:solidFill>
              </a:rPr>
              <a:t>Patreon</a:t>
            </a:r>
            <a:r>
              <a:rPr lang="hr-HR" dirty="0"/>
              <a:t> </a:t>
            </a:r>
            <a:r>
              <a:rPr lang="en-GB" dirty="0"/>
              <a:t>is popular among </a:t>
            </a:r>
            <a:r>
              <a:rPr lang="en-GB" b="1" dirty="0"/>
              <a:t>digital creatives</a:t>
            </a:r>
            <a:r>
              <a:rPr lang="en-GB" dirty="0"/>
              <a:t>, such as </a:t>
            </a:r>
            <a:r>
              <a:rPr lang="en-GB" b="1" dirty="0"/>
              <a:t>YouTubers</a:t>
            </a:r>
            <a:r>
              <a:rPr lang="en-GB" dirty="0"/>
              <a:t>, </a:t>
            </a:r>
            <a:r>
              <a:rPr lang="en-GB" b="1" dirty="0"/>
              <a:t>podcasters</a:t>
            </a:r>
            <a:r>
              <a:rPr lang="en-GB" dirty="0"/>
              <a:t>, and </a:t>
            </a:r>
            <a:r>
              <a:rPr lang="en-GB" b="1" dirty="0"/>
              <a:t>bloggers</a:t>
            </a:r>
            <a:r>
              <a:rPr lang="en-GB" dirty="0"/>
              <a:t>. As opposed to you collecting one-off campaign donations, you have a subscription model where patrons regularly contribute a set amount of money every month or per creation. The site allows artists to form relationships with their fans, and creators can even deliver exclusive content to their </a:t>
            </a:r>
            <a:r>
              <a:rPr lang="en-GB" dirty="0" err="1"/>
              <a:t>Patreon</a:t>
            </a:r>
            <a:r>
              <a:rPr lang="en-GB" dirty="0"/>
              <a:t> subscribers as an incentive to continue funding them. </a:t>
            </a:r>
            <a:r>
              <a:rPr lang="hr-HR" dirty="0"/>
              <a:t>Link: </a:t>
            </a:r>
            <a:r>
              <a:rPr lang="hr-HR" dirty="0">
                <a:hlinkClick r:id="rId3">
                  <a:extLst>
                    <a:ext uri="{A12FA001-AC4F-418D-AE19-62706E023703}">
                      <ahyp:hlinkClr xmlns:ahyp="http://schemas.microsoft.com/office/drawing/2018/hyperlinkcolor" val="tx"/>
                    </a:ext>
                  </a:extLst>
                </a:hlinkClick>
              </a:rPr>
              <a:t>https://www.patreon.com/</a:t>
            </a:r>
            <a:r>
              <a:rPr lang="hr-HR" dirty="0"/>
              <a:t> </a:t>
            </a:r>
          </a:p>
          <a:p>
            <a:endParaRPr lang="en-US" dirty="0"/>
          </a:p>
        </p:txBody>
      </p:sp>
      <p:sp>
        <p:nvSpPr>
          <p:cNvPr id="6" name="Rectangle 5">
            <a:extLst>
              <a:ext uri="{FF2B5EF4-FFF2-40B4-BE49-F238E27FC236}">
                <a16:creationId xmlns:a16="http://schemas.microsoft.com/office/drawing/2014/main" id="{578C9D24-7611-294C-998D-8C5A45635F28}"/>
              </a:ext>
            </a:extLst>
          </p:cNvPr>
          <p:cNvSpPr/>
          <p:nvPr/>
        </p:nvSpPr>
        <p:spPr>
          <a:xfrm rot="285998">
            <a:off x="4494213" y="871951"/>
            <a:ext cx="2473884"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6F4484A9-F683-B946-98C8-3A904804DF61}"/>
              </a:ext>
            </a:extLst>
          </p:cNvPr>
          <p:cNvSpPr>
            <a:spLocks noGrp="1"/>
          </p:cNvSpPr>
          <p:nvPr>
            <p:ph type="body" sz="quarter" idx="10"/>
          </p:nvPr>
        </p:nvSpPr>
        <p:spPr>
          <a:xfrm rot="285998">
            <a:off x="392925" y="825245"/>
            <a:ext cx="6842764" cy="716025"/>
          </a:xfrm>
        </p:spPr>
        <p:txBody>
          <a:bodyPr>
            <a:normAutofit/>
          </a:bodyPr>
          <a:lstStyle/>
          <a:p>
            <a:r>
              <a:rPr lang="en-GB" dirty="0"/>
              <a:t>Best Crowdfunding Sites of 2020</a:t>
            </a:r>
          </a:p>
          <a:p>
            <a:endParaRPr lang="en-US" dirty="0"/>
          </a:p>
        </p:txBody>
      </p:sp>
    </p:spTree>
    <p:extLst>
      <p:ext uri="{BB962C8B-B14F-4D97-AF65-F5344CB8AC3E}">
        <p14:creationId xmlns:p14="http://schemas.microsoft.com/office/powerpoint/2010/main" val="2815678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585807" y="1824341"/>
            <a:ext cx="11020385" cy="4569491"/>
          </a:xfrm>
        </p:spPr>
        <p:txBody>
          <a:bodyPr/>
          <a:lstStyle/>
          <a:p>
            <a:pPr algn="just">
              <a:buClr>
                <a:srgbClr val="DA2128"/>
              </a:buClr>
            </a:pPr>
            <a:r>
              <a:rPr lang="en-GB" b="1" dirty="0">
                <a:solidFill>
                  <a:srgbClr val="DA2128"/>
                </a:solidFill>
              </a:rPr>
              <a:t>GoFundMe</a:t>
            </a:r>
            <a:r>
              <a:rPr lang="hr-HR" dirty="0"/>
              <a:t> </a:t>
            </a:r>
            <a:r>
              <a:rPr lang="en-GB" dirty="0"/>
              <a:t>collects a </a:t>
            </a:r>
            <a:r>
              <a:rPr lang="hr-HR" dirty="0"/>
              <a:t>2,9% </a:t>
            </a:r>
            <a:r>
              <a:rPr lang="en-GB" dirty="0"/>
              <a:t>processing fee and 30 cents for every donation. As it’s not an all or nothing fundraising site, you keep everything that you raise. Plus, there are zero personal campaign funding fees for those based in the United State</a:t>
            </a:r>
            <a:r>
              <a:rPr lang="hr-HR" dirty="0"/>
              <a:t>s. Link: </a:t>
            </a:r>
            <a:r>
              <a:rPr lang="hr-HR" dirty="0">
                <a:hlinkClick r:id="rId2"/>
              </a:rPr>
              <a:t>https://www.gofundme.com/</a:t>
            </a:r>
            <a:r>
              <a:rPr lang="hr-HR" dirty="0"/>
              <a:t> </a:t>
            </a:r>
          </a:p>
          <a:p>
            <a:pPr algn="just">
              <a:buClr>
                <a:srgbClr val="DA2128"/>
              </a:buClr>
            </a:pPr>
            <a:r>
              <a:rPr lang="en-GB" dirty="0"/>
              <a:t>If you’re building a consumer brand, it’s worth looking into </a:t>
            </a:r>
            <a:r>
              <a:rPr lang="en-GB" b="1" dirty="0" err="1">
                <a:solidFill>
                  <a:srgbClr val="DA2128"/>
                </a:solidFill>
              </a:rPr>
              <a:t>CircleUp</a:t>
            </a:r>
            <a:r>
              <a:rPr lang="en-GB" dirty="0"/>
              <a:t>, which has helped raise $260 million dollars for 196 start-ups. It offers both equity capital and credit financing. It provides a platform to network with experts, retailers, and entrepreneurs. You can also connect with accredited investors, who have a net worth of at least $1 million and an annual income of at least $200,000. </a:t>
            </a:r>
            <a:r>
              <a:rPr lang="hr-HR" dirty="0"/>
              <a:t> Link: </a:t>
            </a:r>
            <a:r>
              <a:rPr lang="hr-HR" dirty="0">
                <a:hlinkClick r:id="rId3"/>
              </a:rPr>
              <a:t>https://circleup.com/</a:t>
            </a:r>
            <a:r>
              <a:rPr lang="hr-HR" dirty="0"/>
              <a:t> </a:t>
            </a:r>
          </a:p>
          <a:p>
            <a:pPr algn="just">
              <a:buClr>
                <a:srgbClr val="DA2128"/>
              </a:buClr>
            </a:pPr>
            <a:r>
              <a:rPr lang="en-GB" b="1" dirty="0">
                <a:solidFill>
                  <a:srgbClr val="DA2128"/>
                </a:solidFill>
              </a:rPr>
              <a:t>Lending Club </a:t>
            </a:r>
            <a:r>
              <a:rPr lang="en-GB" dirty="0"/>
              <a:t>is a crowdfunding site that provides up to $40,000 for personal loans and up to $300,000 for business loans. </a:t>
            </a:r>
            <a:r>
              <a:rPr lang="hr-HR" dirty="0"/>
              <a:t>Link: </a:t>
            </a:r>
            <a:r>
              <a:rPr lang="hr-HR" dirty="0">
                <a:hlinkClick r:id="rId4"/>
              </a:rPr>
              <a:t>https://www.lendingclub.com/</a:t>
            </a:r>
            <a:r>
              <a:rPr lang="hr-HR" dirty="0"/>
              <a:t> </a:t>
            </a:r>
            <a:endParaRPr lang="en-US" dirty="0"/>
          </a:p>
        </p:txBody>
      </p:sp>
      <p:sp>
        <p:nvSpPr>
          <p:cNvPr id="6" name="Rectangle 5">
            <a:extLst>
              <a:ext uri="{FF2B5EF4-FFF2-40B4-BE49-F238E27FC236}">
                <a16:creationId xmlns:a16="http://schemas.microsoft.com/office/drawing/2014/main" id="{C22A6138-C246-6C4C-9BF5-5F5D15357641}"/>
              </a:ext>
            </a:extLst>
          </p:cNvPr>
          <p:cNvSpPr/>
          <p:nvPr/>
        </p:nvSpPr>
        <p:spPr>
          <a:xfrm rot="285998">
            <a:off x="4494213" y="871951"/>
            <a:ext cx="2473884"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4">
            <a:extLst>
              <a:ext uri="{FF2B5EF4-FFF2-40B4-BE49-F238E27FC236}">
                <a16:creationId xmlns:a16="http://schemas.microsoft.com/office/drawing/2014/main" id="{ECB91556-434D-F941-9F64-D7BAF084A3B3}"/>
              </a:ext>
            </a:extLst>
          </p:cNvPr>
          <p:cNvSpPr>
            <a:spLocks noGrp="1"/>
          </p:cNvSpPr>
          <p:nvPr>
            <p:ph type="body" sz="quarter" idx="10"/>
          </p:nvPr>
        </p:nvSpPr>
        <p:spPr>
          <a:xfrm rot="285998">
            <a:off x="392925" y="825245"/>
            <a:ext cx="6842764" cy="716025"/>
          </a:xfrm>
        </p:spPr>
        <p:txBody>
          <a:bodyPr>
            <a:normAutofit/>
          </a:bodyPr>
          <a:lstStyle/>
          <a:p>
            <a:r>
              <a:rPr lang="en-GB" dirty="0"/>
              <a:t>Best Crowdfunding Sites of 2020</a:t>
            </a:r>
          </a:p>
          <a:p>
            <a:endParaRPr lang="en-US" dirty="0"/>
          </a:p>
        </p:txBody>
      </p:sp>
    </p:spTree>
    <p:extLst>
      <p:ext uri="{BB962C8B-B14F-4D97-AF65-F5344CB8AC3E}">
        <p14:creationId xmlns:p14="http://schemas.microsoft.com/office/powerpoint/2010/main" val="3562617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M4 – Pedagogic Overview</a:t>
            </a:r>
            <a:endParaRPr lang="en-US" dirty="0"/>
          </a:p>
        </p:txBody>
      </p:sp>
      <p:sp>
        <p:nvSpPr>
          <p:cNvPr id="3" name="Text Placeholder 2"/>
          <p:cNvSpPr>
            <a:spLocks noGrp="1"/>
          </p:cNvSpPr>
          <p:nvPr>
            <p:ph type="body" sz="quarter" idx="20"/>
          </p:nvPr>
        </p:nvSpPr>
        <p:spPr>
          <a:xfrm>
            <a:off x="503583" y="2034342"/>
            <a:ext cx="7468841" cy="4169140"/>
          </a:xfrm>
        </p:spPr>
        <p:txBody>
          <a:bodyPr/>
          <a:lstStyle/>
          <a:p>
            <a:pPr marL="0" indent="0" algn="just">
              <a:buNone/>
            </a:pPr>
            <a:r>
              <a:rPr lang="en-US" dirty="0"/>
              <a:t>While many businesses can be started on a shoestring, it is almost impossible to start a business with zero budget</a:t>
            </a:r>
            <a:r>
              <a:rPr lang="hr-HR" dirty="0"/>
              <a:t>.</a:t>
            </a:r>
            <a:endParaRPr lang="en-US" dirty="0"/>
          </a:p>
          <a:p>
            <a:pPr marL="0" indent="0" algn="just">
              <a:buNone/>
            </a:pPr>
            <a:r>
              <a:rPr lang="en-US" dirty="0"/>
              <a:t>In this module, </a:t>
            </a:r>
            <a:r>
              <a:rPr lang="hr-HR" dirty="0"/>
              <a:t>you will learn </a:t>
            </a:r>
            <a:r>
              <a:rPr lang="en-US" b="1" dirty="0">
                <a:solidFill>
                  <a:srgbClr val="DA2128"/>
                </a:solidFill>
              </a:rPr>
              <a:t>what funds and resources</a:t>
            </a:r>
            <a:r>
              <a:rPr lang="en-US" dirty="0">
                <a:solidFill>
                  <a:srgbClr val="DA2128"/>
                </a:solidFill>
              </a:rPr>
              <a:t> </a:t>
            </a:r>
            <a:r>
              <a:rPr lang="hr-HR" dirty="0"/>
              <a:t>you </a:t>
            </a:r>
            <a:r>
              <a:rPr lang="en-US" dirty="0"/>
              <a:t>need to start </a:t>
            </a:r>
            <a:r>
              <a:rPr lang="hr-HR" dirty="0"/>
              <a:t>your </a:t>
            </a:r>
            <a:r>
              <a:rPr lang="en-US" dirty="0"/>
              <a:t>business and </a:t>
            </a:r>
            <a:r>
              <a:rPr lang="hr-HR" dirty="0"/>
              <a:t>how you will </a:t>
            </a:r>
            <a:r>
              <a:rPr lang="en-US" dirty="0"/>
              <a:t>raise those funds</a:t>
            </a:r>
            <a:r>
              <a:rPr lang="hr-HR" dirty="0"/>
              <a:t>.</a:t>
            </a:r>
            <a:endParaRPr lang="en-US" dirty="0"/>
          </a:p>
          <a:p>
            <a:pPr marL="0" indent="0" algn="just">
              <a:buNone/>
            </a:pPr>
            <a:r>
              <a:rPr lang="en-US" dirty="0"/>
              <a:t>As well as finances, we look at the topic of </a:t>
            </a:r>
            <a:r>
              <a:rPr lang="en-US" b="1" dirty="0">
                <a:solidFill>
                  <a:srgbClr val="DA2128"/>
                </a:solidFill>
              </a:rPr>
              <a:t>IP</a:t>
            </a:r>
            <a:r>
              <a:rPr lang="hr-HR" b="1" dirty="0">
                <a:solidFill>
                  <a:srgbClr val="DA2128"/>
                </a:solidFill>
              </a:rPr>
              <a:t> (Intellectual Property)</a:t>
            </a:r>
            <a:r>
              <a:rPr lang="en-US" b="1" dirty="0"/>
              <a:t> </a:t>
            </a:r>
            <a:r>
              <a:rPr lang="en-US" dirty="0"/>
              <a:t>and the implications that has for business based on popular culture brands, genres and themes</a:t>
            </a:r>
            <a:r>
              <a:rPr lang="hr-HR" dirty="0"/>
              <a:t>.</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289145" y="1557499"/>
            <a:ext cx="3273839" cy="5300501"/>
          </a:xfrm>
          <a:prstGeom prst="rect">
            <a:avLst/>
          </a:prstGeom>
        </p:spPr>
      </p:pic>
    </p:spTree>
    <p:extLst>
      <p:ext uri="{BB962C8B-B14F-4D97-AF65-F5344CB8AC3E}">
        <p14:creationId xmlns:p14="http://schemas.microsoft.com/office/powerpoint/2010/main" val="41006043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9455F0A3-DAA4-EF45-90E2-55697972AAC9}"/>
              </a:ext>
            </a:extLst>
          </p:cNvPr>
          <p:cNvSpPr>
            <a:spLocks noGrp="1"/>
          </p:cNvSpPr>
          <p:nvPr>
            <p:ph type="body" sz="quarter" idx="20"/>
          </p:nvPr>
        </p:nvSpPr>
        <p:spPr>
          <a:xfrm>
            <a:off x="703619" y="1915233"/>
            <a:ext cx="4425593" cy="4679578"/>
          </a:xfrm>
        </p:spPr>
        <p:txBody>
          <a:bodyPr/>
          <a:lstStyle/>
          <a:p>
            <a:r>
              <a:rPr lang="en-GB" b="1" dirty="0" err="1">
                <a:solidFill>
                  <a:srgbClr val="1268B3"/>
                </a:solidFill>
              </a:rPr>
              <a:t>Crowdfunding.h</a:t>
            </a:r>
            <a:r>
              <a:rPr lang="hr-HR" b="1" dirty="0">
                <a:solidFill>
                  <a:srgbClr val="1268B3"/>
                </a:solidFill>
              </a:rPr>
              <a:t>r </a:t>
            </a:r>
            <a:r>
              <a:rPr lang="hr-HR" b="1" dirty="0"/>
              <a:t>– </a:t>
            </a:r>
            <a:r>
              <a:rPr lang="hr-HR" dirty="0"/>
              <a:t>online</a:t>
            </a:r>
            <a:r>
              <a:rPr lang="hr-HR" b="1" dirty="0"/>
              <a:t> </a:t>
            </a:r>
            <a:r>
              <a:rPr lang="en-GB" dirty="0"/>
              <a:t>blog where you will find information related to the crowdfunding industry in Croatia </a:t>
            </a:r>
            <a:r>
              <a:rPr lang="hr-HR" dirty="0"/>
              <a:t>and </a:t>
            </a:r>
            <a:r>
              <a:rPr lang="en-GB" dirty="0"/>
              <a:t>the world. Introducing local crowdfunding projects, build community and help you finance your ideas.</a:t>
            </a:r>
            <a:endParaRPr lang="hr-HR" dirty="0"/>
          </a:p>
          <a:p>
            <a:pPr marL="323850" indent="0">
              <a:buNone/>
            </a:pPr>
            <a:br>
              <a:rPr lang="hr-HR" sz="2000" i="1" dirty="0">
                <a:hlinkClick r:id="rId2"/>
              </a:rPr>
            </a:br>
            <a:r>
              <a:rPr lang="hr-HR" sz="2000" i="1" dirty="0">
                <a:hlinkClick r:id="rId2"/>
              </a:rPr>
              <a:t>http://www.crowdfunding.hr/</a:t>
            </a:r>
            <a:r>
              <a:rPr lang="hr-HR" sz="2000" i="1" dirty="0"/>
              <a:t>   </a:t>
            </a:r>
          </a:p>
        </p:txBody>
      </p:sp>
      <p:sp>
        <p:nvSpPr>
          <p:cNvPr id="14" name="Rectangle 13">
            <a:extLst>
              <a:ext uri="{FF2B5EF4-FFF2-40B4-BE49-F238E27FC236}">
                <a16:creationId xmlns:a16="http://schemas.microsoft.com/office/drawing/2014/main" id="{7D7C1F27-0494-F44B-BD11-92FBCA1C1D51}"/>
              </a:ext>
            </a:extLst>
          </p:cNvPr>
          <p:cNvSpPr/>
          <p:nvPr/>
        </p:nvSpPr>
        <p:spPr>
          <a:xfrm rot="285998">
            <a:off x="-515565" y="594847"/>
            <a:ext cx="584713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
            <a:extLst>
              <a:ext uri="{FF2B5EF4-FFF2-40B4-BE49-F238E27FC236}">
                <a16:creationId xmlns:a16="http://schemas.microsoft.com/office/drawing/2014/main" id="{C21DF8F6-E5E1-5841-9EAD-C3C5D6CAF807}"/>
              </a:ext>
            </a:extLst>
          </p:cNvPr>
          <p:cNvSpPr>
            <a:spLocks noGrp="1"/>
          </p:cNvSpPr>
          <p:nvPr>
            <p:ph type="body" sz="quarter" idx="10"/>
          </p:nvPr>
        </p:nvSpPr>
        <p:spPr>
          <a:xfrm rot="285998">
            <a:off x="394963" y="776271"/>
            <a:ext cx="5664057" cy="716025"/>
          </a:xfrm>
        </p:spPr>
        <p:txBody>
          <a:bodyPr/>
          <a:lstStyle/>
          <a:p>
            <a:r>
              <a:rPr lang="hr-HR" dirty="0"/>
              <a:t>Crowdfunding in Croatia</a:t>
            </a:r>
            <a:endParaRPr lang="en-GB" dirty="0"/>
          </a:p>
        </p:txBody>
      </p:sp>
      <p:grpSp>
        <p:nvGrpSpPr>
          <p:cNvPr id="19" name="Group 18">
            <a:extLst>
              <a:ext uri="{FF2B5EF4-FFF2-40B4-BE49-F238E27FC236}">
                <a16:creationId xmlns:a16="http://schemas.microsoft.com/office/drawing/2014/main" id="{70106B82-9F16-0049-A1DD-0C4A82C00DDE}"/>
              </a:ext>
            </a:extLst>
          </p:cNvPr>
          <p:cNvGrpSpPr/>
          <p:nvPr/>
        </p:nvGrpSpPr>
        <p:grpSpPr>
          <a:xfrm>
            <a:off x="4629461" y="2157412"/>
            <a:ext cx="7190815" cy="4373291"/>
            <a:chOff x="5279570" y="2147511"/>
            <a:chExt cx="6501396" cy="3954002"/>
          </a:xfrm>
        </p:grpSpPr>
        <p:pic>
          <p:nvPicPr>
            <p:cNvPr id="17" name="Picture 16" descr="A screenshot of a cell phone&#10;&#10;Description automatically generated">
              <a:extLst>
                <a:ext uri="{FF2B5EF4-FFF2-40B4-BE49-F238E27FC236}">
                  <a16:creationId xmlns:a16="http://schemas.microsoft.com/office/drawing/2014/main" id="{3654ACF9-420B-4247-BF0B-54A240CD1B2D}"/>
                </a:ext>
              </a:extLst>
            </p:cNvPr>
            <p:cNvPicPr>
              <a:picLocks noChangeAspect="1"/>
            </p:cNvPicPr>
            <p:nvPr/>
          </p:nvPicPr>
          <p:blipFill>
            <a:blip r:embed="rId3"/>
            <a:stretch>
              <a:fillRect/>
            </a:stretch>
          </p:blipFill>
          <p:spPr>
            <a:xfrm>
              <a:off x="6215062" y="2500312"/>
              <a:ext cx="4682219" cy="2914651"/>
            </a:xfrm>
            <a:prstGeom prst="rect">
              <a:avLst/>
            </a:prstGeom>
          </p:spPr>
        </p:pic>
        <p:pic>
          <p:nvPicPr>
            <p:cNvPr id="18" name="Picture 17">
              <a:extLst>
                <a:ext uri="{FF2B5EF4-FFF2-40B4-BE49-F238E27FC236}">
                  <a16:creationId xmlns:a16="http://schemas.microsoft.com/office/drawing/2014/main" id="{54D9781B-77E3-9547-82E5-956C885DAA26}"/>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279570" y="2147511"/>
              <a:ext cx="6501396" cy="3954002"/>
            </a:xfrm>
            <a:prstGeom prst="rect">
              <a:avLst/>
            </a:prstGeom>
          </p:spPr>
        </p:pic>
      </p:grpSp>
    </p:spTree>
    <p:extLst>
      <p:ext uri="{BB962C8B-B14F-4D97-AF65-F5344CB8AC3E}">
        <p14:creationId xmlns:p14="http://schemas.microsoft.com/office/powerpoint/2010/main" val="32076577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9455F0A3-DAA4-EF45-90E2-55697972AAC9}"/>
              </a:ext>
            </a:extLst>
          </p:cNvPr>
          <p:cNvSpPr>
            <a:spLocks noGrp="1"/>
          </p:cNvSpPr>
          <p:nvPr>
            <p:ph type="body" sz="quarter" idx="20"/>
          </p:nvPr>
        </p:nvSpPr>
        <p:spPr>
          <a:xfrm>
            <a:off x="375007" y="1936375"/>
            <a:ext cx="4980763" cy="4679578"/>
          </a:xfrm>
        </p:spPr>
        <p:txBody>
          <a:bodyPr/>
          <a:lstStyle/>
          <a:p>
            <a:r>
              <a:rPr lang="hr-HR" b="1" dirty="0" err="1">
                <a:solidFill>
                  <a:srgbClr val="1268B3"/>
                </a:solidFill>
              </a:rPr>
              <a:t>Croinvest.eu</a:t>
            </a:r>
            <a:r>
              <a:rPr lang="hr-HR" dirty="0"/>
              <a:t> – crowdfunding platform in Croatia - </a:t>
            </a:r>
            <a:r>
              <a:rPr lang="en-GB" i="1" dirty="0">
                <a:hlinkClick r:id="rId2"/>
              </a:rPr>
              <a:t>http://croinvest.eu/</a:t>
            </a:r>
            <a:r>
              <a:rPr lang="hr-HR" i="1" dirty="0"/>
              <a:t> </a:t>
            </a:r>
            <a:endParaRPr lang="hr-HR" dirty="0"/>
          </a:p>
          <a:p>
            <a:pPr marL="366713" indent="0">
              <a:buNone/>
            </a:pPr>
            <a:r>
              <a:rPr lang="en-GB" dirty="0"/>
              <a:t>The first crowdfunding platform in the world to use a </a:t>
            </a:r>
            <a:r>
              <a:rPr lang="en-GB" b="1" dirty="0"/>
              <a:t>legal institution of secret society</a:t>
            </a:r>
            <a:r>
              <a:rPr lang="en-GB" dirty="0"/>
              <a:t>, which is a global contribution to the idea of crowdfunding. the only one in Central and South eastern Europe to apply all crowdfunding financing models</a:t>
            </a:r>
            <a:r>
              <a:rPr lang="hr-HR" dirty="0"/>
              <a:t> </a:t>
            </a:r>
            <a:r>
              <a:rPr lang="hr-HR" i="1" dirty="0"/>
              <a:t>(journal </a:t>
            </a:r>
            <a:r>
              <a:rPr lang="en-GB" i="1" dirty="0" err="1"/>
              <a:t>Inventures</a:t>
            </a:r>
            <a:r>
              <a:rPr lang="hr-HR" i="1" dirty="0"/>
              <a:t>)</a:t>
            </a:r>
            <a:endParaRPr lang="en-GB" i="1" dirty="0"/>
          </a:p>
        </p:txBody>
      </p:sp>
      <p:sp>
        <p:nvSpPr>
          <p:cNvPr id="14" name="Rectangle 13">
            <a:extLst>
              <a:ext uri="{FF2B5EF4-FFF2-40B4-BE49-F238E27FC236}">
                <a16:creationId xmlns:a16="http://schemas.microsoft.com/office/drawing/2014/main" id="{7D7C1F27-0494-F44B-BD11-92FBCA1C1D51}"/>
              </a:ext>
            </a:extLst>
          </p:cNvPr>
          <p:cNvSpPr/>
          <p:nvPr/>
        </p:nvSpPr>
        <p:spPr>
          <a:xfrm rot="285998">
            <a:off x="-515565" y="594847"/>
            <a:ext cx="584713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
            <a:extLst>
              <a:ext uri="{FF2B5EF4-FFF2-40B4-BE49-F238E27FC236}">
                <a16:creationId xmlns:a16="http://schemas.microsoft.com/office/drawing/2014/main" id="{C21DF8F6-E5E1-5841-9EAD-C3C5D6CAF807}"/>
              </a:ext>
            </a:extLst>
          </p:cNvPr>
          <p:cNvSpPr>
            <a:spLocks noGrp="1"/>
          </p:cNvSpPr>
          <p:nvPr>
            <p:ph type="body" sz="quarter" idx="10"/>
          </p:nvPr>
        </p:nvSpPr>
        <p:spPr>
          <a:xfrm rot="285998">
            <a:off x="394963" y="776271"/>
            <a:ext cx="5664057" cy="716025"/>
          </a:xfrm>
        </p:spPr>
        <p:txBody>
          <a:bodyPr/>
          <a:lstStyle/>
          <a:p>
            <a:r>
              <a:rPr lang="hr-HR" dirty="0"/>
              <a:t>Crowdfunding in Croatia</a:t>
            </a:r>
            <a:endParaRPr lang="en-GB" dirty="0"/>
          </a:p>
        </p:txBody>
      </p:sp>
      <p:grpSp>
        <p:nvGrpSpPr>
          <p:cNvPr id="4" name="Group 3">
            <a:extLst>
              <a:ext uri="{FF2B5EF4-FFF2-40B4-BE49-F238E27FC236}">
                <a16:creationId xmlns:a16="http://schemas.microsoft.com/office/drawing/2014/main" id="{6F4D6231-DAC7-024C-9128-D37A139E26C9}"/>
              </a:ext>
            </a:extLst>
          </p:cNvPr>
          <p:cNvGrpSpPr/>
          <p:nvPr/>
        </p:nvGrpSpPr>
        <p:grpSpPr>
          <a:xfrm>
            <a:off x="4900924" y="1942535"/>
            <a:ext cx="7190815" cy="4373291"/>
            <a:chOff x="4629461" y="2157412"/>
            <a:chExt cx="7190815" cy="4373291"/>
          </a:xfrm>
        </p:grpSpPr>
        <p:pic>
          <p:nvPicPr>
            <p:cNvPr id="3" name="Picture 2" descr="A screenshot of a cell phone&#10;&#10;Description automatically generated">
              <a:extLst>
                <a:ext uri="{FF2B5EF4-FFF2-40B4-BE49-F238E27FC236}">
                  <a16:creationId xmlns:a16="http://schemas.microsoft.com/office/drawing/2014/main" id="{6B1C6405-D3D0-7848-9305-0A207970B420}"/>
                </a:ext>
              </a:extLst>
            </p:cNvPr>
            <p:cNvPicPr>
              <a:picLocks noChangeAspect="1"/>
            </p:cNvPicPr>
            <p:nvPr/>
          </p:nvPicPr>
          <p:blipFill>
            <a:blip r:embed="rId3"/>
            <a:stretch>
              <a:fillRect/>
            </a:stretch>
          </p:blipFill>
          <p:spPr>
            <a:xfrm>
              <a:off x="5686425" y="2530225"/>
              <a:ext cx="5100638" cy="3213349"/>
            </a:xfrm>
            <a:prstGeom prst="rect">
              <a:avLst/>
            </a:prstGeom>
          </p:spPr>
        </p:pic>
        <p:pic>
          <p:nvPicPr>
            <p:cNvPr id="15" name="Picture 14">
              <a:extLst>
                <a:ext uri="{FF2B5EF4-FFF2-40B4-BE49-F238E27FC236}">
                  <a16:creationId xmlns:a16="http://schemas.microsoft.com/office/drawing/2014/main" id="{99407A70-6BCD-F04E-9AE5-70874DF613EC}"/>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4629461" y="2157412"/>
              <a:ext cx="7190815" cy="4373291"/>
            </a:xfrm>
            <a:prstGeom prst="rect">
              <a:avLst/>
            </a:prstGeom>
          </p:spPr>
        </p:pic>
      </p:grpSp>
    </p:spTree>
    <p:extLst>
      <p:ext uri="{BB962C8B-B14F-4D97-AF65-F5344CB8AC3E}">
        <p14:creationId xmlns:p14="http://schemas.microsoft.com/office/powerpoint/2010/main" val="22216202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24097" y="751344"/>
            <a:ext cx="5247548" cy="3170099"/>
          </a:xfrm>
          <a:prstGeom prst="rect">
            <a:avLst/>
          </a:prstGeom>
        </p:spPr>
        <p:txBody>
          <a:bodyPr wrap="square">
            <a:spAutoFit/>
          </a:bodyPr>
          <a:lstStyle/>
          <a:p>
            <a:r>
              <a:rPr lang="hr-HR" sz="2400" b="1" dirty="0">
                <a:solidFill>
                  <a:srgbClr val="DA2128"/>
                </a:solidFill>
              </a:rPr>
              <a:t>Case </a:t>
            </a:r>
            <a:r>
              <a:rPr lang="hr-HR" sz="2400" b="1" dirty="0" err="1">
                <a:solidFill>
                  <a:srgbClr val="DA2128"/>
                </a:solidFill>
              </a:rPr>
              <a:t>study</a:t>
            </a:r>
            <a:r>
              <a:rPr lang="hr-HR" sz="2400" b="1" dirty="0">
                <a:solidFill>
                  <a:srgbClr val="DA2128"/>
                </a:solidFill>
              </a:rPr>
              <a:t> – Croatia</a:t>
            </a:r>
          </a:p>
          <a:p>
            <a:endParaRPr lang="hr-HR" sz="2400" b="1" dirty="0">
              <a:solidFill>
                <a:srgbClr val="DA2128"/>
              </a:solidFill>
            </a:endParaRPr>
          </a:p>
          <a:p>
            <a:r>
              <a:rPr lang="hr-HR" sz="2400" b="1" dirty="0">
                <a:solidFill>
                  <a:srgbClr val="4D4D4C"/>
                </a:solidFill>
              </a:rPr>
              <a:t>Brlog</a:t>
            </a:r>
            <a:r>
              <a:rPr lang="hr-HR" sz="2400" dirty="0">
                <a:solidFill>
                  <a:srgbClr val="4D4D4C"/>
                </a:solidFill>
              </a:rPr>
              <a:t> – a cooperative brewery from Croatia that used Crowdfunding to finance brewery equipment:</a:t>
            </a:r>
          </a:p>
          <a:p>
            <a:pPr algn="just"/>
            <a:r>
              <a:rPr lang="hr-HR" sz="2000" i="1" dirty="0">
                <a:solidFill>
                  <a:srgbClr val="DA2128"/>
                </a:solidFill>
                <a:hlinkClick r:id="rId2"/>
              </a:rPr>
              <a:t>https://www.indiegogo.com/projects/brlog-a-cooperative-brewery-on-the-croatian-coast--2#/</a:t>
            </a:r>
            <a:r>
              <a:rPr lang="hr-HR" sz="2000" i="1" dirty="0">
                <a:solidFill>
                  <a:srgbClr val="DA2128"/>
                </a:solidFill>
              </a:rPr>
              <a:t> </a:t>
            </a:r>
          </a:p>
          <a:p>
            <a:pPr algn="just"/>
            <a:endParaRPr lang="hr-HR" sz="2000" i="1" dirty="0">
              <a:solidFill>
                <a:srgbClr val="DA2128"/>
              </a:solidFill>
            </a:endParaRPr>
          </a:p>
          <a:p>
            <a:pPr algn="just"/>
            <a:endParaRPr lang="en-US" sz="2000" i="1" dirty="0">
              <a:solidFill>
                <a:srgbClr val="DA2128"/>
              </a:solidFill>
            </a:endParaRPr>
          </a:p>
        </p:txBody>
      </p:sp>
      <p:sp>
        <p:nvSpPr>
          <p:cNvPr id="7" name="Rectangle 6"/>
          <p:cNvSpPr/>
          <p:nvPr/>
        </p:nvSpPr>
        <p:spPr>
          <a:xfrm>
            <a:off x="424097" y="3680507"/>
            <a:ext cx="4423078" cy="1569660"/>
          </a:xfrm>
          <a:prstGeom prst="rect">
            <a:avLst/>
          </a:prstGeom>
        </p:spPr>
        <p:txBody>
          <a:bodyPr wrap="square">
            <a:spAutoFit/>
          </a:bodyPr>
          <a:lstStyle/>
          <a:p>
            <a:r>
              <a:rPr lang="en-GB" sz="2400" i="1" dirty="0">
                <a:solidFill>
                  <a:srgbClr val="4D4D4C"/>
                </a:solidFill>
              </a:rPr>
              <a:t>The main goal of </a:t>
            </a:r>
            <a:r>
              <a:rPr lang="en-GB" sz="2400" i="1" dirty="0" err="1">
                <a:solidFill>
                  <a:srgbClr val="4D4D4C"/>
                </a:solidFill>
              </a:rPr>
              <a:t>Brlog</a:t>
            </a:r>
            <a:r>
              <a:rPr lang="en-GB" sz="2400" i="1" dirty="0">
                <a:solidFill>
                  <a:srgbClr val="4D4D4C"/>
                </a:solidFill>
              </a:rPr>
              <a:t> was to finance brewery equipment: two fermenters for beer production, cases, bottles and labels.</a:t>
            </a:r>
          </a:p>
        </p:txBody>
      </p:sp>
      <p:grpSp>
        <p:nvGrpSpPr>
          <p:cNvPr id="2" name="Group 1">
            <a:extLst>
              <a:ext uri="{FF2B5EF4-FFF2-40B4-BE49-F238E27FC236}">
                <a16:creationId xmlns:a16="http://schemas.microsoft.com/office/drawing/2014/main" id="{6F1ADCC3-E173-074A-AC42-AC69E9556F56}"/>
              </a:ext>
            </a:extLst>
          </p:cNvPr>
          <p:cNvGrpSpPr/>
          <p:nvPr/>
        </p:nvGrpSpPr>
        <p:grpSpPr>
          <a:xfrm>
            <a:off x="4847175" y="1824079"/>
            <a:ext cx="7190815" cy="4373291"/>
            <a:chOff x="4629461" y="2157412"/>
            <a:chExt cx="7190815" cy="4373291"/>
          </a:xfrm>
        </p:grpSpPr>
        <p:pic>
          <p:nvPicPr>
            <p:cNvPr id="5" name="Picture 4"/>
            <p:cNvPicPr>
              <a:picLocks noChangeAspect="1"/>
            </p:cNvPicPr>
            <p:nvPr/>
          </p:nvPicPr>
          <p:blipFill>
            <a:blip r:embed="rId3"/>
            <a:stretch>
              <a:fillRect/>
            </a:stretch>
          </p:blipFill>
          <p:spPr>
            <a:xfrm>
              <a:off x="5669635" y="2485048"/>
              <a:ext cx="5247548" cy="3291638"/>
            </a:xfrm>
            <a:prstGeom prst="rect">
              <a:avLst/>
            </a:prstGeom>
            <a:ln>
              <a:noFill/>
            </a:ln>
            <a:effectLst/>
          </p:spPr>
        </p:pic>
        <p:pic>
          <p:nvPicPr>
            <p:cNvPr id="11" name="Picture 10">
              <a:extLst>
                <a:ext uri="{FF2B5EF4-FFF2-40B4-BE49-F238E27FC236}">
                  <a16:creationId xmlns:a16="http://schemas.microsoft.com/office/drawing/2014/main" id="{B1FF5D99-A6D8-694F-BB40-F2BAF327122E}"/>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4629461" y="2157412"/>
              <a:ext cx="7190815" cy="4373291"/>
            </a:xfrm>
            <a:prstGeom prst="rect">
              <a:avLst/>
            </a:prstGeom>
          </p:spPr>
        </p:pic>
      </p:grpSp>
    </p:spTree>
    <p:extLst>
      <p:ext uri="{BB962C8B-B14F-4D97-AF65-F5344CB8AC3E}">
        <p14:creationId xmlns:p14="http://schemas.microsoft.com/office/powerpoint/2010/main" val="12685766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E220C8D-9216-FB4E-A189-ECE5DA146C64}"/>
              </a:ext>
            </a:extLst>
          </p:cNvPr>
          <p:cNvGrpSpPr/>
          <p:nvPr/>
        </p:nvGrpSpPr>
        <p:grpSpPr>
          <a:xfrm>
            <a:off x="343293" y="395142"/>
            <a:ext cx="9122541" cy="5548123"/>
            <a:chOff x="4963287" y="1824079"/>
            <a:chExt cx="7190815" cy="4373291"/>
          </a:xfrm>
        </p:grpSpPr>
        <p:pic>
          <p:nvPicPr>
            <p:cNvPr id="6" name="Picture 5"/>
            <p:cNvPicPr>
              <a:picLocks noChangeAspect="1"/>
            </p:cNvPicPr>
            <p:nvPr/>
          </p:nvPicPr>
          <p:blipFill rotWithShape="1">
            <a:blip r:embed="rId3"/>
            <a:srcRect l="3403" t="9877" r="27083" b="3211"/>
            <a:stretch/>
          </p:blipFill>
          <p:spPr>
            <a:xfrm>
              <a:off x="5887349" y="2151715"/>
              <a:ext cx="5349611" cy="3444027"/>
            </a:xfrm>
            <a:prstGeom prst="rect">
              <a:avLst/>
            </a:prstGeom>
          </p:spPr>
        </p:pic>
        <p:pic>
          <p:nvPicPr>
            <p:cNvPr id="9" name="Picture 8">
              <a:extLst>
                <a:ext uri="{FF2B5EF4-FFF2-40B4-BE49-F238E27FC236}">
                  <a16:creationId xmlns:a16="http://schemas.microsoft.com/office/drawing/2014/main" id="{77A6366E-A14F-3C4C-BBDC-6759C58909C5}"/>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4963287" y="1824079"/>
              <a:ext cx="7190815" cy="4373291"/>
            </a:xfrm>
            <a:prstGeom prst="rect">
              <a:avLst/>
            </a:prstGeom>
          </p:spPr>
        </p:pic>
      </p:grpSp>
      <p:sp>
        <p:nvSpPr>
          <p:cNvPr id="10" name="Rectangle 9">
            <a:extLst>
              <a:ext uri="{FF2B5EF4-FFF2-40B4-BE49-F238E27FC236}">
                <a16:creationId xmlns:a16="http://schemas.microsoft.com/office/drawing/2014/main" id="{198B036B-F1D9-7648-87E8-D4E55058AD77}"/>
              </a:ext>
            </a:extLst>
          </p:cNvPr>
          <p:cNvSpPr/>
          <p:nvPr/>
        </p:nvSpPr>
        <p:spPr>
          <a:xfrm>
            <a:off x="343293" y="5677875"/>
            <a:ext cx="8873278" cy="738664"/>
          </a:xfrm>
          <a:prstGeom prst="rect">
            <a:avLst/>
          </a:prstGeom>
        </p:spPr>
        <p:txBody>
          <a:bodyPr wrap="square">
            <a:spAutoFit/>
          </a:bodyPr>
          <a:lstStyle/>
          <a:p>
            <a:pPr algn="ctr"/>
            <a:r>
              <a:rPr lang="hr-HR" sz="2400" b="1" dirty="0">
                <a:solidFill>
                  <a:srgbClr val="DA2128"/>
                </a:solidFill>
              </a:rPr>
              <a:t>BRLOG</a:t>
            </a:r>
            <a:r>
              <a:rPr lang="hr-HR" sz="2400" dirty="0">
                <a:solidFill>
                  <a:srgbClr val="DA2128"/>
                </a:solidFill>
              </a:rPr>
              <a:t> &gt; </a:t>
            </a:r>
            <a:r>
              <a:rPr lang="hr-HR" sz="2400" dirty="0">
                <a:solidFill>
                  <a:srgbClr val="4D4D4C"/>
                </a:solidFill>
              </a:rPr>
              <a:t>Youtube video link :</a:t>
            </a:r>
            <a:br>
              <a:rPr lang="hr-HR" i="1" dirty="0">
                <a:solidFill>
                  <a:srgbClr val="0563C1"/>
                </a:solidFill>
                <a:hlinkClick r:id="rId5">
                  <a:extLst>
                    <a:ext uri="{A12FA001-AC4F-418D-AE19-62706E023703}">
                      <ahyp:hlinkClr xmlns:ahyp="http://schemas.microsoft.com/office/drawing/2018/hyperlinkcolor" val="tx"/>
                    </a:ext>
                  </a:extLst>
                </a:hlinkClick>
              </a:rPr>
            </a:br>
            <a:r>
              <a:rPr lang="en-GB" i="1" dirty="0">
                <a:solidFill>
                  <a:srgbClr val="4D4D4C"/>
                </a:solidFill>
                <a:hlinkClick r:id="rId5">
                  <a:extLst>
                    <a:ext uri="{A12FA001-AC4F-418D-AE19-62706E023703}">
                      <ahyp:hlinkClr xmlns:ahyp="http://schemas.microsoft.com/office/drawing/2018/hyperlinkcolor" val="tx"/>
                    </a:ext>
                  </a:extLst>
                </a:hlinkClick>
              </a:rPr>
              <a:t>https://www.youtube.com/watch?v=Bjb1mB3dutI</a:t>
            </a:r>
            <a:endParaRPr lang="en-GB" i="1" dirty="0">
              <a:solidFill>
                <a:srgbClr val="4D4D4C"/>
              </a:solidFill>
            </a:endParaRPr>
          </a:p>
        </p:txBody>
      </p:sp>
    </p:spTree>
    <p:extLst>
      <p:ext uri="{BB962C8B-B14F-4D97-AF65-F5344CB8AC3E}">
        <p14:creationId xmlns:p14="http://schemas.microsoft.com/office/powerpoint/2010/main" val="56298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oogle Shape;664;p39">
            <a:extLst>
              <a:ext uri="{FF2B5EF4-FFF2-40B4-BE49-F238E27FC236}">
                <a16:creationId xmlns:a16="http://schemas.microsoft.com/office/drawing/2014/main" id="{3EF9B7BB-8E65-D649-ABF0-19FD78A988F3}"/>
              </a:ext>
            </a:extLst>
          </p:cNvPr>
          <p:cNvGrpSpPr/>
          <p:nvPr/>
        </p:nvGrpSpPr>
        <p:grpSpPr>
          <a:xfrm>
            <a:off x="710566" y="3812002"/>
            <a:ext cx="365364" cy="375095"/>
            <a:chOff x="5941025" y="3634400"/>
            <a:chExt cx="467650" cy="467650"/>
          </a:xfrm>
        </p:grpSpPr>
        <p:sp>
          <p:nvSpPr>
            <p:cNvPr id="20" name="Google Shape;665;p39">
              <a:extLst>
                <a:ext uri="{FF2B5EF4-FFF2-40B4-BE49-F238E27FC236}">
                  <a16:creationId xmlns:a16="http://schemas.microsoft.com/office/drawing/2014/main" id="{755C6E9C-9500-8248-813F-43C0B75FD72F}"/>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6;p39">
              <a:extLst>
                <a:ext uri="{FF2B5EF4-FFF2-40B4-BE49-F238E27FC236}">
                  <a16:creationId xmlns:a16="http://schemas.microsoft.com/office/drawing/2014/main" id="{E5F9DACF-27E5-974A-95C8-F5D94CFF9BFF}"/>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67;p39">
              <a:extLst>
                <a:ext uri="{FF2B5EF4-FFF2-40B4-BE49-F238E27FC236}">
                  <a16:creationId xmlns:a16="http://schemas.microsoft.com/office/drawing/2014/main" id="{A23E5120-8CEC-754A-9D35-450793C58C99}"/>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68;p39">
              <a:extLst>
                <a:ext uri="{FF2B5EF4-FFF2-40B4-BE49-F238E27FC236}">
                  <a16:creationId xmlns:a16="http://schemas.microsoft.com/office/drawing/2014/main" id="{A5E2A4A1-2A18-3A42-8F3B-FB0770DBB633}"/>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69;p39">
              <a:extLst>
                <a:ext uri="{FF2B5EF4-FFF2-40B4-BE49-F238E27FC236}">
                  <a16:creationId xmlns:a16="http://schemas.microsoft.com/office/drawing/2014/main" id="{5E6B265C-03B8-D14E-9A69-85D2AF0B29F4}"/>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70;p39">
              <a:extLst>
                <a:ext uri="{FF2B5EF4-FFF2-40B4-BE49-F238E27FC236}">
                  <a16:creationId xmlns:a16="http://schemas.microsoft.com/office/drawing/2014/main" id="{F32334F2-B1A8-AC44-9141-54DB5674467A}"/>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 name="Rectangle 25">
            <a:extLst>
              <a:ext uri="{FF2B5EF4-FFF2-40B4-BE49-F238E27FC236}">
                <a16:creationId xmlns:a16="http://schemas.microsoft.com/office/drawing/2014/main" id="{86EC18C3-2B5B-6F43-AE05-73F6D318BF0E}"/>
              </a:ext>
            </a:extLst>
          </p:cNvPr>
          <p:cNvSpPr/>
          <p:nvPr/>
        </p:nvSpPr>
        <p:spPr>
          <a:xfrm rot="21375402">
            <a:off x="6957699" y="633743"/>
            <a:ext cx="5386675"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1">
            <a:extLst>
              <a:ext uri="{FF2B5EF4-FFF2-40B4-BE49-F238E27FC236}">
                <a16:creationId xmlns:a16="http://schemas.microsoft.com/office/drawing/2014/main" id="{25B716B5-BF74-2140-AA7F-9784819DE5F0}"/>
              </a:ext>
            </a:extLst>
          </p:cNvPr>
          <p:cNvSpPr>
            <a:spLocks noGrp="1"/>
          </p:cNvSpPr>
          <p:nvPr>
            <p:ph type="body" sz="quarter" idx="10"/>
          </p:nvPr>
        </p:nvSpPr>
        <p:spPr>
          <a:xfrm rot="21375402">
            <a:off x="6504521" y="810328"/>
            <a:ext cx="5347186" cy="716025"/>
          </a:xfrm>
        </p:spPr>
        <p:txBody>
          <a:bodyPr/>
          <a:lstStyle/>
          <a:p>
            <a:pPr algn="r"/>
            <a:r>
              <a:rPr lang="hr-HR" dirty="0"/>
              <a:t>Crowdfunding in Poland</a:t>
            </a:r>
            <a:endParaRPr lang="en-GB" dirty="0"/>
          </a:p>
        </p:txBody>
      </p:sp>
      <p:sp>
        <p:nvSpPr>
          <p:cNvPr id="29" name="Text Placeholder 2">
            <a:extLst>
              <a:ext uri="{FF2B5EF4-FFF2-40B4-BE49-F238E27FC236}">
                <a16:creationId xmlns:a16="http://schemas.microsoft.com/office/drawing/2014/main" id="{191A28F0-F7B5-C24B-9433-B8314F7219BC}"/>
              </a:ext>
            </a:extLst>
          </p:cNvPr>
          <p:cNvSpPr>
            <a:spLocks noGrp="1"/>
          </p:cNvSpPr>
          <p:nvPr>
            <p:ph type="body" sz="quarter" idx="20"/>
          </p:nvPr>
        </p:nvSpPr>
        <p:spPr>
          <a:xfrm>
            <a:off x="624840" y="1889760"/>
            <a:ext cx="11079480" cy="4617720"/>
          </a:xfrm>
        </p:spPr>
        <p:txBody>
          <a:bodyPr/>
          <a:lstStyle/>
          <a:p>
            <a:pPr algn="just">
              <a:buClr>
                <a:srgbClr val="DA2128"/>
              </a:buClr>
            </a:pPr>
            <a:r>
              <a:rPr lang="en-GB" dirty="0"/>
              <a:t>In </a:t>
            </a:r>
            <a:r>
              <a:rPr lang="en-GB" b="1" dirty="0">
                <a:solidFill>
                  <a:srgbClr val="DA2128"/>
                </a:solidFill>
              </a:rPr>
              <a:t>Poland</a:t>
            </a:r>
            <a:r>
              <a:rPr lang="en-GB" dirty="0"/>
              <a:t> different models of functioning of crowdfunding platforms are applied. There is no clear and explicit regulation of Crowdfunding in Poland. </a:t>
            </a:r>
          </a:p>
          <a:p>
            <a:pPr algn="just">
              <a:buClr>
                <a:srgbClr val="DA2128"/>
              </a:buClr>
            </a:pPr>
            <a:r>
              <a:rPr lang="en-GB" b="1" dirty="0">
                <a:solidFill>
                  <a:srgbClr val="DA2128"/>
                </a:solidFill>
              </a:rPr>
              <a:t>Polish Agency for Enterprise Development</a:t>
            </a:r>
            <a:r>
              <a:rPr lang="hr-HR" b="1" dirty="0">
                <a:solidFill>
                  <a:srgbClr val="DA2128"/>
                </a:solidFill>
              </a:rPr>
              <a:t> (PARP</a:t>
            </a:r>
            <a:r>
              <a:rPr lang="hr-HR" b="1" dirty="0"/>
              <a:t>)</a:t>
            </a:r>
            <a:r>
              <a:rPr lang="en-GB" b="1" dirty="0"/>
              <a:t> </a:t>
            </a:r>
            <a:r>
              <a:rPr lang="en-GB" dirty="0"/>
              <a:t>offers guidelines and information on how to start business with crowdfunding.</a:t>
            </a:r>
          </a:p>
          <a:p>
            <a:pPr algn="just">
              <a:buClr>
                <a:srgbClr val="DA2128"/>
              </a:buClr>
            </a:pPr>
            <a:endParaRPr lang="hr-HR" sz="1400" dirty="0"/>
          </a:p>
          <a:p>
            <a:pPr marL="0" indent="0" algn="just">
              <a:buNone/>
            </a:pPr>
            <a:r>
              <a:rPr lang="hr-HR" b="1" dirty="0">
                <a:solidFill>
                  <a:srgbClr val="DA2128"/>
                </a:solidFill>
              </a:rPr>
              <a:t>       Useful links: </a:t>
            </a:r>
          </a:p>
          <a:p>
            <a:pPr marL="0" indent="0" algn="just">
              <a:buNone/>
            </a:pPr>
            <a:endParaRPr lang="hr-HR" sz="1100" dirty="0"/>
          </a:p>
          <a:p>
            <a:pPr marL="0" indent="0" algn="just">
              <a:lnSpc>
                <a:spcPct val="100000"/>
              </a:lnSpc>
              <a:spcBef>
                <a:spcPts val="0"/>
              </a:spcBef>
              <a:buNone/>
            </a:pPr>
            <a:r>
              <a:rPr lang="hr-HR" sz="2000" i="1" dirty="0">
                <a:hlinkClick r:id="rId3"/>
              </a:rPr>
              <a:t>https://www.crowdfundport.eu/for-starters/</a:t>
            </a:r>
            <a:r>
              <a:rPr lang="hr-HR" sz="2000" i="1" dirty="0"/>
              <a:t> </a:t>
            </a:r>
          </a:p>
          <a:p>
            <a:pPr marL="0" indent="0" algn="just">
              <a:lnSpc>
                <a:spcPct val="100000"/>
              </a:lnSpc>
              <a:spcBef>
                <a:spcPts val="0"/>
              </a:spcBef>
              <a:buNone/>
            </a:pPr>
            <a:r>
              <a:rPr lang="hr-HR" sz="2000" i="1" dirty="0">
                <a:hlinkClick r:id="rId4"/>
              </a:rPr>
              <a:t>https://www.parp.gov.pl/publications/publication/crowdfunding-innowacyjny-sposob-na-rozwoj-biznesu</a:t>
            </a:r>
            <a:r>
              <a:rPr lang="hr-HR" sz="2000" i="1" dirty="0"/>
              <a:t> </a:t>
            </a:r>
          </a:p>
          <a:p>
            <a:pPr marL="0" indent="0" algn="just">
              <a:lnSpc>
                <a:spcPct val="100000"/>
              </a:lnSpc>
              <a:spcBef>
                <a:spcPts val="0"/>
              </a:spcBef>
              <a:buNone/>
            </a:pPr>
            <a:r>
              <a:rPr lang="en-GB" sz="2000" i="1" dirty="0">
                <a:hlinkClick r:id="rId5"/>
              </a:rPr>
              <a:t>https://youtu.be/MNb3oGo2vo4</a:t>
            </a:r>
            <a:r>
              <a:rPr lang="hr-HR" sz="2000" i="1" dirty="0"/>
              <a:t> </a:t>
            </a:r>
          </a:p>
          <a:p>
            <a:pPr marL="0" indent="0" algn="just">
              <a:lnSpc>
                <a:spcPct val="100000"/>
              </a:lnSpc>
              <a:spcBef>
                <a:spcPts val="0"/>
              </a:spcBef>
              <a:buNone/>
            </a:pPr>
            <a:r>
              <a:rPr lang="en-GB" sz="2000" i="1" dirty="0">
                <a:hlinkClick r:id="rId6"/>
              </a:rPr>
              <a:t>https://wspieram.to/</a:t>
            </a:r>
            <a:r>
              <a:rPr lang="hr-HR" sz="2000" i="1" dirty="0"/>
              <a:t>  - crowdfunding platform</a:t>
            </a:r>
            <a:endParaRPr lang="en-GB" sz="2000" i="1" dirty="0"/>
          </a:p>
          <a:p>
            <a:pPr marL="0" indent="0" algn="just">
              <a:lnSpc>
                <a:spcPct val="100000"/>
              </a:lnSpc>
              <a:spcBef>
                <a:spcPts val="0"/>
              </a:spcBef>
              <a:buNone/>
            </a:pPr>
            <a:r>
              <a:rPr lang="en-GB" sz="2000" i="1" dirty="0">
                <a:hlinkClick r:id="rId7"/>
              </a:rPr>
              <a:t>https://wspieram.to/terminarz2020odmety</a:t>
            </a:r>
            <a:r>
              <a:rPr lang="hr-HR" sz="2000" i="1" dirty="0"/>
              <a:t> - successful campaign example</a:t>
            </a:r>
          </a:p>
          <a:p>
            <a:pPr marL="0" indent="0" algn="just">
              <a:lnSpc>
                <a:spcPct val="100000"/>
              </a:lnSpc>
              <a:spcBef>
                <a:spcPts val="0"/>
              </a:spcBef>
              <a:buNone/>
            </a:pPr>
            <a:r>
              <a:rPr lang="en-GB" sz="2000" i="1" dirty="0">
                <a:hlinkClick r:id="rId8"/>
              </a:rPr>
              <a:t>https://wspieram.to/TRIANGWARS?pokaz_projekt=1</a:t>
            </a:r>
            <a:r>
              <a:rPr lang="hr-HR" sz="2000" i="1" dirty="0"/>
              <a:t> – successful campaign example</a:t>
            </a:r>
            <a:endParaRPr lang="en-GB" sz="2000" i="1" dirty="0"/>
          </a:p>
          <a:p>
            <a:pPr marL="0" indent="0" algn="just">
              <a:buNone/>
            </a:pPr>
            <a:endParaRPr lang="hr-HR" dirty="0"/>
          </a:p>
          <a:p>
            <a:pPr algn="just"/>
            <a:endParaRPr lang="en-GB" dirty="0"/>
          </a:p>
          <a:p>
            <a:endParaRPr lang="en-GB" dirty="0"/>
          </a:p>
        </p:txBody>
      </p:sp>
    </p:spTree>
    <p:extLst>
      <p:ext uri="{BB962C8B-B14F-4D97-AF65-F5344CB8AC3E}">
        <p14:creationId xmlns:p14="http://schemas.microsoft.com/office/powerpoint/2010/main" val="41342088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468700DC-EF4B-3748-AC99-B0BF5C88A5A6}"/>
              </a:ext>
            </a:extLst>
          </p:cNvPr>
          <p:cNvSpPr>
            <a:spLocks noGrp="1"/>
          </p:cNvSpPr>
          <p:nvPr>
            <p:ph type="body" sz="quarter" idx="20"/>
          </p:nvPr>
        </p:nvSpPr>
        <p:spPr>
          <a:xfrm>
            <a:off x="658268" y="2120067"/>
            <a:ext cx="5142457" cy="4169140"/>
          </a:xfrm>
        </p:spPr>
        <p:txBody>
          <a:bodyPr/>
          <a:lstStyle/>
          <a:p>
            <a:pPr marL="0" indent="0">
              <a:buNone/>
            </a:pPr>
            <a:r>
              <a:rPr lang="en-GB" b="1" dirty="0">
                <a:solidFill>
                  <a:srgbClr val="DA2128"/>
                </a:solidFill>
              </a:rPr>
              <a:t>The Irish Department of Finance</a:t>
            </a:r>
            <a:r>
              <a:rPr lang="en-GB" dirty="0">
                <a:solidFill>
                  <a:srgbClr val="DA2128"/>
                </a:solidFill>
              </a:rPr>
              <a:t> </a:t>
            </a:r>
            <a:r>
              <a:rPr lang="en-GB" dirty="0"/>
              <a:t>noted that crowdfunding is not currently a regulated activity in Ireland. Consequently, there are no formal consumer protections available for those using crowdfunding platforms to provide funds. </a:t>
            </a:r>
            <a:endParaRPr lang="hr-HR" dirty="0"/>
          </a:p>
          <a:p>
            <a:pPr marL="0" indent="0">
              <a:spcBef>
                <a:spcPts val="0"/>
              </a:spcBef>
              <a:buNone/>
            </a:pPr>
            <a:r>
              <a:rPr lang="hr-HR" dirty="0"/>
              <a:t>		</a:t>
            </a:r>
          </a:p>
          <a:p>
            <a:pPr marL="0" indent="0">
              <a:spcBef>
                <a:spcPts val="0"/>
              </a:spcBef>
              <a:buNone/>
            </a:pPr>
            <a:endParaRPr lang="hr-HR" dirty="0"/>
          </a:p>
          <a:p>
            <a:pPr marL="635000" indent="0">
              <a:spcBef>
                <a:spcPts val="0"/>
              </a:spcBef>
              <a:buNone/>
            </a:pPr>
            <a:r>
              <a:rPr lang="hr-HR" i="1" dirty="0">
                <a:hlinkClick r:id="rId3">
                  <a:extLst>
                    <a:ext uri="{A12FA001-AC4F-418D-AE19-62706E023703}">
                      <ahyp:hlinkClr xmlns:ahyp="http://schemas.microsoft.com/office/drawing/2018/hyperlinkcolor" val="tx"/>
                    </a:ext>
                  </a:extLst>
                </a:hlinkClick>
              </a:rPr>
              <a:t>www.gofundme.com</a:t>
            </a:r>
            <a:r>
              <a:rPr lang="hr-HR" i="1" dirty="0"/>
              <a:t> – </a:t>
            </a:r>
          </a:p>
          <a:p>
            <a:pPr marL="0" indent="0">
              <a:spcBef>
                <a:spcPts val="0"/>
              </a:spcBef>
              <a:buNone/>
            </a:pPr>
            <a:r>
              <a:rPr lang="hr-HR" b="1" i="1" dirty="0" err="1"/>
              <a:t>GoFundMe</a:t>
            </a:r>
            <a:r>
              <a:rPr lang="hr-HR" b="1" i="1" dirty="0"/>
              <a:t> </a:t>
            </a:r>
            <a:r>
              <a:rPr lang="hr-HR" i="1" dirty="0" err="1"/>
              <a:t>crowdfunding</a:t>
            </a:r>
            <a:r>
              <a:rPr lang="hr-HR" i="1" dirty="0"/>
              <a:t> </a:t>
            </a:r>
            <a:r>
              <a:rPr lang="hr-HR" i="1" dirty="0" err="1"/>
              <a:t>platform</a:t>
            </a:r>
            <a:endParaRPr lang="hr-HR" i="1" dirty="0"/>
          </a:p>
          <a:p>
            <a:endParaRPr lang="en-US" dirty="0"/>
          </a:p>
        </p:txBody>
      </p:sp>
      <p:pic>
        <p:nvPicPr>
          <p:cNvPr id="18" name="Picture 17" descr="A screenshot of a social media post&#10;&#10;Description automatically generated">
            <a:extLst>
              <a:ext uri="{FF2B5EF4-FFF2-40B4-BE49-F238E27FC236}">
                <a16:creationId xmlns:a16="http://schemas.microsoft.com/office/drawing/2014/main" id="{A5742949-BB30-E64B-B124-50479C9594D0}"/>
              </a:ext>
            </a:extLst>
          </p:cNvPr>
          <p:cNvPicPr>
            <a:picLocks noChangeAspect="1"/>
          </p:cNvPicPr>
          <p:nvPr/>
        </p:nvPicPr>
        <p:blipFill rotWithShape="1">
          <a:blip r:embed="rId4"/>
          <a:srcRect b="36405"/>
          <a:stretch/>
        </p:blipFill>
        <p:spPr>
          <a:xfrm>
            <a:off x="6499980" y="3961230"/>
            <a:ext cx="5033752" cy="1410870"/>
          </a:xfrm>
          <a:prstGeom prst="rect">
            <a:avLst/>
          </a:prstGeom>
        </p:spPr>
      </p:pic>
      <p:sp>
        <p:nvSpPr>
          <p:cNvPr id="11" name="Rectangle 10">
            <a:extLst>
              <a:ext uri="{FF2B5EF4-FFF2-40B4-BE49-F238E27FC236}">
                <a16:creationId xmlns:a16="http://schemas.microsoft.com/office/drawing/2014/main" id="{00B28416-81FA-8B40-8A74-8D1CAA484661}"/>
              </a:ext>
            </a:extLst>
          </p:cNvPr>
          <p:cNvSpPr/>
          <p:nvPr/>
        </p:nvSpPr>
        <p:spPr>
          <a:xfrm rot="285998">
            <a:off x="-166024" y="608605"/>
            <a:ext cx="5478029"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hr-HR" dirty="0"/>
              <a:t>Crowdfunding in Ireland</a:t>
            </a:r>
            <a:endParaRPr lang="en-GB" dirty="0"/>
          </a:p>
        </p:txBody>
      </p:sp>
      <p:pic>
        <p:nvPicPr>
          <p:cNvPr id="16" name="Picture 15" descr="A person that is standing in the grass&#10;&#10;Description automatically generated">
            <a:extLst>
              <a:ext uri="{FF2B5EF4-FFF2-40B4-BE49-F238E27FC236}">
                <a16:creationId xmlns:a16="http://schemas.microsoft.com/office/drawing/2014/main" id="{D6E630B5-4C39-764C-8EAA-3138E942154E}"/>
              </a:ext>
            </a:extLst>
          </p:cNvPr>
          <p:cNvPicPr>
            <a:picLocks noChangeAspect="1"/>
          </p:cNvPicPr>
          <p:nvPr/>
        </p:nvPicPr>
        <p:blipFill>
          <a:blip r:embed="rId5"/>
          <a:stretch>
            <a:fillRect/>
          </a:stretch>
        </p:blipFill>
        <p:spPr>
          <a:xfrm>
            <a:off x="6499980" y="2120067"/>
            <a:ext cx="4930020" cy="2459616"/>
          </a:xfrm>
          <a:prstGeom prst="rect">
            <a:avLst/>
          </a:prstGeom>
        </p:spPr>
      </p:pic>
      <p:pic>
        <p:nvPicPr>
          <p:cNvPr id="19" name="Picture 18">
            <a:extLst>
              <a:ext uri="{FF2B5EF4-FFF2-40B4-BE49-F238E27FC236}">
                <a16:creationId xmlns:a16="http://schemas.microsoft.com/office/drawing/2014/main" id="{1AD2BBD8-46FC-E945-BF8A-622C360CF156}"/>
              </a:ext>
            </a:extLst>
          </p:cNvPr>
          <p:cNvPicPr>
            <a:picLocks noChangeAspect="1"/>
          </p:cNvPicPr>
          <p:nvPr/>
        </p:nvPicPr>
        <p:blipFill rotWithShape="1">
          <a:blip r:embed="rId6">
            <a:extLst>
              <a:ext uri="{28A0092B-C50C-407E-A947-70E740481C1C}">
                <a14:useLocalDpi xmlns:a14="http://schemas.microsoft.com/office/drawing/2010/main" val="0"/>
              </a:ext>
            </a:extLst>
          </a:blip>
          <a:srcRect l="8387" t="10823" r="9307" b="5574"/>
          <a:stretch/>
        </p:blipFill>
        <p:spPr>
          <a:xfrm>
            <a:off x="5489707" y="1886140"/>
            <a:ext cx="6879796" cy="4184136"/>
          </a:xfrm>
          <a:prstGeom prst="rect">
            <a:avLst/>
          </a:prstGeom>
        </p:spPr>
      </p:pic>
      <p:grpSp>
        <p:nvGrpSpPr>
          <p:cNvPr id="20" name="Google Shape;664;p39">
            <a:extLst>
              <a:ext uri="{FF2B5EF4-FFF2-40B4-BE49-F238E27FC236}">
                <a16:creationId xmlns:a16="http://schemas.microsoft.com/office/drawing/2014/main" id="{BE04FC05-4F2D-644B-80B2-5389D00E3F1C}"/>
              </a:ext>
            </a:extLst>
          </p:cNvPr>
          <p:cNvGrpSpPr/>
          <p:nvPr/>
        </p:nvGrpSpPr>
        <p:grpSpPr>
          <a:xfrm>
            <a:off x="824866" y="4984524"/>
            <a:ext cx="365364" cy="375095"/>
            <a:chOff x="5941025" y="3634400"/>
            <a:chExt cx="467650" cy="467650"/>
          </a:xfrm>
        </p:grpSpPr>
        <p:sp>
          <p:nvSpPr>
            <p:cNvPr id="21" name="Google Shape;665;p39">
              <a:extLst>
                <a:ext uri="{FF2B5EF4-FFF2-40B4-BE49-F238E27FC236}">
                  <a16:creationId xmlns:a16="http://schemas.microsoft.com/office/drawing/2014/main" id="{6F664F46-5277-6E47-ABAE-32154BEFCF1F}"/>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66;p39">
              <a:extLst>
                <a:ext uri="{FF2B5EF4-FFF2-40B4-BE49-F238E27FC236}">
                  <a16:creationId xmlns:a16="http://schemas.microsoft.com/office/drawing/2014/main" id="{262F999D-6DEF-AF43-B9D9-71BC897258AF}"/>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67;p39">
              <a:extLst>
                <a:ext uri="{FF2B5EF4-FFF2-40B4-BE49-F238E27FC236}">
                  <a16:creationId xmlns:a16="http://schemas.microsoft.com/office/drawing/2014/main" id="{B89407F3-1A9E-4645-8095-4A3B0C7FD74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68;p39">
              <a:extLst>
                <a:ext uri="{FF2B5EF4-FFF2-40B4-BE49-F238E27FC236}">
                  <a16:creationId xmlns:a16="http://schemas.microsoft.com/office/drawing/2014/main" id="{326A5ED4-62A9-9844-AE14-7B9EFA95AA2D}"/>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69;p39">
              <a:extLst>
                <a:ext uri="{FF2B5EF4-FFF2-40B4-BE49-F238E27FC236}">
                  <a16:creationId xmlns:a16="http://schemas.microsoft.com/office/drawing/2014/main" id="{EAB3EC66-AE54-3942-BE37-530424DFFF54}"/>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70;p39">
              <a:extLst>
                <a:ext uri="{FF2B5EF4-FFF2-40B4-BE49-F238E27FC236}">
                  <a16:creationId xmlns:a16="http://schemas.microsoft.com/office/drawing/2014/main" id="{14B4E97B-83E8-AB47-B811-2940468B732D}"/>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010045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658268" y="2120067"/>
            <a:ext cx="10986045" cy="4169140"/>
          </a:xfrm>
        </p:spPr>
        <p:txBody>
          <a:bodyPr/>
          <a:lstStyle/>
          <a:p>
            <a:pPr marL="0" indent="0" algn="just">
              <a:buNone/>
            </a:pPr>
            <a:r>
              <a:rPr lang="en-GB" sz="2800" b="1" dirty="0">
                <a:solidFill>
                  <a:srgbClr val="DA2128"/>
                </a:solidFill>
              </a:rPr>
              <a:t>Risks</a:t>
            </a:r>
            <a:r>
              <a:rPr lang="en-GB" sz="2800" dirty="0"/>
              <a:t> </a:t>
            </a:r>
            <a:r>
              <a:rPr lang="hr-HR" sz="2800" dirty="0"/>
              <a:t>of </a:t>
            </a:r>
            <a:r>
              <a:rPr lang="en-GB" sz="2800" dirty="0"/>
              <a:t>crowdfunding in Ireland:</a:t>
            </a:r>
          </a:p>
          <a:p>
            <a:pPr marL="0" indent="0" algn="just">
              <a:buNone/>
            </a:pPr>
            <a:endParaRPr lang="en-GB" sz="1600" dirty="0"/>
          </a:p>
          <a:p>
            <a:pPr marL="407988" lvl="1" indent="-381000" algn="l">
              <a:lnSpc>
                <a:spcPct val="100000"/>
              </a:lnSpc>
              <a:spcBef>
                <a:spcPts val="0"/>
              </a:spcBef>
              <a:buClr>
                <a:srgbClr val="DA2128"/>
              </a:buClr>
              <a:buFont typeface="Arial" panose="020B0604020202020204" pitchFamily="34" charset="0"/>
              <a:buChar char="•"/>
            </a:pPr>
            <a:r>
              <a:rPr lang="en-GB" dirty="0"/>
              <a:t>Lack of understanding of the level of risk on the part of consumers;</a:t>
            </a:r>
            <a:endParaRPr lang="hr-HR" dirty="0"/>
          </a:p>
          <a:p>
            <a:pPr marL="407988" lvl="1" indent="-381000" algn="l">
              <a:lnSpc>
                <a:spcPct val="100000"/>
              </a:lnSpc>
              <a:spcBef>
                <a:spcPts val="0"/>
              </a:spcBef>
              <a:buClr>
                <a:srgbClr val="DA2128"/>
              </a:buClr>
              <a:buFont typeface="Arial" panose="020B0604020202020204" pitchFamily="34" charset="0"/>
              <a:buChar char="•"/>
            </a:pPr>
            <a:r>
              <a:rPr lang="en-GB" dirty="0"/>
              <a:t>Identity theft, money laundering, terrorism financing, data protection and fraud;</a:t>
            </a:r>
            <a:endParaRPr lang="hr-HR" dirty="0"/>
          </a:p>
          <a:p>
            <a:pPr marL="407988" lvl="1" indent="-381000" algn="l">
              <a:lnSpc>
                <a:spcPct val="100000"/>
              </a:lnSpc>
              <a:spcBef>
                <a:spcPts val="0"/>
              </a:spcBef>
              <a:buClr>
                <a:srgbClr val="DA2128"/>
              </a:buClr>
              <a:buFont typeface="Arial" panose="020B0604020202020204" pitchFamily="34" charset="0"/>
              <a:buChar char="•"/>
            </a:pPr>
            <a:r>
              <a:rPr lang="en-GB" dirty="0"/>
              <a:t>Misleading and insufficient disclosure of information</a:t>
            </a:r>
            <a:r>
              <a:rPr lang="hr-HR" dirty="0"/>
              <a:t> </a:t>
            </a:r>
            <a:r>
              <a:rPr lang="en-GB" dirty="0"/>
              <a:t>on crowdfunding platforms;</a:t>
            </a:r>
            <a:endParaRPr lang="hr-HR" dirty="0"/>
          </a:p>
          <a:p>
            <a:pPr marL="407988" lvl="1" indent="-381000" algn="l">
              <a:lnSpc>
                <a:spcPct val="100000"/>
              </a:lnSpc>
              <a:spcBef>
                <a:spcPts val="0"/>
              </a:spcBef>
              <a:buClr>
                <a:srgbClr val="DA2128"/>
              </a:buClr>
              <a:buFont typeface="Arial" panose="020B0604020202020204" pitchFamily="34" charset="0"/>
              <a:buChar char="•"/>
            </a:pPr>
            <a:r>
              <a:rPr lang="hr-HR" dirty="0"/>
              <a:t>U</a:t>
            </a:r>
            <a:r>
              <a:rPr lang="en-GB" dirty="0" err="1"/>
              <a:t>nfair</a:t>
            </a:r>
            <a:r>
              <a:rPr lang="en-GB" dirty="0"/>
              <a:t> contract terms or misleading commercial practices;</a:t>
            </a:r>
            <a:endParaRPr lang="hr-HR" dirty="0"/>
          </a:p>
          <a:p>
            <a:pPr marL="407988" lvl="1" indent="-381000" algn="l">
              <a:lnSpc>
                <a:spcPct val="100000"/>
              </a:lnSpc>
              <a:spcBef>
                <a:spcPts val="0"/>
              </a:spcBef>
              <a:buClr>
                <a:srgbClr val="DA2128"/>
              </a:buClr>
              <a:buFont typeface="Arial" panose="020B0604020202020204" pitchFamily="34" charset="0"/>
              <a:buChar char="•"/>
            </a:pPr>
            <a:r>
              <a:rPr lang="hr-HR" dirty="0"/>
              <a:t>Lenders/investors could loose money in case of platform or business failure;</a:t>
            </a:r>
          </a:p>
          <a:p>
            <a:pPr marL="407988" lvl="1" indent="-381000" algn="l">
              <a:lnSpc>
                <a:spcPct val="100000"/>
              </a:lnSpc>
              <a:spcBef>
                <a:spcPts val="0"/>
              </a:spcBef>
              <a:buClr>
                <a:srgbClr val="DA2128"/>
              </a:buClr>
              <a:buFont typeface="Arial" panose="020B0604020202020204" pitchFamily="34" charset="0"/>
              <a:buChar char="•"/>
            </a:pPr>
            <a:r>
              <a:rPr lang="hr-HR" dirty="0"/>
              <a:t>The </a:t>
            </a:r>
            <a:r>
              <a:rPr lang="en-GB" dirty="0"/>
              <a:t>return on the investment is less than expected;</a:t>
            </a:r>
            <a:endParaRPr lang="hr-HR" dirty="0"/>
          </a:p>
          <a:p>
            <a:pPr marL="407988" lvl="1" indent="-381000" algn="l">
              <a:lnSpc>
                <a:spcPct val="100000"/>
              </a:lnSpc>
              <a:spcBef>
                <a:spcPts val="0"/>
              </a:spcBef>
              <a:buClr>
                <a:srgbClr val="DA2128"/>
              </a:buClr>
              <a:buFont typeface="Arial" panose="020B0604020202020204" pitchFamily="34" charset="0"/>
              <a:buChar char="•"/>
            </a:pPr>
            <a:r>
              <a:rPr lang="hr-HR" dirty="0"/>
              <a:t>R</a:t>
            </a:r>
            <a:r>
              <a:rPr lang="en-GB" dirty="0" err="1"/>
              <a:t>isks</a:t>
            </a:r>
            <a:r>
              <a:rPr lang="en-GB" dirty="0"/>
              <a:t> to businesses seeking funding through crowdfunding platforms</a:t>
            </a:r>
          </a:p>
        </p:txBody>
      </p:sp>
      <p:sp>
        <p:nvSpPr>
          <p:cNvPr id="13" name="Rectangle 12">
            <a:extLst>
              <a:ext uri="{FF2B5EF4-FFF2-40B4-BE49-F238E27FC236}">
                <a16:creationId xmlns:a16="http://schemas.microsoft.com/office/drawing/2014/main" id="{1A2DB036-0459-1A4D-9179-C0F566729406}"/>
              </a:ext>
            </a:extLst>
          </p:cNvPr>
          <p:cNvSpPr/>
          <p:nvPr/>
        </p:nvSpPr>
        <p:spPr>
          <a:xfrm rot="285998">
            <a:off x="-166024" y="608605"/>
            <a:ext cx="5478029"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
            <a:extLst>
              <a:ext uri="{FF2B5EF4-FFF2-40B4-BE49-F238E27FC236}">
                <a16:creationId xmlns:a16="http://schemas.microsoft.com/office/drawing/2014/main" id="{AF8671B9-DB6F-A64C-9B1C-999911FCDF07}"/>
              </a:ext>
            </a:extLst>
          </p:cNvPr>
          <p:cNvSpPr>
            <a:spLocks noGrp="1"/>
          </p:cNvSpPr>
          <p:nvPr>
            <p:ph type="body" sz="quarter" idx="10"/>
          </p:nvPr>
        </p:nvSpPr>
        <p:spPr>
          <a:xfrm rot="285998">
            <a:off x="394963" y="776271"/>
            <a:ext cx="5664057" cy="716025"/>
          </a:xfrm>
        </p:spPr>
        <p:txBody>
          <a:bodyPr/>
          <a:lstStyle/>
          <a:p>
            <a:r>
              <a:rPr lang="hr-HR" dirty="0"/>
              <a:t>Crowdfunding in Ireland</a:t>
            </a:r>
            <a:endParaRPr lang="en-GB" dirty="0"/>
          </a:p>
        </p:txBody>
      </p:sp>
    </p:spTree>
    <p:extLst>
      <p:ext uri="{BB962C8B-B14F-4D97-AF65-F5344CB8AC3E}">
        <p14:creationId xmlns:p14="http://schemas.microsoft.com/office/powerpoint/2010/main" val="6771834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510109" y="1820456"/>
            <a:ext cx="11171782" cy="4234824"/>
          </a:xfrm>
        </p:spPr>
        <p:txBody>
          <a:bodyPr/>
          <a:lstStyle/>
          <a:p>
            <a:pPr marL="0" indent="0" algn="just">
              <a:buNone/>
            </a:pPr>
            <a:r>
              <a:rPr lang="en-GB" sz="2800" dirty="0">
                <a:solidFill>
                  <a:srgbClr val="DA2128"/>
                </a:solidFill>
              </a:rPr>
              <a:t>The </a:t>
            </a:r>
            <a:r>
              <a:rPr lang="en-GB" sz="2800" b="1" dirty="0">
                <a:solidFill>
                  <a:srgbClr val="DA2128"/>
                </a:solidFill>
              </a:rPr>
              <a:t>crowdfunding</a:t>
            </a:r>
            <a:r>
              <a:rPr lang="en-GB" sz="2800" dirty="0">
                <a:solidFill>
                  <a:srgbClr val="DA2128"/>
                </a:solidFill>
              </a:rPr>
              <a:t> </a:t>
            </a:r>
            <a:r>
              <a:rPr lang="en-GB" sz="2800" b="1" dirty="0">
                <a:solidFill>
                  <a:srgbClr val="DA2128"/>
                </a:solidFill>
              </a:rPr>
              <a:t>market</a:t>
            </a:r>
            <a:r>
              <a:rPr lang="en-GB" sz="2800" dirty="0">
                <a:solidFill>
                  <a:srgbClr val="DA2128"/>
                </a:solidFill>
              </a:rPr>
              <a:t> in Ireland</a:t>
            </a:r>
          </a:p>
          <a:p>
            <a:pPr marL="0" indent="0" algn="just">
              <a:buNone/>
            </a:pPr>
            <a:endParaRPr lang="hr-HR" sz="400" dirty="0">
              <a:solidFill>
                <a:srgbClr val="DA2128"/>
              </a:solidFill>
            </a:endParaRPr>
          </a:p>
          <a:p>
            <a:pPr marL="407988" lvl="1" indent="-381000" algn="l">
              <a:spcBef>
                <a:spcPts val="200"/>
              </a:spcBef>
              <a:buClr>
                <a:srgbClr val="DA2128"/>
              </a:buClr>
              <a:buFont typeface="Arial" panose="020B0604020202020204" pitchFamily="34" charset="0"/>
              <a:buChar char="•"/>
            </a:pPr>
            <a:r>
              <a:rPr lang="en-GB" dirty="0"/>
              <a:t>Currently only three crowdfunding platforms operating in the market, all of which provide peer-to-peer lending services</a:t>
            </a:r>
            <a:r>
              <a:rPr lang="hr-HR" dirty="0"/>
              <a:t>;</a:t>
            </a:r>
          </a:p>
          <a:p>
            <a:pPr marL="407988" lvl="1" indent="-381000" algn="l">
              <a:spcBef>
                <a:spcPts val="200"/>
              </a:spcBef>
              <a:buClr>
                <a:srgbClr val="DA2128"/>
              </a:buClr>
              <a:buFont typeface="Arial" panose="020B0604020202020204" pitchFamily="34" charset="0"/>
              <a:buChar char="•"/>
            </a:pPr>
            <a:r>
              <a:rPr lang="en-GB" dirty="0"/>
              <a:t>No equity crowdfunding platforms operating in Ireland</a:t>
            </a:r>
            <a:r>
              <a:rPr lang="hr-HR" dirty="0"/>
              <a:t>;</a:t>
            </a:r>
          </a:p>
          <a:p>
            <a:pPr marL="407988" lvl="1" indent="-381000" algn="l">
              <a:spcBef>
                <a:spcPts val="200"/>
              </a:spcBef>
              <a:buClr>
                <a:srgbClr val="DA2128"/>
              </a:buClr>
              <a:buFont typeface="Arial" panose="020B0604020202020204" pitchFamily="34" charset="0"/>
              <a:buChar char="•"/>
            </a:pPr>
            <a:r>
              <a:rPr lang="en-GB" dirty="0"/>
              <a:t>Crowdfunding constitutes approximately 0.33% - 0.4% of the SME finance market; for comparison, this is 12% in the UK</a:t>
            </a:r>
            <a:r>
              <a:rPr lang="hr-HR" dirty="0"/>
              <a:t>;</a:t>
            </a:r>
          </a:p>
          <a:p>
            <a:pPr marL="407988" lvl="1" indent="-381000" algn="l">
              <a:spcBef>
                <a:spcPts val="200"/>
              </a:spcBef>
              <a:buClr>
                <a:srgbClr val="DA2128"/>
              </a:buClr>
              <a:buFont typeface="Arial" panose="020B0604020202020204" pitchFamily="34" charset="0"/>
              <a:buChar char="•"/>
            </a:pPr>
            <a:r>
              <a:rPr lang="en-GB" dirty="0"/>
              <a:t>A small number of requests for non-banking financing of SMEs</a:t>
            </a:r>
            <a:r>
              <a:rPr lang="hr-HR" dirty="0"/>
              <a:t>; </a:t>
            </a:r>
          </a:p>
          <a:p>
            <a:pPr marL="407988" lvl="1" indent="-381000" algn="l">
              <a:spcBef>
                <a:spcPts val="200"/>
              </a:spcBef>
              <a:buClr>
                <a:srgbClr val="DA2128"/>
              </a:buClr>
              <a:buFont typeface="Arial" panose="020B0604020202020204" pitchFamily="34" charset="0"/>
              <a:buChar char="•"/>
            </a:pPr>
            <a:r>
              <a:rPr lang="hr-HR" dirty="0"/>
              <a:t>According to </a:t>
            </a:r>
            <a:r>
              <a:rPr lang="en-GB" dirty="0"/>
              <a:t>Department of Finance SME Credit Demand Survey,</a:t>
            </a:r>
            <a:r>
              <a:rPr lang="hr-HR" dirty="0"/>
              <a:t> </a:t>
            </a:r>
            <a:r>
              <a:rPr lang="en-GB" b="1" dirty="0"/>
              <a:t>only 6%</a:t>
            </a:r>
            <a:r>
              <a:rPr lang="en-GB" dirty="0"/>
              <a:t> of the SMEs surveyed were seeking non-bank finance</a:t>
            </a:r>
            <a:r>
              <a:rPr lang="hr-HR" dirty="0"/>
              <a:t> between Oct 2016 and Mar 2017</a:t>
            </a:r>
          </a:p>
          <a:p>
            <a:pPr marL="98425" lvl="1" algn="just">
              <a:spcBef>
                <a:spcPts val="0"/>
              </a:spcBef>
              <a:buClr>
                <a:srgbClr val="FDB614"/>
              </a:buClr>
            </a:pPr>
            <a:br>
              <a:rPr lang="hr-HR" sz="2000" i="1" dirty="0">
                <a:hlinkClick r:id="rId3"/>
              </a:rPr>
            </a:br>
            <a:r>
              <a:rPr lang="hr-HR" sz="2000" i="1" dirty="0">
                <a:hlinkClick r:id="rId3"/>
              </a:rPr>
              <a:t>https://www.algoodbody.com/insights-publications/the-regulation-of-crowdfunding-in-ireland-an-update</a:t>
            </a:r>
            <a:r>
              <a:rPr lang="hr-HR" sz="2000" i="1" dirty="0"/>
              <a:t> - </a:t>
            </a:r>
            <a:r>
              <a:rPr lang="hr-HR" sz="2000" b="1" i="1" dirty="0"/>
              <a:t>the regulations of crowdfunding </a:t>
            </a:r>
            <a:r>
              <a:rPr lang="hr-HR" sz="2000" b="1" i="1" dirty="0" err="1"/>
              <a:t>in</a:t>
            </a:r>
            <a:r>
              <a:rPr lang="hr-HR" sz="2000" b="1" i="1" dirty="0"/>
              <a:t> Ireland.  </a:t>
            </a:r>
            <a:r>
              <a:rPr lang="hr-HR" sz="2000" i="1" dirty="0">
                <a:hlinkClick r:id="rId4"/>
              </a:rPr>
              <a:t>https://www.meag.ie/erasmus/crowdfunding/</a:t>
            </a:r>
            <a:r>
              <a:rPr lang="hr-HR" sz="2000" i="1" dirty="0"/>
              <a:t>  </a:t>
            </a:r>
          </a:p>
        </p:txBody>
      </p:sp>
      <p:sp>
        <p:nvSpPr>
          <p:cNvPr id="6" name="Rectangle 5">
            <a:extLst>
              <a:ext uri="{FF2B5EF4-FFF2-40B4-BE49-F238E27FC236}">
                <a16:creationId xmlns:a16="http://schemas.microsoft.com/office/drawing/2014/main" id="{EB4F5A48-FA70-484B-9494-C8F64A220006}"/>
              </a:ext>
            </a:extLst>
          </p:cNvPr>
          <p:cNvSpPr/>
          <p:nvPr/>
        </p:nvSpPr>
        <p:spPr>
          <a:xfrm rot="285998">
            <a:off x="-166024" y="608605"/>
            <a:ext cx="5478029"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
            <a:extLst>
              <a:ext uri="{FF2B5EF4-FFF2-40B4-BE49-F238E27FC236}">
                <a16:creationId xmlns:a16="http://schemas.microsoft.com/office/drawing/2014/main" id="{C4C74B02-615A-0A48-B720-AB1F7E017F4C}"/>
              </a:ext>
            </a:extLst>
          </p:cNvPr>
          <p:cNvSpPr>
            <a:spLocks noGrp="1"/>
          </p:cNvSpPr>
          <p:nvPr>
            <p:ph type="body" sz="quarter" idx="10"/>
          </p:nvPr>
        </p:nvSpPr>
        <p:spPr>
          <a:xfrm rot="285998">
            <a:off x="394963" y="776271"/>
            <a:ext cx="5664057" cy="716025"/>
          </a:xfrm>
        </p:spPr>
        <p:txBody>
          <a:bodyPr/>
          <a:lstStyle/>
          <a:p>
            <a:r>
              <a:rPr lang="hr-HR" dirty="0"/>
              <a:t>Crowdfunding in Ireland</a:t>
            </a:r>
            <a:endParaRPr lang="en-GB" dirty="0"/>
          </a:p>
        </p:txBody>
      </p:sp>
    </p:spTree>
    <p:extLst>
      <p:ext uri="{BB962C8B-B14F-4D97-AF65-F5344CB8AC3E}">
        <p14:creationId xmlns:p14="http://schemas.microsoft.com/office/powerpoint/2010/main" val="3706876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B50BA0-ECC3-F942-A6EC-A1B6D140FD06}"/>
              </a:ext>
            </a:extLst>
          </p:cNvPr>
          <p:cNvSpPr/>
          <p:nvPr/>
        </p:nvSpPr>
        <p:spPr>
          <a:xfrm rot="285998">
            <a:off x="-164714" y="577153"/>
            <a:ext cx="472103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hr-HR" dirty="0"/>
              <a:t>Crowdfunding in UK </a:t>
            </a:r>
            <a:endParaRPr lang="en-GB" dirty="0"/>
          </a:p>
        </p:txBody>
      </p:sp>
      <p:sp>
        <p:nvSpPr>
          <p:cNvPr id="3" name="Text Placeholder 2"/>
          <p:cNvSpPr>
            <a:spLocks noGrp="1"/>
          </p:cNvSpPr>
          <p:nvPr>
            <p:ph type="body" sz="quarter" idx="20"/>
          </p:nvPr>
        </p:nvSpPr>
        <p:spPr>
          <a:xfrm>
            <a:off x="607384" y="1886139"/>
            <a:ext cx="11108365" cy="4169140"/>
          </a:xfrm>
        </p:spPr>
        <p:txBody>
          <a:bodyPr/>
          <a:lstStyle/>
          <a:p>
            <a:pPr>
              <a:buClr>
                <a:srgbClr val="DA2128"/>
              </a:buClr>
            </a:pPr>
            <a:r>
              <a:rPr lang="en-GB" b="1" dirty="0">
                <a:solidFill>
                  <a:srgbClr val="1268B3"/>
                </a:solidFill>
              </a:rPr>
              <a:t>N</a:t>
            </a:r>
            <a:r>
              <a:rPr lang="hr-HR" b="1" dirty="0">
                <a:solidFill>
                  <a:srgbClr val="1268B3"/>
                </a:solidFill>
              </a:rPr>
              <a:t>orthern Ireland</a:t>
            </a:r>
            <a:r>
              <a:rPr lang="en-GB" b="1" dirty="0">
                <a:solidFill>
                  <a:srgbClr val="1268B3"/>
                </a:solidFill>
              </a:rPr>
              <a:t> Business Info</a:t>
            </a:r>
            <a:r>
              <a:rPr lang="hr-HR" dirty="0">
                <a:solidFill>
                  <a:srgbClr val="1268B3"/>
                </a:solidFill>
              </a:rPr>
              <a:t> </a:t>
            </a:r>
            <a:r>
              <a:rPr lang="hr-HR" dirty="0"/>
              <a:t>offers the guidelines </a:t>
            </a:r>
            <a:r>
              <a:rPr lang="en-GB" dirty="0"/>
              <a:t>to crowdfunding</a:t>
            </a:r>
            <a:r>
              <a:rPr lang="hr-HR" dirty="0"/>
              <a:t> </a:t>
            </a:r>
            <a:r>
              <a:rPr lang="en-GB" i="1" dirty="0">
                <a:hlinkClick r:id="rId2"/>
              </a:rPr>
              <a:t>https://www.nibusinessinfo.co.uk/content/crowdfunding</a:t>
            </a:r>
            <a:r>
              <a:rPr lang="hr-HR" i="1" dirty="0"/>
              <a:t>  </a:t>
            </a:r>
          </a:p>
          <a:p>
            <a:pPr>
              <a:buClr>
                <a:srgbClr val="DA2128"/>
              </a:buClr>
            </a:pPr>
            <a:r>
              <a:rPr lang="en-GB" b="1" dirty="0">
                <a:solidFill>
                  <a:srgbClr val="1268B3"/>
                </a:solidFill>
              </a:rPr>
              <a:t>National Endowment for Science and Technology and the Arts</a:t>
            </a:r>
            <a:r>
              <a:rPr lang="hr-HR" b="1" dirty="0">
                <a:solidFill>
                  <a:srgbClr val="1268B3"/>
                </a:solidFill>
              </a:rPr>
              <a:t> </a:t>
            </a:r>
            <a:r>
              <a:rPr lang="hr-HR" dirty="0"/>
              <a:t>- </a:t>
            </a:r>
            <a:r>
              <a:rPr lang="en-GB" b="1" dirty="0" err="1">
                <a:solidFill>
                  <a:srgbClr val="1268B3"/>
                </a:solidFill>
              </a:rPr>
              <a:t>Nesta</a:t>
            </a:r>
            <a:r>
              <a:rPr lang="en-GB" dirty="0" err="1"/>
              <a:t>'s</a:t>
            </a:r>
            <a:r>
              <a:rPr lang="en-GB" dirty="0"/>
              <a:t>  guidance on understanding alternative finance</a:t>
            </a:r>
            <a:r>
              <a:rPr lang="hr-HR" dirty="0"/>
              <a:t>  </a:t>
            </a:r>
            <a:r>
              <a:rPr lang="hr-HR" i="1" dirty="0">
                <a:hlinkClick r:id="rId3"/>
              </a:rPr>
              <a:t>https://www.nesta.org.uk/blog/understanding-alternative-finance/</a:t>
            </a:r>
            <a:r>
              <a:rPr lang="hr-HR" i="1" dirty="0"/>
              <a:t> </a:t>
            </a:r>
          </a:p>
          <a:p>
            <a:pPr>
              <a:buClr>
                <a:srgbClr val="DA2128"/>
              </a:buClr>
            </a:pPr>
            <a:r>
              <a:rPr lang="en-GB" b="1" dirty="0">
                <a:solidFill>
                  <a:srgbClr val="1268B3"/>
                </a:solidFill>
              </a:rPr>
              <a:t>Funding Circle</a:t>
            </a:r>
            <a:r>
              <a:rPr lang="hr-HR" b="1" dirty="0">
                <a:solidFill>
                  <a:srgbClr val="1268B3"/>
                </a:solidFill>
              </a:rPr>
              <a:t> </a:t>
            </a:r>
            <a:r>
              <a:rPr lang="en-GB" dirty="0"/>
              <a:t>–</a:t>
            </a:r>
            <a:r>
              <a:rPr lang="hr-HR" dirty="0"/>
              <a:t> </a:t>
            </a:r>
            <a:r>
              <a:rPr lang="en-GB" dirty="0"/>
              <a:t>crowd funded business loans</a:t>
            </a:r>
            <a:r>
              <a:rPr lang="hr-HR" dirty="0"/>
              <a:t> </a:t>
            </a:r>
            <a:r>
              <a:rPr lang="en-GB" i="1" dirty="0">
                <a:hlinkClick r:id="rId4"/>
              </a:rPr>
              <a:t>https://www.fundingcircle.com/uk/</a:t>
            </a:r>
            <a:r>
              <a:rPr lang="hr-HR" i="1" dirty="0"/>
              <a:t> </a:t>
            </a:r>
          </a:p>
          <a:p>
            <a:pPr>
              <a:buClr>
                <a:srgbClr val="DA2128"/>
              </a:buClr>
            </a:pPr>
            <a:r>
              <a:rPr lang="hr-HR" b="1" dirty="0">
                <a:solidFill>
                  <a:srgbClr val="1268B3"/>
                </a:solidFill>
              </a:rPr>
              <a:t>Back Her Business </a:t>
            </a:r>
            <a:r>
              <a:rPr lang="hr-HR" dirty="0"/>
              <a:t>- </a:t>
            </a:r>
            <a:r>
              <a:rPr lang="en-GB" dirty="0"/>
              <a:t>a joint initiative from </a:t>
            </a:r>
            <a:r>
              <a:rPr lang="en-GB" i="1" dirty="0" err="1"/>
              <a:t>Crowdfunder</a:t>
            </a:r>
            <a:r>
              <a:rPr lang="en-GB" dirty="0"/>
              <a:t> and Ulster Bank</a:t>
            </a:r>
            <a:r>
              <a:rPr lang="hr-HR" dirty="0"/>
              <a:t>; it</a:t>
            </a:r>
            <a:r>
              <a:rPr lang="en-GB" dirty="0"/>
              <a:t> is a funding platform for female entrepreneurs</a:t>
            </a:r>
            <a:r>
              <a:rPr lang="hr-HR" dirty="0"/>
              <a:t>; </a:t>
            </a:r>
            <a:r>
              <a:rPr lang="en-GB" dirty="0"/>
              <a:t>he crowdfunding is available via time limited competitions taking place throughout the year.</a:t>
            </a:r>
            <a:endParaRPr lang="hr-HR" dirty="0"/>
          </a:p>
          <a:p>
            <a:pPr>
              <a:buClr>
                <a:srgbClr val="DA2128"/>
              </a:buClr>
            </a:pPr>
            <a:r>
              <a:rPr lang="hr-HR" dirty="0"/>
              <a:t>Other platforms: </a:t>
            </a:r>
            <a:r>
              <a:rPr lang="hr-HR" i="1" dirty="0"/>
              <a:t>Kickstarter, Indiegogo, </a:t>
            </a:r>
            <a:r>
              <a:rPr lang="en-GB" i="1" dirty="0" err="1"/>
              <a:t>Crowdcube</a:t>
            </a:r>
            <a:r>
              <a:rPr lang="hr-HR" i="1" dirty="0"/>
              <a:t>, </a:t>
            </a:r>
            <a:r>
              <a:rPr lang="en-GB" i="1" dirty="0"/>
              <a:t>Crowdfunder.co.uk</a:t>
            </a:r>
            <a:r>
              <a:rPr lang="hr-HR" i="1" dirty="0"/>
              <a:t>, </a:t>
            </a:r>
            <a:r>
              <a:rPr lang="en-GB" i="1" dirty="0" err="1"/>
              <a:t>Seedrs</a:t>
            </a:r>
            <a:r>
              <a:rPr lang="hr-HR" i="1" dirty="0"/>
              <a:t>, </a:t>
            </a:r>
            <a:r>
              <a:rPr lang="en-GB" i="1" dirty="0"/>
              <a:t>Syndicate Room </a:t>
            </a:r>
          </a:p>
          <a:p>
            <a:pPr>
              <a:buClr>
                <a:srgbClr val="DA2128"/>
              </a:buClr>
            </a:pPr>
            <a:endParaRPr lang="en-GB" dirty="0"/>
          </a:p>
        </p:txBody>
      </p:sp>
    </p:spTree>
    <p:extLst>
      <p:ext uri="{BB962C8B-B14F-4D97-AF65-F5344CB8AC3E}">
        <p14:creationId xmlns:p14="http://schemas.microsoft.com/office/powerpoint/2010/main" val="26851935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6135" y="391665"/>
            <a:ext cx="5325901" cy="2629831"/>
          </a:xfrm>
        </p:spPr>
        <p:txBody>
          <a:bodyPr>
            <a:noAutofit/>
          </a:bodyPr>
          <a:lstStyle/>
          <a:p>
            <a:r>
              <a:rPr lang="hr-HR" b="1" dirty="0"/>
              <a:t>03  </a:t>
            </a:r>
            <a:r>
              <a:rPr lang="en-GB" b="1" dirty="0"/>
              <a:t>Other Funding Sources For Your Business</a:t>
            </a:r>
          </a:p>
        </p:txBody>
      </p:sp>
      <p:pic>
        <p:nvPicPr>
          <p:cNvPr id="4" name="Picture 3"/>
          <p:cNvPicPr>
            <a:picLocks noChangeAspect="1"/>
          </p:cNvPicPr>
          <p:nvPr/>
        </p:nvPicPr>
        <p:blipFill>
          <a:blip r:embed="rId2"/>
          <a:stretch>
            <a:fillRect/>
          </a:stretch>
        </p:blipFill>
        <p:spPr>
          <a:xfrm>
            <a:off x="5604510" y="328618"/>
            <a:ext cx="6456224" cy="6529382"/>
          </a:xfrm>
          <a:prstGeom prst="rect">
            <a:avLst/>
          </a:prstGeom>
        </p:spPr>
      </p:pic>
      <p:sp>
        <p:nvSpPr>
          <p:cNvPr id="3" name="Rectangle 2"/>
          <p:cNvSpPr/>
          <p:nvPr/>
        </p:nvSpPr>
        <p:spPr>
          <a:xfrm>
            <a:off x="576135" y="3465513"/>
            <a:ext cx="5028375" cy="1938992"/>
          </a:xfrm>
          <a:prstGeom prst="rect">
            <a:avLst/>
          </a:prstGeom>
        </p:spPr>
        <p:txBody>
          <a:bodyPr wrap="square">
            <a:spAutoFit/>
          </a:bodyPr>
          <a:lstStyle/>
          <a:p>
            <a:r>
              <a:rPr lang="hr-HR" sz="2400" dirty="0">
                <a:solidFill>
                  <a:schemeClr val="bg1"/>
                </a:solidFill>
              </a:rPr>
              <a:t>Ever heard about pitching business idea to potential investors? Who are</a:t>
            </a:r>
            <a:r>
              <a:rPr lang="en-IE" sz="2400" dirty="0">
                <a:solidFill>
                  <a:schemeClr val="bg1"/>
                </a:solidFill>
              </a:rPr>
              <a:t> </a:t>
            </a:r>
            <a:r>
              <a:rPr lang="hr-HR" sz="2400" dirty="0">
                <a:solidFill>
                  <a:schemeClr val="bg1"/>
                </a:solidFill>
              </a:rPr>
              <a:t>business angels”? All that and more about </a:t>
            </a:r>
            <a:r>
              <a:rPr lang="en-GB" sz="2400" dirty="0">
                <a:solidFill>
                  <a:schemeClr val="bg1"/>
                </a:solidFill>
              </a:rPr>
              <a:t>other potential funding sources</a:t>
            </a:r>
            <a:r>
              <a:rPr lang="hr-HR" sz="2400" dirty="0">
                <a:solidFill>
                  <a:schemeClr val="bg1"/>
                </a:solidFill>
              </a:rPr>
              <a:t> you will learn in the next section</a:t>
            </a:r>
            <a:endParaRPr lang="en-GB" sz="2400" dirty="0">
              <a:solidFill>
                <a:schemeClr val="bg1"/>
              </a:solidFill>
            </a:endParaRPr>
          </a:p>
        </p:txBody>
      </p:sp>
    </p:spTree>
    <p:extLst>
      <p:ext uri="{BB962C8B-B14F-4D97-AF65-F5344CB8AC3E}">
        <p14:creationId xmlns:p14="http://schemas.microsoft.com/office/powerpoint/2010/main" val="3802240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658268" y="2120067"/>
            <a:ext cx="7385595" cy="4169140"/>
          </a:xfrm>
        </p:spPr>
        <p:txBody>
          <a:bodyPr/>
          <a:lstStyle/>
          <a:p>
            <a:pPr marL="0" indent="0">
              <a:buNone/>
            </a:pPr>
            <a:r>
              <a:rPr lang="hr-HR" sz="2800" dirty="0"/>
              <a:t>Once you’ve got </a:t>
            </a:r>
            <a:r>
              <a:rPr lang="en-US" sz="2800" dirty="0"/>
              <a:t>a great pop culture inspired business </a:t>
            </a:r>
            <a:r>
              <a:rPr lang="en-US" sz="2800" b="1" dirty="0"/>
              <a:t>idea</a:t>
            </a:r>
            <a:r>
              <a:rPr lang="hr-HR" sz="2800" b="1" dirty="0"/>
              <a:t>, </a:t>
            </a:r>
            <a:r>
              <a:rPr lang="en-US" sz="2800" b="1" dirty="0"/>
              <a:t>vision</a:t>
            </a:r>
            <a:r>
              <a:rPr lang="hr-HR" sz="2800" b="1" dirty="0"/>
              <a:t> </a:t>
            </a:r>
            <a:r>
              <a:rPr lang="en-US" sz="2800" dirty="0"/>
              <a:t>and</a:t>
            </a:r>
            <a:r>
              <a:rPr lang="hr-HR" sz="2800" dirty="0"/>
              <a:t> </a:t>
            </a:r>
            <a:r>
              <a:rPr lang="hr-HR" sz="2800" b="1" dirty="0"/>
              <a:t>business plan</a:t>
            </a:r>
            <a:r>
              <a:rPr lang="en-US" sz="2800" dirty="0"/>
              <a:t>, you need </a:t>
            </a:r>
            <a:r>
              <a:rPr lang="en-US" sz="2800" b="1" dirty="0">
                <a:solidFill>
                  <a:srgbClr val="FF0000"/>
                </a:solidFill>
              </a:rPr>
              <a:t>resources</a:t>
            </a:r>
            <a:r>
              <a:rPr lang="en-US" sz="2800" dirty="0">
                <a:solidFill>
                  <a:srgbClr val="FF0000"/>
                </a:solidFill>
              </a:rPr>
              <a:t> </a:t>
            </a:r>
            <a:r>
              <a:rPr lang="en-US" sz="2800" dirty="0"/>
              <a:t>to get your business off the ground – this is where </a:t>
            </a:r>
            <a:r>
              <a:rPr lang="en-US" sz="2800" b="1" dirty="0"/>
              <a:t>EPIC Module 4 </a:t>
            </a:r>
            <a:r>
              <a:rPr lang="en-US" sz="2800" dirty="0"/>
              <a:t>comes in</a:t>
            </a:r>
            <a:r>
              <a:rPr lang="hr-HR" sz="2800" dirty="0"/>
              <a:t>.</a:t>
            </a:r>
          </a:p>
          <a:p>
            <a:pPr marL="0" indent="0">
              <a:buNone/>
            </a:pPr>
            <a:endParaRPr lang="en-US" sz="2800" dirty="0"/>
          </a:p>
          <a:p>
            <a:pPr marL="0" indent="0">
              <a:buNone/>
            </a:pPr>
            <a:r>
              <a:rPr lang="en-US" sz="2800" dirty="0"/>
              <a:t>From crowdfunding to IP, you will get to know the fine print of starting a pop culture inspired business</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259893" y="1557499"/>
            <a:ext cx="3273839" cy="5300501"/>
          </a:xfrm>
          <a:prstGeom prst="rect">
            <a:avLst/>
          </a:prstGeom>
        </p:spPr>
      </p:pic>
      <p:sp>
        <p:nvSpPr>
          <p:cNvPr id="5" name="Rectangle 4">
            <a:extLst>
              <a:ext uri="{FF2B5EF4-FFF2-40B4-BE49-F238E27FC236}">
                <a16:creationId xmlns:a16="http://schemas.microsoft.com/office/drawing/2014/main" id="{FB38D79A-7BA1-6A4E-98D6-EAA26F93FA1C}"/>
              </a:ext>
            </a:extLst>
          </p:cNvPr>
          <p:cNvSpPr/>
          <p:nvPr/>
        </p:nvSpPr>
        <p:spPr>
          <a:xfrm rot="285998">
            <a:off x="-273227" y="559303"/>
            <a:ext cx="4509939"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M4 – </a:t>
            </a:r>
            <a:r>
              <a:rPr lang="hr-HR" dirty="0"/>
              <a:t>Learner intro</a:t>
            </a:r>
            <a:endParaRPr lang="en-US" dirty="0"/>
          </a:p>
        </p:txBody>
      </p:sp>
    </p:spTree>
    <p:extLst>
      <p:ext uri="{BB962C8B-B14F-4D97-AF65-F5344CB8AC3E}">
        <p14:creationId xmlns:p14="http://schemas.microsoft.com/office/powerpoint/2010/main" val="4859864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702256" y="2813478"/>
            <a:ext cx="7284457" cy="3458333"/>
          </a:xfrm>
        </p:spPr>
        <p:txBody>
          <a:bodyPr/>
          <a:lstStyle/>
          <a:p>
            <a:r>
              <a:rPr lang="hr-HR" dirty="0"/>
              <a:t>The potential </a:t>
            </a:r>
            <a:r>
              <a:rPr lang="hr-HR" b="1" dirty="0">
                <a:solidFill>
                  <a:srgbClr val="FDB614"/>
                </a:solidFill>
              </a:rPr>
              <a:t>investors</a:t>
            </a:r>
            <a:r>
              <a:rPr lang="hr-HR" dirty="0"/>
              <a:t> might be </a:t>
            </a:r>
            <a:r>
              <a:rPr lang="hr-HR" b="1" dirty="0">
                <a:solidFill>
                  <a:srgbClr val="FDB614"/>
                </a:solidFill>
              </a:rPr>
              <a:t>banks</a:t>
            </a:r>
            <a:r>
              <a:rPr lang="hr-HR" dirty="0">
                <a:solidFill>
                  <a:srgbClr val="FDB614"/>
                </a:solidFill>
              </a:rPr>
              <a:t>, </a:t>
            </a:r>
            <a:r>
              <a:rPr lang="hr-HR" b="1" dirty="0">
                <a:solidFill>
                  <a:srgbClr val="FDB614"/>
                </a:solidFill>
              </a:rPr>
              <a:t>individuals (</a:t>
            </a:r>
            <a:r>
              <a:rPr lang="hr-HR" b="1" i="1" dirty="0">
                <a:solidFill>
                  <a:srgbClr val="FDB614"/>
                </a:solidFill>
              </a:rPr>
              <a:t>Business Angels</a:t>
            </a:r>
            <a:r>
              <a:rPr lang="hr-HR" dirty="0">
                <a:solidFill>
                  <a:srgbClr val="FDB614"/>
                </a:solidFill>
              </a:rPr>
              <a:t>), </a:t>
            </a:r>
            <a:r>
              <a:rPr lang="hr-HR" b="1" dirty="0">
                <a:solidFill>
                  <a:srgbClr val="FDB614"/>
                </a:solidFill>
              </a:rPr>
              <a:t>government</a:t>
            </a:r>
            <a:r>
              <a:rPr lang="hr-HR" dirty="0">
                <a:solidFill>
                  <a:srgbClr val="FDB614"/>
                </a:solidFill>
              </a:rPr>
              <a:t>, </a:t>
            </a:r>
            <a:r>
              <a:rPr lang="hr-HR" b="1" dirty="0">
                <a:solidFill>
                  <a:srgbClr val="FDB614"/>
                </a:solidFill>
              </a:rPr>
              <a:t>investment companies </a:t>
            </a:r>
            <a:r>
              <a:rPr lang="hr-HR" dirty="0"/>
              <a:t>etc. </a:t>
            </a:r>
            <a:r>
              <a:rPr lang="hr-HR" dirty="0" err="1"/>
              <a:t>The</a:t>
            </a:r>
            <a:r>
              <a:rPr lang="hr-HR" dirty="0"/>
              <a:t> main types of funding would be Bootstraping, Seed Funding, Soft Loans, Startup Grants.</a:t>
            </a:r>
          </a:p>
          <a:p>
            <a:r>
              <a:rPr lang="en-US" b="1" dirty="0">
                <a:solidFill>
                  <a:srgbClr val="FDB614"/>
                </a:solidFill>
              </a:rPr>
              <a:t>Startups and young companies </a:t>
            </a:r>
            <a:r>
              <a:rPr lang="en-US" dirty="0"/>
              <a:t>have large investment needs but uncertain returns and are not highly attractive to traditional banking sources of financing. Start-up entrepreneurs do not have a business history or business results to support their business plans, and therefore access to external sources of financing is difficult.</a:t>
            </a:r>
            <a:endParaRPr lang="hr-HR" dirty="0"/>
          </a:p>
        </p:txBody>
      </p:sp>
      <p:pic>
        <p:nvPicPr>
          <p:cNvPr id="7" name="Rezervirano mjesto slike 6">
            <a:extLst>
              <a:ext uri="{FF2B5EF4-FFF2-40B4-BE49-F238E27FC236}">
                <a16:creationId xmlns:a16="http://schemas.microsoft.com/office/drawing/2014/main" id="{536E0F15-C883-452A-BF98-FC0C24F3D51B}"/>
              </a:ext>
            </a:extLst>
          </p:cNvPr>
          <p:cNvPicPr>
            <a:picLocks noGrp="1" noChangeAspect="1"/>
          </p:cNvPicPr>
          <p:nvPr>
            <p:ph type="pic" sz="quarter" idx="26"/>
          </p:nvPr>
        </p:nvPicPr>
        <p:blipFill rotWithShape="1">
          <a:blip r:embed="rId3"/>
          <a:srcRect t="637" b="637"/>
          <a:stretch/>
        </p:blipFill>
        <p:spPr/>
      </p:pic>
      <p:sp>
        <p:nvSpPr>
          <p:cNvPr id="6" name="Rectangle 5">
            <a:extLst>
              <a:ext uri="{FF2B5EF4-FFF2-40B4-BE49-F238E27FC236}">
                <a16:creationId xmlns:a16="http://schemas.microsoft.com/office/drawing/2014/main" id="{EFB18C8D-0A86-FF46-AD65-ECB3108BBE07}"/>
              </a:ext>
            </a:extLst>
          </p:cNvPr>
          <p:cNvSpPr/>
          <p:nvPr/>
        </p:nvSpPr>
        <p:spPr>
          <a:xfrm rot="285998">
            <a:off x="-273863" y="1279877"/>
            <a:ext cx="5566681"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3">
            <a:extLst>
              <a:ext uri="{FF2B5EF4-FFF2-40B4-BE49-F238E27FC236}">
                <a16:creationId xmlns:a16="http://schemas.microsoft.com/office/drawing/2014/main" id="{1DE89230-5BDF-4C48-831F-B3257E27C0F8}"/>
              </a:ext>
            </a:extLst>
          </p:cNvPr>
          <p:cNvSpPr txBox="1">
            <a:spLocks/>
          </p:cNvSpPr>
          <p:nvPr/>
        </p:nvSpPr>
        <p:spPr>
          <a:xfrm rot="285998">
            <a:off x="587735" y="1422938"/>
            <a:ext cx="4561369"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dirty="0" err="1"/>
              <a:t>Financing</a:t>
            </a:r>
            <a:r>
              <a:rPr lang="hr-HR" dirty="0"/>
              <a:t> </a:t>
            </a:r>
            <a:r>
              <a:rPr lang="hr-HR" dirty="0" err="1"/>
              <a:t>your</a:t>
            </a:r>
            <a:r>
              <a:rPr lang="hr-HR" dirty="0"/>
              <a:t> Start</a:t>
            </a:r>
            <a:r>
              <a:rPr lang="en-IE" dirty="0"/>
              <a:t>-</a:t>
            </a:r>
            <a:r>
              <a:rPr lang="hr-HR" dirty="0" err="1"/>
              <a:t>up</a:t>
            </a:r>
            <a:endParaRPr lang="en-GB" dirty="0"/>
          </a:p>
          <a:p>
            <a:endParaRPr lang="en-US" dirty="0"/>
          </a:p>
        </p:txBody>
      </p:sp>
    </p:spTree>
    <p:extLst>
      <p:ext uri="{BB962C8B-B14F-4D97-AF65-F5344CB8AC3E}">
        <p14:creationId xmlns:p14="http://schemas.microsoft.com/office/powerpoint/2010/main" val="30624080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565875" y="2743200"/>
            <a:ext cx="6063526" cy="3348639"/>
          </a:xfrm>
        </p:spPr>
        <p:txBody>
          <a:bodyPr/>
          <a:lstStyle/>
          <a:p>
            <a:r>
              <a:rPr lang="en-US" dirty="0"/>
              <a:t>Most startup projects start with a big idea and a small team of people who don't have a lot of financial support, so they have to rely on </a:t>
            </a:r>
            <a:r>
              <a:rPr lang="en-US" b="1" dirty="0">
                <a:solidFill>
                  <a:srgbClr val="FDB614"/>
                </a:solidFill>
              </a:rPr>
              <a:t>bootstrapping</a:t>
            </a:r>
            <a:r>
              <a:rPr lang="en-US" dirty="0">
                <a:solidFill>
                  <a:srgbClr val="FFD700"/>
                </a:solidFill>
              </a:rPr>
              <a:t> </a:t>
            </a:r>
            <a:r>
              <a:rPr lang="en-US" dirty="0"/>
              <a:t>or </a:t>
            </a:r>
            <a:r>
              <a:rPr lang="en-US" b="1" dirty="0">
                <a:solidFill>
                  <a:srgbClr val="FDB614"/>
                </a:solidFill>
              </a:rPr>
              <a:t>financing from their own resources.</a:t>
            </a:r>
          </a:p>
          <a:p>
            <a:r>
              <a:rPr lang="en-US" dirty="0"/>
              <a:t>This can be the best and safest way of financing your business at the outset as you have  independence and control over your project until you have some experience of running the business and can find a better option. </a:t>
            </a:r>
          </a:p>
        </p:txBody>
      </p:sp>
      <p:pic>
        <p:nvPicPr>
          <p:cNvPr id="6" name="Picture Placeholder 5"/>
          <p:cNvPicPr>
            <a:picLocks noGrp="1" noChangeAspect="1"/>
          </p:cNvPicPr>
          <p:nvPr>
            <p:ph type="pic" sz="quarter" idx="26"/>
          </p:nvPr>
        </p:nvPicPr>
        <p:blipFill rotWithShape="1">
          <a:blip r:embed="rId3">
            <a:extLst>
              <a:ext uri="{28A0092B-C50C-407E-A947-70E740481C1C}">
                <a14:useLocalDpi xmlns:a14="http://schemas.microsoft.com/office/drawing/2010/main" val="0"/>
              </a:ext>
            </a:extLst>
          </a:blip>
          <a:srcRect t="28753" b="28753"/>
          <a:stretch/>
        </p:blipFill>
        <p:spPr/>
      </p:pic>
      <p:sp>
        <p:nvSpPr>
          <p:cNvPr id="9" name="Rectangle 8">
            <a:extLst>
              <a:ext uri="{FF2B5EF4-FFF2-40B4-BE49-F238E27FC236}">
                <a16:creationId xmlns:a16="http://schemas.microsoft.com/office/drawing/2014/main" id="{128DC221-E874-4C4C-A238-60CBFB5D6B20}"/>
              </a:ext>
            </a:extLst>
          </p:cNvPr>
          <p:cNvSpPr/>
          <p:nvPr/>
        </p:nvSpPr>
        <p:spPr>
          <a:xfrm rot="285998">
            <a:off x="-271042" y="1212097"/>
            <a:ext cx="3935343"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3">
            <a:extLst>
              <a:ext uri="{FF2B5EF4-FFF2-40B4-BE49-F238E27FC236}">
                <a16:creationId xmlns:a16="http://schemas.microsoft.com/office/drawing/2014/main" id="{E2BFF7E0-4BB5-5442-AE9B-4609059DB526}"/>
              </a:ext>
            </a:extLst>
          </p:cNvPr>
          <p:cNvSpPr txBox="1">
            <a:spLocks/>
          </p:cNvSpPr>
          <p:nvPr/>
        </p:nvSpPr>
        <p:spPr>
          <a:xfrm rot="285998">
            <a:off x="588859" y="1395962"/>
            <a:ext cx="3912108"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dirty="0" err="1"/>
              <a:t>Bootstrapping</a:t>
            </a:r>
            <a:endParaRPr lang="en-US" dirty="0"/>
          </a:p>
        </p:txBody>
      </p:sp>
    </p:spTree>
    <p:extLst>
      <p:ext uri="{BB962C8B-B14F-4D97-AF65-F5344CB8AC3E}">
        <p14:creationId xmlns:p14="http://schemas.microsoft.com/office/powerpoint/2010/main" val="2698055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5"/>
          </p:nvPr>
        </p:nvSpPr>
        <p:spPr>
          <a:xfrm>
            <a:off x="702256" y="2384744"/>
            <a:ext cx="6512932" cy="988757"/>
          </a:xfrm>
        </p:spPr>
        <p:txBody>
          <a:bodyPr>
            <a:normAutofit/>
          </a:bodyPr>
          <a:lstStyle/>
          <a:p>
            <a:r>
              <a:rPr lang="hr-HR" sz="2800" dirty="0">
                <a:latin typeface="+mn-lt"/>
              </a:rPr>
              <a:t>Also know as </a:t>
            </a:r>
            <a:r>
              <a:rPr lang="hr-HR" sz="2800" b="1" i="1" dirty="0">
                <a:solidFill>
                  <a:srgbClr val="FDB614"/>
                </a:solidFill>
                <a:latin typeface="+mn-lt"/>
              </a:rPr>
              <a:t>Seed Capital</a:t>
            </a:r>
            <a:r>
              <a:rPr lang="hr-HR" sz="2800" dirty="0">
                <a:solidFill>
                  <a:srgbClr val="FDB614"/>
                </a:solidFill>
                <a:latin typeface="+mn-lt"/>
              </a:rPr>
              <a:t>, </a:t>
            </a:r>
            <a:r>
              <a:rPr lang="hr-HR" sz="2800" b="1" i="1" dirty="0">
                <a:solidFill>
                  <a:srgbClr val="FDB614"/>
                </a:solidFill>
                <a:latin typeface="+mn-lt"/>
              </a:rPr>
              <a:t>Seed Money</a:t>
            </a:r>
            <a:endParaRPr lang="en-US" sz="2800" b="1" i="1" dirty="0">
              <a:solidFill>
                <a:srgbClr val="FDB614"/>
              </a:solidFill>
              <a:latin typeface="+mn-lt"/>
            </a:endParaRPr>
          </a:p>
        </p:txBody>
      </p:sp>
      <p:sp>
        <p:nvSpPr>
          <p:cNvPr id="3" name="Text Placeholder 2"/>
          <p:cNvSpPr>
            <a:spLocks noGrp="1"/>
          </p:cNvSpPr>
          <p:nvPr>
            <p:ph type="body" sz="quarter" idx="23"/>
          </p:nvPr>
        </p:nvSpPr>
        <p:spPr>
          <a:xfrm>
            <a:off x="702257" y="3507950"/>
            <a:ext cx="7241594" cy="2821014"/>
          </a:xfrm>
        </p:spPr>
        <p:txBody>
          <a:bodyPr/>
          <a:lstStyle/>
          <a:p>
            <a:r>
              <a:rPr lang="hr-HR" b="1" dirty="0">
                <a:solidFill>
                  <a:srgbClr val="FDB614"/>
                </a:solidFill>
              </a:rPr>
              <a:t>S</a:t>
            </a:r>
            <a:r>
              <a:rPr lang="en-GB" b="1" dirty="0" err="1">
                <a:solidFill>
                  <a:srgbClr val="FDB614"/>
                </a:solidFill>
              </a:rPr>
              <a:t>eed</a:t>
            </a:r>
            <a:r>
              <a:rPr lang="en-GB" b="1" dirty="0">
                <a:solidFill>
                  <a:srgbClr val="FDB614"/>
                </a:solidFill>
              </a:rPr>
              <a:t> Funding </a:t>
            </a:r>
            <a:r>
              <a:rPr lang="en-GB" dirty="0"/>
              <a:t>is a type of equity-based funding in which an </a:t>
            </a:r>
            <a:r>
              <a:rPr lang="en-GB" b="1" dirty="0"/>
              <a:t>investor invests capital </a:t>
            </a:r>
            <a:r>
              <a:rPr lang="en-GB" dirty="0"/>
              <a:t>into a business during it’s early stages </a:t>
            </a:r>
            <a:r>
              <a:rPr lang="en-GB" b="1" dirty="0">
                <a:solidFill>
                  <a:srgbClr val="FDB614"/>
                </a:solidFill>
              </a:rPr>
              <a:t>in</a:t>
            </a:r>
            <a:r>
              <a:rPr lang="en-GB" dirty="0">
                <a:solidFill>
                  <a:srgbClr val="FDB614"/>
                </a:solidFill>
              </a:rPr>
              <a:t> </a:t>
            </a:r>
            <a:r>
              <a:rPr lang="en-GB" b="1" dirty="0">
                <a:solidFill>
                  <a:srgbClr val="FDB614"/>
                </a:solidFill>
              </a:rPr>
              <a:t>exchange for equity stake</a:t>
            </a:r>
            <a:r>
              <a:rPr lang="en-GB" dirty="0"/>
              <a:t>. The business owner receives capital to fund </a:t>
            </a:r>
            <a:r>
              <a:rPr lang="hr-HR" dirty="0"/>
              <a:t>the </a:t>
            </a:r>
            <a:r>
              <a:rPr lang="en-GB" dirty="0"/>
              <a:t>idea, while the investor acquires partial ownership of the business. So, when the business succeeds and becomes profitable, the investor can sell his or her shares for a profit.</a:t>
            </a:r>
            <a:endParaRPr lang="en-US" dirty="0"/>
          </a:p>
        </p:txBody>
      </p:sp>
      <p:pic>
        <p:nvPicPr>
          <p:cNvPr id="6" name="Picture Placeholder 5"/>
          <p:cNvPicPr>
            <a:picLocks noGrp="1" noChangeAspect="1"/>
          </p:cNvPicPr>
          <p:nvPr>
            <p:ph type="pic" sz="quarter" idx="26"/>
          </p:nvPr>
        </p:nvPicPr>
        <p:blipFill rotWithShape="1">
          <a:blip r:embed="rId2">
            <a:extLst>
              <a:ext uri="{28A0092B-C50C-407E-A947-70E740481C1C}">
                <a14:useLocalDpi xmlns:a14="http://schemas.microsoft.com/office/drawing/2010/main" val="0"/>
              </a:ext>
            </a:extLst>
          </a:blip>
          <a:srcRect t="13081" b="13081"/>
          <a:stretch/>
        </p:blipFill>
        <p:spPr/>
      </p:pic>
      <p:sp>
        <p:nvSpPr>
          <p:cNvPr id="7" name="Rectangle 6">
            <a:extLst>
              <a:ext uri="{FF2B5EF4-FFF2-40B4-BE49-F238E27FC236}">
                <a16:creationId xmlns:a16="http://schemas.microsoft.com/office/drawing/2014/main" id="{76260AF3-8702-7A4D-B402-DE6A28D104B9}"/>
              </a:ext>
            </a:extLst>
          </p:cNvPr>
          <p:cNvSpPr/>
          <p:nvPr/>
        </p:nvSpPr>
        <p:spPr>
          <a:xfrm rot="285998">
            <a:off x="-271042" y="1212097"/>
            <a:ext cx="3935343"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3">
            <a:extLst>
              <a:ext uri="{FF2B5EF4-FFF2-40B4-BE49-F238E27FC236}">
                <a16:creationId xmlns:a16="http://schemas.microsoft.com/office/drawing/2014/main" id="{4A75E26F-BC5E-9D4C-A2D0-965466C8F7D4}"/>
              </a:ext>
            </a:extLst>
          </p:cNvPr>
          <p:cNvSpPr txBox="1">
            <a:spLocks/>
          </p:cNvSpPr>
          <p:nvPr/>
        </p:nvSpPr>
        <p:spPr>
          <a:xfrm rot="285998">
            <a:off x="588859" y="1395962"/>
            <a:ext cx="3912108"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dirty="0" err="1"/>
              <a:t>Seed</a:t>
            </a:r>
            <a:r>
              <a:rPr lang="hr-HR" dirty="0"/>
              <a:t> </a:t>
            </a:r>
            <a:r>
              <a:rPr lang="hr-HR" dirty="0" err="1"/>
              <a:t>Funding</a:t>
            </a:r>
            <a:endParaRPr lang="en-US" dirty="0"/>
          </a:p>
        </p:txBody>
      </p:sp>
    </p:spTree>
    <p:extLst>
      <p:ext uri="{BB962C8B-B14F-4D97-AF65-F5344CB8AC3E}">
        <p14:creationId xmlns:p14="http://schemas.microsoft.com/office/powerpoint/2010/main" val="19232573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6A3E807-5DC4-3744-AE29-3255BC671D5E}"/>
              </a:ext>
            </a:extLst>
          </p:cNvPr>
          <p:cNvSpPr/>
          <p:nvPr/>
        </p:nvSpPr>
        <p:spPr>
          <a:xfrm rot="285998">
            <a:off x="-163500" y="547968"/>
            <a:ext cx="401861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zervirano mjesto teksta 1">
            <a:extLst>
              <a:ext uri="{FF2B5EF4-FFF2-40B4-BE49-F238E27FC236}">
                <a16:creationId xmlns:a16="http://schemas.microsoft.com/office/drawing/2014/main" id="{9917082E-CC19-459F-BD89-459299054E29}"/>
              </a:ext>
            </a:extLst>
          </p:cNvPr>
          <p:cNvSpPr>
            <a:spLocks noGrp="1"/>
          </p:cNvSpPr>
          <p:nvPr>
            <p:ph type="body" sz="quarter" idx="10"/>
          </p:nvPr>
        </p:nvSpPr>
        <p:spPr/>
        <p:txBody>
          <a:bodyPr/>
          <a:lstStyle/>
          <a:p>
            <a:r>
              <a:rPr lang="en-US" dirty="0"/>
              <a:t>Venture Capital</a:t>
            </a:r>
          </a:p>
          <a:p>
            <a:endParaRPr lang="hr-HR" dirty="0"/>
          </a:p>
        </p:txBody>
      </p:sp>
      <p:sp>
        <p:nvSpPr>
          <p:cNvPr id="3" name="Rezervirano mjesto teksta 2">
            <a:extLst>
              <a:ext uri="{FF2B5EF4-FFF2-40B4-BE49-F238E27FC236}">
                <a16:creationId xmlns:a16="http://schemas.microsoft.com/office/drawing/2014/main" id="{73EF7A63-08ED-4864-A9B1-04B0D6C70BF6}"/>
              </a:ext>
            </a:extLst>
          </p:cNvPr>
          <p:cNvSpPr>
            <a:spLocks noGrp="1"/>
          </p:cNvSpPr>
          <p:nvPr>
            <p:ph type="body" sz="quarter" idx="20"/>
          </p:nvPr>
        </p:nvSpPr>
        <p:spPr>
          <a:xfrm>
            <a:off x="658268" y="2120067"/>
            <a:ext cx="10886032" cy="4169140"/>
          </a:xfrm>
        </p:spPr>
        <p:txBody>
          <a:bodyPr/>
          <a:lstStyle/>
          <a:p>
            <a:pPr>
              <a:buClr>
                <a:srgbClr val="DA2128"/>
              </a:buClr>
              <a:buFont typeface="Arial" panose="020B0604020202020204" pitchFamily="34" charset="0"/>
              <a:buChar char="•"/>
            </a:pPr>
            <a:r>
              <a:rPr lang="hr-HR" b="1" dirty="0" err="1"/>
              <a:t>Not</a:t>
            </a:r>
            <a:r>
              <a:rPr lang="hr-HR" b="1" dirty="0"/>
              <a:t> for </a:t>
            </a:r>
            <a:r>
              <a:rPr lang="hr-HR" b="1" dirty="0" err="1"/>
              <a:t>everyone</a:t>
            </a:r>
            <a:r>
              <a:rPr lang="hr-HR" b="1" dirty="0"/>
              <a:t>;</a:t>
            </a:r>
            <a:endParaRPr lang="hr-HR" dirty="0"/>
          </a:p>
          <a:p>
            <a:pPr>
              <a:buClr>
                <a:srgbClr val="DA2128"/>
              </a:buClr>
              <a:buFont typeface="Arial" panose="020B0604020202020204" pitchFamily="34" charset="0"/>
              <a:buChar char="•"/>
            </a:pPr>
            <a:r>
              <a:rPr lang="en-US" b="1" dirty="0">
                <a:solidFill>
                  <a:srgbClr val="1268B3"/>
                </a:solidFill>
              </a:rPr>
              <a:t>Venture capitalists </a:t>
            </a:r>
            <a:r>
              <a:rPr lang="en-US" dirty="0"/>
              <a:t>are looking for </a:t>
            </a:r>
            <a:r>
              <a:rPr lang="hr-HR" dirty="0" err="1"/>
              <a:t>companies</a:t>
            </a:r>
            <a:r>
              <a:rPr lang="en-US" dirty="0"/>
              <a:t> with high growth potential in sectors such as </a:t>
            </a:r>
            <a:r>
              <a:rPr lang="en-US" b="1" dirty="0"/>
              <a:t>information technology</a:t>
            </a:r>
            <a:r>
              <a:rPr lang="en-US" dirty="0"/>
              <a:t>, </a:t>
            </a:r>
            <a:r>
              <a:rPr lang="en-US" b="1" dirty="0"/>
              <a:t>communications</a:t>
            </a:r>
            <a:r>
              <a:rPr lang="en-US" dirty="0"/>
              <a:t> and </a:t>
            </a:r>
            <a:r>
              <a:rPr lang="en-US" b="1" dirty="0"/>
              <a:t>biotechnology</a:t>
            </a:r>
            <a:r>
              <a:rPr lang="en-US" dirty="0"/>
              <a:t>. </a:t>
            </a:r>
            <a:endParaRPr lang="hr-HR" dirty="0"/>
          </a:p>
          <a:p>
            <a:pPr>
              <a:buClr>
                <a:srgbClr val="DA2128"/>
              </a:buClr>
              <a:buFont typeface="Arial" panose="020B0604020202020204" pitchFamily="34" charset="0"/>
              <a:buChar char="•"/>
            </a:pPr>
            <a:r>
              <a:rPr lang="en-US" dirty="0"/>
              <a:t>Venture capitalists take the position of </a:t>
            </a:r>
            <a:r>
              <a:rPr lang="en-US" b="1" dirty="0"/>
              <a:t>co-owners</a:t>
            </a:r>
            <a:r>
              <a:rPr lang="en-US" dirty="0"/>
              <a:t> in </a:t>
            </a:r>
            <a:r>
              <a:rPr lang="hr-HR" dirty="0"/>
              <a:t>a </a:t>
            </a:r>
            <a:r>
              <a:rPr lang="hr-HR" dirty="0" err="1"/>
              <a:t>company</a:t>
            </a:r>
            <a:r>
              <a:rPr lang="en-US" dirty="0"/>
              <a:t> to help it implement a promising project. </a:t>
            </a:r>
            <a:endParaRPr lang="hr-HR" dirty="0"/>
          </a:p>
          <a:p>
            <a:pPr>
              <a:buClr>
                <a:srgbClr val="DA2128"/>
              </a:buClr>
              <a:buFont typeface="Arial" panose="020B0604020202020204" pitchFamily="34" charset="0"/>
              <a:buChar char="•"/>
            </a:pPr>
            <a:r>
              <a:rPr lang="hr-HR" dirty="0" err="1"/>
              <a:t>Talkin</a:t>
            </a:r>
            <a:r>
              <a:rPr lang="en-US" dirty="0"/>
              <a:t>g about a startup</a:t>
            </a:r>
            <a:r>
              <a:rPr lang="hr-HR" dirty="0"/>
              <a:t> - </a:t>
            </a:r>
            <a:r>
              <a:rPr lang="en-US" dirty="0"/>
              <a:t>venture capitalists will often seek a </a:t>
            </a:r>
            <a:r>
              <a:rPr lang="en-US" b="1" dirty="0"/>
              <a:t>significant stake in the ownership structure</a:t>
            </a:r>
            <a:r>
              <a:rPr lang="en-US" dirty="0"/>
              <a:t> to offset the risk that comes with the company’s unpredictable future business at the outset</a:t>
            </a:r>
            <a:r>
              <a:rPr lang="hr-HR" dirty="0"/>
              <a:t>.</a:t>
            </a:r>
          </a:p>
          <a:p>
            <a:pPr>
              <a:buClr>
                <a:srgbClr val="DA2128"/>
              </a:buClr>
              <a:buFont typeface="Arial" panose="020B0604020202020204" pitchFamily="34" charset="0"/>
              <a:buChar char="•"/>
            </a:pPr>
            <a:r>
              <a:rPr lang="en-US" dirty="0"/>
              <a:t>It is imperative to look for </a:t>
            </a:r>
            <a:r>
              <a:rPr lang="en-US" b="1" dirty="0"/>
              <a:t>investors</a:t>
            </a:r>
            <a:r>
              <a:rPr lang="en-US" dirty="0"/>
              <a:t> </a:t>
            </a:r>
            <a:r>
              <a:rPr lang="en-US" b="1" dirty="0"/>
              <a:t>who</a:t>
            </a:r>
            <a:r>
              <a:rPr lang="en-US" dirty="0"/>
              <a:t> </a:t>
            </a:r>
            <a:r>
              <a:rPr lang="en-US" b="1" dirty="0"/>
              <a:t>bring relevant experience and knowledge </a:t>
            </a:r>
            <a:r>
              <a:rPr lang="en-US" dirty="0"/>
              <a:t>to your business</a:t>
            </a:r>
            <a:endParaRPr lang="hr-HR" dirty="0"/>
          </a:p>
        </p:txBody>
      </p:sp>
    </p:spTree>
    <p:extLst>
      <p:ext uri="{BB962C8B-B14F-4D97-AF65-F5344CB8AC3E}">
        <p14:creationId xmlns:p14="http://schemas.microsoft.com/office/powerpoint/2010/main" val="18500543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2422" t="2604" r="20229" b="9823"/>
          <a:stretch/>
        </p:blipFill>
        <p:spPr>
          <a:xfrm rot="946950">
            <a:off x="8285647" y="1249822"/>
            <a:ext cx="3131129" cy="350947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ext Placeholder 2"/>
          <p:cNvSpPr>
            <a:spLocks noGrp="1"/>
          </p:cNvSpPr>
          <p:nvPr>
            <p:ph type="body" sz="quarter" idx="20"/>
          </p:nvPr>
        </p:nvSpPr>
        <p:spPr>
          <a:xfrm>
            <a:off x="658268" y="1633290"/>
            <a:ext cx="6723343" cy="4655917"/>
          </a:xfrm>
        </p:spPr>
        <p:txBody>
          <a:bodyPr/>
          <a:lstStyle/>
          <a:p>
            <a:pPr marL="0" indent="0" algn="just">
              <a:spcBef>
                <a:spcPts val="500"/>
              </a:spcBef>
              <a:buNone/>
            </a:pPr>
            <a:r>
              <a:rPr lang="hr-HR" b="1" i="1" dirty="0">
                <a:solidFill>
                  <a:srgbClr val="1268B3"/>
                </a:solidFill>
              </a:rPr>
              <a:t>= </a:t>
            </a:r>
            <a:r>
              <a:rPr lang="en-US" b="1" i="1" dirty="0">
                <a:solidFill>
                  <a:srgbClr val="1268B3"/>
                </a:solidFill>
              </a:rPr>
              <a:t>individuals who own significant amounts of capital and are willing to invest in smaller companies in the early stages of business. </a:t>
            </a:r>
          </a:p>
          <a:p>
            <a:pPr marL="0" indent="0" algn="just">
              <a:spcBef>
                <a:spcPts val="500"/>
              </a:spcBef>
              <a:buNone/>
            </a:pPr>
            <a:endParaRPr lang="hr-HR" sz="1000" b="1" i="1" dirty="0">
              <a:solidFill>
                <a:srgbClr val="1268B3"/>
              </a:solidFill>
            </a:endParaRPr>
          </a:p>
          <a:p>
            <a:pPr>
              <a:spcBef>
                <a:spcPts val="500"/>
              </a:spcBef>
              <a:buFont typeface="Wingdings" panose="05000000000000000000" pitchFamily="2" charset="2"/>
              <a:buChar char="§"/>
            </a:pPr>
            <a:r>
              <a:rPr lang="en-US" i="1" dirty="0"/>
              <a:t>They are often leaders in their field, contributing not only with their experience and network of contacts, but also with their technical but also managerial knowledge. In exchange for the risk of losing their money, angel investors generally seek the right to monitor and manage the company.</a:t>
            </a:r>
            <a:endParaRPr lang="hr-HR" i="1" dirty="0"/>
          </a:p>
          <a:p>
            <a:pPr>
              <a:spcBef>
                <a:spcPts val="500"/>
              </a:spcBef>
              <a:buFont typeface="Wingdings" panose="05000000000000000000" pitchFamily="2" charset="2"/>
              <a:buChar char="§"/>
            </a:pPr>
            <a:r>
              <a:rPr lang="en-US" i="1" dirty="0"/>
              <a:t>In particular, a board seat is certainly one of the most common demands of angel investors in exchange for their capital.</a:t>
            </a:r>
          </a:p>
          <a:p>
            <a:pPr algn="just">
              <a:spcBef>
                <a:spcPts val="500"/>
              </a:spcBef>
              <a:buFont typeface="Courier New" panose="02070309020205020404" pitchFamily="49" charset="0"/>
              <a:buChar char="o"/>
            </a:pPr>
            <a:endParaRPr lang="hr-HR" sz="1600" b="1" i="1" dirty="0">
              <a:solidFill>
                <a:srgbClr val="DA2128"/>
              </a:solidFill>
            </a:endParaRPr>
          </a:p>
        </p:txBody>
      </p:sp>
      <p:sp>
        <p:nvSpPr>
          <p:cNvPr id="16" name="Rectangle 3">
            <a:extLst>
              <a:ext uri="{FF2B5EF4-FFF2-40B4-BE49-F238E27FC236}">
                <a16:creationId xmlns:a16="http://schemas.microsoft.com/office/drawing/2014/main" id="{83AEB92B-EE2B-495B-B419-4483EB5EDC57}"/>
              </a:ext>
            </a:extLst>
          </p:cNvPr>
          <p:cNvSpPr/>
          <p:nvPr/>
        </p:nvSpPr>
        <p:spPr>
          <a:xfrm rot="563630">
            <a:off x="7179366" y="4971258"/>
            <a:ext cx="4273223" cy="1077218"/>
          </a:xfrm>
          <a:prstGeom prst="rect">
            <a:avLst/>
          </a:prstGeom>
        </p:spPr>
        <p:txBody>
          <a:bodyPr wrap="square">
            <a:spAutoFit/>
          </a:bodyPr>
          <a:lstStyle/>
          <a:p>
            <a:pPr algn="just"/>
            <a:r>
              <a:rPr lang="hr-HR" sz="2400" i="1" dirty="0">
                <a:solidFill>
                  <a:srgbClr val="FDB614"/>
                </a:solidFill>
              </a:rPr>
              <a:t>*</a:t>
            </a:r>
            <a:r>
              <a:rPr lang="en-GB" sz="2000" i="1" dirty="0">
                <a:solidFill>
                  <a:srgbClr val="FDB614"/>
                </a:solidFill>
              </a:rPr>
              <a:t> successful business people who invest in start</a:t>
            </a:r>
            <a:r>
              <a:rPr lang="hr-HR" sz="2000" i="1" dirty="0">
                <a:solidFill>
                  <a:srgbClr val="FDB614"/>
                </a:solidFill>
              </a:rPr>
              <a:t>-</a:t>
            </a:r>
            <a:r>
              <a:rPr lang="en-GB" sz="2000" i="1" dirty="0">
                <a:solidFill>
                  <a:srgbClr val="FDB614"/>
                </a:solidFill>
              </a:rPr>
              <a:t>ups and in turn seek a stake</a:t>
            </a:r>
            <a:r>
              <a:rPr lang="hr-HR" sz="2000" i="1" dirty="0">
                <a:solidFill>
                  <a:srgbClr val="FDB614"/>
                </a:solidFill>
              </a:rPr>
              <a:t> </a:t>
            </a:r>
            <a:r>
              <a:rPr lang="hr-HR" sz="2000" i="1" dirty="0" err="1">
                <a:solidFill>
                  <a:srgbClr val="FDB614"/>
                </a:solidFill>
              </a:rPr>
              <a:t>and</a:t>
            </a:r>
            <a:r>
              <a:rPr lang="en-GB" sz="2000" i="1" dirty="0">
                <a:solidFill>
                  <a:srgbClr val="FDB614"/>
                </a:solidFill>
              </a:rPr>
              <a:t> expect a return on their profits or sales</a:t>
            </a:r>
            <a:endParaRPr lang="hr-HR" sz="2000" dirty="0">
              <a:solidFill>
                <a:srgbClr val="FDB614"/>
              </a:solidFill>
            </a:endParaRPr>
          </a:p>
        </p:txBody>
      </p:sp>
      <p:sp>
        <p:nvSpPr>
          <p:cNvPr id="11" name="Rectangle 10">
            <a:extLst>
              <a:ext uri="{FF2B5EF4-FFF2-40B4-BE49-F238E27FC236}">
                <a16:creationId xmlns:a16="http://schemas.microsoft.com/office/drawing/2014/main" id="{8ED019A0-1930-4047-9A28-F689FD7BC3BF}"/>
              </a:ext>
            </a:extLst>
          </p:cNvPr>
          <p:cNvSpPr/>
          <p:nvPr/>
        </p:nvSpPr>
        <p:spPr>
          <a:xfrm rot="285998">
            <a:off x="-181902" y="303874"/>
            <a:ext cx="7348013"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
            <a:extLst>
              <a:ext uri="{FF2B5EF4-FFF2-40B4-BE49-F238E27FC236}">
                <a16:creationId xmlns:a16="http://schemas.microsoft.com/office/drawing/2014/main" id="{B23BCDB6-878A-3F46-845B-21475952AD7F}"/>
              </a:ext>
            </a:extLst>
          </p:cNvPr>
          <p:cNvSpPr>
            <a:spLocks noGrp="1"/>
          </p:cNvSpPr>
          <p:nvPr>
            <p:ph type="body" sz="quarter" idx="10"/>
          </p:nvPr>
        </p:nvSpPr>
        <p:spPr>
          <a:xfrm rot="285998">
            <a:off x="334962" y="458633"/>
            <a:ext cx="7312710" cy="716025"/>
          </a:xfrm>
        </p:spPr>
        <p:txBody>
          <a:bodyPr>
            <a:noAutofit/>
          </a:bodyPr>
          <a:lstStyle/>
          <a:p>
            <a:r>
              <a:rPr lang="hr-HR" dirty="0"/>
              <a:t>Business </a:t>
            </a:r>
            <a:r>
              <a:rPr lang="hr-HR" dirty="0" err="1"/>
              <a:t>Angels</a:t>
            </a:r>
            <a:r>
              <a:rPr lang="hr-HR" dirty="0"/>
              <a:t> – </a:t>
            </a:r>
            <a:r>
              <a:rPr lang="hr-HR" dirty="0" err="1"/>
              <a:t>Angel</a:t>
            </a:r>
            <a:r>
              <a:rPr lang="hr-HR" dirty="0"/>
              <a:t> </a:t>
            </a:r>
            <a:r>
              <a:rPr lang="hr-HR" dirty="0" err="1"/>
              <a:t>Investors</a:t>
            </a:r>
            <a:endParaRPr lang="en-US" dirty="0"/>
          </a:p>
        </p:txBody>
      </p:sp>
    </p:spTree>
    <p:extLst>
      <p:ext uri="{BB962C8B-B14F-4D97-AF65-F5344CB8AC3E}">
        <p14:creationId xmlns:p14="http://schemas.microsoft.com/office/powerpoint/2010/main" val="27409065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26"/>
          </p:nvPr>
        </p:nvPicPr>
        <p:blipFill rotWithShape="1">
          <a:blip r:embed="rId2">
            <a:extLst>
              <a:ext uri="{28A0092B-C50C-407E-A947-70E740481C1C}">
                <a14:useLocalDpi xmlns:a14="http://schemas.microsoft.com/office/drawing/2010/main" val="0"/>
              </a:ext>
            </a:extLst>
          </a:blip>
          <a:srcRect t="28778" b="28778"/>
          <a:stretch/>
        </p:blipFill>
        <p:spPr/>
      </p:pic>
      <p:sp>
        <p:nvSpPr>
          <p:cNvPr id="7" name="Rectangle 6">
            <a:extLst>
              <a:ext uri="{FF2B5EF4-FFF2-40B4-BE49-F238E27FC236}">
                <a16:creationId xmlns:a16="http://schemas.microsoft.com/office/drawing/2014/main" id="{BE51EE63-626B-3746-9FA8-16F29839A040}"/>
              </a:ext>
            </a:extLst>
          </p:cNvPr>
          <p:cNvSpPr/>
          <p:nvPr/>
        </p:nvSpPr>
        <p:spPr>
          <a:xfrm rot="285998">
            <a:off x="-185108" y="1198674"/>
            <a:ext cx="3814909"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3">
            <a:extLst>
              <a:ext uri="{FF2B5EF4-FFF2-40B4-BE49-F238E27FC236}">
                <a16:creationId xmlns:a16="http://schemas.microsoft.com/office/drawing/2014/main" id="{A8210867-7086-3748-83D2-37EC3016874D}"/>
              </a:ext>
            </a:extLst>
          </p:cNvPr>
          <p:cNvSpPr txBox="1">
            <a:spLocks/>
          </p:cNvSpPr>
          <p:nvPr/>
        </p:nvSpPr>
        <p:spPr>
          <a:xfrm rot="285998">
            <a:off x="459147" y="1371155"/>
            <a:ext cx="4561369"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dirty="0" err="1"/>
              <a:t>Startup</a:t>
            </a:r>
            <a:r>
              <a:rPr lang="hr-HR" dirty="0"/>
              <a:t> </a:t>
            </a:r>
            <a:r>
              <a:rPr lang="hr-HR" dirty="0" err="1"/>
              <a:t>Grants</a:t>
            </a:r>
            <a:endParaRPr lang="en-US" dirty="0"/>
          </a:p>
        </p:txBody>
      </p:sp>
      <p:sp>
        <p:nvSpPr>
          <p:cNvPr id="12" name="Text Placeholder 2">
            <a:extLst>
              <a:ext uri="{FF2B5EF4-FFF2-40B4-BE49-F238E27FC236}">
                <a16:creationId xmlns:a16="http://schemas.microsoft.com/office/drawing/2014/main" id="{5A42CCF5-8FB8-7644-8743-F356A749FCBF}"/>
              </a:ext>
            </a:extLst>
          </p:cNvPr>
          <p:cNvSpPr txBox="1">
            <a:spLocks/>
          </p:cNvSpPr>
          <p:nvPr/>
        </p:nvSpPr>
        <p:spPr>
          <a:xfrm>
            <a:off x="565872" y="3000375"/>
            <a:ext cx="8678141" cy="359694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Generally, </a:t>
            </a:r>
            <a:r>
              <a:rPr lang="en-US" b="1" dirty="0"/>
              <a:t>startup</a:t>
            </a:r>
            <a:r>
              <a:rPr lang="en-US" dirty="0"/>
              <a:t> </a:t>
            </a:r>
            <a:r>
              <a:rPr lang="en-US" b="1" dirty="0"/>
              <a:t>grants</a:t>
            </a:r>
            <a:r>
              <a:rPr lang="en-US" dirty="0"/>
              <a:t> are money given to your new business by the government or charitable funders to cover start-up essentials such as training, research, investment in equipment or reaching new markets such as overseas exports.</a:t>
            </a:r>
            <a:r>
              <a:rPr lang="hr-HR" dirty="0"/>
              <a:t> </a:t>
            </a:r>
            <a:r>
              <a:rPr lang="en-US" dirty="0"/>
              <a:t>Grants are essentially </a:t>
            </a:r>
            <a:r>
              <a:rPr lang="en-US" b="1" dirty="0">
                <a:solidFill>
                  <a:srgbClr val="FDB614"/>
                </a:solidFill>
              </a:rPr>
              <a:t>nonrefundable</a:t>
            </a:r>
            <a:r>
              <a:rPr lang="hr-HR" b="1" dirty="0">
                <a:solidFill>
                  <a:srgbClr val="FDB614"/>
                </a:solidFill>
              </a:rPr>
              <a:t>.</a:t>
            </a:r>
          </a:p>
          <a:p>
            <a:r>
              <a:rPr lang="en-US" dirty="0"/>
              <a:t>Different regions have different amounts of grants available and different rules about who can get them. But it is worth finding out about these grants as they can give your business key resources if you can invest your time in the application process.</a:t>
            </a:r>
          </a:p>
        </p:txBody>
      </p:sp>
    </p:spTree>
    <p:extLst>
      <p:ext uri="{BB962C8B-B14F-4D97-AF65-F5344CB8AC3E}">
        <p14:creationId xmlns:p14="http://schemas.microsoft.com/office/powerpoint/2010/main" val="16893718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icture containing person, indoor, holding, person&#10;&#10;Description automatically generated">
            <a:extLst>
              <a:ext uri="{FF2B5EF4-FFF2-40B4-BE49-F238E27FC236}">
                <a16:creationId xmlns:a16="http://schemas.microsoft.com/office/drawing/2014/main" id="{08DE7516-A369-6D4D-9D6E-CC4863136996}"/>
              </a:ext>
            </a:extLst>
          </p:cNvPr>
          <p:cNvPicPr>
            <a:picLocks noGrp="1" noChangeAspect="1"/>
          </p:cNvPicPr>
          <p:nvPr>
            <p:ph type="pic" sz="quarter" idx="26"/>
          </p:nvPr>
        </p:nvPicPr>
        <p:blipFill rotWithShape="1">
          <a:blip r:embed="rId3"/>
          <a:srcRect t="26348" b="26348"/>
          <a:stretch/>
        </p:blipFill>
        <p:spPr/>
      </p:pic>
      <p:sp>
        <p:nvSpPr>
          <p:cNvPr id="19" name="Rectangle 18">
            <a:extLst>
              <a:ext uri="{FF2B5EF4-FFF2-40B4-BE49-F238E27FC236}">
                <a16:creationId xmlns:a16="http://schemas.microsoft.com/office/drawing/2014/main" id="{8F8BE7C1-A83B-6644-93B6-07A3C1FB5858}"/>
              </a:ext>
            </a:extLst>
          </p:cNvPr>
          <p:cNvSpPr/>
          <p:nvPr/>
        </p:nvSpPr>
        <p:spPr>
          <a:xfrm rot="285998">
            <a:off x="-252472" y="1091022"/>
            <a:ext cx="4480133"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3">
            <a:extLst>
              <a:ext uri="{FF2B5EF4-FFF2-40B4-BE49-F238E27FC236}">
                <a16:creationId xmlns:a16="http://schemas.microsoft.com/office/drawing/2014/main" id="{BA8B1934-01ED-1246-BAA7-DA213F71E59C}"/>
              </a:ext>
            </a:extLst>
          </p:cNvPr>
          <p:cNvSpPr txBox="1">
            <a:spLocks/>
          </p:cNvSpPr>
          <p:nvPr/>
        </p:nvSpPr>
        <p:spPr>
          <a:xfrm rot="285998">
            <a:off x="298052" y="1322751"/>
            <a:ext cx="683511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dirty="0"/>
              <a:t>Business </a:t>
            </a:r>
            <a:r>
              <a:rPr lang="hr-HR" dirty="0" err="1"/>
              <a:t>Incubator</a:t>
            </a:r>
            <a:endParaRPr lang="hr-HR" dirty="0"/>
          </a:p>
        </p:txBody>
      </p:sp>
      <p:sp>
        <p:nvSpPr>
          <p:cNvPr id="21" name="Rectangle 20">
            <a:extLst>
              <a:ext uri="{FF2B5EF4-FFF2-40B4-BE49-F238E27FC236}">
                <a16:creationId xmlns:a16="http://schemas.microsoft.com/office/drawing/2014/main" id="{B3542F2D-BD26-5F48-8607-B25350F7F33C}"/>
              </a:ext>
            </a:extLst>
          </p:cNvPr>
          <p:cNvSpPr/>
          <p:nvPr/>
        </p:nvSpPr>
        <p:spPr>
          <a:xfrm rot="285998">
            <a:off x="-341292" y="1600756"/>
            <a:ext cx="3249768"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3">
            <a:extLst>
              <a:ext uri="{FF2B5EF4-FFF2-40B4-BE49-F238E27FC236}">
                <a16:creationId xmlns:a16="http://schemas.microsoft.com/office/drawing/2014/main" id="{C9D02463-43E1-2E4C-9171-D7097AB73382}"/>
              </a:ext>
            </a:extLst>
          </p:cNvPr>
          <p:cNvSpPr txBox="1">
            <a:spLocks/>
          </p:cNvSpPr>
          <p:nvPr/>
        </p:nvSpPr>
        <p:spPr>
          <a:xfrm rot="285998">
            <a:off x="298053" y="1891188"/>
            <a:ext cx="683511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dirty="0"/>
              <a:t>/</a:t>
            </a:r>
            <a:r>
              <a:rPr lang="hr-HR" dirty="0" err="1"/>
              <a:t>Accelerator</a:t>
            </a:r>
            <a:endParaRPr lang="hr-HR" dirty="0"/>
          </a:p>
        </p:txBody>
      </p:sp>
      <p:sp>
        <p:nvSpPr>
          <p:cNvPr id="23" name="Rezervirano mjesto teksta 2">
            <a:extLst>
              <a:ext uri="{FF2B5EF4-FFF2-40B4-BE49-F238E27FC236}">
                <a16:creationId xmlns:a16="http://schemas.microsoft.com/office/drawing/2014/main" id="{536DEA45-AC6D-2B42-9D74-04F57EC985A2}"/>
              </a:ext>
            </a:extLst>
          </p:cNvPr>
          <p:cNvSpPr txBox="1">
            <a:spLocks/>
          </p:cNvSpPr>
          <p:nvPr/>
        </p:nvSpPr>
        <p:spPr>
          <a:xfrm>
            <a:off x="673680" y="2748691"/>
            <a:ext cx="7655931" cy="329612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0"/>
              </a:spcBef>
            </a:pPr>
            <a:r>
              <a:rPr lang="en-US" b="1" dirty="0">
                <a:solidFill>
                  <a:srgbClr val="FDB614"/>
                </a:solidFill>
              </a:rPr>
              <a:t>Business incubators</a:t>
            </a:r>
            <a:r>
              <a:rPr lang="en-US" b="1" dirty="0"/>
              <a:t> </a:t>
            </a:r>
            <a:r>
              <a:rPr lang="en-US" dirty="0"/>
              <a:t>are also known as “</a:t>
            </a:r>
            <a:r>
              <a:rPr lang="en-US" b="1" dirty="0">
                <a:solidFill>
                  <a:srgbClr val="FDB614"/>
                </a:solidFill>
              </a:rPr>
              <a:t>accelerators</a:t>
            </a:r>
            <a:r>
              <a:rPr lang="en-US" dirty="0"/>
              <a:t>” and mainly focus on the high-tech sector that provides support to new companies at an early stage of development. Also, there are incubators for local economic development focused on areas such as job creation, revitalization</a:t>
            </a:r>
            <a:r>
              <a:rPr lang="hr-HR" dirty="0"/>
              <a:t> </a:t>
            </a:r>
            <a:r>
              <a:rPr lang="hr-HR" dirty="0" err="1"/>
              <a:t>etc</a:t>
            </a:r>
            <a:r>
              <a:rPr lang="hr-HR" dirty="0"/>
              <a:t>.</a:t>
            </a:r>
          </a:p>
          <a:p>
            <a:pPr>
              <a:spcBef>
                <a:spcPts val="0"/>
              </a:spcBef>
            </a:pPr>
            <a:endParaRPr lang="hr-HR" sz="1100" dirty="0"/>
          </a:p>
          <a:p>
            <a:pPr>
              <a:spcBef>
                <a:spcPts val="0"/>
              </a:spcBef>
            </a:pPr>
            <a:r>
              <a:rPr lang="en-US" b="1" dirty="0"/>
              <a:t>Incubators</a:t>
            </a:r>
            <a:r>
              <a:rPr lang="en-US" dirty="0"/>
              <a:t> will invite new and future companies </a:t>
            </a:r>
            <a:r>
              <a:rPr lang="en-US" b="1" dirty="0">
                <a:solidFill>
                  <a:srgbClr val="FDB614"/>
                </a:solidFill>
              </a:rPr>
              <a:t>to share their premises </a:t>
            </a:r>
            <a:r>
              <a:rPr lang="en-US" dirty="0"/>
              <a:t>as well as </a:t>
            </a:r>
            <a:r>
              <a:rPr lang="en-US" b="1" dirty="0">
                <a:solidFill>
                  <a:srgbClr val="FDB614"/>
                </a:solidFill>
              </a:rPr>
              <a:t>their administrative and technical resources</a:t>
            </a:r>
            <a:r>
              <a:rPr lang="en-US" dirty="0"/>
              <a:t>. For example, an incubator could share the use of its labs so that a new company can develop and test its products more cheaply before production begins.</a:t>
            </a:r>
          </a:p>
        </p:txBody>
      </p:sp>
    </p:spTree>
    <p:extLst>
      <p:ext uri="{BB962C8B-B14F-4D97-AF65-F5344CB8AC3E}">
        <p14:creationId xmlns:p14="http://schemas.microsoft.com/office/powerpoint/2010/main" val="21731366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zervirano mjesto teksta 2">
            <a:extLst>
              <a:ext uri="{FF2B5EF4-FFF2-40B4-BE49-F238E27FC236}">
                <a16:creationId xmlns:a16="http://schemas.microsoft.com/office/drawing/2014/main" id="{706DEB08-BA61-504A-B402-6747A84B1A98}"/>
              </a:ext>
            </a:extLst>
          </p:cNvPr>
          <p:cNvSpPr txBox="1">
            <a:spLocks/>
          </p:cNvSpPr>
          <p:nvPr/>
        </p:nvSpPr>
        <p:spPr>
          <a:xfrm>
            <a:off x="687969" y="2850271"/>
            <a:ext cx="6463132" cy="329612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0"/>
              </a:spcBef>
            </a:pPr>
            <a:r>
              <a:rPr lang="en-US" b="1" dirty="0">
                <a:solidFill>
                  <a:srgbClr val="FDB614"/>
                </a:solidFill>
              </a:rPr>
              <a:t>The incubation phase </a:t>
            </a:r>
            <a:r>
              <a:rPr lang="en-US" dirty="0"/>
              <a:t>can last </a:t>
            </a:r>
            <a:r>
              <a:rPr lang="hr-HR" dirty="0"/>
              <a:t>for a </a:t>
            </a:r>
            <a:r>
              <a:rPr lang="hr-HR" dirty="0" err="1"/>
              <a:t>couple</a:t>
            </a:r>
            <a:r>
              <a:rPr lang="hr-HR" dirty="0"/>
              <a:t> </a:t>
            </a:r>
            <a:r>
              <a:rPr lang="hr-HR" dirty="0" err="1"/>
              <a:t>of</a:t>
            </a:r>
            <a:r>
              <a:rPr lang="hr-HR" dirty="0"/>
              <a:t> </a:t>
            </a:r>
            <a:r>
              <a:rPr lang="en-US" dirty="0"/>
              <a:t>years</a:t>
            </a:r>
            <a:r>
              <a:rPr lang="hr-HR" dirty="0"/>
              <a:t> (2-5)</a:t>
            </a:r>
            <a:r>
              <a:rPr lang="en-US" dirty="0"/>
              <a:t> when the company becomes ready for the second development cycle.</a:t>
            </a:r>
          </a:p>
          <a:p>
            <a:pPr>
              <a:spcBef>
                <a:spcPts val="0"/>
              </a:spcBef>
            </a:pPr>
            <a:endParaRPr lang="en-US" dirty="0"/>
          </a:p>
          <a:p>
            <a:pPr>
              <a:spcBef>
                <a:spcPts val="0"/>
              </a:spcBef>
            </a:pPr>
            <a:r>
              <a:rPr lang="en-US" dirty="0"/>
              <a:t>A business incubator can directly financially impact a startup’s profit and loss account by </a:t>
            </a:r>
            <a:r>
              <a:rPr lang="en-US" b="1" dirty="0">
                <a:solidFill>
                  <a:srgbClr val="FDB614"/>
                </a:solidFill>
              </a:rPr>
              <a:t>reducing the cost of space, equipment and technology</a:t>
            </a:r>
            <a:r>
              <a:rPr lang="en-US" dirty="0"/>
              <a:t>. In addition to the above, in such a working environment it is very likely that joint synergies will be achieved through joint</a:t>
            </a:r>
            <a:r>
              <a:rPr lang="hr-HR" dirty="0"/>
              <a:t> </a:t>
            </a:r>
            <a:r>
              <a:rPr lang="hr-HR" dirty="0" err="1"/>
              <a:t>action</a:t>
            </a:r>
            <a:r>
              <a:rPr lang="hr-HR" dirty="0"/>
              <a:t>.</a:t>
            </a:r>
          </a:p>
        </p:txBody>
      </p:sp>
      <p:pic>
        <p:nvPicPr>
          <p:cNvPr id="12" name="Picture Placeholder 10" descr="A picture containing person, indoor, holding, person&#10;&#10;Description automatically generated">
            <a:extLst>
              <a:ext uri="{FF2B5EF4-FFF2-40B4-BE49-F238E27FC236}">
                <a16:creationId xmlns:a16="http://schemas.microsoft.com/office/drawing/2014/main" id="{35CAA836-9F1E-524D-8D77-E37DF8F277B1}"/>
              </a:ext>
            </a:extLst>
          </p:cNvPr>
          <p:cNvPicPr>
            <a:picLocks noGrp="1" noChangeAspect="1"/>
          </p:cNvPicPr>
          <p:nvPr>
            <p:ph type="pic" sz="quarter" idx="26"/>
          </p:nvPr>
        </p:nvPicPr>
        <p:blipFill rotWithShape="1">
          <a:blip r:embed="rId3"/>
          <a:srcRect t="26348" b="26348"/>
          <a:stretch/>
        </p:blipFill>
        <p:spPr>
          <a:xfrm>
            <a:off x="0" y="0"/>
            <a:ext cx="12205252" cy="3458334"/>
          </a:xfrm>
        </p:spPr>
      </p:pic>
      <p:sp>
        <p:nvSpPr>
          <p:cNvPr id="13" name="Rectangle 12">
            <a:extLst>
              <a:ext uri="{FF2B5EF4-FFF2-40B4-BE49-F238E27FC236}">
                <a16:creationId xmlns:a16="http://schemas.microsoft.com/office/drawing/2014/main" id="{95D91437-66FB-1C4D-B985-EB6E479DE92B}"/>
              </a:ext>
            </a:extLst>
          </p:cNvPr>
          <p:cNvSpPr/>
          <p:nvPr/>
        </p:nvSpPr>
        <p:spPr>
          <a:xfrm rot="285998">
            <a:off x="-252472" y="1091022"/>
            <a:ext cx="4480133"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3">
            <a:extLst>
              <a:ext uri="{FF2B5EF4-FFF2-40B4-BE49-F238E27FC236}">
                <a16:creationId xmlns:a16="http://schemas.microsoft.com/office/drawing/2014/main" id="{8D5F63A4-E2B5-6347-9F8A-EF780495A346}"/>
              </a:ext>
            </a:extLst>
          </p:cNvPr>
          <p:cNvSpPr txBox="1">
            <a:spLocks/>
          </p:cNvSpPr>
          <p:nvPr/>
        </p:nvSpPr>
        <p:spPr>
          <a:xfrm rot="285998">
            <a:off x="298052" y="1322751"/>
            <a:ext cx="683511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dirty="0"/>
              <a:t>Business </a:t>
            </a:r>
            <a:r>
              <a:rPr lang="hr-HR" dirty="0" err="1"/>
              <a:t>Incubator</a:t>
            </a:r>
            <a:endParaRPr lang="hr-HR" dirty="0"/>
          </a:p>
        </p:txBody>
      </p:sp>
      <p:sp>
        <p:nvSpPr>
          <p:cNvPr id="15" name="Rectangle 14">
            <a:extLst>
              <a:ext uri="{FF2B5EF4-FFF2-40B4-BE49-F238E27FC236}">
                <a16:creationId xmlns:a16="http://schemas.microsoft.com/office/drawing/2014/main" id="{AF154A83-1417-B641-922F-1337475D849C}"/>
              </a:ext>
            </a:extLst>
          </p:cNvPr>
          <p:cNvSpPr/>
          <p:nvPr/>
        </p:nvSpPr>
        <p:spPr>
          <a:xfrm rot="285998">
            <a:off x="-341292" y="1600756"/>
            <a:ext cx="3249768"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3">
            <a:extLst>
              <a:ext uri="{FF2B5EF4-FFF2-40B4-BE49-F238E27FC236}">
                <a16:creationId xmlns:a16="http://schemas.microsoft.com/office/drawing/2014/main" id="{5A7DC644-2BFC-2340-A951-60ADBF4E1B59}"/>
              </a:ext>
            </a:extLst>
          </p:cNvPr>
          <p:cNvSpPr txBox="1">
            <a:spLocks/>
          </p:cNvSpPr>
          <p:nvPr/>
        </p:nvSpPr>
        <p:spPr>
          <a:xfrm rot="285998">
            <a:off x="298053" y="1891188"/>
            <a:ext cx="683511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dirty="0"/>
              <a:t>/</a:t>
            </a:r>
            <a:r>
              <a:rPr lang="hr-HR" dirty="0" err="1"/>
              <a:t>Accelerator</a:t>
            </a:r>
            <a:endParaRPr lang="hr-HR" dirty="0"/>
          </a:p>
        </p:txBody>
      </p:sp>
    </p:spTree>
    <p:extLst>
      <p:ext uri="{BB962C8B-B14F-4D97-AF65-F5344CB8AC3E}">
        <p14:creationId xmlns:p14="http://schemas.microsoft.com/office/powerpoint/2010/main" val="31212420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26"/>
          </p:nvPr>
        </p:nvPicPr>
        <p:blipFill rotWithShape="1">
          <a:blip r:embed="rId3">
            <a:extLst>
              <a:ext uri="{28A0092B-C50C-407E-A947-70E740481C1C}">
                <a14:useLocalDpi xmlns:a14="http://schemas.microsoft.com/office/drawing/2010/main" val="0"/>
              </a:ext>
            </a:extLst>
          </a:blip>
          <a:srcRect t="26392" b="26392"/>
          <a:stretch/>
        </p:blipFill>
        <p:spPr/>
      </p:pic>
      <p:sp>
        <p:nvSpPr>
          <p:cNvPr id="6" name="Rectangle 5">
            <a:extLst>
              <a:ext uri="{FF2B5EF4-FFF2-40B4-BE49-F238E27FC236}">
                <a16:creationId xmlns:a16="http://schemas.microsoft.com/office/drawing/2014/main" id="{DFB0FF09-A4D0-C246-9B90-0CB53E5B97F8}"/>
              </a:ext>
            </a:extLst>
          </p:cNvPr>
          <p:cNvSpPr/>
          <p:nvPr/>
        </p:nvSpPr>
        <p:spPr>
          <a:xfrm rot="285998">
            <a:off x="-189110" y="1294828"/>
            <a:ext cx="612915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3">
            <a:extLst>
              <a:ext uri="{FF2B5EF4-FFF2-40B4-BE49-F238E27FC236}">
                <a16:creationId xmlns:a16="http://schemas.microsoft.com/office/drawing/2014/main" id="{331F4478-688D-A54D-8CA2-59409EF86FB8}"/>
              </a:ext>
            </a:extLst>
          </p:cNvPr>
          <p:cNvSpPr txBox="1">
            <a:spLocks/>
          </p:cNvSpPr>
          <p:nvPr/>
        </p:nvSpPr>
        <p:spPr>
          <a:xfrm rot="285998">
            <a:off x="457595" y="1408455"/>
            <a:ext cx="5459112"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GB" dirty="0"/>
              <a:t>Pitching Your Business Idea</a:t>
            </a:r>
          </a:p>
        </p:txBody>
      </p:sp>
      <p:sp>
        <p:nvSpPr>
          <p:cNvPr id="17" name="Text Placeholder 2">
            <a:extLst>
              <a:ext uri="{FF2B5EF4-FFF2-40B4-BE49-F238E27FC236}">
                <a16:creationId xmlns:a16="http://schemas.microsoft.com/office/drawing/2014/main" id="{234298F9-B2BD-6D4C-8053-AB77A052B348}"/>
              </a:ext>
            </a:extLst>
          </p:cNvPr>
          <p:cNvSpPr txBox="1">
            <a:spLocks/>
          </p:cNvSpPr>
          <p:nvPr/>
        </p:nvSpPr>
        <p:spPr>
          <a:xfrm>
            <a:off x="607531" y="3286125"/>
            <a:ext cx="3821594" cy="334287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300"/>
              </a:spcBef>
            </a:pPr>
            <a:r>
              <a:rPr lang="en-GB" b="1" dirty="0">
                <a:solidFill>
                  <a:srgbClr val="FDB614"/>
                </a:solidFill>
              </a:rPr>
              <a:t>Business Pitches </a:t>
            </a:r>
            <a:r>
              <a:rPr lang="en-GB" dirty="0"/>
              <a:t>are increasingly common in the world of entrepreneurship. </a:t>
            </a:r>
            <a:endParaRPr lang="hr-HR" dirty="0"/>
          </a:p>
          <a:p>
            <a:pPr>
              <a:spcBef>
                <a:spcPts val="300"/>
              </a:spcBef>
            </a:pPr>
            <a:r>
              <a:rPr lang="en-GB" dirty="0"/>
              <a:t>Essentially, a </a:t>
            </a:r>
            <a:r>
              <a:rPr lang="en-GB" b="1" dirty="0">
                <a:solidFill>
                  <a:srgbClr val="FDB614"/>
                </a:solidFill>
              </a:rPr>
              <a:t>pitch</a:t>
            </a:r>
            <a:r>
              <a:rPr lang="en-GB" dirty="0">
                <a:solidFill>
                  <a:srgbClr val="FDB614"/>
                </a:solidFill>
              </a:rPr>
              <a:t> </a:t>
            </a:r>
            <a:r>
              <a:rPr lang="en-GB" dirty="0"/>
              <a:t>is a </a:t>
            </a:r>
            <a:r>
              <a:rPr lang="en-GB" b="1" dirty="0">
                <a:solidFill>
                  <a:srgbClr val="FDB614"/>
                </a:solidFill>
              </a:rPr>
              <a:t>presentation of a business idea to potential investors</a:t>
            </a:r>
            <a:r>
              <a:rPr lang="hr-HR" b="1" dirty="0">
                <a:solidFill>
                  <a:srgbClr val="FDB614"/>
                </a:solidFill>
              </a:rPr>
              <a:t> </a:t>
            </a:r>
            <a:r>
              <a:rPr lang="hr-HR" dirty="0" err="1"/>
              <a:t>in</a:t>
            </a:r>
            <a:r>
              <a:rPr lang="hr-HR" dirty="0"/>
              <a:t> </a:t>
            </a:r>
            <a:r>
              <a:rPr lang="hr-HR" dirty="0" err="1"/>
              <a:t>order</a:t>
            </a:r>
            <a:r>
              <a:rPr lang="hr-HR" dirty="0"/>
              <a:t> to </a:t>
            </a:r>
            <a:r>
              <a:rPr lang="hr-HR" dirty="0" err="1"/>
              <a:t>receive</a:t>
            </a:r>
            <a:r>
              <a:rPr lang="hr-HR" dirty="0"/>
              <a:t> </a:t>
            </a:r>
            <a:r>
              <a:rPr lang="en-GB" dirty="0"/>
              <a:t>resources.</a:t>
            </a:r>
            <a:r>
              <a:rPr lang="hr-HR" dirty="0"/>
              <a:t> </a:t>
            </a:r>
          </a:p>
          <a:p>
            <a:endParaRPr lang="hr-HR" dirty="0"/>
          </a:p>
        </p:txBody>
      </p:sp>
      <p:sp>
        <p:nvSpPr>
          <p:cNvPr id="18" name="Text Placeholder 2">
            <a:extLst>
              <a:ext uri="{FF2B5EF4-FFF2-40B4-BE49-F238E27FC236}">
                <a16:creationId xmlns:a16="http://schemas.microsoft.com/office/drawing/2014/main" id="{DBCBD44E-D786-E942-BEE1-CE1CD4B400D7}"/>
              </a:ext>
            </a:extLst>
          </p:cNvPr>
          <p:cNvSpPr txBox="1">
            <a:spLocks/>
          </p:cNvSpPr>
          <p:nvPr/>
        </p:nvSpPr>
        <p:spPr>
          <a:xfrm>
            <a:off x="5160567" y="3070801"/>
            <a:ext cx="6284667" cy="345833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spcBef>
                <a:spcPts val="0"/>
              </a:spcBef>
              <a:buClr>
                <a:srgbClr val="EEDC00"/>
              </a:buClr>
            </a:pPr>
            <a:r>
              <a:rPr lang="hr-HR" b="1" i="1" dirty="0">
                <a:solidFill>
                  <a:srgbClr val="FDB614"/>
                </a:solidFill>
              </a:rPr>
              <a:t>Notes on </a:t>
            </a:r>
            <a:r>
              <a:rPr lang="hr-HR" b="1" i="1" dirty="0" err="1">
                <a:solidFill>
                  <a:srgbClr val="FDB614"/>
                </a:solidFill>
              </a:rPr>
              <a:t>pitching</a:t>
            </a:r>
            <a:r>
              <a:rPr lang="hr-HR" b="1" i="1" dirty="0">
                <a:solidFill>
                  <a:srgbClr val="FDB614"/>
                </a:solidFill>
              </a:rPr>
              <a:t>:</a:t>
            </a:r>
          </a:p>
          <a:p>
            <a:pPr algn="just">
              <a:spcBef>
                <a:spcPts val="0"/>
              </a:spcBef>
              <a:buClr>
                <a:srgbClr val="EEDC00"/>
              </a:buClr>
            </a:pPr>
            <a:endParaRPr lang="hr-HR" i="1" dirty="0">
              <a:solidFill>
                <a:srgbClr val="EEDC00"/>
              </a:solidFill>
            </a:endParaRPr>
          </a:p>
          <a:p>
            <a:pPr marL="342900" indent="-342900" algn="just">
              <a:spcBef>
                <a:spcPts val="0"/>
              </a:spcBef>
              <a:buClr>
                <a:srgbClr val="FDB614"/>
              </a:buClr>
              <a:buFont typeface="Arial" panose="020B0604020202020204" pitchFamily="34" charset="0"/>
              <a:buChar char="•"/>
            </a:pPr>
            <a:r>
              <a:rPr lang="en-US" i="1" dirty="0"/>
              <a:t>Turn your pitch into a story </a:t>
            </a:r>
            <a:endParaRPr lang="hr-HR" i="1" dirty="0"/>
          </a:p>
          <a:p>
            <a:pPr marL="342900" indent="-342900" algn="just">
              <a:spcBef>
                <a:spcPts val="0"/>
              </a:spcBef>
              <a:buClr>
                <a:srgbClr val="FDB614"/>
              </a:buClr>
              <a:buFont typeface="Arial" panose="020B0604020202020204" pitchFamily="34" charset="0"/>
              <a:buChar char="•"/>
            </a:pPr>
            <a:r>
              <a:rPr lang="en-US" i="1" dirty="0"/>
              <a:t>Choose the Right Audience</a:t>
            </a:r>
            <a:endParaRPr lang="hr-HR" i="1" dirty="0"/>
          </a:p>
          <a:p>
            <a:pPr marL="342900" indent="-342900" algn="just">
              <a:spcBef>
                <a:spcPts val="0"/>
              </a:spcBef>
              <a:buClr>
                <a:srgbClr val="FDB614"/>
              </a:buClr>
              <a:buFont typeface="Arial" panose="020B0604020202020204" pitchFamily="34" charset="0"/>
              <a:buChar char="•"/>
            </a:pPr>
            <a:r>
              <a:rPr lang="en-US" i="1" dirty="0"/>
              <a:t>Have a Simple yet Incisive Pitch</a:t>
            </a:r>
            <a:endParaRPr lang="hr-HR" i="1" dirty="0"/>
          </a:p>
          <a:p>
            <a:pPr marL="342900" indent="-342900" algn="just">
              <a:spcBef>
                <a:spcPts val="0"/>
              </a:spcBef>
              <a:buClr>
                <a:srgbClr val="FDB614"/>
              </a:buClr>
              <a:buFont typeface="Arial" panose="020B0604020202020204" pitchFamily="34" charset="0"/>
              <a:buChar char="•"/>
            </a:pPr>
            <a:r>
              <a:rPr lang="en-US" i="1" dirty="0"/>
              <a:t>Set Strict Timelines </a:t>
            </a:r>
            <a:endParaRPr lang="hr-HR" i="1" dirty="0"/>
          </a:p>
          <a:p>
            <a:pPr marL="342900" indent="-342900" algn="just">
              <a:spcBef>
                <a:spcPts val="0"/>
              </a:spcBef>
              <a:buClr>
                <a:srgbClr val="FDB614"/>
              </a:buClr>
              <a:buFont typeface="Arial" panose="020B0604020202020204" pitchFamily="34" charset="0"/>
              <a:buChar char="•"/>
            </a:pPr>
            <a:r>
              <a:rPr lang="en-US" i="1" dirty="0"/>
              <a:t>Speak Up About the Sales</a:t>
            </a:r>
            <a:endParaRPr lang="hr-HR" i="1" dirty="0"/>
          </a:p>
          <a:p>
            <a:pPr marL="342900" indent="-342900" algn="just">
              <a:spcBef>
                <a:spcPts val="0"/>
              </a:spcBef>
              <a:buClr>
                <a:srgbClr val="FDB614"/>
              </a:buClr>
              <a:buFont typeface="Arial" panose="020B0604020202020204" pitchFamily="34" charset="0"/>
              <a:buChar char="•"/>
            </a:pPr>
            <a:r>
              <a:rPr lang="en-US" i="1" dirty="0"/>
              <a:t>Be Courageou</a:t>
            </a:r>
            <a:r>
              <a:rPr lang="hr-HR" i="1" dirty="0"/>
              <a:t>s</a:t>
            </a:r>
            <a:endParaRPr lang="en-US" i="1" dirty="0"/>
          </a:p>
        </p:txBody>
      </p:sp>
    </p:spTree>
    <p:extLst>
      <p:ext uri="{BB962C8B-B14F-4D97-AF65-F5344CB8AC3E}">
        <p14:creationId xmlns:p14="http://schemas.microsoft.com/office/powerpoint/2010/main" val="33258310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20"/>
          </p:nvPr>
        </p:nvSpPr>
        <p:spPr>
          <a:xfrm>
            <a:off x="658543" y="2157918"/>
            <a:ext cx="6614068" cy="3136243"/>
          </a:xfrm>
          <a:prstGeom prst="rect">
            <a:avLst/>
          </a:prstGeom>
        </p:spPr>
        <p:txBody>
          <a:bodyPr wrap="square">
            <a:spAutoFit/>
          </a:bodyPr>
          <a:lstStyle/>
          <a:p>
            <a:pPr marL="0" indent="0">
              <a:buClr>
                <a:srgbClr val="FFC000"/>
              </a:buClr>
              <a:buSzPct val="77000"/>
              <a:buNone/>
            </a:pPr>
            <a:r>
              <a:rPr lang="hr-HR" dirty="0"/>
              <a:t>Remember - business pitch is </a:t>
            </a:r>
            <a:r>
              <a:rPr lang="hr-HR" b="1" dirty="0">
                <a:solidFill>
                  <a:srgbClr val="1268B3"/>
                </a:solidFill>
              </a:rPr>
              <a:t>time restricted</a:t>
            </a:r>
            <a:r>
              <a:rPr lang="hr-HR" dirty="0">
                <a:solidFill>
                  <a:srgbClr val="4D4D4C"/>
                </a:solidFill>
              </a:rPr>
              <a:t>; some experts claim that </a:t>
            </a:r>
            <a:r>
              <a:rPr lang="hr-HR" dirty="0"/>
              <a:t>a</a:t>
            </a:r>
            <a:r>
              <a:rPr lang="en-GB" dirty="0"/>
              <a:t> business pitch should never last more than </a:t>
            </a:r>
            <a:r>
              <a:rPr lang="en-GB" b="1" dirty="0">
                <a:solidFill>
                  <a:srgbClr val="1268B3"/>
                </a:solidFill>
              </a:rPr>
              <a:t>18 minutes</a:t>
            </a:r>
            <a:r>
              <a:rPr lang="hr-HR" b="1" dirty="0">
                <a:solidFill>
                  <a:srgbClr val="1268B3"/>
                </a:solidFill>
              </a:rPr>
              <a:t> </a:t>
            </a:r>
          </a:p>
          <a:p>
            <a:pPr marL="0" indent="0">
              <a:buClr>
                <a:srgbClr val="FFC000"/>
              </a:buClr>
              <a:buSzPct val="77000"/>
              <a:buNone/>
            </a:pPr>
            <a:endParaRPr lang="hr-HR" b="1" dirty="0">
              <a:solidFill>
                <a:srgbClr val="1268B3"/>
              </a:solidFill>
            </a:endParaRPr>
          </a:p>
          <a:p>
            <a:pPr marL="0" indent="0">
              <a:buClr>
                <a:srgbClr val="FFC000"/>
              </a:buClr>
              <a:buSzPct val="77000"/>
              <a:buNone/>
            </a:pPr>
            <a:endParaRPr lang="hr-HR" b="1" dirty="0">
              <a:solidFill>
                <a:srgbClr val="1268B3"/>
              </a:solidFill>
            </a:endParaRPr>
          </a:p>
          <a:p>
            <a:pPr marL="12700" indent="0" algn="ctr">
              <a:buClr>
                <a:srgbClr val="FFC000"/>
              </a:buClr>
              <a:buSzPct val="77000"/>
              <a:buNone/>
            </a:pPr>
            <a:r>
              <a:rPr lang="hr-HR" i="1" dirty="0">
                <a:solidFill>
                  <a:srgbClr val="DA2128"/>
                </a:solidFill>
              </a:rPr>
              <a:t>„</a:t>
            </a:r>
            <a:r>
              <a:rPr lang="en-GB" i="1" dirty="0">
                <a:solidFill>
                  <a:srgbClr val="DA2128"/>
                </a:solidFill>
              </a:rPr>
              <a:t>If Kennedy can pitch his idea for a moon landing in under 18 minutes, then it’s plenty of time for you to pitch your service, product, or initiative.</a:t>
            </a:r>
            <a:r>
              <a:rPr lang="hr-HR" i="1" dirty="0">
                <a:solidFill>
                  <a:srgbClr val="DA2128"/>
                </a:solidFill>
              </a:rPr>
              <a:t>”</a:t>
            </a:r>
          </a:p>
        </p:txBody>
      </p:sp>
      <p:grpSp>
        <p:nvGrpSpPr>
          <p:cNvPr id="5" name="Google Shape;664;p39"/>
          <p:cNvGrpSpPr/>
          <p:nvPr/>
        </p:nvGrpSpPr>
        <p:grpSpPr>
          <a:xfrm>
            <a:off x="8268182" y="2231582"/>
            <a:ext cx="311741" cy="301424"/>
            <a:chOff x="5941025" y="3634400"/>
            <a:chExt cx="467650" cy="467650"/>
          </a:xfrm>
        </p:grpSpPr>
        <p:sp>
          <p:nvSpPr>
            <p:cNvPr id="6"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2" name="Rectangle 11"/>
          <p:cNvSpPr/>
          <p:nvPr/>
        </p:nvSpPr>
        <p:spPr>
          <a:xfrm>
            <a:off x="8667510" y="2157918"/>
            <a:ext cx="2930581" cy="3323987"/>
          </a:xfrm>
          <a:prstGeom prst="rect">
            <a:avLst/>
          </a:prstGeom>
        </p:spPr>
        <p:txBody>
          <a:bodyPr wrap="square">
            <a:spAutoFit/>
          </a:bodyPr>
          <a:lstStyle/>
          <a:p>
            <a:pPr algn="ctr"/>
            <a:r>
              <a:rPr lang="en-GB" sz="2400" dirty="0">
                <a:solidFill>
                  <a:srgbClr val="4D4D4C"/>
                </a:solidFill>
              </a:rPr>
              <a:t>A New Business Pitch Should Never Last More Than 18 Minutes</a:t>
            </a:r>
            <a:r>
              <a:rPr lang="hr-HR" sz="2400" dirty="0">
                <a:solidFill>
                  <a:srgbClr val="4D4D4C"/>
                </a:solidFill>
              </a:rPr>
              <a:t>:</a:t>
            </a:r>
          </a:p>
          <a:p>
            <a:pPr algn="ctr"/>
            <a:endParaRPr lang="hr-HR" sz="2400" dirty="0">
              <a:solidFill>
                <a:srgbClr val="4D4D4C"/>
              </a:solidFill>
            </a:endParaRPr>
          </a:p>
          <a:p>
            <a:pPr algn="ctr"/>
            <a:r>
              <a:rPr lang="en-GB" i="1" dirty="0">
                <a:hlinkClick r:id="rId3"/>
              </a:rPr>
              <a:t>https://www.forbes.com/sites/carminegallo/2014/11/14/a-new-business-pitch-should-never-last-more-than-18-minutes/#563a7d716077</a:t>
            </a:r>
            <a:r>
              <a:rPr lang="hr-HR" i="1" dirty="0"/>
              <a:t>   </a:t>
            </a:r>
            <a:endParaRPr lang="en-GB" i="1" dirty="0"/>
          </a:p>
        </p:txBody>
      </p:sp>
      <p:sp>
        <p:nvSpPr>
          <p:cNvPr id="39" name="Rectangle 38">
            <a:extLst>
              <a:ext uri="{FF2B5EF4-FFF2-40B4-BE49-F238E27FC236}">
                <a16:creationId xmlns:a16="http://schemas.microsoft.com/office/drawing/2014/main" id="{4A20081B-CA7B-034A-A5C4-BE145821F8D8}"/>
              </a:ext>
            </a:extLst>
          </p:cNvPr>
          <p:cNvSpPr/>
          <p:nvPr/>
        </p:nvSpPr>
        <p:spPr>
          <a:xfrm rot="285998">
            <a:off x="3423528" y="820228"/>
            <a:ext cx="337467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85998">
            <a:off x="346459" y="834313"/>
            <a:ext cx="6138394" cy="716025"/>
          </a:xfrm>
        </p:spPr>
        <p:txBody>
          <a:bodyPr>
            <a:normAutofit/>
          </a:bodyPr>
          <a:lstStyle/>
          <a:p>
            <a:r>
              <a:rPr lang="hr-HR" dirty="0"/>
              <a:t>Notes on pitching business idea</a:t>
            </a:r>
            <a:endParaRPr lang="en-GB" dirty="0"/>
          </a:p>
        </p:txBody>
      </p:sp>
      <p:grpSp>
        <p:nvGrpSpPr>
          <p:cNvPr id="40" name="Google Shape;813;p39">
            <a:extLst>
              <a:ext uri="{FF2B5EF4-FFF2-40B4-BE49-F238E27FC236}">
                <a16:creationId xmlns:a16="http://schemas.microsoft.com/office/drawing/2014/main" id="{436E47F1-9DDA-FA49-B61E-C27B19F49764}"/>
              </a:ext>
            </a:extLst>
          </p:cNvPr>
          <p:cNvGrpSpPr/>
          <p:nvPr/>
        </p:nvGrpSpPr>
        <p:grpSpPr>
          <a:xfrm>
            <a:off x="3689384" y="3617013"/>
            <a:ext cx="276193" cy="390357"/>
            <a:chOff x="6718575" y="2318625"/>
            <a:chExt cx="256950" cy="407375"/>
          </a:xfrm>
          <a:solidFill>
            <a:srgbClr val="EEDC00"/>
          </a:solidFill>
        </p:grpSpPr>
        <p:sp>
          <p:nvSpPr>
            <p:cNvPr id="41" name="Google Shape;814;p39">
              <a:extLst>
                <a:ext uri="{FF2B5EF4-FFF2-40B4-BE49-F238E27FC236}">
                  <a16:creationId xmlns:a16="http://schemas.microsoft.com/office/drawing/2014/main" id="{71CF1E6C-1149-A043-B0DF-7F14F6632F89}"/>
                </a:ext>
              </a:extLst>
            </p:cNvPr>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2" name="Google Shape;815;p39">
              <a:extLst>
                <a:ext uri="{FF2B5EF4-FFF2-40B4-BE49-F238E27FC236}">
                  <a16:creationId xmlns:a16="http://schemas.microsoft.com/office/drawing/2014/main" id="{F20104BC-644F-5643-AD6C-8505D38C9CEE}"/>
                </a:ext>
              </a:extLst>
            </p:cNvPr>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3" name="Google Shape;816;p39">
              <a:extLst>
                <a:ext uri="{FF2B5EF4-FFF2-40B4-BE49-F238E27FC236}">
                  <a16:creationId xmlns:a16="http://schemas.microsoft.com/office/drawing/2014/main" id="{CBA39BC0-8218-6D44-B847-A207E39CD922}"/>
                </a:ext>
              </a:extLst>
            </p:cNvPr>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4" name="Google Shape;817;p39">
              <a:extLst>
                <a:ext uri="{FF2B5EF4-FFF2-40B4-BE49-F238E27FC236}">
                  <a16:creationId xmlns:a16="http://schemas.microsoft.com/office/drawing/2014/main" id="{F646B928-D052-994B-BE94-D8B888F61C61}"/>
                </a:ext>
              </a:extLst>
            </p:cNvPr>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5" name="Google Shape;818;p39">
              <a:extLst>
                <a:ext uri="{FF2B5EF4-FFF2-40B4-BE49-F238E27FC236}">
                  <a16:creationId xmlns:a16="http://schemas.microsoft.com/office/drawing/2014/main" id="{882830A6-D0E5-954F-A08B-C568B3EE5EC6}"/>
                </a:ext>
              </a:extLst>
            </p:cNvPr>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6" name="Google Shape;819;p39">
              <a:extLst>
                <a:ext uri="{FF2B5EF4-FFF2-40B4-BE49-F238E27FC236}">
                  <a16:creationId xmlns:a16="http://schemas.microsoft.com/office/drawing/2014/main" id="{14B924FA-D564-6343-9B48-471F235EDB12}"/>
                </a:ext>
              </a:extLst>
            </p:cNvPr>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 name="Google Shape;820;p39">
              <a:extLst>
                <a:ext uri="{FF2B5EF4-FFF2-40B4-BE49-F238E27FC236}">
                  <a16:creationId xmlns:a16="http://schemas.microsoft.com/office/drawing/2014/main" id="{95E9B5A0-966D-514D-B8E0-257D61AE0D8C}"/>
                </a:ext>
              </a:extLst>
            </p:cNvPr>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 name="Google Shape;821;p39">
              <a:extLst>
                <a:ext uri="{FF2B5EF4-FFF2-40B4-BE49-F238E27FC236}">
                  <a16:creationId xmlns:a16="http://schemas.microsoft.com/office/drawing/2014/main" id="{725546F0-3F73-9D46-B304-06F3A3BCBDDB}"/>
                </a:ext>
              </a:extLst>
            </p:cNvPr>
            <p:cNvSpPr/>
            <p:nvPr/>
          </p:nvSpPr>
          <p:spPr>
            <a:xfrm>
              <a:off x="6795900" y="2628550"/>
              <a:ext cx="102300" cy="25"/>
            </a:xfrm>
            <a:custGeom>
              <a:avLst/>
              <a:gdLst/>
              <a:ahLst/>
              <a:cxnLst/>
              <a:rect l="l" t="t" r="r" b="b"/>
              <a:pathLst>
                <a:path w="4092" h="1" fill="none" extrusionOk="0">
                  <a:moveTo>
                    <a:pt x="0" y="1"/>
                  </a:moveTo>
                  <a:lnTo>
                    <a:pt x="4092" y="1"/>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cxnSp>
        <p:nvCxnSpPr>
          <p:cNvPr id="49" name="Straight Connector 48">
            <a:extLst>
              <a:ext uri="{FF2B5EF4-FFF2-40B4-BE49-F238E27FC236}">
                <a16:creationId xmlns:a16="http://schemas.microsoft.com/office/drawing/2014/main" id="{5E13D3EB-AFA4-EB47-A42F-A6760E0FD0B4}"/>
              </a:ext>
            </a:extLst>
          </p:cNvPr>
          <p:cNvCxnSpPr>
            <a:cxnSpLocks/>
          </p:cNvCxnSpPr>
          <p:nvPr/>
        </p:nvCxnSpPr>
        <p:spPr>
          <a:xfrm>
            <a:off x="7772402" y="2012036"/>
            <a:ext cx="0" cy="3402928"/>
          </a:xfrm>
          <a:prstGeom prst="line">
            <a:avLst/>
          </a:prstGeom>
          <a:ln w="19050">
            <a:solidFill>
              <a:srgbClr val="DA21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0685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401050" y="1839669"/>
            <a:ext cx="4023707" cy="5018331"/>
          </a:xfrm>
          <a:prstGeom prst="rect">
            <a:avLst/>
          </a:prstGeom>
        </p:spPr>
      </p:pic>
      <p:sp>
        <p:nvSpPr>
          <p:cNvPr id="3" name="Text Placeholder 2"/>
          <p:cNvSpPr>
            <a:spLocks noGrp="1"/>
          </p:cNvSpPr>
          <p:nvPr>
            <p:ph type="body" sz="quarter" idx="20"/>
          </p:nvPr>
        </p:nvSpPr>
        <p:spPr>
          <a:xfrm>
            <a:off x="558257" y="1765837"/>
            <a:ext cx="8214270" cy="4169140"/>
          </a:xfrm>
        </p:spPr>
        <p:txBody>
          <a:bodyPr/>
          <a:lstStyle/>
          <a:p>
            <a:pPr marL="457200" indent="-457200">
              <a:buClr>
                <a:srgbClr val="DA2128"/>
              </a:buClr>
              <a:buSzPct val="80000"/>
              <a:buFont typeface="+mj-lt"/>
              <a:buAutoNum type="arabicPeriod"/>
            </a:pPr>
            <a:r>
              <a:rPr lang="en-GB" b="1" dirty="0">
                <a:solidFill>
                  <a:srgbClr val="DA2128"/>
                </a:solidFill>
              </a:rPr>
              <a:t>Resourcing Your Business Idea </a:t>
            </a:r>
            <a:r>
              <a:rPr lang="en-GB" b="1" dirty="0"/>
              <a:t>– </a:t>
            </a:r>
            <a:r>
              <a:rPr lang="en-GB" dirty="0"/>
              <a:t>what you need to get started?</a:t>
            </a:r>
            <a:endParaRPr lang="hr-HR" dirty="0"/>
          </a:p>
          <a:p>
            <a:pPr marL="457200" indent="-457200">
              <a:buClr>
                <a:srgbClr val="DA2128"/>
              </a:buClr>
              <a:buSzPct val="80000"/>
              <a:buFont typeface="+mj-lt"/>
              <a:buAutoNum type="arabicPeriod"/>
            </a:pPr>
            <a:r>
              <a:rPr lang="en-GB" b="1" dirty="0">
                <a:solidFill>
                  <a:srgbClr val="DA2128"/>
                </a:solidFill>
              </a:rPr>
              <a:t>Financing Your Business Idea </a:t>
            </a:r>
            <a:r>
              <a:rPr lang="en-GB" b="1" dirty="0"/>
              <a:t>– </a:t>
            </a:r>
            <a:r>
              <a:rPr lang="en-GB" dirty="0"/>
              <a:t>spotlight</a:t>
            </a:r>
            <a:r>
              <a:rPr lang="en-GB" b="1" dirty="0"/>
              <a:t> </a:t>
            </a:r>
            <a:r>
              <a:rPr lang="en-GB" dirty="0"/>
              <a:t>on</a:t>
            </a:r>
            <a:r>
              <a:rPr lang="en-GB" b="1" dirty="0"/>
              <a:t> </a:t>
            </a:r>
            <a:r>
              <a:rPr lang="en-GB" b="1" dirty="0">
                <a:solidFill>
                  <a:srgbClr val="DA2128"/>
                </a:solidFill>
              </a:rPr>
              <a:t>crowdfunding</a:t>
            </a:r>
            <a:r>
              <a:rPr lang="en-GB" b="1" dirty="0"/>
              <a:t> </a:t>
            </a:r>
            <a:r>
              <a:rPr lang="hr-HR" b="1" dirty="0"/>
              <a:t> </a:t>
            </a:r>
            <a:r>
              <a:rPr lang="en-GB" dirty="0"/>
              <a:t>and why it works for pop culture inspired business? </a:t>
            </a:r>
            <a:endParaRPr lang="hr-HR" dirty="0"/>
          </a:p>
          <a:p>
            <a:pPr marL="457200" indent="-457200">
              <a:buClr>
                <a:srgbClr val="DA2128"/>
              </a:buClr>
              <a:buSzPct val="80000"/>
              <a:buFont typeface="+mj-lt"/>
              <a:buAutoNum type="arabicPeriod"/>
            </a:pPr>
            <a:r>
              <a:rPr lang="hr-HR" dirty="0"/>
              <a:t>O</a:t>
            </a:r>
            <a:r>
              <a:rPr lang="en-GB" dirty="0" err="1"/>
              <a:t>ther</a:t>
            </a:r>
            <a:r>
              <a:rPr lang="en-GB" dirty="0"/>
              <a:t> funding sources for your business</a:t>
            </a:r>
            <a:r>
              <a:rPr lang="en-GB" b="1" dirty="0"/>
              <a:t>: </a:t>
            </a:r>
            <a:r>
              <a:rPr lang="hr-HR" b="1" dirty="0"/>
              <a:t> </a:t>
            </a:r>
            <a:r>
              <a:rPr lang="en-GB" b="1" dirty="0">
                <a:solidFill>
                  <a:srgbClr val="DA2128"/>
                </a:solidFill>
              </a:rPr>
              <a:t>Pitching </a:t>
            </a:r>
            <a:r>
              <a:rPr lang="hr-HR" b="1" dirty="0">
                <a:solidFill>
                  <a:srgbClr val="DA2128"/>
                </a:solidFill>
              </a:rPr>
              <a:t>Your </a:t>
            </a:r>
            <a:r>
              <a:rPr lang="en-GB" b="1" dirty="0">
                <a:solidFill>
                  <a:srgbClr val="DA2128"/>
                </a:solidFill>
              </a:rPr>
              <a:t>Business Idea</a:t>
            </a:r>
            <a:endParaRPr lang="hr-HR" b="1" dirty="0">
              <a:solidFill>
                <a:srgbClr val="DA2128"/>
              </a:solidFill>
            </a:endParaRPr>
          </a:p>
          <a:p>
            <a:pPr marL="457200" indent="-457200">
              <a:buClr>
                <a:srgbClr val="DA2128"/>
              </a:buClr>
              <a:buSzPct val="80000"/>
              <a:buFont typeface="+mj-lt"/>
              <a:buAutoNum type="arabicPeriod"/>
            </a:pPr>
            <a:r>
              <a:rPr lang="en-GB" dirty="0"/>
              <a:t>Introduction to </a:t>
            </a:r>
            <a:r>
              <a:rPr lang="en-GB" b="1" dirty="0">
                <a:solidFill>
                  <a:srgbClr val="DA2128"/>
                </a:solidFill>
              </a:rPr>
              <a:t>Intellectual Property (IP) – </a:t>
            </a:r>
            <a:r>
              <a:rPr lang="hr-HR" b="1" dirty="0">
                <a:solidFill>
                  <a:srgbClr val="DA2128"/>
                </a:solidFill>
              </a:rPr>
              <a:t> </a:t>
            </a:r>
            <a:r>
              <a:rPr lang="en-GB" dirty="0"/>
              <a:t>Why is</a:t>
            </a:r>
            <a:r>
              <a:rPr lang="hr-HR" dirty="0"/>
              <a:t> it</a:t>
            </a:r>
            <a:r>
              <a:rPr lang="en-GB" dirty="0"/>
              <a:t> important for pop culture Inspired business?</a:t>
            </a:r>
            <a:endParaRPr lang="hr-HR" dirty="0"/>
          </a:p>
          <a:p>
            <a:pPr marL="457200" indent="-457200">
              <a:buClr>
                <a:srgbClr val="DA2128"/>
              </a:buClr>
              <a:buSzPct val="80000"/>
              <a:buFont typeface="+mj-lt"/>
              <a:buAutoNum type="arabicPeriod"/>
            </a:pPr>
            <a:r>
              <a:rPr lang="en-GB" b="1" dirty="0">
                <a:solidFill>
                  <a:srgbClr val="DA2128"/>
                </a:solidFill>
              </a:rPr>
              <a:t>Individual Business or Working With Others </a:t>
            </a:r>
            <a:endParaRPr lang="hr-HR" b="1" dirty="0">
              <a:solidFill>
                <a:srgbClr val="DA2128"/>
              </a:solidFill>
            </a:endParaRPr>
          </a:p>
          <a:p>
            <a:pPr marL="457200" indent="-457200">
              <a:buClr>
                <a:srgbClr val="DA2128"/>
              </a:buClr>
              <a:buSzPct val="80000"/>
              <a:buFont typeface="+mj-lt"/>
              <a:buAutoNum type="arabicPeriod"/>
            </a:pPr>
            <a:r>
              <a:rPr lang="en-GB" b="1" dirty="0">
                <a:solidFill>
                  <a:srgbClr val="DA2128"/>
                </a:solidFill>
              </a:rPr>
              <a:t>Signposting – </a:t>
            </a:r>
            <a:r>
              <a:rPr lang="en-GB" dirty="0"/>
              <a:t>linking in with business </a:t>
            </a:r>
            <a:r>
              <a:rPr lang="hr-HR" dirty="0"/>
              <a:t> </a:t>
            </a:r>
            <a:r>
              <a:rPr lang="en-GB" dirty="0"/>
              <a:t>support </a:t>
            </a:r>
            <a:br>
              <a:rPr lang="hr-HR" dirty="0"/>
            </a:br>
            <a:r>
              <a:rPr lang="en-GB" dirty="0"/>
              <a:t>organisations and experts in your </a:t>
            </a:r>
            <a:r>
              <a:rPr lang="hr-HR" dirty="0"/>
              <a:t> </a:t>
            </a:r>
            <a:r>
              <a:rPr lang="en-GB" dirty="0"/>
              <a:t>region </a:t>
            </a:r>
          </a:p>
          <a:p>
            <a:pPr>
              <a:buClr>
                <a:srgbClr val="DA2128"/>
              </a:buClr>
            </a:pPr>
            <a:endParaRPr lang="en-US" dirty="0"/>
          </a:p>
        </p:txBody>
      </p:sp>
      <p:sp>
        <p:nvSpPr>
          <p:cNvPr id="5" name="Rectangle 4">
            <a:extLst>
              <a:ext uri="{FF2B5EF4-FFF2-40B4-BE49-F238E27FC236}">
                <a16:creationId xmlns:a16="http://schemas.microsoft.com/office/drawing/2014/main" id="{636F7BE8-9AF1-D443-85E5-8F562C2B5693}"/>
              </a:ext>
            </a:extLst>
          </p:cNvPr>
          <p:cNvSpPr/>
          <p:nvPr/>
        </p:nvSpPr>
        <p:spPr>
          <a:xfrm rot="285998">
            <a:off x="-174369" y="607271"/>
            <a:ext cx="5462703"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hr-HR" dirty="0"/>
              <a:t>M4 - Learning objectives</a:t>
            </a:r>
            <a:endParaRPr lang="en-US" dirty="0"/>
          </a:p>
        </p:txBody>
      </p:sp>
    </p:spTree>
    <p:extLst>
      <p:ext uri="{BB962C8B-B14F-4D97-AF65-F5344CB8AC3E}">
        <p14:creationId xmlns:p14="http://schemas.microsoft.com/office/powerpoint/2010/main" val="22321176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20"/>
          </p:nvPr>
        </p:nvSpPr>
        <p:spPr>
          <a:xfrm>
            <a:off x="658543" y="2157918"/>
            <a:ext cx="6614068" cy="2803844"/>
          </a:xfrm>
          <a:prstGeom prst="rect">
            <a:avLst/>
          </a:prstGeom>
        </p:spPr>
        <p:txBody>
          <a:bodyPr wrap="square">
            <a:spAutoFit/>
          </a:bodyPr>
          <a:lstStyle/>
          <a:p>
            <a:pPr marL="0" indent="0">
              <a:buClr>
                <a:srgbClr val="FFC000"/>
              </a:buClr>
              <a:buSzPct val="77000"/>
              <a:buNone/>
            </a:pPr>
            <a:r>
              <a:rPr lang="hr-HR" dirty="0" err="1"/>
              <a:t>Focus</a:t>
            </a:r>
            <a:r>
              <a:rPr lang="hr-HR" dirty="0"/>
              <a:t> on </a:t>
            </a:r>
            <a:r>
              <a:rPr lang="hr-HR" b="1" dirty="0" err="1">
                <a:solidFill>
                  <a:srgbClr val="1268B3"/>
                </a:solidFill>
              </a:rPr>
              <a:t>detection</a:t>
            </a:r>
            <a:r>
              <a:rPr lang="hr-HR" b="1" dirty="0">
                <a:solidFill>
                  <a:srgbClr val="1268B3"/>
                </a:solidFill>
              </a:rPr>
              <a:t> </a:t>
            </a:r>
            <a:r>
              <a:rPr lang="hr-HR" b="1" dirty="0" err="1">
                <a:solidFill>
                  <a:srgbClr val="1268B3"/>
                </a:solidFill>
              </a:rPr>
              <a:t>of</a:t>
            </a:r>
            <a:r>
              <a:rPr lang="hr-HR" b="1" dirty="0">
                <a:solidFill>
                  <a:srgbClr val="1268B3"/>
                </a:solidFill>
              </a:rPr>
              <a:t> </a:t>
            </a:r>
            <a:r>
              <a:rPr lang="hr-HR" b="1" dirty="0" err="1">
                <a:solidFill>
                  <a:srgbClr val="1268B3"/>
                </a:solidFill>
              </a:rPr>
              <a:t>the</a:t>
            </a:r>
            <a:r>
              <a:rPr lang="hr-HR" b="1" dirty="0">
                <a:solidFill>
                  <a:srgbClr val="1268B3"/>
                </a:solidFill>
              </a:rPr>
              <a:t> problem/</a:t>
            </a:r>
            <a:r>
              <a:rPr lang="hr-HR" b="1" dirty="0" err="1">
                <a:solidFill>
                  <a:srgbClr val="1268B3"/>
                </a:solidFill>
              </a:rPr>
              <a:t>issue</a:t>
            </a:r>
            <a:r>
              <a:rPr lang="hr-HR" b="1" dirty="0">
                <a:solidFill>
                  <a:srgbClr val="1268B3"/>
                </a:solidFill>
              </a:rPr>
              <a:t> </a:t>
            </a:r>
            <a:r>
              <a:rPr lang="hr-HR" dirty="0" err="1"/>
              <a:t>that</a:t>
            </a:r>
            <a:r>
              <a:rPr lang="hr-HR" dirty="0"/>
              <a:t> </a:t>
            </a:r>
            <a:r>
              <a:rPr lang="hr-HR" dirty="0" err="1"/>
              <a:t>individual</a:t>
            </a:r>
            <a:r>
              <a:rPr lang="hr-HR" dirty="0"/>
              <a:t> </a:t>
            </a:r>
            <a:r>
              <a:rPr lang="hr-HR" dirty="0" err="1"/>
              <a:t>or</a:t>
            </a:r>
            <a:r>
              <a:rPr lang="hr-HR" dirty="0"/>
              <a:t> </a:t>
            </a:r>
            <a:r>
              <a:rPr lang="hr-HR" dirty="0" err="1"/>
              <a:t>group</a:t>
            </a:r>
            <a:r>
              <a:rPr lang="hr-HR" dirty="0"/>
              <a:t> </a:t>
            </a:r>
            <a:r>
              <a:rPr lang="hr-HR" dirty="0" err="1"/>
              <a:t>of</a:t>
            </a:r>
            <a:r>
              <a:rPr lang="hr-HR" dirty="0"/>
              <a:t> </a:t>
            </a:r>
            <a:r>
              <a:rPr lang="hr-HR" dirty="0" err="1"/>
              <a:t>individuals</a:t>
            </a:r>
            <a:r>
              <a:rPr lang="hr-HR" dirty="0"/>
              <a:t> </a:t>
            </a:r>
            <a:r>
              <a:rPr lang="hr-HR" dirty="0" err="1"/>
              <a:t>offer</a:t>
            </a:r>
            <a:r>
              <a:rPr lang="hr-HR" dirty="0"/>
              <a:t> to </a:t>
            </a:r>
            <a:r>
              <a:rPr lang="hr-HR" b="1" dirty="0" err="1">
                <a:solidFill>
                  <a:srgbClr val="1268B3"/>
                </a:solidFill>
              </a:rPr>
              <a:t>resolve</a:t>
            </a:r>
            <a:r>
              <a:rPr lang="hr-HR" dirty="0">
                <a:solidFill>
                  <a:srgbClr val="1268B3"/>
                </a:solidFill>
              </a:rPr>
              <a:t> </a:t>
            </a:r>
            <a:r>
              <a:rPr lang="hr-HR" dirty="0" err="1"/>
              <a:t>with</a:t>
            </a:r>
            <a:r>
              <a:rPr lang="hr-HR" dirty="0"/>
              <a:t> </a:t>
            </a:r>
            <a:r>
              <a:rPr lang="hr-HR" dirty="0" err="1"/>
              <a:t>their</a:t>
            </a:r>
            <a:r>
              <a:rPr lang="hr-HR" dirty="0"/>
              <a:t> </a:t>
            </a:r>
            <a:r>
              <a:rPr lang="hr-HR" dirty="0" err="1"/>
              <a:t>product</a:t>
            </a:r>
            <a:r>
              <a:rPr lang="hr-HR" dirty="0"/>
              <a:t> </a:t>
            </a:r>
            <a:r>
              <a:rPr lang="hr-HR" dirty="0" err="1"/>
              <a:t>or</a:t>
            </a:r>
            <a:r>
              <a:rPr lang="hr-HR" dirty="0"/>
              <a:t> </a:t>
            </a:r>
            <a:r>
              <a:rPr lang="hr-HR" dirty="0" err="1"/>
              <a:t>service</a:t>
            </a:r>
            <a:endParaRPr lang="hr-HR" dirty="0"/>
          </a:p>
          <a:p>
            <a:pPr marL="0" indent="0">
              <a:buClr>
                <a:srgbClr val="FFC000"/>
              </a:buClr>
              <a:buSzPct val="77000"/>
              <a:buNone/>
            </a:pPr>
            <a:endParaRPr lang="hr-HR" dirty="0"/>
          </a:p>
          <a:p>
            <a:pPr marL="0" indent="0">
              <a:buClr>
                <a:srgbClr val="FFC000"/>
              </a:buClr>
              <a:buSzPct val="77000"/>
              <a:buNone/>
            </a:pPr>
            <a:endParaRPr lang="hr-HR" dirty="0"/>
          </a:p>
          <a:p>
            <a:pPr marL="12700" indent="0" algn="ctr" defTabSz="800100">
              <a:buClr>
                <a:srgbClr val="1268B3"/>
              </a:buClr>
              <a:buSzPct val="70000"/>
              <a:buNone/>
              <a:tabLst>
                <a:tab pos="715963" algn="l"/>
              </a:tabLst>
            </a:pPr>
            <a:r>
              <a:rPr lang="hr-HR" i="1" dirty="0">
                <a:solidFill>
                  <a:srgbClr val="DA2128"/>
                </a:solidFill>
              </a:rPr>
              <a:t>„Y</a:t>
            </a:r>
            <a:r>
              <a:rPr lang="en-GB" i="1" dirty="0">
                <a:solidFill>
                  <a:srgbClr val="DA2128"/>
                </a:solidFill>
              </a:rPr>
              <a:t>our pitch needs to focus on the value you’re going to create for the person you’re pitching</a:t>
            </a:r>
            <a:r>
              <a:rPr lang="hr-HR" i="1" dirty="0">
                <a:solidFill>
                  <a:srgbClr val="DA2128"/>
                </a:solidFill>
              </a:rPr>
              <a:t>.”</a:t>
            </a:r>
          </a:p>
        </p:txBody>
      </p:sp>
      <p:grpSp>
        <p:nvGrpSpPr>
          <p:cNvPr id="5" name="Google Shape;664;p39"/>
          <p:cNvGrpSpPr/>
          <p:nvPr/>
        </p:nvGrpSpPr>
        <p:grpSpPr>
          <a:xfrm>
            <a:off x="8268182" y="2231582"/>
            <a:ext cx="311741" cy="301424"/>
            <a:chOff x="5941025" y="3634400"/>
            <a:chExt cx="467650" cy="467650"/>
          </a:xfrm>
        </p:grpSpPr>
        <p:sp>
          <p:nvSpPr>
            <p:cNvPr id="6"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2" name="Rectangle 11"/>
          <p:cNvSpPr/>
          <p:nvPr/>
        </p:nvSpPr>
        <p:spPr>
          <a:xfrm>
            <a:off x="8667510" y="2157918"/>
            <a:ext cx="2930581" cy="2862322"/>
          </a:xfrm>
          <a:prstGeom prst="rect">
            <a:avLst/>
          </a:prstGeom>
        </p:spPr>
        <p:txBody>
          <a:bodyPr wrap="square">
            <a:spAutoFit/>
          </a:bodyPr>
          <a:lstStyle/>
          <a:p>
            <a:pPr algn="ctr"/>
            <a:r>
              <a:rPr lang="en-GB" sz="2400" i="1" dirty="0">
                <a:solidFill>
                  <a:srgbClr val="4D4D4C"/>
                </a:solidFill>
              </a:rPr>
              <a:t>18 Pitching Essentials: How to Pitch an Idea to Investors (and Early Customers):</a:t>
            </a:r>
          </a:p>
          <a:p>
            <a:pPr algn="ctr"/>
            <a:endParaRPr lang="en-GB" sz="2400" i="1" dirty="0">
              <a:solidFill>
                <a:srgbClr val="4D4D4C"/>
              </a:solidFill>
            </a:endParaRPr>
          </a:p>
          <a:p>
            <a:pPr algn="ctr"/>
            <a:r>
              <a:rPr lang="en-GB" sz="2400" i="1" dirty="0">
                <a:solidFill>
                  <a:srgbClr val="4D4D4C"/>
                </a:solidFill>
              </a:rPr>
              <a:t> </a:t>
            </a:r>
            <a:r>
              <a:rPr lang="hr-HR" i="1" dirty="0">
                <a:solidFill>
                  <a:srgbClr val="4D4D4C"/>
                </a:solidFill>
                <a:hlinkClick r:id="rId3"/>
              </a:rPr>
              <a:t>h</a:t>
            </a:r>
            <a:r>
              <a:rPr lang="en-GB" i="1" dirty="0">
                <a:solidFill>
                  <a:srgbClr val="4D4D4C"/>
                </a:solidFill>
                <a:hlinkClick r:id="rId3"/>
              </a:rPr>
              <a:t>ttps://www.ryrob.com/how-to-pitch/</a:t>
            </a:r>
            <a:r>
              <a:rPr lang="hr-HR" i="1" dirty="0">
                <a:solidFill>
                  <a:srgbClr val="4D4D4C"/>
                </a:solidFill>
              </a:rPr>
              <a:t>   </a:t>
            </a:r>
            <a:endParaRPr lang="en-GB" i="1" dirty="0">
              <a:solidFill>
                <a:srgbClr val="4D4D4C"/>
              </a:solidFill>
            </a:endParaRPr>
          </a:p>
        </p:txBody>
      </p:sp>
      <p:sp>
        <p:nvSpPr>
          <p:cNvPr id="39" name="Rectangle 38">
            <a:extLst>
              <a:ext uri="{FF2B5EF4-FFF2-40B4-BE49-F238E27FC236}">
                <a16:creationId xmlns:a16="http://schemas.microsoft.com/office/drawing/2014/main" id="{4A20081B-CA7B-034A-A5C4-BE145821F8D8}"/>
              </a:ext>
            </a:extLst>
          </p:cNvPr>
          <p:cNvSpPr/>
          <p:nvPr/>
        </p:nvSpPr>
        <p:spPr>
          <a:xfrm rot="285998">
            <a:off x="3423528" y="820228"/>
            <a:ext cx="337467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85998">
            <a:off x="346459" y="834313"/>
            <a:ext cx="6138394" cy="716025"/>
          </a:xfrm>
        </p:spPr>
        <p:txBody>
          <a:bodyPr>
            <a:normAutofit/>
          </a:bodyPr>
          <a:lstStyle/>
          <a:p>
            <a:r>
              <a:rPr lang="hr-HR" dirty="0"/>
              <a:t>Notes on pitching business idea</a:t>
            </a:r>
            <a:endParaRPr lang="en-GB" dirty="0"/>
          </a:p>
        </p:txBody>
      </p:sp>
      <p:grpSp>
        <p:nvGrpSpPr>
          <p:cNvPr id="40" name="Google Shape;813;p39">
            <a:extLst>
              <a:ext uri="{FF2B5EF4-FFF2-40B4-BE49-F238E27FC236}">
                <a16:creationId xmlns:a16="http://schemas.microsoft.com/office/drawing/2014/main" id="{436E47F1-9DDA-FA49-B61E-C27B19F49764}"/>
              </a:ext>
            </a:extLst>
          </p:cNvPr>
          <p:cNvGrpSpPr/>
          <p:nvPr/>
        </p:nvGrpSpPr>
        <p:grpSpPr>
          <a:xfrm>
            <a:off x="3689384" y="3617013"/>
            <a:ext cx="276193" cy="390357"/>
            <a:chOff x="6718575" y="2318625"/>
            <a:chExt cx="256950" cy="407375"/>
          </a:xfrm>
          <a:solidFill>
            <a:srgbClr val="EEDC00"/>
          </a:solidFill>
        </p:grpSpPr>
        <p:sp>
          <p:nvSpPr>
            <p:cNvPr id="41" name="Google Shape;814;p39">
              <a:extLst>
                <a:ext uri="{FF2B5EF4-FFF2-40B4-BE49-F238E27FC236}">
                  <a16:creationId xmlns:a16="http://schemas.microsoft.com/office/drawing/2014/main" id="{71CF1E6C-1149-A043-B0DF-7F14F6632F89}"/>
                </a:ext>
              </a:extLst>
            </p:cNvPr>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2" name="Google Shape;815;p39">
              <a:extLst>
                <a:ext uri="{FF2B5EF4-FFF2-40B4-BE49-F238E27FC236}">
                  <a16:creationId xmlns:a16="http://schemas.microsoft.com/office/drawing/2014/main" id="{F20104BC-644F-5643-AD6C-8505D38C9CEE}"/>
                </a:ext>
              </a:extLst>
            </p:cNvPr>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3" name="Google Shape;816;p39">
              <a:extLst>
                <a:ext uri="{FF2B5EF4-FFF2-40B4-BE49-F238E27FC236}">
                  <a16:creationId xmlns:a16="http://schemas.microsoft.com/office/drawing/2014/main" id="{CBA39BC0-8218-6D44-B847-A207E39CD922}"/>
                </a:ext>
              </a:extLst>
            </p:cNvPr>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4" name="Google Shape;817;p39">
              <a:extLst>
                <a:ext uri="{FF2B5EF4-FFF2-40B4-BE49-F238E27FC236}">
                  <a16:creationId xmlns:a16="http://schemas.microsoft.com/office/drawing/2014/main" id="{F646B928-D052-994B-BE94-D8B888F61C61}"/>
                </a:ext>
              </a:extLst>
            </p:cNvPr>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5" name="Google Shape;818;p39">
              <a:extLst>
                <a:ext uri="{FF2B5EF4-FFF2-40B4-BE49-F238E27FC236}">
                  <a16:creationId xmlns:a16="http://schemas.microsoft.com/office/drawing/2014/main" id="{882830A6-D0E5-954F-A08B-C568B3EE5EC6}"/>
                </a:ext>
              </a:extLst>
            </p:cNvPr>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6" name="Google Shape;819;p39">
              <a:extLst>
                <a:ext uri="{FF2B5EF4-FFF2-40B4-BE49-F238E27FC236}">
                  <a16:creationId xmlns:a16="http://schemas.microsoft.com/office/drawing/2014/main" id="{14B924FA-D564-6343-9B48-471F235EDB12}"/>
                </a:ext>
              </a:extLst>
            </p:cNvPr>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 name="Google Shape;820;p39">
              <a:extLst>
                <a:ext uri="{FF2B5EF4-FFF2-40B4-BE49-F238E27FC236}">
                  <a16:creationId xmlns:a16="http://schemas.microsoft.com/office/drawing/2014/main" id="{95E9B5A0-966D-514D-B8E0-257D61AE0D8C}"/>
                </a:ext>
              </a:extLst>
            </p:cNvPr>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 name="Google Shape;821;p39">
              <a:extLst>
                <a:ext uri="{FF2B5EF4-FFF2-40B4-BE49-F238E27FC236}">
                  <a16:creationId xmlns:a16="http://schemas.microsoft.com/office/drawing/2014/main" id="{725546F0-3F73-9D46-B304-06F3A3BCBDDB}"/>
                </a:ext>
              </a:extLst>
            </p:cNvPr>
            <p:cNvSpPr/>
            <p:nvPr/>
          </p:nvSpPr>
          <p:spPr>
            <a:xfrm>
              <a:off x="6795900" y="2628550"/>
              <a:ext cx="102300" cy="25"/>
            </a:xfrm>
            <a:custGeom>
              <a:avLst/>
              <a:gdLst/>
              <a:ahLst/>
              <a:cxnLst/>
              <a:rect l="l" t="t" r="r" b="b"/>
              <a:pathLst>
                <a:path w="4092" h="1" fill="none" extrusionOk="0">
                  <a:moveTo>
                    <a:pt x="0" y="1"/>
                  </a:moveTo>
                  <a:lnTo>
                    <a:pt x="4092" y="1"/>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cxnSp>
        <p:nvCxnSpPr>
          <p:cNvPr id="49" name="Straight Connector 48">
            <a:extLst>
              <a:ext uri="{FF2B5EF4-FFF2-40B4-BE49-F238E27FC236}">
                <a16:creationId xmlns:a16="http://schemas.microsoft.com/office/drawing/2014/main" id="{5E13D3EB-AFA4-EB47-A42F-A6760E0FD0B4}"/>
              </a:ext>
            </a:extLst>
          </p:cNvPr>
          <p:cNvCxnSpPr>
            <a:cxnSpLocks/>
          </p:cNvCxnSpPr>
          <p:nvPr/>
        </p:nvCxnSpPr>
        <p:spPr>
          <a:xfrm>
            <a:off x="7772402" y="2012036"/>
            <a:ext cx="0" cy="3402928"/>
          </a:xfrm>
          <a:prstGeom prst="line">
            <a:avLst/>
          </a:prstGeom>
          <a:ln w="19050">
            <a:solidFill>
              <a:srgbClr val="DA21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799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C7F44B5-F382-5246-8697-0A4C4F7D9036}"/>
              </a:ext>
            </a:extLst>
          </p:cNvPr>
          <p:cNvPicPr>
            <a:picLocks noChangeAspect="1"/>
          </p:cNvPicPr>
          <p:nvPr/>
        </p:nvPicPr>
        <p:blipFill rotWithShape="1">
          <a:blip r:embed="rId3">
            <a:extLst>
              <a:ext uri="{28A0092B-C50C-407E-A947-70E740481C1C}">
                <a14:useLocalDpi xmlns:a14="http://schemas.microsoft.com/office/drawing/2010/main" val="0"/>
              </a:ext>
            </a:extLst>
          </a:blip>
          <a:srcRect l="8387" t="10823" r="9307" b="5574"/>
          <a:stretch/>
        </p:blipFill>
        <p:spPr>
          <a:xfrm>
            <a:off x="-42662" y="1573813"/>
            <a:ext cx="6633556" cy="3846699"/>
          </a:xfrm>
          <a:prstGeom prst="rect">
            <a:avLst/>
          </a:prstGeom>
        </p:spPr>
      </p:pic>
      <p:sp>
        <p:nvSpPr>
          <p:cNvPr id="22" name="Rectangle 21">
            <a:extLst>
              <a:ext uri="{FF2B5EF4-FFF2-40B4-BE49-F238E27FC236}">
                <a16:creationId xmlns:a16="http://schemas.microsoft.com/office/drawing/2014/main" id="{B4286F41-499D-974F-8286-C1639D523793}"/>
              </a:ext>
            </a:extLst>
          </p:cNvPr>
          <p:cNvSpPr/>
          <p:nvPr/>
        </p:nvSpPr>
        <p:spPr>
          <a:xfrm rot="21375402">
            <a:off x="6774456" y="639732"/>
            <a:ext cx="5570113"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1375402">
            <a:off x="6504445" y="808008"/>
            <a:ext cx="5418262" cy="716025"/>
          </a:xfrm>
        </p:spPr>
        <p:txBody>
          <a:bodyPr/>
          <a:lstStyle/>
          <a:p>
            <a:pPr algn="r"/>
            <a:r>
              <a:rPr lang="hr-HR" dirty="0"/>
              <a:t>Elevator Pitch in 6 steps</a:t>
            </a:r>
            <a:endParaRPr lang="en-GB" dirty="0"/>
          </a:p>
        </p:txBody>
      </p:sp>
      <p:sp>
        <p:nvSpPr>
          <p:cNvPr id="3" name="Text Placeholder 2"/>
          <p:cNvSpPr>
            <a:spLocks noGrp="1"/>
          </p:cNvSpPr>
          <p:nvPr>
            <p:ph type="body" sz="quarter" idx="20"/>
          </p:nvPr>
        </p:nvSpPr>
        <p:spPr>
          <a:xfrm>
            <a:off x="6486849" y="2120067"/>
            <a:ext cx="5717489" cy="4169140"/>
          </a:xfrm>
        </p:spPr>
        <p:txBody>
          <a:bodyPr/>
          <a:lstStyle/>
          <a:p>
            <a:pPr marL="323850" indent="0">
              <a:spcBef>
                <a:spcPts val="0"/>
              </a:spcBef>
              <a:buNone/>
            </a:pPr>
            <a:r>
              <a:rPr lang="en-GB" sz="2000" i="1" dirty="0">
                <a:hlinkClick r:id="rId4"/>
              </a:rPr>
              <a:t>https://www.youtube.com/watch?v=Lb0Yz_5ZYzI</a:t>
            </a:r>
            <a:endParaRPr lang="hr-HR" sz="2000" i="1" dirty="0"/>
          </a:p>
          <a:p>
            <a:pPr marL="457200" indent="-457200">
              <a:spcBef>
                <a:spcPts val="0"/>
              </a:spcBef>
              <a:buClr>
                <a:srgbClr val="DA2128"/>
              </a:buClr>
              <a:buFont typeface="+mj-lt"/>
              <a:buAutoNum type="arabicPeriod"/>
            </a:pPr>
            <a:endParaRPr lang="hr-HR" i="1" dirty="0"/>
          </a:p>
          <a:p>
            <a:pPr marL="457200" indent="-457200">
              <a:spcBef>
                <a:spcPts val="0"/>
              </a:spcBef>
              <a:buClr>
                <a:srgbClr val="DA2128"/>
              </a:buClr>
              <a:buFont typeface="+mj-lt"/>
              <a:buAutoNum type="arabicPeriod"/>
            </a:pPr>
            <a:r>
              <a:rPr lang="hr-HR" i="1" dirty="0"/>
              <a:t>Who are you?</a:t>
            </a:r>
          </a:p>
          <a:p>
            <a:pPr marL="457200" indent="-457200">
              <a:spcBef>
                <a:spcPts val="0"/>
              </a:spcBef>
              <a:buClr>
                <a:srgbClr val="DA2128"/>
              </a:buClr>
              <a:buFont typeface="+mj-lt"/>
              <a:buAutoNum type="arabicPeriod"/>
            </a:pPr>
            <a:r>
              <a:rPr lang="hr-HR" i="1" dirty="0"/>
              <a:t>Little background</a:t>
            </a:r>
          </a:p>
          <a:p>
            <a:pPr marL="457200" indent="-457200">
              <a:spcBef>
                <a:spcPts val="0"/>
              </a:spcBef>
              <a:buClr>
                <a:srgbClr val="DA2128"/>
              </a:buClr>
              <a:buFont typeface="+mj-lt"/>
              <a:buAutoNum type="arabicPeriod"/>
            </a:pPr>
            <a:r>
              <a:rPr lang="hr-HR" i="1" dirty="0"/>
              <a:t>Explain – provide context</a:t>
            </a:r>
          </a:p>
          <a:p>
            <a:pPr marL="457200" indent="-457200">
              <a:spcBef>
                <a:spcPts val="0"/>
              </a:spcBef>
              <a:buClr>
                <a:srgbClr val="DA2128"/>
              </a:buClr>
              <a:buFont typeface="+mj-lt"/>
              <a:buAutoNum type="arabicPeriod"/>
            </a:pPr>
            <a:r>
              <a:rPr lang="hr-HR" i="1" dirty="0"/>
              <a:t>Connection</a:t>
            </a:r>
          </a:p>
          <a:p>
            <a:pPr marL="457200" indent="-457200">
              <a:spcBef>
                <a:spcPts val="0"/>
              </a:spcBef>
              <a:buClr>
                <a:srgbClr val="DA2128"/>
              </a:buClr>
              <a:buFont typeface="+mj-lt"/>
              <a:buAutoNum type="arabicPeriod"/>
            </a:pPr>
            <a:r>
              <a:rPr lang="hr-HR" i="1" dirty="0"/>
              <a:t>Ask</a:t>
            </a:r>
          </a:p>
          <a:p>
            <a:pPr marL="457200" indent="-457200">
              <a:spcBef>
                <a:spcPts val="0"/>
              </a:spcBef>
              <a:buClr>
                <a:srgbClr val="DA2128"/>
              </a:buClr>
              <a:buFont typeface="+mj-lt"/>
              <a:buAutoNum type="arabicPeriod"/>
            </a:pPr>
            <a:r>
              <a:rPr lang="hr-HR" i="1" dirty="0"/>
              <a:t>Close out</a:t>
            </a:r>
          </a:p>
        </p:txBody>
      </p:sp>
      <p:pic>
        <p:nvPicPr>
          <p:cNvPr id="4" name="Lb0Yz_5ZYzI"/>
          <p:cNvPicPr>
            <a:picLocks noRot="1" noChangeAspect="1"/>
          </p:cNvPicPr>
          <p:nvPr>
            <a:videoFile r:link="rId1"/>
          </p:nvPr>
        </p:nvPicPr>
        <p:blipFill>
          <a:blip r:embed="rId5"/>
          <a:stretch>
            <a:fillRect/>
          </a:stretch>
        </p:blipFill>
        <p:spPr>
          <a:xfrm>
            <a:off x="944893" y="1863809"/>
            <a:ext cx="4733135" cy="2845668"/>
          </a:xfrm>
          <a:prstGeom prst="rect">
            <a:avLst/>
          </a:prstGeom>
        </p:spPr>
      </p:pic>
      <p:grpSp>
        <p:nvGrpSpPr>
          <p:cNvPr id="5" name="Google Shape;664;p39"/>
          <p:cNvGrpSpPr/>
          <p:nvPr/>
        </p:nvGrpSpPr>
        <p:grpSpPr>
          <a:xfrm>
            <a:off x="6427695" y="2143357"/>
            <a:ext cx="296661" cy="277034"/>
            <a:chOff x="5941025" y="3634400"/>
            <a:chExt cx="467650" cy="467650"/>
          </a:xfrm>
        </p:grpSpPr>
        <p:sp>
          <p:nvSpPr>
            <p:cNvPr id="6"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3" name="Rectangle 12"/>
          <p:cNvSpPr/>
          <p:nvPr/>
        </p:nvSpPr>
        <p:spPr>
          <a:xfrm>
            <a:off x="691357" y="5657244"/>
            <a:ext cx="11414878" cy="707886"/>
          </a:xfrm>
          <a:prstGeom prst="rect">
            <a:avLst/>
          </a:prstGeom>
        </p:spPr>
        <p:txBody>
          <a:bodyPr wrap="square">
            <a:spAutoFit/>
          </a:bodyPr>
          <a:lstStyle/>
          <a:p>
            <a:r>
              <a:rPr lang="hr-HR" dirty="0">
                <a:solidFill>
                  <a:srgbClr val="4D4D4C"/>
                </a:solidFill>
              </a:rPr>
              <a:t> </a:t>
            </a:r>
            <a:r>
              <a:rPr lang="en-GB" sz="2000" i="1" dirty="0">
                <a:solidFill>
                  <a:srgbClr val="4D4D4C"/>
                </a:solidFill>
              </a:rPr>
              <a:t>How to Pitch Anything in 15 Seconds [video]</a:t>
            </a:r>
            <a:r>
              <a:rPr lang="hr-HR" sz="2000" i="1" dirty="0">
                <a:solidFill>
                  <a:srgbClr val="4D4D4C"/>
                </a:solidFill>
              </a:rPr>
              <a:t>: </a:t>
            </a:r>
            <a:r>
              <a:rPr lang="en-GB" sz="2000" i="1" dirty="0">
                <a:solidFill>
                  <a:srgbClr val="4D4D4C"/>
                </a:solidFill>
                <a:hlinkClick r:id="rId6">
                  <a:extLst>
                    <a:ext uri="{A12FA001-AC4F-418D-AE19-62706E023703}">
                      <ahyp:hlinkClr xmlns:ahyp="http://schemas.microsoft.com/office/drawing/2018/hyperlinkcolor" val="tx"/>
                    </a:ext>
                  </a:extLst>
                </a:hlinkClick>
              </a:rPr>
              <a:t>https://www.forbes.com/sites/carminegallo/2012/07/17/how-to-pitch-anything-in-15-seconds/#51443c711dd9</a:t>
            </a:r>
            <a:r>
              <a:rPr lang="hr-HR" sz="2000" i="1" dirty="0">
                <a:solidFill>
                  <a:srgbClr val="4D4D4C"/>
                </a:solidFill>
              </a:rPr>
              <a:t>  </a:t>
            </a:r>
            <a:endParaRPr lang="en-GB" sz="2000" i="1" dirty="0">
              <a:solidFill>
                <a:srgbClr val="4D4D4C"/>
              </a:solidFill>
            </a:endParaRPr>
          </a:p>
        </p:txBody>
      </p:sp>
      <p:grpSp>
        <p:nvGrpSpPr>
          <p:cNvPr id="24" name="Google Shape;664;p39">
            <a:extLst>
              <a:ext uri="{FF2B5EF4-FFF2-40B4-BE49-F238E27FC236}">
                <a16:creationId xmlns:a16="http://schemas.microsoft.com/office/drawing/2014/main" id="{59CCA8A4-2E09-BE4F-BB94-C44760E70CFF}"/>
              </a:ext>
            </a:extLst>
          </p:cNvPr>
          <p:cNvGrpSpPr/>
          <p:nvPr/>
        </p:nvGrpSpPr>
        <p:grpSpPr>
          <a:xfrm>
            <a:off x="350986" y="5677677"/>
            <a:ext cx="296661" cy="277034"/>
            <a:chOff x="5941025" y="3634400"/>
            <a:chExt cx="467650" cy="467650"/>
          </a:xfrm>
        </p:grpSpPr>
        <p:sp>
          <p:nvSpPr>
            <p:cNvPr id="25" name="Google Shape;665;p39">
              <a:extLst>
                <a:ext uri="{FF2B5EF4-FFF2-40B4-BE49-F238E27FC236}">
                  <a16:creationId xmlns:a16="http://schemas.microsoft.com/office/drawing/2014/main" id="{0CF66A4F-FD66-724C-A42A-7E274EBDB1E3}"/>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 name="Google Shape;666;p39">
              <a:extLst>
                <a:ext uri="{FF2B5EF4-FFF2-40B4-BE49-F238E27FC236}">
                  <a16:creationId xmlns:a16="http://schemas.microsoft.com/office/drawing/2014/main" id="{6BADDFB4-AC80-4144-92F8-50377ED4B7A4}"/>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 name="Google Shape;667;p39">
              <a:extLst>
                <a:ext uri="{FF2B5EF4-FFF2-40B4-BE49-F238E27FC236}">
                  <a16:creationId xmlns:a16="http://schemas.microsoft.com/office/drawing/2014/main" id="{C639477C-0123-0D45-BD11-9514A4AAC3AA}"/>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668;p39">
              <a:extLst>
                <a:ext uri="{FF2B5EF4-FFF2-40B4-BE49-F238E27FC236}">
                  <a16:creationId xmlns:a16="http://schemas.microsoft.com/office/drawing/2014/main" id="{57E2BB5F-AA29-7643-B77C-5CF5F5EDE6EC}"/>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669;p39">
              <a:extLst>
                <a:ext uri="{FF2B5EF4-FFF2-40B4-BE49-F238E27FC236}">
                  <a16:creationId xmlns:a16="http://schemas.microsoft.com/office/drawing/2014/main" id="{6FCE8616-F605-E447-BB6A-2AE592972FA3}"/>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670;p39">
              <a:extLst>
                <a:ext uri="{FF2B5EF4-FFF2-40B4-BE49-F238E27FC236}">
                  <a16:creationId xmlns:a16="http://schemas.microsoft.com/office/drawing/2014/main" id="{48E7703E-DEA9-3940-840A-17181A0DCDBA}"/>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37680598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17223"/>
          <a:stretch/>
        </p:blipFill>
        <p:spPr>
          <a:xfrm>
            <a:off x="954560" y="1967910"/>
            <a:ext cx="4746380" cy="2958851"/>
          </a:xfrm>
          <a:prstGeom prst="rect">
            <a:avLst/>
          </a:prstGeom>
          <a:ln>
            <a:noFill/>
          </a:ln>
          <a:effectLst/>
          <a:scene3d>
            <a:camera prst="orthographicFront"/>
            <a:lightRig rig="contrasting" dir="t">
              <a:rot lat="0" lon="0" rev="4200000"/>
            </a:lightRig>
          </a:scene3d>
          <a:sp3d prstMaterial="plastic">
            <a:contourClr>
              <a:srgbClr val="969696"/>
            </a:contourClr>
          </a:sp3d>
        </p:spPr>
      </p:pic>
      <p:sp>
        <p:nvSpPr>
          <p:cNvPr id="5" name="Rectangle 4"/>
          <p:cNvSpPr/>
          <p:nvPr/>
        </p:nvSpPr>
        <p:spPr>
          <a:xfrm>
            <a:off x="1416058" y="5452582"/>
            <a:ext cx="4522532" cy="646331"/>
          </a:xfrm>
          <a:prstGeom prst="rect">
            <a:avLst/>
          </a:prstGeom>
        </p:spPr>
        <p:txBody>
          <a:bodyPr wrap="square">
            <a:spAutoFit/>
          </a:bodyPr>
          <a:lstStyle/>
          <a:p>
            <a:pPr algn="ctr"/>
            <a:r>
              <a:rPr lang="en-GB" i="1" dirty="0">
                <a:hlinkClick r:id="rId4"/>
              </a:rPr>
              <a:t>https://www.thejournal.ie/junior-dragons-den-jordan-casey-886383-Apr2013/</a:t>
            </a:r>
            <a:r>
              <a:rPr lang="hr-HR" i="1" dirty="0"/>
              <a:t> </a:t>
            </a:r>
            <a:endParaRPr lang="en-GB" i="1" dirty="0"/>
          </a:p>
        </p:txBody>
      </p:sp>
      <p:grpSp>
        <p:nvGrpSpPr>
          <p:cNvPr id="6" name="Google Shape;664;p39"/>
          <p:cNvGrpSpPr/>
          <p:nvPr/>
        </p:nvGrpSpPr>
        <p:grpSpPr>
          <a:xfrm>
            <a:off x="1170986" y="5496866"/>
            <a:ext cx="311741" cy="301424"/>
            <a:chOff x="5941025" y="3634400"/>
            <a:chExt cx="467650" cy="467650"/>
          </a:xfrm>
        </p:grpSpPr>
        <p:sp>
          <p:nvSpPr>
            <p:cNvPr id="7"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pic>
        <p:nvPicPr>
          <p:cNvPr id="14" name="Picture 13">
            <a:extLst>
              <a:ext uri="{FF2B5EF4-FFF2-40B4-BE49-F238E27FC236}">
                <a16:creationId xmlns:a16="http://schemas.microsoft.com/office/drawing/2014/main" id="{CE021A14-2D97-7740-A26B-470D52FB783E}"/>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0" y="1726393"/>
            <a:ext cx="6633556" cy="3846699"/>
          </a:xfrm>
          <a:prstGeom prst="rect">
            <a:avLst/>
          </a:prstGeom>
        </p:spPr>
      </p:pic>
      <p:sp>
        <p:nvSpPr>
          <p:cNvPr id="2" name="Text Placeholder 1"/>
          <p:cNvSpPr>
            <a:spLocks noGrp="1"/>
          </p:cNvSpPr>
          <p:nvPr>
            <p:ph type="body" sz="quarter" idx="10"/>
          </p:nvPr>
        </p:nvSpPr>
        <p:spPr/>
        <p:txBody>
          <a:bodyPr/>
          <a:lstStyle/>
          <a:p>
            <a:r>
              <a:rPr lang="hr-HR" dirty="0"/>
              <a:t>Pitching your idea in Ireland</a:t>
            </a:r>
            <a:endParaRPr lang="en-GB" dirty="0"/>
          </a:p>
          <a:p>
            <a:endParaRPr lang="en-GB" dirty="0"/>
          </a:p>
        </p:txBody>
      </p:sp>
      <p:sp>
        <p:nvSpPr>
          <p:cNvPr id="3" name="Text Placeholder 2"/>
          <p:cNvSpPr>
            <a:spLocks noGrp="1"/>
          </p:cNvSpPr>
          <p:nvPr>
            <p:ph type="body" sz="quarter" idx="20"/>
          </p:nvPr>
        </p:nvSpPr>
        <p:spPr>
          <a:xfrm>
            <a:off x="6491062" y="1981200"/>
            <a:ext cx="5419585" cy="4542468"/>
          </a:xfrm>
        </p:spPr>
        <p:txBody>
          <a:bodyPr/>
          <a:lstStyle/>
          <a:p>
            <a:pPr algn="just">
              <a:spcBef>
                <a:spcPts val="400"/>
              </a:spcBef>
              <a:buClr>
                <a:srgbClr val="DA2128"/>
              </a:buClr>
              <a:buFont typeface="Arial" panose="020B0604020202020204" pitchFamily="34" charset="0"/>
              <a:buChar char="•"/>
            </a:pPr>
            <a:r>
              <a:rPr lang="en-GB" b="1" dirty="0">
                <a:solidFill>
                  <a:srgbClr val="DA2128"/>
                </a:solidFill>
              </a:rPr>
              <a:t>The 13-year-old who will make you feel like an underachiever</a:t>
            </a:r>
            <a:endParaRPr lang="hr-HR" b="1" dirty="0">
              <a:solidFill>
                <a:srgbClr val="DA2128"/>
              </a:solidFill>
            </a:endParaRPr>
          </a:p>
          <a:p>
            <a:pPr algn="just">
              <a:spcBef>
                <a:spcPts val="400"/>
              </a:spcBef>
              <a:buClr>
                <a:srgbClr val="DA2128"/>
              </a:buClr>
              <a:buFont typeface="Arial" panose="020B0604020202020204" pitchFamily="34" charset="0"/>
              <a:buChar char="•"/>
            </a:pPr>
            <a:r>
              <a:rPr lang="hr-HR" b="1" dirty="0"/>
              <a:t>Jordan Casey</a:t>
            </a:r>
            <a:r>
              <a:rPr lang="hr-HR" dirty="0"/>
              <a:t>,</a:t>
            </a:r>
            <a:r>
              <a:rPr lang="hr-HR" b="1" dirty="0"/>
              <a:t> </a:t>
            </a:r>
            <a:r>
              <a:rPr lang="hr-HR" dirty="0"/>
              <a:t>from Waterford - </a:t>
            </a:r>
            <a:r>
              <a:rPr lang="en-GB" dirty="0"/>
              <a:t>started coding when he was just 9 and founded </a:t>
            </a:r>
            <a:r>
              <a:rPr lang="en-GB" b="1" i="1" dirty="0"/>
              <a:t>Casey Games </a:t>
            </a:r>
            <a:r>
              <a:rPr lang="en-GB" dirty="0"/>
              <a:t>over a year ago when he hadn’t yet hit his teens.</a:t>
            </a:r>
          </a:p>
          <a:p>
            <a:pPr algn="just">
              <a:spcBef>
                <a:spcPts val="400"/>
              </a:spcBef>
              <a:buClr>
                <a:srgbClr val="DA2128"/>
              </a:buClr>
              <a:buFont typeface="Arial" panose="020B0604020202020204" pitchFamily="34" charset="0"/>
              <a:buChar char="•"/>
            </a:pPr>
            <a:r>
              <a:rPr lang="en-GB" dirty="0"/>
              <a:t>Casey Games </a:t>
            </a:r>
            <a:r>
              <a:rPr lang="hr-HR" dirty="0"/>
              <a:t>- </a:t>
            </a:r>
            <a:r>
              <a:rPr lang="en-GB" dirty="0"/>
              <a:t>a computer gaming creation company which has produced </a:t>
            </a:r>
            <a:r>
              <a:rPr lang="hr-HR" dirty="0"/>
              <a:t>4 </a:t>
            </a:r>
            <a:r>
              <a:rPr lang="en-GB" dirty="0"/>
              <a:t>games so far with 1,500 downloads</a:t>
            </a:r>
            <a:endParaRPr lang="hr-HR" dirty="0"/>
          </a:p>
          <a:p>
            <a:pPr marL="0" indent="0">
              <a:spcBef>
                <a:spcPts val="400"/>
              </a:spcBef>
              <a:buNone/>
            </a:pPr>
            <a:r>
              <a:rPr lang="hr-HR" sz="1800" dirty="0">
                <a:hlinkClick r:id="rId6"/>
              </a:rPr>
              <a:t>http://caseygameswebsite.blogspot.com/</a:t>
            </a:r>
            <a:r>
              <a:rPr lang="hr-HR" sz="1800" dirty="0"/>
              <a:t> - </a:t>
            </a:r>
            <a:r>
              <a:rPr lang="hr-HR" sz="1800" b="1" dirty="0"/>
              <a:t>Casey Games WebSite</a:t>
            </a:r>
          </a:p>
          <a:p>
            <a:pPr marL="0" indent="0" algn="just">
              <a:spcBef>
                <a:spcPts val="400"/>
              </a:spcBef>
              <a:buNone/>
            </a:pPr>
            <a:r>
              <a:rPr lang="en-GB" sz="1800" dirty="0">
                <a:hlinkClick r:id="rId7"/>
              </a:rPr>
              <a:t>https://www.youtube.com/channel/UCop6KsWbEm-UCgksVbahsPw/featured</a:t>
            </a:r>
            <a:r>
              <a:rPr lang="hr-HR" sz="1800" dirty="0"/>
              <a:t> - </a:t>
            </a:r>
            <a:r>
              <a:rPr lang="hr-HR" sz="1800" b="1" dirty="0"/>
              <a:t>Casey Games YouTube Channel</a:t>
            </a:r>
          </a:p>
          <a:p>
            <a:pPr algn="just">
              <a:spcBef>
                <a:spcPts val="400"/>
              </a:spcBef>
            </a:pPr>
            <a:endParaRPr lang="en-GB" sz="1800" dirty="0"/>
          </a:p>
          <a:p>
            <a:pPr>
              <a:spcBef>
                <a:spcPts val="400"/>
              </a:spcBef>
            </a:pPr>
            <a:endParaRPr lang="en-GB" dirty="0"/>
          </a:p>
        </p:txBody>
      </p:sp>
    </p:spTree>
    <p:extLst>
      <p:ext uri="{BB962C8B-B14F-4D97-AF65-F5344CB8AC3E}">
        <p14:creationId xmlns:p14="http://schemas.microsoft.com/office/powerpoint/2010/main" val="24681595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Pitching your idea in Poland</a:t>
            </a:r>
            <a:endParaRPr lang="en-GB" dirty="0"/>
          </a:p>
        </p:txBody>
      </p:sp>
      <p:sp>
        <p:nvSpPr>
          <p:cNvPr id="3" name="Text Placeholder 2"/>
          <p:cNvSpPr>
            <a:spLocks noGrp="1"/>
          </p:cNvSpPr>
          <p:nvPr>
            <p:ph type="body" sz="quarter" idx="20"/>
          </p:nvPr>
        </p:nvSpPr>
        <p:spPr>
          <a:xfrm>
            <a:off x="375007" y="1843088"/>
            <a:ext cx="11440756" cy="3259998"/>
          </a:xfrm>
        </p:spPr>
        <p:txBody>
          <a:bodyPr numCol="2"/>
          <a:lstStyle/>
          <a:p>
            <a:pPr marL="323850" indent="0" algn="just">
              <a:spcBef>
                <a:spcPts val="0"/>
              </a:spcBef>
              <a:buClr>
                <a:srgbClr val="DA2128"/>
              </a:buClr>
              <a:buNone/>
            </a:pPr>
            <a:r>
              <a:rPr lang="en-GB" dirty="0"/>
              <a:t>The </a:t>
            </a:r>
            <a:r>
              <a:rPr lang="hr-HR" dirty="0">
                <a:solidFill>
                  <a:srgbClr val="1268B3"/>
                </a:solidFill>
              </a:rPr>
              <a:t>„</a:t>
            </a:r>
            <a:r>
              <a:rPr lang="en-GB" b="1" dirty="0">
                <a:solidFill>
                  <a:srgbClr val="1268B3"/>
                </a:solidFill>
              </a:rPr>
              <a:t>Youth in Łódź</a:t>
            </a:r>
            <a:r>
              <a:rPr lang="hr-HR" b="1" dirty="0">
                <a:solidFill>
                  <a:srgbClr val="1268B3"/>
                </a:solidFill>
              </a:rPr>
              <a:t>”</a:t>
            </a:r>
            <a:r>
              <a:rPr lang="en-GB" b="1" dirty="0">
                <a:solidFill>
                  <a:srgbClr val="1268B3"/>
                </a:solidFill>
              </a:rPr>
              <a:t> programme</a:t>
            </a:r>
            <a:r>
              <a:rPr lang="en-GB" dirty="0"/>
              <a:t> supports students in pursuing their professional career, encouraging them to bind their future</a:t>
            </a:r>
            <a:r>
              <a:rPr lang="hr-HR" dirty="0"/>
              <a:t>; </a:t>
            </a:r>
            <a:r>
              <a:rPr lang="en-GB" dirty="0"/>
              <a:t>conducted by the Investor Service and Foreign Cooperation Office of the City of </a:t>
            </a:r>
            <a:r>
              <a:rPr lang="en-GB" dirty="0" err="1"/>
              <a:t>Łódź</a:t>
            </a:r>
            <a:r>
              <a:rPr lang="en-GB" dirty="0"/>
              <a:t>.</a:t>
            </a:r>
          </a:p>
          <a:p>
            <a:pPr marL="323850" indent="0" algn="just">
              <a:spcBef>
                <a:spcPts val="0"/>
              </a:spcBef>
              <a:buClr>
                <a:srgbClr val="DA2128"/>
              </a:buClr>
              <a:buNone/>
            </a:pPr>
            <a:endParaRPr lang="hr-HR" dirty="0"/>
          </a:p>
          <a:p>
            <a:pPr marL="323850" indent="0" algn="just">
              <a:spcBef>
                <a:spcPts val="0"/>
              </a:spcBef>
              <a:buClr>
                <a:srgbClr val="DA2128"/>
              </a:buClr>
              <a:buNone/>
            </a:pPr>
            <a:r>
              <a:rPr lang="en-GB" b="1" dirty="0">
                <a:solidFill>
                  <a:srgbClr val="1268B3"/>
                </a:solidFill>
              </a:rPr>
              <a:t>Start-ups in Lodz programme</a:t>
            </a:r>
            <a:r>
              <a:rPr lang="hr-HR" dirty="0">
                <a:solidFill>
                  <a:srgbClr val="1268B3"/>
                </a:solidFill>
              </a:rPr>
              <a:t> </a:t>
            </a:r>
            <a:r>
              <a:rPr lang="hr-HR" dirty="0"/>
              <a:t>provides support for participants of the </a:t>
            </a:r>
            <a:r>
              <a:rPr lang="en-GB" b="1" dirty="0">
                <a:solidFill>
                  <a:srgbClr val="FDB614"/>
                </a:solidFill>
              </a:rPr>
              <a:t>“Youth in Lodz–I’ve Got a Start-Up Idea”</a:t>
            </a:r>
            <a:r>
              <a:rPr lang="hr-HR" b="1" dirty="0">
                <a:solidFill>
                  <a:srgbClr val="DA2128"/>
                </a:solidFill>
              </a:rPr>
              <a:t> </a:t>
            </a:r>
            <a:r>
              <a:rPr lang="hr-HR" b="1" i="1" dirty="0"/>
              <a:t>-</a:t>
            </a:r>
            <a:r>
              <a:rPr lang="hr-HR" b="1" i="1" dirty="0">
                <a:solidFill>
                  <a:srgbClr val="DA2128"/>
                </a:solidFill>
              </a:rPr>
              <a:t> </a:t>
            </a:r>
            <a:r>
              <a:rPr lang="hr-HR" dirty="0"/>
              <a:t>a </a:t>
            </a:r>
            <a:r>
              <a:rPr lang="en-GB" dirty="0"/>
              <a:t>competition</a:t>
            </a:r>
            <a:r>
              <a:rPr lang="hr-HR" dirty="0"/>
              <a:t> </a:t>
            </a:r>
            <a:r>
              <a:rPr lang="en-GB" dirty="0"/>
              <a:t>supporting creators of innovative projects, both scientific, technological and creative/artistic</a:t>
            </a:r>
            <a:r>
              <a:rPr lang="hr-HR" dirty="0"/>
              <a:t> </a:t>
            </a:r>
            <a:r>
              <a:rPr lang="en-GB" dirty="0"/>
              <a:t>at the early stage of development</a:t>
            </a:r>
            <a:r>
              <a:rPr lang="hr-HR" dirty="0"/>
              <a:t>; the </a:t>
            </a:r>
            <a:r>
              <a:rPr lang="en-GB" dirty="0"/>
              <a:t>access to training, consulting and mentoring, run by experienced entrepreneurs, investors and representatives of VC funds</a:t>
            </a:r>
            <a:r>
              <a:rPr lang="hr-HR" dirty="0"/>
              <a:t> was provided for most promising people/</a:t>
            </a:r>
            <a:r>
              <a:rPr lang="hr-HR" dirty="0" err="1"/>
              <a:t>team</a:t>
            </a:r>
            <a:endParaRPr lang="hr-HR" dirty="0"/>
          </a:p>
        </p:txBody>
      </p:sp>
      <p:grpSp>
        <p:nvGrpSpPr>
          <p:cNvPr id="4" name="Google Shape;664;p39"/>
          <p:cNvGrpSpPr/>
          <p:nvPr/>
        </p:nvGrpSpPr>
        <p:grpSpPr>
          <a:xfrm>
            <a:off x="722036" y="4952374"/>
            <a:ext cx="311741" cy="301424"/>
            <a:chOff x="5941025" y="3634400"/>
            <a:chExt cx="467650" cy="467650"/>
          </a:xfrm>
        </p:grpSpPr>
        <p:sp>
          <p:nvSpPr>
            <p:cNvPr id="5"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70;p39"/>
            <p:cNvSpPr/>
            <p:nvPr/>
          </p:nvSpPr>
          <p:spPr>
            <a:xfrm>
              <a:off x="6202846" y="3720876"/>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1" name="Google Shape;664;p39"/>
          <p:cNvGrpSpPr/>
          <p:nvPr/>
        </p:nvGrpSpPr>
        <p:grpSpPr>
          <a:xfrm>
            <a:off x="717568" y="5733757"/>
            <a:ext cx="311741" cy="301424"/>
            <a:chOff x="5941025" y="3634400"/>
            <a:chExt cx="467650" cy="467650"/>
          </a:xfrm>
        </p:grpSpPr>
        <p:sp>
          <p:nvSpPr>
            <p:cNvPr id="12"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670;p39"/>
            <p:cNvSpPr/>
            <p:nvPr/>
          </p:nvSpPr>
          <p:spPr>
            <a:xfrm>
              <a:off x="6202846" y="3720876"/>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8" name="Google Shape;664;p39"/>
          <p:cNvGrpSpPr/>
          <p:nvPr/>
        </p:nvGrpSpPr>
        <p:grpSpPr>
          <a:xfrm>
            <a:off x="716289" y="5343579"/>
            <a:ext cx="311741" cy="301424"/>
            <a:chOff x="5941025" y="3634400"/>
            <a:chExt cx="467650" cy="467650"/>
          </a:xfrm>
        </p:grpSpPr>
        <p:sp>
          <p:nvSpPr>
            <p:cNvPr id="19"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2"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 name="Google Shape;670;p39"/>
            <p:cNvSpPr/>
            <p:nvPr/>
          </p:nvSpPr>
          <p:spPr>
            <a:xfrm>
              <a:off x="6202846" y="3720876"/>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5" name="Text Placeholder 2">
            <a:extLst>
              <a:ext uri="{FF2B5EF4-FFF2-40B4-BE49-F238E27FC236}">
                <a16:creationId xmlns:a16="http://schemas.microsoft.com/office/drawing/2014/main" id="{68722B96-B3AE-F04D-8E8E-B734542FA019}"/>
              </a:ext>
            </a:extLst>
          </p:cNvPr>
          <p:cNvSpPr txBox="1">
            <a:spLocks/>
          </p:cNvSpPr>
          <p:nvPr/>
        </p:nvSpPr>
        <p:spPr>
          <a:xfrm>
            <a:off x="1083287" y="4976076"/>
            <a:ext cx="10860888" cy="1337854"/>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2700" indent="0" algn="just">
              <a:spcBef>
                <a:spcPts val="300"/>
              </a:spcBef>
              <a:buClr>
                <a:srgbClr val="DA2128"/>
              </a:buClr>
              <a:buNone/>
            </a:pPr>
            <a:r>
              <a:rPr lang="hr-HR" sz="2000" i="1" dirty="0">
                <a:hlinkClick r:id="rId3"/>
              </a:rPr>
              <a:t>https://startupy.lodz.pl/en/news/fight-to-succeed-in-business?category=news</a:t>
            </a:r>
            <a:endParaRPr lang="hr-HR" sz="1800" dirty="0">
              <a:hlinkClick r:id="rId4"/>
            </a:endParaRPr>
          </a:p>
          <a:p>
            <a:pPr marL="12700" indent="0">
              <a:spcBef>
                <a:spcPts val="300"/>
              </a:spcBef>
              <a:buClr>
                <a:srgbClr val="DA2128"/>
              </a:buClr>
              <a:buNone/>
            </a:pPr>
            <a:r>
              <a:rPr lang="pt-BR" sz="2000" i="1" dirty="0">
                <a:hlinkClick r:id="rId4"/>
              </a:rPr>
              <a:t>http://www.eurodesk.pl/aktualnosci/konkursy/europejski-konkurs-innowacji-spolecznych-0</a:t>
            </a:r>
            <a:r>
              <a:rPr lang="hr-HR" sz="2000" i="1" dirty="0"/>
              <a:t> </a:t>
            </a:r>
          </a:p>
          <a:p>
            <a:pPr marL="12700" indent="0">
              <a:spcBef>
                <a:spcPts val="300"/>
              </a:spcBef>
              <a:buClr>
                <a:srgbClr val="DA2128"/>
              </a:buClr>
              <a:buNone/>
            </a:pPr>
            <a:r>
              <a:rPr lang="hr-HR" sz="1800" b="1" i="1" dirty="0" err="1"/>
              <a:t>InvestHorizon</a:t>
            </a:r>
            <a:r>
              <a:rPr lang="hr-HR" sz="1800" b="1" i="1" dirty="0"/>
              <a:t> </a:t>
            </a:r>
            <a:r>
              <a:rPr lang="hr-HR" sz="1800" b="1" i="1" dirty="0" err="1"/>
              <a:t>call</a:t>
            </a:r>
            <a:r>
              <a:rPr lang="hr-HR" sz="1800" b="1" i="1" dirty="0"/>
              <a:t> for </a:t>
            </a:r>
            <a:r>
              <a:rPr lang="hr-HR" sz="1800" b="1" i="1" dirty="0" err="1"/>
              <a:t>applications</a:t>
            </a:r>
            <a:r>
              <a:rPr lang="hr-HR" sz="1800" b="1" i="1" dirty="0"/>
              <a:t> </a:t>
            </a:r>
            <a:r>
              <a:rPr lang="pt-BR" sz="1800" i="1" dirty="0">
                <a:hlinkClick r:id="rId5"/>
              </a:rPr>
              <a:t>https://www.youtube.com/watch?v=dOTBlein6KA&amp;feature=youtu.be</a:t>
            </a:r>
            <a:r>
              <a:rPr lang="hr-HR" sz="1800" i="1" dirty="0"/>
              <a:t> </a:t>
            </a:r>
          </a:p>
          <a:p>
            <a:pPr marL="12700" indent="0">
              <a:spcBef>
                <a:spcPts val="300"/>
              </a:spcBef>
              <a:buClr>
                <a:srgbClr val="DA2128"/>
              </a:buClr>
              <a:buNone/>
            </a:pPr>
            <a:r>
              <a:rPr lang="hr-HR" sz="1800" b="1" i="1" dirty="0"/>
              <a:t>Lodz </a:t>
            </a:r>
            <a:r>
              <a:rPr lang="hr-HR" sz="1800" b="1" i="1" dirty="0" err="1"/>
              <a:t>Creates</a:t>
            </a:r>
            <a:r>
              <a:rPr lang="hr-HR" sz="1800" b="1" i="1" dirty="0"/>
              <a:t> </a:t>
            </a:r>
            <a:r>
              <a:rPr lang="hr-HR" sz="1800" b="1" i="1" dirty="0" err="1"/>
              <a:t>Innovation</a:t>
            </a:r>
            <a:r>
              <a:rPr lang="hr-HR" sz="1800" b="1" i="1" dirty="0"/>
              <a:t> </a:t>
            </a:r>
            <a:r>
              <a:rPr lang="hr-HR" sz="1800" i="1" dirty="0"/>
              <a:t>- </a:t>
            </a:r>
            <a:r>
              <a:rPr lang="en-GB" sz="1800" i="1" dirty="0"/>
              <a:t>news magazine</a:t>
            </a:r>
            <a:r>
              <a:rPr lang="hr-HR" sz="1800" i="1" dirty="0"/>
              <a:t>: </a:t>
            </a:r>
            <a:r>
              <a:rPr lang="pt-BR" sz="1800" i="1" dirty="0">
                <a:hlinkClick r:id="rId6"/>
              </a:rPr>
              <a:t>https://startupy.lodz.pl/uploads/pdf/LKI_LKI3_24_2019_EN.pdf</a:t>
            </a:r>
            <a:r>
              <a:rPr lang="hr-HR" sz="1800" i="1" dirty="0"/>
              <a:t> </a:t>
            </a:r>
            <a:endParaRPr lang="pt-BR" sz="1800" i="1" dirty="0"/>
          </a:p>
          <a:p>
            <a:pPr marL="12700" indent="0" algn="just">
              <a:spcBef>
                <a:spcPts val="300"/>
              </a:spcBef>
              <a:buClr>
                <a:srgbClr val="DA2128"/>
              </a:buClr>
              <a:buNone/>
            </a:pPr>
            <a:endParaRPr lang="hr-HR" dirty="0"/>
          </a:p>
        </p:txBody>
      </p:sp>
    </p:spTree>
    <p:extLst>
      <p:ext uri="{BB962C8B-B14F-4D97-AF65-F5344CB8AC3E}">
        <p14:creationId xmlns:p14="http://schemas.microsoft.com/office/powerpoint/2010/main" val="37208981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Pitching your idea in Croatia</a:t>
            </a:r>
            <a:endParaRPr lang="en-GB" dirty="0"/>
          </a:p>
        </p:txBody>
      </p:sp>
      <p:sp>
        <p:nvSpPr>
          <p:cNvPr id="5" name="TextBox 4"/>
          <p:cNvSpPr txBox="1"/>
          <p:nvPr/>
        </p:nvSpPr>
        <p:spPr>
          <a:xfrm>
            <a:off x="481340" y="2099287"/>
            <a:ext cx="11229319" cy="4216539"/>
          </a:xfrm>
          <a:prstGeom prst="rect">
            <a:avLst/>
          </a:prstGeom>
          <a:noFill/>
        </p:spPr>
        <p:txBody>
          <a:bodyPr wrap="square" numCol="2" rtlCol="0">
            <a:spAutoFit/>
          </a:bodyPr>
          <a:lstStyle/>
          <a:p>
            <a:pPr>
              <a:buClr>
                <a:srgbClr val="FDB614"/>
              </a:buClr>
            </a:pPr>
            <a:r>
              <a:rPr lang="hr-HR" sz="2400" b="1" dirty="0">
                <a:solidFill>
                  <a:srgbClr val="DA2128"/>
                </a:solidFill>
              </a:rPr>
              <a:t>Netokracija.com</a:t>
            </a:r>
            <a:r>
              <a:rPr lang="hr-HR" sz="2400" dirty="0">
                <a:solidFill>
                  <a:srgbClr val="DA2128"/>
                </a:solidFill>
              </a:rPr>
              <a:t> </a:t>
            </a:r>
            <a:r>
              <a:rPr lang="hr-HR" sz="2400" dirty="0"/>
              <a:t>– </a:t>
            </a:r>
            <a:r>
              <a:rPr lang="hr-HR" sz="2400" dirty="0">
                <a:solidFill>
                  <a:srgbClr val="4D4D4C"/>
                </a:solidFill>
              </a:rPr>
              <a:t>independent, regional magazine </a:t>
            </a:r>
            <a:r>
              <a:rPr lang="en-GB" sz="2400" dirty="0">
                <a:solidFill>
                  <a:srgbClr val="4D4D4C"/>
                </a:solidFill>
              </a:rPr>
              <a:t>dedicated to digital business and start-ups, marketing and culture</a:t>
            </a:r>
            <a:r>
              <a:rPr lang="hr-HR" sz="2400" dirty="0">
                <a:solidFill>
                  <a:srgbClr val="4D4D4C"/>
                </a:solidFill>
              </a:rPr>
              <a:t> </a:t>
            </a:r>
            <a:r>
              <a:rPr lang="en-GB" i="1" dirty="0">
                <a:hlinkClick r:id="rId2"/>
              </a:rPr>
              <a:t>https://www.netokracija.com/tag/idea-pitch</a:t>
            </a:r>
            <a:r>
              <a:rPr lang="hr-HR" i="1" dirty="0"/>
              <a:t> </a:t>
            </a:r>
          </a:p>
          <a:p>
            <a:pPr>
              <a:buClr>
                <a:srgbClr val="FDB614"/>
              </a:buClr>
            </a:pPr>
            <a:endParaRPr lang="en-IE" sz="2400" b="1" dirty="0">
              <a:solidFill>
                <a:srgbClr val="FDB614"/>
              </a:solidFill>
            </a:endParaRPr>
          </a:p>
          <a:p>
            <a:pPr>
              <a:buClr>
                <a:srgbClr val="FDB614"/>
              </a:buClr>
            </a:pPr>
            <a:r>
              <a:rPr lang="hr-HR" sz="2400" b="1" dirty="0">
                <a:solidFill>
                  <a:srgbClr val="DA2128"/>
                </a:solidFill>
              </a:rPr>
              <a:t>Pitching competition for start-ups </a:t>
            </a:r>
            <a:r>
              <a:rPr lang="hr-HR" sz="2400" dirty="0">
                <a:solidFill>
                  <a:srgbClr val="4D4D4C"/>
                </a:solidFill>
              </a:rPr>
              <a:t>- </a:t>
            </a:r>
            <a:r>
              <a:rPr lang="hr-HR" sz="2400" dirty="0"/>
              <a:t>e</a:t>
            </a:r>
            <a:r>
              <a:rPr lang="en-GB" sz="2400" dirty="0">
                <a:solidFill>
                  <a:srgbClr val="4D4D4C"/>
                </a:solidFill>
              </a:rPr>
              <a:t>ach team </a:t>
            </a:r>
            <a:r>
              <a:rPr lang="hr-HR" sz="2400" dirty="0">
                <a:solidFill>
                  <a:srgbClr val="4D4D4C"/>
                </a:solidFill>
              </a:rPr>
              <a:t>holds </a:t>
            </a:r>
            <a:r>
              <a:rPr lang="en-GB" sz="2400" dirty="0">
                <a:solidFill>
                  <a:srgbClr val="4D4D4C"/>
                </a:solidFill>
              </a:rPr>
              <a:t>a five-minute presentation of their project in English</a:t>
            </a:r>
            <a:r>
              <a:rPr lang="hr-HR" sz="2400" dirty="0">
                <a:solidFill>
                  <a:srgbClr val="4D4D4C"/>
                </a:solidFill>
              </a:rPr>
              <a:t> in front of the jury;</a:t>
            </a:r>
            <a:r>
              <a:rPr lang="en-GB" sz="2400" dirty="0">
                <a:solidFill>
                  <a:srgbClr val="4D4D4C"/>
                </a:solidFill>
              </a:rPr>
              <a:t> </a:t>
            </a:r>
            <a:r>
              <a:rPr lang="hr-HR" sz="2400" b="1" dirty="0">
                <a:solidFill>
                  <a:srgbClr val="4D4D4C"/>
                </a:solidFill>
              </a:rPr>
              <a:t>reward</a:t>
            </a:r>
            <a:r>
              <a:rPr lang="hr-HR" sz="2400" dirty="0">
                <a:solidFill>
                  <a:srgbClr val="4D4D4C"/>
                </a:solidFill>
              </a:rPr>
              <a:t>: </a:t>
            </a:r>
            <a:r>
              <a:rPr lang="en-GB" sz="2400" dirty="0">
                <a:solidFill>
                  <a:srgbClr val="4D4D4C"/>
                </a:solidFill>
              </a:rPr>
              <a:t>8 days in the WARP program in Krakow</a:t>
            </a:r>
            <a:r>
              <a:rPr lang="hr-HR" sz="2400" dirty="0">
                <a:solidFill>
                  <a:srgbClr val="4D4D4C"/>
                </a:solidFill>
              </a:rPr>
              <a:t>;</a:t>
            </a:r>
            <a:r>
              <a:rPr lang="en-GB" sz="2400" dirty="0">
                <a:solidFill>
                  <a:srgbClr val="4D4D4C"/>
                </a:solidFill>
              </a:rPr>
              <a:t> travel and stay costs </a:t>
            </a:r>
            <a:r>
              <a:rPr lang="hr-HR" sz="2400" dirty="0">
                <a:solidFill>
                  <a:srgbClr val="4D4D4C"/>
                </a:solidFill>
              </a:rPr>
              <a:t>fully </a:t>
            </a:r>
            <a:r>
              <a:rPr lang="en-GB" sz="2400" dirty="0">
                <a:solidFill>
                  <a:srgbClr val="4D4D4C"/>
                </a:solidFill>
              </a:rPr>
              <a:t>covered</a:t>
            </a:r>
          </a:p>
          <a:p>
            <a:pPr>
              <a:buClr>
                <a:srgbClr val="FDB614"/>
              </a:buClr>
            </a:pPr>
            <a:endParaRPr lang="hr-HR" sz="2400" dirty="0">
              <a:solidFill>
                <a:srgbClr val="4D4D4C"/>
              </a:solidFill>
            </a:endParaRPr>
          </a:p>
          <a:p>
            <a:pPr>
              <a:buClr>
                <a:srgbClr val="FDB614"/>
              </a:buClr>
            </a:pPr>
            <a:r>
              <a:rPr lang="hr-HR" sz="2400" b="1" dirty="0">
                <a:solidFill>
                  <a:srgbClr val="1268B3"/>
                </a:solidFill>
              </a:rPr>
              <a:t>Startup Factory </a:t>
            </a:r>
            <a:r>
              <a:rPr lang="hr-HR" sz="2400" dirty="0">
                <a:solidFill>
                  <a:srgbClr val="4D4D4C"/>
                </a:solidFill>
              </a:rPr>
              <a:t>by </a:t>
            </a:r>
            <a:r>
              <a:rPr lang="hr-HR" sz="2400" b="1" dirty="0">
                <a:solidFill>
                  <a:srgbClr val="4D4D4C"/>
                </a:solidFill>
              </a:rPr>
              <a:t>ZICER</a:t>
            </a:r>
            <a:r>
              <a:rPr lang="hr-HR" sz="2400" dirty="0">
                <a:solidFill>
                  <a:srgbClr val="4D4D4C"/>
                </a:solidFill>
              </a:rPr>
              <a:t> (Zagreb Inovation Centre) - </a:t>
            </a:r>
            <a:r>
              <a:rPr lang="en-GB" sz="2400" dirty="0">
                <a:solidFill>
                  <a:srgbClr val="4D4D4C"/>
                </a:solidFill>
              </a:rPr>
              <a:t>The program provides intensive training, top mentors, ZICER infrastructure, promotional support and networking</a:t>
            </a:r>
          </a:p>
          <a:p>
            <a:pPr>
              <a:buClr>
                <a:srgbClr val="FDB614"/>
              </a:buClr>
            </a:pPr>
            <a:endParaRPr lang="en-GB" sz="2400" dirty="0">
              <a:solidFill>
                <a:srgbClr val="4D4D4C"/>
              </a:solidFill>
            </a:endParaRPr>
          </a:p>
          <a:p>
            <a:pPr>
              <a:buClr>
                <a:srgbClr val="FDB614"/>
              </a:buClr>
            </a:pPr>
            <a:r>
              <a:rPr lang="hr-HR" sz="2400" dirty="0">
                <a:solidFill>
                  <a:srgbClr val="4D4D4C"/>
                </a:solidFill>
              </a:rPr>
              <a:t> </a:t>
            </a:r>
            <a:r>
              <a:rPr lang="hr-HR" i="1" dirty="0">
                <a:hlinkClick r:id="rId3"/>
              </a:rPr>
              <a:t>https://startupfactory.zicer.hr/</a:t>
            </a:r>
            <a:r>
              <a:rPr lang="hr-HR" i="1" dirty="0"/>
              <a:t> </a:t>
            </a:r>
          </a:p>
          <a:p>
            <a:pPr marL="12700" lvl="7">
              <a:buClr>
                <a:srgbClr val="FDB614"/>
              </a:buClr>
            </a:pPr>
            <a:r>
              <a:rPr lang="hr-HR" i="1" dirty="0"/>
              <a:t>					        </a:t>
            </a:r>
            <a:r>
              <a:rPr lang="hr-HR" i="1" dirty="0">
                <a:hlinkClick r:id="rId4"/>
              </a:rPr>
              <a:t>http://crane.hr/prijava-projekta/</a:t>
            </a:r>
            <a:r>
              <a:rPr lang="hr-HR" i="1" dirty="0"/>
              <a:t> </a:t>
            </a:r>
          </a:p>
          <a:p>
            <a:r>
              <a:rPr lang="hr-HR" dirty="0"/>
              <a:t>				</a:t>
            </a:r>
            <a:endParaRPr lang="en-GB" dirty="0"/>
          </a:p>
        </p:txBody>
      </p:sp>
    </p:spTree>
    <p:extLst>
      <p:ext uri="{BB962C8B-B14F-4D97-AF65-F5344CB8AC3E}">
        <p14:creationId xmlns:p14="http://schemas.microsoft.com/office/powerpoint/2010/main" val="24124659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Pitching your idea in Croatia</a:t>
            </a:r>
            <a:endParaRPr lang="en-GB" dirty="0"/>
          </a:p>
        </p:txBody>
      </p:sp>
      <p:sp>
        <p:nvSpPr>
          <p:cNvPr id="5" name="TextBox 4"/>
          <p:cNvSpPr txBox="1"/>
          <p:nvPr/>
        </p:nvSpPr>
        <p:spPr>
          <a:xfrm>
            <a:off x="375007" y="2021570"/>
            <a:ext cx="11229319" cy="3416320"/>
          </a:xfrm>
          <a:prstGeom prst="rect">
            <a:avLst/>
          </a:prstGeom>
          <a:noFill/>
        </p:spPr>
        <p:txBody>
          <a:bodyPr wrap="square" numCol="2" rtlCol="0">
            <a:spAutoFit/>
          </a:bodyPr>
          <a:lstStyle/>
          <a:p>
            <a:pPr marL="342900" indent="-342900">
              <a:buClr>
                <a:srgbClr val="DA2128"/>
              </a:buClr>
              <a:buFont typeface="Arial" panose="020B0604020202020204" pitchFamily="34" charset="0"/>
              <a:buChar char="•"/>
            </a:pPr>
            <a:endParaRPr lang="en-IE" sz="2400" b="1" dirty="0">
              <a:solidFill>
                <a:srgbClr val="1268B3"/>
              </a:solidFill>
            </a:endParaRPr>
          </a:p>
          <a:p>
            <a:pPr marL="342900" indent="-342900">
              <a:buClr>
                <a:srgbClr val="DA2128"/>
              </a:buClr>
              <a:buFont typeface="Arial" panose="020B0604020202020204" pitchFamily="34" charset="0"/>
              <a:buChar char="•"/>
            </a:pPr>
            <a:r>
              <a:rPr lang="hr-HR" sz="2400" b="1" dirty="0">
                <a:solidFill>
                  <a:srgbClr val="1268B3"/>
                </a:solidFill>
              </a:rPr>
              <a:t>Zagreb Connect </a:t>
            </a:r>
            <a:r>
              <a:rPr lang="hr-HR" sz="2400" dirty="0"/>
              <a:t>- </a:t>
            </a:r>
            <a:r>
              <a:rPr lang="hr-HR" sz="2400" dirty="0">
                <a:solidFill>
                  <a:srgbClr val="1268B3"/>
                </a:solidFill>
              </a:rPr>
              <a:t>international startup conference </a:t>
            </a:r>
            <a:r>
              <a:rPr lang="hr-HR" sz="2400" dirty="0"/>
              <a:t>- </a:t>
            </a:r>
            <a:r>
              <a:rPr lang="en-GB" sz="2400" dirty="0">
                <a:solidFill>
                  <a:srgbClr val="4D4D4C"/>
                </a:solidFill>
              </a:rPr>
              <a:t>grand finale of the Start-up Factory pre-accelerator program</a:t>
            </a:r>
            <a:r>
              <a:rPr lang="hr-HR" sz="2400" dirty="0">
                <a:solidFill>
                  <a:srgbClr val="4D4D4C"/>
                </a:solidFill>
              </a:rPr>
              <a:t>; the </a:t>
            </a:r>
            <a:r>
              <a:rPr lang="en-GB" sz="2400" dirty="0">
                <a:solidFill>
                  <a:srgbClr val="4D4D4C"/>
                </a:solidFill>
              </a:rPr>
              <a:t>best teams </a:t>
            </a:r>
            <a:r>
              <a:rPr lang="hr-HR" sz="2400" dirty="0">
                <a:solidFill>
                  <a:srgbClr val="4D4D4C"/>
                </a:solidFill>
              </a:rPr>
              <a:t>get </a:t>
            </a:r>
            <a:r>
              <a:rPr lang="en-GB" sz="2400" dirty="0">
                <a:solidFill>
                  <a:srgbClr val="4D4D4C"/>
                </a:solidFill>
              </a:rPr>
              <a:t>grants worth HRK 1,000,000.00; the Start-up Factory does not enter into the ownership structure</a:t>
            </a:r>
          </a:p>
          <a:p>
            <a:pPr marL="342900" indent="-342900">
              <a:buClr>
                <a:srgbClr val="DA2128"/>
              </a:buClr>
              <a:buFont typeface="Arial" panose="020B0604020202020204" pitchFamily="34" charset="0"/>
              <a:buChar char="•"/>
            </a:pPr>
            <a:endParaRPr lang="en-GB" sz="1600" dirty="0">
              <a:solidFill>
                <a:srgbClr val="4D4D4C"/>
              </a:solidFill>
            </a:endParaRPr>
          </a:p>
          <a:p>
            <a:pPr marL="225425">
              <a:buClr>
                <a:srgbClr val="DA2128"/>
              </a:buClr>
            </a:pPr>
            <a:r>
              <a:rPr lang="en-GB" sz="2400" dirty="0">
                <a:solidFill>
                  <a:srgbClr val="4D4D4C"/>
                </a:solidFill>
              </a:rPr>
              <a:t> </a:t>
            </a:r>
            <a:r>
              <a:rPr lang="en-GB" i="1" dirty="0">
                <a:hlinkClick r:id="rId2"/>
              </a:rPr>
              <a:t>https://zagrebconnect.zicer.hr/</a:t>
            </a:r>
            <a:r>
              <a:rPr lang="hr-HR" i="1" dirty="0"/>
              <a:t> </a:t>
            </a:r>
          </a:p>
          <a:p>
            <a:pPr marL="342900" indent="-342900">
              <a:buClr>
                <a:srgbClr val="DA2128"/>
              </a:buClr>
              <a:buFont typeface="Arial" panose="020B0604020202020204" pitchFamily="34" charset="0"/>
              <a:buChar char="•"/>
            </a:pPr>
            <a:endParaRPr lang="en-IE" sz="1050" i="1" dirty="0"/>
          </a:p>
          <a:p>
            <a:pPr marL="342900" indent="-342900">
              <a:buClr>
                <a:srgbClr val="DA2128"/>
              </a:buClr>
              <a:buFont typeface="Arial" panose="020B0604020202020204" pitchFamily="34" charset="0"/>
              <a:buChar char="•"/>
            </a:pPr>
            <a:endParaRPr lang="hr-HR" i="1" dirty="0"/>
          </a:p>
          <a:p>
            <a:pPr marL="342900" indent="-342900">
              <a:buClr>
                <a:srgbClr val="DA2128"/>
              </a:buClr>
              <a:buFont typeface="Arial" panose="020B0604020202020204" pitchFamily="34" charset="0"/>
              <a:buChar char="•"/>
            </a:pPr>
            <a:r>
              <a:rPr lang="en-GB" sz="2400" b="1" dirty="0">
                <a:solidFill>
                  <a:srgbClr val="1268B3"/>
                </a:solidFill>
              </a:rPr>
              <a:t>CRANE</a:t>
            </a:r>
            <a:r>
              <a:rPr lang="en-GB" sz="2400" dirty="0">
                <a:solidFill>
                  <a:srgbClr val="4D4D4C"/>
                </a:solidFill>
              </a:rPr>
              <a:t> </a:t>
            </a:r>
            <a:r>
              <a:rPr lang="hr-HR" sz="2400" dirty="0">
                <a:solidFill>
                  <a:srgbClr val="4D4D4C"/>
                </a:solidFill>
              </a:rPr>
              <a:t>(</a:t>
            </a:r>
            <a:r>
              <a:rPr lang="en-GB" sz="2400" dirty="0">
                <a:solidFill>
                  <a:srgbClr val="4D4D4C"/>
                </a:solidFill>
              </a:rPr>
              <a:t>Croatian network of business angels</a:t>
            </a:r>
            <a:r>
              <a:rPr lang="hr-HR" sz="2400" dirty="0">
                <a:solidFill>
                  <a:srgbClr val="4D4D4C"/>
                </a:solidFill>
              </a:rPr>
              <a:t>) - </a:t>
            </a:r>
            <a:r>
              <a:rPr lang="en-GB" sz="2400" dirty="0">
                <a:solidFill>
                  <a:srgbClr val="4D4D4C"/>
                </a:solidFill>
              </a:rPr>
              <a:t>private investors interested in investing in manufacturing and innovative companies at a very early stage of development</a:t>
            </a:r>
            <a:endParaRPr lang="hr-HR" sz="2400" dirty="0">
              <a:solidFill>
                <a:srgbClr val="4D4D4C"/>
              </a:solidFill>
            </a:endParaRPr>
          </a:p>
          <a:p>
            <a:pPr marL="266700" lvl="7">
              <a:buClr>
                <a:srgbClr val="DA2128"/>
              </a:buClr>
            </a:pPr>
            <a:r>
              <a:rPr lang="hr-HR" i="1" dirty="0"/>
              <a:t>					        </a:t>
            </a:r>
            <a:r>
              <a:rPr lang="hr-HR" i="1" dirty="0">
                <a:hlinkClick r:id="rId3"/>
              </a:rPr>
              <a:t>http://crane.hr/prijava-projekta/</a:t>
            </a:r>
            <a:r>
              <a:rPr lang="hr-HR" i="1" dirty="0"/>
              <a:t> </a:t>
            </a:r>
          </a:p>
          <a:p>
            <a:pPr>
              <a:buClr>
                <a:srgbClr val="DA2128"/>
              </a:buClr>
            </a:pPr>
            <a:r>
              <a:rPr lang="hr-HR" dirty="0"/>
              <a:t>				</a:t>
            </a:r>
            <a:endParaRPr lang="en-GB" dirty="0"/>
          </a:p>
        </p:txBody>
      </p:sp>
    </p:spTree>
    <p:extLst>
      <p:ext uri="{BB962C8B-B14F-4D97-AF65-F5344CB8AC3E}">
        <p14:creationId xmlns:p14="http://schemas.microsoft.com/office/powerpoint/2010/main" val="18698911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12826E8-43D1-474E-9E39-7DDA649E0823}"/>
              </a:ext>
            </a:extLst>
          </p:cNvPr>
          <p:cNvSpPr/>
          <p:nvPr/>
        </p:nvSpPr>
        <p:spPr>
          <a:xfrm rot="285998">
            <a:off x="-165723" y="601371"/>
            <a:ext cx="5303923"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
            <a:extLst>
              <a:ext uri="{FF2B5EF4-FFF2-40B4-BE49-F238E27FC236}">
                <a16:creationId xmlns:a16="http://schemas.microsoft.com/office/drawing/2014/main" id="{AB76A2A9-247A-854E-896C-A9EFD88C13B6}"/>
              </a:ext>
            </a:extLst>
          </p:cNvPr>
          <p:cNvSpPr>
            <a:spLocks noGrp="1"/>
          </p:cNvSpPr>
          <p:nvPr>
            <p:ph type="body" sz="quarter" idx="10"/>
          </p:nvPr>
        </p:nvSpPr>
        <p:spPr>
          <a:xfrm rot="285998">
            <a:off x="394963" y="776271"/>
            <a:ext cx="5664057" cy="716025"/>
          </a:xfrm>
        </p:spPr>
        <p:txBody>
          <a:bodyPr/>
          <a:lstStyle/>
          <a:p>
            <a:r>
              <a:rPr lang="hr-HR" dirty="0"/>
              <a:t>Pitching your idea in UK</a:t>
            </a:r>
            <a:endParaRPr lang="en-GB" dirty="0"/>
          </a:p>
        </p:txBody>
      </p:sp>
      <p:sp>
        <p:nvSpPr>
          <p:cNvPr id="19" name="Text Placeholder 2">
            <a:extLst>
              <a:ext uri="{FF2B5EF4-FFF2-40B4-BE49-F238E27FC236}">
                <a16:creationId xmlns:a16="http://schemas.microsoft.com/office/drawing/2014/main" id="{2D140A90-CB0A-8741-A73B-F2A3CEC4A383}"/>
              </a:ext>
            </a:extLst>
          </p:cNvPr>
          <p:cNvSpPr>
            <a:spLocks noGrp="1"/>
          </p:cNvSpPr>
          <p:nvPr>
            <p:ph type="body" sz="quarter" idx="20"/>
          </p:nvPr>
        </p:nvSpPr>
        <p:spPr>
          <a:xfrm>
            <a:off x="658268" y="2543175"/>
            <a:ext cx="3999457" cy="3746032"/>
          </a:xfrm>
        </p:spPr>
        <p:txBody>
          <a:bodyPr/>
          <a:lstStyle/>
          <a:p>
            <a:pPr marL="0" indent="0">
              <a:buNone/>
            </a:pPr>
            <a:r>
              <a:rPr lang="en-GB" b="1" i="1" dirty="0">
                <a:solidFill>
                  <a:srgbClr val="DA2128"/>
                </a:solidFill>
              </a:rPr>
              <a:t>Dragon</a:t>
            </a:r>
            <a:r>
              <a:rPr lang="hr-HR" b="1" i="1" dirty="0">
                <a:solidFill>
                  <a:srgbClr val="DA2128"/>
                </a:solidFill>
              </a:rPr>
              <a:t>’</a:t>
            </a:r>
            <a:r>
              <a:rPr lang="en-GB" b="1" i="1" dirty="0">
                <a:solidFill>
                  <a:srgbClr val="DA2128"/>
                </a:solidFill>
              </a:rPr>
              <a:t>s Den UK</a:t>
            </a:r>
            <a:r>
              <a:rPr lang="hr-HR" b="1" i="1" dirty="0">
                <a:solidFill>
                  <a:srgbClr val="DA2128"/>
                </a:solidFill>
              </a:rPr>
              <a:t> </a:t>
            </a:r>
            <a:r>
              <a:rPr lang="hr-HR" i="1" dirty="0"/>
              <a:t>– a </a:t>
            </a:r>
            <a:r>
              <a:rPr lang="en-GB" i="1" dirty="0"/>
              <a:t>trio of graduates pitch their idea of a phone case business to the Dragons and they end up being spoilt for choice as three offers are made.</a:t>
            </a:r>
          </a:p>
          <a:p>
            <a:pPr marL="0" indent="0">
              <a:buNone/>
            </a:pPr>
            <a:endParaRPr lang="en-GB" dirty="0"/>
          </a:p>
        </p:txBody>
      </p:sp>
      <p:sp>
        <p:nvSpPr>
          <p:cNvPr id="20" name="Rectangle 19">
            <a:extLst>
              <a:ext uri="{FF2B5EF4-FFF2-40B4-BE49-F238E27FC236}">
                <a16:creationId xmlns:a16="http://schemas.microsoft.com/office/drawing/2014/main" id="{2A18A35A-03EE-5C4E-ACA2-A1DB792C9CFB}"/>
              </a:ext>
            </a:extLst>
          </p:cNvPr>
          <p:cNvSpPr/>
          <p:nvPr/>
        </p:nvSpPr>
        <p:spPr>
          <a:xfrm>
            <a:off x="5842153" y="5817850"/>
            <a:ext cx="5683048" cy="400110"/>
          </a:xfrm>
          <a:prstGeom prst="rect">
            <a:avLst/>
          </a:prstGeom>
        </p:spPr>
        <p:txBody>
          <a:bodyPr wrap="square">
            <a:spAutoFit/>
          </a:bodyPr>
          <a:lstStyle/>
          <a:p>
            <a:r>
              <a:rPr lang="en-GB" sz="2000" i="1" dirty="0">
                <a:hlinkClick r:id="rId4"/>
              </a:rPr>
              <a:t>https://www.youtube.com/watch?v=TJlNdcH0yts</a:t>
            </a:r>
            <a:r>
              <a:rPr lang="hr-HR" sz="2000" i="1" dirty="0"/>
              <a:t> </a:t>
            </a:r>
            <a:endParaRPr lang="en-GB" sz="2000" i="1" dirty="0"/>
          </a:p>
        </p:txBody>
      </p:sp>
      <p:grpSp>
        <p:nvGrpSpPr>
          <p:cNvPr id="21" name="Google Shape;664;p39">
            <a:extLst>
              <a:ext uri="{FF2B5EF4-FFF2-40B4-BE49-F238E27FC236}">
                <a16:creationId xmlns:a16="http://schemas.microsoft.com/office/drawing/2014/main" id="{2FD3E340-975A-3C4B-8435-DC2610207B52}"/>
              </a:ext>
            </a:extLst>
          </p:cNvPr>
          <p:cNvGrpSpPr/>
          <p:nvPr/>
        </p:nvGrpSpPr>
        <p:grpSpPr>
          <a:xfrm>
            <a:off x="5530412" y="5870369"/>
            <a:ext cx="311741" cy="301424"/>
            <a:chOff x="5941025" y="3634400"/>
            <a:chExt cx="467650" cy="467650"/>
          </a:xfrm>
        </p:grpSpPr>
        <p:sp>
          <p:nvSpPr>
            <p:cNvPr id="22" name="Google Shape;665;p39">
              <a:extLst>
                <a:ext uri="{FF2B5EF4-FFF2-40B4-BE49-F238E27FC236}">
                  <a16:creationId xmlns:a16="http://schemas.microsoft.com/office/drawing/2014/main" id="{4571698F-DDAD-C148-AF94-A0315D226BA7}"/>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666;p39">
              <a:extLst>
                <a:ext uri="{FF2B5EF4-FFF2-40B4-BE49-F238E27FC236}">
                  <a16:creationId xmlns:a16="http://schemas.microsoft.com/office/drawing/2014/main" id="{B31B6448-622E-7C44-91D3-80A0C5CB8DB1}"/>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 name="Google Shape;667;p39">
              <a:extLst>
                <a:ext uri="{FF2B5EF4-FFF2-40B4-BE49-F238E27FC236}">
                  <a16:creationId xmlns:a16="http://schemas.microsoft.com/office/drawing/2014/main" id="{1F830293-936B-A34C-B209-3430A1E7646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668;p39">
              <a:extLst>
                <a:ext uri="{FF2B5EF4-FFF2-40B4-BE49-F238E27FC236}">
                  <a16:creationId xmlns:a16="http://schemas.microsoft.com/office/drawing/2014/main" id="{BCAB3ABC-DAD1-0049-8974-759A2E95454F}"/>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 name="Google Shape;669;p39">
              <a:extLst>
                <a:ext uri="{FF2B5EF4-FFF2-40B4-BE49-F238E27FC236}">
                  <a16:creationId xmlns:a16="http://schemas.microsoft.com/office/drawing/2014/main" id="{96C52DBE-5976-0F46-8418-EF0E8CADC2CE}"/>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 name="Google Shape;670;p39">
              <a:extLst>
                <a:ext uri="{FF2B5EF4-FFF2-40B4-BE49-F238E27FC236}">
                  <a16:creationId xmlns:a16="http://schemas.microsoft.com/office/drawing/2014/main" id="{D07E4AEC-D405-234D-B134-625AF78C4D7A}"/>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pic>
        <p:nvPicPr>
          <p:cNvPr id="28" name="Picture 27">
            <a:extLst>
              <a:ext uri="{FF2B5EF4-FFF2-40B4-BE49-F238E27FC236}">
                <a16:creationId xmlns:a16="http://schemas.microsoft.com/office/drawing/2014/main" id="{77DB9F2A-8A7C-9740-922C-82E40C2E557C}"/>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4463870" y="1886140"/>
            <a:ext cx="7492030" cy="4056490"/>
          </a:xfrm>
          <a:prstGeom prst="rect">
            <a:avLst/>
          </a:prstGeom>
        </p:spPr>
      </p:pic>
      <p:pic>
        <p:nvPicPr>
          <p:cNvPr id="29" name="TJlNdcH0yts">
            <a:extLst>
              <a:ext uri="{FF2B5EF4-FFF2-40B4-BE49-F238E27FC236}">
                <a16:creationId xmlns:a16="http://schemas.microsoft.com/office/drawing/2014/main" id="{4CC3C6B4-CF88-BD4B-A8A9-0400BBC98253}"/>
              </a:ext>
            </a:extLst>
          </p:cNvPr>
          <p:cNvPicPr>
            <a:picLocks noRot="1" noChangeAspect="1"/>
          </p:cNvPicPr>
          <p:nvPr>
            <a:videoFile r:link="rId1"/>
          </p:nvPr>
        </p:nvPicPr>
        <p:blipFill>
          <a:blip r:embed="rId6"/>
          <a:stretch>
            <a:fillRect/>
          </a:stretch>
        </p:blipFill>
        <p:spPr>
          <a:xfrm>
            <a:off x="5514975" y="2185115"/>
            <a:ext cx="5475772" cy="3080122"/>
          </a:xfrm>
          <a:prstGeom prst="rect">
            <a:avLst/>
          </a:prstGeom>
        </p:spPr>
      </p:pic>
    </p:spTree>
    <p:extLst>
      <p:ext uri="{BB962C8B-B14F-4D97-AF65-F5344CB8AC3E}">
        <p14:creationId xmlns:p14="http://schemas.microsoft.com/office/powerpoint/2010/main" val="26773422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Financial support in Croatia</a:t>
            </a:r>
            <a:endParaRPr lang="en-GB" dirty="0"/>
          </a:p>
        </p:txBody>
      </p:sp>
      <p:sp>
        <p:nvSpPr>
          <p:cNvPr id="3" name="Text Placeholder 2"/>
          <p:cNvSpPr>
            <a:spLocks noGrp="1"/>
          </p:cNvSpPr>
          <p:nvPr>
            <p:ph type="body" sz="quarter" idx="20"/>
          </p:nvPr>
        </p:nvSpPr>
        <p:spPr>
          <a:xfrm>
            <a:off x="776413" y="1931714"/>
            <a:ext cx="5838700" cy="4643410"/>
          </a:xfrm>
        </p:spPr>
        <p:txBody>
          <a:bodyPr/>
          <a:lstStyle/>
          <a:p>
            <a:pPr marL="0" indent="0">
              <a:buNone/>
            </a:pPr>
            <a:r>
              <a:rPr lang="en-GB" b="1" dirty="0"/>
              <a:t>Ministry of Labour and the Pension System and the Croatian Employment </a:t>
            </a:r>
            <a:r>
              <a:rPr lang="hr-HR" b="1" dirty="0"/>
              <a:t>Office (HZZ) </a:t>
            </a:r>
            <a:r>
              <a:rPr lang="en-GB" dirty="0"/>
              <a:t>implement a series of </a:t>
            </a:r>
            <a:r>
              <a:rPr lang="en-GB" b="1" dirty="0">
                <a:solidFill>
                  <a:srgbClr val="DA2128"/>
                </a:solidFill>
              </a:rPr>
              <a:t>active employment policy measures </a:t>
            </a:r>
            <a:r>
              <a:rPr lang="en-GB" dirty="0"/>
              <a:t>aimed at promoting employment</a:t>
            </a:r>
            <a:r>
              <a:rPr lang="hr-HR" dirty="0"/>
              <a:t>, </a:t>
            </a:r>
            <a:r>
              <a:rPr lang="en-GB" dirty="0"/>
              <a:t>further training of workers and preserving job</a:t>
            </a:r>
            <a:r>
              <a:rPr lang="hr-HR" dirty="0"/>
              <a:t>s</a:t>
            </a:r>
          </a:p>
          <a:p>
            <a:pPr>
              <a:buFont typeface="Wingdings" panose="05000000000000000000" pitchFamily="2" charset="2"/>
              <a:buChar char="§"/>
            </a:pPr>
            <a:r>
              <a:rPr lang="hr-HR" b="1" dirty="0"/>
              <a:t>Measure no 3</a:t>
            </a:r>
            <a:r>
              <a:rPr lang="hr-HR" dirty="0"/>
              <a:t>: </a:t>
            </a:r>
            <a:r>
              <a:rPr lang="en-GB" b="1" dirty="0">
                <a:solidFill>
                  <a:srgbClr val="1268B3"/>
                </a:solidFill>
              </a:rPr>
              <a:t>Self-employment grants</a:t>
            </a:r>
            <a:r>
              <a:rPr lang="hr-HR" b="1" dirty="0">
                <a:solidFill>
                  <a:srgbClr val="1268B3"/>
                </a:solidFill>
              </a:rPr>
              <a:t>: </a:t>
            </a:r>
            <a:r>
              <a:rPr lang="en-GB" dirty="0"/>
              <a:t>state </a:t>
            </a:r>
            <a:r>
              <a:rPr lang="hr-HR" dirty="0"/>
              <a:t>support </a:t>
            </a:r>
            <a:r>
              <a:rPr lang="en-GB" dirty="0"/>
              <a:t>granted to unemployed persons who decide to start their own business and are registered with the </a:t>
            </a:r>
            <a:r>
              <a:rPr lang="hr-HR" dirty="0"/>
              <a:t>HZZ</a:t>
            </a:r>
            <a:br>
              <a:rPr lang="hr-HR" dirty="0"/>
            </a:br>
            <a:r>
              <a:rPr lang="hr-HR" dirty="0"/>
              <a:t>- </a:t>
            </a:r>
            <a:r>
              <a:rPr lang="hr-HR" sz="2000" i="1" dirty="0">
                <a:hlinkClick r:id="rId2"/>
              </a:rPr>
              <a:t>http://mjere.hr/mjere/potpore-za-samozaposljavanje/</a:t>
            </a:r>
            <a:endParaRPr lang="hr-HR" sz="2000" i="1" dirty="0"/>
          </a:p>
        </p:txBody>
      </p:sp>
      <p:pic>
        <p:nvPicPr>
          <p:cNvPr id="4" name="Picture 3">
            <a:extLst>
              <a:ext uri="{FF2B5EF4-FFF2-40B4-BE49-F238E27FC236}">
                <a16:creationId xmlns:a16="http://schemas.microsoft.com/office/drawing/2014/main" id="{0DEEED43-13BD-4E49-B849-3E85C732924A}"/>
              </a:ext>
            </a:extLst>
          </p:cNvPr>
          <p:cNvPicPr>
            <a:picLocks noChangeAspect="1"/>
          </p:cNvPicPr>
          <p:nvPr/>
        </p:nvPicPr>
        <p:blipFill rotWithShape="1">
          <a:blip r:embed="rId3">
            <a:extLst>
              <a:ext uri="{28A0092B-C50C-407E-A947-70E740481C1C}">
                <a14:useLocalDpi xmlns:a14="http://schemas.microsoft.com/office/drawing/2010/main" val="0"/>
              </a:ext>
            </a:extLst>
          </a:blip>
          <a:srcRect l="8387" t="10823" r="9307" b="5574"/>
          <a:stretch/>
        </p:blipFill>
        <p:spPr>
          <a:xfrm>
            <a:off x="5693309" y="2643186"/>
            <a:ext cx="6595191" cy="3570905"/>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F664D545-699B-5549-8AE2-5725651E52A9}"/>
              </a:ext>
            </a:extLst>
          </p:cNvPr>
          <p:cNvPicPr>
            <a:picLocks noChangeAspect="1"/>
          </p:cNvPicPr>
          <p:nvPr/>
        </p:nvPicPr>
        <p:blipFill>
          <a:blip r:embed="rId4"/>
          <a:stretch>
            <a:fillRect/>
          </a:stretch>
        </p:blipFill>
        <p:spPr>
          <a:xfrm>
            <a:off x="6690538" y="2934713"/>
            <a:ext cx="4725049" cy="2637412"/>
          </a:xfrm>
          <a:prstGeom prst="rect">
            <a:avLst/>
          </a:prstGeom>
        </p:spPr>
      </p:pic>
    </p:spTree>
    <p:extLst>
      <p:ext uri="{BB962C8B-B14F-4D97-AF65-F5344CB8AC3E}">
        <p14:creationId xmlns:p14="http://schemas.microsoft.com/office/powerpoint/2010/main" val="28043873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ell phone&#10;&#10;Description automatically generated">
            <a:extLst>
              <a:ext uri="{FF2B5EF4-FFF2-40B4-BE49-F238E27FC236}">
                <a16:creationId xmlns:a16="http://schemas.microsoft.com/office/drawing/2014/main" id="{444D73D0-6401-D246-A12E-031BE4B7626C}"/>
              </a:ext>
            </a:extLst>
          </p:cNvPr>
          <p:cNvPicPr>
            <a:picLocks noChangeAspect="1"/>
          </p:cNvPicPr>
          <p:nvPr/>
        </p:nvPicPr>
        <p:blipFill>
          <a:blip r:embed="rId2"/>
          <a:stretch>
            <a:fillRect/>
          </a:stretch>
        </p:blipFill>
        <p:spPr>
          <a:xfrm>
            <a:off x="6696050" y="2924900"/>
            <a:ext cx="4686940" cy="2660739"/>
          </a:xfrm>
          <a:prstGeom prst="rect">
            <a:avLst/>
          </a:prstGeom>
        </p:spPr>
      </p:pic>
      <p:sp>
        <p:nvSpPr>
          <p:cNvPr id="2" name="Text Placeholder 1"/>
          <p:cNvSpPr>
            <a:spLocks noGrp="1"/>
          </p:cNvSpPr>
          <p:nvPr>
            <p:ph type="body" sz="quarter" idx="10"/>
          </p:nvPr>
        </p:nvSpPr>
        <p:spPr/>
        <p:txBody>
          <a:bodyPr/>
          <a:lstStyle/>
          <a:p>
            <a:r>
              <a:rPr lang="hr-HR" dirty="0"/>
              <a:t>Financial support in Croatia</a:t>
            </a:r>
            <a:endParaRPr lang="en-GB" dirty="0"/>
          </a:p>
        </p:txBody>
      </p:sp>
      <p:sp>
        <p:nvSpPr>
          <p:cNvPr id="3" name="Text Placeholder 2"/>
          <p:cNvSpPr>
            <a:spLocks noGrp="1"/>
          </p:cNvSpPr>
          <p:nvPr>
            <p:ph type="body" sz="quarter" idx="20"/>
          </p:nvPr>
        </p:nvSpPr>
        <p:spPr>
          <a:xfrm>
            <a:off x="690688" y="1726393"/>
            <a:ext cx="5703969" cy="4643410"/>
          </a:xfrm>
        </p:spPr>
        <p:txBody>
          <a:bodyPr/>
          <a:lstStyle/>
          <a:p>
            <a:pPr marL="0" indent="0">
              <a:buNone/>
            </a:pPr>
            <a:r>
              <a:rPr lang="en-GB" b="1" dirty="0">
                <a:solidFill>
                  <a:srgbClr val="DA2128"/>
                </a:solidFill>
              </a:rPr>
              <a:t>HAMAG BICRO</a:t>
            </a:r>
            <a:r>
              <a:rPr lang="hr-HR" b="1" dirty="0">
                <a:solidFill>
                  <a:srgbClr val="DA2128"/>
                </a:solidFill>
              </a:rPr>
              <a:t> </a:t>
            </a:r>
            <a:r>
              <a:rPr lang="hr-HR" dirty="0"/>
              <a:t>(</a:t>
            </a:r>
            <a:r>
              <a:rPr lang="en-GB" sz="2000" dirty="0"/>
              <a:t>Croatian Agency for Small Business, Innovation and Investments</a:t>
            </a:r>
            <a:r>
              <a:rPr lang="hr-HR" sz="2000" dirty="0"/>
              <a:t>)</a:t>
            </a:r>
            <a:endParaRPr lang="hr-HR" dirty="0"/>
          </a:p>
          <a:p>
            <a:pPr>
              <a:buFont typeface="Wingdings" panose="05000000000000000000" pitchFamily="2" charset="2"/>
              <a:buChar char="§"/>
            </a:pPr>
            <a:r>
              <a:rPr lang="en-GB" dirty="0"/>
              <a:t>support </a:t>
            </a:r>
            <a:r>
              <a:rPr lang="hr-HR" dirty="0"/>
              <a:t>for </a:t>
            </a:r>
            <a:r>
              <a:rPr lang="en-GB" dirty="0"/>
              <a:t>entrepreneurs through all stages of their business - from idea research and development through to commercialization and marketing</a:t>
            </a:r>
            <a:endParaRPr lang="hr-HR" dirty="0"/>
          </a:p>
          <a:p>
            <a:pPr>
              <a:buFont typeface="Wingdings" panose="05000000000000000000" pitchFamily="2" charset="2"/>
              <a:buChar char="§"/>
            </a:pPr>
            <a:r>
              <a:rPr lang="hr-HR" dirty="0"/>
              <a:t>Provides </a:t>
            </a:r>
            <a:r>
              <a:rPr lang="en-GB" b="1" dirty="0">
                <a:solidFill>
                  <a:srgbClr val="1268B3"/>
                </a:solidFill>
              </a:rPr>
              <a:t>micro loans</a:t>
            </a:r>
            <a:r>
              <a:rPr lang="hr-HR" dirty="0"/>
              <a:t>, </a:t>
            </a:r>
            <a:r>
              <a:rPr lang="en-GB" dirty="0"/>
              <a:t>designed for micro and small enterprises</a:t>
            </a:r>
            <a:r>
              <a:rPr lang="hr-HR" dirty="0"/>
              <a:t>, as well as </a:t>
            </a:r>
            <a:r>
              <a:rPr lang="en-GB" b="1" dirty="0">
                <a:solidFill>
                  <a:srgbClr val="1268B3"/>
                </a:solidFill>
              </a:rPr>
              <a:t>ESIF small loans</a:t>
            </a:r>
            <a:r>
              <a:rPr lang="hr-HR" dirty="0"/>
              <a:t>, </a:t>
            </a:r>
            <a:r>
              <a:rPr lang="en-GB" dirty="0"/>
              <a:t>intended for micro, small and medium enterprises</a:t>
            </a:r>
            <a:br>
              <a:rPr lang="hr-HR" dirty="0"/>
            </a:br>
            <a:r>
              <a:rPr lang="hr-HR" dirty="0"/>
              <a:t>- </a:t>
            </a:r>
            <a:r>
              <a:rPr lang="hr-HR" sz="2000" i="1" dirty="0">
                <a:hlinkClick r:id="rId3"/>
              </a:rPr>
              <a:t>https://hamagbicro.hr/financijski-instrumenti/kako-do-zajma/</a:t>
            </a:r>
            <a:r>
              <a:rPr lang="hr-HR" sz="2000" i="1" dirty="0"/>
              <a:t> </a:t>
            </a:r>
          </a:p>
        </p:txBody>
      </p:sp>
      <p:pic>
        <p:nvPicPr>
          <p:cNvPr id="4" name="Picture 3">
            <a:extLst>
              <a:ext uri="{FF2B5EF4-FFF2-40B4-BE49-F238E27FC236}">
                <a16:creationId xmlns:a16="http://schemas.microsoft.com/office/drawing/2014/main" id="{8806BD9A-DC9E-DB46-AF16-C8ADCC68EF15}"/>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693309" y="2643186"/>
            <a:ext cx="6595191" cy="3570905"/>
          </a:xfrm>
          <a:prstGeom prst="rect">
            <a:avLst/>
          </a:prstGeom>
        </p:spPr>
      </p:pic>
    </p:spTree>
    <p:extLst>
      <p:ext uri="{BB962C8B-B14F-4D97-AF65-F5344CB8AC3E}">
        <p14:creationId xmlns:p14="http://schemas.microsoft.com/office/powerpoint/2010/main" val="4989747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8AF3763-033E-7440-83D5-CE8DD12DCF51}"/>
              </a:ext>
            </a:extLst>
          </p:cNvPr>
          <p:cNvSpPr/>
          <p:nvPr/>
        </p:nvSpPr>
        <p:spPr>
          <a:xfrm rot="285998">
            <a:off x="-165492" y="595837"/>
            <a:ext cx="5170728"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hr-HR" dirty="0"/>
              <a:t>Start Up Grants in UK</a:t>
            </a:r>
            <a:endParaRPr lang="en-GB" dirty="0"/>
          </a:p>
        </p:txBody>
      </p:sp>
      <p:sp>
        <p:nvSpPr>
          <p:cNvPr id="3" name="Text Placeholder 2"/>
          <p:cNvSpPr>
            <a:spLocks noGrp="1"/>
          </p:cNvSpPr>
          <p:nvPr>
            <p:ph type="body" sz="quarter" idx="20"/>
          </p:nvPr>
        </p:nvSpPr>
        <p:spPr>
          <a:xfrm>
            <a:off x="634941" y="2020055"/>
            <a:ext cx="7779759" cy="4169140"/>
          </a:xfrm>
        </p:spPr>
        <p:txBody>
          <a:bodyPr/>
          <a:lstStyle/>
          <a:p>
            <a:pPr marL="0" indent="0">
              <a:buNone/>
            </a:pPr>
            <a:r>
              <a:rPr lang="en-GB" b="1" dirty="0">
                <a:solidFill>
                  <a:srgbClr val="DA2128"/>
                </a:solidFill>
              </a:rPr>
              <a:t>Prince’s Trust Explore Enterprise programme </a:t>
            </a:r>
            <a:r>
              <a:rPr lang="en-GB" dirty="0"/>
              <a:t>offers support for young people who would like to start their own business</a:t>
            </a:r>
            <a:r>
              <a:rPr lang="hr-HR" dirty="0"/>
              <a:t>; the </a:t>
            </a:r>
            <a:r>
              <a:rPr lang="en-GB" dirty="0"/>
              <a:t>support package includes help with a </a:t>
            </a:r>
            <a:r>
              <a:rPr lang="en-GB" b="1" dirty="0"/>
              <a:t>business plan</a:t>
            </a:r>
            <a:r>
              <a:rPr lang="en-GB" dirty="0"/>
              <a:t>, </a:t>
            </a:r>
            <a:r>
              <a:rPr lang="en-GB" b="1" dirty="0"/>
              <a:t>training</a:t>
            </a:r>
            <a:r>
              <a:rPr lang="en-GB" dirty="0"/>
              <a:t>, </a:t>
            </a:r>
            <a:r>
              <a:rPr lang="en-GB" b="1" dirty="0"/>
              <a:t>funding grants </a:t>
            </a:r>
            <a:r>
              <a:rPr lang="en-GB" dirty="0"/>
              <a:t>and </a:t>
            </a:r>
            <a:r>
              <a:rPr lang="en-GB" b="1" dirty="0"/>
              <a:t>low interest loans</a:t>
            </a:r>
            <a:endParaRPr lang="en-GB" dirty="0"/>
          </a:p>
          <a:p>
            <a:pPr marL="0" indent="0">
              <a:buNone/>
            </a:pPr>
            <a:r>
              <a:rPr lang="en-GB" b="1" dirty="0">
                <a:solidFill>
                  <a:srgbClr val="DA2128"/>
                </a:solidFill>
              </a:rPr>
              <a:t>Invest NI Innovation Voucher </a:t>
            </a:r>
            <a:r>
              <a:rPr lang="en-GB" dirty="0"/>
              <a:t>provides funding to small and medium sized businesses to work with an expert from a University, College or other Public Sector Research Body bringing new knowledge to help businesses innovate, develop and grow</a:t>
            </a:r>
          </a:p>
          <a:p>
            <a:pPr marL="0" indent="0">
              <a:buNone/>
            </a:pPr>
            <a:r>
              <a:rPr lang="en-GB" b="1" dirty="0">
                <a:solidFill>
                  <a:srgbClr val="DA2128"/>
                </a:solidFill>
              </a:rPr>
              <a:t>Start up loans </a:t>
            </a:r>
            <a:r>
              <a:rPr lang="hr-HR" dirty="0"/>
              <a:t>– from </a:t>
            </a:r>
            <a:r>
              <a:rPr lang="en-GB" dirty="0"/>
              <a:t>£500 to £25,000 and business mentoring for business start-ups in Northern Ireland</a:t>
            </a:r>
          </a:p>
        </p:txBody>
      </p:sp>
      <p:sp>
        <p:nvSpPr>
          <p:cNvPr id="4" name="Rectangle 3"/>
          <p:cNvSpPr/>
          <p:nvPr/>
        </p:nvSpPr>
        <p:spPr>
          <a:xfrm>
            <a:off x="8515350" y="2126241"/>
            <a:ext cx="3294357" cy="3416320"/>
          </a:xfrm>
          <a:prstGeom prst="rect">
            <a:avLst/>
          </a:prstGeom>
        </p:spPr>
        <p:txBody>
          <a:bodyPr wrap="square">
            <a:spAutoFit/>
          </a:bodyPr>
          <a:lstStyle/>
          <a:p>
            <a:pPr algn="ctr"/>
            <a:r>
              <a:rPr lang="en-GB" i="1" dirty="0">
                <a:hlinkClick r:id="rId2"/>
              </a:rPr>
              <a:t>https://www.princes-trust.org.uk/help-for-young-people/support-starting-business/business-finance</a:t>
            </a:r>
            <a:r>
              <a:rPr lang="hr-HR" i="1" dirty="0"/>
              <a:t> </a:t>
            </a:r>
          </a:p>
          <a:p>
            <a:pPr algn="ctr"/>
            <a:endParaRPr lang="hr-HR" i="1" dirty="0">
              <a:hlinkClick r:id="rId3"/>
            </a:endParaRPr>
          </a:p>
          <a:p>
            <a:pPr algn="ctr"/>
            <a:endParaRPr lang="hr-HR" i="1" dirty="0">
              <a:hlinkClick r:id="rId3"/>
            </a:endParaRPr>
          </a:p>
          <a:p>
            <a:pPr algn="ctr"/>
            <a:r>
              <a:rPr lang="en-GB" i="1" dirty="0">
                <a:hlinkClick r:id="rId3"/>
              </a:rPr>
              <a:t>https://www.investni.com/support-for-business/innovation-vouchers</a:t>
            </a:r>
            <a:r>
              <a:rPr lang="hr-HR" i="1" dirty="0"/>
              <a:t> </a:t>
            </a:r>
          </a:p>
          <a:p>
            <a:pPr algn="ctr"/>
            <a:endParaRPr lang="hr-HR" i="1" dirty="0"/>
          </a:p>
          <a:p>
            <a:pPr algn="ctr"/>
            <a:endParaRPr lang="hr-HR" i="1" dirty="0"/>
          </a:p>
          <a:p>
            <a:pPr algn="ctr"/>
            <a:r>
              <a:rPr lang="en-GB" i="1" dirty="0">
                <a:hlinkClick r:id="rId4"/>
              </a:rPr>
              <a:t>https://www.startuploans.co.uk/</a:t>
            </a:r>
            <a:r>
              <a:rPr lang="hr-HR" i="1" dirty="0"/>
              <a:t> </a:t>
            </a:r>
            <a:r>
              <a:rPr lang="en-GB" i="1" dirty="0"/>
              <a:t> </a:t>
            </a:r>
            <a:r>
              <a:rPr lang="hr-HR" i="1" dirty="0"/>
              <a:t> </a:t>
            </a:r>
            <a:endParaRPr lang="en-GB" i="1" dirty="0"/>
          </a:p>
        </p:txBody>
      </p:sp>
      <p:grpSp>
        <p:nvGrpSpPr>
          <p:cNvPr id="5" name="Google Shape;664;p39"/>
          <p:cNvGrpSpPr/>
          <p:nvPr/>
        </p:nvGrpSpPr>
        <p:grpSpPr>
          <a:xfrm>
            <a:off x="9956333" y="3418066"/>
            <a:ext cx="311741" cy="301424"/>
            <a:chOff x="5941025" y="3634400"/>
            <a:chExt cx="467650" cy="467650"/>
          </a:xfrm>
        </p:grpSpPr>
        <p:sp>
          <p:nvSpPr>
            <p:cNvPr id="6"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2" name="Google Shape;664;p39"/>
          <p:cNvGrpSpPr/>
          <p:nvPr/>
        </p:nvGrpSpPr>
        <p:grpSpPr>
          <a:xfrm>
            <a:off x="9979660" y="4709891"/>
            <a:ext cx="311741" cy="301424"/>
            <a:chOff x="5941025" y="3634400"/>
            <a:chExt cx="467650" cy="467650"/>
          </a:xfrm>
        </p:grpSpPr>
        <p:sp>
          <p:nvSpPr>
            <p:cNvPr id="13"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41073648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381000" y="2101574"/>
            <a:ext cx="4576462" cy="4265387"/>
          </a:xfrm>
        </p:spPr>
        <p:txBody>
          <a:bodyPr>
            <a:normAutofit/>
          </a:bodyPr>
          <a:lstStyle/>
          <a:p>
            <a:pPr marL="342900" indent="-342900">
              <a:buFont typeface="Arial" panose="020B0604020202020204" pitchFamily="34" charset="0"/>
              <a:buChar char="•"/>
            </a:pPr>
            <a:r>
              <a:rPr lang="en-GB" i="1" dirty="0"/>
              <a:t>You will be guided through the process of</a:t>
            </a:r>
            <a:r>
              <a:rPr lang="hr-HR" i="1" dirty="0"/>
              <a:t> resourcing your business idea</a:t>
            </a:r>
          </a:p>
          <a:p>
            <a:pPr marL="342900" indent="-342900">
              <a:buFont typeface="Arial" panose="020B0604020202020204" pitchFamily="34" charset="0"/>
              <a:buChar char="•"/>
            </a:pPr>
            <a:r>
              <a:rPr lang="en-GB" i="1" dirty="0"/>
              <a:t>You will learn all you need to know about</a:t>
            </a:r>
            <a:r>
              <a:rPr lang="hr-HR" i="1" dirty="0"/>
              <a:t> the benefits of Crowdfunding</a:t>
            </a:r>
          </a:p>
          <a:p>
            <a:pPr marL="342900" indent="-342900">
              <a:buFont typeface="Arial" panose="020B0604020202020204" pitchFamily="34" charset="0"/>
              <a:buChar char="•"/>
            </a:pPr>
            <a:r>
              <a:rPr lang="hr-HR" i="1" dirty="0"/>
              <a:t>You will be introduced to other potential funding sources like aside Crowdfundig </a:t>
            </a:r>
          </a:p>
          <a:p>
            <a:pPr marL="342900" indent="-342900" algn="just">
              <a:buFont typeface="Arial" panose="020B0604020202020204" pitchFamily="34" charset="0"/>
              <a:buChar char="•"/>
            </a:pPr>
            <a:endParaRPr lang="hr-HR" i="1" dirty="0"/>
          </a:p>
        </p:txBody>
      </p:sp>
      <p:sp>
        <p:nvSpPr>
          <p:cNvPr id="8" name="Text Placeholder 7"/>
          <p:cNvSpPr>
            <a:spLocks noGrp="1"/>
          </p:cNvSpPr>
          <p:nvPr>
            <p:ph type="body" sz="quarter" idx="15"/>
          </p:nvPr>
        </p:nvSpPr>
        <p:spPr/>
        <p:txBody>
          <a:bodyPr/>
          <a:lstStyle/>
          <a:p>
            <a:r>
              <a:rPr lang="en-US" dirty="0"/>
              <a:t>01</a:t>
            </a:r>
          </a:p>
        </p:txBody>
      </p:sp>
      <p:sp>
        <p:nvSpPr>
          <p:cNvPr id="5" name="Text Placeholder 4"/>
          <p:cNvSpPr>
            <a:spLocks noGrp="1"/>
          </p:cNvSpPr>
          <p:nvPr>
            <p:ph type="body" sz="quarter" idx="12"/>
          </p:nvPr>
        </p:nvSpPr>
        <p:spPr/>
        <p:txBody>
          <a:bodyPr/>
          <a:lstStyle/>
          <a:p>
            <a:pPr lvl="0"/>
            <a:r>
              <a:rPr lang="en-US" b="1" dirty="0"/>
              <a:t>Resourcing Your Business Idea – What You Need to Get Started!</a:t>
            </a:r>
            <a:endParaRPr lang="en-IE" b="1" dirty="0"/>
          </a:p>
        </p:txBody>
      </p:sp>
      <p:sp>
        <p:nvSpPr>
          <p:cNvPr id="9" name="Text Placeholder 8"/>
          <p:cNvSpPr>
            <a:spLocks noGrp="1"/>
          </p:cNvSpPr>
          <p:nvPr>
            <p:ph type="body" sz="quarter" idx="16"/>
          </p:nvPr>
        </p:nvSpPr>
        <p:spPr/>
        <p:txBody>
          <a:bodyPr/>
          <a:lstStyle/>
          <a:p>
            <a:r>
              <a:rPr lang="en-US" dirty="0"/>
              <a:t>02</a:t>
            </a:r>
          </a:p>
        </p:txBody>
      </p:sp>
      <p:sp>
        <p:nvSpPr>
          <p:cNvPr id="10" name="Text Placeholder 9"/>
          <p:cNvSpPr>
            <a:spLocks noGrp="1"/>
          </p:cNvSpPr>
          <p:nvPr>
            <p:ph type="body" sz="quarter" idx="17"/>
          </p:nvPr>
        </p:nvSpPr>
        <p:spPr/>
        <p:txBody>
          <a:bodyPr>
            <a:normAutofit fontScale="92500"/>
          </a:bodyPr>
          <a:lstStyle/>
          <a:p>
            <a:r>
              <a:rPr lang="en-US" b="1" dirty="0"/>
              <a:t>Financing Your Business Idea – Spotlight on Crowd</a:t>
            </a:r>
            <a:r>
              <a:rPr lang="hr-HR" b="1" dirty="0"/>
              <a:t>fu</a:t>
            </a:r>
            <a:r>
              <a:rPr lang="en-US" b="1" dirty="0" err="1"/>
              <a:t>nding</a:t>
            </a:r>
            <a:r>
              <a:rPr lang="en-US" b="1" dirty="0"/>
              <a:t> and Why it Works for Pop Culture Inspired Business </a:t>
            </a:r>
            <a:endParaRPr lang="en-IE" b="1" dirty="0"/>
          </a:p>
        </p:txBody>
      </p:sp>
      <p:sp>
        <p:nvSpPr>
          <p:cNvPr id="11" name="Text Placeholder 10"/>
          <p:cNvSpPr>
            <a:spLocks noGrp="1"/>
          </p:cNvSpPr>
          <p:nvPr>
            <p:ph type="body" sz="quarter" idx="18"/>
          </p:nvPr>
        </p:nvSpPr>
        <p:spPr/>
        <p:txBody>
          <a:bodyPr/>
          <a:lstStyle/>
          <a:p>
            <a:r>
              <a:rPr lang="en-US" dirty="0"/>
              <a:t>03</a:t>
            </a:r>
          </a:p>
        </p:txBody>
      </p:sp>
      <p:sp>
        <p:nvSpPr>
          <p:cNvPr id="12" name="Text Placeholder 11"/>
          <p:cNvSpPr>
            <a:spLocks noGrp="1"/>
          </p:cNvSpPr>
          <p:nvPr>
            <p:ph type="body" sz="quarter" idx="19"/>
          </p:nvPr>
        </p:nvSpPr>
        <p:spPr/>
        <p:txBody>
          <a:bodyPr>
            <a:normAutofit/>
          </a:bodyPr>
          <a:lstStyle/>
          <a:p>
            <a:r>
              <a:rPr lang="en-US" b="1" dirty="0"/>
              <a:t>Other Funding Sources For Your Business: Pitching Your Business Idea</a:t>
            </a:r>
            <a:endParaRPr lang="en-IE" b="1" dirty="0"/>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a:bodyPr>
          <a:lstStyle/>
          <a:p>
            <a:r>
              <a:rPr lang="en-US" dirty="0"/>
              <a:t>M4 Learning Objectives</a:t>
            </a:r>
          </a:p>
        </p:txBody>
      </p:sp>
    </p:spTree>
    <p:extLst>
      <p:ext uri="{BB962C8B-B14F-4D97-AF65-F5344CB8AC3E}">
        <p14:creationId xmlns:p14="http://schemas.microsoft.com/office/powerpoint/2010/main" val="16110330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6136" y="391665"/>
            <a:ext cx="5199824" cy="3704085"/>
          </a:xfrm>
        </p:spPr>
        <p:txBody>
          <a:bodyPr>
            <a:normAutofit/>
          </a:bodyPr>
          <a:lstStyle/>
          <a:p>
            <a:r>
              <a:rPr lang="hr-HR" b="1" dirty="0"/>
              <a:t>04 Introduction to INTELLECTUAL PROPERTY</a:t>
            </a:r>
            <a:r>
              <a:rPr lang="en-GB" b="1" dirty="0"/>
              <a:t> </a:t>
            </a:r>
            <a:r>
              <a:rPr lang="hr-HR" b="1" dirty="0"/>
              <a:t>- </a:t>
            </a:r>
            <a:r>
              <a:rPr lang="en-GB" b="1" dirty="0"/>
              <a:t>IP</a:t>
            </a:r>
            <a:endParaRPr lang="en-US" dirty="0"/>
          </a:p>
        </p:txBody>
      </p:sp>
      <p:pic>
        <p:nvPicPr>
          <p:cNvPr id="3" name="Picture 2"/>
          <p:cNvPicPr>
            <a:picLocks noChangeAspect="1"/>
          </p:cNvPicPr>
          <p:nvPr/>
        </p:nvPicPr>
        <p:blipFill>
          <a:blip r:embed="rId2"/>
          <a:stretch>
            <a:fillRect/>
          </a:stretch>
        </p:blipFill>
        <p:spPr>
          <a:xfrm>
            <a:off x="5775960" y="328618"/>
            <a:ext cx="6456224" cy="6529382"/>
          </a:xfrm>
          <a:prstGeom prst="rect">
            <a:avLst/>
          </a:prstGeom>
        </p:spPr>
      </p:pic>
      <p:sp>
        <p:nvSpPr>
          <p:cNvPr id="4" name="Rectangle 3"/>
          <p:cNvSpPr/>
          <p:nvPr/>
        </p:nvSpPr>
        <p:spPr>
          <a:xfrm>
            <a:off x="576136" y="3696344"/>
            <a:ext cx="5109047" cy="1200329"/>
          </a:xfrm>
          <a:prstGeom prst="rect">
            <a:avLst/>
          </a:prstGeom>
        </p:spPr>
        <p:txBody>
          <a:bodyPr wrap="square">
            <a:spAutoFit/>
          </a:bodyPr>
          <a:lstStyle/>
          <a:p>
            <a:r>
              <a:rPr lang="hr-HR" sz="2400" dirty="0">
                <a:solidFill>
                  <a:schemeClr val="bg1"/>
                </a:solidFill>
              </a:rPr>
              <a:t>Here are some </a:t>
            </a:r>
            <a:r>
              <a:rPr lang="en-GB" sz="2400" dirty="0">
                <a:solidFill>
                  <a:schemeClr val="bg1"/>
                </a:solidFill>
              </a:rPr>
              <a:t>useful facts about Intellectual Property</a:t>
            </a:r>
            <a:r>
              <a:rPr lang="hr-HR" sz="2400" dirty="0">
                <a:solidFill>
                  <a:schemeClr val="bg1"/>
                </a:solidFill>
              </a:rPr>
              <a:t> with notes and examples</a:t>
            </a:r>
            <a:endParaRPr lang="en-GB" sz="2400" dirty="0">
              <a:solidFill>
                <a:schemeClr val="bg1"/>
              </a:solidFill>
            </a:endParaRPr>
          </a:p>
        </p:txBody>
      </p:sp>
    </p:spTree>
    <p:extLst>
      <p:ext uri="{BB962C8B-B14F-4D97-AF65-F5344CB8AC3E}">
        <p14:creationId xmlns:p14="http://schemas.microsoft.com/office/powerpoint/2010/main" val="682176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678226" y="776270"/>
            <a:ext cx="5664057" cy="716025"/>
          </a:xfrm>
        </p:spPr>
        <p:txBody>
          <a:bodyPr/>
          <a:lstStyle/>
          <a:p>
            <a:r>
              <a:rPr lang="hr-HR" dirty="0"/>
              <a:t>INTELECTUAL PROPERTY - IP</a:t>
            </a:r>
            <a:endParaRPr lang="en-US" dirty="0"/>
          </a:p>
        </p:txBody>
      </p:sp>
      <p:sp>
        <p:nvSpPr>
          <p:cNvPr id="3" name="Text Placeholder 2"/>
          <p:cNvSpPr>
            <a:spLocks noGrp="1"/>
          </p:cNvSpPr>
          <p:nvPr>
            <p:ph type="body" sz="quarter" idx="20"/>
          </p:nvPr>
        </p:nvSpPr>
        <p:spPr>
          <a:xfrm>
            <a:off x="658270" y="2120067"/>
            <a:ext cx="6556918" cy="4169140"/>
          </a:xfrm>
        </p:spPr>
        <p:txBody>
          <a:bodyPr/>
          <a:lstStyle/>
          <a:p>
            <a:pPr marL="266700" indent="-266700">
              <a:buClr>
                <a:srgbClr val="DA2128"/>
              </a:buClr>
            </a:pPr>
            <a:r>
              <a:rPr lang="hr-HR" b="1" dirty="0">
                <a:solidFill>
                  <a:srgbClr val="DA2128"/>
                </a:solidFill>
              </a:rPr>
              <a:t>Intellectual Property – IP  </a:t>
            </a:r>
            <a:r>
              <a:rPr lang="hr-HR" dirty="0"/>
              <a:t>includes the</a:t>
            </a:r>
            <a:r>
              <a:rPr lang="en-GB" dirty="0"/>
              <a:t> rights to own different kinds of creativity/ideas.</a:t>
            </a:r>
            <a:endParaRPr lang="hr-HR" dirty="0"/>
          </a:p>
          <a:p>
            <a:pPr marL="266700" indent="-266700">
              <a:buClr>
                <a:srgbClr val="DA2128"/>
              </a:buClr>
            </a:pPr>
            <a:r>
              <a:rPr lang="en-GB" dirty="0"/>
              <a:t>They give you </a:t>
            </a:r>
            <a:r>
              <a:rPr lang="en-GB" b="1" dirty="0"/>
              <a:t>exclusive rights </a:t>
            </a:r>
            <a:r>
              <a:rPr lang="en-GB" dirty="0"/>
              <a:t>to use and exploit your ideas. It can be an </a:t>
            </a:r>
            <a:r>
              <a:rPr lang="en-GB" b="1" dirty="0"/>
              <a:t>invention; brand; logo; original design or the practical application of a good idea.</a:t>
            </a:r>
            <a:r>
              <a:rPr lang="en-GB" dirty="0"/>
              <a:t> </a:t>
            </a:r>
            <a:endParaRPr lang="hr-HR" dirty="0"/>
          </a:p>
          <a:p>
            <a:pPr marL="266700" indent="-266700">
              <a:buClr>
                <a:srgbClr val="DA2128"/>
              </a:buClr>
            </a:pPr>
            <a:r>
              <a:rPr lang="en-GB" dirty="0"/>
              <a:t>Registering your creative ideas makes it much easier to defend your </a:t>
            </a:r>
            <a:r>
              <a:rPr lang="hr-HR" dirty="0"/>
              <a:t>IP </a:t>
            </a:r>
            <a:r>
              <a:rPr lang="en-GB" dirty="0"/>
              <a:t>rights. </a:t>
            </a:r>
            <a:endParaRPr lang="hr-HR" dirty="0"/>
          </a:p>
          <a:p>
            <a:pPr marL="266700" indent="-266700">
              <a:buClr>
                <a:srgbClr val="DA2128"/>
              </a:buClr>
            </a:pPr>
            <a:r>
              <a:rPr lang="en-GB" dirty="0"/>
              <a:t>The main kinds of intellectual property rights are </a:t>
            </a:r>
            <a:r>
              <a:rPr lang="en-GB" b="1" dirty="0"/>
              <a:t>Trade Marks</a:t>
            </a:r>
            <a:r>
              <a:rPr lang="en-GB" dirty="0"/>
              <a:t>; </a:t>
            </a:r>
            <a:r>
              <a:rPr lang="en-GB" b="1" dirty="0"/>
              <a:t>Patents</a:t>
            </a:r>
            <a:r>
              <a:rPr lang="en-GB" dirty="0"/>
              <a:t>; </a:t>
            </a:r>
            <a:r>
              <a:rPr lang="en-GB" b="1" dirty="0"/>
              <a:t>Designs</a:t>
            </a:r>
            <a:r>
              <a:rPr lang="en-GB" dirty="0"/>
              <a:t> and </a:t>
            </a:r>
            <a:r>
              <a:rPr lang="en-GB" b="1" dirty="0"/>
              <a:t>Copyright</a:t>
            </a:r>
            <a:r>
              <a:rPr lang="en-GB" dirty="0"/>
              <a:t>.</a:t>
            </a:r>
            <a:endParaRPr lang="en-US" dirty="0"/>
          </a:p>
        </p:txBody>
      </p:sp>
      <p:pic>
        <p:nvPicPr>
          <p:cNvPr id="5" name="Picture 4">
            <a:extLst>
              <a:ext uri="{FF2B5EF4-FFF2-40B4-BE49-F238E27FC236}">
                <a16:creationId xmlns:a16="http://schemas.microsoft.com/office/drawing/2014/main" id="{37F80FA2-E892-B44E-9FB0-FD50FB75E01A}"/>
              </a:ext>
            </a:extLst>
          </p:cNvPr>
          <p:cNvPicPr>
            <a:picLocks noChangeAspect="1"/>
          </p:cNvPicPr>
          <p:nvPr/>
        </p:nvPicPr>
        <p:blipFill>
          <a:blip r:embed="rId2"/>
          <a:stretch>
            <a:fillRect/>
          </a:stretch>
        </p:blipFill>
        <p:spPr>
          <a:xfrm>
            <a:off x="7453855" y="1571623"/>
            <a:ext cx="4361908" cy="4440265"/>
          </a:xfrm>
          <a:prstGeom prst="rect">
            <a:avLst/>
          </a:prstGeom>
        </p:spPr>
      </p:pic>
    </p:spTree>
    <p:extLst>
      <p:ext uri="{BB962C8B-B14F-4D97-AF65-F5344CB8AC3E}">
        <p14:creationId xmlns:p14="http://schemas.microsoft.com/office/powerpoint/2010/main" val="14021055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6AE644C-8053-4940-8871-21A02F5C74E8}"/>
              </a:ext>
            </a:extLst>
          </p:cNvPr>
          <p:cNvSpPr/>
          <p:nvPr/>
        </p:nvSpPr>
        <p:spPr>
          <a:xfrm>
            <a:off x="5243513" y="0"/>
            <a:ext cx="4200525" cy="685800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23"/>
          </p:nvPr>
        </p:nvSpPr>
        <p:spPr>
          <a:xfrm>
            <a:off x="606335" y="1813700"/>
            <a:ext cx="5489665" cy="4300050"/>
          </a:xfrm>
        </p:spPr>
        <p:txBody>
          <a:bodyPr/>
          <a:lstStyle/>
          <a:p>
            <a:r>
              <a:rPr lang="en-GB" b="1" dirty="0">
                <a:solidFill>
                  <a:srgbClr val="FDB614"/>
                </a:solidFill>
              </a:rPr>
              <a:t>Trademarks</a:t>
            </a:r>
            <a:r>
              <a:rPr lang="en-GB" dirty="0">
                <a:solidFill>
                  <a:srgbClr val="FFD700"/>
                </a:solidFill>
              </a:rPr>
              <a:t> </a:t>
            </a:r>
            <a:r>
              <a:rPr lang="en-GB" dirty="0"/>
              <a:t>are used to distinguish </a:t>
            </a:r>
            <a:r>
              <a:rPr lang="hr-HR" dirty="0"/>
              <a:t>the </a:t>
            </a:r>
            <a:r>
              <a:rPr lang="en-GB" dirty="0"/>
              <a:t>product/service from competitors</a:t>
            </a:r>
            <a:r>
              <a:rPr lang="hr-HR" dirty="0"/>
              <a:t>’ products/services</a:t>
            </a:r>
            <a:r>
              <a:rPr lang="en-GB" dirty="0"/>
              <a:t>. </a:t>
            </a:r>
            <a:endParaRPr lang="hr-HR" dirty="0"/>
          </a:p>
          <a:p>
            <a:r>
              <a:rPr lang="en-GB" dirty="0"/>
              <a:t>They may be one, or a combination of, words, letters, and/or numbers. They may consist of drawings, symbols, 3D signs such as the shape and packaging of goods, audible sounds, fragrances or even colours. </a:t>
            </a:r>
            <a:r>
              <a:rPr lang="hr-HR" dirty="0"/>
              <a:t>O</a:t>
            </a:r>
            <a:r>
              <a:rPr lang="en-GB" dirty="0"/>
              <a:t>nline databases of existing trademarks at </a:t>
            </a:r>
            <a:r>
              <a:rPr lang="en-GB" i="1" dirty="0"/>
              <a:t>www.patentsoffice.ie</a:t>
            </a:r>
            <a:r>
              <a:rPr lang="en-GB" dirty="0"/>
              <a:t>. </a:t>
            </a:r>
            <a:endParaRPr lang="hr-HR" dirty="0"/>
          </a:p>
          <a:p>
            <a:r>
              <a:rPr lang="hr-HR" b="1" dirty="0">
                <a:solidFill>
                  <a:srgbClr val="FDB614"/>
                </a:solidFill>
              </a:rPr>
              <a:t>R</a:t>
            </a:r>
            <a:r>
              <a:rPr lang="en-GB" b="1" dirty="0">
                <a:solidFill>
                  <a:srgbClr val="FDB614"/>
                </a:solidFill>
              </a:rPr>
              <a:t>egistering </a:t>
            </a:r>
            <a:r>
              <a:rPr lang="hr-HR" b="1" dirty="0">
                <a:solidFill>
                  <a:srgbClr val="FDB614"/>
                </a:solidFill>
              </a:rPr>
              <a:t>the </a:t>
            </a:r>
            <a:r>
              <a:rPr lang="en-GB" b="1" dirty="0">
                <a:solidFill>
                  <a:srgbClr val="FDB614"/>
                </a:solidFill>
              </a:rPr>
              <a:t>brand as a trademark </a:t>
            </a:r>
            <a:r>
              <a:rPr lang="hr-HR" b="1" dirty="0">
                <a:solidFill>
                  <a:srgbClr val="FDB614"/>
                </a:solidFill>
              </a:rPr>
              <a:t>keeps it </a:t>
            </a:r>
            <a:r>
              <a:rPr lang="en-GB" b="1" dirty="0">
                <a:solidFill>
                  <a:srgbClr val="FDB614"/>
                </a:solidFill>
              </a:rPr>
              <a:t>unique.</a:t>
            </a:r>
            <a:endParaRPr lang="en-US" b="1" dirty="0">
              <a:solidFill>
                <a:srgbClr val="FDB614"/>
              </a:solidFill>
            </a:endParaRPr>
          </a:p>
        </p:txBody>
      </p:sp>
      <p:sp>
        <p:nvSpPr>
          <p:cNvPr id="3" name="Text Placeholder 2"/>
          <p:cNvSpPr>
            <a:spLocks noGrp="1"/>
          </p:cNvSpPr>
          <p:nvPr>
            <p:ph type="body" sz="quarter" idx="10"/>
          </p:nvPr>
        </p:nvSpPr>
        <p:spPr>
          <a:xfrm rot="256793">
            <a:off x="560265" y="697850"/>
            <a:ext cx="2767028" cy="743199"/>
          </a:xfrm>
        </p:spPr>
        <p:txBody>
          <a:bodyPr>
            <a:normAutofit/>
          </a:bodyPr>
          <a:lstStyle/>
          <a:p>
            <a:r>
              <a:rPr lang="hr-HR" sz="3600" dirty="0"/>
              <a:t>Trademarks</a:t>
            </a:r>
            <a:endParaRPr lang="en-US" sz="3600" dirty="0"/>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t="10290" b="10290"/>
          <a:stretch/>
        </p:blipFill>
        <p:spPr>
          <a:xfrm>
            <a:off x="6443664" y="-14012"/>
            <a:ext cx="5774564" cy="6879191"/>
          </a:xfrm>
        </p:spPr>
      </p:pic>
      <p:sp>
        <p:nvSpPr>
          <p:cNvPr id="6" name="Rectangle 5">
            <a:extLst>
              <a:ext uri="{FF2B5EF4-FFF2-40B4-BE49-F238E27FC236}">
                <a16:creationId xmlns:a16="http://schemas.microsoft.com/office/drawing/2014/main" id="{E3B4D1E0-F0DD-C141-B44C-F55F84A2DEF5}"/>
              </a:ext>
            </a:extLst>
          </p:cNvPr>
          <p:cNvSpPr/>
          <p:nvPr/>
        </p:nvSpPr>
        <p:spPr>
          <a:xfrm rot="256793">
            <a:off x="3117184" y="538713"/>
            <a:ext cx="2227947" cy="110848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93898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453160F-36AB-5245-A275-1C8FAA4B68D7}"/>
              </a:ext>
            </a:extLst>
          </p:cNvPr>
          <p:cNvSpPr/>
          <p:nvPr/>
        </p:nvSpPr>
        <p:spPr>
          <a:xfrm>
            <a:off x="2361650" y="0"/>
            <a:ext cx="4200525" cy="685800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23"/>
          </p:nvPr>
        </p:nvSpPr>
        <p:spPr>
          <a:xfrm>
            <a:off x="4271964" y="1820143"/>
            <a:ext cx="7553282" cy="4504061"/>
          </a:xfrm>
        </p:spPr>
        <p:txBody>
          <a:bodyPr/>
          <a:lstStyle/>
          <a:p>
            <a:pPr algn="r">
              <a:spcBef>
                <a:spcPts val="0"/>
              </a:spcBef>
            </a:pPr>
            <a:r>
              <a:rPr lang="en-GB" b="1" dirty="0">
                <a:solidFill>
                  <a:srgbClr val="FDB614"/>
                </a:solidFill>
              </a:rPr>
              <a:t>Patents</a:t>
            </a:r>
            <a:r>
              <a:rPr lang="hr-HR" dirty="0"/>
              <a:t> </a:t>
            </a:r>
            <a:r>
              <a:rPr lang="en-GB" dirty="0"/>
              <a:t>provide you with protection for the commercial manufacture, use, distribution or sale of new and inventive solutions to technical problems that you might come up with</a:t>
            </a:r>
            <a:r>
              <a:rPr lang="hr-HR" dirty="0"/>
              <a:t>. Patents cover n</a:t>
            </a:r>
            <a:r>
              <a:rPr lang="en-GB" dirty="0"/>
              <a:t>ew products, methods and processes as well as improvements on existing ones</a:t>
            </a:r>
            <a:r>
              <a:rPr lang="hr-HR" dirty="0"/>
              <a:t>.</a:t>
            </a:r>
          </a:p>
          <a:p>
            <a:pPr algn="r">
              <a:spcBef>
                <a:spcPts val="0"/>
              </a:spcBef>
            </a:pPr>
            <a:r>
              <a:rPr lang="hr-HR" dirty="0"/>
              <a:t> </a:t>
            </a:r>
          </a:p>
          <a:p>
            <a:pPr algn="r">
              <a:spcBef>
                <a:spcPts val="0"/>
              </a:spcBef>
            </a:pPr>
            <a:r>
              <a:rPr lang="en-GB" b="1" dirty="0">
                <a:solidFill>
                  <a:srgbClr val="FDB614"/>
                </a:solidFill>
              </a:rPr>
              <a:t>The patent gives the owner exclusive rights to use the new invention as long as it remains in force</a:t>
            </a:r>
            <a:r>
              <a:rPr lang="en-GB" dirty="0">
                <a:solidFill>
                  <a:srgbClr val="FFD700"/>
                </a:solidFill>
              </a:rPr>
              <a:t>. </a:t>
            </a:r>
            <a:r>
              <a:rPr lang="en-GB" dirty="0"/>
              <a:t>It is vital to apply for patent protection prior to disclosing details of the invention to others. </a:t>
            </a:r>
            <a:r>
              <a:rPr lang="hr-HR" dirty="0"/>
              <a:t>O</a:t>
            </a:r>
            <a:r>
              <a:rPr lang="en-GB" dirty="0"/>
              <a:t>nline databases of existing patents at </a:t>
            </a:r>
          </a:p>
          <a:p>
            <a:pPr algn="r">
              <a:spcBef>
                <a:spcPts val="0"/>
              </a:spcBef>
            </a:pPr>
            <a:endParaRPr lang="en-GB" i="1" dirty="0"/>
          </a:p>
          <a:p>
            <a:pPr algn="r">
              <a:spcBef>
                <a:spcPts val="0"/>
              </a:spcBef>
            </a:pPr>
            <a:r>
              <a:rPr lang="en-GB" i="1" dirty="0" err="1"/>
              <a:t>www.patentsoffice.ie</a:t>
            </a:r>
            <a:r>
              <a:rPr lang="en-GB" i="1" dirty="0"/>
              <a:t>.</a:t>
            </a:r>
            <a:r>
              <a:rPr lang="hr-HR" i="1" dirty="0"/>
              <a:t> </a:t>
            </a:r>
            <a:endParaRPr lang="en-US" i="1" dirty="0"/>
          </a:p>
        </p:txBody>
      </p:sp>
      <p:sp>
        <p:nvSpPr>
          <p:cNvPr id="3" name="Text Placeholder 2"/>
          <p:cNvSpPr>
            <a:spLocks noGrp="1"/>
          </p:cNvSpPr>
          <p:nvPr>
            <p:ph type="body" sz="quarter" idx="10"/>
          </p:nvPr>
        </p:nvSpPr>
        <p:spPr/>
        <p:txBody>
          <a:bodyPr>
            <a:normAutofit/>
          </a:bodyPr>
          <a:lstStyle/>
          <a:p>
            <a:r>
              <a:rPr lang="hr-HR" sz="3600" dirty="0"/>
              <a:t>Patents</a:t>
            </a:r>
            <a:endParaRPr lang="en-US" sz="3600" dirty="0"/>
          </a:p>
        </p:txBody>
      </p:sp>
      <p:sp>
        <p:nvSpPr>
          <p:cNvPr id="10" name="Rectangle 9">
            <a:extLst>
              <a:ext uri="{FF2B5EF4-FFF2-40B4-BE49-F238E27FC236}">
                <a16:creationId xmlns:a16="http://schemas.microsoft.com/office/drawing/2014/main" id="{E7B5F881-E008-FD4D-9E06-C935EEC44369}"/>
              </a:ext>
            </a:extLst>
          </p:cNvPr>
          <p:cNvSpPr/>
          <p:nvPr/>
        </p:nvSpPr>
        <p:spPr>
          <a:xfrm rot="21343207" flipH="1">
            <a:off x="7177765" y="891660"/>
            <a:ext cx="267244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descr="A picture containing person, table, person, sitting&#10;&#10;Description automatically generated">
            <a:extLst>
              <a:ext uri="{FF2B5EF4-FFF2-40B4-BE49-F238E27FC236}">
                <a16:creationId xmlns:a16="http://schemas.microsoft.com/office/drawing/2014/main" id="{B031AFF7-77A8-4043-9188-63ADCD075319}"/>
              </a:ext>
            </a:extLst>
          </p:cNvPr>
          <p:cNvPicPr>
            <a:picLocks noGrp="1" noChangeAspect="1"/>
          </p:cNvPicPr>
          <p:nvPr>
            <p:ph type="pic" sz="quarter" idx="24"/>
          </p:nvPr>
        </p:nvPicPr>
        <p:blipFill rotWithShape="1">
          <a:blip r:embed="rId3"/>
          <a:srcRect l="27751" t="308" r="26861" b="-308"/>
          <a:stretch/>
        </p:blipFill>
        <p:spPr>
          <a:xfrm flipH="1">
            <a:off x="-26281" y="0"/>
            <a:ext cx="4684006" cy="6879191"/>
          </a:xfrm>
        </p:spPr>
      </p:pic>
    </p:spTree>
    <p:extLst>
      <p:ext uri="{BB962C8B-B14F-4D97-AF65-F5344CB8AC3E}">
        <p14:creationId xmlns:p14="http://schemas.microsoft.com/office/powerpoint/2010/main" val="33212451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0DC29B5-8A9D-854A-AADD-E75D2369C39E}"/>
              </a:ext>
            </a:extLst>
          </p:cNvPr>
          <p:cNvSpPr/>
          <p:nvPr/>
        </p:nvSpPr>
        <p:spPr>
          <a:xfrm>
            <a:off x="5382341" y="-14012"/>
            <a:ext cx="4200525" cy="6858000"/>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23"/>
          </p:nvPr>
        </p:nvSpPr>
        <p:spPr>
          <a:xfrm>
            <a:off x="606335" y="2052748"/>
            <a:ext cx="7208928" cy="4061001"/>
          </a:xfrm>
        </p:spPr>
        <p:txBody>
          <a:bodyPr/>
          <a:lstStyle/>
          <a:p>
            <a:pPr>
              <a:spcBef>
                <a:spcPts val="0"/>
              </a:spcBef>
            </a:pPr>
            <a:r>
              <a:rPr lang="hr-HR" dirty="0"/>
              <a:t>Since different products and services offend do the same things, it’s necesarry </a:t>
            </a:r>
            <a:r>
              <a:rPr lang="en-GB" dirty="0"/>
              <a:t>to distinguish them</a:t>
            </a:r>
            <a:r>
              <a:rPr lang="hr-HR" dirty="0"/>
              <a:t>.</a:t>
            </a:r>
          </a:p>
          <a:p>
            <a:pPr>
              <a:spcBef>
                <a:spcPts val="0"/>
              </a:spcBef>
            </a:pPr>
            <a:endParaRPr lang="hr-HR" dirty="0"/>
          </a:p>
          <a:p>
            <a:pPr>
              <a:spcBef>
                <a:spcPts val="0"/>
              </a:spcBef>
            </a:pPr>
            <a:r>
              <a:rPr lang="hr-HR" b="1" dirty="0">
                <a:solidFill>
                  <a:srgbClr val="FDB614"/>
                </a:solidFill>
              </a:rPr>
              <a:t>A</a:t>
            </a:r>
            <a:r>
              <a:rPr lang="en-GB" b="1" dirty="0">
                <a:solidFill>
                  <a:srgbClr val="FDB614"/>
                </a:solidFill>
              </a:rPr>
              <a:t>ttractive and appealing unique designs </a:t>
            </a:r>
            <a:r>
              <a:rPr lang="en-GB" dirty="0"/>
              <a:t>allow you to distinguish your product/service from your competitors.</a:t>
            </a:r>
          </a:p>
          <a:p>
            <a:pPr>
              <a:spcBef>
                <a:spcPts val="0"/>
              </a:spcBef>
            </a:pPr>
            <a:endParaRPr lang="hr-HR" dirty="0"/>
          </a:p>
          <a:p>
            <a:pPr>
              <a:spcBef>
                <a:spcPts val="0"/>
              </a:spcBef>
            </a:pPr>
            <a:r>
              <a:rPr lang="hr-HR" dirty="0"/>
              <a:t>O</a:t>
            </a:r>
            <a:r>
              <a:rPr lang="en-GB" dirty="0"/>
              <a:t>nline</a:t>
            </a:r>
            <a:r>
              <a:rPr lang="hr-HR" dirty="0"/>
              <a:t> d</a:t>
            </a:r>
            <a:r>
              <a:rPr lang="en-GB" dirty="0"/>
              <a:t>esign search at</a:t>
            </a:r>
            <a:r>
              <a:rPr lang="hr-HR" dirty="0"/>
              <a:t>: </a:t>
            </a:r>
            <a:r>
              <a:rPr lang="en-GB" i="1" dirty="0" err="1"/>
              <a:t>www.patentsoffice.ie</a:t>
            </a:r>
            <a:r>
              <a:rPr lang="hr-HR" dirty="0"/>
              <a:t> </a:t>
            </a:r>
          </a:p>
          <a:p>
            <a:pPr>
              <a:spcBef>
                <a:spcPts val="0"/>
              </a:spcBef>
            </a:pPr>
            <a:endParaRPr lang="hr-HR" dirty="0"/>
          </a:p>
          <a:p>
            <a:pPr marL="534988">
              <a:spcBef>
                <a:spcPts val="0"/>
              </a:spcBef>
            </a:pPr>
            <a:r>
              <a:rPr lang="hr-HR" i="1" dirty="0">
                <a:solidFill>
                  <a:srgbClr val="FDB614"/>
                </a:solidFill>
              </a:rPr>
              <a:t>Note</a:t>
            </a:r>
            <a:r>
              <a:rPr lang="hr-HR" i="1" dirty="0"/>
              <a:t>: when the design is created, </a:t>
            </a:r>
            <a:r>
              <a:rPr lang="en-GB" i="1" dirty="0"/>
              <a:t>consider registering </a:t>
            </a:r>
            <a:r>
              <a:rPr lang="hr-HR" i="1" dirty="0"/>
              <a:t>it to</a:t>
            </a:r>
            <a:r>
              <a:rPr lang="en-GB" i="1" dirty="0"/>
              <a:t> secure competitive advantage               for up to 25 years</a:t>
            </a:r>
            <a:endParaRPr lang="en-US" i="1" dirty="0"/>
          </a:p>
        </p:txBody>
      </p:sp>
      <p:sp>
        <p:nvSpPr>
          <p:cNvPr id="3" name="Text Placeholder 2"/>
          <p:cNvSpPr>
            <a:spLocks noGrp="1"/>
          </p:cNvSpPr>
          <p:nvPr>
            <p:ph type="body" sz="quarter" idx="10"/>
          </p:nvPr>
        </p:nvSpPr>
        <p:spPr>
          <a:xfrm rot="256793">
            <a:off x="401665" y="722925"/>
            <a:ext cx="3912108" cy="743199"/>
          </a:xfrm>
        </p:spPr>
        <p:txBody>
          <a:bodyPr>
            <a:normAutofit/>
          </a:bodyPr>
          <a:lstStyle/>
          <a:p>
            <a:r>
              <a:rPr lang="en-GB" sz="3600" dirty="0"/>
              <a:t>Industrial Designs</a:t>
            </a:r>
            <a:r>
              <a:rPr lang="hr-HR" sz="3600" dirty="0"/>
              <a:t> </a:t>
            </a:r>
            <a:endParaRPr lang="en-US" sz="3600" dirty="0"/>
          </a:p>
        </p:txBody>
      </p:sp>
      <p:pic>
        <p:nvPicPr>
          <p:cNvPr id="5" name="Picture Placeholder 4"/>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18928" r="18928"/>
          <a:stretch>
            <a:fillRect/>
          </a:stretch>
        </p:blipFill>
        <p:spPr>
          <a:xfrm>
            <a:off x="7143750" y="-14012"/>
            <a:ext cx="5074477" cy="6879191"/>
          </a:xfrm>
        </p:spPr>
      </p:pic>
      <p:grpSp>
        <p:nvGrpSpPr>
          <p:cNvPr id="6" name="Google Shape;525;p39"/>
          <p:cNvGrpSpPr/>
          <p:nvPr/>
        </p:nvGrpSpPr>
        <p:grpSpPr>
          <a:xfrm flipH="1">
            <a:off x="606335" y="4857728"/>
            <a:ext cx="445713" cy="415912"/>
            <a:chOff x="2594050" y="1631825"/>
            <a:chExt cx="439625" cy="439625"/>
          </a:xfrm>
          <a:solidFill>
            <a:schemeClr val="bg1"/>
          </a:solidFill>
        </p:grpSpPr>
        <p:sp>
          <p:nvSpPr>
            <p:cNvPr id="7" name="Google Shape;526;p39"/>
            <p:cNvSpPr/>
            <p:nvPr/>
          </p:nvSpPr>
          <p:spPr>
            <a:xfrm>
              <a:off x="2594050" y="1883300"/>
              <a:ext cx="188175" cy="188150"/>
            </a:xfrm>
            <a:custGeom>
              <a:avLst/>
              <a:gdLst/>
              <a:ahLst/>
              <a:cxnLst/>
              <a:rect l="l" t="t" r="r" b="b"/>
              <a:pathLst>
                <a:path w="7527" h="7526" fill="none" extrusionOk="0">
                  <a:moveTo>
                    <a:pt x="5992" y="0"/>
                  </a:moveTo>
                  <a:lnTo>
                    <a:pt x="537" y="6430"/>
                  </a:lnTo>
                  <a:lnTo>
                    <a:pt x="1" y="7526"/>
                  </a:lnTo>
                  <a:lnTo>
                    <a:pt x="1097" y="6990"/>
                  </a:lnTo>
                  <a:lnTo>
                    <a:pt x="7526" y="1534"/>
                  </a:lnTo>
                  <a:lnTo>
                    <a:pt x="5992" y="0"/>
                  </a:lnTo>
                  <a:close/>
                </a:path>
              </a:pathLst>
            </a:custGeom>
            <a:grpFill/>
            <a:ln w="9525" cap="rnd" cmpd="sng">
              <a:solidFill>
                <a:srgbClr val="EEDC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8" name="Google Shape;527;p39"/>
            <p:cNvSpPr/>
            <p:nvPr/>
          </p:nvSpPr>
          <p:spPr>
            <a:xfrm>
              <a:off x="2857700" y="1631825"/>
              <a:ext cx="175975" cy="176000"/>
            </a:xfrm>
            <a:custGeom>
              <a:avLst/>
              <a:gdLst/>
              <a:ahLst/>
              <a:cxnLst/>
              <a:rect l="l" t="t" r="r" b="b"/>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grpFill/>
            <a:ln w="9525" cap="rnd" cmpd="sng">
              <a:solidFill>
                <a:srgbClr val="EEDC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9" name="Google Shape;528;p39"/>
            <p:cNvSpPr/>
            <p:nvPr/>
          </p:nvSpPr>
          <p:spPr>
            <a:xfrm>
              <a:off x="2662850" y="1699400"/>
              <a:ext cx="303250" cy="303250"/>
            </a:xfrm>
            <a:custGeom>
              <a:avLst/>
              <a:gdLst/>
              <a:ahLst/>
              <a:cxnLst/>
              <a:rect l="l" t="t" r="r" b="b"/>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grpFill/>
            <a:ln w="9525" cap="rnd" cmpd="sng">
              <a:solidFill>
                <a:srgbClr val="EEDC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10" name="Google Shape;529;p39"/>
            <p:cNvSpPr/>
            <p:nvPr/>
          </p:nvSpPr>
          <p:spPr>
            <a:xfrm>
              <a:off x="2801675" y="1740825"/>
              <a:ext cx="49950" cy="49950"/>
            </a:xfrm>
            <a:custGeom>
              <a:avLst/>
              <a:gdLst/>
              <a:ahLst/>
              <a:cxnLst/>
              <a:rect l="l" t="t" r="r" b="b"/>
              <a:pathLst>
                <a:path w="1998" h="1998" fill="none" extrusionOk="0">
                  <a:moveTo>
                    <a:pt x="1" y="1997"/>
                  </a:moveTo>
                  <a:lnTo>
                    <a:pt x="1998" y="0"/>
                  </a:lnTo>
                </a:path>
              </a:pathLst>
            </a:custGeom>
            <a:grpFill/>
            <a:ln w="9525" cap="rnd" cmpd="sng">
              <a:solidFill>
                <a:srgbClr val="EEDC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grpSp>
      <p:sp>
        <p:nvSpPr>
          <p:cNvPr id="11" name="Rectangle 10">
            <a:extLst>
              <a:ext uri="{FF2B5EF4-FFF2-40B4-BE49-F238E27FC236}">
                <a16:creationId xmlns:a16="http://schemas.microsoft.com/office/drawing/2014/main" id="{A9060C07-76A9-7B48-9A57-823B71A57F9D}"/>
              </a:ext>
            </a:extLst>
          </p:cNvPr>
          <p:cNvSpPr/>
          <p:nvPr/>
        </p:nvSpPr>
        <p:spPr>
          <a:xfrm rot="256793">
            <a:off x="4253853" y="691799"/>
            <a:ext cx="1349674" cy="1174000"/>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56168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582C07E-A432-D443-89CA-F511CA0EFB7F}"/>
              </a:ext>
            </a:extLst>
          </p:cNvPr>
          <p:cNvSpPr/>
          <p:nvPr/>
        </p:nvSpPr>
        <p:spPr>
          <a:xfrm>
            <a:off x="2185989" y="8214"/>
            <a:ext cx="5461001" cy="684978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23"/>
          </p:nvPr>
        </p:nvSpPr>
        <p:spPr>
          <a:xfrm>
            <a:off x="4972051" y="1960857"/>
            <a:ext cx="6905156" cy="4465343"/>
          </a:xfrm>
        </p:spPr>
        <p:txBody>
          <a:bodyPr/>
          <a:lstStyle/>
          <a:p>
            <a:pPr algn="r">
              <a:spcBef>
                <a:spcPts val="0"/>
              </a:spcBef>
            </a:pPr>
            <a:r>
              <a:rPr lang="en-GB" b="1" dirty="0">
                <a:solidFill>
                  <a:srgbClr val="FDB614"/>
                </a:solidFill>
              </a:rPr>
              <a:t>Copyright</a:t>
            </a:r>
            <a:r>
              <a:rPr lang="hr-HR" dirty="0"/>
              <a:t> </a:t>
            </a:r>
            <a:r>
              <a:rPr lang="en-GB" dirty="0"/>
              <a:t>gives protection to authors/creators of certain categories of artistic work like books; music; artwork; magazines</a:t>
            </a:r>
            <a:r>
              <a:rPr lang="hr-HR" dirty="0"/>
              <a:t>, movies</a:t>
            </a:r>
            <a:r>
              <a:rPr lang="en-GB" dirty="0"/>
              <a:t> etc. The </a:t>
            </a:r>
            <a:r>
              <a:rPr lang="en-GB" b="1" dirty="0">
                <a:solidFill>
                  <a:srgbClr val="FDB614"/>
                </a:solidFill>
              </a:rPr>
              <a:t>“©”</a:t>
            </a:r>
            <a:r>
              <a:rPr lang="en-GB" dirty="0"/>
              <a:t> shows that something is copyrighted</a:t>
            </a:r>
            <a:r>
              <a:rPr lang="hr-HR" dirty="0"/>
              <a:t>.</a:t>
            </a:r>
            <a:r>
              <a:rPr lang="en-GB" dirty="0"/>
              <a:t> It is an automatic right not requiring registration by the author. </a:t>
            </a:r>
          </a:p>
          <a:p>
            <a:pPr algn="r">
              <a:spcBef>
                <a:spcPts val="0"/>
              </a:spcBef>
            </a:pPr>
            <a:endParaRPr lang="en-GB" dirty="0"/>
          </a:p>
          <a:p>
            <a:pPr algn="r">
              <a:spcBef>
                <a:spcPts val="0"/>
              </a:spcBef>
            </a:pPr>
            <a:r>
              <a:rPr lang="en-GB" dirty="0"/>
              <a:t>Consider marking all works to show who the copyright owner is and the date from which copyright is claimed. Consider copyright as </a:t>
            </a:r>
            <a:r>
              <a:rPr lang="en-GB" b="1" dirty="0">
                <a:solidFill>
                  <a:srgbClr val="FDB614"/>
                </a:solidFill>
              </a:rPr>
              <a:t>a source of income </a:t>
            </a:r>
            <a:r>
              <a:rPr lang="en-GB" dirty="0"/>
              <a:t>through licensing/selling rights to third parties</a:t>
            </a:r>
            <a:r>
              <a:rPr lang="en-GB" dirty="0">
                <a:solidFill>
                  <a:srgbClr val="EEDC00"/>
                </a:solidFill>
              </a:rPr>
              <a:t>.</a:t>
            </a:r>
            <a:r>
              <a:rPr lang="en-GB" dirty="0"/>
              <a:t> </a:t>
            </a:r>
            <a:endParaRPr lang="hr-HR" dirty="0"/>
          </a:p>
          <a:p>
            <a:pPr algn="r">
              <a:spcBef>
                <a:spcPts val="0"/>
              </a:spcBef>
            </a:pPr>
            <a:endParaRPr lang="en-GB" b="1" dirty="0">
              <a:solidFill>
                <a:srgbClr val="FDB614"/>
              </a:solidFill>
            </a:endParaRPr>
          </a:p>
          <a:p>
            <a:pPr algn="r">
              <a:spcBef>
                <a:spcPts val="0"/>
              </a:spcBef>
            </a:pPr>
            <a:r>
              <a:rPr lang="en-GB" b="1" dirty="0">
                <a:solidFill>
                  <a:srgbClr val="FDB614"/>
                </a:solidFill>
              </a:rPr>
              <a:t>Don’t violate copyrights of others.</a:t>
            </a:r>
            <a:endParaRPr lang="en-US" b="1" dirty="0">
              <a:solidFill>
                <a:srgbClr val="FDB614"/>
              </a:solidFill>
            </a:endParaRPr>
          </a:p>
        </p:txBody>
      </p:sp>
      <p:sp>
        <p:nvSpPr>
          <p:cNvPr id="3" name="Text Placeholder 2"/>
          <p:cNvSpPr>
            <a:spLocks noGrp="1"/>
          </p:cNvSpPr>
          <p:nvPr>
            <p:ph type="body" sz="quarter" idx="10"/>
          </p:nvPr>
        </p:nvSpPr>
        <p:spPr/>
        <p:txBody>
          <a:bodyPr>
            <a:normAutofit/>
          </a:bodyPr>
          <a:lstStyle/>
          <a:p>
            <a:r>
              <a:rPr lang="hr-HR" sz="3600" dirty="0"/>
              <a:t>Copyright</a:t>
            </a:r>
            <a:endParaRPr lang="en-US" sz="3600" dirty="0"/>
          </a:p>
        </p:txBody>
      </p:sp>
      <p:sp>
        <p:nvSpPr>
          <p:cNvPr id="12" name="Rectangle 11">
            <a:extLst>
              <a:ext uri="{FF2B5EF4-FFF2-40B4-BE49-F238E27FC236}">
                <a16:creationId xmlns:a16="http://schemas.microsoft.com/office/drawing/2014/main" id="{9DC24DC9-52ED-D14F-AD9A-5C6CB39B36A0}"/>
              </a:ext>
            </a:extLst>
          </p:cNvPr>
          <p:cNvSpPr/>
          <p:nvPr/>
        </p:nvSpPr>
        <p:spPr>
          <a:xfrm rot="21343207" flipH="1">
            <a:off x="6801104" y="757726"/>
            <a:ext cx="2867761" cy="1262659"/>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Placeholder 13" descr="A picture containing table, sitting, umbrella, blue&#10;&#10;Description automatically generated">
            <a:extLst>
              <a:ext uri="{FF2B5EF4-FFF2-40B4-BE49-F238E27FC236}">
                <a16:creationId xmlns:a16="http://schemas.microsoft.com/office/drawing/2014/main" id="{D0B038F2-009A-5C45-8E23-E4D0A9C13797}"/>
              </a:ext>
            </a:extLst>
          </p:cNvPr>
          <p:cNvPicPr>
            <a:picLocks noGrp="1" noChangeAspect="1"/>
          </p:cNvPicPr>
          <p:nvPr>
            <p:ph type="pic" sz="quarter" idx="24"/>
          </p:nvPr>
        </p:nvPicPr>
        <p:blipFill>
          <a:blip r:embed="rId3"/>
          <a:srcRect l="23585" r="23585"/>
          <a:stretch>
            <a:fillRect/>
          </a:stretch>
        </p:blipFill>
        <p:spPr>
          <a:xfrm flipH="1">
            <a:off x="-26988" y="0"/>
            <a:ext cx="5461001" cy="6878638"/>
          </a:xfrm>
        </p:spPr>
      </p:pic>
      <p:grpSp>
        <p:nvGrpSpPr>
          <p:cNvPr id="7" name="Google Shape;525;p39"/>
          <p:cNvGrpSpPr/>
          <p:nvPr/>
        </p:nvGrpSpPr>
        <p:grpSpPr>
          <a:xfrm rot="15489686">
            <a:off x="6814798" y="5619175"/>
            <a:ext cx="369505" cy="369505"/>
            <a:chOff x="2594050" y="1631825"/>
            <a:chExt cx="439625" cy="439625"/>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grpSpPr>
        <p:sp>
          <p:nvSpPr>
            <p:cNvPr id="8" name="Google Shape;526;p39"/>
            <p:cNvSpPr/>
            <p:nvPr/>
          </p:nvSpPr>
          <p:spPr>
            <a:xfrm>
              <a:off x="2594050" y="1883300"/>
              <a:ext cx="188175" cy="188150"/>
            </a:xfrm>
            <a:custGeom>
              <a:avLst/>
              <a:gdLst/>
              <a:ahLst/>
              <a:cxnLst/>
              <a:rect l="l" t="t" r="r" b="b"/>
              <a:pathLst>
                <a:path w="7527" h="7526" fill="none" extrusionOk="0">
                  <a:moveTo>
                    <a:pt x="5992" y="0"/>
                  </a:moveTo>
                  <a:lnTo>
                    <a:pt x="537" y="6430"/>
                  </a:lnTo>
                  <a:lnTo>
                    <a:pt x="1" y="7526"/>
                  </a:lnTo>
                  <a:lnTo>
                    <a:pt x="1097" y="6990"/>
                  </a:lnTo>
                  <a:lnTo>
                    <a:pt x="7526" y="1534"/>
                  </a:lnTo>
                  <a:lnTo>
                    <a:pt x="5992" y="0"/>
                  </a:lnTo>
                  <a:close/>
                </a:path>
              </a:pathLst>
            </a:custGeom>
            <a:ln>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sp>
          <p:nvSpPr>
            <p:cNvPr id="9" name="Google Shape;527;p39"/>
            <p:cNvSpPr/>
            <p:nvPr/>
          </p:nvSpPr>
          <p:spPr>
            <a:xfrm>
              <a:off x="2857700" y="1631825"/>
              <a:ext cx="175975" cy="176000"/>
            </a:xfrm>
            <a:custGeom>
              <a:avLst/>
              <a:gdLst/>
              <a:ahLst/>
              <a:cxnLst/>
              <a:rect l="l" t="t" r="r" b="b"/>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ln>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sp>
          <p:nvSpPr>
            <p:cNvPr id="10" name="Google Shape;528;p39"/>
            <p:cNvSpPr/>
            <p:nvPr/>
          </p:nvSpPr>
          <p:spPr>
            <a:xfrm>
              <a:off x="2662849" y="1699399"/>
              <a:ext cx="303250" cy="303250"/>
            </a:xfrm>
            <a:custGeom>
              <a:avLst/>
              <a:gdLst/>
              <a:ahLst/>
              <a:cxnLst/>
              <a:rect l="l" t="t" r="r" b="b"/>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ln>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sp>
          <p:nvSpPr>
            <p:cNvPr id="11" name="Google Shape;529;p39"/>
            <p:cNvSpPr/>
            <p:nvPr/>
          </p:nvSpPr>
          <p:spPr>
            <a:xfrm>
              <a:off x="2801675" y="1740825"/>
              <a:ext cx="49950" cy="49950"/>
            </a:xfrm>
            <a:custGeom>
              <a:avLst/>
              <a:gdLst/>
              <a:ahLst/>
              <a:cxnLst/>
              <a:rect l="l" t="t" r="r" b="b"/>
              <a:pathLst>
                <a:path w="1998" h="1998" fill="none" extrusionOk="0">
                  <a:moveTo>
                    <a:pt x="1" y="1997"/>
                  </a:moveTo>
                  <a:lnTo>
                    <a:pt x="1998" y="0"/>
                  </a:lnTo>
                </a:path>
              </a:pathLst>
            </a:custGeom>
            <a:ln>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grpSp>
    </p:spTree>
    <p:extLst>
      <p:ext uri="{BB962C8B-B14F-4D97-AF65-F5344CB8AC3E}">
        <p14:creationId xmlns:p14="http://schemas.microsoft.com/office/powerpoint/2010/main" val="26113488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472804" y="1673875"/>
            <a:ext cx="4659850" cy="4061001"/>
          </a:xfrm>
        </p:spPr>
        <p:txBody>
          <a:bodyPr/>
          <a:lstStyle/>
          <a:p>
            <a:pPr>
              <a:buClr>
                <a:schemeClr val="accent4"/>
              </a:buClr>
            </a:pPr>
            <a:r>
              <a:rPr lang="hr-HR" sz="2800" b="1" i="1" dirty="0">
                <a:solidFill>
                  <a:srgbClr val="FDB614"/>
                </a:solidFill>
              </a:rPr>
              <a:t>Note</a:t>
            </a:r>
            <a:r>
              <a:rPr lang="hr-HR" sz="2800" i="1" dirty="0">
                <a:solidFill>
                  <a:srgbClr val="FDB614"/>
                </a:solidFill>
              </a:rPr>
              <a:t>:</a:t>
            </a:r>
          </a:p>
          <a:p>
            <a:pPr>
              <a:buClr>
                <a:schemeClr val="accent4"/>
              </a:buClr>
            </a:pPr>
            <a:endParaRPr lang="hr-HR" sz="2800" i="1" dirty="0">
              <a:solidFill>
                <a:srgbClr val="FDB614"/>
              </a:solidFill>
            </a:endParaRPr>
          </a:p>
          <a:p>
            <a:r>
              <a:rPr lang="en-US" i="1" dirty="0"/>
              <a:t>When the product/service is decided upon, and the market research is complete it is time to consider </a:t>
            </a:r>
            <a:r>
              <a:rPr lang="en-US" b="1" i="1" dirty="0">
                <a:solidFill>
                  <a:srgbClr val="FDB614"/>
                </a:solidFill>
              </a:rPr>
              <a:t>Intellectual Property </a:t>
            </a:r>
            <a:r>
              <a:rPr lang="en-US" i="1" dirty="0">
                <a:solidFill>
                  <a:srgbClr val="FDB614"/>
                </a:solidFill>
              </a:rPr>
              <a:t>(</a:t>
            </a:r>
            <a:r>
              <a:rPr lang="en-US" b="1" i="1" dirty="0">
                <a:solidFill>
                  <a:srgbClr val="FDB614"/>
                </a:solidFill>
              </a:rPr>
              <a:t>IP</a:t>
            </a:r>
            <a:r>
              <a:rPr lang="en-US" i="1" dirty="0">
                <a:solidFill>
                  <a:srgbClr val="FDB614"/>
                </a:solidFill>
              </a:rPr>
              <a:t>) </a:t>
            </a:r>
            <a:r>
              <a:rPr lang="en-US" b="1" i="1" dirty="0">
                <a:solidFill>
                  <a:srgbClr val="FDB614"/>
                </a:solidFill>
              </a:rPr>
              <a:t>rights</a:t>
            </a:r>
            <a:r>
              <a:rPr lang="en-US" i="1" dirty="0">
                <a:solidFill>
                  <a:srgbClr val="FDB614"/>
                </a:solidFill>
              </a:rPr>
              <a:t> </a:t>
            </a:r>
            <a:r>
              <a:rPr lang="en-US" i="1" dirty="0"/>
              <a:t>and the possible implications they may have for your enterprise</a:t>
            </a:r>
          </a:p>
        </p:txBody>
      </p:sp>
      <p:sp>
        <p:nvSpPr>
          <p:cNvPr id="3" name="Text Placeholder 2"/>
          <p:cNvSpPr>
            <a:spLocks noGrp="1"/>
          </p:cNvSpPr>
          <p:nvPr>
            <p:ph type="body" sz="quarter" idx="10"/>
          </p:nvPr>
        </p:nvSpPr>
        <p:spPr>
          <a:xfrm rot="256793">
            <a:off x="227185" y="735434"/>
            <a:ext cx="5225195" cy="744504"/>
          </a:xfrm>
        </p:spPr>
        <p:txBody>
          <a:bodyPr>
            <a:noAutofit/>
          </a:bodyPr>
          <a:lstStyle/>
          <a:p>
            <a:pPr algn="just"/>
            <a:r>
              <a:rPr lang="hr-HR" sz="3600" dirty="0"/>
              <a:t>Note on IP</a:t>
            </a:r>
            <a:endParaRPr lang="en-US" sz="3600" dirty="0"/>
          </a:p>
        </p:txBody>
      </p:sp>
      <p:pic>
        <p:nvPicPr>
          <p:cNvPr id="7" name="Picture Placeholder 6" descr="A close up of a computer keyboard&#10;&#10;Description automatically generated">
            <a:extLst>
              <a:ext uri="{FF2B5EF4-FFF2-40B4-BE49-F238E27FC236}">
                <a16:creationId xmlns:a16="http://schemas.microsoft.com/office/drawing/2014/main" id="{D3B4A0B7-D03A-0643-9405-419FCBF8BB06}"/>
              </a:ext>
            </a:extLst>
          </p:cNvPr>
          <p:cNvPicPr>
            <a:picLocks noGrp="1" noChangeAspect="1"/>
          </p:cNvPicPr>
          <p:nvPr>
            <p:ph type="pic" sz="quarter" idx="24"/>
          </p:nvPr>
        </p:nvPicPr>
        <p:blipFill rotWithShape="1">
          <a:blip r:embed="rId2"/>
          <a:srcRect l="5378" t="-50" r="28034" b="50"/>
          <a:stretch/>
        </p:blipFill>
        <p:spPr>
          <a:xfrm>
            <a:off x="5804728" y="-14012"/>
            <a:ext cx="6413499" cy="6879191"/>
          </a:xfrm>
        </p:spPr>
      </p:pic>
      <p:sp>
        <p:nvSpPr>
          <p:cNvPr id="15" name="Rectangle 14">
            <a:extLst>
              <a:ext uri="{FF2B5EF4-FFF2-40B4-BE49-F238E27FC236}">
                <a16:creationId xmlns:a16="http://schemas.microsoft.com/office/drawing/2014/main" id="{98FBD016-FDF6-6E4E-ABDB-463C84C426CD}"/>
              </a:ext>
            </a:extLst>
          </p:cNvPr>
          <p:cNvSpPr/>
          <p:nvPr/>
        </p:nvSpPr>
        <p:spPr>
          <a:xfrm rot="256793">
            <a:off x="3175737" y="632356"/>
            <a:ext cx="2460707" cy="1465874"/>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oogle Shape;525;p39"/>
          <p:cNvGrpSpPr/>
          <p:nvPr/>
        </p:nvGrpSpPr>
        <p:grpSpPr>
          <a:xfrm rot="21376725">
            <a:off x="2838328" y="138216"/>
            <a:ext cx="1183997" cy="1135473"/>
            <a:chOff x="2594050" y="1631825"/>
            <a:chExt cx="439625" cy="439625"/>
          </a:xfrm>
          <a:solidFill>
            <a:schemeClr val="bg1"/>
          </a:solidFill>
        </p:grpSpPr>
        <p:sp>
          <p:nvSpPr>
            <p:cNvPr id="11" name="Google Shape;526;p39"/>
            <p:cNvSpPr/>
            <p:nvPr/>
          </p:nvSpPr>
          <p:spPr>
            <a:xfrm>
              <a:off x="2594050" y="1883300"/>
              <a:ext cx="188175" cy="188150"/>
            </a:xfrm>
            <a:custGeom>
              <a:avLst/>
              <a:gdLst/>
              <a:ahLst/>
              <a:cxnLst/>
              <a:rect l="l" t="t" r="r" b="b"/>
              <a:pathLst>
                <a:path w="7527" h="7526" fill="none" extrusionOk="0">
                  <a:moveTo>
                    <a:pt x="5992" y="0"/>
                  </a:moveTo>
                  <a:lnTo>
                    <a:pt x="537" y="6430"/>
                  </a:lnTo>
                  <a:lnTo>
                    <a:pt x="1" y="7526"/>
                  </a:lnTo>
                  <a:lnTo>
                    <a:pt x="1097" y="6990"/>
                  </a:lnTo>
                  <a:lnTo>
                    <a:pt x="7526" y="1534"/>
                  </a:lnTo>
                  <a:lnTo>
                    <a:pt x="5992" y="0"/>
                  </a:lnTo>
                  <a:close/>
                </a:path>
              </a:pathLst>
            </a:custGeom>
            <a:grpFill/>
            <a:ln w="38100">
              <a:solidFill>
                <a:schemeClr val="bg1"/>
              </a:solidFill>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sp>
          <p:nvSpPr>
            <p:cNvPr id="12" name="Google Shape;527;p39"/>
            <p:cNvSpPr/>
            <p:nvPr/>
          </p:nvSpPr>
          <p:spPr>
            <a:xfrm>
              <a:off x="2857700" y="1631825"/>
              <a:ext cx="175975" cy="176000"/>
            </a:xfrm>
            <a:custGeom>
              <a:avLst/>
              <a:gdLst/>
              <a:ahLst/>
              <a:cxnLst/>
              <a:rect l="l" t="t" r="r" b="b"/>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grpFill/>
            <a:ln w="38100">
              <a:solidFill>
                <a:schemeClr val="bg1"/>
              </a:solidFill>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sp>
          <p:nvSpPr>
            <p:cNvPr id="13" name="Google Shape;528;p39"/>
            <p:cNvSpPr/>
            <p:nvPr/>
          </p:nvSpPr>
          <p:spPr>
            <a:xfrm>
              <a:off x="2662850" y="1699400"/>
              <a:ext cx="303250" cy="303250"/>
            </a:xfrm>
            <a:custGeom>
              <a:avLst/>
              <a:gdLst/>
              <a:ahLst/>
              <a:cxnLst/>
              <a:rect l="l" t="t" r="r" b="b"/>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grpFill/>
            <a:ln w="38100">
              <a:solidFill>
                <a:schemeClr val="bg1"/>
              </a:solidFill>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sp>
          <p:nvSpPr>
            <p:cNvPr id="14" name="Google Shape;529;p39"/>
            <p:cNvSpPr/>
            <p:nvPr/>
          </p:nvSpPr>
          <p:spPr>
            <a:xfrm>
              <a:off x="2801675" y="1740825"/>
              <a:ext cx="49950" cy="49950"/>
            </a:xfrm>
            <a:custGeom>
              <a:avLst/>
              <a:gdLst/>
              <a:ahLst/>
              <a:cxnLst/>
              <a:rect l="l" t="t" r="r" b="b"/>
              <a:pathLst>
                <a:path w="1998" h="1998" fill="none" extrusionOk="0">
                  <a:moveTo>
                    <a:pt x="1" y="1997"/>
                  </a:moveTo>
                  <a:lnTo>
                    <a:pt x="1998" y="0"/>
                  </a:lnTo>
                </a:path>
              </a:pathLst>
            </a:custGeom>
            <a:grpFill/>
            <a:ln w="38100">
              <a:solidFill>
                <a:schemeClr val="bg1"/>
              </a:solidFill>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grpSp>
    </p:spTree>
    <p:extLst>
      <p:ext uri="{BB962C8B-B14F-4D97-AF65-F5344CB8AC3E}">
        <p14:creationId xmlns:p14="http://schemas.microsoft.com/office/powerpoint/2010/main" val="15606032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4712" y="1406704"/>
            <a:ext cx="9839437" cy="5016758"/>
          </a:xfrm>
          <a:prstGeom prst="rect">
            <a:avLst/>
          </a:prstGeom>
        </p:spPr>
        <p:txBody>
          <a:bodyPr wrap="square">
            <a:spAutoFit/>
          </a:bodyPr>
          <a:lstStyle/>
          <a:p>
            <a:r>
              <a:rPr lang="hr-HR" sz="2400" b="1" dirty="0">
                <a:solidFill>
                  <a:srgbClr val="1268B3"/>
                </a:solidFill>
              </a:rPr>
              <a:t>State Intellectual Property Office </a:t>
            </a:r>
          </a:p>
          <a:p>
            <a:r>
              <a:rPr lang="hr-HR" sz="2400" i="1" dirty="0">
                <a:solidFill>
                  <a:srgbClr val="4D4D4C"/>
                </a:solidFill>
              </a:rPr>
              <a:t>(Državni zavod za intelektualno vlasništvo)            </a:t>
            </a:r>
            <a:r>
              <a:rPr lang="hr-HR" sz="2000" i="1" dirty="0">
                <a:solidFill>
                  <a:srgbClr val="4D4D4C"/>
                </a:solidFill>
                <a:hlinkClick r:id="rId3"/>
              </a:rPr>
              <a:t>https://www.dziv.hr/hr/</a:t>
            </a:r>
            <a:r>
              <a:rPr lang="hr-HR" sz="2000" i="1" dirty="0">
                <a:solidFill>
                  <a:srgbClr val="4D4D4C"/>
                </a:solidFill>
              </a:rPr>
              <a:t> </a:t>
            </a:r>
          </a:p>
          <a:p>
            <a:endParaRPr lang="hr-HR" sz="2000" i="1" dirty="0">
              <a:solidFill>
                <a:srgbClr val="4D4D4C"/>
              </a:solidFill>
            </a:endParaRPr>
          </a:p>
          <a:p>
            <a:pPr marL="342900" indent="-342900">
              <a:buClr>
                <a:srgbClr val="DA2128"/>
              </a:buClr>
              <a:buFont typeface="Arial" panose="020B0604020202020204" pitchFamily="34" charset="0"/>
              <a:buChar char="•"/>
            </a:pPr>
            <a:r>
              <a:rPr lang="en-GB" sz="2400" dirty="0">
                <a:solidFill>
                  <a:srgbClr val="4D4D4C"/>
                </a:solidFill>
              </a:rPr>
              <a:t>The Office implements procedures for the recognition of industrial property rights (patents, trademarks), industrial design, geographical indications and designations of origin, topographies of semiconductor products, and engages in related professional and legislative activities</a:t>
            </a:r>
            <a:endParaRPr lang="hr-HR" sz="2400" dirty="0">
              <a:solidFill>
                <a:srgbClr val="4D4D4C"/>
              </a:solidFill>
            </a:endParaRPr>
          </a:p>
          <a:p>
            <a:pPr marL="342900" indent="-342900">
              <a:buClr>
                <a:srgbClr val="DA2128"/>
              </a:buClr>
              <a:buFont typeface="Arial" panose="020B0604020202020204" pitchFamily="34" charset="0"/>
              <a:buChar char="•"/>
            </a:pPr>
            <a:r>
              <a:rPr lang="hr-HR" sz="2400" dirty="0">
                <a:solidFill>
                  <a:srgbClr val="4D4D4C"/>
                </a:solidFill>
              </a:rPr>
              <a:t>Provides education on IP and following legislation, request forms and templates, publications</a:t>
            </a:r>
          </a:p>
          <a:p>
            <a:pPr>
              <a:buClr>
                <a:srgbClr val="1268B3"/>
              </a:buClr>
            </a:pPr>
            <a:endParaRPr lang="hr-HR" sz="2400" dirty="0">
              <a:solidFill>
                <a:srgbClr val="4D4D4C"/>
              </a:solidFill>
            </a:endParaRPr>
          </a:p>
          <a:p>
            <a:pPr marL="450850"/>
            <a:r>
              <a:rPr lang="hr-HR" sz="2000" b="1" i="1" dirty="0">
                <a:solidFill>
                  <a:srgbClr val="FDB614"/>
                </a:solidFill>
              </a:rPr>
              <a:t>Note: </a:t>
            </a:r>
            <a:r>
              <a:rPr lang="hr-HR" sz="2000" i="1" dirty="0">
                <a:solidFill>
                  <a:srgbClr val="4D4D4C"/>
                </a:solidFill>
              </a:rPr>
              <a:t>Experiences show that often until the procedure is done, the 	item and/</a:t>
            </a:r>
            <a:r>
              <a:rPr lang="hr-HR" sz="2000" i="1" dirty="0" err="1">
                <a:solidFill>
                  <a:srgbClr val="4D4D4C"/>
                </a:solidFill>
              </a:rPr>
              <a:t>or</a:t>
            </a:r>
            <a:endParaRPr lang="hr-HR" sz="2000" i="1" dirty="0">
              <a:solidFill>
                <a:srgbClr val="4D4D4C"/>
              </a:solidFill>
            </a:endParaRPr>
          </a:p>
          <a:p>
            <a:pPr marL="450850"/>
            <a:r>
              <a:rPr lang="hr-HR" sz="2000" i="1" dirty="0">
                <a:solidFill>
                  <a:srgbClr val="4D4D4C"/>
                </a:solidFill>
              </a:rPr>
              <a:t> idea protected becomes outdated, while any </a:t>
            </a:r>
            <a:r>
              <a:rPr lang="hr-HR" sz="2000" i="1" dirty="0" err="1">
                <a:solidFill>
                  <a:srgbClr val="4D4D4C"/>
                </a:solidFill>
              </a:rPr>
              <a:t>slight</a:t>
            </a:r>
            <a:r>
              <a:rPr lang="hr-HR" sz="2000" i="1" dirty="0">
                <a:solidFill>
                  <a:srgbClr val="4D4D4C"/>
                </a:solidFill>
              </a:rPr>
              <a:t> </a:t>
            </a:r>
            <a:r>
              <a:rPr lang="hr-HR" sz="2000" i="1" dirty="0" err="1">
                <a:solidFill>
                  <a:srgbClr val="4D4D4C"/>
                </a:solidFill>
              </a:rPr>
              <a:t>change</a:t>
            </a:r>
            <a:r>
              <a:rPr lang="hr-HR" sz="2000" i="1" dirty="0">
                <a:solidFill>
                  <a:srgbClr val="4D4D4C"/>
                </a:solidFill>
              </a:rPr>
              <a:t> in prototype offers a </a:t>
            </a:r>
          </a:p>
          <a:p>
            <a:pPr marL="450850"/>
            <a:r>
              <a:rPr lang="hr-HR" sz="2000" i="1" dirty="0">
                <a:solidFill>
                  <a:srgbClr val="4D4D4C"/>
                </a:solidFill>
              </a:rPr>
              <a:t>„free pass” from national regulations</a:t>
            </a:r>
          </a:p>
          <a:p>
            <a:endParaRPr lang="en-GB" sz="2400" dirty="0">
              <a:solidFill>
                <a:srgbClr val="1268B3"/>
              </a:solidFill>
            </a:endParaRPr>
          </a:p>
        </p:txBody>
      </p:sp>
      <p:grpSp>
        <p:nvGrpSpPr>
          <p:cNvPr id="4" name="Google Shape;664;p39"/>
          <p:cNvGrpSpPr/>
          <p:nvPr/>
        </p:nvGrpSpPr>
        <p:grpSpPr>
          <a:xfrm>
            <a:off x="6125869" y="1830052"/>
            <a:ext cx="311741" cy="301424"/>
            <a:chOff x="5941025" y="3634400"/>
            <a:chExt cx="467650" cy="467650"/>
          </a:xfrm>
        </p:grpSpPr>
        <p:sp>
          <p:nvSpPr>
            <p:cNvPr id="7"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3" name="Google Shape;813;p39"/>
          <p:cNvGrpSpPr/>
          <p:nvPr/>
        </p:nvGrpSpPr>
        <p:grpSpPr>
          <a:xfrm>
            <a:off x="605347" y="5111701"/>
            <a:ext cx="276193" cy="390357"/>
            <a:chOff x="6718575" y="2318625"/>
            <a:chExt cx="256950" cy="407375"/>
          </a:xfrm>
          <a:solidFill>
            <a:srgbClr val="EEDC00"/>
          </a:solidFill>
        </p:grpSpPr>
        <p:sp>
          <p:nvSpPr>
            <p:cNvPr id="14" name="Google Shape;814;p39"/>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815;p39"/>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816;p39"/>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817;p39"/>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818;p39"/>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 name="Google Shape;819;p39"/>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 name="Google Shape;820;p39"/>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 name="Google Shape;821;p39"/>
            <p:cNvSpPr/>
            <p:nvPr/>
          </p:nvSpPr>
          <p:spPr>
            <a:xfrm>
              <a:off x="6795900" y="2628550"/>
              <a:ext cx="102300" cy="25"/>
            </a:xfrm>
            <a:custGeom>
              <a:avLst/>
              <a:gdLst/>
              <a:ahLst/>
              <a:cxnLst/>
              <a:rect l="l" t="t" r="r" b="b"/>
              <a:pathLst>
                <a:path w="4092" h="1" fill="none" extrusionOk="0">
                  <a:moveTo>
                    <a:pt x="0" y="1"/>
                  </a:moveTo>
                  <a:lnTo>
                    <a:pt x="4092" y="1"/>
                  </a:lnTo>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3" name="Rectangle 22">
            <a:extLst>
              <a:ext uri="{FF2B5EF4-FFF2-40B4-BE49-F238E27FC236}">
                <a16:creationId xmlns:a16="http://schemas.microsoft.com/office/drawing/2014/main" id="{917716E8-D75E-E04B-A96F-6295656F9460}"/>
              </a:ext>
            </a:extLst>
          </p:cNvPr>
          <p:cNvSpPr/>
          <p:nvPr/>
        </p:nvSpPr>
        <p:spPr>
          <a:xfrm rot="21375402">
            <a:off x="9135483" y="477912"/>
            <a:ext cx="309193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Placeholder 11">
            <a:extLst>
              <a:ext uri="{FF2B5EF4-FFF2-40B4-BE49-F238E27FC236}">
                <a16:creationId xmlns:a16="http://schemas.microsoft.com/office/drawing/2014/main" id="{565A021B-BD11-A442-9BC3-90F80B60DD8E}"/>
              </a:ext>
            </a:extLst>
          </p:cNvPr>
          <p:cNvSpPr txBox="1">
            <a:spLocks/>
          </p:cNvSpPr>
          <p:nvPr/>
        </p:nvSpPr>
        <p:spPr>
          <a:xfrm rot="21375402">
            <a:off x="9504503" y="513577"/>
            <a:ext cx="5715790" cy="716025"/>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dirty="0"/>
              <a:t>IP </a:t>
            </a:r>
            <a:r>
              <a:rPr lang="hr-HR" dirty="0" err="1"/>
              <a:t>in</a:t>
            </a:r>
            <a:r>
              <a:rPr lang="hr-HR" dirty="0"/>
              <a:t> Croatia</a:t>
            </a:r>
          </a:p>
        </p:txBody>
      </p:sp>
      <p:pic>
        <p:nvPicPr>
          <p:cNvPr id="25" name="Picture 24">
            <a:extLst>
              <a:ext uri="{FF2B5EF4-FFF2-40B4-BE49-F238E27FC236}">
                <a16:creationId xmlns:a16="http://schemas.microsoft.com/office/drawing/2014/main" id="{BAEF2551-FA16-7C41-95C7-F9FAAE6ED45F}"/>
              </a:ext>
            </a:extLst>
          </p:cNvPr>
          <p:cNvPicPr>
            <a:picLocks noChangeAspect="1"/>
          </p:cNvPicPr>
          <p:nvPr/>
        </p:nvPicPr>
        <p:blipFill>
          <a:blip r:embed="rId4"/>
          <a:stretch>
            <a:fillRect/>
          </a:stretch>
        </p:blipFill>
        <p:spPr>
          <a:xfrm>
            <a:off x="10488928" y="3136773"/>
            <a:ext cx="1242504" cy="1491005"/>
          </a:xfrm>
          <a:prstGeom prst="rect">
            <a:avLst/>
          </a:prstGeom>
        </p:spPr>
      </p:pic>
    </p:spTree>
    <p:extLst>
      <p:ext uri="{BB962C8B-B14F-4D97-AF65-F5344CB8AC3E}">
        <p14:creationId xmlns:p14="http://schemas.microsoft.com/office/powerpoint/2010/main" val="22407824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9962" y="646571"/>
            <a:ext cx="8644051" cy="3785652"/>
          </a:xfrm>
          <a:prstGeom prst="rect">
            <a:avLst/>
          </a:prstGeom>
        </p:spPr>
        <p:txBody>
          <a:bodyPr wrap="square">
            <a:spAutoFit/>
          </a:bodyPr>
          <a:lstStyle/>
          <a:p>
            <a:r>
              <a:rPr lang="en-GB" sz="2400" b="1" dirty="0">
                <a:solidFill>
                  <a:srgbClr val="1268B3"/>
                </a:solidFill>
              </a:rPr>
              <a:t>Polish Investment &amp; Trade Agency</a:t>
            </a:r>
            <a:r>
              <a:rPr lang="hr-HR" sz="2400" b="1" dirty="0">
                <a:solidFill>
                  <a:srgbClr val="1268B3"/>
                </a:solidFill>
              </a:rPr>
              <a:t> - PAIH </a:t>
            </a:r>
          </a:p>
          <a:p>
            <a:r>
              <a:rPr lang="hr-HR" sz="2400" i="1" dirty="0">
                <a:solidFill>
                  <a:srgbClr val="4D4D4C"/>
                </a:solidFill>
              </a:rPr>
              <a:t>(</a:t>
            </a:r>
            <a:r>
              <a:rPr lang="hr-HR" sz="2400" i="1" dirty="0" err="1">
                <a:solidFill>
                  <a:srgbClr val="4D4D4C"/>
                </a:solidFill>
              </a:rPr>
              <a:t>Polska</a:t>
            </a:r>
            <a:r>
              <a:rPr lang="hr-HR" sz="2400" i="1" dirty="0">
                <a:solidFill>
                  <a:srgbClr val="4D4D4C"/>
                </a:solidFill>
              </a:rPr>
              <a:t> </a:t>
            </a:r>
            <a:r>
              <a:rPr lang="en-GB" sz="2400" i="1" dirty="0" err="1">
                <a:solidFill>
                  <a:srgbClr val="4D4D4C"/>
                </a:solidFill>
              </a:rPr>
              <a:t>Agencja</a:t>
            </a:r>
            <a:r>
              <a:rPr lang="en-GB" sz="2400" i="1" dirty="0">
                <a:solidFill>
                  <a:srgbClr val="4D4D4C"/>
                </a:solidFill>
              </a:rPr>
              <a:t> </a:t>
            </a:r>
            <a:r>
              <a:rPr lang="en-GB" sz="2400" i="1" dirty="0" err="1">
                <a:solidFill>
                  <a:srgbClr val="4D4D4C"/>
                </a:solidFill>
              </a:rPr>
              <a:t>Inwestycji</a:t>
            </a:r>
            <a:r>
              <a:rPr lang="en-GB" sz="2400" i="1" dirty="0">
                <a:solidFill>
                  <a:srgbClr val="4D4D4C"/>
                </a:solidFill>
              </a:rPr>
              <a:t> I </a:t>
            </a:r>
            <a:r>
              <a:rPr lang="en-GB" sz="2400" i="1" dirty="0" err="1">
                <a:solidFill>
                  <a:srgbClr val="4D4D4C"/>
                </a:solidFill>
              </a:rPr>
              <a:t>Handlu</a:t>
            </a:r>
            <a:r>
              <a:rPr lang="hr-HR" sz="2400" i="1" dirty="0">
                <a:solidFill>
                  <a:srgbClr val="4D4D4C"/>
                </a:solidFill>
              </a:rPr>
              <a:t>)</a:t>
            </a:r>
          </a:p>
          <a:p>
            <a:endParaRPr lang="en-GB" sz="2400" dirty="0">
              <a:solidFill>
                <a:srgbClr val="1268B3"/>
              </a:solidFill>
            </a:endParaRPr>
          </a:p>
          <a:p>
            <a:pPr marL="285750" indent="-285750">
              <a:buClr>
                <a:srgbClr val="DA2128"/>
              </a:buClr>
              <a:buFont typeface="Wingdings" panose="05000000000000000000" pitchFamily="2" charset="2"/>
              <a:buChar char="§"/>
            </a:pPr>
            <a:r>
              <a:rPr lang="en-GB" sz="2400" dirty="0">
                <a:solidFill>
                  <a:srgbClr val="4D4D4C"/>
                </a:solidFill>
              </a:rPr>
              <a:t>supports both the foreign expansion of Polish business and the inflow of FDI into Poland. Supporting entrepreneurs, the Agency assists in overcoming administrative and legal procedures related to specific projects as well as helps to develop legal solutions, find a suitable location, reliable</a:t>
            </a:r>
            <a:r>
              <a:rPr lang="hr-HR" sz="2400" dirty="0">
                <a:solidFill>
                  <a:srgbClr val="4D4D4C"/>
                </a:solidFill>
              </a:rPr>
              <a:t> </a:t>
            </a:r>
            <a:r>
              <a:rPr lang="en-GB" sz="2400" dirty="0">
                <a:solidFill>
                  <a:srgbClr val="4D4D4C"/>
                </a:solidFill>
              </a:rPr>
              <a:t>partners and suppliers.</a:t>
            </a:r>
            <a:endParaRPr lang="hr-HR" sz="2400" dirty="0">
              <a:solidFill>
                <a:srgbClr val="4D4D4C"/>
              </a:solidFill>
            </a:endParaRPr>
          </a:p>
          <a:p>
            <a:pPr marL="285750" indent="-285750">
              <a:buClr>
                <a:srgbClr val="DA2128"/>
              </a:buClr>
              <a:buFont typeface="Wingdings" panose="05000000000000000000" pitchFamily="2" charset="2"/>
              <a:buChar char="§"/>
            </a:pPr>
            <a:r>
              <a:rPr lang="en-GB" sz="2400" dirty="0">
                <a:solidFill>
                  <a:srgbClr val="4D4D4C"/>
                </a:solidFill>
              </a:rPr>
              <a:t>It helps with overcoming the first barriers for starting one's own enterprise: </a:t>
            </a:r>
            <a:r>
              <a:rPr lang="en-GB" sz="2400" b="1" dirty="0">
                <a:solidFill>
                  <a:srgbClr val="4D4D4C"/>
                </a:solidFill>
              </a:rPr>
              <a:t>administrative</a:t>
            </a:r>
            <a:r>
              <a:rPr lang="en-GB" sz="2400" dirty="0">
                <a:solidFill>
                  <a:srgbClr val="4D4D4C"/>
                </a:solidFill>
              </a:rPr>
              <a:t> and </a:t>
            </a:r>
            <a:r>
              <a:rPr lang="en-GB" sz="2400" b="1" dirty="0">
                <a:solidFill>
                  <a:srgbClr val="4D4D4C"/>
                </a:solidFill>
              </a:rPr>
              <a:t>legal procedures</a:t>
            </a:r>
            <a:r>
              <a:rPr lang="en-GB" sz="2400" dirty="0">
                <a:solidFill>
                  <a:srgbClr val="4D4D4C"/>
                </a:solidFill>
              </a:rPr>
              <a:t>.</a:t>
            </a:r>
            <a:endParaRPr lang="hr-HR" sz="2000" i="1" dirty="0">
              <a:solidFill>
                <a:srgbClr val="4D4D4C"/>
              </a:solidFill>
            </a:endParaRPr>
          </a:p>
        </p:txBody>
      </p:sp>
      <p:sp>
        <p:nvSpPr>
          <p:cNvPr id="23" name="Rectangle 22">
            <a:extLst>
              <a:ext uri="{FF2B5EF4-FFF2-40B4-BE49-F238E27FC236}">
                <a16:creationId xmlns:a16="http://schemas.microsoft.com/office/drawing/2014/main" id="{917716E8-D75E-E04B-A96F-6295656F9460}"/>
              </a:ext>
            </a:extLst>
          </p:cNvPr>
          <p:cNvSpPr/>
          <p:nvPr/>
        </p:nvSpPr>
        <p:spPr>
          <a:xfrm rot="21375402">
            <a:off x="9237747" y="467681"/>
            <a:ext cx="3200189"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Placeholder 11">
            <a:extLst>
              <a:ext uri="{FF2B5EF4-FFF2-40B4-BE49-F238E27FC236}">
                <a16:creationId xmlns:a16="http://schemas.microsoft.com/office/drawing/2014/main" id="{565A021B-BD11-A442-9BC3-90F80B60DD8E}"/>
              </a:ext>
            </a:extLst>
          </p:cNvPr>
          <p:cNvSpPr txBox="1">
            <a:spLocks/>
          </p:cNvSpPr>
          <p:nvPr/>
        </p:nvSpPr>
        <p:spPr>
          <a:xfrm rot="21375402">
            <a:off x="8228114" y="664245"/>
            <a:ext cx="3628595" cy="716025"/>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hr-HR" dirty="0"/>
              <a:t>IP </a:t>
            </a:r>
            <a:r>
              <a:rPr lang="hr-HR" dirty="0" err="1"/>
              <a:t>in</a:t>
            </a:r>
            <a:r>
              <a:rPr lang="hr-HR" dirty="0"/>
              <a:t> </a:t>
            </a:r>
            <a:r>
              <a:rPr lang="hr-HR" dirty="0" err="1"/>
              <a:t>Poland</a:t>
            </a:r>
            <a:endParaRPr lang="hr-HR" dirty="0"/>
          </a:p>
        </p:txBody>
      </p:sp>
      <p:pic>
        <p:nvPicPr>
          <p:cNvPr id="22" name="Picture 21">
            <a:extLst>
              <a:ext uri="{FF2B5EF4-FFF2-40B4-BE49-F238E27FC236}">
                <a16:creationId xmlns:a16="http://schemas.microsoft.com/office/drawing/2014/main" id="{B83EA4D0-B342-904A-A106-28121567EB2B}"/>
              </a:ext>
            </a:extLst>
          </p:cNvPr>
          <p:cNvPicPr>
            <a:picLocks noChangeAspect="1"/>
          </p:cNvPicPr>
          <p:nvPr/>
        </p:nvPicPr>
        <p:blipFill>
          <a:blip r:embed="rId3"/>
          <a:stretch>
            <a:fillRect/>
          </a:stretch>
        </p:blipFill>
        <p:spPr>
          <a:xfrm>
            <a:off x="10488928" y="3136773"/>
            <a:ext cx="1242504" cy="1491005"/>
          </a:xfrm>
          <a:prstGeom prst="rect">
            <a:avLst/>
          </a:prstGeom>
        </p:spPr>
      </p:pic>
      <p:sp>
        <p:nvSpPr>
          <p:cNvPr id="26" name="Rectangle 25">
            <a:extLst>
              <a:ext uri="{FF2B5EF4-FFF2-40B4-BE49-F238E27FC236}">
                <a16:creationId xmlns:a16="http://schemas.microsoft.com/office/drawing/2014/main" id="{711E0C56-CBEA-404D-8552-61D57AE2DC9E}"/>
              </a:ext>
            </a:extLst>
          </p:cNvPr>
          <p:cNvSpPr/>
          <p:nvPr/>
        </p:nvSpPr>
        <p:spPr>
          <a:xfrm>
            <a:off x="648679" y="4148495"/>
            <a:ext cx="10696688" cy="2000548"/>
          </a:xfrm>
          <a:prstGeom prst="rect">
            <a:avLst/>
          </a:prstGeom>
        </p:spPr>
        <p:txBody>
          <a:bodyPr wrap="square">
            <a:spAutoFit/>
          </a:bodyPr>
          <a:lstStyle/>
          <a:p>
            <a:pPr marL="285750" indent="-285750">
              <a:buClr>
                <a:srgbClr val="DA2128"/>
              </a:buClr>
              <a:buFont typeface="Wingdings" panose="05000000000000000000" pitchFamily="2" charset="2"/>
              <a:buChar char="§"/>
            </a:pPr>
            <a:endParaRPr lang="hr-HR" sz="2400" dirty="0">
              <a:solidFill>
                <a:srgbClr val="4D4D4C"/>
              </a:solidFill>
            </a:endParaRPr>
          </a:p>
          <a:p>
            <a:pPr marL="407988">
              <a:buClr>
                <a:srgbClr val="DA2128"/>
              </a:buClr>
            </a:pPr>
            <a:r>
              <a:rPr lang="en-GB" sz="2000" i="1" dirty="0">
                <a:solidFill>
                  <a:srgbClr val="4D4D4C"/>
                </a:solidFill>
                <a:hlinkClick r:id="rId4"/>
              </a:rPr>
              <a:t>https://www.paih.gov.pl/en</a:t>
            </a:r>
            <a:r>
              <a:rPr lang="hr-HR" sz="2000" i="1" dirty="0">
                <a:solidFill>
                  <a:srgbClr val="4D4D4C"/>
                </a:solidFill>
              </a:rPr>
              <a:t> </a:t>
            </a:r>
          </a:p>
          <a:p>
            <a:pPr marL="407988">
              <a:buClr>
                <a:srgbClr val="DA2128"/>
              </a:buClr>
            </a:pPr>
            <a:r>
              <a:rPr lang="en-GB" sz="2000" i="1" dirty="0">
                <a:solidFill>
                  <a:srgbClr val="4D4D4C"/>
                </a:solidFill>
                <a:hlinkClick r:id="rId5"/>
              </a:rPr>
              <a:t>https://www.paih.gov.pl/prawo/prawa_wlasnosci_intelektualnej/prawa_wlasnosci_intelektualnej</a:t>
            </a:r>
            <a:r>
              <a:rPr lang="hr-HR" sz="2000" i="1" dirty="0">
                <a:solidFill>
                  <a:srgbClr val="4D4D4C"/>
                </a:solidFill>
              </a:rPr>
              <a:t> </a:t>
            </a:r>
          </a:p>
          <a:p>
            <a:pPr marL="407988">
              <a:buClr>
                <a:srgbClr val="DA2128"/>
              </a:buClr>
            </a:pPr>
            <a:r>
              <a:rPr lang="hr-HR" sz="2000" i="1" dirty="0">
                <a:solidFill>
                  <a:srgbClr val="4D4D4C"/>
                </a:solidFill>
                <a:hlinkClick r:id="rId6"/>
              </a:rPr>
              <a:t>http://www.innovaccess.eu/poland-ip-office</a:t>
            </a:r>
            <a:r>
              <a:rPr lang="hr-HR" sz="2000" i="1" dirty="0">
                <a:solidFill>
                  <a:srgbClr val="4D4D4C"/>
                </a:solidFill>
              </a:rPr>
              <a:t> </a:t>
            </a:r>
          </a:p>
          <a:p>
            <a:pPr marL="407988">
              <a:buClr>
                <a:srgbClr val="DA2128"/>
              </a:buClr>
            </a:pPr>
            <a:r>
              <a:rPr lang="hr-HR" sz="2000" i="1" dirty="0">
                <a:solidFill>
                  <a:srgbClr val="4D4D4C"/>
                </a:solidFill>
                <a:hlinkClick r:id="rId7"/>
              </a:rPr>
              <a:t>https://www.biznes.gov.pl/en/firma/doing-business-in-poland/types-of-economic-activity-in-poland/before-you-decide-to-start-your-own-business/financing-for-start-up-business</a:t>
            </a:r>
            <a:r>
              <a:rPr lang="hr-HR" sz="2000" i="1" dirty="0">
                <a:solidFill>
                  <a:srgbClr val="4D4D4C"/>
                </a:solidFill>
              </a:rPr>
              <a:t> </a:t>
            </a:r>
          </a:p>
        </p:txBody>
      </p:sp>
      <p:grpSp>
        <p:nvGrpSpPr>
          <p:cNvPr id="27" name="Google Shape;664;p39">
            <a:extLst>
              <a:ext uri="{FF2B5EF4-FFF2-40B4-BE49-F238E27FC236}">
                <a16:creationId xmlns:a16="http://schemas.microsoft.com/office/drawing/2014/main" id="{65066083-7B8A-B547-8758-0649DBCB8A1E}"/>
              </a:ext>
            </a:extLst>
          </p:cNvPr>
          <p:cNvGrpSpPr/>
          <p:nvPr/>
        </p:nvGrpSpPr>
        <p:grpSpPr>
          <a:xfrm>
            <a:off x="599962" y="4592884"/>
            <a:ext cx="311741" cy="301424"/>
            <a:chOff x="5941025" y="3634400"/>
            <a:chExt cx="467650" cy="467650"/>
          </a:xfrm>
        </p:grpSpPr>
        <p:sp>
          <p:nvSpPr>
            <p:cNvPr id="28" name="Google Shape;665;p39">
              <a:extLst>
                <a:ext uri="{FF2B5EF4-FFF2-40B4-BE49-F238E27FC236}">
                  <a16:creationId xmlns:a16="http://schemas.microsoft.com/office/drawing/2014/main" id="{44C4F7C7-934C-3B40-9C6A-5CAAFE574C3D}"/>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666;p39">
              <a:extLst>
                <a:ext uri="{FF2B5EF4-FFF2-40B4-BE49-F238E27FC236}">
                  <a16:creationId xmlns:a16="http://schemas.microsoft.com/office/drawing/2014/main" id="{5C582810-05D3-CE4E-957B-5999FD5D9319}"/>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667;p39">
              <a:extLst>
                <a:ext uri="{FF2B5EF4-FFF2-40B4-BE49-F238E27FC236}">
                  <a16:creationId xmlns:a16="http://schemas.microsoft.com/office/drawing/2014/main" id="{3034F5F3-F02F-874C-9661-792C4A7F8565}"/>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Google Shape;668;p39">
              <a:extLst>
                <a:ext uri="{FF2B5EF4-FFF2-40B4-BE49-F238E27FC236}">
                  <a16:creationId xmlns:a16="http://schemas.microsoft.com/office/drawing/2014/main" id="{C40D1CD3-F4A0-B243-B84D-0C69A0CBD81C}"/>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669;p39">
              <a:extLst>
                <a:ext uri="{FF2B5EF4-FFF2-40B4-BE49-F238E27FC236}">
                  <a16:creationId xmlns:a16="http://schemas.microsoft.com/office/drawing/2014/main" id="{325E2F09-DDCA-234F-918D-E55BEDF49E06}"/>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 name="Google Shape;670;p39">
              <a:extLst>
                <a:ext uri="{FF2B5EF4-FFF2-40B4-BE49-F238E27FC236}">
                  <a16:creationId xmlns:a16="http://schemas.microsoft.com/office/drawing/2014/main" id="{47C8438E-2A75-6C46-A959-45B45F104808}"/>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27048755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0568" y="1022257"/>
            <a:ext cx="9653489" cy="5078313"/>
          </a:xfrm>
          <a:prstGeom prst="rect">
            <a:avLst/>
          </a:prstGeom>
        </p:spPr>
        <p:txBody>
          <a:bodyPr wrap="square">
            <a:spAutoFit/>
          </a:bodyPr>
          <a:lstStyle/>
          <a:p>
            <a:r>
              <a:rPr lang="en-GB" sz="2400" b="1" dirty="0" err="1">
                <a:solidFill>
                  <a:srgbClr val="1268B3"/>
                </a:solidFill>
              </a:rPr>
              <a:t>NIBusinessInfo.co.uk</a:t>
            </a:r>
            <a:endParaRPr lang="en-GB" sz="2000" b="1" i="1" dirty="0">
              <a:solidFill>
                <a:srgbClr val="4D4D4C"/>
              </a:solidFill>
            </a:endParaRPr>
          </a:p>
          <a:p>
            <a:pPr>
              <a:buClr>
                <a:srgbClr val="DA2128"/>
              </a:buClr>
            </a:pPr>
            <a:r>
              <a:rPr lang="en-GB" sz="2400" dirty="0">
                <a:solidFill>
                  <a:srgbClr val="4D4D4C"/>
                </a:solidFill>
              </a:rPr>
              <a:t>This guide explains the different types of intellectual property and where you can find them in your business</a:t>
            </a:r>
            <a:r>
              <a:rPr lang="hr-HR" sz="2400" dirty="0">
                <a:solidFill>
                  <a:srgbClr val="4D4D4C"/>
                </a:solidFill>
              </a:rPr>
              <a:t>;</a:t>
            </a:r>
            <a:r>
              <a:rPr lang="en-GB" sz="2400" dirty="0">
                <a:solidFill>
                  <a:srgbClr val="4D4D4C"/>
                </a:solidFill>
              </a:rPr>
              <a:t> </a:t>
            </a:r>
            <a:r>
              <a:rPr lang="hr-HR" sz="2400" dirty="0">
                <a:solidFill>
                  <a:srgbClr val="4D4D4C"/>
                </a:solidFill>
              </a:rPr>
              <a:t>i</a:t>
            </a:r>
            <a:r>
              <a:rPr lang="en-GB" sz="2400" dirty="0">
                <a:solidFill>
                  <a:srgbClr val="4D4D4C"/>
                </a:solidFill>
              </a:rPr>
              <a:t>t tells you how to protect innovation and commercially exploit it through IPRs</a:t>
            </a:r>
            <a:r>
              <a:rPr lang="hr-HR" sz="2400" dirty="0">
                <a:solidFill>
                  <a:srgbClr val="4D4D4C"/>
                </a:solidFill>
              </a:rPr>
              <a:t>;</a:t>
            </a:r>
            <a:r>
              <a:rPr lang="en-GB" sz="2400" dirty="0">
                <a:solidFill>
                  <a:srgbClr val="4D4D4C"/>
                </a:solidFill>
              </a:rPr>
              <a:t> </a:t>
            </a:r>
            <a:r>
              <a:rPr lang="hr-HR" sz="2400" dirty="0">
                <a:solidFill>
                  <a:srgbClr val="4D4D4C"/>
                </a:solidFill>
              </a:rPr>
              <a:t>b</a:t>
            </a:r>
            <a:r>
              <a:rPr lang="en-GB" sz="2400" dirty="0">
                <a:solidFill>
                  <a:srgbClr val="4D4D4C"/>
                </a:solidFill>
              </a:rPr>
              <a:t>y highlighting the advantages of protecting intellectual property, this guide aims to help you create value from your ideas</a:t>
            </a:r>
          </a:p>
          <a:p>
            <a:pPr>
              <a:buClr>
                <a:srgbClr val="DA2128"/>
              </a:buClr>
            </a:pPr>
            <a:endParaRPr lang="hr-HR" sz="1000" dirty="0">
              <a:solidFill>
                <a:srgbClr val="4D4D4C"/>
              </a:solidFill>
            </a:endParaRPr>
          </a:p>
          <a:p>
            <a:pPr marL="407988">
              <a:buClr>
                <a:srgbClr val="DA2128"/>
              </a:buClr>
            </a:pPr>
            <a:r>
              <a:rPr lang="hr-HR" sz="2000" i="1" dirty="0">
                <a:solidFill>
                  <a:srgbClr val="4D4D4C"/>
                </a:solidFill>
                <a:hlinkClick r:id="rId3"/>
              </a:rPr>
              <a:t>https://www.nibusinessinfo.co.uk/content/intellectual-property-basics</a:t>
            </a:r>
            <a:endParaRPr lang="en-GB" sz="2000" dirty="0">
              <a:solidFill>
                <a:srgbClr val="4D4D4C"/>
              </a:solidFill>
            </a:endParaRPr>
          </a:p>
          <a:p>
            <a:endParaRPr lang="en-GB" sz="2400" dirty="0">
              <a:solidFill>
                <a:srgbClr val="4D4D4C"/>
              </a:solidFill>
            </a:endParaRPr>
          </a:p>
          <a:p>
            <a:r>
              <a:rPr lang="en-GB" sz="2400" b="1" dirty="0">
                <a:solidFill>
                  <a:srgbClr val="1268B3"/>
                </a:solidFill>
              </a:rPr>
              <a:t>Intellectual property Office </a:t>
            </a:r>
            <a:r>
              <a:rPr lang="en-GB" sz="2400" dirty="0">
                <a:solidFill>
                  <a:srgbClr val="4D4D4C"/>
                </a:solidFill>
              </a:rPr>
              <a:t>of the United Kingdom is, since 2 April 2007, the operating name of The Patent Office. the official government body responsible for intellectual property rights in the UK and is an executive agency of the Department for Business, Energy and Industrial Strategy</a:t>
            </a:r>
          </a:p>
          <a:p>
            <a:pPr>
              <a:buClr>
                <a:srgbClr val="DA2128"/>
              </a:buClr>
            </a:pPr>
            <a:endParaRPr lang="hr-HR" sz="1000" dirty="0">
              <a:solidFill>
                <a:srgbClr val="4D4D4C"/>
              </a:solidFill>
            </a:endParaRPr>
          </a:p>
          <a:p>
            <a:pPr marL="407988">
              <a:buClr>
                <a:srgbClr val="DA2128"/>
              </a:buClr>
            </a:pPr>
            <a:r>
              <a:rPr lang="hr-HR" sz="2000" i="1" dirty="0">
                <a:solidFill>
                  <a:srgbClr val="4D4D4C"/>
                </a:solidFill>
                <a:hlinkClick r:id="rId4"/>
              </a:rPr>
              <a:t> https://www.gov.uk/intellectual-property-an-overview</a:t>
            </a:r>
            <a:r>
              <a:rPr lang="hr-HR" sz="2000" i="1" dirty="0">
                <a:solidFill>
                  <a:srgbClr val="4D4D4C"/>
                </a:solidFill>
              </a:rPr>
              <a:t> </a:t>
            </a:r>
          </a:p>
        </p:txBody>
      </p:sp>
      <p:sp>
        <p:nvSpPr>
          <p:cNvPr id="23" name="Rectangle 22">
            <a:extLst>
              <a:ext uri="{FF2B5EF4-FFF2-40B4-BE49-F238E27FC236}">
                <a16:creationId xmlns:a16="http://schemas.microsoft.com/office/drawing/2014/main" id="{917716E8-D75E-E04B-A96F-6295656F9460}"/>
              </a:ext>
            </a:extLst>
          </p:cNvPr>
          <p:cNvSpPr/>
          <p:nvPr/>
        </p:nvSpPr>
        <p:spPr>
          <a:xfrm rot="21375402">
            <a:off x="9838104" y="454951"/>
            <a:ext cx="2388566"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Placeholder 11">
            <a:extLst>
              <a:ext uri="{FF2B5EF4-FFF2-40B4-BE49-F238E27FC236}">
                <a16:creationId xmlns:a16="http://schemas.microsoft.com/office/drawing/2014/main" id="{565A021B-BD11-A442-9BC3-90F80B60DD8E}"/>
              </a:ext>
            </a:extLst>
          </p:cNvPr>
          <p:cNvSpPr txBox="1">
            <a:spLocks/>
          </p:cNvSpPr>
          <p:nvPr/>
        </p:nvSpPr>
        <p:spPr>
          <a:xfrm rot="21375402">
            <a:off x="8228114" y="664245"/>
            <a:ext cx="3628595" cy="716025"/>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hr-HR" dirty="0"/>
              <a:t>IP </a:t>
            </a:r>
            <a:r>
              <a:rPr lang="hr-HR" dirty="0" err="1"/>
              <a:t>in</a:t>
            </a:r>
            <a:r>
              <a:rPr lang="hr-HR" dirty="0"/>
              <a:t> UK</a:t>
            </a:r>
          </a:p>
        </p:txBody>
      </p:sp>
      <p:pic>
        <p:nvPicPr>
          <p:cNvPr id="3" name="Picture 2">
            <a:extLst>
              <a:ext uri="{FF2B5EF4-FFF2-40B4-BE49-F238E27FC236}">
                <a16:creationId xmlns:a16="http://schemas.microsoft.com/office/drawing/2014/main" id="{B332ED76-E59D-8F4A-83D7-A9085331E64B}"/>
              </a:ext>
            </a:extLst>
          </p:cNvPr>
          <p:cNvPicPr>
            <a:picLocks noChangeAspect="1"/>
          </p:cNvPicPr>
          <p:nvPr/>
        </p:nvPicPr>
        <p:blipFill>
          <a:blip r:embed="rId5"/>
          <a:stretch>
            <a:fillRect/>
          </a:stretch>
        </p:blipFill>
        <p:spPr>
          <a:xfrm>
            <a:off x="10488928" y="3136773"/>
            <a:ext cx="1242504" cy="1491005"/>
          </a:xfrm>
          <a:prstGeom prst="rect">
            <a:avLst/>
          </a:prstGeom>
        </p:spPr>
      </p:pic>
      <p:grpSp>
        <p:nvGrpSpPr>
          <p:cNvPr id="25" name="Google Shape;664;p39">
            <a:extLst>
              <a:ext uri="{FF2B5EF4-FFF2-40B4-BE49-F238E27FC236}">
                <a16:creationId xmlns:a16="http://schemas.microsoft.com/office/drawing/2014/main" id="{E6353060-D5F8-2F4C-B4EA-18E3942BDC28}"/>
              </a:ext>
            </a:extLst>
          </p:cNvPr>
          <p:cNvGrpSpPr/>
          <p:nvPr/>
        </p:nvGrpSpPr>
        <p:grpSpPr>
          <a:xfrm>
            <a:off x="471382" y="3429000"/>
            <a:ext cx="311741" cy="301424"/>
            <a:chOff x="5941025" y="3634400"/>
            <a:chExt cx="467650" cy="467650"/>
          </a:xfrm>
        </p:grpSpPr>
        <p:sp>
          <p:nvSpPr>
            <p:cNvPr id="26" name="Google Shape;665;p39">
              <a:extLst>
                <a:ext uri="{FF2B5EF4-FFF2-40B4-BE49-F238E27FC236}">
                  <a16:creationId xmlns:a16="http://schemas.microsoft.com/office/drawing/2014/main" id="{5CE5B933-BCC2-DF40-B806-5D8E5EBA51C2}"/>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 name="Google Shape;666;p39">
              <a:extLst>
                <a:ext uri="{FF2B5EF4-FFF2-40B4-BE49-F238E27FC236}">
                  <a16:creationId xmlns:a16="http://schemas.microsoft.com/office/drawing/2014/main" id="{215892D2-C05A-B245-8A82-E9B3F390C545}"/>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667;p39">
              <a:extLst>
                <a:ext uri="{FF2B5EF4-FFF2-40B4-BE49-F238E27FC236}">
                  <a16:creationId xmlns:a16="http://schemas.microsoft.com/office/drawing/2014/main" id="{A39089BA-4E16-204C-A593-ADF03804BEC9}"/>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668;p39">
              <a:extLst>
                <a:ext uri="{FF2B5EF4-FFF2-40B4-BE49-F238E27FC236}">
                  <a16:creationId xmlns:a16="http://schemas.microsoft.com/office/drawing/2014/main" id="{9873B05E-E5A8-0743-8E9B-DEA8DD185B6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669;p39">
              <a:extLst>
                <a:ext uri="{FF2B5EF4-FFF2-40B4-BE49-F238E27FC236}">
                  <a16:creationId xmlns:a16="http://schemas.microsoft.com/office/drawing/2014/main" id="{7EAEB768-6415-B745-A5AB-355A31BC8D66}"/>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Google Shape;670;p39">
              <a:extLst>
                <a:ext uri="{FF2B5EF4-FFF2-40B4-BE49-F238E27FC236}">
                  <a16:creationId xmlns:a16="http://schemas.microsoft.com/office/drawing/2014/main" id="{C256BE86-9C29-AD4D-A6FE-C5C5ACFEE6A9}"/>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2" name="Google Shape;664;p39">
            <a:extLst>
              <a:ext uri="{FF2B5EF4-FFF2-40B4-BE49-F238E27FC236}">
                <a16:creationId xmlns:a16="http://schemas.microsoft.com/office/drawing/2014/main" id="{4B66C123-903F-FC46-B747-CCEDD70EEF6F}"/>
              </a:ext>
            </a:extLst>
          </p:cNvPr>
          <p:cNvGrpSpPr/>
          <p:nvPr/>
        </p:nvGrpSpPr>
        <p:grpSpPr>
          <a:xfrm>
            <a:off x="531605" y="5712499"/>
            <a:ext cx="311741" cy="301424"/>
            <a:chOff x="5941025" y="3634400"/>
            <a:chExt cx="467650" cy="467650"/>
          </a:xfrm>
        </p:grpSpPr>
        <p:sp>
          <p:nvSpPr>
            <p:cNvPr id="33" name="Google Shape;665;p39">
              <a:extLst>
                <a:ext uri="{FF2B5EF4-FFF2-40B4-BE49-F238E27FC236}">
                  <a16:creationId xmlns:a16="http://schemas.microsoft.com/office/drawing/2014/main" id="{409D58BD-67AA-D843-95C9-E3C6C16BE71A}"/>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4" name="Google Shape;666;p39">
              <a:extLst>
                <a:ext uri="{FF2B5EF4-FFF2-40B4-BE49-F238E27FC236}">
                  <a16:creationId xmlns:a16="http://schemas.microsoft.com/office/drawing/2014/main" id="{EB064A0C-DE72-F74E-B15D-8F3812A196C0}"/>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667;p39">
              <a:extLst>
                <a:ext uri="{FF2B5EF4-FFF2-40B4-BE49-F238E27FC236}">
                  <a16:creationId xmlns:a16="http://schemas.microsoft.com/office/drawing/2014/main" id="{67402727-1D6D-6A40-AE86-2955E9AADB98}"/>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668;p39">
              <a:extLst>
                <a:ext uri="{FF2B5EF4-FFF2-40B4-BE49-F238E27FC236}">
                  <a16:creationId xmlns:a16="http://schemas.microsoft.com/office/drawing/2014/main" id="{D88691C8-243F-EA4A-9688-8464620C828D}"/>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 name="Google Shape;669;p39">
              <a:extLst>
                <a:ext uri="{FF2B5EF4-FFF2-40B4-BE49-F238E27FC236}">
                  <a16:creationId xmlns:a16="http://schemas.microsoft.com/office/drawing/2014/main" id="{730A37F2-447C-2148-9001-EB7CDD188281}"/>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 name="Google Shape;670;p39">
              <a:extLst>
                <a:ext uri="{FF2B5EF4-FFF2-40B4-BE49-F238E27FC236}">
                  <a16:creationId xmlns:a16="http://schemas.microsoft.com/office/drawing/2014/main" id="{45FEC8A3-FB0A-7445-8DAE-EDE5AE14BA45}"/>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3854100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494728" y="1845636"/>
            <a:ext cx="4871864" cy="4105607"/>
          </a:xfrm>
        </p:spPr>
        <p:txBody>
          <a:bodyPr>
            <a:noAutofit/>
          </a:bodyPr>
          <a:lstStyle/>
          <a:p>
            <a:pPr marL="342900" indent="-342900">
              <a:buFont typeface="Arial" panose="020B0604020202020204" pitchFamily="34" charset="0"/>
              <a:buChar char="•"/>
            </a:pPr>
            <a:r>
              <a:rPr lang="hr-HR" i="1" dirty="0"/>
              <a:t>You will learn useful facts about Intellectual Property</a:t>
            </a:r>
          </a:p>
          <a:p>
            <a:pPr marL="342900" indent="-342900">
              <a:buFont typeface="Arial" panose="020B0604020202020204" pitchFamily="34" charset="0"/>
              <a:buChar char="•"/>
            </a:pPr>
            <a:endParaRPr lang="hr-HR" i="1" dirty="0"/>
          </a:p>
          <a:p>
            <a:pPr marL="342900" indent="-342900">
              <a:buFont typeface="Arial" panose="020B0604020202020204" pitchFamily="34" charset="0"/>
              <a:buChar char="•"/>
            </a:pPr>
            <a:r>
              <a:rPr lang="en-GB" i="1" dirty="0"/>
              <a:t>You will learn the differences, as well as advantages &amp; disadvantages between working individually &amp; working within team</a:t>
            </a:r>
          </a:p>
          <a:p>
            <a:pPr marL="342900" indent="-342900">
              <a:buFont typeface="Arial" panose="020B0604020202020204" pitchFamily="34" charset="0"/>
              <a:buChar char="•"/>
            </a:pPr>
            <a:endParaRPr lang="hr-HR" i="1" dirty="0"/>
          </a:p>
          <a:p>
            <a:pPr marL="342900" indent="-342900">
              <a:buFont typeface="Arial" panose="020B0604020202020204" pitchFamily="34" charset="0"/>
              <a:buChar char="•"/>
            </a:pPr>
            <a:r>
              <a:rPr lang="hr-HR" i="1" dirty="0"/>
              <a:t>Through examples from  Project partner’s countries you will learn where to search for support </a:t>
            </a:r>
            <a:endParaRPr lang="en-US" i="1" dirty="0"/>
          </a:p>
          <a:p>
            <a:pPr marL="342900" indent="-342900">
              <a:buFont typeface="Arial" panose="020B0604020202020204" pitchFamily="34" charset="0"/>
              <a:buChar char="•"/>
            </a:pPr>
            <a:endParaRPr lang="en-US" dirty="0"/>
          </a:p>
        </p:txBody>
      </p:sp>
      <p:sp>
        <p:nvSpPr>
          <p:cNvPr id="8" name="Text Placeholder 7"/>
          <p:cNvSpPr>
            <a:spLocks noGrp="1"/>
          </p:cNvSpPr>
          <p:nvPr>
            <p:ph type="body" sz="quarter" idx="15"/>
          </p:nvPr>
        </p:nvSpPr>
        <p:spPr/>
        <p:txBody>
          <a:bodyPr/>
          <a:lstStyle/>
          <a:p>
            <a:r>
              <a:rPr lang="en-US"/>
              <a:t>04</a:t>
            </a:r>
            <a:endParaRPr lang="en-US" dirty="0"/>
          </a:p>
        </p:txBody>
      </p:sp>
      <p:sp>
        <p:nvSpPr>
          <p:cNvPr id="5" name="Text Placeholder 4"/>
          <p:cNvSpPr>
            <a:spLocks noGrp="1"/>
          </p:cNvSpPr>
          <p:nvPr>
            <p:ph type="body" sz="quarter" idx="12"/>
          </p:nvPr>
        </p:nvSpPr>
        <p:spPr/>
        <p:txBody>
          <a:bodyPr/>
          <a:lstStyle/>
          <a:p>
            <a:r>
              <a:rPr lang="en-US" b="1" dirty="0"/>
              <a:t>Introduction to Intellectual Property (IP) – Why its Important for Pop Culture Inspired Business </a:t>
            </a:r>
          </a:p>
        </p:txBody>
      </p:sp>
      <p:sp>
        <p:nvSpPr>
          <p:cNvPr id="9" name="Text Placeholder 8"/>
          <p:cNvSpPr>
            <a:spLocks noGrp="1"/>
          </p:cNvSpPr>
          <p:nvPr>
            <p:ph type="body" sz="quarter" idx="16"/>
          </p:nvPr>
        </p:nvSpPr>
        <p:spPr/>
        <p:txBody>
          <a:bodyPr/>
          <a:lstStyle/>
          <a:p>
            <a:r>
              <a:rPr lang="en-US"/>
              <a:t>05</a:t>
            </a:r>
            <a:endParaRPr lang="en-US" dirty="0"/>
          </a:p>
        </p:txBody>
      </p:sp>
      <p:sp>
        <p:nvSpPr>
          <p:cNvPr id="10" name="Text Placeholder 9"/>
          <p:cNvSpPr>
            <a:spLocks noGrp="1"/>
          </p:cNvSpPr>
          <p:nvPr>
            <p:ph type="body" sz="quarter" idx="17"/>
          </p:nvPr>
        </p:nvSpPr>
        <p:spPr/>
        <p:txBody>
          <a:bodyPr/>
          <a:lstStyle/>
          <a:p>
            <a:r>
              <a:rPr lang="hr-HR" b="1" dirty="0"/>
              <a:t>Individual Business or Working With Others</a:t>
            </a:r>
            <a:endParaRPr lang="en-US" b="1" dirty="0"/>
          </a:p>
        </p:txBody>
      </p:sp>
      <p:sp>
        <p:nvSpPr>
          <p:cNvPr id="11" name="Text Placeholder 10"/>
          <p:cNvSpPr>
            <a:spLocks noGrp="1"/>
          </p:cNvSpPr>
          <p:nvPr>
            <p:ph type="body" sz="quarter" idx="18"/>
          </p:nvPr>
        </p:nvSpPr>
        <p:spPr/>
        <p:txBody>
          <a:bodyPr/>
          <a:lstStyle/>
          <a:p>
            <a:r>
              <a:rPr lang="en-US"/>
              <a:t>06</a:t>
            </a:r>
            <a:endParaRPr lang="en-US" dirty="0"/>
          </a:p>
        </p:txBody>
      </p:sp>
      <p:sp>
        <p:nvSpPr>
          <p:cNvPr id="12" name="Text Placeholder 11"/>
          <p:cNvSpPr>
            <a:spLocks noGrp="1"/>
          </p:cNvSpPr>
          <p:nvPr>
            <p:ph type="body" sz="quarter" idx="19"/>
          </p:nvPr>
        </p:nvSpPr>
        <p:spPr/>
        <p:txBody>
          <a:bodyPr/>
          <a:lstStyle/>
          <a:p>
            <a:pPr lvl="0"/>
            <a:r>
              <a:rPr lang="en-US" b="1" dirty="0"/>
              <a:t>Signposting – Linking in with Business Support </a:t>
            </a:r>
            <a:r>
              <a:rPr lang="en-US" b="1" dirty="0" err="1"/>
              <a:t>Organisations</a:t>
            </a:r>
            <a:r>
              <a:rPr lang="en-US" b="1" dirty="0"/>
              <a:t> and Experts in Your Region </a:t>
            </a:r>
            <a:endParaRPr lang="en-IE" b="1" dirty="0"/>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fontScale="92500"/>
          </a:bodyPr>
          <a:lstStyle/>
          <a:p>
            <a:r>
              <a:rPr lang="en-US" b="1"/>
              <a:t>M4 Learning Objectives</a:t>
            </a:r>
            <a:endParaRPr lang="en-US" b="1" dirty="0"/>
          </a:p>
        </p:txBody>
      </p:sp>
    </p:spTree>
    <p:extLst>
      <p:ext uri="{BB962C8B-B14F-4D97-AF65-F5344CB8AC3E}">
        <p14:creationId xmlns:p14="http://schemas.microsoft.com/office/powerpoint/2010/main" val="20468567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6135" y="391665"/>
            <a:ext cx="8196389" cy="3224991"/>
          </a:xfrm>
        </p:spPr>
        <p:txBody>
          <a:bodyPr/>
          <a:lstStyle/>
          <a:p>
            <a:r>
              <a:rPr lang="hr-HR" b="1" dirty="0"/>
              <a:t>05 INDIVIDUAL BUSINESS vs. WORKING WITH OTHERS</a:t>
            </a:r>
            <a:endParaRPr lang="en-US" dirty="0"/>
          </a:p>
          <a:p>
            <a:endParaRPr lang="en-US" dirty="0"/>
          </a:p>
        </p:txBody>
      </p:sp>
      <p:pic>
        <p:nvPicPr>
          <p:cNvPr id="3" name="Picture 2"/>
          <p:cNvPicPr>
            <a:picLocks noChangeAspect="1"/>
          </p:cNvPicPr>
          <p:nvPr/>
        </p:nvPicPr>
        <p:blipFill>
          <a:blip r:embed="rId2"/>
          <a:stretch>
            <a:fillRect/>
          </a:stretch>
        </p:blipFill>
        <p:spPr>
          <a:xfrm>
            <a:off x="5921513" y="516460"/>
            <a:ext cx="6270487" cy="6341540"/>
          </a:xfrm>
          <a:prstGeom prst="rect">
            <a:avLst/>
          </a:prstGeom>
        </p:spPr>
      </p:pic>
      <p:sp>
        <p:nvSpPr>
          <p:cNvPr id="4" name="Rectangle 3"/>
          <p:cNvSpPr/>
          <p:nvPr/>
        </p:nvSpPr>
        <p:spPr>
          <a:xfrm>
            <a:off x="576135" y="2849929"/>
            <a:ext cx="5199824" cy="1938992"/>
          </a:xfrm>
          <a:prstGeom prst="rect">
            <a:avLst/>
          </a:prstGeom>
        </p:spPr>
        <p:txBody>
          <a:bodyPr wrap="square">
            <a:spAutoFit/>
          </a:bodyPr>
          <a:lstStyle/>
          <a:p>
            <a:r>
              <a:rPr lang="hr-HR" sz="2400" dirty="0">
                <a:solidFill>
                  <a:schemeClr val="bg1"/>
                </a:solidFill>
              </a:rPr>
              <a:t>Planning to start alone or to form a team? Here are all the the differences</a:t>
            </a:r>
            <a:r>
              <a:rPr lang="en-GB" sz="2400" dirty="0">
                <a:solidFill>
                  <a:schemeClr val="bg1"/>
                </a:solidFill>
              </a:rPr>
              <a:t>, as well as advantages and disadvantages between working individually and working within team</a:t>
            </a:r>
          </a:p>
        </p:txBody>
      </p:sp>
    </p:spTree>
    <p:extLst>
      <p:ext uri="{BB962C8B-B14F-4D97-AF65-F5344CB8AC3E}">
        <p14:creationId xmlns:p14="http://schemas.microsoft.com/office/powerpoint/2010/main" val="2719423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687970" y="3709266"/>
            <a:ext cx="6984418" cy="2144626"/>
          </a:xfrm>
        </p:spPr>
        <p:txBody>
          <a:bodyPr/>
          <a:lstStyle/>
          <a:p>
            <a:r>
              <a:rPr lang="en-US" dirty="0"/>
              <a:t>When setting up an enterprise, you will need to consider whether you wish to work as part of a team or go it alone. There are advantages and disadvantages to both. Many entrepreneurs set up their enterprise as a one-person operation but gradually build a successful team around them as the business expands.</a:t>
            </a:r>
          </a:p>
          <a:p>
            <a:endParaRPr lang="en-US" dirty="0"/>
          </a:p>
        </p:txBody>
      </p:sp>
      <p:pic>
        <p:nvPicPr>
          <p:cNvPr id="6" name="Picture Placeholder 5"/>
          <p:cNvPicPr>
            <a:picLocks noGrp="1" noChangeAspect="1"/>
          </p:cNvPicPr>
          <p:nvPr>
            <p:ph type="pic" sz="quarter" idx="26"/>
          </p:nvPr>
        </p:nvPicPr>
        <p:blipFill>
          <a:blip r:embed="rId2">
            <a:extLst>
              <a:ext uri="{28A0092B-C50C-407E-A947-70E740481C1C}">
                <a14:useLocalDpi xmlns:a14="http://schemas.microsoft.com/office/drawing/2010/main" val="0"/>
              </a:ext>
            </a:extLst>
          </a:blip>
          <a:srcRect t="28753" b="28753"/>
          <a:stretch>
            <a:fillRect/>
          </a:stretch>
        </p:blipFill>
        <p:spPr>
          <a:xfrm>
            <a:off x="0" y="0"/>
            <a:ext cx="12205252" cy="3458334"/>
          </a:xfrm>
        </p:spPr>
      </p:pic>
      <p:sp>
        <p:nvSpPr>
          <p:cNvPr id="5" name="Rectangle 4">
            <a:extLst>
              <a:ext uri="{FF2B5EF4-FFF2-40B4-BE49-F238E27FC236}">
                <a16:creationId xmlns:a16="http://schemas.microsoft.com/office/drawing/2014/main" id="{D9557DBE-0BC3-0F4B-ABB7-B2821A5CF6E2}"/>
              </a:ext>
            </a:extLst>
          </p:cNvPr>
          <p:cNvSpPr/>
          <p:nvPr/>
        </p:nvSpPr>
        <p:spPr>
          <a:xfrm rot="285998">
            <a:off x="2103968" y="2320306"/>
            <a:ext cx="7161785"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p:nvPr>
        </p:nvSpPr>
        <p:spPr>
          <a:xfrm rot="285998">
            <a:off x="443196" y="2458118"/>
            <a:ext cx="10483328" cy="937656"/>
          </a:xfrm>
        </p:spPr>
        <p:txBody>
          <a:bodyPr>
            <a:normAutofit/>
          </a:bodyPr>
          <a:lstStyle/>
          <a:p>
            <a:r>
              <a:rPr lang="en-GB" dirty="0"/>
              <a:t>Individual Business or Working with Others</a:t>
            </a:r>
          </a:p>
          <a:p>
            <a:endParaRPr lang="en-US" dirty="0"/>
          </a:p>
        </p:txBody>
      </p:sp>
    </p:spTree>
    <p:extLst>
      <p:ext uri="{BB962C8B-B14F-4D97-AF65-F5344CB8AC3E}">
        <p14:creationId xmlns:p14="http://schemas.microsoft.com/office/powerpoint/2010/main" val="26789659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Individually vs. Teamwork</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50493" y="2120067"/>
            <a:ext cx="3797043" cy="4737933"/>
          </a:xfrm>
          <a:prstGeom prst="rect">
            <a:avLst/>
          </a:prstGeom>
        </p:spPr>
      </p:pic>
      <p:graphicFrame>
        <p:nvGraphicFramePr>
          <p:cNvPr id="6" name="Table 5">
            <a:extLst>
              <a:ext uri="{FF2B5EF4-FFF2-40B4-BE49-F238E27FC236}">
                <a16:creationId xmlns:a16="http://schemas.microsoft.com/office/drawing/2014/main" id="{19018DEC-71E2-0848-BD2A-D886CAB4553C}"/>
              </a:ext>
            </a:extLst>
          </p:cNvPr>
          <p:cNvGraphicFramePr>
            <a:graphicFrameLocks noGrp="1"/>
          </p:cNvGraphicFramePr>
          <p:nvPr>
            <p:extLst>
              <p:ext uri="{D42A27DB-BD31-4B8C-83A1-F6EECF244321}">
                <p14:modId xmlns:p14="http://schemas.microsoft.com/office/powerpoint/2010/main" val="3976813288"/>
              </p:ext>
            </p:extLst>
          </p:nvPr>
        </p:nvGraphicFramePr>
        <p:xfrm>
          <a:off x="3705727" y="1883916"/>
          <a:ext cx="7844590" cy="4305880"/>
        </p:xfrm>
        <a:graphic>
          <a:graphicData uri="http://schemas.openxmlformats.org/drawingml/2006/table">
            <a:tbl>
              <a:tblPr firstRow="1" bandRow="1">
                <a:tableStyleId>{5C22544A-7EE6-4342-B048-85BDC9FD1C3A}</a:tableStyleId>
              </a:tblPr>
              <a:tblGrid>
                <a:gridCol w="3952373">
                  <a:extLst>
                    <a:ext uri="{9D8B030D-6E8A-4147-A177-3AD203B41FA5}">
                      <a16:colId xmlns:a16="http://schemas.microsoft.com/office/drawing/2014/main" val="2366924899"/>
                    </a:ext>
                  </a:extLst>
                </a:gridCol>
                <a:gridCol w="3892217">
                  <a:extLst>
                    <a:ext uri="{9D8B030D-6E8A-4147-A177-3AD203B41FA5}">
                      <a16:colId xmlns:a16="http://schemas.microsoft.com/office/drawing/2014/main" val="513173296"/>
                    </a:ext>
                  </a:extLst>
                </a:gridCol>
              </a:tblGrid>
              <a:tr h="497560">
                <a:tc>
                  <a:txBody>
                    <a:bodyPr/>
                    <a:lstStyle/>
                    <a:p>
                      <a:pPr algn="ct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Working individually</a:t>
                      </a:r>
                      <a:r>
                        <a:rPr lang="hr-HR" sz="2400" baseline="0" dirty="0">
                          <a:effectLst/>
                          <a:latin typeface="Calibri" panose="020F0502020204030204" pitchFamily="34" charset="0"/>
                          <a:ea typeface="Calibri" panose="020F0502020204030204" pitchFamily="34" charset="0"/>
                          <a:cs typeface="Times New Roman" panose="02020603050405020304" pitchFamily="18" charset="0"/>
                        </a:rPr>
                        <a:t> </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lnB w="12700" cap="flat" cmpd="sng" algn="ctr">
                      <a:solidFill>
                        <a:srgbClr val="DA2128"/>
                      </a:solidFill>
                      <a:prstDash val="solid"/>
                      <a:round/>
                      <a:headEnd type="none" w="med" len="med"/>
                      <a:tailEnd type="none" w="med" len="med"/>
                    </a:lnB>
                    <a:solidFill>
                      <a:srgbClr val="DA2128"/>
                    </a:solidFill>
                  </a:tcPr>
                </a:tc>
                <a:tc>
                  <a:txBody>
                    <a:bodyPr/>
                    <a:lstStyle/>
                    <a:p>
                      <a:pPr algn="ct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Working in team</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lnB w="12700" cap="flat" cmpd="sng" algn="ctr">
                      <a:solidFill>
                        <a:srgbClr val="DA2128"/>
                      </a:solidFill>
                      <a:prstDash val="solid"/>
                      <a:round/>
                      <a:headEnd type="none" w="med" len="med"/>
                      <a:tailEnd type="none" w="med" len="med"/>
                    </a:lnB>
                    <a:solidFill>
                      <a:srgbClr val="DA2128"/>
                    </a:solidFill>
                  </a:tcPr>
                </a:tc>
                <a:extLst>
                  <a:ext uri="{0D108BD9-81ED-4DB2-BD59-A6C34878D82A}">
                    <a16:rowId xmlns:a16="http://schemas.microsoft.com/office/drawing/2014/main" val="1306499087"/>
                  </a:ext>
                </a:extLst>
              </a:tr>
              <a:tr h="497560">
                <a:tc>
                  <a:txBody>
                    <a:bodyPr/>
                    <a:lstStyle/>
                    <a:p>
                      <a:pPr algn="ct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One</a:t>
                      </a:r>
                      <a:r>
                        <a:rPr lang="hr-HR" sz="2400" baseline="0" dirty="0">
                          <a:effectLst/>
                          <a:latin typeface="Calibri" panose="020F0502020204030204" pitchFamily="34" charset="0"/>
                          <a:ea typeface="Calibri" panose="020F0502020204030204" pitchFamily="34" charset="0"/>
                          <a:cs typeface="Times New Roman" panose="02020603050405020304" pitchFamily="18" charset="0"/>
                        </a:rPr>
                        <a:t> makes decisions</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tc>
                  <a:txBody>
                    <a:bodyPr/>
                    <a:lstStyle/>
                    <a:p>
                      <a:pPr algn="ct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Making</a:t>
                      </a:r>
                      <a:r>
                        <a:rPr lang="hr-HR" sz="2400" baseline="0" dirty="0">
                          <a:effectLst/>
                          <a:latin typeface="Calibri" panose="020F0502020204030204" pitchFamily="34" charset="0"/>
                          <a:ea typeface="Calibri" panose="020F0502020204030204" pitchFamily="34" charset="0"/>
                          <a:cs typeface="Times New Roman" panose="02020603050405020304" pitchFamily="18" charset="0"/>
                        </a:rPr>
                        <a:t> decisions is shared</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extLst>
                  <a:ext uri="{0D108BD9-81ED-4DB2-BD59-A6C34878D82A}">
                    <a16:rowId xmlns:a16="http://schemas.microsoft.com/office/drawing/2014/main" val="3957097440"/>
                  </a:ext>
                </a:extLst>
              </a:tr>
              <a:tr h="497560">
                <a:tc>
                  <a:txBody>
                    <a:bodyPr/>
                    <a:lstStyle/>
                    <a:p>
                      <a:pPr algn="ct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One keeps all the profit</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tc>
                  <a:txBody>
                    <a:bodyPr/>
                    <a:lstStyle/>
                    <a:p>
                      <a:pPr algn="ctr">
                        <a:spcAft>
                          <a:spcPts val="0"/>
                        </a:spcAft>
                      </a:pPr>
                      <a:r>
                        <a:rPr lang="hr-HR" sz="2400" b="0" dirty="0">
                          <a:effectLst/>
                          <a:latin typeface="Calibri" panose="020F0502020204030204" pitchFamily="34" charset="0"/>
                          <a:ea typeface="Calibri" panose="020F0502020204030204" pitchFamily="34" charset="0"/>
                          <a:cs typeface="Times New Roman" panose="02020603050405020304" pitchFamily="18" charset="0"/>
                        </a:rPr>
                        <a:t>Profits</a:t>
                      </a:r>
                      <a:r>
                        <a:rPr lang="hr-HR" sz="2400" b="0" baseline="0" dirty="0">
                          <a:effectLst/>
                          <a:latin typeface="Calibri" panose="020F0502020204030204" pitchFamily="34" charset="0"/>
                          <a:ea typeface="Calibri" panose="020F0502020204030204" pitchFamily="34" charset="0"/>
                          <a:cs typeface="Times New Roman" panose="02020603050405020304" pitchFamily="18" charset="0"/>
                        </a:rPr>
                        <a:t> are shared</a:t>
                      </a:r>
                      <a:endParaRPr lang="en-IE" sz="2400" b="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extLst>
                  <a:ext uri="{0D108BD9-81ED-4DB2-BD59-A6C34878D82A}">
                    <a16:rowId xmlns:a16="http://schemas.microsoft.com/office/drawing/2014/main" val="4041200142"/>
                  </a:ext>
                </a:extLst>
              </a:tr>
              <a:tr h="497560">
                <a:tc>
                  <a:txBody>
                    <a:bodyPr/>
                    <a:lstStyle/>
                    <a:p>
                      <a:pPr algn="ct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Might lose money on business</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tc>
                  <a:txBody>
                    <a:bodyPr/>
                    <a:lstStyle/>
                    <a:p>
                      <a:pPr algn="ctr">
                        <a:spcAft>
                          <a:spcPts val="0"/>
                        </a:spcAft>
                      </a:pPr>
                      <a:r>
                        <a:rPr lang="hr-HR" sz="2400" b="0" dirty="0">
                          <a:effectLst/>
                          <a:latin typeface="Calibri" panose="020F0502020204030204" pitchFamily="34" charset="0"/>
                          <a:ea typeface="Calibri" panose="020F0502020204030204" pitchFamily="34" charset="0"/>
                          <a:cs typeface="Times New Roman" panose="02020603050405020304" pitchFamily="18" charset="0"/>
                        </a:rPr>
                        <a:t>Losses are shared</a:t>
                      </a:r>
                      <a:endParaRPr lang="en-IE" sz="2400" b="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extLst>
                  <a:ext uri="{0D108BD9-81ED-4DB2-BD59-A6C34878D82A}">
                    <a16:rowId xmlns:a16="http://schemas.microsoft.com/office/drawing/2014/main" val="1109227602"/>
                  </a:ext>
                </a:extLst>
              </a:tr>
              <a:tr h="497560">
                <a:tc>
                  <a:txBody>
                    <a:bodyPr/>
                    <a:lstStyle/>
                    <a:p>
                      <a:pPr algn="ct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Works at own pace</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tc>
                  <a:txBody>
                    <a:bodyPr/>
                    <a:lstStyle/>
                    <a:p>
                      <a:pPr algn="ctr">
                        <a:spcAft>
                          <a:spcPts val="0"/>
                        </a:spcAft>
                      </a:pPr>
                      <a:r>
                        <a:rPr lang="hr-HR" sz="2400" b="0" i="0" dirty="0">
                          <a:effectLst/>
                          <a:latin typeface="Calibri" panose="020F0502020204030204" pitchFamily="34" charset="0"/>
                          <a:ea typeface="Calibri" panose="020F0502020204030204" pitchFamily="34" charset="0"/>
                          <a:cs typeface="Times New Roman" panose="02020603050405020304" pitchFamily="18" charset="0"/>
                        </a:rPr>
                        <a:t>Together</a:t>
                      </a:r>
                      <a:r>
                        <a:rPr lang="hr-HR" sz="2400" b="0" i="0" baseline="0" dirty="0">
                          <a:effectLst/>
                          <a:latin typeface="Calibri" panose="020F0502020204030204" pitchFamily="34" charset="0"/>
                          <a:ea typeface="Calibri" panose="020F0502020204030204" pitchFamily="34" charset="0"/>
                          <a:cs typeface="Times New Roman" panose="02020603050405020304" pitchFamily="18" charset="0"/>
                        </a:rPr>
                        <a:t> m</a:t>
                      </a:r>
                      <a:r>
                        <a:rPr lang="hr-HR" sz="2400" b="0" i="0" dirty="0">
                          <a:effectLst/>
                          <a:latin typeface="Calibri" panose="020F0502020204030204" pitchFamily="34" charset="0"/>
                          <a:ea typeface="Calibri" panose="020F0502020204030204" pitchFamily="34" charset="0"/>
                          <a:cs typeface="Times New Roman" panose="02020603050405020304" pitchFamily="18" charset="0"/>
                        </a:rPr>
                        <a:t>ore is done</a:t>
                      </a:r>
                      <a:endParaRPr lang="en-IE" sz="2400" b="0" i="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extLst>
                  <a:ext uri="{0D108BD9-81ED-4DB2-BD59-A6C34878D82A}">
                    <a16:rowId xmlns:a16="http://schemas.microsoft.com/office/drawing/2014/main" val="779058137"/>
                  </a:ext>
                </a:extLst>
              </a:tr>
              <a:tr h="497560">
                <a:tc>
                  <a:txBody>
                    <a:bodyPr/>
                    <a:lstStyle/>
                    <a:p>
                      <a:pPr algn="ct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One takes all responsibility</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tc>
                  <a:txBody>
                    <a:bodyPr/>
                    <a:lstStyle/>
                    <a:p>
                      <a:pPr algn="ctr">
                        <a:spcAft>
                          <a:spcPts val="0"/>
                        </a:spcAft>
                      </a:pPr>
                      <a:r>
                        <a:rPr lang="hr-HR" sz="2400" b="0" dirty="0">
                          <a:effectLst/>
                          <a:latin typeface="Calibri" panose="020F0502020204030204" pitchFamily="34" charset="0"/>
                          <a:ea typeface="Calibri" panose="020F0502020204030204" pitchFamily="34" charset="0"/>
                          <a:cs typeface="Times New Roman" panose="02020603050405020304" pitchFamily="18" charset="0"/>
                        </a:rPr>
                        <a:t>Responsibilities</a:t>
                      </a:r>
                      <a:r>
                        <a:rPr lang="hr-HR" sz="2400" b="0" baseline="0" dirty="0">
                          <a:effectLst/>
                          <a:latin typeface="Calibri" panose="020F0502020204030204" pitchFamily="34" charset="0"/>
                          <a:ea typeface="Calibri" panose="020F0502020204030204" pitchFamily="34" charset="0"/>
                          <a:cs typeface="Times New Roman" panose="02020603050405020304" pitchFamily="18" charset="0"/>
                        </a:rPr>
                        <a:t> are shared</a:t>
                      </a:r>
                      <a:endParaRPr lang="en-IE" sz="2400" b="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extLst>
                  <a:ext uri="{0D108BD9-81ED-4DB2-BD59-A6C34878D82A}">
                    <a16:rowId xmlns:a16="http://schemas.microsoft.com/office/drawing/2014/main" val="929967569"/>
                  </a:ext>
                </a:extLst>
              </a:tr>
              <a:tr h="497560">
                <a:tc>
                  <a:txBody>
                    <a:bodyPr/>
                    <a:lstStyle/>
                    <a:p>
                      <a:pPr algn="ct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Feedback</a:t>
                      </a:r>
                      <a:r>
                        <a:rPr lang="hr-HR" sz="2400" baseline="0" dirty="0">
                          <a:effectLst/>
                          <a:latin typeface="Calibri" panose="020F0502020204030204" pitchFamily="34" charset="0"/>
                          <a:ea typeface="Calibri" panose="020F0502020204030204" pitchFamily="34" charset="0"/>
                          <a:cs typeface="Times New Roman" panose="02020603050405020304" pitchFamily="18" charset="0"/>
                        </a:rPr>
                        <a:t> is slow</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tc>
                  <a:txBody>
                    <a:bodyPr/>
                    <a:lstStyle/>
                    <a:p>
                      <a:pPr algn="ctr">
                        <a:spcAft>
                          <a:spcPts val="0"/>
                        </a:spcAft>
                      </a:pPr>
                      <a:r>
                        <a:rPr lang="hr-HR" sz="2400" b="0" dirty="0">
                          <a:effectLst/>
                          <a:latin typeface="Calibri" panose="020F0502020204030204" pitchFamily="34" charset="0"/>
                          <a:ea typeface="Calibri" panose="020F0502020204030204" pitchFamily="34" charset="0"/>
                          <a:cs typeface="Times New Roman" panose="02020603050405020304" pitchFamily="18" charset="0"/>
                        </a:rPr>
                        <a:t>Instant</a:t>
                      </a:r>
                      <a:r>
                        <a:rPr lang="hr-HR" sz="2400" b="0" baseline="0" dirty="0">
                          <a:effectLst/>
                          <a:latin typeface="Calibri" panose="020F0502020204030204" pitchFamily="34" charset="0"/>
                          <a:ea typeface="Calibri" panose="020F0502020204030204" pitchFamily="34" charset="0"/>
                          <a:cs typeface="Times New Roman" panose="02020603050405020304" pitchFamily="18" charset="0"/>
                        </a:rPr>
                        <a:t> f</a:t>
                      </a:r>
                      <a:r>
                        <a:rPr lang="hr-HR" sz="2400" b="0" dirty="0">
                          <a:effectLst/>
                          <a:latin typeface="Calibri" panose="020F0502020204030204" pitchFamily="34" charset="0"/>
                          <a:ea typeface="Calibri" panose="020F0502020204030204" pitchFamily="34" charset="0"/>
                          <a:cs typeface="Times New Roman" panose="02020603050405020304" pitchFamily="18" charset="0"/>
                        </a:rPr>
                        <a:t>eedback from team</a:t>
                      </a:r>
                      <a:endParaRPr lang="en-IE" sz="2400" b="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777288">
                <a:tc>
                  <a:txBody>
                    <a:bodyPr/>
                    <a:lstStyle/>
                    <a:p>
                      <a:pPr algn="ct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Relies on own skills</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tc>
                  <a:txBody>
                    <a:bodyPr/>
                    <a:lstStyle/>
                    <a:p>
                      <a:pPr algn="ctr">
                        <a:spcAft>
                          <a:spcPts val="0"/>
                        </a:spcAft>
                      </a:pPr>
                      <a:r>
                        <a:rPr lang="hr-HR" sz="2400" b="0" dirty="0">
                          <a:solidFill>
                            <a:srgbClr val="4D4D4C"/>
                          </a:solidFill>
                          <a:effectLst/>
                          <a:latin typeface="Calibri" panose="020F0502020204030204" pitchFamily="34" charset="0"/>
                          <a:ea typeface="Calibri" panose="020F0502020204030204" pitchFamily="34" charset="0"/>
                          <a:cs typeface="Times New Roman" panose="02020603050405020304" pitchFamily="18" charset="0"/>
                        </a:rPr>
                        <a:t>A range of skills</a:t>
                      </a:r>
                      <a:r>
                        <a:rPr lang="hr-HR" sz="2400" b="0" baseline="0" dirty="0">
                          <a:solidFill>
                            <a:srgbClr val="4D4D4C"/>
                          </a:solidFill>
                          <a:effectLst/>
                          <a:latin typeface="Calibri" panose="020F0502020204030204" pitchFamily="34" charset="0"/>
                          <a:ea typeface="Calibri" panose="020F0502020204030204" pitchFamily="34" charset="0"/>
                          <a:cs typeface="Times New Roman" panose="02020603050405020304" pitchFamily="18" charset="0"/>
                        </a:rPr>
                        <a:t> within team members</a:t>
                      </a:r>
                      <a:endParaRPr lang="en-IE" sz="2400" b="0" dirty="0">
                        <a:solidFill>
                          <a:srgbClr val="4D4D4C"/>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DA2128"/>
                      </a:solidFill>
                      <a:prstDash val="solid"/>
                      <a:round/>
                      <a:headEnd type="none" w="med" len="med"/>
                      <a:tailEnd type="none" w="med" len="med"/>
                    </a:lnL>
                    <a:lnR w="12700" cap="flat" cmpd="sng" algn="ctr">
                      <a:solidFill>
                        <a:srgbClr val="DA2128"/>
                      </a:solidFill>
                      <a:prstDash val="solid"/>
                      <a:round/>
                      <a:headEnd type="none" w="med" len="med"/>
                      <a:tailEnd type="none" w="med" len="med"/>
                    </a:lnR>
                    <a:lnT w="12700" cap="flat" cmpd="sng" algn="ctr">
                      <a:solidFill>
                        <a:srgbClr val="DA2128"/>
                      </a:solidFill>
                      <a:prstDash val="solid"/>
                      <a:round/>
                      <a:headEnd type="none" w="med" len="med"/>
                      <a:tailEnd type="none" w="med" len="med"/>
                    </a:lnT>
                    <a:lnB w="12700" cap="flat" cmpd="sng" algn="ctr">
                      <a:solidFill>
                        <a:srgbClr val="DA2128"/>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6061719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CCCB9AE4-912D-7C47-9DDA-D0714FA3F0EC}"/>
              </a:ext>
            </a:extLst>
          </p:cNvPr>
          <p:cNvSpPr/>
          <p:nvPr/>
        </p:nvSpPr>
        <p:spPr>
          <a:xfrm rot="21375402">
            <a:off x="7053436" y="630615"/>
            <a:ext cx="5290835"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1375402">
            <a:off x="6113277" y="830765"/>
            <a:ext cx="5715790" cy="716025"/>
          </a:xfrm>
        </p:spPr>
        <p:txBody>
          <a:bodyPr/>
          <a:lstStyle/>
          <a:p>
            <a:pPr algn="r"/>
            <a:r>
              <a:rPr lang="hr-HR" dirty="0"/>
              <a:t>Note - Pitching in team</a:t>
            </a:r>
            <a:endParaRPr lang="en-GB" dirty="0"/>
          </a:p>
        </p:txBody>
      </p:sp>
      <p:sp>
        <p:nvSpPr>
          <p:cNvPr id="14" name="Text Placeholder 2">
            <a:extLst>
              <a:ext uri="{FF2B5EF4-FFF2-40B4-BE49-F238E27FC236}">
                <a16:creationId xmlns:a16="http://schemas.microsoft.com/office/drawing/2014/main" id="{32089C0B-3ED0-0447-9EDC-DBD71AFA021A}"/>
              </a:ext>
            </a:extLst>
          </p:cNvPr>
          <p:cNvSpPr>
            <a:spLocks noGrp="1"/>
          </p:cNvSpPr>
          <p:nvPr>
            <p:ph type="body" sz="quarter" idx="20"/>
          </p:nvPr>
        </p:nvSpPr>
        <p:spPr>
          <a:xfrm>
            <a:off x="463091" y="1965452"/>
            <a:ext cx="11467066" cy="3366246"/>
          </a:xfrm>
        </p:spPr>
        <p:txBody>
          <a:bodyPr numCol="2" spcCol="360000"/>
          <a:lstStyle/>
          <a:p>
            <a:pPr marL="0" indent="0" algn="just">
              <a:spcBef>
                <a:spcPts val="0"/>
              </a:spcBef>
              <a:buClr>
                <a:srgbClr val="DA2128"/>
              </a:buClr>
              <a:buNone/>
            </a:pPr>
            <a:r>
              <a:rPr lang="hr-HR" sz="2300" dirty="0"/>
              <a:t>For pitching an  idea to investors, </a:t>
            </a:r>
            <a:r>
              <a:rPr lang="hr-HR" sz="2300" dirty="0">
                <a:solidFill>
                  <a:srgbClr val="DA2128"/>
                </a:solidFill>
              </a:rPr>
              <a:t>having a team is almost obligatory </a:t>
            </a:r>
            <a:r>
              <a:rPr lang="hr-HR" sz="2300" dirty="0"/>
              <a:t>as </a:t>
            </a:r>
            <a:r>
              <a:rPr lang="hr-HR" sz="2300" b="1" dirty="0"/>
              <a:t>the investors are often betting on a team more than an idea</a:t>
            </a:r>
            <a:r>
              <a:rPr lang="hr-HR" sz="2300" dirty="0"/>
              <a:t>. </a:t>
            </a:r>
            <a:r>
              <a:rPr lang="en-GB" sz="2300" dirty="0"/>
              <a:t>An idea that sounds good on paper may turn out to be deeply flawed</a:t>
            </a:r>
            <a:r>
              <a:rPr lang="hr-HR" sz="2300" dirty="0"/>
              <a:t>, b</a:t>
            </a:r>
            <a:r>
              <a:rPr lang="en-GB" sz="2300" dirty="0"/>
              <a:t>ut a </a:t>
            </a:r>
            <a:r>
              <a:rPr lang="en-GB" sz="2300" b="1" dirty="0"/>
              <a:t>strong team trumps the quality of the idea </a:t>
            </a:r>
            <a:r>
              <a:rPr lang="en-GB" sz="2300" dirty="0"/>
              <a:t>because it has the wherewithal to figure out a path to success. </a:t>
            </a:r>
          </a:p>
          <a:p>
            <a:pPr marL="0" indent="0" algn="just">
              <a:spcBef>
                <a:spcPts val="0"/>
              </a:spcBef>
              <a:buClr>
                <a:srgbClr val="DA2128"/>
              </a:buClr>
              <a:buNone/>
            </a:pPr>
            <a:endParaRPr lang="hr-HR" sz="1800" dirty="0"/>
          </a:p>
          <a:p>
            <a:pPr marL="0" indent="0" algn="just">
              <a:spcBef>
                <a:spcPts val="0"/>
              </a:spcBef>
              <a:buClr>
                <a:srgbClr val="DA2128"/>
              </a:buClr>
              <a:buNone/>
            </a:pPr>
            <a:r>
              <a:rPr lang="en-GB" sz="2300" dirty="0"/>
              <a:t>A common mistake young entrepreneurs make is to bring together the people who are the best fit for them, </a:t>
            </a:r>
            <a:r>
              <a:rPr lang="hr-HR" sz="2300" dirty="0"/>
              <a:t>who often turn out to be same as them – that doesn’t make a good team: programmers need economists, artists need marketing experts, </a:t>
            </a:r>
            <a:r>
              <a:rPr lang="hr-HR" sz="2300" dirty="0" err="1"/>
              <a:t>etc</a:t>
            </a:r>
            <a:r>
              <a:rPr lang="hr-HR" sz="2300" dirty="0"/>
              <a:t>.</a:t>
            </a:r>
          </a:p>
          <a:p>
            <a:pPr marL="0" indent="0" algn="just">
              <a:spcBef>
                <a:spcPts val="0"/>
              </a:spcBef>
              <a:buClr>
                <a:srgbClr val="DA2128"/>
              </a:buClr>
              <a:buNone/>
            </a:pPr>
            <a:endParaRPr lang="hr-HR" sz="2300" dirty="0"/>
          </a:p>
          <a:p>
            <a:pPr marL="0" indent="0" algn="ctr">
              <a:spcBef>
                <a:spcPts val="0"/>
              </a:spcBef>
              <a:buClr>
                <a:srgbClr val="DA2128"/>
              </a:buClr>
              <a:buNone/>
            </a:pPr>
            <a:r>
              <a:rPr lang="hr-HR" sz="2300" i="1" dirty="0">
                <a:solidFill>
                  <a:srgbClr val="DA2128"/>
                </a:solidFill>
              </a:rPr>
              <a:t>”</a:t>
            </a:r>
            <a:r>
              <a:rPr lang="en-GB" sz="2300" i="1" dirty="0">
                <a:solidFill>
                  <a:srgbClr val="DA2128"/>
                </a:solidFill>
              </a:rPr>
              <a:t>What Buyers really want to buy is a story of a great team with a dream.</a:t>
            </a:r>
            <a:r>
              <a:rPr lang="hr-HR" sz="2300" i="1" dirty="0">
                <a:solidFill>
                  <a:srgbClr val="DA2128"/>
                </a:solidFill>
              </a:rPr>
              <a:t> </a:t>
            </a:r>
            <a:r>
              <a:rPr lang="en-GB" sz="2300" i="1" dirty="0">
                <a:solidFill>
                  <a:srgbClr val="DA2128"/>
                </a:solidFill>
              </a:rPr>
              <a:t>The story you present has to be a story about your team: who they are; where they come from; what are their individual and collective superpowers and how good you are</a:t>
            </a:r>
            <a:r>
              <a:rPr lang="hr-HR" sz="2300" i="1" dirty="0">
                <a:solidFill>
                  <a:srgbClr val="DA2128"/>
                </a:solidFill>
              </a:rPr>
              <a:t> </a:t>
            </a:r>
            <a:r>
              <a:rPr lang="en-GB" sz="2300" i="1" dirty="0">
                <a:solidFill>
                  <a:srgbClr val="DA2128"/>
                </a:solidFill>
              </a:rPr>
              <a:t>a</a:t>
            </a:r>
            <a:r>
              <a:rPr lang="hr-HR" sz="2300" i="1" dirty="0">
                <a:solidFill>
                  <a:srgbClr val="DA2128"/>
                </a:solidFill>
              </a:rPr>
              <a:t>s</a:t>
            </a:r>
            <a:r>
              <a:rPr lang="en-GB" sz="2300" i="1" dirty="0">
                <a:solidFill>
                  <a:srgbClr val="DA2128"/>
                </a:solidFill>
              </a:rPr>
              <a:t> team.</a:t>
            </a:r>
            <a:r>
              <a:rPr lang="hr-HR" sz="2300" i="1" dirty="0">
                <a:solidFill>
                  <a:srgbClr val="DA2128"/>
                </a:solidFill>
              </a:rPr>
              <a:t>”</a:t>
            </a:r>
          </a:p>
        </p:txBody>
      </p:sp>
      <p:grpSp>
        <p:nvGrpSpPr>
          <p:cNvPr id="15" name="Google Shape;664;p39">
            <a:extLst>
              <a:ext uri="{FF2B5EF4-FFF2-40B4-BE49-F238E27FC236}">
                <a16:creationId xmlns:a16="http://schemas.microsoft.com/office/drawing/2014/main" id="{C2C4D3D0-B90D-F947-B865-1DC9FD26AF28}"/>
              </a:ext>
            </a:extLst>
          </p:cNvPr>
          <p:cNvGrpSpPr/>
          <p:nvPr/>
        </p:nvGrpSpPr>
        <p:grpSpPr>
          <a:xfrm>
            <a:off x="594014" y="5845999"/>
            <a:ext cx="376536" cy="352026"/>
            <a:chOff x="5941025" y="3634400"/>
            <a:chExt cx="467650" cy="467650"/>
          </a:xfrm>
        </p:grpSpPr>
        <p:sp>
          <p:nvSpPr>
            <p:cNvPr id="16" name="Google Shape;665;p39">
              <a:extLst>
                <a:ext uri="{FF2B5EF4-FFF2-40B4-BE49-F238E27FC236}">
                  <a16:creationId xmlns:a16="http://schemas.microsoft.com/office/drawing/2014/main" id="{7121C29E-29A2-C544-9D3A-1B5F006F7755}"/>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666;p39">
              <a:extLst>
                <a:ext uri="{FF2B5EF4-FFF2-40B4-BE49-F238E27FC236}">
                  <a16:creationId xmlns:a16="http://schemas.microsoft.com/office/drawing/2014/main" id="{AEBE0794-21B1-AE44-B151-8AF4A014E451}"/>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667;p39">
              <a:extLst>
                <a:ext uri="{FF2B5EF4-FFF2-40B4-BE49-F238E27FC236}">
                  <a16:creationId xmlns:a16="http://schemas.microsoft.com/office/drawing/2014/main" id="{97A769FD-3779-E742-BB52-20C9EC4E10C4}"/>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 name="Google Shape;668;p39">
              <a:extLst>
                <a:ext uri="{FF2B5EF4-FFF2-40B4-BE49-F238E27FC236}">
                  <a16:creationId xmlns:a16="http://schemas.microsoft.com/office/drawing/2014/main" id="{078F9958-3BF5-454B-B9E5-D1CBF5A7F5F2}"/>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 name="Google Shape;669;p39">
              <a:extLst>
                <a:ext uri="{FF2B5EF4-FFF2-40B4-BE49-F238E27FC236}">
                  <a16:creationId xmlns:a16="http://schemas.microsoft.com/office/drawing/2014/main" id="{868D985E-AB0B-CB4D-8CFC-582FAE02235C}"/>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 name="Google Shape;670;p39">
              <a:extLst>
                <a:ext uri="{FF2B5EF4-FFF2-40B4-BE49-F238E27FC236}">
                  <a16:creationId xmlns:a16="http://schemas.microsoft.com/office/drawing/2014/main" id="{0BBEE2B9-5825-0148-9C1B-67E482B17A1C}"/>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3" name="Text Placeholder 2">
            <a:extLst>
              <a:ext uri="{FF2B5EF4-FFF2-40B4-BE49-F238E27FC236}">
                <a16:creationId xmlns:a16="http://schemas.microsoft.com/office/drawing/2014/main" id="{05DE1920-AD10-2C44-987C-E2E24C2899C0}"/>
              </a:ext>
            </a:extLst>
          </p:cNvPr>
          <p:cNvSpPr txBox="1">
            <a:spLocks/>
          </p:cNvSpPr>
          <p:nvPr/>
        </p:nvSpPr>
        <p:spPr>
          <a:xfrm>
            <a:off x="694639" y="5708285"/>
            <a:ext cx="11151705" cy="4175530"/>
          </a:xfrm>
          <a:prstGeom prst="rect">
            <a:avLst/>
          </a:prstGeom>
        </p:spPr>
        <p:txBody>
          <a:bodyPr vert="horz" lIns="91440" tIns="45720" rIns="91440" bIns="45720" numCol="1"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57188" indent="0">
              <a:buFont typeface="Arial" charset="0"/>
              <a:buNone/>
            </a:pPr>
            <a:r>
              <a:rPr lang="hr-HR" sz="1800" i="1" dirty="0" err="1">
                <a:solidFill>
                  <a:srgbClr val="FDB614"/>
                </a:solidFill>
              </a:rPr>
              <a:t>Strategic</a:t>
            </a:r>
            <a:r>
              <a:rPr lang="hr-HR" sz="1800" i="1" dirty="0">
                <a:solidFill>
                  <a:srgbClr val="FDB614"/>
                </a:solidFill>
              </a:rPr>
              <a:t> </a:t>
            </a:r>
            <a:r>
              <a:rPr lang="hr-HR" sz="1800" i="1" dirty="0" err="1">
                <a:solidFill>
                  <a:srgbClr val="FDB614"/>
                </a:solidFill>
              </a:rPr>
              <a:t>Alternatives</a:t>
            </a:r>
            <a:r>
              <a:rPr lang="hr-HR" sz="1800" i="1" dirty="0">
                <a:solidFill>
                  <a:srgbClr val="FDB614"/>
                </a:solidFill>
              </a:rPr>
              <a:t>: </a:t>
            </a:r>
            <a:r>
              <a:rPr lang="en-GB" sz="1800" i="1" dirty="0">
                <a:solidFill>
                  <a:srgbClr val="FDB614"/>
                </a:solidFill>
              </a:rPr>
              <a:t>Game Dev Tip #4: Don’t Pitch Alone, Pitch As A Team!</a:t>
            </a:r>
            <a:r>
              <a:rPr lang="hr-HR" sz="1800" i="1" dirty="0">
                <a:solidFill>
                  <a:srgbClr val="FDB614"/>
                </a:solidFill>
              </a:rPr>
              <a:t> - </a:t>
            </a:r>
            <a:r>
              <a:rPr lang="en-GB" sz="1800" i="1" dirty="0">
                <a:solidFill>
                  <a:srgbClr val="FDB614"/>
                </a:solidFill>
              </a:rPr>
              <a:t>TIPS FOR GAME DEVELOPERS</a:t>
            </a:r>
            <a:r>
              <a:rPr lang="hr-HR" sz="1800" i="1" dirty="0">
                <a:solidFill>
                  <a:srgbClr val="FDB614"/>
                </a:solidFill>
              </a:rPr>
              <a:t>: </a:t>
            </a:r>
            <a:r>
              <a:rPr lang="en-GB" sz="1800" i="1" dirty="0">
                <a:hlinkClick r:id="rId3"/>
              </a:rPr>
              <a:t>https://www.strataltllc.com/blog/2018/12/30/game-dev-tip-4-dont-pitch-alone</a:t>
            </a:r>
            <a:r>
              <a:rPr lang="hr-HR" sz="1800" i="1" dirty="0"/>
              <a:t> </a:t>
            </a:r>
            <a:endParaRPr lang="en-GB" sz="1800" i="1" dirty="0"/>
          </a:p>
        </p:txBody>
      </p:sp>
    </p:spTree>
    <p:extLst>
      <p:ext uri="{BB962C8B-B14F-4D97-AF65-F5344CB8AC3E}">
        <p14:creationId xmlns:p14="http://schemas.microsoft.com/office/powerpoint/2010/main" val="35204958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hr-HR" dirty="0"/>
              <a:t>Skills you need in your team</a:t>
            </a:r>
            <a:endParaRPr lang="en-US" dirty="0"/>
          </a:p>
        </p:txBody>
      </p:sp>
      <p:sp>
        <p:nvSpPr>
          <p:cNvPr id="3" name="Text Placeholder 2"/>
          <p:cNvSpPr>
            <a:spLocks noGrp="1"/>
          </p:cNvSpPr>
          <p:nvPr>
            <p:ph type="body" sz="quarter" idx="20"/>
          </p:nvPr>
        </p:nvSpPr>
        <p:spPr>
          <a:xfrm>
            <a:off x="497305" y="2076382"/>
            <a:ext cx="11197389" cy="4169140"/>
          </a:xfrm>
        </p:spPr>
        <p:txBody>
          <a:bodyPr/>
          <a:lstStyle/>
          <a:p>
            <a:pPr marL="0" indent="0" algn="just">
              <a:buNone/>
            </a:pPr>
            <a:r>
              <a:rPr lang="en-GB" sz="2800" b="1" dirty="0">
                <a:solidFill>
                  <a:srgbClr val="DA2128"/>
                </a:solidFill>
              </a:rPr>
              <a:t>Effective teams will have a blend of the following skills</a:t>
            </a:r>
            <a:r>
              <a:rPr lang="hr-HR" sz="2800" b="1" dirty="0">
                <a:solidFill>
                  <a:srgbClr val="DA2128"/>
                </a:solidFill>
              </a:rPr>
              <a:t>:</a:t>
            </a:r>
            <a:endParaRPr lang="en-US" dirty="0"/>
          </a:p>
        </p:txBody>
      </p:sp>
      <p:sp>
        <p:nvSpPr>
          <p:cNvPr id="4" name="Text Placeholder 2">
            <a:extLst>
              <a:ext uri="{FF2B5EF4-FFF2-40B4-BE49-F238E27FC236}">
                <a16:creationId xmlns:a16="http://schemas.microsoft.com/office/drawing/2014/main" id="{CDD1E59B-AA42-1C40-9119-C436D91CF192}"/>
              </a:ext>
            </a:extLst>
          </p:cNvPr>
          <p:cNvSpPr txBox="1">
            <a:spLocks/>
          </p:cNvSpPr>
          <p:nvPr/>
        </p:nvSpPr>
        <p:spPr>
          <a:xfrm>
            <a:off x="497305" y="2771706"/>
            <a:ext cx="11197389" cy="3373803"/>
          </a:xfrm>
          <a:prstGeom prst="rect">
            <a:avLst/>
          </a:prstGeom>
        </p:spPr>
        <p:txBody>
          <a:bodyPr vert="horz" lIns="91440" tIns="45720" rIns="91440" bIns="45720" numCol="2" spcCol="32400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charset="0"/>
              <a:buNone/>
            </a:pPr>
            <a:r>
              <a:rPr lang="en-US" b="1" dirty="0">
                <a:solidFill>
                  <a:srgbClr val="1268B3"/>
                </a:solidFill>
              </a:rPr>
              <a:t>Production Skills</a:t>
            </a:r>
            <a:r>
              <a:rPr lang="en-US" dirty="0">
                <a:solidFill>
                  <a:srgbClr val="1268B3"/>
                </a:solidFill>
              </a:rPr>
              <a:t> </a:t>
            </a:r>
            <a:r>
              <a:rPr lang="en-US" dirty="0"/>
              <a:t>- necessary to make the product</a:t>
            </a:r>
            <a:r>
              <a:rPr lang="hr-HR" dirty="0"/>
              <a:t> (</a:t>
            </a:r>
            <a:r>
              <a:rPr lang="hr-HR" dirty="0" err="1"/>
              <a:t>i.e</a:t>
            </a:r>
            <a:r>
              <a:rPr lang="hr-HR" dirty="0"/>
              <a:t>.</a:t>
            </a:r>
            <a:r>
              <a:rPr lang="en-US" dirty="0"/>
              <a:t> woodwork skills, drawing skills etc.</a:t>
            </a:r>
            <a:r>
              <a:rPr lang="hr-HR" dirty="0"/>
              <a:t>)</a:t>
            </a:r>
          </a:p>
          <a:p>
            <a:pPr marL="0" indent="0">
              <a:buFont typeface="Arial" charset="0"/>
              <a:buNone/>
            </a:pPr>
            <a:r>
              <a:rPr lang="en-US" b="1" dirty="0">
                <a:solidFill>
                  <a:srgbClr val="1268B3"/>
                </a:solidFill>
              </a:rPr>
              <a:t>Organizational Skills</a:t>
            </a:r>
            <a:r>
              <a:rPr lang="en-US" dirty="0">
                <a:solidFill>
                  <a:srgbClr val="1268B3"/>
                </a:solidFill>
              </a:rPr>
              <a:t> </a:t>
            </a:r>
            <a:r>
              <a:rPr lang="en-US" dirty="0"/>
              <a:t>- </a:t>
            </a:r>
            <a:r>
              <a:rPr lang="hr-HR" dirty="0"/>
              <a:t>m</a:t>
            </a:r>
            <a:r>
              <a:rPr lang="en-US" dirty="0" err="1"/>
              <a:t>aking</a:t>
            </a:r>
            <a:r>
              <a:rPr lang="en-US" dirty="0"/>
              <a:t> sure that you are well </a:t>
            </a:r>
            <a:r>
              <a:rPr lang="en-US" dirty="0" err="1"/>
              <a:t>organised</a:t>
            </a:r>
            <a:r>
              <a:rPr lang="en-US" dirty="0"/>
              <a:t>, can get orders done on time, can arrange and run meetings etc.</a:t>
            </a:r>
            <a:endParaRPr lang="hr-HR" dirty="0"/>
          </a:p>
          <a:p>
            <a:pPr marL="0" indent="0">
              <a:buFont typeface="Arial" charset="0"/>
              <a:buNone/>
            </a:pPr>
            <a:r>
              <a:rPr lang="en-US" b="1" dirty="0">
                <a:solidFill>
                  <a:srgbClr val="1268B3"/>
                </a:solidFill>
              </a:rPr>
              <a:t>Finance Skills</a:t>
            </a:r>
            <a:r>
              <a:rPr lang="en-US" dirty="0">
                <a:solidFill>
                  <a:srgbClr val="1268B3"/>
                </a:solidFill>
              </a:rPr>
              <a:t> </a:t>
            </a:r>
            <a:r>
              <a:rPr lang="en-US" dirty="0"/>
              <a:t>- skills to cost and price a product or service</a:t>
            </a:r>
            <a:r>
              <a:rPr lang="hr-HR" dirty="0"/>
              <a:t>, </a:t>
            </a:r>
            <a:r>
              <a:rPr lang="hr-HR" dirty="0" err="1"/>
              <a:t>complete</a:t>
            </a:r>
            <a:r>
              <a:rPr lang="hr-HR" dirty="0"/>
              <a:t> </a:t>
            </a:r>
            <a:r>
              <a:rPr lang="en-US" dirty="0"/>
              <a:t>a forecast and accounts</a:t>
            </a:r>
            <a:endParaRPr lang="hr-HR" dirty="0"/>
          </a:p>
          <a:p>
            <a:pPr marL="0" indent="0">
              <a:buFont typeface="Arial" charset="0"/>
              <a:buNone/>
            </a:pPr>
            <a:r>
              <a:rPr lang="en-US" b="1" dirty="0">
                <a:solidFill>
                  <a:srgbClr val="1268B3"/>
                </a:solidFill>
              </a:rPr>
              <a:t>Promotional</a:t>
            </a:r>
            <a:r>
              <a:rPr lang="en-US" dirty="0">
                <a:solidFill>
                  <a:srgbClr val="1268B3"/>
                </a:solidFill>
              </a:rPr>
              <a:t> </a:t>
            </a:r>
            <a:r>
              <a:rPr lang="en-US" b="1" dirty="0">
                <a:solidFill>
                  <a:srgbClr val="1268B3"/>
                </a:solidFill>
              </a:rPr>
              <a:t>Skills</a:t>
            </a:r>
            <a:r>
              <a:rPr lang="en-US" dirty="0">
                <a:solidFill>
                  <a:srgbClr val="1268B3"/>
                </a:solidFill>
              </a:rPr>
              <a:t> </a:t>
            </a:r>
            <a:r>
              <a:rPr lang="en-US" dirty="0"/>
              <a:t>- promoting the product or service</a:t>
            </a:r>
            <a:endParaRPr lang="hr-HR" dirty="0"/>
          </a:p>
          <a:p>
            <a:pPr marL="0" indent="0">
              <a:buFont typeface="Arial" charset="0"/>
              <a:buNone/>
            </a:pPr>
            <a:r>
              <a:rPr lang="en-US" b="1" dirty="0">
                <a:solidFill>
                  <a:srgbClr val="1268B3"/>
                </a:solidFill>
              </a:rPr>
              <a:t>Sales and Marketing Skills</a:t>
            </a:r>
            <a:r>
              <a:rPr lang="en-US" dirty="0">
                <a:solidFill>
                  <a:srgbClr val="1268B3"/>
                </a:solidFill>
              </a:rPr>
              <a:t> </a:t>
            </a:r>
            <a:r>
              <a:rPr lang="en-US" dirty="0"/>
              <a:t>- to be able to market the product or service and sell it</a:t>
            </a:r>
            <a:endParaRPr lang="hr-HR" dirty="0"/>
          </a:p>
          <a:p>
            <a:pPr marL="0" indent="0">
              <a:buFont typeface="Arial" charset="0"/>
              <a:buNone/>
            </a:pPr>
            <a:r>
              <a:rPr lang="en-US" b="1" dirty="0">
                <a:solidFill>
                  <a:srgbClr val="1268B3"/>
                </a:solidFill>
              </a:rPr>
              <a:t>Management Skills</a:t>
            </a:r>
            <a:r>
              <a:rPr lang="en-US" dirty="0">
                <a:solidFill>
                  <a:srgbClr val="1268B3"/>
                </a:solidFill>
              </a:rPr>
              <a:t> </a:t>
            </a:r>
            <a:r>
              <a:rPr lang="en-US" dirty="0"/>
              <a:t>- to take overall responsibility to ensure that the job gets done</a:t>
            </a:r>
            <a:br>
              <a:rPr lang="en-US" dirty="0"/>
            </a:br>
            <a:endParaRPr lang="en-US" dirty="0"/>
          </a:p>
        </p:txBody>
      </p:sp>
    </p:spTree>
    <p:extLst>
      <p:ext uri="{BB962C8B-B14F-4D97-AF65-F5344CB8AC3E}">
        <p14:creationId xmlns:p14="http://schemas.microsoft.com/office/powerpoint/2010/main" val="35181328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BE807FF8-1617-6A42-B8E3-341A529F4D6E}"/>
              </a:ext>
            </a:extLst>
          </p:cNvPr>
          <p:cNvSpPr/>
          <p:nvPr/>
        </p:nvSpPr>
        <p:spPr>
          <a:xfrm rot="21375402">
            <a:off x="7778838" y="606911"/>
            <a:ext cx="4564659"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
            <a:extLst>
              <a:ext uri="{FF2B5EF4-FFF2-40B4-BE49-F238E27FC236}">
                <a16:creationId xmlns:a16="http://schemas.microsoft.com/office/drawing/2014/main" id="{ADF2C533-07AC-E643-8498-27977D1A8AC0}"/>
              </a:ext>
            </a:extLst>
          </p:cNvPr>
          <p:cNvSpPr>
            <a:spLocks noGrp="1"/>
          </p:cNvSpPr>
          <p:nvPr>
            <p:ph type="body" sz="quarter" idx="10"/>
          </p:nvPr>
        </p:nvSpPr>
        <p:spPr>
          <a:xfrm rot="21375402">
            <a:off x="6113275" y="877733"/>
            <a:ext cx="5715790" cy="716025"/>
          </a:xfrm>
        </p:spPr>
        <p:txBody>
          <a:bodyPr/>
          <a:lstStyle/>
          <a:p>
            <a:pPr algn="r"/>
            <a:r>
              <a:rPr lang="hr-HR" dirty="0" err="1"/>
              <a:t>Organisation</a:t>
            </a:r>
            <a:r>
              <a:rPr lang="hr-HR" dirty="0"/>
              <a:t> </a:t>
            </a:r>
            <a:r>
              <a:rPr lang="hr-HR" dirty="0" err="1"/>
              <a:t>Chart</a:t>
            </a:r>
            <a:endParaRPr lang="en-US" dirty="0"/>
          </a:p>
        </p:txBody>
      </p:sp>
      <p:sp>
        <p:nvSpPr>
          <p:cNvPr id="22" name="Text Placeholder 2">
            <a:extLst>
              <a:ext uri="{FF2B5EF4-FFF2-40B4-BE49-F238E27FC236}">
                <a16:creationId xmlns:a16="http://schemas.microsoft.com/office/drawing/2014/main" id="{96B7E3DD-7757-3045-B182-0AB0CB587064}"/>
              </a:ext>
            </a:extLst>
          </p:cNvPr>
          <p:cNvSpPr>
            <a:spLocks noGrp="1"/>
          </p:cNvSpPr>
          <p:nvPr>
            <p:ph type="body" sz="quarter" idx="20"/>
          </p:nvPr>
        </p:nvSpPr>
        <p:spPr>
          <a:xfrm>
            <a:off x="532180" y="2154660"/>
            <a:ext cx="10969258" cy="4169140"/>
          </a:xfrm>
        </p:spPr>
        <p:txBody>
          <a:bodyPr/>
          <a:lstStyle/>
          <a:p>
            <a:pPr marL="0" indent="0" algn="just">
              <a:buNone/>
            </a:pPr>
            <a:r>
              <a:rPr lang="hr-HR" dirty="0"/>
              <a:t>When you have decided on a team formation, you should prepare an </a:t>
            </a:r>
            <a:r>
              <a:rPr lang="hr-HR" b="1" dirty="0">
                <a:solidFill>
                  <a:srgbClr val="1268B3"/>
                </a:solidFill>
              </a:rPr>
              <a:t>organisational chart</a:t>
            </a:r>
            <a:r>
              <a:rPr lang="hr-HR" dirty="0"/>
              <a:t>. Depending on the different roles that you and the group have identified, you may decide upon something like this: </a:t>
            </a:r>
            <a:endParaRPr lang="en-US" dirty="0"/>
          </a:p>
        </p:txBody>
      </p:sp>
      <p:pic>
        <p:nvPicPr>
          <p:cNvPr id="23" name="Picture 22">
            <a:extLst>
              <a:ext uri="{FF2B5EF4-FFF2-40B4-BE49-F238E27FC236}">
                <a16:creationId xmlns:a16="http://schemas.microsoft.com/office/drawing/2014/main" id="{B0352423-6B6A-9C41-B44F-87C131B3C4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7708" y="3266636"/>
            <a:ext cx="9158201" cy="2519716"/>
          </a:xfrm>
          <a:prstGeom prst="rect">
            <a:avLst/>
          </a:prstGeom>
        </p:spPr>
      </p:pic>
      <p:sp>
        <p:nvSpPr>
          <p:cNvPr id="24" name="Rectangle 23">
            <a:extLst>
              <a:ext uri="{FF2B5EF4-FFF2-40B4-BE49-F238E27FC236}">
                <a16:creationId xmlns:a16="http://schemas.microsoft.com/office/drawing/2014/main" id="{5CE1510A-9F38-CC44-AEE8-23BEDA93F890}"/>
              </a:ext>
            </a:extLst>
          </p:cNvPr>
          <p:cNvSpPr/>
          <p:nvPr/>
        </p:nvSpPr>
        <p:spPr>
          <a:xfrm>
            <a:off x="1986366" y="5796753"/>
            <a:ext cx="8219264" cy="369332"/>
          </a:xfrm>
          <a:prstGeom prst="rect">
            <a:avLst/>
          </a:prstGeom>
        </p:spPr>
        <p:txBody>
          <a:bodyPr wrap="square">
            <a:spAutoFit/>
          </a:bodyPr>
          <a:lstStyle/>
          <a:p>
            <a:r>
              <a:rPr lang="en-US" i="1" dirty="0">
                <a:solidFill>
                  <a:srgbClr val="1268B3"/>
                </a:solidFill>
              </a:rPr>
              <a:t>http:/www.studententerprise.ie/wp-content/uploads/Student-Workbook-English.pdf/)</a:t>
            </a:r>
          </a:p>
        </p:txBody>
      </p:sp>
      <p:grpSp>
        <p:nvGrpSpPr>
          <p:cNvPr id="25" name="Google Shape;664;p39">
            <a:extLst>
              <a:ext uri="{FF2B5EF4-FFF2-40B4-BE49-F238E27FC236}">
                <a16:creationId xmlns:a16="http://schemas.microsoft.com/office/drawing/2014/main" id="{2028CB3C-F874-4047-B923-FC055D0E41AB}"/>
              </a:ext>
            </a:extLst>
          </p:cNvPr>
          <p:cNvGrpSpPr/>
          <p:nvPr/>
        </p:nvGrpSpPr>
        <p:grpSpPr>
          <a:xfrm>
            <a:off x="1674625" y="5830707"/>
            <a:ext cx="311741" cy="301424"/>
            <a:chOff x="5941025" y="3634400"/>
            <a:chExt cx="467650" cy="467650"/>
          </a:xfrm>
        </p:grpSpPr>
        <p:sp>
          <p:nvSpPr>
            <p:cNvPr id="26" name="Google Shape;665;p39">
              <a:extLst>
                <a:ext uri="{FF2B5EF4-FFF2-40B4-BE49-F238E27FC236}">
                  <a16:creationId xmlns:a16="http://schemas.microsoft.com/office/drawing/2014/main" id="{8EC2E4DE-1551-8040-9D74-A3D2FC236911}"/>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 name="Google Shape;666;p39">
              <a:extLst>
                <a:ext uri="{FF2B5EF4-FFF2-40B4-BE49-F238E27FC236}">
                  <a16:creationId xmlns:a16="http://schemas.microsoft.com/office/drawing/2014/main" id="{E768DEB6-8F46-BF43-A1D8-49CF94B8D99E}"/>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667;p39">
              <a:extLst>
                <a:ext uri="{FF2B5EF4-FFF2-40B4-BE49-F238E27FC236}">
                  <a16:creationId xmlns:a16="http://schemas.microsoft.com/office/drawing/2014/main" id="{C0F3E1B8-5223-3B4D-8A14-AA1A873DCB4F}"/>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668;p39">
              <a:extLst>
                <a:ext uri="{FF2B5EF4-FFF2-40B4-BE49-F238E27FC236}">
                  <a16:creationId xmlns:a16="http://schemas.microsoft.com/office/drawing/2014/main" id="{6538CF2C-C337-A341-BB57-92E09E4200EC}"/>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669;p39">
              <a:extLst>
                <a:ext uri="{FF2B5EF4-FFF2-40B4-BE49-F238E27FC236}">
                  <a16:creationId xmlns:a16="http://schemas.microsoft.com/office/drawing/2014/main" id="{17CD8F03-6267-CA47-A3CD-816B717CC268}"/>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Google Shape;670;p39">
              <a:extLst>
                <a:ext uri="{FF2B5EF4-FFF2-40B4-BE49-F238E27FC236}">
                  <a16:creationId xmlns:a16="http://schemas.microsoft.com/office/drawing/2014/main" id="{AA35D998-9D29-C641-B63F-B037DB791FB9}"/>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3159786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6137" y="391665"/>
            <a:ext cx="9710864" cy="4262631"/>
          </a:xfrm>
        </p:spPr>
        <p:txBody>
          <a:bodyPr>
            <a:normAutofit/>
          </a:bodyPr>
          <a:lstStyle/>
          <a:p>
            <a:r>
              <a:rPr lang="hr-HR" sz="5000" b="1" dirty="0"/>
              <a:t>06 SIGNPOSTING – linking in with business support organisations and experts in your region </a:t>
            </a:r>
            <a:endParaRPr lang="en-US" sz="5000" b="1" dirty="0"/>
          </a:p>
        </p:txBody>
      </p:sp>
      <p:pic>
        <p:nvPicPr>
          <p:cNvPr id="3" name="Picture 2"/>
          <p:cNvPicPr>
            <a:picLocks noChangeAspect="1"/>
          </p:cNvPicPr>
          <p:nvPr/>
        </p:nvPicPr>
        <p:blipFill>
          <a:blip r:embed="rId2"/>
          <a:stretch>
            <a:fillRect/>
          </a:stretch>
        </p:blipFill>
        <p:spPr>
          <a:xfrm>
            <a:off x="5735776" y="477766"/>
            <a:ext cx="6322874" cy="6394521"/>
          </a:xfrm>
          <a:prstGeom prst="rect">
            <a:avLst/>
          </a:prstGeom>
        </p:spPr>
      </p:pic>
      <p:sp>
        <p:nvSpPr>
          <p:cNvPr id="4" name="Rectangle 3"/>
          <p:cNvSpPr/>
          <p:nvPr/>
        </p:nvSpPr>
        <p:spPr>
          <a:xfrm>
            <a:off x="476124" y="3429000"/>
            <a:ext cx="4953126" cy="1569660"/>
          </a:xfrm>
          <a:prstGeom prst="rect">
            <a:avLst/>
          </a:prstGeom>
        </p:spPr>
        <p:txBody>
          <a:bodyPr wrap="square">
            <a:spAutoFit/>
          </a:bodyPr>
          <a:lstStyle/>
          <a:p>
            <a:r>
              <a:rPr lang="hr-HR" sz="2400" dirty="0">
                <a:solidFill>
                  <a:schemeClr val="bg1"/>
                </a:solidFill>
              </a:rPr>
              <a:t>You feel like you need some kind of support? In this section learn what kind of support you can get and where to search for it</a:t>
            </a:r>
          </a:p>
        </p:txBody>
      </p:sp>
    </p:spTree>
    <p:extLst>
      <p:ext uri="{BB962C8B-B14F-4D97-AF65-F5344CB8AC3E}">
        <p14:creationId xmlns:p14="http://schemas.microsoft.com/office/powerpoint/2010/main" val="47222471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5"/>
          </p:nvPr>
        </p:nvSpPr>
        <p:spPr>
          <a:xfrm>
            <a:off x="441269" y="2565026"/>
            <a:ext cx="6355769" cy="1386909"/>
          </a:xfrm>
        </p:spPr>
        <p:txBody>
          <a:bodyPr>
            <a:normAutofit/>
          </a:bodyPr>
          <a:lstStyle/>
          <a:p>
            <a:r>
              <a:rPr lang="hr-HR" sz="2800" b="1" dirty="0">
                <a:solidFill>
                  <a:srgbClr val="FFD700"/>
                </a:solidFill>
                <a:latin typeface="+mn-lt"/>
              </a:rPr>
              <a:t>L</a:t>
            </a:r>
            <a:r>
              <a:rPr lang="en-GB" sz="2800" b="1" dirty="0">
                <a:solidFill>
                  <a:srgbClr val="FFD700"/>
                </a:solidFill>
                <a:latin typeface="+mn-lt"/>
              </a:rPr>
              <a:t>inking in with business support organisations and experts in your region </a:t>
            </a:r>
          </a:p>
        </p:txBody>
      </p:sp>
      <p:sp>
        <p:nvSpPr>
          <p:cNvPr id="3" name="Text Placeholder 2"/>
          <p:cNvSpPr>
            <a:spLocks noGrp="1"/>
          </p:cNvSpPr>
          <p:nvPr>
            <p:ph type="body" sz="quarter" idx="23"/>
          </p:nvPr>
        </p:nvSpPr>
        <p:spPr>
          <a:xfrm>
            <a:off x="441269" y="3868175"/>
            <a:ext cx="8856082" cy="2380168"/>
          </a:xfrm>
        </p:spPr>
        <p:txBody>
          <a:bodyPr/>
          <a:lstStyle/>
          <a:p>
            <a:r>
              <a:rPr lang="en-GB" dirty="0"/>
              <a:t>When you enter the entrepreneurial world you are by no means alone. Support is provided by experts and those who have gone through it themselves. Institutions are there to advise you, provide you with information about existing grants to entrepreneurs, connect you with other colleagues and potential future partners and clients and in many other ways support the development of your business.</a:t>
            </a:r>
            <a:endParaRPr lang="en-US" dirty="0"/>
          </a:p>
        </p:txBody>
      </p:sp>
      <p:pic>
        <p:nvPicPr>
          <p:cNvPr id="8" name="Picture Placeholder 7"/>
          <p:cNvPicPr>
            <a:picLocks noGrp="1" noChangeAspect="1"/>
          </p:cNvPicPr>
          <p:nvPr>
            <p:ph type="pic" sz="quarter" idx="26"/>
          </p:nvPr>
        </p:nvPicPr>
        <p:blipFill rotWithShape="1">
          <a:blip r:embed="rId2">
            <a:extLst>
              <a:ext uri="{28A0092B-C50C-407E-A947-70E740481C1C}">
                <a14:useLocalDpi xmlns:a14="http://schemas.microsoft.com/office/drawing/2010/main" val="0"/>
              </a:ext>
            </a:extLst>
          </a:blip>
          <a:srcRect t="7210" b="7210"/>
          <a:stretch/>
        </p:blipFill>
        <p:spPr/>
      </p:pic>
      <p:sp>
        <p:nvSpPr>
          <p:cNvPr id="6" name="Rectangle 5">
            <a:extLst>
              <a:ext uri="{FF2B5EF4-FFF2-40B4-BE49-F238E27FC236}">
                <a16:creationId xmlns:a16="http://schemas.microsoft.com/office/drawing/2014/main" id="{E028B735-DC9E-6946-B1C1-3DC1E94F8110}"/>
              </a:ext>
            </a:extLst>
          </p:cNvPr>
          <p:cNvSpPr/>
          <p:nvPr/>
        </p:nvSpPr>
        <p:spPr>
          <a:xfrm rot="285998">
            <a:off x="-97111" y="1273993"/>
            <a:ext cx="394509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p:nvPr>
        </p:nvSpPr>
        <p:spPr>
          <a:xfrm rot="285998">
            <a:off x="464254" y="1432558"/>
            <a:ext cx="3912108" cy="716025"/>
          </a:xfrm>
        </p:spPr>
        <p:txBody>
          <a:bodyPr/>
          <a:lstStyle/>
          <a:p>
            <a:r>
              <a:rPr lang="hr-HR" b="1" dirty="0"/>
              <a:t>SIGNPOSTING</a:t>
            </a:r>
            <a:endParaRPr lang="en-US" dirty="0"/>
          </a:p>
        </p:txBody>
      </p:sp>
    </p:spTree>
    <p:extLst>
      <p:ext uri="{BB962C8B-B14F-4D97-AF65-F5344CB8AC3E}">
        <p14:creationId xmlns:p14="http://schemas.microsoft.com/office/powerpoint/2010/main" val="302213268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606335" y="1816100"/>
            <a:ext cx="5595682" cy="4297649"/>
          </a:xfrm>
        </p:spPr>
        <p:txBody>
          <a:bodyPr/>
          <a:lstStyle/>
          <a:p>
            <a:endParaRPr lang="hr-HR" b="1" i="1" dirty="0">
              <a:solidFill>
                <a:srgbClr val="FFD700"/>
              </a:solidFill>
            </a:endParaRPr>
          </a:p>
          <a:p>
            <a:pPr>
              <a:spcBef>
                <a:spcPts val="0"/>
              </a:spcBef>
            </a:pPr>
            <a:r>
              <a:rPr lang="hr-HR" sz="2800" b="1" i="1" dirty="0">
                <a:solidFill>
                  <a:srgbClr val="FDB614"/>
                </a:solidFill>
              </a:rPr>
              <a:t>(According to Croatian </a:t>
            </a:r>
            <a:r>
              <a:rPr lang="hr-HR" sz="2800" b="1" i="1" dirty="0" err="1">
                <a:solidFill>
                  <a:srgbClr val="FDB614"/>
                </a:solidFill>
              </a:rPr>
              <a:t>laws</a:t>
            </a:r>
            <a:r>
              <a:rPr lang="hr-HR" sz="2800" b="1" i="1" dirty="0">
                <a:solidFill>
                  <a:srgbClr val="FDB614"/>
                </a:solidFill>
              </a:rPr>
              <a:t>)</a:t>
            </a:r>
          </a:p>
          <a:p>
            <a:pPr>
              <a:spcBef>
                <a:spcPts val="0"/>
              </a:spcBef>
            </a:pPr>
            <a:endParaRPr lang="hr-HR" sz="2800" dirty="0">
              <a:solidFill>
                <a:srgbClr val="FDB614"/>
              </a:solidFill>
            </a:endParaRPr>
          </a:p>
          <a:p>
            <a:pPr>
              <a:spcBef>
                <a:spcPts val="0"/>
              </a:spcBef>
            </a:pPr>
            <a:r>
              <a:rPr lang="hr-HR" b="1" dirty="0"/>
              <a:t>Development agencies</a:t>
            </a:r>
          </a:p>
          <a:p>
            <a:pPr>
              <a:spcBef>
                <a:spcPts val="0"/>
              </a:spcBef>
            </a:pPr>
            <a:r>
              <a:rPr lang="hr-HR" b="1" dirty="0"/>
              <a:t>Entreprenuer centres</a:t>
            </a:r>
          </a:p>
          <a:p>
            <a:pPr>
              <a:spcBef>
                <a:spcPts val="0"/>
              </a:spcBef>
            </a:pPr>
            <a:r>
              <a:rPr lang="hr-HR" b="1" dirty="0"/>
              <a:t>Business incubators</a:t>
            </a:r>
          </a:p>
          <a:p>
            <a:pPr>
              <a:spcBef>
                <a:spcPts val="0"/>
              </a:spcBef>
            </a:pPr>
            <a:r>
              <a:rPr lang="en-GB" b="1" dirty="0"/>
              <a:t>Entrepreneurial accelerators</a:t>
            </a:r>
            <a:endParaRPr lang="hr-HR" b="1" dirty="0"/>
          </a:p>
          <a:p>
            <a:pPr>
              <a:spcBef>
                <a:spcPts val="0"/>
              </a:spcBef>
            </a:pPr>
            <a:r>
              <a:rPr lang="en-GB" b="1" dirty="0"/>
              <a:t>Business parks </a:t>
            </a:r>
            <a:endParaRPr lang="hr-HR" b="1" dirty="0"/>
          </a:p>
          <a:p>
            <a:pPr>
              <a:spcBef>
                <a:spcPts val="0"/>
              </a:spcBef>
            </a:pPr>
            <a:r>
              <a:rPr lang="en-GB" b="1" dirty="0"/>
              <a:t>Science and Technology Parks </a:t>
            </a:r>
            <a:endParaRPr lang="hr-HR" b="1" dirty="0"/>
          </a:p>
          <a:p>
            <a:pPr>
              <a:spcBef>
                <a:spcPts val="0"/>
              </a:spcBef>
            </a:pPr>
            <a:r>
              <a:rPr lang="hr-HR" b="1" dirty="0"/>
              <a:t>Competence Centers</a:t>
            </a:r>
          </a:p>
          <a:p>
            <a:endParaRPr lang="en-US" dirty="0"/>
          </a:p>
        </p:txBody>
      </p:sp>
      <p:pic>
        <p:nvPicPr>
          <p:cNvPr id="5" name="Picture Placeholder 4"/>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34571" r="34571"/>
          <a:stretch>
            <a:fillRect/>
          </a:stretch>
        </p:blipFill>
        <p:spPr/>
      </p:pic>
      <p:sp>
        <p:nvSpPr>
          <p:cNvPr id="6" name="Rectangle 5">
            <a:extLst>
              <a:ext uri="{FF2B5EF4-FFF2-40B4-BE49-F238E27FC236}">
                <a16:creationId xmlns:a16="http://schemas.microsoft.com/office/drawing/2014/main" id="{480F0579-E589-0C45-8264-2C188FF60794}"/>
              </a:ext>
            </a:extLst>
          </p:cNvPr>
          <p:cNvSpPr/>
          <p:nvPr/>
        </p:nvSpPr>
        <p:spPr>
          <a:xfrm rot="256793" flipH="1">
            <a:off x="5198878" y="818580"/>
            <a:ext cx="1289719"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0"/>
          </p:nvPr>
        </p:nvSpPr>
        <p:spPr>
          <a:xfrm rot="256793">
            <a:off x="287090" y="847141"/>
            <a:ext cx="6723112" cy="862713"/>
          </a:xfrm>
        </p:spPr>
        <p:txBody>
          <a:bodyPr>
            <a:normAutofit/>
          </a:bodyPr>
          <a:lstStyle/>
          <a:p>
            <a:r>
              <a:rPr lang="hr-HR" sz="3600" dirty="0"/>
              <a:t>Types of </a:t>
            </a:r>
            <a:r>
              <a:rPr lang="hr-HR" sz="3600" dirty="0" err="1"/>
              <a:t>Support</a:t>
            </a:r>
            <a:r>
              <a:rPr lang="hr-HR" sz="3600" dirty="0"/>
              <a:t> </a:t>
            </a:r>
            <a:r>
              <a:rPr lang="hr-HR" sz="3600" dirty="0" err="1"/>
              <a:t>Institutions</a:t>
            </a:r>
            <a:endParaRPr lang="en-US" sz="3600" dirty="0"/>
          </a:p>
          <a:p>
            <a:endParaRPr lang="en-US" dirty="0"/>
          </a:p>
        </p:txBody>
      </p:sp>
    </p:spTree>
    <p:extLst>
      <p:ext uri="{BB962C8B-B14F-4D97-AF65-F5344CB8AC3E}">
        <p14:creationId xmlns:p14="http://schemas.microsoft.com/office/powerpoint/2010/main" val="5130071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omputer&#10;&#10;Description automatically generated">
            <a:extLst>
              <a:ext uri="{FF2B5EF4-FFF2-40B4-BE49-F238E27FC236}">
                <a16:creationId xmlns:a16="http://schemas.microsoft.com/office/drawing/2014/main" id="{309231C5-C5F2-7844-9FFA-4916D76498F0}"/>
              </a:ext>
            </a:extLst>
          </p:cNvPr>
          <p:cNvPicPr>
            <a:picLocks noChangeAspect="1"/>
          </p:cNvPicPr>
          <p:nvPr/>
        </p:nvPicPr>
        <p:blipFill>
          <a:blip r:embed="rId2"/>
          <a:stretch>
            <a:fillRect/>
          </a:stretch>
        </p:blipFill>
        <p:spPr>
          <a:xfrm>
            <a:off x="6663551" y="2928938"/>
            <a:ext cx="4697384" cy="2643187"/>
          </a:xfrm>
          <a:prstGeom prst="rect">
            <a:avLst/>
          </a:prstGeom>
        </p:spPr>
      </p:pic>
      <p:sp>
        <p:nvSpPr>
          <p:cNvPr id="2" name="Text Placeholder 1"/>
          <p:cNvSpPr>
            <a:spLocks noGrp="1"/>
          </p:cNvSpPr>
          <p:nvPr>
            <p:ph type="body" sz="quarter" idx="10"/>
          </p:nvPr>
        </p:nvSpPr>
        <p:spPr>
          <a:xfrm rot="285998">
            <a:off x="394572" y="785686"/>
            <a:ext cx="5890658" cy="716025"/>
          </a:xfrm>
        </p:spPr>
        <p:txBody>
          <a:bodyPr>
            <a:normAutofit/>
          </a:bodyPr>
          <a:lstStyle/>
          <a:p>
            <a:r>
              <a:rPr lang="hr-HR" dirty="0"/>
              <a:t>Support institutions in Croatia</a:t>
            </a:r>
            <a:endParaRPr lang="en-US" dirty="0"/>
          </a:p>
        </p:txBody>
      </p:sp>
      <p:sp>
        <p:nvSpPr>
          <p:cNvPr id="3" name="Text Placeholder 2"/>
          <p:cNvSpPr>
            <a:spLocks noGrp="1"/>
          </p:cNvSpPr>
          <p:nvPr>
            <p:ph type="body" sz="quarter" idx="20"/>
          </p:nvPr>
        </p:nvSpPr>
        <p:spPr>
          <a:xfrm>
            <a:off x="568283" y="1969719"/>
            <a:ext cx="4639905" cy="4346107"/>
          </a:xfrm>
        </p:spPr>
        <p:txBody>
          <a:bodyPr/>
          <a:lstStyle/>
          <a:p>
            <a:pPr marL="0" indent="0">
              <a:buNone/>
            </a:pPr>
            <a:r>
              <a:rPr lang="hr-HR" b="1" dirty="0">
                <a:solidFill>
                  <a:srgbClr val="DA2128"/>
                </a:solidFill>
              </a:rPr>
              <a:t>Croatia</a:t>
            </a:r>
            <a:r>
              <a:rPr lang="hr-HR" dirty="0">
                <a:solidFill>
                  <a:srgbClr val="DA2128"/>
                </a:solidFill>
              </a:rPr>
              <a:t> </a:t>
            </a:r>
            <a:r>
              <a:rPr lang="hr-HR" dirty="0"/>
              <a:t>– </a:t>
            </a:r>
            <a:r>
              <a:rPr lang="en-GB" dirty="0"/>
              <a:t>entrepreneurial support institutions</a:t>
            </a:r>
            <a:r>
              <a:rPr lang="hr-HR" dirty="0"/>
              <a:t> listed in </a:t>
            </a:r>
            <a:r>
              <a:rPr lang="hr-HR" b="1" dirty="0"/>
              <a:t>online </a:t>
            </a:r>
            <a:r>
              <a:rPr lang="en-GB" b="1" dirty="0"/>
              <a:t>register </a:t>
            </a:r>
            <a:r>
              <a:rPr lang="hr-HR" dirty="0"/>
              <a:t>by </a:t>
            </a:r>
            <a:r>
              <a:rPr lang="en-GB" dirty="0"/>
              <a:t>the Ministry of Economy</a:t>
            </a:r>
            <a:r>
              <a:rPr lang="hr-HR" dirty="0"/>
              <a:t>:</a:t>
            </a:r>
          </a:p>
          <a:p>
            <a:pPr marL="0" indent="0">
              <a:buNone/>
            </a:pPr>
            <a:endParaRPr lang="hr-HR" dirty="0"/>
          </a:p>
          <a:p>
            <a:pPr marL="0" indent="0">
              <a:buNone/>
            </a:pPr>
            <a:r>
              <a:rPr lang="hr-HR" dirty="0"/>
              <a:t> </a:t>
            </a:r>
            <a:r>
              <a:rPr lang="hr-HR" dirty="0">
                <a:hlinkClick r:id="rId3"/>
              </a:rPr>
              <a:t>http://reg.mingo.hr/pi/public/#</a:t>
            </a:r>
            <a:r>
              <a:rPr lang="hr-HR" dirty="0"/>
              <a:t> </a:t>
            </a:r>
          </a:p>
          <a:p>
            <a:pPr lvl="1" algn="l">
              <a:buClr>
                <a:srgbClr val="1268B3"/>
              </a:buClr>
              <a:tabLst>
                <a:tab pos="1168400" algn="l"/>
              </a:tabLst>
            </a:pPr>
            <a:endParaRPr lang="en-US" dirty="0"/>
          </a:p>
        </p:txBody>
      </p:sp>
      <p:pic>
        <p:nvPicPr>
          <p:cNvPr id="4" name="Picture 3">
            <a:extLst>
              <a:ext uri="{FF2B5EF4-FFF2-40B4-BE49-F238E27FC236}">
                <a16:creationId xmlns:a16="http://schemas.microsoft.com/office/drawing/2014/main" id="{8B0D622B-A56C-2C42-9B8A-7D68F189DA7A}"/>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693309" y="2643186"/>
            <a:ext cx="6595191" cy="3570905"/>
          </a:xfrm>
          <a:prstGeom prst="rect">
            <a:avLst/>
          </a:prstGeom>
        </p:spPr>
      </p:pic>
    </p:spTree>
    <p:extLst>
      <p:ext uri="{BB962C8B-B14F-4D97-AF65-F5344CB8AC3E}">
        <p14:creationId xmlns:p14="http://schemas.microsoft.com/office/powerpoint/2010/main" val="3235878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92500"/>
          </a:bodyPr>
          <a:lstStyle/>
          <a:p>
            <a:r>
              <a:rPr lang="hr-HR" b="1" dirty="0"/>
              <a:t>01 </a:t>
            </a:r>
            <a:r>
              <a:rPr lang="en-US" b="1" dirty="0"/>
              <a:t>Resourcing Your Business Idea – </a:t>
            </a:r>
            <a:r>
              <a:rPr lang="en-US" dirty="0"/>
              <a:t>What You Need to Get Started!</a:t>
            </a:r>
            <a:endParaRPr lang="en-IE" dirty="0"/>
          </a:p>
          <a:p>
            <a:endParaRPr lang="en-US" dirty="0"/>
          </a:p>
        </p:txBody>
      </p:sp>
      <p:sp>
        <p:nvSpPr>
          <p:cNvPr id="3" name="Rectangle 2"/>
          <p:cNvSpPr/>
          <p:nvPr/>
        </p:nvSpPr>
        <p:spPr>
          <a:xfrm>
            <a:off x="576136" y="3616656"/>
            <a:ext cx="5199824" cy="1200329"/>
          </a:xfrm>
          <a:prstGeom prst="rect">
            <a:avLst/>
          </a:prstGeom>
        </p:spPr>
        <p:txBody>
          <a:bodyPr wrap="square">
            <a:spAutoFit/>
          </a:bodyPr>
          <a:lstStyle/>
          <a:p>
            <a:r>
              <a:rPr lang="hr-HR" sz="2400" dirty="0">
                <a:solidFill>
                  <a:schemeClr val="bg1"/>
                </a:solidFill>
              </a:rPr>
              <a:t>In this section you </a:t>
            </a:r>
            <a:r>
              <a:rPr lang="en-GB" sz="2400" dirty="0">
                <a:solidFill>
                  <a:schemeClr val="bg1"/>
                </a:solidFill>
              </a:rPr>
              <a:t>will be guided through the process of resourcing your business idea</a:t>
            </a:r>
          </a:p>
        </p:txBody>
      </p:sp>
      <p:pic>
        <p:nvPicPr>
          <p:cNvPr id="6" name="Picture 5" descr="A person wearing a costume&#10;&#10;Description automatically generated">
            <a:extLst>
              <a:ext uri="{FF2B5EF4-FFF2-40B4-BE49-F238E27FC236}">
                <a16:creationId xmlns:a16="http://schemas.microsoft.com/office/drawing/2014/main" id="{A56BFDD9-0D89-184A-8046-9D1B027BFD91}"/>
              </a:ext>
            </a:extLst>
          </p:cNvPr>
          <p:cNvPicPr>
            <a:picLocks noChangeAspect="1"/>
          </p:cNvPicPr>
          <p:nvPr/>
        </p:nvPicPr>
        <p:blipFill>
          <a:blip r:embed="rId2"/>
          <a:stretch>
            <a:fillRect/>
          </a:stretch>
        </p:blipFill>
        <p:spPr>
          <a:xfrm>
            <a:off x="4645471" y="1171575"/>
            <a:ext cx="8518370" cy="5686425"/>
          </a:xfrm>
          <a:prstGeom prst="rect">
            <a:avLst/>
          </a:prstGeom>
        </p:spPr>
      </p:pic>
    </p:spTree>
    <p:extLst>
      <p:ext uri="{BB962C8B-B14F-4D97-AF65-F5344CB8AC3E}">
        <p14:creationId xmlns:p14="http://schemas.microsoft.com/office/powerpoint/2010/main" val="269422318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394572" y="785686"/>
            <a:ext cx="5890658" cy="716025"/>
          </a:xfrm>
        </p:spPr>
        <p:txBody>
          <a:bodyPr>
            <a:normAutofit/>
          </a:bodyPr>
          <a:lstStyle/>
          <a:p>
            <a:r>
              <a:rPr lang="hr-HR" dirty="0"/>
              <a:t>Support institutions in Croatia</a:t>
            </a:r>
            <a:endParaRPr lang="en-US" dirty="0"/>
          </a:p>
        </p:txBody>
      </p:sp>
      <p:sp>
        <p:nvSpPr>
          <p:cNvPr id="3" name="Text Placeholder 2"/>
          <p:cNvSpPr>
            <a:spLocks noGrp="1"/>
          </p:cNvSpPr>
          <p:nvPr>
            <p:ph type="body" sz="quarter" idx="20"/>
          </p:nvPr>
        </p:nvSpPr>
        <p:spPr>
          <a:xfrm>
            <a:off x="375007" y="1943100"/>
            <a:ext cx="11669355" cy="4346107"/>
          </a:xfrm>
        </p:spPr>
        <p:txBody>
          <a:bodyPr/>
          <a:lstStyle/>
          <a:p>
            <a:pPr marL="0" indent="0">
              <a:buNone/>
            </a:pPr>
            <a:r>
              <a:rPr lang="hr-HR" sz="2800" b="1" dirty="0" err="1">
                <a:solidFill>
                  <a:srgbClr val="DA2128"/>
                </a:solidFill>
              </a:rPr>
              <a:t>Intitutions</a:t>
            </a:r>
            <a:r>
              <a:rPr lang="hr-HR" sz="2800" b="1" dirty="0">
                <a:solidFill>
                  <a:srgbClr val="DA2128"/>
                </a:solidFill>
              </a:rPr>
              <a:t> in Dubrovnik-Neretva </a:t>
            </a:r>
            <a:r>
              <a:rPr lang="hr-HR" sz="2800" b="1" dirty="0" err="1">
                <a:solidFill>
                  <a:srgbClr val="DA2128"/>
                </a:solidFill>
              </a:rPr>
              <a:t>Country</a:t>
            </a:r>
            <a:r>
              <a:rPr lang="hr-HR" sz="2800" b="1" dirty="0">
                <a:solidFill>
                  <a:srgbClr val="DA2128"/>
                </a:solidFill>
              </a:rPr>
              <a:t>:</a:t>
            </a:r>
          </a:p>
          <a:p>
            <a:pPr marL="0" indent="0">
              <a:buNone/>
            </a:pPr>
            <a:endParaRPr lang="hr-HR" sz="2800" b="1" dirty="0">
              <a:solidFill>
                <a:srgbClr val="DA2128"/>
              </a:solidFill>
            </a:endParaRPr>
          </a:p>
          <a:p>
            <a:pPr marL="520700" lvl="1" indent="-342900" algn="l">
              <a:buClr>
                <a:srgbClr val="FFD700"/>
              </a:buClr>
              <a:buFont typeface="Arial" panose="020B0604020202020204" pitchFamily="34" charset="0"/>
              <a:buChar char="•"/>
              <a:tabLst>
                <a:tab pos="1168400" algn="l"/>
              </a:tabLst>
            </a:pPr>
            <a:r>
              <a:rPr lang="en-US" b="1" dirty="0"/>
              <a:t>Centar za poduzetništvo d.</a:t>
            </a:r>
            <a:r>
              <a:rPr lang="hr-HR" b="1" dirty="0"/>
              <a:t>o</a:t>
            </a:r>
            <a:r>
              <a:rPr lang="en-US" b="1" dirty="0"/>
              <a:t>.</a:t>
            </a:r>
            <a:r>
              <a:rPr lang="hr-HR" b="1" dirty="0"/>
              <a:t>o</a:t>
            </a:r>
            <a:r>
              <a:rPr lang="en-US" b="1" dirty="0"/>
              <a:t>.</a:t>
            </a:r>
            <a:r>
              <a:rPr lang="hr-HR" b="1" dirty="0"/>
              <a:t> </a:t>
            </a:r>
            <a:r>
              <a:rPr lang="hr-HR" dirty="0"/>
              <a:t>– (regional entrepreneurship center)                 </a:t>
            </a:r>
            <a:r>
              <a:rPr lang="hr-HR" sz="1800" i="1" dirty="0">
                <a:hlinkClick r:id="rId3"/>
              </a:rPr>
              <a:t>http://www.centar-za-poduzetnistvo.hr/</a:t>
            </a:r>
            <a:r>
              <a:rPr lang="hr-HR" sz="1800" i="1" dirty="0"/>
              <a:t> </a:t>
            </a:r>
          </a:p>
          <a:p>
            <a:pPr marL="520700" lvl="1" indent="-342900" algn="l">
              <a:buClr>
                <a:srgbClr val="FFD700"/>
              </a:buClr>
              <a:buFont typeface="Arial" panose="020B0604020202020204" pitchFamily="34" charset="0"/>
              <a:buChar char="•"/>
              <a:tabLst>
                <a:tab pos="1168400" algn="l"/>
              </a:tabLst>
            </a:pPr>
            <a:r>
              <a:rPr lang="hr-HR" b="1" dirty="0"/>
              <a:t>DUNEA d.o.o</a:t>
            </a:r>
            <a:r>
              <a:rPr lang="hr-HR" dirty="0"/>
              <a:t>. (regional development agency)  </a:t>
            </a:r>
            <a:r>
              <a:rPr lang="hr-HR" sz="1800" i="1" dirty="0">
                <a:hlinkClick r:id="rId4"/>
              </a:rPr>
              <a:t>http://www.dunea.hr/</a:t>
            </a:r>
            <a:r>
              <a:rPr lang="hr-HR" sz="1800" i="1" dirty="0"/>
              <a:t> </a:t>
            </a:r>
          </a:p>
          <a:p>
            <a:pPr marL="520700" lvl="1" indent="-342900" algn="l">
              <a:buClr>
                <a:srgbClr val="FFD700"/>
              </a:buClr>
              <a:buFont typeface="Arial" panose="020B0604020202020204" pitchFamily="34" charset="0"/>
              <a:buChar char="•"/>
              <a:tabLst>
                <a:tab pos="1168400" algn="l"/>
              </a:tabLst>
            </a:pPr>
            <a:r>
              <a:rPr lang="hr-HR" b="1" dirty="0"/>
              <a:t>DURA d.o.o</a:t>
            </a:r>
            <a:r>
              <a:rPr lang="hr-HR" dirty="0"/>
              <a:t>. (local development agency of Dubrovnik city) </a:t>
            </a:r>
            <a:r>
              <a:rPr lang="hr-HR" sz="1800" i="1" dirty="0">
                <a:hlinkClick r:id="rId5"/>
              </a:rPr>
              <a:t>http://www.dura.hr/</a:t>
            </a:r>
            <a:r>
              <a:rPr lang="hr-HR" sz="1800" i="1" dirty="0"/>
              <a:t> </a:t>
            </a:r>
          </a:p>
          <a:p>
            <a:pPr marL="520700" lvl="1" indent="-342900" algn="l">
              <a:buClr>
                <a:srgbClr val="FFD700"/>
              </a:buClr>
              <a:buFont typeface="Arial" panose="020B0604020202020204" pitchFamily="34" charset="0"/>
              <a:buChar char="•"/>
              <a:tabLst>
                <a:tab pos="1168400" algn="l"/>
              </a:tabLst>
            </a:pPr>
            <a:r>
              <a:rPr lang="hr-HR" b="1" dirty="0"/>
              <a:t>PLORA d.o.o</a:t>
            </a:r>
            <a:r>
              <a:rPr lang="hr-HR" dirty="0"/>
              <a:t>. (local development agency of Ploče city)</a:t>
            </a:r>
            <a:r>
              <a:rPr lang="hr-HR" sz="1800" i="1" dirty="0"/>
              <a:t> </a:t>
            </a:r>
            <a:r>
              <a:rPr lang="hr-HR" sz="1800" i="1" dirty="0">
                <a:hlinkClick r:id="rId6"/>
              </a:rPr>
              <a:t>http://https//ploce.hr/</a:t>
            </a:r>
            <a:r>
              <a:rPr lang="hr-HR" sz="1800" i="1" dirty="0"/>
              <a:t> </a:t>
            </a:r>
          </a:p>
          <a:p>
            <a:pPr marL="520700" lvl="1" indent="-342900" algn="l">
              <a:buClr>
                <a:srgbClr val="FFD700"/>
              </a:buClr>
              <a:buFont typeface="Arial" panose="020B0604020202020204" pitchFamily="34" charset="0"/>
              <a:buChar char="•"/>
              <a:tabLst>
                <a:tab pos="1168400" algn="l"/>
              </a:tabLst>
            </a:pPr>
            <a:r>
              <a:rPr lang="hr-HR" b="1" dirty="0"/>
              <a:t>ORA d.o.o. </a:t>
            </a:r>
            <a:r>
              <a:rPr lang="hr-HR" dirty="0"/>
              <a:t>(local development agency of Orebić municipality) </a:t>
            </a:r>
            <a:r>
              <a:rPr lang="hr-HR" sz="1800" i="1" dirty="0">
                <a:hlinkClick r:id="rId7"/>
              </a:rPr>
              <a:t>http://http//www.ra-orebic.hr/</a:t>
            </a:r>
            <a:r>
              <a:rPr lang="hr-HR" sz="1800" i="1" dirty="0"/>
              <a:t> </a:t>
            </a:r>
          </a:p>
          <a:p>
            <a:pPr marL="520700" lvl="1" indent="-342900" algn="l">
              <a:buClr>
                <a:srgbClr val="FFD700"/>
              </a:buClr>
              <a:buFont typeface="Arial" panose="020B0604020202020204" pitchFamily="34" charset="0"/>
              <a:buChar char="•"/>
              <a:tabLst>
                <a:tab pos="1168400" algn="l"/>
              </a:tabLst>
            </a:pPr>
            <a:r>
              <a:rPr lang="hr-HR" b="1" dirty="0"/>
              <a:t>KORA d.o.o. </a:t>
            </a:r>
            <a:r>
              <a:rPr lang="hr-HR" dirty="0"/>
              <a:t>(local development agency of Korčula city) </a:t>
            </a:r>
            <a:r>
              <a:rPr lang="hr-HR" sz="1800" i="1" dirty="0">
                <a:hlinkClick r:id="rId8"/>
              </a:rPr>
              <a:t>http://www.kora.hr/</a:t>
            </a:r>
            <a:r>
              <a:rPr lang="hr-HR" sz="1800" i="1" dirty="0"/>
              <a:t> </a:t>
            </a:r>
          </a:p>
          <a:p>
            <a:pPr marL="800100" lvl="1" indent="-342900" algn="l">
              <a:buClr>
                <a:srgbClr val="1268B3"/>
              </a:buClr>
              <a:buFont typeface="Courier New" panose="02070309020205020404" pitchFamily="49" charset="0"/>
              <a:buChar char="o"/>
              <a:tabLst>
                <a:tab pos="1168400" algn="l"/>
              </a:tabLst>
            </a:pPr>
            <a:endParaRPr lang="en-US" dirty="0"/>
          </a:p>
        </p:txBody>
      </p:sp>
    </p:spTree>
    <p:extLst>
      <p:ext uri="{BB962C8B-B14F-4D97-AF65-F5344CB8AC3E}">
        <p14:creationId xmlns:p14="http://schemas.microsoft.com/office/powerpoint/2010/main" val="168085735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79D649A-A951-654E-9803-420FD2B518C0}"/>
              </a:ext>
            </a:extLst>
          </p:cNvPr>
          <p:cNvSpPr/>
          <p:nvPr/>
        </p:nvSpPr>
        <p:spPr>
          <a:xfrm rot="21375402">
            <a:off x="5563676" y="843636"/>
            <a:ext cx="1758543"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1375402">
            <a:off x="5910867" y="771087"/>
            <a:ext cx="6308160" cy="762621"/>
          </a:xfrm>
        </p:spPr>
        <p:txBody>
          <a:bodyPr>
            <a:normAutofit/>
          </a:bodyPr>
          <a:lstStyle/>
          <a:p>
            <a:r>
              <a:rPr lang="hr-HR" dirty="0"/>
              <a:t>Youth asocciations in Dubrovnik</a:t>
            </a:r>
            <a:endParaRPr lang="en-GB" dirty="0"/>
          </a:p>
          <a:p>
            <a:endParaRPr lang="en-GB" dirty="0"/>
          </a:p>
        </p:txBody>
      </p:sp>
      <p:sp>
        <p:nvSpPr>
          <p:cNvPr id="3" name="Text Placeholder 2"/>
          <p:cNvSpPr>
            <a:spLocks noGrp="1"/>
          </p:cNvSpPr>
          <p:nvPr>
            <p:ph type="body" sz="quarter" idx="20"/>
          </p:nvPr>
        </p:nvSpPr>
        <p:spPr>
          <a:xfrm>
            <a:off x="358588" y="2210302"/>
            <a:ext cx="11474824" cy="2104524"/>
          </a:xfrm>
        </p:spPr>
        <p:txBody>
          <a:bodyPr numCol="2" spcCol="324000"/>
          <a:lstStyle/>
          <a:p>
            <a:pPr marL="0" indent="0" algn="just">
              <a:buNone/>
            </a:pPr>
            <a:r>
              <a:rPr lang="en-GB" b="1" dirty="0">
                <a:solidFill>
                  <a:srgbClr val="1268B3"/>
                </a:solidFill>
              </a:rPr>
              <a:t>INFORMADUR</a:t>
            </a:r>
            <a:r>
              <a:rPr lang="en-GB" dirty="0"/>
              <a:t> - </a:t>
            </a:r>
            <a:r>
              <a:rPr lang="en-GB" b="1" dirty="0"/>
              <a:t>The Youth Information Center of the City of Dubrovnik</a:t>
            </a:r>
            <a:r>
              <a:rPr lang="hr-HR" b="1" dirty="0"/>
              <a:t> </a:t>
            </a:r>
            <a:r>
              <a:rPr lang="en-GB" dirty="0"/>
              <a:t>under the auspices of </a:t>
            </a:r>
            <a:r>
              <a:rPr lang="en-GB" i="1" dirty="0">
                <a:solidFill>
                  <a:srgbClr val="DA2128"/>
                </a:solidFill>
              </a:rPr>
              <a:t>Maro and Baro Youth Association</a:t>
            </a:r>
            <a:r>
              <a:rPr lang="hr-HR" dirty="0"/>
              <a:t> - t</a:t>
            </a:r>
            <a:r>
              <a:rPr lang="en-GB" dirty="0"/>
              <a:t>he goal is to </a:t>
            </a:r>
            <a:r>
              <a:rPr lang="en-GB" b="1" dirty="0"/>
              <a:t>encourage the activities of young people in our local community</a:t>
            </a:r>
            <a:r>
              <a:rPr lang="hr-HR" b="1" dirty="0"/>
              <a:t>     </a:t>
            </a:r>
          </a:p>
          <a:p>
            <a:pPr marL="0" indent="0" algn="just">
              <a:buNone/>
            </a:pPr>
            <a:endParaRPr lang="hr-HR" sz="2000" b="1" i="1" dirty="0">
              <a:hlinkClick r:id="rId2"/>
            </a:endParaRPr>
          </a:p>
          <a:p>
            <a:pPr marL="0" indent="0" algn="just">
              <a:buNone/>
            </a:pPr>
            <a:r>
              <a:rPr lang="hr-HR" sz="2000" i="1" dirty="0">
                <a:hlinkClick r:id="rId2"/>
              </a:rPr>
              <a:t>http://informadur.com/novosti/</a:t>
            </a:r>
            <a:r>
              <a:rPr lang="hr-HR" sz="2000" i="1" dirty="0"/>
              <a:t>   </a:t>
            </a:r>
          </a:p>
          <a:p>
            <a:pPr marL="0" indent="0" algn="just">
              <a:buNone/>
            </a:pPr>
            <a:endParaRPr lang="hr-HR" sz="2000" i="1" dirty="0"/>
          </a:p>
          <a:p>
            <a:pPr marL="0" indent="0" algn="just">
              <a:buNone/>
            </a:pPr>
            <a:endParaRPr lang="hr-HR" sz="2000" i="1" dirty="0"/>
          </a:p>
          <a:p>
            <a:pPr marL="0" indent="0" algn="just">
              <a:buNone/>
            </a:pPr>
            <a:endParaRPr lang="hr-HR" sz="2000" i="1" dirty="0"/>
          </a:p>
          <a:p>
            <a:pPr marL="0" indent="0" algn="just">
              <a:buNone/>
            </a:pPr>
            <a:endParaRPr lang="hr-HR" sz="2000" i="1" dirty="0"/>
          </a:p>
          <a:p>
            <a:pPr marL="0" indent="0" algn="just">
              <a:buNone/>
            </a:pPr>
            <a:r>
              <a:rPr lang="en-GB" b="1" dirty="0">
                <a:solidFill>
                  <a:srgbClr val="1268B3"/>
                </a:solidFill>
              </a:rPr>
              <a:t>CKM Dubrovnik </a:t>
            </a:r>
            <a:r>
              <a:rPr lang="en-GB" b="1" dirty="0"/>
              <a:t>- Career youth </a:t>
            </a:r>
            <a:r>
              <a:rPr lang="hr-HR" b="1" dirty="0"/>
              <a:t>centre</a:t>
            </a:r>
            <a:r>
              <a:rPr lang="en-GB" b="1" dirty="0"/>
              <a:t> Dubrovnik</a:t>
            </a:r>
            <a:r>
              <a:rPr lang="hr-HR" b="1" dirty="0"/>
              <a:t>: </a:t>
            </a:r>
            <a:r>
              <a:rPr lang="en-GB" dirty="0"/>
              <a:t>an NGO established in 2015, focused on the youth</a:t>
            </a:r>
            <a:r>
              <a:rPr lang="hr-HR" dirty="0"/>
              <a:t>, </a:t>
            </a:r>
            <a:r>
              <a:rPr lang="en-GB" dirty="0"/>
              <a:t>their education</a:t>
            </a:r>
            <a:r>
              <a:rPr lang="hr-HR" dirty="0"/>
              <a:t> and </a:t>
            </a:r>
            <a:r>
              <a:rPr lang="en-GB" dirty="0"/>
              <a:t>involvement with local politics</a:t>
            </a:r>
            <a:r>
              <a:rPr lang="hr-HR" dirty="0"/>
              <a:t>; </a:t>
            </a:r>
          </a:p>
          <a:p>
            <a:pPr marL="0" indent="0" algn="just">
              <a:buNone/>
            </a:pPr>
            <a:endParaRPr lang="hr-HR" sz="2000" i="1" dirty="0">
              <a:hlinkClick r:id="rId3"/>
            </a:endParaRPr>
          </a:p>
          <a:p>
            <a:pPr marL="0" indent="0" algn="just">
              <a:buNone/>
            </a:pPr>
            <a:endParaRPr lang="hr-HR" sz="2000" i="1" dirty="0">
              <a:hlinkClick r:id="rId3"/>
            </a:endParaRPr>
          </a:p>
          <a:p>
            <a:pPr marL="0" indent="0" algn="just">
              <a:buNone/>
            </a:pPr>
            <a:r>
              <a:rPr lang="en-GB" sz="2000" i="1" dirty="0">
                <a:hlinkClick r:id="rId3"/>
              </a:rPr>
              <a:t>http://ckmdubrovnik.hr/</a:t>
            </a:r>
            <a:r>
              <a:rPr lang="hr-HR" sz="2000" i="1" dirty="0"/>
              <a:t>  </a:t>
            </a:r>
            <a:endParaRPr lang="hr-HR" sz="2000" dirty="0"/>
          </a:p>
          <a:p>
            <a:pPr marL="0" indent="0" algn="just">
              <a:buNone/>
            </a:pPr>
            <a:endParaRPr lang="en-GB" dirty="0"/>
          </a:p>
          <a:p>
            <a:pPr marL="0" indent="0">
              <a:buNone/>
            </a:pPr>
            <a:endParaRPr lang="en-GB" dirty="0"/>
          </a:p>
          <a:p>
            <a:endParaRPr lang="en-GB" dirty="0"/>
          </a:p>
        </p:txBody>
      </p:sp>
    </p:spTree>
    <p:extLst>
      <p:ext uri="{BB962C8B-B14F-4D97-AF65-F5344CB8AC3E}">
        <p14:creationId xmlns:p14="http://schemas.microsoft.com/office/powerpoint/2010/main" val="175086046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79D649A-A951-654E-9803-420FD2B518C0}"/>
              </a:ext>
            </a:extLst>
          </p:cNvPr>
          <p:cNvSpPr/>
          <p:nvPr/>
        </p:nvSpPr>
        <p:spPr>
          <a:xfrm rot="21375402">
            <a:off x="5563676" y="843636"/>
            <a:ext cx="1758543"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1375402">
            <a:off x="5910867" y="771087"/>
            <a:ext cx="6308160" cy="762621"/>
          </a:xfrm>
        </p:spPr>
        <p:txBody>
          <a:bodyPr>
            <a:normAutofit/>
          </a:bodyPr>
          <a:lstStyle/>
          <a:p>
            <a:r>
              <a:rPr lang="hr-HR" dirty="0"/>
              <a:t>Youth asocciations in Dubrovnik</a:t>
            </a:r>
            <a:endParaRPr lang="en-GB" dirty="0"/>
          </a:p>
          <a:p>
            <a:endParaRPr lang="en-GB" dirty="0"/>
          </a:p>
        </p:txBody>
      </p:sp>
      <p:sp>
        <p:nvSpPr>
          <p:cNvPr id="3" name="Text Placeholder 2"/>
          <p:cNvSpPr>
            <a:spLocks noGrp="1"/>
          </p:cNvSpPr>
          <p:nvPr>
            <p:ph type="body" sz="quarter" idx="20"/>
          </p:nvPr>
        </p:nvSpPr>
        <p:spPr>
          <a:xfrm>
            <a:off x="358588" y="2196014"/>
            <a:ext cx="11474824" cy="4832467"/>
          </a:xfrm>
        </p:spPr>
        <p:txBody>
          <a:bodyPr numCol="2" spcCol="324000"/>
          <a:lstStyle/>
          <a:p>
            <a:pPr marL="12700" indent="0" algn="just">
              <a:buClr>
                <a:srgbClr val="DA2128"/>
              </a:buClr>
              <a:buNone/>
            </a:pPr>
            <a:r>
              <a:rPr lang="hr-HR" b="1" dirty="0">
                <a:solidFill>
                  <a:srgbClr val="1268B3"/>
                </a:solidFill>
              </a:rPr>
              <a:t>DEŠA Association </a:t>
            </a:r>
            <a:r>
              <a:rPr lang="hr-HR" dirty="0"/>
              <a:t>– </a:t>
            </a:r>
            <a:r>
              <a:rPr lang="en-GB" dirty="0"/>
              <a:t>social</a:t>
            </a:r>
            <a:r>
              <a:rPr lang="hr-HR" dirty="0"/>
              <a:t> </a:t>
            </a:r>
            <a:r>
              <a:rPr lang="en-GB" dirty="0"/>
              <a:t>and humanitarian organization </a:t>
            </a:r>
            <a:r>
              <a:rPr lang="hr-HR" dirty="0"/>
              <a:t>with a long history; high sensitivity particularly for </a:t>
            </a:r>
            <a:r>
              <a:rPr lang="hr-HR" dirty="0" err="1"/>
              <a:t>vulnerable</a:t>
            </a:r>
            <a:r>
              <a:rPr lang="hr-HR" dirty="0"/>
              <a:t> </a:t>
            </a:r>
            <a:r>
              <a:rPr lang="hr-HR" dirty="0" err="1"/>
              <a:t>groups</a:t>
            </a:r>
            <a:r>
              <a:rPr lang="hr-HR" dirty="0"/>
              <a:t>; </a:t>
            </a:r>
            <a:endParaRPr lang="hr-HR" sz="1600" dirty="0"/>
          </a:p>
          <a:p>
            <a:pPr marL="12700" indent="0" algn="just">
              <a:buClr>
                <a:srgbClr val="DA2128"/>
              </a:buClr>
              <a:buNone/>
            </a:pPr>
            <a:br>
              <a:rPr lang="hr-HR" sz="1400" dirty="0"/>
            </a:br>
            <a:r>
              <a:rPr lang="hr-HR" i="1" dirty="0">
                <a:solidFill>
                  <a:srgbClr val="DA2128"/>
                </a:solidFill>
              </a:rPr>
              <a:t>DEŠA’s Educational Centre </a:t>
            </a:r>
            <a:r>
              <a:rPr lang="hr-HR" dirty="0"/>
              <a:t>- </a:t>
            </a:r>
            <a:r>
              <a:rPr lang="en-GB" dirty="0"/>
              <a:t> </a:t>
            </a:r>
            <a:r>
              <a:rPr lang="hr-HR" dirty="0"/>
              <a:t>aiming</a:t>
            </a:r>
            <a:r>
              <a:rPr lang="en-GB" dirty="0"/>
              <a:t> to</a:t>
            </a:r>
            <a:r>
              <a:rPr lang="hr-HR" dirty="0"/>
              <a:t> provide </a:t>
            </a:r>
            <a:r>
              <a:rPr lang="en-GB" dirty="0"/>
              <a:t>further education</a:t>
            </a:r>
            <a:r>
              <a:rPr lang="hr-HR" dirty="0"/>
              <a:t> for </a:t>
            </a:r>
            <a:r>
              <a:rPr lang="en-GB" dirty="0"/>
              <a:t>young people and women, enable them to find a job</a:t>
            </a:r>
            <a:r>
              <a:rPr lang="hr-HR" dirty="0"/>
              <a:t>, </a:t>
            </a:r>
            <a:r>
              <a:rPr lang="en-GB" dirty="0"/>
              <a:t>to promote their creative potential</a:t>
            </a:r>
            <a:r>
              <a:rPr lang="hr-HR" dirty="0"/>
              <a:t>, </a:t>
            </a:r>
            <a:r>
              <a:rPr lang="en-GB" dirty="0"/>
              <a:t>improve their social status and living conditions</a:t>
            </a:r>
            <a:r>
              <a:rPr lang="hr-HR" dirty="0"/>
              <a:t> </a:t>
            </a:r>
            <a:r>
              <a:rPr lang="hr-HR" sz="2000" i="1" dirty="0">
                <a:hlinkClick r:id="rId2"/>
              </a:rPr>
              <a:t>https://desa-dubrovnik.hr/o-nama/desin-obrazovni-centar/</a:t>
            </a:r>
            <a:r>
              <a:rPr lang="hr-HR" sz="2000" i="1" dirty="0"/>
              <a:t> </a:t>
            </a:r>
          </a:p>
          <a:p>
            <a:pPr marL="12700" indent="0" algn="just">
              <a:buClr>
                <a:srgbClr val="DA2128"/>
              </a:buClr>
              <a:buNone/>
            </a:pPr>
            <a:endParaRPr lang="hr-HR" sz="2000" i="1" dirty="0"/>
          </a:p>
          <a:p>
            <a:pPr marL="12700" indent="0" algn="just">
              <a:buClr>
                <a:srgbClr val="DA2128"/>
              </a:buClr>
              <a:buNone/>
            </a:pPr>
            <a:endParaRPr lang="hr-HR" sz="2000" i="1" dirty="0"/>
          </a:p>
          <a:p>
            <a:pPr marL="0" indent="0" algn="just">
              <a:buClr>
                <a:srgbClr val="DA2128"/>
              </a:buClr>
              <a:buNone/>
            </a:pPr>
            <a:r>
              <a:rPr lang="en-GB" b="1" dirty="0">
                <a:solidFill>
                  <a:srgbClr val="1268B3"/>
                </a:solidFill>
              </a:rPr>
              <a:t>Civil Society Development Association – </a:t>
            </a:r>
            <a:r>
              <a:rPr lang="hr-HR" b="1" dirty="0">
                <a:solidFill>
                  <a:srgbClr val="1268B3"/>
                </a:solidFill>
              </a:rPr>
              <a:t>BONSAI</a:t>
            </a:r>
            <a:r>
              <a:rPr lang="hr-HR" dirty="0">
                <a:solidFill>
                  <a:srgbClr val="1268B3"/>
                </a:solidFill>
              </a:rPr>
              <a:t>:</a:t>
            </a:r>
            <a:r>
              <a:rPr lang="hr-HR" b="1" dirty="0">
                <a:solidFill>
                  <a:srgbClr val="1268B3"/>
                </a:solidFill>
              </a:rPr>
              <a:t> </a:t>
            </a:r>
            <a:r>
              <a:rPr lang="en-GB" dirty="0"/>
              <a:t>working to promote active civic participation through volunteerism, education, creative development and community service</a:t>
            </a:r>
            <a:r>
              <a:rPr lang="hr-HR" dirty="0"/>
              <a:t> </a:t>
            </a:r>
            <a:r>
              <a:rPr lang="hr-HR" sz="2000" i="1" dirty="0">
                <a:hlinkClick r:id="rId3"/>
              </a:rPr>
              <a:t>http://www.udrugabonsai.hr/newbonsai/</a:t>
            </a:r>
            <a:r>
              <a:rPr lang="hr-HR" sz="2000" i="1" dirty="0"/>
              <a:t> </a:t>
            </a:r>
          </a:p>
          <a:p>
            <a:pPr marL="0" indent="0" algn="just">
              <a:buClr>
                <a:srgbClr val="DA2128"/>
              </a:buClr>
              <a:buNone/>
            </a:pPr>
            <a:endParaRPr lang="en-GB" dirty="0"/>
          </a:p>
          <a:p>
            <a:pPr marL="0" indent="0" algn="just">
              <a:buClr>
                <a:srgbClr val="DA2128"/>
              </a:buClr>
              <a:buNone/>
            </a:pPr>
            <a:endParaRPr lang="en-GB" dirty="0"/>
          </a:p>
          <a:p>
            <a:pPr marL="0" indent="0" algn="just">
              <a:buClr>
                <a:srgbClr val="DA2128"/>
              </a:buClr>
              <a:buNone/>
            </a:pPr>
            <a:endParaRPr lang="en-GB" dirty="0"/>
          </a:p>
        </p:txBody>
      </p:sp>
    </p:spTree>
    <p:extLst>
      <p:ext uri="{BB962C8B-B14F-4D97-AF65-F5344CB8AC3E}">
        <p14:creationId xmlns:p14="http://schemas.microsoft.com/office/powerpoint/2010/main" val="1363237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394577" y="785543"/>
            <a:ext cx="5887228" cy="716025"/>
          </a:xfrm>
        </p:spPr>
        <p:txBody>
          <a:bodyPr>
            <a:normAutofit/>
          </a:bodyPr>
          <a:lstStyle/>
          <a:p>
            <a:r>
              <a:rPr lang="hr-HR" dirty="0"/>
              <a:t>Support institutions in Poland</a:t>
            </a:r>
            <a:endParaRPr lang="en-GB" dirty="0"/>
          </a:p>
        </p:txBody>
      </p:sp>
      <p:sp>
        <p:nvSpPr>
          <p:cNvPr id="3" name="Text Placeholder 2"/>
          <p:cNvSpPr>
            <a:spLocks noGrp="1"/>
          </p:cNvSpPr>
          <p:nvPr>
            <p:ph type="body" sz="quarter" idx="20"/>
          </p:nvPr>
        </p:nvSpPr>
        <p:spPr>
          <a:xfrm>
            <a:off x="375007" y="1914524"/>
            <a:ext cx="11297040" cy="4443413"/>
          </a:xfrm>
        </p:spPr>
        <p:txBody>
          <a:bodyPr/>
          <a:lstStyle/>
          <a:p>
            <a:pPr algn="just"/>
            <a:r>
              <a:rPr lang="en-GB" b="1" dirty="0">
                <a:solidFill>
                  <a:srgbClr val="1268B3"/>
                </a:solidFill>
              </a:rPr>
              <a:t>The Polish Agency for Enterprise Development</a:t>
            </a:r>
            <a:r>
              <a:rPr lang="en-GB" b="1" dirty="0"/>
              <a:t> (PARP)</a:t>
            </a:r>
            <a:r>
              <a:rPr lang="hr-HR" b="1" dirty="0"/>
              <a:t> – </a:t>
            </a:r>
            <a:r>
              <a:rPr lang="en-GB" dirty="0"/>
              <a:t>involved</a:t>
            </a:r>
            <a:r>
              <a:rPr lang="hr-HR" dirty="0"/>
              <a:t> </a:t>
            </a:r>
            <a:r>
              <a:rPr lang="en-GB" dirty="0"/>
              <a:t>in the implementation of national and international programmes financed from the EU structural funds, state budget and multiannual programmes of the European Commission</a:t>
            </a:r>
            <a:endParaRPr lang="hr-HR" dirty="0"/>
          </a:p>
          <a:p>
            <a:pPr algn="just"/>
            <a:r>
              <a:rPr lang="en-GB" b="1" dirty="0">
                <a:solidFill>
                  <a:srgbClr val="1268B3"/>
                </a:solidFill>
              </a:rPr>
              <a:t>PARP</a:t>
            </a:r>
            <a:r>
              <a:rPr lang="en-GB" dirty="0">
                <a:solidFill>
                  <a:srgbClr val="1268B3"/>
                </a:solidFill>
              </a:rPr>
              <a:t> </a:t>
            </a:r>
            <a:r>
              <a:rPr lang="en-GB" dirty="0"/>
              <a:t>offers training and other services which help entrepreneurs answer the strategic questions: </a:t>
            </a:r>
            <a:r>
              <a:rPr lang="en-GB" b="1" i="1" dirty="0"/>
              <a:t>What is the company going to be like in several years?</a:t>
            </a:r>
            <a:r>
              <a:rPr lang="en-GB" dirty="0"/>
              <a:t> </a:t>
            </a:r>
            <a:r>
              <a:rPr lang="en-GB" b="1" i="1" dirty="0"/>
              <a:t>What will I produce? To whom do I want to sell it? What skills and resources do I need?</a:t>
            </a:r>
            <a:endParaRPr lang="hr-HR" sz="1400" b="1" i="1" dirty="0"/>
          </a:p>
          <a:p>
            <a:pPr lvl="1"/>
            <a:endParaRPr lang="hr-HR" sz="1600" i="1" dirty="0">
              <a:hlinkClick r:id="rId2"/>
            </a:endParaRPr>
          </a:p>
          <a:p>
            <a:pPr lvl="1"/>
            <a:endParaRPr lang="hr-HR" sz="1600" i="1" dirty="0">
              <a:hlinkClick r:id="rId2"/>
            </a:endParaRPr>
          </a:p>
          <a:p>
            <a:pPr lvl="1"/>
            <a:r>
              <a:rPr lang="en-GB" sz="1600" i="1" dirty="0">
                <a:hlinkClick r:id="rId2"/>
              </a:rPr>
              <a:t>https://en.parp.gov.pl/</a:t>
            </a:r>
            <a:r>
              <a:rPr lang="hr-HR" sz="1600" i="1" dirty="0"/>
              <a:t> </a:t>
            </a:r>
            <a:r>
              <a:rPr lang="en-GB" sz="1600" i="1" dirty="0"/>
              <a:t> </a:t>
            </a:r>
            <a:r>
              <a:rPr lang="hr-HR" sz="1600" i="1" dirty="0"/>
              <a:t> </a:t>
            </a:r>
          </a:p>
          <a:p>
            <a:pPr lvl="1"/>
            <a:r>
              <a:rPr lang="en-GB" sz="1600" i="1" dirty="0">
                <a:hlinkClick r:id="rId3"/>
              </a:rPr>
              <a:t>https://www.parp.gov.pl/start-biznesu#na-start</a:t>
            </a:r>
            <a:r>
              <a:rPr lang="hr-HR" sz="1600" i="1" dirty="0"/>
              <a:t> </a:t>
            </a:r>
            <a:r>
              <a:rPr lang="en-GB" sz="1600" i="1" dirty="0"/>
              <a:t> </a:t>
            </a:r>
            <a:endParaRPr lang="hr-HR" sz="1600" i="1" dirty="0"/>
          </a:p>
          <a:p>
            <a:pPr lvl="1"/>
            <a:r>
              <a:rPr lang="en-GB" sz="1600" i="1" dirty="0">
                <a:hlinkClick r:id="rId4"/>
              </a:rPr>
              <a:t>https://www.biznes-firma.pl/dotacje-i-dofinansowania</a:t>
            </a:r>
            <a:endParaRPr lang="hr-HR" sz="1600" i="1" dirty="0"/>
          </a:p>
          <a:p>
            <a:pPr lvl="1"/>
            <a:r>
              <a:rPr lang="en-GB" sz="1600" i="1" dirty="0">
                <a:hlinkClick r:id="rId5"/>
              </a:rPr>
              <a:t>http://www.funduszeeuropejskie.gov.pl/strony/o-funduszach/sprawdz-oferte-dla-osob-mlodych/</a:t>
            </a:r>
            <a:endParaRPr lang="hr-HR" sz="1600" i="1" dirty="0"/>
          </a:p>
          <a:p>
            <a:pPr lvl="1"/>
            <a:r>
              <a:rPr lang="hr-HR" sz="1600" b="1" i="1" dirty="0"/>
              <a:t>Youtube</a:t>
            </a:r>
            <a:r>
              <a:rPr lang="hr-HR" sz="1600" i="1" dirty="0"/>
              <a:t>: </a:t>
            </a:r>
            <a:r>
              <a:rPr lang="hr-HR" sz="1600" i="1" dirty="0">
                <a:hlinkClick r:id="rId6"/>
              </a:rPr>
              <a:t>https://youtu.be/dOTBlein6KA</a:t>
            </a:r>
            <a:r>
              <a:rPr lang="hr-HR" sz="1600" i="1" dirty="0"/>
              <a:t> </a:t>
            </a:r>
          </a:p>
        </p:txBody>
      </p:sp>
      <p:grpSp>
        <p:nvGrpSpPr>
          <p:cNvPr id="4" name="Google Shape;664;p39"/>
          <p:cNvGrpSpPr/>
          <p:nvPr/>
        </p:nvGrpSpPr>
        <p:grpSpPr>
          <a:xfrm>
            <a:off x="5954911" y="4429125"/>
            <a:ext cx="623733" cy="547973"/>
            <a:chOff x="5941025" y="3634400"/>
            <a:chExt cx="467650" cy="467650"/>
          </a:xfrm>
        </p:grpSpPr>
        <p:sp>
          <p:nvSpPr>
            <p:cNvPr id="5"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415963932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394577" y="785543"/>
            <a:ext cx="5887228" cy="716025"/>
          </a:xfrm>
        </p:spPr>
        <p:txBody>
          <a:bodyPr>
            <a:normAutofit/>
          </a:bodyPr>
          <a:lstStyle/>
          <a:p>
            <a:r>
              <a:rPr lang="hr-HR" dirty="0"/>
              <a:t>Support institutions in Ireland</a:t>
            </a:r>
            <a:endParaRPr lang="en-GB" dirty="0"/>
          </a:p>
        </p:txBody>
      </p:sp>
      <p:sp>
        <p:nvSpPr>
          <p:cNvPr id="3" name="Text Placeholder 2"/>
          <p:cNvSpPr>
            <a:spLocks noGrp="1"/>
          </p:cNvSpPr>
          <p:nvPr>
            <p:ph type="body" sz="quarter" idx="20"/>
          </p:nvPr>
        </p:nvSpPr>
        <p:spPr>
          <a:xfrm>
            <a:off x="546458" y="1811330"/>
            <a:ext cx="7185666" cy="4727402"/>
          </a:xfrm>
        </p:spPr>
        <p:txBody>
          <a:bodyPr/>
          <a:lstStyle/>
          <a:p>
            <a:pPr marL="0" indent="0">
              <a:spcBef>
                <a:spcPts val="0"/>
              </a:spcBef>
              <a:buNone/>
            </a:pPr>
            <a:r>
              <a:rPr lang="en-GB" b="1" dirty="0">
                <a:solidFill>
                  <a:srgbClr val="1268B3"/>
                </a:solidFill>
              </a:rPr>
              <a:t>Ireland’s Best Young Entrepreneur Competition</a:t>
            </a:r>
            <a:r>
              <a:rPr lang="hr-HR" b="1" dirty="0">
                <a:solidFill>
                  <a:srgbClr val="1268B3"/>
                </a:solidFill>
              </a:rPr>
              <a:t> – IBYE</a:t>
            </a:r>
          </a:p>
          <a:p>
            <a:pPr marL="0" indent="0">
              <a:spcBef>
                <a:spcPts val="0"/>
              </a:spcBef>
              <a:buNone/>
            </a:pPr>
            <a:endParaRPr lang="hr-HR" sz="1800" b="1" dirty="0">
              <a:solidFill>
                <a:srgbClr val="1268B3"/>
              </a:solidFill>
            </a:endParaRPr>
          </a:p>
          <a:p>
            <a:pPr marL="0" indent="0">
              <a:spcBef>
                <a:spcPts val="0"/>
              </a:spcBef>
              <a:buNone/>
            </a:pPr>
            <a:r>
              <a:rPr lang="en-GB" dirty="0"/>
              <a:t>Programme run by the 31 Local Enterprise Offices (LEOs) with the support of the Department of Enterprise and Innovation and Enterprise Ireland. The competition is open to</a:t>
            </a:r>
            <a:r>
              <a:rPr lang="hr-HR" dirty="0"/>
              <a:t> </a:t>
            </a:r>
            <a:r>
              <a:rPr lang="en-GB" dirty="0"/>
              <a:t>18</a:t>
            </a:r>
            <a:r>
              <a:rPr lang="hr-HR" dirty="0"/>
              <a:t>-</a:t>
            </a:r>
            <a:r>
              <a:rPr lang="en-GB" dirty="0"/>
              <a:t>35 </a:t>
            </a:r>
            <a:r>
              <a:rPr lang="hr-HR" dirty="0"/>
              <a:t>years olds </a:t>
            </a:r>
            <a:r>
              <a:rPr lang="en-GB" dirty="0"/>
              <a:t>with an innovative business idea, new start-up or established business</a:t>
            </a:r>
            <a:r>
              <a:rPr lang="hr-HR" dirty="0"/>
              <a:t>; a </a:t>
            </a:r>
            <a:r>
              <a:rPr lang="en-GB" dirty="0"/>
              <a:t>nationwide competition, run across three categories: </a:t>
            </a:r>
            <a:r>
              <a:rPr lang="en-GB" b="1" dirty="0">
                <a:solidFill>
                  <a:srgbClr val="FDB614"/>
                </a:solidFill>
              </a:rPr>
              <a:t>Best Business Idea</a:t>
            </a:r>
            <a:r>
              <a:rPr lang="en-GB" dirty="0"/>
              <a:t>, </a:t>
            </a:r>
            <a:r>
              <a:rPr lang="en-GB" b="1" dirty="0">
                <a:solidFill>
                  <a:srgbClr val="FDB614"/>
                </a:solidFill>
              </a:rPr>
              <a:t>Best Start-Up Business </a:t>
            </a:r>
            <a:r>
              <a:rPr lang="en-GB" dirty="0"/>
              <a:t>and </a:t>
            </a:r>
            <a:r>
              <a:rPr lang="en-GB" b="1" dirty="0">
                <a:solidFill>
                  <a:srgbClr val="FDB614"/>
                </a:solidFill>
              </a:rPr>
              <a:t>Best Established Business</a:t>
            </a:r>
            <a:r>
              <a:rPr lang="en-GB" dirty="0"/>
              <a:t>. Up to 450 young entrepreneurs </a:t>
            </a:r>
            <a:r>
              <a:rPr lang="hr-HR" dirty="0"/>
              <a:t>to </a:t>
            </a:r>
            <a:r>
              <a:rPr lang="en-GB" dirty="0"/>
              <a:t>be invited by the LEOs to attend free regional ‘Entrepreneur Bootcamps’ later in the year to help them develop their business and new venture ideas.</a:t>
            </a:r>
            <a:r>
              <a:rPr lang="hr-HR" dirty="0"/>
              <a:t>  	</a:t>
            </a:r>
            <a:endParaRPr lang="hr-HR" sz="1600" i="1" dirty="0"/>
          </a:p>
        </p:txBody>
      </p:sp>
      <p:grpSp>
        <p:nvGrpSpPr>
          <p:cNvPr id="12" name="Group 11">
            <a:extLst>
              <a:ext uri="{FF2B5EF4-FFF2-40B4-BE49-F238E27FC236}">
                <a16:creationId xmlns:a16="http://schemas.microsoft.com/office/drawing/2014/main" id="{826BFD1F-DA71-7242-9766-7505EB4E940C}"/>
              </a:ext>
            </a:extLst>
          </p:cNvPr>
          <p:cNvGrpSpPr/>
          <p:nvPr/>
        </p:nvGrpSpPr>
        <p:grpSpPr>
          <a:xfrm>
            <a:off x="8937036" y="5955744"/>
            <a:ext cx="4631326" cy="595414"/>
            <a:chOff x="3236324" y="6029325"/>
            <a:chExt cx="4631326" cy="595414"/>
          </a:xfrm>
        </p:grpSpPr>
        <p:grpSp>
          <p:nvGrpSpPr>
            <p:cNvPr id="4" name="Google Shape;664;p39"/>
            <p:cNvGrpSpPr/>
            <p:nvPr/>
          </p:nvGrpSpPr>
          <p:grpSpPr>
            <a:xfrm>
              <a:off x="3236324" y="6042239"/>
              <a:ext cx="311741" cy="301424"/>
              <a:chOff x="5941025" y="3634400"/>
              <a:chExt cx="467650" cy="467650"/>
            </a:xfrm>
          </p:grpSpPr>
          <p:sp>
            <p:nvSpPr>
              <p:cNvPr id="5"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1" name="Text Placeholder 2">
              <a:extLst>
                <a:ext uri="{FF2B5EF4-FFF2-40B4-BE49-F238E27FC236}">
                  <a16:creationId xmlns:a16="http://schemas.microsoft.com/office/drawing/2014/main" id="{E3D51374-E900-8546-9726-3EBFFC2FCA5F}"/>
                </a:ext>
              </a:extLst>
            </p:cNvPr>
            <p:cNvSpPr txBox="1">
              <a:spLocks/>
            </p:cNvSpPr>
            <p:nvPr/>
          </p:nvSpPr>
          <p:spPr>
            <a:xfrm>
              <a:off x="3629025" y="6029325"/>
              <a:ext cx="4238625" cy="595414"/>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charset="0"/>
                <a:buNone/>
              </a:pPr>
              <a:r>
                <a:rPr lang="hr-HR" sz="2000" i="1" dirty="0">
                  <a:hlinkClick r:id="rId3"/>
                </a:rPr>
                <a:t>https://www.ibye.ie/</a:t>
              </a:r>
              <a:endParaRPr lang="hr-HR" sz="1600" i="1" dirty="0"/>
            </a:p>
          </p:txBody>
        </p:sp>
      </p:grpSp>
      <p:grpSp>
        <p:nvGrpSpPr>
          <p:cNvPr id="16" name="Group 15">
            <a:extLst>
              <a:ext uri="{FF2B5EF4-FFF2-40B4-BE49-F238E27FC236}">
                <a16:creationId xmlns:a16="http://schemas.microsoft.com/office/drawing/2014/main" id="{27BF3B62-FF5F-EB4D-A37A-0878EA7D298A}"/>
              </a:ext>
            </a:extLst>
          </p:cNvPr>
          <p:cNvGrpSpPr/>
          <p:nvPr/>
        </p:nvGrpSpPr>
        <p:grpSpPr>
          <a:xfrm>
            <a:off x="7455069" y="2421033"/>
            <a:ext cx="4736931" cy="3514891"/>
            <a:chOff x="6490038" y="2427551"/>
            <a:chExt cx="4736931" cy="3514891"/>
          </a:xfrm>
        </p:grpSpPr>
        <p:pic>
          <p:nvPicPr>
            <p:cNvPr id="15" name="Picture 14" descr="A screenshot of a person&#10;&#10;Description automatically generated">
              <a:extLst>
                <a:ext uri="{FF2B5EF4-FFF2-40B4-BE49-F238E27FC236}">
                  <a16:creationId xmlns:a16="http://schemas.microsoft.com/office/drawing/2014/main" id="{8168656E-69B3-D441-ABF7-5EE75F85BB88}"/>
                </a:ext>
              </a:extLst>
            </p:cNvPr>
            <p:cNvPicPr>
              <a:picLocks noChangeAspect="1"/>
            </p:cNvPicPr>
            <p:nvPr/>
          </p:nvPicPr>
          <p:blipFill rotWithShape="1">
            <a:blip r:embed="rId4"/>
            <a:srcRect r="5669"/>
            <a:stretch/>
          </p:blipFill>
          <p:spPr>
            <a:xfrm>
              <a:off x="7343775" y="2707136"/>
              <a:ext cx="3883194" cy="2639892"/>
            </a:xfrm>
            <a:prstGeom prst="rect">
              <a:avLst/>
            </a:prstGeom>
          </p:spPr>
        </p:pic>
        <p:pic>
          <p:nvPicPr>
            <p:cNvPr id="13" name="Picture 12">
              <a:extLst>
                <a:ext uri="{FF2B5EF4-FFF2-40B4-BE49-F238E27FC236}">
                  <a16:creationId xmlns:a16="http://schemas.microsoft.com/office/drawing/2014/main" id="{E20A70D2-D102-744D-B1ED-F163EC1297CB}"/>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23237" b="5574"/>
            <a:stretch/>
          </p:blipFill>
          <p:spPr>
            <a:xfrm>
              <a:off x="6490038" y="2427551"/>
              <a:ext cx="4736931" cy="3514891"/>
            </a:xfrm>
            <a:prstGeom prst="rect">
              <a:avLst/>
            </a:prstGeom>
          </p:spPr>
        </p:pic>
      </p:grpSp>
    </p:spTree>
    <p:extLst>
      <p:ext uri="{BB962C8B-B14F-4D97-AF65-F5344CB8AC3E}">
        <p14:creationId xmlns:p14="http://schemas.microsoft.com/office/powerpoint/2010/main" val="27794514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394577" y="785543"/>
            <a:ext cx="5887228" cy="716025"/>
          </a:xfrm>
        </p:spPr>
        <p:txBody>
          <a:bodyPr>
            <a:normAutofit/>
          </a:bodyPr>
          <a:lstStyle/>
          <a:p>
            <a:r>
              <a:rPr lang="hr-HR" dirty="0"/>
              <a:t>Support institutions in Ireland</a:t>
            </a:r>
            <a:endParaRPr lang="en-GB" dirty="0"/>
          </a:p>
        </p:txBody>
      </p:sp>
      <p:sp>
        <p:nvSpPr>
          <p:cNvPr id="3" name="Text Placeholder 2"/>
          <p:cNvSpPr>
            <a:spLocks noGrp="1"/>
          </p:cNvSpPr>
          <p:nvPr>
            <p:ph type="body" sz="quarter" idx="20"/>
          </p:nvPr>
        </p:nvSpPr>
        <p:spPr>
          <a:xfrm>
            <a:off x="590048" y="1946824"/>
            <a:ext cx="6497281" cy="4727402"/>
          </a:xfrm>
        </p:spPr>
        <p:txBody>
          <a:bodyPr/>
          <a:lstStyle/>
          <a:p>
            <a:pPr marL="0" indent="0">
              <a:buNone/>
              <a:tabLst>
                <a:tab pos="4305300" algn="l"/>
              </a:tabLst>
            </a:pPr>
            <a:r>
              <a:rPr lang="en-GB" b="1" dirty="0">
                <a:solidFill>
                  <a:srgbClr val="1268B3"/>
                </a:solidFill>
              </a:rPr>
              <a:t>Student Entrepreneur Awards</a:t>
            </a:r>
            <a:r>
              <a:rPr lang="hr-HR" b="1" dirty="0">
                <a:solidFill>
                  <a:srgbClr val="1268B3"/>
                </a:solidFill>
              </a:rPr>
              <a:t> </a:t>
            </a:r>
            <a:r>
              <a:rPr lang="hr-HR" b="1" i="1" dirty="0">
                <a:solidFill>
                  <a:srgbClr val="1268B3"/>
                </a:solidFill>
              </a:rPr>
              <a:t>- </a:t>
            </a:r>
            <a:r>
              <a:rPr lang="en-GB" dirty="0"/>
              <a:t>an initiative of Enterprise Ireland intended to find ideas with real commercial potential. </a:t>
            </a:r>
            <a:r>
              <a:rPr lang="hr-HR" dirty="0"/>
              <a:t>Students </a:t>
            </a:r>
            <a:r>
              <a:rPr lang="en-GB" dirty="0"/>
              <a:t>can be studying in any area and at any level to be eligible. </a:t>
            </a:r>
          </a:p>
          <a:p>
            <a:pPr marL="0" indent="0">
              <a:buNone/>
              <a:tabLst>
                <a:tab pos="4305300" algn="l"/>
              </a:tabLst>
            </a:pPr>
            <a:r>
              <a:rPr lang="en-GB" dirty="0"/>
              <a:t>First prize is a cash reward of €10,000 plus €30,000 worth of specialist advice and support to develop your business idea and there is a variety of other prizes to be won</a:t>
            </a:r>
            <a:r>
              <a:rPr lang="hr-HR" dirty="0"/>
              <a:t> </a:t>
            </a:r>
          </a:p>
          <a:p>
            <a:pPr marL="0" indent="0">
              <a:buNone/>
              <a:tabLst>
                <a:tab pos="4305300" algn="l"/>
              </a:tabLst>
            </a:pPr>
            <a:endParaRPr lang="hr-HR" sz="1000" dirty="0"/>
          </a:p>
          <a:p>
            <a:pPr marL="719138" indent="0">
              <a:buNone/>
              <a:tabLst>
                <a:tab pos="4305300" algn="l"/>
              </a:tabLst>
            </a:pPr>
            <a:r>
              <a:rPr lang="hr-HR" sz="1800" i="1" dirty="0">
                <a:hlinkClick r:id="rId2"/>
              </a:rPr>
              <a:t>https://studententrepreneurawards.com/</a:t>
            </a:r>
            <a:r>
              <a:rPr lang="hr-HR" sz="1800" i="1" dirty="0"/>
              <a:t> </a:t>
            </a:r>
            <a:br>
              <a:rPr lang="hr-HR" sz="1800" i="1" dirty="0"/>
            </a:br>
            <a:r>
              <a:rPr lang="hr-HR" sz="1800" i="1" dirty="0">
                <a:hlinkClick r:id="rId3"/>
              </a:rPr>
              <a:t>https://spunout.ie/employment/article/what-does-enterprise-ireland-do-for-young-entrepreneurs</a:t>
            </a:r>
            <a:r>
              <a:rPr lang="hr-HR" sz="1800" i="1" dirty="0"/>
              <a:t> </a:t>
            </a:r>
            <a:endParaRPr lang="en-GB" sz="1800" i="1" dirty="0"/>
          </a:p>
          <a:p>
            <a:pPr marL="0" indent="0" algn="just">
              <a:buNone/>
            </a:pPr>
            <a:endParaRPr lang="hr-HR" sz="1600" i="1" dirty="0"/>
          </a:p>
        </p:txBody>
      </p:sp>
      <p:grpSp>
        <p:nvGrpSpPr>
          <p:cNvPr id="4" name="Google Shape;664;p39"/>
          <p:cNvGrpSpPr/>
          <p:nvPr/>
        </p:nvGrpSpPr>
        <p:grpSpPr>
          <a:xfrm>
            <a:off x="717997" y="5160074"/>
            <a:ext cx="472408" cy="456774"/>
            <a:chOff x="5941025" y="3634400"/>
            <a:chExt cx="467650" cy="467650"/>
          </a:xfrm>
        </p:grpSpPr>
        <p:sp>
          <p:nvSpPr>
            <p:cNvPr id="5"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pic>
        <p:nvPicPr>
          <p:cNvPr id="16" name="Picture 15" descr="A screenshot of a person&#10;&#10;Description automatically generated">
            <a:extLst>
              <a:ext uri="{FF2B5EF4-FFF2-40B4-BE49-F238E27FC236}">
                <a16:creationId xmlns:a16="http://schemas.microsoft.com/office/drawing/2014/main" id="{2F08C8E3-C5A7-9D45-AF3D-3755B2AC0540}"/>
              </a:ext>
            </a:extLst>
          </p:cNvPr>
          <p:cNvPicPr>
            <a:picLocks noChangeAspect="1"/>
          </p:cNvPicPr>
          <p:nvPr/>
        </p:nvPicPr>
        <p:blipFill rotWithShape="1">
          <a:blip r:embed="rId4"/>
          <a:srcRect l="11385" t="888" r="11122" b="-888"/>
          <a:stretch/>
        </p:blipFill>
        <p:spPr>
          <a:xfrm>
            <a:off x="8190549" y="2766134"/>
            <a:ext cx="4001452" cy="2589774"/>
          </a:xfrm>
          <a:prstGeom prst="rect">
            <a:avLst/>
          </a:prstGeom>
        </p:spPr>
      </p:pic>
      <p:pic>
        <p:nvPicPr>
          <p:cNvPr id="14" name="Picture 13">
            <a:extLst>
              <a:ext uri="{FF2B5EF4-FFF2-40B4-BE49-F238E27FC236}">
                <a16:creationId xmlns:a16="http://schemas.microsoft.com/office/drawing/2014/main" id="{6E555A81-C30F-854D-9DE0-8508990FE121}"/>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23237" b="5574"/>
          <a:stretch/>
        </p:blipFill>
        <p:spPr>
          <a:xfrm>
            <a:off x="7455069" y="2421033"/>
            <a:ext cx="4736931" cy="3514891"/>
          </a:xfrm>
          <a:prstGeom prst="rect">
            <a:avLst/>
          </a:prstGeom>
        </p:spPr>
      </p:pic>
    </p:spTree>
    <p:extLst>
      <p:ext uri="{BB962C8B-B14F-4D97-AF65-F5344CB8AC3E}">
        <p14:creationId xmlns:p14="http://schemas.microsoft.com/office/powerpoint/2010/main" val="195459812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394282" y="792626"/>
            <a:ext cx="6057695" cy="716025"/>
          </a:xfrm>
        </p:spPr>
        <p:txBody>
          <a:bodyPr>
            <a:normAutofit/>
          </a:bodyPr>
          <a:lstStyle/>
          <a:p>
            <a:r>
              <a:rPr lang="hr-HR" dirty="0"/>
              <a:t>Support Institutions in GB - NI</a:t>
            </a:r>
            <a:endParaRPr lang="en-GB" dirty="0"/>
          </a:p>
        </p:txBody>
      </p:sp>
      <p:sp>
        <p:nvSpPr>
          <p:cNvPr id="3" name="Text Placeholder 2"/>
          <p:cNvSpPr>
            <a:spLocks noGrp="1"/>
          </p:cNvSpPr>
          <p:nvPr>
            <p:ph type="body" sz="quarter" idx="20"/>
          </p:nvPr>
        </p:nvSpPr>
        <p:spPr>
          <a:xfrm>
            <a:off x="564271" y="2111296"/>
            <a:ext cx="8299751" cy="4169140"/>
          </a:xfrm>
        </p:spPr>
        <p:txBody>
          <a:bodyPr/>
          <a:lstStyle/>
          <a:p>
            <a:pPr algn="just">
              <a:buFont typeface="Wingdings" panose="05000000000000000000" pitchFamily="2" charset="2"/>
              <a:buChar char="§"/>
            </a:pPr>
            <a:r>
              <a:rPr lang="en-GB" b="1" dirty="0">
                <a:solidFill>
                  <a:srgbClr val="1268B3"/>
                </a:solidFill>
              </a:rPr>
              <a:t>Enterprise NI</a:t>
            </a:r>
            <a:r>
              <a:rPr lang="hr-HR" b="1" dirty="0">
                <a:solidFill>
                  <a:srgbClr val="1268B3"/>
                </a:solidFill>
              </a:rPr>
              <a:t> </a:t>
            </a:r>
            <a:r>
              <a:rPr lang="hr-HR" b="1" dirty="0"/>
              <a:t>– </a:t>
            </a:r>
            <a:r>
              <a:rPr lang="en-GB" dirty="0"/>
              <a:t>through</a:t>
            </a:r>
            <a:r>
              <a:rPr lang="hr-HR" dirty="0"/>
              <a:t> </a:t>
            </a:r>
            <a:r>
              <a:rPr lang="en-GB" dirty="0"/>
              <a:t>its Local Enterprise Agencies deliver the </a:t>
            </a:r>
            <a:r>
              <a:rPr lang="en-GB" b="1" dirty="0"/>
              <a:t>Go For It programme </a:t>
            </a:r>
            <a:r>
              <a:rPr lang="en-GB" dirty="0"/>
              <a:t>on behalf of the local councils in NI</a:t>
            </a:r>
            <a:endParaRPr lang="en-GB" b="1" dirty="0">
              <a:solidFill>
                <a:srgbClr val="DA2128"/>
              </a:solidFill>
            </a:endParaRPr>
          </a:p>
          <a:p>
            <a:pPr marL="628650" lvl="1" indent="-342900" algn="just">
              <a:buClr>
                <a:srgbClr val="FDB614"/>
              </a:buClr>
              <a:buSzPct val="60000"/>
              <a:buFont typeface="Courier New" panose="02070309020205020404" pitchFamily="49" charset="0"/>
              <a:buChar char="o"/>
              <a:tabLst>
                <a:tab pos="542925" algn="l"/>
              </a:tabLst>
            </a:pPr>
            <a:r>
              <a:rPr lang="en-GB" dirty="0"/>
              <a:t>Access free start-up business support from your local council</a:t>
            </a:r>
            <a:r>
              <a:rPr lang="hr-HR" dirty="0"/>
              <a:t>;</a:t>
            </a:r>
            <a:r>
              <a:rPr lang="en-GB" dirty="0"/>
              <a:t> contact them to get one-to-one advice from a business advisor and tailored guidance to develop your business plan</a:t>
            </a:r>
          </a:p>
          <a:p>
            <a:pPr algn="just">
              <a:buFont typeface="Wingdings" panose="05000000000000000000" pitchFamily="2" charset="2"/>
              <a:buChar char="§"/>
            </a:pPr>
            <a:r>
              <a:rPr lang="en-GB" b="1" dirty="0">
                <a:solidFill>
                  <a:srgbClr val="1268B3"/>
                </a:solidFill>
              </a:rPr>
              <a:t>Princes Trust </a:t>
            </a:r>
            <a:r>
              <a:rPr lang="hr-HR" b="1" dirty="0">
                <a:solidFill>
                  <a:srgbClr val="1268B3"/>
                </a:solidFill>
              </a:rPr>
              <a:t>NI </a:t>
            </a:r>
            <a:r>
              <a:rPr lang="en-GB" dirty="0"/>
              <a:t>can help 18-30 year-olds who are unemployed or in part-time work and are interested in starting a business</a:t>
            </a:r>
            <a:r>
              <a:rPr lang="hr-HR" dirty="0"/>
              <a:t>;</a:t>
            </a:r>
            <a:r>
              <a:rPr lang="en-GB" dirty="0"/>
              <a:t> </a:t>
            </a:r>
            <a:r>
              <a:rPr lang="hr-HR" dirty="0"/>
              <a:t>y</a:t>
            </a:r>
            <a:r>
              <a:rPr lang="en-GB" dirty="0"/>
              <a:t>ou can apply to them for a low interest loan</a:t>
            </a:r>
            <a:r>
              <a:rPr lang="hr-HR" dirty="0"/>
              <a:t>;</a:t>
            </a:r>
          </a:p>
          <a:p>
            <a:pPr marL="700088" algn="just">
              <a:buSzPct val="60000"/>
              <a:buFont typeface="Courier New" panose="02070309020205020404" pitchFamily="49" charset="0"/>
              <a:buChar char="o"/>
            </a:pPr>
            <a:r>
              <a:rPr lang="hr-HR" dirty="0"/>
              <a:t>they </a:t>
            </a:r>
            <a:r>
              <a:rPr lang="en-GB" dirty="0"/>
              <a:t>also offer free legal advice and many other support services</a:t>
            </a:r>
            <a:r>
              <a:rPr lang="hr-HR" dirty="0"/>
              <a:t>; t</a:t>
            </a:r>
            <a:r>
              <a:rPr lang="en-GB" dirty="0"/>
              <a:t>hey can offer grants in certain circumstances</a:t>
            </a:r>
          </a:p>
        </p:txBody>
      </p:sp>
      <p:sp>
        <p:nvSpPr>
          <p:cNvPr id="4" name="Rectangle 3"/>
          <p:cNvSpPr/>
          <p:nvPr/>
        </p:nvSpPr>
        <p:spPr>
          <a:xfrm>
            <a:off x="9061907" y="2120067"/>
            <a:ext cx="2789695" cy="707886"/>
          </a:xfrm>
          <a:prstGeom prst="rect">
            <a:avLst/>
          </a:prstGeom>
        </p:spPr>
        <p:txBody>
          <a:bodyPr wrap="square">
            <a:spAutoFit/>
          </a:bodyPr>
          <a:lstStyle/>
          <a:p>
            <a:pPr algn="ctr"/>
            <a:r>
              <a:rPr lang="en-GB" sz="2000" i="1" dirty="0">
                <a:hlinkClick r:id="rId2"/>
              </a:rPr>
              <a:t>www.enterpriseni.com</a:t>
            </a:r>
            <a:r>
              <a:rPr lang="hr-HR" sz="2000" i="1" dirty="0"/>
              <a:t> </a:t>
            </a:r>
            <a:r>
              <a:rPr lang="en-GB" sz="2000" i="1" dirty="0"/>
              <a:t> </a:t>
            </a:r>
          </a:p>
          <a:p>
            <a:pPr algn="ctr"/>
            <a:r>
              <a:rPr lang="en-GB" sz="2000" i="1" dirty="0">
                <a:hlinkClick r:id="rId3"/>
              </a:rPr>
              <a:t>www.goforitni.com</a:t>
            </a:r>
            <a:r>
              <a:rPr lang="hr-HR" sz="2000" i="1" dirty="0"/>
              <a:t> </a:t>
            </a:r>
            <a:r>
              <a:rPr lang="en-GB" sz="2000" i="1" dirty="0"/>
              <a:t> </a:t>
            </a:r>
            <a:r>
              <a:rPr lang="hr-HR" sz="2000" i="1" dirty="0"/>
              <a:t> </a:t>
            </a:r>
            <a:endParaRPr lang="en-GB" sz="2000" i="1" dirty="0"/>
          </a:p>
        </p:txBody>
      </p:sp>
      <p:sp>
        <p:nvSpPr>
          <p:cNvPr id="5" name="Rectangle 4"/>
          <p:cNvSpPr/>
          <p:nvPr/>
        </p:nvSpPr>
        <p:spPr>
          <a:xfrm>
            <a:off x="9061907" y="4014009"/>
            <a:ext cx="2789695" cy="1323439"/>
          </a:xfrm>
          <a:prstGeom prst="rect">
            <a:avLst/>
          </a:prstGeom>
        </p:spPr>
        <p:txBody>
          <a:bodyPr wrap="square">
            <a:spAutoFit/>
          </a:bodyPr>
          <a:lstStyle/>
          <a:p>
            <a:pPr algn="ctr"/>
            <a:r>
              <a:rPr lang="en-GB" dirty="0">
                <a:hlinkClick r:id="rId4"/>
              </a:rPr>
              <a:t>https://</a:t>
            </a:r>
            <a:r>
              <a:rPr lang="en-GB" sz="2000" i="1" dirty="0">
                <a:hlinkClick r:id="rId4"/>
              </a:rPr>
              <a:t>www.princes-trust.org.uk/help-for-young-people/support-starting-business</a:t>
            </a:r>
            <a:r>
              <a:rPr lang="hr-HR" dirty="0"/>
              <a:t> </a:t>
            </a:r>
            <a:endParaRPr lang="en-GB" dirty="0"/>
          </a:p>
        </p:txBody>
      </p:sp>
      <p:grpSp>
        <p:nvGrpSpPr>
          <p:cNvPr id="6" name="Google Shape;664;p39"/>
          <p:cNvGrpSpPr/>
          <p:nvPr/>
        </p:nvGrpSpPr>
        <p:grpSpPr>
          <a:xfrm>
            <a:off x="10192879" y="3174080"/>
            <a:ext cx="527749" cy="465520"/>
            <a:chOff x="5941025" y="3634400"/>
            <a:chExt cx="467650" cy="467650"/>
          </a:xfrm>
        </p:grpSpPr>
        <p:sp>
          <p:nvSpPr>
            <p:cNvPr id="7"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176647051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6137" y="900112"/>
            <a:ext cx="3838702" cy="2854071"/>
          </a:xfrm>
        </p:spPr>
        <p:txBody>
          <a:bodyPr>
            <a:normAutofit/>
          </a:bodyPr>
          <a:lstStyle/>
          <a:p>
            <a:pPr algn="just"/>
            <a:r>
              <a:rPr lang="hr-HR" b="1" dirty="0"/>
              <a:t>It’s time for </a:t>
            </a:r>
            <a:r>
              <a:rPr lang="hr-HR" sz="6000" b="1" dirty="0"/>
              <a:t>EXERCISE </a:t>
            </a:r>
          </a:p>
        </p:txBody>
      </p:sp>
      <p:sp>
        <p:nvSpPr>
          <p:cNvPr id="6" name="Rectangle 5"/>
          <p:cNvSpPr/>
          <p:nvPr/>
        </p:nvSpPr>
        <p:spPr>
          <a:xfrm>
            <a:off x="576137" y="3338684"/>
            <a:ext cx="5024563" cy="1200329"/>
          </a:xfrm>
          <a:prstGeom prst="rect">
            <a:avLst/>
          </a:prstGeom>
        </p:spPr>
        <p:txBody>
          <a:bodyPr wrap="square">
            <a:spAutoFit/>
          </a:bodyPr>
          <a:lstStyle/>
          <a:p>
            <a:pPr algn="just"/>
            <a:r>
              <a:rPr lang="hr-HR" sz="2400" dirty="0">
                <a:solidFill>
                  <a:schemeClr val="bg1"/>
                </a:solidFill>
              </a:rPr>
              <a:t>In this section you get the opportunity to show what you’ve learnt.</a:t>
            </a:r>
          </a:p>
          <a:p>
            <a:pPr algn="just"/>
            <a:r>
              <a:rPr lang="hr-HR" sz="2400" dirty="0">
                <a:solidFill>
                  <a:schemeClr val="bg1"/>
                </a:solidFill>
              </a:rPr>
              <a:t>Let’s start!</a:t>
            </a:r>
          </a:p>
        </p:txBody>
      </p:sp>
      <p:pic>
        <p:nvPicPr>
          <p:cNvPr id="4" name="Picture 3" descr="A person wearing a costume&#10;&#10;Description automatically generated">
            <a:extLst>
              <a:ext uri="{FF2B5EF4-FFF2-40B4-BE49-F238E27FC236}">
                <a16:creationId xmlns:a16="http://schemas.microsoft.com/office/drawing/2014/main" id="{655ED560-6415-9F4B-94B6-5112C1ACCAFC}"/>
              </a:ext>
            </a:extLst>
          </p:cNvPr>
          <p:cNvPicPr>
            <a:picLocks noChangeAspect="1"/>
          </p:cNvPicPr>
          <p:nvPr/>
        </p:nvPicPr>
        <p:blipFill>
          <a:blip r:embed="rId2"/>
          <a:stretch>
            <a:fillRect/>
          </a:stretch>
        </p:blipFill>
        <p:spPr>
          <a:xfrm>
            <a:off x="4959794" y="1428750"/>
            <a:ext cx="8133117" cy="5429250"/>
          </a:xfrm>
          <a:prstGeom prst="rect">
            <a:avLst/>
          </a:prstGeom>
        </p:spPr>
      </p:pic>
    </p:spTree>
    <p:extLst>
      <p:ext uri="{BB962C8B-B14F-4D97-AF65-F5344CB8AC3E}">
        <p14:creationId xmlns:p14="http://schemas.microsoft.com/office/powerpoint/2010/main" val="29759578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2F010D5-E7E2-8747-85D7-54CBED12BD98}"/>
              </a:ext>
            </a:extLst>
          </p:cNvPr>
          <p:cNvSpPr/>
          <p:nvPr/>
        </p:nvSpPr>
        <p:spPr>
          <a:xfrm rot="285998">
            <a:off x="-163077" y="537813"/>
            <a:ext cx="3774198"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hr-HR" dirty="0"/>
              <a:t>Work in team!</a:t>
            </a:r>
            <a:endParaRPr lang="en-US" dirty="0"/>
          </a:p>
        </p:txBody>
      </p:sp>
      <p:sp>
        <p:nvSpPr>
          <p:cNvPr id="3" name="Text Placeholder 2"/>
          <p:cNvSpPr>
            <a:spLocks noGrp="1"/>
          </p:cNvSpPr>
          <p:nvPr>
            <p:ph type="body" sz="quarter" idx="20"/>
          </p:nvPr>
        </p:nvSpPr>
        <p:spPr>
          <a:xfrm>
            <a:off x="658268" y="2120067"/>
            <a:ext cx="7142707" cy="4169140"/>
          </a:xfrm>
        </p:spPr>
        <p:txBody>
          <a:bodyPr/>
          <a:lstStyle/>
          <a:p>
            <a:pPr marL="457200" indent="-457200" algn="just">
              <a:buClr>
                <a:srgbClr val="DA2128"/>
              </a:buClr>
              <a:buFont typeface="+mj-lt"/>
              <a:buAutoNum type="arabicPeriod"/>
            </a:pPr>
            <a:r>
              <a:rPr lang="hr-HR" sz="2800" b="1" dirty="0">
                <a:solidFill>
                  <a:srgbClr val="1268B3"/>
                </a:solidFill>
              </a:rPr>
              <a:t>CREATE A TEAM</a:t>
            </a:r>
          </a:p>
          <a:p>
            <a:pPr marL="457200" indent="-457200" algn="just">
              <a:buClr>
                <a:srgbClr val="DA2128"/>
              </a:buClr>
              <a:buFont typeface="+mj-lt"/>
              <a:buAutoNum type="arabicPeriod"/>
            </a:pPr>
            <a:endParaRPr lang="hr-HR" sz="2800" b="1" dirty="0">
              <a:solidFill>
                <a:srgbClr val="1268B3"/>
              </a:solidFill>
            </a:endParaRPr>
          </a:p>
          <a:p>
            <a:pPr marL="542925" algn="just">
              <a:buClr>
                <a:srgbClr val="DA2128"/>
              </a:buClr>
            </a:pPr>
            <a:r>
              <a:rPr lang="en-GB" dirty="0"/>
              <a:t>Divide into groups. Get to know one another, who possesses what qualities and</a:t>
            </a:r>
            <a:r>
              <a:rPr lang="hr-HR" dirty="0"/>
              <a:t> </a:t>
            </a:r>
            <a:r>
              <a:rPr lang="en-GB" dirty="0"/>
              <a:t>characteristics? </a:t>
            </a:r>
            <a:endParaRPr lang="hr-HR" dirty="0"/>
          </a:p>
          <a:p>
            <a:pPr marL="542925" algn="just">
              <a:buClr>
                <a:srgbClr val="DA2128"/>
              </a:buClr>
            </a:pPr>
            <a:r>
              <a:rPr lang="en-GB" dirty="0"/>
              <a:t>Assign roles </a:t>
            </a:r>
            <a:r>
              <a:rPr lang="hr-HR" dirty="0"/>
              <a:t>within the team </a:t>
            </a:r>
            <a:r>
              <a:rPr lang="en-GB" dirty="0"/>
              <a:t>and explain what makes </a:t>
            </a:r>
            <a:r>
              <a:rPr lang="hr-HR" dirty="0"/>
              <a:t>person A </a:t>
            </a:r>
            <a:r>
              <a:rPr lang="en-GB" dirty="0"/>
              <a:t>a marketing expert, </a:t>
            </a:r>
            <a:r>
              <a:rPr lang="hr-HR" dirty="0"/>
              <a:t>person B </a:t>
            </a:r>
            <a:r>
              <a:rPr lang="en-GB" dirty="0"/>
              <a:t>a financial manager, </a:t>
            </a:r>
            <a:r>
              <a:rPr lang="hr-HR" dirty="0"/>
              <a:t>person C </a:t>
            </a:r>
            <a:r>
              <a:rPr lang="en-GB" dirty="0"/>
              <a:t>a communications expert, </a:t>
            </a:r>
            <a:r>
              <a:rPr lang="hr-HR" dirty="0"/>
              <a:t>person D </a:t>
            </a:r>
            <a:r>
              <a:rPr lang="en-GB" dirty="0"/>
              <a:t>a director</a:t>
            </a:r>
            <a:r>
              <a:rPr lang="hr-HR" dirty="0"/>
              <a:t> etc.</a:t>
            </a:r>
            <a:endParaRPr lang="en-GB"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774920" y="1557499"/>
            <a:ext cx="3273839" cy="5300501"/>
          </a:xfrm>
          <a:prstGeom prst="rect">
            <a:avLst/>
          </a:prstGeom>
        </p:spPr>
      </p:pic>
    </p:spTree>
    <p:extLst>
      <p:ext uri="{BB962C8B-B14F-4D97-AF65-F5344CB8AC3E}">
        <p14:creationId xmlns:p14="http://schemas.microsoft.com/office/powerpoint/2010/main" val="4827705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658269" y="2120067"/>
            <a:ext cx="7642770" cy="4169140"/>
          </a:xfrm>
        </p:spPr>
        <p:txBody>
          <a:bodyPr/>
          <a:lstStyle/>
          <a:p>
            <a:pPr marL="514350" indent="-514350" algn="just">
              <a:buClr>
                <a:srgbClr val="DA2128"/>
              </a:buClr>
              <a:buFont typeface="+mj-lt"/>
              <a:buAutoNum type="arabicPeriod" startAt="2"/>
            </a:pPr>
            <a:r>
              <a:rPr lang="hr-HR" sz="2800" b="1" dirty="0">
                <a:solidFill>
                  <a:srgbClr val="1268B3"/>
                </a:solidFill>
              </a:rPr>
              <a:t>CROWDFUNDING</a:t>
            </a:r>
            <a:endParaRPr lang="en-GB" sz="2800" b="1" dirty="0">
              <a:solidFill>
                <a:srgbClr val="1268B3"/>
              </a:solidFill>
            </a:endParaRPr>
          </a:p>
          <a:p>
            <a:pPr marL="714375" algn="just">
              <a:buClr>
                <a:srgbClr val="DA2128"/>
              </a:buClr>
            </a:pPr>
            <a:r>
              <a:rPr lang="hr-HR" dirty="0"/>
              <a:t>Think about a business </a:t>
            </a:r>
            <a:r>
              <a:rPr lang="en-GB" dirty="0"/>
              <a:t>idea that you will </a:t>
            </a:r>
            <a:r>
              <a:rPr lang="hr-HR" dirty="0"/>
              <a:t>publish </a:t>
            </a:r>
            <a:r>
              <a:rPr lang="en-GB" dirty="0"/>
              <a:t>on one of the crowdfunding platforms to raise enough funds to realize it.</a:t>
            </a:r>
            <a:endParaRPr lang="hr-HR" dirty="0"/>
          </a:p>
          <a:p>
            <a:pPr marL="714375" algn="just">
              <a:buClr>
                <a:srgbClr val="DA2128"/>
              </a:buClr>
            </a:pPr>
            <a:r>
              <a:rPr lang="en-GB" dirty="0"/>
              <a:t>Write a brief description of your product/service; what Crowdfunding platform are you going to </a:t>
            </a:r>
            <a:r>
              <a:rPr lang="hr-HR" dirty="0"/>
              <a:t>use </a:t>
            </a:r>
            <a:r>
              <a:rPr lang="en-GB" dirty="0"/>
              <a:t>and why? </a:t>
            </a:r>
            <a:r>
              <a:rPr lang="hr-HR" dirty="0"/>
              <a:t>S</a:t>
            </a:r>
            <a:r>
              <a:rPr lang="en-GB" dirty="0"/>
              <a:t>elects a platform, set a fundraising goal and timeframe to raise the money</a:t>
            </a:r>
            <a:r>
              <a:rPr lang="hr-HR" dirty="0"/>
              <a:t>; write a short post for marketing your idea on social media.</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774920" y="1557499"/>
            <a:ext cx="3273839" cy="5300501"/>
          </a:xfrm>
          <a:prstGeom prst="rect">
            <a:avLst/>
          </a:prstGeom>
        </p:spPr>
      </p:pic>
      <p:sp>
        <p:nvSpPr>
          <p:cNvPr id="11" name="Rectangle 10">
            <a:extLst>
              <a:ext uri="{FF2B5EF4-FFF2-40B4-BE49-F238E27FC236}">
                <a16:creationId xmlns:a16="http://schemas.microsoft.com/office/drawing/2014/main" id="{141545D1-E8B6-234C-A92E-E9C34E1AEBC7}"/>
              </a:ext>
            </a:extLst>
          </p:cNvPr>
          <p:cNvSpPr/>
          <p:nvPr/>
        </p:nvSpPr>
        <p:spPr>
          <a:xfrm rot="285998">
            <a:off x="-163077" y="537813"/>
            <a:ext cx="3774198"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
            <a:extLst>
              <a:ext uri="{FF2B5EF4-FFF2-40B4-BE49-F238E27FC236}">
                <a16:creationId xmlns:a16="http://schemas.microsoft.com/office/drawing/2014/main" id="{ACCE5B70-9F2A-8141-8ABB-CFC0D48BABF4}"/>
              </a:ext>
            </a:extLst>
          </p:cNvPr>
          <p:cNvSpPr>
            <a:spLocks noGrp="1"/>
          </p:cNvSpPr>
          <p:nvPr>
            <p:ph type="body" sz="quarter" idx="10"/>
          </p:nvPr>
        </p:nvSpPr>
        <p:spPr>
          <a:xfrm rot="285998">
            <a:off x="394963" y="776271"/>
            <a:ext cx="5664057" cy="716025"/>
          </a:xfrm>
        </p:spPr>
        <p:txBody>
          <a:bodyPr/>
          <a:lstStyle/>
          <a:p>
            <a:r>
              <a:rPr lang="hr-HR" dirty="0"/>
              <a:t>Work in team!</a:t>
            </a:r>
            <a:endParaRPr lang="en-US" dirty="0"/>
          </a:p>
        </p:txBody>
      </p:sp>
    </p:spTree>
    <p:extLst>
      <p:ext uri="{BB962C8B-B14F-4D97-AF65-F5344CB8AC3E}">
        <p14:creationId xmlns:p14="http://schemas.microsoft.com/office/powerpoint/2010/main" val="2940638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548871" y="1866737"/>
            <a:ext cx="3535736" cy="4562814"/>
          </a:xfrm>
        </p:spPr>
        <p:txBody>
          <a:bodyPr/>
          <a:lstStyle/>
          <a:p>
            <a:pPr marL="0" indent="0">
              <a:spcBef>
                <a:spcPts val="0"/>
              </a:spcBef>
              <a:buNone/>
            </a:pPr>
            <a:r>
              <a:rPr lang="en-US" b="1" dirty="0">
                <a:solidFill>
                  <a:srgbClr val="FF0000"/>
                </a:solidFill>
              </a:rPr>
              <a:t>You</a:t>
            </a:r>
            <a:r>
              <a:rPr lang="en-US" b="1" dirty="0"/>
              <a:t> </a:t>
            </a:r>
            <a:r>
              <a:rPr lang="en-US" dirty="0"/>
              <a:t>are the best resource your business could have. Knowledge and skills are important, but more important is your ability to solve problems</a:t>
            </a:r>
            <a:r>
              <a:rPr lang="hr-HR" dirty="0"/>
              <a:t>.</a:t>
            </a:r>
            <a:r>
              <a:rPr lang="en-US" dirty="0"/>
              <a:t> </a:t>
            </a:r>
            <a:r>
              <a:rPr lang="hr-HR" dirty="0"/>
              <a:t>S</a:t>
            </a:r>
            <a:r>
              <a:rPr lang="en-US" dirty="0" err="1"/>
              <a:t>tay</a:t>
            </a:r>
            <a:r>
              <a:rPr lang="en-US" dirty="0"/>
              <a:t> </a:t>
            </a:r>
            <a:r>
              <a:rPr lang="en-US" b="1" dirty="0">
                <a:solidFill>
                  <a:srgbClr val="DA2128"/>
                </a:solidFill>
              </a:rPr>
              <a:t>determined</a:t>
            </a:r>
            <a:r>
              <a:rPr lang="en-US" b="1" dirty="0"/>
              <a:t> </a:t>
            </a:r>
            <a:r>
              <a:rPr lang="en-US" dirty="0"/>
              <a:t>and to be </a:t>
            </a:r>
            <a:r>
              <a:rPr lang="en-US" b="1" dirty="0">
                <a:solidFill>
                  <a:srgbClr val="DA2128"/>
                </a:solidFill>
              </a:rPr>
              <a:t>flexible</a:t>
            </a:r>
            <a:r>
              <a:rPr lang="hr-HR" dirty="0"/>
              <a:t>!</a:t>
            </a:r>
          </a:p>
          <a:p>
            <a:pPr marL="0" indent="0">
              <a:spcBef>
                <a:spcPts val="0"/>
              </a:spcBef>
              <a:buNone/>
            </a:pPr>
            <a:endParaRPr lang="hr-HR" dirty="0"/>
          </a:p>
          <a:p>
            <a:pPr marL="0" indent="0">
              <a:spcBef>
                <a:spcPts val="0"/>
              </a:spcBef>
              <a:buNone/>
            </a:pPr>
            <a:r>
              <a:rPr lang="hr-HR" sz="2800" b="1" dirty="0">
                <a:solidFill>
                  <a:srgbClr val="DA2128"/>
                </a:solidFill>
              </a:rPr>
              <a:t>5 </a:t>
            </a:r>
            <a:r>
              <a:rPr lang="hr-HR" sz="2800" b="1" dirty="0" err="1">
                <a:solidFill>
                  <a:srgbClr val="DA2128"/>
                </a:solidFill>
              </a:rPr>
              <a:t>resources</a:t>
            </a:r>
            <a:r>
              <a:rPr lang="hr-HR" sz="2800" b="1" dirty="0">
                <a:solidFill>
                  <a:srgbClr val="DA2128"/>
                </a:solidFill>
              </a:rPr>
              <a:t> </a:t>
            </a:r>
            <a:r>
              <a:rPr lang="hr-HR" sz="2800" b="1" dirty="0" err="1">
                <a:solidFill>
                  <a:srgbClr val="DA2128"/>
                </a:solidFill>
              </a:rPr>
              <a:t>required</a:t>
            </a:r>
            <a:r>
              <a:rPr lang="hr-HR" sz="2800" b="1" dirty="0">
                <a:solidFill>
                  <a:srgbClr val="DA2128"/>
                </a:solidFill>
              </a:rPr>
              <a:t> for </a:t>
            </a:r>
            <a:r>
              <a:rPr lang="hr-HR" sz="2800" b="1" dirty="0" err="1">
                <a:solidFill>
                  <a:srgbClr val="DA2128"/>
                </a:solidFill>
              </a:rPr>
              <a:t>starting</a:t>
            </a:r>
            <a:r>
              <a:rPr lang="hr-HR" sz="2800" b="1" dirty="0">
                <a:solidFill>
                  <a:srgbClr val="DA2128"/>
                </a:solidFill>
              </a:rPr>
              <a:t> a </a:t>
            </a:r>
            <a:r>
              <a:rPr lang="hr-HR" sz="2800" b="1" dirty="0" err="1">
                <a:solidFill>
                  <a:srgbClr val="DA2128"/>
                </a:solidFill>
              </a:rPr>
              <a:t>business</a:t>
            </a:r>
            <a:r>
              <a:rPr lang="hr-HR" sz="2800" b="1" dirty="0">
                <a:solidFill>
                  <a:srgbClr val="DA2128"/>
                </a:solidFill>
              </a:rPr>
              <a:t>:</a:t>
            </a:r>
            <a:endParaRPr lang="hr-HR" sz="2800" dirty="0">
              <a:solidFill>
                <a:srgbClr val="DA2128"/>
              </a:solidFill>
            </a:endParaRPr>
          </a:p>
          <a:p>
            <a:pPr marL="0" indent="0">
              <a:spcBef>
                <a:spcPts val="0"/>
              </a:spcBef>
              <a:buNone/>
            </a:pPr>
            <a:endParaRPr lang="hr-HR" dirty="0"/>
          </a:p>
        </p:txBody>
      </p:sp>
      <p:sp>
        <p:nvSpPr>
          <p:cNvPr id="4" name="Rectangle 3">
            <a:extLst>
              <a:ext uri="{FF2B5EF4-FFF2-40B4-BE49-F238E27FC236}">
                <a16:creationId xmlns:a16="http://schemas.microsoft.com/office/drawing/2014/main" id="{6E6509F6-1A3B-964C-AE55-C1D3DEFAD48E}"/>
              </a:ext>
            </a:extLst>
          </p:cNvPr>
          <p:cNvSpPr/>
          <p:nvPr/>
        </p:nvSpPr>
        <p:spPr>
          <a:xfrm rot="285998">
            <a:off x="4115042" y="830786"/>
            <a:ext cx="224489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85998">
            <a:off x="392042" y="846443"/>
            <a:ext cx="7352961" cy="716025"/>
          </a:xfrm>
        </p:spPr>
        <p:txBody>
          <a:bodyPr>
            <a:noAutofit/>
          </a:bodyPr>
          <a:lstStyle/>
          <a:p>
            <a:r>
              <a:rPr lang="en-US" dirty="0"/>
              <a:t>Resourcing Your Business Idea</a:t>
            </a:r>
          </a:p>
        </p:txBody>
      </p:sp>
      <p:sp>
        <p:nvSpPr>
          <p:cNvPr id="5" name="Text Placeholder 2">
            <a:extLst>
              <a:ext uri="{FF2B5EF4-FFF2-40B4-BE49-F238E27FC236}">
                <a16:creationId xmlns:a16="http://schemas.microsoft.com/office/drawing/2014/main" id="{0564FC6C-FC0A-0942-9C09-A958027AACB2}"/>
              </a:ext>
            </a:extLst>
          </p:cNvPr>
          <p:cNvSpPr txBox="1">
            <a:spLocks/>
          </p:cNvSpPr>
          <p:nvPr/>
        </p:nvSpPr>
        <p:spPr>
          <a:xfrm>
            <a:off x="4315624" y="1965715"/>
            <a:ext cx="7384657" cy="4562814"/>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lgn="just">
              <a:spcBef>
                <a:spcPts val="0"/>
              </a:spcBef>
              <a:buClr>
                <a:srgbClr val="1268B3"/>
              </a:buClr>
              <a:buSzPct val="90000"/>
              <a:buFont typeface="+mj-lt"/>
              <a:buAutoNum type="arabicPeriod"/>
            </a:pPr>
            <a:r>
              <a:rPr lang="hr-HR" b="1" dirty="0" err="1">
                <a:solidFill>
                  <a:srgbClr val="DA2128"/>
                </a:solidFill>
              </a:rPr>
              <a:t>Full</a:t>
            </a:r>
            <a:r>
              <a:rPr lang="hr-HR" b="1" dirty="0">
                <a:solidFill>
                  <a:srgbClr val="DA2128"/>
                </a:solidFill>
              </a:rPr>
              <a:t> </a:t>
            </a:r>
            <a:r>
              <a:rPr lang="hr-HR" b="1" dirty="0" err="1">
                <a:solidFill>
                  <a:srgbClr val="DA2128"/>
                </a:solidFill>
              </a:rPr>
              <a:t>commitment</a:t>
            </a:r>
            <a:r>
              <a:rPr lang="hr-HR" b="1" dirty="0">
                <a:solidFill>
                  <a:srgbClr val="DA2128"/>
                </a:solidFill>
              </a:rPr>
              <a:t> </a:t>
            </a:r>
            <a:r>
              <a:rPr lang="hr-HR" dirty="0"/>
              <a:t>– </a:t>
            </a:r>
            <a:r>
              <a:rPr lang="en-GB" dirty="0"/>
              <a:t>truly believe in your product or service and be prepared to </a:t>
            </a:r>
            <a:r>
              <a:rPr lang="hr-HR" dirty="0"/>
              <a:t> </a:t>
            </a:r>
            <a:r>
              <a:rPr lang="en-GB" dirty="0"/>
              <a:t>work long hours to get all the tasks done that are required to grow and sustain a business</a:t>
            </a:r>
            <a:r>
              <a:rPr lang="hr-HR" dirty="0"/>
              <a:t>; </a:t>
            </a:r>
            <a:r>
              <a:rPr lang="hr-HR" dirty="0" err="1"/>
              <a:t>ready</a:t>
            </a:r>
            <a:r>
              <a:rPr lang="hr-HR" dirty="0"/>
              <a:t> to make </a:t>
            </a:r>
            <a:r>
              <a:rPr lang="en-GB" dirty="0"/>
              <a:t>sacrifices, such as not having holidays </a:t>
            </a:r>
            <a:r>
              <a:rPr lang="hr-HR" dirty="0"/>
              <a:t> </a:t>
            </a:r>
            <a:r>
              <a:rPr lang="en-GB" dirty="0"/>
              <a:t>or even a salary for </a:t>
            </a:r>
            <a:r>
              <a:rPr lang="hr-HR" dirty="0"/>
              <a:t>a </a:t>
            </a:r>
            <a:r>
              <a:rPr lang="hr-HR" dirty="0" err="1"/>
              <a:t>long</a:t>
            </a:r>
            <a:r>
              <a:rPr lang="hr-HR" dirty="0"/>
              <a:t> </a:t>
            </a:r>
            <a:r>
              <a:rPr lang="en-GB" dirty="0"/>
              <a:t>time</a:t>
            </a:r>
            <a:r>
              <a:rPr lang="hr-HR" dirty="0"/>
              <a:t>; </a:t>
            </a:r>
            <a:r>
              <a:rPr lang="hr-HR" dirty="0" err="1">
                <a:solidFill>
                  <a:srgbClr val="DA2128"/>
                </a:solidFill>
              </a:rPr>
              <a:t>having</a:t>
            </a:r>
            <a:r>
              <a:rPr lang="hr-HR" dirty="0">
                <a:solidFill>
                  <a:srgbClr val="DA2128"/>
                </a:solidFill>
              </a:rPr>
              <a:t> a </a:t>
            </a:r>
            <a:r>
              <a:rPr lang="hr-HR" dirty="0" err="1">
                <a:solidFill>
                  <a:srgbClr val="DA2128"/>
                </a:solidFill>
              </a:rPr>
              <a:t>whole</a:t>
            </a:r>
            <a:r>
              <a:rPr lang="hr-HR" dirty="0">
                <a:solidFill>
                  <a:srgbClr val="DA2128"/>
                </a:solidFill>
              </a:rPr>
              <a:t> </a:t>
            </a:r>
            <a:r>
              <a:rPr lang="hr-HR" dirty="0" err="1">
                <a:solidFill>
                  <a:srgbClr val="DA2128"/>
                </a:solidFill>
              </a:rPr>
              <a:t>different</a:t>
            </a:r>
            <a:r>
              <a:rPr lang="hr-HR" dirty="0">
                <a:solidFill>
                  <a:srgbClr val="DA2128"/>
                </a:solidFill>
              </a:rPr>
              <a:t> </a:t>
            </a:r>
            <a:r>
              <a:rPr lang="hr-HR" dirty="0" err="1">
                <a:solidFill>
                  <a:srgbClr val="DA2128"/>
                </a:solidFill>
              </a:rPr>
              <a:t>mindset</a:t>
            </a:r>
            <a:endParaRPr lang="hr-HR" dirty="0">
              <a:solidFill>
                <a:srgbClr val="DA2128"/>
              </a:solidFill>
            </a:endParaRPr>
          </a:p>
          <a:p>
            <a:pPr marL="457200" indent="-457200" algn="just">
              <a:spcBef>
                <a:spcPts val="0"/>
              </a:spcBef>
              <a:buClr>
                <a:srgbClr val="1268B3"/>
              </a:buClr>
              <a:buSzPct val="90000"/>
              <a:buFont typeface="+mj-lt"/>
              <a:buAutoNum type="arabicPeriod"/>
            </a:pPr>
            <a:endParaRPr lang="hr-HR" dirty="0">
              <a:solidFill>
                <a:srgbClr val="DA2128"/>
              </a:solidFill>
            </a:endParaRPr>
          </a:p>
          <a:p>
            <a:pPr marL="457200" indent="-457200" algn="just">
              <a:spcBef>
                <a:spcPts val="0"/>
              </a:spcBef>
              <a:buClr>
                <a:srgbClr val="1268B3"/>
              </a:buClr>
              <a:buSzPct val="90000"/>
              <a:buFont typeface="+mj-lt"/>
              <a:buAutoNum type="arabicPeriod"/>
            </a:pPr>
            <a:r>
              <a:rPr lang="hr-HR" b="1" dirty="0">
                <a:solidFill>
                  <a:srgbClr val="DA2128"/>
                </a:solidFill>
              </a:rPr>
              <a:t>Be a ˝</a:t>
            </a:r>
            <a:r>
              <a:rPr lang="hr-HR" b="1" dirty="0" err="1">
                <a:solidFill>
                  <a:srgbClr val="DA2128"/>
                </a:solidFill>
              </a:rPr>
              <a:t>Type</a:t>
            </a:r>
            <a:r>
              <a:rPr lang="hr-HR" b="1" dirty="0">
                <a:solidFill>
                  <a:srgbClr val="DA2128"/>
                </a:solidFill>
              </a:rPr>
              <a:t> D˝ </a:t>
            </a:r>
            <a:r>
              <a:rPr lang="hr-HR" dirty="0">
                <a:solidFill>
                  <a:schemeClr val="tx1"/>
                </a:solidFill>
              </a:rPr>
              <a:t>- a </a:t>
            </a:r>
            <a:r>
              <a:rPr lang="hr-HR" dirty="0" err="1"/>
              <a:t>person</a:t>
            </a:r>
            <a:r>
              <a:rPr lang="hr-HR" dirty="0"/>
              <a:t> </a:t>
            </a:r>
            <a:r>
              <a:rPr lang="hr-HR" dirty="0" err="1"/>
              <a:t>who</a:t>
            </a:r>
            <a:r>
              <a:rPr lang="hr-HR" dirty="0"/>
              <a:t> </a:t>
            </a:r>
            <a:r>
              <a:rPr lang="hr-HR" dirty="0" err="1"/>
              <a:t>has</a:t>
            </a:r>
            <a:r>
              <a:rPr lang="hr-HR" dirty="0"/>
              <a:t> a </a:t>
            </a:r>
            <a:r>
              <a:rPr lang="hr-HR" b="1" dirty="0" err="1">
                <a:solidFill>
                  <a:srgbClr val="DA2128"/>
                </a:solidFill>
              </a:rPr>
              <a:t>desire</a:t>
            </a:r>
            <a:r>
              <a:rPr lang="hr-HR" dirty="0"/>
              <a:t> </a:t>
            </a:r>
            <a:r>
              <a:rPr lang="hr-HR" dirty="0" err="1"/>
              <a:t>combined</a:t>
            </a:r>
            <a:r>
              <a:rPr lang="hr-HR" dirty="0"/>
              <a:t> </a:t>
            </a:r>
            <a:r>
              <a:rPr lang="hr-HR" dirty="0" err="1"/>
              <a:t>with</a:t>
            </a:r>
            <a:r>
              <a:rPr lang="hr-HR" dirty="0"/>
              <a:t> </a:t>
            </a:r>
            <a:r>
              <a:rPr lang="hr-HR" b="1" dirty="0" err="1">
                <a:solidFill>
                  <a:srgbClr val="DA2128"/>
                </a:solidFill>
              </a:rPr>
              <a:t>drive</a:t>
            </a:r>
            <a:r>
              <a:rPr lang="hr-HR" dirty="0"/>
              <a:t>, </a:t>
            </a:r>
            <a:r>
              <a:rPr lang="hr-HR" b="1" dirty="0">
                <a:solidFill>
                  <a:srgbClr val="DA2128"/>
                </a:solidFill>
              </a:rPr>
              <a:t>discipline </a:t>
            </a:r>
            <a:r>
              <a:rPr lang="hr-HR" dirty="0" err="1"/>
              <a:t>and</a:t>
            </a:r>
            <a:r>
              <a:rPr lang="hr-HR" dirty="0"/>
              <a:t> 		</a:t>
            </a:r>
            <a:r>
              <a:rPr lang="hr-HR" b="1" dirty="0" err="1">
                <a:solidFill>
                  <a:srgbClr val="DA2128"/>
                </a:solidFill>
              </a:rPr>
              <a:t>determination</a:t>
            </a:r>
            <a:r>
              <a:rPr lang="hr-HR" dirty="0"/>
              <a:t>; </a:t>
            </a:r>
            <a:r>
              <a:rPr lang="hr-HR" dirty="0" err="1"/>
              <a:t>understand</a:t>
            </a:r>
            <a:r>
              <a:rPr lang="hr-HR" dirty="0"/>
              <a:t> </a:t>
            </a:r>
            <a:r>
              <a:rPr lang="hr-HR" dirty="0" err="1"/>
              <a:t>that</a:t>
            </a:r>
            <a:r>
              <a:rPr lang="hr-HR" dirty="0"/>
              <a:t> </a:t>
            </a:r>
            <a:r>
              <a:rPr lang="en-GB" dirty="0"/>
              <a:t>obstacles are temporary barriers to work around, not roadblocks</a:t>
            </a:r>
            <a:r>
              <a:rPr lang="hr-HR" dirty="0"/>
              <a:t>;</a:t>
            </a:r>
            <a:r>
              <a:rPr lang="en-GB" dirty="0"/>
              <a:t> </a:t>
            </a:r>
            <a:r>
              <a:rPr lang="hr-HR" dirty="0" err="1"/>
              <a:t>you</a:t>
            </a:r>
            <a:r>
              <a:rPr lang="en-GB" dirty="0"/>
              <a:t> may take “No” for an answer, </a:t>
            </a:r>
            <a:r>
              <a:rPr lang="en-GB" dirty="0" err="1"/>
              <a:t>bu</a:t>
            </a:r>
            <a:r>
              <a:rPr lang="hr-HR" dirty="0"/>
              <a:t>t </a:t>
            </a:r>
            <a:r>
              <a:rPr lang="en-GB" dirty="0"/>
              <a:t>constantly </a:t>
            </a:r>
            <a:r>
              <a:rPr lang="hr-HR" dirty="0" err="1"/>
              <a:t>keep</a:t>
            </a:r>
            <a:r>
              <a:rPr lang="hr-HR" dirty="0"/>
              <a:t> </a:t>
            </a:r>
            <a:r>
              <a:rPr lang="en-GB" dirty="0"/>
              <a:t>looking and asking for the people who'll say "</a:t>
            </a:r>
            <a:r>
              <a:rPr lang="en-GB" dirty="0">
                <a:solidFill>
                  <a:srgbClr val="DA2128"/>
                </a:solidFill>
              </a:rPr>
              <a:t>yes</a:t>
            </a:r>
            <a:r>
              <a:rPr lang="en-GB" dirty="0"/>
              <a:t>."</a:t>
            </a:r>
            <a:endParaRPr lang="hr-HR" dirty="0"/>
          </a:p>
        </p:txBody>
      </p:sp>
      <p:cxnSp>
        <p:nvCxnSpPr>
          <p:cNvPr id="7" name="Straight Connector 6">
            <a:extLst>
              <a:ext uri="{FF2B5EF4-FFF2-40B4-BE49-F238E27FC236}">
                <a16:creationId xmlns:a16="http://schemas.microsoft.com/office/drawing/2014/main" id="{6F160CDF-DC3C-8F4E-9A6A-9013C42141BB}"/>
              </a:ext>
            </a:extLst>
          </p:cNvPr>
          <p:cNvCxnSpPr/>
          <p:nvPr/>
        </p:nvCxnSpPr>
        <p:spPr>
          <a:xfrm>
            <a:off x="4227487" y="1866737"/>
            <a:ext cx="0" cy="4405476"/>
          </a:xfrm>
          <a:prstGeom prst="line">
            <a:avLst/>
          </a:prstGeom>
          <a:ln w="38100">
            <a:solidFill>
              <a:srgbClr val="1268B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024707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651677" y="1726393"/>
            <a:ext cx="8271337" cy="4169140"/>
          </a:xfrm>
        </p:spPr>
        <p:txBody>
          <a:bodyPr/>
          <a:lstStyle/>
          <a:p>
            <a:pPr marL="514350" indent="-514350">
              <a:buClr>
                <a:srgbClr val="DA2128"/>
              </a:buClr>
              <a:buFont typeface="+mj-lt"/>
              <a:buAutoNum type="arabicPeriod" startAt="3"/>
            </a:pPr>
            <a:r>
              <a:rPr lang="hr-HR" sz="2800" b="1" dirty="0">
                <a:solidFill>
                  <a:srgbClr val="1268B3"/>
                </a:solidFill>
              </a:rPr>
              <a:t>ELEVATOR PITCH</a:t>
            </a:r>
          </a:p>
          <a:p>
            <a:pPr>
              <a:buClr>
                <a:srgbClr val="DA2128"/>
              </a:buClr>
            </a:pPr>
            <a:r>
              <a:rPr lang="hr-HR" dirty="0"/>
              <a:t>Think of a cool business idea.</a:t>
            </a:r>
          </a:p>
          <a:p>
            <a:pPr>
              <a:buClr>
                <a:srgbClr val="DA2128"/>
              </a:buClr>
            </a:pPr>
            <a:r>
              <a:rPr lang="hr-HR" dirty="0"/>
              <a:t>You are running to the elevator, the doors are closing already... </a:t>
            </a:r>
            <a:r>
              <a:rPr lang="en-GB" dirty="0"/>
              <a:t>Mr. and Mrs. Smith are in the elevator and are </a:t>
            </a:r>
            <a:r>
              <a:rPr lang="hr-HR" dirty="0"/>
              <a:t>heading to </a:t>
            </a:r>
            <a:r>
              <a:rPr lang="en-GB" dirty="0"/>
              <a:t>their usual </a:t>
            </a:r>
            <a:r>
              <a:rPr lang="hr-HR" dirty="0"/>
              <a:t>investor’s </a:t>
            </a:r>
            <a:r>
              <a:rPr lang="en-GB" dirty="0"/>
              <a:t>meeting on the 7</a:t>
            </a:r>
            <a:r>
              <a:rPr lang="en-GB" baseline="30000" dirty="0"/>
              <a:t>th</a:t>
            </a:r>
            <a:r>
              <a:rPr lang="hr-HR" dirty="0"/>
              <a:t> </a:t>
            </a:r>
            <a:r>
              <a:rPr lang="en-GB" dirty="0"/>
              <a:t>floor of the building. </a:t>
            </a:r>
            <a:endParaRPr lang="hr-HR" dirty="0"/>
          </a:p>
          <a:p>
            <a:pPr>
              <a:buClr>
                <a:srgbClr val="DA2128"/>
              </a:buClr>
            </a:pPr>
            <a:r>
              <a:rPr lang="en-GB" dirty="0"/>
              <a:t>You </a:t>
            </a:r>
            <a:r>
              <a:rPr lang="hr-HR" dirty="0"/>
              <a:t>made it to the elevator and now you </a:t>
            </a:r>
            <a:r>
              <a:rPr lang="en-GB" dirty="0"/>
              <a:t>have </a:t>
            </a:r>
            <a:r>
              <a:rPr lang="hr-HR" dirty="0"/>
              <a:t>60 seconds to pitch your idea to the Smiths.</a:t>
            </a:r>
          </a:p>
          <a:p>
            <a:pPr marL="0" indent="0">
              <a:buNone/>
            </a:pPr>
            <a:endParaRPr lang="hr-HR" sz="200" i="1" dirty="0"/>
          </a:p>
          <a:p>
            <a:pPr marL="442913" indent="0">
              <a:buNone/>
            </a:pPr>
            <a:r>
              <a:rPr lang="en-GB" sz="2000" i="1" dirty="0"/>
              <a:t>Entrepreneur elevator pitch  S2</a:t>
            </a:r>
            <a:r>
              <a:rPr lang="hr-HR" sz="2000" i="1" dirty="0"/>
              <a:t>-</a:t>
            </a:r>
            <a:r>
              <a:rPr lang="en-GB" sz="2000" i="1" dirty="0"/>
              <a:t>E1</a:t>
            </a:r>
            <a:r>
              <a:rPr lang="hr-HR" sz="2000" i="1" dirty="0"/>
              <a:t>: </a:t>
            </a:r>
            <a:r>
              <a:rPr lang="hr-HR" sz="2000" i="1" dirty="0">
                <a:hlinkClick r:id="rId3"/>
              </a:rPr>
              <a:t>https://www.youtube.com/watch?v=P9t2I-rSpNg</a:t>
            </a:r>
            <a:r>
              <a:rPr lang="hr-HR" sz="2000" i="1" dirty="0"/>
              <a:t> </a:t>
            </a:r>
            <a:endParaRPr lang="hr-HR" sz="2000" i="1" dirty="0">
              <a:hlinkClick r:id="rId4"/>
            </a:endParaRPr>
          </a:p>
          <a:p>
            <a:pPr marL="442913" indent="0">
              <a:buNone/>
            </a:pPr>
            <a:r>
              <a:rPr lang="hr-HR" sz="2000" i="1" dirty="0"/>
              <a:t>Good </a:t>
            </a:r>
            <a:r>
              <a:rPr lang="en-GB" sz="2000" i="1" dirty="0"/>
              <a:t>example of an </a:t>
            </a:r>
            <a:r>
              <a:rPr lang="hr-HR" sz="2000" i="1" dirty="0"/>
              <a:t>„</a:t>
            </a:r>
            <a:r>
              <a:rPr lang="en-GB" sz="2000" i="1" dirty="0"/>
              <a:t>elevator </a:t>
            </a:r>
            <a:r>
              <a:rPr lang="hr-HR" sz="2000" i="1" dirty="0"/>
              <a:t>p</a:t>
            </a:r>
            <a:r>
              <a:rPr lang="en-GB" sz="2000" i="1" dirty="0"/>
              <a:t>itch</a:t>
            </a:r>
            <a:r>
              <a:rPr lang="hr-HR" sz="2000" i="1" dirty="0"/>
              <a:t>” is</a:t>
            </a:r>
            <a:r>
              <a:rPr lang="en-GB" sz="2000" i="1" dirty="0"/>
              <a:t> given in </a:t>
            </a:r>
            <a:r>
              <a:rPr lang="hr-HR" sz="2000" i="1" dirty="0"/>
              <a:t>„</a:t>
            </a:r>
            <a:r>
              <a:rPr lang="en-GB" sz="2000" i="1" dirty="0"/>
              <a:t>The Dilemma</a:t>
            </a:r>
            <a:r>
              <a:rPr lang="hr-HR" sz="2000" i="1" dirty="0"/>
              <a:t>”  </a:t>
            </a:r>
            <a:r>
              <a:rPr lang="en-GB" sz="2000" i="1" dirty="0"/>
              <a:t>the </a:t>
            </a:r>
            <a:r>
              <a:rPr lang="hr-HR" sz="2000" i="1" dirty="0"/>
              <a:t>m</a:t>
            </a:r>
            <a:r>
              <a:rPr lang="en-GB" sz="2000" i="1" dirty="0" err="1"/>
              <a:t>ovie</a:t>
            </a:r>
            <a:r>
              <a:rPr lang="hr-HR" sz="2000" i="1" dirty="0"/>
              <a:t> from 2011</a:t>
            </a:r>
            <a:r>
              <a:rPr lang="en-GB" sz="2000" i="1" dirty="0"/>
              <a:t>.</a:t>
            </a:r>
            <a:r>
              <a:rPr lang="hr-HR" sz="2000" i="1" dirty="0"/>
              <a:t>: </a:t>
            </a:r>
            <a:r>
              <a:rPr lang="en-GB" sz="2000" i="1" dirty="0">
                <a:hlinkClick r:id="rId4"/>
              </a:rPr>
              <a:t>https://www.youtube.com/watch?v=FrIfes1L7NI</a:t>
            </a:r>
            <a:r>
              <a:rPr lang="hr-HR" sz="2000" i="1" dirty="0"/>
              <a:t> </a:t>
            </a:r>
          </a:p>
          <a:p>
            <a:endParaRPr lang="en-GB" dirty="0"/>
          </a:p>
        </p:txBody>
      </p:sp>
      <p:grpSp>
        <p:nvGrpSpPr>
          <p:cNvPr id="5" name="Google Shape;664;p39"/>
          <p:cNvGrpSpPr/>
          <p:nvPr/>
        </p:nvGrpSpPr>
        <p:grpSpPr>
          <a:xfrm>
            <a:off x="651677" y="4913345"/>
            <a:ext cx="311741" cy="301424"/>
            <a:chOff x="5941025" y="3634400"/>
            <a:chExt cx="467650" cy="467650"/>
          </a:xfrm>
        </p:grpSpPr>
        <p:sp>
          <p:nvSpPr>
            <p:cNvPr id="6"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2" name="Google Shape;664;p39"/>
          <p:cNvGrpSpPr/>
          <p:nvPr/>
        </p:nvGrpSpPr>
        <p:grpSpPr>
          <a:xfrm>
            <a:off x="653310" y="5629430"/>
            <a:ext cx="311741" cy="301424"/>
            <a:chOff x="5941025" y="3634400"/>
            <a:chExt cx="467650" cy="467650"/>
          </a:xfrm>
        </p:grpSpPr>
        <p:sp>
          <p:nvSpPr>
            <p:cNvPr id="13"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7" name="Rectangle 26">
            <a:extLst>
              <a:ext uri="{FF2B5EF4-FFF2-40B4-BE49-F238E27FC236}">
                <a16:creationId xmlns:a16="http://schemas.microsoft.com/office/drawing/2014/main" id="{6CD1B0D3-D39C-6A43-B169-D5F9E85E9709}"/>
              </a:ext>
            </a:extLst>
          </p:cNvPr>
          <p:cNvSpPr/>
          <p:nvPr/>
        </p:nvSpPr>
        <p:spPr>
          <a:xfrm rot="285998">
            <a:off x="-163077" y="537813"/>
            <a:ext cx="3774198"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
            <a:extLst>
              <a:ext uri="{FF2B5EF4-FFF2-40B4-BE49-F238E27FC236}">
                <a16:creationId xmlns:a16="http://schemas.microsoft.com/office/drawing/2014/main" id="{C03C488E-AA47-8F49-AAE9-70AFA4C9DD8A}"/>
              </a:ext>
            </a:extLst>
          </p:cNvPr>
          <p:cNvSpPr>
            <a:spLocks noGrp="1"/>
          </p:cNvSpPr>
          <p:nvPr>
            <p:ph type="body" sz="quarter" idx="10"/>
          </p:nvPr>
        </p:nvSpPr>
        <p:spPr>
          <a:xfrm rot="285998">
            <a:off x="394963" y="776271"/>
            <a:ext cx="5664057" cy="716025"/>
          </a:xfrm>
        </p:spPr>
        <p:txBody>
          <a:bodyPr/>
          <a:lstStyle/>
          <a:p>
            <a:r>
              <a:rPr lang="hr-HR" dirty="0"/>
              <a:t>Work in team!</a:t>
            </a:r>
            <a:endParaRPr lang="en-US" dirty="0"/>
          </a:p>
        </p:txBody>
      </p:sp>
      <p:pic>
        <p:nvPicPr>
          <p:cNvPr id="29" name="Picture 28">
            <a:extLst>
              <a:ext uri="{FF2B5EF4-FFF2-40B4-BE49-F238E27FC236}">
                <a16:creationId xmlns:a16="http://schemas.microsoft.com/office/drawing/2014/main" id="{33E697B4-837C-AC4D-93BF-D2405CEE90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774920" y="1557499"/>
            <a:ext cx="3273839" cy="5300501"/>
          </a:xfrm>
          <a:prstGeom prst="rect">
            <a:avLst/>
          </a:prstGeom>
        </p:spPr>
      </p:pic>
    </p:spTree>
    <p:extLst>
      <p:ext uri="{BB962C8B-B14F-4D97-AF65-F5344CB8AC3E}">
        <p14:creationId xmlns:p14="http://schemas.microsoft.com/office/powerpoint/2010/main" val="346286111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normAutofit fontScale="85000" lnSpcReduction="20000"/>
          </a:bodyPr>
          <a:lstStyle/>
          <a:p>
            <a:r>
              <a:rPr lang="en-US" dirty="0"/>
              <a:t>”</a:t>
            </a:r>
          </a:p>
        </p:txBody>
      </p:sp>
      <p:sp>
        <p:nvSpPr>
          <p:cNvPr id="3" name="Text Placeholder 2"/>
          <p:cNvSpPr>
            <a:spLocks noGrp="1"/>
          </p:cNvSpPr>
          <p:nvPr>
            <p:ph type="body" sz="quarter" idx="15"/>
          </p:nvPr>
        </p:nvSpPr>
        <p:spPr/>
        <p:txBody>
          <a:bodyPr>
            <a:normAutofit fontScale="92500" lnSpcReduction="10000"/>
          </a:bodyPr>
          <a:lstStyle/>
          <a:p>
            <a:r>
              <a:rPr lang="en-US" dirty="0"/>
              <a:t>“</a:t>
            </a:r>
          </a:p>
        </p:txBody>
      </p:sp>
      <p:sp>
        <p:nvSpPr>
          <p:cNvPr id="4" name="Text Placeholder 3"/>
          <p:cNvSpPr>
            <a:spLocks noGrp="1"/>
          </p:cNvSpPr>
          <p:nvPr>
            <p:ph type="body" sz="quarter" idx="13"/>
          </p:nvPr>
        </p:nvSpPr>
        <p:spPr/>
        <p:txBody>
          <a:bodyPr/>
          <a:lstStyle/>
          <a:p>
            <a:r>
              <a:rPr lang="hr-HR" dirty="0"/>
              <a:t>You must always have faith in people. And most importantly, you must always have faith in yourself</a:t>
            </a:r>
            <a:endParaRPr lang="en-US" dirty="0"/>
          </a:p>
        </p:txBody>
      </p:sp>
      <p:pic>
        <p:nvPicPr>
          <p:cNvPr id="5" name="Picture 4"/>
          <p:cNvPicPr>
            <a:picLocks noChangeAspect="1"/>
          </p:cNvPicPr>
          <p:nvPr/>
        </p:nvPicPr>
        <p:blipFill rotWithShape="1">
          <a:blip r:embed="rId2"/>
          <a:srcRect l="68671" t="32011" r="2669" b="60864"/>
          <a:stretch/>
        </p:blipFill>
        <p:spPr>
          <a:xfrm rot="21343574">
            <a:off x="7433251" y="1048443"/>
            <a:ext cx="2543695" cy="418961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9029082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a:t>Thank You</a:t>
            </a:r>
          </a:p>
        </p:txBody>
      </p:sp>
      <p:sp>
        <p:nvSpPr>
          <p:cNvPr id="3" name="Text Placeholder 2"/>
          <p:cNvSpPr>
            <a:spLocks noGrp="1"/>
          </p:cNvSpPr>
          <p:nvPr>
            <p:ph type="body" sz="quarter" idx="18"/>
          </p:nvPr>
        </p:nvSpPr>
        <p:spPr/>
        <p:txBody>
          <a:bodyPr/>
          <a:lstStyle/>
          <a:p>
            <a:r>
              <a:rPr lang="en-US" dirty="0"/>
              <a:t>Any Questions?</a:t>
            </a:r>
          </a:p>
        </p:txBody>
      </p:sp>
      <p:sp>
        <p:nvSpPr>
          <p:cNvPr id="4" name="Text Placeholder 3"/>
          <p:cNvSpPr>
            <a:spLocks noGrp="1"/>
          </p:cNvSpPr>
          <p:nvPr>
            <p:ph type="body" sz="quarter" idx="19"/>
          </p:nvPr>
        </p:nvSpPr>
        <p:spPr>
          <a:xfrm>
            <a:off x="624990" y="6176832"/>
            <a:ext cx="3621977" cy="419808"/>
          </a:xfrm>
        </p:spPr>
        <p:txBody>
          <a:bodyPr>
            <a:normAutofit fontScale="62500" lnSpcReduction="20000"/>
          </a:bodyPr>
          <a:lstStyle/>
          <a:p>
            <a:r>
              <a:rPr lang="en-IE" dirty="0">
                <a:hlinkClick r:id="rId2"/>
              </a:rPr>
              <a:t>https://www.facebook.com/EPICopportunties/</a:t>
            </a:r>
            <a:endParaRPr lang="en-US" dirty="0"/>
          </a:p>
        </p:txBody>
      </p:sp>
      <p:sp>
        <p:nvSpPr>
          <p:cNvPr id="5" name="Text Placeholder 4"/>
          <p:cNvSpPr>
            <a:spLocks noGrp="1"/>
          </p:cNvSpPr>
          <p:nvPr>
            <p:ph type="body" sz="quarter" idx="20"/>
          </p:nvPr>
        </p:nvSpPr>
        <p:spPr>
          <a:xfrm>
            <a:off x="5894653" y="6158451"/>
            <a:ext cx="2470321" cy="419808"/>
          </a:xfrm>
        </p:spPr>
        <p:txBody>
          <a:bodyPr>
            <a:normAutofit fontScale="70000" lnSpcReduction="20000"/>
          </a:bodyPr>
          <a:lstStyle/>
          <a:p>
            <a:r>
              <a:rPr lang="en-US" dirty="0">
                <a:hlinkClick r:id="rId3"/>
              </a:rPr>
              <a:t>www.epicopportunities.eu</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2082" t="11936" r="59586" b="26371"/>
          <a:stretch/>
        </p:blipFill>
        <p:spPr>
          <a:xfrm>
            <a:off x="4404821" y="5976642"/>
            <a:ext cx="305143" cy="40038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8912" t="77879" r="4725" b="-4082"/>
          <a:stretch/>
        </p:blipFill>
        <p:spPr>
          <a:xfrm>
            <a:off x="8364974" y="5943369"/>
            <a:ext cx="477838" cy="466929"/>
          </a:xfrm>
          <a:prstGeom prst="ellipse">
            <a:avLst/>
          </a:prstGeom>
        </p:spPr>
      </p:pic>
    </p:spTree>
    <p:extLst>
      <p:ext uri="{BB962C8B-B14F-4D97-AF65-F5344CB8AC3E}">
        <p14:creationId xmlns:p14="http://schemas.microsoft.com/office/powerpoint/2010/main" val="1570832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548871" y="1866737"/>
            <a:ext cx="3535736" cy="4562814"/>
          </a:xfrm>
        </p:spPr>
        <p:txBody>
          <a:bodyPr/>
          <a:lstStyle/>
          <a:p>
            <a:pPr marL="0" indent="0">
              <a:spcBef>
                <a:spcPts val="0"/>
              </a:spcBef>
              <a:buNone/>
            </a:pPr>
            <a:r>
              <a:rPr lang="en-US" b="1" dirty="0">
                <a:solidFill>
                  <a:srgbClr val="FF0000"/>
                </a:solidFill>
              </a:rPr>
              <a:t>You</a:t>
            </a:r>
            <a:r>
              <a:rPr lang="en-US" b="1" dirty="0"/>
              <a:t> </a:t>
            </a:r>
            <a:r>
              <a:rPr lang="en-US" dirty="0"/>
              <a:t>are the best resource your business could have. Knowledge and skills are important, but more important is your ability to solve problems</a:t>
            </a:r>
            <a:r>
              <a:rPr lang="hr-HR" dirty="0"/>
              <a:t>.</a:t>
            </a:r>
            <a:r>
              <a:rPr lang="en-US" dirty="0"/>
              <a:t> </a:t>
            </a:r>
            <a:r>
              <a:rPr lang="hr-HR" dirty="0"/>
              <a:t>S</a:t>
            </a:r>
            <a:r>
              <a:rPr lang="en-US" dirty="0" err="1"/>
              <a:t>tay</a:t>
            </a:r>
            <a:r>
              <a:rPr lang="en-US" dirty="0"/>
              <a:t> </a:t>
            </a:r>
            <a:r>
              <a:rPr lang="en-US" b="1" dirty="0">
                <a:solidFill>
                  <a:srgbClr val="DA2128"/>
                </a:solidFill>
              </a:rPr>
              <a:t>determined</a:t>
            </a:r>
            <a:r>
              <a:rPr lang="en-US" b="1" dirty="0"/>
              <a:t> </a:t>
            </a:r>
            <a:r>
              <a:rPr lang="en-US" dirty="0"/>
              <a:t>and to be </a:t>
            </a:r>
            <a:r>
              <a:rPr lang="en-US" b="1" dirty="0">
                <a:solidFill>
                  <a:srgbClr val="DA2128"/>
                </a:solidFill>
              </a:rPr>
              <a:t>flexible</a:t>
            </a:r>
            <a:r>
              <a:rPr lang="hr-HR" dirty="0"/>
              <a:t>!</a:t>
            </a:r>
          </a:p>
          <a:p>
            <a:pPr marL="0" indent="0">
              <a:spcBef>
                <a:spcPts val="0"/>
              </a:spcBef>
              <a:buNone/>
            </a:pPr>
            <a:endParaRPr lang="hr-HR" dirty="0"/>
          </a:p>
          <a:p>
            <a:pPr marL="0" indent="0">
              <a:spcBef>
                <a:spcPts val="0"/>
              </a:spcBef>
              <a:buNone/>
            </a:pPr>
            <a:r>
              <a:rPr lang="hr-HR" sz="2800" b="1" dirty="0">
                <a:solidFill>
                  <a:srgbClr val="DA2128"/>
                </a:solidFill>
              </a:rPr>
              <a:t>5 </a:t>
            </a:r>
            <a:r>
              <a:rPr lang="hr-HR" sz="2800" b="1" dirty="0" err="1">
                <a:solidFill>
                  <a:srgbClr val="DA2128"/>
                </a:solidFill>
              </a:rPr>
              <a:t>resources</a:t>
            </a:r>
            <a:r>
              <a:rPr lang="hr-HR" sz="2800" b="1" dirty="0">
                <a:solidFill>
                  <a:srgbClr val="DA2128"/>
                </a:solidFill>
              </a:rPr>
              <a:t> </a:t>
            </a:r>
            <a:r>
              <a:rPr lang="hr-HR" sz="2800" b="1" dirty="0" err="1">
                <a:solidFill>
                  <a:srgbClr val="DA2128"/>
                </a:solidFill>
              </a:rPr>
              <a:t>required</a:t>
            </a:r>
            <a:r>
              <a:rPr lang="hr-HR" sz="2800" b="1" dirty="0">
                <a:solidFill>
                  <a:srgbClr val="DA2128"/>
                </a:solidFill>
              </a:rPr>
              <a:t> for </a:t>
            </a:r>
            <a:r>
              <a:rPr lang="hr-HR" sz="2800" b="1" dirty="0" err="1">
                <a:solidFill>
                  <a:srgbClr val="DA2128"/>
                </a:solidFill>
              </a:rPr>
              <a:t>starting</a:t>
            </a:r>
            <a:r>
              <a:rPr lang="hr-HR" sz="2800" b="1" dirty="0">
                <a:solidFill>
                  <a:srgbClr val="DA2128"/>
                </a:solidFill>
              </a:rPr>
              <a:t> a </a:t>
            </a:r>
            <a:r>
              <a:rPr lang="hr-HR" sz="2800" b="1" dirty="0" err="1">
                <a:solidFill>
                  <a:srgbClr val="DA2128"/>
                </a:solidFill>
              </a:rPr>
              <a:t>business</a:t>
            </a:r>
            <a:r>
              <a:rPr lang="hr-HR" sz="2800" b="1" dirty="0">
                <a:solidFill>
                  <a:srgbClr val="DA2128"/>
                </a:solidFill>
              </a:rPr>
              <a:t>:</a:t>
            </a:r>
            <a:endParaRPr lang="hr-HR" sz="2800" dirty="0">
              <a:solidFill>
                <a:srgbClr val="DA2128"/>
              </a:solidFill>
            </a:endParaRPr>
          </a:p>
          <a:p>
            <a:pPr marL="0" indent="0">
              <a:spcBef>
                <a:spcPts val="0"/>
              </a:spcBef>
              <a:buNone/>
            </a:pPr>
            <a:endParaRPr lang="hr-HR" dirty="0"/>
          </a:p>
        </p:txBody>
      </p:sp>
      <p:sp>
        <p:nvSpPr>
          <p:cNvPr id="4" name="Rectangle 3">
            <a:extLst>
              <a:ext uri="{FF2B5EF4-FFF2-40B4-BE49-F238E27FC236}">
                <a16:creationId xmlns:a16="http://schemas.microsoft.com/office/drawing/2014/main" id="{6E6509F6-1A3B-964C-AE55-C1D3DEFAD48E}"/>
              </a:ext>
            </a:extLst>
          </p:cNvPr>
          <p:cNvSpPr/>
          <p:nvPr/>
        </p:nvSpPr>
        <p:spPr>
          <a:xfrm rot="285998">
            <a:off x="4115042" y="830786"/>
            <a:ext cx="224489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85998">
            <a:off x="392042" y="846443"/>
            <a:ext cx="7352961" cy="716025"/>
          </a:xfrm>
        </p:spPr>
        <p:txBody>
          <a:bodyPr>
            <a:noAutofit/>
          </a:bodyPr>
          <a:lstStyle/>
          <a:p>
            <a:r>
              <a:rPr lang="en-US" dirty="0"/>
              <a:t>Resourcing Your Business Idea</a:t>
            </a:r>
          </a:p>
        </p:txBody>
      </p:sp>
      <p:sp>
        <p:nvSpPr>
          <p:cNvPr id="5" name="Text Placeholder 2">
            <a:extLst>
              <a:ext uri="{FF2B5EF4-FFF2-40B4-BE49-F238E27FC236}">
                <a16:creationId xmlns:a16="http://schemas.microsoft.com/office/drawing/2014/main" id="{0564FC6C-FC0A-0942-9C09-A958027AACB2}"/>
              </a:ext>
            </a:extLst>
          </p:cNvPr>
          <p:cNvSpPr txBox="1">
            <a:spLocks/>
          </p:cNvSpPr>
          <p:nvPr/>
        </p:nvSpPr>
        <p:spPr>
          <a:xfrm>
            <a:off x="4315624" y="1965715"/>
            <a:ext cx="7384657" cy="4562814"/>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lgn="just">
              <a:buClr>
                <a:srgbClr val="1268B3"/>
              </a:buClr>
              <a:buSzPct val="90000"/>
              <a:buFont typeface="+mj-lt"/>
              <a:buAutoNum type="arabicPeriod" startAt="3"/>
            </a:pPr>
            <a:r>
              <a:rPr lang="hr-HR" b="1" dirty="0" err="1">
                <a:solidFill>
                  <a:srgbClr val="DA2128"/>
                </a:solidFill>
              </a:rPr>
              <a:t>Knowledge</a:t>
            </a:r>
            <a:r>
              <a:rPr lang="hr-HR" b="1" dirty="0">
                <a:solidFill>
                  <a:srgbClr val="DA2128"/>
                </a:solidFill>
              </a:rPr>
              <a:t> </a:t>
            </a:r>
            <a:r>
              <a:rPr lang="hr-HR" dirty="0"/>
              <a:t>– t</a:t>
            </a:r>
            <a:r>
              <a:rPr lang="en-GB" dirty="0"/>
              <a:t>o</a:t>
            </a:r>
            <a:r>
              <a:rPr lang="hr-HR" dirty="0"/>
              <a:t> </a:t>
            </a:r>
            <a:r>
              <a:rPr lang="en-GB" dirty="0"/>
              <a:t>start a business, you have to be </a:t>
            </a:r>
            <a:r>
              <a:rPr lang="en-GB" b="1" dirty="0"/>
              <a:t>knowledgeable</a:t>
            </a:r>
            <a:r>
              <a:rPr lang="en-GB" dirty="0"/>
              <a:t> about many different aspects of business and have a </a:t>
            </a:r>
            <a:r>
              <a:rPr lang="en-GB" b="1" dirty="0"/>
              <a:t>variety of skills</a:t>
            </a:r>
            <a:r>
              <a:rPr lang="en-GB" dirty="0"/>
              <a:t>, or hire people that have the skills you lack</a:t>
            </a:r>
            <a:r>
              <a:rPr lang="hr-HR" dirty="0"/>
              <a:t> (</a:t>
            </a:r>
            <a:r>
              <a:rPr lang="hr-HR" dirty="0" err="1"/>
              <a:t>bookkeeper</a:t>
            </a:r>
            <a:r>
              <a:rPr lang="hr-HR" dirty="0"/>
              <a:t>, </a:t>
            </a:r>
            <a:r>
              <a:rPr lang="hr-HR" dirty="0" err="1"/>
              <a:t>accountant</a:t>
            </a:r>
            <a:r>
              <a:rPr lang="hr-HR" dirty="0"/>
              <a:t>, </a:t>
            </a:r>
            <a:r>
              <a:rPr lang="hr-HR" dirty="0" err="1"/>
              <a:t>website</a:t>
            </a:r>
            <a:r>
              <a:rPr lang="hr-HR" dirty="0"/>
              <a:t>  </a:t>
            </a:r>
            <a:r>
              <a:rPr lang="hr-HR" dirty="0" err="1"/>
              <a:t>maintenance</a:t>
            </a:r>
            <a:r>
              <a:rPr lang="hr-HR" dirty="0"/>
              <a:t>, </a:t>
            </a:r>
            <a:r>
              <a:rPr lang="hr-HR" dirty="0" err="1"/>
              <a:t>communication</a:t>
            </a:r>
            <a:r>
              <a:rPr lang="hr-HR" dirty="0"/>
              <a:t> </a:t>
            </a:r>
            <a:r>
              <a:rPr lang="hr-HR" dirty="0" err="1"/>
              <a:t>expert</a:t>
            </a:r>
            <a:r>
              <a:rPr lang="hr-HR" dirty="0"/>
              <a:t> </a:t>
            </a:r>
            <a:r>
              <a:rPr lang="hr-HR" dirty="0" err="1"/>
              <a:t>etc</a:t>
            </a:r>
            <a:r>
              <a:rPr lang="hr-HR" dirty="0"/>
              <a:t>.)</a:t>
            </a:r>
          </a:p>
          <a:p>
            <a:pPr marL="457200" indent="-457200" algn="just">
              <a:buClr>
                <a:srgbClr val="1268B3"/>
              </a:buClr>
              <a:buSzPct val="90000"/>
              <a:buFont typeface="+mj-lt"/>
              <a:buAutoNum type="arabicPeriod" startAt="3"/>
            </a:pPr>
            <a:endParaRPr lang="hr-HR" dirty="0"/>
          </a:p>
          <a:p>
            <a:pPr marL="457200" indent="-457200" algn="just">
              <a:buClr>
                <a:srgbClr val="1268B3"/>
              </a:buClr>
              <a:buSzPct val="90000"/>
              <a:buFont typeface="+mj-lt"/>
              <a:buAutoNum type="arabicPeriod" startAt="3"/>
            </a:pPr>
            <a:r>
              <a:rPr lang="hr-HR" b="1" dirty="0" err="1">
                <a:solidFill>
                  <a:srgbClr val="DA2128"/>
                </a:solidFill>
              </a:rPr>
              <a:t>Startup</a:t>
            </a:r>
            <a:r>
              <a:rPr lang="hr-HR" b="1" dirty="0">
                <a:solidFill>
                  <a:srgbClr val="DA2128"/>
                </a:solidFill>
              </a:rPr>
              <a:t> Money </a:t>
            </a:r>
            <a:r>
              <a:rPr lang="hr-HR" dirty="0"/>
              <a:t>– </a:t>
            </a:r>
            <a:r>
              <a:rPr lang="hr-HR" b="1" dirty="0" err="1"/>
              <a:t>initial</a:t>
            </a:r>
            <a:r>
              <a:rPr lang="hr-HR" b="1" dirty="0"/>
              <a:t> </a:t>
            </a:r>
            <a:r>
              <a:rPr lang="hr-HR" b="1" dirty="0" err="1"/>
              <a:t>capital</a:t>
            </a:r>
            <a:r>
              <a:rPr lang="hr-HR" b="1" dirty="0"/>
              <a:t> </a:t>
            </a:r>
            <a:r>
              <a:rPr lang="hr-HR" b="1" dirty="0" err="1"/>
              <a:t>investment</a:t>
            </a:r>
            <a:r>
              <a:rPr lang="hr-HR" b="1" dirty="0"/>
              <a:t> </a:t>
            </a:r>
            <a:r>
              <a:rPr lang="hr-HR" dirty="0"/>
              <a:t>(to </a:t>
            </a:r>
            <a:r>
              <a:rPr lang="hr-HR" dirty="0" err="1"/>
              <a:t>keep</a:t>
            </a:r>
            <a:r>
              <a:rPr lang="hr-HR" dirty="0"/>
              <a:t> </a:t>
            </a:r>
            <a:r>
              <a:rPr lang="hr-HR" dirty="0" err="1"/>
              <a:t>business</a:t>
            </a:r>
            <a:r>
              <a:rPr lang="hr-HR" dirty="0"/>
              <a:t> </a:t>
            </a:r>
            <a:r>
              <a:rPr lang="hr-HR" dirty="0" err="1"/>
              <a:t>running</a:t>
            </a:r>
            <a:r>
              <a:rPr lang="hr-HR" dirty="0"/>
              <a:t> </a:t>
            </a:r>
            <a:r>
              <a:rPr lang="en-GB" dirty="0"/>
              <a:t>until sufficient ongoing revenue is produced</a:t>
            </a:r>
            <a:r>
              <a:rPr lang="hr-HR" dirty="0"/>
              <a:t>)</a:t>
            </a:r>
            <a:r>
              <a:rPr lang="hr-HR" b="1" dirty="0"/>
              <a:t> </a:t>
            </a:r>
            <a:r>
              <a:rPr lang="hr-HR" dirty="0"/>
              <a:t>+ </a:t>
            </a:r>
            <a:r>
              <a:rPr lang="hr-HR" b="1" dirty="0" err="1"/>
              <a:t>operating</a:t>
            </a:r>
            <a:r>
              <a:rPr lang="hr-HR" b="1" dirty="0"/>
              <a:t> </a:t>
            </a:r>
            <a:r>
              <a:rPr lang="hr-HR" b="1" dirty="0" err="1"/>
              <a:t>capital</a:t>
            </a:r>
            <a:r>
              <a:rPr lang="hr-HR" b="1" dirty="0"/>
              <a:t> </a:t>
            </a:r>
            <a:r>
              <a:rPr lang="hr-HR" dirty="0"/>
              <a:t>(</a:t>
            </a:r>
            <a:r>
              <a:rPr lang="hr-HR" dirty="0" err="1"/>
              <a:t>salaries</a:t>
            </a:r>
            <a:r>
              <a:rPr lang="hr-HR" dirty="0"/>
              <a:t>, </a:t>
            </a:r>
            <a:r>
              <a:rPr lang="hr-HR" dirty="0" err="1"/>
              <a:t>wages</a:t>
            </a:r>
            <a:r>
              <a:rPr lang="hr-HR" dirty="0"/>
              <a:t>, rent, </a:t>
            </a:r>
            <a:r>
              <a:rPr lang="hr-HR" dirty="0" err="1"/>
              <a:t>business</a:t>
            </a:r>
            <a:r>
              <a:rPr lang="hr-HR" dirty="0"/>
              <a:t> </a:t>
            </a:r>
            <a:r>
              <a:rPr lang="hr-HR" dirty="0" err="1"/>
              <a:t>expenses</a:t>
            </a:r>
            <a:r>
              <a:rPr lang="hr-HR" dirty="0"/>
              <a:t>, </a:t>
            </a:r>
            <a:r>
              <a:rPr lang="hr-HR" dirty="0" err="1"/>
              <a:t>supplies</a:t>
            </a:r>
            <a:r>
              <a:rPr lang="hr-HR" dirty="0"/>
              <a:t>, </a:t>
            </a:r>
            <a:r>
              <a:rPr lang="hr-HR" dirty="0" err="1"/>
              <a:t>advertising</a:t>
            </a:r>
            <a:r>
              <a:rPr lang="hr-HR" dirty="0"/>
              <a:t> </a:t>
            </a:r>
            <a:r>
              <a:rPr lang="hr-HR" dirty="0" err="1"/>
              <a:t>etc</a:t>
            </a:r>
            <a:r>
              <a:rPr lang="hr-HR" dirty="0"/>
              <a:t>.)</a:t>
            </a:r>
            <a:endParaRPr lang="hr-HR" sz="2000" i="1" dirty="0">
              <a:solidFill>
                <a:srgbClr val="1268B3"/>
              </a:solidFill>
            </a:endParaRPr>
          </a:p>
        </p:txBody>
      </p:sp>
      <p:cxnSp>
        <p:nvCxnSpPr>
          <p:cNvPr id="7" name="Straight Connector 6">
            <a:extLst>
              <a:ext uri="{FF2B5EF4-FFF2-40B4-BE49-F238E27FC236}">
                <a16:creationId xmlns:a16="http://schemas.microsoft.com/office/drawing/2014/main" id="{6F160CDF-DC3C-8F4E-9A6A-9013C42141BB}"/>
              </a:ext>
            </a:extLst>
          </p:cNvPr>
          <p:cNvCxnSpPr/>
          <p:nvPr/>
        </p:nvCxnSpPr>
        <p:spPr>
          <a:xfrm>
            <a:off x="4227487" y="1866737"/>
            <a:ext cx="0" cy="4405476"/>
          </a:xfrm>
          <a:prstGeom prst="line">
            <a:avLst/>
          </a:prstGeom>
          <a:ln w="38100">
            <a:solidFill>
              <a:srgbClr val="1268B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23229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16822</TotalTime>
  <Words>7181</Words>
  <Application>Microsoft Macintosh PowerPoint</Application>
  <PresentationFormat>Widescreen</PresentationFormat>
  <Paragraphs>524</Paragraphs>
  <Slides>82</Slides>
  <Notes>33</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82</vt:i4>
      </vt:variant>
    </vt:vector>
  </HeadingPairs>
  <TitlesOfParts>
    <vt:vector size="91" baseType="lpstr">
      <vt:lpstr>Arial</vt:lpstr>
      <vt:lpstr>Calibri</vt:lpstr>
      <vt:lpstr>Calibri Light</vt:lpstr>
      <vt:lpstr>Courier New</vt:lpstr>
      <vt:lpstr>Lucida Grande</vt:lpstr>
      <vt:lpstr>Quattrocento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Gillian Keane</cp:lastModifiedBy>
  <cp:revision>843</cp:revision>
  <cp:lastPrinted>2020-01-24T08:10:52Z</cp:lastPrinted>
  <dcterms:created xsi:type="dcterms:W3CDTF">2017-11-02T15:05:13Z</dcterms:created>
  <dcterms:modified xsi:type="dcterms:W3CDTF">2020-09-15T21:54:18Z</dcterms:modified>
</cp:coreProperties>
</file>