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Lst>
  <p:notesMasterIdLst>
    <p:notesMasterId r:id="rId61"/>
  </p:notesMasterIdLst>
  <p:sldIdLst>
    <p:sldId id="346" r:id="rId2"/>
    <p:sldId id="257" r:id="rId3"/>
    <p:sldId id="260" r:id="rId4"/>
    <p:sldId id="261" r:id="rId5"/>
    <p:sldId id="262" r:id="rId6"/>
    <p:sldId id="263" r:id="rId7"/>
    <p:sldId id="264" r:id="rId8"/>
    <p:sldId id="265" r:id="rId9"/>
    <p:sldId id="266" r:id="rId10"/>
    <p:sldId id="347" r:id="rId11"/>
    <p:sldId id="268" r:id="rId12"/>
    <p:sldId id="413" r:id="rId13"/>
    <p:sldId id="269" r:id="rId14"/>
    <p:sldId id="270" r:id="rId15"/>
    <p:sldId id="271" r:id="rId16"/>
    <p:sldId id="272" r:id="rId17"/>
    <p:sldId id="273" r:id="rId18"/>
    <p:sldId id="274" r:id="rId19"/>
    <p:sldId id="414" r:id="rId20"/>
    <p:sldId id="276" r:id="rId21"/>
    <p:sldId id="277" r:id="rId22"/>
    <p:sldId id="416" r:id="rId23"/>
    <p:sldId id="417" r:id="rId24"/>
    <p:sldId id="278" r:id="rId25"/>
    <p:sldId id="418" r:id="rId26"/>
    <p:sldId id="419" r:id="rId27"/>
    <p:sldId id="281" r:id="rId28"/>
    <p:sldId id="282" r:id="rId29"/>
    <p:sldId id="420" r:id="rId30"/>
    <p:sldId id="421" r:id="rId31"/>
    <p:sldId id="422" r:id="rId32"/>
    <p:sldId id="258" r:id="rId33"/>
    <p:sldId id="286" r:id="rId34"/>
    <p:sldId id="287" r:id="rId35"/>
    <p:sldId id="288" r:id="rId36"/>
    <p:sldId id="289" r:id="rId37"/>
    <p:sldId id="290" r:id="rId38"/>
    <p:sldId id="423" r:id="rId39"/>
    <p:sldId id="292" r:id="rId40"/>
    <p:sldId id="293" r:id="rId41"/>
    <p:sldId id="424" r:id="rId42"/>
    <p:sldId id="295" r:id="rId43"/>
    <p:sldId id="296" r:id="rId44"/>
    <p:sldId id="297" r:id="rId45"/>
    <p:sldId id="299" r:id="rId46"/>
    <p:sldId id="425" r:id="rId47"/>
    <p:sldId id="300" r:id="rId48"/>
    <p:sldId id="301" r:id="rId49"/>
    <p:sldId id="302" r:id="rId50"/>
    <p:sldId id="303" r:id="rId51"/>
    <p:sldId id="304" r:id="rId52"/>
    <p:sldId id="305" r:id="rId53"/>
    <p:sldId id="306" r:id="rId54"/>
    <p:sldId id="307" r:id="rId55"/>
    <p:sldId id="308" r:id="rId56"/>
    <p:sldId id="309" r:id="rId57"/>
    <p:sldId id="310" r:id="rId58"/>
    <p:sldId id="426" r:id="rId59"/>
    <p:sldId id="345" r:id="rId60"/>
  </p:sldIdLst>
  <p:sldSz cx="12192000" cy="6858000"/>
  <p:notesSz cx="6858000" cy="9144000"/>
  <p:embeddedFontLst>
    <p:embeddedFont>
      <p:font typeface="Calibri" panose="020F0502020204030204" pitchFamily="34" charset="0"/>
      <p:regular r:id="rId62"/>
      <p:bold r:id="rId63"/>
      <p:italic r:id="rId64"/>
      <p:boldItalic r:id="rId65"/>
    </p:embeddedFont>
    <p:embeddedFont>
      <p:font typeface="Merriweather Sans" pitchFamily="2" charset="77"/>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68B4"/>
    <a:srgbClr val="FDB613"/>
    <a:srgbClr val="DA2128"/>
    <a:srgbClr val="4D4D4C"/>
    <a:srgbClr val="00BBFF"/>
    <a:srgbClr val="DF3836"/>
    <a:srgbClr val="F7921C"/>
    <a:srgbClr val="FF5A28"/>
    <a:srgbClr val="FF3327"/>
    <a:srgbClr val="009F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81531" autoAdjust="0"/>
  </p:normalViewPr>
  <p:slideViewPr>
    <p:cSldViewPr snapToGrid="0">
      <p:cViewPr>
        <p:scale>
          <a:sx n="78" d="100"/>
          <a:sy n="78" d="100"/>
        </p:scale>
        <p:origin x="744" y="544"/>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2.fntdata"/><Relationship Id="rId68"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5.fntdata"/><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67652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3" name="Google Shape;18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602026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268" name="Google Shape;26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60725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88" name="Google Shape;28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15696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12</a:t>
            </a:fld>
            <a:endParaRPr lang="en-US"/>
          </a:p>
        </p:txBody>
      </p:sp>
    </p:spTree>
    <p:extLst>
      <p:ext uri="{BB962C8B-B14F-4D97-AF65-F5344CB8AC3E}">
        <p14:creationId xmlns:p14="http://schemas.microsoft.com/office/powerpoint/2010/main" val="4182785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b="1" dirty="0"/>
          </a:p>
        </p:txBody>
      </p:sp>
      <p:sp>
        <p:nvSpPr>
          <p:cNvPr id="293" name="Google Shape;29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72982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00" name="Google Shape;30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7760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307" name="Google Shape;30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68115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314" name="Google Shape;31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34957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69967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sz="1200" b="1" i="0" u="none" strike="noStrike" cap="none" dirty="0">
              <a:solidFill>
                <a:schemeClr val="dk1"/>
              </a:solidFill>
              <a:effectLst/>
              <a:latin typeface="Calibri"/>
              <a:ea typeface="Calibri"/>
              <a:cs typeface="Calibri"/>
              <a:sym typeface="Calibri"/>
            </a:endParaRPr>
          </a:p>
        </p:txBody>
      </p:sp>
      <p:sp>
        <p:nvSpPr>
          <p:cNvPr id="328" name="Google Shape;32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1847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27200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91" name="Google Shape;1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44378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341" name="Google Shape;34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13937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b="1" dirty="0"/>
          </a:p>
        </p:txBody>
      </p:sp>
      <p:sp>
        <p:nvSpPr>
          <p:cNvPr id="348" name="Google Shape;34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37146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b="1" dirty="0"/>
          </a:p>
        </p:txBody>
      </p:sp>
      <p:sp>
        <p:nvSpPr>
          <p:cNvPr id="348" name="Google Shape;34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863314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b="1" dirty="0"/>
          </a:p>
        </p:txBody>
      </p:sp>
      <p:sp>
        <p:nvSpPr>
          <p:cNvPr id="348" name="Google Shape;34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059325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b="0" dirty="0"/>
          </a:p>
        </p:txBody>
      </p:sp>
      <p:sp>
        <p:nvSpPr>
          <p:cNvPr id="354" name="Google Shape;35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48056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b="1" dirty="0"/>
          </a:p>
        </p:txBody>
      </p:sp>
      <p:sp>
        <p:nvSpPr>
          <p:cNvPr id="348" name="Google Shape;34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13384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b="0" dirty="0"/>
          </a:p>
        </p:txBody>
      </p:sp>
      <p:sp>
        <p:nvSpPr>
          <p:cNvPr id="354" name="Google Shape;35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651687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373" name="Google Shape;37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34037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0" name="Google Shape;38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19758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0" name="Google Shape;38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552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27" name="Google Shape;22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02582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9362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31</a:t>
            </a:fld>
            <a:endParaRPr lang="en-US"/>
          </a:p>
        </p:txBody>
      </p:sp>
    </p:spTree>
    <p:extLst>
      <p:ext uri="{BB962C8B-B14F-4D97-AF65-F5344CB8AC3E}">
        <p14:creationId xmlns:p14="http://schemas.microsoft.com/office/powerpoint/2010/main" val="40851264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sz="1200" b="1" i="0" u="none" strike="noStrike" cap="none" dirty="0">
              <a:solidFill>
                <a:schemeClr val="dk1"/>
              </a:solidFill>
              <a:latin typeface="Calibri"/>
              <a:cs typeface="Calibri"/>
              <a:sym typeface="Calibri"/>
            </a:endParaRPr>
          </a:p>
        </p:txBody>
      </p:sp>
      <p:sp>
        <p:nvSpPr>
          <p:cNvPr id="203" name="Google Shape;2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71046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b="1" dirty="0"/>
          </a:p>
        </p:txBody>
      </p:sp>
      <p:sp>
        <p:nvSpPr>
          <p:cNvPr id="408" name="Google Shape;408;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4984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415" name="Google Shape;415;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8543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421" name="Google Shape;421;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40371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28" name="Google Shape;428;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667215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34" name="Google Shape;43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664367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smtClean="0">
                <a:solidFill>
                  <a:schemeClr val="dk1"/>
                </a:solidFill>
                <a:latin typeface="Calibri"/>
                <a:ea typeface="Calibri"/>
                <a:cs typeface="Calibri"/>
                <a:sym typeface="Calibri"/>
              </a:rPr>
              <a:t>38</a:t>
            </a:fld>
            <a:endParaRPr lang="en-IE"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92960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46" name="Google Shape;446;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7907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235" name="Google Shape;23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21979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53" name="Google Shape;453;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146946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146401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7" name="Google Shape;467;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31431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474" name="Google Shape;474;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312358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0" name="Google Shape;480;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24658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93" name="Google Shape;493;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982205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209387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00" name="Google Shape;50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954649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07" name="Google Shape;507;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187943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7d7fab0e06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13" name="Google Shape;513;g7d7fab0e06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23159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241" name="Google Shape;24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54073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20" name="Google Shape;520;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57441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7d7fab0e06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26" name="Google Shape;526;g7d7fab0e06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35393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33" name="Google Shape;533;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70365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39" name="Google Shape;539;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104266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45" name="Google Shape;54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0889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52" name="Google Shape;552;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2194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58" name="Google Shape;558;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15803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65" name="Google Shape;565;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781434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160903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03" name="Google Shape;803;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91946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b="1" dirty="0"/>
          </a:p>
        </p:txBody>
      </p:sp>
      <p:sp>
        <p:nvSpPr>
          <p:cNvPr id="247" name="Google Shape;24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10301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4" name="Google Shape;25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76129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b="1" dirty="0"/>
          </a:p>
        </p:txBody>
      </p:sp>
      <p:sp>
        <p:nvSpPr>
          <p:cNvPr id="261" name="Google Shape;26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15379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268" name="Google Shape;26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03808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15"/>
        <p:cNvGrpSpPr/>
        <p:nvPr/>
      </p:nvGrpSpPr>
      <p:grpSpPr>
        <a:xfrm>
          <a:off x="0" y="0"/>
          <a:ext cx="0" cy="0"/>
          <a:chOff x="0" y="0"/>
          <a:chExt cx="0" cy="0"/>
        </a:xfrm>
      </p:grpSpPr>
      <p:sp>
        <p:nvSpPr>
          <p:cNvPr id="16" name="Google Shape;16;p2"/>
          <p:cNvSpPr/>
          <p:nvPr/>
        </p:nvSpPr>
        <p:spPr>
          <a:xfrm>
            <a:off x="0" y="-13252"/>
            <a:ext cx="7673009" cy="687125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7" name="Google Shape;17;p2"/>
          <p:cNvSpPr/>
          <p:nvPr/>
        </p:nvSpPr>
        <p:spPr>
          <a:xfrm rot="353497">
            <a:off x="-106891" y="570482"/>
            <a:ext cx="5181600" cy="898532"/>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8" name="Google Shape;18;p2"/>
          <p:cNvSpPr txBox="1">
            <a:spLocks noGrp="1"/>
          </p:cNvSpPr>
          <p:nvPr>
            <p:ph type="body" idx="1"/>
          </p:nvPr>
        </p:nvSpPr>
        <p:spPr>
          <a:xfrm rot="353497">
            <a:off x="459254" y="680351"/>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
          <p:cNvSpPr txBox="1">
            <a:spLocks noGrp="1"/>
          </p:cNvSpPr>
          <p:nvPr>
            <p:ph type="body" idx="2"/>
          </p:nvPr>
        </p:nvSpPr>
        <p:spPr>
          <a:xfrm>
            <a:off x="608054" y="3476639"/>
            <a:ext cx="2784503" cy="305668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20" name="Google Shape;20;p2"/>
          <p:cNvPicPr preferRelativeResize="0"/>
          <p:nvPr/>
        </p:nvPicPr>
        <p:blipFill rotWithShape="1">
          <a:blip r:embed="rId2">
            <a:alphaModFix/>
          </a:blip>
          <a:srcRect/>
          <a:stretch/>
        </p:blipFill>
        <p:spPr>
          <a:xfrm>
            <a:off x="7067635" y="-13252"/>
            <a:ext cx="5124365" cy="4311535"/>
          </a:xfrm>
          <a:prstGeom prst="rect">
            <a:avLst/>
          </a:prstGeom>
          <a:noFill/>
          <a:ln>
            <a:noFill/>
          </a:ln>
        </p:spPr>
      </p:pic>
      <p:sp>
        <p:nvSpPr>
          <p:cNvPr id="21" name="Google Shape;21;p2"/>
          <p:cNvSpPr/>
          <p:nvPr/>
        </p:nvSpPr>
        <p:spPr>
          <a:xfrm rot="353497">
            <a:off x="-106891" y="1603482"/>
            <a:ext cx="5181600" cy="898532"/>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2" name="Google Shape;22;p2"/>
          <p:cNvSpPr txBox="1">
            <a:spLocks noGrp="1"/>
          </p:cNvSpPr>
          <p:nvPr>
            <p:ph type="body" idx="3"/>
          </p:nvPr>
        </p:nvSpPr>
        <p:spPr>
          <a:xfrm rot="353497">
            <a:off x="459254" y="1713351"/>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2"/>
          <p:cNvSpPr txBox="1"/>
          <p:nvPr/>
        </p:nvSpPr>
        <p:spPr>
          <a:xfrm>
            <a:off x="7655243" y="6126922"/>
            <a:ext cx="2462212" cy="350838"/>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A1918"/>
              </a:buClr>
              <a:buSzPts val="1000"/>
              <a:buFont typeface="Calibri"/>
              <a:buNone/>
            </a:pPr>
            <a:r>
              <a:rPr lang="en-IE" sz="1000" b="0" i="0" u="none" strike="noStrike" cap="none" dirty="0">
                <a:solidFill>
                  <a:srgbClr val="1A1918"/>
                </a:solidFill>
                <a:latin typeface="Calibri"/>
                <a:ea typeface="Calibri"/>
                <a:cs typeface="Calibri"/>
                <a:sym typeface="Calibri"/>
              </a:rPr>
              <a:t> This programme has been funded with support from the European Commission </a:t>
            </a:r>
            <a:endParaRPr sz="1400" b="0" i="0" u="none" strike="noStrike" cap="none" dirty="0">
              <a:solidFill>
                <a:srgbClr val="000000"/>
              </a:solidFill>
              <a:latin typeface="Arial"/>
              <a:ea typeface="Arial"/>
              <a:cs typeface="Arial"/>
              <a:sym typeface="Arial"/>
            </a:endParaRPr>
          </a:p>
        </p:txBody>
      </p:sp>
      <p:pic>
        <p:nvPicPr>
          <p:cNvPr id="24" name="Google Shape;24;p2"/>
          <p:cNvPicPr preferRelativeResize="0"/>
          <p:nvPr/>
        </p:nvPicPr>
        <p:blipFill rotWithShape="1">
          <a:blip r:embed="rId3">
            <a:alphaModFix/>
          </a:blip>
          <a:srcRect/>
          <a:stretch/>
        </p:blipFill>
        <p:spPr>
          <a:xfrm>
            <a:off x="9984105" y="6071360"/>
            <a:ext cx="1625600" cy="4619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Left (Red) Photo Right">
  <p:cSld name="Text Left (Red) Photo Right">
    <p:spTree>
      <p:nvGrpSpPr>
        <p:cNvPr id="1" name="Shape 89"/>
        <p:cNvGrpSpPr/>
        <p:nvPr/>
      </p:nvGrpSpPr>
      <p:grpSpPr>
        <a:xfrm>
          <a:off x="0" y="0"/>
          <a:ext cx="0" cy="0"/>
          <a:chOff x="0" y="0"/>
          <a:chExt cx="0" cy="0"/>
        </a:xfrm>
      </p:grpSpPr>
      <p:sp>
        <p:nvSpPr>
          <p:cNvPr id="90" name="Google Shape;90;p10"/>
          <p:cNvSpPr/>
          <p:nvPr/>
        </p:nvSpPr>
        <p:spPr>
          <a:xfrm>
            <a:off x="0" y="0"/>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 name="Google Shape;91;p10"/>
          <p:cNvSpPr txBox="1">
            <a:spLocks noGrp="1"/>
          </p:cNvSpPr>
          <p:nvPr>
            <p:ph type="body" idx="1"/>
          </p:nvPr>
        </p:nvSpPr>
        <p:spPr>
          <a:xfrm>
            <a:off x="606335" y="2052748"/>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2" name="Google Shape;92;p10"/>
          <p:cNvPicPr preferRelativeResize="0"/>
          <p:nvPr/>
        </p:nvPicPr>
        <p:blipFill rotWithShape="1">
          <a:blip r:embed="rId2">
            <a:alphaModFix/>
          </a:blip>
          <a:srcRect/>
          <a:stretch/>
        </p:blipFill>
        <p:spPr>
          <a:xfrm>
            <a:off x="-939314" y="-2471809"/>
            <a:ext cx="4590288" cy="4126992"/>
          </a:xfrm>
          <a:prstGeom prst="rect">
            <a:avLst/>
          </a:prstGeom>
          <a:noFill/>
          <a:ln>
            <a:noFill/>
          </a:ln>
        </p:spPr>
      </p:pic>
      <p:sp>
        <p:nvSpPr>
          <p:cNvPr id="93" name="Google Shape;93;p10"/>
          <p:cNvSpPr/>
          <p:nvPr/>
        </p:nvSpPr>
        <p:spPr>
          <a:xfrm rot="256793">
            <a:off x="-140890" y="570860"/>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 name="Google Shape;94;p10"/>
          <p:cNvSpPr txBox="1">
            <a:spLocks noGrp="1"/>
          </p:cNvSpPr>
          <p:nvPr>
            <p:ph type="body" idx="2"/>
          </p:nvPr>
        </p:nvSpPr>
        <p:spPr>
          <a:xfrm rot="256793">
            <a:off x="592447" y="686976"/>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0"/>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
        <p:nvSpPr>
          <p:cNvPr id="96" name="Google Shape;96;p10"/>
          <p:cNvSpPr>
            <a:spLocks noGrp="1"/>
          </p:cNvSpPr>
          <p:nvPr>
            <p:ph type="pic" idx="3"/>
          </p:nvPr>
        </p:nvSpPr>
        <p:spPr>
          <a:xfrm>
            <a:off x="5804728" y="-14012"/>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7"/>
        <p:cNvGrpSpPr/>
        <p:nvPr/>
      </p:nvGrpSpPr>
      <p:grpSpPr>
        <a:xfrm>
          <a:off x="0" y="0"/>
          <a:ext cx="0" cy="0"/>
          <a:chOff x="0" y="0"/>
          <a:chExt cx="0" cy="0"/>
        </a:xfrm>
      </p:grpSpPr>
      <p:sp>
        <p:nvSpPr>
          <p:cNvPr id="98" name="Google Shape;98;p1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1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0" name="Google Shape;100;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Icons">
  <p:cSld name="Icons">
    <p:spTree>
      <p:nvGrpSpPr>
        <p:cNvPr id="1" name="Shape 103"/>
        <p:cNvGrpSpPr/>
        <p:nvPr/>
      </p:nvGrpSpPr>
      <p:grpSpPr>
        <a:xfrm>
          <a:off x="0" y="0"/>
          <a:ext cx="0" cy="0"/>
          <a:chOff x="0" y="0"/>
          <a:chExt cx="0" cy="0"/>
        </a:xfrm>
      </p:grpSpPr>
      <p:sp>
        <p:nvSpPr>
          <p:cNvPr id="104" name="Google Shape;104;p12"/>
          <p:cNvSpPr/>
          <p:nvPr/>
        </p:nvSpPr>
        <p:spPr>
          <a:xfrm>
            <a:off x="0" y="-1"/>
            <a:ext cx="12192000" cy="6858001"/>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panose="020F0502020204030204" pitchFamily="34" charset="0"/>
              <a:ea typeface="Calibri"/>
              <a:cs typeface="Calibri" panose="020F0502020204030204" pitchFamily="34" charset="0"/>
              <a:sym typeface="Calibri"/>
            </a:endParaRPr>
          </a:p>
        </p:txBody>
      </p:sp>
      <p:sp>
        <p:nvSpPr>
          <p:cNvPr id="105" name="Google Shape;105;p12"/>
          <p:cNvSpPr/>
          <p:nvPr/>
        </p:nvSpPr>
        <p:spPr>
          <a:xfrm>
            <a:off x="586901" y="491138"/>
            <a:ext cx="4104369" cy="489364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IE" sz="3600" b="0" i="0" u="none" strike="noStrike" cap="none">
                <a:solidFill>
                  <a:schemeClr val="lt1"/>
                </a:solidFill>
                <a:latin typeface="Calibri" panose="020F0502020204030204" pitchFamily="34" charset="0"/>
                <a:ea typeface="Calibri"/>
                <a:cs typeface="Calibri" panose="020F0502020204030204" pitchFamily="34" charset="0"/>
                <a:sym typeface="Calibri"/>
              </a:rPr>
              <a:t>ICONS WHICH CAN BE USED WITHIN THE </a:t>
            </a:r>
            <a:r>
              <a:rPr lang="en-IE" sz="3600" b="1" i="0" u="none" strike="noStrike" cap="none">
                <a:solidFill>
                  <a:schemeClr val="lt1"/>
                </a:solidFill>
                <a:latin typeface="Calibri" panose="020F0502020204030204" pitchFamily="34" charset="0"/>
                <a:ea typeface="Calibri"/>
                <a:cs typeface="Calibri" panose="020F0502020204030204" pitchFamily="34" charset="0"/>
                <a:sym typeface="Calibri"/>
              </a:rPr>
              <a:t>EPIC</a:t>
            </a:r>
            <a:endParaRPr sz="1400" b="0" i="0" u="none" strike="noStrike" cap="none">
              <a:solidFill>
                <a:srgbClr val="000000"/>
              </a:solidFill>
              <a:latin typeface="Calibri" panose="020F0502020204030204" pitchFamily="34" charset="0"/>
              <a:ea typeface="Arial"/>
              <a:cs typeface="Calibri" panose="020F0502020204030204" pitchFamily="34" charset="0"/>
              <a:sym typeface="Arial"/>
            </a:endParaRPr>
          </a:p>
          <a:p>
            <a:pPr marL="0" marR="0" lvl="0" indent="0" algn="l" rtl="0">
              <a:lnSpc>
                <a:spcPct val="100000"/>
              </a:lnSpc>
              <a:spcBef>
                <a:spcPts val="0"/>
              </a:spcBef>
              <a:spcAft>
                <a:spcPts val="0"/>
              </a:spcAft>
              <a:buClr>
                <a:schemeClr val="dk1"/>
              </a:buClr>
              <a:buSzPts val="1100"/>
              <a:buFont typeface="Arial"/>
              <a:buNone/>
            </a:pPr>
            <a:r>
              <a:rPr lang="en-IE" sz="3600" b="0" i="0" u="none" strike="noStrike" cap="none">
                <a:solidFill>
                  <a:schemeClr val="lt1"/>
                </a:solidFill>
                <a:latin typeface="Calibri" panose="020F0502020204030204" pitchFamily="34" charset="0"/>
                <a:ea typeface="Calibri"/>
                <a:cs typeface="Calibri" panose="020F0502020204030204" pitchFamily="34" charset="0"/>
                <a:sym typeface="Calibri"/>
              </a:rPr>
              <a:t>POWERPOINT</a:t>
            </a:r>
            <a:endParaRPr sz="1400" b="0" i="0" u="none" strike="noStrike" cap="none">
              <a:solidFill>
                <a:srgbClr val="000000"/>
              </a:solidFill>
              <a:latin typeface="Calibri" panose="020F0502020204030204" pitchFamily="34" charset="0"/>
              <a:ea typeface="Arial"/>
              <a:cs typeface="Calibri" panose="020F0502020204030204" pitchFamily="34" charset="0"/>
              <a:sym typeface="Arial"/>
            </a:endParaRPr>
          </a:p>
          <a:p>
            <a:pPr marL="0" marR="0" lvl="0" indent="0" algn="l" rtl="0">
              <a:lnSpc>
                <a:spcPct val="100000"/>
              </a:lnSpc>
              <a:spcBef>
                <a:spcPts val="0"/>
              </a:spcBef>
              <a:spcAft>
                <a:spcPts val="0"/>
              </a:spcAft>
              <a:buClr>
                <a:schemeClr val="dk1"/>
              </a:buClr>
              <a:buSzPts val="1100"/>
              <a:buFont typeface="Arial"/>
              <a:buNone/>
            </a:pPr>
            <a:endParaRPr sz="3600" b="0" i="0" u="none" strike="noStrike" cap="none">
              <a:solidFill>
                <a:schemeClr val="lt1"/>
              </a:solidFill>
              <a:latin typeface="Calibri" panose="020F0502020204030204" pitchFamily="34" charset="0"/>
              <a:ea typeface="Calibri"/>
              <a:cs typeface="Calibri" panose="020F0502020204030204" pitchFamily="34" charset="0"/>
              <a:sym typeface="Calibri"/>
            </a:endParaRPr>
          </a:p>
          <a:p>
            <a:pPr marL="52388" marR="0" lvl="0" indent="0" algn="l" rtl="0">
              <a:lnSpc>
                <a:spcPct val="100000"/>
              </a:lnSpc>
              <a:spcBef>
                <a:spcPts val="0"/>
              </a:spcBef>
              <a:spcAft>
                <a:spcPts val="0"/>
              </a:spcAft>
              <a:buClr>
                <a:schemeClr val="dk1"/>
              </a:buClr>
              <a:buSzPts val="900"/>
              <a:buFont typeface="Quattrocento Sans"/>
              <a:buNone/>
            </a:pPr>
            <a:r>
              <a:rPr lang="en-IE" sz="2400" b="0" i="1" u="none" strike="noStrike" cap="none">
                <a:solidFill>
                  <a:schemeClr val="lt1"/>
                </a:solidFill>
                <a:latin typeface="Calibri" panose="020F0502020204030204" pitchFamily="34" charset="0"/>
                <a:ea typeface="Calibri"/>
                <a:cs typeface="Calibri" panose="020F0502020204030204" pitchFamily="34" charset="0"/>
                <a:sym typeface="Calibri"/>
              </a:rPr>
              <a:t>Resize them without losing quality.  Change line colour, width and style. </a:t>
            </a:r>
            <a:endParaRPr sz="1400" b="0" i="0" u="none" strike="noStrike" cap="none">
              <a:solidFill>
                <a:srgbClr val="000000"/>
              </a:solidFill>
              <a:latin typeface="Calibri" panose="020F0502020204030204" pitchFamily="34" charset="0"/>
              <a:ea typeface="Arial"/>
              <a:cs typeface="Calibri" panose="020F0502020204030204" pitchFamily="34" charset="0"/>
              <a:sym typeface="Arial"/>
            </a:endParaRPr>
          </a:p>
          <a:p>
            <a:pPr marL="0" marR="0" lvl="0" indent="0" algn="l" rtl="0">
              <a:lnSpc>
                <a:spcPct val="100000"/>
              </a:lnSpc>
              <a:spcBef>
                <a:spcPts val="0"/>
              </a:spcBef>
              <a:spcAft>
                <a:spcPts val="0"/>
              </a:spcAft>
              <a:buClr>
                <a:schemeClr val="dk1"/>
              </a:buClr>
              <a:buSzPts val="1100"/>
              <a:buFont typeface="Arial"/>
              <a:buNone/>
            </a:pPr>
            <a:endParaRPr sz="3600" b="0" i="0" u="none" strike="noStrike" cap="none">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chemeClr val="lt1"/>
              </a:buClr>
              <a:buSzPts val="2400"/>
              <a:buFont typeface="Arial"/>
              <a:buNone/>
            </a:pPr>
            <a:r>
              <a:rPr lang="en-IE" sz="2400" b="0" i="0" u="none" strike="noStrike" cap="none">
                <a:solidFill>
                  <a:schemeClr val="lt1"/>
                </a:solidFill>
                <a:latin typeface="Calibri" panose="020F0502020204030204" pitchFamily="34" charset="0"/>
                <a:ea typeface="Calibri"/>
                <a:cs typeface="Calibri" panose="020F0502020204030204" pitchFamily="34" charset="0"/>
                <a:sym typeface="Calibri"/>
              </a:rPr>
              <a:t>Isn’t that nice? :)</a:t>
            </a:r>
            <a:endParaRPr sz="1400" b="0" i="0" u="none" strike="noStrike" cap="none">
              <a:solidFill>
                <a:srgbClr val="000000"/>
              </a:solidFill>
              <a:latin typeface="Calibri" panose="020F0502020204030204" pitchFamily="34" charset="0"/>
              <a:ea typeface="Arial"/>
              <a:cs typeface="Calibri" panose="020F0502020204030204" pitchFamily="34" charset="0"/>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Font Typeface and Size">
  <p:cSld name="Font Typeface and Size">
    <p:spTree>
      <p:nvGrpSpPr>
        <p:cNvPr id="1" name="Shape 106"/>
        <p:cNvGrpSpPr/>
        <p:nvPr/>
      </p:nvGrpSpPr>
      <p:grpSpPr>
        <a:xfrm>
          <a:off x="0" y="0"/>
          <a:ext cx="0" cy="0"/>
          <a:chOff x="0" y="0"/>
          <a:chExt cx="0" cy="0"/>
        </a:xfrm>
      </p:grpSpPr>
      <p:sp>
        <p:nvSpPr>
          <p:cNvPr id="107" name="Google Shape;107;p13"/>
          <p:cNvSpPr/>
          <p:nvPr/>
        </p:nvSpPr>
        <p:spPr>
          <a:xfrm>
            <a:off x="0" y="-1"/>
            <a:ext cx="12192000" cy="6858001"/>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1268B3"/>
              </a:solidFill>
              <a:latin typeface="Calibri" panose="020F0502020204030204" pitchFamily="34" charset="0"/>
              <a:ea typeface="Calibri"/>
              <a:cs typeface="Calibri" panose="020F0502020204030204" pitchFamily="34" charset="0"/>
              <a:sym typeface="Calibri"/>
            </a:endParaRPr>
          </a:p>
        </p:txBody>
      </p:sp>
      <p:sp>
        <p:nvSpPr>
          <p:cNvPr id="108" name="Google Shape;108;p13"/>
          <p:cNvSpPr/>
          <p:nvPr/>
        </p:nvSpPr>
        <p:spPr>
          <a:xfrm>
            <a:off x="424669" y="528535"/>
            <a:ext cx="5666415" cy="1446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4400"/>
              <a:buFont typeface="Calibri"/>
              <a:buNone/>
            </a:pPr>
            <a:r>
              <a:rPr lang="en-IE" sz="4400" b="1" i="0" u="none" strike="noStrike" cap="none" dirty="0">
                <a:solidFill>
                  <a:schemeClr val="lt1"/>
                </a:solidFill>
                <a:latin typeface="Calibri" panose="020F0502020204030204" pitchFamily="34" charset="0"/>
                <a:ea typeface="Calibri"/>
                <a:cs typeface="Calibri" panose="020F0502020204030204" pitchFamily="34" charset="0"/>
                <a:sym typeface="Calibri"/>
              </a:rPr>
              <a:t>EPIC</a:t>
            </a:r>
            <a:endParaRPr sz="4400" b="1"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4400"/>
              <a:buFont typeface="Arial"/>
              <a:buNone/>
            </a:pPr>
            <a:r>
              <a:rPr lang="en-IE" sz="4400" b="0" i="0" u="none" strike="noStrike" cap="none" dirty="0">
                <a:solidFill>
                  <a:schemeClr val="lt1"/>
                </a:solidFill>
                <a:latin typeface="Calibri" panose="020F0502020204030204" pitchFamily="34" charset="0"/>
                <a:ea typeface="Calibri"/>
                <a:cs typeface="Calibri" panose="020F0502020204030204" pitchFamily="34" charset="0"/>
                <a:sym typeface="Calibri"/>
              </a:rPr>
              <a:t>FONT TYPEFACE &amp; SIZE</a:t>
            </a:r>
            <a:endParaRPr sz="3600" b="0" i="0" u="none" strike="noStrike" cap="none" dirty="0">
              <a:solidFill>
                <a:schemeClr val="lt1"/>
              </a:solidFill>
              <a:latin typeface="Calibri" panose="020F0502020204030204" pitchFamily="34" charset="0"/>
              <a:ea typeface="Calibri"/>
              <a:cs typeface="Calibri" panose="020F0502020204030204" pitchFamily="34" charset="0"/>
              <a:sym typeface="Calibri"/>
            </a:endParaRPr>
          </a:p>
        </p:txBody>
      </p:sp>
      <p:sp>
        <p:nvSpPr>
          <p:cNvPr id="109" name="Google Shape;109;p13"/>
          <p:cNvSpPr/>
          <p:nvPr/>
        </p:nvSpPr>
        <p:spPr>
          <a:xfrm>
            <a:off x="7093974" y="1633466"/>
            <a:ext cx="4589207" cy="455509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IE" sz="3000" b="0" i="0" u="none" strike="noStrike" cap="none" dirty="0">
                <a:solidFill>
                  <a:schemeClr val="lt1"/>
                </a:solidFill>
                <a:latin typeface="Calibri" panose="020F0502020204030204" pitchFamily="34" charset="0"/>
                <a:ea typeface="Calibri"/>
                <a:cs typeface="Calibri" panose="020F0502020204030204" pitchFamily="34" charset="0"/>
                <a:sym typeface="Calibri"/>
              </a:rPr>
              <a:t>PLEASE ENSURE TO KEEP FONTS AS PER THE LAYOUT</a:t>
            </a:r>
            <a:endParaRPr sz="3000" b="0"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endParaRPr sz="1000" b="1"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endParaRPr sz="1000" b="1"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endParaRPr sz="1000" b="1"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r>
              <a:rPr lang="en-IE" sz="3000" b="0" i="0" u="none" strike="noStrike" cap="none" dirty="0">
                <a:solidFill>
                  <a:schemeClr val="lt1"/>
                </a:solidFill>
                <a:latin typeface="Calibri" panose="020F0502020204030204" pitchFamily="34" charset="0"/>
                <a:ea typeface="Calibri"/>
                <a:cs typeface="Calibri" panose="020F0502020204030204" pitchFamily="34" charset="0"/>
                <a:sym typeface="Calibri"/>
              </a:rPr>
              <a:t>36 point  -  Title Heading</a:t>
            </a:r>
            <a:endParaRPr sz="1400" b="0" i="0" u="none" strike="noStrike" cap="none" dirty="0">
              <a:solidFill>
                <a:srgbClr val="000000"/>
              </a:solidFill>
              <a:latin typeface="Calibri" panose="020F0502020204030204" pitchFamily="34" charset="0"/>
              <a:ea typeface="Arial"/>
              <a:cs typeface="Calibri" panose="020F0502020204030204" pitchFamily="34" charset="0"/>
              <a:sym typeface="Arial"/>
            </a:endParaRPr>
          </a:p>
          <a:p>
            <a:pPr marL="0" marR="0" lvl="0" indent="0" algn="l" rtl="0">
              <a:lnSpc>
                <a:spcPct val="100000"/>
              </a:lnSpc>
              <a:spcBef>
                <a:spcPts val="0"/>
              </a:spcBef>
              <a:spcAft>
                <a:spcPts val="0"/>
              </a:spcAft>
              <a:buClr>
                <a:schemeClr val="dk1"/>
              </a:buClr>
              <a:buSzPts val="1100"/>
              <a:buFont typeface="Arial"/>
              <a:buNone/>
            </a:pPr>
            <a:endParaRPr sz="1000" b="0"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r>
              <a:rPr lang="en-IE" sz="3000" b="0" i="0" u="none" strike="noStrike" cap="none" dirty="0">
                <a:solidFill>
                  <a:schemeClr val="lt1"/>
                </a:solidFill>
                <a:latin typeface="Calibri" panose="020F0502020204030204" pitchFamily="34" charset="0"/>
                <a:ea typeface="Calibri"/>
                <a:cs typeface="Calibri" panose="020F0502020204030204" pitchFamily="34" charset="0"/>
                <a:sym typeface="Calibri"/>
              </a:rPr>
              <a:t>30 point  -  Sub-Titles</a:t>
            </a:r>
            <a:endParaRPr sz="1400" b="0" i="0" u="none" strike="noStrike" cap="none" dirty="0">
              <a:solidFill>
                <a:srgbClr val="000000"/>
              </a:solidFill>
              <a:latin typeface="Calibri" panose="020F0502020204030204" pitchFamily="34" charset="0"/>
              <a:ea typeface="Arial"/>
              <a:cs typeface="Calibri" panose="020F0502020204030204" pitchFamily="34" charset="0"/>
              <a:sym typeface="Arial"/>
            </a:endParaRPr>
          </a:p>
          <a:p>
            <a:pPr marL="0" marR="0" lvl="0" indent="0" algn="l" rtl="0">
              <a:lnSpc>
                <a:spcPct val="100000"/>
              </a:lnSpc>
              <a:spcBef>
                <a:spcPts val="0"/>
              </a:spcBef>
              <a:spcAft>
                <a:spcPts val="0"/>
              </a:spcAft>
              <a:buClr>
                <a:schemeClr val="dk1"/>
              </a:buClr>
              <a:buSzPts val="1100"/>
              <a:buFont typeface="Arial"/>
              <a:buNone/>
            </a:pPr>
            <a:r>
              <a:rPr lang="en-IE" sz="3000" b="0" i="0" u="none" strike="noStrike" cap="none" dirty="0">
                <a:solidFill>
                  <a:schemeClr val="lt1"/>
                </a:solidFill>
                <a:latin typeface="Calibri" panose="020F0502020204030204" pitchFamily="34" charset="0"/>
                <a:ea typeface="Calibri"/>
                <a:cs typeface="Calibri" panose="020F0502020204030204" pitchFamily="34" charset="0"/>
                <a:sym typeface="Calibri"/>
              </a:rPr>
              <a:t>	       - Quotes	</a:t>
            </a:r>
            <a:endParaRPr sz="1400" b="0" i="0" u="none" strike="noStrike" cap="none" dirty="0">
              <a:solidFill>
                <a:srgbClr val="000000"/>
              </a:solidFill>
              <a:latin typeface="Calibri" panose="020F0502020204030204" pitchFamily="34" charset="0"/>
              <a:ea typeface="Arial"/>
              <a:cs typeface="Calibri" panose="020F0502020204030204" pitchFamily="34" charset="0"/>
              <a:sym typeface="Arial"/>
            </a:endParaRPr>
          </a:p>
          <a:p>
            <a:pPr marL="0" marR="0" lvl="0" indent="0" algn="l" rtl="0">
              <a:lnSpc>
                <a:spcPct val="100000"/>
              </a:lnSpc>
              <a:spcBef>
                <a:spcPts val="0"/>
              </a:spcBef>
              <a:spcAft>
                <a:spcPts val="0"/>
              </a:spcAft>
              <a:buClr>
                <a:schemeClr val="dk1"/>
              </a:buClr>
              <a:buSzPts val="1100"/>
              <a:buFont typeface="Arial"/>
              <a:buNone/>
            </a:pPr>
            <a:endParaRPr sz="1000" b="0"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r>
              <a:rPr lang="en-IE" sz="3000" b="0" i="0" u="none" strike="noStrike" cap="none" dirty="0">
                <a:solidFill>
                  <a:schemeClr val="lt1"/>
                </a:solidFill>
                <a:latin typeface="Calibri" panose="020F0502020204030204" pitchFamily="34" charset="0"/>
                <a:ea typeface="Calibri"/>
                <a:cs typeface="Calibri" panose="020F0502020204030204" pitchFamily="34" charset="0"/>
                <a:sym typeface="Calibri"/>
              </a:rPr>
              <a:t>24 point  -  Main Text Body </a:t>
            </a:r>
            <a:endParaRPr sz="30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chemeClr val="lt1"/>
              </a:solidFill>
              <a:latin typeface="Calibri" panose="020F0502020204030204" pitchFamily="34" charset="0"/>
              <a:ea typeface="Calibri"/>
              <a:cs typeface="Calibri" panose="020F0502020204030204" pitchFamily="34" charset="0"/>
              <a:sym typeface="Calibri"/>
            </a:endParaRPr>
          </a:p>
        </p:txBody>
      </p:sp>
      <p:sp>
        <p:nvSpPr>
          <p:cNvPr id="110" name="Google Shape;110;p13"/>
          <p:cNvSpPr/>
          <p:nvPr/>
        </p:nvSpPr>
        <p:spPr>
          <a:xfrm>
            <a:off x="424669" y="3172202"/>
            <a:ext cx="5489434" cy="212365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IE" sz="2400" b="0" i="0" u="none" strike="noStrike" cap="none" dirty="0">
                <a:solidFill>
                  <a:schemeClr val="lt1"/>
                </a:solidFill>
                <a:latin typeface="Calibri" panose="020F0502020204030204" pitchFamily="34" charset="0"/>
                <a:ea typeface="Calibri"/>
                <a:cs typeface="Calibri" panose="020F0502020204030204" pitchFamily="34" charset="0"/>
                <a:sym typeface="Calibri"/>
              </a:rPr>
              <a:t>Please ensure to keep the font sizes set as per the slide layouts. The font used throughout the </a:t>
            </a:r>
            <a:r>
              <a:rPr lang="en-IE" sz="2400" b="1" i="0" u="none" strike="noStrike" cap="none" dirty="0">
                <a:solidFill>
                  <a:schemeClr val="lt1"/>
                </a:solidFill>
                <a:latin typeface="Calibri" panose="020F0502020204030204" pitchFamily="34" charset="0"/>
                <a:ea typeface="Calibri"/>
                <a:cs typeface="Calibri" panose="020F0502020204030204" pitchFamily="34" charset="0"/>
                <a:sym typeface="Calibri"/>
              </a:rPr>
              <a:t>EPIC </a:t>
            </a:r>
            <a:r>
              <a:rPr lang="en-IE" sz="2400" b="0" i="0" u="none" strike="noStrike" cap="none" dirty="0">
                <a:solidFill>
                  <a:schemeClr val="lt1"/>
                </a:solidFill>
                <a:latin typeface="Calibri" panose="020F0502020204030204" pitchFamily="34" charset="0"/>
                <a:ea typeface="Calibri"/>
                <a:cs typeface="Calibri" panose="020F0502020204030204" pitchFamily="34" charset="0"/>
                <a:sym typeface="Calibri"/>
              </a:rPr>
              <a:t>PowerPoint is….</a:t>
            </a:r>
            <a:endParaRPr sz="2400" b="0"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lt1"/>
              </a:solidFill>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3600"/>
              <a:buFont typeface="Arial"/>
              <a:buNone/>
            </a:pPr>
            <a:r>
              <a:rPr lang="en-IE" sz="3600" b="1" i="1" u="none" strike="noStrike" cap="none" dirty="0">
                <a:solidFill>
                  <a:schemeClr val="lt1"/>
                </a:solidFill>
                <a:latin typeface="Calibri" panose="020F0502020204030204" pitchFamily="34" charset="0"/>
                <a:ea typeface="Calibri"/>
                <a:cs typeface="Calibri" panose="020F0502020204030204" pitchFamily="34" charset="0"/>
                <a:sym typeface="Calibri"/>
              </a:rPr>
              <a:t>Calibri</a:t>
            </a:r>
            <a:endParaRPr sz="3600" b="0" i="0" u="none" strike="noStrike" cap="none" dirty="0">
              <a:solidFill>
                <a:schemeClr val="lt1"/>
              </a:solidFill>
              <a:latin typeface="Calibri" panose="020F0502020204030204" pitchFamily="34" charset="0"/>
              <a:ea typeface="Calibri"/>
              <a:cs typeface="Calibri" panose="020F0502020204030204" pitchFamily="34" charset="0"/>
              <a:sym typeface="Calibri"/>
            </a:endParaRPr>
          </a:p>
        </p:txBody>
      </p:sp>
      <p:cxnSp>
        <p:nvCxnSpPr>
          <p:cNvPr id="111" name="Google Shape;111;p13"/>
          <p:cNvCxnSpPr/>
          <p:nvPr/>
        </p:nvCxnSpPr>
        <p:spPr>
          <a:xfrm>
            <a:off x="6592529" y="-1"/>
            <a:ext cx="0" cy="6681020"/>
          </a:xfrm>
          <a:prstGeom prst="straightConnector1">
            <a:avLst/>
          </a:prstGeom>
          <a:noFill/>
          <a:ln w="9525" cap="flat" cmpd="sng">
            <a:solidFill>
              <a:schemeClr val="lt1"/>
            </a:solidFill>
            <a:prstDash val="solid"/>
            <a:miter lim="800000"/>
            <a:headEnd type="none" w="sm" len="sm"/>
            <a:tailEnd type="none" w="sm" len="sm"/>
          </a:ln>
        </p:spPr>
      </p:cxnSp>
      <p:cxnSp>
        <p:nvCxnSpPr>
          <p:cNvPr id="112" name="Google Shape;112;p13"/>
          <p:cNvCxnSpPr/>
          <p:nvPr/>
        </p:nvCxnSpPr>
        <p:spPr>
          <a:xfrm rot="10800000">
            <a:off x="0" y="2503620"/>
            <a:ext cx="6592529" cy="0"/>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 Icons with Title">
  <p:cSld name="3 Icons with Title">
    <p:spTree>
      <p:nvGrpSpPr>
        <p:cNvPr id="1" name="Shape 113"/>
        <p:cNvGrpSpPr/>
        <p:nvPr/>
      </p:nvGrpSpPr>
      <p:grpSpPr>
        <a:xfrm>
          <a:off x="0" y="0"/>
          <a:ext cx="0" cy="0"/>
          <a:chOff x="0" y="0"/>
          <a:chExt cx="0" cy="0"/>
        </a:xfrm>
      </p:grpSpPr>
      <p:sp>
        <p:nvSpPr>
          <p:cNvPr id="114" name="Google Shape;114;p14"/>
          <p:cNvSpPr/>
          <p:nvPr/>
        </p:nvSpPr>
        <p:spPr>
          <a:xfrm rot="5400000">
            <a:off x="4610365" y="-4597113"/>
            <a:ext cx="2984522" cy="12178751"/>
          </a:xfrm>
          <a:custGeom>
            <a:avLst/>
            <a:gdLst/>
            <a:ahLst/>
            <a:cxnLst/>
            <a:rect l="l" t="t" r="r" b="b"/>
            <a:pathLst>
              <a:path w="7076033" h="6863784" extrusionOk="0">
                <a:moveTo>
                  <a:pt x="0" y="1"/>
                </a:moveTo>
                <a:lnTo>
                  <a:pt x="7076034" y="0"/>
                </a:lnTo>
                <a:lnTo>
                  <a:pt x="5924975" y="6863784"/>
                </a:lnTo>
                <a:lnTo>
                  <a:pt x="0" y="6858001"/>
                </a:lnTo>
                <a:lnTo>
                  <a:pt x="0" y="1"/>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5" name="Google Shape;115;p14"/>
          <p:cNvSpPr/>
          <p:nvPr/>
        </p:nvSpPr>
        <p:spPr>
          <a:xfrm>
            <a:off x="16262195" y="7966708"/>
            <a:ext cx="452438" cy="454025"/>
          </a:xfrm>
          <a:prstGeom prst="ellipse">
            <a:avLst/>
          </a:prstGeom>
          <a:solidFill>
            <a:srgbClr val="4FC5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16" name="Google Shape;116;p14"/>
          <p:cNvSpPr/>
          <p:nvPr/>
        </p:nvSpPr>
        <p:spPr>
          <a:xfrm>
            <a:off x="16063758" y="8581070"/>
            <a:ext cx="719137" cy="720725"/>
          </a:xfrm>
          <a:prstGeom prst="ellipse">
            <a:avLst/>
          </a:prstGeom>
          <a:solidFill>
            <a:srgbClr val="7864A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17" name="Google Shape;117;p14"/>
          <p:cNvSpPr/>
          <p:nvPr/>
        </p:nvSpPr>
        <p:spPr>
          <a:xfrm>
            <a:off x="16898783" y="7961945"/>
            <a:ext cx="1060450" cy="1058863"/>
          </a:xfrm>
          <a:prstGeom prst="ellipse">
            <a:avLst/>
          </a:prstGeom>
          <a:solidFill>
            <a:srgbClr val="F16B6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18" name="Google Shape;118;p14"/>
          <p:cNvSpPr/>
          <p:nvPr/>
        </p:nvSpPr>
        <p:spPr>
          <a:xfrm>
            <a:off x="16414595" y="8119108"/>
            <a:ext cx="452438" cy="454025"/>
          </a:xfrm>
          <a:prstGeom prst="ellipse">
            <a:avLst/>
          </a:prstGeom>
          <a:solidFill>
            <a:srgbClr val="4FC5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19" name="Google Shape;119;p14"/>
          <p:cNvSpPr/>
          <p:nvPr/>
        </p:nvSpPr>
        <p:spPr>
          <a:xfrm>
            <a:off x="16216158" y="8733470"/>
            <a:ext cx="719137" cy="720725"/>
          </a:xfrm>
          <a:prstGeom prst="ellipse">
            <a:avLst/>
          </a:prstGeom>
          <a:solidFill>
            <a:srgbClr val="7864A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20" name="Google Shape;120;p14"/>
          <p:cNvSpPr/>
          <p:nvPr/>
        </p:nvSpPr>
        <p:spPr>
          <a:xfrm>
            <a:off x="17051183" y="8114345"/>
            <a:ext cx="1060450" cy="1058863"/>
          </a:xfrm>
          <a:prstGeom prst="ellipse">
            <a:avLst/>
          </a:prstGeom>
          <a:solidFill>
            <a:srgbClr val="F16B6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21" name="Google Shape;121;p14"/>
          <p:cNvSpPr/>
          <p:nvPr/>
        </p:nvSpPr>
        <p:spPr>
          <a:xfrm>
            <a:off x="16566995" y="8271508"/>
            <a:ext cx="452438" cy="454025"/>
          </a:xfrm>
          <a:prstGeom prst="ellipse">
            <a:avLst/>
          </a:prstGeom>
          <a:solidFill>
            <a:srgbClr val="4FC5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22" name="Google Shape;122;p14"/>
          <p:cNvSpPr/>
          <p:nvPr/>
        </p:nvSpPr>
        <p:spPr>
          <a:xfrm>
            <a:off x="16368558" y="8885870"/>
            <a:ext cx="719137" cy="720725"/>
          </a:xfrm>
          <a:prstGeom prst="ellipse">
            <a:avLst/>
          </a:prstGeom>
          <a:solidFill>
            <a:srgbClr val="7864A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sp>
        <p:nvSpPr>
          <p:cNvPr id="123" name="Google Shape;123;p14"/>
          <p:cNvSpPr/>
          <p:nvPr/>
        </p:nvSpPr>
        <p:spPr>
          <a:xfrm>
            <a:off x="17203583" y="8266745"/>
            <a:ext cx="1060450" cy="1058863"/>
          </a:xfrm>
          <a:prstGeom prst="ellipse">
            <a:avLst/>
          </a:prstGeom>
          <a:solidFill>
            <a:srgbClr val="F16B6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000000"/>
              </a:solidFill>
              <a:latin typeface="Calibri" panose="020F0502020204030204" pitchFamily="34" charset="0"/>
              <a:ea typeface="Merriweather Sans"/>
              <a:cs typeface="Calibri" panose="020F0502020204030204" pitchFamily="34" charset="0"/>
              <a:sym typeface="Merriweather Sans"/>
            </a:endParaRPr>
          </a:p>
        </p:txBody>
      </p:sp>
      <p:pic>
        <p:nvPicPr>
          <p:cNvPr id="124" name="Google Shape;124;p14"/>
          <p:cNvPicPr preferRelativeResize="0"/>
          <p:nvPr/>
        </p:nvPicPr>
        <p:blipFill rotWithShape="1">
          <a:blip r:embed="rId2">
            <a:alphaModFix/>
          </a:blip>
          <a:srcRect l="16211" r="16209"/>
          <a:stretch/>
        </p:blipFill>
        <p:spPr>
          <a:xfrm>
            <a:off x="13804745" y="3534408"/>
            <a:ext cx="863600" cy="865187"/>
          </a:xfrm>
          <a:prstGeom prst="rect">
            <a:avLst/>
          </a:prstGeom>
          <a:noFill/>
          <a:ln>
            <a:noFill/>
          </a:ln>
        </p:spPr>
      </p:pic>
      <p:sp>
        <p:nvSpPr>
          <p:cNvPr id="125" name="Google Shape;125;p14"/>
          <p:cNvSpPr txBox="1">
            <a:spLocks noGrp="1"/>
          </p:cNvSpPr>
          <p:nvPr>
            <p:ph type="body" idx="1"/>
          </p:nvPr>
        </p:nvSpPr>
        <p:spPr>
          <a:xfrm>
            <a:off x="13250" y="901279"/>
            <a:ext cx="12192000" cy="69735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3600"/>
              <a:buNone/>
              <a:defRPr sz="36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14"/>
          <p:cNvSpPr txBox="1">
            <a:spLocks noGrp="1"/>
          </p:cNvSpPr>
          <p:nvPr>
            <p:ph type="body" idx="2"/>
          </p:nvPr>
        </p:nvSpPr>
        <p:spPr>
          <a:xfrm>
            <a:off x="684287" y="3236316"/>
            <a:ext cx="3408830" cy="10457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4D4D4C"/>
              </a:buClr>
              <a:buSzPts val="3000"/>
              <a:buNone/>
              <a:defRPr sz="30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14"/>
          <p:cNvSpPr txBox="1">
            <a:spLocks noGrp="1"/>
          </p:cNvSpPr>
          <p:nvPr>
            <p:ph type="body" idx="3"/>
          </p:nvPr>
        </p:nvSpPr>
        <p:spPr>
          <a:xfrm>
            <a:off x="684287" y="4432247"/>
            <a:ext cx="3408830" cy="141274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4D4D4C"/>
              </a:buClr>
              <a:buSzPts val="2400"/>
              <a:buNone/>
              <a:defRPr sz="24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28" name="Google Shape;128;p14"/>
          <p:cNvCxnSpPr/>
          <p:nvPr/>
        </p:nvCxnSpPr>
        <p:spPr>
          <a:xfrm rot="10800000">
            <a:off x="555813" y="4342602"/>
            <a:ext cx="3591091" cy="0"/>
          </a:xfrm>
          <a:prstGeom prst="straightConnector1">
            <a:avLst/>
          </a:prstGeom>
          <a:noFill/>
          <a:ln w="12700" cap="flat" cmpd="sng">
            <a:solidFill>
              <a:srgbClr val="1268B3"/>
            </a:solidFill>
            <a:prstDash val="solid"/>
            <a:miter lim="800000"/>
            <a:headEnd type="none" w="sm" len="sm"/>
            <a:tailEnd type="none" w="sm" len="sm"/>
          </a:ln>
        </p:spPr>
      </p:cxnSp>
      <p:sp>
        <p:nvSpPr>
          <p:cNvPr id="129" name="Google Shape;129;p14"/>
          <p:cNvSpPr txBox="1">
            <a:spLocks noGrp="1"/>
          </p:cNvSpPr>
          <p:nvPr>
            <p:ph type="body" idx="4"/>
          </p:nvPr>
        </p:nvSpPr>
        <p:spPr>
          <a:xfrm>
            <a:off x="4512216" y="3236316"/>
            <a:ext cx="3408830" cy="10457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4D4D4C"/>
              </a:buClr>
              <a:buSzPts val="3000"/>
              <a:buNone/>
              <a:defRPr sz="30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14"/>
          <p:cNvSpPr txBox="1">
            <a:spLocks noGrp="1"/>
          </p:cNvSpPr>
          <p:nvPr>
            <p:ph type="body" idx="5"/>
          </p:nvPr>
        </p:nvSpPr>
        <p:spPr>
          <a:xfrm>
            <a:off x="4512216" y="4432247"/>
            <a:ext cx="3408830" cy="141274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4D4D4C"/>
              </a:buClr>
              <a:buSzPts val="2400"/>
              <a:buNone/>
              <a:defRPr sz="24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1" name="Google Shape;131;p14"/>
          <p:cNvCxnSpPr/>
          <p:nvPr/>
        </p:nvCxnSpPr>
        <p:spPr>
          <a:xfrm rot="10800000">
            <a:off x="4383742" y="4342602"/>
            <a:ext cx="3591091" cy="0"/>
          </a:xfrm>
          <a:prstGeom prst="straightConnector1">
            <a:avLst/>
          </a:prstGeom>
          <a:noFill/>
          <a:ln w="12700" cap="flat" cmpd="sng">
            <a:solidFill>
              <a:srgbClr val="1268B3"/>
            </a:solidFill>
            <a:prstDash val="solid"/>
            <a:miter lim="800000"/>
            <a:headEnd type="none" w="sm" len="sm"/>
            <a:tailEnd type="none" w="sm" len="sm"/>
          </a:ln>
        </p:spPr>
      </p:cxnSp>
      <p:sp>
        <p:nvSpPr>
          <p:cNvPr id="132" name="Google Shape;132;p14"/>
          <p:cNvSpPr txBox="1">
            <a:spLocks noGrp="1"/>
          </p:cNvSpPr>
          <p:nvPr>
            <p:ph type="body" idx="6"/>
          </p:nvPr>
        </p:nvSpPr>
        <p:spPr>
          <a:xfrm>
            <a:off x="8228086" y="3236316"/>
            <a:ext cx="3408830" cy="10457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4D4D4C"/>
              </a:buClr>
              <a:buSzPts val="3000"/>
              <a:buNone/>
              <a:defRPr sz="30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14"/>
          <p:cNvSpPr txBox="1">
            <a:spLocks noGrp="1"/>
          </p:cNvSpPr>
          <p:nvPr>
            <p:ph type="body" idx="7"/>
          </p:nvPr>
        </p:nvSpPr>
        <p:spPr>
          <a:xfrm>
            <a:off x="8228086" y="4432247"/>
            <a:ext cx="3408830" cy="141274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4D4D4C"/>
              </a:buClr>
              <a:buSzPts val="2400"/>
              <a:buNone/>
              <a:defRPr sz="24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4" name="Google Shape;134;p14"/>
          <p:cNvCxnSpPr/>
          <p:nvPr/>
        </p:nvCxnSpPr>
        <p:spPr>
          <a:xfrm rot="10800000">
            <a:off x="8099612" y="4342602"/>
            <a:ext cx="3591091" cy="0"/>
          </a:xfrm>
          <a:prstGeom prst="straightConnector1">
            <a:avLst/>
          </a:prstGeom>
          <a:noFill/>
          <a:ln w="12700" cap="flat" cmpd="sng">
            <a:solidFill>
              <a:srgbClr val="1268B3"/>
            </a:solidFill>
            <a:prstDash val="solid"/>
            <a:miter lim="800000"/>
            <a:headEnd type="none" w="sm" len="sm"/>
            <a:tailEnd type="none" w="sm" len="sm"/>
          </a:ln>
        </p:spPr>
      </p:cxnSp>
      <p:sp>
        <p:nvSpPr>
          <p:cNvPr id="135" name="Google Shape;135;p14"/>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pic>
        <p:nvPicPr>
          <p:cNvPr id="136" name="Google Shape;136;p14"/>
          <p:cNvPicPr preferRelativeResize="0"/>
          <p:nvPr/>
        </p:nvPicPr>
        <p:blipFill rotWithShape="1">
          <a:blip r:embed="rId3">
            <a:alphaModFix/>
          </a:blip>
          <a:srcRect l="-29572" t="35076" r="29570" b="-35075"/>
          <a:stretch/>
        </p:blipFill>
        <p:spPr>
          <a:xfrm>
            <a:off x="8261657" y="5060"/>
            <a:ext cx="3943593" cy="3545568"/>
          </a:xfrm>
          <a:prstGeom prst="rect">
            <a:avLst/>
          </a:prstGeom>
          <a:noFill/>
          <a:ln>
            <a:noFill/>
          </a:ln>
        </p:spPr>
      </p:pic>
      <p:sp>
        <p:nvSpPr>
          <p:cNvPr id="137" name="Google Shape;137;p14"/>
          <p:cNvSpPr/>
          <p:nvPr/>
        </p:nvSpPr>
        <p:spPr>
          <a:xfrm rot="-747100">
            <a:off x="1758912" y="2179950"/>
            <a:ext cx="979063" cy="892811"/>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 name="Google Shape;138;p14"/>
          <p:cNvSpPr/>
          <p:nvPr/>
        </p:nvSpPr>
        <p:spPr>
          <a:xfrm rot="649108">
            <a:off x="5613094" y="2122558"/>
            <a:ext cx="979063" cy="892811"/>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9" name="Google Shape;139;p14"/>
          <p:cNvSpPr/>
          <p:nvPr/>
        </p:nvSpPr>
        <p:spPr>
          <a:xfrm rot="-383571">
            <a:off x="9635129" y="2128224"/>
            <a:ext cx="979063" cy="892811"/>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xt Left (Blue) Photo Right">
  <p:cSld name="Text Left (Blue) Photo Right">
    <p:spTree>
      <p:nvGrpSpPr>
        <p:cNvPr id="1" name="Shape 140"/>
        <p:cNvGrpSpPr/>
        <p:nvPr/>
      </p:nvGrpSpPr>
      <p:grpSpPr>
        <a:xfrm>
          <a:off x="0" y="0"/>
          <a:ext cx="0" cy="0"/>
          <a:chOff x="0" y="0"/>
          <a:chExt cx="0" cy="0"/>
        </a:xfrm>
      </p:grpSpPr>
      <p:sp>
        <p:nvSpPr>
          <p:cNvPr id="141" name="Google Shape;141;p15"/>
          <p:cNvSpPr/>
          <p:nvPr/>
        </p:nvSpPr>
        <p:spPr>
          <a:xfrm>
            <a:off x="0" y="0"/>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2" name="Google Shape;142;p15"/>
          <p:cNvSpPr txBox="1">
            <a:spLocks noGrp="1"/>
          </p:cNvSpPr>
          <p:nvPr>
            <p:ph type="body" idx="1"/>
          </p:nvPr>
        </p:nvSpPr>
        <p:spPr>
          <a:xfrm>
            <a:off x="606335" y="2052748"/>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3" name="Google Shape;143;p15"/>
          <p:cNvPicPr preferRelativeResize="0"/>
          <p:nvPr/>
        </p:nvPicPr>
        <p:blipFill rotWithShape="1">
          <a:blip r:embed="rId2">
            <a:alphaModFix/>
          </a:blip>
          <a:srcRect/>
          <a:stretch/>
        </p:blipFill>
        <p:spPr>
          <a:xfrm>
            <a:off x="-939314" y="-2471809"/>
            <a:ext cx="4590288" cy="4126992"/>
          </a:xfrm>
          <a:prstGeom prst="rect">
            <a:avLst/>
          </a:prstGeom>
          <a:noFill/>
          <a:ln>
            <a:noFill/>
          </a:ln>
        </p:spPr>
      </p:pic>
      <p:sp>
        <p:nvSpPr>
          <p:cNvPr id="144" name="Google Shape;144;p15"/>
          <p:cNvSpPr/>
          <p:nvPr/>
        </p:nvSpPr>
        <p:spPr>
          <a:xfrm rot="256793">
            <a:off x="-140890" y="570860"/>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5" name="Google Shape;145;p15"/>
          <p:cNvSpPr txBox="1">
            <a:spLocks noGrp="1"/>
          </p:cNvSpPr>
          <p:nvPr>
            <p:ph type="body" idx="2"/>
          </p:nvPr>
        </p:nvSpPr>
        <p:spPr>
          <a:xfrm rot="256793">
            <a:off x="592447" y="686976"/>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46" name="Google Shape;146;p15"/>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
        <p:nvSpPr>
          <p:cNvPr id="147" name="Google Shape;147;p15"/>
          <p:cNvSpPr>
            <a:spLocks noGrp="1"/>
          </p:cNvSpPr>
          <p:nvPr>
            <p:ph type="pic" idx="3"/>
          </p:nvPr>
        </p:nvSpPr>
        <p:spPr>
          <a:xfrm>
            <a:off x="5804728" y="-14012"/>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hoto Right Text Left (Blue)">
  <p:cSld name="Photo Right Text Left (Blue)">
    <p:spTree>
      <p:nvGrpSpPr>
        <p:cNvPr id="1" name="Shape 148"/>
        <p:cNvGrpSpPr/>
        <p:nvPr/>
      </p:nvGrpSpPr>
      <p:grpSpPr>
        <a:xfrm>
          <a:off x="0" y="0"/>
          <a:ext cx="0" cy="0"/>
          <a:chOff x="0" y="0"/>
          <a:chExt cx="0" cy="0"/>
        </a:xfrm>
      </p:grpSpPr>
      <p:sp>
        <p:nvSpPr>
          <p:cNvPr id="149" name="Google Shape;149;p16"/>
          <p:cNvSpPr/>
          <p:nvPr/>
        </p:nvSpPr>
        <p:spPr>
          <a:xfrm flipH="1">
            <a:off x="3842853" y="-13252"/>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0" name="Google Shape;150;p16"/>
          <p:cNvSpPr txBox="1">
            <a:spLocks noGrp="1"/>
          </p:cNvSpPr>
          <p:nvPr>
            <p:ph type="body" idx="1"/>
          </p:nvPr>
        </p:nvSpPr>
        <p:spPr>
          <a:xfrm>
            <a:off x="6202017" y="2263203"/>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51" name="Google Shape;151;p16"/>
          <p:cNvPicPr preferRelativeResize="0"/>
          <p:nvPr/>
        </p:nvPicPr>
        <p:blipFill rotWithShape="1">
          <a:blip r:embed="rId2">
            <a:alphaModFix/>
          </a:blip>
          <a:srcRect/>
          <a:stretch/>
        </p:blipFill>
        <p:spPr>
          <a:xfrm>
            <a:off x="8669452" y="-2238332"/>
            <a:ext cx="4590288" cy="4126992"/>
          </a:xfrm>
          <a:prstGeom prst="rect">
            <a:avLst/>
          </a:prstGeom>
          <a:noFill/>
          <a:ln>
            <a:noFill/>
          </a:ln>
        </p:spPr>
      </p:pic>
      <p:sp>
        <p:nvSpPr>
          <p:cNvPr id="152" name="Google Shape;152;p16"/>
          <p:cNvSpPr/>
          <p:nvPr/>
        </p:nvSpPr>
        <p:spPr>
          <a:xfrm rot="-256793" flipH="1">
            <a:off x="7174033" y="791785"/>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3" name="Google Shape;153;p16"/>
          <p:cNvSpPr txBox="1">
            <a:spLocks noGrp="1"/>
          </p:cNvSpPr>
          <p:nvPr>
            <p:ph type="body" idx="2"/>
          </p:nvPr>
        </p:nvSpPr>
        <p:spPr>
          <a:xfrm rot="-232546">
            <a:off x="7892491" y="935068"/>
            <a:ext cx="3912108" cy="743199"/>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16"/>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
        <p:nvSpPr>
          <p:cNvPr id="155" name="Google Shape;155;p16"/>
          <p:cNvSpPr>
            <a:spLocks noGrp="1"/>
          </p:cNvSpPr>
          <p:nvPr>
            <p:ph type="pic" idx="3"/>
          </p:nvPr>
        </p:nvSpPr>
        <p:spPr>
          <a:xfrm flipH="1">
            <a:off x="-26281" y="0"/>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6" name="Google Shape;156;p16"/>
          <p:cNvSpPr txBox="1"/>
          <p:nvPr/>
        </p:nvSpPr>
        <p:spPr>
          <a:xfrm>
            <a:off x="810668" y="6441607"/>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 Top - Text Bottom Blue">
  <p:cSld name="Photo Top - Text Bottom Blue">
    <p:spTree>
      <p:nvGrpSpPr>
        <p:cNvPr id="1" name="Shape 157"/>
        <p:cNvGrpSpPr/>
        <p:nvPr/>
      </p:nvGrpSpPr>
      <p:grpSpPr>
        <a:xfrm>
          <a:off x="0" y="0"/>
          <a:ext cx="0" cy="0"/>
          <a:chOff x="0" y="0"/>
          <a:chExt cx="0" cy="0"/>
        </a:xfrm>
      </p:grpSpPr>
      <p:sp>
        <p:nvSpPr>
          <p:cNvPr id="158" name="Google Shape;158;p17"/>
          <p:cNvSpPr/>
          <p:nvPr/>
        </p:nvSpPr>
        <p:spPr>
          <a:xfrm rot="-5400000">
            <a:off x="3309730" y="-2024268"/>
            <a:ext cx="5572539" cy="12192000"/>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9" name="Google Shape;159;p17"/>
          <p:cNvSpPr txBox="1">
            <a:spLocks noGrp="1"/>
          </p:cNvSpPr>
          <p:nvPr>
            <p:ph type="body" idx="1"/>
          </p:nvPr>
        </p:nvSpPr>
        <p:spPr>
          <a:xfrm>
            <a:off x="702256" y="3553398"/>
            <a:ext cx="10853639" cy="633861"/>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3000"/>
              <a:buNone/>
              <a:defRPr sz="3000">
                <a:solidFill>
                  <a:schemeClr val="lt1"/>
                </a:solidFill>
                <a:latin typeface="Calibri"/>
                <a:ea typeface="Calibri"/>
                <a:cs typeface="Calibri"/>
                <a:sym typeface="Calibri"/>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p17"/>
          <p:cNvSpPr txBox="1">
            <a:spLocks noGrp="1"/>
          </p:cNvSpPr>
          <p:nvPr>
            <p:ph type="body" idx="2"/>
          </p:nvPr>
        </p:nvSpPr>
        <p:spPr>
          <a:xfrm>
            <a:off x="702256" y="4558542"/>
            <a:ext cx="10853639" cy="177042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1" name="Google Shape;161;p17"/>
          <p:cNvSpPr/>
          <p:nvPr/>
        </p:nvSpPr>
        <p:spPr>
          <a:xfrm rot="285998">
            <a:off x="-99436" y="2058511"/>
            <a:ext cx="5289466" cy="825926"/>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2" name="Google Shape;162;p17"/>
          <p:cNvSpPr txBox="1">
            <a:spLocks noGrp="1"/>
          </p:cNvSpPr>
          <p:nvPr>
            <p:ph type="body" idx="3"/>
          </p:nvPr>
        </p:nvSpPr>
        <p:spPr>
          <a:xfrm rot="285998">
            <a:off x="464254" y="2161220"/>
            <a:ext cx="3912108"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17"/>
          <p:cNvSpPr>
            <a:spLocks noGrp="1"/>
          </p:cNvSpPr>
          <p:nvPr>
            <p:ph type="pic" idx="4"/>
          </p:nvPr>
        </p:nvSpPr>
        <p:spPr>
          <a:xfrm>
            <a:off x="0" y="0"/>
            <a:ext cx="12205253" cy="3458334"/>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7F7F7F"/>
              </a:buClr>
              <a:buSzPts val="2800"/>
              <a:buFont typeface="Arial"/>
              <a:buNone/>
              <a:defRPr sz="2800" b="0" i="0" u="none" strike="noStrike" cap="none">
                <a:solidFill>
                  <a:srgbClr val="7F7F7F"/>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4" name="Google Shape;164;p17"/>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pic>
        <p:nvPicPr>
          <p:cNvPr id="165" name="Google Shape;165;p17"/>
          <p:cNvPicPr preferRelativeResize="0"/>
          <p:nvPr/>
        </p:nvPicPr>
        <p:blipFill rotWithShape="1">
          <a:blip r:embed="rId2">
            <a:alphaModFix amt="18000"/>
          </a:blip>
          <a:srcRect/>
          <a:stretch/>
        </p:blipFill>
        <p:spPr>
          <a:xfrm>
            <a:off x="8449742" y="3881373"/>
            <a:ext cx="4590288" cy="4126992"/>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hoto Top - Text Bottom Red">
  <p:cSld name="Photo Top - Text Bottom Red">
    <p:spTree>
      <p:nvGrpSpPr>
        <p:cNvPr id="1" name="Shape 166"/>
        <p:cNvGrpSpPr/>
        <p:nvPr/>
      </p:nvGrpSpPr>
      <p:grpSpPr>
        <a:xfrm>
          <a:off x="0" y="0"/>
          <a:ext cx="0" cy="0"/>
          <a:chOff x="0" y="0"/>
          <a:chExt cx="0" cy="0"/>
        </a:xfrm>
      </p:grpSpPr>
      <p:sp>
        <p:nvSpPr>
          <p:cNvPr id="167" name="Google Shape;167;p18"/>
          <p:cNvSpPr/>
          <p:nvPr/>
        </p:nvSpPr>
        <p:spPr>
          <a:xfrm rot="-5400000">
            <a:off x="3309730" y="-2024268"/>
            <a:ext cx="5572539" cy="12192000"/>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8" name="Google Shape;168;p18"/>
          <p:cNvSpPr/>
          <p:nvPr/>
        </p:nvSpPr>
        <p:spPr>
          <a:xfrm rot="285998">
            <a:off x="-99436" y="2058511"/>
            <a:ext cx="5289466"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9" name="Google Shape;169;p18"/>
          <p:cNvSpPr txBox="1">
            <a:spLocks noGrp="1"/>
          </p:cNvSpPr>
          <p:nvPr>
            <p:ph type="body" idx="1"/>
          </p:nvPr>
        </p:nvSpPr>
        <p:spPr>
          <a:xfrm rot="285998">
            <a:off x="464254" y="2161220"/>
            <a:ext cx="3912108"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18"/>
          <p:cNvSpPr>
            <a:spLocks noGrp="1"/>
          </p:cNvSpPr>
          <p:nvPr>
            <p:ph type="pic" idx="2"/>
          </p:nvPr>
        </p:nvSpPr>
        <p:spPr>
          <a:xfrm>
            <a:off x="0" y="0"/>
            <a:ext cx="12205253" cy="3458334"/>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7F7F7F"/>
              </a:buClr>
              <a:buSzPts val="2800"/>
              <a:buFont typeface="Arial"/>
              <a:buNone/>
              <a:defRPr sz="2800" b="0" i="0" u="none" strike="noStrike" cap="none">
                <a:solidFill>
                  <a:srgbClr val="7F7F7F"/>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1" name="Google Shape;171;p18"/>
          <p:cNvSpPr txBox="1">
            <a:spLocks noGrp="1"/>
          </p:cNvSpPr>
          <p:nvPr>
            <p:ph type="body" idx="3"/>
          </p:nvPr>
        </p:nvSpPr>
        <p:spPr>
          <a:xfrm>
            <a:off x="702256" y="3553398"/>
            <a:ext cx="10853639" cy="633861"/>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3000"/>
              <a:buNone/>
              <a:defRPr sz="3000">
                <a:solidFill>
                  <a:schemeClr val="lt1"/>
                </a:solidFill>
                <a:latin typeface="Calibri"/>
                <a:ea typeface="Calibri"/>
                <a:cs typeface="Calibri"/>
                <a:sym typeface="Calibri"/>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18"/>
          <p:cNvSpPr txBox="1">
            <a:spLocks noGrp="1"/>
          </p:cNvSpPr>
          <p:nvPr>
            <p:ph type="body" idx="4"/>
          </p:nvPr>
        </p:nvSpPr>
        <p:spPr>
          <a:xfrm>
            <a:off x="702256" y="4558542"/>
            <a:ext cx="10853639" cy="177042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18"/>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pic>
        <p:nvPicPr>
          <p:cNvPr id="174" name="Google Shape;174;p18"/>
          <p:cNvPicPr preferRelativeResize="0"/>
          <p:nvPr/>
        </p:nvPicPr>
        <p:blipFill rotWithShape="1">
          <a:blip r:embed="rId2">
            <a:alphaModFix amt="18000"/>
          </a:blip>
          <a:srcRect/>
          <a:stretch/>
        </p:blipFill>
        <p:spPr>
          <a:xfrm>
            <a:off x="8449742" y="3881373"/>
            <a:ext cx="4590288" cy="4126992"/>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Slide">
  <p:cSld name="Quote Slide">
    <p:spTree>
      <p:nvGrpSpPr>
        <p:cNvPr id="1" name="Shape 175"/>
        <p:cNvGrpSpPr/>
        <p:nvPr/>
      </p:nvGrpSpPr>
      <p:grpSpPr>
        <a:xfrm>
          <a:off x="0" y="0"/>
          <a:ext cx="0" cy="0"/>
          <a:chOff x="0" y="0"/>
          <a:chExt cx="0" cy="0"/>
        </a:xfrm>
      </p:grpSpPr>
      <p:sp>
        <p:nvSpPr>
          <p:cNvPr id="176" name="Google Shape;176;p19"/>
          <p:cNvSpPr txBox="1">
            <a:spLocks noGrp="1"/>
          </p:cNvSpPr>
          <p:nvPr>
            <p:ph type="body" idx="1"/>
          </p:nvPr>
        </p:nvSpPr>
        <p:spPr>
          <a:xfrm>
            <a:off x="5328871" y="4402483"/>
            <a:ext cx="785328" cy="1056986"/>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rgbClr val="DA2128"/>
              </a:buClr>
              <a:buSzPts val="9600"/>
              <a:buNone/>
              <a:defRPr sz="9600" b="0" i="0">
                <a:solidFill>
                  <a:srgbClr val="DA2128"/>
                </a:solidFill>
                <a:latin typeface="Calibri" panose="020F0502020204030204" pitchFamily="34" charset="0"/>
                <a:ea typeface="Calibri" panose="020F0502020204030204" pitchFamily="34" charset="0"/>
                <a:cs typeface="Calibri" panose="020F0502020204030204" pitchFamily="34" charset="0"/>
                <a:sym typeface="Times New Roman"/>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7" name="Google Shape;177;p19"/>
          <p:cNvSpPr txBox="1">
            <a:spLocks noGrp="1"/>
          </p:cNvSpPr>
          <p:nvPr>
            <p:ph type="body" idx="2"/>
          </p:nvPr>
        </p:nvSpPr>
        <p:spPr>
          <a:xfrm>
            <a:off x="625611" y="1679591"/>
            <a:ext cx="2613204" cy="1221666"/>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DA2128"/>
              </a:buClr>
              <a:buSzPts val="9600"/>
              <a:buNone/>
              <a:defRPr sz="9600" b="0" i="0">
                <a:solidFill>
                  <a:srgbClr val="DA2128"/>
                </a:solidFill>
                <a:latin typeface="Calibri" panose="020F0502020204030204" pitchFamily="34" charset="0"/>
                <a:ea typeface="Calibri" panose="020F0502020204030204" pitchFamily="34" charset="0"/>
                <a:cs typeface="Calibri" panose="020F0502020204030204" pitchFamily="34" charset="0"/>
                <a:sym typeface="Times New Roman"/>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19"/>
          <p:cNvSpPr txBox="1">
            <a:spLocks noGrp="1"/>
          </p:cNvSpPr>
          <p:nvPr>
            <p:ph type="body" idx="3"/>
          </p:nvPr>
        </p:nvSpPr>
        <p:spPr>
          <a:xfrm>
            <a:off x="658268" y="2325125"/>
            <a:ext cx="5423273" cy="2497338"/>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1268B3"/>
              </a:buClr>
              <a:buSzPts val="3000"/>
              <a:buNone/>
              <a:defRPr sz="3000" i="1">
                <a:solidFill>
                  <a:srgbClr val="1268B3"/>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9" name="Google Shape;179;p19"/>
          <p:cNvPicPr preferRelativeResize="0"/>
          <p:nvPr/>
        </p:nvPicPr>
        <p:blipFill rotWithShape="1">
          <a:blip r:embed="rId2">
            <a:alphaModFix/>
          </a:blip>
          <a:srcRect l="-19782" t="26896" r="19781" b="-26897"/>
          <a:stretch/>
        </p:blipFill>
        <p:spPr>
          <a:xfrm>
            <a:off x="6649146" y="0"/>
            <a:ext cx="5542854" cy="5404728"/>
          </a:xfrm>
          <a:prstGeom prst="rect">
            <a:avLst/>
          </a:prstGeom>
          <a:noFill/>
          <a:ln>
            <a:noFill/>
          </a:ln>
        </p:spPr>
      </p:pic>
      <p:sp>
        <p:nvSpPr>
          <p:cNvPr id="180" name="Google Shape;180;p19"/>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 Text with 3 bullets">
  <p:cSld name="Intro. Text with 3 bullets">
    <p:spTree>
      <p:nvGrpSpPr>
        <p:cNvPr id="1" name="Shape 25"/>
        <p:cNvGrpSpPr/>
        <p:nvPr/>
      </p:nvGrpSpPr>
      <p:grpSpPr>
        <a:xfrm>
          <a:off x="0" y="0"/>
          <a:ext cx="0" cy="0"/>
          <a:chOff x="0" y="0"/>
          <a:chExt cx="0" cy="0"/>
        </a:xfrm>
      </p:grpSpPr>
      <p:sp>
        <p:nvSpPr>
          <p:cNvPr id="26" name="Google Shape;26;p3"/>
          <p:cNvSpPr/>
          <p:nvPr/>
        </p:nvSpPr>
        <p:spPr>
          <a:xfrm>
            <a:off x="0" y="0"/>
            <a:ext cx="7580243"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7" name="Google Shape;27;p3"/>
          <p:cNvSpPr/>
          <p:nvPr/>
        </p:nvSpPr>
        <p:spPr>
          <a:xfrm>
            <a:off x="5420235" y="4816650"/>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8" name="Google Shape;28;p3"/>
          <p:cNvSpPr/>
          <p:nvPr/>
        </p:nvSpPr>
        <p:spPr>
          <a:xfrm>
            <a:off x="5421062" y="3295516"/>
            <a:ext cx="6434785"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9" name="Google Shape;29;p3"/>
          <p:cNvSpPr/>
          <p:nvPr/>
        </p:nvSpPr>
        <p:spPr>
          <a:xfrm>
            <a:off x="5420235" y="1767285"/>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cxnSp>
        <p:nvCxnSpPr>
          <p:cNvPr id="30" name="Google Shape;30;p3"/>
          <p:cNvCxnSpPr/>
          <p:nvPr/>
        </p:nvCxnSpPr>
        <p:spPr>
          <a:xfrm>
            <a:off x="6692445" y="2038802"/>
            <a:ext cx="0" cy="696487"/>
          </a:xfrm>
          <a:prstGeom prst="straightConnector1">
            <a:avLst/>
          </a:prstGeom>
          <a:noFill/>
          <a:ln w="28575" cap="flat" cmpd="sng">
            <a:solidFill>
              <a:schemeClr val="lt1"/>
            </a:solidFill>
            <a:prstDash val="solid"/>
            <a:miter lim="800000"/>
            <a:headEnd type="none" w="sm" len="sm"/>
            <a:tailEnd type="none" w="sm" len="sm"/>
          </a:ln>
        </p:spPr>
      </p:cxnSp>
      <p:cxnSp>
        <p:nvCxnSpPr>
          <p:cNvPr id="32" name="Google Shape;32;p3"/>
          <p:cNvCxnSpPr/>
          <p:nvPr/>
        </p:nvCxnSpPr>
        <p:spPr>
          <a:xfrm>
            <a:off x="6692445" y="3582457"/>
            <a:ext cx="0" cy="696487"/>
          </a:xfrm>
          <a:prstGeom prst="straightConnector1">
            <a:avLst/>
          </a:prstGeom>
          <a:noFill/>
          <a:ln w="28575" cap="flat" cmpd="sng">
            <a:solidFill>
              <a:schemeClr val="lt1"/>
            </a:solidFill>
            <a:prstDash val="solid"/>
            <a:miter lim="800000"/>
            <a:headEnd type="none" w="sm" len="sm"/>
            <a:tailEnd type="none" w="sm" len="sm"/>
          </a:ln>
        </p:spPr>
      </p:cxnSp>
      <p:cxnSp>
        <p:nvCxnSpPr>
          <p:cNvPr id="33" name="Google Shape;33;p3"/>
          <p:cNvCxnSpPr/>
          <p:nvPr/>
        </p:nvCxnSpPr>
        <p:spPr>
          <a:xfrm>
            <a:off x="6692445" y="5094621"/>
            <a:ext cx="0" cy="696487"/>
          </a:xfrm>
          <a:prstGeom prst="straightConnector1">
            <a:avLst/>
          </a:prstGeom>
          <a:noFill/>
          <a:ln w="28575" cap="flat" cmpd="sng">
            <a:solidFill>
              <a:schemeClr val="lt1"/>
            </a:solidFill>
            <a:prstDash val="solid"/>
            <a:miter lim="800000"/>
            <a:headEnd type="none" w="sm" len="sm"/>
            <a:tailEnd type="none" w="sm" len="sm"/>
          </a:ln>
        </p:spPr>
      </p:cxnSp>
      <p:sp>
        <p:nvSpPr>
          <p:cNvPr id="34" name="Google Shape;34;p3"/>
          <p:cNvSpPr/>
          <p:nvPr/>
        </p:nvSpPr>
        <p:spPr>
          <a:xfrm rot="10800000" flipH="1">
            <a:off x="465266" y="1589475"/>
            <a:ext cx="4101734" cy="56433"/>
          </a:xfrm>
          <a:prstGeom prst="rect">
            <a:avLst/>
          </a:prstGeom>
          <a:solidFill>
            <a:srgbClr val="FDB614"/>
          </a:solidFill>
          <a:ln w="9525" cap="flat" cmpd="sng">
            <a:solidFill>
              <a:srgbClr val="FDB614"/>
            </a:solidFill>
            <a:prstDash val="solid"/>
            <a:round/>
            <a:headEnd type="none" w="sm" len="sm"/>
            <a:tailEnd type="none" w="sm" len="sm"/>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dirty="0">
              <a:solidFill>
                <a:srgbClr val="FDB614"/>
              </a:solidFill>
              <a:latin typeface="Calibri" panose="020F0502020204030204" pitchFamily="34" charset="0"/>
              <a:ea typeface="Merriweather Sans"/>
              <a:cs typeface="Calibri" panose="020F0502020204030204" pitchFamily="34" charset="0"/>
              <a:sym typeface="Merriweather Sans"/>
            </a:endParaRPr>
          </a:p>
        </p:txBody>
      </p:sp>
      <p:sp>
        <p:nvSpPr>
          <p:cNvPr id="35" name="Google Shape;35;p3"/>
          <p:cNvSpPr txBox="1">
            <a:spLocks noGrp="1"/>
          </p:cNvSpPr>
          <p:nvPr>
            <p:ph type="body" idx="1"/>
          </p:nvPr>
        </p:nvSpPr>
        <p:spPr>
          <a:xfrm>
            <a:off x="643223" y="681688"/>
            <a:ext cx="3821205" cy="69735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6" name="Google Shape;36;p3"/>
          <p:cNvSpPr txBox="1">
            <a:spLocks noGrp="1"/>
          </p:cNvSpPr>
          <p:nvPr>
            <p:ph type="body" idx="2"/>
          </p:nvPr>
        </p:nvSpPr>
        <p:spPr>
          <a:xfrm>
            <a:off x="643223" y="2087287"/>
            <a:ext cx="3821205" cy="364200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7" name="Google Shape;37;p3"/>
          <p:cNvSpPr txBox="1">
            <a:spLocks noGrp="1"/>
          </p:cNvSpPr>
          <p:nvPr>
            <p:ph type="body" idx="3"/>
          </p:nvPr>
        </p:nvSpPr>
        <p:spPr>
          <a:xfrm>
            <a:off x="5489681" y="1766517"/>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8" name="Google Shape;38;p3"/>
          <p:cNvSpPr txBox="1">
            <a:spLocks noGrp="1"/>
          </p:cNvSpPr>
          <p:nvPr>
            <p:ph type="body" idx="4"/>
          </p:nvPr>
        </p:nvSpPr>
        <p:spPr>
          <a:xfrm>
            <a:off x="6960165" y="1775790"/>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9" name="Google Shape;39;p3"/>
          <p:cNvSpPr txBox="1">
            <a:spLocks noGrp="1"/>
          </p:cNvSpPr>
          <p:nvPr>
            <p:ph type="body" idx="5"/>
          </p:nvPr>
        </p:nvSpPr>
        <p:spPr>
          <a:xfrm>
            <a:off x="5513499" y="3314348"/>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0" name="Google Shape;40;p3"/>
          <p:cNvSpPr txBox="1">
            <a:spLocks noGrp="1"/>
          </p:cNvSpPr>
          <p:nvPr>
            <p:ph type="body" idx="6"/>
          </p:nvPr>
        </p:nvSpPr>
        <p:spPr>
          <a:xfrm>
            <a:off x="6983983" y="3310369"/>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1" name="Google Shape;41;p3"/>
          <p:cNvSpPr txBox="1">
            <a:spLocks noGrp="1"/>
          </p:cNvSpPr>
          <p:nvPr>
            <p:ph type="body" idx="7"/>
          </p:nvPr>
        </p:nvSpPr>
        <p:spPr>
          <a:xfrm>
            <a:off x="5483551" y="4828948"/>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
          <p:cNvSpPr txBox="1">
            <a:spLocks noGrp="1"/>
          </p:cNvSpPr>
          <p:nvPr>
            <p:ph type="body" idx="8"/>
          </p:nvPr>
        </p:nvSpPr>
        <p:spPr>
          <a:xfrm>
            <a:off x="6954035" y="4811716"/>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3" name="Google Shape;43;p3"/>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dirty="0">
                <a:solidFill>
                  <a:srgbClr val="DA2128"/>
                </a:solidFill>
                <a:latin typeface="Calibri"/>
                <a:ea typeface="Calibri"/>
                <a:cs typeface="Calibri"/>
                <a:sym typeface="Calibri"/>
              </a:rPr>
              <a:t>EPIC </a:t>
            </a:r>
            <a:r>
              <a:rPr lang="en-IE" sz="1100" b="1" i="0" u="none" strike="noStrike" cap="none" dirty="0">
                <a:solidFill>
                  <a:srgbClr val="1268B3"/>
                </a:solidFill>
                <a:latin typeface="Calibri"/>
                <a:ea typeface="Calibri"/>
                <a:cs typeface="Calibri"/>
                <a:sym typeface="Calibri"/>
              </a:rPr>
              <a:t>|</a:t>
            </a:r>
            <a:r>
              <a:rPr lang="en-IE" sz="1100" b="0" i="0" u="none" strike="noStrike" cap="none" dirty="0">
                <a:solidFill>
                  <a:srgbClr val="1268B3"/>
                </a:solidFill>
                <a:latin typeface="Calibri"/>
                <a:ea typeface="Calibri"/>
                <a:cs typeface="Calibri"/>
                <a:sym typeface="Calibri"/>
              </a:rPr>
              <a:t> ENTERPRISE OPPORTUNITIES IN POP CULTURE</a:t>
            </a:r>
            <a:endParaRPr sz="1100" b="0" i="0" u="none" strike="noStrike" cap="none" dirty="0">
              <a:solidFill>
                <a:srgbClr val="1268B3"/>
              </a:solidFill>
              <a:latin typeface="Calibri"/>
              <a:ea typeface="Calibri"/>
              <a:cs typeface="Calibri"/>
              <a:sym typeface="Calibri"/>
            </a:endParaRPr>
          </a:p>
        </p:txBody>
      </p:sp>
      <p:pic>
        <p:nvPicPr>
          <p:cNvPr id="44" name="Google Shape;44;p3"/>
          <p:cNvPicPr preferRelativeResize="0"/>
          <p:nvPr/>
        </p:nvPicPr>
        <p:blipFill rotWithShape="1">
          <a:blip r:embed="rId2">
            <a:alphaModFix/>
          </a:blip>
          <a:srcRect/>
          <a:stretch/>
        </p:blipFill>
        <p:spPr>
          <a:xfrm>
            <a:off x="4464428" y="-2312958"/>
            <a:ext cx="4590288" cy="41269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uote Slide" preserve="1" userDrawn="1">
  <p:cSld name="1_Quote Slide">
    <p:spTree>
      <p:nvGrpSpPr>
        <p:cNvPr id="1" name="Shape 175"/>
        <p:cNvGrpSpPr/>
        <p:nvPr/>
      </p:nvGrpSpPr>
      <p:grpSpPr>
        <a:xfrm>
          <a:off x="0" y="0"/>
          <a:ext cx="0" cy="0"/>
          <a:chOff x="0" y="0"/>
          <a:chExt cx="0" cy="0"/>
        </a:xfrm>
      </p:grpSpPr>
      <p:sp>
        <p:nvSpPr>
          <p:cNvPr id="180" name="Google Shape;180;p19"/>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Tree>
    <p:extLst>
      <p:ext uri="{BB962C8B-B14F-4D97-AF65-F5344CB8AC3E}">
        <p14:creationId xmlns:p14="http://schemas.microsoft.com/office/powerpoint/2010/main" val="1313037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3790073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hoto  Left Text Right (Red) ">
  <p:cSld name="Photo  Left Text Right (Red) ">
    <p:spTree>
      <p:nvGrpSpPr>
        <p:cNvPr id="1" name="Shape 45"/>
        <p:cNvGrpSpPr/>
        <p:nvPr/>
      </p:nvGrpSpPr>
      <p:grpSpPr>
        <a:xfrm>
          <a:off x="0" y="0"/>
          <a:ext cx="0" cy="0"/>
          <a:chOff x="0" y="0"/>
          <a:chExt cx="0" cy="0"/>
        </a:xfrm>
      </p:grpSpPr>
      <p:sp>
        <p:nvSpPr>
          <p:cNvPr id="46" name="Google Shape;46;p4"/>
          <p:cNvSpPr/>
          <p:nvPr/>
        </p:nvSpPr>
        <p:spPr>
          <a:xfrm flipH="1">
            <a:off x="3842853" y="-13252"/>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7" name="Google Shape;47;p4"/>
          <p:cNvSpPr txBox="1">
            <a:spLocks noGrp="1"/>
          </p:cNvSpPr>
          <p:nvPr>
            <p:ph type="body" idx="1"/>
          </p:nvPr>
        </p:nvSpPr>
        <p:spPr>
          <a:xfrm>
            <a:off x="6202017" y="2263203"/>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48" name="Google Shape;48;p4"/>
          <p:cNvPicPr preferRelativeResize="0"/>
          <p:nvPr/>
        </p:nvPicPr>
        <p:blipFill rotWithShape="1">
          <a:blip r:embed="rId2">
            <a:alphaModFix/>
          </a:blip>
          <a:srcRect/>
          <a:stretch/>
        </p:blipFill>
        <p:spPr>
          <a:xfrm>
            <a:off x="8669452" y="-2238332"/>
            <a:ext cx="4590288" cy="4126992"/>
          </a:xfrm>
          <a:prstGeom prst="rect">
            <a:avLst/>
          </a:prstGeom>
          <a:noFill/>
          <a:ln>
            <a:noFill/>
          </a:ln>
        </p:spPr>
      </p:pic>
      <p:sp>
        <p:nvSpPr>
          <p:cNvPr id="49" name="Google Shape;49;p4"/>
          <p:cNvSpPr/>
          <p:nvPr/>
        </p:nvSpPr>
        <p:spPr>
          <a:xfrm rot="-256793" flipH="1">
            <a:off x="7174033" y="791785"/>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0" name="Google Shape;50;p4"/>
          <p:cNvSpPr txBox="1">
            <a:spLocks noGrp="1"/>
          </p:cNvSpPr>
          <p:nvPr>
            <p:ph type="body" idx="2"/>
          </p:nvPr>
        </p:nvSpPr>
        <p:spPr>
          <a:xfrm rot="-232546">
            <a:off x="7892491" y="935068"/>
            <a:ext cx="3912108" cy="743199"/>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51" name="Google Shape;51;p4"/>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dirty="0">
                <a:solidFill>
                  <a:schemeClr val="lt1"/>
                </a:solidFill>
                <a:latin typeface="Calibri"/>
                <a:ea typeface="Calibri"/>
                <a:cs typeface="Calibri"/>
                <a:sym typeface="Calibri"/>
              </a:rPr>
              <a:t>EPIC |</a:t>
            </a:r>
            <a:r>
              <a:rPr lang="en-IE" sz="1100" b="0" i="0" u="none" strike="noStrike" cap="none" dirty="0">
                <a:solidFill>
                  <a:schemeClr val="lt1"/>
                </a:solidFill>
                <a:latin typeface="Calibri"/>
                <a:ea typeface="Calibri"/>
                <a:cs typeface="Calibri"/>
                <a:sym typeface="Calibri"/>
              </a:rPr>
              <a:t> ENTERPRISE OPPORTUNITIES IN POP CULTURE</a:t>
            </a:r>
            <a:endParaRPr sz="1100" b="0" i="0" u="none" strike="noStrike" cap="none" dirty="0">
              <a:solidFill>
                <a:schemeClr val="lt1"/>
              </a:solidFill>
              <a:latin typeface="Calibri"/>
              <a:ea typeface="Calibri"/>
              <a:cs typeface="Calibri"/>
              <a:sym typeface="Calibri"/>
            </a:endParaRPr>
          </a:p>
        </p:txBody>
      </p:sp>
      <p:sp>
        <p:nvSpPr>
          <p:cNvPr id="52" name="Google Shape;52;p4"/>
          <p:cNvSpPr>
            <a:spLocks noGrp="1"/>
          </p:cNvSpPr>
          <p:nvPr>
            <p:ph type="pic" idx="3"/>
          </p:nvPr>
        </p:nvSpPr>
        <p:spPr>
          <a:xfrm flipH="1">
            <a:off x="-26281" y="-10758"/>
            <a:ext cx="6413499" cy="6889949"/>
          </a:xfrm>
          <a:custGeom>
            <a:avLst/>
            <a:gdLst>
              <a:gd name="connsiteX0" fmla="*/ 0 w 6413499"/>
              <a:gd name="connsiteY0" fmla="*/ 0 h 6879191"/>
              <a:gd name="connsiteX1" fmla="*/ 6413499 w 6413499"/>
              <a:gd name="connsiteY1" fmla="*/ 0 h 6879191"/>
              <a:gd name="connsiteX2" fmla="*/ 6413499 w 6413499"/>
              <a:gd name="connsiteY2" fmla="*/ 6879191 h 6879191"/>
              <a:gd name="connsiteX3" fmla="*/ 0 w 6413499"/>
              <a:gd name="connsiteY3" fmla="*/ 6879191 h 6879191"/>
              <a:gd name="connsiteX4" fmla="*/ 0 w 6413499"/>
              <a:gd name="connsiteY4" fmla="*/ 0 h 6879191"/>
              <a:gd name="connsiteX0" fmla="*/ 2549563 w 6413499"/>
              <a:gd name="connsiteY0" fmla="*/ 0 h 6889949"/>
              <a:gd name="connsiteX1" fmla="*/ 6413499 w 6413499"/>
              <a:gd name="connsiteY1" fmla="*/ 10758 h 6889949"/>
              <a:gd name="connsiteX2" fmla="*/ 6413499 w 6413499"/>
              <a:gd name="connsiteY2" fmla="*/ 6889949 h 6889949"/>
              <a:gd name="connsiteX3" fmla="*/ 0 w 6413499"/>
              <a:gd name="connsiteY3" fmla="*/ 6889949 h 6889949"/>
              <a:gd name="connsiteX4" fmla="*/ 2549563 w 6413499"/>
              <a:gd name="connsiteY4" fmla="*/ 0 h 6889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89949">
                <a:moveTo>
                  <a:pt x="2549563" y="0"/>
                </a:moveTo>
                <a:lnTo>
                  <a:pt x="6413499" y="10758"/>
                </a:lnTo>
                <a:lnTo>
                  <a:pt x="6413499" y="6889949"/>
                </a:lnTo>
                <a:lnTo>
                  <a:pt x="0" y="6889949"/>
                </a:lnTo>
                <a:lnTo>
                  <a:pt x="2549563" y="0"/>
                </a:lnTo>
                <a:close/>
              </a:path>
            </a:pathLst>
          </a:cu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53" name="Google Shape;53;p4"/>
          <p:cNvSpPr txBox="1"/>
          <p:nvPr/>
        </p:nvSpPr>
        <p:spPr>
          <a:xfrm>
            <a:off x="810668" y="6441607"/>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dirty="0">
                <a:solidFill>
                  <a:schemeClr val="lt1"/>
                </a:solidFill>
                <a:latin typeface="Calibri"/>
                <a:ea typeface="Calibri"/>
                <a:cs typeface="Calibri"/>
                <a:sym typeface="Calibri"/>
              </a:rPr>
              <a:t>EPIC |</a:t>
            </a:r>
            <a:r>
              <a:rPr lang="en-IE" sz="1100" b="0" i="0" u="none" strike="noStrike" cap="none" dirty="0">
                <a:solidFill>
                  <a:schemeClr val="lt1"/>
                </a:solidFill>
                <a:latin typeface="Calibri"/>
                <a:ea typeface="Calibri"/>
                <a:cs typeface="Calibri"/>
                <a:sym typeface="Calibri"/>
              </a:rPr>
              <a:t> ENTERPRISE OPPORTUNITIES IN POP CULTURE</a:t>
            </a:r>
            <a:endParaRPr sz="1100" b="0" i="0" u="none" strike="noStrike" cap="none" dirty="0">
              <a:solidFill>
                <a:schemeClr val="lt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Red Header Page">
  <p:cSld name="Red Header Page">
    <p:spTree>
      <p:nvGrpSpPr>
        <p:cNvPr id="1" name="Shape 54"/>
        <p:cNvGrpSpPr/>
        <p:nvPr/>
      </p:nvGrpSpPr>
      <p:grpSpPr>
        <a:xfrm>
          <a:off x="0" y="0"/>
          <a:ext cx="0" cy="0"/>
          <a:chOff x="0" y="0"/>
          <a:chExt cx="0" cy="0"/>
        </a:xfrm>
      </p:grpSpPr>
      <p:sp>
        <p:nvSpPr>
          <p:cNvPr id="55" name="Google Shape;55;p5"/>
          <p:cNvSpPr/>
          <p:nvPr/>
        </p:nvSpPr>
        <p:spPr>
          <a:xfrm rot="5400000">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56" name="Google Shape;56;p5"/>
          <p:cNvPicPr preferRelativeResize="0"/>
          <p:nvPr/>
        </p:nvPicPr>
        <p:blipFill rotWithShape="1">
          <a:blip r:embed="rId2">
            <a:alphaModFix/>
          </a:blip>
          <a:srcRect l="396" t="12816" r="-396" b="-12816"/>
          <a:stretch/>
        </p:blipFill>
        <p:spPr>
          <a:xfrm>
            <a:off x="7761358" y="5674"/>
            <a:ext cx="2928731" cy="2326714"/>
          </a:xfrm>
          <a:prstGeom prst="rect">
            <a:avLst/>
          </a:prstGeom>
          <a:noFill/>
          <a:ln>
            <a:noFill/>
          </a:ln>
        </p:spPr>
      </p:pic>
      <p:sp>
        <p:nvSpPr>
          <p:cNvPr id="57" name="Google Shape;57;p5"/>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A2128"/>
              </a:buClr>
              <a:buSzPts val="1100"/>
              <a:buFont typeface="Calibri"/>
              <a:buNone/>
            </a:pPr>
            <a:r>
              <a:rPr lang="en-IE" sz="1100" b="1" i="0" u="none" strike="noStrike" cap="none" dirty="0">
                <a:solidFill>
                  <a:srgbClr val="DA2128"/>
                </a:solidFill>
                <a:latin typeface="Calibri"/>
                <a:ea typeface="Calibri"/>
                <a:cs typeface="Calibri"/>
                <a:sym typeface="Calibri"/>
              </a:rPr>
              <a:t>EPIC </a:t>
            </a:r>
            <a:r>
              <a:rPr lang="en-IE" sz="1100" b="1" i="0" u="none" strike="noStrike" cap="none" dirty="0">
                <a:solidFill>
                  <a:srgbClr val="1268B3"/>
                </a:solidFill>
                <a:latin typeface="Calibri"/>
                <a:ea typeface="Calibri"/>
                <a:cs typeface="Calibri"/>
                <a:sym typeface="Calibri"/>
              </a:rPr>
              <a:t>|</a:t>
            </a:r>
            <a:r>
              <a:rPr lang="en-IE" sz="1100" b="0" i="0" u="none" strike="noStrike" cap="none" dirty="0">
                <a:solidFill>
                  <a:srgbClr val="1268B3"/>
                </a:solidFill>
                <a:latin typeface="Calibri"/>
                <a:ea typeface="Calibri"/>
                <a:cs typeface="Calibri"/>
                <a:sym typeface="Calibri"/>
              </a:rPr>
              <a:t> ENTERPRISE OPPORTUNITIES IN POP CULTURE</a:t>
            </a:r>
            <a:endParaRPr sz="1100" b="0" i="0" u="none" strike="noStrike" cap="none" dirty="0">
              <a:solidFill>
                <a:srgbClr val="1268B3"/>
              </a:solidFill>
              <a:latin typeface="Calibri"/>
              <a:ea typeface="Calibri"/>
              <a:cs typeface="Calibri"/>
              <a:sym typeface="Calibri"/>
            </a:endParaRPr>
          </a:p>
        </p:txBody>
      </p:sp>
      <p:sp>
        <p:nvSpPr>
          <p:cNvPr id="58" name="Google Shape;58;p5"/>
          <p:cNvSpPr/>
          <p:nvPr/>
        </p:nvSpPr>
        <p:spPr>
          <a:xfrm rot="285998">
            <a:off x="-167625" y="647071"/>
            <a:ext cx="640383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9" name="Google Shape;59;p5"/>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0" name="Google Shape;60;p5"/>
          <p:cNvPicPr preferRelativeResize="0"/>
          <p:nvPr/>
        </p:nvPicPr>
        <p:blipFill rotWithShape="1">
          <a:blip r:embed="rId3">
            <a:alphaModFix/>
          </a:blip>
          <a:srcRect t="48629"/>
          <a:stretch/>
        </p:blipFill>
        <p:spPr>
          <a:xfrm>
            <a:off x="6634461" y="0"/>
            <a:ext cx="2295144" cy="1060034"/>
          </a:xfrm>
          <a:prstGeom prst="rect">
            <a:avLst/>
          </a:prstGeom>
          <a:noFill/>
          <a:ln>
            <a:noFill/>
          </a:ln>
        </p:spPr>
      </p:pic>
      <p:sp>
        <p:nvSpPr>
          <p:cNvPr id="61" name="Google Shape;61;p5"/>
          <p:cNvSpPr txBox="1">
            <a:spLocks noGrp="1"/>
          </p:cNvSpPr>
          <p:nvPr>
            <p:ph type="body" idx="2"/>
          </p:nvPr>
        </p:nvSpPr>
        <p:spPr>
          <a:xfrm>
            <a:off x="658268" y="2120067"/>
            <a:ext cx="8271337"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Red Header Page" preserve="1">
  <p:cSld name="1_Red Header Page">
    <p:spTree>
      <p:nvGrpSpPr>
        <p:cNvPr id="1" name="Shape 54"/>
        <p:cNvGrpSpPr/>
        <p:nvPr/>
      </p:nvGrpSpPr>
      <p:grpSpPr>
        <a:xfrm>
          <a:off x="0" y="0"/>
          <a:ext cx="0" cy="0"/>
          <a:chOff x="0" y="0"/>
          <a:chExt cx="0" cy="0"/>
        </a:xfrm>
      </p:grpSpPr>
      <p:sp>
        <p:nvSpPr>
          <p:cNvPr id="55" name="Google Shape;55;p5"/>
          <p:cNvSpPr/>
          <p:nvPr/>
        </p:nvSpPr>
        <p:spPr>
          <a:xfrm rot="5400000">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56" name="Google Shape;56;p5"/>
          <p:cNvPicPr preferRelativeResize="0"/>
          <p:nvPr/>
        </p:nvPicPr>
        <p:blipFill rotWithShape="1">
          <a:blip r:embed="rId2">
            <a:alphaModFix/>
          </a:blip>
          <a:srcRect l="396" t="12816" r="-396" b="-12816"/>
          <a:stretch/>
        </p:blipFill>
        <p:spPr>
          <a:xfrm>
            <a:off x="7761358" y="5674"/>
            <a:ext cx="2928731" cy="2326714"/>
          </a:xfrm>
          <a:prstGeom prst="rect">
            <a:avLst/>
          </a:prstGeom>
          <a:noFill/>
          <a:ln>
            <a:noFill/>
          </a:ln>
        </p:spPr>
      </p:pic>
      <p:sp>
        <p:nvSpPr>
          <p:cNvPr id="57" name="Google Shape;57;p5"/>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A2128"/>
              </a:buClr>
              <a:buSzPts val="1100"/>
              <a:buFont typeface="Calibri"/>
              <a:buNone/>
            </a:pPr>
            <a:r>
              <a:rPr lang="en-IE" sz="1100" b="1" i="0" u="none" strike="noStrike" cap="none" dirty="0">
                <a:solidFill>
                  <a:srgbClr val="DA2128"/>
                </a:solidFill>
                <a:latin typeface="Calibri"/>
                <a:ea typeface="Calibri"/>
                <a:cs typeface="Calibri"/>
                <a:sym typeface="Calibri"/>
              </a:rPr>
              <a:t>EPIC </a:t>
            </a:r>
            <a:r>
              <a:rPr lang="en-IE" sz="1100" b="1" i="0" u="none" strike="noStrike" cap="none" dirty="0">
                <a:solidFill>
                  <a:srgbClr val="1268B3"/>
                </a:solidFill>
                <a:latin typeface="Calibri"/>
                <a:ea typeface="Calibri"/>
                <a:cs typeface="Calibri"/>
                <a:sym typeface="Calibri"/>
              </a:rPr>
              <a:t>|</a:t>
            </a:r>
            <a:r>
              <a:rPr lang="en-IE" sz="1100" b="0" i="0" u="none" strike="noStrike" cap="none" dirty="0">
                <a:solidFill>
                  <a:srgbClr val="1268B3"/>
                </a:solidFill>
                <a:latin typeface="Calibri"/>
                <a:ea typeface="Calibri"/>
                <a:cs typeface="Calibri"/>
                <a:sym typeface="Calibri"/>
              </a:rPr>
              <a:t> ENTERPRISE OPPORTUNITIES IN POP CULTURE</a:t>
            </a:r>
            <a:endParaRPr sz="1100" b="0" i="0" u="none" strike="noStrike" cap="none" dirty="0">
              <a:solidFill>
                <a:srgbClr val="1268B3"/>
              </a:solidFill>
              <a:latin typeface="Calibri"/>
              <a:ea typeface="Calibri"/>
              <a:cs typeface="Calibri"/>
              <a:sym typeface="Calibri"/>
            </a:endParaRPr>
          </a:p>
        </p:txBody>
      </p:sp>
      <p:sp>
        <p:nvSpPr>
          <p:cNvPr id="59" name="Google Shape;59;p5"/>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0" name="Google Shape;60;p5"/>
          <p:cNvPicPr preferRelativeResize="0"/>
          <p:nvPr/>
        </p:nvPicPr>
        <p:blipFill rotWithShape="1">
          <a:blip r:embed="rId3">
            <a:alphaModFix/>
          </a:blip>
          <a:srcRect t="48629"/>
          <a:stretch/>
        </p:blipFill>
        <p:spPr>
          <a:xfrm>
            <a:off x="6634461" y="0"/>
            <a:ext cx="2295144" cy="1060034"/>
          </a:xfrm>
          <a:prstGeom prst="rect">
            <a:avLst/>
          </a:prstGeom>
          <a:noFill/>
          <a:ln>
            <a:noFill/>
          </a:ln>
        </p:spPr>
      </p:pic>
      <p:sp>
        <p:nvSpPr>
          <p:cNvPr id="61" name="Google Shape;61;p5"/>
          <p:cNvSpPr txBox="1">
            <a:spLocks noGrp="1"/>
          </p:cNvSpPr>
          <p:nvPr>
            <p:ph type="body" idx="2"/>
          </p:nvPr>
        </p:nvSpPr>
        <p:spPr>
          <a:xfrm>
            <a:off x="658268" y="2120067"/>
            <a:ext cx="8271337"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46003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nt Size">
  <p:cSld name="Font Size">
    <p:spTree>
      <p:nvGrpSpPr>
        <p:cNvPr id="1" name="Shape 62"/>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hank you Slide">
  <p:cSld name="Thank you Slide">
    <p:spTree>
      <p:nvGrpSpPr>
        <p:cNvPr id="1" name="Shape 63"/>
        <p:cNvGrpSpPr/>
        <p:nvPr/>
      </p:nvGrpSpPr>
      <p:grpSpPr>
        <a:xfrm>
          <a:off x="0" y="0"/>
          <a:ext cx="0" cy="0"/>
          <a:chOff x="0" y="0"/>
          <a:chExt cx="0" cy="0"/>
        </a:xfrm>
      </p:grpSpPr>
      <p:grpSp>
        <p:nvGrpSpPr>
          <p:cNvPr id="64" name="Google Shape;64;p7"/>
          <p:cNvGrpSpPr/>
          <p:nvPr/>
        </p:nvGrpSpPr>
        <p:grpSpPr>
          <a:xfrm flipH="1">
            <a:off x="0" y="0"/>
            <a:ext cx="12192057" cy="4412975"/>
            <a:chOff x="0" y="0"/>
            <a:chExt cx="12192057" cy="4412975"/>
          </a:xfrm>
        </p:grpSpPr>
        <p:sp>
          <p:nvSpPr>
            <p:cNvPr id="65" name="Google Shape;65;p7"/>
            <p:cNvSpPr/>
            <p:nvPr/>
          </p:nvSpPr>
          <p:spPr>
            <a:xfrm>
              <a:off x="0" y="0"/>
              <a:ext cx="7858539" cy="201433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6" name="Google Shape;66;p7"/>
            <p:cNvSpPr/>
            <p:nvPr/>
          </p:nvSpPr>
          <p:spPr>
            <a:xfrm>
              <a:off x="0" y="0"/>
              <a:ext cx="12192057" cy="4412975"/>
            </a:xfrm>
            <a:custGeom>
              <a:avLst/>
              <a:gdLst/>
              <a:ahLst/>
              <a:cxnLst/>
              <a:rect l="l" t="t" r="r" b="b"/>
              <a:pathLst>
                <a:path w="12219150" h="4412975" extrusionOk="0">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pic>
        <p:nvPicPr>
          <p:cNvPr id="67" name="Google Shape;67;p7"/>
          <p:cNvPicPr preferRelativeResize="0"/>
          <p:nvPr/>
        </p:nvPicPr>
        <p:blipFill rotWithShape="1">
          <a:blip r:embed="rId2">
            <a:alphaModFix/>
          </a:blip>
          <a:srcRect/>
          <a:stretch/>
        </p:blipFill>
        <p:spPr>
          <a:xfrm>
            <a:off x="6598081" y="0"/>
            <a:ext cx="5805670" cy="5065989"/>
          </a:xfrm>
          <a:prstGeom prst="rect">
            <a:avLst/>
          </a:prstGeom>
          <a:noFill/>
          <a:ln>
            <a:noFill/>
          </a:ln>
        </p:spPr>
      </p:pic>
      <p:sp>
        <p:nvSpPr>
          <p:cNvPr id="68" name="Google Shape;68;p7"/>
          <p:cNvSpPr/>
          <p:nvPr/>
        </p:nvSpPr>
        <p:spPr>
          <a:xfrm rot="-352322">
            <a:off x="-203757" y="2863176"/>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cxnSp>
        <p:nvCxnSpPr>
          <p:cNvPr id="69" name="Google Shape;69;p7"/>
          <p:cNvCxnSpPr/>
          <p:nvPr/>
        </p:nvCxnSpPr>
        <p:spPr>
          <a:xfrm>
            <a:off x="3460705" y="2937369"/>
            <a:ext cx="0" cy="696487"/>
          </a:xfrm>
          <a:prstGeom prst="straightConnector1">
            <a:avLst/>
          </a:prstGeom>
          <a:noFill/>
          <a:ln w="28575" cap="flat" cmpd="sng">
            <a:solidFill>
              <a:schemeClr val="lt1"/>
            </a:solidFill>
            <a:prstDash val="solid"/>
            <a:miter lim="800000"/>
            <a:headEnd type="none" w="sm" len="sm"/>
            <a:tailEnd type="none" w="sm" len="sm"/>
          </a:ln>
        </p:spPr>
      </p:cxnSp>
      <p:sp>
        <p:nvSpPr>
          <p:cNvPr id="70" name="Google Shape;70;p7"/>
          <p:cNvSpPr txBox="1">
            <a:spLocks noGrp="1"/>
          </p:cNvSpPr>
          <p:nvPr>
            <p:ph type="body" idx="1"/>
          </p:nvPr>
        </p:nvSpPr>
        <p:spPr>
          <a:xfrm rot="-352322">
            <a:off x="464686" y="2981541"/>
            <a:ext cx="2822796" cy="1029244"/>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7"/>
          <p:cNvSpPr txBox="1">
            <a:spLocks noGrp="1"/>
          </p:cNvSpPr>
          <p:nvPr>
            <p:ph type="body" idx="2"/>
          </p:nvPr>
        </p:nvSpPr>
        <p:spPr>
          <a:xfrm rot="-352322">
            <a:off x="3741547" y="2634812"/>
            <a:ext cx="2447713" cy="11065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600"/>
              <a:buNone/>
              <a:defRPr sz="2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7"/>
          <p:cNvSpPr txBox="1">
            <a:spLocks noGrp="1"/>
          </p:cNvSpPr>
          <p:nvPr>
            <p:ph type="body" idx="3"/>
          </p:nvPr>
        </p:nvSpPr>
        <p:spPr>
          <a:xfrm>
            <a:off x="5149737" y="6029993"/>
            <a:ext cx="2470321" cy="4198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4D4D4C"/>
              </a:buClr>
              <a:buSzPts val="2200"/>
              <a:buNone/>
              <a:defRPr sz="22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
          <p:cNvSpPr/>
          <p:nvPr/>
        </p:nvSpPr>
        <p:spPr>
          <a:xfrm rot="-747100">
            <a:off x="4266740" y="5903454"/>
            <a:ext cx="589657" cy="53771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4" name="Google Shape;74;p7"/>
          <p:cNvSpPr txBox="1">
            <a:spLocks noGrp="1"/>
          </p:cNvSpPr>
          <p:nvPr>
            <p:ph type="body" idx="4"/>
          </p:nvPr>
        </p:nvSpPr>
        <p:spPr>
          <a:xfrm>
            <a:off x="9158520" y="6029994"/>
            <a:ext cx="2470321" cy="4198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4D4D4C"/>
              </a:buClr>
              <a:buSzPts val="2200"/>
              <a:buNone/>
              <a:defRPr sz="22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7"/>
          <p:cNvSpPr/>
          <p:nvPr/>
        </p:nvSpPr>
        <p:spPr>
          <a:xfrm rot="-747100">
            <a:off x="8275523" y="5903455"/>
            <a:ext cx="589657" cy="53771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tro. Slide">
  <p:cSld name="Intro. Slide">
    <p:spTree>
      <p:nvGrpSpPr>
        <p:cNvPr id="1" name="Shape 76"/>
        <p:cNvGrpSpPr/>
        <p:nvPr/>
      </p:nvGrpSpPr>
      <p:grpSpPr>
        <a:xfrm>
          <a:off x="0" y="0"/>
          <a:ext cx="0" cy="0"/>
          <a:chOff x="0" y="0"/>
          <a:chExt cx="0" cy="0"/>
        </a:xfrm>
      </p:grpSpPr>
      <p:sp>
        <p:nvSpPr>
          <p:cNvPr id="77" name="Google Shape;77;p8"/>
          <p:cNvSpPr/>
          <p:nvPr/>
        </p:nvSpPr>
        <p:spPr>
          <a:xfrm>
            <a:off x="0" y="0"/>
            <a:ext cx="12192000" cy="685800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8" name="Google Shape;78;p8"/>
          <p:cNvSpPr/>
          <p:nvPr/>
        </p:nvSpPr>
        <p:spPr>
          <a:xfrm>
            <a:off x="463826" y="6052320"/>
            <a:ext cx="6692348" cy="40011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chemeClr val="lt1"/>
              </a:buClr>
              <a:buSzPts val="1000"/>
              <a:buFont typeface="Calibri"/>
              <a:buNone/>
            </a:pPr>
            <a:r>
              <a:rPr lang="en-IE" sz="1000" b="0" i="0" u="none" strike="noStrike" cap="none" dirty="0">
                <a:solidFill>
                  <a:schemeClr val="lt1"/>
                </a:solidFill>
                <a:latin typeface="Calibri"/>
                <a:ea typeface="Calibri"/>
                <a:cs typeface="Calibri"/>
                <a:sym typeface="Calibri"/>
              </a:rPr>
              <a:t>This publication reflects the views only of the authors, and the Education, </a:t>
            </a:r>
            <a:r>
              <a:rPr lang="en-IE" sz="1000" b="0" i="0" u="none" strike="noStrike" cap="none" dirty="0" err="1">
                <a:solidFill>
                  <a:schemeClr val="lt1"/>
                </a:solidFill>
                <a:latin typeface="Calibri"/>
                <a:ea typeface="Calibri"/>
                <a:cs typeface="Calibri"/>
                <a:sym typeface="Calibri"/>
              </a:rPr>
              <a:t>Audiovisual</a:t>
            </a:r>
            <a:r>
              <a:rPr lang="en-IE" sz="1000" b="0" i="0" u="none" strike="noStrike" cap="none" dirty="0">
                <a:solidFill>
                  <a:schemeClr val="lt1"/>
                </a:solidFill>
                <a:latin typeface="Calibri"/>
                <a:ea typeface="Calibri"/>
                <a:cs typeface="Calibri"/>
                <a:sym typeface="Calibri"/>
              </a:rPr>
              <a:t> and Culture Executive Agency and the European Commission cannot be held responsible for any use which may be made of the information contained therein."  </a:t>
            </a:r>
            <a:endParaRPr sz="1000" b="0" i="0" u="none" strike="noStrike" cap="none" dirty="0">
              <a:solidFill>
                <a:schemeClr val="lt1"/>
              </a:solidFill>
              <a:latin typeface="Calibri"/>
              <a:ea typeface="Calibri"/>
              <a:cs typeface="Calibri"/>
              <a:sym typeface="Calibri"/>
            </a:endParaRPr>
          </a:p>
        </p:txBody>
      </p:sp>
      <p:sp>
        <p:nvSpPr>
          <p:cNvPr id="79" name="Google Shape;79;p8"/>
          <p:cNvSpPr txBox="1">
            <a:spLocks noGrp="1"/>
          </p:cNvSpPr>
          <p:nvPr>
            <p:ph type="body" idx="1"/>
          </p:nvPr>
        </p:nvSpPr>
        <p:spPr>
          <a:xfrm>
            <a:off x="576136" y="391665"/>
            <a:ext cx="5199824" cy="322499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400"/>
              <a:buNone/>
              <a:defRPr sz="5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0" name="Google Shape;80;p8"/>
          <p:cNvPicPr preferRelativeResize="0"/>
          <p:nvPr/>
        </p:nvPicPr>
        <p:blipFill rotWithShape="1">
          <a:blip r:embed="rId2">
            <a:alphaModFix/>
          </a:blip>
          <a:srcRect l="-32729" t="-39416" r="31004" b="23678"/>
          <a:stretch/>
        </p:blipFill>
        <p:spPr>
          <a:xfrm>
            <a:off x="5870713" y="391665"/>
            <a:ext cx="6321287" cy="64663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ue Header Page">
  <p:cSld name="Blue Header Page">
    <p:spTree>
      <p:nvGrpSpPr>
        <p:cNvPr id="1" name="Shape 81"/>
        <p:cNvGrpSpPr/>
        <p:nvPr/>
      </p:nvGrpSpPr>
      <p:grpSpPr>
        <a:xfrm>
          <a:off x="0" y="0"/>
          <a:ext cx="0" cy="0"/>
          <a:chOff x="0" y="0"/>
          <a:chExt cx="0" cy="0"/>
        </a:xfrm>
      </p:grpSpPr>
      <p:sp>
        <p:nvSpPr>
          <p:cNvPr id="82" name="Google Shape;82;p9"/>
          <p:cNvSpPr/>
          <p:nvPr/>
        </p:nvSpPr>
        <p:spPr>
          <a:xfrm rot="-5400000" flipH="1">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3" name="Google Shape;83;p9"/>
          <p:cNvPicPr preferRelativeResize="0"/>
          <p:nvPr/>
        </p:nvPicPr>
        <p:blipFill rotWithShape="1">
          <a:blip r:embed="rId2">
            <a:alphaModFix/>
          </a:blip>
          <a:srcRect l="396" t="12816" r="-396" b="-12816"/>
          <a:stretch/>
        </p:blipFill>
        <p:spPr>
          <a:xfrm>
            <a:off x="1081698" y="12230"/>
            <a:ext cx="2928731" cy="2326714"/>
          </a:xfrm>
          <a:prstGeom prst="rect">
            <a:avLst/>
          </a:prstGeom>
          <a:noFill/>
          <a:ln>
            <a:noFill/>
          </a:ln>
        </p:spPr>
      </p:pic>
      <p:sp>
        <p:nvSpPr>
          <p:cNvPr id="84" name="Google Shape;84;p9"/>
          <p:cNvSpPr/>
          <p:nvPr/>
        </p:nvSpPr>
        <p:spPr>
          <a:xfrm rot="-224598">
            <a:off x="5941628" y="666947"/>
            <a:ext cx="6403831"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9"/>
          <p:cNvSpPr txBox="1">
            <a:spLocks noGrp="1"/>
          </p:cNvSpPr>
          <p:nvPr>
            <p:ph type="body" idx="1"/>
          </p:nvPr>
        </p:nvSpPr>
        <p:spPr>
          <a:xfrm rot="-224598">
            <a:off x="6504127" y="798296"/>
            <a:ext cx="5715790"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6" name="Google Shape;86;p9"/>
          <p:cNvPicPr preferRelativeResize="0"/>
          <p:nvPr/>
        </p:nvPicPr>
        <p:blipFill rotWithShape="1">
          <a:blip r:embed="rId3">
            <a:alphaModFix/>
          </a:blip>
          <a:srcRect t="48629"/>
          <a:stretch/>
        </p:blipFill>
        <p:spPr>
          <a:xfrm>
            <a:off x="-45199" y="6556"/>
            <a:ext cx="2295144" cy="1060034"/>
          </a:xfrm>
          <a:prstGeom prst="rect">
            <a:avLst/>
          </a:prstGeom>
          <a:noFill/>
          <a:ln>
            <a:noFill/>
          </a:ln>
        </p:spPr>
      </p:pic>
      <p:sp>
        <p:nvSpPr>
          <p:cNvPr id="87" name="Google Shape;87;p9"/>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
        <p:nvSpPr>
          <p:cNvPr id="88" name="Google Shape;88;p9"/>
          <p:cNvSpPr txBox="1">
            <a:spLocks noGrp="1"/>
          </p:cNvSpPr>
          <p:nvPr>
            <p:ph type="body" idx="2"/>
          </p:nvPr>
        </p:nvSpPr>
        <p:spPr>
          <a:xfrm>
            <a:off x="3644348" y="2120067"/>
            <a:ext cx="7898295"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67"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8" r:id="rId20"/>
    <p:sldLayoutId id="2147483669"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svg"/><Relationship Id="rId3" Type="http://schemas.openxmlformats.org/officeDocument/2006/relationships/image" Target="../media/image7.png"/><Relationship Id="rId7" Type="http://schemas.openxmlformats.org/officeDocument/2006/relationships/image" Target="../media/image27.svg"/><Relationship Id="rId12"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1.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41.sv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41.sv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hyperlink" Target="https://herowithinstore.com/pages/copy-of-about-us" TargetMode="External"/><Relationship Id="rId5" Type="http://schemas.openxmlformats.org/officeDocument/2006/relationships/hyperlink" Target="https://herowithinstore.com/" TargetMode="Externa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hyperlink" Target="https://www.youtube.com/watch?v=rzbXht7MJV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hyperlink" Target="https://namelix.co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hyperlink" Target="https://namelix.com/"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hyperlink" Target="http://www.youtube.com/watch?v=cTf6ADRd6ls" TargetMode="External"/><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46.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hyperlink" Target="https://www.merchandisingplaza.co.uk/Cinema---tv/Tv-series-Merchandise/c_48"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hyperlink" Target="https://www.parkablogs.com/node/6013"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LcZ2AuvxXNA"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hyperlink" Target="https://dinosaurdracula.com/blog/new-ghostbusters-slim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image" Target="../media/image3.png"/><Relationship Id="rId5" Type="http://schemas.openxmlformats.org/officeDocument/2006/relationships/image" Target="../media/image41.sv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21.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image" Target="../media/image59.svg"/><Relationship Id="rId13" Type="http://schemas.openxmlformats.org/officeDocument/2006/relationships/image" Target="../media/image64.png"/><Relationship Id="rId18" Type="http://schemas.openxmlformats.org/officeDocument/2006/relationships/image" Target="../media/image69.sv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svg"/><Relationship Id="rId17" Type="http://schemas.openxmlformats.org/officeDocument/2006/relationships/image" Target="../media/image68.png"/><Relationship Id="rId2" Type="http://schemas.openxmlformats.org/officeDocument/2006/relationships/notesSlide" Target="../notesSlides/notesSlide37.xml"/><Relationship Id="rId16" Type="http://schemas.openxmlformats.org/officeDocument/2006/relationships/image" Target="../media/image67.svg"/><Relationship Id="rId1" Type="http://schemas.openxmlformats.org/officeDocument/2006/relationships/slideLayout" Target="../slideLayouts/slideLayout5.xml"/><Relationship Id="rId6" Type="http://schemas.openxmlformats.org/officeDocument/2006/relationships/image" Target="../media/image57.svg"/><Relationship Id="rId11" Type="http://schemas.openxmlformats.org/officeDocument/2006/relationships/image" Target="../media/image62.png"/><Relationship Id="rId5" Type="http://schemas.openxmlformats.org/officeDocument/2006/relationships/image" Target="../media/image56.png"/><Relationship Id="rId15" Type="http://schemas.openxmlformats.org/officeDocument/2006/relationships/image" Target="../media/image6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 Id="rId14" Type="http://schemas.openxmlformats.org/officeDocument/2006/relationships/image" Target="../media/image65.svg"/></Relationships>
</file>

<file path=ppt/slides/_rels/slide38.xml.rels><?xml version="1.0" encoding="UTF-8" standalone="yes"?>
<Relationships xmlns="http://schemas.openxmlformats.org/package/2006/relationships"><Relationship Id="rId8" Type="http://schemas.openxmlformats.org/officeDocument/2006/relationships/image" Target="../media/image59.svg"/><Relationship Id="rId13" Type="http://schemas.openxmlformats.org/officeDocument/2006/relationships/image" Target="../media/image64.png"/><Relationship Id="rId18" Type="http://schemas.openxmlformats.org/officeDocument/2006/relationships/image" Target="../media/image69.sv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svg"/><Relationship Id="rId17" Type="http://schemas.openxmlformats.org/officeDocument/2006/relationships/image" Target="../media/image68.png"/><Relationship Id="rId2" Type="http://schemas.openxmlformats.org/officeDocument/2006/relationships/notesSlide" Target="../notesSlides/notesSlide38.xml"/><Relationship Id="rId16" Type="http://schemas.openxmlformats.org/officeDocument/2006/relationships/image" Target="../media/image67.svg"/><Relationship Id="rId1" Type="http://schemas.openxmlformats.org/officeDocument/2006/relationships/slideLayout" Target="../slideLayouts/slideLayout20.xml"/><Relationship Id="rId6" Type="http://schemas.openxmlformats.org/officeDocument/2006/relationships/image" Target="../media/image57.svg"/><Relationship Id="rId11" Type="http://schemas.openxmlformats.org/officeDocument/2006/relationships/image" Target="../media/image62.png"/><Relationship Id="rId5" Type="http://schemas.openxmlformats.org/officeDocument/2006/relationships/image" Target="../media/image56.png"/><Relationship Id="rId15" Type="http://schemas.openxmlformats.org/officeDocument/2006/relationships/image" Target="../media/image6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 Id="rId14" Type="http://schemas.openxmlformats.org/officeDocument/2006/relationships/image" Target="../media/image65.svg"/></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1.sv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hyperlink" Target="https://buffer.com/library/marketing-personas-beginners-guide" TargetMode="External"/><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8" Type="http://schemas.openxmlformats.org/officeDocument/2006/relationships/hyperlink" Target="https://www.getresponse.com/blog/how-do-webinars-work" TargetMode="External"/><Relationship Id="rId13" Type="http://schemas.openxmlformats.org/officeDocument/2006/relationships/hyperlink" Target="https://www.wordstream.com/pay-per-click-advertising" TargetMode="External"/><Relationship Id="rId3" Type="http://schemas.openxmlformats.org/officeDocument/2006/relationships/hyperlink" Target="https://mailchimp.com/marketing-glossary/email-marketing/" TargetMode="External"/><Relationship Id="rId7" Type="http://schemas.openxmlformats.org/officeDocument/2006/relationships/hyperlink" Target="https://www.outbrain.com/native-advertising/" TargetMode="External"/><Relationship Id="rId12" Type="http://schemas.openxmlformats.org/officeDocument/2006/relationships/hyperlink" Target="https://crm.org/crmland/what-is-a-crm" TargetMode="External"/><Relationship Id="rId2" Type="http://schemas.openxmlformats.org/officeDocument/2006/relationships/notesSlide" Target="../notesSlides/notesSlide45.xml"/><Relationship Id="rId1" Type="http://schemas.openxmlformats.org/officeDocument/2006/relationships/slideLayout" Target="../slideLayouts/slideLayout5.xml"/><Relationship Id="rId6" Type="http://schemas.openxmlformats.org/officeDocument/2006/relationships/hyperlink" Target="https://instapage.com/blog/display-advertising" TargetMode="External"/><Relationship Id="rId11" Type="http://schemas.openxmlformats.org/officeDocument/2006/relationships/hyperlink" Target="https://www.salesforce.com/eu/learning-centre/marketing/what-is-marketing-automation/" TargetMode="External"/><Relationship Id="rId5" Type="http://schemas.openxmlformats.org/officeDocument/2006/relationships/hyperlink" Target="https://moz.com/learn/seo/what-is-seo" TargetMode="External"/><Relationship Id="rId10" Type="http://schemas.openxmlformats.org/officeDocument/2006/relationships/hyperlink" Target="https://blog.hubspot.com/marketing/content-marketing-plan" TargetMode="External"/><Relationship Id="rId4" Type="http://schemas.openxmlformats.org/officeDocument/2006/relationships/hyperlink" Target="https://buffer.com/social-media-marketing" TargetMode="External"/><Relationship Id="rId9" Type="http://schemas.openxmlformats.org/officeDocument/2006/relationships/hyperlink" Target="https://www.optimizely.com/optimization-glossary/ab-testing/" TargetMode="External"/><Relationship Id="rId14" Type="http://schemas.openxmlformats.org/officeDocument/2006/relationships/hyperlink" Target="https://www.shopify.com/blog/affiliate-marketing"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image" Target="../media/image3.png"/><Relationship Id="rId5" Type="http://schemas.openxmlformats.org/officeDocument/2006/relationships/image" Target="../media/image41.svg"/><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3" Type="http://schemas.openxmlformats.org/officeDocument/2006/relationships/hyperlink" Target="https://www.smartinsights.com/goal-setting-evaluation/goals-kpis/define-smart-marketing-objectives/" TargetMode="External"/><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74.png"/></Relationships>
</file>

<file path=ppt/slides/_rels/slide48.xml.rels><?xml version="1.0" encoding="UTF-8" standalone="yes"?>
<Relationships xmlns="http://schemas.openxmlformats.org/package/2006/relationships"><Relationship Id="rId3" Type="http://schemas.openxmlformats.org/officeDocument/2006/relationships/hyperlink" Target="https://www.dollarshaveclub.com/" TargetMode="External"/><Relationship Id="rId2" Type="http://schemas.openxmlformats.org/officeDocument/2006/relationships/notesSlide" Target="../notesSlides/notesSlide48.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75.png"/></Relationships>
</file>

<file path=ppt/slides/_rels/slide49.xml.rels><?xml version="1.0" encoding="UTF-8" standalone="yes"?>
<Relationships xmlns="http://schemas.openxmlformats.org/package/2006/relationships"><Relationship Id="rId3" Type="http://schemas.openxmlformats.org/officeDocument/2006/relationships/hyperlink" Target="https://medium.com/@nbt/the-secret-behind-dollar-shave-clubs-billion-dollar-success-in-one-graph-f02fba883635" TargetMode="External"/><Relationship Id="rId7"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5.xml"/><Relationship Id="rId6" Type="http://schemas.openxmlformats.org/officeDocument/2006/relationships/hyperlink" Target="https://www.youtube.com/watch?v=ZUG9qYTJMsI" TargetMode="External"/><Relationship Id="rId5" Type="http://schemas.openxmlformats.org/officeDocument/2006/relationships/image" Target="../media/image76.jpg"/><Relationship Id="rId4" Type="http://schemas.openxmlformats.org/officeDocument/2006/relationships/hyperlink" Target="http://www.youtube.com/watch?v=ZUG9qYTJMs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hyperlink" Target="https://www.mintmobile.com/" TargetMode="External"/><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1.xml"/><Relationship Id="rId1" Type="http://schemas.openxmlformats.org/officeDocument/2006/relationships/slideLayout" Target="../slideLayouts/slideLayout5.xml"/><Relationship Id="rId5" Type="http://schemas.openxmlformats.org/officeDocument/2006/relationships/image" Target="../media/image77.png"/><Relationship Id="rId4" Type="http://schemas.openxmlformats.org/officeDocument/2006/relationships/hyperlink" Target="https://twitter.com/VancityReynolds/status/1222586829691596802/photo/2"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hbr.org/2017/07/a-refresher-on-marketing-roi" TargetMode="External"/><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hyperlink" Target="https://mailchimp.com/marketing-glossary/conversion-rates/"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hyperlink" Target="http://www.youtube.com/watch?v=316AzLYfAzw" TargetMode="External"/><Relationship Id="rId2" Type="http://schemas.openxmlformats.org/officeDocument/2006/relationships/notesSlide" Target="../notesSlides/notesSlide56.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78.jpg"/></Relationships>
</file>

<file path=ppt/slides/_rels/slide57.xml.rels><?xml version="1.0" encoding="UTF-8" standalone="yes"?>
<Relationships xmlns="http://schemas.openxmlformats.org/package/2006/relationships"><Relationship Id="rId3" Type="http://schemas.openxmlformats.org/officeDocument/2006/relationships/hyperlink" Target="http://www.youtube.com/watch?v=NNJKWVmK-GM" TargetMode="External"/><Relationship Id="rId2" Type="http://schemas.openxmlformats.org/officeDocument/2006/relationships/notesSlide" Target="../notesSlides/notesSlide57.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79.jpg"/></Relationships>
</file>

<file path=ppt/slides/_rels/slide5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8.xml"/><Relationship Id="rId1" Type="http://schemas.openxmlformats.org/officeDocument/2006/relationships/slideLayout" Target="../slideLayouts/slideLayout15.xml"/><Relationship Id="rId6" Type="http://schemas.openxmlformats.org/officeDocument/2006/relationships/image" Target="../media/image3.png"/><Relationship Id="rId5" Type="http://schemas.openxmlformats.org/officeDocument/2006/relationships/image" Target="../media/image41.svg"/><Relationship Id="rId4" Type="http://schemas.openxmlformats.org/officeDocument/2006/relationships/image" Target="../media/image40.png"/></Relationships>
</file>

<file path=ppt/slides/_rels/slide59.xml.rels><?xml version="1.0" encoding="UTF-8" standalone="yes"?>
<Relationships xmlns="http://schemas.openxmlformats.org/package/2006/relationships"><Relationship Id="rId3" Type="http://schemas.openxmlformats.org/officeDocument/2006/relationships/hyperlink" Target="https://www.facebook.com/EPICopportunties/" TargetMode="External"/><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hyperlink" Target="http://www.epicopportunities.eu/"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svg"/><Relationship Id="rId3" Type="http://schemas.openxmlformats.org/officeDocument/2006/relationships/image" Target="../media/image7.png"/><Relationship Id="rId7" Type="http://schemas.openxmlformats.org/officeDocument/2006/relationships/image" Target="../media/image17.svg"/><Relationship Id="rId12"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0"/>
          <p:cNvSpPr txBox="1">
            <a:spLocks noGrp="1"/>
          </p:cNvSpPr>
          <p:nvPr>
            <p:ph type="body" idx="1"/>
          </p:nvPr>
        </p:nvSpPr>
        <p:spPr>
          <a:xfrm rot="353497">
            <a:off x="-6257" y="686084"/>
            <a:ext cx="4954234" cy="743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400"/>
              <a:buNone/>
            </a:pPr>
            <a:r>
              <a:rPr lang="en-IE" dirty="0"/>
              <a:t>Module 5 (Part 1)</a:t>
            </a:r>
            <a:endParaRPr dirty="0"/>
          </a:p>
        </p:txBody>
      </p:sp>
      <p:sp>
        <p:nvSpPr>
          <p:cNvPr id="186" name="Google Shape;186;p20"/>
          <p:cNvSpPr txBox="1">
            <a:spLocks noGrp="1"/>
          </p:cNvSpPr>
          <p:nvPr>
            <p:ph type="body" idx="2"/>
          </p:nvPr>
        </p:nvSpPr>
        <p:spPr>
          <a:xfrm>
            <a:off x="152400" y="2590976"/>
            <a:ext cx="4034700" cy="3862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3600"/>
              <a:buNone/>
            </a:pPr>
            <a:endParaRPr sz="3600" b="1" dirty="0"/>
          </a:p>
          <a:p>
            <a:pPr marL="0" lvl="0" indent="0" algn="ctr" rtl="0">
              <a:lnSpc>
                <a:spcPct val="90000"/>
              </a:lnSpc>
              <a:spcBef>
                <a:spcPts val="1000"/>
              </a:spcBef>
              <a:spcAft>
                <a:spcPts val="0"/>
              </a:spcAft>
              <a:buSzPts val="3600"/>
              <a:buNone/>
            </a:pPr>
            <a:r>
              <a:rPr lang="en-IE" sz="3600" b="1" dirty="0"/>
              <a:t>Online and Social Media Marketing for Pop Culture Businesses</a:t>
            </a:r>
            <a:endParaRPr dirty="0"/>
          </a:p>
        </p:txBody>
      </p:sp>
      <p:sp>
        <p:nvSpPr>
          <p:cNvPr id="187" name="Google Shape;187;p20"/>
          <p:cNvSpPr txBox="1">
            <a:spLocks noGrp="1"/>
          </p:cNvSpPr>
          <p:nvPr>
            <p:ph type="body" idx="3"/>
          </p:nvPr>
        </p:nvSpPr>
        <p:spPr>
          <a:xfrm rot="353402">
            <a:off x="-16868" y="1707717"/>
            <a:ext cx="4756411" cy="74311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070"/>
              <a:buNone/>
            </a:pPr>
            <a:r>
              <a:rPr lang="en-IE" sz="4070" dirty="0"/>
              <a:t>Marketing your Idea</a:t>
            </a:r>
            <a:endParaRPr dirty="0"/>
          </a:p>
        </p:txBody>
      </p:sp>
      <p:pic>
        <p:nvPicPr>
          <p:cNvPr id="188" name="Google Shape;188;p20"/>
          <p:cNvPicPr preferRelativeResize="0"/>
          <p:nvPr/>
        </p:nvPicPr>
        <p:blipFill rotWithShape="1">
          <a:blip r:embed="rId3">
            <a:alphaModFix/>
          </a:blip>
          <a:srcRect/>
          <a:stretch/>
        </p:blipFill>
        <p:spPr>
          <a:xfrm>
            <a:off x="3785191" y="1892595"/>
            <a:ext cx="4774018" cy="496540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90" name="Google Shape;282;p31">
            <a:extLst>
              <a:ext uri="{FF2B5EF4-FFF2-40B4-BE49-F238E27FC236}">
                <a16:creationId xmlns:a16="http://schemas.microsoft.com/office/drawing/2014/main" id="{6241A337-B1F5-6140-A588-7A1F903CDA4C}"/>
              </a:ext>
            </a:extLst>
          </p:cNvPr>
          <p:cNvSpPr/>
          <p:nvPr/>
        </p:nvSpPr>
        <p:spPr>
          <a:xfrm flipH="1">
            <a:off x="5445174" y="1433493"/>
            <a:ext cx="684980" cy="798228"/>
          </a:xfrm>
          <a:prstGeom prst="curvedLeftArrow">
            <a:avLst>
              <a:gd name="adj1" fmla="val 9273"/>
              <a:gd name="adj2" fmla="val 50000"/>
              <a:gd name="adj3" fmla="val 25000"/>
            </a:avLst>
          </a:prstGeom>
          <a:solidFill>
            <a:srgbClr val="DF3836"/>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91" name="Google Shape;282;p31">
            <a:extLst>
              <a:ext uri="{FF2B5EF4-FFF2-40B4-BE49-F238E27FC236}">
                <a16:creationId xmlns:a16="http://schemas.microsoft.com/office/drawing/2014/main" id="{49FC8BE4-7207-1D4B-A938-0471DB437754}"/>
              </a:ext>
            </a:extLst>
          </p:cNvPr>
          <p:cNvSpPr/>
          <p:nvPr/>
        </p:nvSpPr>
        <p:spPr>
          <a:xfrm flipH="1">
            <a:off x="5808613" y="2501729"/>
            <a:ext cx="684980" cy="798692"/>
          </a:xfrm>
          <a:prstGeom prst="curvedLeftArrow">
            <a:avLst>
              <a:gd name="adj1" fmla="val 9273"/>
              <a:gd name="adj2" fmla="val 50000"/>
              <a:gd name="adj3" fmla="val 25000"/>
            </a:avLst>
          </a:prstGeom>
          <a:solidFill>
            <a:srgbClr val="1268B4"/>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92" name="Google Shape;282;p31">
            <a:extLst>
              <a:ext uri="{FF2B5EF4-FFF2-40B4-BE49-F238E27FC236}">
                <a16:creationId xmlns:a16="http://schemas.microsoft.com/office/drawing/2014/main" id="{EC7D5036-C4EF-F743-9C49-7C8A8392D7FA}"/>
              </a:ext>
            </a:extLst>
          </p:cNvPr>
          <p:cNvSpPr/>
          <p:nvPr/>
        </p:nvSpPr>
        <p:spPr>
          <a:xfrm flipH="1">
            <a:off x="6147915" y="3451485"/>
            <a:ext cx="684980" cy="847542"/>
          </a:xfrm>
          <a:prstGeom prst="curvedLeftArrow">
            <a:avLst>
              <a:gd name="adj1" fmla="val 9273"/>
              <a:gd name="adj2" fmla="val 50000"/>
              <a:gd name="adj3" fmla="val 25000"/>
            </a:avLst>
          </a:prstGeom>
          <a:solidFill>
            <a:srgbClr val="F7921C"/>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93" name="Google Shape;282;p31">
            <a:extLst>
              <a:ext uri="{FF2B5EF4-FFF2-40B4-BE49-F238E27FC236}">
                <a16:creationId xmlns:a16="http://schemas.microsoft.com/office/drawing/2014/main" id="{E676F8A7-AEB8-4A4A-94ED-BCF228DEB628}"/>
              </a:ext>
            </a:extLst>
          </p:cNvPr>
          <p:cNvSpPr/>
          <p:nvPr/>
        </p:nvSpPr>
        <p:spPr>
          <a:xfrm flipH="1">
            <a:off x="6517787" y="4591954"/>
            <a:ext cx="684980" cy="648300"/>
          </a:xfrm>
          <a:prstGeom prst="curvedLeftArrow">
            <a:avLst>
              <a:gd name="adj1" fmla="val 9273"/>
              <a:gd name="adj2" fmla="val 50000"/>
              <a:gd name="adj3" fmla="val 25000"/>
            </a:avLst>
          </a:prstGeom>
          <a:solidFill>
            <a:srgbClr val="00BBFF"/>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pic>
        <p:nvPicPr>
          <p:cNvPr id="100" name="Google Shape;179;p19">
            <a:extLst>
              <a:ext uri="{FF2B5EF4-FFF2-40B4-BE49-F238E27FC236}">
                <a16:creationId xmlns:a16="http://schemas.microsoft.com/office/drawing/2014/main" id="{68FEE41B-5C14-0B46-B1B2-5006247DE746}"/>
              </a:ext>
            </a:extLst>
          </p:cNvPr>
          <p:cNvPicPr preferRelativeResize="0"/>
          <p:nvPr/>
        </p:nvPicPr>
        <p:blipFill rotWithShape="1">
          <a:blip r:embed="rId3">
            <a:alphaModFix amt="56000"/>
          </a:blip>
          <a:srcRect l="-19782" t="26896" r="19781" b="-26897"/>
          <a:stretch/>
        </p:blipFill>
        <p:spPr>
          <a:xfrm rot="16200000">
            <a:off x="-25731" y="50688"/>
            <a:ext cx="3855296" cy="3759223"/>
          </a:xfrm>
          <a:prstGeom prst="rect">
            <a:avLst/>
          </a:prstGeom>
          <a:noFill/>
          <a:ln>
            <a:noFill/>
          </a:ln>
        </p:spPr>
      </p:pic>
      <p:sp>
        <p:nvSpPr>
          <p:cNvPr id="98" name="Google Shape;58;p5">
            <a:extLst>
              <a:ext uri="{FF2B5EF4-FFF2-40B4-BE49-F238E27FC236}">
                <a16:creationId xmlns:a16="http://schemas.microsoft.com/office/drawing/2014/main" id="{AAB603E6-DB38-A645-B4F0-37829B1510A7}"/>
              </a:ext>
            </a:extLst>
          </p:cNvPr>
          <p:cNvSpPr/>
          <p:nvPr/>
        </p:nvSpPr>
        <p:spPr>
          <a:xfrm rot="285998">
            <a:off x="-114850" y="508096"/>
            <a:ext cx="517438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Calibri"/>
              <a:ea typeface="Open Sans" panose="020B0606030504020204" pitchFamily="34" charset="0"/>
              <a:cs typeface="Calibri"/>
              <a:sym typeface="Calibri"/>
            </a:endParaRPr>
          </a:p>
        </p:txBody>
      </p:sp>
      <p:sp>
        <p:nvSpPr>
          <p:cNvPr id="99" name="Google Shape;243;p26">
            <a:extLst>
              <a:ext uri="{FF2B5EF4-FFF2-40B4-BE49-F238E27FC236}">
                <a16:creationId xmlns:a16="http://schemas.microsoft.com/office/drawing/2014/main" id="{48F9A0B8-3566-AE48-82FE-507D0D652852}"/>
              </a:ext>
            </a:extLst>
          </p:cNvPr>
          <p:cNvSpPr txBox="1">
            <a:spLocks/>
          </p:cNvSpPr>
          <p:nvPr/>
        </p:nvSpPr>
        <p:spPr>
          <a:xfrm rot="285998">
            <a:off x="588163" y="644021"/>
            <a:ext cx="4315048"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3600"/>
              <a:buFont typeface="Arial"/>
              <a:buNone/>
              <a:defRPr sz="3600" b="0"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IE" dirty="0"/>
              <a:t>Sales Funnel - Activity</a:t>
            </a:r>
          </a:p>
          <a:p>
            <a:pPr marL="0" indent="0"/>
            <a:endParaRPr lang="en-IE" b="1" dirty="0"/>
          </a:p>
        </p:txBody>
      </p:sp>
      <p:sp>
        <p:nvSpPr>
          <p:cNvPr id="76" name="Google Shape;281;p31">
            <a:extLst>
              <a:ext uri="{FF2B5EF4-FFF2-40B4-BE49-F238E27FC236}">
                <a16:creationId xmlns:a16="http://schemas.microsoft.com/office/drawing/2014/main" id="{CD98A195-C36B-2D4A-B6DA-55BEE9035B53}"/>
              </a:ext>
            </a:extLst>
          </p:cNvPr>
          <p:cNvSpPr txBox="1">
            <a:spLocks/>
          </p:cNvSpPr>
          <p:nvPr/>
        </p:nvSpPr>
        <p:spPr>
          <a:xfrm>
            <a:off x="427158" y="3091342"/>
            <a:ext cx="5590216" cy="570968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indent="-342900">
              <a:spcBef>
                <a:spcPts val="0"/>
              </a:spcBef>
              <a:buClr>
                <a:srgbClr val="F7921C"/>
              </a:buClr>
              <a:buSzPts val="2400"/>
            </a:pPr>
            <a:r>
              <a:rPr lang="en-IE" sz="2400" dirty="0">
                <a:solidFill>
                  <a:srgbClr val="4D4D4C"/>
                </a:solidFill>
                <a:latin typeface="Calibri" panose="020F0502020204030204" pitchFamily="34" charset="0"/>
                <a:cs typeface="Calibri" panose="020F0502020204030204" pitchFamily="34" charset="0"/>
              </a:rPr>
              <a:t>At every stage there is a different percentage of customers available.</a:t>
            </a:r>
          </a:p>
          <a:p>
            <a:pPr marL="800100" lvl="1" indent="-342900">
              <a:spcBef>
                <a:spcPts val="0"/>
              </a:spcBef>
              <a:buClr>
                <a:srgbClr val="F7921C"/>
              </a:buClr>
            </a:pPr>
            <a:r>
              <a:rPr lang="en-IE" dirty="0">
                <a:solidFill>
                  <a:srgbClr val="4D4D4C"/>
                </a:solidFill>
                <a:latin typeface="Calibri" panose="020F0502020204030204" pitchFamily="34" charset="0"/>
                <a:cs typeface="Calibri" panose="020F0502020204030204" pitchFamily="34" charset="0"/>
              </a:rPr>
              <a:t>40% of the total potential customer base are aware of you.</a:t>
            </a:r>
          </a:p>
          <a:p>
            <a:pPr marL="800100" lvl="1" indent="-342900">
              <a:spcBef>
                <a:spcPts val="0"/>
              </a:spcBef>
              <a:buClr>
                <a:srgbClr val="F7921C"/>
              </a:buClr>
            </a:pPr>
            <a:r>
              <a:rPr lang="en-IE" dirty="0">
                <a:solidFill>
                  <a:srgbClr val="4D4D4C"/>
                </a:solidFill>
                <a:latin typeface="Calibri" panose="020F0502020204030204" pitchFamily="34" charset="0"/>
                <a:cs typeface="Calibri" panose="020F0502020204030204" pitchFamily="34" charset="0"/>
              </a:rPr>
              <a:t>8% are making a purchase with you.</a:t>
            </a:r>
          </a:p>
          <a:p>
            <a:pPr marL="342900" indent="-342900">
              <a:spcBef>
                <a:spcPts val="0"/>
              </a:spcBef>
              <a:buClr>
                <a:srgbClr val="F7921C"/>
              </a:buClr>
              <a:buSzPts val="2400"/>
            </a:pPr>
            <a:endParaRPr lang="en-IE" sz="2400" dirty="0">
              <a:solidFill>
                <a:srgbClr val="4D4D4C"/>
              </a:solidFill>
              <a:latin typeface="Calibri" panose="020F0502020204030204" pitchFamily="34" charset="0"/>
              <a:cs typeface="Calibri" panose="020F0502020204030204" pitchFamily="34" charset="0"/>
            </a:endParaRPr>
          </a:p>
          <a:p>
            <a:pPr marL="342900" indent="-342900">
              <a:spcBef>
                <a:spcPts val="0"/>
              </a:spcBef>
              <a:buClr>
                <a:srgbClr val="F7921C"/>
              </a:buClr>
              <a:buSzPts val="2400"/>
            </a:pPr>
            <a:r>
              <a:rPr lang="en-IE" sz="2400" dirty="0">
                <a:solidFill>
                  <a:srgbClr val="4D4D4C"/>
                </a:solidFill>
                <a:latin typeface="Calibri" panose="020F0502020204030204" pitchFamily="34" charset="0"/>
                <a:cs typeface="Calibri" panose="020F0502020204030204" pitchFamily="34" charset="0"/>
              </a:rPr>
              <a:t>Where can the business improve?</a:t>
            </a:r>
          </a:p>
          <a:p>
            <a:pPr marL="342900" indent="-342900">
              <a:spcBef>
                <a:spcPts val="0"/>
              </a:spcBef>
              <a:buClr>
                <a:srgbClr val="F7921C"/>
              </a:buClr>
              <a:buSzPts val="2400"/>
            </a:pPr>
            <a:r>
              <a:rPr lang="en-IE" sz="2400" dirty="0">
                <a:solidFill>
                  <a:srgbClr val="4D4D4C"/>
                </a:solidFill>
                <a:latin typeface="Calibri" panose="020F0502020204030204" pitchFamily="34" charset="0"/>
                <a:cs typeface="Calibri" panose="020F0502020204030204" pitchFamily="34" charset="0"/>
              </a:rPr>
              <a:t>What improvements may be made?</a:t>
            </a:r>
          </a:p>
        </p:txBody>
      </p:sp>
      <p:grpSp>
        <p:nvGrpSpPr>
          <p:cNvPr id="28" name="Group 27">
            <a:extLst>
              <a:ext uri="{FF2B5EF4-FFF2-40B4-BE49-F238E27FC236}">
                <a16:creationId xmlns:a16="http://schemas.microsoft.com/office/drawing/2014/main" id="{BBF8A078-D5B3-0B47-84AB-EE1F9F8EC7EA}"/>
              </a:ext>
            </a:extLst>
          </p:cNvPr>
          <p:cNvGrpSpPr/>
          <p:nvPr/>
        </p:nvGrpSpPr>
        <p:grpSpPr>
          <a:xfrm>
            <a:off x="5628469" y="756987"/>
            <a:ext cx="7263490" cy="4977086"/>
            <a:chOff x="5540043" y="637718"/>
            <a:chExt cx="7263490" cy="4977086"/>
          </a:xfrm>
        </p:grpSpPr>
        <p:sp>
          <p:nvSpPr>
            <p:cNvPr id="13" name="Freeform: Shape 122">
              <a:extLst>
                <a:ext uri="{FF2B5EF4-FFF2-40B4-BE49-F238E27FC236}">
                  <a16:creationId xmlns:a16="http://schemas.microsoft.com/office/drawing/2014/main" id="{C098C376-DBCB-6F45-B274-785091CDC8D7}"/>
                </a:ext>
              </a:extLst>
            </p:cNvPr>
            <p:cNvSpPr/>
            <p:nvPr/>
          </p:nvSpPr>
          <p:spPr>
            <a:xfrm>
              <a:off x="6103459" y="1853968"/>
              <a:ext cx="2783150" cy="981954"/>
            </a:xfrm>
            <a:custGeom>
              <a:avLst/>
              <a:gdLst>
                <a:gd name="connsiteX0" fmla="*/ 2176688 w 3710867"/>
                <a:gd name="connsiteY0" fmla="*/ 1240801 h 1309272"/>
                <a:gd name="connsiteX1" fmla="*/ 2271082 w 3710867"/>
                <a:gd name="connsiteY1" fmla="*/ 1245345 h 1309272"/>
                <a:gd name="connsiteX2" fmla="*/ 2205983 w 3710867"/>
                <a:gd name="connsiteY2" fmla="*/ 1241374 h 1309272"/>
                <a:gd name="connsiteX3" fmla="*/ 1534180 w 3710867"/>
                <a:gd name="connsiteY3" fmla="*/ 1240801 h 1309272"/>
                <a:gd name="connsiteX4" fmla="*/ 1504884 w 3710867"/>
                <a:gd name="connsiteY4" fmla="*/ 1241374 h 1309272"/>
                <a:gd name="connsiteX5" fmla="*/ 1439784 w 3710867"/>
                <a:gd name="connsiteY5" fmla="*/ 1245345 h 1309272"/>
                <a:gd name="connsiteX6" fmla="*/ 1855433 w 3710867"/>
                <a:gd name="connsiteY6" fmla="*/ 0 h 1309272"/>
                <a:gd name="connsiteX7" fmla="*/ 3710866 w 3710867"/>
                <a:gd name="connsiteY7" fmla="*/ 217503 h 1309272"/>
                <a:gd name="connsiteX8" fmla="*/ 3709552 w 3710867"/>
                <a:gd name="connsiteY8" fmla="*/ 220554 h 1309272"/>
                <a:gd name="connsiteX9" fmla="*/ 3710867 w 3710867"/>
                <a:gd name="connsiteY9" fmla="*/ 220554 h 1309272"/>
                <a:gd name="connsiteX10" fmla="*/ 3471471 w 3710867"/>
                <a:gd name="connsiteY10" fmla="*/ 855877 h 1309272"/>
                <a:gd name="connsiteX11" fmla="*/ 3410900 w 3710867"/>
                <a:gd name="connsiteY11" fmla="*/ 1016624 h 1309272"/>
                <a:gd name="connsiteX12" fmla="*/ 3407009 w 3710867"/>
                <a:gd name="connsiteY12" fmla="*/ 1020453 h 1309272"/>
                <a:gd name="connsiteX13" fmla="*/ 2629822 w 3710867"/>
                <a:gd name="connsiteY13" fmla="*/ 1259660 h 1309272"/>
                <a:gd name="connsiteX14" fmla="*/ 2578532 w 3710867"/>
                <a:gd name="connsiteY14" fmla="*/ 1265911 h 1309272"/>
                <a:gd name="connsiteX15" fmla="*/ 2524030 w 3710867"/>
                <a:gd name="connsiteY15" fmla="*/ 1260777 h 1309272"/>
                <a:gd name="connsiteX16" fmla="*/ 2473863 w 3710867"/>
                <a:gd name="connsiteY16" fmla="*/ 1257717 h 1309272"/>
                <a:gd name="connsiteX17" fmla="*/ 2569433 w 3710867"/>
                <a:gd name="connsiteY17" fmla="*/ 1265760 h 1309272"/>
                <a:gd name="connsiteX18" fmla="*/ 2487808 w 3710867"/>
                <a:gd name="connsiteY18" fmla="*/ 1276969 h 1309272"/>
                <a:gd name="connsiteX19" fmla="*/ 1855434 w 3710867"/>
                <a:gd name="connsiteY19" fmla="*/ 1309272 h 1309272"/>
                <a:gd name="connsiteX20" fmla="*/ 1223061 w 3710867"/>
                <a:gd name="connsiteY20" fmla="*/ 1276969 h 1309272"/>
                <a:gd name="connsiteX21" fmla="*/ 1141435 w 3710867"/>
                <a:gd name="connsiteY21" fmla="*/ 1265760 h 1309272"/>
                <a:gd name="connsiteX22" fmla="*/ 1237007 w 3710867"/>
                <a:gd name="connsiteY22" fmla="*/ 1257716 h 1309272"/>
                <a:gd name="connsiteX23" fmla="*/ 1186836 w 3710867"/>
                <a:gd name="connsiteY23" fmla="*/ 1260777 h 1309272"/>
                <a:gd name="connsiteX24" fmla="*/ 1132336 w 3710867"/>
                <a:gd name="connsiteY24" fmla="*/ 1265911 h 1309272"/>
                <a:gd name="connsiteX25" fmla="*/ 1081046 w 3710867"/>
                <a:gd name="connsiteY25" fmla="*/ 1259660 h 1309272"/>
                <a:gd name="connsiteX26" fmla="*/ 303859 w 3710867"/>
                <a:gd name="connsiteY26" fmla="*/ 1020453 h 1309272"/>
                <a:gd name="connsiteX27" fmla="*/ 299968 w 3710867"/>
                <a:gd name="connsiteY27" fmla="*/ 1016624 h 1309272"/>
                <a:gd name="connsiteX28" fmla="*/ 239397 w 3710867"/>
                <a:gd name="connsiteY28" fmla="*/ 855877 h 1309272"/>
                <a:gd name="connsiteX29" fmla="*/ 1 w 3710867"/>
                <a:gd name="connsiteY29" fmla="*/ 220554 h 1309272"/>
                <a:gd name="connsiteX30" fmla="*/ 1314 w 3710867"/>
                <a:gd name="connsiteY30" fmla="*/ 220554 h 1309272"/>
                <a:gd name="connsiteX31" fmla="*/ 0 w 3710867"/>
                <a:gd name="connsiteY31" fmla="*/ 217503 h 1309272"/>
                <a:gd name="connsiteX32" fmla="*/ 1855433 w 3710867"/>
                <a:gd name="connsiteY32" fmla="*/ 0 h 130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0867" h="1309272">
                  <a:moveTo>
                    <a:pt x="2176688" y="1240801"/>
                  </a:moveTo>
                  <a:lnTo>
                    <a:pt x="2271082" y="1245345"/>
                  </a:lnTo>
                  <a:lnTo>
                    <a:pt x="2205983" y="1241374"/>
                  </a:lnTo>
                  <a:close/>
                  <a:moveTo>
                    <a:pt x="1534180" y="1240801"/>
                  </a:moveTo>
                  <a:lnTo>
                    <a:pt x="1504884" y="1241374"/>
                  </a:lnTo>
                  <a:lnTo>
                    <a:pt x="1439784" y="1245345"/>
                  </a:lnTo>
                  <a:close/>
                  <a:moveTo>
                    <a:pt x="1855433" y="0"/>
                  </a:moveTo>
                  <a:cubicBezTo>
                    <a:pt x="2880160" y="0"/>
                    <a:pt x="3710866" y="97379"/>
                    <a:pt x="3710866" y="217503"/>
                  </a:cubicBezTo>
                  <a:lnTo>
                    <a:pt x="3709552" y="220554"/>
                  </a:lnTo>
                  <a:lnTo>
                    <a:pt x="3710867" y="220554"/>
                  </a:lnTo>
                  <a:lnTo>
                    <a:pt x="3471471" y="855877"/>
                  </a:lnTo>
                  <a:lnTo>
                    <a:pt x="3410900" y="1016624"/>
                  </a:lnTo>
                  <a:lnTo>
                    <a:pt x="3407009" y="1020453"/>
                  </a:lnTo>
                  <a:cubicBezTo>
                    <a:pt x="3280428" y="1123423"/>
                    <a:pt x="2998137" y="1209036"/>
                    <a:pt x="2629822" y="1259660"/>
                  </a:cubicBezTo>
                  <a:lnTo>
                    <a:pt x="2578532" y="1265911"/>
                  </a:lnTo>
                  <a:lnTo>
                    <a:pt x="2524030" y="1260777"/>
                  </a:lnTo>
                  <a:lnTo>
                    <a:pt x="2473863" y="1257717"/>
                  </a:lnTo>
                  <a:lnTo>
                    <a:pt x="2569433" y="1265760"/>
                  </a:lnTo>
                  <a:lnTo>
                    <a:pt x="2487808" y="1276969"/>
                  </a:lnTo>
                  <a:cubicBezTo>
                    <a:pt x="2293441" y="1297770"/>
                    <a:pt x="2079747" y="1309272"/>
                    <a:pt x="1855434" y="1309272"/>
                  </a:cubicBezTo>
                  <a:cubicBezTo>
                    <a:pt x="1631122" y="1309272"/>
                    <a:pt x="1417427" y="1297770"/>
                    <a:pt x="1223061" y="1276969"/>
                  </a:cubicBezTo>
                  <a:lnTo>
                    <a:pt x="1141435" y="1265760"/>
                  </a:lnTo>
                  <a:lnTo>
                    <a:pt x="1237007" y="1257716"/>
                  </a:lnTo>
                  <a:lnTo>
                    <a:pt x="1186836" y="1260777"/>
                  </a:lnTo>
                  <a:lnTo>
                    <a:pt x="1132336" y="1265911"/>
                  </a:lnTo>
                  <a:lnTo>
                    <a:pt x="1081046" y="1259660"/>
                  </a:lnTo>
                  <a:cubicBezTo>
                    <a:pt x="712731" y="1209036"/>
                    <a:pt x="430440" y="1123423"/>
                    <a:pt x="303859" y="1020453"/>
                  </a:cubicBezTo>
                  <a:lnTo>
                    <a:pt x="299968" y="1016624"/>
                  </a:lnTo>
                  <a:lnTo>
                    <a:pt x="239397" y="855877"/>
                  </a:lnTo>
                  <a:lnTo>
                    <a:pt x="1" y="220554"/>
                  </a:lnTo>
                  <a:lnTo>
                    <a:pt x="1314" y="220554"/>
                  </a:lnTo>
                  <a:lnTo>
                    <a:pt x="0" y="217503"/>
                  </a:lnTo>
                  <a:cubicBezTo>
                    <a:pt x="0" y="97379"/>
                    <a:pt x="830706" y="0"/>
                    <a:pt x="1855433" y="0"/>
                  </a:cubicBezTo>
                  <a:close/>
                </a:path>
              </a:pathLst>
            </a:custGeom>
            <a:gradFill flip="none" rotWithShape="1">
              <a:gsLst>
                <a:gs pos="46000">
                  <a:schemeClr val="accent6"/>
                </a:gs>
                <a:gs pos="78000">
                  <a:schemeClr val="accent6">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4" name="Freeform: Shape 119">
              <a:extLst>
                <a:ext uri="{FF2B5EF4-FFF2-40B4-BE49-F238E27FC236}">
                  <a16:creationId xmlns:a16="http://schemas.microsoft.com/office/drawing/2014/main" id="{04661322-0E89-2E49-9DF0-BB45B12E1D9D}"/>
                </a:ext>
              </a:extLst>
            </p:cNvPr>
            <p:cNvSpPr/>
            <p:nvPr/>
          </p:nvSpPr>
          <p:spPr>
            <a:xfrm>
              <a:off x="7150031" y="4634564"/>
              <a:ext cx="690006" cy="980240"/>
            </a:xfrm>
            <a:custGeom>
              <a:avLst/>
              <a:gdLst>
                <a:gd name="connsiteX0" fmla="*/ 460003 w 920008"/>
                <a:gd name="connsiteY0" fmla="*/ 0 h 1306987"/>
                <a:gd name="connsiteX1" fmla="*/ 717332 w 920008"/>
                <a:gd name="connsiteY1" fmla="*/ 37146 h 1306987"/>
                <a:gd name="connsiteX2" fmla="*/ 738965 w 920008"/>
                <a:gd name="connsiteY2" fmla="*/ 45582 h 1306987"/>
                <a:gd name="connsiteX3" fmla="*/ 738967 w 920008"/>
                <a:gd name="connsiteY3" fmla="*/ 45581 h 1306987"/>
                <a:gd name="connsiteX4" fmla="*/ 785447 w 920008"/>
                <a:gd name="connsiteY4" fmla="*/ 63704 h 1306987"/>
                <a:gd name="connsiteX5" fmla="*/ 910899 w 920008"/>
                <a:gd name="connsiteY5" fmla="*/ 173667 h 1306987"/>
                <a:gd name="connsiteX6" fmla="*/ 920008 w 920008"/>
                <a:gd name="connsiteY6" fmla="*/ 216365 h 1306987"/>
                <a:gd name="connsiteX7" fmla="*/ 892517 w 920008"/>
                <a:gd name="connsiteY7" fmla="*/ 289322 h 1306987"/>
                <a:gd name="connsiteX8" fmla="*/ 884081 w 920008"/>
                <a:gd name="connsiteY8" fmla="*/ 302164 h 1306987"/>
                <a:gd name="connsiteX9" fmla="*/ 596866 w 920008"/>
                <a:gd name="connsiteY9" fmla="*/ 425227 h 1306987"/>
                <a:gd name="connsiteX10" fmla="*/ 460004 w 920008"/>
                <a:gd name="connsiteY10" fmla="*/ 435005 h 1306987"/>
                <a:gd name="connsiteX11" fmla="*/ 460004 w 920008"/>
                <a:gd name="connsiteY11" fmla="*/ 435005 h 1306987"/>
                <a:gd name="connsiteX12" fmla="*/ 884082 w 920008"/>
                <a:gd name="connsiteY12" fmla="*/ 302164 h 1306987"/>
                <a:gd name="connsiteX13" fmla="*/ 892517 w 920008"/>
                <a:gd name="connsiteY13" fmla="*/ 289324 h 1306987"/>
                <a:gd name="connsiteX14" fmla="*/ 892518 w 920008"/>
                <a:gd name="connsiteY14" fmla="*/ 289322 h 1306987"/>
                <a:gd name="connsiteX15" fmla="*/ 588316 w 920008"/>
                <a:gd name="connsiteY15" fmla="*/ 1096630 h 1306987"/>
                <a:gd name="connsiteX16" fmla="*/ 526592 w 920008"/>
                <a:gd name="connsiteY16" fmla="*/ 1260437 h 1306987"/>
                <a:gd name="connsiteX17" fmla="*/ 526591 w 920008"/>
                <a:gd name="connsiteY17" fmla="*/ 1260437 h 1306987"/>
                <a:gd name="connsiteX18" fmla="*/ 524924 w 920008"/>
                <a:gd name="connsiteY18" fmla="*/ 1264861 h 1306987"/>
                <a:gd name="connsiteX19" fmla="*/ 510671 w 920008"/>
                <a:gd name="connsiteY19" fmla="*/ 1285999 h 1306987"/>
                <a:gd name="connsiteX20" fmla="*/ 460002 w 920008"/>
                <a:gd name="connsiteY20" fmla="*/ 1306987 h 1306987"/>
                <a:gd name="connsiteX21" fmla="*/ 409333 w 920008"/>
                <a:gd name="connsiteY21" fmla="*/ 1285999 h 1306987"/>
                <a:gd name="connsiteX22" fmla="*/ 395090 w 920008"/>
                <a:gd name="connsiteY22" fmla="*/ 1264874 h 1306987"/>
                <a:gd name="connsiteX23" fmla="*/ 393409 w 920008"/>
                <a:gd name="connsiteY23" fmla="*/ 1260413 h 1306987"/>
                <a:gd name="connsiteX24" fmla="*/ 27497 w 920008"/>
                <a:gd name="connsiteY24" fmla="*/ 289333 h 1306987"/>
                <a:gd name="connsiteX25" fmla="*/ 27494 w 920008"/>
                <a:gd name="connsiteY25" fmla="*/ 289329 h 1306987"/>
                <a:gd name="connsiteX26" fmla="*/ 0 w 920008"/>
                <a:gd name="connsiteY26" fmla="*/ 216362 h 1306987"/>
                <a:gd name="connsiteX27" fmla="*/ 9107 w 920008"/>
                <a:gd name="connsiteY27" fmla="*/ 173667 h 1306987"/>
                <a:gd name="connsiteX28" fmla="*/ 134559 w 920008"/>
                <a:gd name="connsiteY28" fmla="*/ 63704 h 1306987"/>
                <a:gd name="connsiteX29" fmla="*/ 181040 w 920008"/>
                <a:gd name="connsiteY29" fmla="*/ 45581 h 1306987"/>
                <a:gd name="connsiteX30" fmla="*/ 181042 w 920008"/>
                <a:gd name="connsiteY30" fmla="*/ 45582 h 1306987"/>
                <a:gd name="connsiteX31" fmla="*/ 202675 w 920008"/>
                <a:gd name="connsiteY31" fmla="*/ 37146 h 1306987"/>
                <a:gd name="connsiteX32" fmla="*/ 460003 w 920008"/>
                <a:gd name="connsiteY32" fmla="*/ 0 h 1306987"/>
                <a:gd name="connsiteX0" fmla="*/ 460003 w 920008"/>
                <a:gd name="connsiteY0" fmla="*/ 0 h 1306987"/>
                <a:gd name="connsiteX1" fmla="*/ 717332 w 920008"/>
                <a:gd name="connsiteY1" fmla="*/ 37146 h 1306987"/>
                <a:gd name="connsiteX2" fmla="*/ 738965 w 920008"/>
                <a:gd name="connsiteY2" fmla="*/ 45582 h 1306987"/>
                <a:gd name="connsiteX3" fmla="*/ 738967 w 920008"/>
                <a:gd name="connsiteY3" fmla="*/ 45581 h 1306987"/>
                <a:gd name="connsiteX4" fmla="*/ 785447 w 920008"/>
                <a:gd name="connsiteY4" fmla="*/ 63704 h 1306987"/>
                <a:gd name="connsiteX5" fmla="*/ 910899 w 920008"/>
                <a:gd name="connsiteY5" fmla="*/ 173667 h 1306987"/>
                <a:gd name="connsiteX6" fmla="*/ 920008 w 920008"/>
                <a:gd name="connsiteY6" fmla="*/ 216365 h 1306987"/>
                <a:gd name="connsiteX7" fmla="*/ 892517 w 920008"/>
                <a:gd name="connsiteY7" fmla="*/ 289322 h 1306987"/>
                <a:gd name="connsiteX8" fmla="*/ 884081 w 920008"/>
                <a:gd name="connsiteY8" fmla="*/ 302164 h 1306987"/>
                <a:gd name="connsiteX9" fmla="*/ 596866 w 920008"/>
                <a:gd name="connsiteY9" fmla="*/ 425227 h 1306987"/>
                <a:gd name="connsiteX10" fmla="*/ 460004 w 920008"/>
                <a:gd name="connsiteY10" fmla="*/ 435005 h 1306987"/>
                <a:gd name="connsiteX11" fmla="*/ 884082 w 920008"/>
                <a:gd name="connsiteY11" fmla="*/ 302164 h 1306987"/>
                <a:gd name="connsiteX12" fmla="*/ 892517 w 920008"/>
                <a:gd name="connsiteY12" fmla="*/ 289324 h 1306987"/>
                <a:gd name="connsiteX13" fmla="*/ 892518 w 920008"/>
                <a:gd name="connsiteY13" fmla="*/ 289322 h 1306987"/>
                <a:gd name="connsiteX14" fmla="*/ 588316 w 920008"/>
                <a:gd name="connsiteY14" fmla="*/ 1096630 h 1306987"/>
                <a:gd name="connsiteX15" fmla="*/ 526592 w 920008"/>
                <a:gd name="connsiteY15" fmla="*/ 1260437 h 1306987"/>
                <a:gd name="connsiteX16" fmla="*/ 526591 w 920008"/>
                <a:gd name="connsiteY16" fmla="*/ 1260437 h 1306987"/>
                <a:gd name="connsiteX17" fmla="*/ 524924 w 920008"/>
                <a:gd name="connsiteY17" fmla="*/ 1264861 h 1306987"/>
                <a:gd name="connsiteX18" fmla="*/ 510671 w 920008"/>
                <a:gd name="connsiteY18" fmla="*/ 1285999 h 1306987"/>
                <a:gd name="connsiteX19" fmla="*/ 460002 w 920008"/>
                <a:gd name="connsiteY19" fmla="*/ 1306987 h 1306987"/>
                <a:gd name="connsiteX20" fmla="*/ 409333 w 920008"/>
                <a:gd name="connsiteY20" fmla="*/ 1285999 h 1306987"/>
                <a:gd name="connsiteX21" fmla="*/ 395090 w 920008"/>
                <a:gd name="connsiteY21" fmla="*/ 1264874 h 1306987"/>
                <a:gd name="connsiteX22" fmla="*/ 393409 w 920008"/>
                <a:gd name="connsiteY22" fmla="*/ 1260413 h 1306987"/>
                <a:gd name="connsiteX23" fmla="*/ 27497 w 920008"/>
                <a:gd name="connsiteY23" fmla="*/ 289333 h 1306987"/>
                <a:gd name="connsiteX24" fmla="*/ 27494 w 920008"/>
                <a:gd name="connsiteY24" fmla="*/ 289329 h 1306987"/>
                <a:gd name="connsiteX25" fmla="*/ 0 w 920008"/>
                <a:gd name="connsiteY25" fmla="*/ 216362 h 1306987"/>
                <a:gd name="connsiteX26" fmla="*/ 9107 w 920008"/>
                <a:gd name="connsiteY26" fmla="*/ 173667 h 1306987"/>
                <a:gd name="connsiteX27" fmla="*/ 134559 w 920008"/>
                <a:gd name="connsiteY27" fmla="*/ 63704 h 1306987"/>
                <a:gd name="connsiteX28" fmla="*/ 181040 w 920008"/>
                <a:gd name="connsiteY28" fmla="*/ 45581 h 1306987"/>
                <a:gd name="connsiteX29" fmla="*/ 181042 w 920008"/>
                <a:gd name="connsiteY29" fmla="*/ 45582 h 1306987"/>
                <a:gd name="connsiteX30" fmla="*/ 202675 w 920008"/>
                <a:gd name="connsiteY30" fmla="*/ 37146 h 1306987"/>
                <a:gd name="connsiteX31" fmla="*/ 460003 w 920008"/>
                <a:gd name="connsiteY31" fmla="*/ 0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 name="connsiteX29" fmla="*/ 596866 w 920008"/>
                <a:gd name="connsiteY29" fmla="*/ 425227 h 1306987"/>
                <a:gd name="connsiteX30" fmla="*/ 551444 w 920008"/>
                <a:gd name="connsiteY30" fmla="*/ 526445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 name="connsiteX29" fmla="*/ 551444 w 920008"/>
                <a:gd name="connsiteY29" fmla="*/ 526445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20008" h="1306987">
                  <a:moveTo>
                    <a:pt x="884082" y="302164"/>
                  </a:moveTo>
                  <a:lnTo>
                    <a:pt x="892517" y="289324"/>
                  </a:lnTo>
                  <a:cubicBezTo>
                    <a:pt x="892517" y="289323"/>
                    <a:pt x="892518" y="289323"/>
                    <a:pt x="892518" y="289322"/>
                  </a:cubicBezTo>
                  <a:lnTo>
                    <a:pt x="588316" y="1096630"/>
                  </a:lnTo>
                  <a:lnTo>
                    <a:pt x="526592" y="1260437"/>
                  </a:lnTo>
                  <a:lnTo>
                    <a:pt x="526591" y="1260437"/>
                  </a:lnTo>
                  <a:lnTo>
                    <a:pt x="524924" y="1264861"/>
                  </a:lnTo>
                  <a:lnTo>
                    <a:pt x="510671" y="1285999"/>
                  </a:lnTo>
                  <a:cubicBezTo>
                    <a:pt x="497704" y="1298967"/>
                    <a:pt x="479790" y="1306987"/>
                    <a:pt x="460002" y="1306987"/>
                  </a:cubicBezTo>
                  <a:cubicBezTo>
                    <a:pt x="440215" y="1306987"/>
                    <a:pt x="422300" y="1298967"/>
                    <a:pt x="409333" y="1285999"/>
                  </a:cubicBezTo>
                  <a:lnTo>
                    <a:pt x="395090" y="1264874"/>
                  </a:lnTo>
                  <a:lnTo>
                    <a:pt x="393409" y="1260413"/>
                  </a:lnTo>
                  <a:lnTo>
                    <a:pt x="27497" y="289333"/>
                  </a:lnTo>
                  <a:cubicBezTo>
                    <a:pt x="27496" y="289332"/>
                    <a:pt x="27495" y="289330"/>
                    <a:pt x="27494" y="289329"/>
                  </a:cubicBezTo>
                  <a:lnTo>
                    <a:pt x="0" y="216362"/>
                  </a:lnTo>
                  <a:lnTo>
                    <a:pt x="9107" y="173667"/>
                  </a:lnTo>
                  <a:cubicBezTo>
                    <a:pt x="27500" y="131191"/>
                    <a:pt x="72093" y="93224"/>
                    <a:pt x="134559" y="63704"/>
                  </a:cubicBezTo>
                  <a:lnTo>
                    <a:pt x="181040" y="45581"/>
                  </a:lnTo>
                  <a:cubicBezTo>
                    <a:pt x="181041" y="45581"/>
                    <a:pt x="181041" y="45582"/>
                    <a:pt x="181042" y="45582"/>
                  </a:cubicBezTo>
                  <a:lnTo>
                    <a:pt x="202675" y="37146"/>
                  </a:lnTo>
                  <a:cubicBezTo>
                    <a:pt x="276131" y="13694"/>
                    <a:pt x="364683" y="0"/>
                    <a:pt x="460003" y="0"/>
                  </a:cubicBezTo>
                  <a:cubicBezTo>
                    <a:pt x="555323" y="0"/>
                    <a:pt x="643876" y="13694"/>
                    <a:pt x="717332" y="37146"/>
                  </a:cubicBezTo>
                  <a:lnTo>
                    <a:pt x="738965" y="45582"/>
                  </a:lnTo>
                  <a:cubicBezTo>
                    <a:pt x="738966" y="45582"/>
                    <a:pt x="738966" y="45581"/>
                    <a:pt x="738967" y="45581"/>
                  </a:cubicBezTo>
                  <a:lnTo>
                    <a:pt x="785447" y="63704"/>
                  </a:lnTo>
                  <a:cubicBezTo>
                    <a:pt x="847913" y="93224"/>
                    <a:pt x="892507" y="131191"/>
                    <a:pt x="910899" y="173667"/>
                  </a:cubicBezTo>
                  <a:lnTo>
                    <a:pt x="920008" y="216365"/>
                  </a:lnTo>
                  <a:lnTo>
                    <a:pt x="892517" y="289322"/>
                  </a:lnTo>
                  <a:lnTo>
                    <a:pt x="884081" y="302164"/>
                  </a:lnTo>
                </a:path>
              </a:pathLst>
            </a:custGeom>
            <a:gradFill flip="none" rotWithShape="1">
              <a:gsLst>
                <a:gs pos="30000">
                  <a:srgbClr val="FF5A28"/>
                </a:gs>
                <a:gs pos="100000">
                  <a:srgbClr val="DF3836"/>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 name="Freeform: Shape 116">
              <a:extLst>
                <a:ext uri="{FF2B5EF4-FFF2-40B4-BE49-F238E27FC236}">
                  <a16:creationId xmlns:a16="http://schemas.microsoft.com/office/drawing/2014/main" id="{774B26F3-2B2E-AF43-BAB2-58125D96D676}"/>
                </a:ext>
              </a:extLst>
            </p:cNvPr>
            <p:cNvSpPr/>
            <p:nvPr/>
          </p:nvSpPr>
          <p:spPr>
            <a:xfrm>
              <a:off x="6793544" y="3705757"/>
              <a:ext cx="1402980" cy="982414"/>
            </a:xfrm>
            <a:custGeom>
              <a:avLst/>
              <a:gdLst>
                <a:gd name="connsiteX0" fmla="*/ 935318 w 1870640"/>
                <a:gd name="connsiteY0" fmla="*/ 874879 h 1309885"/>
                <a:gd name="connsiteX1" fmla="*/ 1524558 w 1870640"/>
                <a:gd name="connsiteY1" fmla="*/ 1048547 h 1309885"/>
                <a:gd name="connsiteX2" fmla="*/ 1534693 w 1870640"/>
                <a:gd name="connsiteY2" fmla="*/ 1084905 h 1309885"/>
                <a:gd name="connsiteX3" fmla="*/ 1508160 w 1870640"/>
                <a:gd name="connsiteY3" fmla="*/ 1155319 h 1309885"/>
                <a:gd name="connsiteX4" fmla="*/ 1489511 w 1870640"/>
                <a:gd name="connsiteY4" fmla="*/ 1177044 h 1309885"/>
                <a:gd name="connsiteX5" fmla="*/ 1271600 w 1870640"/>
                <a:gd name="connsiteY5" fmla="*/ 1272739 h 1309885"/>
                <a:gd name="connsiteX6" fmla="*/ 1214283 w 1870640"/>
                <a:gd name="connsiteY6" fmla="*/ 1283990 h 1309885"/>
                <a:gd name="connsiteX7" fmla="*/ 1169434 w 1870640"/>
                <a:gd name="connsiteY7" fmla="*/ 1292793 h 1309885"/>
                <a:gd name="connsiteX8" fmla="*/ 935319 w 1870640"/>
                <a:gd name="connsiteY8" fmla="*/ 1309885 h 1309885"/>
                <a:gd name="connsiteX9" fmla="*/ 701204 w 1870640"/>
                <a:gd name="connsiteY9" fmla="*/ 1292793 h 1309885"/>
                <a:gd name="connsiteX10" fmla="*/ 656356 w 1870640"/>
                <a:gd name="connsiteY10" fmla="*/ 1283990 h 1309885"/>
                <a:gd name="connsiteX11" fmla="*/ 677991 w 1870640"/>
                <a:gd name="connsiteY11" fmla="*/ 1275554 h 1309885"/>
                <a:gd name="connsiteX12" fmla="*/ 677990 w 1870640"/>
                <a:gd name="connsiteY12" fmla="*/ 1275554 h 1309885"/>
                <a:gd name="connsiteX13" fmla="*/ 656355 w 1870640"/>
                <a:gd name="connsiteY13" fmla="*/ 1283990 h 1309885"/>
                <a:gd name="connsiteX14" fmla="*/ 599036 w 1870640"/>
                <a:gd name="connsiteY14" fmla="*/ 1272739 h 1309885"/>
                <a:gd name="connsiteX15" fmla="*/ 381125 w 1870640"/>
                <a:gd name="connsiteY15" fmla="*/ 1177044 h 1309885"/>
                <a:gd name="connsiteX16" fmla="*/ 362479 w 1870640"/>
                <a:gd name="connsiteY16" fmla="*/ 1155323 h 1309885"/>
                <a:gd name="connsiteX17" fmla="*/ 335944 w 1870640"/>
                <a:gd name="connsiteY17" fmla="*/ 1084902 h 1309885"/>
                <a:gd name="connsiteX18" fmla="*/ 346078 w 1870640"/>
                <a:gd name="connsiteY18" fmla="*/ 1048547 h 1309885"/>
                <a:gd name="connsiteX19" fmla="*/ 935318 w 1870640"/>
                <a:gd name="connsiteY19" fmla="*/ 874879 h 1309885"/>
                <a:gd name="connsiteX20" fmla="*/ 935320 w 1870640"/>
                <a:gd name="connsiteY20" fmla="*/ 0 h 1309885"/>
                <a:gd name="connsiteX21" fmla="*/ 1461691 w 1870640"/>
                <a:gd name="connsiteY21" fmla="*/ 37146 h 1309885"/>
                <a:gd name="connsiteX22" fmla="*/ 1486139 w 1870640"/>
                <a:gd name="connsiteY22" fmla="*/ 41806 h 1309885"/>
                <a:gd name="connsiteX23" fmla="*/ 1601022 w 1870640"/>
                <a:gd name="connsiteY23" fmla="*/ 63705 h 1309885"/>
                <a:gd name="connsiteX24" fmla="*/ 1857638 w 1870640"/>
                <a:gd name="connsiteY24" fmla="*/ 173668 h 1309885"/>
                <a:gd name="connsiteX25" fmla="*/ 1870640 w 1870640"/>
                <a:gd name="connsiteY25" fmla="*/ 193351 h 1309885"/>
                <a:gd name="connsiteX26" fmla="*/ 1838564 w 1870640"/>
                <a:gd name="connsiteY26" fmla="*/ 278476 h 1309885"/>
                <a:gd name="connsiteX27" fmla="*/ 1838562 w 1870640"/>
                <a:gd name="connsiteY27" fmla="*/ 278478 h 1309885"/>
                <a:gd name="connsiteX28" fmla="*/ 1534693 w 1870640"/>
                <a:gd name="connsiteY28" fmla="*/ 1084904 h 1309885"/>
                <a:gd name="connsiteX29" fmla="*/ 1524558 w 1870640"/>
                <a:gd name="connsiteY29" fmla="*/ 1048546 h 1309885"/>
                <a:gd name="connsiteX30" fmla="*/ 935318 w 1870640"/>
                <a:gd name="connsiteY30" fmla="*/ 874878 h 1309885"/>
                <a:gd name="connsiteX31" fmla="*/ 346078 w 1870640"/>
                <a:gd name="connsiteY31" fmla="*/ 1048546 h 1309885"/>
                <a:gd name="connsiteX32" fmla="*/ 335944 w 1870640"/>
                <a:gd name="connsiteY32" fmla="*/ 1084901 h 1309885"/>
                <a:gd name="connsiteX33" fmla="*/ 32075 w 1870640"/>
                <a:gd name="connsiteY33" fmla="*/ 278475 h 1309885"/>
                <a:gd name="connsiteX34" fmla="*/ 32076 w 1870640"/>
                <a:gd name="connsiteY34" fmla="*/ 278476 h 1309885"/>
                <a:gd name="connsiteX35" fmla="*/ 0 w 1870640"/>
                <a:gd name="connsiteY35" fmla="*/ 193351 h 1309885"/>
                <a:gd name="connsiteX36" fmla="*/ 13002 w 1870640"/>
                <a:gd name="connsiteY36" fmla="*/ 173668 h 1309885"/>
                <a:gd name="connsiteX37" fmla="*/ 269618 w 1870640"/>
                <a:gd name="connsiteY37" fmla="*/ 63705 h 1309885"/>
                <a:gd name="connsiteX38" fmla="*/ 384501 w 1870640"/>
                <a:gd name="connsiteY38" fmla="*/ 41806 h 1309885"/>
                <a:gd name="connsiteX39" fmla="*/ 408949 w 1870640"/>
                <a:gd name="connsiteY39" fmla="*/ 37146 h 1309885"/>
                <a:gd name="connsiteX40" fmla="*/ 935320 w 1870640"/>
                <a:gd name="connsiteY40" fmla="*/ 0 h 1309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70640" h="1309885">
                  <a:moveTo>
                    <a:pt x="935318" y="874879"/>
                  </a:moveTo>
                  <a:cubicBezTo>
                    <a:pt x="1225973" y="874879"/>
                    <a:pt x="1468474" y="949435"/>
                    <a:pt x="1524558" y="1048547"/>
                  </a:cubicBezTo>
                  <a:lnTo>
                    <a:pt x="1534693" y="1084905"/>
                  </a:lnTo>
                  <a:lnTo>
                    <a:pt x="1508160" y="1155319"/>
                  </a:lnTo>
                  <a:lnTo>
                    <a:pt x="1489511" y="1177044"/>
                  </a:lnTo>
                  <a:cubicBezTo>
                    <a:pt x="1443858" y="1216076"/>
                    <a:pt x="1367593" y="1249287"/>
                    <a:pt x="1271600" y="1272739"/>
                  </a:cubicBezTo>
                  <a:lnTo>
                    <a:pt x="1214283" y="1283990"/>
                  </a:lnTo>
                  <a:lnTo>
                    <a:pt x="1169434" y="1292793"/>
                  </a:lnTo>
                  <a:cubicBezTo>
                    <a:pt x="1097477" y="1303799"/>
                    <a:pt x="1018363" y="1309885"/>
                    <a:pt x="935319" y="1309885"/>
                  </a:cubicBezTo>
                  <a:cubicBezTo>
                    <a:pt x="852275" y="1309885"/>
                    <a:pt x="773162" y="1303799"/>
                    <a:pt x="701204" y="1292793"/>
                  </a:cubicBezTo>
                  <a:lnTo>
                    <a:pt x="656356" y="1283990"/>
                  </a:lnTo>
                  <a:lnTo>
                    <a:pt x="677991" y="1275554"/>
                  </a:lnTo>
                  <a:cubicBezTo>
                    <a:pt x="681597" y="1274148"/>
                    <a:pt x="681596" y="1274148"/>
                    <a:pt x="677990" y="1275554"/>
                  </a:cubicBezTo>
                  <a:lnTo>
                    <a:pt x="656355" y="1283990"/>
                  </a:lnTo>
                  <a:lnTo>
                    <a:pt x="599036" y="1272739"/>
                  </a:lnTo>
                  <a:cubicBezTo>
                    <a:pt x="503043" y="1249287"/>
                    <a:pt x="426778" y="1216076"/>
                    <a:pt x="381125" y="1177044"/>
                  </a:cubicBezTo>
                  <a:lnTo>
                    <a:pt x="362479" y="1155323"/>
                  </a:lnTo>
                  <a:lnTo>
                    <a:pt x="335944" y="1084902"/>
                  </a:lnTo>
                  <a:lnTo>
                    <a:pt x="346078" y="1048547"/>
                  </a:lnTo>
                  <a:cubicBezTo>
                    <a:pt x="402162" y="949435"/>
                    <a:pt x="644663" y="874879"/>
                    <a:pt x="935318" y="874879"/>
                  </a:cubicBezTo>
                  <a:close/>
                  <a:moveTo>
                    <a:pt x="935320" y="0"/>
                  </a:moveTo>
                  <a:cubicBezTo>
                    <a:pt x="1130300" y="0"/>
                    <a:pt x="1311436" y="13694"/>
                    <a:pt x="1461691" y="37146"/>
                  </a:cubicBezTo>
                  <a:lnTo>
                    <a:pt x="1486139" y="41806"/>
                  </a:lnTo>
                  <a:lnTo>
                    <a:pt x="1601022" y="63705"/>
                  </a:lnTo>
                  <a:cubicBezTo>
                    <a:pt x="1728798" y="93225"/>
                    <a:pt x="1820016" y="131191"/>
                    <a:pt x="1857638" y="173668"/>
                  </a:cubicBezTo>
                  <a:lnTo>
                    <a:pt x="1870640" y="193351"/>
                  </a:lnTo>
                  <a:lnTo>
                    <a:pt x="1838564" y="278476"/>
                  </a:lnTo>
                  <a:lnTo>
                    <a:pt x="1838562" y="278478"/>
                  </a:lnTo>
                  <a:lnTo>
                    <a:pt x="1534693" y="1084904"/>
                  </a:lnTo>
                  <a:lnTo>
                    <a:pt x="1524558" y="1048546"/>
                  </a:lnTo>
                  <a:cubicBezTo>
                    <a:pt x="1468474" y="949434"/>
                    <a:pt x="1225973" y="874878"/>
                    <a:pt x="935318" y="874878"/>
                  </a:cubicBezTo>
                  <a:cubicBezTo>
                    <a:pt x="644663" y="874878"/>
                    <a:pt x="402162" y="949434"/>
                    <a:pt x="346078" y="1048546"/>
                  </a:cubicBezTo>
                  <a:lnTo>
                    <a:pt x="335944" y="1084901"/>
                  </a:lnTo>
                  <a:lnTo>
                    <a:pt x="32075" y="278475"/>
                  </a:lnTo>
                  <a:lnTo>
                    <a:pt x="32076" y="278476"/>
                  </a:lnTo>
                  <a:lnTo>
                    <a:pt x="0" y="193351"/>
                  </a:lnTo>
                  <a:lnTo>
                    <a:pt x="13002" y="173668"/>
                  </a:lnTo>
                  <a:cubicBezTo>
                    <a:pt x="50624" y="131191"/>
                    <a:pt x="141842" y="93225"/>
                    <a:pt x="269618" y="63705"/>
                  </a:cubicBezTo>
                  <a:lnTo>
                    <a:pt x="384501" y="41806"/>
                  </a:lnTo>
                  <a:lnTo>
                    <a:pt x="408949" y="37146"/>
                  </a:lnTo>
                  <a:cubicBezTo>
                    <a:pt x="559205" y="13694"/>
                    <a:pt x="740340" y="0"/>
                    <a:pt x="935320" y="0"/>
                  </a:cubicBezTo>
                  <a:close/>
                </a:path>
              </a:pathLst>
            </a:custGeom>
            <a:gradFill flip="none" rotWithShape="1">
              <a:gsLst>
                <a:gs pos="0">
                  <a:schemeClr val="accent3"/>
                </a:gs>
                <a:gs pos="78000">
                  <a:schemeClr val="accent3">
                    <a:lumMod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 name="Freeform: Shape 113">
              <a:extLst>
                <a:ext uri="{FF2B5EF4-FFF2-40B4-BE49-F238E27FC236}">
                  <a16:creationId xmlns:a16="http://schemas.microsoft.com/office/drawing/2014/main" id="{513C3DF4-CAB5-9640-8C02-FC80B69236CC}"/>
                </a:ext>
              </a:extLst>
            </p:cNvPr>
            <p:cNvSpPr/>
            <p:nvPr/>
          </p:nvSpPr>
          <p:spPr>
            <a:xfrm>
              <a:off x="6446948" y="2779862"/>
              <a:ext cx="2096171" cy="981384"/>
            </a:xfrm>
            <a:custGeom>
              <a:avLst/>
              <a:gdLst>
                <a:gd name="connsiteX0" fmla="*/ 1397448 w 2794895"/>
                <a:gd name="connsiteY0" fmla="*/ 1234526 h 1308512"/>
                <a:gd name="connsiteX1" fmla="*/ 1923819 w 2794895"/>
                <a:gd name="connsiteY1" fmla="*/ 1271672 h 1308512"/>
                <a:gd name="connsiteX2" fmla="*/ 1948267 w 2794895"/>
                <a:gd name="connsiteY2" fmla="*/ 1276332 h 1308512"/>
                <a:gd name="connsiteX3" fmla="*/ 1812119 w 2794895"/>
                <a:gd name="connsiteY3" fmla="*/ 1291420 h 1308512"/>
                <a:gd name="connsiteX4" fmla="*/ 1397448 w 2794895"/>
                <a:gd name="connsiteY4" fmla="*/ 1308512 h 1308512"/>
                <a:gd name="connsiteX5" fmla="*/ 982777 w 2794895"/>
                <a:gd name="connsiteY5" fmla="*/ 1291420 h 1308512"/>
                <a:gd name="connsiteX6" fmla="*/ 846630 w 2794895"/>
                <a:gd name="connsiteY6" fmla="*/ 1276332 h 1308512"/>
                <a:gd name="connsiteX7" fmla="*/ 871077 w 2794895"/>
                <a:gd name="connsiteY7" fmla="*/ 1271672 h 1308512"/>
                <a:gd name="connsiteX8" fmla="*/ 1397448 w 2794895"/>
                <a:gd name="connsiteY8" fmla="*/ 1234526 h 1308512"/>
                <a:gd name="connsiteX9" fmla="*/ 674350 w 2794895"/>
                <a:gd name="connsiteY9" fmla="*/ 31386 h 1308512"/>
                <a:gd name="connsiteX10" fmla="*/ 765075 w 2794895"/>
                <a:gd name="connsiteY10" fmla="*/ 42444 h 1308512"/>
                <a:gd name="connsiteX11" fmla="*/ 1397448 w 2794895"/>
                <a:gd name="connsiteY11" fmla="*/ 74747 h 1308512"/>
                <a:gd name="connsiteX12" fmla="*/ 2029821 w 2794895"/>
                <a:gd name="connsiteY12" fmla="*/ 42444 h 1308512"/>
                <a:gd name="connsiteX13" fmla="*/ 2120546 w 2794895"/>
                <a:gd name="connsiteY13" fmla="*/ 31386 h 1308512"/>
                <a:gd name="connsiteX14" fmla="*/ 2181694 w 2794895"/>
                <a:gd name="connsiteY14" fmla="*/ 37147 h 1308512"/>
                <a:gd name="connsiteX15" fmla="*/ 2792877 w 2794895"/>
                <a:gd name="connsiteY15" fmla="*/ 195266 h 1308512"/>
                <a:gd name="connsiteX16" fmla="*/ 2794895 w 2794895"/>
                <a:gd name="connsiteY16" fmla="*/ 201461 h 1308512"/>
                <a:gd name="connsiteX17" fmla="*/ 2772772 w 2794895"/>
                <a:gd name="connsiteY17" fmla="*/ 260171 h 1308512"/>
                <a:gd name="connsiteX18" fmla="*/ 2772771 w 2794895"/>
                <a:gd name="connsiteY18" fmla="*/ 260173 h 1308512"/>
                <a:gd name="connsiteX19" fmla="*/ 2461554 w 2794895"/>
                <a:gd name="connsiteY19" fmla="*/ 1086096 h 1308512"/>
                <a:gd name="connsiteX20" fmla="*/ 2445281 w 2794895"/>
                <a:gd name="connsiteY20" fmla="*/ 1129283 h 1308512"/>
                <a:gd name="connsiteX21" fmla="*/ 2441125 w 2794895"/>
                <a:gd name="connsiteY21" fmla="*/ 1134843 h 1308512"/>
                <a:gd name="connsiteX22" fmla="*/ 1993079 w 2794895"/>
                <a:gd name="connsiteY22" fmla="*/ 1271365 h 1308512"/>
                <a:gd name="connsiteX23" fmla="*/ 1948267 w 2794895"/>
                <a:gd name="connsiteY23" fmla="*/ 1276331 h 1308512"/>
                <a:gd name="connsiteX24" fmla="*/ 1923819 w 2794895"/>
                <a:gd name="connsiteY24" fmla="*/ 1271671 h 1308512"/>
                <a:gd name="connsiteX25" fmla="*/ 1397448 w 2794895"/>
                <a:gd name="connsiteY25" fmla="*/ 1234525 h 1308512"/>
                <a:gd name="connsiteX26" fmla="*/ 871077 w 2794895"/>
                <a:gd name="connsiteY26" fmla="*/ 1271671 h 1308512"/>
                <a:gd name="connsiteX27" fmla="*/ 846629 w 2794895"/>
                <a:gd name="connsiteY27" fmla="*/ 1276331 h 1308512"/>
                <a:gd name="connsiteX28" fmla="*/ 801817 w 2794895"/>
                <a:gd name="connsiteY28" fmla="*/ 1271365 h 1308512"/>
                <a:gd name="connsiteX29" fmla="*/ 353771 w 2794895"/>
                <a:gd name="connsiteY29" fmla="*/ 1134843 h 1308512"/>
                <a:gd name="connsiteX30" fmla="*/ 349615 w 2794895"/>
                <a:gd name="connsiteY30" fmla="*/ 1129283 h 1308512"/>
                <a:gd name="connsiteX31" fmla="*/ 333342 w 2794895"/>
                <a:gd name="connsiteY31" fmla="*/ 1086096 h 1308512"/>
                <a:gd name="connsiteX32" fmla="*/ 22127 w 2794895"/>
                <a:gd name="connsiteY32" fmla="*/ 260176 h 1308512"/>
                <a:gd name="connsiteX33" fmla="*/ 22125 w 2794895"/>
                <a:gd name="connsiteY33" fmla="*/ 260174 h 1308512"/>
                <a:gd name="connsiteX34" fmla="*/ 0 w 2794895"/>
                <a:gd name="connsiteY34" fmla="*/ 201458 h 1308512"/>
                <a:gd name="connsiteX35" fmla="*/ 2017 w 2794895"/>
                <a:gd name="connsiteY35" fmla="*/ 195266 h 1308512"/>
                <a:gd name="connsiteX36" fmla="*/ 613200 w 2794895"/>
                <a:gd name="connsiteY36" fmla="*/ 37147 h 1308512"/>
                <a:gd name="connsiteX37" fmla="*/ 1397447 w 2794895"/>
                <a:gd name="connsiteY37" fmla="*/ 0 h 1308512"/>
                <a:gd name="connsiteX38" fmla="*/ 2066044 w 2794895"/>
                <a:gd name="connsiteY38" fmla="*/ 26251 h 1308512"/>
                <a:gd name="connsiteX39" fmla="*/ 2120546 w 2794895"/>
                <a:gd name="connsiteY39" fmla="*/ 31385 h 1308512"/>
                <a:gd name="connsiteX40" fmla="*/ 2029821 w 2794895"/>
                <a:gd name="connsiteY40" fmla="*/ 42443 h 1308512"/>
                <a:gd name="connsiteX41" fmla="*/ 1397448 w 2794895"/>
                <a:gd name="connsiteY41" fmla="*/ 74746 h 1308512"/>
                <a:gd name="connsiteX42" fmla="*/ 765075 w 2794895"/>
                <a:gd name="connsiteY42" fmla="*/ 42443 h 1308512"/>
                <a:gd name="connsiteX43" fmla="*/ 674350 w 2794895"/>
                <a:gd name="connsiteY43" fmla="*/ 31385 h 1308512"/>
                <a:gd name="connsiteX44" fmla="*/ 728850 w 2794895"/>
                <a:gd name="connsiteY44" fmla="*/ 26251 h 1308512"/>
                <a:gd name="connsiteX45" fmla="*/ 1397447 w 2794895"/>
                <a:gd name="connsiteY45" fmla="*/ 0 h 130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94895" h="1308512">
                  <a:moveTo>
                    <a:pt x="1397448" y="1234526"/>
                  </a:moveTo>
                  <a:cubicBezTo>
                    <a:pt x="1592428" y="1234526"/>
                    <a:pt x="1773564" y="1248220"/>
                    <a:pt x="1923819" y="1271672"/>
                  </a:cubicBezTo>
                  <a:lnTo>
                    <a:pt x="1948267" y="1276332"/>
                  </a:lnTo>
                  <a:lnTo>
                    <a:pt x="1812119" y="1291420"/>
                  </a:lnTo>
                  <a:cubicBezTo>
                    <a:pt x="1684666" y="1302426"/>
                    <a:pt x="1544539" y="1308512"/>
                    <a:pt x="1397448" y="1308512"/>
                  </a:cubicBezTo>
                  <a:cubicBezTo>
                    <a:pt x="1250358" y="1308512"/>
                    <a:pt x="1110230" y="1302426"/>
                    <a:pt x="982777" y="1291420"/>
                  </a:cubicBezTo>
                  <a:lnTo>
                    <a:pt x="846630" y="1276332"/>
                  </a:lnTo>
                  <a:lnTo>
                    <a:pt x="871077" y="1271672"/>
                  </a:lnTo>
                  <a:cubicBezTo>
                    <a:pt x="1021333" y="1248220"/>
                    <a:pt x="1202469" y="1234526"/>
                    <a:pt x="1397448" y="1234526"/>
                  </a:cubicBezTo>
                  <a:close/>
                  <a:moveTo>
                    <a:pt x="674350" y="31386"/>
                  </a:moveTo>
                  <a:lnTo>
                    <a:pt x="765075" y="42444"/>
                  </a:lnTo>
                  <a:cubicBezTo>
                    <a:pt x="959441" y="63245"/>
                    <a:pt x="1173136" y="74747"/>
                    <a:pt x="1397448" y="74747"/>
                  </a:cubicBezTo>
                  <a:cubicBezTo>
                    <a:pt x="1621761" y="74747"/>
                    <a:pt x="1835455" y="63245"/>
                    <a:pt x="2029821" y="42444"/>
                  </a:cubicBezTo>
                  <a:lnTo>
                    <a:pt x="2120546" y="31386"/>
                  </a:lnTo>
                  <a:lnTo>
                    <a:pt x="2181694" y="37147"/>
                  </a:lnTo>
                  <a:cubicBezTo>
                    <a:pt x="2517496" y="72325"/>
                    <a:pt x="2749779" y="129459"/>
                    <a:pt x="2792877" y="195266"/>
                  </a:cubicBezTo>
                  <a:lnTo>
                    <a:pt x="2794895" y="201461"/>
                  </a:lnTo>
                  <a:lnTo>
                    <a:pt x="2772772" y="260171"/>
                  </a:lnTo>
                  <a:lnTo>
                    <a:pt x="2772771" y="260173"/>
                  </a:lnTo>
                  <a:lnTo>
                    <a:pt x="2461554" y="1086096"/>
                  </a:lnTo>
                  <a:lnTo>
                    <a:pt x="2445281" y="1129283"/>
                  </a:lnTo>
                  <a:lnTo>
                    <a:pt x="2441125" y="1134843"/>
                  </a:lnTo>
                  <a:cubicBezTo>
                    <a:pt x="2384362" y="1191478"/>
                    <a:pt x="2219781" y="1240095"/>
                    <a:pt x="1993079" y="1271365"/>
                  </a:cubicBezTo>
                  <a:lnTo>
                    <a:pt x="1948267" y="1276331"/>
                  </a:lnTo>
                  <a:lnTo>
                    <a:pt x="1923819" y="1271671"/>
                  </a:lnTo>
                  <a:cubicBezTo>
                    <a:pt x="1773564" y="1248219"/>
                    <a:pt x="1592428" y="1234525"/>
                    <a:pt x="1397448" y="1234525"/>
                  </a:cubicBezTo>
                  <a:cubicBezTo>
                    <a:pt x="1202468" y="1234525"/>
                    <a:pt x="1021333" y="1248219"/>
                    <a:pt x="871077" y="1271671"/>
                  </a:cubicBezTo>
                  <a:lnTo>
                    <a:pt x="846629" y="1276331"/>
                  </a:lnTo>
                  <a:lnTo>
                    <a:pt x="801817" y="1271365"/>
                  </a:lnTo>
                  <a:cubicBezTo>
                    <a:pt x="575115" y="1240095"/>
                    <a:pt x="410534" y="1191478"/>
                    <a:pt x="353771" y="1134843"/>
                  </a:cubicBezTo>
                  <a:lnTo>
                    <a:pt x="349615" y="1129283"/>
                  </a:lnTo>
                  <a:lnTo>
                    <a:pt x="333342" y="1086096"/>
                  </a:lnTo>
                  <a:lnTo>
                    <a:pt x="22127" y="260176"/>
                  </a:lnTo>
                  <a:lnTo>
                    <a:pt x="22125" y="260174"/>
                  </a:lnTo>
                  <a:lnTo>
                    <a:pt x="0" y="201458"/>
                  </a:lnTo>
                  <a:lnTo>
                    <a:pt x="2017" y="195266"/>
                  </a:lnTo>
                  <a:cubicBezTo>
                    <a:pt x="45115" y="129459"/>
                    <a:pt x="277398" y="72325"/>
                    <a:pt x="613200" y="37147"/>
                  </a:cubicBezTo>
                  <a:close/>
                  <a:moveTo>
                    <a:pt x="1397447" y="0"/>
                  </a:moveTo>
                  <a:cubicBezTo>
                    <a:pt x="1639533" y="0"/>
                    <a:pt x="1867295" y="9510"/>
                    <a:pt x="2066044" y="26251"/>
                  </a:cubicBezTo>
                  <a:lnTo>
                    <a:pt x="2120546" y="31385"/>
                  </a:lnTo>
                  <a:lnTo>
                    <a:pt x="2029821" y="42443"/>
                  </a:lnTo>
                  <a:cubicBezTo>
                    <a:pt x="1835455" y="63244"/>
                    <a:pt x="1621761" y="74746"/>
                    <a:pt x="1397448" y="74746"/>
                  </a:cubicBezTo>
                  <a:cubicBezTo>
                    <a:pt x="1173136" y="74746"/>
                    <a:pt x="959441" y="63244"/>
                    <a:pt x="765075" y="42443"/>
                  </a:cubicBezTo>
                  <a:lnTo>
                    <a:pt x="674350" y="31385"/>
                  </a:lnTo>
                  <a:lnTo>
                    <a:pt x="728850" y="26251"/>
                  </a:lnTo>
                  <a:cubicBezTo>
                    <a:pt x="927599" y="9510"/>
                    <a:pt x="1155362" y="0"/>
                    <a:pt x="1397447" y="0"/>
                  </a:cubicBezTo>
                  <a:close/>
                </a:path>
              </a:pathLst>
            </a:custGeom>
            <a:gradFill flip="none" rotWithShape="1">
              <a:gsLst>
                <a:gs pos="0">
                  <a:schemeClr val="accent1"/>
                </a:gs>
                <a:gs pos="78000">
                  <a:schemeClr val="accent1">
                    <a:lumMod val="5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8" name="TextBox 17">
              <a:extLst>
                <a:ext uri="{FF2B5EF4-FFF2-40B4-BE49-F238E27FC236}">
                  <a16:creationId xmlns:a16="http://schemas.microsoft.com/office/drawing/2014/main" id="{6049A5D9-C503-B14E-ADBC-E853346CD0DC}"/>
                </a:ext>
              </a:extLst>
            </p:cNvPr>
            <p:cNvSpPr txBox="1"/>
            <p:nvPr/>
          </p:nvSpPr>
          <p:spPr>
            <a:xfrm>
              <a:off x="9832660" y="5018251"/>
              <a:ext cx="2202816" cy="430885"/>
            </a:xfrm>
            <a:prstGeom prst="rect">
              <a:avLst/>
            </a:prstGeom>
            <a:noFill/>
          </p:spPr>
          <p:txBody>
            <a:bodyPr wrap="square" lIns="0" rIns="0" rtlCol="0" anchor="b">
              <a:spAutoFit/>
            </a:bodyPr>
            <a:lstStyle/>
            <a:p>
              <a:r>
                <a:rPr lang="en-US" sz="2200" b="1" cap="all" dirty="0">
                  <a:solidFill>
                    <a:srgbClr val="FF5A28"/>
                  </a:solidFill>
                  <a:latin typeface="Calibri" panose="020F0502020204030204" pitchFamily="34" charset="0"/>
                  <a:cs typeface="Calibri" panose="020F0502020204030204" pitchFamily="34" charset="0"/>
                </a:rPr>
                <a:t>buy</a:t>
              </a:r>
            </a:p>
          </p:txBody>
        </p:sp>
        <p:sp>
          <p:nvSpPr>
            <p:cNvPr id="20" name="Freeform: Shape 68">
              <a:extLst>
                <a:ext uri="{FF2B5EF4-FFF2-40B4-BE49-F238E27FC236}">
                  <a16:creationId xmlns:a16="http://schemas.microsoft.com/office/drawing/2014/main" id="{B8608A33-F5A2-1B4E-B04E-2D8055505974}"/>
                </a:ext>
              </a:extLst>
            </p:cNvPr>
            <p:cNvSpPr/>
            <p:nvPr/>
          </p:nvSpPr>
          <p:spPr>
            <a:xfrm>
              <a:off x="6328434" y="2616437"/>
              <a:ext cx="624276" cy="314519"/>
            </a:xfrm>
            <a:custGeom>
              <a:avLst/>
              <a:gdLst>
                <a:gd name="connsiteX0" fmla="*/ 0 w 832368"/>
                <a:gd name="connsiteY0" fmla="*/ 0 h 419359"/>
                <a:gd name="connsiteX1" fmla="*/ 3891 w 832368"/>
                <a:gd name="connsiteY1" fmla="*/ 3829 h 419359"/>
                <a:gd name="connsiteX2" fmla="*/ 781078 w 832368"/>
                <a:gd name="connsiteY2" fmla="*/ 243036 h 419359"/>
                <a:gd name="connsiteX3" fmla="*/ 832368 w 832368"/>
                <a:gd name="connsiteY3" fmla="*/ 249287 h 419359"/>
                <a:gd name="connsiteX4" fmla="*/ 771218 w 832368"/>
                <a:gd name="connsiteY4" fmla="*/ 255048 h 419359"/>
                <a:gd name="connsiteX5" fmla="*/ 160035 w 832368"/>
                <a:gd name="connsiteY5" fmla="*/ 413167 h 419359"/>
                <a:gd name="connsiteX6" fmla="*/ 158018 w 832368"/>
                <a:gd name="connsiteY6" fmla="*/ 419359 h 419359"/>
                <a:gd name="connsiteX7" fmla="*/ 0 w 832368"/>
                <a:gd name="connsiteY7" fmla="*/ 0 h 41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368" h="419359">
                  <a:moveTo>
                    <a:pt x="0" y="0"/>
                  </a:moveTo>
                  <a:lnTo>
                    <a:pt x="3891" y="3829"/>
                  </a:lnTo>
                  <a:cubicBezTo>
                    <a:pt x="130472" y="106799"/>
                    <a:pt x="412763" y="192412"/>
                    <a:pt x="781078" y="243036"/>
                  </a:cubicBezTo>
                  <a:lnTo>
                    <a:pt x="832368" y="249287"/>
                  </a:lnTo>
                  <a:lnTo>
                    <a:pt x="771218" y="255048"/>
                  </a:lnTo>
                  <a:cubicBezTo>
                    <a:pt x="435416" y="290226"/>
                    <a:pt x="203133" y="347360"/>
                    <a:pt x="160035" y="413167"/>
                  </a:cubicBezTo>
                  <a:lnTo>
                    <a:pt x="158018" y="419359"/>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Freeform: Shape 69">
              <a:extLst>
                <a:ext uri="{FF2B5EF4-FFF2-40B4-BE49-F238E27FC236}">
                  <a16:creationId xmlns:a16="http://schemas.microsoft.com/office/drawing/2014/main" id="{0CC2A1A9-8B94-264C-9463-ACDDED65C875}"/>
                </a:ext>
              </a:extLst>
            </p:cNvPr>
            <p:cNvSpPr/>
            <p:nvPr/>
          </p:nvSpPr>
          <p:spPr>
            <a:xfrm>
              <a:off x="8037357" y="2616436"/>
              <a:ext cx="624276" cy="314522"/>
            </a:xfrm>
            <a:custGeom>
              <a:avLst/>
              <a:gdLst>
                <a:gd name="connsiteX0" fmla="*/ 832368 w 832368"/>
                <a:gd name="connsiteY0" fmla="*/ 0 h 419362"/>
                <a:gd name="connsiteX1" fmla="*/ 674349 w 832368"/>
                <a:gd name="connsiteY1" fmla="*/ 419362 h 419362"/>
                <a:gd name="connsiteX2" fmla="*/ 672331 w 832368"/>
                <a:gd name="connsiteY2" fmla="*/ 413167 h 419362"/>
                <a:gd name="connsiteX3" fmla="*/ 61148 w 832368"/>
                <a:gd name="connsiteY3" fmla="*/ 255048 h 419362"/>
                <a:gd name="connsiteX4" fmla="*/ 0 w 832368"/>
                <a:gd name="connsiteY4" fmla="*/ 249287 h 419362"/>
                <a:gd name="connsiteX5" fmla="*/ 51290 w 832368"/>
                <a:gd name="connsiteY5" fmla="*/ 243036 h 419362"/>
                <a:gd name="connsiteX6" fmla="*/ 828477 w 832368"/>
                <a:gd name="connsiteY6" fmla="*/ 3829 h 419362"/>
                <a:gd name="connsiteX7" fmla="*/ 832368 w 832368"/>
                <a:gd name="connsiteY7" fmla="*/ 0 h 41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368" h="419362">
                  <a:moveTo>
                    <a:pt x="832368" y="0"/>
                  </a:moveTo>
                  <a:lnTo>
                    <a:pt x="674349" y="419362"/>
                  </a:lnTo>
                  <a:lnTo>
                    <a:pt x="672331" y="413167"/>
                  </a:lnTo>
                  <a:cubicBezTo>
                    <a:pt x="629233" y="347360"/>
                    <a:pt x="396950" y="290226"/>
                    <a:pt x="61148" y="255048"/>
                  </a:cubicBezTo>
                  <a:lnTo>
                    <a:pt x="0" y="249287"/>
                  </a:lnTo>
                  <a:lnTo>
                    <a:pt x="51290" y="243036"/>
                  </a:lnTo>
                  <a:cubicBezTo>
                    <a:pt x="419605" y="192412"/>
                    <a:pt x="701896" y="106799"/>
                    <a:pt x="828477" y="3829"/>
                  </a:cubicBezTo>
                  <a:lnTo>
                    <a:pt x="832368"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Freeform: Shape 75">
              <a:extLst>
                <a:ext uri="{FF2B5EF4-FFF2-40B4-BE49-F238E27FC236}">
                  <a16:creationId xmlns:a16="http://schemas.microsoft.com/office/drawing/2014/main" id="{F6BBAFD5-73F7-4841-846C-492674838087}"/>
                </a:ext>
              </a:extLst>
            </p:cNvPr>
            <p:cNvSpPr/>
            <p:nvPr/>
          </p:nvSpPr>
          <p:spPr>
            <a:xfrm>
              <a:off x="6709159" y="3626826"/>
              <a:ext cx="372761" cy="223945"/>
            </a:xfrm>
            <a:custGeom>
              <a:avLst/>
              <a:gdLst>
                <a:gd name="connsiteX0" fmla="*/ 0 w 497014"/>
                <a:gd name="connsiteY0" fmla="*/ 0 h 298593"/>
                <a:gd name="connsiteX1" fmla="*/ 4156 w 497014"/>
                <a:gd name="connsiteY1" fmla="*/ 5560 h 298593"/>
                <a:gd name="connsiteX2" fmla="*/ 452202 w 497014"/>
                <a:gd name="connsiteY2" fmla="*/ 142082 h 298593"/>
                <a:gd name="connsiteX3" fmla="*/ 497014 w 497014"/>
                <a:gd name="connsiteY3" fmla="*/ 147048 h 298593"/>
                <a:gd name="connsiteX4" fmla="*/ 382131 w 497014"/>
                <a:gd name="connsiteY4" fmla="*/ 168947 h 298593"/>
                <a:gd name="connsiteX5" fmla="*/ 125515 w 497014"/>
                <a:gd name="connsiteY5" fmla="*/ 278910 h 298593"/>
                <a:gd name="connsiteX6" fmla="*/ 112513 w 497014"/>
                <a:gd name="connsiteY6" fmla="*/ 298593 h 298593"/>
                <a:gd name="connsiteX7" fmla="*/ 0 w 497014"/>
                <a:gd name="connsiteY7" fmla="*/ 0 h 2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14" h="298593">
                  <a:moveTo>
                    <a:pt x="0" y="0"/>
                  </a:moveTo>
                  <a:lnTo>
                    <a:pt x="4156" y="5560"/>
                  </a:lnTo>
                  <a:cubicBezTo>
                    <a:pt x="60919" y="62195"/>
                    <a:pt x="225500" y="110812"/>
                    <a:pt x="452202" y="142082"/>
                  </a:cubicBezTo>
                  <a:lnTo>
                    <a:pt x="497014" y="147048"/>
                  </a:lnTo>
                  <a:lnTo>
                    <a:pt x="382131" y="168947"/>
                  </a:lnTo>
                  <a:cubicBezTo>
                    <a:pt x="254355" y="198467"/>
                    <a:pt x="163137" y="236433"/>
                    <a:pt x="125515" y="278910"/>
                  </a:cubicBezTo>
                  <a:lnTo>
                    <a:pt x="112513" y="298593"/>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Freeform: Shape 77">
              <a:extLst>
                <a:ext uri="{FF2B5EF4-FFF2-40B4-BE49-F238E27FC236}">
                  <a16:creationId xmlns:a16="http://schemas.microsoft.com/office/drawing/2014/main" id="{4629802B-A7FC-9D48-8B50-A8D59E088FD1}"/>
                </a:ext>
              </a:extLst>
            </p:cNvPr>
            <p:cNvSpPr/>
            <p:nvPr/>
          </p:nvSpPr>
          <p:spPr>
            <a:xfrm>
              <a:off x="7908148" y="3626826"/>
              <a:ext cx="372761" cy="223945"/>
            </a:xfrm>
            <a:custGeom>
              <a:avLst/>
              <a:gdLst>
                <a:gd name="connsiteX0" fmla="*/ 497014 w 497014"/>
                <a:gd name="connsiteY0" fmla="*/ 0 h 298593"/>
                <a:gd name="connsiteX1" fmla="*/ 384501 w 497014"/>
                <a:gd name="connsiteY1" fmla="*/ 298593 h 298593"/>
                <a:gd name="connsiteX2" fmla="*/ 371499 w 497014"/>
                <a:gd name="connsiteY2" fmla="*/ 278910 h 298593"/>
                <a:gd name="connsiteX3" fmla="*/ 114883 w 497014"/>
                <a:gd name="connsiteY3" fmla="*/ 168947 h 298593"/>
                <a:gd name="connsiteX4" fmla="*/ 0 w 497014"/>
                <a:gd name="connsiteY4" fmla="*/ 147048 h 298593"/>
                <a:gd name="connsiteX5" fmla="*/ 44812 w 497014"/>
                <a:gd name="connsiteY5" fmla="*/ 142082 h 298593"/>
                <a:gd name="connsiteX6" fmla="*/ 492858 w 497014"/>
                <a:gd name="connsiteY6" fmla="*/ 5560 h 298593"/>
                <a:gd name="connsiteX7" fmla="*/ 497014 w 497014"/>
                <a:gd name="connsiteY7" fmla="*/ 0 h 2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14" h="298593">
                  <a:moveTo>
                    <a:pt x="497014" y="0"/>
                  </a:moveTo>
                  <a:lnTo>
                    <a:pt x="384501" y="298593"/>
                  </a:lnTo>
                  <a:lnTo>
                    <a:pt x="371499" y="278910"/>
                  </a:lnTo>
                  <a:cubicBezTo>
                    <a:pt x="333877" y="236433"/>
                    <a:pt x="242659" y="198467"/>
                    <a:pt x="114883" y="168947"/>
                  </a:cubicBezTo>
                  <a:lnTo>
                    <a:pt x="0" y="147048"/>
                  </a:lnTo>
                  <a:lnTo>
                    <a:pt x="44812" y="142082"/>
                  </a:lnTo>
                  <a:cubicBezTo>
                    <a:pt x="271514" y="110812"/>
                    <a:pt x="436095" y="62195"/>
                    <a:pt x="492858" y="5560"/>
                  </a:cubicBezTo>
                  <a:lnTo>
                    <a:pt x="497014"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Freeform: Shape 78">
              <a:extLst>
                <a:ext uri="{FF2B5EF4-FFF2-40B4-BE49-F238E27FC236}">
                  <a16:creationId xmlns:a16="http://schemas.microsoft.com/office/drawing/2014/main" id="{ADFABC84-2539-4145-A1F0-DD2D01F5D265}"/>
                </a:ext>
              </a:extLst>
            </p:cNvPr>
            <p:cNvSpPr/>
            <p:nvPr/>
          </p:nvSpPr>
          <p:spPr>
            <a:xfrm>
              <a:off x="7704256" y="4572247"/>
              <a:ext cx="220409" cy="224591"/>
            </a:xfrm>
            <a:custGeom>
              <a:avLst/>
              <a:gdLst>
                <a:gd name="connsiteX0" fmla="*/ 293878 w 293878"/>
                <a:gd name="connsiteY0" fmla="*/ 0 h 299455"/>
                <a:gd name="connsiteX1" fmla="*/ 181041 w 293878"/>
                <a:gd name="connsiteY1" fmla="*/ 299455 h 299455"/>
                <a:gd name="connsiteX2" fmla="*/ 171932 w 293878"/>
                <a:gd name="connsiteY2" fmla="*/ 256757 h 299455"/>
                <a:gd name="connsiteX3" fmla="*/ 46480 w 293878"/>
                <a:gd name="connsiteY3" fmla="*/ 146794 h 299455"/>
                <a:gd name="connsiteX4" fmla="*/ 0 w 293878"/>
                <a:gd name="connsiteY4" fmla="*/ 128671 h 299455"/>
                <a:gd name="connsiteX5" fmla="*/ 57318 w 293878"/>
                <a:gd name="connsiteY5" fmla="*/ 117420 h 299455"/>
                <a:gd name="connsiteX6" fmla="*/ 275229 w 293878"/>
                <a:gd name="connsiteY6" fmla="*/ 21725 h 299455"/>
                <a:gd name="connsiteX7" fmla="*/ 293878 w 293878"/>
                <a:gd name="connsiteY7" fmla="*/ 0 h 299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878" h="299455">
                  <a:moveTo>
                    <a:pt x="293878" y="0"/>
                  </a:moveTo>
                  <a:lnTo>
                    <a:pt x="181041" y="299455"/>
                  </a:lnTo>
                  <a:lnTo>
                    <a:pt x="171932" y="256757"/>
                  </a:lnTo>
                  <a:cubicBezTo>
                    <a:pt x="153540" y="214281"/>
                    <a:pt x="108946" y="176314"/>
                    <a:pt x="46480" y="146794"/>
                  </a:cubicBezTo>
                  <a:lnTo>
                    <a:pt x="0" y="128671"/>
                  </a:lnTo>
                  <a:lnTo>
                    <a:pt x="57318" y="117420"/>
                  </a:lnTo>
                  <a:cubicBezTo>
                    <a:pt x="153311" y="93968"/>
                    <a:pt x="229576" y="60757"/>
                    <a:pt x="275229" y="21725"/>
                  </a:cubicBezTo>
                  <a:lnTo>
                    <a:pt x="293878"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Freeform: Shape 88">
              <a:extLst>
                <a:ext uri="{FF2B5EF4-FFF2-40B4-BE49-F238E27FC236}">
                  <a16:creationId xmlns:a16="http://schemas.microsoft.com/office/drawing/2014/main" id="{8A094BBF-D369-FE44-B3E7-3AA8FDF530A1}"/>
                </a:ext>
              </a:extLst>
            </p:cNvPr>
            <p:cNvSpPr/>
            <p:nvPr/>
          </p:nvSpPr>
          <p:spPr>
            <a:xfrm>
              <a:off x="7065404" y="4572249"/>
              <a:ext cx="220407" cy="224586"/>
            </a:xfrm>
            <a:custGeom>
              <a:avLst/>
              <a:gdLst>
                <a:gd name="connsiteX0" fmla="*/ 0 w 293876"/>
                <a:gd name="connsiteY0" fmla="*/ 0 h 299448"/>
                <a:gd name="connsiteX1" fmla="*/ 18646 w 293876"/>
                <a:gd name="connsiteY1" fmla="*/ 21721 h 299448"/>
                <a:gd name="connsiteX2" fmla="*/ 236557 w 293876"/>
                <a:gd name="connsiteY2" fmla="*/ 117416 h 299448"/>
                <a:gd name="connsiteX3" fmla="*/ 293876 w 293876"/>
                <a:gd name="connsiteY3" fmla="*/ 128667 h 299448"/>
                <a:gd name="connsiteX4" fmla="*/ 247395 w 293876"/>
                <a:gd name="connsiteY4" fmla="*/ 146790 h 299448"/>
                <a:gd name="connsiteX5" fmla="*/ 121943 w 293876"/>
                <a:gd name="connsiteY5" fmla="*/ 256753 h 299448"/>
                <a:gd name="connsiteX6" fmla="*/ 112836 w 293876"/>
                <a:gd name="connsiteY6" fmla="*/ 299448 h 299448"/>
                <a:gd name="connsiteX7" fmla="*/ 0 w 293876"/>
                <a:gd name="connsiteY7" fmla="*/ 0 h 29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876" h="299448">
                  <a:moveTo>
                    <a:pt x="0" y="0"/>
                  </a:moveTo>
                  <a:lnTo>
                    <a:pt x="18646" y="21721"/>
                  </a:lnTo>
                  <a:cubicBezTo>
                    <a:pt x="64299" y="60753"/>
                    <a:pt x="140564" y="93964"/>
                    <a:pt x="236557" y="117416"/>
                  </a:cubicBezTo>
                  <a:lnTo>
                    <a:pt x="293876" y="128667"/>
                  </a:lnTo>
                  <a:lnTo>
                    <a:pt x="247395" y="146790"/>
                  </a:lnTo>
                  <a:cubicBezTo>
                    <a:pt x="184929" y="176310"/>
                    <a:pt x="140336" y="214277"/>
                    <a:pt x="121943" y="256753"/>
                  </a:cubicBezTo>
                  <a:lnTo>
                    <a:pt x="112836" y="299448"/>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29" name="Group 28">
              <a:extLst>
                <a:ext uri="{FF2B5EF4-FFF2-40B4-BE49-F238E27FC236}">
                  <a16:creationId xmlns:a16="http://schemas.microsoft.com/office/drawing/2014/main" id="{DCE4CF4A-3CC4-8C42-90E6-568752577EA7}"/>
                </a:ext>
              </a:extLst>
            </p:cNvPr>
            <p:cNvGrpSpPr/>
            <p:nvPr/>
          </p:nvGrpSpPr>
          <p:grpSpPr>
            <a:xfrm>
              <a:off x="6793544" y="3705757"/>
              <a:ext cx="1402980" cy="982414"/>
              <a:chOff x="5154762" y="3534373"/>
              <a:chExt cx="1870640" cy="1309885"/>
            </a:xfrm>
          </p:grpSpPr>
          <p:sp>
            <p:nvSpPr>
              <p:cNvPr id="30" name="Freeform: Shape 93">
                <a:extLst>
                  <a:ext uri="{FF2B5EF4-FFF2-40B4-BE49-F238E27FC236}">
                    <a16:creationId xmlns:a16="http://schemas.microsoft.com/office/drawing/2014/main" id="{FB8B7BFF-3219-1D4F-9FF0-598674CDD865}"/>
                  </a:ext>
                </a:extLst>
              </p:cNvPr>
              <p:cNvSpPr/>
              <p:nvPr/>
            </p:nvSpPr>
            <p:spPr>
              <a:xfrm>
                <a:off x="5154762" y="3534373"/>
                <a:ext cx="1870640" cy="435006"/>
              </a:xfrm>
              <a:custGeom>
                <a:avLst/>
                <a:gdLst>
                  <a:gd name="connsiteX0" fmla="*/ 935320 w 1870640"/>
                  <a:gd name="connsiteY0" fmla="*/ 0 h 435006"/>
                  <a:gd name="connsiteX1" fmla="*/ 1461691 w 1870640"/>
                  <a:gd name="connsiteY1" fmla="*/ 37146 h 435006"/>
                  <a:gd name="connsiteX2" fmla="*/ 1486139 w 1870640"/>
                  <a:gd name="connsiteY2" fmla="*/ 41806 h 435006"/>
                  <a:gd name="connsiteX3" fmla="*/ 1601022 w 1870640"/>
                  <a:gd name="connsiteY3" fmla="*/ 63705 h 435006"/>
                  <a:gd name="connsiteX4" fmla="*/ 1857638 w 1870640"/>
                  <a:gd name="connsiteY4" fmla="*/ 173668 h 435006"/>
                  <a:gd name="connsiteX5" fmla="*/ 1870640 w 1870640"/>
                  <a:gd name="connsiteY5" fmla="*/ 193351 h 435006"/>
                  <a:gd name="connsiteX6" fmla="*/ 1838564 w 1870640"/>
                  <a:gd name="connsiteY6" fmla="*/ 278476 h 435006"/>
                  <a:gd name="connsiteX7" fmla="*/ 1834440 w 1870640"/>
                  <a:gd name="connsiteY7" fmla="*/ 282182 h 435006"/>
                  <a:gd name="connsiteX8" fmla="*/ 935320 w 1870640"/>
                  <a:gd name="connsiteY8" fmla="*/ 435006 h 435006"/>
                  <a:gd name="connsiteX9" fmla="*/ 36200 w 1870640"/>
                  <a:gd name="connsiteY9" fmla="*/ 282182 h 435006"/>
                  <a:gd name="connsiteX10" fmla="*/ 32076 w 1870640"/>
                  <a:gd name="connsiteY10" fmla="*/ 278476 h 435006"/>
                  <a:gd name="connsiteX11" fmla="*/ 0 w 1870640"/>
                  <a:gd name="connsiteY11" fmla="*/ 193351 h 435006"/>
                  <a:gd name="connsiteX12" fmla="*/ 13002 w 1870640"/>
                  <a:gd name="connsiteY12" fmla="*/ 173668 h 435006"/>
                  <a:gd name="connsiteX13" fmla="*/ 269618 w 1870640"/>
                  <a:gd name="connsiteY13" fmla="*/ 63705 h 435006"/>
                  <a:gd name="connsiteX14" fmla="*/ 384501 w 1870640"/>
                  <a:gd name="connsiteY14" fmla="*/ 41806 h 435006"/>
                  <a:gd name="connsiteX15" fmla="*/ 408949 w 1870640"/>
                  <a:gd name="connsiteY15" fmla="*/ 37146 h 435006"/>
                  <a:gd name="connsiteX16" fmla="*/ 935320 w 1870640"/>
                  <a:gd name="connsiteY16"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0640" h="435006">
                    <a:moveTo>
                      <a:pt x="935320" y="0"/>
                    </a:moveTo>
                    <a:cubicBezTo>
                      <a:pt x="1130300" y="0"/>
                      <a:pt x="1311436" y="13694"/>
                      <a:pt x="1461691" y="37146"/>
                    </a:cubicBezTo>
                    <a:lnTo>
                      <a:pt x="1486139" y="41806"/>
                    </a:lnTo>
                    <a:lnTo>
                      <a:pt x="1601022" y="63705"/>
                    </a:lnTo>
                    <a:cubicBezTo>
                      <a:pt x="1728798" y="93225"/>
                      <a:pt x="1820016" y="131191"/>
                      <a:pt x="1857638" y="173668"/>
                    </a:cubicBezTo>
                    <a:lnTo>
                      <a:pt x="1870640" y="193351"/>
                    </a:lnTo>
                    <a:lnTo>
                      <a:pt x="1838564" y="278476"/>
                    </a:lnTo>
                    <a:lnTo>
                      <a:pt x="1834440" y="282182"/>
                    </a:lnTo>
                    <a:cubicBezTo>
                      <a:pt x="1715242" y="370721"/>
                      <a:pt x="1357776" y="435006"/>
                      <a:pt x="935320" y="435006"/>
                    </a:cubicBezTo>
                    <a:cubicBezTo>
                      <a:pt x="512864" y="435006"/>
                      <a:pt x="155398" y="370721"/>
                      <a:pt x="36200" y="282182"/>
                    </a:cubicBezTo>
                    <a:lnTo>
                      <a:pt x="32076" y="278476"/>
                    </a:lnTo>
                    <a:lnTo>
                      <a:pt x="0" y="193351"/>
                    </a:lnTo>
                    <a:lnTo>
                      <a:pt x="13002" y="173668"/>
                    </a:lnTo>
                    <a:cubicBezTo>
                      <a:pt x="50624" y="131191"/>
                      <a:pt x="141842" y="93225"/>
                      <a:pt x="269618" y="63705"/>
                    </a:cubicBezTo>
                    <a:lnTo>
                      <a:pt x="384501" y="41806"/>
                    </a:lnTo>
                    <a:lnTo>
                      <a:pt x="408949" y="37146"/>
                    </a:lnTo>
                    <a:cubicBezTo>
                      <a:pt x="559205" y="13694"/>
                      <a:pt x="740340" y="0"/>
                      <a:pt x="935320" y="0"/>
                    </a:cubicBezTo>
                    <a:close/>
                  </a:path>
                </a:pathLst>
              </a:custGeom>
              <a:gradFill flip="none" rotWithShape="1">
                <a:gsLst>
                  <a:gs pos="0">
                    <a:srgbClr val="00BBFF"/>
                  </a:gs>
                  <a:gs pos="78000">
                    <a:srgbClr val="009FD9"/>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31" name="Freeform: Shape 105">
                <a:extLst>
                  <a:ext uri="{FF2B5EF4-FFF2-40B4-BE49-F238E27FC236}">
                    <a16:creationId xmlns:a16="http://schemas.microsoft.com/office/drawing/2014/main" id="{50C1CAD7-AE7A-9240-8878-AC9B03F58851}"/>
                  </a:ext>
                </a:extLst>
              </p:cNvPr>
              <p:cNvSpPr/>
              <p:nvPr/>
            </p:nvSpPr>
            <p:spPr>
              <a:xfrm>
                <a:off x="5186837" y="3812848"/>
                <a:ext cx="1806488" cy="1031410"/>
              </a:xfrm>
              <a:custGeom>
                <a:avLst/>
                <a:gdLst>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903244 w 1806488"/>
                  <a:gd name="connsiteY14" fmla="*/ 959933 h 1031410"/>
                  <a:gd name="connsiteX15" fmla="*/ 903243 w 1806488"/>
                  <a:gd name="connsiteY15" fmla="*/ 959933 h 1031410"/>
                  <a:gd name="connsiteX16" fmla="*/ 645915 w 1806488"/>
                  <a:gd name="connsiteY16" fmla="*/ 997079 h 1031410"/>
                  <a:gd name="connsiteX17" fmla="*/ 624280 w 1806488"/>
                  <a:gd name="connsiteY17" fmla="*/ 1005515 h 1031410"/>
                  <a:gd name="connsiteX18" fmla="*/ 566961 w 1806488"/>
                  <a:gd name="connsiteY18" fmla="*/ 994264 h 1031410"/>
                  <a:gd name="connsiteX19" fmla="*/ 349050 w 1806488"/>
                  <a:gd name="connsiteY19" fmla="*/ 898569 h 1031410"/>
                  <a:gd name="connsiteX20" fmla="*/ 330404 w 1806488"/>
                  <a:gd name="connsiteY20" fmla="*/ 876848 h 1031410"/>
                  <a:gd name="connsiteX21" fmla="*/ 303869 w 1806488"/>
                  <a:gd name="connsiteY21" fmla="*/ 806427 h 1031410"/>
                  <a:gd name="connsiteX22" fmla="*/ 314003 w 1806488"/>
                  <a:gd name="connsiteY22" fmla="*/ 770072 h 1031410"/>
                  <a:gd name="connsiteX23" fmla="*/ 903243 w 1806488"/>
                  <a:gd name="connsiteY23" fmla="*/ 596404 h 1031410"/>
                  <a:gd name="connsiteX24" fmla="*/ 0 w 1806488"/>
                  <a:gd name="connsiteY24" fmla="*/ 0 h 1031410"/>
                  <a:gd name="connsiteX25" fmla="*/ 4124 w 1806488"/>
                  <a:gd name="connsiteY25" fmla="*/ 3706 h 1031410"/>
                  <a:gd name="connsiteX26" fmla="*/ 903244 w 1806488"/>
                  <a:gd name="connsiteY26" fmla="*/ 156530 h 1031410"/>
                  <a:gd name="connsiteX27" fmla="*/ 1802364 w 1806488"/>
                  <a:gd name="connsiteY27" fmla="*/ 3706 h 1031410"/>
                  <a:gd name="connsiteX28" fmla="*/ 1806488 w 1806488"/>
                  <a:gd name="connsiteY28" fmla="*/ 0 h 1031410"/>
                  <a:gd name="connsiteX29" fmla="*/ 1502618 w 1806488"/>
                  <a:gd name="connsiteY29" fmla="*/ 806429 h 1031410"/>
                  <a:gd name="connsiteX30" fmla="*/ 1492483 w 1806488"/>
                  <a:gd name="connsiteY30" fmla="*/ 770071 h 1031410"/>
                  <a:gd name="connsiteX31" fmla="*/ 903243 w 1806488"/>
                  <a:gd name="connsiteY31" fmla="*/ 596403 h 1031410"/>
                  <a:gd name="connsiteX32" fmla="*/ 314003 w 1806488"/>
                  <a:gd name="connsiteY32" fmla="*/ 770071 h 1031410"/>
                  <a:gd name="connsiteX33" fmla="*/ 303869 w 1806488"/>
                  <a:gd name="connsiteY33" fmla="*/ 806426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903244 w 1806488"/>
                  <a:gd name="connsiteY14" fmla="*/ 959933 h 1031410"/>
                  <a:gd name="connsiteX15" fmla="*/ 645915 w 1806488"/>
                  <a:gd name="connsiteY15" fmla="*/ 997079 h 1031410"/>
                  <a:gd name="connsiteX16" fmla="*/ 624280 w 1806488"/>
                  <a:gd name="connsiteY16" fmla="*/ 1005515 h 1031410"/>
                  <a:gd name="connsiteX17" fmla="*/ 566961 w 1806488"/>
                  <a:gd name="connsiteY17" fmla="*/ 994264 h 1031410"/>
                  <a:gd name="connsiteX18" fmla="*/ 349050 w 1806488"/>
                  <a:gd name="connsiteY18" fmla="*/ 898569 h 1031410"/>
                  <a:gd name="connsiteX19" fmla="*/ 330404 w 1806488"/>
                  <a:gd name="connsiteY19" fmla="*/ 876848 h 1031410"/>
                  <a:gd name="connsiteX20" fmla="*/ 303869 w 1806488"/>
                  <a:gd name="connsiteY20" fmla="*/ 806427 h 1031410"/>
                  <a:gd name="connsiteX21" fmla="*/ 314003 w 1806488"/>
                  <a:gd name="connsiteY21" fmla="*/ 770072 h 1031410"/>
                  <a:gd name="connsiteX22" fmla="*/ 903243 w 1806488"/>
                  <a:gd name="connsiteY22" fmla="*/ 596404 h 1031410"/>
                  <a:gd name="connsiteX23" fmla="*/ 0 w 1806488"/>
                  <a:gd name="connsiteY23" fmla="*/ 0 h 1031410"/>
                  <a:gd name="connsiteX24" fmla="*/ 4124 w 1806488"/>
                  <a:gd name="connsiteY24" fmla="*/ 3706 h 1031410"/>
                  <a:gd name="connsiteX25" fmla="*/ 903244 w 1806488"/>
                  <a:gd name="connsiteY25" fmla="*/ 156530 h 1031410"/>
                  <a:gd name="connsiteX26" fmla="*/ 1802364 w 1806488"/>
                  <a:gd name="connsiteY26" fmla="*/ 3706 h 1031410"/>
                  <a:gd name="connsiteX27" fmla="*/ 1806488 w 1806488"/>
                  <a:gd name="connsiteY27" fmla="*/ 0 h 1031410"/>
                  <a:gd name="connsiteX28" fmla="*/ 1502618 w 1806488"/>
                  <a:gd name="connsiteY28" fmla="*/ 806429 h 1031410"/>
                  <a:gd name="connsiteX29" fmla="*/ 1492483 w 1806488"/>
                  <a:gd name="connsiteY29" fmla="*/ 770071 h 1031410"/>
                  <a:gd name="connsiteX30" fmla="*/ 903243 w 1806488"/>
                  <a:gd name="connsiteY30" fmla="*/ 596403 h 1031410"/>
                  <a:gd name="connsiteX31" fmla="*/ 314003 w 1806488"/>
                  <a:gd name="connsiteY31" fmla="*/ 770071 h 1031410"/>
                  <a:gd name="connsiteX32" fmla="*/ 303869 w 1806488"/>
                  <a:gd name="connsiteY32" fmla="*/ 806426 h 1031410"/>
                  <a:gd name="connsiteX33" fmla="*/ 0 w 1806488"/>
                  <a:gd name="connsiteY33" fmla="*/ 0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645915 w 1806488"/>
                  <a:gd name="connsiteY14" fmla="*/ 997079 h 1031410"/>
                  <a:gd name="connsiteX15" fmla="*/ 624280 w 1806488"/>
                  <a:gd name="connsiteY15" fmla="*/ 1005515 h 1031410"/>
                  <a:gd name="connsiteX16" fmla="*/ 566961 w 1806488"/>
                  <a:gd name="connsiteY16" fmla="*/ 994264 h 1031410"/>
                  <a:gd name="connsiteX17" fmla="*/ 349050 w 1806488"/>
                  <a:gd name="connsiteY17" fmla="*/ 898569 h 1031410"/>
                  <a:gd name="connsiteX18" fmla="*/ 330404 w 1806488"/>
                  <a:gd name="connsiteY18" fmla="*/ 876848 h 1031410"/>
                  <a:gd name="connsiteX19" fmla="*/ 303869 w 1806488"/>
                  <a:gd name="connsiteY19" fmla="*/ 806427 h 1031410"/>
                  <a:gd name="connsiteX20" fmla="*/ 314003 w 1806488"/>
                  <a:gd name="connsiteY20" fmla="*/ 770072 h 1031410"/>
                  <a:gd name="connsiteX21" fmla="*/ 903243 w 1806488"/>
                  <a:gd name="connsiteY21" fmla="*/ 596404 h 1031410"/>
                  <a:gd name="connsiteX22" fmla="*/ 0 w 1806488"/>
                  <a:gd name="connsiteY22" fmla="*/ 0 h 1031410"/>
                  <a:gd name="connsiteX23" fmla="*/ 4124 w 1806488"/>
                  <a:gd name="connsiteY23" fmla="*/ 3706 h 1031410"/>
                  <a:gd name="connsiteX24" fmla="*/ 903244 w 1806488"/>
                  <a:gd name="connsiteY24" fmla="*/ 156530 h 1031410"/>
                  <a:gd name="connsiteX25" fmla="*/ 1802364 w 1806488"/>
                  <a:gd name="connsiteY25" fmla="*/ 3706 h 1031410"/>
                  <a:gd name="connsiteX26" fmla="*/ 1806488 w 1806488"/>
                  <a:gd name="connsiteY26" fmla="*/ 0 h 1031410"/>
                  <a:gd name="connsiteX27" fmla="*/ 1502618 w 1806488"/>
                  <a:gd name="connsiteY27" fmla="*/ 806429 h 1031410"/>
                  <a:gd name="connsiteX28" fmla="*/ 1492483 w 1806488"/>
                  <a:gd name="connsiteY28" fmla="*/ 770071 h 1031410"/>
                  <a:gd name="connsiteX29" fmla="*/ 903243 w 1806488"/>
                  <a:gd name="connsiteY29" fmla="*/ 596403 h 1031410"/>
                  <a:gd name="connsiteX30" fmla="*/ 314003 w 1806488"/>
                  <a:gd name="connsiteY30" fmla="*/ 770071 h 1031410"/>
                  <a:gd name="connsiteX31" fmla="*/ 303869 w 1806488"/>
                  <a:gd name="connsiteY31" fmla="*/ 806426 h 1031410"/>
                  <a:gd name="connsiteX32" fmla="*/ 0 w 1806488"/>
                  <a:gd name="connsiteY32" fmla="*/ 0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645915 w 1806488"/>
                  <a:gd name="connsiteY13" fmla="*/ 997079 h 1031410"/>
                  <a:gd name="connsiteX14" fmla="*/ 624280 w 1806488"/>
                  <a:gd name="connsiteY14" fmla="*/ 1005515 h 1031410"/>
                  <a:gd name="connsiteX15" fmla="*/ 566961 w 1806488"/>
                  <a:gd name="connsiteY15" fmla="*/ 994264 h 1031410"/>
                  <a:gd name="connsiteX16" fmla="*/ 349050 w 1806488"/>
                  <a:gd name="connsiteY16" fmla="*/ 898569 h 1031410"/>
                  <a:gd name="connsiteX17" fmla="*/ 330404 w 1806488"/>
                  <a:gd name="connsiteY17" fmla="*/ 876848 h 1031410"/>
                  <a:gd name="connsiteX18" fmla="*/ 303869 w 1806488"/>
                  <a:gd name="connsiteY18" fmla="*/ 806427 h 1031410"/>
                  <a:gd name="connsiteX19" fmla="*/ 314003 w 1806488"/>
                  <a:gd name="connsiteY19" fmla="*/ 770072 h 1031410"/>
                  <a:gd name="connsiteX20" fmla="*/ 903243 w 1806488"/>
                  <a:gd name="connsiteY20" fmla="*/ 596404 h 1031410"/>
                  <a:gd name="connsiteX21" fmla="*/ 0 w 1806488"/>
                  <a:gd name="connsiteY21" fmla="*/ 0 h 1031410"/>
                  <a:gd name="connsiteX22" fmla="*/ 4124 w 1806488"/>
                  <a:gd name="connsiteY22" fmla="*/ 3706 h 1031410"/>
                  <a:gd name="connsiteX23" fmla="*/ 903244 w 1806488"/>
                  <a:gd name="connsiteY23" fmla="*/ 156530 h 1031410"/>
                  <a:gd name="connsiteX24" fmla="*/ 1802364 w 1806488"/>
                  <a:gd name="connsiteY24" fmla="*/ 3706 h 1031410"/>
                  <a:gd name="connsiteX25" fmla="*/ 1806488 w 1806488"/>
                  <a:gd name="connsiteY25" fmla="*/ 0 h 1031410"/>
                  <a:gd name="connsiteX26" fmla="*/ 1502618 w 1806488"/>
                  <a:gd name="connsiteY26" fmla="*/ 806429 h 1031410"/>
                  <a:gd name="connsiteX27" fmla="*/ 1492483 w 1806488"/>
                  <a:gd name="connsiteY27" fmla="*/ 770071 h 1031410"/>
                  <a:gd name="connsiteX28" fmla="*/ 903243 w 1806488"/>
                  <a:gd name="connsiteY28" fmla="*/ 596403 h 1031410"/>
                  <a:gd name="connsiteX29" fmla="*/ 314003 w 1806488"/>
                  <a:gd name="connsiteY29" fmla="*/ 770071 h 1031410"/>
                  <a:gd name="connsiteX30" fmla="*/ 303869 w 1806488"/>
                  <a:gd name="connsiteY30" fmla="*/ 806426 h 1031410"/>
                  <a:gd name="connsiteX31" fmla="*/ 0 w 1806488"/>
                  <a:gd name="connsiteY31" fmla="*/ 0 h 103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06488" h="1031410">
                    <a:moveTo>
                      <a:pt x="903243" y="596404"/>
                    </a:moveTo>
                    <a:cubicBezTo>
                      <a:pt x="1193898" y="596404"/>
                      <a:pt x="1436399" y="670960"/>
                      <a:pt x="1492483" y="770072"/>
                    </a:cubicBezTo>
                    <a:lnTo>
                      <a:pt x="1502618" y="806430"/>
                    </a:lnTo>
                    <a:lnTo>
                      <a:pt x="1476085" y="876844"/>
                    </a:lnTo>
                    <a:lnTo>
                      <a:pt x="1457436" y="898569"/>
                    </a:lnTo>
                    <a:cubicBezTo>
                      <a:pt x="1411783" y="937601"/>
                      <a:pt x="1335518" y="970812"/>
                      <a:pt x="1239525" y="994264"/>
                    </a:cubicBezTo>
                    <a:lnTo>
                      <a:pt x="1182208" y="1005515"/>
                    </a:lnTo>
                    <a:lnTo>
                      <a:pt x="1182208" y="1005515"/>
                    </a:lnTo>
                    <a:lnTo>
                      <a:pt x="1137359" y="1014318"/>
                    </a:lnTo>
                    <a:cubicBezTo>
                      <a:pt x="1065402" y="1025324"/>
                      <a:pt x="986288" y="1031410"/>
                      <a:pt x="903244" y="1031410"/>
                    </a:cubicBezTo>
                    <a:cubicBezTo>
                      <a:pt x="820200" y="1031410"/>
                      <a:pt x="741087" y="1025324"/>
                      <a:pt x="669129" y="1014318"/>
                    </a:cubicBezTo>
                    <a:lnTo>
                      <a:pt x="624281" y="1005515"/>
                    </a:lnTo>
                    <a:lnTo>
                      <a:pt x="645916" y="997079"/>
                    </a:lnTo>
                    <a:cubicBezTo>
                      <a:pt x="649522" y="995673"/>
                      <a:pt x="649521" y="995673"/>
                      <a:pt x="645915" y="997079"/>
                    </a:cubicBezTo>
                    <a:lnTo>
                      <a:pt x="624280" y="1005515"/>
                    </a:lnTo>
                    <a:lnTo>
                      <a:pt x="566961" y="994264"/>
                    </a:lnTo>
                    <a:cubicBezTo>
                      <a:pt x="470968" y="970812"/>
                      <a:pt x="394703" y="937601"/>
                      <a:pt x="349050" y="898569"/>
                    </a:cubicBezTo>
                    <a:lnTo>
                      <a:pt x="330404" y="876848"/>
                    </a:lnTo>
                    <a:lnTo>
                      <a:pt x="303869" y="806427"/>
                    </a:lnTo>
                    <a:lnTo>
                      <a:pt x="314003" y="770072"/>
                    </a:lnTo>
                    <a:cubicBezTo>
                      <a:pt x="370087" y="670960"/>
                      <a:pt x="612588" y="596404"/>
                      <a:pt x="903243" y="596404"/>
                    </a:cubicBezTo>
                    <a:close/>
                    <a:moveTo>
                      <a:pt x="0" y="0"/>
                    </a:moveTo>
                    <a:lnTo>
                      <a:pt x="4124" y="3706"/>
                    </a:lnTo>
                    <a:cubicBezTo>
                      <a:pt x="123322" y="92245"/>
                      <a:pt x="480788" y="156530"/>
                      <a:pt x="903244" y="156530"/>
                    </a:cubicBezTo>
                    <a:cubicBezTo>
                      <a:pt x="1325700" y="156530"/>
                      <a:pt x="1683166" y="92245"/>
                      <a:pt x="1802364" y="3706"/>
                    </a:cubicBezTo>
                    <a:lnTo>
                      <a:pt x="1806488" y="0"/>
                    </a:lnTo>
                    <a:lnTo>
                      <a:pt x="1502618" y="806429"/>
                    </a:lnTo>
                    <a:lnTo>
                      <a:pt x="1492483" y="770071"/>
                    </a:lnTo>
                    <a:cubicBezTo>
                      <a:pt x="1436399" y="670959"/>
                      <a:pt x="1193898" y="596403"/>
                      <a:pt x="903243" y="596403"/>
                    </a:cubicBezTo>
                    <a:cubicBezTo>
                      <a:pt x="612588" y="596403"/>
                      <a:pt x="370087" y="670959"/>
                      <a:pt x="314003" y="770071"/>
                    </a:cubicBezTo>
                    <a:lnTo>
                      <a:pt x="303869" y="806426"/>
                    </a:lnTo>
                    <a:lnTo>
                      <a:pt x="0" y="0"/>
                    </a:lnTo>
                    <a:close/>
                  </a:path>
                </a:pathLst>
              </a:custGeom>
              <a:gradFill flip="none" rotWithShape="1">
                <a:gsLst>
                  <a:gs pos="45000">
                    <a:srgbClr val="00BBFF"/>
                  </a:gs>
                  <a:gs pos="78000">
                    <a:srgbClr val="009F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grpSp>
        <p:grpSp>
          <p:nvGrpSpPr>
            <p:cNvPr id="32" name="Group 31">
              <a:extLst>
                <a:ext uri="{FF2B5EF4-FFF2-40B4-BE49-F238E27FC236}">
                  <a16:creationId xmlns:a16="http://schemas.microsoft.com/office/drawing/2014/main" id="{3F99E72F-0C8D-C042-87B8-B4218432858B}"/>
                </a:ext>
              </a:extLst>
            </p:cNvPr>
            <p:cNvGrpSpPr/>
            <p:nvPr/>
          </p:nvGrpSpPr>
          <p:grpSpPr>
            <a:xfrm>
              <a:off x="6446948" y="2779860"/>
              <a:ext cx="2096171" cy="981387"/>
              <a:chOff x="4692634" y="2299846"/>
              <a:chExt cx="2794895" cy="1308517"/>
            </a:xfrm>
          </p:grpSpPr>
          <p:sp>
            <p:nvSpPr>
              <p:cNvPr id="33" name="Freeform: Shape 106">
                <a:extLst>
                  <a:ext uri="{FF2B5EF4-FFF2-40B4-BE49-F238E27FC236}">
                    <a16:creationId xmlns:a16="http://schemas.microsoft.com/office/drawing/2014/main" id="{5BDB6534-1911-9C4C-AB28-A539B6BF0F51}"/>
                  </a:ext>
                </a:extLst>
              </p:cNvPr>
              <p:cNvSpPr/>
              <p:nvPr/>
            </p:nvSpPr>
            <p:spPr>
              <a:xfrm>
                <a:off x="4692634" y="2299846"/>
                <a:ext cx="2794895" cy="435007"/>
              </a:xfrm>
              <a:custGeom>
                <a:avLst/>
                <a:gdLst>
                  <a:gd name="connsiteX0" fmla="*/ 674350 w 2794895"/>
                  <a:gd name="connsiteY0" fmla="*/ 31386 h 435007"/>
                  <a:gd name="connsiteX1" fmla="*/ 765075 w 2794895"/>
                  <a:gd name="connsiteY1" fmla="*/ 42444 h 435007"/>
                  <a:gd name="connsiteX2" fmla="*/ 1397448 w 2794895"/>
                  <a:gd name="connsiteY2" fmla="*/ 74747 h 435007"/>
                  <a:gd name="connsiteX3" fmla="*/ 2029821 w 2794895"/>
                  <a:gd name="connsiteY3" fmla="*/ 42444 h 435007"/>
                  <a:gd name="connsiteX4" fmla="*/ 2120546 w 2794895"/>
                  <a:gd name="connsiteY4" fmla="*/ 31386 h 435007"/>
                  <a:gd name="connsiteX5" fmla="*/ 2181694 w 2794895"/>
                  <a:gd name="connsiteY5" fmla="*/ 37147 h 435007"/>
                  <a:gd name="connsiteX6" fmla="*/ 2792877 w 2794895"/>
                  <a:gd name="connsiteY6" fmla="*/ 195266 h 435007"/>
                  <a:gd name="connsiteX7" fmla="*/ 2794895 w 2794895"/>
                  <a:gd name="connsiteY7" fmla="*/ 201461 h 435007"/>
                  <a:gd name="connsiteX8" fmla="*/ 2772772 w 2794895"/>
                  <a:gd name="connsiteY8" fmla="*/ 260171 h 435007"/>
                  <a:gd name="connsiteX9" fmla="*/ 2771622 w 2794895"/>
                  <a:gd name="connsiteY9" fmla="*/ 261339 h 435007"/>
                  <a:gd name="connsiteX10" fmla="*/ 1397447 w 2794895"/>
                  <a:gd name="connsiteY10" fmla="*/ 435007 h 435007"/>
                  <a:gd name="connsiteX11" fmla="*/ 23272 w 2794895"/>
                  <a:gd name="connsiteY11" fmla="*/ 261339 h 435007"/>
                  <a:gd name="connsiteX12" fmla="*/ 22125 w 2794895"/>
                  <a:gd name="connsiteY12" fmla="*/ 260174 h 435007"/>
                  <a:gd name="connsiteX13" fmla="*/ 0 w 2794895"/>
                  <a:gd name="connsiteY13" fmla="*/ 201458 h 435007"/>
                  <a:gd name="connsiteX14" fmla="*/ 2017 w 2794895"/>
                  <a:gd name="connsiteY14" fmla="*/ 195266 h 435007"/>
                  <a:gd name="connsiteX15" fmla="*/ 613200 w 2794895"/>
                  <a:gd name="connsiteY15" fmla="*/ 37147 h 435007"/>
                  <a:gd name="connsiteX16" fmla="*/ 1397447 w 2794895"/>
                  <a:gd name="connsiteY16" fmla="*/ 0 h 435007"/>
                  <a:gd name="connsiteX17" fmla="*/ 2066044 w 2794895"/>
                  <a:gd name="connsiteY17" fmla="*/ 26251 h 435007"/>
                  <a:gd name="connsiteX18" fmla="*/ 2120546 w 2794895"/>
                  <a:gd name="connsiteY18" fmla="*/ 31385 h 435007"/>
                  <a:gd name="connsiteX19" fmla="*/ 2029821 w 2794895"/>
                  <a:gd name="connsiteY19" fmla="*/ 42443 h 435007"/>
                  <a:gd name="connsiteX20" fmla="*/ 1397448 w 2794895"/>
                  <a:gd name="connsiteY20" fmla="*/ 74746 h 435007"/>
                  <a:gd name="connsiteX21" fmla="*/ 765075 w 2794895"/>
                  <a:gd name="connsiteY21" fmla="*/ 42443 h 435007"/>
                  <a:gd name="connsiteX22" fmla="*/ 674350 w 2794895"/>
                  <a:gd name="connsiteY22" fmla="*/ 31385 h 435007"/>
                  <a:gd name="connsiteX23" fmla="*/ 728850 w 2794895"/>
                  <a:gd name="connsiteY23" fmla="*/ 26251 h 435007"/>
                  <a:gd name="connsiteX24" fmla="*/ 1397447 w 2794895"/>
                  <a:gd name="connsiteY24" fmla="*/ 0 h 43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4895" h="435007">
                    <a:moveTo>
                      <a:pt x="674350" y="31386"/>
                    </a:moveTo>
                    <a:lnTo>
                      <a:pt x="765075" y="42444"/>
                    </a:lnTo>
                    <a:cubicBezTo>
                      <a:pt x="959441" y="63245"/>
                      <a:pt x="1173136" y="74747"/>
                      <a:pt x="1397448" y="74747"/>
                    </a:cubicBezTo>
                    <a:cubicBezTo>
                      <a:pt x="1621761" y="74747"/>
                      <a:pt x="1835455" y="63245"/>
                      <a:pt x="2029821" y="42444"/>
                    </a:cubicBezTo>
                    <a:lnTo>
                      <a:pt x="2120546" y="31386"/>
                    </a:lnTo>
                    <a:lnTo>
                      <a:pt x="2181694" y="37147"/>
                    </a:lnTo>
                    <a:cubicBezTo>
                      <a:pt x="2517496" y="72325"/>
                      <a:pt x="2749779" y="129459"/>
                      <a:pt x="2792877" y="195266"/>
                    </a:cubicBezTo>
                    <a:lnTo>
                      <a:pt x="2794895" y="201461"/>
                    </a:lnTo>
                    <a:lnTo>
                      <a:pt x="2772772" y="260171"/>
                    </a:lnTo>
                    <a:lnTo>
                      <a:pt x="2771622" y="261339"/>
                    </a:lnTo>
                    <a:cubicBezTo>
                      <a:pt x="2640828" y="360451"/>
                      <a:pt x="2075287" y="435007"/>
                      <a:pt x="1397447" y="435007"/>
                    </a:cubicBezTo>
                    <a:cubicBezTo>
                      <a:pt x="719607" y="435007"/>
                      <a:pt x="154066" y="360451"/>
                      <a:pt x="23272" y="261339"/>
                    </a:cubicBezTo>
                    <a:lnTo>
                      <a:pt x="22125" y="260174"/>
                    </a:lnTo>
                    <a:lnTo>
                      <a:pt x="0" y="201458"/>
                    </a:lnTo>
                    <a:lnTo>
                      <a:pt x="2017" y="195266"/>
                    </a:lnTo>
                    <a:cubicBezTo>
                      <a:pt x="45115" y="129459"/>
                      <a:pt x="277398" y="72325"/>
                      <a:pt x="613200" y="37147"/>
                    </a:cubicBezTo>
                    <a:close/>
                    <a:moveTo>
                      <a:pt x="1397447" y="0"/>
                    </a:moveTo>
                    <a:cubicBezTo>
                      <a:pt x="1639533" y="0"/>
                      <a:pt x="1867295" y="9510"/>
                      <a:pt x="2066044" y="26251"/>
                    </a:cubicBezTo>
                    <a:lnTo>
                      <a:pt x="2120546" y="31385"/>
                    </a:lnTo>
                    <a:lnTo>
                      <a:pt x="2029821" y="42443"/>
                    </a:lnTo>
                    <a:cubicBezTo>
                      <a:pt x="1835455" y="63244"/>
                      <a:pt x="1621761" y="74746"/>
                      <a:pt x="1397448" y="74746"/>
                    </a:cubicBezTo>
                    <a:cubicBezTo>
                      <a:pt x="1173136" y="74746"/>
                      <a:pt x="959441" y="63244"/>
                      <a:pt x="765075" y="42443"/>
                    </a:cubicBezTo>
                    <a:lnTo>
                      <a:pt x="674350" y="31385"/>
                    </a:lnTo>
                    <a:lnTo>
                      <a:pt x="728850" y="26251"/>
                    </a:lnTo>
                    <a:cubicBezTo>
                      <a:pt x="927599" y="9510"/>
                      <a:pt x="1155362" y="0"/>
                      <a:pt x="1397447" y="0"/>
                    </a:cubicBezTo>
                    <a:close/>
                  </a:path>
                </a:pathLst>
              </a:custGeom>
              <a:gradFill flip="none" rotWithShape="1">
                <a:gsLst>
                  <a:gs pos="0">
                    <a:srgbClr val="FEBE0E"/>
                  </a:gs>
                  <a:gs pos="77000">
                    <a:srgbClr val="F7921C"/>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Freeform: Shape 109">
                <a:extLst>
                  <a:ext uri="{FF2B5EF4-FFF2-40B4-BE49-F238E27FC236}">
                    <a16:creationId xmlns:a16="http://schemas.microsoft.com/office/drawing/2014/main" id="{A241A223-48F4-434C-956F-2F88A82BD0C3}"/>
                  </a:ext>
                </a:extLst>
              </p:cNvPr>
              <p:cNvSpPr/>
              <p:nvPr/>
            </p:nvSpPr>
            <p:spPr>
              <a:xfrm>
                <a:off x="4714759" y="2560016"/>
                <a:ext cx="2750647" cy="1048343"/>
              </a:xfrm>
              <a:custGeom>
                <a:avLst/>
                <a:gdLst>
                  <a:gd name="connsiteX0" fmla="*/ 1375323 w 2750647"/>
                  <a:gd name="connsiteY0" fmla="*/ 974357 h 1048343"/>
                  <a:gd name="connsiteX1" fmla="*/ 1901694 w 2750647"/>
                  <a:gd name="connsiteY1" fmla="*/ 1011503 h 1048343"/>
                  <a:gd name="connsiteX2" fmla="*/ 1926142 w 2750647"/>
                  <a:gd name="connsiteY2" fmla="*/ 1016163 h 1048343"/>
                  <a:gd name="connsiteX3" fmla="*/ 1789994 w 2750647"/>
                  <a:gd name="connsiteY3" fmla="*/ 1031251 h 1048343"/>
                  <a:gd name="connsiteX4" fmla="*/ 1375323 w 2750647"/>
                  <a:gd name="connsiteY4" fmla="*/ 1048343 h 1048343"/>
                  <a:gd name="connsiteX5" fmla="*/ 960652 w 2750647"/>
                  <a:gd name="connsiteY5" fmla="*/ 1031251 h 1048343"/>
                  <a:gd name="connsiteX6" fmla="*/ 824505 w 2750647"/>
                  <a:gd name="connsiteY6" fmla="*/ 1016163 h 1048343"/>
                  <a:gd name="connsiteX7" fmla="*/ 848952 w 2750647"/>
                  <a:gd name="connsiteY7" fmla="*/ 1011503 h 1048343"/>
                  <a:gd name="connsiteX8" fmla="*/ 1375323 w 2750647"/>
                  <a:gd name="connsiteY8" fmla="*/ 974357 h 1048343"/>
                  <a:gd name="connsiteX9" fmla="*/ 2750647 w 2750647"/>
                  <a:gd name="connsiteY9" fmla="*/ 0 h 1048343"/>
                  <a:gd name="connsiteX10" fmla="*/ 2439429 w 2750647"/>
                  <a:gd name="connsiteY10" fmla="*/ 825927 h 1048343"/>
                  <a:gd name="connsiteX11" fmla="*/ 2423156 w 2750647"/>
                  <a:gd name="connsiteY11" fmla="*/ 869114 h 1048343"/>
                  <a:gd name="connsiteX12" fmla="*/ 2419000 w 2750647"/>
                  <a:gd name="connsiteY12" fmla="*/ 874674 h 1048343"/>
                  <a:gd name="connsiteX13" fmla="*/ 1970954 w 2750647"/>
                  <a:gd name="connsiteY13" fmla="*/ 1011196 h 1048343"/>
                  <a:gd name="connsiteX14" fmla="*/ 1926142 w 2750647"/>
                  <a:gd name="connsiteY14" fmla="*/ 1016162 h 1048343"/>
                  <a:gd name="connsiteX15" fmla="*/ 1901694 w 2750647"/>
                  <a:gd name="connsiteY15" fmla="*/ 1011502 h 1048343"/>
                  <a:gd name="connsiteX16" fmla="*/ 1375323 w 2750647"/>
                  <a:gd name="connsiteY16" fmla="*/ 974356 h 1048343"/>
                  <a:gd name="connsiteX17" fmla="*/ 848952 w 2750647"/>
                  <a:gd name="connsiteY17" fmla="*/ 1011502 h 1048343"/>
                  <a:gd name="connsiteX18" fmla="*/ 824504 w 2750647"/>
                  <a:gd name="connsiteY18" fmla="*/ 1016162 h 1048343"/>
                  <a:gd name="connsiteX19" fmla="*/ 779692 w 2750647"/>
                  <a:gd name="connsiteY19" fmla="*/ 1011196 h 1048343"/>
                  <a:gd name="connsiteX20" fmla="*/ 331646 w 2750647"/>
                  <a:gd name="connsiteY20" fmla="*/ 874674 h 1048343"/>
                  <a:gd name="connsiteX21" fmla="*/ 327490 w 2750647"/>
                  <a:gd name="connsiteY21" fmla="*/ 869114 h 1048343"/>
                  <a:gd name="connsiteX22" fmla="*/ 311217 w 2750647"/>
                  <a:gd name="connsiteY22" fmla="*/ 825927 h 1048343"/>
                  <a:gd name="connsiteX23" fmla="*/ 0 w 2750647"/>
                  <a:gd name="connsiteY23" fmla="*/ 3 h 1048343"/>
                  <a:gd name="connsiteX24" fmla="*/ 1147 w 2750647"/>
                  <a:gd name="connsiteY24" fmla="*/ 1168 h 1048343"/>
                  <a:gd name="connsiteX25" fmla="*/ 1375322 w 2750647"/>
                  <a:gd name="connsiteY25" fmla="*/ 174836 h 1048343"/>
                  <a:gd name="connsiteX26" fmla="*/ 2749497 w 2750647"/>
                  <a:gd name="connsiteY26" fmla="*/ 1168 h 104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50647" h="1048343">
                    <a:moveTo>
                      <a:pt x="1375323" y="974357"/>
                    </a:moveTo>
                    <a:cubicBezTo>
                      <a:pt x="1570303" y="974357"/>
                      <a:pt x="1751439" y="988051"/>
                      <a:pt x="1901694" y="1011503"/>
                    </a:cubicBezTo>
                    <a:lnTo>
                      <a:pt x="1926142" y="1016163"/>
                    </a:lnTo>
                    <a:lnTo>
                      <a:pt x="1789994" y="1031251"/>
                    </a:lnTo>
                    <a:cubicBezTo>
                      <a:pt x="1662541" y="1042257"/>
                      <a:pt x="1522414" y="1048343"/>
                      <a:pt x="1375323" y="1048343"/>
                    </a:cubicBezTo>
                    <a:cubicBezTo>
                      <a:pt x="1228233" y="1048343"/>
                      <a:pt x="1088105" y="1042257"/>
                      <a:pt x="960652" y="1031251"/>
                    </a:cubicBezTo>
                    <a:lnTo>
                      <a:pt x="824505" y="1016163"/>
                    </a:lnTo>
                    <a:lnTo>
                      <a:pt x="848952" y="1011503"/>
                    </a:lnTo>
                    <a:cubicBezTo>
                      <a:pt x="999208" y="988051"/>
                      <a:pt x="1180344" y="974357"/>
                      <a:pt x="1375323" y="974357"/>
                    </a:cubicBezTo>
                    <a:close/>
                    <a:moveTo>
                      <a:pt x="2750647" y="0"/>
                    </a:moveTo>
                    <a:lnTo>
                      <a:pt x="2439429" y="825927"/>
                    </a:lnTo>
                    <a:lnTo>
                      <a:pt x="2423156" y="869114"/>
                    </a:lnTo>
                    <a:lnTo>
                      <a:pt x="2419000" y="874674"/>
                    </a:lnTo>
                    <a:cubicBezTo>
                      <a:pt x="2362237" y="931309"/>
                      <a:pt x="2197656" y="979926"/>
                      <a:pt x="1970954" y="1011196"/>
                    </a:cubicBezTo>
                    <a:lnTo>
                      <a:pt x="1926142" y="1016162"/>
                    </a:lnTo>
                    <a:lnTo>
                      <a:pt x="1901694" y="1011502"/>
                    </a:lnTo>
                    <a:cubicBezTo>
                      <a:pt x="1751439" y="988050"/>
                      <a:pt x="1570303" y="974356"/>
                      <a:pt x="1375323" y="974356"/>
                    </a:cubicBezTo>
                    <a:cubicBezTo>
                      <a:pt x="1180343" y="974356"/>
                      <a:pt x="999208" y="988050"/>
                      <a:pt x="848952" y="1011502"/>
                    </a:cubicBezTo>
                    <a:lnTo>
                      <a:pt x="824504" y="1016162"/>
                    </a:lnTo>
                    <a:lnTo>
                      <a:pt x="779692" y="1011196"/>
                    </a:lnTo>
                    <a:cubicBezTo>
                      <a:pt x="552990" y="979926"/>
                      <a:pt x="388409" y="931309"/>
                      <a:pt x="331646" y="874674"/>
                    </a:cubicBezTo>
                    <a:lnTo>
                      <a:pt x="327490" y="869114"/>
                    </a:lnTo>
                    <a:lnTo>
                      <a:pt x="311217" y="825927"/>
                    </a:lnTo>
                    <a:lnTo>
                      <a:pt x="0" y="3"/>
                    </a:lnTo>
                    <a:lnTo>
                      <a:pt x="1147" y="1168"/>
                    </a:lnTo>
                    <a:cubicBezTo>
                      <a:pt x="131941" y="100280"/>
                      <a:pt x="697482" y="174836"/>
                      <a:pt x="1375322" y="174836"/>
                    </a:cubicBezTo>
                    <a:cubicBezTo>
                      <a:pt x="2053162" y="174836"/>
                      <a:pt x="2618703" y="100280"/>
                      <a:pt x="2749497" y="1168"/>
                    </a:cubicBezTo>
                    <a:close/>
                  </a:path>
                </a:pathLst>
              </a:custGeom>
              <a:gradFill flip="none" rotWithShape="1">
                <a:gsLst>
                  <a:gs pos="46000">
                    <a:srgbClr val="FEBE0E"/>
                  </a:gs>
                  <a:gs pos="78000">
                    <a:srgbClr val="F7921C"/>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grpSp>
          <p:nvGrpSpPr>
            <p:cNvPr id="35" name="Group 34">
              <a:extLst>
                <a:ext uri="{FF2B5EF4-FFF2-40B4-BE49-F238E27FC236}">
                  <a16:creationId xmlns:a16="http://schemas.microsoft.com/office/drawing/2014/main" id="{F4C1944B-1594-024A-BFFD-3601A23CC5AA}"/>
                </a:ext>
              </a:extLst>
            </p:cNvPr>
            <p:cNvGrpSpPr/>
            <p:nvPr/>
          </p:nvGrpSpPr>
          <p:grpSpPr>
            <a:xfrm>
              <a:off x="6103459" y="1853968"/>
              <a:ext cx="2783150" cy="981954"/>
              <a:chOff x="4234648" y="1065321"/>
              <a:chExt cx="3710867" cy="1309272"/>
            </a:xfrm>
          </p:grpSpPr>
          <p:sp>
            <p:nvSpPr>
              <p:cNvPr id="36" name="Freeform: Shape 107">
                <a:extLst>
                  <a:ext uri="{FF2B5EF4-FFF2-40B4-BE49-F238E27FC236}">
                    <a16:creationId xmlns:a16="http://schemas.microsoft.com/office/drawing/2014/main" id="{F3795549-8F55-A94E-BB5C-DCADCA0D92C6}"/>
                  </a:ext>
                </a:extLst>
              </p:cNvPr>
              <p:cNvSpPr/>
              <p:nvPr/>
            </p:nvSpPr>
            <p:spPr>
              <a:xfrm>
                <a:off x="4234648" y="1065321"/>
                <a:ext cx="3710866" cy="435006"/>
              </a:xfrm>
              <a:custGeom>
                <a:avLst/>
                <a:gdLst>
                  <a:gd name="connsiteX0" fmla="*/ 1855433 w 3710866"/>
                  <a:gd name="connsiteY0" fmla="*/ 0 h 435006"/>
                  <a:gd name="connsiteX1" fmla="*/ 3710866 w 3710866"/>
                  <a:gd name="connsiteY1" fmla="*/ 217503 h 435006"/>
                  <a:gd name="connsiteX2" fmla="*/ 3709552 w 3710866"/>
                  <a:gd name="connsiteY2" fmla="*/ 220554 h 435006"/>
                  <a:gd name="connsiteX3" fmla="*/ 3701287 w 3710866"/>
                  <a:gd name="connsiteY3" fmla="*/ 239741 h 435006"/>
                  <a:gd name="connsiteX4" fmla="*/ 1855433 w 3710866"/>
                  <a:gd name="connsiteY4" fmla="*/ 435006 h 435006"/>
                  <a:gd name="connsiteX5" fmla="*/ 9579 w 3710866"/>
                  <a:gd name="connsiteY5" fmla="*/ 239741 h 435006"/>
                  <a:gd name="connsiteX6" fmla="*/ 1314 w 3710866"/>
                  <a:gd name="connsiteY6" fmla="*/ 220554 h 435006"/>
                  <a:gd name="connsiteX7" fmla="*/ 0 w 3710866"/>
                  <a:gd name="connsiteY7" fmla="*/ 217503 h 435006"/>
                  <a:gd name="connsiteX8" fmla="*/ 1855433 w 3710866"/>
                  <a:gd name="connsiteY8"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0866" h="435006">
                    <a:moveTo>
                      <a:pt x="1855433" y="0"/>
                    </a:moveTo>
                    <a:cubicBezTo>
                      <a:pt x="2880160" y="0"/>
                      <a:pt x="3710866" y="97379"/>
                      <a:pt x="3710866" y="217503"/>
                    </a:cubicBezTo>
                    <a:lnTo>
                      <a:pt x="3709552" y="220554"/>
                    </a:lnTo>
                    <a:lnTo>
                      <a:pt x="3701287" y="239741"/>
                    </a:lnTo>
                    <a:cubicBezTo>
                      <a:pt x="3606270" y="349419"/>
                      <a:pt x="2816115" y="435006"/>
                      <a:pt x="1855433" y="435006"/>
                    </a:cubicBezTo>
                    <a:cubicBezTo>
                      <a:pt x="894751" y="435006"/>
                      <a:pt x="104596" y="349419"/>
                      <a:pt x="9579" y="239741"/>
                    </a:cubicBezTo>
                    <a:lnTo>
                      <a:pt x="1314" y="220554"/>
                    </a:lnTo>
                    <a:lnTo>
                      <a:pt x="0" y="217503"/>
                    </a:lnTo>
                    <a:cubicBezTo>
                      <a:pt x="0" y="97379"/>
                      <a:pt x="830706" y="0"/>
                      <a:pt x="1855433" y="0"/>
                    </a:cubicBezTo>
                    <a:close/>
                  </a:path>
                </a:pathLst>
              </a:custGeom>
              <a:gradFill flip="none" rotWithShape="1">
                <a:gsLst>
                  <a:gs pos="0">
                    <a:srgbClr val="3C7CBF"/>
                  </a:gs>
                  <a:gs pos="78000">
                    <a:srgbClr val="4A57A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Freeform: Shape 108">
                <a:extLst>
                  <a:ext uri="{FF2B5EF4-FFF2-40B4-BE49-F238E27FC236}">
                    <a16:creationId xmlns:a16="http://schemas.microsoft.com/office/drawing/2014/main" id="{010B9D2F-6C46-8D4A-BF3C-94AEA6537CA7}"/>
                  </a:ext>
                </a:extLst>
              </p:cNvPr>
              <p:cNvSpPr/>
              <p:nvPr/>
            </p:nvSpPr>
            <p:spPr>
              <a:xfrm>
                <a:off x="4234649" y="1285875"/>
                <a:ext cx="3710866" cy="1088718"/>
              </a:xfrm>
              <a:custGeom>
                <a:avLst/>
                <a:gdLst>
                  <a:gd name="connsiteX0" fmla="*/ 2176687 w 3710866"/>
                  <a:gd name="connsiteY0" fmla="*/ 1020247 h 1088718"/>
                  <a:gd name="connsiteX1" fmla="*/ 2271081 w 3710866"/>
                  <a:gd name="connsiteY1" fmla="*/ 1024791 h 1088718"/>
                  <a:gd name="connsiteX2" fmla="*/ 2205982 w 3710866"/>
                  <a:gd name="connsiteY2" fmla="*/ 1020820 h 1088718"/>
                  <a:gd name="connsiteX3" fmla="*/ 1534179 w 3710866"/>
                  <a:gd name="connsiteY3" fmla="*/ 1020247 h 1088718"/>
                  <a:gd name="connsiteX4" fmla="*/ 1504883 w 3710866"/>
                  <a:gd name="connsiteY4" fmla="*/ 1020820 h 1088718"/>
                  <a:gd name="connsiteX5" fmla="*/ 1439783 w 3710866"/>
                  <a:gd name="connsiteY5" fmla="*/ 1024791 h 1088718"/>
                  <a:gd name="connsiteX6" fmla="*/ 0 w 3710866"/>
                  <a:gd name="connsiteY6" fmla="*/ 0 h 1088718"/>
                  <a:gd name="connsiteX7" fmla="*/ 1313 w 3710866"/>
                  <a:gd name="connsiteY7" fmla="*/ 0 h 1088718"/>
                  <a:gd name="connsiteX8" fmla="*/ 9578 w 3710866"/>
                  <a:gd name="connsiteY8" fmla="*/ 19187 h 1088718"/>
                  <a:gd name="connsiteX9" fmla="*/ 1855432 w 3710866"/>
                  <a:gd name="connsiteY9" fmla="*/ 214452 h 1088718"/>
                  <a:gd name="connsiteX10" fmla="*/ 3701286 w 3710866"/>
                  <a:gd name="connsiteY10" fmla="*/ 19187 h 1088718"/>
                  <a:gd name="connsiteX11" fmla="*/ 3709551 w 3710866"/>
                  <a:gd name="connsiteY11" fmla="*/ 0 h 1088718"/>
                  <a:gd name="connsiteX12" fmla="*/ 3710866 w 3710866"/>
                  <a:gd name="connsiteY12" fmla="*/ 0 h 1088718"/>
                  <a:gd name="connsiteX13" fmla="*/ 3471470 w 3710866"/>
                  <a:gd name="connsiteY13" fmla="*/ 635323 h 1088718"/>
                  <a:gd name="connsiteX14" fmla="*/ 3410899 w 3710866"/>
                  <a:gd name="connsiteY14" fmla="*/ 796070 h 1088718"/>
                  <a:gd name="connsiteX15" fmla="*/ 3407008 w 3710866"/>
                  <a:gd name="connsiteY15" fmla="*/ 799899 h 1088718"/>
                  <a:gd name="connsiteX16" fmla="*/ 2629821 w 3710866"/>
                  <a:gd name="connsiteY16" fmla="*/ 1039106 h 1088718"/>
                  <a:gd name="connsiteX17" fmla="*/ 2578531 w 3710866"/>
                  <a:gd name="connsiteY17" fmla="*/ 1045357 h 1088718"/>
                  <a:gd name="connsiteX18" fmla="*/ 2524029 w 3710866"/>
                  <a:gd name="connsiteY18" fmla="*/ 1040223 h 1088718"/>
                  <a:gd name="connsiteX19" fmla="*/ 2473862 w 3710866"/>
                  <a:gd name="connsiteY19" fmla="*/ 1037163 h 1088718"/>
                  <a:gd name="connsiteX20" fmla="*/ 2569432 w 3710866"/>
                  <a:gd name="connsiteY20" fmla="*/ 1045206 h 1088718"/>
                  <a:gd name="connsiteX21" fmla="*/ 2487807 w 3710866"/>
                  <a:gd name="connsiteY21" fmla="*/ 1056415 h 1088718"/>
                  <a:gd name="connsiteX22" fmla="*/ 1855433 w 3710866"/>
                  <a:gd name="connsiteY22" fmla="*/ 1088718 h 1088718"/>
                  <a:gd name="connsiteX23" fmla="*/ 1223060 w 3710866"/>
                  <a:gd name="connsiteY23" fmla="*/ 1056415 h 1088718"/>
                  <a:gd name="connsiteX24" fmla="*/ 1141434 w 3710866"/>
                  <a:gd name="connsiteY24" fmla="*/ 1045206 h 1088718"/>
                  <a:gd name="connsiteX25" fmla="*/ 1237006 w 3710866"/>
                  <a:gd name="connsiteY25" fmla="*/ 1037162 h 1088718"/>
                  <a:gd name="connsiteX26" fmla="*/ 1186835 w 3710866"/>
                  <a:gd name="connsiteY26" fmla="*/ 1040223 h 1088718"/>
                  <a:gd name="connsiteX27" fmla="*/ 1132335 w 3710866"/>
                  <a:gd name="connsiteY27" fmla="*/ 1045357 h 1088718"/>
                  <a:gd name="connsiteX28" fmla="*/ 1081045 w 3710866"/>
                  <a:gd name="connsiteY28" fmla="*/ 1039106 h 1088718"/>
                  <a:gd name="connsiteX29" fmla="*/ 303858 w 3710866"/>
                  <a:gd name="connsiteY29" fmla="*/ 799899 h 1088718"/>
                  <a:gd name="connsiteX30" fmla="*/ 299967 w 3710866"/>
                  <a:gd name="connsiteY30" fmla="*/ 796070 h 1088718"/>
                  <a:gd name="connsiteX31" fmla="*/ 239396 w 3710866"/>
                  <a:gd name="connsiteY31" fmla="*/ 635323 h 108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866" h="1088718">
                    <a:moveTo>
                      <a:pt x="2176687" y="1020247"/>
                    </a:moveTo>
                    <a:lnTo>
                      <a:pt x="2271081" y="1024791"/>
                    </a:lnTo>
                    <a:lnTo>
                      <a:pt x="2205982" y="1020820"/>
                    </a:lnTo>
                    <a:close/>
                    <a:moveTo>
                      <a:pt x="1534179" y="1020247"/>
                    </a:moveTo>
                    <a:lnTo>
                      <a:pt x="1504883" y="1020820"/>
                    </a:lnTo>
                    <a:lnTo>
                      <a:pt x="1439783" y="1024791"/>
                    </a:lnTo>
                    <a:close/>
                    <a:moveTo>
                      <a:pt x="0" y="0"/>
                    </a:moveTo>
                    <a:lnTo>
                      <a:pt x="1313" y="0"/>
                    </a:lnTo>
                    <a:lnTo>
                      <a:pt x="9578" y="19187"/>
                    </a:lnTo>
                    <a:cubicBezTo>
                      <a:pt x="104595" y="128865"/>
                      <a:pt x="894750" y="214452"/>
                      <a:pt x="1855432" y="214452"/>
                    </a:cubicBezTo>
                    <a:cubicBezTo>
                      <a:pt x="2816114" y="214452"/>
                      <a:pt x="3606269" y="128865"/>
                      <a:pt x="3701286" y="19187"/>
                    </a:cubicBezTo>
                    <a:lnTo>
                      <a:pt x="3709551" y="0"/>
                    </a:lnTo>
                    <a:lnTo>
                      <a:pt x="3710866" y="0"/>
                    </a:lnTo>
                    <a:lnTo>
                      <a:pt x="3471470" y="635323"/>
                    </a:lnTo>
                    <a:lnTo>
                      <a:pt x="3410899" y="796070"/>
                    </a:lnTo>
                    <a:lnTo>
                      <a:pt x="3407008" y="799899"/>
                    </a:lnTo>
                    <a:cubicBezTo>
                      <a:pt x="3280427" y="902869"/>
                      <a:pt x="2998136" y="988482"/>
                      <a:pt x="2629821" y="1039106"/>
                    </a:cubicBezTo>
                    <a:lnTo>
                      <a:pt x="2578531" y="1045357"/>
                    </a:lnTo>
                    <a:lnTo>
                      <a:pt x="2524029" y="1040223"/>
                    </a:lnTo>
                    <a:lnTo>
                      <a:pt x="2473862" y="1037163"/>
                    </a:lnTo>
                    <a:lnTo>
                      <a:pt x="2569432" y="1045206"/>
                    </a:lnTo>
                    <a:lnTo>
                      <a:pt x="2487807" y="1056415"/>
                    </a:lnTo>
                    <a:cubicBezTo>
                      <a:pt x="2293440" y="1077216"/>
                      <a:pt x="2079746" y="1088718"/>
                      <a:pt x="1855433" y="1088718"/>
                    </a:cubicBezTo>
                    <a:cubicBezTo>
                      <a:pt x="1631121" y="1088718"/>
                      <a:pt x="1417426" y="1077216"/>
                      <a:pt x="1223060" y="1056415"/>
                    </a:cubicBezTo>
                    <a:lnTo>
                      <a:pt x="1141434" y="1045206"/>
                    </a:lnTo>
                    <a:lnTo>
                      <a:pt x="1237006" y="1037162"/>
                    </a:lnTo>
                    <a:lnTo>
                      <a:pt x="1186835" y="1040223"/>
                    </a:lnTo>
                    <a:lnTo>
                      <a:pt x="1132335" y="1045357"/>
                    </a:lnTo>
                    <a:lnTo>
                      <a:pt x="1081045" y="1039106"/>
                    </a:lnTo>
                    <a:cubicBezTo>
                      <a:pt x="712730" y="988482"/>
                      <a:pt x="430439" y="902869"/>
                      <a:pt x="303858" y="799899"/>
                    </a:cubicBezTo>
                    <a:lnTo>
                      <a:pt x="299967" y="796070"/>
                    </a:lnTo>
                    <a:lnTo>
                      <a:pt x="239396" y="635323"/>
                    </a:lnTo>
                    <a:close/>
                  </a:path>
                </a:pathLst>
              </a:custGeom>
              <a:gradFill flip="none" rotWithShape="1">
                <a:gsLst>
                  <a:gs pos="46000">
                    <a:srgbClr val="3C7CBF"/>
                  </a:gs>
                  <a:gs pos="78000">
                    <a:srgbClr val="4A57A6"/>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39" name="TextBox 38">
              <a:extLst>
                <a:ext uri="{FF2B5EF4-FFF2-40B4-BE49-F238E27FC236}">
                  <a16:creationId xmlns:a16="http://schemas.microsoft.com/office/drawing/2014/main" id="{93A508B9-4BE6-FE48-9B8B-2A719795686D}"/>
                </a:ext>
              </a:extLst>
            </p:cNvPr>
            <p:cNvSpPr txBox="1"/>
            <p:nvPr/>
          </p:nvSpPr>
          <p:spPr>
            <a:xfrm>
              <a:off x="9861170" y="4062501"/>
              <a:ext cx="2942363" cy="430887"/>
            </a:xfrm>
            <a:prstGeom prst="rect">
              <a:avLst/>
            </a:prstGeom>
            <a:noFill/>
            <a:ln>
              <a:noFill/>
            </a:ln>
          </p:spPr>
          <p:txBody>
            <a:bodyPr wrap="square" lIns="0" rIns="0" rtlCol="0" anchor="b">
              <a:spAutoFit/>
            </a:bodyPr>
            <a:lstStyle/>
            <a:p>
              <a:r>
                <a:rPr lang="en-US" sz="2200" b="1" cap="all" dirty="0">
                  <a:solidFill>
                    <a:srgbClr val="00BBFF"/>
                  </a:solidFill>
                  <a:latin typeface="Calibri" panose="020F0502020204030204" pitchFamily="34" charset="0"/>
                  <a:cs typeface="Calibri" panose="020F0502020204030204" pitchFamily="34" charset="0"/>
                </a:rPr>
                <a:t>intent</a:t>
              </a:r>
            </a:p>
          </p:txBody>
        </p:sp>
        <p:sp>
          <p:nvSpPr>
            <p:cNvPr id="42" name="TextBox 41">
              <a:extLst>
                <a:ext uri="{FF2B5EF4-FFF2-40B4-BE49-F238E27FC236}">
                  <a16:creationId xmlns:a16="http://schemas.microsoft.com/office/drawing/2014/main" id="{BD85CF74-CF9D-BD44-BD00-A8413E8452F6}"/>
                </a:ext>
              </a:extLst>
            </p:cNvPr>
            <p:cNvSpPr txBox="1"/>
            <p:nvPr/>
          </p:nvSpPr>
          <p:spPr>
            <a:xfrm>
              <a:off x="9821692" y="3106115"/>
              <a:ext cx="2202817" cy="430886"/>
            </a:xfrm>
            <a:prstGeom prst="rect">
              <a:avLst/>
            </a:prstGeom>
            <a:noFill/>
          </p:spPr>
          <p:txBody>
            <a:bodyPr wrap="square" lIns="0" rIns="0" rtlCol="0" anchor="b">
              <a:spAutoFit/>
            </a:bodyPr>
            <a:lstStyle/>
            <a:p>
              <a:r>
                <a:rPr lang="en-US" sz="2200" b="1" cap="all" dirty="0">
                  <a:solidFill>
                    <a:srgbClr val="F7921C"/>
                  </a:solidFill>
                  <a:latin typeface="Calibri" panose="020F0502020204030204" pitchFamily="34" charset="0"/>
                  <a:cs typeface="Calibri" panose="020F0502020204030204" pitchFamily="34" charset="0"/>
                </a:rPr>
                <a:t>consideration</a:t>
              </a:r>
            </a:p>
          </p:txBody>
        </p:sp>
        <p:sp>
          <p:nvSpPr>
            <p:cNvPr id="45" name="TextBox 44">
              <a:extLst>
                <a:ext uri="{FF2B5EF4-FFF2-40B4-BE49-F238E27FC236}">
                  <a16:creationId xmlns:a16="http://schemas.microsoft.com/office/drawing/2014/main" id="{1E00436A-E779-BC44-AED2-B0D8AA151879}"/>
                </a:ext>
              </a:extLst>
            </p:cNvPr>
            <p:cNvSpPr txBox="1"/>
            <p:nvPr/>
          </p:nvSpPr>
          <p:spPr>
            <a:xfrm>
              <a:off x="9839048" y="2210823"/>
              <a:ext cx="2714404" cy="430887"/>
            </a:xfrm>
            <a:prstGeom prst="rect">
              <a:avLst/>
            </a:prstGeom>
            <a:noFill/>
          </p:spPr>
          <p:txBody>
            <a:bodyPr wrap="square" lIns="0" rIns="0" rtlCol="0" anchor="b">
              <a:spAutoFit/>
            </a:bodyPr>
            <a:lstStyle/>
            <a:p>
              <a:r>
                <a:rPr lang="en-US" sz="2200" b="1" cap="all" dirty="0">
                  <a:solidFill>
                    <a:srgbClr val="3C7CBF"/>
                  </a:solidFill>
                  <a:latin typeface="Calibri" panose="020F0502020204030204" pitchFamily="34" charset="0"/>
                  <a:cs typeface="Calibri" panose="020F0502020204030204" pitchFamily="34" charset="0"/>
                </a:rPr>
                <a:t>interest</a:t>
              </a:r>
            </a:p>
          </p:txBody>
        </p:sp>
        <p:grpSp>
          <p:nvGrpSpPr>
            <p:cNvPr id="51" name="Group 50">
              <a:extLst>
                <a:ext uri="{FF2B5EF4-FFF2-40B4-BE49-F238E27FC236}">
                  <a16:creationId xmlns:a16="http://schemas.microsoft.com/office/drawing/2014/main" id="{E272DCD5-23EF-954E-9D7E-9CCFD661C3D6}"/>
                </a:ext>
              </a:extLst>
            </p:cNvPr>
            <p:cNvGrpSpPr/>
            <p:nvPr/>
          </p:nvGrpSpPr>
          <p:grpSpPr>
            <a:xfrm rot="10800000">
              <a:off x="8886610" y="2404250"/>
              <a:ext cx="790808" cy="88298"/>
              <a:chOff x="3363295" y="2057938"/>
              <a:chExt cx="1054410" cy="117731"/>
            </a:xfrm>
          </p:grpSpPr>
          <p:sp>
            <p:nvSpPr>
              <p:cNvPr id="52" name="Oval 51">
                <a:extLst>
                  <a:ext uri="{FF2B5EF4-FFF2-40B4-BE49-F238E27FC236}">
                    <a16:creationId xmlns:a16="http://schemas.microsoft.com/office/drawing/2014/main" id="{B8547284-3E86-5542-AF69-09CC23F9ABB2}"/>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53" name="Straight Arrow Connector 52">
                <a:extLst>
                  <a:ext uri="{FF2B5EF4-FFF2-40B4-BE49-F238E27FC236}">
                    <a16:creationId xmlns:a16="http://schemas.microsoft.com/office/drawing/2014/main" id="{90045002-A98A-B24A-8736-F8A6FD67E6D9}"/>
                  </a:ext>
                </a:extLst>
              </p:cNvPr>
              <p:cNvCxnSpPr>
                <a:cxnSpLocks/>
                <a:stCxn id="52" idx="6"/>
              </p:cNvCxnSpPr>
              <p:nvPr/>
            </p:nvCxnSpPr>
            <p:spPr>
              <a:xfrm rot="10800000" flipH="1">
                <a:off x="3481026" y="2116803"/>
                <a:ext cx="936679"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id="{A3929F52-9B5F-0744-AC33-90DAD1A6668B}"/>
                </a:ext>
              </a:extLst>
            </p:cNvPr>
            <p:cNvGrpSpPr/>
            <p:nvPr/>
          </p:nvGrpSpPr>
          <p:grpSpPr>
            <a:xfrm rot="10800000">
              <a:off x="8621961" y="3290924"/>
              <a:ext cx="1059130" cy="88298"/>
              <a:chOff x="3363295" y="2057938"/>
              <a:chExt cx="1412178" cy="117731"/>
            </a:xfrm>
          </p:grpSpPr>
          <p:sp>
            <p:nvSpPr>
              <p:cNvPr id="56" name="Oval 55">
                <a:extLst>
                  <a:ext uri="{FF2B5EF4-FFF2-40B4-BE49-F238E27FC236}">
                    <a16:creationId xmlns:a16="http://schemas.microsoft.com/office/drawing/2014/main" id="{9C4EF171-B8FE-FF4D-ADE5-41A75C0BA2B7}"/>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57" name="Straight Arrow Connector 56">
                <a:extLst>
                  <a:ext uri="{FF2B5EF4-FFF2-40B4-BE49-F238E27FC236}">
                    <a16:creationId xmlns:a16="http://schemas.microsoft.com/office/drawing/2014/main" id="{5D7B08F0-EE64-6741-B96E-DA863C1F21A6}"/>
                  </a:ext>
                </a:extLst>
              </p:cNvPr>
              <p:cNvCxnSpPr>
                <a:cxnSpLocks/>
                <a:stCxn id="56" idx="6"/>
              </p:cNvCxnSpPr>
              <p:nvPr/>
            </p:nvCxnSpPr>
            <p:spPr>
              <a:xfrm rot="10800000" flipH="1">
                <a:off x="3481026" y="2116804"/>
                <a:ext cx="1294447"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D88F125A-D79C-6844-921B-DE3D2B6B4B4A}"/>
                </a:ext>
              </a:extLst>
            </p:cNvPr>
            <p:cNvGrpSpPr/>
            <p:nvPr/>
          </p:nvGrpSpPr>
          <p:grpSpPr>
            <a:xfrm rot="10800000">
              <a:off x="8037357" y="5239559"/>
              <a:ext cx="1644825" cy="88298"/>
              <a:chOff x="3363295" y="2057938"/>
              <a:chExt cx="2193099" cy="117731"/>
            </a:xfrm>
          </p:grpSpPr>
          <p:sp>
            <p:nvSpPr>
              <p:cNvPr id="60" name="Oval 59">
                <a:extLst>
                  <a:ext uri="{FF2B5EF4-FFF2-40B4-BE49-F238E27FC236}">
                    <a16:creationId xmlns:a16="http://schemas.microsoft.com/office/drawing/2014/main" id="{AD33A88D-C637-1E45-BAEC-692D505821C7}"/>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1" name="Straight Arrow Connector 60">
                <a:extLst>
                  <a:ext uri="{FF2B5EF4-FFF2-40B4-BE49-F238E27FC236}">
                    <a16:creationId xmlns:a16="http://schemas.microsoft.com/office/drawing/2014/main" id="{B3B810E3-2C8F-AA47-BDB4-4158AB197E09}"/>
                  </a:ext>
                </a:extLst>
              </p:cNvPr>
              <p:cNvCxnSpPr>
                <a:cxnSpLocks/>
                <a:stCxn id="60" idx="6"/>
              </p:cNvCxnSpPr>
              <p:nvPr/>
            </p:nvCxnSpPr>
            <p:spPr>
              <a:xfrm rot="10800000" flipH="1">
                <a:off x="3481026" y="2116804"/>
                <a:ext cx="2075368"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ED862D97-D871-FC42-8636-52FB528DB601}"/>
                </a:ext>
              </a:extLst>
            </p:cNvPr>
            <p:cNvGrpSpPr/>
            <p:nvPr/>
          </p:nvGrpSpPr>
          <p:grpSpPr>
            <a:xfrm rot="10800000">
              <a:off x="8280910" y="4257243"/>
              <a:ext cx="1415647" cy="88298"/>
              <a:chOff x="3363295" y="2057938"/>
              <a:chExt cx="1887529" cy="117731"/>
            </a:xfrm>
          </p:grpSpPr>
          <p:sp>
            <p:nvSpPr>
              <p:cNvPr id="63" name="Oval 62">
                <a:extLst>
                  <a:ext uri="{FF2B5EF4-FFF2-40B4-BE49-F238E27FC236}">
                    <a16:creationId xmlns:a16="http://schemas.microsoft.com/office/drawing/2014/main" id="{CDA81C38-207D-A24B-98F2-525B98F5DB85}"/>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4" name="Straight Arrow Connector 63">
                <a:extLst>
                  <a:ext uri="{FF2B5EF4-FFF2-40B4-BE49-F238E27FC236}">
                    <a16:creationId xmlns:a16="http://schemas.microsoft.com/office/drawing/2014/main" id="{BB235131-E51B-0640-95B0-BB5102EDCFB8}"/>
                  </a:ext>
                </a:extLst>
              </p:cNvPr>
              <p:cNvCxnSpPr>
                <a:cxnSpLocks/>
                <a:stCxn id="63" idx="6"/>
              </p:cNvCxnSpPr>
              <p:nvPr/>
            </p:nvCxnSpPr>
            <p:spPr>
              <a:xfrm rot="10800000" flipH="1">
                <a:off x="3481026" y="2116804"/>
                <a:ext cx="1769798"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7E16472B-B2FD-C747-AC99-3C6DEFBB92AC}"/>
                </a:ext>
              </a:extLst>
            </p:cNvPr>
            <p:cNvGrpSpPr/>
            <p:nvPr/>
          </p:nvGrpSpPr>
          <p:grpSpPr>
            <a:xfrm>
              <a:off x="5540043" y="637718"/>
              <a:ext cx="3801378" cy="1233778"/>
              <a:chOff x="4234648" y="1065321"/>
              <a:chExt cx="3710867" cy="1309272"/>
            </a:xfrm>
          </p:grpSpPr>
          <p:sp>
            <p:nvSpPr>
              <p:cNvPr id="67" name="Freeform: Shape 107">
                <a:extLst>
                  <a:ext uri="{FF2B5EF4-FFF2-40B4-BE49-F238E27FC236}">
                    <a16:creationId xmlns:a16="http://schemas.microsoft.com/office/drawing/2014/main" id="{1CF0041B-4DCB-804F-A43D-C4B59F33FBA2}"/>
                  </a:ext>
                </a:extLst>
              </p:cNvPr>
              <p:cNvSpPr/>
              <p:nvPr/>
            </p:nvSpPr>
            <p:spPr>
              <a:xfrm>
                <a:off x="4234648" y="1065321"/>
                <a:ext cx="3710866" cy="435006"/>
              </a:xfrm>
              <a:custGeom>
                <a:avLst/>
                <a:gdLst>
                  <a:gd name="connsiteX0" fmla="*/ 1855433 w 3710866"/>
                  <a:gd name="connsiteY0" fmla="*/ 0 h 435006"/>
                  <a:gd name="connsiteX1" fmla="*/ 3710866 w 3710866"/>
                  <a:gd name="connsiteY1" fmla="*/ 217503 h 435006"/>
                  <a:gd name="connsiteX2" fmla="*/ 3709552 w 3710866"/>
                  <a:gd name="connsiteY2" fmla="*/ 220554 h 435006"/>
                  <a:gd name="connsiteX3" fmla="*/ 3701287 w 3710866"/>
                  <a:gd name="connsiteY3" fmla="*/ 239741 h 435006"/>
                  <a:gd name="connsiteX4" fmla="*/ 1855433 w 3710866"/>
                  <a:gd name="connsiteY4" fmla="*/ 435006 h 435006"/>
                  <a:gd name="connsiteX5" fmla="*/ 9579 w 3710866"/>
                  <a:gd name="connsiteY5" fmla="*/ 239741 h 435006"/>
                  <a:gd name="connsiteX6" fmla="*/ 1314 w 3710866"/>
                  <a:gd name="connsiteY6" fmla="*/ 220554 h 435006"/>
                  <a:gd name="connsiteX7" fmla="*/ 0 w 3710866"/>
                  <a:gd name="connsiteY7" fmla="*/ 217503 h 435006"/>
                  <a:gd name="connsiteX8" fmla="*/ 1855433 w 3710866"/>
                  <a:gd name="connsiteY8"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0866" h="435006">
                    <a:moveTo>
                      <a:pt x="1855433" y="0"/>
                    </a:moveTo>
                    <a:cubicBezTo>
                      <a:pt x="2880160" y="0"/>
                      <a:pt x="3710866" y="97379"/>
                      <a:pt x="3710866" y="217503"/>
                    </a:cubicBezTo>
                    <a:lnTo>
                      <a:pt x="3709552" y="220554"/>
                    </a:lnTo>
                    <a:lnTo>
                      <a:pt x="3701287" y="239741"/>
                    </a:lnTo>
                    <a:cubicBezTo>
                      <a:pt x="3606270" y="349419"/>
                      <a:pt x="2816115" y="435006"/>
                      <a:pt x="1855433" y="435006"/>
                    </a:cubicBezTo>
                    <a:cubicBezTo>
                      <a:pt x="894751" y="435006"/>
                      <a:pt x="104596" y="349419"/>
                      <a:pt x="9579" y="239741"/>
                    </a:cubicBezTo>
                    <a:lnTo>
                      <a:pt x="1314" y="220554"/>
                    </a:lnTo>
                    <a:lnTo>
                      <a:pt x="0" y="217503"/>
                    </a:lnTo>
                    <a:cubicBezTo>
                      <a:pt x="0" y="97379"/>
                      <a:pt x="830706" y="0"/>
                      <a:pt x="1855433" y="0"/>
                    </a:cubicBezTo>
                    <a:close/>
                  </a:path>
                </a:pathLst>
              </a:custGeom>
              <a:gradFill flip="none" rotWithShape="1">
                <a:gsLst>
                  <a:gs pos="0">
                    <a:srgbClr val="DA2128"/>
                  </a:gs>
                  <a:gs pos="78000">
                    <a:srgbClr val="932D2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Freeform: Shape 108">
                <a:extLst>
                  <a:ext uri="{FF2B5EF4-FFF2-40B4-BE49-F238E27FC236}">
                    <a16:creationId xmlns:a16="http://schemas.microsoft.com/office/drawing/2014/main" id="{AAC1E9AD-0E18-D640-B40A-F24A181B96A9}"/>
                  </a:ext>
                </a:extLst>
              </p:cNvPr>
              <p:cNvSpPr/>
              <p:nvPr/>
            </p:nvSpPr>
            <p:spPr>
              <a:xfrm>
                <a:off x="4234649" y="1285875"/>
                <a:ext cx="3710866" cy="1088718"/>
              </a:xfrm>
              <a:custGeom>
                <a:avLst/>
                <a:gdLst>
                  <a:gd name="connsiteX0" fmla="*/ 2176687 w 3710866"/>
                  <a:gd name="connsiteY0" fmla="*/ 1020247 h 1088718"/>
                  <a:gd name="connsiteX1" fmla="*/ 2271081 w 3710866"/>
                  <a:gd name="connsiteY1" fmla="*/ 1024791 h 1088718"/>
                  <a:gd name="connsiteX2" fmla="*/ 2205982 w 3710866"/>
                  <a:gd name="connsiteY2" fmla="*/ 1020820 h 1088718"/>
                  <a:gd name="connsiteX3" fmla="*/ 1534179 w 3710866"/>
                  <a:gd name="connsiteY3" fmla="*/ 1020247 h 1088718"/>
                  <a:gd name="connsiteX4" fmla="*/ 1504883 w 3710866"/>
                  <a:gd name="connsiteY4" fmla="*/ 1020820 h 1088718"/>
                  <a:gd name="connsiteX5" fmla="*/ 1439783 w 3710866"/>
                  <a:gd name="connsiteY5" fmla="*/ 1024791 h 1088718"/>
                  <a:gd name="connsiteX6" fmla="*/ 0 w 3710866"/>
                  <a:gd name="connsiteY6" fmla="*/ 0 h 1088718"/>
                  <a:gd name="connsiteX7" fmla="*/ 1313 w 3710866"/>
                  <a:gd name="connsiteY7" fmla="*/ 0 h 1088718"/>
                  <a:gd name="connsiteX8" fmla="*/ 9578 w 3710866"/>
                  <a:gd name="connsiteY8" fmla="*/ 19187 h 1088718"/>
                  <a:gd name="connsiteX9" fmla="*/ 1855432 w 3710866"/>
                  <a:gd name="connsiteY9" fmla="*/ 214452 h 1088718"/>
                  <a:gd name="connsiteX10" fmla="*/ 3701286 w 3710866"/>
                  <a:gd name="connsiteY10" fmla="*/ 19187 h 1088718"/>
                  <a:gd name="connsiteX11" fmla="*/ 3709551 w 3710866"/>
                  <a:gd name="connsiteY11" fmla="*/ 0 h 1088718"/>
                  <a:gd name="connsiteX12" fmla="*/ 3710866 w 3710866"/>
                  <a:gd name="connsiteY12" fmla="*/ 0 h 1088718"/>
                  <a:gd name="connsiteX13" fmla="*/ 3471470 w 3710866"/>
                  <a:gd name="connsiteY13" fmla="*/ 635323 h 1088718"/>
                  <a:gd name="connsiteX14" fmla="*/ 3410899 w 3710866"/>
                  <a:gd name="connsiteY14" fmla="*/ 796070 h 1088718"/>
                  <a:gd name="connsiteX15" fmla="*/ 3407008 w 3710866"/>
                  <a:gd name="connsiteY15" fmla="*/ 799899 h 1088718"/>
                  <a:gd name="connsiteX16" fmla="*/ 2629821 w 3710866"/>
                  <a:gd name="connsiteY16" fmla="*/ 1039106 h 1088718"/>
                  <a:gd name="connsiteX17" fmla="*/ 2578531 w 3710866"/>
                  <a:gd name="connsiteY17" fmla="*/ 1045357 h 1088718"/>
                  <a:gd name="connsiteX18" fmla="*/ 2524029 w 3710866"/>
                  <a:gd name="connsiteY18" fmla="*/ 1040223 h 1088718"/>
                  <a:gd name="connsiteX19" fmla="*/ 2473862 w 3710866"/>
                  <a:gd name="connsiteY19" fmla="*/ 1037163 h 1088718"/>
                  <a:gd name="connsiteX20" fmla="*/ 2569432 w 3710866"/>
                  <a:gd name="connsiteY20" fmla="*/ 1045206 h 1088718"/>
                  <a:gd name="connsiteX21" fmla="*/ 2487807 w 3710866"/>
                  <a:gd name="connsiteY21" fmla="*/ 1056415 h 1088718"/>
                  <a:gd name="connsiteX22" fmla="*/ 1855433 w 3710866"/>
                  <a:gd name="connsiteY22" fmla="*/ 1088718 h 1088718"/>
                  <a:gd name="connsiteX23" fmla="*/ 1223060 w 3710866"/>
                  <a:gd name="connsiteY23" fmla="*/ 1056415 h 1088718"/>
                  <a:gd name="connsiteX24" fmla="*/ 1141434 w 3710866"/>
                  <a:gd name="connsiteY24" fmla="*/ 1045206 h 1088718"/>
                  <a:gd name="connsiteX25" fmla="*/ 1237006 w 3710866"/>
                  <a:gd name="connsiteY25" fmla="*/ 1037162 h 1088718"/>
                  <a:gd name="connsiteX26" fmla="*/ 1186835 w 3710866"/>
                  <a:gd name="connsiteY26" fmla="*/ 1040223 h 1088718"/>
                  <a:gd name="connsiteX27" fmla="*/ 1132335 w 3710866"/>
                  <a:gd name="connsiteY27" fmla="*/ 1045357 h 1088718"/>
                  <a:gd name="connsiteX28" fmla="*/ 1081045 w 3710866"/>
                  <a:gd name="connsiteY28" fmla="*/ 1039106 h 1088718"/>
                  <a:gd name="connsiteX29" fmla="*/ 303858 w 3710866"/>
                  <a:gd name="connsiteY29" fmla="*/ 799899 h 1088718"/>
                  <a:gd name="connsiteX30" fmla="*/ 299967 w 3710866"/>
                  <a:gd name="connsiteY30" fmla="*/ 796070 h 1088718"/>
                  <a:gd name="connsiteX31" fmla="*/ 239396 w 3710866"/>
                  <a:gd name="connsiteY31" fmla="*/ 635323 h 108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866" h="1088718">
                    <a:moveTo>
                      <a:pt x="2176687" y="1020247"/>
                    </a:moveTo>
                    <a:lnTo>
                      <a:pt x="2271081" y="1024791"/>
                    </a:lnTo>
                    <a:lnTo>
                      <a:pt x="2205982" y="1020820"/>
                    </a:lnTo>
                    <a:close/>
                    <a:moveTo>
                      <a:pt x="1534179" y="1020247"/>
                    </a:moveTo>
                    <a:lnTo>
                      <a:pt x="1504883" y="1020820"/>
                    </a:lnTo>
                    <a:lnTo>
                      <a:pt x="1439783" y="1024791"/>
                    </a:lnTo>
                    <a:close/>
                    <a:moveTo>
                      <a:pt x="0" y="0"/>
                    </a:moveTo>
                    <a:lnTo>
                      <a:pt x="1313" y="0"/>
                    </a:lnTo>
                    <a:lnTo>
                      <a:pt x="9578" y="19187"/>
                    </a:lnTo>
                    <a:cubicBezTo>
                      <a:pt x="104595" y="128865"/>
                      <a:pt x="894750" y="214452"/>
                      <a:pt x="1855432" y="214452"/>
                    </a:cubicBezTo>
                    <a:cubicBezTo>
                      <a:pt x="2816114" y="214452"/>
                      <a:pt x="3606269" y="128865"/>
                      <a:pt x="3701286" y="19187"/>
                    </a:cubicBezTo>
                    <a:lnTo>
                      <a:pt x="3709551" y="0"/>
                    </a:lnTo>
                    <a:lnTo>
                      <a:pt x="3710866" y="0"/>
                    </a:lnTo>
                    <a:lnTo>
                      <a:pt x="3471470" y="635323"/>
                    </a:lnTo>
                    <a:lnTo>
                      <a:pt x="3410899" y="796070"/>
                    </a:lnTo>
                    <a:lnTo>
                      <a:pt x="3407008" y="799899"/>
                    </a:lnTo>
                    <a:cubicBezTo>
                      <a:pt x="3280427" y="902869"/>
                      <a:pt x="2998136" y="988482"/>
                      <a:pt x="2629821" y="1039106"/>
                    </a:cubicBezTo>
                    <a:lnTo>
                      <a:pt x="2578531" y="1045357"/>
                    </a:lnTo>
                    <a:lnTo>
                      <a:pt x="2524029" y="1040223"/>
                    </a:lnTo>
                    <a:lnTo>
                      <a:pt x="2473862" y="1037163"/>
                    </a:lnTo>
                    <a:lnTo>
                      <a:pt x="2569432" y="1045206"/>
                    </a:lnTo>
                    <a:lnTo>
                      <a:pt x="2487807" y="1056415"/>
                    </a:lnTo>
                    <a:cubicBezTo>
                      <a:pt x="2293440" y="1077216"/>
                      <a:pt x="2079746" y="1088718"/>
                      <a:pt x="1855433" y="1088718"/>
                    </a:cubicBezTo>
                    <a:cubicBezTo>
                      <a:pt x="1631121" y="1088718"/>
                      <a:pt x="1417426" y="1077216"/>
                      <a:pt x="1223060" y="1056415"/>
                    </a:cubicBezTo>
                    <a:lnTo>
                      <a:pt x="1141434" y="1045206"/>
                    </a:lnTo>
                    <a:lnTo>
                      <a:pt x="1237006" y="1037162"/>
                    </a:lnTo>
                    <a:lnTo>
                      <a:pt x="1186835" y="1040223"/>
                    </a:lnTo>
                    <a:lnTo>
                      <a:pt x="1132335" y="1045357"/>
                    </a:lnTo>
                    <a:lnTo>
                      <a:pt x="1081045" y="1039106"/>
                    </a:lnTo>
                    <a:cubicBezTo>
                      <a:pt x="712730" y="988482"/>
                      <a:pt x="430439" y="902869"/>
                      <a:pt x="303858" y="799899"/>
                    </a:cubicBezTo>
                    <a:lnTo>
                      <a:pt x="299967" y="796070"/>
                    </a:lnTo>
                    <a:lnTo>
                      <a:pt x="239396" y="635323"/>
                    </a:lnTo>
                    <a:close/>
                  </a:path>
                </a:pathLst>
              </a:custGeom>
              <a:gradFill>
                <a:gsLst>
                  <a:gs pos="45000">
                    <a:srgbClr val="DA2128"/>
                  </a:gs>
                  <a:gs pos="77000">
                    <a:srgbClr val="B8302D"/>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70" name="TextBox 69">
              <a:extLst>
                <a:ext uri="{FF2B5EF4-FFF2-40B4-BE49-F238E27FC236}">
                  <a16:creationId xmlns:a16="http://schemas.microsoft.com/office/drawing/2014/main" id="{75285F18-536B-1941-B50B-B071F1E05613}"/>
                </a:ext>
              </a:extLst>
            </p:cNvPr>
            <p:cNvSpPr txBox="1"/>
            <p:nvPr/>
          </p:nvSpPr>
          <p:spPr>
            <a:xfrm>
              <a:off x="9884073" y="1031469"/>
              <a:ext cx="2202817" cy="430887"/>
            </a:xfrm>
            <a:prstGeom prst="rect">
              <a:avLst/>
            </a:prstGeom>
            <a:noFill/>
          </p:spPr>
          <p:txBody>
            <a:bodyPr wrap="square" lIns="0" rIns="0" rtlCol="0" anchor="b">
              <a:spAutoFit/>
            </a:bodyPr>
            <a:lstStyle/>
            <a:p>
              <a:r>
                <a:rPr lang="en-US" sz="2200" b="1" cap="all" dirty="0">
                  <a:solidFill>
                    <a:srgbClr val="DA2128"/>
                  </a:solidFill>
                  <a:latin typeface="Calibri" panose="020F0502020204030204" pitchFamily="34" charset="0"/>
                  <a:cs typeface="Calibri" panose="020F0502020204030204" pitchFamily="34" charset="0"/>
                </a:rPr>
                <a:t>Awareness</a:t>
              </a:r>
            </a:p>
          </p:txBody>
        </p:sp>
        <p:grpSp>
          <p:nvGrpSpPr>
            <p:cNvPr id="72" name="Group 71">
              <a:extLst>
                <a:ext uri="{FF2B5EF4-FFF2-40B4-BE49-F238E27FC236}">
                  <a16:creationId xmlns:a16="http://schemas.microsoft.com/office/drawing/2014/main" id="{088A1BCF-D36B-9C44-AEE0-2DA9748B86DC}"/>
                </a:ext>
              </a:extLst>
            </p:cNvPr>
            <p:cNvGrpSpPr/>
            <p:nvPr/>
          </p:nvGrpSpPr>
          <p:grpSpPr>
            <a:xfrm rot="10800000">
              <a:off x="9335171" y="1225925"/>
              <a:ext cx="358355" cy="88298"/>
              <a:chOff x="3363295" y="2057938"/>
              <a:chExt cx="477806" cy="117731"/>
            </a:xfrm>
          </p:grpSpPr>
          <p:sp>
            <p:nvSpPr>
              <p:cNvPr id="73" name="Oval 72">
                <a:extLst>
                  <a:ext uri="{FF2B5EF4-FFF2-40B4-BE49-F238E27FC236}">
                    <a16:creationId xmlns:a16="http://schemas.microsoft.com/office/drawing/2014/main" id="{47EDFCF2-37EF-F64A-909F-CAEC691D1946}"/>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74" name="Straight Arrow Connector 73">
                <a:extLst>
                  <a:ext uri="{FF2B5EF4-FFF2-40B4-BE49-F238E27FC236}">
                    <a16:creationId xmlns:a16="http://schemas.microsoft.com/office/drawing/2014/main" id="{66451956-D92E-C040-83FE-3DD7F1B846CC}"/>
                  </a:ext>
                </a:extLst>
              </p:cNvPr>
              <p:cNvCxnSpPr>
                <a:cxnSpLocks/>
                <a:stCxn id="73" idx="6"/>
              </p:cNvCxnSpPr>
              <p:nvPr/>
            </p:nvCxnSpPr>
            <p:spPr>
              <a:xfrm rot="10800000" flipH="1">
                <a:off x="3481026" y="2116804"/>
                <a:ext cx="360075"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0" name="Graphic 9" descr="Brain in head">
              <a:extLst>
                <a:ext uri="{FF2B5EF4-FFF2-40B4-BE49-F238E27FC236}">
                  <a16:creationId xmlns:a16="http://schemas.microsoft.com/office/drawing/2014/main" id="{3834ECF3-6DA1-BC4C-90E6-204A1A39AF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69148" y="1056080"/>
              <a:ext cx="763402" cy="763402"/>
            </a:xfrm>
            <a:prstGeom prst="rect">
              <a:avLst/>
            </a:prstGeom>
          </p:spPr>
        </p:pic>
        <p:pic>
          <p:nvPicPr>
            <p:cNvPr id="12" name="Graphic 11" descr="Magnifying glass">
              <a:extLst>
                <a:ext uri="{FF2B5EF4-FFF2-40B4-BE49-F238E27FC236}">
                  <a16:creationId xmlns:a16="http://schemas.microsoft.com/office/drawing/2014/main" id="{C16A9CCD-CEDF-064E-A663-13BBAF8E734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78052" y="2214709"/>
              <a:ext cx="601004" cy="601004"/>
            </a:xfrm>
            <a:prstGeom prst="rect">
              <a:avLst/>
            </a:prstGeom>
          </p:spPr>
        </p:pic>
        <p:pic>
          <p:nvPicPr>
            <p:cNvPr id="77" name="Graphic 76" descr="Lights On">
              <a:extLst>
                <a:ext uri="{FF2B5EF4-FFF2-40B4-BE49-F238E27FC236}">
                  <a16:creationId xmlns:a16="http://schemas.microsoft.com/office/drawing/2014/main" id="{1F1CEF59-2F93-0645-923D-4229C75E286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177354" y="3140311"/>
              <a:ext cx="584531" cy="584531"/>
            </a:xfrm>
            <a:prstGeom prst="rect">
              <a:avLst/>
            </a:prstGeom>
          </p:spPr>
        </p:pic>
        <p:pic>
          <p:nvPicPr>
            <p:cNvPr id="79" name="Graphic 78" descr="Bullseye">
              <a:extLst>
                <a:ext uri="{FF2B5EF4-FFF2-40B4-BE49-F238E27FC236}">
                  <a16:creationId xmlns:a16="http://schemas.microsoft.com/office/drawing/2014/main" id="{53BEC495-500D-C344-BD1C-A23D3EBE949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185903" y="4127635"/>
              <a:ext cx="492987" cy="492987"/>
            </a:xfrm>
            <a:prstGeom prst="rect">
              <a:avLst/>
            </a:prstGeom>
          </p:spPr>
        </p:pic>
        <p:pic>
          <p:nvPicPr>
            <p:cNvPr id="81" name="Graphic 80" descr="Shopping basket">
              <a:extLst>
                <a:ext uri="{FF2B5EF4-FFF2-40B4-BE49-F238E27FC236}">
                  <a16:creationId xmlns:a16="http://schemas.microsoft.com/office/drawing/2014/main" id="{5E5001D8-F235-AF42-8B12-6EECA9032F9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278268" y="4831924"/>
              <a:ext cx="407564" cy="407564"/>
            </a:xfrm>
            <a:prstGeom prst="rect">
              <a:avLst/>
            </a:prstGeom>
          </p:spPr>
        </p:pic>
        <p:sp>
          <p:nvSpPr>
            <p:cNvPr id="85" name="Rectangle 84">
              <a:extLst>
                <a:ext uri="{FF2B5EF4-FFF2-40B4-BE49-F238E27FC236}">
                  <a16:creationId xmlns:a16="http://schemas.microsoft.com/office/drawing/2014/main" id="{674D6FF5-F28D-5C49-B0D9-3463C355987F}"/>
                </a:ext>
              </a:extLst>
            </p:cNvPr>
            <p:cNvSpPr/>
            <p:nvPr/>
          </p:nvSpPr>
          <p:spPr>
            <a:xfrm>
              <a:off x="7124518" y="1172368"/>
              <a:ext cx="769763"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40</a:t>
              </a:r>
              <a:r>
                <a:rPr lang="en-IE" sz="1800" b="1" dirty="0">
                  <a:solidFill>
                    <a:schemeClr val="bg1"/>
                  </a:solidFill>
                  <a:latin typeface="Calibri" panose="020F0502020204030204" pitchFamily="34" charset="0"/>
                  <a:cs typeface="Calibri" panose="020F0502020204030204" pitchFamily="34" charset="0"/>
                </a:rPr>
                <a:t>%</a:t>
              </a:r>
            </a:p>
          </p:txBody>
        </p:sp>
        <p:sp>
          <p:nvSpPr>
            <p:cNvPr id="86" name="Rectangle 85">
              <a:extLst>
                <a:ext uri="{FF2B5EF4-FFF2-40B4-BE49-F238E27FC236}">
                  <a16:creationId xmlns:a16="http://schemas.microsoft.com/office/drawing/2014/main" id="{2F329D9D-F5A6-F94B-95B1-CFD0002976DD}"/>
                </a:ext>
              </a:extLst>
            </p:cNvPr>
            <p:cNvSpPr/>
            <p:nvPr/>
          </p:nvSpPr>
          <p:spPr>
            <a:xfrm>
              <a:off x="7137770" y="2227097"/>
              <a:ext cx="769763"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30</a:t>
              </a:r>
              <a:r>
                <a:rPr lang="en-IE" sz="1800" b="1" dirty="0">
                  <a:solidFill>
                    <a:schemeClr val="bg1"/>
                  </a:solidFill>
                  <a:latin typeface="Calibri" panose="020F0502020204030204" pitchFamily="34" charset="0"/>
                  <a:cs typeface="Calibri" panose="020F0502020204030204" pitchFamily="34" charset="0"/>
                </a:rPr>
                <a:t>%</a:t>
              </a:r>
            </a:p>
          </p:txBody>
        </p:sp>
        <p:sp>
          <p:nvSpPr>
            <p:cNvPr id="87" name="Rectangle 86">
              <a:extLst>
                <a:ext uri="{FF2B5EF4-FFF2-40B4-BE49-F238E27FC236}">
                  <a16:creationId xmlns:a16="http://schemas.microsoft.com/office/drawing/2014/main" id="{93C6586B-E099-D249-A30A-5D04EFD0B9B6}"/>
                </a:ext>
              </a:extLst>
            </p:cNvPr>
            <p:cNvSpPr/>
            <p:nvPr/>
          </p:nvSpPr>
          <p:spPr>
            <a:xfrm>
              <a:off x="7147426" y="3181151"/>
              <a:ext cx="769763"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28</a:t>
              </a:r>
              <a:r>
                <a:rPr lang="en-IE" sz="1800" b="1" dirty="0">
                  <a:solidFill>
                    <a:schemeClr val="bg1"/>
                  </a:solidFill>
                  <a:latin typeface="Calibri" panose="020F0502020204030204" pitchFamily="34" charset="0"/>
                  <a:cs typeface="Calibri" panose="020F0502020204030204" pitchFamily="34" charset="0"/>
                </a:rPr>
                <a:t>%</a:t>
              </a:r>
            </a:p>
          </p:txBody>
        </p:sp>
        <p:sp>
          <p:nvSpPr>
            <p:cNvPr id="88" name="Rectangle 87">
              <a:extLst>
                <a:ext uri="{FF2B5EF4-FFF2-40B4-BE49-F238E27FC236}">
                  <a16:creationId xmlns:a16="http://schemas.microsoft.com/office/drawing/2014/main" id="{8C0F0E14-94AC-094C-A963-FC181E1DAC62}"/>
                </a:ext>
              </a:extLst>
            </p:cNvPr>
            <p:cNvSpPr/>
            <p:nvPr/>
          </p:nvSpPr>
          <p:spPr>
            <a:xfrm>
              <a:off x="7117602" y="4071425"/>
              <a:ext cx="769763"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10</a:t>
              </a:r>
              <a:r>
                <a:rPr lang="en-IE" sz="1800" b="1" dirty="0">
                  <a:solidFill>
                    <a:schemeClr val="bg1"/>
                  </a:solidFill>
                  <a:latin typeface="Calibri" panose="020F0502020204030204" pitchFamily="34" charset="0"/>
                  <a:cs typeface="Calibri" panose="020F0502020204030204" pitchFamily="34" charset="0"/>
                </a:rPr>
                <a:t>%</a:t>
              </a:r>
            </a:p>
          </p:txBody>
        </p:sp>
        <p:sp>
          <p:nvSpPr>
            <p:cNvPr id="89" name="Rectangle 88">
              <a:extLst>
                <a:ext uri="{FF2B5EF4-FFF2-40B4-BE49-F238E27FC236}">
                  <a16:creationId xmlns:a16="http://schemas.microsoft.com/office/drawing/2014/main" id="{AB44ABF7-8D08-E946-9FB8-FB0993190406}"/>
                </a:ext>
              </a:extLst>
            </p:cNvPr>
            <p:cNvSpPr/>
            <p:nvPr/>
          </p:nvSpPr>
          <p:spPr>
            <a:xfrm>
              <a:off x="7229491" y="4771579"/>
              <a:ext cx="561372"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8</a:t>
              </a:r>
              <a:r>
                <a:rPr lang="en-IE" sz="1800" b="1" dirty="0">
                  <a:solidFill>
                    <a:schemeClr val="bg1"/>
                  </a:solidFill>
                  <a:latin typeface="Calibri" panose="020F0502020204030204" pitchFamily="34" charset="0"/>
                  <a:cs typeface="Calibri" panose="020F0502020204030204" pitchFamily="34" charset="0"/>
                </a:rPr>
                <a:t>%</a:t>
              </a:r>
            </a:p>
          </p:txBody>
        </p:sp>
      </p:grpSp>
    </p:spTree>
    <p:extLst>
      <p:ext uri="{BB962C8B-B14F-4D97-AF65-F5344CB8AC3E}">
        <p14:creationId xmlns:p14="http://schemas.microsoft.com/office/powerpoint/2010/main" val="3171730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pic>
        <p:nvPicPr>
          <p:cNvPr id="290" name="Google Shape;290;p32"/>
          <p:cNvPicPr preferRelativeResize="0"/>
          <p:nvPr/>
        </p:nvPicPr>
        <p:blipFill rotWithShape="1">
          <a:blip r:embed="rId3">
            <a:alphaModFix/>
          </a:blip>
          <a:srcRect/>
          <a:stretch/>
        </p:blipFill>
        <p:spPr>
          <a:xfrm>
            <a:off x="216562" y="0"/>
            <a:ext cx="11758876" cy="6619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oogle Shape;290;p32">
            <a:extLst>
              <a:ext uri="{FF2B5EF4-FFF2-40B4-BE49-F238E27FC236}">
                <a16:creationId xmlns:a16="http://schemas.microsoft.com/office/drawing/2014/main" id="{334E1A63-8D7B-C144-BEFC-BB7444CB670E}"/>
              </a:ext>
            </a:extLst>
          </p:cNvPr>
          <p:cNvPicPr preferRelativeResize="0"/>
          <p:nvPr/>
        </p:nvPicPr>
        <p:blipFill rotWithShape="1">
          <a:blip r:embed="rId3">
            <a:alphaModFix/>
          </a:blip>
          <a:srcRect r="9917"/>
          <a:stretch/>
        </p:blipFill>
        <p:spPr>
          <a:xfrm>
            <a:off x="1501206" y="1010218"/>
            <a:ext cx="6781404" cy="4237643"/>
          </a:xfrm>
          <a:prstGeom prst="rect">
            <a:avLst/>
          </a:prstGeom>
          <a:noFill/>
          <a:ln>
            <a:noFill/>
          </a:ln>
        </p:spPr>
      </p:pic>
      <p:sp>
        <p:nvSpPr>
          <p:cNvPr id="20" name="Rectangle 19">
            <a:extLst>
              <a:ext uri="{FF2B5EF4-FFF2-40B4-BE49-F238E27FC236}">
                <a16:creationId xmlns:a16="http://schemas.microsoft.com/office/drawing/2014/main" id="{901C4F1A-BDBC-594F-8A94-F75475E8BF0B}"/>
              </a:ext>
            </a:extLst>
          </p:cNvPr>
          <p:cNvSpPr/>
          <p:nvPr/>
        </p:nvSpPr>
        <p:spPr>
          <a:xfrm>
            <a:off x="3699761" y="6047378"/>
            <a:ext cx="3006079" cy="369332"/>
          </a:xfrm>
          <a:prstGeom prst="rect">
            <a:avLst/>
          </a:prstGeom>
        </p:spPr>
        <p:txBody>
          <a:bodyPr wrap="none">
            <a:spAutoFit/>
          </a:bodyPr>
          <a:lstStyle/>
          <a:p>
            <a:r>
              <a:rPr lang="en-US" i="1" dirty="0">
                <a:solidFill>
                  <a:srgbClr val="1268B3"/>
                </a:solidFill>
              </a:rPr>
              <a:t>https://www.indiegogo.com/</a:t>
            </a:r>
          </a:p>
        </p:txBody>
      </p:sp>
      <p:grpSp>
        <p:nvGrpSpPr>
          <p:cNvPr id="21" name="Google Shape;664;p39">
            <a:extLst>
              <a:ext uri="{FF2B5EF4-FFF2-40B4-BE49-F238E27FC236}">
                <a16:creationId xmlns:a16="http://schemas.microsoft.com/office/drawing/2014/main" id="{4705ADC6-23D0-BC49-9FFE-3DDAA4BC2E96}"/>
              </a:ext>
            </a:extLst>
          </p:cNvPr>
          <p:cNvGrpSpPr/>
          <p:nvPr/>
        </p:nvGrpSpPr>
        <p:grpSpPr>
          <a:xfrm>
            <a:off x="3292855" y="6049626"/>
            <a:ext cx="393060" cy="393060"/>
            <a:chOff x="5941025" y="3634400"/>
            <a:chExt cx="467650" cy="467650"/>
          </a:xfrm>
        </p:grpSpPr>
        <p:sp>
          <p:nvSpPr>
            <p:cNvPr id="22" name="Google Shape;665;p39">
              <a:extLst>
                <a:ext uri="{FF2B5EF4-FFF2-40B4-BE49-F238E27FC236}">
                  <a16:creationId xmlns:a16="http://schemas.microsoft.com/office/drawing/2014/main" id="{4E3D5B91-26BC-AB49-BFE9-7AD41BAC09F3}"/>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6;p39">
              <a:extLst>
                <a:ext uri="{FF2B5EF4-FFF2-40B4-BE49-F238E27FC236}">
                  <a16:creationId xmlns:a16="http://schemas.microsoft.com/office/drawing/2014/main" id="{96B32FD2-4300-A643-818B-66BCECC99D3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7;p39">
              <a:extLst>
                <a:ext uri="{FF2B5EF4-FFF2-40B4-BE49-F238E27FC236}">
                  <a16:creationId xmlns:a16="http://schemas.microsoft.com/office/drawing/2014/main" id="{0D56B75E-8345-2045-BA2E-759CD358F245}"/>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68;p39">
              <a:extLst>
                <a:ext uri="{FF2B5EF4-FFF2-40B4-BE49-F238E27FC236}">
                  <a16:creationId xmlns:a16="http://schemas.microsoft.com/office/drawing/2014/main" id="{246C2BA0-9A71-B747-B1B4-FA9589C1348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69;p39">
              <a:extLst>
                <a:ext uri="{FF2B5EF4-FFF2-40B4-BE49-F238E27FC236}">
                  <a16:creationId xmlns:a16="http://schemas.microsoft.com/office/drawing/2014/main" id="{A61D876C-0639-B84D-B932-A4E96C0779C0}"/>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70;p39">
              <a:extLst>
                <a:ext uri="{FF2B5EF4-FFF2-40B4-BE49-F238E27FC236}">
                  <a16:creationId xmlns:a16="http://schemas.microsoft.com/office/drawing/2014/main" id="{844F028B-42DD-F640-BB2F-7426E7886BB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3" name="Picture 12">
            <a:extLst>
              <a:ext uri="{FF2B5EF4-FFF2-40B4-BE49-F238E27FC236}">
                <a16:creationId xmlns:a16="http://schemas.microsoft.com/office/drawing/2014/main" id="{04C0EE78-2A0F-4748-B21E-E4437B26ED1C}"/>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132979" y="534393"/>
            <a:ext cx="9451966" cy="5748472"/>
          </a:xfrm>
          <a:prstGeom prst="rect">
            <a:avLst/>
          </a:prstGeom>
        </p:spPr>
      </p:pic>
    </p:spTree>
    <p:extLst>
      <p:ext uri="{BB962C8B-B14F-4D97-AF65-F5344CB8AC3E}">
        <p14:creationId xmlns:p14="http://schemas.microsoft.com/office/powerpoint/2010/main" val="640634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33"/>
          <p:cNvSpPr txBox="1">
            <a:spLocks noGrp="1"/>
          </p:cNvSpPr>
          <p:nvPr>
            <p:ph type="body" idx="1"/>
          </p:nvPr>
        </p:nvSpPr>
        <p:spPr>
          <a:xfrm>
            <a:off x="6718851" y="2005079"/>
            <a:ext cx="5034493" cy="4261200"/>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100"/>
              <a:buFont typeface="Arial"/>
              <a:buNone/>
            </a:pPr>
            <a:r>
              <a:rPr lang="en-IE" dirty="0"/>
              <a:t>Branding is “the marketing practice of creating a name, symbol or design that identifies and differentiates a product from other products.”</a:t>
            </a:r>
            <a:endParaRPr dirty="0"/>
          </a:p>
          <a:p>
            <a:pPr marL="0" lvl="0" indent="0" algn="r" rtl="0">
              <a:lnSpc>
                <a:spcPct val="90000"/>
              </a:lnSpc>
              <a:spcBef>
                <a:spcPts val="0"/>
              </a:spcBef>
              <a:spcAft>
                <a:spcPts val="0"/>
              </a:spcAft>
              <a:buClr>
                <a:schemeClr val="dk1"/>
              </a:buClr>
              <a:buSzPts val="1100"/>
              <a:buFont typeface="Arial"/>
              <a:buNone/>
            </a:pPr>
            <a:r>
              <a:rPr lang="en-IE" dirty="0"/>
              <a:t>(entrepreneur.com)</a:t>
            </a:r>
            <a:endParaRPr dirty="0"/>
          </a:p>
          <a:p>
            <a:pPr marL="0" lvl="0" indent="0" algn="r" rtl="0">
              <a:lnSpc>
                <a:spcPct val="90000"/>
              </a:lnSpc>
              <a:spcBef>
                <a:spcPts val="0"/>
              </a:spcBef>
              <a:spcAft>
                <a:spcPts val="0"/>
              </a:spcAft>
              <a:buClr>
                <a:schemeClr val="dk1"/>
              </a:buClr>
              <a:buSzPts val="1100"/>
              <a:buFont typeface="Arial"/>
              <a:buNone/>
            </a:pPr>
            <a:endParaRPr dirty="0"/>
          </a:p>
          <a:p>
            <a:pPr marL="0" lvl="0" indent="0" algn="r">
              <a:spcBef>
                <a:spcPts val="0"/>
              </a:spcBef>
            </a:pPr>
            <a:r>
              <a:rPr lang="en-IE" dirty="0"/>
              <a:t>The uniqueness of a Brand </a:t>
            </a:r>
            <a:r>
              <a:rPr lang="en-CA" dirty="0"/>
              <a:t>is what makes you different from your competitors in the marketplace. Your brand is what you are offering to your customer, your brand is your promise.</a:t>
            </a:r>
            <a:endParaRPr dirty="0"/>
          </a:p>
        </p:txBody>
      </p:sp>
      <p:sp>
        <p:nvSpPr>
          <p:cNvPr id="296" name="Google Shape;296;p33"/>
          <p:cNvSpPr txBox="1">
            <a:spLocks noGrp="1"/>
          </p:cNvSpPr>
          <p:nvPr>
            <p:ph type="body" idx="2"/>
          </p:nvPr>
        </p:nvSpPr>
        <p:spPr>
          <a:xfrm rot="-232551">
            <a:off x="7218763" y="959542"/>
            <a:ext cx="4536969" cy="743290"/>
          </a:xfrm>
          <a:prstGeom prst="rect">
            <a:avLst/>
          </a:prstGeom>
          <a:noFill/>
          <a:ln>
            <a:noFill/>
          </a:ln>
        </p:spPr>
        <p:txBody>
          <a:bodyPr spcFirstLastPara="1" wrap="square" lIns="91425" tIns="45700" rIns="91425" bIns="45700" anchor="t" anchorCtr="0">
            <a:noAutofit/>
          </a:bodyPr>
          <a:lstStyle/>
          <a:p>
            <a:pPr marL="0" lvl="0" indent="0" rtl="0">
              <a:lnSpc>
                <a:spcPct val="80000"/>
              </a:lnSpc>
              <a:spcBef>
                <a:spcPts val="0"/>
              </a:spcBef>
              <a:spcAft>
                <a:spcPts val="0"/>
              </a:spcAft>
              <a:buClr>
                <a:schemeClr val="dk1"/>
              </a:buClr>
              <a:buSzPts val="1100"/>
              <a:buFont typeface="Arial"/>
              <a:buNone/>
            </a:pPr>
            <a:r>
              <a:rPr lang="en-IE" sz="3600" dirty="0"/>
              <a:t>Branding</a:t>
            </a:r>
            <a:endParaRPr sz="3600"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pic>
        <p:nvPicPr>
          <p:cNvPr id="5" name="Picture Placeholder 14" descr="A picture containing graffiti, helmet, kite&#10;&#10;Description automatically generated">
            <a:extLst>
              <a:ext uri="{FF2B5EF4-FFF2-40B4-BE49-F238E27FC236}">
                <a16:creationId xmlns:a16="http://schemas.microsoft.com/office/drawing/2014/main" id="{C1D1DB43-9F2E-3E4F-A143-DCDAEF7289A4}"/>
              </a:ext>
            </a:extLst>
          </p:cNvPr>
          <p:cNvPicPr>
            <a:picLocks noGrp="1" noChangeAspect="1"/>
          </p:cNvPicPr>
          <p:nvPr>
            <p:ph type="pic" idx="3"/>
          </p:nvPr>
        </p:nvPicPr>
        <p:blipFill rotWithShape="1">
          <a:blip r:embed="rId3"/>
          <a:srcRect l="2667" t="4241" r="6573" b="27507"/>
          <a:stretch/>
        </p:blipFill>
        <p:spPr>
          <a:xfrm flipH="1">
            <a:off x="-26281" y="-10758"/>
            <a:ext cx="6413499" cy="6889949"/>
          </a:xfrm>
        </p:spPr>
      </p:pic>
      <p:sp>
        <p:nvSpPr>
          <p:cNvPr id="6" name="Google Shape;49;p4">
            <a:extLst>
              <a:ext uri="{FF2B5EF4-FFF2-40B4-BE49-F238E27FC236}">
                <a16:creationId xmlns:a16="http://schemas.microsoft.com/office/drawing/2014/main" id="{039B9D79-AF83-0543-8E34-019A026E55F1}"/>
              </a:ext>
            </a:extLst>
          </p:cNvPr>
          <p:cNvSpPr/>
          <p:nvPr/>
        </p:nvSpPr>
        <p:spPr>
          <a:xfrm rot="-256793" flipH="1">
            <a:off x="5542885" y="798248"/>
            <a:ext cx="3735158" cy="1187837"/>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28E84502-B27E-EF4D-983E-0C631036F16E}"/>
              </a:ext>
            </a:extLst>
          </p:cNvPr>
          <p:cNvPicPr>
            <a:picLocks noChangeAspect="1"/>
          </p:cNvPicPr>
          <p:nvPr/>
        </p:nvPicPr>
        <p:blipFill rotWithShape="1">
          <a:blip r:embed="rId3"/>
          <a:srcRect l="17836" r="19064"/>
          <a:stretch/>
        </p:blipFill>
        <p:spPr>
          <a:xfrm>
            <a:off x="6891131" y="2120067"/>
            <a:ext cx="4465982" cy="4080059"/>
          </a:xfrm>
          <a:prstGeom prst="rect">
            <a:avLst/>
          </a:prstGeom>
        </p:spPr>
      </p:pic>
      <p:sp>
        <p:nvSpPr>
          <p:cNvPr id="5" name="Google Shape;58;p5">
            <a:extLst>
              <a:ext uri="{FF2B5EF4-FFF2-40B4-BE49-F238E27FC236}">
                <a16:creationId xmlns:a16="http://schemas.microsoft.com/office/drawing/2014/main" id="{508837DC-0C63-A041-8462-7A9CEEC6033B}"/>
              </a:ext>
            </a:extLst>
          </p:cNvPr>
          <p:cNvSpPr/>
          <p:nvPr/>
        </p:nvSpPr>
        <p:spPr>
          <a:xfrm rot="285998">
            <a:off x="-164010" y="560238"/>
            <a:ext cx="4313926"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02" name="Google Shape;302;p3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Building a Brand</a:t>
            </a:r>
            <a:endParaRPr dirty="0"/>
          </a:p>
          <a:p>
            <a:pPr marL="0" lvl="0" indent="0" algn="l" rtl="0">
              <a:lnSpc>
                <a:spcPct val="90000"/>
              </a:lnSpc>
              <a:spcBef>
                <a:spcPts val="1000"/>
              </a:spcBef>
              <a:spcAft>
                <a:spcPts val="0"/>
              </a:spcAft>
              <a:buClr>
                <a:schemeClr val="lt1"/>
              </a:buClr>
              <a:buSzPts val="3600"/>
              <a:buNone/>
            </a:pPr>
            <a:endParaRPr dirty="0"/>
          </a:p>
        </p:txBody>
      </p:sp>
      <p:sp>
        <p:nvSpPr>
          <p:cNvPr id="303" name="Google Shape;303;p34"/>
          <p:cNvSpPr txBox="1">
            <a:spLocks noGrp="1"/>
          </p:cNvSpPr>
          <p:nvPr>
            <p:ph type="body" idx="2"/>
          </p:nvPr>
        </p:nvSpPr>
        <p:spPr>
          <a:xfrm>
            <a:off x="658269" y="2120067"/>
            <a:ext cx="5703970"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What is a brand?</a:t>
            </a:r>
            <a:endParaRPr dirty="0"/>
          </a:p>
          <a:p>
            <a:pPr marL="342900" lvl="0" indent="-342900"/>
            <a:r>
              <a:rPr lang="en-CA" dirty="0"/>
              <a:t>Your brand is more than your name and logo (although these are very important).</a:t>
            </a:r>
          </a:p>
          <a:p>
            <a:pPr marL="342900" lvl="0" indent="-342900"/>
            <a:r>
              <a:rPr lang="en-CA" dirty="0"/>
              <a:t>Your brand is your promise to your customers – a promise of quality, of consistency, of usability, of durability -    all the things that help make your product or service special in the               minds of your customers.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11" name="Google Shape;311;p35"/>
          <p:cNvPicPr preferRelativeResize="0"/>
          <p:nvPr/>
        </p:nvPicPr>
        <p:blipFill rotWithShape="1">
          <a:blip r:embed="rId3">
            <a:alphaModFix/>
          </a:blip>
          <a:srcRect/>
          <a:stretch/>
        </p:blipFill>
        <p:spPr>
          <a:xfrm>
            <a:off x="7334149" y="2000149"/>
            <a:ext cx="4857851" cy="4857851"/>
          </a:xfrm>
          <a:prstGeom prst="rect">
            <a:avLst/>
          </a:prstGeom>
          <a:noFill/>
          <a:ln>
            <a:noFill/>
          </a:ln>
        </p:spPr>
      </p:pic>
      <p:sp>
        <p:nvSpPr>
          <p:cNvPr id="310" name="Google Shape;310;p35"/>
          <p:cNvSpPr txBox="1">
            <a:spLocks noGrp="1"/>
          </p:cNvSpPr>
          <p:nvPr>
            <p:ph type="body" idx="2"/>
          </p:nvPr>
        </p:nvSpPr>
        <p:spPr>
          <a:xfrm>
            <a:off x="658269" y="2120067"/>
            <a:ext cx="6974984"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What is a brand?</a:t>
            </a:r>
            <a:endParaRPr dirty="0"/>
          </a:p>
          <a:p>
            <a:pPr marL="342900" lvl="0" indent="-342900" algn="l" rtl="0">
              <a:lnSpc>
                <a:spcPct val="90000"/>
              </a:lnSpc>
              <a:spcBef>
                <a:spcPts val="1000"/>
              </a:spcBef>
              <a:spcAft>
                <a:spcPts val="0"/>
              </a:spcAft>
              <a:buSzPts val="2400"/>
              <a:buChar char="•"/>
            </a:pPr>
            <a:r>
              <a:rPr lang="en-IE" dirty="0"/>
              <a:t>A brand is built through a combination of the brand purpose mentioned previously, and the 4 Ps working together. </a:t>
            </a:r>
            <a:endParaRPr dirty="0"/>
          </a:p>
          <a:p>
            <a:pPr marL="342900" lvl="0" indent="-342900"/>
            <a:r>
              <a:rPr lang="en-CA" dirty="0"/>
              <a:t>What your customers understand is what your brand is. The key strength of branding is making an emotional connection with the consumer. </a:t>
            </a:r>
          </a:p>
          <a:p>
            <a:pPr marL="342900" lvl="0" indent="-342900"/>
            <a:r>
              <a:rPr lang="en-IE" dirty="0"/>
              <a:t>Therefore, one of the most important elements to define is brand purpose or positioning. </a:t>
            </a:r>
            <a:endParaRPr dirty="0"/>
          </a:p>
        </p:txBody>
      </p:sp>
      <p:sp>
        <p:nvSpPr>
          <p:cNvPr id="7" name="Google Shape;58;p5">
            <a:extLst>
              <a:ext uri="{FF2B5EF4-FFF2-40B4-BE49-F238E27FC236}">
                <a16:creationId xmlns:a16="http://schemas.microsoft.com/office/drawing/2014/main" id="{E7C9609B-EC8D-C445-8E41-8EB9105B7562}"/>
              </a:ext>
            </a:extLst>
          </p:cNvPr>
          <p:cNvSpPr/>
          <p:nvPr/>
        </p:nvSpPr>
        <p:spPr>
          <a:xfrm rot="285998">
            <a:off x="-164010" y="560238"/>
            <a:ext cx="4313926"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302;p34">
            <a:extLst>
              <a:ext uri="{FF2B5EF4-FFF2-40B4-BE49-F238E27FC236}">
                <a16:creationId xmlns:a16="http://schemas.microsoft.com/office/drawing/2014/main" id="{598F75B0-A0EE-8340-9641-966BBCD6EB38}"/>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Building a Brand</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pic>
        <p:nvPicPr>
          <p:cNvPr id="9" name="Picture 8">
            <a:extLst>
              <a:ext uri="{FF2B5EF4-FFF2-40B4-BE49-F238E27FC236}">
                <a16:creationId xmlns:a16="http://schemas.microsoft.com/office/drawing/2014/main" id="{C513B957-E196-B44F-A9BD-38685E0A00EB}"/>
              </a:ext>
            </a:extLst>
          </p:cNvPr>
          <p:cNvPicPr>
            <a:picLocks noChangeAspect="1"/>
          </p:cNvPicPr>
          <p:nvPr/>
        </p:nvPicPr>
        <p:blipFill rotWithShape="1">
          <a:blip r:embed="rId3">
            <a:extLst>
              <a:ext uri="{28A0092B-C50C-407E-A947-70E740481C1C}">
                <a14:useLocalDpi xmlns:a14="http://schemas.microsoft.com/office/drawing/2010/main" val="0"/>
              </a:ext>
            </a:extLst>
          </a:blip>
          <a:srcRect l="8387" t="10823" r="9307" b="5574"/>
          <a:stretch/>
        </p:blipFill>
        <p:spPr>
          <a:xfrm>
            <a:off x="6078976" y="2531280"/>
            <a:ext cx="6222767" cy="3784546"/>
          </a:xfrm>
          <a:prstGeom prst="rect">
            <a:avLst/>
          </a:prstGeom>
        </p:spPr>
      </p:pic>
      <p:sp>
        <p:nvSpPr>
          <p:cNvPr id="317" name="Google Shape;317;p36"/>
          <p:cNvSpPr txBox="1">
            <a:spLocks noGrp="1"/>
          </p:cNvSpPr>
          <p:nvPr>
            <p:ph type="body" idx="2"/>
          </p:nvPr>
        </p:nvSpPr>
        <p:spPr>
          <a:xfrm>
            <a:off x="658268" y="1886139"/>
            <a:ext cx="6100341" cy="440306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Brand purpose</a:t>
            </a:r>
            <a:endParaRPr dirty="0"/>
          </a:p>
          <a:p>
            <a:pPr marL="342900" lvl="0" indent="-342900" algn="l" rtl="0">
              <a:lnSpc>
                <a:spcPct val="90000"/>
              </a:lnSpc>
              <a:spcBef>
                <a:spcPts val="1000"/>
              </a:spcBef>
              <a:spcAft>
                <a:spcPts val="0"/>
              </a:spcAft>
              <a:buSzPts val="2400"/>
              <a:buChar char="•"/>
            </a:pPr>
            <a:r>
              <a:rPr lang="en-IE" dirty="0"/>
              <a:t>A brand’s purpose or positioning involves the act of creating a specific perception in the potential buyer’s mind which is associated with the product. </a:t>
            </a:r>
            <a:endParaRPr dirty="0"/>
          </a:p>
          <a:p>
            <a:pPr marL="342900" lvl="0" indent="-342900" algn="l" rtl="0">
              <a:lnSpc>
                <a:spcPct val="90000"/>
              </a:lnSpc>
              <a:spcBef>
                <a:spcPts val="1000"/>
              </a:spcBef>
              <a:spcAft>
                <a:spcPts val="0"/>
              </a:spcAft>
              <a:buSzPts val="2400"/>
              <a:buChar char="•"/>
            </a:pPr>
            <a:r>
              <a:rPr lang="en-IE" dirty="0"/>
              <a:t>It is important that your customer knows what you’re offering. According to Al </a:t>
            </a:r>
            <a:r>
              <a:rPr lang="en-IE" dirty="0" err="1"/>
              <a:t>Ries</a:t>
            </a:r>
            <a:r>
              <a:rPr lang="en-IE" dirty="0"/>
              <a:t> and Jack Trout, “Positioning is not what you do to the product; it’s what you do to the mind of the prospect. It’s how you differentiate your brand in the mind.”</a:t>
            </a:r>
            <a:endParaRPr dirty="0"/>
          </a:p>
        </p:txBody>
      </p:sp>
      <p:pic>
        <p:nvPicPr>
          <p:cNvPr id="318" name="Google Shape;318;p36"/>
          <p:cNvPicPr preferRelativeResize="0"/>
          <p:nvPr/>
        </p:nvPicPr>
        <p:blipFill rotWithShape="1">
          <a:blip r:embed="rId4">
            <a:alphaModFix/>
          </a:blip>
          <a:srcRect l="10072" r="10072"/>
          <a:stretch/>
        </p:blipFill>
        <p:spPr>
          <a:xfrm>
            <a:off x="6953164" y="2831157"/>
            <a:ext cx="4479234" cy="2804550"/>
          </a:xfrm>
          <a:prstGeom prst="rect">
            <a:avLst/>
          </a:prstGeom>
          <a:noFill/>
          <a:ln>
            <a:noFill/>
          </a:ln>
        </p:spPr>
      </p:pic>
      <p:sp>
        <p:nvSpPr>
          <p:cNvPr id="7" name="Google Shape;58;p5">
            <a:extLst>
              <a:ext uri="{FF2B5EF4-FFF2-40B4-BE49-F238E27FC236}">
                <a16:creationId xmlns:a16="http://schemas.microsoft.com/office/drawing/2014/main" id="{B163929E-FAA1-EC46-909B-443C1E94CF7B}"/>
              </a:ext>
            </a:extLst>
          </p:cNvPr>
          <p:cNvSpPr/>
          <p:nvPr/>
        </p:nvSpPr>
        <p:spPr>
          <a:xfrm rot="285998">
            <a:off x="-164010" y="560238"/>
            <a:ext cx="4313926"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302;p34">
            <a:extLst>
              <a:ext uri="{FF2B5EF4-FFF2-40B4-BE49-F238E27FC236}">
                <a16:creationId xmlns:a16="http://schemas.microsoft.com/office/drawing/2014/main" id="{4CEEEDB7-89C7-0B41-9D54-C9E4398192A3}"/>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Building a Brand</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Google Shape;323;p37"/>
          <p:cNvSpPr txBox="1">
            <a:spLocks noGrp="1"/>
          </p:cNvSpPr>
          <p:nvPr>
            <p:ph type="body" idx="1"/>
          </p:nvPr>
        </p:nvSpPr>
        <p:spPr>
          <a:xfrm>
            <a:off x="649682" y="3033152"/>
            <a:ext cx="5900482" cy="4061001"/>
          </a:xfrm>
          <a:prstGeom prst="rect">
            <a:avLst/>
          </a:prstGeom>
          <a:noFill/>
          <a:ln>
            <a:noFill/>
          </a:ln>
        </p:spPr>
        <p:txBody>
          <a:bodyPr spcFirstLastPara="1" wrap="square" lIns="91425" tIns="45700" rIns="91425" bIns="45700" anchor="t" anchorCtr="0">
            <a:noAutofit/>
          </a:bodyPr>
          <a:lstStyle/>
          <a:p>
            <a:pPr marL="342900" lvl="0" indent="-342900"/>
            <a:r>
              <a:rPr lang="en-IE" sz="2800" b="1" dirty="0">
                <a:solidFill>
                  <a:srgbClr val="FDB613"/>
                </a:solidFill>
              </a:rPr>
              <a:t>Which brands can you think of? </a:t>
            </a:r>
          </a:p>
          <a:p>
            <a:pPr marL="0" lvl="0" indent="0"/>
            <a:endParaRPr lang="en-IE" sz="1050" dirty="0">
              <a:solidFill>
                <a:schemeClr val="bg1">
                  <a:lumMod val="95000"/>
                </a:schemeClr>
              </a:solidFill>
            </a:endParaRPr>
          </a:p>
          <a:p>
            <a:pPr marL="342900" lvl="0" indent="-342900">
              <a:buClr>
                <a:srgbClr val="FDB613"/>
              </a:buClr>
              <a:buChar char="•"/>
            </a:pPr>
            <a:r>
              <a:rPr lang="en-IE" dirty="0">
                <a:solidFill>
                  <a:schemeClr val="bg1">
                    <a:lumMod val="95000"/>
                  </a:schemeClr>
                </a:solidFill>
              </a:rPr>
              <a:t>This is a list of the 25 most loved brands in the USA (as of 2019).</a:t>
            </a:r>
          </a:p>
          <a:p>
            <a:pPr marL="342900" lvl="0" indent="-342900">
              <a:buClr>
                <a:srgbClr val="FDB613"/>
              </a:buClr>
              <a:buChar char="•"/>
            </a:pPr>
            <a:r>
              <a:rPr lang="en-IE" dirty="0">
                <a:solidFill>
                  <a:schemeClr val="bg1">
                    <a:lumMod val="95000"/>
                  </a:schemeClr>
                </a:solidFill>
              </a:rPr>
              <a:t>What do you think these brand stand for? </a:t>
            </a:r>
          </a:p>
          <a:p>
            <a:pPr marL="342900" lvl="0" indent="-342900">
              <a:buClr>
                <a:srgbClr val="FDB613"/>
              </a:buClr>
              <a:buChar char="•"/>
            </a:pPr>
            <a:r>
              <a:rPr lang="en-IE" dirty="0">
                <a:solidFill>
                  <a:schemeClr val="bg1">
                    <a:lumMod val="95000"/>
                  </a:schemeClr>
                </a:solidFill>
              </a:rPr>
              <a:t>What are their USPs (see Module 3)? </a:t>
            </a:r>
          </a:p>
          <a:p>
            <a:pPr marL="342900" lvl="0" indent="-342900">
              <a:buClr>
                <a:srgbClr val="FDB613"/>
              </a:buClr>
              <a:buChar char="•"/>
            </a:pPr>
            <a:r>
              <a:rPr lang="en-IE" dirty="0">
                <a:solidFill>
                  <a:schemeClr val="bg1">
                    <a:lumMod val="95000"/>
                  </a:schemeClr>
                </a:solidFill>
              </a:rPr>
              <a:t>What are their brand purposes? </a:t>
            </a:r>
          </a:p>
          <a:p>
            <a:pPr marL="0" lvl="0" indent="0" algn="l" rtl="0">
              <a:lnSpc>
                <a:spcPct val="90000"/>
              </a:lnSpc>
              <a:spcBef>
                <a:spcPts val="0"/>
              </a:spcBef>
              <a:spcAft>
                <a:spcPts val="0"/>
              </a:spcAft>
              <a:buSzPts val="3200"/>
              <a:buNone/>
            </a:pPr>
            <a:endParaRPr b="1" dirty="0">
              <a:solidFill>
                <a:srgbClr val="DA2128"/>
              </a:solidFill>
            </a:endParaRPr>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tretch>
              <a:fillRect l="-24495" r="-26152" b="-235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4598616" y="811353"/>
            <a:ext cx="2297110"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4" name="Google Shape;324;p37"/>
          <p:cNvSpPr txBox="1">
            <a:spLocks noGrp="1"/>
          </p:cNvSpPr>
          <p:nvPr>
            <p:ph type="body" idx="2"/>
          </p:nvPr>
        </p:nvSpPr>
        <p:spPr>
          <a:xfrm rot="256793">
            <a:off x="525568" y="693126"/>
            <a:ext cx="6696637" cy="743199"/>
          </a:xfrm>
          <a:prstGeom prst="rect">
            <a:avLst/>
          </a:prstGeom>
          <a:noFill/>
          <a:ln>
            <a:noFill/>
          </a:ln>
        </p:spPr>
        <p:txBody>
          <a:bodyPr spcFirstLastPara="1" wrap="square" lIns="91425" tIns="45700" rIns="91425" bIns="45700" anchor="t" anchorCtr="0">
            <a:noAutofit/>
          </a:bodyPr>
          <a:lstStyle/>
          <a:p>
            <a:pPr marL="342900" lvl="0" indent="-342900">
              <a:buSzPts val="2400"/>
            </a:pPr>
            <a:r>
              <a:rPr lang="en-IE" sz="3600" dirty="0">
                <a:solidFill>
                  <a:schemeClr val="bg1">
                    <a:lumMod val="95000"/>
                  </a:schemeClr>
                </a:solidFill>
              </a:rPr>
              <a:t>Which brands can you think of? </a:t>
            </a:r>
          </a:p>
        </p:txBody>
      </p:sp>
      <p:pic>
        <p:nvPicPr>
          <p:cNvPr id="12" name="Graphic 11" descr="Clipboard">
            <a:extLst>
              <a:ext uri="{FF2B5EF4-FFF2-40B4-BE49-F238E27FC236}">
                <a16:creationId xmlns:a16="http://schemas.microsoft.com/office/drawing/2014/main" id="{2E6F061F-06BB-9249-946A-618108440F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7173" y="1450149"/>
            <a:ext cx="1366728" cy="136672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1" name="Google Shape;331;p38"/>
          <p:cNvSpPr txBox="1">
            <a:spLocks noGrp="1"/>
          </p:cNvSpPr>
          <p:nvPr>
            <p:ph type="body" idx="2"/>
          </p:nvPr>
        </p:nvSpPr>
        <p:spPr>
          <a:xfrm>
            <a:off x="698024" y="2146686"/>
            <a:ext cx="3118602" cy="4169140"/>
          </a:xfrm>
          <a:prstGeom prst="rect">
            <a:avLst/>
          </a:prstGeom>
          <a:noFill/>
          <a:ln>
            <a:noFill/>
          </a:ln>
        </p:spPr>
        <p:txBody>
          <a:bodyPr spcFirstLastPara="1" wrap="square" lIns="91425" tIns="45700" rIns="91425" bIns="45700" anchor="t" anchorCtr="0">
            <a:noAutofit/>
          </a:bodyPr>
          <a:lstStyle/>
          <a:p>
            <a:pPr marL="0" lvl="0" indent="0">
              <a:buNone/>
            </a:pPr>
            <a:r>
              <a:rPr lang="en-IE" sz="2800" i="1" dirty="0"/>
              <a:t>To create a successful brand purpose/positioning we need to focus on the three C’s:</a:t>
            </a:r>
          </a:p>
        </p:txBody>
      </p:sp>
      <p:sp>
        <p:nvSpPr>
          <p:cNvPr id="6" name="Google Shape;58;p5">
            <a:extLst>
              <a:ext uri="{FF2B5EF4-FFF2-40B4-BE49-F238E27FC236}">
                <a16:creationId xmlns:a16="http://schemas.microsoft.com/office/drawing/2014/main" id="{84F344AD-CFD0-9A4B-8688-0A50F120C541}"/>
              </a:ext>
            </a:extLst>
          </p:cNvPr>
          <p:cNvSpPr/>
          <p:nvPr/>
        </p:nvSpPr>
        <p:spPr>
          <a:xfrm rot="285998">
            <a:off x="-168648" y="671670"/>
            <a:ext cx="699588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 name="Google Shape;302;p34">
            <a:extLst>
              <a:ext uri="{FF2B5EF4-FFF2-40B4-BE49-F238E27FC236}">
                <a16:creationId xmlns:a16="http://schemas.microsoft.com/office/drawing/2014/main" id="{29094B5A-4A5E-4141-9E28-E6D7EB1E00A8}"/>
              </a:ext>
            </a:extLst>
          </p:cNvPr>
          <p:cNvSpPr txBox="1">
            <a:spLocks noGrp="1"/>
          </p:cNvSpPr>
          <p:nvPr>
            <p:ph type="body" idx="1"/>
          </p:nvPr>
        </p:nvSpPr>
        <p:spPr>
          <a:xfrm rot="285998">
            <a:off x="393688" y="806907"/>
            <a:ext cx="6401419"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Building a Brand – The There C’s</a:t>
            </a:r>
            <a:endParaRPr dirty="0"/>
          </a:p>
          <a:p>
            <a:pPr marL="0" lvl="0" indent="0" algn="l" rtl="0">
              <a:lnSpc>
                <a:spcPct val="90000"/>
              </a:lnSpc>
              <a:spcBef>
                <a:spcPts val="1000"/>
              </a:spcBef>
              <a:spcAft>
                <a:spcPts val="0"/>
              </a:spcAft>
              <a:buClr>
                <a:schemeClr val="lt1"/>
              </a:buClr>
              <a:buSzPts val="3600"/>
              <a:buNone/>
            </a:pPr>
            <a:endParaRPr dirty="0"/>
          </a:p>
        </p:txBody>
      </p:sp>
      <p:sp>
        <p:nvSpPr>
          <p:cNvPr id="8" name="Google Shape;331;p38">
            <a:extLst>
              <a:ext uri="{FF2B5EF4-FFF2-40B4-BE49-F238E27FC236}">
                <a16:creationId xmlns:a16="http://schemas.microsoft.com/office/drawing/2014/main" id="{6F5EBAAE-0B26-0A4C-B99F-486AF6B24C9E}"/>
              </a:ext>
            </a:extLst>
          </p:cNvPr>
          <p:cNvSpPr txBox="1">
            <a:spLocks/>
          </p:cNvSpPr>
          <p:nvPr/>
        </p:nvSpPr>
        <p:spPr>
          <a:xfrm>
            <a:off x="4176718" y="2173305"/>
            <a:ext cx="7617715" cy="416914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FDB614"/>
              </a:buClr>
              <a:buSzPts val="2400"/>
              <a:buFont typeface="Arial"/>
              <a:buChar char="•"/>
              <a:defRPr sz="2400" b="0" i="0" u="none" strike="noStrike" cap="none">
                <a:solidFill>
                  <a:srgbClr val="4D4D4C"/>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indent="-342900"/>
            <a:r>
              <a:rPr lang="en-IE" b="1" dirty="0"/>
              <a:t>Customer </a:t>
            </a:r>
            <a:r>
              <a:rPr lang="en-IE" dirty="0"/>
              <a:t>- i.e. </a:t>
            </a:r>
            <a:r>
              <a:rPr lang="en-CA" dirty="0"/>
              <a:t>who is your customer, what do they need, what problem do they have that needs to be fixed.</a:t>
            </a:r>
          </a:p>
          <a:p>
            <a:pPr marL="342900" indent="-342900"/>
            <a:r>
              <a:rPr lang="en-IE" b="1" dirty="0"/>
              <a:t>Competition </a:t>
            </a:r>
            <a:r>
              <a:rPr lang="en-IE" dirty="0"/>
              <a:t>- i.e. </a:t>
            </a:r>
            <a:r>
              <a:rPr lang="en-CA" dirty="0"/>
              <a:t>who are your competitors, what are they offering, how are you different.</a:t>
            </a:r>
          </a:p>
          <a:p>
            <a:pPr marL="342900" indent="-342900"/>
            <a:r>
              <a:rPr lang="en-IE" b="1" dirty="0"/>
              <a:t>Company </a:t>
            </a:r>
            <a:r>
              <a:rPr lang="en-IE" dirty="0"/>
              <a:t>- i.e. your company, the product, what is being offered that is different and better. </a:t>
            </a:r>
            <a:r>
              <a:rPr lang="en-CA" dirty="0"/>
              <a:t>What are your key benefits and features? Keep discovering what you and your competitor has missed.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Google Shape;323;p37"/>
          <p:cNvSpPr txBox="1">
            <a:spLocks noGrp="1"/>
          </p:cNvSpPr>
          <p:nvPr>
            <p:ph type="body" idx="1"/>
          </p:nvPr>
        </p:nvSpPr>
        <p:spPr>
          <a:xfrm>
            <a:off x="649682" y="3033152"/>
            <a:ext cx="5900482" cy="4061001"/>
          </a:xfrm>
          <a:prstGeom prst="rect">
            <a:avLst/>
          </a:prstGeom>
          <a:noFill/>
          <a:ln>
            <a:noFill/>
          </a:ln>
        </p:spPr>
        <p:txBody>
          <a:bodyPr spcFirstLastPara="1" wrap="square" lIns="91425" tIns="45700" rIns="91425" bIns="45700" anchor="t" anchorCtr="0">
            <a:noAutofit/>
          </a:bodyPr>
          <a:lstStyle/>
          <a:p>
            <a:pPr marL="0" lvl="0" indent="0"/>
            <a:r>
              <a:rPr lang="en-IE" sz="2800" b="1" dirty="0">
                <a:solidFill>
                  <a:srgbClr val="FDB613"/>
                </a:solidFill>
              </a:rPr>
              <a:t>Based on the previous activity, select a brand and define its three Cs:</a:t>
            </a:r>
          </a:p>
          <a:p>
            <a:pPr marL="0" lvl="0" indent="0"/>
            <a:endParaRPr lang="en-IE" sz="1400" b="1" dirty="0">
              <a:solidFill>
                <a:srgbClr val="FDB613"/>
              </a:solidFill>
            </a:endParaRPr>
          </a:p>
          <a:p>
            <a:pPr marL="274638" lvl="1" indent="-236538" algn="l">
              <a:spcBef>
                <a:spcPts val="1000"/>
              </a:spcBef>
              <a:buClr>
                <a:srgbClr val="FDB613"/>
              </a:buClr>
              <a:buChar char="•"/>
            </a:pPr>
            <a:r>
              <a:rPr lang="en-IE" dirty="0">
                <a:solidFill>
                  <a:schemeClr val="bg1"/>
                </a:solidFill>
              </a:rPr>
              <a:t>Customers?</a:t>
            </a:r>
          </a:p>
          <a:p>
            <a:pPr marL="274638" lvl="1" indent="-236538" algn="l">
              <a:spcBef>
                <a:spcPts val="1000"/>
              </a:spcBef>
              <a:buClr>
                <a:srgbClr val="FDB613"/>
              </a:buClr>
              <a:buChar char="•"/>
            </a:pPr>
            <a:r>
              <a:rPr lang="en-IE" dirty="0">
                <a:solidFill>
                  <a:schemeClr val="bg1"/>
                </a:solidFill>
              </a:rPr>
              <a:t>Competition?</a:t>
            </a:r>
          </a:p>
          <a:p>
            <a:pPr marL="274638" lvl="1" indent="-236538" algn="l">
              <a:spcBef>
                <a:spcPts val="1000"/>
              </a:spcBef>
              <a:buClr>
                <a:srgbClr val="FDB613"/>
              </a:buClr>
              <a:buChar char="•"/>
            </a:pPr>
            <a:r>
              <a:rPr lang="en-IE" dirty="0">
                <a:solidFill>
                  <a:schemeClr val="bg1"/>
                </a:solidFill>
              </a:rPr>
              <a:t>Company?</a:t>
            </a:r>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tretch>
              <a:fillRect l="-24495" r="-26152" b="-235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4598616" y="811353"/>
            <a:ext cx="2297110"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4" name="Google Shape;324;p37"/>
          <p:cNvSpPr txBox="1">
            <a:spLocks noGrp="1"/>
          </p:cNvSpPr>
          <p:nvPr>
            <p:ph type="body" idx="2"/>
          </p:nvPr>
        </p:nvSpPr>
        <p:spPr>
          <a:xfrm rot="256793">
            <a:off x="525568" y="693126"/>
            <a:ext cx="6696637" cy="743199"/>
          </a:xfrm>
          <a:prstGeom prst="rect">
            <a:avLst/>
          </a:prstGeom>
          <a:noFill/>
          <a:ln>
            <a:noFill/>
          </a:ln>
        </p:spPr>
        <p:txBody>
          <a:bodyPr spcFirstLastPara="1" wrap="square" lIns="91425" tIns="45700" rIns="91425" bIns="45700" anchor="t" anchorCtr="0">
            <a:noAutofit/>
          </a:bodyPr>
          <a:lstStyle/>
          <a:p>
            <a:pPr marL="342900" lvl="0" indent="-342900">
              <a:buSzPts val="2400"/>
            </a:pPr>
            <a:r>
              <a:rPr lang="en-IE" sz="3600" dirty="0">
                <a:solidFill>
                  <a:schemeClr val="bg1">
                    <a:lumMod val="95000"/>
                  </a:schemeClr>
                </a:solidFill>
              </a:rPr>
              <a:t>Which brands can you think of? </a:t>
            </a:r>
          </a:p>
        </p:txBody>
      </p:sp>
      <p:pic>
        <p:nvPicPr>
          <p:cNvPr id="12" name="Graphic 11" descr="Clipboard">
            <a:extLst>
              <a:ext uri="{FF2B5EF4-FFF2-40B4-BE49-F238E27FC236}">
                <a16:creationId xmlns:a16="http://schemas.microsoft.com/office/drawing/2014/main" id="{2E6F061F-06BB-9249-946A-618108440F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7173" y="1450149"/>
            <a:ext cx="1366728" cy="1366728"/>
          </a:xfrm>
          <a:prstGeom prst="rect">
            <a:avLst/>
          </a:prstGeom>
        </p:spPr>
      </p:pic>
    </p:spTree>
    <p:extLst>
      <p:ext uri="{BB962C8B-B14F-4D97-AF65-F5344CB8AC3E}">
        <p14:creationId xmlns:p14="http://schemas.microsoft.com/office/powerpoint/2010/main" val="216657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1"/>
          <p:cNvSpPr txBox="1">
            <a:spLocks noGrp="1"/>
          </p:cNvSpPr>
          <p:nvPr>
            <p:ph type="body" idx="3"/>
          </p:nvPr>
        </p:nvSpPr>
        <p:spPr>
          <a:xfrm>
            <a:off x="5489681" y="1766517"/>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01</a:t>
            </a:r>
            <a:endParaRPr dirty="0"/>
          </a:p>
        </p:txBody>
      </p:sp>
      <p:sp>
        <p:nvSpPr>
          <p:cNvPr id="194" name="Google Shape;194;p21"/>
          <p:cNvSpPr txBox="1">
            <a:spLocks noGrp="1"/>
          </p:cNvSpPr>
          <p:nvPr>
            <p:ph type="body" idx="4"/>
          </p:nvPr>
        </p:nvSpPr>
        <p:spPr>
          <a:xfrm>
            <a:off x="6960165" y="1775790"/>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en-IE" b="1" dirty="0"/>
              <a:t>Relationship Between Sales and Marketing </a:t>
            </a:r>
            <a:endParaRPr b="1" dirty="0"/>
          </a:p>
        </p:txBody>
      </p:sp>
      <p:sp>
        <p:nvSpPr>
          <p:cNvPr id="195" name="Google Shape;195;p21"/>
          <p:cNvSpPr txBox="1">
            <a:spLocks noGrp="1"/>
          </p:cNvSpPr>
          <p:nvPr>
            <p:ph type="body" idx="5"/>
          </p:nvPr>
        </p:nvSpPr>
        <p:spPr>
          <a:xfrm>
            <a:off x="5513499" y="33143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02</a:t>
            </a:r>
            <a:endParaRPr dirty="0"/>
          </a:p>
        </p:txBody>
      </p:sp>
      <p:sp>
        <p:nvSpPr>
          <p:cNvPr id="196" name="Google Shape;196;p21"/>
          <p:cNvSpPr txBox="1">
            <a:spLocks noGrp="1"/>
          </p:cNvSpPr>
          <p:nvPr>
            <p:ph type="body" idx="6"/>
          </p:nvPr>
        </p:nvSpPr>
        <p:spPr>
          <a:xfrm>
            <a:off x="6983983" y="3310369"/>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en-IE" b="1" dirty="0"/>
              <a:t>Building a Brand that is Inspired by Pop Culture</a:t>
            </a:r>
            <a:endParaRPr b="1" dirty="0"/>
          </a:p>
        </p:txBody>
      </p:sp>
      <p:sp>
        <p:nvSpPr>
          <p:cNvPr id="197" name="Google Shape;197;p21"/>
          <p:cNvSpPr txBox="1">
            <a:spLocks noGrp="1"/>
          </p:cNvSpPr>
          <p:nvPr>
            <p:ph type="body" idx="7"/>
          </p:nvPr>
        </p:nvSpPr>
        <p:spPr>
          <a:xfrm>
            <a:off x="5483551" y="48289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03</a:t>
            </a:r>
            <a:endParaRPr dirty="0"/>
          </a:p>
        </p:txBody>
      </p:sp>
      <p:sp>
        <p:nvSpPr>
          <p:cNvPr id="198" name="Google Shape;198;p21"/>
          <p:cNvSpPr txBox="1">
            <a:spLocks noGrp="1"/>
          </p:cNvSpPr>
          <p:nvPr>
            <p:ph type="body" idx="8"/>
          </p:nvPr>
        </p:nvSpPr>
        <p:spPr>
          <a:xfrm>
            <a:off x="6954035" y="4811716"/>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en-IE" b="1" dirty="0"/>
              <a:t>Developing Your Brand</a:t>
            </a:r>
            <a:endParaRPr b="1" dirty="0"/>
          </a:p>
        </p:txBody>
      </p:sp>
      <p:sp>
        <p:nvSpPr>
          <p:cNvPr id="199" name="Google Shape;199;p21"/>
          <p:cNvSpPr txBox="1">
            <a:spLocks noGrp="1"/>
          </p:cNvSpPr>
          <p:nvPr>
            <p:ph type="body" idx="1"/>
          </p:nvPr>
        </p:nvSpPr>
        <p:spPr>
          <a:xfrm>
            <a:off x="381000" y="706151"/>
            <a:ext cx="4553100" cy="697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330"/>
              <a:buNone/>
            </a:pPr>
            <a:r>
              <a:rPr lang="en-IE" sz="3330" b="1" dirty="0"/>
              <a:t>M5 Learning Objectives</a:t>
            </a:r>
            <a:endParaRPr dirty="0"/>
          </a:p>
        </p:txBody>
      </p:sp>
      <p:sp>
        <p:nvSpPr>
          <p:cNvPr id="200" name="Google Shape;200;p21"/>
          <p:cNvSpPr txBox="1">
            <a:spLocks noGrp="1"/>
          </p:cNvSpPr>
          <p:nvPr>
            <p:ph type="body" idx="2"/>
          </p:nvPr>
        </p:nvSpPr>
        <p:spPr>
          <a:xfrm>
            <a:off x="643223" y="2087287"/>
            <a:ext cx="4205100" cy="4456500"/>
          </a:xfrm>
          <a:prstGeom prst="rect">
            <a:avLst/>
          </a:prstGeom>
          <a:noFill/>
          <a:ln>
            <a:noFill/>
          </a:ln>
        </p:spPr>
        <p:txBody>
          <a:bodyPr spcFirstLastPara="1" wrap="square" lIns="91425" tIns="45700" rIns="91425" bIns="45700" anchor="t" anchorCtr="0">
            <a:noAutofit/>
          </a:bodyPr>
          <a:lstStyle/>
          <a:p>
            <a:pPr marL="342900" lvl="0" indent="-342900">
              <a:lnSpc>
                <a:spcPct val="80000"/>
              </a:lnSpc>
              <a:spcBef>
                <a:spcPts val="0"/>
              </a:spcBef>
              <a:buFont typeface="Arial"/>
              <a:buChar char="•"/>
            </a:pPr>
            <a:r>
              <a:rPr lang="en-CA" i="1" dirty="0"/>
              <a:t>You will learn the difference between sales and marketing and get an introduction to some proven tactics you can use to nurture and grow your Pop Culture business</a:t>
            </a:r>
            <a:r>
              <a:rPr lang="en-IE" i="1" dirty="0"/>
              <a:t>.</a:t>
            </a:r>
            <a:endParaRPr dirty="0"/>
          </a:p>
          <a:p>
            <a:pPr marL="342900" lvl="0" indent="-342900">
              <a:lnSpc>
                <a:spcPct val="80000"/>
              </a:lnSpc>
              <a:buFont typeface="Arial"/>
              <a:buChar char="•"/>
            </a:pPr>
            <a:r>
              <a:rPr lang="en-CA" i="1" dirty="0"/>
              <a:t>You will understand what is involved in building a Pop Culture brand: coming up with a great brand name, communicating through story telling, building trust, credibility and reputation</a:t>
            </a:r>
            <a:r>
              <a:rPr lang="en-IE" i="1" dirty="0"/>
              <a:t>.</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5" name="Google Shape;345;p40"/>
          <p:cNvPicPr preferRelativeResize="0"/>
          <p:nvPr/>
        </p:nvPicPr>
        <p:blipFill>
          <a:blip r:embed="rId3">
            <a:alphaModFix/>
          </a:blip>
          <a:stretch>
            <a:fillRect/>
          </a:stretch>
        </p:blipFill>
        <p:spPr>
          <a:xfrm>
            <a:off x="8191333" y="1257893"/>
            <a:ext cx="2625575" cy="4169141"/>
          </a:xfrm>
          <a:prstGeom prst="rect">
            <a:avLst/>
          </a:prstGeom>
          <a:noFill/>
          <a:ln>
            <a:noFill/>
          </a:ln>
        </p:spPr>
      </p:pic>
      <p:pic>
        <p:nvPicPr>
          <p:cNvPr id="9" name="Picture 8">
            <a:extLst>
              <a:ext uri="{FF2B5EF4-FFF2-40B4-BE49-F238E27FC236}">
                <a16:creationId xmlns:a16="http://schemas.microsoft.com/office/drawing/2014/main" id="{7B1A5933-85B3-5344-8A59-FB7DC425C506}"/>
              </a:ext>
            </a:extLst>
          </p:cNvPr>
          <p:cNvPicPr>
            <a:picLocks noChangeAspect="1"/>
          </p:cNvPicPr>
          <p:nvPr/>
        </p:nvPicPr>
        <p:blipFill rotWithShape="1">
          <a:blip r:embed="rId4">
            <a:extLst>
              <a:ext uri="{28A0092B-C50C-407E-A947-70E740481C1C}">
                <a14:useLocalDpi xmlns:a14="http://schemas.microsoft.com/office/drawing/2010/main" val="0"/>
              </a:ext>
            </a:extLst>
          </a:blip>
          <a:srcRect l="-3425" t="-1173" r="33820" b="12394"/>
          <a:stretch/>
        </p:blipFill>
        <p:spPr>
          <a:xfrm rot="5400000">
            <a:off x="5692866" y="733873"/>
            <a:ext cx="6858000" cy="5390254"/>
          </a:xfrm>
          <a:prstGeom prst="rect">
            <a:avLst/>
          </a:prstGeom>
        </p:spPr>
      </p:pic>
      <p:sp>
        <p:nvSpPr>
          <p:cNvPr id="344" name="Google Shape;344;p40"/>
          <p:cNvSpPr txBox="1">
            <a:spLocks noGrp="1"/>
          </p:cNvSpPr>
          <p:nvPr>
            <p:ph type="body" idx="2"/>
          </p:nvPr>
        </p:nvSpPr>
        <p:spPr>
          <a:xfrm>
            <a:off x="658268" y="2120067"/>
            <a:ext cx="6246115"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Case Study</a:t>
            </a:r>
            <a:endParaRPr dirty="0"/>
          </a:p>
          <a:p>
            <a:pPr marL="342900" lvl="0" indent="-342900" algn="l" rtl="0">
              <a:lnSpc>
                <a:spcPct val="90000"/>
              </a:lnSpc>
              <a:spcBef>
                <a:spcPts val="1000"/>
              </a:spcBef>
              <a:spcAft>
                <a:spcPts val="0"/>
              </a:spcAft>
              <a:buSzPts val="2400"/>
              <a:buChar char="•"/>
            </a:pPr>
            <a:r>
              <a:rPr lang="en-IE" u="sng" dirty="0">
                <a:solidFill>
                  <a:schemeClr val="hlink"/>
                </a:solidFill>
                <a:hlinkClick r:id="rId5"/>
              </a:rPr>
              <a:t>Hero Within</a:t>
            </a:r>
            <a:r>
              <a:rPr lang="en-IE" dirty="0"/>
              <a:t> started as an idea to sell trendy and fashionable clothing emphasising the “geek” culture. The company is collaborating with the likes of DC and Marvel.</a:t>
            </a:r>
            <a:endParaRPr dirty="0"/>
          </a:p>
          <a:p>
            <a:pPr marL="342900" lvl="0" indent="-342900" algn="l" rtl="0">
              <a:lnSpc>
                <a:spcPct val="90000"/>
              </a:lnSpc>
              <a:spcBef>
                <a:spcPts val="1000"/>
              </a:spcBef>
              <a:spcAft>
                <a:spcPts val="0"/>
              </a:spcAft>
              <a:buSzPts val="2400"/>
              <a:buChar char="•"/>
            </a:pPr>
            <a:r>
              <a:rPr lang="en-IE" dirty="0"/>
              <a:t>The “</a:t>
            </a:r>
            <a:r>
              <a:rPr lang="en-IE" u="sng" dirty="0">
                <a:solidFill>
                  <a:schemeClr val="hlink"/>
                </a:solidFill>
                <a:hlinkClick r:id="rId6"/>
              </a:rPr>
              <a:t>About us</a:t>
            </a:r>
            <a:r>
              <a:rPr lang="en-IE" dirty="0"/>
              <a:t>” section is a good example of what a brand should stands for.</a:t>
            </a:r>
            <a:endParaRPr dirty="0"/>
          </a:p>
        </p:txBody>
      </p:sp>
      <p:sp>
        <p:nvSpPr>
          <p:cNvPr id="7" name="Google Shape;58;p5">
            <a:extLst>
              <a:ext uri="{FF2B5EF4-FFF2-40B4-BE49-F238E27FC236}">
                <a16:creationId xmlns:a16="http://schemas.microsoft.com/office/drawing/2014/main" id="{80979365-8FFA-A74B-8C49-923590216337}"/>
              </a:ext>
            </a:extLst>
          </p:cNvPr>
          <p:cNvSpPr/>
          <p:nvPr/>
        </p:nvSpPr>
        <p:spPr>
          <a:xfrm rot="285998">
            <a:off x="-164010" y="560238"/>
            <a:ext cx="4313926"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302;p34">
            <a:extLst>
              <a:ext uri="{FF2B5EF4-FFF2-40B4-BE49-F238E27FC236}">
                <a16:creationId xmlns:a16="http://schemas.microsoft.com/office/drawing/2014/main" id="{31CBCEE0-C77C-6E4A-AFA0-55C088A31A59}"/>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Building a Brand</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7" name="Picture 6" descr="A person wearing a suit and tie&#10;&#10;Description automatically generated">
            <a:extLst>
              <a:ext uri="{FF2B5EF4-FFF2-40B4-BE49-F238E27FC236}">
                <a16:creationId xmlns:a16="http://schemas.microsoft.com/office/drawing/2014/main" id="{005CD35A-47E7-374A-86F1-E51CBED8A837}"/>
              </a:ext>
            </a:extLst>
          </p:cNvPr>
          <p:cNvPicPr>
            <a:picLocks noChangeAspect="1"/>
          </p:cNvPicPr>
          <p:nvPr/>
        </p:nvPicPr>
        <p:blipFill rotWithShape="1">
          <a:blip r:embed="rId3"/>
          <a:srcRect l="1797" t="-1511" r="1926" b="4670"/>
          <a:stretch/>
        </p:blipFill>
        <p:spPr>
          <a:xfrm>
            <a:off x="6146655" y="1969890"/>
            <a:ext cx="4875214" cy="3133490"/>
          </a:xfrm>
          <a:prstGeom prst="rect">
            <a:avLst/>
          </a:prstGeom>
        </p:spPr>
      </p:pic>
      <p:pic>
        <p:nvPicPr>
          <p:cNvPr id="6" name="Picture 5">
            <a:hlinkClick r:id="rId4"/>
            <a:extLst>
              <a:ext uri="{FF2B5EF4-FFF2-40B4-BE49-F238E27FC236}">
                <a16:creationId xmlns:a16="http://schemas.microsoft.com/office/drawing/2014/main" id="{5873723C-E205-7845-B880-011337B65849}"/>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147468" y="1683567"/>
            <a:ext cx="6790078" cy="4129572"/>
          </a:xfrm>
          <a:prstGeom prst="rect">
            <a:avLst/>
          </a:prstGeom>
        </p:spPr>
      </p:pic>
      <p:sp>
        <p:nvSpPr>
          <p:cNvPr id="5" name="Google Shape;58;p5">
            <a:extLst>
              <a:ext uri="{FF2B5EF4-FFF2-40B4-BE49-F238E27FC236}">
                <a16:creationId xmlns:a16="http://schemas.microsoft.com/office/drawing/2014/main" id="{07767F0D-432C-FC46-A666-ED56EC2D7760}"/>
              </a:ext>
            </a:extLst>
          </p:cNvPr>
          <p:cNvSpPr/>
          <p:nvPr/>
        </p:nvSpPr>
        <p:spPr>
          <a:xfrm rot="285998">
            <a:off x="-165672" y="600156"/>
            <a:ext cx="527469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50" name="Google Shape;350;p4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a:t>Developing your Brand</a:t>
            </a:r>
            <a:endParaRPr/>
          </a:p>
          <a:p>
            <a:pPr marL="0" lvl="0" indent="0" algn="l" rtl="0">
              <a:lnSpc>
                <a:spcPct val="90000"/>
              </a:lnSpc>
              <a:spcBef>
                <a:spcPts val="1000"/>
              </a:spcBef>
              <a:spcAft>
                <a:spcPts val="0"/>
              </a:spcAft>
              <a:buClr>
                <a:schemeClr val="lt1"/>
              </a:buClr>
              <a:buSzPts val="3600"/>
              <a:buNone/>
            </a:pPr>
            <a:endParaRPr/>
          </a:p>
        </p:txBody>
      </p:sp>
      <p:sp>
        <p:nvSpPr>
          <p:cNvPr id="351" name="Google Shape;351;p41"/>
          <p:cNvSpPr txBox="1">
            <a:spLocks noGrp="1"/>
          </p:cNvSpPr>
          <p:nvPr>
            <p:ph type="body" idx="2"/>
          </p:nvPr>
        </p:nvSpPr>
        <p:spPr>
          <a:xfrm>
            <a:off x="658269" y="2120067"/>
            <a:ext cx="4572709"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Brand name and design</a:t>
            </a:r>
          </a:p>
          <a:p>
            <a:pPr marL="0" lvl="0" indent="0" algn="l" rtl="0">
              <a:lnSpc>
                <a:spcPct val="90000"/>
              </a:lnSpc>
              <a:spcBef>
                <a:spcPts val="0"/>
              </a:spcBef>
              <a:spcAft>
                <a:spcPts val="0"/>
              </a:spcAft>
              <a:buSzPts val="3200"/>
              <a:buNone/>
            </a:pPr>
            <a:endParaRPr dirty="0"/>
          </a:p>
          <a:p>
            <a:pPr marL="0" lvl="0" indent="0">
              <a:buNone/>
            </a:pPr>
            <a:r>
              <a:rPr lang="en-CA" dirty="0"/>
              <a:t>Your Brand Name is how your customers identify you</a:t>
            </a:r>
            <a:r>
              <a:rPr lang="en-IE" dirty="0"/>
              <a:t>. It differentiates you. Your strategy, position and promise must be reflected in your brand:</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
        <p:nvSpPr>
          <p:cNvPr id="2" name="Rectangle 1">
            <a:extLst>
              <a:ext uri="{FF2B5EF4-FFF2-40B4-BE49-F238E27FC236}">
                <a16:creationId xmlns:a16="http://schemas.microsoft.com/office/drawing/2014/main" id="{F7B1D8FE-7159-CC4F-929B-F6C816A275B7}"/>
              </a:ext>
            </a:extLst>
          </p:cNvPr>
          <p:cNvSpPr/>
          <p:nvPr/>
        </p:nvSpPr>
        <p:spPr>
          <a:xfrm>
            <a:off x="5930915" y="5854643"/>
            <a:ext cx="5602816" cy="341632"/>
          </a:xfrm>
          <a:prstGeom prst="rect">
            <a:avLst/>
          </a:prstGeom>
        </p:spPr>
        <p:txBody>
          <a:bodyPr wrap="square">
            <a:spAutoFit/>
          </a:bodyPr>
          <a:lstStyle/>
          <a:p>
            <a:pPr marL="342900" lvl="0">
              <a:lnSpc>
                <a:spcPct val="90000"/>
              </a:lnSpc>
              <a:spcBef>
                <a:spcPts val="1000"/>
              </a:spcBef>
              <a:buSzPts val="2400"/>
            </a:pPr>
            <a:r>
              <a:rPr lang="en-IE" sz="1800" u="sng" dirty="0">
                <a:solidFill>
                  <a:srgbClr val="1268B4"/>
                </a:solidFill>
                <a:hlinkClick r:id="rId4">
                  <a:extLst>
                    <a:ext uri="{A12FA001-AC4F-418D-AE19-62706E023703}">
                      <ahyp:hlinkClr xmlns:ahyp="http://schemas.microsoft.com/office/drawing/2018/hyperlinkcolor" val="tx"/>
                    </a:ext>
                  </a:extLst>
                </a:hlinkClick>
              </a:rPr>
              <a:t>https://www.youtube.com/watch?v=rzbXht7MJVM</a:t>
            </a:r>
            <a:endParaRPr lang="en-IE" sz="1800" dirty="0">
              <a:solidFill>
                <a:srgbClr val="1268B4"/>
              </a:solidFill>
            </a:endParaRPr>
          </a:p>
        </p:txBody>
      </p:sp>
      <p:grpSp>
        <p:nvGrpSpPr>
          <p:cNvPr id="10" name="Google Shape;664;p39">
            <a:extLst>
              <a:ext uri="{FF2B5EF4-FFF2-40B4-BE49-F238E27FC236}">
                <a16:creationId xmlns:a16="http://schemas.microsoft.com/office/drawing/2014/main" id="{D6CC0883-2BBA-1346-9015-27513B683AB2}"/>
              </a:ext>
            </a:extLst>
          </p:cNvPr>
          <p:cNvGrpSpPr/>
          <p:nvPr/>
        </p:nvGrpSpPr>
        <p:grpSpPr>
          <a:xfrm>
            <a:off x="5760320" y="5838185"/>
            <a:ext cx="393060" cy="393060"/>
            <a:chOff x="5941025" y="3634400"/>
            <a:chExt cx="467650" cy="467650"/>
          </a:xfrm>
        </p:grpSpPr>
        <p:sp>
          <p:nvSpPr>
            <p:cNvPr id="11" name="Google Shape;665;p39">
              <a:extLst>
                <a:ext uri="{FF2B5EF4-FFF2-40B4-BE49-F238E27FC236}">
                  <a16:creationId xmlns:a16="http://schemas.microsoft.com/office/drawing/2014/main" id="{182A455A-301E-6440-8F87-111D3539B59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a:extLst>
                <a:ext uri="{FF2B5EF4-FFF2-40B4-BE49-F238E27FC236}">
                  <a16:creationId xmlns:a16="http://schemas.microsoft.com/office/drawing/2014/main" id="{1CFA8D17-C792-5949-8BE5-2F71C96775E2}"/>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a:extLst>
                <a:ext uri="{FF2B5EF4-FFF2-40B4-BE49-F238E27FC236}">
                  <a16:creationId xmlns:a16="http://schemas.microsoft.com/office/drawing/2014/main" id="{88343811-D721-AC42-A1E7-8109498F2E00}"/>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a:extLst>
                <a:ext uri="{FF2B5EF4-FFF2-40B4-BE49-F238E27FC236}">
                  <a16:creationId xmlns:a16="http://schemas.microsoft.com/office/drawing/2014/main" id="{FAB8C50F-7675-DC44-84FD-383F7130E468}"/>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a:extLst>
                <a:ext uri="{FF2B5EF4-FFF2-40B4-BE49-F238E27FC236}">
                  <a16:creationId xmlns:a16="http://schemas.microsoft.com/office/drawing/2014/main" id="{A26298D6-C2C9-184B-ABB3-44CC556466BF}"/>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a:extLst>
                <a:ext uri="{FF2B5EF4-FFF2-40B4-BE49-F238E27FC236}">
                  <a16:creationId xmlns:a16="http://schemas.microsoft.com/office/drawing/2014/main" id="{363BEB21-E2A1-E949-AEDA-035B0489844E}"/>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4" name="Picture 3" descr="A screenshot of a cell phone&#10;&#10;Description automatically generated">
            <a:extLst>
              <a:ext uri="{FF2B5EF4-FFF2-40B4-BE49-F238E27FC236}">
                <a16:creationId xmlns:a16="http://schemas.microsoft.com/office/drawing/2014/main" id="{D367CFD7-9752-A941-827C-0A91FEDD7B40}"/>
              </a:ext>
            </a:extLst>
          </p:cNvPr>
          <p:cNvPicPr>
            <a:picLocks noChangeAspect="1"/>
          </p:cNvPicPr>
          <p:nvPr/>
        </p:nvPicPr>
        <p:blipFill rotWithShape="1">
          <a:blip r:embed="rId3"/>
          <a:srcRect t="953" b="953"/>
          <a:stretch/>
        </p:blipFill>
        <p:spPr>
          <a:xfrm>
            <a:off x="6126252" y="2036048"/>
            <a:ext cx="4886305" cy="3138385"/>
          </a:xfrm>
          <a:prstGeom prst="rect">
            <a:avLst/>
          </a:prstGeom>
        </p:spPr>
      </p:pic>
      <p:pic>
        <p:nvPicPr>
          <p:cNvPr id="6" name="Picture 5">
            <a:hlinkClick r:id="rId4"/>
            <a:extLst>
              <a:ext uri="{FF2B5EF4-FFF2-40B4-BE49-F238E27FC236}">
                <a16:creationId xmlns:a16="http://schemas.microsoft.com/office/drawing/2014/main" id="{5873723C-E205-7845-B880-011337B65849}"/>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147468" y="1683567"/>
            <a:ext cx="6790078" cy="4129572"/>
          </a:xfrm>
          <a:prstGeom prst="rect">
            <a:avLst/>
          </a:prstGeom>
        </p:spPr>
      </p:pic>
      <p:sp>
        <p:nvSpPr>
          <p:cNvPr id="5" name="Google Shape;58;p5">
            <a:extLst>
              <a:ext uri="{FF2B5EF4-FFF2-40B4-BE49-F238E27FC236}">
                <a16:creationId xmlns:a16="http://schemas.microsoft.com/office/drawing/2014/main" id="{07767F0D-432C-FC46-A666-ED56EC2D7760}"/>
              </a:ext>
            </a:extLst>
          </p:cNvPr>
          <p:cNvSpPr/>
          <p:nvPr/>
        </p:nvSpPr>
        <p:spPr>
          <a:xfrm rot="285998">
            <a:off x="-165672" y="600156"/>
            <a:ext cx="527469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50" name="Google Shape;350;p4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a:t>Developing your Brand</a:t>
            </a:r>
            <a:endParaRPr/>
          </a:p>
          <a:p>
            <a:pPr marL="0" lvl="0" indent="0" algn="l" rtl="0">
              <a:lnSpc>
                <a:spcPct val="90000"/>
              </a:lnSpc>
              <a:spcBef>
                <a:spcPts val="1000"/>
              </a:spcBef>
              <a:spcAft>
                <a:spcPts val="0"/>
              </a:spcAft>
              <a:buClr>
                <a:schemeClr val="lt1"/>
              </a:buClr>
              <a:buSzPts val="3600"/>
              <a:buNone/>
            </a:pPr>
            <a:endParaRPr/>
          </a:p>
        </p:txBody>
      </p:sp>
      <p:sp>
        <p:nvSpPr>
          <p:cNvPr id="351" name="Google Shape;351;p41"/>
          <p:cNvSpPr txBox="1">
            <a:spLocks noGrp="1"/>
          </p:cNvSpPr>
          <p:nvPr>
            <p:ph type="body" idx="2"/>
          </p:nvPr>
        </p:nvSpPr>
        <p:spPr>
          <a:xfrm>
            <a:off x="658269" y="2120067"/>
            <a:ext cx="4669105"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Brand name and design</a:t>
            </a:r>
          </a:p>
          <a:p>
            <a:pPr marL="0" lvl="0" indent="0" algn="l" rtl="0">
              <a:lnSpc>
                <a:spcPct val="90000"/>
              </a:lnSpc>
              <a:spcBef>
                <a:spcPts val="0"/>
              </a:spcBef>
              <a:spcAft>
                <a:spcPts val="0"/>
              </a:spcAft>
              <a:buSzPts val="3200"/>
              <a:buNone/>
            </a:pPr>
            <a:endParaRPr dirty="0"/>
          </a:p>
          <a:p>
            <a:pPr marL="0" lvl="0" indent="0">
              <a:buNone/>
            </a:pPr>
            <a:r>
              <a:rPr lang="en-CA" dirty="0"/>
              <a:t>Try out the Brand Name Generator to help you determine a name that will correspond with your business:</a:t>
            </a:r>
            <a:endParaRPr dirty="0"/>
          </a:p>
          <a:p>
            <a:pPr marL="342900" indent="0">
              <a:buNone/>
            </a:pPr>
            <a:endParaRPr dirty="0"/>
          </a:p>
          <a:p>
            <a:pPr marL="342900" lvl="0" indent="0" algn="l" rtl="0">
              <a:lnSpc>
                <a:spcPct val="90000"/>
              </a:lnSpc>
              <a:spcBef>
                <a:spcPts val="1000"/>
              </a:spcBef>
              <a:spcAft>
                <a:spcPts val="0"/>
              </a:spcAft>
              <a:buSzPts val="2400"/>
              <a:buNone/>
            </a:pPr>
            <a:endParaRPr dirty="0"/>
          </a:p>
        </p:txBody>
      </p:sp>
      <p:sp>
        <p:nvSpPr>
          <p:cNvPr id="2" name="Rectangle 1">
            <a:extLst>
              <a:ext uri="{FF2B5EF4-FFF2-40B4-BE49-F238E27FC236}">
                <a16:creationId xmlns:a16="http://schemas.microsoft.com/office/drawing/2014/main" id="{F7B1D8FE-7159-CC4F-929B-F6C816A275B7}"/>
              </a:ext>
            </a:extLst>
          </p:cNvPr>
          <p:cNvSpPr/>
          <p:nvPr/>
        </p:nvSpPr>
        <p:spPr>
          <a:xfrm>
            <a:off x="7415159" y="5894846"/>
            <a:ext cx="5602816" cy="369332"/>
          </a:xfrm>
          <a:prstGeom prst="rect">
            <a:avLst/>
          </a:prstGeom>
        </p:spPr>
        <p:txBody>
          <a:bodyPr wrap="square">
            <a:spAutoFit/>
          </a:bodyPr>
          <a:lstStyle/>
          <a:p>
            <a:pPr marL="342900" lvl="0" indent="0">
              <a:buNone/>
            </a:pPr>
            <a:r>
              <a:rPr lang="en-CA" sz="1800" u="sng" dirty="0">
                <a:solidFill>
                  <a:schemeClr val="hlink"/>
                </a:solidFill>
                <a:hlinkClick r:id="rId4"/>
              </a:rPr>
              <a:t>https://namelix.com/</a:t>
            </a:r>
            <a:endParaRPr lang="en-CA" sz="1800" dirty="0"/>
          </a:p>
        </p:txBody>
      </p:sp>
      <p:grpSp>
        <p:nvGrpSpPr>
          <p:cNvPr id="10" name="Google Shape;664;p39">
            <a:extLst>
              <a:ext uri="{FF2B5EF4-FFF2-40B4-BE49-F238E27FC236}">
                <a16:creationId xmlns:a16="http://schemas.microsoft.com/office/drawing/2014/main" id="{D6CC0883-2BBA-1346-9015-27513B683AB2}"/>
              </a:ext>
            </a:extLst>
          </p:cNvPr>
          <p:cNvGrpSpPr/>
          <p:nvPr/>
        </p:nvGrpSpPr>
        <p:grpSpPr>
          <a:xfrm>
            <a:off x="7244564" y="5878388"/>
            <a:ext cx="393060" cy="393060"/>
            <a:chOff x="5941025" y="3634400"/>
            <a:chExt cx="467650" cy="467650"/>
          </a:xfrm>
        </p:grpSpPr>
        <p:sp>
          <p:nvSpPr>
            <p:cNvPr id="11" name="Google Shape;665;p39">
              <a:extLst>
                <a:ext uri="{FF2B5EF4-FFF2-40B4-BE49-F238E27FC236}">
                  <a16:creationId xmlns:a16="http://schemas.microsoft.com/office/drawing/2014/main" id="{182A455A-301E-6440-8F87-111D3539B59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a:extLst>
                <a:ext uri="{FF2B5EF4-FFF2-40B4-BE49-F238E27FC236}">
                  <a16:creationId xmlns:a16="http://schemas.microsoft.com/office/drawing/2014/main" id="{1CFA8D17-C792-5949-8BE5-2F71C96775E2}"/>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a:extLst>
                <a:ext uri="{FF2B5EF4-FFF2-40B4-BE49-F238E27FC236}">
                  <a16:creationId xmlns:a16="http://schemas.microsoft.com/office/drawing/2014/main" id="{88343811-D721-AC42-A1E7-8109498F2E00}"/>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a:extLst>
                <a:ext uri="{FF2B5EF4-FFF2-40B4-BE49-F238E27FC236}">
                  <a16:creationId xmlns:a16="http://schemas.microsoft.com/office/drawing/2014/main" id="{FAB8C50F-7675-DC44-84FD-383F7130E468}"/>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a:extLst>
                <a:ext uri="{FF2B5EF4-FFF2-40B4-BE49-F238E27FC236}">
                  <a16:creationId xmlns:a16="http://schemas.microsoft.com/office/drawing/2014/main" id="{A26298D6-C2C9-184B-ABB3-44CC556466BF}"/>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a:extLst>
                <a:ext uri="{FF2B5EF4-FFF2-40B4-BE49-F238E27FC236}">
                  <a16:creationId xmlns:a16="http://schemas.microsoft.com/office/drawing/2014/main" id="{363BEB21-E2A1-E949-AEDA-035B0489844E}"/>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898080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4" name="Picture 3" descr="A screenshot of a cell phone&#10;&#10;Description automatically generated">
            <a:extLst>
              <a:ext uri="{FF2B5EF4-FFF2-40B4-BE49-F238E27FC236}">
                <a16:creationId xmlns:a16="http://schemas.microsoft.com/office/drawing/2014/main" id="{D367CFD7-9752-A941-827C-0A91FEDD7B40}"/>
              </a:ext>
            </a:extLst>
          </p:cNvPr>
          <p:cNvPicPr>
            <a:picLocks noChangeAspect="1"/>
          </p:cNvPicPr>
          <p:nvPr/>
        </p:nvPicPr>
        <p:blipFill rotWithShape="1">
          <a:blip r:embed="rId3"/>
          <a:srcRect t="953" b="953"/>
          <a:stretch/>
        </p:blipFill>
        <p:spPr>
          <a:xfrm>
            <a:off x="6126252" y="2036048"/>
            <a:ext cx="4886305" cy="3138385"/>
          </a:xfrm>
          <a:prstGeom prst="rect">
            <a:avLst/>
          </a:prstGeom>
        </p:spPr>
      </p:pic>
      <p:pic>
        <p:nvPicPr>
          <p:cNvPr id="6" name="Picture 5">
            <a:hlinkClick r:id="rId4"/>
            <a:extLst>
              <a:ext uri="{FF2B5EF4-FFF2-40B4-BE49-F238E27FC236}">
                <a16:creationId xmlns:a16="http://schemas.microsoft.com/office/drawing/2014/main" id="{5873723C-E205-7845-B880-011337B65849}"/>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147468" y="1683567"/>
            <a:ext cx="6790078" cy="4129572"/>
          </a:xfrm>
          <a:prstGeom prst="rect">
            <a:avLst/>
          </a:prstGeom>
        </p:spPr>
      </p:pic>
      <p:sp>
        <p:nvSpPr>
          <p:cNvPr id="5" name="Google Shape;58;p5">
            <a:extLst>
              <a:ext uri="{FF2B5EF4-FFF2-40B4-BE49-F238E27FC236}">
                <a16:creationId xmlns:a16="http://schemas.microsoft.com/office/drawing/2014/main" id="{07767F0D-432C-FC46-A666-ED56EC2D7760}"/>
              </a:ext>
            </a:extLst>
          </p:cNvPr>
          <p:cNvSpPr/>
          <p:nvPr/>
        </p:nvSpPr>
        <p:spPr>
          <a:xfrm rot="285998">
            <a:off x="-165672" y="600156"/>
            <a:ext cx="527469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50" name="Google Shape;350;p4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Developing your Brand</a:t>
            </a:r>
            <a:endParaRPr dirty="0"/>
          </a:p>
          <a:p>
            <a:pPr marL="0" lvl="0" indent="0" algn="l" rtl="0">
              <a:lnSpc>
                <a:spcPct val="90000"/>
              </a:lnSpc>
              <a:spcBef>
                <a:spcPts val="1000"/>
              </a:spcBef>
              <a:spcAft>
                <a:spcPts val="0"/>
              </a:spcAft>
              <a:buClr>
                <a:schemeClr val="lt1"/>
              </a:buClr>
              <a:buSzPts val="3600"/>
              <a:buNone/>
            </a:pPr>
            <a:endParaRPr dirty="0"/>
          </a:p>
        </p:txBody>
      </p:sp>
      <p:sp>
        <p:nvSpPr>
          <p:cNvPr id="351" name="Google Shape;351;p41"/>
          <p:cNvSpPr txBox="1">
            <a:spLocks noGrp="1"/>
          </p:cNvSpPr>
          <p:nvPr>
            <p:ph type="body" idx="2"/>
          </p:nvPr>
        </p:nvSpPr>
        <p:spPr>
          <a:xfrm>
            <a:off x="658269" y="2120067"/>
            <a:ext cx="5305242"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Brand name and design</a:t>
            </a:r>
          </a:p>
          <a:p>
            <a:pPr marL="0" lvl="0" indent="0" algn="l" rtl="0">
              <a:lnSpc>
                <a:spcPct val="90000"/>
              </a:lnSpc>
              <a:spcBef>
                <a:spcPts val="0"/>
              </a:spcBef>
              <a:spcAft>
                <a:spcPts val="0"/>
              </a:spcAft>
              <a:buSzPts val="3200"/>
              <a:buNone/>
            </a:pPr>
            <a:endParaRPr dirty="0"/>
          </a:p>
          <a:p>
            <a:pPr marL="0" lvl="0" indent="0">
              <a:buNone/>
            </a:pPr>
            <a:r>
              <a:rPr lang="en-CA" dirty="0"/>
              <a:t>Try out the Brand Name Generator to help you determine a name that will correspond with your business:</a:t>
            </a:r>
            <a:endParaRPr dirty="0"/>
          </a:p>
          <a:p>
            <a:pPr marL="342900" indent="0">
              <a:buNone/>
            </a:pPr>
            <a:endParaRPr dirty="0"/>
          </a:p>
          <a:p>
            <a:pPr marL="342900" lvl="0" indent="0" algn="l" rtl="0">
              <a:lnSpc>
                <a:spcPct val="90000"/>
              </a:lnSpc>
              <a:spcBef>
                <a:spcPts val="1000"/>
              </a:spcBef>
              <a:spcAft>
                <a:spcPts val="0"/>
              </a:spcAft>
              <a:buSzPts val="2400"/>
              <a:buNone/>
            </a:pPr>
            <a:endParaRPr dirty="0"/>
          </a:p>
        </p:txBody>
      </p:sp>
      <p:sp>
        <p:nvSpPr>
          <p:cNvPr id="2" name="Rectangle 1">
            <a:extLst>
              <a:ext uri="{FF2B5EF4-FFF2-40B4-BE49-F238E27FC236}">
                <a16:creationId xmlns:a16="http://schemas.microsoft.com/office/drawing/2014/main" id="{F7B1D8FE-7159-CC4F-929B-F6C816A275B7}"/>
              </a:ext>
            </a:extLst>
          </p:cNvPr>
          <p:cNvSpPr/>
          <p:nvPr/>
        </p:nvSpPr>
        <p:spPr>
          <a:xfrm>
            <a:off x="7415159" y="5894846"/>
            <a:ext cx="5602816" cy="369332"/>
          </a:xfrm>
          <a:prstGeom prst="rect">
            <a:avLst/>
          </a:prstGeom>
        </p:spPr>
        <p:txBody>
          <a:bodyPr wrap="square">
            <a:spAutoFit/>
          </a:bodyPr>
          <a:lstStyle/>
          <a:p>
            <a:pPr marL="342900" lvl="0" indent="0">
              <a:buNone/>
            </a:pPr>
            <a:r>
              <a:rPr lang="en-CA" sz="1800" u="sng" dirty="0">
                <a:solidFill>
                  <a:schemeClr val="hlink"/>
                </a:solidFill>
                <a:hlinkClick r:id="rId4"/>
              </a:rPr>
              <a:t>https://namelix.com/</a:t>
            </a:r>
            <a:endParaRPr lang="en-CA" sz="1800" dirty="0"/>
          </a:p>
        </p:txBody>
      </p:sp>
      <p:grpSp>
        <p:nvGrpSpPr>
          <p:cNvPr id="10" name="Google Shape;664;p39">
            <a:extLst>
              <a:ext uri="{FF2B5EF4-FFF2-40B4-BE49-F238E27FC236}">
                <a16:creationId xmlns:a16="http://schemas.microsoft.com/office/drawing/2014/main" id="{D6CC0883-2BBA-1346-9015-27513B683AB2}"/>
              </a:ext>
            </a:extLst>
          </p:cNvPr>
          <p:cNvGrpSpPr/>
          <p:nvPr/>
        </p:nvGrpSpPr>
        <p:grpSpPr>
          <a:xfrm>
            <a:off x="7244564" y="5878388"/>
            <a:ext cx="393060" cy="393060"/>
            <a:chOff x="5941025" y="3634400"/>
            <a:chExt cx="467650" cy="467650"/>
          </a:xfrm>
        </p:grpSpPr>
        <p:sp>
          <p:nvSpPr>
            <p:cNvPr id="11" name="Google Shape;665;p39">
              <a:extLst>
                <a:ext uri="{FF2B5EF4-FFF2-40B4-BE49-F238E27FC236}">
                  <a16:creationId xmlns:a16="http://schemas.microsoft.com/office/drawing/2014/main" id="{182A455A-301E-6440-8F87-111D3539B59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a:extLst>
                <a:ext uri="{FF2B5EF4-FFF2-40B4-BE49-F238E27FC236}">
                  <a16:creationId xmlns:a16="http://schemas.microsoft.com/office/drawing/2014/main" id="{1CFA8D17-C792-5949-8BE5-2F71C96775E2}"/>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a:extLst>
                <a:ext uri="{FF2B5EF4-FFF2-40B4-BE49-F238E27FC236}">
                  <a16:creationId xmlns:a16="http://schemas.microsoft.com/office/drawing/2014/main" id="{88343811-D721-AC42-A1E7-8109498F2E00}"/>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a:extLst>
                <a:ext uri="{FF2B5EF4-FFF2-40B4-BE49-F238E27FC236}">
                  <a16:creationId xmlns:a16="http://schemas.microsoft.com/office/drawing/2014/main" id="{FAB8C50F-7675-DC44-84FD-383F7130E468}"/>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a:extLst>
                <a:ext uri="{FF2B5EF4-FFF2-40B4-BE49-F238E27FC236}">
                  <a16:creationId xmlns:a16="http://schemas.microsoft.com/office/drawing/2014/main" id="{A26298D6-C2C9-184B-ABB3-44CC556466BF}"/>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a:extLst>
                <a:ext uri="{FF2B5EF4-FFF2-40B4-BE49-F238E27FC236}">
                  <a16:creationId xmlns:a16="http://schemas.microsoft.com/office/drawing/2014/main" id="{363BEB21-E2A1-E949-AEDA-035B0489844E}"/>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024415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7" name="Google Shape;357;p42"/>
          <p:cNvSpPr txBox="1">
            <a:spLocks noGrp="1"/>
          </p:cNvSpPr>
          <p:nvPr>
            <p:ph type="body" idx="2"/>
          </p:nvPr>
        </p:nvSpPr>
        <p:spPr>
          <a:xfrm>
            <a:off x="676545" y="2014049"/>
            <a:ext cx="10972116" cy="3830159"/>
          </a:xfrm>
          <a:prstGeom prst="rect">
            <a:avLst/>
          </a:prstGeom>
          <a:noFill/>
          <a:ln>
            <a:noFill/>
          </a:ln>
        </p:spPr>
        <p:txBody>
          <a:bodyPr spcFirstLastPara="1" wrap="square" lIns="91425" tIns="45700" rIns="91425" bIns="45700" numCol="1" anchor="t" anchorCtr="0">
            <a:noAutofit/>
          </a:bodyPr>
          <a:lstStyle/>
          <a:p>
            <a:pPr marL="0" lvl="0" indent="0" algn="l" rtl="0">
              <a:lnSpc>
                <a:spcPct val="90000"/>
              </a:lnSpc>
              <a:spcBef>
                <a:spcPts val="0"/>
              </a:spcBef>
              <a:spcAft>
                <a:spcPts val="0"/>
              </a:spcAft>
              <a:buSzPts val="3200"/>
              <a:buNone/>
            </a:pPr>
            <a:r>
              <a:rPr lang="en-IE" sz="2800" b="1" dirty="0">
                <a:solidFill>
                  <a:srgbClr val="DA2128"/>
                </a:solidFill>
              </a:rPr>
              <a:t>Your Brand Story</a:t>
            </a:r>
          </a:p>
          <a:p>
            <a:pPr marL="0" lvl="0" indent="0" algn="l" rtl="0">
              <a:lnSpc>
                <a:spcPct val="90000"/>
              </a:lnSpc>
              <a:spcBef>
                <a:spcPts val="0"/>
              </a:spcBef>
              <a:spcAft>
                <a:spcPts val="0"/>
              </a:spcAft>
              <a:buSzPts val="3200"/>
              <a:buNone/>
            </a:pPr>
            <a:endParaRPr sz="1200" dirty="0"/>
          </a:p>
          <a:p>
            <a:pPr marL="342900" lvl="0" indent="-342900" algn="l" rtl="0">
              <a:lnSpc>
                <a:spcPct val="90000"/>
              </a:lnSpc>
              <a:spcBef>
                <a:spcPts val="1000"/>
              </a:spcBef>
              <a:spcAft>
                <a:spcPts val="0"/>
              </a:spcAft>
              <a:buSzPts val="2400"/>
              <a:buChar char="•"/>
            </a:pPr>
            <a:r>
              <a:rPr lang="en-IE" dirty="0"/>
              <a:t>Storytelling is becoming more and more popular in marketing. And it is especially powerful in branding. Why is it so important?</a:t>
            </a:r>
            <a:endParaRPr dirty="0"/>
          </a:p>
          <a:p>
            <a:pPr marL="342900" lvl="0" indent="-342900" algn="l" rtl="0">
              <a:lnSpc>
                <a:spcPct val="90000"/>
              </a:lnSpc>
              <a:spcBef>
                <a:spcPts val="1000"/>
              </a:spcBef>
              <a:spcAft>
                <a:spcPts val="0"/>
              </a:spcAft>
              <a:buSzPts val="2400"/>
              <a:buChar char="•"/>
            </a:pPr>
            <a:r>
              <a:rPr lang="en-IE" dirty="0"/>
              <a:t>A story has power: it elicits emotions, triggers feelings and creates a relationship between the storyteller (your brand) and the consumer (your prospective customer).</a:t>
            </a:r>
          </a:p>
          <a:p>
            <a:pPr marL="342900" lvl="0" indent="-342900"/>
            <a:r>
              <a:rPr lang="en-IE" dirty="0"/>
              <a:t>As with any story, if told well, customers become emotionally invested in it; and since you want to create a specific perception, </a:t>
            </a:r>
            <a:r>
              <a:rPr lang="en-CA" dirty="0"/>
              <a:t>your brand story is one of your best tools</a:t>
            </a:r>
            <a:r>
              <a:rPr lang="en-IE" dirty="0"/>
              <a:t>. You can attend to the two most powerful emotions once you know your customer: desire and fear.</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
        <p:nvSpPr>
          <p:cNvPr id="6" name="Google Shape;58;p5">
            <a:extLst>
              <a:ext uri="{FF2B5EF4-FFF2-40B4-BE49-F238E27FC236}">
                <a16:creationId xmlns:a16="http://schemas.microsoft.com/office/drawing/2014/main" id="{814BE3D6-72EE-944B-AB28-46FF0441D60E}"/>
              </a:ext>
            </a:extLst>
          </p:cNvPr>
          <p:cNvSpPr/>
          <p:nvPr/>
        </p:nvSpPr>
        <p:spPr>
          <a:xfrm rot="285998">
            <a:off x="-165672" y="600156"/>
            <a:ext cx="527469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 name="Google Shape;350;p41">
            <a:extLst>
              <a:ext uri="{FF2B5EF4-FFF2-40B4-BE49-F238E27FC236}">
                <a16:creationId xmlns:a16="http://schemas.microsoft.com/office/drawing/2014/main" id="{19D02783-F743-2646-AED4-2C055CBE726F}"/>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Developing your Brand</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17" name="Google Shape;364;p43" descr="For internal use only." title="GoPro - About Us">
            <a:hlinkClick r:id="rId3"/>
            <a:extLst>
              <a:ext uri="{FF2B5EF4-FFF2-40B4-BE49-F238E27FC236}">
                <a16:creationId xmlns:a16="http://schemas.microsoft.com/office/drawing/2014/main" id="{2A55C8AD-AFC0-7744-9E75-D5DFD722C072}"/>
              </a:ext>
            </a:extLst>
          </p:cNvPr>
          <p:cNvPicPr preferRelativeResize="0"/>
          <p:nvPr/>
        </p:nvPicPr>
        <p:blipFill rotWithShape="1">
          <a:blip r:embed="rId4">
            <a:alphaModFix/>
          </a:blip>
          <a:srcRect l="7095" t="13075" r="8040" b="15104"/>
          <a:stretch/>
        </p:blipFill>
        <p:spPr>
          <a:xfrm>
            <a:off x="6113026" y="2014329"/>
            <a:ext cx="4939287" cy="3135191"/>
          </a:xfrm>
          <a:prstGeom prst="rect">
            <a:avLst/>
          </a:prstGeom>
          <a:noFill/>
          <a:ln>
            <a:noFill/>
          </a:ln>
        </p:spPr>
      </p:pic>
      <p:sp>
        <p:nvSpPr>
          <p:cNvPr id="5" name="Google Shape;58;p5">
            <a:extLst>
              <a:ext uri="{FF2B5EF4-FFF2-40B4-BE49-F238E27FC236}">
                <a16:creationId xmlns:a16="http://schemas.microsoft.com/office/drawing/2014/main" id="{07767F0D-432C-FC46-A666-ED56EC2D7760}"/>
              </a:ext>
            </a:extLst>
          </p:cNvPr>
          <p:cNvSpPr/>
          <p:nvPr/>
        </p:nvSpPr>
        <p:spPr>
          <a:xfrm rot="285998">
            <a:off x="-165672" y="600156"/>
            <a:ext cx="527469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50" name="Google Shape;350;p4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a:t>Developing your Brand</a:t>
            </a:r>
            <a:endParaRPr/>
          </a:p>
          <a:p>
            <a:pPr marL="0" lvl="0" indent="0" algn="l" rtl="0">
              <a:lnSpc>
                <a:spcPct val="90000"/>
              </a:lnSpc>
              <a:spcBef>
                <a:spcPts val="1000"/>
              </a:spcBef>
              <a:spcAft>
                <a:spcPts val="0"/>
              </a:spcAft>
              <a:buClr>
                <a:schemeClr val="lt1"/>
              </a:buClr>
              <a:buSzPts val="3600"/>
              <a:buNone/>
            </a:pPr>
            <a:endParaRPr/>
          </a:p>
        </p:txBody>
      </p:sp>
      <p:sp>
        <p:nvSpPr>
          <p:cNvPr id="351" name="Google Shape;351;p41"/>
          <p:cNvSpPr txBox="1">
            <a:spLocks noGrp="1"/>
          </p:cNvSpPr>
          <p:nvPr>
            <p:ph type="body" idx="2"/>
          </p:nvPr>
        </p:nvSpPr>
        <p:spPr>
          <a:xfrm>
            <a:off x="658268" y="1945346"/>
            <a:ext cx="4569525" cy="4129572"/>
          </a:xfrm>
          <a:prstGeom prst="rect">
            <a:avLst/>
          </a:prstGeom>
          <a:noFill/>
          <a:ln>
            <a:noFill/>
          </a:ln>
        </p:spPr>
        <p:txBody>
          <a:bodyPr spcFirstLastPara="1" wrap="square" lIns="91425" tIns="45700" rIns="91425" bIns="45700" anchor="t" anchorCtr="0">
            <a:noAutofit/>
          </a:bodyPr>
          <a:lstStyle/>
          <a:p>
            <a:pPr marL="0" lvl="0" indent="0" algn="ctr">
              <a:buNone/>
            </a:pPr>
            <a:r>
              <a:rPr lang="en-IE" i="1" dirty="0"/>
              <a:t>“GoPro frees people to celebrate the moment, inspiring others to do the same. From cameras and drones to apps and accessories, everything we do is geared to help you capture life as you live it, share the experience and pass on the stoke. We believe that sharing our experiences makes them more meaningful and way more fun.”</a:t>
            </a:r>
          </a:p>
          <a:p>
            <a:pPr marL="0" lvl="0" indent="0" algn="ctr">
              <a:buNone/>
            </a:pPr>
            <a:endParaRPr lang="en-IE" sz="1100" i="1" dirty="0"/>
          </a:p>
          <a:p>
            <a:pPr marL="0" lvl="0" indent="0" algn="ctr">
              <a:buNone/>
            </a:pPr>
            <a:r>
              <a:rPr lang="en-IE" b="1" dirty="0">
                <a:solidFill>
                  <a:srgbClr val="DA2128"/>
                </a:solidFill>
              </a:rPr>
              <a:t>(</a:t>
            </a:r>
            <a:r>
              <a:rPr lang="en-IE" b="1" dirty="0" err="1">
                <a:solidFill>
                  <a:srgbClr val="DA2128"/>
                </a:solidFill>
              </a:rPr>
              <a:t>GoPro.com</a:t>
            </a:r>
            <a:r>
              <a:rPr lang="en-IE" b="1" dirty="0">
                <a:solidFill>
                  <a:srgbClr val="DA2128"/>
                </a:solidFill>
              </a:rPr>
              <a:t>)</a:t>
            </a:r>
          </a:p>
          <a:p>
            <a:pPr marL="0" lvl="0" indent="0">
              <a:buNone/>
            </a:pPr>
            <a:endParaRPr lang="en-IE" dirty="0"/>
          </a:p>
          <a:p>
            <a:pPr marL="342900" lvl="0" indent="0">
              <a:buNone/>
            </a:pPr>
            <a:endParaRPr lang="en-IE" dirty="0"/>
          </a:p>
          <a:p>
            <a:pPr marL="342900" lvl="0" indent="0">
              <a:buNone/>
            </a:pPr>
            <a:endParaRPr lang="en-IE" dirty="0"/>
          </a:p>
          <a:p>
            <a:pPr marL="342900" lvl="0" indent="0">
              <a:buNone/>
            </a:pPr>
            <a:endParaRPr lang="en-IE" dirty="0"/>
          </a:p>
          <a:p>
            <a:pPr marL="342900" lvl="0" indent="0">
              <a:buNone/>
            </a:pPr>
            <a:endParaRPr lang="en-IE" dirty="0"/>
          </a:p>
          <a:p>
            <a:pPr marL="342900" lvl="0" indent="0">
              <a:buNone/>
            </a:pPr>
            <a:endParaRPr lang="en-IE" dirty="0"/>
          </a:p>
        </p:txBody>
      </p:sp>
      <p:sp>
        <p:nvSpPr>
          <p:cNvPr id="2" name="Rectangle 1">
            <a:extLst>
              <a:ext uri="{FF2B5EF4-FFF2-40B4-BE49-F238E27FC236}">
                <a16:creationId xmlns:a16="http://schemas.microsoft.com/office/drawing/2014/main" id="{F7B1D8FE-7159-CC4F-929B-F6C816A275B7}"/>
              </a:ext>
            </a:extLst>
          </p:cNvPr>
          <p:cNvSpPr/>
          <p:nvPr/>
        </p:nvSpPr>
        <p:spPr>
          <a:xfrm>
            <a:off x="7766073" y="5894846"/>
            <a:ext cx="5251902" cy="369332"/>
          </a:xfrm>
          <a:prstGeom prst="rect">
            <a:avLst/>
          </a:prstGeom>
        </p:spPr>
        <p:txBody>
          <a:bodyPr wrap="square">
            <a:spAutoFit/>
          </a:bodyPr>
          <a:lstStyle/>
          <a:p>
            <a:r>
              <a:rPr lang="en-CA" sz="1800" dirty="0">
                <a:latin typeface="Calibri" panose="020F0502020204030204" pitchFamily="34" charset="0"/>
                <a:cs typeface="Calibri" panose="020F0502020204030204" pitchFamily="34" charset="0"/>
                <a:hlinkClick r:id="rId3"/>
              </a:rPr>
              <a:t>Video Link</a:t>
            </a:r>
            <a:endParaRPr lang="en-CA" sz="1800" dirty="0">
              <a:latin typeface="Calibri" panose="020F0502020204030204" pitchFamily="34" charset="0"/>
              <a:cs typeface="Calibri" panose="020F0502020204030204" pitchFamily="34" charset="0"/>
            </a:endParaRPr>
          </a:p>
        </p:txBody>
      </p:sp>
      <p:grpSp>
        <p:nvGrpSpPr>
          <p:cNvPr id="10" name="Google Shape;664;p39">
            <a:extLst>
              <a:ext uri="{FF2B5EF4-FFF2-40B4-BE49-F238E27FC236}">
                <a16:creationId xmlns:a16="http://schemas.microsoft.com/office/drawing/2014/main" id="{D6CC0883-2BBA-1346-9015-27513B683AB2}"/>
              </a:ext>
            </a:extLst>
          </p:cNvPr>
          <p:cNvGrpSpPr/>
          <p:nvPr/>
        </p:nvGrpSpPr>
        <p:grpSpPr>
          <a:xfrm>
            <a:off x="7244564" y="5878388"/>
            <a:ext cx="393060" cy="393060"/>
            <a:chOff x="5941025" y="3634400"/>
            <a:chExt cx="467650" cy="467650"/>
          </a:xfrm>
        </p:grpSpPr>
        <p:sp>
          <p:nvSpPr>
            <p:cNvPr id="11" name="Google Shape;665;p39">
              <a:extLst>
                <a:ext uri="{FF2B5EF4-FFF2-40B4-BE49-F238E27FC236}">
                  <a16:creationId xmlns:a16="http://schemas.microsoft.com/office/drawing/2014/main" id="{182A455A-301E-6440-8F87-111D3539B59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a:extLst>
                <a:ext uri="{FF2B5EF4-FFF2-40B4-BE49-F238E27FC236}">
                  <a16:creationId xmlns:a16="http://schemas.microsoft.com/office/drawing/2014/main" id="{1CFA8D17-C792-5949-8BE5-2F71C96775E2}"/>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a:extLst>
                <a:ext uri="{FF2B5EF4-FFF2-40B4-BE49-F238E27FC236}">
                  <a16:creationId xmlns:a16="http://schemas.microsoft.com/office/drawing/2014/main" id="{88343811-D721-AC42-A1E7-8109498F2E00}"/>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a:extLst>
                <a:ext uri="{FF2B5EF4-FFF2-40B4-BE49-F238E27FC236}">
                  <a16:creationId xmlns:a16="http://schemas.microsoft.com/office/drawing/2014/main" id="{FAB8C50F-7675-DC44-84FD-383F7130E468}"/>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a:extLst>
                <a:ext uri="{FF2B5EF4-FFF2-40B4-BE49-F238E27FC236}">
                  <a16:creationId xmlns:a16="http://schemas.microsoft.com/office/drawing/2014/main" id="{A26298D6-C2C9-184B-ABB3-44CC556466BF}"/>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a:extLst>
                <a:ext uri="{FF2B5EF4-FFF2-40B4-BE49-F238E27FC236}">
                  <a16:creationId xmlns:a16="http://schemas.microsoft.com/office/drawing/2014/main" id="{363BEB21-E2A1-E949-AEDA-035B0489844E}"/>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 name="Picture 5">
            <a:hlinkClick r:id="rId3"/>
            <a:extLst>
              <a:ext uri="{FF2B5EF4-FFF2-40B4-BE49-F238E27FC236}">
                <a16:creationId xmlns:a16="http://schemas.microsoft.com/office/drawing/2014/main" id="{5873723C-E205-7845-B880-011337B65849}"/>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147468" y="1683567"/>
            <a:ext cx="6790078" cy="4129572"/>
          </a:xfrm>
          <a:prstGeom prst="rect">
            <a:avLst/>
          </a:prstGeom>
        </p:spPr>
      </p:pic>
    </p:spTree>
    <p:extLst>
      <p:ext uri="{BB962C8B-B14F-4D97-AF65-F5344CB8AC3E}">
        <p14:creationId xmlns:p14="http://schemas.microsoft.com/office/powerpoint/2010/main" val="7025834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6" name="Google Shape;58;p5">
            <a:extLst>
              <a:ext uri="{FF2B5EF4-FFF2-40B4-BE49-F238E27FC236}">
                <a16:creationId xmlns:a16="http://schemas.microsoft.com/office/drawing/2014/main" id="{814BE3D6-72EE-944B-AB28-46FF0441D60E}"/>
              </a:ext>
            </a:extLst>
          </p:cNvPr>
          <p:cNvSpPr/>
          <p:nvPr/>
        </p:nvSpPr>
        <p:spPr>
          <a:xfrm rot="285998">
            <a:off x="-165672" y="600156"/>
            <a:ext cx="527469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 name="Google Shape;350;p41">
            <a:extLst>
              <a:ext uri="{FF2B5EF4-FFF2-40B4-BE49-F238E27FC236}">
                <a16:creationId xmlns:a16="http://schemas.microsoft.com/office/drawing/2014/main" id="{19D02783-F743-2646-AED4-2C055CBE726F}"/>
              </a:ext>
            </a:extLst>
          </p:cNvPr>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Developing your Brand</a:t>
            </a:r>
            <a:endParaRPr dirty="0"/>
          </a:p>
          <a:p>
            <a:pPr marL="0" lvl="0" indent="0" algn="l" rtl="0">
              <a:lnSpc>
                <a:spcPct val="90000"/>
              </a:lnSpc>
              <a:spcBef>
                <a:spcPts val="1000"/>
              </a:spcBef>
              <a:spcAft>
                <a:spcPts val="0"/>
              </a:spcAft>
              <a:buClr>
                <a:schemeClr val="lt1"/>
              </a:buClr>
              <a:buSzPts val="3600"/>
              <a:buNone/>
            </a:pPr>
            <a:endParaRPr dirty="0"/>
          </a:p>
        </p:txBody>
      </p:sp>
      <p:sp>
        <p:nvSpPr>
          <p:cNvPr id="357" name="Google Shape;357;p42"/>
          <p:cNvSpPr txBox="1">
            <a:spLocks noGrp="1"/>
          </p:cNvSpPr>
          <p:nvPr>
            <p:ph type="body" idx="2"/>
          </p:nvPr>
        </p:nvSpPr>
        <p:spPr>
          <a:xfrm>
            <a:off x="706821" y="1886140"/>
            <a:ext cx="11043402" cy="4169140"/>
          </a:xfrm>
          <a:prstGeom prst="rect">
            <a:avLst/>
          </a:prstGeom>
          <a:noFill/>
          <a:ln>
            <a:noFill/>
          </a:ln>
        </p:spPr>
        <p:txBody>
          <a:bodyPr spcFirstLastPara="1" wrap="square" lIns="91425" tIns="45700" rIns="91425" bIns="45700" numCol="2" anchor="t" anchorCtr="0">
            <a:noAutofit/>
          </a:bodyPr>
          <a:lstStyle/>
          <a:p>
            <a:pPr marL="0" lvl="0" indent="0" algn="l" rtl="0">
              <a:lnSpc>
                <a:spcPct val="90000"/>
              </a:lnSpc>
              <a:spcBef>
                <a:spcPts val="0"/>
              </a:spcBef>
              <a:spcAft>
                <a:spcPts val="0"/>
              </a:spcAft>
              <a:buSzPts val="3200"/>
              <a:buNone/>
            </a:pPr>
            <a:r>
              <a:rPr lang="en-IE" sz="2800" b="1" dirty="0">
                <a:solidFill>
                  <a:srgbClr val="DA2128"/>
                </a:solidFill>
              </a:rPr>
              <a:t>Your Brand Story</a:t>
            </a:r>
          </a:p>
          <a:p>
            <a:pPr marL="0" lvl="0" indent="0" algn="l" rtl="0">
              <a:lnSpc>
                <a:spcPct val="90000"/>
              </a:lnSpc>
              <a:spcBef>
                <a:spcPts val="0"/>
              </a:spcBef>
              <a:spcAft>
                <a:spcPts val="0"/>
              </a:spcAft>
              <a:buSzPts val="3200"/>
              <a:buNone/>
            </a:pPr>
            <a:endParaRPr sz="1200" dirty="0"/>
          </a:p>
          <a:p>
            <a:pPr marL="365125" lvl="0" indent="-274638"/>
            <a:r>
              <a:rPr lang="en-IE" dirty="0"/>
              <a:t>There are some key aspects to keep in mind when creating your story:</a:t>
            </a:r>
          </a:p>
          <a:p>
            <a:pPr marL="365125" lvl="0" indent="-274638"/>
            <a:r>
              <a:rPr lang="en-IE" dirty="0"/>
              <a:t>Keep it </a:t>
            </a:r>
            <a:r>
              <a:rPr lang="en-IE" b="1" dirty="0"/>
              <a:t>relevant </a:t>
            </a:r>
            <a:r>
              <a:rPr lang="en-IE" dirty="0"/>
              <a:t>- speak about the brand, about the product, about the relevant cultural elements. </a:t>
            </a:r>
          </a:p>
          <a:p>
            <a:pPr marL="365125" lvl="0" indent="-274638"/>
            <a:r>
              <a:rPr lang="en-IE" dirty="0"/>
              <a:t>Keep it in line with your </a:t>
            </a:r>
            <a:r>
              <a:rPr lang="en-IE" b="1" dirty="0"/>
              <a:t>positioning </a:t>
            </a:r>
            <a:r>
              <a:rPr lang="en-IE" dirty="0"/>
              <a:t>- your brand purpose and position should be defined and you know what you want your customer to think. Focus on that.</a:t>
            </a:r>
          </a:p>
          <a:p>
            <a:pPr marL="365125" lvl="0" indent="-274638"/>
            <a:endParaRPr lang="en-IE" dirty="0"/>
          </a:p>
          <a:p>
            <a:pPr marL="365125" lvl="0" indent="-274638"/>
            <a:endParaRPr lang="en-IE" dirty="0"/>
          </a:p>
          <a:p>
            <a:pPr marL="365125" lvl="0" indent="-274638"/>
            <a:endParaRPr lang="en-IE" dirty="0"/>
          </a:p>
          <a:p>
            <a:pPr marL="365125" lvl="0" indent="-274638"/>
            <a:endParaRPr lang="en-IE" dirty="0"/>
          </a:p>
          <a:p>
            <a:pPr marL="365125" lvl="0" indent="-274638"/>
            <a:endParaRPr lang="en-IE" dirty="0"/>
          </a:p>
          <a:p>
            <a:pPr marL="365125" lvl="0" indent="-274638"/>
            <a:r>
              <a:rPr lang="en-IE" dirty="0"/>
              <a:t>Make it </a:t>
            </a:r>
            <a:r>
              <a:rPr lang="en-IE" b="1" dirty="0"/>
              <a:t>emotional </a:t>
            </a:r>
            <a:r>
              <a:rPr lang="en-IE" dirty="0"/>
              <a:t>- you want to trigger an emotional response. This will lead to a stronger bond between your brand and your customers.</a:t>
            </a:r>
          </a:p>
          <a:p>
            <a:pPr marL="365125" lvl="0" indent="-274638"/>
            <a:r>
              <a:rPr lang="en-IE" dirty="0"/>
              <a:t>Be </a:t>
            </a:r>
            <a:r>
              <a:rPr lang="en-IE" b="1" dirty="0"/>
              <a:t>creative </a:t>
            </a:r>
            <a:r>
              <a:rPr lang="en-IE" dirty="0"/>
              <a:t>- avoid using clichés and standard practices. You want to stand out from the crowd so be unique when telling your story.</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extLst>
      <p:ext uri="{BB962C8B-B14F-4D97-AF65-F5344CB8AC3E}">
        <p14:creationId xmlns:p14="http://schemas.microsoft.com/office/powerpoint/2010/main" val="3867086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6" name="Google Shape;376;p45"/>
          <p:cNvSpPr txBox="1">
            <a:spLocks noGrp="1"/>
          </p:cNvSpPr>
          <p:nvPr>
            <p:ph type="body" idx="2"/>
          </p:nvPr>
        </p:nvSpPr>
        <p:spPr>
          <a:xfrm>
            <a:off x="658268" y="2067339"/>
            <a:ext cx="6577419" cy="422186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A credible Brand</a:t>
            </a:r>
            <a:endParaRPr dirty="0"/>
          </a:p>
          <a:p>
            <a:pPr marL="342900" lvl="0" indent="-342900" algn="l" rtl="0">
              <a:lnSpc>
                <a:spcPct val="90000"/>
              </a:lnSpc>
              <a:spcBef>
                <a:spcPts val="1000"/>
              </a:spcBef>
              <a:spcAft>
                <a:spcPts val="0"/>
              </a:spcAft>
              <a:buSzPts val="2400"/>
              <a:buChar char="•"/>
            </a:pPr>
            <a:r>
              <a:rPr lang="en-IE" dirty="0"/>
              <a:t>When customers create an association with your brand, they expect trust and security. One of the best ways to achieve this is through transparency and promise delivery.</a:t>
            </a:r>
            <a:endParaRPr dirty="0"/>
          </a:p>
          <a:p>
            <a:pPr marL="342900" lvl="0" indent="-342900" algn="l" rtl="0">
              <a:lnSpc>
                <a:spcPct val="90000"/>
              </a:lnSpc>
              <a:spcBef>
                <a:spcPts val="1000"/>
              </a:spcBef>
              <a:spcAft>
                <a:spcPts val="0"/>
              </a:spcAft>
              <a:buSzPts val="2400"/>
              <a:buChar char="•"/>
            </a:pPr>
            <a:r>
              <a:rPr lang="en-IE" dirty="0"/>
              <a:t>Be clear with your customers about prices, product features, mistakes that you make. </a:t>
            </a:r>
            <a:endParaRPr dirty="0"/>
          </a:p>
          <a:p>
            <a:pPr marL="342900" lvl="0" indent="-342900" algn="l" rtl="0">
              <a:lnSpc>
                <a:spcPct val="90000"/>
              </a:lnSpc>
              <a:spcBef>
                <a:spcPts val="1000"/>
              </a:spcBef>
              <a:spcAft>
                <a:spcPts val="0"/>
              </a:spcAft>
              <a:buSzPts val="2400"/>
              <a:buChar char="•"/>
            </a:pPr>
            <a:r>
              <a:rPr lang="en-IE" dirty="0"/>
              <a:t>Deliver on your promise of quality, product benefits and if you fail, find a way to fix it.</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
        <p:nvSpPr>
          <p:cNvPr id="7" name="Google Shape;58;p5">
            <a:extLst>
              <a:ext uri="{FF2B5EF4-FFF2-40B4-BE49-F238E27FC236}">
                <a16:creationId xmlns:a16="http://schemas.microsoft.com/office/drawing/2014/main" id="{87C1A205-3B30-7E4F-819E-3521779560A0}"/>
              </a:ext>
            </a:extLst>
          </p:cNvPr>
          <p:cNvSpPr/>
          <p:nvPr/>
        </p:nvSpPr>
        <p:spPr>
          <a:xfrm rot="285998">
            <a:off x="-165672" y="600156"/>
            <a:ext cx="527469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350;p41">
            <a:extLst>
              <a:ext uri="{FF2B5EF4-FFF2-40B4-BE49-F238E27FC236}">
                <a16:creationId xmlns:a16="http://schemas.microsoft.com/office/drawing/2014/main" id="{9AB3B02B-616C-2448-8BF7-E310FB76F5C2}"/>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Developing your Brand</a:t>
            </a:r>
            <a:endParaRPr dirty="0"/>
          </a:p>
          <a:p>
            <a:pPr marL="0" lvl="0" indent="0" algn="l" rtl="0">
              <a:lnSpc>
                <a:spcPct val="90000"/>
              </a:lnSpc>
              <a:spcBef>
                <a:spcPts val="1000"/>
              </a:spcBef>
              <a:spcAft>
                <a:spcPts val="0"/>
              </a:spcAft>
              <a:buClr>
                <a:schemeClr val="lt1"/>
              </a:buClr>
              <a:buSzPts val="3600"/>
              <a:buNone/>
            </a:pPr>
            <a:endParaRPr dirty="0"/>
          </a:p>
        </p:txBody>
      </p:sp>
      <p:sp>
        <p:nvSpPr>
          <p:cNvPr id="9" name="Freeform 8">
            <a:extLst>
              <a:ext uri="{FF2B5EF4-FFF2-40B4-BE49-F238E27FC236}">
                <a16:creationId xmlns:a16="http://schemas.microsoft.com/office/drawing/2014/main" id="{A0F577EB-4C84-434A-B9CC-27A35E4BE84F}"/>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tretch>
              <a:fillRect l="-24495" r="-26152" b="-235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oogle Shape;56;p5">
            <a:extLst>
              <a:ext uri="{FF2B5EF4-FFF2-40B4-BE49-F238E27FC236}">
                <a16:creationId xmlns:a16="http://schemas.microsoft.com/office/drawing/2014/main" id="{F9DEB989-89ED-3342-8D79-A9EFF550F26A}"/>
              </a:ext>
            </a:extLst>
          </p:cNvPr>
          <p:cNvPicPr preferRelativeResize="0"/>
          <p:nvPr/>
        </p:nvPicPr>
        <p:blipFill rotWithShape="1">
          <a:blip r:embed="rId4">
            <a:alphaModFix/>
          </a:blip>
          <a:srcRect l="396" t="12816" r="-396" b="-12816"/>
          <a:stretch/>
        </p:blipFill>
        <p:spPr>
          <a:xfrm>
            <a:off x="7761358" y="5674"/>
            <a:ext cx="2928731" cy="2326714"/>
          </a:xfrm>
          <a:prstGeom prst="rect">
            <a:avLst/>
          </a:prstGeom>
          <a:noFill/>
          <a:ln>
            <a:noFill/>
          </a:ln>
        </p:spPr>
      </p:pic>
      <p:pic>
        <p:nvPicPr>
          <p:cNvPr id="11" name="Google Shape;60;p5">
            <a:extLst>
              <a:ext uri="{FF2B5EF4-FFF2-40B4-BE49-F238E27FC236}">
                <a16:creationId xmlns:a16="http://schemas.microsoft.com/office/drawing/2014/main" id="{6E6F882B-80EE-9E40-809B-9F86AFAAC542}"/>
              </a:ext>
            </a:extLst>
          </p:cNvPr>
          <p:cNvPicPr preferRelativeResize="0"/>
          <p:nvPr/>
        </p:nvPicPr>
        <p:blipFill rotWithShape="1">
          <a:blip r:embed="rId5">
            <a:alphaModFix/>
          </a:blip>
          <a:srcRect t="48629"/>
          <a:stretch/>
        </p:blipFill>
        <p:spPr>
          <a:xfrm>
            <a:off x="6634461" y="0"/>
            <a:ext cx="2295144" cy="106003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3" name="Google Shape;383;p46"/>
          <p:cNvSpPr txBox="1">
            <a:spLocks noGrp="1"/>
          </p:cNvSpPr>
          <p:nvPr>
            <p:ph type="body" idx="2"/>
          </p:nvPr>
        </p:nvSpPr>
        <p:spPr>
          <a:xfrm>
            <a:off x="610742" y="1828799"/>
            <a:ext cx="10970516"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A credible Brand</a:t>
            </a:r>
            <a:endParaRPr dirty="0"/>
          </a:p>
          <a:p>
            <a:pPr marL="0" lvl="0" indent="0" algn="just" rtl="0">
              <a:lnSpc>
                <a:spcPct val="90000"/>
              </a:lnSpc>
              <a:spcBef>
                <a:spcPts val="1000"/>
              </a:spcBef>
              <a:spcAft>
                <a:spcPts val="0"/>
              </a:spcAft>
              <a:buSzPts val="2400"/>
              <a:buNone/>
            </a:pPr>
            <a:r>
              <a:rPr lang="en-IE" dirty="0"/>
              <a:t>Seeing your logo, hearing about your brand or reading your brand name should immediately reinforce a feeling of trust, as well as a level of expectation. For example: </a:t>
            </a:r>
            <a:endParaRPr dirty="0"/>
          </a:p>
          <a:p>
            <a:pPr marL="342900" lvl="0" indent="0" algn="l" rtl="0">
              <a:lnSpc>
                <a:spcPct val="90000"/>
              </a:lnSpc>
              <a:spcBef>
                <a:spcPts val="1000"/>
              </a:spcBef>
              <a:spcAft>
                <a:spcPts val="0"/>
              </a:spcAft>
              <a:buSzPts val="2400"/>
              <a:buNone/>
            </a:pPr>
            <a:endParaRPr dirty="0"/>
          </a:p>
        </p:txBody>
      </p:sp>
      <p:sp>
        <p:nvSpPr>
          <p:cNvPr id="10" name="Google Shape;58;p5">
            <a:extLst>
              <a:ext uri="{FF2B5EF4-FFF2-40B4-BE49-F238E27FC236}">
                <a16:creationId xmlns:a16="http://schemas.microsoft.com/office/drawing/2014/main" id="{948B8DF4-0631-8B41-8E5F-728D9C80F5A7}"/>
              </a:ext>
            </a:extLst>
          </p:cNvPr>
          <p:cNvSpPr/>
          <p:nvPr/>
        </p:nvSpPr>
        <p:spPr>
          <a:xfrm rot="285998">
            <a:off x="-165672" y="600156"/>
            <a:ext cx="527469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1" name="Google Shape;350;p41">
            <a:extLst>
              <a:ext uri="{FF2B5EF4-FFF2-40B4-BE49-F238E27FC236}">
                <a16:creationId xmlns:a16="http://schemas.microsoft.com/office/drawing/2014/main" id="{DFAB00CE-797F-3841-87E9-3C714B4572DA}"/>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Developing your Brand</a:t>
            </a:r>
            <a:endParaRPr dirty="0"/>
          </a:p>
          <a:p>
            <a:pPr marL="0" lvl="0" indent="0" algn="l" rtl="0">
              <a:lnSpc>
                <a:spcPct val="90000"/>
              </a:lnSpc>
              <a:spcBef>
                <a:spcPts val="1000"/>
              </a:spcBef>
              <a:spcAft>
                <a:spcPts val="0"/>
              </a:spcAft>
              <a:buClr>
                <a:schemeClr val="lt1"/>
              </a:buClr>
              <a:buSzPts val="3600"/>
              <a:buNone/>
            </a:pPr>
            <a:endParaRPr dirty="0"/>
          </a:p>
        </p:txBody>
      </p:sp>
      <p:sp>
        <p:nvSpPr>
          <p:cNvPr id="12" name="Google Shape;383;p46">
            <a:extLst>
              <a:ext uri="{FF2B5EF4-FFF2-40B4-BE49-F238E27FC236}">
                <a16:creationId xmlns:a16="http://schemas.microsoft.com/office/drawing/2014/main" id="{77E0BCE6-EB02-A949-9883-DC0CBBD24603}"/>
              </a:ext>
            </a:extLst>
          </p:cNvPr>
          <p:cNvSpPr txBox="1">
            <a:spLocks/>
          </p:cNvSpPr>
          <p:nvPr/>
        </p:nvSpPr>
        <p:spPr>
          <a:xfrm>
            <a:off x="610742" y="3559704"/>
            <a:ext cx="6704458" cy="273955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FDB614"/>
              </a:buClr>
              <a:buSzPts val="2400"/>
              <a:buFont typeface="Arial"/>
              <a:buChar char="•"/>
              <a:defRPr sz="2400" b="0" i="0" u="none" strike="noStrike" cap="none">
                <a:solidFill>
                  <a:srgbClr val="4D4D4C"/>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indent="-342900">
              <a:spcBef>
                <a:spcPts val="0"/>
              </a:spcBef>
            </a:pPr>
            <a:r>
              <a:rPr lang="en-IE" dirty="0"/>
              <a:t>Once you see </a:t>
            </a:r>
            <a:r>
              <a:rPr lang="en-IE" u="sng" dirty="0">
                <a:solidFill>
                  <a:schemeClr val="hlink"/>
                </a:solidFill>
                <a:hlinkClick r:id="rId3"/>
              </a:rPr>
              <a:t>Visa’s logo</a:t>
            </a:r>
            <a:r>
              <a:rPr lang="en-IE" dirty="0"/>
              <a:t>, you know it’s secure (in fact, many brands place the logo on their sites to reinforce trust).</a:t>
            </a:r>
          </a:p>
          <a:p>
            <a:pPr marL="342900" indent="0">
              <a:spcBef>
                <a:spcPts val="0"/>
              </a:spcBef>
              <a:buFont typeface="Arial"/>
              <a:buNone/>
            </a:pPr>
            <a:endParaRPr lang="en-IE" dirty="0"/>
          </a:p>
          <a:p>
            <a:pPr marL="342900" indent="-342900">
              <a:spcBef>
                <a:spcPts val="0"/>
              </a:spcBef>
            </a:pPr>
            <a:r>
              <a:rPr lang="en-IE" dirty="0"/>
              <a:t>When you see the </a:t>
            </a:r>
            <a:r>
              <a:rPr lang="en-IE" u="sng" dirty="0">
                <a:solidFill>
                  <a:schemeClr val="hlink"/>
                </a:solidFill>
                <a:hlinkClick r:id="rId4"/>
              </a:rPr>
              <a:t>Superman</a:t>
            </a:r>
            <a:r>
              <a:rPr lang="en-IE" dirty="0"/>
              <a:t> logo, you know you can expect fairness and justice.</a:t>
            </a:r>
          </a:p>
          <a:p>
            <a:pPr marL="342900" indent="0">
              <a:buFont typeface="Arial"/>
              <a:buNone/>
            </a:pPr>
            <a:endParaRPr lang="en-IE" dirty="0"/>
          </a:p>
          <a:p>
            <a:pPr marL="342900" indent="0">
              <a:buFont typeface="Arial"/>
              <a:buNone/>
            </a:pPr>
            <a:endParaRPr lang="en-IE" dirty="0"/>
          </a:p>
        </p:txBody>
      </p:sp>
      <p:pic>
        <p:nvPicPr>
          <p:cNvPr id="15" name="Google Shape;384;p46">
            <a:extLst>
              <a:ext uri="{FF2B5EF4-FFF2-40B4-BE49-F238E27FC236}">
                <a16:creationId xmlns:a16="http://schemas.microsoft.com/office/drawing/2014/main" id="{A3E077C2-1126-A940-83C2-F3C6147E0FCE}"/>
              </a:ext>
            </a:extLst>
          </p:cNvPr>
          <p:cNvPicPr preferRelativeResize="0"/>
          <p:nvPr/>
        </p:nvPicPr>
        <p:blipFill rotWithShape="1">
          <a:blip r:embed="rId5">
            <a:alphaModFix/>
          </a:blip>
          <a:srcRect l="46101" t="20500" r="11641" b="18774"/>
          <a:stretch/>
        </p:blipFill>
        <p:spPr>
          <a:xfrm>
            <a:off x="7473916" y="3764408"/>
            <a:ext cx="2231240" cy="1719529"/>
          </a:xfrm>
          <a:prstGeom prst="rect">
            <a:avLst/>
          </a:prstGeom>
          <a:noFill/>
          <a:ln>
            <a:noFill/>
          </a:ln>
        </p:spPr>
      </p:pic>
      <p:pic>
        <p:nvPicPr>
          <p:cNvPr id="16" name="Google Shape;385;p46">
            <a:extLst>
              <a:ext uri="{FF2B5EF4-FFF2-40B4-BE49-F238E27FC236}">
                <a16:creationId xmlns:a16="http://schemas.microsoft.com/office/drawing/2014/main" id="{60A8A8E8-6EFF-C741-9106-FCBBE17FE51E}"/>
              </a:ext>
            </a:extLst>
          </p:cNvPr>
          <p:cNvPicPr preferRelativeResize="0"/>
          <p:nvPr/>
        </p:nvPicPr>
        <p:blipFill rotWithShape="1">
          <a:blip r:embed="rId6">
            <a:alphaModFix/>
          </a:blip>
          <a:srcRect/>
          <a:stretch/>
        </p:blipFill>
        <p:spPr>
          <a:xfrm>
            <a:off x="9829493" y="3975652"/>
            <a:ext cx="1773285" cy="133072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10" name="Google Shape;58;p5">
            <a:extLst>
              <a:ext uri="{FF2B5EF4-FFF2-40B4-BE49-F238E27FC236}">
                <a16:creationId xmlns:a16="http://schemas.microsoft.com/office/drawing/2014/main" id="{948B8DF4-0631-8B41-8E5F-728D9C80F5A7}"/>
              </a:ext>
            </a:extLst>
          </p:cNvPr>
          <p:cNvSpPr/>
          <p:nvPr/>
        </p:nvSpPr>
        <p:spPr>
          <a:xfrm rot="285998">
            <a:off x="-165672" y="600156"/>
            <a:ext cx="527469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1" name="Google Shape;350;p41">
            <a:extLst>
              <a:ext uri="{FF2B5EF4-FFF2-40B4-BE49-F238E27FC236}">
                <a16:creationId xmlns:a16="http://schemas.microsoft.com/office/drawing/2014/main" id="{DFAB00CE-797F-3841-87E9-3C714B4572DA}"/>
              </a:ext>
            </a:extLst>
          </p:cNvPr>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Developing your Brand</a:t>
            </a:r>
            <a:endParaRPr dirty="0"/>
          </a:p>
          <a:p>
            <a:pPr marL="0" lvl="0" indent="0" algn="l" rtl="0">
              <a:lnSpc>
                <a:spcPct val="90000"/>
              </a:lnSpc>
              <a:spcBef>
                <a:spcPts val="1000"/>
              </a:spcBef>
              <a:spcAft>
                <a:spcPts val="0"/>
              </a:spcAft>
              <a:buClr>
                <a:schemeClr val="lt1"/>
              </a:buClr>
              <a:buSzPts val="3600"/>
              <a:buNone/>
            </a:pPr>
            <a:endParaRPr dirty="0"/>
          </a:p>
        </p:txBody>
      </p:sp>
      <p:sp>
        <p:nvSpPr>
          <p:cNvPr id="383" name="Google Shape;383;p46"/>
          <p:cNvSpPr txBox="1">
            <a:spLocks noGrp="1"/>
          </p:cNvSpPr>
          <p:nvPr>
            <p:ph type="body" idx="2"/>
          </p:nvPr>
        </p:nvSpPr>
        <p:spPr>
          <a:xfrm>
            <a:off x="658269" y="2120067"/>
            <a:ext cx="6378636"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A credible Brand</a:t>
            </a:r>
          </a:p>
          <a:p>
            <a:pPr marL="0" lvl="0" indent="0" algn="l" rtl="0">
              <a:lnSpc>
                <a:spcPct val="90000"/>
              </a:lnSpc>
              <a:spcBef>
                <a:spcPts val="0"/>
              </a:spcBef>
              <a:spcAft>
                <a:spcPts val="0"/>
              </a:spcAft>
              <a:buSzPts val="3200"/>
              <a:buNone/>
            </a:pPr>
            <a:endParaRPr dirty="0"/>
          </a:p>
          <a:p>
            <a:pPr marL="342900" lvl="0" indent="-342900"/>
            <a:r>
              <a:rPr lang="en-IE" dirty="0"/>
              <a:t>From </a:t>
            </a:r>
            <a:r>
              <a:rPr lang="en-IE" u="sng" dirty="0">
                <a:solidFill>
                  <a:schemeClr val="hlink"/>
                </a:solidFill>
                <a:hlinkClick r:id="rId3"/>
              </a:rPr>
              <a:t>Dude Perfect</a:t>
            </a:r>
            <a:r>
              <a:rPr lang="en-IE" dirty="0"/>
              <a:t> you can expect incredible trick shot videos.</a:t>
            </a:r>
          </a:p>
          <a:p>
            <a:pPr marL="342900" lvl="0" indent="-342900"/>
            <a:r>
              <a:rPr lang="en-IE" u="sng" dirty="0">
                <a:solidFill>
                  <a:schemeClr val="hlink"/>
                </a:solidFill>
                <a:hlinkClick r:id="rId4"/>
              </a:rPr>
              <a:t>Ghostbusters</a:t>
            </a:r>
            <a:r>
              <a:rPr lang="en-IE" dirty="0"/>
              <a:t> will get rid of ghosts, at any cost.</a:t>
            </a:r>
          </a:p>
          <a:p>
            <a:pPr marL="342900" lvl="0" indent="0" algn="l" rtl="0">
              <a:lnSpc>
                <a:spcPct val="90000"/>
              </a:lnSpc>
              <a:spcBef>
                <a:spcPts val="1000"/>
              </a:spcBef>
              <a:spcAft>
                <a:spcPts val="0"/>
              </a:spcAft>
              <a:buSzPts val="2400"/>
              <a:buNone/>
            </a:pPr>
            <a:endParaRPr dirty="0"/>
          </a:p>
        </p:txBody>
      </p:sp>
      <p:pic>
        <p:nvPicPr>
          <p:cNvPr id="8" name="Google Shape;392;p47">
            <a:extLst>
              <a:ext uri="{FF2B5EF4-FFF2-40B4-BE49-F238E27FC236}">
                <a16:creationId xmlns:a16="http://schemas.microsoft.com/office/drawing/2014/main" id="{FE4D2B02-D51F-F24D-A5CB-2B9D70D514EF}"/>
              </a:ext>
            </a:extLst>
          </p:cNvPr>
          <p:cNvPicPr preferRelativeResize="0"/>
          <p:nvPr/>
        </p:nvPicPr>
        <p:blipFill rotWithShape="1">
          <a:blip r:embed="rId5">
            <a:alphaModFix/>
          </a:blip>
          <a:srcRect/>
          <a:stretch/>
        </p:blipFill>
        <p:spPr>
          <a:xfrm>
            <a:off x="9453907" y="2600927"/>
            <a:ext cx="1973806" cy="1776047"/>
          </a:xfrm>
          <a:prstGeom prst="rect">
            <a:avLst/>
          </a:prstGeom>
          <a:noFill/>
          <a:ln>
            <a:noFill/>
          </a:ln>
        </p:spPr>
      </p:pic>
      <p:pic>
        <p:nvPicPr>
          <p:cNvPr id="9" name="Google Shape;393;p47">
            <a:extLst>
              <a:ext uri="{FF2B5EF4-FFF2-40B4-BE49-F238E27FC236}">
                <a16:creationId xmlns:a16="http://schemas.microsoft.com/office/drawing/2014/main" id="{BD3D6C2E-62EB-F24B-A551-7FA7D77054F6}"/>
              </a:ext>
            </a:extLst>
          </p:cNvPr>
          <p:cNvPicPr preferRelativeResize="0"/>
          <p:nvPr/>
        </p:nvPicPr>
        <p:blipFill rotWithShape="1">
          <a:blip r:embed="rId6">
            <a:alphaModFix/>
          </a:blip>
          <a:srcRect/>
          <a:stretch/>
        </p:blipFill>
        <p:spPr>
          <a:xfrm>
            <a:off x="7577989" y="2726795"/>
            <a:ext cx="1524309" cy="1524309"/>
          </a:xfrm>
          <a:prstGeom prst="rect">
            <a:avLst/>
          </a:prstGeom>
          <a:noFill/>
          <a:ln>
            <a:noFill/>
          </a:ln>
        </p:spPr>
      </p:pic>
      <p:sp>
        <p:nvSpPr>
          <p:cNvPr id="13" name="Google Shape;383;p46">
            <a:extLst>
              <a:ext uri="{FF2B5EF4-FFF2-40B4-BE49-F238E27FC236}">
                <a16:creationId xmlns:a16="http://schemas.microsoft.com/office/drawing/2014/main" id="{2338FF6E-141D-5948-AC2E-DC8FAD5D8797}"/>
              </a:ext>
            </a:extLst>
          </p:cNvPr>
          <p:cNvSpPr txBox="1">
            <a:spLocks/>
          </p:cNvSpPr>
          <p:nvPr/>
        </p:nvSpPr>
        <p:spPr>
          <a:xfrm>
            <a:off x="591940" y="4857834"/>
            <a:ext cx="11062771" cy="1617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FDB614"/>
              </a:buClr>
              <a:buSzPts val="2400"/>
              <a:buFont typeface="Arial"/>
              <a:buChar char="•"/>
              <a:defRPr sz="2400" b="0" i="0" u="none" strike="noStrike" cap="none">
                <a:solidFill>
                  <a:srgbClr val="4D4D4C"/>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just">
              <a:buFont typeface="Arial"/>
              <a:buNone/>
            </a:pPr>
            <a:r>
              <a:rPr lang="en-IE" dirty="0"/>
              <a:t>Note: by clicking on the links you will be taken to examples of businesses structured around these brands: blogs, YouTube channels and merchandise stores.</a:t>
            </a:r>
          </a:p>
          <a:p>
            <a:pPr marL="342900" indent="0" algn="just">
              <a:buFont typeface="Arial"/>
              <a:buNone/>
            </a:pPr>
            <a:endParaRPr lang="en-IE" dirty="0"/>
          </a:p>
        </p:txBody>
      </p:sp>
    </p:spTree>
    <p:extLst>
      <p:ext uri="{BB962C8B-B14F-4D97-AF65-F5344CB8AC3E}">
        <p14:creationId xmlns:p14="http://schemas.microsoft.com/office/powerpoint/2010/main" val="2824174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4"/>
          <p:cNvSpPr txBox="1">
            <a:spLocks noGrp="1"/>
          </p:cNvSpPr>
          <p:nvPr>
            <p:ph type="body" idx="1"/>
          </p:nvPr>
        </p:nvSpPr>
        <p:spPr>
          <a:xfrm>
            <a:off x="6562165" y="2127249"/>
            <a:ext cx="5263079" cy="4061001"/>
          </a:xfrm>
          <a:prstGeom prst="rect">
            <a:avLst/>
          </a:prstGeom>
          <a:noFill/>
          <a:ln>
            <a:noFill/>
          </a:ln>
        </p:spPr>
        <p:txBody>
          <a:bodyPr spcFirstLastPara="1" wrap="square" lIns="91425" tIns="45700" rIns="91425" bIns="45700" anchor="t" anchorCtr="0">
            <a:noAutofit/>
          </a:bodyPr>
          <a:lstStyle/>
          <a:p>
            <a:pPr marL="0" lvl="0" indent="0" algn="r">
              <a:spcBef>
                <a:spcPts val="0"/>
              </a:spcBef>
              <a:buClr>
                <a:schemeClr val="dk1"/>
              </a:buClr>
              <a:buSzPts val="1100"/>
            </a:pPr>
            <a:r>
              <a:rPr lang="en-IE" dirty="0"/>
              <a:t>Marketing </a:t>
            </a:r>
            <a:r>
              <a:rPr lang="en-CA" dirty="0"/>
              <a:t>begins as a process to create interest amongst potential customers in your products and/or services</a:t>
            </a:r>
            <a:r>
              <a:rPr lang="en-IE" dirty="0"/>
              <a:t>. </a:t>
            </a:r>
          </a:p>
          <a:p>
            <a:pPr marL="0" lvl="0" indent="0" algn="r">
              <a:spcBef>
                <a:spcPts val="0"/>
              </a:spcBef>
              <a:buClr>
                <a:schemeClr val="dk1"/>
              </a:buClr>
              <a:buSzPts val="1100"/>
            </a:pPr>
            <a:endParaRPr lang="en-CA" dirty="0"/>
          </a:p>
          <a:p>
            <a:pPr marL="0" lvl="0" indent="0" algn="r">
              <a:spcBef>
                <a:spcPts val="0"/>
              </a:spcBef>
              <a:buClr>
                <a:schemeClr val="dk1"/>
              </a:buClr>
              <a:buSzPts val="1100"/>
            </a:pPr>
            <a:r>
              <a:rPr lang="en-CA" dirty="0"/>
              <a:t>Your marketing never stops and involves different activities, including</a:t>
            </a:r>
            <a:r>
              <a:rPr lang="en-IE" dirty="0"/>
              <a:t>: research, segmentation &amp; targeting, branding, promotion of the product, strategy and tactical </a:t>
            </a:r>
            <a:r>
              <a:rPr lang="en-IE" dirty="0" err="1"/>
              <a:t>execution.Ultimately</a:t>
            </a:r>
            <a:r>
              <a:rPr lang="en-IE" dirty="0"/>
              <a:t>, what the business wants to achieve is a conversion of a prospective buyer into an actual loyal customer - i.e. a sale.</a:t>
            </a:r>
            <a:endParaRPr dirty="0"/>
          </a:p>
          <a:p>
            <a:pPr marL="0" lvl="0" indent="0" algn="r" rtl="0">
              <a:lnSpc>
                <a:spcPct val="90000"/>
              </a:lnSpc>
              <a:spcBef>
                <a:spcPts val="0"/>
              </a:spcBef>
              <a:spcAft>
                <a:spcPts val="0"/>
              </a:spcAft>
              <a:buClr>
                <a:schemeClr val="dk1"/>
              </a:buClr>
              <a:buSzPts val="1100"/>
              <a:buFont typeface="Arial"/>
              <a:buNone/>
            </a:pPr>
            <a:endParaRPr dirty="0"/>
          </a:p>
          <a:p>
            <a:pPr marL="0" lvl="0" indent="0" algn="r" rtl="0">
              <a:lnSpc>
                <a:spcPct val="90000"/>
              </a:lnSpc>
              <a:spcBef>
                <a:spcPts val="0"/>
              </a:spcBef>
              <a:spcAft>
                <a:spcPts val="0"/>
              </a:spcAft>
              <a:buClr>
                <a:srgbClr val="EA1D76"/>
              </a:buClr>
              <a:buSzPts val="2400"/>
              <a:buFont typeface="Arial"/>
              <a:buNone/>
            </a:pPr>
            <a:endParaRPr dirty="0"/>
          </a:p>
        </p:txBody>
      </p:sp>
      <p:sp>
        <p:nvSpPr>
          <p:cNvPr id="230" name="Google Shape;230;p24"/>
          <p:cNvSpPr txBox="1">
            <a:spLocks noGrp="1"/>
          </p:cNvSpPr>
          <p:nvPr>
            <p:ph type="body" idx="2"/>
          </p:nvPr>
        </p:nvSpPr>
        <p:spPr>
          <a:xfrm rot="-232546">
            <a:off x="6775778" y="972852"/>
            <a:ext cx="5030100" cy="743199"/>
          </a:xfrm>
          <a:prstGeom prst="rect">
            <a:avLst/>
          </a:prstGeom>
          <a:noFill/>
          <a:ln>
            <a:noFill/>
          </a:ln>
        </p:spPr>
        <p:txBody>
          <a:bodyPr spcFirstLastPara="1" wrap="square" lIns="91425" tIns="45700" rIns="91425" bIns="45700" anchor="t" anchorCtr="0">
            <a:noAutofit/>
          </a:bodyPr>
          <a:lstStyle/>
          <a:p>
            <a:pPr marL="0" lvl="0" indent="0" rtl="0">
              <a:lnSpc>
                <a:spcPct val="80000"/>
              </a:lnSpc>
              <a:spcBef>
                <a:spcPts val="0"/>
              </a:spcBef>
              <a:spcAft>
                <a:spcPts val="0"/>
              </a:spcAft>
              <a:buClr>
                <a:schemeClr val="dk1"/>
              </a:buClr>
              <a:buSzPts val="1100"/>
              <a:buFont typeface="Arial"/>
              <a:buNone/>
            </a:pPr>
            <a:r>
              <a:rPr lang="en-IE" sz="3740" dirty="0"/>
              <a:t>Sales and Marketing </a:t>
            </a:r>
            <a:endParaRPr sz="3740" dirty="0"/>
          </a:p>
          <a:p>
            <a:pPr marL="0" lvl="0" indent="0" rtl="0">
              <a:lnSpc>
                <a:spcPct val="80000"/>
              </a:lnSpc>
              <a:spcBef>
                <a:spcPts val="0"/>
              </a:spcBef>
              <a:spcAft>
                <a:spcPts val="0"/>
              </a:spcAft>
              <a:buClr>
                <a:schemeClr val="dk1"/>
              </a:buClr>
              <a:buSzPts val="1100"/>
              <a:buFont typeface="Arial"/>
              <a:buNone/>
            </a:pPr>
            <a:endParaRPr sz="3740" dirty="0"/>
          </a:p>
          <a:p>
            <a:pPr marL="0" lvl="0" indent="0" rtl="0">
              <a:lnSpc>
                <a:spcPct val="80000"/>
              </a:lnSpc>
              <a:spcBef>
                <a:spcPts val="0"/>
              </a:spcBef>
              <a:spcAft>
                <a:spcPts val="0"/>
              </a:spcAft>
              <a:buClr>
                <a:schemeClr val="lt1"/>
              </a:buClr>
              <a:buSzPts val="3740"/>
              <a:buNone/>
            </a:pPr>
            <a:endParaRPr sz="3740" dirty="0"/>
          </a:p>
        </p:txBody>
      </p:sp>
      <p:pic>
        <p:nvPicPr>
          <p:cNvPr id="15" name="Picture Placeholder 14" descr="A picture containing graffiti, helmet, kite&#10;&#10;Description automatically generated">
            <a:extLst>
              <a:ext uri="{FF2B5EF4-FFF2-40B4-BE49-F238E27FC236}">
                <a16:creationId xmlns:a16="http://schemas.microsoft.com/office/drawing/2014/main" id="{FAED84F8-C123-944A-A7C7-865BB235396C}"/>
              </a:ext>
            </a:extLst>
          </p:cNvPr>
          <p:cNvPicPr>
            <a:picLocks noGrp="1" noChangeAspect="1"/>
          </p:cNvPicPr>
          <p:nvPr>
            <p:ph type="pic" idx="3"/>
          </p:nvPr>
        </p:nvPicPr>
        <p:blipFill rotWithShape="1">
          <a:blip r:embed="rId3"/>
          <a:srcRect l="2667" t="4241" r="6573" b="27507"/>
          <a:stretch/>
        </p:blipFill>
        <p:spPr>
          <a:xfrm flipH="1">
            <a:off x="-26281" y="-10758"/>
            <a:ext cx="6413499" cy="6889949"/>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rcRect/>
            <a:stretch>
              <a:fillRect l="-75295" r="-126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93588" y="636022"/>
            <a:ext cx="6993955" cy="949617"/>
          </a:xfrm>
          <a:prstGeom prst="rect">
            <a:avLst/>
          </a:prstGeom>
          <a:solidFill>
            <a:srgbClr val="1268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 name="Graphic 9" descr="Clipboard">
            <a:extLst>
              <a:ext uri="{FF2B5EF4-FFF2-40B4-BE49-F238E27FC236}">
                <a16:creationId xmlns:a16="http://schemas.microsoft.com/office/drawing/2014/main" id="{705395D8-9B5D-0040-A8E0-1FE9C4BFE7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5042"/>
            <a:ext cx="1366728" cy="1366728"/>
          </a:xfrm>
          <a:prstGeom prst="rect">
            <a:avLst/>
          </a:prstGeom>
        </p:spPr>
      </p:pic>
      <p:pic>
        <p:nvPicPr>
          <p:cNvPr id="13" name="Google Shape;143;p15">
            <a:extLst>
              <a:ext uri="{FF2B5EF4-FFF2-40B4-BE49-F238E27FC236}">
                <a16:creationId xmlns:a16="http://schemas.microsoft.com/office/drawing/2014/main" id="{843AAAAD-6AA8-4346-80CF-CCDDD7A72454}"/>
              </a:ext>
            </a:extLst>
          </p:cNvPr>
          <p:cNvPicPr preferRelativeResize="0"/>
          <p:nvPr/>
        </p:nvPicPr>
        <p:blipFill rotWithShape="1">
          <a:blip r:embed="rId6">
            <a:alphaModFix/>
          </a:blip>
          <a:srcRect/>
          <a:stretch/>
        </p:blipFill>
        <p:spPr>
          <a:xfrm>
            <a:off x="-939314" y="-2471809"/>
            <a:ext cx="4590288" cy="4126992"/>
          </a:xfrm>
          <a:prstGeom prst="rect">
            <a:avLst/>
          </a:prstGeom>
          <a:noFill/>
          <a:ln>
            <a:noFill/>
          </a:ln>
        </p:spPr>
      </p:pic>
      <p:sp>
        <p:nvSpPr>
          <p:cNvPr id="323" name="Google Shape;323;p37"/>
          <p:cNvSpPr txBox="1">
            <a:spLocks noGrp="1"/>
          </p:cNvSpPr>
          <p:nvPr>
            <p:ph type="body" idx="1"/>
          </p:nvPr>
        </p:nvSpPr>
        <p:spPr>
          <a:xfrm>
            <a:off x="700733" y="1713854"/>
            <a:ext cx="5900482" cy="4061001"/>
          </a:xfrm>
          <a:prstGeom prst="rect">
            <a:avLst/>
          </a:prstGeom>
          <a:noFill/>
          <a:ln>
            <a:noFill/>
          </a:ln>
        </p:spPr>
        <p:txBody>
          <a:bodyPr spcFirstLastPara="1" wrap="square" lIns="91425" tIns="45700" rIns="91425" bIns="45700" anchor="t" anchorCtr="0">
            <a:noAutofit/>
          </a:bodyPr>
          <a:lstStyle/>
          <a:p>
            <a:pPr marL="0" lvl="0" indent="0"/>
            <a:r>
              <a:rPr lang="en-IE" sz="2800" b="1" dirty="0">
                <a:solidFill>
                  <a:srgbClr val="FDB613"/>
                </a:solidFill>
              </a:rPr>
              <a:t>Given what you now know about branding, design your Brand’s “About” page. Keep in mind:</a:t>
            </a:r>
          </a:p>
          <a:p>
            <a:pPr marL="0" lvl="0" indent="0">
              <a:buSzPts val="2800"/>
            </a:pPr>
            <a:endParaRPr lang="en-IE" dirty="0">
              <a:solidFill>
                <a:schemeClr val="bg1"/>
              </a:solidFill>
            </a:endParaRPr>
          </a:p>
          <a:p>
            <a:pPr marL="247650" lvl="1" indent="-247650" algn="l">
              <a:spcBef>
                <a:spcPts val="1000"/>
              </a:spcBef>
              <a:buClr>
                <a:srgbClr val="FDB613"/>
              </a:buClr>
              <a:buChar char="•"/>
            </a:pPr>
            <a:r>
              <a:rPr lang="en-IE" dirty="0">
                <a:solidFill>
                  <a:schemeClr val="bg1"/>
                </a:solidFill>
              </a:rPr>
              <a:t>The 4 Ps</a:t>
            </a:r>
          </a:p>
          <a:p>
            <a:pPr marL="247650" lvl="1" indent="-247650" algn="l">
              <a:spcBef>
                <a:spcPts val="1000"/>
              </a:spcBef>
              <a:buClr>
                <a:srgbClr val="FDB613"/>
              </a:buClr>
              <a:buChar char="•"/>
            </a:pPr>
            <a:r>
              <a:rPr lang="en-IE" dirty="0">
                <a:solidFill>
                  <a:schemeClr val="bg1"/>
                </a:solidFill>
              </a:rPr>
              <a:t>The 3 Cs</a:t>
            </a:r>
          </a:p>
          <a:p>
            <a:pPr marL="247650" lvl="1" indent="-247650" algn="l">
              <a:spcBef>
                <a:spcPts val="1000"/>
              </a:spcBef>
              <a:buClr>
                <a:srgbClr val="FDB613"/>
              </a:buClr>
              <a:buChar char="•"/>
            </a:pPr>
            <a:r>
              <a:rPr lang="en-IE" dirty="0">
                <a:solidFill>
                  <a:schemeClr val="bg1"/>
                </a:solidFill>
              </a:rPr>
              <a:t>Your brand purpose/positioning</a:t>
            </a:r>
          </a:p>
          <a:p>
            <a:pPr marL="247650" lvl="1" indent="-247650" algn="l">
              <a:spcBef>
                <a:spcPts val="1000"/>
              </a:spcBef>
              <a:buClr>
                <a:srgbClr val="FDB613"/>
              </a:buClr>
              <a:buChar char="•"/>
            </a:pPr>
            <a:r>
              <a:rPr lang="en-IE" dirty="0">
                <a:solidFill>
                  <a:schemeClr val="bg1"/>
                </a:solidFill>
              </a:rPr>
              <a:t>Your brand name and story</a:t>
            </a:r>
          </a:p>
          <a:p>
            <a:pPr marL="247650" lvl="1" indent="-247650" algn="l">
              <a:spcBef>
                <a:spcPts val="1000"/>
              </a:spcBef>
              <a:buClr>
                <a:srgbClr val="FDB613"/>
              </a:buClr>
              <a:buChar char="•"/>
            </a:pPr>
            <a:r>
              <a:rPr lang="en-IE" dirty="0">
                <a:solidFill>
                  <a:schemeClr val="bg1"/>
                </a:solidFill>
              </a:rPr>
              <a:t>Credibility of your brand</a:t>
            </a:r>
          </a:p>
        </p:txBody>
      </p:sp>
    </p:spTree>
    <p:extLst>
      <p:ext uri="{BB962C8B-B14F-4D97-AF65-F5344CB8AC3E}">
        <p14:creationId xmlns:p14="http://schemas.microsoft.com/office/powerpoint/2010/main" val="7057502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oogle Shape;405;p49">
            <a:extLst>
              <a:ext uri="{FF2B5EF4-FFF2-40B4-BE49-F238E27FC236}">
                <a16:creationId xmlns:a16="http://schemas.microsoft.com/office/drawing/2014/main" id="{8B38BAA5-C296-C149-AEFC-8D41A119557A}"/>
              </a:ext>
            </a:extLst>
          </p:cNvPr>
          <p:cNvPicPr preferRelativeResize="0"/>
          <p:nvPr/>
        </p:nvPicPr>
        <p:blipFill rotWithShape="1">
          <a:blip r:embed="rId3">
            <a:alphaModFix/>
          </a:blip>
          <a:srcRect l="14933" t="-939" r="1455" b="939"/>
          <a:stretch/>
        </p:blipFill>
        <p:spPr>
          <a:xfrm>
            <a:off x="1537253" y="1015357"/>
            <a:ext cx="6740770" cy="4232503"/>
          </a:xfrm>
          <a:prstGeom prst="rect">
            <a:avLst/>
          </a:prstGeom>
          <a:noFill/>
          <a:ln>
            <a:noFill/>
          </a:ln>
        </p:spPr>
      </p:pic>
      <p:pic>
        <p:nvPicPr>
          <p:cNvPr id="28" name="Picture 27">
            <a:extLst>
              <a:ext uri="{FF2B5EF4-FFF2-40B4-BE49-F238E27FC236}">
                <a16:creationId xmlns:a16="http://schemas.microsoft.com/office/drawing/2014/main" id="{000FA143-7BBB-9E49-9C22-30F23ABCC0B8}"/>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132979" y="534393"/>
            <a:ext cx="9451966" cy="5748472"/>
          </a:xfrm>
          <a:prstGeom prst="rect">
            <a:avLst/>
          </a:prstGeom>
        </p:spPr>
      </p:pic>
    </p:spTree>
    <p:extLst>
      <p:ext uri="{BB962C8B-B14F-4D97-AF65-F5344CB8AC3E}">
        <p14:creationId xmlns:p14="http://schemas.microsoft.com/office/powerpoint/2010/main" val="3693129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2"/>
          <p:cNvSpPr txBox="1">
            <a:spLocks noGrp="1"/>
          </p:cNvSpPr>
          <p:nvPr>
            <p:ph type="body" idx="3"/>
          </p:nvPr>
        </p:nvSpPr>
        <p:spPr>
          <a:xfrm>
            <a:off x="5489681" y="1766517"/>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04</a:t>
            </a:r>
            <a:endParaRPr dirty="0"/>
          </a:p>
        </p:txBody>
      </p:sp>
      <p:sp>
        <p:nvSpPr>
          <p:cNvPr id="206" name="Google Shape;206;p22"/>
          <p:cNvSpPr txBox="1">
            <a:spLocks noGrp="1"/>
          </p:cNvSpPr>
          <p:nvPr>
            <p:ph type="body" idx="4"/>
          </p:nvPr>
        </p:nvSpPr>
        <p:spPr>
          <a:xfrm>
            <a:off x="6960165" y="1775790"/>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en-IE" b="1" dirty="0"/>
              <a:t>Know your Customers – What Motivates Them?</a:t>
            </a:r>
            <a:endParaRPr b="1" dirty="0"/>
          </a:p>
        </p:txBody>
      </p:sp>
      <p:sp>
        <p:nvSpPr>
          <p:cNvPr id="207" name="Google Shape;207;p22"/>
          <p:cNvSpPr txBox="1">
            <a:spLocks noGrp="1"/>
          </p:cNvSpPr>
          <p:nvPr>
            <p:ph type="body" idx="5"/>
          </p:nvPr>
        </p:nvSpPr>
        <p:spPr>
          <a:xfrm>
            <a:off x="5513499" y="33143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05</a:t>
            </a:r>
            <a:endParaRPr dirty="0"/>
          </a:p>
        </p:txBody>
      </p:sp>
      <p:sp>
        <p:nvSpPr>
          <p:cNvPr id="208" name="Google Shape;208;p22"/>
          <p:cNvSpPr txBox="1">
            <a:spLocks noGrp="1"/>
          </p:cNvSpPr>
          <p:nvPr>
            <p:ph type="body" idx="6"/>
          </p:nvPr>
        </p:nvSpPr>
        <p:spPr>
          <a:xfrm>
            <a:off x="6983983" y="3310369"/>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en-IE" b="1" dirty="0"/>
              <a:t>Online Marketing – How You Can Use it to Reach Your Target Audience</a:t>
            </a:r>
            <a:endParaRPr b="1" dirty="0"/>
          </a:p>
        </p:txBody>
      </p:sp>
      <p:sp>
        <p:nvSpPr>
          <p:cNvPr id="209" name="Google Shape;209;p22"/>
          <p:cNvSpPr txBox="1">
            <a:spLocks noGrp="1"/>
          </p:cNvSpPr>
          <p:nvPr>
            <p:ph type="body" idx="7"/>
          </p:nvPr>
        </p:nvSpPr>
        <p:spPr>
          <a:xfrm>
            <a:off x="5483551" y="48289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06</a:t>
            </a:r>
            <a:endParaRPr dirty="0"/>
          </a:p>
        </p:txBody>
      </p:sp>
      <p:sp>
        <p:nvSpPr>
          <p:cNvPr id="210" name="Google Shape;210;p22"/>
          <p:cNvSpPr txBox="1">
            <a:spLocks noGrp="1"/>
          </p:cNvSpPr>
          <p:nvPr>
            <p:ph type="body" idx="8"/>
          </p:nvPr>
        </p:nvSpPr>
        <p:spPr>
          <a:xfrm>
            <a:off x="6954035" y="4811716"/>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en-IE" b="1" dirty="0"/>
              <a:t>Guerrilla Marketing</a:t>
            </a:r>
            <a:endParaRPr b="1" dirty="0"/>
          </a:p>
        </p:txBody>
      </p:sp>
      <p:sp>
        <p:nvSpPr>
          <p:cNvPr id="211" name="Google Shape;211;p22"/>
          <p:cNvSpPr txBox="1">
            <a:spLocks noGrp="1"/>
          </p:cNvSpPr>
          <p:nvPr>
            <p:ph type="body" idx="1"/>
          </p:nvPr>
        </p:nvSpPr>
        <p:spPr>
          <a:xfrm>
            <a:off x="381000" y="706151"/>
            <a:ext cx="4553100" cy="697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330"/>
              <a:buNone/>
            </a:pPr>
            <a:r>
              <a:rPr lang="en-IE" sz="3330" b="1" dirty="0"/>
              <a:t>M5 Learning Objectives</a:t>
            </a:r>
            <a:endParaRPr dirty="0"/>
          </a:p>
        </p:txBody>
      </p:sp>
      <p:sp>
        <p:nvSpPr>
          <p:cNvPr id="212" name="Google Shape;212;p22"/>
          <p:cNvSpPr txBox="1">
            <a:spLocks noGrp="1"/>
          </p:cNvSpPr>
          <p:nvPr>
            <p:ph type="body" idx="2"/>
          </p:nvPr>
        </p:nvSpPr>
        <p:spPr>
          <a:xfrm>
            <a:off x="643223" y="2087287"/>
            <a:ext cx="4205100" cy="4456500"/>
          </a:xfrm>
          <a:prstGeom prst="rect">
            <a:avLst/>
          </a:prstGeom>
          <a:noFill/>
          <a:ln>
            <a:noFill/>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Clr>
                <a:schemeClr val="lt1"/>
              </a:buClr>
              <a:buSzPts val="2400"/>
              <a:buFont typeface="Arial"/>
              <a:buChar char="•"/>
            </a:pPr>
            <a:r>
              <a:rPr lang="en-IE" i="1" dirty="0"/>
              <a:t>Who are your customers? The necessity of market research and understanding your target audience.</a:t>
            </a:r>
            <a:endParaRPr dirty="0"/>
          </a:p>
          <a:p>
            <a:pPr marL="342900" lvl="0" indent="-342900">
              <a:lnSpc>
                <a:spcPct val="80000"/>
              </a:lnSpc>
              <a:buFont typeface="Arial"/>
              <a:buChar char="•"/>
            </a:pPr>
            <a:r>
              <a:rPr lang="en-CA" i="1" dirty="0"/>
              <a:t>You will learn about different digital marketing channels and online tools</a:t>
            </a:r>
            <a:r>
              <a:rPr lang="en-IE" i="1" dirty="0"/>
              <a:t>.</a:t>
            </a:r>
            <a:endParaRPr dirty="0"/>
          </a:p>
          <a:p>
            <a:pPr marL="342900" lvl="0" indent="-342900" algn="l" rtl="0">
              <a:lnSpc>
                <a:spcPct val="80000"/>
              </a:lnSpc>
              <a:spcBef>
                <a:spcPts val="1000"/>
              </a:spcBef>
              <a:spcAft>
                <a:spcPts val="0"/>
              </a:spcAft>
              <a:buClr>
                <a:schemeClr val="lt1"/>
              </a:buClr>
              <a:buSzPts val="2400"/>
              <a:buFont typeface="Arial"/>
              <a:buChar char="•"/>
            </a:pPr>
            <a:r>
              <a:rPr lang="en-IE" i="1" dirty="0"/>
              <a:t>Get to know unconventional marketing tactics and creative methods for building your brand awareness. </a:t>
            </a:r>
            <a:endParaRP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50"/>
          <p:cNvSpPr txBox="1">
            <a:spLocks noGrp="1"/>
          </p:cNvSpPr>
          <p:nvPr>
            <p:ph type="body" idx="1"/>
          </p:nvPr>
        </p:nvSpPr>
        <p:spPr>
          <a:xfrm>
            <a:off x="6228522" y="2137600"/>
            <a:ext cx="5526156" cy="4261200"/>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rgbClr val="EA1D76"/>
              </a:buClr>
              <a:buSzPts val="2400"/>
              <a:buFont typeface="Arial"/>
              <a:buNone/>
            </a:pPr>
            <a:r>
              <a:rPr lang="en-IE" dirty="0"/>
              <a:t>The only thing that matters in your business is your customers. </a:t>
            </a:r>
          </a:p>
          <a:p>
            <a:pPr marL="0" lvl="0" indent="0" algn="r" rtl="0">
              <a:lnSpc>
                <a:spcPct val="90000"/>
              </a:lnSpc>
              <a:spcBef>
                <a:spcPts val="0"/>
              </a:spcBef>
              <a:spcAft>
                <a:spcPts val="0"/>
              </a:spcAft>
              <a:buClr>
                <a:srgbClr val="EA1D76"/>
              </a:buClr>
              <a:buSzPts val="2400"/>
              <a:buFont typeface="Arial"/>
              <a:buNone/>
            </a:pPr>
            <a:r>
              <a:rPr lang="en-IE" dirty="0"/>
              <a:t>They decide whether </a:t>
            </a:r>
          </a:p>
          <a:p>
            <a:pPr marL="0" lvl="0" indent="0" algn="r" rtl="0">
              <a:lnSpc>
                <a:spcPct val="90000"/>
              </a:lnSpc>
              <a:spcBef>
                <a:spcPts val="0"/>
              </a:spcBef>
              <a:spcAft>
                <a:spcPts val="0"/>
              </a:spcAft>
              <a:buClr>
                <a:srgbClr val="EA1D76"/>
              </a:buClr>
              <a:buSzPts val="2400"/>
              <a:buFont typeface="Arial"/>
              <a:buNone/>
            </a:pPr>
            <a:r>
              <a:rPr lang="en-IE" dirty="0"/>
              <a:t>your business succeeds or fails.</a:t>
            </a:r>
          </a:p>
          <a:p>
            <a:pPr marL="0" lvl="0" indent="0" algn="r" rtl="0">
              <a:lnSpc>
                <a:spcPct val="90000"/>
              </a:lnSpc>
              <a:spcBef>
                <a:spcPts val="0"/>
              </a:spcBef>
              <a:spcAft>
                <a:spcPts val="0"/>
              </a:spcAft>
              <a:buClr>
                <a:srgbClr val="EA1D76"/>
              </a:buClr>
              <a:buSzPts val="2400"/>
              <a:buFont typeface="Arial"/>
              <a:buNone/>
            </a:pPr>
            <a:endParaRPr lang="en-IE" dirty="0"/>
          </a:p>
          <a:p>
            <a:pPr marL="0" lvl="0" indent="0" algn="r" rtl="0">
              <a:lnSpc>
                <a:spcPct val="90000"/>
              </a:lnSpc>
              <a:spcBef>
                <a:spcPts val="0"/>
              </a:spcBef>
              <a:spcAft>
                <a:spcPts val="0"/>
              </a:spcAft>
              <a:buClr>
                <a:srgbClr val="EA1D76"/>
              </a:buClr>
              <a:buSzPts val="2400"/>
              <a:buFont typeface="Arial"/>
              <a:buNone/>
            </a:pPr>
            <a:r>
              <a:rPr lang="en-IE" dirty="0"/>
              <a:t>It is imperative to understand </a:t>
            </a:r>
          </a:p>
          <a:p>
            <a:pPr marL="0" lvl="0" indent="0" algn="r" rtl="0">
              <a:lnSpc>
                <a:spcPct val="90000"/>
              </a:lnSpc>
              <a:spcBef>
                <a:spcPts val="0"/>
              </a:spcBef>
              <a:spcAft>
                <a:spcPts val="0"/>
              </a:spcAft>
              <a:buClr>
                <a:srgbClr val="EA1D76"/>
              </a:buClr>
              <a:buSzPts val="2400"/>
              <a:buFont typeface="Arial"/>
              <a:buNone/>
            </a:pPr>
            <a:r>
              <a:rPr lang="en-IE" dirty="0"/>
              <a:t>who your customers are, </a:t>
            </a:r>
            <a:r>
              <a:rPr lang="en-CA" dirty="0"/>
              <a:t>what they want and what they don’t want.</a:t>
            </a:r>
            <a:r>
              <a:rPr lang="en-IE" dirty="0"/>
              <a:t>Base your  marketing decisions by gaining </a:t>
            </a:r>
            <a:r>
              <a:rPr lang="en-CA" dirty="0"/>
              <a:t>the information you need thorough</a:t>
            </a:r>
          </a:p>
          <a:p>
            <a:pPr marL="0" lvl="0" indent="0" algn="r" rtl="0">
              <a:lnSpc>
                <a:spcPct val="90000"/>
              </a:lnSpc>
              <a:spcBef>
                <a:spcPts val="0"/>
              </a:spcBef>
              <a:spcAft>
                <a:spcPts val="0"/>
              </a:spcAft>
              <a:buClr>
                <a:srgbClr val="EA1D76"/>
              </a:buClr>
              <a:buSzPts val="2400"/>
              <a:buFont typeface="Arial"/>
              <a:buNone/>
            </a:pPr>
            <a:r>
              <a:rPr lang="en-CA" dirty="0"/>
              <a:t> research, segmentation and targeting.</a:t>
            </a:r>
          </a:p>
        </p:txBody>
      </p:sp>
      <p:sp>
        <p:nvSpPr>
          <p:cNvPr id="411" name="Google Shape;411;p50"/>
          <p:cNvSpPr txBox="1">
            <a:spLocks noGrp="1"/>
          </p:cNvSpPr>
          <p:nvPr>
            <p:ph type="body" idx="2"/>
          </p:nvPr>
        </p:nvSpPr>
        <p:spPr>
          <a:xfrm rot="-232551">
            <a:off x="7219014" y="964857"/>
            <a:ext cx="4379565" cy="743290"/>
          </a:xfrm>
          <a:prstGeom prst="rect">
            <a:avLst/>
          </a:prstGeom>
          <a:noFill/>
          <a:ln>
            <a:noFill/>
          </a:ln>
        </p:spPr>
        <p:txBody>
          <a:bodyPr spcFirstLastPara="1" wrap="square" lIns="91425" tIns="45700" rIns="91425" bIns="45700" anchor="t" anchorCtr="0">
            <a:noAutofit/>
          </a:bodyPr>
          <a:lstStyle/>
          <a:p>
            <a:pPr marL="0" lvl="0" indent="0" rtl="0">
              <a:lnSpc>
                <a:spcPct val="80000"/>
              </a:lnSpc>
              <a:spcBef>
                <a:spcPts val="0"/>
              </a:spcBef>
              <a:spcAft>
                <a:spcPts val="0"/>
              </a:spcAft>
              <a:buClr>
                <a:schemeClr val="dk1"/>
              </a:buClr>
              <a:buSzPts val="1100"/>
              <a:buFont typeface="Arial"/>
              <a:buNone/>
            </a:pPr>
            <a:r>
              <a:rPr lang="en-IE" sz="3740" dirty="0"/>
              <a:t>Your </a:t>
            </a:r>
            <a:r>
              <a:rPr lang="en-IE" sz="3600" dirty="0"/>
              <a:t>Customers</a:t>
            </a:r>
            <a:endParaRPr sz="3600" dirty="0"/>
          </a:p>
          <a:p>
            <a:pPr marL="0" lvl="0" indent="0" rtl="0">
              <a:lnSpc>
                <a:spcPct val="80000"/>
              </a:lnSpc>
              <a:spcBef>
                <a:spcPts val="0"/>
              </a:spcBef>
              <a:spcAft>
                <a:spcPts val="0"/>
              </a:spcAft>
              <a:buClr>
                <a:schemeClr val="dk1"/>
              </a:buClr>
              <a:buSzPts val="1100"/>
              <a:buFont typeface="Arial"/>
              <a:buNone/>
            </a:pPr>
            <a:endParaRPr sz="3740" dirty="0"/>
          </a:p>
          <a:p>
            <a:pPr marL="0" lvl="0" indent="0" rtl="0">
              <a:lnSpc>
                <a:spcPct val="80000"/>
              </a:lnSpc>
              <a:spcBef>
                <a:spcPts val="0"/>
              </a:spcBef>
              <a:spcAft>
                <a:spcPts val="0"/>
              </a:spcAft>
              <a:buClr>
                <a:schemeClr val="lt1"/>
              </a:buClr>
              <a:buSzPts val="3740"/>
              <a:buNone/>
            </a:pPr>
            <a:endParaRPr sz="3740" dirty="0"/>
          </a:p>
        </p:txBody>
      </p:sp>
      <p:pic>
        <p:nvPicPr>
          <p:cNvPr id="5" name="Picture Placeholder 14" descr="A picture containing graffiti, helmet, kite&#10;&#10;Description automatically generated">
            <a:extLst>
              <a:ext uri="{FF2B5EF4-FFF2-40B4-BE49-F238E27FC236}">
                <a16:creationId xmlns:a16="http://schemas.microsoft.com/office/drawing/2014/main" id="{7BF1BA28-89EE-F04C-AECB-A998070A8AED}"/>
              </a:ext>
            </a:extLst>
          </p:cNvPr>
          <p:cNvPicPr>
            <a:picLocks noGrp="1" noChangeAspect="1"/>
          </p:cNvPicPr>
          <p:nvPr>
            <p:ph type="pic" idx="3"/>
          </p:nvPr>
        </p:nvPicPr>
        <p:blipFill rotWithShape="1">
          <a:blip r:embed="rId3"/>
          <a:srcRect l="2667" t="4241" r="6573" b="27507"/>
          <a:stretch/>
        </p:blipFill>
        <p:spPr>
          <a:xfrm flipH="1">
            <a:off x="-26281" y="-10758"/>
            <a:ext cx="6413499" cy="6889949"/>
          </a:xfrm>
        </p:spPr>
      </p:pic>
      <p:sp>
        <p:nvSpPr>
          <p:cNvPr id="6" name="Google Shape;49;p4">
            <a:extLst>
              <a:ext uri="{FF2B5EF4-FFF2-40B4-BE49-F238E27FC236}">
                <a16:creationId xmlns:a16="http://schemas.microsoft.com/office/drawing/2014/main" id="{194AED32-2874-DB45-A49F-9EE138779293}"/>
              </a:ext>
            </a:extLst>
          </p:cNvPr>
          <p:cNvSpPr/>
          <p:nvPr/>
        </p:nvSpPr>
        <p:spPr>
          <a:xfrm rot="-256793" flipH="1">
            <a:off x="5409806" y="919362"/>
            <a:ext cx="2766506" cy="1116564"/>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 name="Google Shape;58;p5">
            <a:extLst>
              <a:ext uri="{FF2B5EF4-FFF2-40B4-BE49-F238E27FC236}">
                <a16:creationId xmlns:a16="http://schemas.microsoft.com/office/drawing/2014/main" id="{D77F5E7B-3CB6-E946-B1BE-46F794D2AFB9}"/>
              </a:ext>
            </a:extLst>
          </p:cNvPr>
          <p:cNvSpPr/>
          <p:nvPr/>
        </p:nvSpPr>
        <p:spPr>
          <a:xfrm rot="285998">
            <a:off x="-165270" y="590509"/>
            <a:ext cx="5042478"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17" name="Google Shape;417;p5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Know your Customers</a:t>
            </a:r>
            <a:endParaRPr dirty="0"/>
          </a:p>
          <a:p>
            <a:pPr marL="0" lvl="0" indent="0" algn="l" rtl="0">
              <a:lnSpc>
                <a:spcPct val="90000"/>
              </a:lnSpc>
              <a:spcBef>
                <a:spcPts val="1000"/>
              </a:spcBef>
              <a:spcAft>
                <a:spcPts val="0"/>
              </a:spcAft>
              <a:buClr>
                <a:schemeClr val="lt1"/>
              </a:buClr>
              <a:buSzPts val="3600"/>
              <a:buNone/>
            </a:pPr>
            <a:endParaRPr dirty="0"/>
          </a:p>
        </p:txBody>
      </p:sp>
      <p:sp>
        <p:nvSpPr>
          <p:cNvPr id="418" name="Google Shape;418;p51"/>
          <p:cNvSpPr txBox="1">
            <a:spLocks noGrp="1"/>
          </p:cNvSpPr>
          <p:nvPr>
            <p:ph type="body" idx="2"/>
          </p:nvPr>
        </p:nvSpPr>
        <p:spPr>
          <a:xfrm>
            <a:off x="658268" y="2120067"/>
            <a:ext cx="10963889"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Who are you after?</a:t>
            </a:r>
          </a:p>
          <a:p>
            <a:pPr marL="0" lvl="0" indent="0" algn="l" rtl="0">
              <a:lnSpc>
                <a:spcPct val="90000"/>
              </a:lnSpc>
              <a:spcBef>
                <a:spcPts val="0"/>
              </a:spcBef>
              <a:spcAft>
                <a:spcPts val="0"/>
              </a:spcAft>
              <a:buSzPts val="3200"/>
              <a:buNone/>
            </a:pPr>
            <a:endParaRPr dirty="0"/>
          </a:p>
          <a:p>
            <a:pPr marL="342900" lvl="0" indent="-342900"/>
            <a:r>
              <a:rPr lang="en-IE" dirty="0"/>
              <a:t>The marketing process begins with research. </a:t>
            </a:r>
            <a:r>
              <a:rPr lang="en-CA" dirty="0"/>
              <a:t>Your research will help you understand your audience and allow you to segment it into different customer types</a:t>
            </a:r>
            <a:r>
              <a:rPr lang="en-IE" dirty="0"/>
              <a:t>. Your chosen segments (your targets) will ultimate become your customers.</a:t>
            </a:r>
            <a:endParaRPr dirty="0"/>
          </a:p>
          <a:p>
            <a:pPr marL="342900" lvl="0" indent="-342900" algn="l" rtl="0">
              <a:lnSpc>
                <a:spcPct val="90000"/>
              </a:lnSpc>
              <a:spcBef>
                <a:spcPts val="1000"/>
              </a:spcBef>
              <a:spcAft>
                <a:spcPts val="0"/>
              </a:spcAft>
              <a:buSzPts val="2400"/>
              <a:buChar char="•"/>
            </a:pPr>
            <a:r>
              <a:rPr lang="en-IE" dirty="0"/>
              <a:t>In order to successfully target your customers, you first need to segment the entire market. By creating smaller groups of potential customers with similar traits, you will be able to focus on those that are most valuable.</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8" name="Google Shape;58;p5">
            <a:extLst>
              <a:ext uri="{FF2B5EF4-FFF2-40B4-BE49-F238E27FC236}">
                <a16:creationId xmlns:a16="http://schemas.microsoft.com/office/drawing/2014/main" id="{BC32A59F-2CFA-FC4D-A399-DA66A866D0D2}"/>
              </a:ext>
            </a:extLst>
          </p:cNvPr>
          <p:cNvSpPr/>
          <p:nvPr/>
        </p:nvSpPr>
        <p:spPr>
          <a:xfrm rot="285998">
            <a:off x="-165347" y="592338"/>
            <a:ext cx="508650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23" name="Google Shape;423;p5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Know your Customers</a:t>
            </a:r>
            <a:endParaRPr dirty="0"/>
          </a:p>
          <a:p>
            <a:pPr marL="0" lvl="0" indent="0" algn="l" rtl="0">
              <a:lnSpc>
                <a:spcPct val="90000"/>
              </a:lnSpc>
              <a:spcBef>
                <a:spcPts val="1000"/>
              </a:spcBef>
              <a:spcAft>
                <a:spcPts val="0"/>
              </a:spcAft>
              <a:buClr>
                <a:schemeClr val="lt1"/>
              </a:buClr>
              <a:buSzPts val="3600"/>
              <a:buNone/>
            </a:pPr>
            <a:endParaRPr dirty="0"/>
          </a:p>
        </p:txBody>
      </p:sp>
      <p:sp>
        <p:nvSpPr>
          <p:cNvPr id="424" name="Google Shape;424;p52"/>
          <p:cNvSpPr txBox="1">
            <a:spLocks noGrp="1"/>
          </p:cNvSpPr>
          <p:nvPr>
            <p:ph type="body" idx="2"/>
          </p:nvPr>
        </p:nvSpPr>
        <p:spPr>
          <a:xfrm>
            <a:off x="658269" y="2120067"/>
            <a:ext cx="6886084"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Market Research</a:t>
            </a:r>
            <a:endParaRPr dirty="0"/>
          </a:p>
          <a:p>
            <a:pPr marL="342900" lvl="0" indent="-342900" algn="l" rtl="0">
              <a:lnSpc>
                <a:spcPct val="90000"/>
              </a:lnSpc>
              <a:spcBef>
                <a:spcPts val="1000"/>
              </a:spcBef>
              <a:spcAft>
                <a:spcPts val="0"/>
              </a:spcAft>
              <a:buSzPts val="2400"/>
              <a:buChar char="•"/>
            </a:pPr>
            <a:r>
              <a:rPr lang="en-IE" dirty="0"/>
              <a:t>Information about the market is necessary before making any plans and decisions. This information is gathered through market research.</a:t>
            </a:r>
            <a:endParaRPr dirty="0"/>
          </a:p>
          <a:p>
            <a:pPr marL="342900" lvl="0" indent="-342900" algn="l" rtl="0">
              <a:lnSpc>
                <a:spcPct val="90000"/>
              </a:lnSpc>
              <a:spcBef>
                <a:spcPts val="1000"/>
              </a:spcBef>
              <a:spcAft>
                <a:spcPts val="0"/>
              </a:spcAft>
              <a:buSzPts val="2400"/>
              <a:buChar char="•"/>
            </a:pPr>
            <a:r>
              <a:rPr lang="en-IE" dirty="0"/>
              <a:t>There are two types or market research:</a:t>
            </a:r>
            <a:endParaRPr dirty="0"/>
          </a:p>
          <a:p>
            <a:pPr marL="342900" lvl="0" indent="0" algn="l" rtl="0">
              <a:lnSpc>
                <a:spcPct val="90000"/>
              </a:lnSpc>
              <a:spcBef>
                <a:spcPts val="1000"/>
              </a:spcBef>
              <a:spcAft>
                <a:spcPts val="0"/>
              </a:spcAft>
              <a:buSzPts val="2400"/>
              <a:buNone/>
            </a:pPr>
            <a:r>
              <a:rPr lang="en-IE" dirty="0"/>
              <a:t>Primary Research and Secondary Research</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pic>
        <p:nvPicPr>
          <p:cNvPr id="4" name="Picture 3">
            <a:extLst>
              <a:ext uri="{FF2B5EF4-FFF2-40B4-BE49-F238E27FC236}">
                <a16:creationId xmlns:a16="http://schemas.microsoft.com/office/drawing/2014/main" id="{95BF7700-8CC3-344C-A327-C348246CFEC1}"/>
              </a:ext>
            </a:extLst>
          </p:cNvPr>
          <p:cNvPicPr>
            <a:picLocks noChangeAspect="1"/>
          </p:cNvPicPr>
          <p:nvPr/>
        </p:nvPicPr>
        <p:blipFill>
          <a:blip r:embed="rId3"/>
          <a:stretch>
            <a:fillRect/>
          </a:stretch>
        </p:blipFill>
        <p:spPr>
          <a:xfrm>
            <a:off x="6926248" y="3429000"/>
            <a:ext cx="4607483" cy="3051313"/>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 name="Google Shape;58;p5">
            <a:extLst>
              <a:ext uri="{FF2B5EF4-FFF2-40B4-BE49-F238E27FC236}">
                <a16:creationId xmlns:a16="http://schemas.microsoft.com/office/drawing/2014/main" id="{85369032-9465-E44D-8FF9-BE0CCFA51364}"/>
              </a:ext>
            </a:extLst>
          </p:cNvPr>
          <p:cNvSpPr/>
          <p:nvPr/>
        </p:nvSpPr>
        <p:spPr>
          <a:xfrm rot="285998">
            <a:off x="-165398" y="593573"/>
            <a:ext cx="5116218"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30" name="Google Shape;430;p53"/>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Know your Customers</a:t>
            </a:r>
            <a:endParaRPr dirty="0"/>
          </a:p>
          <a:p>
            <a:pPr marL="0" lvl="0" indent="0" algn="l" rtl="0">
              <a:lnSpc>
                <a:spcPct val="90000"/>
              </a:lnSpc>
              <a:spcBef>
                <a:spcPts val="1000"/>
              </a:spcBef>
              <a:spcAft>
                <a:spcPts val="0"/>
              </a:spcAft>
              <a:buClr>
                <a:schemeClr val="lt1"/>
              </a:buClr>
              <a:buSzPts val="3600"/>
              <a:buNone/>
            </a:pPr>
            <a:endParaRPr dirty="0"/>
          </a:p>
        </p:txBody>
      </p:sp>
      <p:sp>
        <p:nvSpPr>
          <p:cNvPr id="431" name="Google Shape;431;p53"/>
          <p:cNvSpPr txBox="1">
            <a:spLocks noGrp="1"/>
          </p:cNvSpPr>
          <p:nvPr>
            <p:ph type="body" idx="2"/>
          </p:nvPr>
        </p:nvSpPr>
        <p:spPr>
          <a:xfrm>
            <a:off x="574299" y="2146686"/>
            <a:ext cx="11043402" cy="4169140"/>
          </a:xfrm>
          <a:prstGeom prst="rect">
            <a:avLst/>
          </a:prstGeom>
          <a:noFill/>
          <a:ln>
            <a:noFill/>
          </a:ln>
        </p:spPr>
        <p:txBody>
          <a:bodyPr spcFirstLastPara="1" wrap="square" lIns="91425" tIns="45700" rIns="91425" bIns="45700" numCol="1"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Market Research</a:t>
            </a:r>
            <a:endParaRPr dirty="0"/>
          </a:p>
          <a:p>
            <a:pPr marL="342900" lvl="0" indent="-342900"/>
            <a:r>
              <a:rPr lang="en-IE" b="1" dirty="0"/>
              <a:t>Primary </a:t>
            </a:r>
            <a:r>
              <a:rPr lang="en-IE" dirty="0"/>
              <a:t>research </a:t>
            </a:r>
            <a:r>
              <a:rPr lang="en-CA" dirty="0"/>
              <a:t>is the collection of information by you (or someone you hire to do it).</a:t>
            </a:r>
            <a:r>
              <a:rPr lang="en-IE" dirty="0"/>
              <a:t>It is concerned with initial information gathering. It allows you to see the bigger picture. Examples: surveys, focus groups, interviews, observations, experiments.</a:t>
            </a:r>
          </a:p>
          <a:p>
            <a:pPr marL="342900" lvl="0" indent="0">
              <a:buNone/>
            </a:pPr>
            <a:r>
              <a:rPr lang="en-CA" dirty="0"/>
              <a:t>Primary research can be qualitative or quantitative. The key benefit is that it is specific to the needs of your company. But, it usually costs more and takes longer.</a:t>
            </a:r>
          </a:p>
          <a:p>
            <a:pPr marL="342900" lvl="0" indent="-342900"/>
            <a:r>
              <a:rPr lang="en-IE" b="1" dirty="0"/>
              <a:t>Secondary </a:t>
            </a:r>
            <a:r>
              <a:rPr lang="en-IE" dirty="0"/>
              <a:t>research </a:t>
            </a:r>
            <a:r>
              <a:rPr lang="en-CA" dirty="0"/>
              <a:t>is the collection of information that has already been done by someone else. </a:t>
            </a:r>
            <a:r>
              <a:rPr lang="en-IE" dirty="0"/>
              <a:t>Statistics, trend reports, competitor reports, online databases, industry content and whitepapers, etc. This research may be available publicly.</a:t>
            </a:r>
            <a:endParaRP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5" name="Google Shape;58;p5">
            <a:extLst>
              <a:ext uri="{FF2B5EF4-FFF2-40B4-BE49-F238E27FC236}">
                <a16:creationId xmlns:a16="http://schemas.microsoft.com/office/drawing/2014/main" id="{882EF901-AFF1-5E4B-A8F1-2DD653B87FF2}"/>
              </a:ext>
            </a:extLst>
          </p:cNvPr>
          <p:cNvSpPr/>
          <p:nvPr/>
        </p:nvSpPr>
        <p:spPr>
          <a:xfrm rot="285998">
            <a:off x="-165054" y="585296"/>
            <a:ext cx="491702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36" name="Google Shape;436;p5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Know your Customers</a:t>
            </a:r>
            <a:endParaRPr dirty="0"/>
          </a:p>
          <a:p>
            <a:pPr marL="0" lvl="0" indent="0" algn="l" rtl="0">
              <a:lnSpc>
                <a:spcPct val="90000"/>
              </a:lnSpc>
              <a:spcBef>
                <a:spcPts val="1000"/>
              </a:spcBef>
              <a:spcAft>
                <a:spcPts val="0"/>
              </a:spcAft>
              <a:buClr>
                <a:schemeClr val="lt1"/>
              </a:buClr>
              <a:buSzPts val="3600"/>
              <a:buNone/>
            </a:pPr>
            <a:endParaRPr dirty="0"/>
          </a:p>
        </p:txBody>
      </p:sp>
      <p:sp>
        <p:nvSpPr>
          <p:cNvPr id="437" name="Google Shape;437;p54"/>
          <p:cNvSpPr txBox="1">
            <a:spLocks noGrp="1"/>
          </p:cNvSpPr>
          <p:nvPr>
            <p:ph type="body" idx="2"/>
          </p:nvPr>
        </p:nvSpPr>
        <p:spPr>
          <a:xfrm>
            <a:off x="658269" y="2120067"/>
            <a:ext cx="4318857"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Segmentation</a:t>
            </a:r>
            <a:endParaRPr dirty="0"/>
          </a:p>
          <a:p>
            <a:pPr marL="342900" lvl="0" indent="-342900" algn="l" rtl="0">
              <a:lnSpc>
                <a:spcPct val="90000"/>
              </a:lnSpc>
              <a:spcBef>
                <a:spcPts val="1000"/>
              </a:spcBef>
              <a:spcAft>
                <a:spcPts val="0"/>
              </a:spcAft>
              <a:buSzPts val="2400"/>
              <a:buChar char="•"/>
            </a:pPr>
            <a:r>
              <a:rPr lang="en-IE" dirty="0"/>
              <a:t>There are four main types of segmentation (although many approaches exist, these are the most commonly used).</a:t>
            </a:r>
            <a:endParaRPr dirty="0"/>
          </a:p>
          <a:p>
            <a:pPr marL="342900" lvl="0" indent="-342900" algn="l" rtl="0">
              <a:lnSpc>
                <a:spcPct val="90000"/>
              </a:lnSpc>
              <a:spcBef>
                <a:spcPts val="1000"/>
              </a:spcBef>
              <a:spcAft>
                <a:spcPts val="0"/>
              </a:spcAft>
              <a:buSzPts val="2400"/>
              <a:buChar char="•"/>
            </a:pPr>
            <a:r>
              <a:rPr lang="en-IE" dirty="0"/>
              <a:t>It is common to use any combination of these four based on the research you have collected.</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grpSp>
        <p:nvGrpSpPr>
          <p:cNvPr id="6" name="Group 5">
            <a:extLst>
              <a:ext uri="{FF2B5EF4-FFF2-40B4-BE49-F238E27FC236}">
                <a16:creationId xmlns:a16="http://schemas.microsoft.com/office/drawing/2014/main" id="{EA47E1E9-60B4-A24F-9211-DD394B9F42E9}"/>
              </a:ext>
            </a:extLst>
          </p:cNvPr>
          <p:cNvGrpSpPr/>
          <p:nvPr/>
        </p:nvGrpSpPr>
        <p:grpSpPr>
          <a:xfrm>
            <a:off x="5779476" y="2500724"/>
            <a:ext cx="2935144" cy="2935141"/>
            <a:chOff x="3950676" y="1106970"/>
            <a:chExt cx="4296242" cy="4296238"/>
          </a:xfrm>
        </p:grpSpPr>
        <p:sp>
          <p:nvSpPr>
            <p:cNvPr id="7" name="Freeform: Shape 2">
              <a:extLst>
                <a:ext uri="{FF2B5EF4-FFF2-40B4-BE49-F238E27FC236}">
                  <a16:creationId xmlns:a16="http://schemas.microsoft.com/office/drawing/2014/main" id="{38AAA323-7C47-2642-ADAA-C41180A60431}"/>
                </a:ext>
              </a:extLst>
            </p:cNvPr>
            <p:cNvSpPr/>
            <p:nvPr/>
          </p:nvSpPr>
          <p:spPr>
            <a:xfrm>
              <a:off x="4618657" y="1106970"/>
              <a:ext cx="2954686" cy="1457976"/>
            </a:xfrm>
            <a:custGeom>
              <a:avLst/>
              <a:gdLst>
                <a:gd name="connsiteX0" fmla="*/ 1575144 w 3144336"/>
                <a:gd name="connsiteY0" fmla="*/ 0 h 1551559"/>
                <a:gd name="connsiteX1" fmla="*/ 3029253 w 3144336"/>
                <a:gd name="connsiteY1" fmla="*/ 522011 h 1551559"/>
                <a:gd name="connsiteX2" fmla="*/ 3144336 w 3144336"/>
                <a:gd name="connsiteY2" fmla="*/ 626606 h 1551559"/>
                <a:gd name="connsiteX3" fmla="*/ 2678945 w 3144336"/>
                <a:gd name="connsiteY3" fmla="*/ 1091997 h 1551559"/>
                <a:gd name="connsiteX4" fmla="*/ 459981 w 3144336"/>
                <a:gd name="connsiteY4" fmla="*/ 1091997 h 1551559"/>
                <a:gd name="connsiteX5" fmla="*/ 0 w 3144336"/>
                <a:gd name="connsiteY5" fmla="*/ 632016 h 1551559"/>
                <a:gd name="connsiteX6" fmla="*/ 121036 w 3144336"/>
                <a:gd name="connsiteY6" fmla="*/ 522011 h 1551559"/>
                <a:gd name="connsiteX7" fmla="*/ 1575144 w 3144336"/>
                <a:gd name="connsiteY7" fmla="*/ 0 h 1551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336" h="1551559">
                  <a:moveTo>
                    <a:pt x="1575144" y="0"/>
                  </a:moveTo>
                  <a:cubicBezTo>
                    <a:pt x="2127498" y="0"/>
                    <a:pt x="2634097" y="195900"/>
                    <a:pt x="3029253" y="522011"/>
                  </a:cubicBezTo>
                  <a:lnTo>
                    <a:pt x="3144336" y="626606"/>
                  </a:lnTo>
                  <a:lnTo>
                    <a:pt x="2678945" y="1091997"/>
                  </a:lnTo>
                  <a:cubicBezTo>
                    <a:pt x="2066195" y="1704747"/>
                    <a:pt x="1072731" y="1704747"/>
                    <a:pt x="459981" y="1091997"/>
                  </a:cubicBezTo>
                  <a:lnTo>
                    <a:pt x="0" y="632016"/>
                  </a:lnTo>
                  <a:lnTo>
                    <a:pt x="121036" y="522011"/>
                  </a:lnTo>
                  <a:cubicBezTo>
                    <a:pt x="516192" y="195900"/>
                    <a:pt x="1022790" y="0"/>
                    <a:pt x="1575144" y="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8" name="Freeform: Shape 3">
              <a:extLst>
                <a:ext uri="{FF2B5EF4-FFF2-40B4-BE49-F238E27FC236}">
                  <a16:creationId xmlns:a16="http://schemas.microsoft.com/office/drawing/2014/main" id="{F638D860-F519-1549-88F2-51C08608D83A}"/>
                </a:ext>
              </a:extLst>
            </p:cNvPr>
            <p:cNvSpPr/>
            <p:nvPr/>
          </p:nvSpPr>
          <p:spPr>
            <a:xfrm>
              <a:off x="6757052" y="1761041"/>
              <a:ext cx="1489866" cy="2988094"/>
            </a:xfrm>
            <a:custGeom>
              <a:avLst/>
              <a:gdLst>
                <a:gd name="connsiteX0" fmla="*/ 940026 w 1585495"/>
                <a:gd name="connsiteY0" fmla="*/ 0 h 3179890"/>
                <a:gd name="connsiteX1" fmla="*/ 1063483 w 1585495"/>
                <a:gd name="connsiteY1" fmla="*/ 135837 h 3179890"/>
                <a:gd name="connsiteX2" fmla="*/ 1585495 w 1585495"/>
                <a:gd name="connsiteY2" fmla="*/ 1589945 h 3179890"/>
                <a:gd name="connsiteX3" fmla="*/ 1063483 w 1585495"/>
                <a:gd name="connsiteY3" fmla="*/ 3044054 h 3179890"/>
                <a:gd name="connsiteX4" fmla="*/ 940026 w 1585495"/>
                <a:gd name="connsiteY4" fmla="*/ 3179890 h 3179890"/>
                <a:gd name="connsiteX5" fmla="*/ 459563 w 1585495"/>
                <a:gd name="connsiteY5" fmla="*/ 2699427 h 3179890"/>
                <a:gd name="connsiteX6" fmla="*/ 459563 w 1585495"/>
                <a:gd name="connsiteY6" fmla="*/ 480463 h 317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495" h="3179890">
                  <a:moveTo>
                    <a:pt x="940026" y="0"/>
                  </a:moveTo>
                  <a:lnTo>
                    <a:pt x="1063483" y="135837"/>
                  </a:lnTo>
                  <a:cubicBezTo>
                    <a:pt x="1389595" y="530993"/>
                    <a:pt x="1585495" y="1037591"/>
                    <a:pt x="1585495" y="1589945"/>
                  </a:cubicBezTo>
                  <a:cubicBezTo>
                    <a:pt x="1585495" y="2142299"/>
                    <a:pt x="1389595" y="2648898"/>
                    <a:pt x="1063483" y="3044054"/>
                  </a:cubicBezTo>
                  <a:lnTo>
                    <a:pt x="940026" y="3179890"/>
                  </a:lnTo>
                  <a:lnTo>
                    <a:pt x="459563" y="2699427"/>
                  </a:lnTo>
                  <a:cubicBezTo>
                    <a:pt x="-153188" y="2086677"/>
                    <a:pt x="-153188" y="1093213"/>
                    <a:pt x="459563" y="480463"/>
                  </a:cubicBezTo>
                  <a:close/>
                </a:path>
              </a:pathLst>
            </a:cu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Freeform: Shape 4">
              <a:extLst>
                <a:ext uri="{FF2B5EF4-FFF2-40B4-BE49-F238E27FC236}">
                  <a16:creationId xmlns:a16="http://schemas.microsoft.com/office/drawing/2014/main" id="{A3E21DA0-0C7D-1042-939C-E39FB0CB60E3}"/>
                </a:ext>
              </a:extLst>
            </p:cNvPr>
            <p:cNvSpPr/>
            <p:nvPr/>
          </p:nvSpPr>
          <p:spPr>
            <a:xfrm>
              <a:off x="4601952" y="3913343"/>
              <a:ext cx="2988095" cy="1489865"/>
            </a:xfrm>
            <a:custGeom>
              <a:avLst/>
              <a:gdLst>
                <a:gd name="connsiteX0" fmla="*/ 1587240 w 3179890"/>
                <a:gd name="connsiteY0" fmla="*/ 0 h 1585494"/>
                <a:gd name="connsiteX1" fmla="*/ 2696722 w 3179890"/>
                <a:gd name="connsiteY1" fmla="*/ 459563 h 1585494"/>
                <a:gd name="connsiteX2" fmla="*/ 3179890 w 3179890"/>
                <a:gd name="connsiteY2" fmla="*/ 942731 h 1585494"/>
                <a:gd name="connsiteX3" fmla="*/ 3047030 w 3179890"/>
                <a:gd name="connsiteY3" fmla="*/ 1063483 h 1585494"/>
                <a:gd name="connsiteX4" fmla="*/ 1592921 w 3179890"/>
                <a:gd name="connsiteY4" fmla="*/ 1585494 h 1585494"/>
                <a:gd name="connsiteX5" fmla="*/ 138813 w 3179890"/>
                <a:gd name="connsiteY5" fmla="*/ 1063483 h 1585494"/>
                <a:gd name="connsiteX6" fmla="*/ 0 w 3179890"/>
                <a:gd name="connsiteY6" fmla="*/ 937322 h 1585494"/>
                <a:gd name="connsiteX7" fmla="*/ 477758 w 3179890"/>
                <a:gd name="connsiteY7" fmla="*/ 459563 h 1585494"/>
                <a:gd name="connsiteX8" fmla="*/ 1587240 w 3179890"/>
                <a:gd name="connsiteY8" fmla="*/ 0 h 158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9890" h="1585494">
                  <a:moveTo>
                    <a:pt x="1587240" y="0"/>
                  </a:moveTo>
                  <a:cubicBezTo>
                    <a:pt x="1988795" y="0"/>
                    <a:pt x="2390348" y="153188"/>
                    <a:pt x="2696722" y="459563"/>
                  </a:cubicBezTo>
                  <a:lnTo>
                    <a:pt x="3179890" y="942731"/>
                  </a:lnTo>
                  <a:lnTo>
                    <a:pt x="3047030" y="1063483"/>
                  </a:lnTo>
                  <a:cubicBezTo>
                    <a:pt x="2651874" y="1389594"/>
                    <a:pt x="2145275" y="1585494"/>
                    <a:pt x="1592921" y="1585494"/>
                  </a:cubicBezTo>
                  <a:cubicBezTo>
                    <a:pt x="1040567" y="1585494"/>
                    <a:pt x="533969" y="1389594"/>
                    <a:pt x="138813" y="1063483"/>
                  </a:cubicBezTo>
                  <a:lnTo>
                    <a:pt x="0" y="937322"/>
                  </a:lnTo>
                  <a:lnTo>
                    <a:pt x="477758" y="459563"/>
                  </a:lnTo>
                  <a:cubicBezTo>
                    <a:pt x="784133" y="153188"/>
                    <a:pt x="1185687" y="0"/>
                    <a:pt x="1587240" y="0"/>
                  </a:cubicBezTo>
                  <a:close/>
                </a:path>
              </a:pathLst>
            </a:custGeom>
            <a:solidFill>
              <a:srgbClr val="FD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reeform: Shape 5">
              <a:extLst>
                <a:ext uri="{FF2B5EF4-FFF2-40B4-BE49-F238E27FC236}">
                  <a16:creationId xmlns:a16="http://schemas.microsoft.com/office/drawing/2014/main" id="{51D73BB9-DD41-2441-884F-22DEF86AC380}"/>
                </a:ext>
              </a:extLst>
            </p:cNvPr>
            <p:cNvSpPr/>
            <p:nvPr/>
          </p:nvSpPr>
          <p:spPr>
            <a:xfrm>
              <a:off x="3950676" y="1761041"/>
              <a:ext cx="1489865" cy="2988095"/>
            </a:xfrm>
            <a:custGeom>
              <a:avLst/>
              <a:gdLst>
                <a:gd name="connsiteX0" fmla="*/ 645469 w 1585494"/>
                <a:gd name="connsiteY0" fmla="*/ 0 h 3179891"/>
                <a:gd name="connsiteX1" fmla="*/ 1125932 w 1585494"/>
                <a:gd name="connsiteY1" fmla="*/ 480463 h 3179891"/>
                <a:gd name="connsiteX2" fmla="*/ 1125932 w 1585494"/>
                <a:gd name="connsiteY2" fmla="*/ 2699427 h 3179891"/>
                <a:gd name="connsiteX3" fmla="*/ 645468 w 1585494"/>
                <a:gd name="connsiteY3" fmla="*/ 3179891 h 3179891"/>
                <a:gd name="connsiteX4" fmla="*/ 522011 w 1585494"/>
                <a:gd name="connsiteY4" fmla="*/ 3044055 h 3179891"/>
                <a:gd name="connsiteX5" fmla="*/ 0 w 1585494"/>
                <a:gd name="connsiteY5" fmla="*/ 1589946 h 3179891"/>
                <a:gd name="connsiteX6" fmla="*/ 522011 w 1585494"/>
                <a:gd name="connsiteY6" fmla="*/ 135838 h 317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494" h="3179891">
                  <a:moveTo>
                    <a:pt x="645469" y="0"/>
                  </a:moveTo>
                  <a:lnTo>
                    <a:pt x="1125932" y="480463"/>
                  </a:lnTo>
                  <a:cubicBezTo>
                    <a:pt x="1738682" y="1093213"/>
                    <a:pt x="1738682" y="2086677"/>
                    <a:pt x="1125932" y="2699427"/>
                  </a:cubicBezTo>
                  <a:lnTo>
                    <a:pt x="645468" y="3179891"/>
                  </a:lnTo>
                  <a:lnTo>
                    <a:pt x="522011" y="3044055"/>
                  </a:lnTo>
                  <a:cubicBezTo>
                    <a:pt x="195900" y="2648899"/>
                    <a:pt x="0" y="2142300"/>
                    <a:pt x="0" y="1589946"/>
                  </a:cubicBezTo>
                  <a:cubicBezTo>
                    <a:pt x="0" y="1037592"/>
                    <a:pt x="195900" y="530994"/>
                    <a:pt x="522011" y="135838"/>
                  </a:cubicBezTo>
                  <a:close/>
                </a:path>
              </a:pathLst>
            </a:custGeom>
            <a:solidFill>
              <a:srgbClr val="00B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Freeform: Shape 6">
              <a:extLst>
                <a:ext uri="{FF2B5EF4-FFF2-40B4-BE49-F238E27FC236}">
                  <a16:creationId xmlns:a16="http://schemas.microsoft.com/office/drawing/2014/main" id="{E612C2CF-67D1-2D4E-A7CF-809D8DDCAFE1}"/>
                </a:ext>
              </a:extLst>
            </p:cNvPr>
            <p:cNvSpPr/>
            <p:nvPr/>
          </p:nvSpPr>
          <p:spPr>
            <a:xfrm>
              <a:off x="5168303" y="1873018"/>
              <a:ext cx="1859485" cy="691928"/>
            </a:xfrm>
            <a:custGeom>
              <a:avLst/>
              <a:gdLst>
                <a:gd name="connsiteX0" fmla="*/ 993737 w 1978839"/>
                <a:gd name="connsiteY0" fmla="*/ 0 h 736341"/>
                <a:gd name="connsiteX1" fmla="*/ 1929291 w 1978839"/>
                <a:gd name="connsiteY1" fmla="*/ 335855 h 736341"/>
                <a:gd name="connsiteX2" fmla="*/ 1978839 w 1978839"/>
                <a:gd name="connsiteY2" fmla="*/ 380887 h 736341"/>
                <a:gd name="connsiteX3" fmla="*/ 1974854 w 1978839"/>
                <a:gd name="connsiteY3" fmla="*/ 384489 h 736341"/>
                <a:gd name="connsiteX4" fmla="*/ 121196 w 1978839"/>
                <a:gd name="connsiteY4" fmla="*/ 477838 h 736341"/>
                <a:gd name="connsiteX5" fmla="*/ 0 w 1978839"/>
                <a:gd name="connsiteY5" fmla="*/ 388736 h 736341"/>
                <a:gd name="connsiteX6" fmla="*/ 58184 w 1978839"/>
                <a:gd name="connsiteY6" fmla="*/ 335855 h 736341"/>
                <a:gd name="connsiteX7" fmla="*/ 993737 w 1978839"/>
                <a:gd name="connsiteY7" fmla="*/ 0 h 73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8839" h="736341">
                  <a:moveTo>
                    <a:pt x="993737" y="0"/>
                  </a:moveTo>
                  <a:cubicBezTo>
                    <a:pt x="1349114" y="0"/>
                    <a:pt x="1675053" y="126039"/>
                    <a:pt x="1929291" y="335855"/>
                  </a:cubicBezTo>
                  <a:lnTo>
                    <a:pt x="1978839" y="380887"/>
                  </a:lnTo>
                  <a:lnTo>
                    <a:pt x="1974854" y="384489"/>
                  </a:lnTo>
                  <a:cubicBezTo>
                    <a:pt x="1440745" y="820116"/>
                    <a:pt x="686722" y="851232"/>
                    <a:pt x="121196" y="477838"/>
                  </a:cubicBezTo>
                  <a:lnTo>
                    <a:pt x="0" y="388736"/>
                  </a:lnTo>
                  <a:lnTo>
                    <a:pt x="58184" y="335855"/>
                  </a:lnTo>
                  <a:cubicBezTo>
                    <a:pt x="312422" y="126039"/>
                    <a:pt x="638360" y="0"/>
                    <a:pt x="993737" y="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2" name="Freeform: Shape 7">
              <a:extLst>
                <a:ext uri="{FF2B5EF4-FFF2-40B4-BE49-F238E27FC236}">
                  <a16:creationId xmlns:a16="http://schemas.microsoft.com/office/drawing/2014/main" id="{D9FAF57B-AE41-B741-A72B-83ACFAFDAF22}"/>
                </a:ext>
              </a:extLst>
            </p:cNvPr>
            <p:cNvSpPr/>
            <p:nvPr/>
          </p:nvSpPr>
          <p:spPr>
            <a:xfrm>
              <a:off x="6757052" y="2305680"/>
              <a:ext cx="727121" cy="1898817"/>
            </a:xfrm>
            <a:custGeom>
              <a:avLst/>
              <a:gdLst>
                <a:gd name="connsiteX0" fmla="*/ 369959 w 773792"/>
                <a:gd name="connsiteY0" fmla="*/ 0 h 2020696"/>
                <a:gd name="connsiteX1" fmla="*/ 437937 w 773792"/>
                <a:gd name="connsiteY1" fmla="*/ 74795 h 2020696"/>
                <a:gd name="connsiteX2" fmla="*/ 773792 w 773792"/>
                <a:gd name="connsiteY2" fmla="*/ 1010348 h 2020696"/>
                <a:gd name="connsiteX3" fmla="*/ 437937 w 773792"/>
                <a:gd name="connsiteY3" fmla="*/ 1945902 h 2020696"/>
                <a:gd name="connsiteX4" fmla="*/ 369959 w 773792"/>
                <a:gd name="connsiteY4" fmla="*/ 2020696 h 2020696"/>
                <a:gd name="connsiteX5" fmla="*/ 351853 w 773792"/>
                <a:gd name="connsiteY5" fmla="*/ 2000664 h 2020696"/>
                <a:gd name="connsiteX6" fmla="*/ 351853 w 773792"/>
                <a:gd name="connsiteY6" fmla="*/ 20032 h 202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792" h="2020696">
                  <a:moveTo>
                    <a:pt x="369959" y="0"/>
                  </a:moveTo>
                  <a:lnTo>
                    <a:pt x="437937" y="74795"/>
                  </a:lnTo>
                  <a:cubicBezTo>
                    <a:pt x="647753" y="329032"/>
                    <a:pt x="773792" y="654971"/>
                    <a:pt x="773792" y="1010348"/>
                  </a:cubicBezTo>
                  <a:cubicBezTo>
                    <a:pt x="773792" y="1365725"/>
                    <a:pt x="647753" y="1691664"/>
                    <a:pt x="437937" y="1945902"/>
                  </a:cubicBezTo>
                  <a:lnTo>
                    <a:pt x="369959" y="2020696"/>
                  </a:lnTo>
                  <a:lnTo>
                    <a:pt x="351853" y="2000664"/>
                  </a:lnTo>
                  <a:cubicBezTo>
                    <a:pt x="-117285" y="1425470"/>
                    <a:pt x="-117285" y="595227"/>
                    <a:pt x="351853" y="20032"/>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3" name="Freeform: Shape 8">
              <a:extLst>
                <a:ext uri="{FF2B5EF4-FFF2-40B4-BE49-F238E27FC236}">
                  <a16:creationId xmlns:a16="http://schemas.microsoft.com/office/drawing/2014/main" id="{8009F8F0-067E-F240-A8B8-2BBADD8AF79D}"/>
                </a:ext>
              </a:extLst>
            </p:cNvPr>
            <p:cNvSpPr/>
            <p:nvPr/>
          </p:nvSpPr>
          <p:spPr>
            <a:xfrm>
              <a:off x="5150207" y="3913344"/>
              <a:ext cx="1895171" cy="723816"/>
            </a:xfrm>
            <a:custGeom>
              <a:avLst/>
              <a:gdLst>
                <a:gd name="connsiteX0" fmla="*/ 1003795 w 2016815"/>
                <a:gd name="connsiteY0" fmla="*/ 0 h 770275"/>
                <a:gd name="connsiteX1" fmla="*/ 1994111 w 2016815"/>
                <a:gd name="connsiteY1" fmla="*/ 351853 h 770275"/>
                <a:gd name="connsiteX2" fmla="*/ 2016815 w 2016815"/>
                <a:gd name="connsiteY2" fmla="*/ 372375 h 770275"/>
                <a:gd name="connsiteX3" fmla="*/ 1948548 w 2016815"/>
                <a:gd name="connsiteY3" fmla="*/ 434420 h 770275"/>
                <a:gd name="connsiteX4" fmla="*/ 1012994 w 2016815"/>
                <a:gd name="connsiteY4" fmla="*/ 770275 h 770275"/>
                <a:gd name="connsiteX5" fmla="*/ 77441 w 2016815"/>
                <a:gd name="connsiteY5" fmla="*/ 434420 h 770275"/>
                <a:gd name="connsiteX6" fmla="*/ 0 w 2016815"/>
                <a:gd name="connsiteY6" fmla="*/ 364037 h 770275"/>
                <a:gd name="connsiteX7" fmla="*/ 13480 w 2016815"/>
                <a:gd name="connsiteY7" fmla="*/ 351853 h 770275"/>
                <a:gd name="connsiteX8" fmla="*/ 1003795 w 2016815"/>
                <a:gd name="connsiteY8" fmla="*/ 0 h 7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6815" h="770275">
                  <a:moveTo>
                    <a:pt x="1003795" y="0"/>
                  </a:moveTo>
                  <a:cubicBezTo>
                    <a:pt x="1355156" y="0"/>
                    <a:pt x="1706515" y="117285"/>
                    <a:pt x="1994111" y="351853"/>
                  </a:cubicBezTo>
                  <a:lnTo>
                    <a:pt x="2016815" y="372375"/>
                  </a:lnTo>
                  <a:lnTo>
                    <a:pt x="1948548" y="434420"/>
                  </a:lnTo>
                  <a:cubicBezTo>
                    <a:pt x="1694310" y="644236"/>
                    <a:pt x="1368371" y="770275"/>
                    <a:pt x="1012994" y="770275"/>
                  </a:cubicBezTo>
                  <a:cubicBezTo>
                    <a:pt x="657617" y="770275"/>
                    <a:pt x="331679" y="644236"/>
                    <a:pt x="77441" y="434420"/>
                  </a:cubicBezTo>
                  <a:lnTo>
                    <a:pt x="0" y="364037"/>
                  </a:lnTo>
                  <a:lnTo>
                    <a:pt x="13480" y="351853"/>
                  </a:lnTo>
                  <a:cubicBezTo>
                    <a:pt x="301077" y="117285"/>
                    <a:pt x="652436" y="0"/>
                    <a:pt x="1003795" y="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4" name="Freeform: Shape 9">
              <a:extLst>
                <a:ext uri="{FF2B5EF4-FFF2-40B4-BE49-F238E27FC236}">
                  <a16:creationId xmlns:a16="http://schemas.microsoft.com/office/drawing/2014/main" id="{87537A65-9AB7-994F-8261-F8CE3D9B1EB6}"/>
                </a:ext>
              </a:extLst>
            </p:cNvPr>
            <p:cNvSpPr/>
            <p:nvPr/>
          </p:nvSpPr>
          <p:spPr>
            <a:xfrm>
              <a:off x="4720032" y="2309327"/>
              <a:ext cx="720510" cy="1891524"/>
            </a:xfrm>
            <a:custGeom>
              <a:avLst/>
              <a:gdLst>
                <a:gd name="connsiteX0" fmla="*/ 400306 w 766757"/>
                <a:gd name="connsiteY0" fmla="*/ 0 h 2012935"/>
                <a:gd name="connsiteX1" fmla="*/ 414905 w 766757"/>
                <a:gd name="connsiteY1" fmla="*/ 16151 h 2012935"/>
                <a:gd name="connsiteX2" fmla="*/ 414905 w 766757"/>
                <a:gd name="connsiteY2" fmla="*/ 1996783 h 2012935"/>
                <a:gd name="connsiteX3" fmla="*/ 400306 w 766757"/>
                <a:gd name="connsiteY3" fmla="*/ 2012935 h 2012935"/>
                <a:gd name="connsiteX4" fmla="*/ 335855 w 766757"/>
                <a:gd name="connsiteY4" fmla="*/ 1942021 h 2012935"/>
                <a:gd name="connsiteX5" fmla="*/ 0 w 766757"/>
                <a:gd name="connsiteY5" fmla="*/ 1006467 h 2012935"/>
                <a:gd name="connsiteX6" fmla="*/ 335855 w 766757"/>
                <a:gd name="connsiteY6" fmla="*/ 70914 h 201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6757" h="2012935">
                  <a:moveTo>
                    <a:pt x="400306" y="0"/>
                  </a:moveTo>
                  <a:lnTo>
                    <a:pt x="414905" y="16151"/>
                  </a:lnTo>
                  <a:cubicBezTo>
                    <a:pt x="884042" y="591346"/>
                    <a:pt x="884042" y="1421589"/>
                    <a:pt x="414905" y="1996783"/>
                  </a:cubicBezTo>
                  <a:lnTo>
                    <a:pt x="400306" y="2012935"/>
                  </a:lnTo>
                  <a:lnTo>
                    <a:pt x="335855" y="1942021"/>
                  </a:lnTo>
                  <a:cubicBezTo>
                    <a:pt x="126040" y="1687783"/>
                    <a:pt x="0" y="1361844"/>
                    <a:pt x="0" y="1006467"/>
                  </a:cubicBezTo>
                  <a:cubicBezTo>
                    <a:pt x="0" y="651090"/>
                    <a:pt x="126040" y="325151"/>
                    <a:pt x="335855" y="70914"/>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pic>
          <p:nvPicPr>
            <p:cNvPr id="15" name="Graphic 14" descr="Cycle with people">
              <a:extLst>
                <a:ext uri="{FF2B5EF4-FFF2-40B4-BE49-F238E27FC236}">
                  <a16:creationId xmlns:a16="http://schemas.microsoft.com/office/drawing/2014/main" id="{5FBAA599-704B-B246-BFD2-70059F76F6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09283" y="1226523"/>
              <a:ext cx="914400" cy="914400"/>
            </a:xfrm>
            <a:prstGeom prst="rect">
              <a:avLst/>
            </a:prstGeom>
          </p:spPr>
        </p:pic>
        <p:pic>
          <p:nvPicPr>
            <p:cNvPr id="16" name="Graphic 15" descr="Head with gears">
              <a:extLst>
                <a:ext uri="{FF2B5EF4-FFF2-40B4-BE49-F238E27FC236}">
                  <a16:creationId xmlns:a16="http://schemas.microsoft.com/office/drawing/2014/main" id="{558A4666-E7D6-8B42-BC56-99E246AB70C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04949" y="2761817"/>
              <a:ext cx="914400" cy="914400"/>
            </a:xfrm>
            <a:prstGeom prst="rect">
              <a:avLst/>
            </a:prstGeom>
          </p:spPr>
        </p:pic>
        <p:pic>
          <p:nvPicPr>
            <p:cNvPr id="17" name="Graphic 16" descr="Right And Left Brain">
              <a:extLst>
                <a:ext uri="{FF2B5EF4-FFF2-40B4-BE49-F238E27FC236}">
                  <a16:creationId xmlns:a16="http://schemas.microsoft.com/office/drawing/2014/main" id="{0650D81B-C6EA-0D4A-BC66-FBE9021FA90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64676" y="4291935"/>
              <a:ext cx="914400" cy="914400"/>
            </a:xfrm>
            <a:prstGeom prst="rect">
              <a:avLst/>
            </a:prstGeom>
          </p:spPr>
        </p:pic>
        <p:pic>
          <p:nvPicPr>
            <p:cNvPr id="18" name="Graphic 17" descr="Earth globe: Americas">
              <a:extLst>
                <a:ext uri="{FF2B5EF4-FFF2-40B4-BE49-F238E27FC236}">
                  <a16:creationId xmlns:a16="http://schemas.microsoft.com/office/drawing/2014/main" id="{7E71A755-B7CE-F147-90BC-3B90A44CE2A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113526" y="2802072"/>
              <a:ext cx="914400" cy="914400"/>
            </a:xfrm>
            <a:prstGeom prst="rect">
              <a:avLst/>
            </a:prstGeom>
          </p:spPr>
        </p:pic>
      </p:grpSp>
      <p:grpSp>
        <p:nvGrpSpPr>
          <p:cNvPr id="19" name="Group 18">
            <a:extLst>
              <a:ext uri="{FF2B5EF4-FFF2-40B4-BE49-F238E27FC236}">
                <a16:creationId xmlns:a16="http://schemas.microsoft.com/office/drawing/2014/main" id="{D04D9DE0-D7FB-1249-B549-3ED1C9FF6FAA}"/>
              </a:ext>
            </a:extLst>
          </p:cNvPr>
          <p:cNvGrpSpPr/>
          <p:nvPr/>
        </p:nvGrpSpPr>
        <p:grpSpPr>
          <a:xfrm>
            <a:off x="8942638" y="2947578"/>
            <a:ext cx="3475711" cy="2462213"/>
            <a:chOff x="7576254" y="3270847"/>
            <a:chExt cx="3475711" cy="2462213"/>
          </a:xfrm>
        </p:grpSpPr>
        <p:sp>
          <p:nvSpPr>
            <p:cNvPr id="20" name="TextBox 19">
              <a:extLst>
                <a:ext uri="{FF2B5EF4-FFF2-40B4-BE49-F238E27FC236}">
                  <a16:creationId xmlns:a16="http://schemas.microsoft.com/office/drawing/2014/main" id="{A61137D2-D048-7347-9D6E-E8143A478BC7}"/>
                </a:ext>
              </a:extLst>
            </p:cNvPr>
            <p:cNvSpPr txBox="1"/>
            <p:nvPr/>
          </p:nvSpPr>
          <p:spPr>
            <a:xfrm>
              <a:off x="8190382" y="3270847"/>
              <a:ext cx="2861583" cy="2462213"/>
            </a:xfrm>
            <a:prstGeom prst="rect">
              <a:avLst/>
            </a:prstGeom>
            <a:noFill/>
          </p:spPr>
          <p:txBody>
            <a:bodyPr wrap="square" lIns="0" rIns="0" rtlCol="0" anchor="b">
              <a:spAutoFit/>
            </a:bodyPr>
            <a:lstStyle/>
            <a:p>
              <a:pPr>
                <a:lnSpc>
                  <a:spcPct val="150000"/>
                </a:lnSpc>
              </a:pPr>
              <a:r>
                <a:rPr lang="en-US" sz="2200" b="1" noProof="1">
                  <a:solidFill>
                    <a:srgbClr val="DA2128"/>
                  </a:solidFill>
                  <a:latin typeface="Calibri" panose="020F0502020204030204" pitchFamily="34" charset="0"/>
                  <a:cs typeface="Calibri" panose="020F0502020204030204" pitchFamily="34" charset="0"/>
                </a:rPr>
                <a:t>DEMOGRAPHIC</a:t>
              </a:r>
            </a:p>
            <a:p>
              <a:pPr>
                <a:lnSpc>
                  <a:spcPct val="150000"/>
                </a:lnSpc>
              </a:pPr>
              <a:r>
                <a:rPr lang="en-US" sz="2200" b="1" noProof="1">
                  <a:solidFill>
                    <a:srgbClr val="1268B4"/>
                  </a:solidFill>
                  <a:latin typeface="Calibri" panose="020F0502020204030204" pitchFamily="34" charset="0"/>
                  <a:cs typeface="Calibri" panose="020F0502020204030204" pitchFamily="34" charset="0"/>
                </a:rPr>
                <a:t>BEHAVIORAL</a:t>
              </a:r>
              <a:endParaRPr lang="en-US" sz="2200" b="1" noProof="1">
                <a:solidFill>
                  <a:srgbClr val="00BBFF"/>
                </a:solidFill>
                <a:latin typeface="Calibri" panose="020F0502020204030204" pitchFamily="34" charset="0"/>
                <a:cs typeface="Calibri" panose="020F0502020204030204" pitchFamily="34" charset="0"/>
              </a:endParaRPr>
            </a:p>
            <a:p>
              <a:pPr>
                <a:lnSpc>
                  <a:spcPct val="150000"/>
                </a:lnSpc>
              </a:pPr>
              <a:r>
                <a:rPr lang="en-US" sz="2200" b="1" noProof="1">
                  <a:solidFill>
                    <a:srgbClr val="00BBFF"/>
                  </a:solidFill>
                  <a:latin typeface="Calibri" panose="020F0502020204030204" pitchFamily="34" charset="0"/>
                  <a:cs typeface="Calibri" panose="020F0502020204030204" pitchFamily="34" charset="0"/>
                </a:rPr>
                <a:t>GEOGRAPHIC</a:t>
              </a:r>
            </a:p>
            <a:p>
              <a:pPr>
                <a:lnSpc>
                  <a:spcPct val="150000"/>
                </a:lnSpc>
              </a:pPr>
              <a:r>
                <a:rPr lang="en-US" sz="2200" b="1" noProof="1">
                  <a:solidFill>
                    <a:srgbClr val="FDB613"/>
                  </a:solidFill>
                  <a:latin typeface="Calibri" panose="020F0502020204030204" pitchFamily="34" charset="0"/>
                  <a:cs typeface="Calibri" panose="020F0502020204030204" pitchFamily="34" charset="0"/>
                </a:rPr>
                <a:t>PSYCHOGRAPHIC</a:t>
              </a:r>
            </a:p>
            <a:p>
              <a:endParaRPr lang="en-US" sz="2200" b="1" noProof="1">
                <a:solidFill>
                  <a:srgbClr val="00BBFF"/>
                </a:solidFill>
                <a:latin typeface="Calibri" panose="020F0502020204030204" pitchFamily="34" charset="0"/>
                <a:cs typeface="Calibri" panose="020F0502020204030204" pitchFamily="34" charset="0"/>
              </a:endParaRPr>
            </a:p>
          </p:txBody>
        </p:sp>
        <p:pic>
          <p:nvPicPr>
            <p:cNvPr id="21" name="Graphic 20" descr="Earth globe: Americas">
              <a:extLst>
                <a:ext uri="{FF2B5EF4-FFF2-40B4-BE49-F238E27FC236}">
                  <a16:creationId xmlns:a16="http://schemas.microsoft.com/office/drawing/2014/main" id="{5B541D1C-CF14-0941-B8BD-78055196300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728619" y="4460968"/>
              <a:ext cx="366060" cy="366060"/>
            </a:xfrm>
            <a:prstGeom prst="rect">
              <a:avLst/>
            </a:prstGeom>
          </p:spPr>
        </p:pic>
        <p:pic>
          <p:nvPicPr>
            <p:cNvPr id="22" name="Graphic 21" descr="Right And Left Brain">
              <a:extLst>
                <a:ext uri="{FF2B5EF4-FFF2-40B4-BE49-F238E27FC236}">
                  <a16:creationId xmlns:a16="http://schemas.microsoft.com/office/drawing/2014/main" id="{068FE259-A4A3-0845-977F-B90A5DF2B77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701819" y="4950252"/>
              <a:ext cx="419661" cy="419661"/>
            </a:xfrm>
            <a:prstGeom prst="rect">
              <a:avLst/>
            </a:prstGeom>
          </p:spPr>
        </p:pic>
        <p:pic>
          <p:nvPicPr>
            <p:cNvPr id="23" name="Graphic 22" descr="Cycle with people">
              <a:extLst>
                <a:ext uri="{FF2B5EF4-FFF2-40B4-BE49-F238E27FC236}">
                  <a16:creationId xmlns:a16="http://schemas.microsoft.com/office/drawing/2014/main" id="{75896B5F-C7B4-0F42-8A18-1D1EBD6A8F5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576254" y="3334927"/>
              <a:ext cx="527423" cy="527423"/>
            </a:xfrm>
            <a:prstGeom prst="rect">
              <a:avLst/>
            </a:prstGeom>
          </p:spPr>
        </p:pic>
        <p:pic>
          <p:nvPicPr>
            <p:cNvPr id="24" name="Graphic 23" descr="Head with gears">
              <a:extLst>
                <a:ext uri="{FF2B5EF4-FFF2-40B4-BE49-F238E27FC236}">
                  <a16:creationId xmlns:a16="http://schemas.microsoft.com/office/drawing/2014/main" id="{83768D30-8A98-4A49-BFD4-2E409CC96B6A}"/>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655321" y="3934328"/>
              <a:ext cx="419661" cy="419661"/>
            </a:xfrm>
            <a:prstGeom prst="rect">
              <a:avLst/>
            </a:prstGeom>
          </p:spPr>
        </p:pic>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2">
            <a:extLst>
              <a:ext uri="{FF2B5EF4-FFF2-40B4-BE49-F238E27FC236}">
                <a16:creationId xmlns:a16="http://schemas.microsoft.com/office/drawing/2014/main" id="{29A0B3AB-54F8-C344-82ED-85B3786B1F36}"/>
              </a:ext>
            </a:extLst>
          </p:cNvPr>
          <p:cNvSpPr/>
          <p:nvPr/>
        </p:nvSpPr>
        <p:spPr>
          <a:xfrm>
            <a:off x="4618657" y="1106970"/>
            <a:ext cx="2954686" cy="1457976"/>
          </a:xfrm>
          <a:custGeom>
            <a:avLst/>
            <a:gdLst>
              <a:gd name="connsiteX0" fmla="*/ 1575144 w 3144336"/>
              <a:gd name="connsiteY0" fmla="*/ 0 h 1551559"/>
              <a:gd name="connsiteX1" fmla="*/ 3029253 w 3144336"/>
              <a:gd name="connsiteY1" fmla="*/ 522011 h 1551559"/>
              <a:gd name="connsiteX2" fmla="*/ 3144336 w 3144336"/>
              <a:gd name="connsiteY2" fmla="*/ 626606 h 1551559"/>
              <a:gd name="connsiteX3" fmla="*/ 2678945 w 3144336"/>
              <a:gd name="connsiteY3" fmla="*/ 1091997 h 1551559"/>
              <a:gd name="connsiteX4" fmla="*/ 459981 w 3144336"/>
              <a:gd name="connsiteY4" fmla="*/ 1091997 h 1551559"/>
              <a:gd name="connsiteX5" fmla="*/ 0 w 3144336"/>
              <a:gd name="connsiteY5" fmla="*/ 632016 h 1551559"/>
              <a:gd name="connsiteX6" fmla="*/ 121036 w 3144336"/>
              <a:gd name="connsiteY6" fmla="*/ 522011 h 1551559"/>
              <a:gd name="connsiteX7" fmla="*/ 1575144 w 3144336"/>
              <a:gd name="connsiteY7" fmla="*/ 0 h 1551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336" h="1551559">
                <a:moveTo>
                  <a:pt x="1575144" y="0"/>
                </a:moveTo>
                <a:cubicBezTo>
                  <a:pt x="2127498" y="0"/>
                  <a:pt x="2634097" y="195900"/>
                  <a:pt x="3029253" y="522011"/>
                </a:cubicBezTo>
                <a:lnTo>
                  <a:pt x="3144336" y="626606"/>
                </a:lnTo>
                <a:lnTo>
                  <a:pt x="2678945" y="1091997"/>
                </a:lnTo>
                <a:cubicBezTo>
                  <a:pt x="2066195" y="1704747"/>
                  <a:pt x="1072731" y="1704747"/>
                  <a:pt x="459981" y="1091997"/>
                </a:cubicBezTo>
                <a:lnTo>
                  <a:pt x="0" y="632016"/>
                </a:lnTo>
                <a:lnTo>
                  <a:pt x="121036" y="522011"/>
                </a:lnTo>
                <a:cubicBezTo>
                  <a:pt x="516192" y="195900"/>
                  <a:pt x="1022790" y="0"/>
                  <a:pt x="1575144" y="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6" name="Freeform: Shape 3">
            <a:extLst>
              <a:ext uri="{FF2B5EF4-FFF2-40B4-BE49-F238E27FC236}">
                <a16:creationId xmlns:a16="http://schemas.microsoft.com/office/drawing/2014/main" id="{E18291BA-6F4C-AF49-931D-631F742E3E37}"/>
              </a:ext>
            </a:extLst>
          </p:cNvPr>
          <p:cNvSpPr/>
          <p:nvPr/>
        </p:nvSpPr>
        <p:spPr>
          <a:xfrm>
            <a:off x="6757052" y="1761041"/>
            <a:ext cx="1489866" cy="2988094"/>
          </a:xfrm>
          <a:custGeom>
            <a:avLst/>
            <a:gdLst>
              <a:gd name="connsiteX0" fmla="*/ 940026 w 1585495"/>
              <a:gd name="connsiteY0" fmla="*/ 0 h 3179890"/>
              <a:gd name="connsiteX1" fmla="*/ 1063483 w 1585495"/>
              <a:gd name="connsiteY1" fmla="*/ 135837 h 3179890"/>
              <a:gd name="connsiteX2" fmla="*/ 1585495 w 1585495"/>
              <a:gd name="connsiteY2" fmla="*/ 1589945 h 3179890"/>
              <a:gd name="connsiteX3" fmla="*/ 1063483 w 1585495"/>
              <a:gd name="connsiteY3" fmla="*/ 3044054 h 3179890"/>
              <a:gd name="connsiteX4" fmla="*/ 940026 w 1585495"/>
              <a:gd name="connsiteY4" fmla="*/ 3179890 h 3179890"/>
              <a:gd name="connsiteX5" fmla="*/ 459563 w 1585495"/>
              <a:gd name="connsiteY5" fmla="*/ 2699427 h 3179890"/>
              <a:gd name="connsiteX6" fmla="*/ 459563 w 1585495"/>
              <a:gd name="connsiteY6" fmla="*/ 480463 h 317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495" h="3179890">
                <a:moveTo>
                  <a:pt x="940026" y="0"/>
                </a:moveTo>
                <a:lnTo>
                  <a:pt x="1063483" y="135837"/>
                </a:lnTo>
                <a:cubicBezTo>
                  <a:pt x="1389595" y="530993"/>
                  <a:pt x="1585495" y="1037591"/>
                  <a:pt x="1585495" y="1589945"/>
                </a:cubicBezTo>
                <a:cubicBezTo>
                  <a:pt x="1585495" y="2142299"/>
                  <a:pt x="1389595" y="2648898"/>
                  <a:pt x="1063483" y="3044054"/>
                </a:cubicBezTo>
                <a:lnTo>
                  <a:pt x="940026" y="3179890"/>
                </a:lnTo>
                <a:lnTo>
                  <a:pt x="459563" y="2699427"/>
                </a:lnTo>
                <a:cubicBezTo>
                  <a:pt x="-153188" y="2086677"/>
                  <a:pt x="-153188" y="1093213"/>
                  <a:pt x="459563" y="480463"/>
                </a:cubicBezTo>
                <a:close/>
              </a:path>
            </a:pathLst>
          </a:cu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Freeform: Shape 4">
            <a:extLst>
              <a:ext uri="{FF2B5EF4-FFF2-40B4-BE49-F238E27FC236}">
                <a16:creationId xmlns:a16="http://schemas.microsoft.com/office/drawing/2014/main" id="{5EE424AB-FF9D-2A41-A048-01962F870AD2}"/>
              </a:ext>
            </a:extLst>
          </p:cNvPr>
          <p:cNvSpPr/>
          <p:nvPr/>
        </p:nvSpPr>
        <p:spPr>
          <a:xfrm>
            <a:off x="4601952" y="3913343"/>
            <a:ext cx="2988095" cy="1489865"/>
          </a:xfrm>
          <a:custGeom>
            <a:avLst/>
            <a:gdLst>
              <a:gd name="connsiteX0" fmla="*/ 1587240 w 3179890"/>
              <a:gd name="connsiteY0" fmla="*/ 0 h 1585494"/>
              <a:gd name="connsiteX1" fmla="*/ 2696722 w 3179890"/>
              <a:gd name="connsiteY1" fmla="*/ 459563 h 1585494"/>
              <a:gd name="connsiteX2" fmla="*/ 3179890 w 3179890"/>
              <a:gd name="connsiteY2" fmla="*/ 942731 h 1585494"/>
              <a:gd name="connsiteX3" fmla="*/ 3047030 w 3179890"/>
              <a:gd name="connsiteY3" fmla="*/ 1063483 h 1585494"/>
              <a:gd name="connsiteX4" fmla="*/ 1592921 w 3179890"/>
              <a:gd name="connsiteY4" fmla="*/ 1585494 h 1585494"/>
              <a:gd name="connsiteX5" fmla="*/ 138813 w 3179890"/>
              <a:gd name="connsiteY5" fmla="*/ 1063483 h 1585494"/>
              <a:gd name="connsiteX6" fmla="*/ 0 w 3179890"/>
              <a:gd name="connsiteY6" fmla="*/ 937322 h 1585494"/>
              <a:gd name="connsiteX7" fmla="*/ 477758 w 3179890"/>
              <a:gd name="connsiteY7" fmla="*/ 459563 h 1585494"/>
              <a:gd name="connsiteX8" fmla="*/ 1587240 w 3179890"/>
              <a:gd name="connsiteY8" fmla="*/ 0 h 158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9890" h="1585494">
                <a:moveTo>
                  <a:pt x="1587240" y="0"/>
                </a:moveTo>
                <a:cubicBezTo>
                  <a:pt x="1988795" y="0"/>
                  <a:pt x="2390348" y="153188"/>
                  <a:pt x="2696722" y="459563"/>
                </a:cubicBezTo>
                <a:lnTo>
                  <a:pt x="3179890" y="942731"/>
                </a:lnTo>
                <a:lnTo>
                  <a:pt x="3047030" y="1063483"/>
                </a:lnTo>
                <a:cubicBezTo>
                  <a:pt x="2651874" y="1389594"/>
                  <a:pt x="2145275" y="1585494"/>
                  <a:pt x="1592921" y="1585494"/>
                </a:cubicBezTo>
                <a:cubicBezTo>
                  <a:pt x="1040567" y="1585494"/>
                  <a:pt x="533969" y="1389594"/>
                  <a:pt x="138813" y="1063483"/>
                </a:cubicBezTo>
                <a:lnTo>
                  <a:pt x="0" y="937322"/>
                </a:lnTo>
                <a:lnTo>
                  <a:pt x="477758" y="459563"/>
                </a:lnTo>
                <a:cubicBezTo>
                  <a:pt x="784133" y="153188"/>
                  <a:pt x="1185687" y="0"/>
                  <a:pt x="1587240" y="0"/>
                </a:cubicBezTo>
                <a:close/>
              </a:path>
            </a:pathLst>
          </a:custGeom>
          <a:solidFill>
            <a:srgbClr val="FD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Freeform: Shape 5">
            <a:extLst>
              <a:ext uri="{FF2B5EF4-FFF2-40B4-BE49-F238E27FC236}">
                <a16:creationId xmlns:a16="http://schemas.microsoft.com/office/drawing/2014/main" id="{73190C32-9156-C04D-8540-4AEC2ECA1C6F}"/>
              </a:ext>
            </a:extLst>
          </p:cNvPr>
          <p:cNvSpPr/>
          <p:nvPr/>
        </p:nvSpPr>
        <p:spPr>
          <a:xfrm>
            <a:off x="3950676" y="1761041"/>
            <a:ext cx="1489865" cy="2988095"/>
          </a:xfrm>
          <a:custGeom>
            <a:avLst/>
            <a:gdLst>
              <a:gd name="connsiteX0" fmla="*/ 645469 w 1585494"/>
              <a:gd name="connsiteY0" fmla="*/ 0 h 3179891"/>
              <a:gd name="connsiteX1" fmla="*/ 1125932 w 1585494"/>
              <a:gd name="connsiteY1" fmla="*/ 480463 h 3179891"/>
              <a:gd name="connsiteX2" fmla="*/ 1125932 w 1585494"/>
              <a:gd name="connsiteY2" fmla="*/ 2699427 h 3179891"/>
              <a:gd name="connsiteX3" fmla="*/ 645468 w 1585494"/>
              <a:gd name="connsiteY3" fmla="*/ 3179891 h 3179891"/>
              <a:gd name="connsiteX4" fmla="*/ 522011 w 1585494"/>
              <a:gd name="connsiteY4" fmla="*/ 3044055 h 3179891"/>
              <a:gd name="connsiteX5" fmla="*/ 0 w 1585494"/>
              <a:gd name="connsiteY5" fmla="*/ 1589946 h 3179891"/>
              <a:gd name="connsiteX6" fmla="*/ 522011 w 1585494"/>
              <a:gd name="connsiteY6" fmla="*/ 135838 h 317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494" h="3179891">
                <a:moveTo>
                  <a:pt x="645469" y="0"/>
                </a:moveTo>
                <a:lnTo>
                  <a:pt x="1125932" y="480463"/>
                </a:lnTo>
                <a:cubicBezTo>
                  <a:pt x="1738682" y="1093213"/>
                  <a:pt x="1738682" y="2086677"/>
                  <a:pt x="1125932" y="2699427"/>
                </a:cubicBezTo>
                <a:lnTo>
                  <a:pt x="645468" y="3179891"/>
                </a:lnTo>
                <a:lnTo>
                  <a:pt x="522011" y="3044055"/>
                </a:lnTo>
                <a:cubicBezTo>
                  <a:pt x="195900" y="2648899"/>
                  <a:pt x="0" y="2142300"/>
                  <a:pt x="0" y="1589946"/>
                </a:cubicBezTo>
                <a:cubicBezTo>
                  <a:pt x="0" y="1037592"/>
                  <a:pt x="195900" y="530994"/>
                  <a:pt x="522011" y="135838"/>
                </a:cubicBezTo>
                <a:close/>
              </a:path>
            </a:pathLst>
          </a:custGeom>
          <a:solidFill>
            <a:srgbClr val="00B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Freeform: Shape 6">
            <a:extLst>
              <a:ext uri="{FF2B5EF4-FFF2-40B4-BE49-F238E27FC236}">
                <a16:creationId xmlns:a16="http://schemas.microsoft.com/office/drawing/2014/main" id="{5C79772D-AC18-5A43-BEEA-BFD292968D4F}"/>
              </a:ext>
            </a:extLst>
          </p:cNvPr>
          <p:cNvSpPr/>
          <p:nvPr/>
        </p:nvSpPr>
        <p:spPr>
          <a:xfrm>
            <a:off x="5168303" y="1873018"/>
            <a:ext cx="1859485" cy="691928"/>
          </a:xfrm>
          <a:custGeom>
            <a:avLst/>
            <a:gdLst>
              <a:gd name="connsiteX0" fmla="*/ 993737 w 1978839"/>
              <a:gd name="connsiteY0" fmla="*/ 0 h 736341"/>
              <a:gd name="connsiteX1" fmla="*/ 1929291 w 1978839"/>
              <a:gd name="connsiteY1" fmla="*/ 335855 h 736341"/>
              <a:gd name="connsiteX2" fmla="*/ 1978839 w 1978839"/>
              <a:gd name="connsiteY2" fmla="*/ 380887 h 736341"/>
              <a:gd name="connsiteX3" fmla="*/ 1974854 w 1978839"/>
              <a:gd name="connsiteY3" fmla="*/ 384489 h 736341"/>
              <a:gd name="connsiteX4" fmla="*/ 121196 w 1978839"/>
              <a:gd name="connsiteY4" fmla="*/ 477838 h 736341"/>
              <a:gd name="connsiteX5" fmla="*/ 0 w 1978839"/>
              <a:gd name="connsiteY5" fmla="*/ 388736 h 736341"/>
              <a:gd name="connsiteX6" fmla="*/ 58184 w 1978839"/>
              <a:gd name="connsiteY6" fmla="*/ 335855 h 736341"/>
              <a:gd name="connsiteX7" fmla="*/ 993737 w 1978839"/>
              <a:gd name="connsiteY7" fmla="*/ 0 h 73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8839" h="736341">
                <a:moveTo>
                  <a:pt x="993737" y="0"/>
                </a:moveTo>
                <a:cubicBezTo>
                  <a:pt x="1349114" y="0"/>
                  <a:pt x="1675053" y="126039"/>
                  <a:pt x="1929291" y="335855"/>
                </a:cubicBezTo>
                <a:lnTo>
                  <a:pt x="1978839" y="380887"/>
                </a:lnTo>
                <a:lnTo>
                  <a:pt x="1974854" y="384489"/>
                </a:lnTo>
                <a:cubicBezTo>
                  <a:pt x="1440745" y="820116"/>
                  <a:pt x="686722" y="851232"/>
                  <a:pt x="121196" y="477838"/>
                </a:cubicBezTo>
                <a:lnTo>
                  <a:pt x="0" y="388736"/>
                </a:lnTo>
                <a:lnTo>
                  <a:pt x="58184" y="335855"/>
                </a:lnTo>
                <a:cubicBezTo>
                  <a:pt x="312422" y="126039"/>
                  <a:pt x="638360" y="0"/>
                  <a:pt x="993737" y="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0" name="Freeform: Shape 7">
            <a:extLst>
              <a:ext uri="{FF2B5EF4-FFF2-40B4-BE49-F238E27FC236}">
                <a16:creationId xmlns:a16="http://schemas.microsoft.com/office/drawing/2014/main" id="{5CA08D65-8F01-654D-BE75-6FABD67A196C}"/>
              </a:ext>
            </a:extLst>
          </p:cNvPr>
          <p:cNvSpPr/>
          <p:nvPr/>
        </p:nvSpPr>
        <p:spPr>
          <a:xfrm>
            <a:off x="6757052" y="2305680"/>
            <a:ext cx="727121" cy="1898817"/>
          </a:xfrm>
          <a:custGeom>
            <a:avLst/>
            <a:gdLst>
              <a:gd name="connsiteX0" fmla="*/ 369959 w 773792"/>
              <a:gd name="connsiteY0" fmla="*/ 0 h 2020696"/>
              <a:gd name="connsiteX1" fmla="*/ 437937 w 773792"/>
              <a:gd name="connsiteY1" fmla="*/ 74795 h 2020696"/>
              <a:gd name="connsiteX2" fmla="*/ 773792 w 773792"/>
              <a:gd name="connsiteY2" fmla="*/ 1010348 h 2020696"/>
              <a:gd name="connsiteX3" fmla="*/ 437937 w 773792"/>
              <a:gd name="connsiteY3" fmla="*/ 1945902 h 2020696"/>
              <a:gd name="connsiteX4" fmla="*/ 369959 w 773792"/>
              <a:gd name="connsiteY4" fmla="*/ 2020696 h 2020696"/>
              <a:gd name="connsiteX5" fmla="*/ 351853 w 773792"/>
              <a:gd name="connsiteY5" fmla="*/ 2000664 h 2020696"/>
              <a:gd name="connsiteX6" fmla="*/ 351853 w 773792"/>
              <a:gd name="connsiteY6" fmla="*/ 20032 h 202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792" h="2020696">
                <a:moveTo>
                  <a:pt x="369959" y="0"/>
                </a:moveTo>
                <a:lnTo>
                  <a:pt x="437937" y="74795"/>
                </a:lnTo>
                <a:cubicBezTo>
                  <a:pt x="647753" y="329032"/>
                  <a:pt x="773792" y="654971"/>
                  <a:pt x="773792" y="1010348"/>
                </a:cubicBezTo>
                <a:cubicBezTo>
                  <a:pt x="773792" y="1365725"/>
                  <a:pt x="647753" y="1691664"/>
                  <a:pt x="437937" y="1945902"/>
                </a:cubicBezTo>
                <a:lnTo>
                  <a:pt x="369959" y="2020696"/>
                </a:lnTo>
                <a:lnTo>
                  <a:pt x="351853" y="2000664"/>
                </a:lnTo>
                <a:cubicBezTo>
                  <a:pt x="-117285" y="1425470"/>
                  <a:pt x="-117285" y="595227"/>
                  <a:pt x="351853" y="20032"/>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1" name="Freeform: Shape 8">
            <a:extLst>
              <a:ext uri="{FF2B5EF4-FFF2-40B4-BE49-F238E27FC236}">
                <a16:creationId xmlns:a16="http://schemas.microsoft.com/office/drawing/2014/main" id="{367CBDB2-7D19-0047-B537-4368974E6CF9}"/>
              </a:ext>
            </a:extLst>
          </p:cNvPr>
          <p:cNvSpPr/>
          <p:nvPr/>
        </p:nvSpPr>
        <p:spPr>
          <a:xfrm>
            <a:off x="5150207" y="3913344"/>
            <a:ext cx="1895171" cy="723816"/>
          </a:xfrm>
          <a:custGeom>
            <a:avLst/>
            <a:gdLst>
              <a:gd name="connsiteX0" fmla="*/ 1003795 w 2016815"/>
              <a:gd name="connsiteY0" fmla="*/ 0 h 770275"/>
              <a:gd name="connsiteX1" fmla="*/ 1994111 w 2016815"/>
              <a:gd name="connsiteY1" fmla="*/ 351853 h 770275"/>
              <a:gd name="connsiteX2" fmla="*/ 2016815 w 2016815"/>
              <a:gd name="connsiteY2" fmla="*/ 372375 h 770275"/>
              <a:gd name="connsiteX3" fmla="*/ 1948548 w 2016815"/>
              <a:gd name="connsiteY3" fmla="*/ 434420 h 770275"/>
              <a:gd name="connsiteX4" fmla="*/ 1012994 w 2016815"/>
              <a:gd name="connsiteY4" fmla="*/ 770275 h 770275"/>
              <a:gd name="connsiteX5" fmla="*/ 77441 w 2016815"/>
              <a:gd name="connsiteY5" fmla="*/ 434420 h 770275"/>
              <a:gd name="connsiteX6" fmla="*/ 0 w 2016815"/>
              <a:gd name="connsiteY6" fmla="*/ 364037 h 770275"/>
              <a:gd name="connsiteX7" fmla="*/ 13480 w 2016815"/>
              <a:gd name="connsiteY7" fmla="*/ 351853 h 770275"/>
              <a:gd name="connsiteX8" fmla="*/ 1003795 w 2016815"/>
              <a:gd name="connsiteY8" fmla="*/ 0 h 7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6815" h="770275">
                <a:moveTo>
                  <a:pt x="1003795" y="0"/>
                </a:moveTo>
                <a:cubicBezTo>
                  <a:pt x="1355156" y="0"/>
                  <a:pt x="1706515" y="117285"/>
                  <a:pt x="1994111" y="351853"/>
                </a:cubicBezTo>
                <a:lnTo>
                  <a:pt x="2016815" y="372375"/>
                </a:lnTo>
                <a:lnTo>
                  <a:pt x="1948548" y="434420"/>
                </a:lnTo>
                <a:cubicBezTo>
                  <a:pt x="1694310" y="644236"/>
                  <a:pt x="1368371" y="770275"/>
                  <a:pt x="1012994" y="770275"/>
                </a:cubicBezTo>
                <a:cubicBezTo>
                  <a:pt x="657617" y="770275"/>
                  <a:pt x="331679" y="644236"/>
                  <a:pt x="77441" y="434420"/>
                </a:cubicBezTo>
                <a:lnTo>
                  <a:pt x="0" y="364037"/>
                </a:lnTo>
                <a:lnTo>
                  <a:pt x="13480" y="351853"/>
                </a:lnTo>
                <a:cubicBezTo>
                  <a:pt x="301077" y="117285"/>
                  <a:pt x="652436" y="0"/>
                  <a:pt x="1003795" y="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2" name="Freeform: Shape 9">
            <a:extLst>
              <a:ext uri="{FF2B5EF4-FFF2-40B4-BE49-F238E27FC236}">
                <a16:creationId xmlns:a16="http://schemas.microsoft.com/office/drawing/2014/main" id="{05FC5838-3F3F-E94C-8D1A-5B99D3B4DCFA}"/>
              </a:ext>
            </a:extLst>
          </p:cNvPr>
          <p:cNvSpPr/>
          <p:nvPr/>
        </p:nvSpPr>
        <p:spPr>
          <a:xfrm>
            <a:off x="4720032" y="2309327"/>
            <a:ext cx="720510" cy="1891524"/>
          </a:xfrm>
          <a:custGeom>
            <a:avLst/>
            <a:gdLst>
              <a:gd name="connsiteX0" fmla="*/ 400306 w 766757"/>
              <a:gd name="connsiteY0" fmla="*/ 0 h 2012935"/>
              <a:gd name="connsiteX1" fmla="*/ 414905 w 766757"/>
              <a:gd name="connsiteY1" fmla="*/ 16151 h 2012935"/>
              <a:gd name="connsiteX2" fmla="*/ 414905 w 766757"/>
              <a:gd name="connsiteY2" fmla="*/ 1996783 h 2012935"/>
              <a:gd name="connsiteX3" fmla="*/ 400306 w 766757"/>
              <a:gd name="connsiteY3" fmla="*/ 2012935 h 2012935"/>
              <a:gd name="connsiteX4" fmla="*/ 335855 w 766757"/>
              <a:gd name="connsiteY4" fmla="*/ 1942021 h 2012935"/>
              <a:gd name="connsiteX5" fmla="*/ 0 w 766757"/>
              <a:gd name="connsiteY5" fmla="*/ 1006467 h 2012935"/>
              <a:gd name="connsiteX6" fmla="*/ 335855 w 766757"/>
              <a:gd name="connsiteY6" fmla="*/ 70914 h 201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6757" h="2012935">
                <a:moveTo>
                  <a:pt x="400306" y="0"/>
                </a:moveTo>
                <a:lnTo>
                  <a:pt x="414905" y="16151"/>
                </a:lnTo>
                <a:cubicBezTo>
                  <a:pt x="884042" y="591346"/>
                  <a:pt x="884042" y="1421589"/>
                  <a:pt x="414905" y="1996783"/>
                </a:cubicBezTo>
                <a:lnTo>
                  <a:pt x="400306" y="2012935"/>
                </a:lnTo>
                <a:lnTo>
                  <a:pt x="335855" y="1942021"/>
                </a:lnTo>
                <a:cubicBezTo>
                  <a:pt x="126040" y="1687783"/>
                  <a:pt x="0" y="1361844"/>
                  <a:pt x="0" y="1006467"/>
                </a:cubicBezTo>
                <a:cubicBezTo>
                  <a:pt x="0" y="651090"/>
                  <a:pt x="126040" y="325151"/>
                  <a:pt x="335855" y="70914"/>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4" name="TextBox 13">
            <a:extLst>
              <a:ext uri="{FF2B5EF4-FFF2-40B4-BE49-F238E27FC236}">
                <a16:creationId xmlns:a16="http://schemas.microsoft.com/office/drawing/2014/main" id="{1D6C749D-762B-DD42-B0FE-6326B060D148}"/>
              </a:ext>
            </a:extLst>
          </p:cNvPr>
          <p:cNvSpPr txBox="1"/>
          <p:nvPr/>
        </p:nvSpPr>
        <p:spPr>
          <a:xfrm>
            <a:off x="8588857" y="3684995"/>
            <a:ext cx="2732622" cy="430887"/>
          </a:xfrm>
          <a:prstGeom prst="rect">
            <a:avLst/>
          </a:prstGeom>
          <a:noFill/>
        </p:spPr>
        <p:txBody>
          <a:bodyPr wrap="square" lIns="0" rIns="0" rtlCol="0" anchor="b">
            <a:spAutoFit/>
          </a:bodyPr>
          <a:lstStyle/>
          <a:p>
            <a:r>
              <a:rPr lang="en-US" sz="2200" b="1" noProof="1">
                <a:solidFill>
                  <a:srgbClr val="1268B4"/>
                </a:solidFill>
                <a:latin typeface="Calibri" panose="020F0502020204030204" pitchFamily="34" charset="0"/>
                <a:cs typeface="Calibri" panose="020F0502020204030204" pitchFamily="34" charset="0"/>
              </a:rPr>
              <a:t>BEHAVIORAL</a:t>
            </a:r>
          </a:p>
        </p:txBody>
      </p:sp>
      <p:sp>
        <p:nvSpPr>
          <p:cNvPr id="15" name="TextBox 14">
            <a:extLst>
              <a:ext uri="{FF2B5EF4-FFF2-40B4-BE49-F238E27FC236}">
                <a16:creationId xmlns:a16="http://schemas.microsoft.com/office/drawing/2014/main" id="{4F97B847-EA7B-CE42-9B24-EC9A9A276E13}"/>
              </a:ext>
            </a:extLst>
          </p:cNvPr>
          <p:cNvSpPr txBox="1"/>
          <p:nvPr/>
        </p:nvSpPr>
        <p:spPr>
          <a:xfrm>
            <a:off x="8575506" y="4169120"/>
            <a:ext cx="3210880" cy="1708160"/>
          </a:xfrm>
          <a:prstGeom prst="rect">
            <a:avLst/>
          </a:prstGeom>
          <a:noFill/>
        </p:spPr>
        <p:txBody>
          <a:bodyPr wrap="square" lIns="0" rIns="0" rtlCol="0" anchor="t">
            <a:spAutoFit/>
          </a:bodyPr>
          <a:lstStyle/>
          <a:p>
            <a:pPr>
              <a:lnSpc>
                <a:spcPts val="2060"/>
              </a:lnSpc>
            </a:pPr>
            <a:r>
              <a:rPr lang="en-US" sz="1800" noProof="1">
                <a:solidFill>
                  <a:srgbClr val="4D4D4C"/>
                </a:solidFill>
                <a:latin typeface="Calibri" panose="020F0502020204030204" pitchFamily="34" charset="0"/>
                <a:cs typeface="Calibri" panose="020F0502020204030204" pitchFamily="34" charset="0"/>
              </a:rPr>
              <a:t>Break down the way customers go through their decision making and buying processes. Attitudes towards the brand, the way they use it, and their knowledge base are all behavioral examples</a:t>
            </a:r>
          </a:p>
        </p:txBody>
      </p:sp>
      <p:sp>
        <p:nvSpPr>
          <p:cNvPr id="17" name="TextBox 16">
            <a:extLst>
              <a:ext uri="{FF2B5EF4-FFF2-40B4-BE49-F238E27FC236}">
                <a16:creationId xmlns:a16="http://schemas.microsoft.com/office/drawing/2014/main" id="{13B9C62E-54E9-3F43-8665-C937007833B0}"/>
              </a:ext>
            </a:extLst>
          </p:cNvPr>
          <p:cNvSpPr txBox="1"/>
          <p:nvPr/>
        </p:nvSpPr>
        <p:spPr>
          <a:xfrm>
            <a:off x="762572" y="3617990"/>
            <a:ext cx="2985243" cy="430887"/>
          </a:xfrm>
          <a:prstGeom prst="rect">
            <a:avLst/>
          </a:prstGeom>
          <a:noFill/>
        </p:spPr>
        <p:txBody>
          <a:bodyPr wrap="square" lIns="0" rIns="0" rtlCol="0" anchor="b">
            <a:spAutoFit/>
          </a:bodyPr>
          <a:lstStyle/>
          <a:p>
            <a:r>
              <a:rPr lang="en-US" sz="2200" b="1" noProof="1">
                <a:solidFill>
                  <a:srgbClr val="FDB613"/>
                </a:solidFill>
                <a:latin typeface="Calibri" panose="020F0502020204030204" pitchFamily="34" charset="0"/>
                <a:cs typeface="Calibri" panose="020F0502020204030204" pitchFamily="34" charset="0"/>
              </a:rPr>
              <a:t>PSYCHOGRAPHIC</a:t>
            </a:r>
          </a:p>
        </p:txBody>
      </p:sp>
      <p:sp>
        <p:nvSpPr>
          <p:cNvPr id="18" name="TextBox 17">
            <a:extLst>
              <a:ext uri="{FF2B5EF4-FFF2-40B4-BE49-F238E27FC236}">
                <a16:creationId xmlns:a16="http://schemas.microsoft.com/office/drawing/2014/main" id="{20526CF3-6C72-CA4E-832B-C1BC1B315189}"/>
              </a:ext>
            </a:extLst>
          </p:cNvPr>
          <p:cNvSpPr txBox="1"/>
          <p:nvPr/>
        </p:nvSpPr>
        <p:spPr>
          <a:xfrm>
            <a:off x="762572" y="4091429"/>
            <a:ext cx="2861583" cy="1977464"/>
          </a:xfrm>
          <a:prstGeom prst="rect">
            <a:avLst/>
          </a:prstGeom>
          <a:noFill/>
        </p:spPr>
        <p:txBody>
          <a:bodyPr wrap="square" lIns="0" rIns="0" rtlCol="0" anchor="t">
            <a:spAutoFit/>
          </a:bodyPr>
          <a:lstStyle/>
          <a:p>
            <a:pPr>
              <a:lnSpc>
                <a:spcPts val="2060"/>
              </a:lnSpc>
            </a:pPr>
            <a:r>
              <a:rPr lang="en-US" sz="1800" noProof="1">
                <a:solidFill>
                  <a:srgbClr val="4D4D4C"/>
                </a:solidFill>
                <a:latin typeface="Calibri" panose="020F0502020204030204" pitchFamily="34" charset="0"/>
                <a:cs typeface="Calibri" panose="020F0502020204030204" pitchFamily="34" charset="0"/>
              </a:rPr>
              <a:t>Focus on the intrinsic traits the target customer has. Psychographic traits can range from values, personalities, interests, attitudes, conscious and subconscious motivators, lifestyles, and opinions.</a:t>
            </a:r>
          </a:p>
        </p:txBody>
      </p:sp>
      <p:sp>
        <p:nvSpPr>
          <p:cNvPr id="20" name="TextBox 19">
            <a:extLst>
              <a:ext uri="{FF2B5EF4-FFF2-40B4-BE49-F238E27FC236}">
                <a16:creationId xmlns:a16="http://schemas.microsoft.com/office/drawing/2014/main" id="{83C8821E-B6AC-2741-8404-5B2FAE6C30D8}"/>
              </a:ext>
            </a:extLst>
          </p:cNvPr>
          <p:cNvSpPr txBox="1"/>
          <p:nvPr/>
        </p:nvSpPr>
        <p:spPr>
          <a:xfrm>
            <a:off x="8605616" y="455772"/>
            <a:ext cx="2783967" cy="430887"/>
          </a:xfrm>
          <a:prstGeom prst="rect">
            <a:avLst/>
          </a:prstGeom>
          <a:noFill/>
        </p:spPr>
        <p:txBody>
          <a:bodyPr wrap="square" lIns="0" rIns="0" rtlCol="0" anchor="b">
            <a:spAutoFit/>
          </a:bodyPr>
          <a:lstStyle/>
          <a:p>
            <a:r>
              <a:rPr lang="en-US" sz="2200" b="1" noProof="1">
                <a:solidFill>
                  <a:srgbClr val="DA2128"/>
                </a:solidFill>
                <a:latin typeface="Calibri" panose="020F0502020204030204" pitchFamily="34" charset="0"/>
                <a:cs typeface="Calibri" panose="020F0502020204030204" pitchFamily="34" charset="0"/>
              </a:rPr>
              <a:t>DEMOGRAPHIC</a:t>
            </a:r>
          </a:p>
        </p:txBody>
      </p:sp>
      <p:sp>
        <p:nvSpPr>
          <p:cNvPr id="21" name="TextBox 20">
            <a:extLst>
              <a:ext uri="{FF2B5EF4-FFF2-40B4-BE49-F238E27FC236}">
                <a16:creationId xmlns:a16="http://schemas.microsoft.com/office/drawing/2014/main" id="{A58E778F-D8E4-E142-BF1B-D76AD71BFD77}"/>
              </a:ext>
            </a:extLst>
          </p:cNvPr>
          <p:cNvSpPr txBox="1"/>
          <p:nvPr/>
        </p:nvSpPr>
        <p:spPr>
          <a:xfrm>
            <a:off x="8605617" y="985741"/>
            <a:ext cx="2925358" cy="1977464"/>
          </a:xfrm>
          <a:prstGeom prst="rect">
            <a:avLst/>
          </a:prstGeom>
          <a:noFill/>
        </p:spPr>
        <p:txBody>
          <a:bodyPr wrap="square" lIns="0" rIns="0" rtlCol="0" anchor="t">
            <a:spAutoFit/>
          </a:bodyPr>
          <a:lstStyle/>
          <a:p>
            <a:pPr>
              <a:lnSpc>
                <a:spcPts val="2060"/>
              </a:lnSpc>
            </a:pPr>
            <a:r>
              <a:rPr lang="en-US" sz="1800" noProof="1">
                <a:solidFill>
                  <a:srgbClr val="4D4D4C"/>
                </a:solidFill>
                <a:latin typeface="Calibri" panose="020F0502020204030204" pitchFamily="34" charset="0"/>
                <a:cs typeface="Calibri" panose="020F0502020204030204" pitchFamily="34" charset="0"/>
              </a:rPr>
              <a:t>The process of dividing a market through variables such as age, gender education level, family size, occupation, income, and more. This is one of the most wildly used strateiges amongst marketeres</a:t>
            </a:r>
          </a:p>
        </p:txBody>
      </p:sp>
      <p:sp>
        <p:nvSpPr>
          <p:cNvPr id="23" name="TextBox 22">
            <a:extLst>
              <a:ext uri="{FF2B5EF4-FFF2-40B4-BE49-F238E27FC236}">
                <a16:creationId xmlns:a16="http://schemas.microsoft.com/office/drawing/2014/main" id="{9280FCA8-F7C9-CF4D-B89A-CE201FE6E8EC}"/>
              </a:ext>
            </a:extLst>
          </p:cNvPr>
          <p:cNvSpPr txBox="1"/>
          <p:nvPr/>
        </p:nvSpPr>
        <p:spPr>
          <a:xfrm>
            <a:off x="706383" y="428383"/>
            <a:ext cx="2861583" cy="430887"/>
          </a:xfrm>
          <a:prstGeom prst="rect">
            <a:avLst/>
          </a:prstGeom>
          <a:noFill/>
        </p:spPr>
        <p:txBody>
          <a:bodyPr wrap="square" lIns="0" rIns="0" rtlCol="0" anchor="b">
            <a:spAutoFit/>
          </a:bodyPr>
          <a:lstStyle/>
          <a:p>
            <a:r>
              <a:rPr lang="en-US" sz="2200" b="1" noProof="1">
                <a:solidFill>
                  <a:srgbClr val="00BBFF"/>
                </a:solidFill>
                <a:latin typeface="Calibri" panose="020F0502020204030204" pitchFamily="34" charset="0"/>
                <a:cs typeface="Calibri" panose="020F0502020204030204" pitchFamily="34" charset="0"/>
              </a:rPr>
              <a:t>GEOGRAPHIC</a:t>
            </a:r>
          </a:p>
        </p:txBody>
      </p:sp>
      <p:sp>
        <p:nvSpPr>
          <p:cNvPr id="24" name="TextBox 23">
            <a:extLst>
              <a:ext uri="{FF2B5EF4-FFF2-40B4-BE49-F238E27FC236}">
                <a16:creationId xmlns:a16="http://schemas.microsoft.com/office/drawing/2014/main" id="{98960DC1-9438-FC49-9822-19D5ED0384E6}"/>
              </a:ext>
            </a:extLst>
          </p:cNvPr>
          <p:cNvSpPr txBox="1"/>
          <p:nvPr/>
        </p:nvSpPr>
        <p:spPr>
          <a:xfrm>
            <a:off x="762573" y="938670"/>
            <a:ext cx="2861583" cy="1977464"/>
          </a:xfrm>
          <a:prstGeom prst="rect">
            <a:avLst/>
          </a:prstGeom>
          <a:noFill/>
        </p:spPr>
        <p:txBody>
          <a:bodyPr wrap="square" lIns="0" rIns="0" rtlCol="0" anchor="t">
            <a:spAutoFit/>
          </a:bodyPr>
          <a:lstStyle/>
          <a:p>
            <a:pPr>
              <a:lnSpc>
                <a:spcPts val="2060"/>
              </a:lnSpc>
            </a:pPr>
            <a:r>
              <a:rPr lang="en-US" sz="1800" noProof="1">
                <a:solidFill>
                  <a:srgbClr val="4D4D4C"/>
                </a:solidFill>
                <a:latin typeface="Calibri" panose="020F0502020204030204" pitchFamily="34" charset="0"/>
                <a:cs typeface="Calibri" panose="020F0502020204030204" pitchFamily="34" charset="0"/>
              </a:rPr>
              <a:t>Target customers based on a predefined geographic boundary. Differences in interest, values and preferences vary dramatically throughout cities, states, regions, and countries</a:t>
            </a:r>
          </a:p>
        </p:txBody>
      </p:sp>
      <p:pic>
        <p:nvPicPr>
          <p:cNvPr id="66" name="Graphic 65" descr="Cycle with people">
            <a:extLst>
              <a:ext uri="{FF2B5EF4-FFF2-40B4-BE49-F238E27FC236}">
                <a16:creationId xmlns:a16="http://schemas.microsoft.com/office/drawing/2014/main" id="{11C279B9-88FB-EB4B-8989-5111FFCF3A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09283" y="1226523"/>
            <a:ext cx="914400" cy="914400"/>
          </a:xfrm>
          <a:prstGeom prst="rect">
            <a:avLst/>
          </a:prstGeom>
        </p:spPr>
      </p:pic>
      <p:pic>
        <p:nvPicPr>
          <p:cNvPr id="70" name="Graphic 69" descr="Head with gears">
            <a:extLst>
              <a:ext uri="{FF2B5EF4-FFF2-40B4-BE49-F238E27FC236}">
                <a16:creationId xmlns:a16="http://schemas.microsoft.com/office/drawing/2014/main" id="{D277A8C7-D3D7-E34C-9D56-D029102D49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04949" y="2761817"/>
            <a:ext cx="914400" cy="914400"/>
          </a:xfrm>
          <a:prstGeom prst="rect">
            <a:avLst/>
          </a:prstGeom>
        </p:spPr>
      </p:pic>
      <p:pic>
        <p:nvPicPr>
          <p:cNvPr id="72" name="Graphic 71" descr="Right And Left Brain">
            <a:extLst>
              <a:ext uri="{FF2B5EF4-FFF2-40B4-BE49-F238E27FC236}">
                <a16:creationId xmlns:a16="http://schemas.microsoft.com/office/drawing/2014/main" id="{DE048BBF-915A-3F44-81E5-4FCA1A996EF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64676" y="4291935"/>
            <a:ext cx="914400" cy="914400"/>
          </a:xfrm>
          <a:prstGeom prst="rect">
            <a:avLst/>
          </a:prstGeom>
        </p:spPr>
      </p:pic>
      <p:pic>
        <p:nvPicPr>
          <p:cNvPr id="74" name="Graphic 73" descr="Earth globe: Americas">
            <a:extLst>
              <a:ext uri="{FF2B5EF4-FFF2-40B4-BE49-F238E27FC236}">
                <a16:creationId xmlns:a16="http://schemas.microsoft.com/office/drawing/2014/main" id="{DDEB28A2-2E4B-FF44-984E-0E97ADF87B3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113526" y="2802072"/>
            <a:ext cx="914400" cy="914400"/>
          </a:xfrm>
          <a:prstGeom prst="rect">
            <a:avLst/>
          </a:prstGeom>
        </p:spPr>
      </p:pic>
      <p:pic>
        <p:nvPicPr>
          <p:cNvPr id="76" name="Graphic 75" descr="Earth globe: Americas">
            <a:extLst>
              <a:ext uri="{FF2B5EF4-FFF2-40B4-BE49-F238E27FC236}">
                <a16:creationId xmlns:a16="http://schemas.microsoft.com/office/drawing/2014/main" id="{2910CE4A-81A8-FF44-A01F-4D5184254A3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339438" y="404532"/>
            <a:ext cx="454738" cy="454738"/>
          </a:xfrm>
          <a:prstGeom prst="rect">
            <a:avLst/>
          </a:prstGeom>
        </p:spPr>
      </p:pic>
      <p:pic>
        <p:nvPicPr>
          <p:cNvPr id="77" name="Graphic 76" descr="Right And Left Brain">
            <a:extLst>
              <a:ext uri="{FF2B5EF4-FFF2-40B4-BE49-F238E27FC236}">
                <a16:creationId xmlns:a16="http://schemas.microsoft.com/office/drawing/2014/main" id="{BC646847-BD3E-744E-B09C-A98D82641D6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794176" y="3599923"/>
            <a:ext cx="521324" cy="521324"/>
          </a:xfrm>
          <a:prstGeom prst="rect">
            <a:avLst/>
          </a:prstGeom>
        </p:spPr>
      </p:pic>
      <p:pic>
        <p:nvPicPr>
          <p:cNvPr id="78" name="Graphic 77" descr="Cycle with people">
            <a:extLst>
              <a:ext uri="{FF2B5EF4-FFF2-40B4-BE49-F238E27FC236}">
                <a16:creationId xmlns:a16="http://schemas.microsoft.com/office/drawing/2014/main" id="{2C4A5CF2-9B8E-284E-B27C-AB850341FCE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397623" y="343505"/>
            <a:ext cx="655191" cy="655191"/>
          </a:xfrm>
          <a:prstGeom prst="rect">
            <a:avLst/>
          </a:prstGeom>
        </p:spPr>
      </p:pic>
      <p:pic>
        <p:nvPicPr>
          <p:cNvPr id="80" name="Graphic 79" descr="Head with gears">
            <a:extLst>
              <a:ext uri="{FF2B5EF4-FFF2-40B4-BE49-F238E27FC236}">
                <a16:creationId xmlns:a16="http://schemas.microsoft.com/office/drawing/2014/main" id="{34E2656E-6033-F94E-9623-A65AE0BA782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109932" y="3570105"/>
            <a:ext cx="521324" cy="521324"/>
          </a:xfrm>
          <a:prstGeom prst="rect">
            <a:avLst/>
          </a:prstGeom>
        </p:spPr>
      </p:pic>
    </p:spTree>
    <p:extLst>
      <p:ext uri="{BB962C8B-B14F-4D97-AF65-F5344CB8AC3E}">
        <p14:creationId xmlns:p14="http://schemas.microsoft.com/office/powerpoint/2010/main" val="38516909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5" name="Google Shape;58;p5">
            <a:extLst>
              <a:ext uri="{FF2B5EF4-FFF2-40B4-BE49-F238E27FC236}">
                <a16:creationId xmlns:a16="http://schemas.microsoft.com/office/drawing/2014/main" id="{3E70F81A-4F4C-AA49-A6DE-5790951E21B7}"/>
              </a:ext>
            </a:extLst>
          </p:cNvPr>
          <p:cNvSpPr/>
          <p:nvPr/>
        </p:nvSpPr>
        <p:spPr>
          <a:xfrm rot="285998">
            <a:off x="-165240" y="589766"/>
            <a:ext cx="502461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48" name="Google Shape;448;p56"/>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Know your Customers</a:t>
            </a:r>
            <a:endParaRPr dirty="0"/>
          </a:p>
          <a:p>
            <a:pPr marL="0" lvl="0" indent="0" algn="l" rtl="0">
              <a:lnSpc>
                <a:spcPct val="90000"/>
              </a:lnSpc>
              <a:spcBef>
                <a:spcPts val="1000"/>
              </a:spcBef>
              <a:spcAft>
                <a:spcPts val="0"/>
              </a:spcAft>
              <a:buClr>
                <a:schemeClr val="lt1"/>
              </a:buClr>
              <a:buSzPts val="3600"/>
              <a:buNone/>
            </a:pPr>
            <a:endParaRPr dirty="0"/>
          </a:p>
        </p:txBody>
      </p:sp>
      <p:sp>
        <p:nvSpPr>
          <p:cNvPr id="449" name="Google Shape;449;p56"/>
          <p:cNvSpPr txBox="1">
            <a:spLocks noGrp="1"/>
          </p:cNvSpPr>
          <p:nvPr>
            <p:ph type="body" idx="2"/>
          </p:nvPr>
        </p:nvSpPr>
        <p:spPr>
          <a:xfrm>
            <a:off x="658268" y="2120067"/>
            <a:ext cx="9971632"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Targeting</a:t>
            </a:r>
            <a:endParaRPr dirty="0"/>
          </a:p>
          <a:p>
            <a:pPr marL="342900" lvl="0" indent="-342900"/>
            <a:r>
              <a:rPr lang="en-CA" dirty="0"/>
              <a:t>You will determine who your target customers are after segmentation.</a:t>
            </a:r>
            <a:endParaRPr dirty="0"/>
          </a:p>
          <a:p>
            <a:pPr marL="342900" lvl="0" indent="-342900" algn="l" rtl="0">
              <a:lnSpc>
                <a:spcPct val="90000"/>
              </a:lnSpc>
              <a:spcBef>
                <a:spcPts val="1000"/>
              </a:spcBef>
              <a:spcAft>
                <a:spcPts val="0"/>
              </a:spcAft>
              <a:buSzPts val="2400"/>
              <a:buChar char="•"/>
            </a:pPr>
            <a:r>
              <a:rPr lang="en-IE" dirty="0"/>
              <a:t>These should be either the easiest to reach, or the cheapest, or the largest, or having the least competition, or having the biggest potential for spending, or any combination of these factors.</a:t>
            </a:r>
            <a:endParaRPr dirty="0"/>
          </a:p>
          <a:p>
            <a:pPr marL="342900" lvl="0" indent="-342900" algn="l" rtl="0">
              <a:lnSpc>
                <a:spcPct val="90000"/>
              </a:lnSpc>
              <a:spcBef>
                <a:spcPts val="1000"/>
              </a:spcBef>
              <a:spcAft>
                <a:spcPts val="0"/>
              </a:spcAft>
              <a:buSzPts val="2400"/>
              <a:buChar char="•"/>
            </a:pPr>
            <a:r>
              <a:rPr lang="en-IE" dirty="0"/>
              <a:t>Targeting is also about which segments not to choose. This may be due to lower relevancy, budget constraints, or other factors.</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pic>
        <p:nvPicPr>
          <p:cNvPr id="450" name="Google Shape;450;p56"/>
          <p:cNvPicPr preferRelativeResize="0"/>
          <p:nvPr/>
        </p:nvPicPr>
        <p:blipFill rotWithShape="1">
          <a:blip r:embed="rId3">
            <a:alphaModFix/>
          </a:blip>
          <a:srcRect/>
          <a:stretch/>
        </p:blipFill>
        <p:spPr>
          <a:xfrm>
            <a:off x="9761110" y="4749358"/>
            <a:ext cx="1737580" cy="173758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25"/>
          <p:cNvSpPr txBox="1">
            <a:spLocks noGrp="1"/>
          </p:cNvSpPr>
          <p:nvPr>
            <p:ph type="body" idx="2"/>
          </p:nvPr>
        </p:nvSpPr>
        <p:spPr>
          <a:xfrm>
            <a:off x="658268" y="2120067"/>
            <a:ext cx="10812073"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What is the relationship?</a:t>
            </a:r>
            <a:endParaRPr dirty="0"/>
          </a:p>
          <a:p>
            <a:pPr marL="342900" lvl="0" indent="-342900" algn="l" rtl="0">
              <a:lnSpc>
                <a:spcPct val="90000"/>
              </a:lnSpc>
              <a:spcBef>
                <a:spcPts val="1000"/>
              </a:spcBef>
              <a:spcAft>
                <a:spcPts val="0"/>
              </a:spcAft>
              <a:buSzPts val="2400"/>
              <a:buChar char="•"/>
            </a:pPr>
            <a:r>
              <a:rPr lang="en-IE" b="1" dirty="0"/>
              <a:t>Marketing </a:t>
            </a:r>
            <a:r>
              <a:rPr lang="en-IE" dirty="0"/>
              <a:t>is about getting to the right customer, with the right product at the right time, at the right place, and at the right price. This will lead to a conversion (aka </a:t>
            </a:r>
            <a:r>
              <a:rPr lang="en-IE" b="1" dirty="0"/>
              <a:t>Sale)</a:t>
            </a:r>
            <a:r>
              <a:rPr lang="en-IE" dirty="0"/>
              <a:t>. </a:t>
            </a:r>
            <a:endParaRPr dirty="0"/>
          </a:p>
          <a:p>
            <a:pPr marL="342900" lvl="0" indent="-342900"/>
            <a:r>
              <a:rPr lang="en-IE" dirty="0"/>
              <a:t>The two terms - Sales and Marketing - are very closely interlinked but they are not the same thing. </a:t>
            </a:r>
            <a:r>
              <a:rPr lang="en-CA" dirty="0"/>
              <a:t>Good marketing makes it easier to sell your product/service.</a:t>
            </a:r>
          </a:p>
          <a:p>
            <a:pPr marL="342900" lvl="0" indent="-342900"/>
            <a:r>
              <a:rPr lang="en-IE" dirty="0"/>
              <a:t>In this section we will understand how the marketing process works and become familiar with the sales funnel.</a:t>
            </a:r>
            <a:endParaRPr dirty="0"/>
          </a:p>
        </p:txBody>
      </p:sp>
      <p:sp>
        <p:nvSpPr>
          <p:cNvPr id="9" name="Google Shape;58;p5">
            <a:extLst>
              <a:ext uri="{FF2B5EF4-FFF2-40B4-BE49-F238E27FC236}">
                <a16:creationId xmlns:a16="http://schemas.microsoft.com/office/drawing/2014/main" id="{5D147226-56A7-2F4F-A04D-04F9F281DC8C}"/>
              </a:ext>
            </a:extLst>
          </p:cNvPr>
          <p:cNvSpPr/>
          <p:nvPr/>
        </p:nvSpPr>
        <p:spPr>
          <a:xfrm rot="285998">
            <a:off x="-220649" y="501166"/>
            <a:ext cx="5219729"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0" name="Google Shape;243;p26">
            <a:extLst>
              <a:ext uri="{FF2B5EF4-FFF2-40B4-BE49-F238E27FC236}">
                <a16:creationId xmlns:a16="http://schemas.microsoft.com/office/drawing/2014/main" id="{9F26E8B1-AD05-084D-9355-8BFE029AA31B}"/>
              </a:ext>
            </a:extLst>
          </p:cNvPr>
          <p:cNvSpPr txBox="1">
            <a:spLocks/>
          </p:cNvSpPr>
          <p:nvPr/>
        </p:nvSpPr>
        <p:spPr>
          <a:xfrm rot="285998">
            <a:off x="585829" y="700071"/>
            <a:ext cx="5664057"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3600"/>
              <a:buFont typeface="Arial"/>
              <a:buNone/>
              <a:defRPr sz="3600" b="0"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IE" dirty="0"/>
              <a:t>Sales and Marketing</a:t>
            </a:r>
          </a:p>
          <a:p>
            <a:pPr marL="0" indent="0"/>
            <a:endParaRPr lang="en-IE"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5" name="Google Shape;58;p5">
            <a:extLst>
              <a:ext uri="{FF2B5EF4-FFF2-40B4-BE49-F238E27FC236}">
                <a16:creationId xmlns:a16="http://schemas.microsoft.com/office/drawing/2014/main" id="{8CC2F771-84D5-BE44-8476-18A9E13AA920}"/>
              </a:ext>
            </a:extLst>
          </p:cNvPr>
          <p:cNvSpPr/>
          <p:nvPr/>
        </p:nvSpPr>
        <p:spPr>
          <a:xfrm rot="285998">
            <a:off x="-165240" y="589766"/>
            <a:ext cx="502461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55" name="Google Shape;455;p5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Know your Customers</a:t>
            </a:r>
            <a:endParaRPr dirty="0"/>
          </a:p>
          <a:p>
            <a:pPr marL="0" lvl="0" indent="0" algn="l" rtl="0">
              <a:lnSpc>
                <a:spcPct val="90000"/>
              </a:lnSpc>
              <a:spcBef>
                <a:spcPts val="1000"/>
              </a:spcBef>
              <a:spcAft>
                <a:spcPts val="0"/>
              </a:spcAft>
              <a:buClr>
                <a:schemeClr val="lt1"/>
              </a:buClr>
              <a:buSzPts val="3600"/>
              <a:buNone/>
            </a:pPr>
            <a:endParaRPr dirty="0"/>
          </a:p>
        </p:txBody>
      </p:sp>
      <p:sp>
        <p:nvSpPr>
          <p:cNvPr id="456" name="Google Shape;456;p57"/>
          <p:cNvSpPr txBox="1">
            <a:spLocks noGrp="1"/>
          </p:cNvSpPr>
          <p:nvPr>
            <p:ph type="body" idx="2"/>
          </p:nvPr>
        </p:nvSpPr>
        <p:spPr>
          <a:xfrm>
            <a:off x="658269" y="2120067"/>
            <a:ext cx="6376516"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Personas</a:t>
            </a:r>
            <a:endParaRPr dirty="0"/>
          </a:p>
          <a:p>
            <a:pPr marL="342900" lvl="0" indent="-342900" algn="l" rtl="0">
              <a:lnSpc>
                <a:spcPct val="90000"/>
              </a:lnSpc>
              <a:spcBef>
                <a:spcPts val="1000"/>
              </a:spcBef>
              <a:spcAft>
                <a:spcPts val="0"/>
              </a:spcAft>
              <a:buSzPts val="2400"/>
              <a:buChar char="•"/>
            </a:pPr>
            <a:r>
              <a:rPr lang="en-IE" dirty="0"/>
              <a:t>Adele Revella defines “a buyer persona as an archetype; a composite picture of the real people who buy, or might buy, products like the ones you market, based on what you’ve learned in direct interviews with real buyers.”</a:t>
            </a:r>
            <a:endParaRPr dirty="0"/>
          </a:p>
          <a:p>
            <a:pPr marL="342900" lvl="0" indent="-342900" algn="l" rtl="0">
              <a:lnSpc>
                <a:spcPct val="90000"/>
              </a:lnSpc>
              <a:spcBef>
                <a:spcPts val="1000"/>
              </a:spcBef>
              <a:spcAft>
                <a:spcPts val="0"/>
              </a:spcAft>
              <a:buSzPts val="2400"/>
              <a:buChar char="•"/>
            </a:pPr>
            <a:r>
              <a:rPr lang="en-IE" dirty="0"/>
              <a:t>A persona is especially useful when determining the best ways to reach your customers, as well as the optimal message which may be used to speak to them.</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grpSp>
        <p:nvGrpSpPr>
          <p:cNvPr id="2" name="Group 1">
            <a:extLst>
              <a:ext uri="{FF2B5EF4-FFF2-40B4-BE49-F238E27FC236}">
                <a16:creationId xmlns:a16="http://schemas.microsoft.com/office/drawing/2014/main" id="{834506AA-F927-8943-8C70-F5A34032BB73}"/>
              </a:ext>
            </a:extLst>
          </p:cNvPr>
          <p:cNvGrpSpPr/>
          <p:nvPr/>
        </p:nvGrpSpPr>
        <p:grpSpPr>
          <a:xfrm>
            <a:off x="5071872" y="-3782075"/>
            <a:ext cx="7381916" cy="10640075"/>
            <a:chOff x="6234478" y="-4111752"/>
            <a:chExt cx="5390254" cy="7769352"/>
          </a:xfrm>
        </p:grpSpPr>
        <p:pic>
          <p:nvPicPr>
            <p:cNvPr id="457" name="Google Shape;457;p57"/>
            <p:cNvPicPr preferRelativeResize="0"/>
            <p:nvPr/>
          </p:nvPicPr>
          <p:blipFill rotWithShape="1">
            <a:blip r:embed="rId3">
              <a:alphaModFix/>
            </a:blip>
            <a:srcRect t="2714"/>
            <a:stretch/>
          </p:blipFill>
          <p:spPr>
            <a:xfrm>
              <a:off x="8241791" y="1084808"/>
              <a:ext cx="2634783" cy="2572792"/>
            </a:xfrm>
            <a:prstGeom prst="rect">
              <a:avLst/>
            </a:prstGeom>
            <a:noFill/>
            <a:ln>
              <a:noFill/>
            </a:ln>
          </p:spPr>
        </p:pic>
        <p:pic>
          <p:nvPicPr>
            <p:cNvPr id="6" name="Picture 5">
              <a:extLst>
                <a:ext uri="{FF2B5EF4-FFF2-40B4-BE49-F238E27FC236}">
                  <a16:creationId xmlns:a16="http://schemas.microsoft.com/office/drawing/2014/main" id="{CD7976DF-4253-3B4A-B6D0-C81B05E8FE6B}"/>
                </a:ext>
              </a:extLst>
            </p:cNvPr>
            <p:cNvPicPr>
              <a:picLocks noChangeAspect="1"/>
            </p:cNvPicPr>
            <p:nvPr/>
          </p:nvPicPr>
          <p:blipFill rotWithShape="1">
            <a:blip r:embed="rId4">
              <a:extLst>
                <a:ext uri="{28A0092B-C50C-407E-A947-70E740481C1C}">
                  <a14:useLocalDpi xmlns:a14="http://schemas.microsoft.com/office/drawing/2010/main" val="0"/>
                </a:ext>
              </a:extLst>
            </a:blip>
            <a:srcRect l="-38228" t="1994" r="68623" b="9227"/>
            <a:stretch/>
          </p:blipFill>
          <p:spPr>
            <a:xfrm rot="5400000">
              <a:off x="5044929" y="-2922203"/>
              <a:ext cx="7769352" cy="5390254"/>
            </a:xfrm>
            <a:prstGeom prst="rect">
              <a:avLst/>
            </a:prstGeom>
          </p:spPr>
        </p:pic>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oogle Shape;144;p15">
            <a:extLst>
              <a:ext uri="{FF2B5EF4-FFF2-40B4-BE49-F238E27FC236}">
                <a16:creationId xmlns:a16="http://schemas.microsoft.com/office/drawing/2014/main" id="{5919A53A-655F-4C4D-9E9B-EFADAC3A72CA}"/>
              </a:ext>
            </a:extLst>
          </p:cNvPr>
          <p:cNvSpPr/>
          <p:nvPr/>
        </p:nvSpPr>
        <p:spPr>
          <a:xfrm flipH="1">
            <a:off x="-1" y="-1"/>
            <a:ext cx="5897706" cy="2041071"/>
          </a:xfrm>
          <a:prstGeom prst="rect">
            <a:avLst/>
          </a:prstGeom>
          <a:solidFill>
            <a:srgbClr val="1268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 name="Group 13">
            <a:extLst>
              <a:ext uri="{FF2B5EF4-FFF2-40B4-BE49-F238E27FC236}">
                <a16:creationId xmlns:a16="http://schemas.microsoft.com/office/drawing/2014/main" id="{10F69374-C520-434A-A13D-9BBAFC636F95}"/>
              </a:ext>
            </a:extLst>
          </p:cNvPr>
          <p:cNvGrpSpPr/>
          <p:nvPr/>
        </p:nvGrpSpPr>
        <p:grpSpPr>
          <a:xfrm>
            <a:off x="3842820" y="-5813909"/>
            <a:ext cx="8802815" cy="12691787"/>
            <a:chOff x="5071873" y="-3782076"/>
            <a:chExt cx="7381916" cy="10643153"/>
          </a:xfrm>
        </p:grpSpPr>
        <p:pic>
          <p:nvPicPr>
            <p:cNvPr id="15" name="Picture 14">
              <a:extLst>
                <a:ext uri="{FF2B5EF4-FFF2-40B4-BE49-F238E27FC236}">
                  <a16:creationId xmlns:a16="http://schemas.microsoft.com/office/drawing/2014/main" id="{9A298DF2-BACB-AA4B-B0BC-B646CF7084D9}"/>
                </a:ext>
              </a:extLst>
            </p:cNvPr>
            <p:cNvPicPr>
              <a:picLocks noChangeAspect="1"/>
            </p:cNvPicPr>
            <p:nvPr/>
          </p:nvPicPr>
          <p:blipFill rotWithShape="1">
            <a:blip r:embed="rId3">
              <a:extLst>
                <a:ext uri="{28A0092B-C50C-407E-A947-70E740481C1C}">
                  <a14:useLocalDpi xmlns:a14="http://schemas.microsoft.com/office/drawing/2010/main" val="0"/>
                </a:ext>
              </a:extLst>
            </a:blip>
            <a:srcRect l="-38228" t="1994" r="68623" b="9227"/>
            <a:stretch/>
          </p:blipFill>
          <p:spPr>
            <a:xfrm rot="5400000">
              <a:off x="3442793" y="-2152996"/>
              <a:ext cx="10640075" cy="7381916"/>
            </a:xfrm>
            <a:prstGeom prst="rect">
              <a:avLst/>
            </a:prstGeom>
          </p:spPr>
        </p:pic>
        <p:pic>
          <p:nvPicPr>
            <p:cNvPr id="16" name="Google Shape;464;p58">
              <a:extLst>
                <a:ext uri="{FF2B5EF4-FFF2-40B4-BE49-F238E27FC236}">
                  <a16:creationId xmlns:a16="http://schemas.microsoft.com/office/drawing/2014/main" id="{084CA287-E40D-E14E-8C7B-6002E8D37DF7}"/>
                </a:ext>
              </a:extLst>
            </p:cNvPr>
            <p:cNvPicPr preferRelativeResize="0"/>
            <p:nvPr/>
          </p:nvPicPr>
          <p:blipFill rotWithShape="1">
            <a:blip r:embed="rId4">
              <a:alphaModFix/>
            </a:blip>
            <a:srcRect t="2304"/>
            <a:stretch/>
          </p:blipFill>
          <p:spPr>
            <a:xfrm>
              <a:off x="7763110" y="3307047"/>
              <a:ext cx="3728157" cy="3554030"/>
            </a:xfrm>
            <a:prstGeom prst="rect">
              <a:avLst/>
            </a:prstGeom>
            <a:noFill/>
            <a:ln>
              <a:noFill/>
            </a:ln>
          </p:spPr>
        </p:pic>
      </p:grpSp>
      <p:sp>
        <p:nvSpPr>
          <p:cNvPr id="17" name="Google Shape;323;p37">
            <a:extLst>
              <a:ext uri="{FF2B5EF4-FFF2-40B4-BE49-F238E27FC236}">
                <a16:creationId xmlns:a16="http://schemas.microsoft.com/office/drawing/2014/main" id="{D2E9682E-6853-9243-BFAA-17E890F0B44E}"/>
              </a:ext>
            </a:extLst>
          </p:cNvPr>
          <p:cNvSpPr txBox="1">
            <a:spLocks noGrp="1"/>
          </p:cNvSpPr>
          <p:nvPr>
            <p:ph type="body" idx="1"/>
          </p:nvPr>
        </p:nvSpPr>
        <p:spPr>
          <a:xfrm>
            <a:off x="700733" y="1713854"/>
            <a:ext cx="5897708" cy="4061001"/>
          </a:xfrm>
          <a:prstGeom prst="rect">
            <a:avLst/>
          </a:prstGeom>
          <a:noFill/>
          <a:ln>
            <a:noFill/>
          </a:ln>
        </p:spPr>
        <p:txBody>
          <a:bodyPr spcFirstLastPara="1" wrap="square" lIns="91425" tIns="45700" rIns="91425" bIns="45700" anchor="t" anchorCtr="0">
            <a:noAutofit/>
          </a:bodyPr>
          <a:lstStyle/>
          <a:p>
            <a:pPr marL="342900" lvl="0" indent="-342900">
              <a:buClr>
                <a:srgbClr val="FDB613"/>
              </a:buClr>
              <a:buChar char="•"/>
            </a:pPr>
            <a:r>
              <a:rPr lang="en-IE" dirty="0"/>
              <a:t>Using the polls, learn the most relevant demographic and geographic information from your class.</a:t>
            </a:r>
          </a:p>
          <a:p>
            <a:pPr marL="342900" lvl="0" indent="-342900">
              <a:buClr>
                <a:srgbClr val="FDB613"/>
              </a:buClr>
              <a:buChar char="•"/>
            </a:pPr>
            <a:r>
              <a:rPr lang="en-IE" dirty="0"/>
              <a:t>If possible, try to get some psychographic and behavioural data.</a:t>
            </a:r>
          </a:p>
          <a:p>
            <a:pPr marL="342900" lvl="0" indent="-342900">
              <a:buClr>
                <a:srgbClr val="FDB613"/>
              </a:buClr>
              <a:buChar char="•"/>
            </a:pPr>
            <a:r>
              <a:rPr lang="en-IE" dirty="0"/>
              <a:t>By looking at your school and using collected and available data, segment the market and then select potential targets.</a:t>
            </a:r>
          </a:p>
          <a:p>
            <a:pPr marL="342900" lvl="0" indent="-342900">
              <a:buClr>
                <a:srgbClr val="FDB613"/>
              </a:buClr>
              <a:buChar char="•"/>
            </a:pPr>
            <a:r>
              <a:rPr lang="en-IE" dirty="0"/>
              <a:t>Finally create personas based on your targets. You may use the template attached (from </a:t>
            </a:r>
            <a:r>
              <a:rPr lang="en-IE" u="sng" dirty="0">
                <a:solidFill>
                  <a:srgbClr val="FDB613"/>
                </a:solidFill>
                <a:hlinkClick r:id="rId5">
                  <a:extLst>
                    <a:ext uri="{A12FA001-AC4F-418D-AE19-62706E023703}">
                      <ahyp:hlinkClr xmlns:ahyp="http://schemas.microsoft.com/office/drawing/2018/hyperlinkcolor" val="tx"/>
                    </a:ext>
                  </a:extLst>
                </a:hlinkClick>
              </a:rPr>
              <a:t>Buffer.com</a:t>
            </a:r>
            <a:r>
              <a:rPr lang="en-IE" dirty="0"/>
              <a:t>)</a:t>
            </a:r>
          </a:p>
        </p:txBody>
      </p:sp>
      <p:pic>
        <p:nvPicPr>
          <p:cNvPr id="18" name="Graphic 17" descr="Clipboard">
            <a:extLst>
              <a:ext uri="{FF2B5EF4-FFF2-40B4-BE49-F238E27FC236}">
                <a16:creationId xmlns:a16="http://schemas.microsoft.com/office/drawing/2014/main" id="{17E9A248-5145-9C41-ACE7-D94B0F766E3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73116" y="303600"/>
            <a:ext cx="1366728" cy="1366728"/>
          </a:xfrm>
          <a:prstGeom prst="rect">
            <a:avLst/>
          </a:prstGeom>
        </p:spPr>
      </p:pic>
      <p:sp>
        <p:nvSpPr>
          <p:cNvPr id="6" name="Rectangle 5">
            <a:extLst>
              <a:ext uri="{FF2B5EF4-FFF2-40B4-BE49-F238E27FC236}">
                <a16:creationId xmlns:a16="http://schemas.microsoft.com/office/drawing/2014/main" id="{24455309-3BC8-F74F-BB20-582B5F72110A}"/>
              </a:ext>
            </a:extLst>
          </p:cNvPr>
          <p:cNvSpPr/>
          <p:nvPr/>
        </p:nvSpPr>
        <p:spPr>
          <a:xfrm>
            <a:off x="748388" y="839686"/>
            <a:ext cx="1539204" cy="523220"/>
          </a:xfrm>
          <a:prstGeom prst="rect">
            <a:avLst/>
          </a:prstGeom>
        </p:spPr>
        <p:txBody>
          <a:bodyPr wrap="none">
            <a:spAutoFit/>
          </a:bodyPr>
          <a:lstStyle/>
          <a:p>
            <a:pPr marL="0" lvl="0" indent="0"/>
            <a:r>
              <a:rPr lang="en-IE" sz="2800" b="1" dirty="0">
                <a:solidFill>
                  <a:srgbClr val="FDB613"/>
                </a:solidFill>
                <a:latin typeface="Calibri" panose="020F0502020204030204" pitchFamily="34" charset="0"/>
                <a:cs typeface="Calibri" panose="020F0502020204030204" pitchFamily="34" charset="0"/>
              </a:rPr>
              <a:t>ACTIVITY</a:t>
            </a:r>
          </a:p>
        </p:txBody>
      </p:sp>
    </p:spTree>
    <p:extLst>
      <p:ext uri="{BB962C8B-B14F-4D97-AF65-F5344CB8AC3E}">
        <p14:creationId xmlns:p14="http://schemas.microsoft.com/office/powerpoint/2010/main" val="31652893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59"/>
          <p:cNvSpPr txBox="1">
            <a:spLocks noGrp="1"/>
          </p:cNvSpPr>
          <p:nvPr>
            <p:ph type="body" idx="1"/>
          </p:nvPr>
        </p:nvSpPr>
        <p:spPr>
          <a:xfrm>
            <a:off x="6114050" y="2137600"/>
            <a:ext cx="5970600" cy="4261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EA1D76"/>
              </a:buClr>
              <a:buSzPts val="2400"/>
              <a:buFont typeface="Arial"/>
              <a:buNone/>
            </a:pPr>
            <a:r>
              <a:rPr lang="en-IE" dirty="0"/>
              <a:t>Traditional marketing has involved various activities ranging from door-to-door sales and newspapers to radio and TV. </a:t>
            </a:r>
            <a:endParaRPr dirty="0"/>
          </a:p>
          <a:p>
            <a:pPr marL="0" lvl="0" indent="0" algn="l" rtl="0">
              <a:lnSpc>
                <a:spcPct val="90000"/>
              </a:lnSpc>
              <a:spcBef>
                <a:spcPts val="0"/>
              </a:spcBef>
              <a:spcAft>
                <a:spcPts val="0"/>
              </a:spcAft>
              <a:buClr>
                <a:srgbClr val="EA1D76"/>
              </a:buClr>
              <a:buSzPts val="2400"/>
              <a:buFont typeface="Arial"/>
              <a:buNone/>
            </a:pPr>
            <a:endParaRPr dirty="0"/>
          </a:p>
          <a:p>
            <a:pPr marL="0" lvl="0" indent="0" algn="l" rtl="0">
              <a:lnSpc>
                <a:spcPct val="90000"/>
              </a:lnSpc>
              <a:spcBef>
                <a:spcPts val="0"/>
              </a:spcBef>
              <a:spcAft>
                <a:spcPts val="0"/>
              </a:spcAft>
              <a:buClr>
                <a:srgbClr val="EA1D76"/>
              </a:buClr>
              <a:buSzPts val="2400"/>
              <a:buFont typeface="Arial"/>
              <a:buNone/>
            </a:pPr>
            <a:r>
              <a:rPr lang="en-IE" dirty="0"/>
              <a:t>In today’s ever-connected world, more and more people are being exposed to products through digital media. These include smartphones, social apps, email and the internet in general.</a:t>
            </a:r>
            <a:endParaRPr dirty="0"/>
          </a:p>
          <a:p>
            <a:pPr marL="0" lvl="0" indent="0" algn="l" rtl="0">
              <a:lnSpc>
                <a:spcPct val="90000"/>
              </a:lnSpc>
              <a:spcBef>
                <a:spcPts val="0"/>
              </a:spcBef>
              <a:spcAft>
                <a:spcPts val="0"/>
              </a:spcAft>
              <a:buClr>
                <a:srgbClr val="EA1D76"/>
              </a:buClr>
              <a:buSzPts val="2400"/>
              <a:buFont typeface="Arial"/>
              <a:buNone/>
            </a:pPr>
            <a:endParaRPr dirty="0"/>
          </a:p>
          <a:p>
            <a:pPr marL="0" lvl="0" indent="0" algn="l" rtl="0">
              <a:lnSpc>
                <a:spcPct val="90000"/>
              </a:lnSpc>
              <a:spcBef>
                <a:spcPts val="0"/>
              </a:spcBef>
              <a:spcAft>
                <a:spcPts val="0"/>
              </a:spcAft>
              <a:buClr>
                <a:srgbClr val="EA1D76"/>
              </a:buClr>
              <a:buSzPts val="2400"/>
              <a:buFont typeface="Arial"/>
              <a:buNone/>
            </a:pPr>
            <a:r>
              <a:rPr lang="en-IE" dirty="0"/>
              <a:t>Digital media has thus become one of the most attractive &amp; effective forms of marketing.</a:t>
            </a:r>
            <a:endParaRPr dirty="0"/>
          </a:p>
        </p:txBody>
      </p:sp>
      <p:sp>
        <p:nvSpPr>
          <p:cNvPr id="470" name="Google Shape;470;p59"/>
          <p:cNvSpPr txBox="1">
            <a:spLocks noGrp="1"/>
          </p:cNvSpPr>
          <p:nvPr>
            <p:ph type="body" idx="2"/>
          </p:nvPr>
        </p:nvSpPr>
        <p:spPr>
          <a:xfrm rot="-232551">
            <a:off x="7217947" y="933325"/>
            <a:ext cx="5312551" cy="74329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en-IE" sz="3740" b="1" dirty="0"/>
              <a:t>Online Marketing</a:t>
            </a:r>
            <a:endParaRPr sz="3740" b="1"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pic>
        <p:nvPicPr>
          <p:cNvPr id="5" name="Picture Placeholder 14" descr="A picture containing graffiti, helmet, kite&#10;&#10;Description automatically generated">
            <a:extLst>
              <a:ext uri="{FF2B5EF4-FFF2-40B4-BE49-F238E27FC236}">
                <a16:creationId xmlns:a16="http://schemas.microsoft.com/office/drawing/2014/main" id="{C2E1F1A1-90C8-444B-A1E5-4B5F7CB60AC0}"/>
              </a:ext>
            </a:extLst>
          </p:cNvPr>
          <p:cNvPicPr>
            <a:picLocks noGrp="1" noChangeAspect="1"/>
          </p:cNvPicPr>
          <p:nvPr>
            <p:ph type="pic" idx="3"/>
          </p:nvPr>
        </p:nvPicPr>
        <p:blipFill rotWithShape="1">
          <a:blip r:embed="rId3"/>
          <a:srcRect l="2667" t="4241" r="6573" b="27507"/>
          <a:stretch/>
        </p:blipFill>
        <p:spPr>
          <a:xfrm flipH="1">
            <a:off x="-26281" y="-10758"/>
            <a:ext cx="6413499" cy="6889949"/>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 name="Google Shape;58;p5">
            <a:extLst>
              <a:ext uri="{FF2B5EF4-FFF2-40B4-BE49-F238E27FC236}">
                <a16:creationId xmlns:a16="http://schemas.microsoft.com/office/drawing/2014/main" id="{64374100-F750-3D4C-8002-5D790305A3D5}"/>
              </a:ext>
            </a:extLst>
          </p:cNvPr>
          <p:cNvSpPr/>
          <p:nvPr/>
        </p:nvSpPr>
        <p:spPr>
          <a:xfrm rot="285998">
            <a:off x="-163730" y="553483"/>
            <a:ext cx="4151345"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76" name="Google Shape;476;p6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477" name="Google Shape;477;p60"/>
          <p:cNvSpPr txBox="1">
            <a:spLocks noGrp="1"/>
          </p:cNvSpPr>
          <p:nvPr>
            <p:ph type="body" idx="2"/>
          </p:nvPr>
        </p:nvSpPr>
        <p:spPr>
          <a:xfrm>
            <a:off x="641940" y="1886139"/>
            <a:ext cx="8910275"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Marketing in the Digital World</a:t>
            </a:r>
            <a:endParaRPr dirty="0"/>
          </a:p>
          <a:p>
            <a:pPr marL="342900" lvl="0" indent="-342900" algn="l" rtl="0">
              <a:lnSpc>
                <a:spcPct val="90000"/>
              </a:lnSpc>
              <a:spcBef>
                <a:spcPts val="1000"/>
              </a:spcBef>
              <a:spcAft>
                <a:spcPts val="0"/>
              </a:spcAft>
              <a:buSzPts val="2400"/>
              <a:buChar char="•"/>
            </a:pPr>
            <a:r>
              <a:rPr lang="en-IE" dirty="0"/>
              <a:t>The world is more connected than ever. As of 2019, approx. 60% of the world’s population are internet users. </a:t>
            </a:r>
            <a:endParaRPr dirty="0"/>
          </a:p>
          <a:p>
            <a:pPr marL="342900" lvl="0" indent="-342900" algn="l" rtl="0">
              <a:lnSpc>
                <a:spcPct val="90000"/>
              </a:lnSpc>
              <a:spcBef>
                <a:spcPts val="1000"/>
              </a:spcBef>
              <a:spcAft>
                <a:spcPts val="0"/>
              </a:spcAft>
              <a:buSzPts val="2400"/>
              <a:buChar char="•"/>
            </a:pPr>
            <a:r>
              <a:rPr lang="en-IE" dirty="0"/>
              <a:t>That is about 4.5 billion people. Of those, about 3.7 billion are active social media users. (Data according to Statista; Miniwatts Marketing Group)</a:t>
            </a:r>
            <a:endParaRPr dirty="0"/>
          </a:p>
          <a:p>
            <a:pPr marL="342900" lvl="0" indent="-342900"/>
            <a:r>
              <a:rPr lang="en-IE" dirty="0"/>
              <a:t>This makes online a very attractive marketing channel in terms of reach. Besides the ease of reaching your potential customers, there are two more advantages: cost (it does not need to be expensive) and low barriers to entry (it is easy to get started with).</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 name="Google Shape;58;p5">
            <a:extLst>
              <a:ext uri="{FF2B5EF4-FFF2-40B4-BE49-F238E27FC236}">
                <a16:creationId xmlns:a16="http://schemas.microsoft.com/office/drawing/2014/main" id="{69CD371C-0C52-D54C-8DEB-C23938DDDB2C}"/>
              </a:ext>
            </a:extLst>
          </p:cNvPr>
          <p:cNvSpPr/>
          <p:nvPr/>
        </p:nvSpPr>
        <p:spPr>
          <a:xfrm rot="285998">
            <a:off x="-163957" y="558948"/>
            <a:ext cx="428287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82" name="Google Shape;482;p6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483" name="Google Shape;483;p61"/>
          <p:cNvSpPr txBox="1">
            <a:spLocks noGrp="1"/>
          </p:cNvSpPr>
          <p:nvPr>
            <p:ph type="body" idx="2"/>
          </p:nvPr>
        </p:nvSpPr>
        <p:spPr>
          <a:xfrm>
            <a:off x="658268" y="2120067"/>
            <a:ext cx="8698003"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Marketing in the Digital World</a:t>
            </a:r>
          </a:p>
          <a:p>
            <a:pPr marL="0" lvl="0" indent="0" algn="l" rtl="0">
              <a:lnSpc>
                <a:spcPct val="90000"/>
              </a:lnSpc>
              <a:spcBef>
                <a:spcPts val="0"/>
              </a:spcBef>
              <a:spcAft>
                <a:spcPts val="0"/>
              </a:spcAft>
              <a:buSzPts val="3200"/>
              <a:buNone/>
            </a:pPr>
            <a:endParaRPr dirty="0"/>
          </a:p>
          <a:p>
            <a:pPr marL="342900" lvl="0" indent="-342900" algn="l" rtl="0">
              <a:lnSpc>
                <a:spcPct val="90000"/>
              </a:lnSpc>
              <a:spcBef>
                <a:spcPts val="1000"/>
              </a:spcBef>
              <a:spcAft>
                <a:spcPts val="0"/>
              </a:spcAft>
              <a:buSzPts val="2400"/>
              <a:buChar char="•"/>
            </a:pPr>
            <a:r>
              <a:rPr lang="en-IE" dirty="0"/>
              <a:t>So what is online marketing? The definition according to Optimizely is this: “Online marketing is the practice of leveraging web-based channels to spread a message about a company’s brand, products, or services to its potential customers.”</a:t>
            </a:r>
            <a:endParaRPr dirty="0"/>
          </a:p>
          <a:p>
            <a:pPr marL="342900" lvl="0" indent="-342900"/>
            <a:r>
              <a:rPr lang="en-IE" dirty="0"/>
              <a:t>There is a variety of methods, tools and channels available which may be used to reach your target audience. </a:t>
            </a:r>
            <a:r>
              <a:rPr lang="en-CA" dirty="0"/>
              <a:t>Whatever you decide to use, it needs to be aligned with your marketing strategy</a:t>
            </a:r>
            <a:r>
              <a:rPr lang="en-IE" dirty="0"/>
              <a:t>.</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5" name="Google Shape;58;p5">
            <a:extLst>
              <a:ext uri="{FF2B5EF4-FFF2-40B4-BE49-F238E27FC236}">
                <a16:creationId xmlns:a16="http://schemas.microsoft.com/office/drawing/2014/main" id="{8120057E-1333-3345-BCBF-BD3B315598D4}"/>
              </a:ext>
            </a:extLst>
          </p:cNvPr>
          <p:cNvSpPr/>
          <p:nvPr/>
        </p:nvSpPr>
        <p:spPr>
          <a:xfrm rot="285998">
            <a:off x="-163896" y="557483"/>
            <a:ext cx="424762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95" name="Google Shape;495;p63"/>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496" name="Google Shape;496;p63"/>
          <p:cNvSpPr txBox="1">
            <a:spLocks noGrp="1"/>
          </p:cNvSpPr>
          <p:nvPr>
            <p:ph type="body" idx="2"/>
          </p:nvPr>
        </p:nvSpPr>
        <p:spPr>
          <a:xfrm>
            <a:off x="658268" y="1886140"/>
            <a:ext cx="8271337"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Channels and Tools - </a:t>
            </a:r>
            <a:r>
              <a:rPr lang="en-IE" dirty="0"/>
              <a:t>Here are some examples:</a:t>
            </a:r>
            <a:endParaRPr dirty="0"/>
          </a:p>
          <a:p>
            <a:pPr marL="342900" lvl="0" indent="0" algn="l" rtl="0">
              <a:lnSpc>
                <a:spcPct val="90000"/>
              </a:lnSpc>
              <a:spcBef>
                <a:spcPts val="1000"/>
              </a:spcBef>
              <a:spcAft>
                <a:spcPts val="0"/>
              </a:spcAft>
              <a:buSzPts val="2400"/>
              <a:buNone/>
            </a:pPr>
            <a:endParaRPr dirty="0"/>
          </a:p>
        </p:txBody>
      </p:sp>
      <p:sp>
        <p:nvSpPr>
          <p:cNvPr id="497" name="Google Shape;497;p63"/>
          <p:cNvSpPr txBox="1">
            <a:spLocks noGrp="1"/>
          </p:cNvSpPr>
          <p:nvPr>
            <p:ph type="body" idx="4294967295"/>
          </p:nvPr>
        </p:nvSpPr>
        <p:spPr>
          <a:xfrm>
            <a:off x="832757" y="2608862"/>
            <a:ext cx="11359243" cy="2723696"/>
          </a:xfrm>
          <a:prstGeom prst="rect">
            <a:avLst/>
          </a:prstGeom>
          <a:noFill/>
          <a:ln>
            <a:noFill/>
          </a:ln>
        </p:spPr>
        <p:txBody>
          <a:bodyPr spcFirstLastPara="1" wrap="square" lIns="91425" tIns="45700" rIns="91425" bIns="45700" numCol="2" anchor="t" anchorCtr="0">
            <a:noAutofit/>
          </a:bodyPr>
          <a:lstStyle/>
          <a:p>
            <a:pPr marL="357188" indent="-357188">
              <a:buClr>
                <a:srgbClr val="FDB613"/>
              </a:buClr>
              <a:buSzPct val="90000"/>
            </a:pPr>
            <a:r>
              <a:rPr lang="en-IE" sz="2400" dirty="0">
                <a:hlinkClick r:id="rId3"/>
              </a:rPr>
              <a:t>Email Marketing</a:t>
            </a:r>
            <a:endParaRPr lang="en-IE" sz="2400" dirty="0"/>
          </a:p>
          <a:p>
            <a:pPr marL="357188" indent="-357188">
              <a:buClr>
                <a:srgbClr val="FDB613"/>
              </a:buClr>
              <a:buSzPct val="90000"/>
            </a:pPr>
            <a:r>
              <a:rPr lang="en-IE" sz="2400" dirty="0">
                <a:hlinkClick r:id="rId4"/>
              </a:rPr>
              <a:t>Social Media Marketing</a:t>
            </a:r>
            <a:endParaRPr lang="en-IE" sz="2400" dirty="0"/>
          </a:p>
          <a:p>
            <a:pPr marL="357188" indent="-357188">
              <a:buClr>
                <a:srgbClr val="FDB613"/>
              </a:buClr>
              <a:buSzPct val="90000"/>
            </a:pPr>
            <a:r>
              <a:rPr lang="en-IE" sz="2400" dirty="0">
                <a:hlinkClick r:id="rId5"/>
              </a:rPr>
              <a:t>Search Engine and App Store Optimization (SEO / ASO)</a:t>
            </a:r>
            <a:endParaRPr lang="en-IE" sz="2400" dirty="0"/>
          </a:p>
          <a:p>
            <a:pPr marL="357188" indent="-357188">
              <a:buClr>
                <a:srgbClr val="FDB613"/>
              </a:buClr>
              <a:buSzPct val="90000"/>
            </a:pPr>
            <a:r>
              <a:rPr lang="en-IE" sz="2400" dirty="0">
                <a:hlinkClick r:id="rId6"/>
              </a:rPr>
              <a:t>Display Advertising</a:t>
            </a:r>
            <a:endParaRPr lang="en-IE" sz="2400" dirty="0"/>
          </a:p>
          <a:p>
            <a:pPr marL="357188" indent="-357188">
              <a:buClr>
                <a:srgbClr val="FDB613"/>
              </a:buClr>
              <a:buSzPct val="90000"/>
            </a:pPr>
            <a:r>
              <a:rPr lang="en-IE" sz="2400" dirty="0">
                <a:hlinkClick r:id="rId7"/>
              </a:rPr>
              <a:t>Native Advertising</a:t>
            </a:r>
            <a:endParaRPr lang="en-IE" sz="2400" dirty="0"/>
          </a:p>
          <a:p>
            <a:pPr marL="357188" indent="-357188">
              <a:buClr>
                <a:srgbClr val="FDB613"/>
              </a:buClr>
              <a:buSzPct val="90000"/>
            </a:pPr>
            <a:r>
              <a:rPr lang="en-IE" sz="2400" dirty="0">
                <a:hlinkClick r:id="rId8"/>
              </a:rPr>
              <a:t>Events &amp; Webinars</a:t>
            </a:r>
            <a:endParaRPr sz="2400" dirty="0"/>
          </a:p>
          <a:p>
            <a:pPr marL="357188" indent="-357188">
              <a:buClr>
                <a:srgbClr val="FDB613"/>
              </a:buClr>
              <a:buSzPct val="90000"/>
            </a:pPr>
            <a:r>
              <a:rPr lang="en-IE" sz="2400" dirty="0">
                <a:hlinkClick r:id="rId9"/>
              </a:rPr>
              <a:t>A/B Testing &amp; Website Optimization</a:t>
            </a:r>
            <a:endParaRPr sz="2400" dirty="0"/>
          </a:p>
          <a:p>
            <a:pPr marL="357188" indent="-357188">
              <a:buClr>
                <a:srgbClr val="FDB613"/>
              </a:buClr>
              <a:buSzPct val="90000"/>
            </a:pPr>
            <a:r>
              <a:rPr lang="en-IE" sz="2400" dirty="0">
                <a:hlinkClick r:id="rId10"/>
              </a:rPr>
              <a:t>Content Marketing</a:t>
            </a:r>
            <a:endParaRPr sz="2400" dirty="0"/>
          </a:p>
          <a:p>
            <a:pPr marL="357188" indent="-357188">
              <a:buClr>
                <a:srgbClr val="FDB613"/>
              </a:buClr>
              <a:buSzPct val="90000"/>
            </a:pPr>
            <a:r>
              <a:rPr lang="en-IE" sz="2400" dirty="0">
                <a:hlinkClick r:id="rId11"/>
              </a:rPr>
              <a:t>Automation</a:t>
            </a:r>
            <a:endParaRPr sz="2400" dirty="0"/>
          </a:p>
          <a:p>
            <a:pPr marL="357188" indent="-357188">
              <a:buClr>
                <a:srgbClr val="FDB613"/>
              </a:buClr>
              <a:buSzPct val="90000"/>
            </a:pPr>
            <a:r>
              <a:rPr lang="en-IE" sz="2400" dirty="0">
                <a:hlinkClick r:id="rId12"/>
              </a:rPr>
              <a:t>Customer Relationship Management (CRM)</a:t>
            </a:r>
            <a:endParaRPr sz="2400" dirty="0"/>
          </a:p>
          <a:p>
            <a:pPr marL="357188" indent="-357188">
              <a:buClr>
                <a:srgbClr val="FDB613"/>
              </a:buClr>
              <a:buSzPct val="90000"/>
            </a:pPr>
            <a:r>
              <a:rPr lang="en-IE" sz="2400" dirty="0">
                <a:hlinkClick r:id="rId13"/>
              </a:rPr>
              <a:t>Pay-per-click (PPC) Advertising</a:t>
            </a:r>
            <a:endParaRPr sz="2400" dirty="0"/>
          </a:p>
          <a:p>
            <a:pPr marL="357188" indent="-357188">
              <a:buClr>
                <a:srgbClr val="FDB613"/>
              </a:buClr>
              <a:buSzPct val="90000"/>
            </a:pPr>
            <a:r>
              <a:rPr lang="en-IE" sz="2400" dirty="0">
                <a:hlinkClick r:id="rId14"/>
              </a:rPr>
              <a:t>Affiliate Marketing</a:t>
            </a:r>
            <a:endParaRPr sz="24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rcRect/>
            <a:stretch>
              <a:fillRect l="-47373" t="-68284" r="-4205" b="-59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93588" y="636022"/>
            <a:ext cx="6993955" cy="949617"/>
          </a:xfrm>
          <a:prstGeom prst="rect">
            <a:avLst/>
          </a:prstGeom>
          <a:solidFill>
            <a:srgbClr val="1268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 name="Graphic 9" descr="Clipboard">
            <a:extLst>
              <a:ext uri="{FF2B5EF4-FFF2-40B4-BE49-F238E27FC236}">
                <a16:creationId xmlns:a16="http://schemas.microsoft.com/office/drawing/2014/main" id="{705395D8-9B5D-0040-A8E0-1FE9C4BFE7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5042"/>
            <a:ext cx="1366728" cy="1366728"/>
          </a:xfrm>
          <a:prstGeom prst="rect">
            <a:avLst/>
          </a:prstGeom>
        </p:spPr>
      </p:pic>
      <p:pic>
        <p:nvPicPr>
          <p:cNvPr id="13" name="Google Shape;143;p15">
            <a:extLst>
              <a:ext uri="{FF2B5EF4-FFF2-40B4-BE49-F238E27FC236}">
                <a16:creationId xmlns:a16="http://schemas.microsoft.com/office/drawing/2014/main" id="{843AAAAD-6AA8-4346-80CF-CCDDD7A72454}"/>
              </a:ext>
            </a:extLst>
          </p:cNvPr>
          <p:cNvPicPr preferRelativeResize="0"/>
          <p:nvPr/>
        </p:nvPicPr>
        <p:blipFill rotWithShape="1">
          <a:blip r:embed="rId6">
            <a:alphaModFix/>
          </a:blip>
          <a:srcRect/>
          <a:stretch/>
        </p:blipFill>
        <p:spPr>
          <a:xfrm>
            <a:off x="-939314" y="-2471809"/>
            <a:ext cx="4590288" cy="4126992"/>
          </a:xfrm>
          <a:prstGeom prst="rect">
            <a:avLst/>
          </a:prstGeom>
          <a:noFill/>
          <a:ln>
            <a:noFill/>
          </a:ln>
        </p:spPr>
      </p:pic>
      <p:sp>
        <p:nvSpPr>
          <p:cNvPr id="323" name="Google Shape;323;p37"/>
          <p:cNvSpPr txBox="1">
            <a:spLocks noGrp="1"/>
          </p:cNvSpPr>
          <p:nvPr>
            <p:ph type="body" idx="1"/>
          </p:nvPr>
        </p:nvSpPr>
        <p:spPr>
          <a:xfrm>
            <a:off x="700733" y="1713854"/>
            <a:ext cx="5262746" cy="4061001"/>
          </a:xfrm>
          <a:prstGeom prst="rect">
            <a:avLst/>
          </a:prstGeom>
          <a:noFill/>
          <a:ln>
            <a:noFill/>
          </a:ln>
        </p:spPr>
        <p:txBody>
          <a:bodyPr spcFirstLastPara="1" wrap="square" lIns="91425" tIns="45700" rIns="91425" bIns="45700" anchor="t" anchorCtr="0">
            <a:noAutofit/>
          </a:bodyPr>
          <a:lstStyle/>
          <a:p>
            <a:pPr marL="0" lvl="0" indent="0"/>
            <a:r>
              <a:rPr lang="en-IE" sz="2800" b="1" dirty="0">
                <a:solidFill>
                  <a:srgbClr val="FDB613"/>
                </a:solidFill>
              </a:rPr>
              <a:t>ACTIVITY</a:t>
            </a:r>
          </a:p>
          <a:p>
            <a:pPr marL="0" lvl="0" indent="0">
              <a:buSzPts val="2800"/>
            </a:pPr>
            <a:endParaRPr lang="en-IE" dirty="0">
              <a:solidFill>
                <a:schemeClr val="bg1"/>
              </a:solidFill>
            </a:endParaRPr>
          </a:p>
          <a:p>
            <a:pPr marL="342900" lvl="0" indent="-342900">
              <a:buClr>
                <a:srgbClr val="FDB613"/>
              </a:buClr>
              <a:buChar char="•"/>
            </a:pPr>
            <a:r>
              <a:rPr lang="en-IE" dirty="0"/>
              <a:t>Every day you are targeted by marketing in your online activities.</a:t>
            </a:r>
          </a:p>
          <a:p>
            <a:pPr marL="342900" lvl="0" indent="-342900">
              <a:buClr>
                <a:srgbClr val="FDB613"/>
              </a:buClr>
              <a:buChar char="•"/>
            </a:pPr>
            <a:r>
              <a:rPr lang="en-IE" dirty="0"/>
              <a:t>Can you think of some of the channels/tools that you may have come across?</a:t>
            </a:r>
          </a:p>
        </p:txBody>
      </p:sp>
    </p:spTree>
    <p:extLst>
      <p:ext uri="{BB962C8B-B14F-4D97-AF65-F5344CB8AC3E}">
        <p14:creationId xmlns:p14="http://schemas.microsoft.com/office/powerpoint/2010/main" val="36163241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 name="Google Shape;58;p5">
            <a:extLst>
              <a:ext uri="{FF2B5EF4-FFF2-40B4-BE49-F238E27FC236}">
                <a16:creationId xmlns:a16="http://schemas.microsoft.com/office/drawing/2014/main" id="{3313C32B-4B5D-2346-8FC4-D8E844A54F65}"/>
              </a:ext>
            </a:extLst>
          </p:cNvPr>
          <p:cNvSpPr/>
          <p:nvPr/>
        </p:nvSpPr>
        <p:spPr>
          <a:xfrm rot="285998">
            <a:off x="-163762" y="554272"/>
            <a:ext cx="417033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02" name="Google Shape;502;p6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503" name="Google Shape;503;p64"/>
          <p:cNvSpPr txBox="1">
            <a:spLocks noGrp="1"/>
          </p:cNvSpPr>
          <p:nvPr>
            <p:ph type="body" idx="2"/>
          </p:nvPr>
        </p:nvSpPr>
        <p:spPr>
          <a:xfrm>
            <a:off x="658269" y="1886139"/>
            <a:ext cx="7065146" cy="440306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Channels and Tools</a:t>
            </a:r>
            <a:endParaRPr dirty="0"/>
          </a:p>
          <a:p>
            <a:pPr marL="342900" lvl="0" indent="-342900" algn="l" rtl="0">
              <a:lnSpc>
                <a:spcPct val="90000"/>
              </a:lnSpc>
              <a:spcBef>
                <a:spcPts val="1000"/>
              </a:spcBef>
              <a:spcAft>
                <a:spcPts val="0"/>
              </a:spcAft>
              <a:buSzPts val="2400"/>
              <a:buChar char="•"/>
            </a:pPr>
            <a:r>
              <a:rPr lang="en-IE" dirty="0"/>
              <a:t>Using these channels / tools effectively is not always easy and there are likely to be more failures than successes.</a:t>
            </a:r>
            <a:endParaRPr dirty="0"/>
          </a:p>
          <a:p>
            <a:pPr marL="342900" lvl="0" indent="-342900" algn="l" rtl="0">
              <a:lnSpc>
                <a:spcPct val="90000"/>
              </a:lnSpc>
              <a:spcBef>
                <a:spcPts val="1000"/>
              </a:spcBef>
              <a:spcAft>
                <a:spcPts val="0"/>
              </a:spcAft>
              <a:buSzPts val="2400"/>
              <a:buChar char="•"/>
            </a:pPr>
            <a:r>
              <a:rPr lang="en-IE" dirty="0"/>
              <a:t>Adjusting and optimizing your marketing tactics based on your monitoring and analysis would lead to higher rates of success. For example, you may use the </a:t>
            </a:r>
            <a:r>
              <a:rPr lang="en-IE" dirty="0">
                <a:hlinkClick r:id="rId3"/>
              </a:rPr>
              <a:t>SMART</a:t>
            </a:r>
            <a:r>
              <a:rPr lang="en-IE" dirty="0"/>
              <a:t> approach to be more effective.</a:t>
            </a:r>
            <a:endParaRPr dirty="0"/>
          </a:p>
          <a:p>
            <a:pPr marL="342900" lvl="0" indent="-342900" algn="l" rtl="0">
              <a:lnSpc>
                <a:spcPct val="90000"/>
              </a:lnSpc>
              <a:spcBef>
                <a:spcPts val="1000"/>
              </a:spcBef>
              <a:spcAft>
                <a:spcPts val="0"/>
              </a:spcAft>
              <a:buSzPts val="2400"/>
              <a:buChar char="•"/>
            </a:pPr>
            <a:r>
              <a:rPr lang="en-IE" dirty="0"/>
              <a:t>Next we will look at two case studies using Social media - one of the easiest, cheapest and simplest methods of online marketing.</a:t>
            </a:r>
            <a:endParaRPr dirty="0"/>
          </a:p>
        </p:txBody>
      </p:sp>
      <p:pic>
        <p:nvPicPr>
          <p:cNvPr id="504" name="Google Shape;504;p64"/>
          <p:cNvPicPr preferRelativeResize="0"/>
          <p:nvPr/>
        </p:nvPicPr>
        <p:blipFill rotWithShape="1">
          <a:blip r:embed="rId4">
            <a:alphaModFix/>
          </a:blip>
          <a:srcRect l="10385" t="4212" r="11403" b="4404"/>
          <a:stretch/>
        </p:blipFill>
        <p:spPr>
          <a:xfrm>
            <a:off x="8001582" y="2405496"/>
            <a:ext cx="3411000" cy="3411000"/>
          </a:xfrm>
          <a:prstGeom prst="roundRect">
            <a:avLst>
              <a:gd name="adj" fmla="val 16667"/>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4" name="Google Shape;58;p5">
            <a:extLst>
              <a:ext uri="{FF2B5EF4-FFF2-40B4-BE49-F238E27FC236}">
                <a16:creationId xmlns:a16="http://schemas.microsoft.com/office/drawing/2014/main" id="{B35EDDEC-90DF-9843-AB23-92BDAE53CEA1}"/>
              </a:ext>
            </a:extLst>
          </p:cNvPr>
          <p:cNvSpPr/>
          <p:nvPr/>
        </p:nvSpPr>
        <p:spPr>
          <a:xfrm rot="285998">
            <a:off x="-96044" y="467926"/>
            <a:ext cx="6808123"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09" name="Google Shape;509;p65"/>
          <p:cNvSpPr txBox="1">
            <a:spLocks noGrp="1"/>
          </p:cNvSpPr>
          <p:nvPr>
            <p:ph type="body" idx="1"/>
          </p:nvPr>
        </p:nvSpPr>
        <p:spPr>
          <a:xfrm rot="285998">
            <a:off x="466321" y="602498"/>
            <a:ext cx="6197644"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 – Case Study</a:t>
            </a:r>
            <a:endParaRPr dirty="0"/>
          </a:p>
          <a:p>
            <a:pPr marL="0" lvl="0" indent="0" algn="l" rtl="0">
              <a:lnSpc>
                <a:spcPct val="90000"/>
              </a:lnSpc>
              <a:spcBef>
                <a:spcPts val="1000"/>
              </a:spcBef>
              <a:spcAft>
                <a:spcPts val="0"/>
              </a:spcAft>
              <a:buClr>
                <a:schemeClr val="lt1"/>
              </a:buClr>
              <a:buSzPts val="3600"/>
              <a:buNone/>
            </a:pPr>
            <a:endParaRPr dirty="0"/>
          </a:p>
        </p:txBody>
      </p:sp>
      <p:sp>
        <p:nvSpPr>
          <p:cNvPr id="510" name="Google Shape;510;p65"/>
          <p:cNvSpPr txBox="1">
            <a:spLocks noGrp="1"/>
          </p:cNvSpPr>
          <p:nvPr>
            <p:ph type="body" idx="2"/>
          </p:nvPr>
        </p:nvSpPr>
        <p:spPr>
          <a:xfrm>
            <a:off x="524724" y="1574790"/>
            <a:ext cx="6235710" cy="4721953"/>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u="sng" dirty="0">
                <a:solidFill>
                  <a:schemeClr val="hlink"/>
                </a:solidFill>
                <a:hlinkClick r:id="rId3"/>
              </a:rPr>
              <a:t>Dollar Shave Club</a:t>
            </a:r>
            <a:r>
              <a:rPr lang="en-IE" dirty="0"/>
              <a:t> is a subscription-based service which gained popularity through an ingenious online marketing campaign, mostly structured around a Youtube video.</a:t>
            </a:r>
            <a:endParaRPr dirty="0"/>
          </a:p>
          <a:p>
            <a:pPr marL="342900" lvl="0" indent="-342900" algn="l" rtl="0">
              <a:lnSpc>
                <a:spcPct val="90000"/>
              </a:lnSpc>
              <a:spcBef>
                <a:spcPts val="1000"/>
              </a:spcBef>
              <a:spcAft>
                <a:spcPts val="0"/>
              </a:spcAft>
              <a:buSzPts val="2400"/>
              <a:buChar char="•"/>
            </a:pPr>
            <a:r>
              <a:rPr lang="en-IE" dirty="0"/>
              <a:t>This led to having over 3 million customers, getting over $200 million in sales over 5 years and being acquired for $1 billion by Unilever. </a:t>
            </a:r>
            <a:endParaRPr dirty="0"/>
          </a:p>
          <a:p>
            <a:pPr marL="342900" lvl="0" indent="-342900" algn="l" rtl="0">
              <a:lnSpc>
                <a:spcPct val="90000"/>
              </a:lnSpc>
              <a:spcBef>
                <a:spcPts val="1000"/>
              </a:spcBef>
              <a:spcAft>
                <a:spcPts val="0"/>
              </a:spcAft>
              <a:buSzPts val="2400"/>
              <a:buChar char="•"/>
            </a:pPr>
            <a:r>
              <a:rPr lang="en-IE" dirty="0"/>
              <a:t>This was cleverly achieved through opting for the popular, and nowadays very prevalent cultural trend of subscriptions, targeting the correct audience and using creative marketing content.</a:t>
            </a:r>
            <a:endParaRPr dirty="0"/>
          </a:p>
          <a:p>
            <a:pPr marL="342900" lvl="0" indent="0" algn="l" rtl="0">
              <a:lnSpc>
                <a:spcPct val="90000"/>
              </a:lnSpc>
              <a:spcBef>
                <a:spcPts val="1000"/>
              </a:spcBef>
              <a:spcAft>
                <a:spcPts val="0"/>
              </a:spcAft>
              <a:buSzPts val="2400"/>
              <a:buNone/>
            </a:pPr>
            <a:endParaRPr dirty="0"/>
          </a:p>
        </p:txBody>
      </p:sp>
      <p:grpSp>
        <p:nvGrpSpPr>
          <p:cNvPr id="6" name="Group 5">
            <a:extLst>
              <a:ext uri="{FF2B5EF4-FFF2-40B4-BE49-F238E27FC236}">
                <a16:creationId xmlns:a16="http://schemas.microsoft.com/office/drawing/2014/main" id="{014DEF1C-E88C-6D4E-9D87-3C70A8AEB9F2}"/>
              </a:ext>
            </a:extLst>
          </p:cNvPr>
          <p:cNvGrpSpPr/>
          <p:nvPr/>
        </p:nvGrpSpPr>
        <p:grpSpPr>
          <a:xfrm>
            <a:off x="6682998" y="2963095"/>
            <a:ext cx="5450495" cy="3314868"/>
            <a:chOff x="6306076" y="3167742"/>
            <a:chExt cx="5450495" cy="3314868"/>
          </a:xfrm>
        </p:grpSpPr>
        <p:pic>
          <p:nvPicPr>
            <p:cNvPr id="3" name="Picture 2" descr="A close up of a person&#10;&#10;Description automatically generated">
              <a:extLst>
                <a:ext uri="{FF2B5EF4-FFF2-40B4-BE49-F238E27FC236}">
                  <a16:creationId xmlns:a16="http://schemas.microsoft.com/office/drawing/2014/main" id="{FEEA802F-BCE7-004A-BB01-1F41B9994716}"/>
                </a:ext>
              </a:extLst>
            </p:cNvPr>
            <p:cNvPicPr>
              <a:picLocks noChangeAspect="1"/>
            </p:cNvPicPr>
            <p:nvPr/>
          </p:nvPicPr>
          <p:blipFill rotWithShape="1">
            <a:blip r:embed="rId4"/>
            <a:srcRect l="6912" r="6912"/>
            <a:stretch/>
          </p:blipFill>
          <p:spPr>
            <a:xfrm>
              <a:off x="7053943" y="3436063"/>
              <a:ext cx="3967843" cy="2491208"/>
            </a:xfrm>
            <a:prstGeom prst="rect">
              <a:avLst/>
            </a:prstGeom>
          </p:spPr>
        </p:pic>
        <p:pic>
          <p:nvPicPr>
            <p:cNvPr id="5" name="Picture 4">
              <a:extLst>
                <a:ext uri="{FF2B5EF4-FFF2-40B4-BE49-F238E27FC236}">
                  <a16:creationId xmlns:a16="http://schemas.microsoft.com/office/drawing/2014/main" id="{F34FFA7F-6D4B-874B-9365-338383F5805F}"/>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6306076" y="3167742"/>
              <a:ext cx="5450495" cy="3314868"/>
            </a:xfrm>
            <a:prstGeom prst="rect">
              <a:avLst/>
            </a:prstGeom>
          </p:spPr>
        </p:pic>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7" name="Google Shape;517;p66"/>
          <p:cNvSpPr txBox="1">
            <a:spLocks noGrp="1"/>
          </p:cNvSpPr>
          <p:nvPr>
            <p:ph type="body" idx="2"/>
          </p:nvPr>
        </p:nvSpPr>
        <p:spPr>
          <a:xfrm>
            <a:off x="658269" y="1886139"/>
            <a:ext cx="4814644" cy="4403068"/>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dirty="0"/>
              <a:t>The content was successful through the use of humour, cultural references that the target audience can relate to and a catchy tagline.</a:t>
            </a:r>
            <a:endParaRPr dirty="0"/>
          </a:p>
          <a:p>
            <a:pPr marL="342900" lvl="0" indent="-342900" algn="l" rtl="0">
              <a:lnSpc>
                <a:spcPct val="90000"/>
              </a:lnSpc>
              <a:spcBef>
                <a:spcPts val="1000"/>
              </a:spcBef>
              <a:spcAft>
                <a:spcPts val="0"/>
              </a:spcAft>
              <a:buSzPts val="2400"/>
              <a:buChar char="•"/>
            </a:pPr>
            <a:r>
              <a:rPr lang="en-IE" dirty="0"/>
              <a:t>Besides selecting the correct channel, Dollar Shave Club has also selected the correct message, aimed at the right target.</a:t>
            </a:r>
          </a:p>
          <a:p>
            <a:pPr marL="342900" lvl="0" indent="-342900" algn="l" rtl="0">
              <a:lnSpc>
                <a:spcPct val="90000"/>
              </a:lnSpc>
              <a:spcBef>
                <a:spcPts val="1000"/>
              </a:spcBef>
              <a:spcAft>
                <a:spcPts val="0"/>
              </a:spcAft>
              <a:buSzPts val="2400"/>
              <a:buChar char="•"/>
            </a:pPr>
            <a:r>
              <a:rPr lang="en-IE" dirty="0"/>
              <a:t>For details on the success story, you may read further </a:t>
            </a:r>
            <a:r>
              <a:rPr lang="en-IE" dirty="0">
                <a:hlinkClick r:id="rId3"/>
              </a:rPr>
              <a:t>here</a:t>
            </a:r>
            <a:r>
              <a:rPr lang="en-IE" dirty="0"/>
              <a:t>.</a:t>
            </a:r>
            <a:endParaRPr dirty="0"/>
          </a:p>
        </p:txBody>
      </p:sp>
      <p:pic>
        <p:nvPicPr>
          <p:cNvPr id="516" name="Google Shape;516;p66" descr="Dollar Shave Club delivers amazing razors and grooming products for just a few bucks. Try the Club → http://dlrshv.es/b3FELr&#10;&#10;Artist: Kennedy&#10;Song: Karate&#10;http://www.kennedykarate.com&#10;&#10;Written By:  Michael Dubin&#10;Directed By: Lucia Aniello&#10;http://www.pauliluproductions.com" title="DollarShaveClub.com - Our Blades Are F***ing Great">
            <a:hlinkClick r:id="rId4"/>
          </p:cNvPr>
          <p:cNvPicPr preferRelativeResize="0"/>
          <p:nvPr/>
        </p:nvPicPr>
        <p:blipFill rotWithShape="1">
          <a:blip r:embed="rId5">
            <a:alphaModFix/>
          </a:blip>
          <a:srcRect t="6422" b="6422"/>
          <a:stretch/>
        </p:blipFill>
        <p:spPr>
          <a:xfrm>
            <a:off x="6113026" y="1933743"/>
            <a:ext cx="4957745" cy="3240690"/>
          </a:xfrm>
          <a:prstGeom prst="rect">
            <a:avLst/>
          </a:prstGeom>
          <a:noFill/>
          <a:ln>
            <a:noFill/>
          </a:ln>
        </p:spPr>
      </p:pic>
      <p:sp>
        <p:nvSpPr>
          <p:cNvPr id="8" name="Google Shape;58;p5">
            <a:extLst>
              <a:ext uri="{FF2B5EF4-FFF2-40B4-BE49-F238E27FC236}">
                <a16:creationId xmlns:a16="http://schemas.microsoft.com/office/drawing/2014/main" id="{2742254D-7EAD-9547-B238-268B789B989C}"/>
              </a:ext>
            </a:extLst>
          </p:cNvPr>
          <p:cNvSpPr/>
          <p:nvPr/>
        </p:nvSpPr>
        <p:spPr>
          <a:xfrm rot="285998">
            <a:off x="-163762" y="554272"/>
            <a:ext cx="417033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9" name="Google Shape;502;p64">
            <a:extLst>
              <a:ext uri="{FF2B5EF4-FFF2-40B4-BE49-F238E27FC236}">
                <a16:creationId xmlns:a16="http://schemas.microsoft.com/office/drawing/2014/main" id="{C8B7CE05-C476-1D40-BEC5-E2E2AEA1C44B}"/>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15" name="Rectangle 14">
            <a:extLst>
              <a:ext uri="{FF2B5EF4-FFF2-40B4-BE49-F238E27FC236}">
                <a16:creationId xmlns:a16="http://schemas.microsoft.com/office/drawing/2014/main" id="{4F7E3C1D-9314-444D-92D3-937D5EEE0891}"/>
              </a:ext>
            </a:extLst>
          </p:cNvPr>
          <p:cNvSpPr/>
          <p:nvPr/>
        </p:nvSpPr>
        <p:spPr>
          <a:xfrm>
            <a:off x="7766073" y="5894846"/>
            <a:ext cx="5251902" cy="430887"/>
          </a:xfrm>
          <a:prstGeom prst="rect">
            <a:avLst/>
          </a:prstGeom>
        </p:spPr>
        <p:txBody>
          <a:bodyPr wrap="square">
            <a:spAutoFit/>
          </a:bodyPr>
          <a:lstStyle/>
          <a:p>
            <a:r>
              <a:rPr lang="en-CA" sz="2200" dirty="0">
                <a:solidFill>
                  <a:srgbClr val="1268B4"/>
                </a:solidFill>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Video Link</a:t>
            </a:r>
            <a:endParaRPr lang="en-CA" sz="2200" dirty="0">
              <a:solidFill>
                <a:srgbClr val="1268B4"/>
              </a:solidFill>
              <a:latin typeface="Calibri" panose="020F0502020204030204" pitchFamily="34" charset="0"/>
              <a:cs typeface="Calibri" panose="020F0502020204030204" pitchFamily="34" charset="0"/>
            </a:endParaRPr>
          </a:p>
        </p:txBody>
      </p:sp>
      <p:grpSp>
        <p:nvGrpSpPr>
          <p:cNvPr id="16" name="Google Shape;664;p39">
            <a:extLst>
              <a:ext uri="{FF2B5EF4-FFF2-40B4-BE49-F238E27FC236}">
                <a16:creationId xmlns:a16="http://schemas.microsoft.com/office/drawing/2014/main" id="{FB3BB969-9B6F-154B-803C-11FD9D0F7F61}"/>
              </a:ext>
            </a:extLst>
          </p:cNvPr>
          <p:cNvGrpSpPr/>
          <p:nvPr/>
        </p:nvGrpSpPr>
        <p:grpSpPr>
          <a:xfrm>
            <a:off x="7244564" y="5878388"/>
            <a:ext cx="393060" cy="393060"/>
            <a:chOff x="5941025" y="3634400"/>
            <a:chExt cx="467650" cy="467650"/>
          </a:xfrm>
        </p:grpSpPr>
        <p:sp>
          <p:nvSpPr>
            <p:cNvPr id="17" name="Google Shape;665;p39">
              <a:extLst>
                <a:ext uri="{FF2B5EF4-FFF2-40B4-BE49-F238E27FC236}">
                  <a16:creationId xmlns:a16="http://schemas.microsoft.com/office/drawing/2014/main" id="{5A5FD320-0A60-BA41-BE1F-0027E63B7C8E}"/>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BBA7AA66-2532-2C45-BBB9-C4B4CDB91A39}"/>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89862B4E-02A7-3949-9CE6-6AFF996280D7}"/>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3BCC57DB-22C8-5241-AE32-6AED651C4728}"/>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FF5059E5-6C60-A744-A384-E531316891FE}"/>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4E9A203B-CCA1-114C-8933-DCDDA667D8F3}"/>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3" name="Picture 22">
            <a:hlinkClick r:id="rId6"/>
            <a:extLst>
              <a:ext uri="{FF2B5EF4-FFF2-40B4-BE49-F238E27FC236}">
                <a16:creationId xmlns:a16="http://schemas.microsoft.com/office/drawing/2014/main" id="{5C61CC52-3954-FD42-9316-778D3989C187}"/>
              </a:ext>
            </a:extLst>
          </p:cNvPr>
          <p:cNvPicPr>
            <a:picLocks noChangeAspect="1"/>
          </p:cNvPicPr>
          <p:nvPr/>
        </p:nvPicPr>
        <p:blipFill rotWithShape="1">
          <a:blip r:embed="rId7">
            <a:extLst>
              <a:ext uri="{28A0092B-C50C-407E-A947-70E740481C1C}">
                <a14:useLocalDpi xmlns:a14="http://schemas.microsoft.com/office/drawing/2010/main" val="0"/>
              </a:ext>
            </a:extLst>
          </a:blip>
          <a:srcRect l="8387" t="10823" r="9307" b="5574"/>
          <a:stretch/>
        </p:blipFill>
        <p:spPr>
          <a:xfrm>
            <a:off x="5147468" y="1683567"/>
            <a:ext cx="6790078" cy="412957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26"/>
          <p:cNvSpPr txBox="1">
            <a:spLocks noGrp="1"/>
          </p:cNvSpPr>
          <p:nvPr>
            <p:ph type="body" idx="2"/>
          </p:nvPr>
        </p:nvSpPr>
        <p:spPr>
          <a:xfrm>
            <a:off x="658267" y="1886140"/>
            <a:ext cx="11345047" cy="440306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The marketing process</a:t>
            </a:r>
            <a:endParaRPr dirty="0"/>
          </a:p>
          <a:p>
            <a:pPr marL="342900" lvl="0" indent="-342900"/>
            <a:r>
              <a:rPr lang="en-IE" dirty="0"/>
              <a:t>Any marketing strategy (and business as a whole) should be customer oriented or customer-centric. This means that </a:t>
            </a:r>
            <a:r>
              <a:rPr lang="en-CA" dirty="0"/>
              <a:t>all marketing activities need to always begin with the customer, and not the brand or product in mind</a:t>
            </a:r>
            <a:r>
              <a:rPr lang="en-IE" dirty="0"/>
              <a:t>.</a:t>
            </a:r>
            <a:endParaRPr dirty="0"/>
          </a:p>
          <a:p>
            <a:pPr marL="342900" lvl="0" indent="-342900"/>
            <a:r>
              <a:rPr lang="en-IE" dirty="0"/>
              <a:t>The famous </a:t>
            </a:r>
            <a:r>
              <a:rPr lang="en-IE" b="1" dirty="0"/>
              <a:t>4 Ps </a:t>
            </a:r>
            <a:r>
              <a:rPr lang="en-CA" b="1" dirty="0"/>
              <a:t>(Product, Price, Promotion and Place)</a:t>
            </a:r>
            <a:r>
              <a:rPr lang="en-IE" b="1" dirty="0"/>
              <a:t> </a:t>
            </a:r>
            <a:r>
              <a:rPr lang="en-IE" dirty="0"/>
              <a:t>explain how </a:t>
            </a:r>
            <a:r>
              <a:rPr lang="en-CA" dirty="0"/>
              <a:t>to differentiate a product, it’s price, how it should be distributed and promoted (see </a:t>
            </a:r>
            <a:r>
              <a:rPr lang="en-CA" i="1" dirty="0"/>
              <a:t>Module 3 ‘Marketing Mix’ </a:t>
            </a:r>
            <a:r>
              <a:rPr lang="en-CA" dirty="0"/>
              <a:t>for more details)</a:t>
            </a:r>
            <a:r>
              <a:rPr lang="en-IE" dirty="0"/>
              <a:t>. </a:t>
            </a:r>
          </a:p>
          <a:p>
            <a:pPr marL="342900" lvl="0" indent="-342900"/>
            <a:r>
              <a:rPr lang="en-IE" dirty="0"/>
              <a:t>Always keep in mind </a:t>
            </a:r>
            <a:r>
              <a:rPr lang="en-CA" dirty="0"/>
              <a:t>your customers’ needs and wants</a:t>
            </a:r>
            <a:r>
              <a:rPr lang="en-IE" dirty="0"/>
              <a:t>.</a:t>
            </a:r>
            <a:endParaRPr dirty="0"/>
          </a:p>
        </p:txBody>
      </p:sp>
      <p:pic>
        <p:nvPicPr>
          <p:cNvPr id="3" name="Picture 2" descr="A picture containing toy, small, cake, birthday&#10;&#10;Description automatically generated">
            <a:extLst>
              <a:ext uri="{FF2B5EF4-FFF2-40B4-BE49-F238E27FC236}">
                <a16:creationId xmlns:a16="http://schemas.microsoft.com/office/drawing/2014/main" id="{C33B56C7-7940-F149-8759-1E27953C978A}"/>
              </a:ext>
            </a:extLst>
          </p:cNvPr>
          <p:cNvPicPr>
            <a:picLocks noChangeAspect="1"/>
          </p:cNvPicPr>
          <p:nvPr/>
        </p:nvPicPr>
        <p:blipFill>
          <a:blip r:embed="rId3"/>
          <a:stretch>
            <a:fillRect/>
          </a:stretch>
        </p:blipFill>
        <p:spPr>
          <a:xfrm>
            <a:off x="5573487" y="4377725"/>
            <a:ext cx="6429828" cy="3340170"/>
          </a:xfrm>
          <a:prstGeom prst="rect">
            <a:avLst/>
          </a:prstGeom>
        </p:spPr>
      </p:pic>
      <p:sp>
        <p:nvSpPr>
          <p:cNvPr id="12" name="Google Shape;58;p5">
            <a:extLst>
              <a:ext uri="{FF2B5EF4-FFF2-40B4-BE49-F238E27FC236}">
                <a16:creationId xmlns:a16="http://schemas.microsoft.com/office/drawing/2014/main" id="{F2237F3D-7184-D449-B866-CD62DA75D0B9}"/>
              </a:ext>
            </a:extLst>
          </p:cNvPr>
          <p:cNvSpPr/>
          <p:nvPr/>
        </p:nvSpPr>
        <p:spPr>
          <a:xfrm rot="285998">
            <a:off x="-220649" y="501166"/>
            <a:ext cx="5219729"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3" name="Google Shape;243;p26">
            <a:extLst>
              <a:ext uri="{FF2B5EF4-FFF2-40B4-BE49-F238E27FC236}">
                <a16:creationId xmlns:a16="http://schemas.microsoft.com/office/drawing/2014/main" id="{09DAC5C9-C83B-AB45-9B12-4773F173AB07}"/>
              </a:ext>
            </a:extLst>
          </p:cNvPr>
          <p:cNvSpPr txBox="1">
            <a:spLocks/>
          </p:cNvSpPr>
          <p:nvPr/>
        </p:nvSpPr>
        <p:spPr>
          <a:xfrm rot="285998">
            <a:off x="585829" y="700071"/>
            <a:ext cx="5664057"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3600"/>
              <a:buFont typeface="Arial"/>
              <a:buNone/>
              <a:defRPr sz="3600" b="0"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IE" dirty="0"/>
              <a:t>Sales and Marketing</a:t>
            </a:r>
          </a:p>
          <a:p>
            <a:pPr marL="0" indent="0"/>
            <a:endParaRPr lang="en-IE"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4" name="Google Shape;58;p5">
            <a:extLst>
              <a:ext uri="{FF2B5EF4-FFF2-40B4-BE49-F238E27FC236}">
                <a16:creationId xmlns:a16="http://schemas.microsoft.com/office/drawing/2014/main" id="{F1DD9948-E15D-3B43-A48B-63BC249F66DC}"/>
              </a:ext>
            </a:extLst>
          </p:cNvPr>
          <p:cNvSpPr/>
          <p:nvPr/>
        </p:nvSpPr>
        <p:spPr>
          <a:xfrm rot="285998">
            <a:off x="-163762" y="554272"/>
            <a:ext cx="417033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22" name="Google Shape;522;p6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523" name="Google Shape;523;p67"/>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Case Study</a:t>
            </a:r>
            <a:endParaRPr dirty="0"/>
          </a:p>
          <a:p>
            <a:pPr marL="342900" lvl="0" indent="-342900" algn="l" rtl="0">
              <a:lnSpc>
                <a:spcPct val="90000"/>
              </a:lnSpc>
              <a:spcBef>
                <a:spcPts val="1000"/>
              </a:spcBef>
              <a:spcAft>
                <a:spcPts val="0"/>
              </a:spcAft>
              <a:buSzPts val="2400"/>
              <a:buChar char="•"/>
            </a:pPr>
            <a:r>
              <a:rPr lang="en-IE" dirty="0"/>
              <a:t>Another great example of online marketing is </a:t>
            </a:r>
            <a:r>
              <a:rPr lang="en-IE" u="sng" dirty="0">
                <a:solidFill>
                  <a:schemeClr val="hlink"/>
                </a:solidFill>
                <a:hlinkClick r:id="rId3"/>
              </a:rPr>
              <a:t>Mint Mobile</a:t>
            </a:r>
            <a:r>
              <a:rPr lang="en-IE" dirty="0"/>
              <a:t>. This American telecom provider was purchased by Ryan Reynolds, famous for movies like Detective Pikachu and Deadpool. The actor’s popularity and a humorous take to advertising set Mint Mobile apart from competition. </a:t>
            </a:r>
            <a:endParaRPr dirty="0"/>
          </a:p>
          <a:p>
            <a:pPr marL="342900" lvl="0" indent="-342900" algn="l" rtl="0">
              <a:lnSpc>
                <a:spcPct val="90000"/>
              </a:lnSpc>
              <a:spcBef>
                <a:spcPts val="1000"/>
              </a:spcBef>
              <a:spcAft>
                <a:spcPts val="0"/>
              </a:spcAft>
              <a:buSzPts val="2400"/>
              <a:buChar char="•"/>
            </a:pPr>
            <a:r>
              <a:rPr lang="en-IE" dirty="0"/>
              <a:t>To promote the brand during the Super Bowl in 2020, the company chose a clever tactic which used Reynolds’ Social Media accounts to promote a special limited-time offer to new subscribers. </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pic>
        <p:nvPicPr>
          <p:cNvPr id="7" name="Picture 6">
            <a:extLst>
              <a:ext uri="{FF2B5EF4-FFF2-40B4-BE49-F238E27FC236}">
                <a16:creationId xmlns:a16="http://schemas.microsoft.com/office/drawing/2014/main" id="{BEDE95F4-F7F6-094E-8A93-F3C93B4157D9}"/>
              </a:ext>
            </a:extLst>
          </p:cNvPr>
          <p:cNvPicPr>
            <a:picLocks noChangeAspect="1"/>
          </p:cNvPicPr>
          <p:nvPr/>
        </p:nvPicPr>
        <p:blipFill rotWithShape="1">
          <a:blip r:embed="rId3">
            <a:extLst>
              <a:ext uri="{28A0092B-C50C-407E-A947-70E740481C1C}">
                <a14:useLocalDpi xmlns:a14="http://schemas.microsoft.com/office/drawing/2010/main" val="0"/>
              </a:ext>
            </a:extLst>
          </a:blip>
          <a:srcRect l="-3425" t="-1173" r="33820" b="12394"/>
          <a:stretch/>
        </p:blipFill>
        <p:spPr>
          <a:xfrm rot="5400000">
            <a:off x="5692866" y="733873"/>
            <a:ext cx="6858000" cy="5390254"/>
          </a:xfrm>
          <a:prstGeom prst="rect">
            <a:avLst/>
          </a:prstGeom>
        </p:spPr>
      </p:pic>
      <p:sp>
        <p:nvSpPr>
          <p:cNvPr id="6" name="Google Shape;58;p5">
            <a:extLst>
              <a:ext uri="{FF2B5EF4-FFF2-40B4-BE49-F238E27FC236}">
                <a16:creationId xmlns:a16="http://schemas.microsoft.com/office/drawing/2014/main" id="{BD265B1E-4B49-4E43-86B8-5FD340094761}"/>
              </a:ext>
            </a:extLst>
          </p:cNvPr>
          <p:cNvSpPr/>
          <p:nvPr/>
        </p:nvSpPr>
        <p:spPr>
          <a:xfrm rot="285998">
            <a:off x="-163762" y="554272"/>
            <a:ext cx="417033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28" name="Google Shape;528;p68"/>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529" name="Google Shape;529;p68"/>
          <p:cNvSpPr txBox="1">
            <a:spLocks noGrp="1"/>
          </p:cNvSpPr>
          <p:nvPr>
            <p:ph type="body" idx="2"/>
          </p:nvPr>
        </p:nvSpPr>
        <p:spPr>
          <a:xfrm>
            <a:off x="658269" y="2120067"/>
            <a:ext cx="6836546" cy="41691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dirty="0"/>
              <a:t>Reynolds claimed to have taken out an ad in the NY Times and posted about it on his </a:t>
            </a:r>
            <a:r>
              <a:rPr lang="en-IE" u="sng" dirty="0">
                <a:solidFill>
                  <a:schemeClr val="hlink"/>
                </a:solidFill>
                <a:hlinkClick r:id="rId4"/>
              </a:rPr>
              <a:t>Social Media accounts</a:t>
            </a:r>
            <a:r>
              <a:rPr lang="en-IE" dirty="0"/>
              <a:t>.</a:t>
            </a:r>
            <a:endParaRPr dirty="0"/>
          </a:p>
          <a:p>
            <a:pPr marL="342900" lvl="0" indent="-342900" algn="l" rtl="0">
              <a:lnSpc>
                <a:spcPct val="90000"/>
              </a:lnSpc>
              <a:spcBef>
                <a:spcPts val="1000"/>
              </a:spcBef>
              <a:spcAft>
                <a:spcPts val="0"/>
              </a:spcAft>
              <a:buSzPts val="2400"/>
              <a:buChar char="•"/>
            </a:pPr>
            <a:r>
              <a:rPr lang="en-IE" dirty="0"/>
              <a:t>Having over 15 million Twitter followers and 35 million Instagram followers, this provided a cheap and effective way to reach Mint Mobile’s audience. </a:t>
            </a:r>
            <a:endParaRPr dirty="0"/>
          </a:p>
          <a:p>
            <a:pPr marL="342900" lvl="0" indent="-342900" algn="l" rtl="0">
              <a:lnSpc>
                <a:spcPct val="90000"/>
              </a:lnSpc>
              <a:spcBef>
                <a:spcPts val="1000"/>
              </a:spcBef>
              <a:spcAft>
                <a:spcPts val="0"/>
              </a:spcAft>
              <a:buSzPts val="2400"/>
              <a:buChar char="•"/>
            </a:pPr>
            <a:r>
              <a:rPr lang="en-IE" dirty="0"/>
              <a:t>While a Super Bowl ad would cost over $5 million, the company made a promise to offer 300,000 months of free service (3 free months per customer).</a:t>
            </a:r>
            <a:endParaRPr dirty="0"/>
          </a:p>
        </p:txBody>
      </p:sp>
      <p:pic>
        <p:nvPicPr>
          <p:cNvPr id="5" name="Google Shape;530;p68">
            <a:extLst>
              <a:ext uri="{FF2B5EF4-FFF2-40B4-BE49-F238E27FC236}">
                <a16:creationId xmlns:a16="http://schemas.microsoft.com/office/drawing/2014/main" id="{F9977029-5830-2A4B-B715-D09CF4FD8D7C}"/>
              </a:ext>
            </a:extLst>
          </p:cNvPr>
          <p:cNvPicPr preferRelativeResize="0"/>
          <p:nvPr/>
        </p:nvPicPr>
        <p:blipFill>
          <a:blip r:embed="rId5">
            <a:alphaModFix/>
          </a:blip>
          <a:stretch>
            <a:fillRect/>
          </a:stretch>
        </p:blipFill>
        <p:spPr>
          <a:xfrm>
            <a:off x="8229600" y="1243841"/>
            <a:ext cx="2632038" cy="4059582"/>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4" name="Google Shape;58;p5">
            <a:extLst>
              <a:ext uri="{FF2B5EF4-FFF2-40B4-BE49-F238E27FC236}">
                <a16:creationId xmlns:a16="http://schemas.microsoft.com/office/drawing/2014/main" id="{AC542A7D-3ED1-0E45-8E4E-D7166162D2C2}"/>
              </a:ext>
            </a:extLst>
          </p:cNvPr>
          <p:cNvSpPr/>
          <p:nvPr/>
        </p:nvSpPr>
        <p:spPr>
          <a:xfrm rot="285998">
            <a:off x="-163762" y="554272"/>
            <a:ext cx="417033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35" name="Google Shape;535;p6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536" name="Google Shape;536;p69"/>
          <p:cNvSpPr txBox="1">
            <a:spLocks noGrp="1"/>
          </p:cNvSpPr>
          <p:nvPr>
            <p:ph type="body" idx="2"/>
          </p:nvPr>
        </p:nvSpPr>
        <p:spPr>
          <a:xfrm>
            <a:off x="750955" y="1886139"/>
            <a:ext cx="11016661" cy="4169140"/>
          </a:xfrm>
          <a:prstGeom prst="rect">
            <a:avLst/>
          </a:prstGeom>
          <a:noFill/>
          <a:ln>
            <a:noFill/>
          </a:ln>
        </p:spPr>
        <p:txBody>
          <a:bodyPr spcFirstLastPara="1" wrap="square" lIns="91425" tIns="45700" rIns="91425" bIns="45700" numCol="2" anchor="t" anchorCtr="0">
            <a:noAutofit/>
          </a:bodyPr>
          <a:lstStyle/>
          <a:p>
            <a:pPr marL="455613" lvl="0" indent="-439738" algn="l" rtl="0">
              <a:lnSpc>
                <a:spcPct val="90000"/>
              </a:lnSpc>
              <a:spcBef>
                <a:spcPts val="0"/>
              </a:spcBef>
              <a:spcAft>
                <a:spcPts val="0"/>
              </a:spcAft>
              <a:buSzPts val="3200"/>
              <a:buNone/>
            </a:pPr>
            <a:r>
              <a:rPr lang="en-IE" sz="3200" b="1" dirty="0">
                <a:solidFill>
                  <a:srgbClr val="DA2128"/>
                </a:solidFill>
              </a:rPr>
              <a:t>Key metrics</a:t>
            </a:r>
            <a:endParaRPr dirty="0"/>
          </a:p>
          <a:p>
            <a:pPr marL="455613" lvl="0" indent="-439738" algn="l" rtl="0">
              <a:lnSpc>
                <a:spcPct val="90000"/>
              </a:lnSpc>
              <a:spcBef>
                <a:spcPts val="1000"/>
              </a:spcBef>
              <a:spcAft>
                <a:spcPts val="0"/>
              </a:spcAft>
              <a:buSzPts val="2400"/>
              <a:buChar char="•"/>
            </a:pPr>
            <a:r>
              <a:rPr lang="en-IE" dirty="0"/>
              <a:t>When employing any digital channel there are some metrics to look into to determine effectiveness. The two most important ones are:</a:t>
            </a:r>
            <a:endParaRPr dirty="0"/>
          </a:p>
          <a:p>
            <a:pPr marL="455613" lvl="0" indent="-439738" algn="l" rtl="0">
              <a:lnSpc>
                <a:spcPct val="90000"/>
              </a:lnSpc>
              <a:spcBef>
                <a:spcPts val="1000"/>
              </a:spcBef>
              <a:spcAft>
                <a:spcPts val="0"/>
              </a:spcAft>
              <a:buSzPts val="2400"/>
              <a:buChar char="•"/>
            </a:pPr>
            <a:r>
              <a:rPr lang="en-IE" dirty="0">
                <a:hlinkClick r:id="rId3"/>
              </a:rPr>
              <a:t>ROI</a:t>
            </a:r>
            <a:r>
              <a:rPr lang="en-IE" dirty="0"/>
              <a:t> (Return on Investment) - divide your net revenue from the campaign (total revenue minus cost of the campaign) by the cost of the campaign. If the figure is above 1, your campaign is successful.</a:t>
            </a:r>
            <a:endParaRPr dirty="0"/>
          </a:p>
          <a:p>
            <a:pPr marL="536575" lvl="0" indent="-439738" algn="l" rtl="0">
              <a:lnSpc>
                <a:spcPct val="90000"/>
              </a:lnSpc>
              <a:spcBef>
                <a:spcPts val="1000"/>
              </a:spcBef>
              <a:spcAft>
                <a:spcPts val="0"/>
              </a:spcAft>
              <a:buSzPts val="2400"/>
              <a:buChar char="•"/>
            </a:pPr>
            <a:endParaRPr lang="en-IE" dirty="0">
              <a:hlinkClick r:id="rId4"/>
            </a:endParaRPr>
          </a:p>
          <a:p>
            <a:pPr marL="536575" lvl="0" indent="-439738" algn="l" rtl="0">
              <a:lnSpc>
                <a:spcPct val="90000"/>
              </a:lnSpc>
              <a:spcBef>
                <a:spcPts val="1000"/>
              </a:spcBef>
              <a:spcAft>
                <a:spcPts val="0"/>
              </a:spcAft>
              <a:buSzPts val="2400"/>
              <a:buChar char="•"/>
            </a:pPr>
            <a:endParaRPr lang="en-IE" dirty="0">
              <a:hlinkClick r:id="rId4"/>
            </a:endParaRPr>
          </a:p>
          <a:p>
            <a:pPr marL="536575" lvl="0" indent="-439738" algn="l" rtl="0">
              <a:lnSpc>
                <a:spcPct val="90000"/>
              </a:lnSpc>
              <a:spcBef>
                <a:spcPts val="1000"/>
              </a:spcBef>
              <a:spcAft>
                <a:spcPts val="0"/>
              </a:spcAft>
              <a:buSzPts val="2400"/>
              <a:buChar char="•"/>
            </a:pPr>
            <a:r>
              <a:rPr lang="en-IE" dirty="0">
                <a:hlinkClick r:id="rId4"/>
              </a:rPr>
              <a:t>Conversion Rate</a:t>
            </a:r>
            <a:r>
              <a:rPr lang="en-IE" dirty="0"/>
              <a:t> - divide the number of actuals by the number of potentials. May be used in emails (Open Rate: x people opened out of those receiving), in Ads (how many people clicked the ad of those who saw it), in video (how many people purchased based on the video they watched), etc.</a:t>
            </a:r>
            <a:endParaRPr dirty="0"/>
          </a:p>
          <a:p>
            <a:pPr marL="455613" lvl="0" indent="-439738" algn="l" rtl="0">
              <a:lnSpc>
                <a:spcPct val="90000"/>
              </a:lnSpc>
              <a:spcBef>
                <a:spcPts val="1000"/>
              </a:spcBef>
              <a:spcAft>
                <a:spcPts val="0"/>
              </a:spcAft>
              <a:buSzPts val="2400"/>
              <a:buNone/>
            </a:pPr>
            <a:endParaRPr dirty="0"/>
          </a:p>
          <a:p>
            <a:pPr marL="455613" lvl="0" indent="-439738"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4" name="Google Shape;58;p5">
            <a:extLst>
              <a:ext uri="{FF2B5EF4-FFF2-40B4-BE49-F238E27FC236}">
                <a16:creationId xmlns:a16="http://schemas.microsoft.com/office/drawing/2014/main" id="{95F4E569-AA1D-6C4B-8AB1-088785376891}"/>
              </a:ext>
            </a:extLst>
          </p:cNvPr>
          <p:cNvSpPr/>
          <p:nvPr/>
        </p:nvSpPr>
        <p:spPr>
          <a:xfrm rot="285998">
            <a:off x="-163762" y="554272"/>
            <a:ext cx="417033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41" name="Google Shape;541;p7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542" name="Google Shape;542;p70"/>
          <p:cNvSpPr txBox="1">
            <a:spLocks noGrp="1"/>
          </p:cNvSpPr>
          <p:nvPr>
            <p:ph type="body" idx="2"/>
          </p:nvPr>
        </p:nvSpPr>
        <p:spPr>
          <a:xfrm>
            <a:off x="707254" y="2022095"/>
            <a:ext cx="11098303"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What is the best channel?</a:t>
            </a:r>
          </a:p>
          <a:p>
            <a:pPr marL="0" lvl="0" indent="0" algn="l" rtl="0">
              <a:lnSpc>
                <a:spcPct val="90000"/>
              </a:lnSpc>
              <a:spcBef>
                <a:spcPts val="0"/>
              </a:spcBef>
              <a:spcAft>
                <a:spcPts val="0"/>
              </a:spcAft>
              <a:buSzPts val="3200"/>
              <a:buNone/>
            </a:pPr>
            <a:endParaRPr dirty="0"/>
          </a:p>
          <a:p>
            <a:pPr marL="342900" lvl="0" indent="-342900" algn="l" rtl="0">
              <a:lnSpc>
                <a:spcPct val="90000"/>
              </a:lnSpc>
              <a:spcBef>
                <a:spcPts val="1000"/>
              </a:spcBef>
              <a:spcAft>
                <a:spcPts val="0"/>
              </a:spcAft>
              <a:buSzPts val="2400"/>
              <a:buChar char="•"/>
            </a:pPr>
            <a:r>
              <a:rPr lang="en-IE" dirty="0"/>
              <a:t>This is common question when it comes to online marketing. It does not have a single answer however. There are many variable which will determine the channels and tools you will use.</a:t>
            </a:r>
            <a:endParaRPr dirty="0"/>
          </a:p>
          <a:p>
            <a:pPr marL="342900" lvl="0" indent="-342900" algn="l" rtl="0">
              <a:lnSpc>
                <a:spcPct val="90000"/>
              </a:lnSpc>
              <a:spcBef>
                <a:spcPts val="1000"/>
              </a:spcBef>
              <a:spcAft>
                <a:spcPts val="0"/>
              </a:spcAft>
              <a:buSzPts val="2400"/>
              <a:buChar char="•"/>
            </a:pPr>
            <a:r>
              <a:rPr lang="en-IE" dirty="0"/>
              <a:t>Some of the most accessible tools come in the form of Social Media: Facebook, YouTube, Instagram. This is generally closely followed by Email and SEO. Finally, you may use slightly more expensive methods such as PPC and affiliate marketing.</a:t>
            </a:r>
            <a:endParaRPr dirty="0"/>
          </a:p>
          <a:p>
            <a:pPr marL="342900" lvl="0" indent="-342900" algn="l" rtl="0">
              <a:lnSpc>
                <a:spcPct val="90000"/>
              </a:lnSpc>
              <a:spcBef>
                <a:spcPts val="1000"/>
              </a:spcBef>
              <a:spcAft>
                <a:spcPts val="0"/>
              </a:spcAft>
              <a:buSzPts val="2400"/>
              <a:buChar char="•"/>
            </a:pPr>
            <a:r>
              <a:rPr lang="en-IE" dirty="0"/>
              <a:t>Ultimately it depends on your customers and the most effective ways to reach them.</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71"/>
          <p:cNvSpPr txBox="1">
            <a:spLocks noGrp="1"/>
          </p:cNvSpPr>
          <p:nvPr>
            <p:ph type="body" idx="1"/>
          </p:nvPr>
        </p:nvSpPr>
        <p:spPr>
          <a:xfrm>
            <a:off x="6417286" y="2137600"/>
            <a:ext cx="5350643" cy="4261200"/>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rgbClr val="EA1D76"/>
              </a:buClr>
              <a:buSzPts val="2400"/>
              <a:buFont typeface="Arial"/>
              <a:buNone/>
            </a:pPr>
            <a:r>
              <a:rPr lang="en-IE" dirty="0"/>
              <a:t>To stand out from the crowd of brands and products, sometimes drastic measures need to be </a:t>
            </a:r>
            <a:r>
              <a:rPr lang="en-IE" dirty="0" err="1"/>
              <a:t>taken.Guerrilla</a:t>
            </a:r>
            <a:r>
              <a:rPr lang="en-IE" dirty="0"/>
              <a:t> marketing is one of these. It involves a high risk but also a high pay-out in the event of success. </a:t>
            </a:r>
            <a:endParaRPr dirty="0"/>
          </a:p>
          <a:p>
            <a:pPr marL="0" lvl="0" indent="0" algn="r" rtl="0">
              <a:lnSpc>
                <a:spcPct val="90000"/>
              </a:lnSpc>
              <a:spcBef>
                <a:spcPts val="0"/>
              </a:spcBef>
              <a:spcAft>
                <a:spcPts val="0"/>
              </a:spcAft>
              <a:buClr>
                <a:srgbClr val="EA1D76"/>
              </a:buClr>
              <a:buSzPts val="2400"/>
              <a:buFont typeface="Arial"/>
              <a:buNone/>
            </a:pPr>
            <a:endParaRPr dirty="0"/>
          </a:p>
          <a:p>
            <a:pPr marL="0" lvl="0" indent="0" algn="r" rtl="0">
              <a:lnSpc>
                <a:spcPct val="90000"/>
              </a:lnSpc>
              <a:spcBef>
                <a:spcPts val="0"/>
              </a:spcBef>
              <a:spcAft>
                <a:spcPts val="0"/>
              </a:spcAft>
              <a:buClr>
                <a:srgbClr val="EA1D76"/>
              </a:buClr>
              <a:buSzPts val="2400"/>
              <a:buFont typeface="Arial"/>
              <a:buNone/>
            </a:pPr>
            <a:r>
              <a:rPr lang="en-IE" dirty="0"/>
              <a:t>Using unconventional tactics and employing the element of surprise generally defines Guerrilla campaigns, as well as having a high degree of creativity. </a:t>
            </a:r>
            <a:endParaRPr dirty="0"/>
          </a:p>
        </p:txBody>
      </p:sp>
      <p:sp>
        <p:nvSpPr>
          <p:cNvPr id="548" name="Google Shape;548;p71"/>
          <p:cNvSpPr txBox="1">
            <a:spLocks noGrp="1"/>
          </p:cNvSpPr>
          <p:nvPr>
            <p:ph type="body" idx="2"/>
          </p:nvPr>
        </p:nvSpPr>
        <p:spPr>
          <a:xfrm rot="-232551">
            <a:off x="7218819" y="959078"/>
            <a:ext cx="4550553" cy="743290"/>
          </a:xfrm>
          <a:prstGeom prst="rect">
            <a:avLst/>
          </a:prstGeom>
          <a:noFill/>
          <a:ln>
            <a:noFill/>
          </a:ln>
        </p:spPr>
        <p:txBody>
          <a:bodyPr spcFirstLastPara="1" wrap="square" lIns="91425" tIns="45700" rIns="91425" bIns="45700" anchor="t" anchorCtr="0">
            <a:noAutofit/>
          </a:bodyPr>
          <a:lstStyle/>
          <a:p>
            <a:pPr marL="0" lvl="0" indent="0" rtl="0">
              <a:lnSpc>
                <a:spcPct val="80000"/>
              </a:lnSpc>
              <a:spcBef>
                <a:spcPts val="0"/>
              </a:spcBef>
              <a:spcAft>
                <a:spcPts val="0"/>
              </a:spcAft>
              <a:buClr>
                <a:schemeClr val="dk1"/>
              </a:buClr>
              <a:buSzPts val="1100"/>
              <a:buFont typeface="Arial"/>
              <a:buNone/>
            </a:pPr>
            <a:r>
              <a:rPr lang="en-IE" sz="3600" dirty="0"/>
              <a:t>Guerrilla Marketing</a:t>
            </a:r>
            <a:endParaRPr sz="3600"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pic>
        <p:nvPicPr>
          <p:cNvPr id="5" name="Picture Placeholder 14" descr="A picture containing graffiti, helmet, kite&#10;&#10;Description automatically generated">
            <a:extLst>
              <a:ext uri="{FF2B5EF4-FFF2-40B4-BE49-F238E27FC236}">
                <a16:creationId xmlns:a16="http://schemas.microsoft.com/office/drawing/2014/main" id="{ADEE1B01-68CC-084D-BEB7-0F2E120BEB95}"/>
              </a:ext>
            </a:extLst>
          </p:cNvPr>
          <p:cNvPicPr>
            <a:picLocks noGrp="1" noChangeAspect="1"/>
          </p:cNvPicPr>
          <p:nvPr>
            <p:ph type="pic" idx="3"/>
          </p:nvPr>
        </p:nvPicPr>
        <p:blipFill rotWithShape="1">
          <a:blip r:embed="rId3"/>
          <a:srcRect l="2667" t="4241" r="6573" b="27507"/>
          <a:stretch/>
        </p:blipFill>
        <p:spPr>
          <a:xfrm flipH="1">
            <a:off x="-26281" y="-10758"/>
            <a:ext cx="6413499" cy="6889949"/>
          </a:xfrm>
        </p:spPr>
      </p:pic>
      <p:sp>
        <p:nvSpPr>
          <p:cNvPr id="6" name="Google Shape;49;p4">
            <a:extLst>
              <a:ext uri="{FF2B5EF4-FFF2-40B4-BE49-F238E27FC236}">
                <a16:creationId xmlns:a16="http://schemas.microsoft.com/office/drawing/2014/main" id="{554C8B7B-F3F3-274C-8031-B100C751E64F}"/>
              </a:ext>
            </a:extLst>
          </p:cNvPr>
          <p:cNvSpPr/>
          <p:nvPr/>
        </p:nvSpPr>
        <p:spPr>
          <a:xfrm rot="-256793" flipH="1">
            <a:off x="6298364" y="517467"/>
            <a:ext cx="1443162" cy="1427129"/>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4" name="Google Shape;58;p5">
            <a:extLst>
              <a:ext uri="{FF2B5EF4-FFF2-40B4-BE49-F238E27FC236}">
                <a16:creationId xmlns:a16="http://schemas.microsoft.com/office/drawing/2014/main" id="{8C7BAA37-0788-6745-80A8-46CB2F07278B}"/>
              </a:ext>
            </a:extLst>
          </p:cNvPr>
          <p:cNvSpPr/>
          <p:nvPr/>
        </p:nvSpPr>
        <p:spPr>
          <a:xfrm rot="285998">
            <a:off x="-164659" y="575831"/>
            <a:ext cx="468921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54" name="Google Shape;554;p7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Guerrilla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555" name="Google Shape;555;p72"/>
          <p:cNvSpPr txBox="1">
            <a:spLocks noGrp="1"/>
          </p:cNvSpPr>
          <p:nvPr>
            <p:ph type="body" idx="2"/>
          </p:nvPr>
        </p:nvSpPr>
        <p:spPr>
          <a:xfrm>
            <a:off x="658268" y="2027583"/>
            <a:ext cx="10884375" cy="426162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The definition of Guerrilla</a:t>
            </a:r>
            <a:endParaRPr sz="3200" b="1" dirty="0">
              <a:solidFill>
                <a:srgbClr val="DA2128"/>
              </a:solidFill>
            </a:endParaRPr>
          </a:p>
          <a:p>
            <a:pPr marL="0" lvl="0" indent="0" algn="l" rtl="0">
              <a:lnSpc>
                <a:spcPct val="90000"/>
              </a:lnSpc>
              <a:spcBef>
                <a:spcPts val="0"/>
              </a:spcBef>
              <a:spcAft>
                <a:spcPts val="0"/>
              </a:spcAft>
              <a:buSzPts val="3200"/>
              <a:buNone/>
            </a:pPr>
            <a:endParaRPr sz="3200" b="1" dirty="0">
              <a:solidFill>
                <a:srgbClr val="DA2128"/>
              </a:solidFill>
            </a:endParaRPr>
          </a:p>
          <a:p>
            <a:pPr marL="342900" lvl="0" indent="-342900" rtl="0">
              <a:lnSpc>
                <a:spcPct val="90000"/>
              </a:lnSpc>
              <a:spcBef>
                <a:spcPts val="1000"/>
              </a:spcBef>
              <a:spcAft>
                <a:spcPts val="0"/>
              </a:spcAft>
              <a:buSzPts val="2400"/>
              <a:buChar char="•"/>
            </a:pPr>
            <a:r>
              <a:rPr lang="en-IE" dirty="0"/>
              <a:t>Popularized by Jay Conrad Levinson, “Guerrilla Marketing is a strategy in which low-cost unconventional means (sampling, freebies, videos) are utilized, often in a localized fashion or large network of individual cells, to convey or promote a product or an idea.  The term Guerrilla Marketing is easily traced to guerrilla warfare which utilizes atypical tactics to achieve a goal in a competitive and unforgiving environment.” (</a:t>
            </a:r>
            <a:r>
              <a:rPr lang="en-IE" dirty="0" err="1"/>
              <a:t>gmarketing.com</a:t>
            </a:r>
            <a:r>
              <a:rPr lang="en-IE" dirty="0"/>
              <a:t>)</a:t>
            </a:r>
            <a:endParaRPr dirty="0"/>
          </a:p>
          <a:p>
            <a:pPr marL="342900" lvl="0" indent="-342900" rtl="0">
              <a:lnSpc>
                <a:spcPct val="90000"/>
              </a:lnSpc>
              <a:spcBef>
                <a:spcPts val="1000"/>
              </a:spcBef>
              <a:spcAft>
                <a:spcPts val="0"/>
              </a:spcAft>
              <a:buSzPts val="2400"/>
              <a:buChar char="•"/>
            </a:pPr>
            <a:r>
              <a:rPr lang="en-IE" dirty="0"/>
              <a:t>The best way to explain Guerrilla marketing is through examples: let’s look at two case studies.</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pic>
        <p:nvPicPr>
          <p:cNvPr id="562" name="Google Shape;562;p73" descr="To launch the high quality TV channel TNT in Belgium we placed a big red push button on an average Flemish square of an average Flemish town. A sign with the text &quot;Push to add drama&quot; invited people to use the button. And then we waited... Discover here what happened or visit http://www.tntdrama.com for more info. &#10;&#10;TNT. We know drama." title="A DRAMATIC SURPRISE ON A QUIET SQUARE">
            <a:hlinkClick r:id="rId3"/>
          </p:cNvPr>
          <p:cNvPicPr preferRelativeResize="0"/>
          <p:nvPr/>
        </p:nvPicPr>
        <p:blipFill rotWithShape="1">
          <a:blip r:embed="rId4">
            <a:alphaModFix/>
          </a:blip>
          <a:srcRect l="2915" t="7473" r="1318" b="10401"/>
          <a:stretch/>
        </p:blipFill>
        <p:spPr>
          <a:xfrm>
            <a:off x="6367479" y="2352221"/>
            <a:ext cx="4941418" cy="3178209"/>
          </a:xfrm>
          <a:prstGeom prst="rect">
            <a:avLst/>
          </a:prstGeom>
          <a:noFill/>
          <a:ln>
            <a:noFill/>
          </a:ln>
        </p:spPr>
      </p:pic>
      <p:pic>
        <p:nvPicPr>
          <p:cNvPr id="15" name="Picture 14">
            <a:hlinkClick r:id="rId3"/>
            <a:extLst>
              <a:ext uri="{FF2B5EF4-FFF2-40B4-BE49-F238E27FC236}">
                <a16:creationId xmlns:a16="http://schemas.microsoft.com/office/drawing/2014/main" id="{019E709F-BF42-744A-A2A9-845F88B81D2B}"/>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401922" y="1985034"/>
            <a:ext cx="6790078" cy="4129572"/>
          </a:xfrm>
          <a:prstGeom prst="rect">
            <a:avLst/>
          </a:prstGeom>
        </p:spPr>
      </p:pic>
      <p:sp>
        <p:nvSpPr>
          <p:cNvPr id="561" name="Google Shape;561;p73"/>
          <p:cNvSpPr txBox="1">
            <a:spLocks noGrp="1"/>
          </p:cNvSpPr>
          <p:nvPr>
            <p:ph type="body" idx="2"/>
          </p:nvPr>
        </p:nvSpPr>
        <p:spPr>
          <a:xfrm>
            <a:off x="658269" y="1908370"/>
            <a:ext cx="5467650" cy="4380837"/>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dirty="0"/>
              <a:t>To promote its services, TNT </a:t>
            </a:r>
            <a:r>
              <a:rPr lang="en-IE" b="1" dirty="0"/>
              <a:t>Belgium</a:t>
            </a:r>
            <a:r>
              <a:rPr lang="en-IE" dirty="0"/>
              <a:t> had come up with an ingenious guerrilla campaign which involved people pushing a button “to add drama”. This led to a whole range of unexpected and bizarre activities taking place in the middle of a town square.</a:t>
            </a:r>
            <a:endParaRPr dirty="0"/>
          </a:p>
          <a:p>
            <a:pPr marL="342900" lvl="0" indent="-342900" algn="l" rtl="0">
              <a:lnSpc>
                <a:spcPct val="90000"/>
              </a:lnSpc>
              <a:spcBef>
                <a:spcPts val="1000"/>
              </a:spcBef>
              <a:spcAft>
                <a:spcPts val="0"/>
              </a:spcAft>
              <a:buSzPts val="2400"/>
              <a:buChar char="•"/>
            </a:pPr>
            <a:r>
              <a:rPr lang="en-IE" dirty="0"/>
              <a:t>The campaign resulted in over 60 million views on YouTube (given Belgium’s population of only 11 million).</a:t>
            </a:r>
            <a:endParaRPr dirty="0"/>
          </a:p>
        </p:txBody>
      </p:sp>
      <p:sp>
        <p:nvSpPr>
          <p:cNvPr id="7" name="Rectangle 6">
            <a:extLst>
              <a:ext uri="{FF2B5EF4-FFF2-40B4-BE49-F238E27FC236}">
                <a16:creationId xmlns:a16="http://schemas.microsoft.com/office/drawing/2014/main" id="{1E2F41AC-990D-B948-9CC5-4B1297817CF9}"/>
              </a:ext>
            </a:extLst>
          </p:cNvPr>
          <p:cNvSpPr/>
          <p:nvPr/>
        </p:nvSpPr>
        <p:spPr>
          <a:xfrm>
            <a:off x="8484530" y="6044686"/>
            <a:ext cx="5251902" cy="430887"/>
          </a:xfrm>
          <a:prstGeom prst="rect">
            <a:avLst/>
          </a:prstGeom>
        </p:spPr>
        <p:txBody>
          <a:bodyPr wrap="square">
            <a:spAutoFit/>
          </a:bodyPr>
          <a:lstStyle/>
          <a:p>
            <a:r>
              <a:rPr lang="en-CA" sz="2200" dirty="0">
                <a:solidFill>
                  <a:srgbClr val="1268B4"/>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Video Link</a:t>
            </a:r>
            <a:endParaRPr lang="en-CA" sz="2200" dirty="0">
              <a:solidFill>
                <a:srgbClr val="1268B4"/>
              </a:solidFill>
              <a:latin typeface="Calibri" panose="020F0502020204030204" pitchFamily="34" charset="0"/>
              <a:cs typeface="Calibri" panose="020F0502020204030204" pitchFamily="34" charset="0"/>
            </a:endParaRPr>
          </a:p>
        </p:txBody>
      </p:sp>
      <p:grpSp>
        <p:nvGrpSpPr>
          <p:cNvPr id="8" name="Google Shape;664;p39">
            <a:extLst>
              <a:ext uri="{FF2B5EF4-FFF2-40B4-BE49-F238E27FC236}">
                <a16:creationId xmlns:a16="http://schemas.microsoft.com/office/drawing/2014/main" id="{F8C3148E-9A92-E743-9745-B8E2FBC5B87B}"/>
              </a:ext>
            </a:extLst>
          </p:cNvPr>
          <p:cNvGrpSpPr/>
          <p:nvPr/>
        </p:nvGrpSpPr>
        <p:grpSpPr>
          <a:xfrm>
            <a:off x="7963021" y="6028228"/>
            <a:ext cx="393060" cy="393060"/>
            <a:chOff x="5941025" y="3634400"/>
            <a:chExt cx="467650" cy="467650"/>
          </a:xfrm>
        </p:grpSpPr>
        <p:sp>
          <p:nvSpPr>
            <p:cNvPr id="9" name="Google Shape;665;p39">
              <a:extLst>
                <a:ext uri="{FF2B5EF4-FFF2-40B4-BE49-F238E27FC236}">
                  <a16:creationId xmlns:a16="http://schemas.microsoft.com/office/drawing/2014/main" id="{D110140E-21EA-214F-9866-4FF5A505C46A}"/>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6;p39">
              <a:extLst>
                <a:ext uri="{FF2B5EF4-FFF2-40B4-BE49-F238E27FC236}">
                  <a16:creationId xmlns:a16="http://schemas.microsoft.com/office/drawing/2014/main" id="{CE7BDCF4-9161-2943-8364-B35D80B7A06F}"/>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7;p39">
              <a:extLst>
                <a:ext uri="{FF2B5EF4-FFF2-40B4-BE49-F238E27FC236}">
                  <a16:creationId xmlns:a16="http://schemas.microsoft.com/office/drawing/2014/main" id="{A5B732A5-F66C-AA45-AAA1-889A26DD7727}"/>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8;p39">
              <a:extLst>
                <a:ext uri="{FF2B5EF4-FFF2-40B4-BE49-F238E27FC236}">
                  <a16:creationId xmlns:a16="http://schemas.microsoft.com/office/drawing/2014/main" id="{9BFFC891-69C2-8248-9C6E-31FBFD8D6A50}"/>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9;p39">
              <a:extLst>
                <a:ext uri="{FF2B5EF4-FFF2-40B4-BE49-F238E27FC236}">
                  <a16:creationId xmlns:a16="http://schemas.microsoft.com/office/drawing/2014/main" id="{BC165B2E-AB97-0449-97E1-25FAB0D25412}"/>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70;p39">
              <a:extLst>
                <a:ext uri="{FF2B5EF4-FFF2-40B4-BE49-F238E27FC236}">
                  <a16:creationId xmlns:a16="http://schemas.microsoft.com/office/drawing/2014/main" id="{B4F7F9B2-AB3E-FF41-82B9-0111ECB29998}"/>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Google Shape;58;p5">
            <a:extLst>
              <a:ext uri="{FF2B5EF4-FFF2-40B4-BE49-F238E27FC236}">
                <a16:creationId xmlns:a16="http://schemas.microsoft.com/office/drawing/2014/main" id="{18A1A62F-E4AA-D948-A9DD-FA379B5C3E43}"/>
              </a:ext>
            </a:extLst>
          </p:cNvPr>
          <p:cNvSpPr/>
          <p:nvPr/>
        </p:nvSpPr>
        <p:spPr>
          <a:xfrm rot="285998">
            <a:off x="-167853" y="652562"/>
            <a:ext cx="653601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9" name="Google Shape;567;p74">
            <a:extLst>
              <a:ext uri="{FF2B5EF4-FFF2-40B4-BE49-F238E27FC236}">
                <a16:creationId xmlns:a16="http://schemas.microsoft.com/office/drawing/2014/main" id="{DB08D9B8-EC5F-6048-9ECD-2635890E28A4}"/>
              </a:ext>
            </a:extLst>
          </p:cNvPr>
          <p:cNvSpPr txBox="1">
            <a:spLocks noGrp="1"/>
          </p:cNvSpPr>
          <p:nvPr>
            <p:ph type="body" idx="1"/>
          </p:nvPr>
        </p:nvSpPr>
        <p:spPr>
          <a:xfrm rot="285998">
            <a:off x="394488" y="787680"/>
            <a:ext cx="593864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 – Case Study</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pic>
        <p:nvPicPr>
          <p:cNvPr id="569" name="Google Shape;569;p74" descr="The greatest name in the outback is back in the outback! Only this time, Dundee isn’t a Hollywood movie. It’s a giant tourism ad for Australia. &#10;&#10;Thirty years after Crocodile Dundee first introduced the world to the land down under, Chris Hemsworth and Danny McBride bring the iconic Aussie franchise back as they embark on the trip of a lifetime. And while the film’s plot may not be real, Danny’s adventure through Australia’s outback, white sand beaches, gorgeous wineries and bustling cities are what truly await every visitor.&#10;&#10;Come soon, mates. There’s nothing like Australia." title="Tourism Australia Dundee Super Bowl Ad 2018 w/ Chris Hemsworth and Danny McBride (Extended)">
            <a:hlinkClick r:id="rId3"/>
          </p:cNvPr>
          <p:cNvPicPr preferRelativeResize="0"/>
          <p:nvPr/>
        </p:nvPicPr>
        <p:blipFill rotWithShape="1">
          <a:blip r:embed="rId4">
            <a:alphaModFix/>
          </a:blip>
          <a:srcRect l="8846" t="13840" r="12142" b="7149"/>
          <a:stretch/>
        </p:blipFill>
        <p:spPr>
          <a:xfrm>
            <a:off x="6144985" y="2448890"/>
            <a:ext cx="5007429" cy="3227032"/>
          </a:xfrm>
          <a:prstGeom prst="rect">
            <a:avLst/>
          </a:prstGeom>
          <a:noFill/>
          <a:ln>
            <a:noFill/>
          </a:ln>
        </p:spPr>
      </p:pic>
      <p:sp>
        <p:nvSpPr>
          <p:cNvPr id="6" name="Google Shape;58;p5">
            <a:extLst>
              <a:ext uri="{FF2B5EF4-FFF2-40B4-BE49-F238E27FC236}">
                <a16:creationId xmlns:a16="http://schemas.microsoft.com/office/drawing/2014/main" id="{63BCDE7E-45F7-4C42-A318-6B43DF5BF406}"/>
              </a:ext>
            </a:extLst>
          </p:cNvPr>
          <p:cNvSpPr/>
          <p:nvPr/>
        </p:nvSpPr>
        <p:spPr>
          <a:xfrm rot="285998">
            <a:off x="-167853" y="652562"/>
            <a:ext cx="653601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 name="Rectangle 6">
            <a:extLst>
              <a:ext uri="{FF2B5EF4-FFF2-40B4-BE49-F238E27FC236}">
                <a16:creationId xmlns:a16="http://schemas.microsoft.com/office/drawing/2014/main" id="{9D694910-9059-9F41-AC02-2F01CB82423D}"/>
              </a:ext>
            </a:extLst>
          </p:cNvPr>
          <p:cNvSpPr/>
          <p:nvPr/>
        </p:nvSpPr>
        <p:spPr>
          <a:xfrm>
            <a:off x="8223273" y="6107865"/>
            <a:ext cx="5251902" cy="461665"/>
          </a:xfrm>
          <a:prstGeom prst="rect">
            <a:avLst/>
          </a:prstGeom>
        </p:spPr>
        <p:txBody>
          <a:bodyPr wrap="square">
            <a:spAutoFit/>
          </a:bodyPr>
          <a:lstStyle/>
          <a:p>
            <a:r>
              <a:rPr lang="en-CA" sz="2400" dirty="0">
                <a:latin typeface="Calibri" panose="020F0502020204030204" pitchFamily="34" charset="0"/>
                <a:cs typeface="Calibri" panose="020F0502020204030204" pitchFamily="34" charset="0"/>
                <a:hlinkClick r:id="rId3"/>
              </a:rPr>
              <a:t>Video Link</a:t>
            </a:r>
            <a:endParaRPr lang="en-CA" sz="2400" dirty="0">
              <a:latin typeface="Calibri" panose="020F0502020204030204" pitchFamily="34" charset="0"/>
              <a:cs typeface="Calibri" panose="020F0502020204030204" pitchFamily="34" charset="0"/>
            </a:endParaRPr>
          </a:p>
        </p:txBody>
      </p:sp>
      <p:grpSp>
        <p:nvGrpSpPr>
          <p:cNvPr id="8" name="Google Shape;664;p39">
            <a:extLst>
              <a:ext uri="{FF2B5EF4-FFF2-40B4-BE49-F238E27FC236}">
                <a16:creationId xmlns:a16="http://schemas.microsoft.com/office/drawing/2014/main" id="{B8770DE7-9F84-3B44-8456-B39ECF7A1B31}"/>
              </a:ext>
            </a:extLst>
          </p:cNvPr>
          <p:cNvGrpSpPr/>
          <p:nvPr/>
        </p:nvGrpSpPr>
        <p:grpSpPr>
          <a:xfrm>
            <a:off x="7701764" y="6091407"/>
            <a:ext cx="393060" cy="393060"/>
            <a:chOff x="5941025" y="3634400"/>
            <a:chExt cx="467650" cy="467650"/>
          </a:xfrm>
        </p:grpSpPr>
        <p:sp>
          <p:nvSpPr>
            <p:cNvPr id="9" name="Google Shape;665;p39">
              <a:extLst>
                <a:ext uri="{FF2B5EF4-FFF2-40B4-BE49-F238E27FC236}">
                  <a16:creationId xmlns:a16="http://schemas.microsoft.com/office/drawing/2014/main" id="{C36B3B91-2B30-7D47-8376-AFAA8B508FF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6;p39">
              <a:extLst>
                <a:ext uri="{FF2B5EF4-FFF2-40B4-BE49-F238E27FC236}">
                  <a16:creationId xmlns:a16="http://schemas.microsoft.com/office/drawing/2014/main" id="{72049283-FBDF-E245-95A2-AB76225927E6}"/>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7;p39">
              <a:extLst>
                <a:ext uri="{FF2B5EF4-FFF2-40B4-BE49-F238E27FC236}">
                  <a16:creationId xmlns:a16="http://schemas.microsoft.com/office/drawing/2014/main" id="{821D6227-B417-7048-B7DC-7CD4483634C4}"/>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8;p39">
              <a:extLst>
                <a:ext uri="{FF2B5EF4-FFF2-40B4-BE49-F238E27FC236}">
                  <a16:creationId xmlns:a16="http://schemas.microsoft.com/office/drawing/2014/main" id="{33D9B53A-61B4-A943-B8CD-8387FF437AFE}"/>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9;p39">
              <a:extLst>
                <a:ext uri="{FF2B5EF4-FFF2-40B4-BE49-F238E27FC236}">
                  <a16:creationId xmlns:a16="http://schemas.microsoft.com/office/drawing/2014/main" id="{84E21883-8858-3E48-99BC-900D146A8B90}"/>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70;p39">
              <a:extLst>
                <a:ext uri="{FF2B5EF4-FFF2-40B4-BE49-F238E27FC236}">
                  <a16:creationId xmlns:a16="http://schemas.microsoft.com/office/drawing/2014/main" id="{7FFC0BF5-AB3A-1D4F-8A13-573B04D230D0}"/>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 name="Picture 14">
            <a:hlinkClick r:id="rId3"/>
            <a:extLst>
              <a:ext uri="{FF2B5EF4-FFF2-40B4-BE49-F238E27FC236}">
                <a16:creationId xmlns:a16="http://schemas.microsoft.com/office/drawing/2014/main" id="{D5257982-0E1E-9046-8D4C-E2F541715C33}"/>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212782" y="2185056"/>
            <a:ext cx="6790078" cy="4129572"/>
          </a:xfrm>
          <a:prstGeom prst="rect">
            <a:avLst/>
          </a:prstGeom>
        </p:spPr>
      </p:pic>
      <p:sp>
        <p:nvSpPr>
          <p:cNvPr id="567" name="Google Shape;567;p74"/>
          <p:cNvSpPr txBox="1">
            <a:spLocks noGrp="1"/>
          </p:cNvSpPr>
          <p:nvPr>
            <p:ph type="body" idx="1"/>
          </p:nvPr>
        </p:nvSpPr>
        <p:spPr>
          <a:xfrm rot="285998">
            <a:off x="394488" y="787680"/>
            <a:ext cx="593864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dirty="0"/>
              <a:t>Online Marketing – Case Study</a:t>
            </a:r>
            <a:endParaRPr dirty="0"/>
          </a:p>
          <a:p>
            <a:pPr marL="0" lvl="0" indent="0" algn="l" rtl="0">
              <a:lnSpc>
                <a:spcPct val="90000"/>
              </a:lnSpc>
              <a:spcBef>
                <a:spcPts val="1000"/>
              </a:spcBef>
              <a:spcAft>
                <a:spcPts val="0"/>
              </a:spcAft>
              <a:buClr>
                <a:schemeClr val="lt1"/>
              </a:buClr>
              <a:buSzPts val="3600"/>
              <a:buNone/>
            </a:pPr>
            <a:endParaRPr dirty="0"/>
          </a:p>
        </p:txBody>
      </p:sp>
      <p:sp>
        <p:nvSpPr>
          <p:cNvPr id="568" name="Google Shape;568;p74"/>
          <p:cNvSpPr txBox="1">
            <a:spLocks noGrp="1"/>
          </p:cNvSpPr>
          <p:nvPr>
            <p:ph type="body" idx="2"/>
          </p:nvPr>
        </p:nvSpPr>
        <p:spPr>
          <a:xfrm>
            <a:off x="669759" y="1839000"/>
            <a:ext cx="4860788" cy="46056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dirty="0"/>
              <a:t>Another great example of guerrilla marketing comes from Australia’s Tourism Board. Making reference to a cult classic movie Crocodile Dundee, they have created a spoof movie trailer which turned out to be a tourism ad for Australia.</a:t>
            </a:r>
            <a:endParaRPr dirty="0"/>
          </a:p>
          <a:p>
            <a:pPr marL="342900" lvl="0" indent="-342900" algn="l" rtl="0">
              <a:lnSpc>
                <a:spcPct val="90000"/>
              </a:lnSpc>
              <a:spcBef>
                <a:spcPts val="1000"/>
              </a:spcBef>
              <a:spcAft>
                <a:spcPts val="0"/>
              </a:spcAft>
              <a:buSzPts val="2400"/>
              <a:buChar char="•"/>
            </a:pPr>
            <a:r>
              <a:rPr lang="en-IE" dirty="0"/>
              <a:t>The campaign was featured during the Super Bowl in USA and led to an increase of 11.5% in Australian visa applications.</a:t>
            </a:r>
            <a:endParaRP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rcRect/>
            <a:stretch>
              <a:fillRect l="-6459" r="-64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93588" y="636022"/>
            <a:ext cx="6993955" cy="949617"/>
          </a:xfrm>
          <a:prstGeom prst="rect">
            <a:avLst/>
          </a:prstGeom>
          <a:solidFill>
            <a:srgbClr val="1268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 name="Graphic 9" descr="Clipboard">
            <a:extLst>
              <a:ext uri="{FF2B5EF4-FFF2-40B4-BE49-F238E27FC236}">
                <a16:creationId xmlns:a16="http://schemas.microsoft.com/office/drawing/2014/main" id="{705395D8-9B5D-0040-A8E0-1FE9C4BFE7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5042"/>
            <a:ext cx="1366728" cy="1366728"/>
          </a:xfrm>
          <a:prstGeom prst="rect">
            <a:avLst/>
          </a:prstGeom>
        </p:spPr>
      </p:pic>
      <p:pic>
        <p:nvPicPr>
          <p:cNvPr id="13" name="Google Shape;143;p15">
            <a:extLst>
              <a:ext uri="{FF2B5EF4-FFF2-40B4-BE49-F238E27FC236}">
                <a16:creationId xmlns:a16="http://schemas.microsoft.com/office/drawing/2014/main" id="{843AAAAD-6AA8-4346-80CF-CCDDD7A72454}"/>
              </a:ext>
            </a:extLst>
          </p:cNvPr>
          <p:cNvPicPr preferRelativeResize="0"/>
          <p:nvPr/>
        </p:nvPicPr>
        <p:blipFill rotWithShape="1">
          <a:blip r:embed="rId6">
            <a:alphaModFix/>
          </a:blip>
          <a:srcRect/>
          <a:stretch/>
        </p:blipFill>
        <p:spPr>
          <a:xfrm>
            <a:off x="-939314" y="-2471809"/>
            <a:ext cx="4590288" cy="4126992"/>
          </a:xfrm>
          <a:prstGeom prst="rect">
            <a:avLst/>
          </a:prstGeom>
          <a:noFill/>
          <a:ln>
            <a:noFill/>
          </a:ln>
        </p:spPr>
      </p:pic>
      <p:sp>
        <p:nvSpPr>
          <p:cNvPr id="323" name="Google Shape;323;p37"/>
          <p:cNvSpPr txBox="1">
            <a:spLocks noGrp="1"/>
          </p:cNvSpPr>
          <p:nvPr>
            <p:ph type="body" idx="1"/>
          </p:nvPr>
        </p:nvSpPr>
        <p:spPr>
          <a:xfrm>
            <a:off x="657804" y="1258404"/>
            <a:ext cx="5491169" cy="4061001"/>
          </a:xfrm>
          <a:prstGeom prst="rect">
            <a:avLst/>
          </a:prstGeom>
          <a:noFill/>
          <a:ln>
            <a:noFill/>
          </a:ln>
        </p:spPr>
        <p:txBody>
          <a:bodyPr spcFirstLastPara="1" wrap="square" lIns="91425" tIns="45700" rIns="91425" bIns="45700" anchor="t" anchorCtr="0">
            <a:noAutofit/>
          </a:bodyPr>
          <a:lstStyle/>
          <a:p>
            <a:pPr marL="0" lvl="0" indent="0">
              <a:spcBef>
                <a:spcPts val="400"/>
              </a:spcBef>
            </a:pPr>
            <a:r>
              <a:rPr lang="en-IE" sz="2800" b="1" dirty="0">
                <a:solidFill>
                  <a:srgbClr val="FDB613"/>
                </a:solidFill>
              </a:rPr>
              <a:t>ACTIVITY</a:t>
            </a:r>
          </a:p>
          <a:p>
            <a:pPr marL="0" lvl="0" indent="0">
              <a:spcBef>
                <a:spcPts val="400"/>
              </a:spcBef>
              <a:buSzPts val="2800"/>
            </a:pPr>
            <a:endParaRPr lang="en-IE" dirty="0">
              <a:solidFill>
                <a:schemeClr val="bg1"/>
              </a:solidFill>
            </a:endParaRPr>
          </a:p>
          <a:p>
            <a:pPr marL="342900" lvl="0" indent="-342900">
              <a:spcBef>
                <a:spcPts val="600"/>
              </a:spcBef>
              <a:buClr>
                <a:srgbClr val="FDB613"/>
              </a:buClr>
              <a:buChar char="•"/>
            </a:pPr>
            <a:r>
              <a:rPr lang="en-IE" dirty="0">
                <a:solidFill>
                  <a:schemeClr val="bg1"/>
                </a:solidFill>
              </a:rPr>
              <a:t>Research the web for </a:t>
            </a:r>
            <a:r>
              <a:rPr lang="en-IE" dirty="0" err="1">
                <a:solidFill>
                  <a:schemeClr val="bg1"/>
                </a:solidFill>
              </a:rPr>
              <a:t>Guerilla</a:t>
            </a:r>
            <a:r>
              <a:rPr lang="en-IE" dirty="0">
                <a:solidFill>
                  <a:schemeClr val="bg1"/>
                </a:solidFill>
              </a:rPr>
              <a:t> campaigns and pick one.</a:t>
            </a:r>
          </a:p>
          <a:p>
            <a:pPr marL="342900" lvl="0" indent="-342900">
              <a:spcBef>
                <a:spcPts val="600"/>
              </a:spcBef>
              <a:buClr>
                <a:srgbClr val="FDB613"/>
              </a:buClr>
              <a:buChar char="•"/>
            </a:pPr>
            <a:r>
              <a:rPr lang="en-IE" dirty="0">
                <a:solidFill>
                  <a:schemeClr val="bg1"/>
                </a:solidFill>
              </a:rPr>
              <a:t>Break down the elements of the campaign and its effectiveness. </a:t>
            </a:r>
          </a:p>
          <a:p>
            <a:pPr marL="800100" lvl="1" indent="-342900" algn="l">
              <a:spcBef>
                <a:spcPts val="600"/>
              </a:spcBef>
              <a:buClr>
                <a:srgbClr val="FDB613"/>
              </a:buClr>
            </a:pPr>
            <a:r>
              <a:rPr lang="en-IE" dirty="0">
                <a:solidFill>
                  <a:schemeClr val="bg1"/>
                </a:solidFill>
              </a:rPr>
              <a:t>- What makes it unconventional?</a:t>
            </a:r>
          </a:p>
          <a:p>
            <a:pPr marL="800100" lvl="1" indent="-342900" algn="l">
              <a:spcBef>
                <a:spcPts val="600"/>
              </a:spcBef>
              <a:buClr>
                <a:srgbClr val="FDB613"/>
              </a:buClr>
            </a:pPr>
            <a:r>
              <a:rPr lang="en-IE" dirty="0">
                <a:solidFill>
                  <a:schemeClr val="bg1"/>
                </a:solidFill>
              </a:rPr>
              <a:t>- How is it relevant to the audience?</a:t>
            </a:r>
          </a:p>
          <a:p>
            <a:pPr marL="800100" lvl="1" indent="-342900" algn="l">
              <a:spcBef>
                <a:spcPts val="600"/>
              </a:spcBef>
              <a:buClr>
                <a:srgbClr val="FDB613"/>
              </a:buClr>
            </a:pPr>
            <a:r>
              <a:rPr lang="en-IE" dirty="0">
                <a:solidFill>
                  <a:schemeClr val="bg1"/>
                </a:solidFill>
              </a:rPr>
              <a:t>- What are the risks? </a:t>
            </a:r>
          </a:p>
          <a:p>
            <a:pPr marL="800100" lvl="1" indent="-342900" algn="l">
              <a:spcBef>
                <a:spcPts val="600"/>
              </a:spcBef>
              <a:buClr>
                <a:srgbClr val="FDB613"/>
              </a:buClr>
            </a:pPr>
            <a:r>
              <a:rPr lang="en-IE" dirty="0">
                <a:solidFill>
                  <a:schemeClr val="bg1"/>
                </a:solidFill>
              </a:rPr>
              <a:t>- Did the brand benefit?</a:t>
            </a:r>
          </a:p>
          <a:p>
            <a:pPr marL="342900" lvl="0" indent="-342900">
              <a:spcBef>
                <a:spcPts val="600"/>
              </a:spcBef>
              <a:buClr>
                <a:srgbClr val="FDB613"/>
              </a:buClr>
              <a:buChar char="•"/>
            </a:pPr>
            <a:r>
              <a:rPr lang="en-IE" dirty="0">
                <a:solidFill>
                  <a:schemeClr val="bg1"/>
                </a:solidFill>
              </a:rPr>
              <a:t>How can something similar be used for your brand and product</a:t>
            </a:r>
          </a:p>
        </p:txBody>
      </p:sp>
    </p:spTree>
    <p:extLst>
      <p:ext uri="{BB962C8B-B14F-4D97-AF65-F5344CB8AC3E}">
        <p14:creationId xmlns:p14="http://schemas.microsoft.com/office/powerpoint/2010/main" val="11174974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109"/>
          <p:cNvSpPr txBox="1">
            <a:spLocks noGrp="1"/>
          </p:cNvSpPr>
          <p:nvPr>
            <p:ph type="body" idx="1"/>
          </p:nvPr>
        </p:nvSpPr>
        <p:spPr>
          <a:xfrm rot="-352322">
            <a:off x="464686" y="2981541"/>
            <a:ext cx="2822796" cy="10292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DB614"/>
              </a:buClr>
              <a:buSzPts val="4800"/>
              <a:buNone/>
            </a:pPr>
            <a:r>
              <a:rPr lang="en-IE" dirty="0"/>
              <a:t>Thank You</a:t>
            </a:r>
            <a:endParaRPr dirty="0"/>
          </a:p>
        </p:txBody>
      </p:sp>
      <p:sp>
        <p:nvSpPr>
          <p:cNvPr id="806" name="Google Shape;806;p109"/>
          <p:cNvSpPr txBox="1">
            <a:spLocks noGrp="1"/>
          </p:cNvSpPr>
          <p:nvPr>
            <p:ph type="body" idx="2"/>
          </p:nvPr>
        </p:nvSpPr>
        <p:spPr>
          <a:xfrm rot="-352322">
            <a:off x="3741547" y="2634812"/>
            <a:ext cx="2447713" cy="110657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600"/>
              <a:buNone/>
            </a:pPr>
            <a:r>
              <a:rPr lang="en-IE" dirty="0"/>
              <a:t>Any Questions?</a:t>
            </a:r>
            <a:endParaRPr dirty="0"/>
          </a:p>
        </p:txBody>
      </p:sp>
      <p:sp>
        <p:nvSpPr>
          <p:cNvPr id="807" name="Google Shape;807;p109"/>
          <p:cNvSpPr txBox="1">
            <a:spLocks noGrp="1"/>
          </p:cNvSpPr>
          <p:nvPr>
            <p:ph type="body" idx="3"/>
          </p:nvPr>
        </p:nvSpPr>
        <p:spPr>
          <a:xfrm>
            <a:off x="624990" y="6176832"/>
            <a:ext cx="3621977" cy="41980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rgbClr val="4D4D4C"/>
              </a:buClr>
              <a:buSzPts val="1375"/>
              <a:buNone/>
            </a:pPr>
            <a:r>
              <a:rPr lang="en-IE" sz="1375" u="sng" dirty="0">
                <a:solidFill>
                  <a:schemeClr val="hlink"/>
                </a:solidFill>
                <a:hlinkClick r:id="rId3"/>
              </a:rPr>
              <a:t>https://www.facebook.com/EPICopportunties/</a:t>
            </a:r>
            <a:endParaRPr sz="1375" dirty="0"/>
          </a:p>
        </p:txBody>
      </p:sp>
      <p:sp>
        <p:nvSpPr>
          <p:cNvPr id="808" name="Google Shape;808;p109"/>
          <p:cNvSpPr txBox="1">
            <a:spLocks noGrp="1"/>
          </p:cNvSpPr>
          <p:nvPr>
            <p:ph type="body" idx="4"/>
          </p:nvPr>
        </p:nvSpPr>
        <p:spPr>
          <a:xfrm>
            <a:off x="5894653" y="6158451"/>
            <a:ext cx="2470321" cy="41980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rgbClr val="4D4D4C"/>
              </a:buClr>
              <a:buSzPts val="1540"/>
              <a:buNone/>
            </a:pPr>
            <a:r>
              <a:rPr lang="en-IE" sz="1540" u="sng" dirty="0">
                <a:solidFill>
                  <a:schemeClr val="hlink"/>
                </a:solidFill>
                <a:hlinkClick r:id="rId4"/>
              </a:rPr>
              <a:t>www.epicopportunities.eu</a:t>
            </a:r>
            <a:endParaRPr sz="1540" dirty="0"/>
          </a:p>
          <a:p>
            <a:pPr marL="0" lvl="0" indent="0" algn="l" rtl="0">
              <a:lnSpc>
                <a:spcPct val="70000"/>
              </a:lnSpc>
              <a:spcBef>
                <a:spcPts val="1000"/>
              </a:spcBef>
              <a:spcAft>
                <a:spcPts val="0"/>
              </a:spcAft>
              <a:buClr>
                <a:srgbClr val="4D4D4C"/>
              </a:buClr>
              <a:buSzPts val="1540"/>
              <a:buNone/>
            </a:pPr>
            <a:endParaRPr sz="1540" dirty="0"/>
          </a:p>
        </p:txBody>
      </p:sp>
      <p:pic>
        <p:nvPicPr>
          <p:cNvPr id="809" name="Google Shape;809;p109"/>
          <p:cNvPicPr preferRelativeResize="0"/>
          <p:nvPr/>
        </p:nvPicPr>
        <p:blipFill rotWithShape="1">
          <a:blip r:embed="rId5">
            <a:alphaModFix/>
          </a:blip>
          <a:srcRect l="12082" t="11935" r="59586" b="26370"/>
          <a:stretch/>
        </p:blipFill>
        <p:spPr>
          <a:xfrm>
            <a:off x="4404821" y="5976642"/>
            <a:ext cx="305143" cy="400381"/>
          </a:xfrm>
          <a:prstGeom prst="rect">
            <a:avLst/>
          </a:prstGeom>
          <a:noFill/>
          <a:ln>
            <a:noFill/>
          </a:ln>
        </p:spPr>
      </p:pic>
      <p:pic>
        <p:nvPicPr>
          <p:cNvPr id="810" name="Google Shape;810;p109"/>
          <p:cNvPicPr preferRelativeResize="0"/>
          <p:nvPr/>
        </p:nvPicPr>
        <p:blipFill rotWithShape="1">
          <a:blip r:embed="rId6">
            <a:alphaModFix/>
          </a:blip>
          <a:srcRect l="8912" t="77879" r="4724" b="-4080"/>
          <a:stretch/>
        </p:blipFill>
        <p:spPr>
          <a:xfrm>
            <a:off x="8364974" y="5943369"/>
            <a:ext cx="477838" cy="466929"/>
          </a:xfrm>
          <a:prstGeom prst="ellipse">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50" name="Google Shape;250;p27"/>
          <p:cNvSpPr txBox="1">
            <a:spLocks noGrp="1"/>
          </p:cNvSpPr>
          <p:nvPr>
            <p:ph type="body" idx="2"/>
          </p:nvPr>
        </p:nvSpPr>
        <p:spPr>
          <a:xfrm>
            <a:off x="658268" y="2120067"/>
            <a:ext cx="10938646" cy="4169140"/>
          </a:xfrm>
          <a:prstGeom prst="rect">
            <a:avLst/>
          </a:prstGeom>
          <a:noFill/>
          <a:ln>
            <a:noFill/>
          </a:ln>
        </p:spPr>
        <p:txBody>
          <a:bodyPr spcFirstLastPara="1" wrap="square" lIns="91425" tIns="45700" rIns="91425" bIns="45700" numCol="2"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The marketing process</a:t>
            </a:r>
          </a:p>
          <a:p>
            <a:pPr marL="0" lvl="0" indent="0" algn="l" rtl="0">
              <a:lnSpc>
                <a:spcPct val="90000"/>
              </a:lnSpc>
              <a:spcBef>
                <a:spcPts val="0"/>
              </a:spcBef>
              <a:spcAft>
                <a:spcPts val="0"/>
              </a:spcAft>
              <a:buSzPts val="3200"/>
              <a:buNone/>
            </a:pPr>
            <a:endParaRPr dirty="0"/>
          </a:p>
          <a:p>
            <a:pPr marL="454025" lvl="0" indent="-334963"/>
            <a:r>
              <a:rPr lang="en-CA" dirty="0"/>
              <a:t>The first step in the marketing process is </a:t>
            </a:r>
            <a:r>
              <a:rPr lang="en-CA" b="1" dirty="0"/>
              <a:t>research</a:t>
            </a:r>
            <a:r>
              <a:rPr lang="en-CA" dirty="0"/>
              <a:t>. That means understanding your target market.</a:t>
            </a:r>
          </a:p>
          <a:p>
            <a:pPr marL="454025" lvl="0" indent="-334963"/>
            <a:r>
              <a:rPr lang="en-CA" dirty="0"/>
              <a:t>Next is </a:t>
            </a:r>
            <a:r>
              <a:rPr lang="en-CA" b="1" dirty="0"/>
              <a:t>segmentation</a:t>
            </a:r>
            <a:r>
              <a:rPr lang="en-CA" dirty="0"/>
              <a:t>. This is where you divide your target market based on their demographics, geographical location, psychographic and behavioural characteristics</a:t>
            </a:r>
          </a:p>
          <a:p>
            <a:pPr marL="454025" lvl="0" indent="-334963"/>
            <a:endParaRPr lang="en-CA" dirty="0"/>
          </a:p>
          <a:p>
            <a:pPr marL="454025" lvl="0" indent="-334963"/>
            <a:endParaRPr lang="en-CA" dirty="0"/>
          </a:p>
          <a:p>
            <a:pPr marL="454025" lvl="0" indent="-334963"/>
            <a:endParaRPr lang="en-CA" sz="800" dirty="0"/>
          </a:p>
          <a:p>
            <a:pPr marL="454025" lvl="0" indent="-334963" algn="l" rtl="0">
              <a:lnSpc>
                <a:spcPct val="90000"/>
              </a:lnSpc>
              <a:spcBef>
                <a:spcPts val="1000"/>
              </a:spcBef>
              <a:spcAft>
                <a:spcPts val="0"/>
              </a:spcAft>
              <a:buSzPts val="2400"/>
              <a:buChar char="•"/>
            </a:pPr>
            <a:r>
              <a:rPr lang="en-IE" dirty="0"/>
              <a:t>Once segments are defined, we need to chose the </a:t>
            </a:r>
            <a:r>
              <a:rPr lang="en-IE" b="1" dirty="0"/>
              <a:t>targets </a:t>
            </a:r>
            <a:r>
              <a:rPr lang="en-IE" dirty="0"/>
              <a:t>we’re after: who are the customers that would be most interested in the product?</a:t>
            </a:r>
            <a:endParaRPr dirty="0"/>
          </a:p>
          <a:p>
            <a:pPr marL="454025" lvl="0" indent="-334963"/>
            <a:r>
              <a:rPr lang="en-CA" dirty="0"/>
              <a:t>A solid </a:t>
            </a:r>
            <a:r>
              <a:rPr lang="en-CA" b="1" dirty="0"/>
              <a:t>brand</a:t>
            </a:r>
            <a:r>
              <a:rPr lang="en-CA" dirty="0"/>
              <a:t> will mean you are clearly communicating your unique brand voice and that your customers know your brand promise, personality, key qualities, features and benefits. </a:t>
            </a:r>
          </a:p>
        </p:txBody>
      </p:sp>
      <p:sp>
        <p:nvSpPr>
          <p:cNvPr id="6" name="Google Shape;58;p5">
            <a:extLst>
              <a:ext uri="{FF2B5EF4-FFF2-40B4-BE49-F238E27FC236}">
                <a16:creationId xmlns:a16="http://schemas.microsoft.com/office/drawing/2014/main" id="{2EF713C5-A61A-B34E-A6BF-437E20DF927B}"/>
              </a:ext>
            </a:extLst>
          </p:cNvPr>
          <p:cNvSpPr/>
          <p:nvPr/>
        </p:nvSpPr>
        <p:spPr>
          <a:xfrm rot="285998">
            <a:off x="-220649" y="501166"/>
            <a:ext cx="5219729"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 name="Google Shape;243;p26">
            <a:extLst>
              <a:ext uri="{FF2B5EF4-FFF2-40B4-BE49-F238E27FC236}">
                <a16:creationId xmlns:a16="http://schemas.microsoft.com/office/drawing/2014/main" id="{1CE75DFE-A9F1-804B-84BA-01CF33B36B97}"/>
              </a:ext>
            </a:extLst>
          </p:cNvPr>
          <p:cNvSpPr txBox="1">
            <a:spLocks/>
          </p:cNvSpPr>
          <p:nvPr/>
        </p:nvSpPr>
        <p:spPr>
          <a:xfrm rot="285998">
            <a:off x="585829" y="700071"/>
            <a:ext cx="5664057"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3600"/>
              <a:buFont typeface="Arial"/>
              <a:buNone/>
              <a:defRPr sz="3600" b="0"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IE" dirty="0"/>
              <a:t>Sales and Marketing</a:t>
            </a:r>
          </a:p>
          <a:p>
            <a:pPr marL="0" indent="0"/>
            <a:endParaRPr lang="en-IE"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7" name="Google Shape;257;p28"/>
          <p:cNvSpPr txBox="1">
            <a:spLocks noGrp="1"/>
          </p:cNvSpPr>
          <p:nvPr>
            <p:ph type="body" idx="2"/>
          </p:nvPr>
        </p:nvSpPr>
        <p:spPr>
          <a:xfrm>
            <a:off x="658268" y="2120067"/>
            <a:ext cx="8688932"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The marketing process</a:t>
            </a:r>
            <a:endParaRPr dirty="0"/>
          </a:p>
          <a:p>
            <a:pPr marL="342900" lvl="0" indent="-342900" algn="l" rtl="0">
              <a:lnSpc>
                <a:spcPct val="90000"/>
              </a:lnSpc>
              <a:spcBef>
                <a:spcPts val="1000"/>
              </a:spcBef>
              <a:spcAft>
                <a:spcPts val="0"/>
              </a:spcAft>
              <a:buSzPts val="2400"/>
              <a:buChar char="•"/>
            </a:pPr>
            <a:r>
              <a:rPr lang="en-IE" dirty="0"/>
              <a:t>Based on the previous steps, we define the </a:t>
            </a:r>
            <a:r>
              <a:rPr lang="en-IE" b="1" dirty="0"/>
              <a:t>strategy</a:t>
            </a:r>
            <a:r>
              <a:rPr lang="en-IE" dirty="0"/>
              <a:t> and </a:t>
            </a:r>
            <a:r>
              <a:rPr lang="en-IE" b="1" dirty="0"/>
              <a:t>tactics</a:t>
            </a:r>
            <a:r>
              <a:rPr lang="en-IE" dirty="0"/>
              <a:t>: what channels can we use to reach our customers and how?</a:t>
            </a:r>
            <a:endParaRPr dirty="0"/>
          </a:p>
          <a:p>
            <a:pPr marL="342900" lvl="0" indent="-342900"/>
            <a:r>
              <a:rPr lang="en-IE" dirty="0"/>
              <a:t>Constant </a:t>
            </a:r>
            <a:r>
              <a:rPr lang="en-IE" b="1" dirty="0"/>
              <a:t>monitoring </a:t>
            </a:r>
            <a:r>
              <a:rPr lang="en-IE" dirty="0"/>
              <a:t>is necessary to determine the effectiveness of the plan: various metrics </a:t>
            </a:r>
            <a:r>
              <a:rPr lang="en-CA" dirty="0"/>
              <a:t>need to be monitored so you are aware of what needs to be improved. Your Marketing Strategy should be constantly tweaked and updated.</a:t>
            </a:r>
          </a:p>
          <a:p>
            <a:pPr marL="342900" lvl="0" indent="-342900" algn="l" rtl="0">
              <a:lnSpc>
                <a:spcPct val="90000"/>
              </a:lnSpc>
              <a:spcBef>
                <a:spcPts val="1000"/>
              </a:spcBef>
              <a:spcAft>
                <a:spcPts val="0"/>
              </a:spcAft>
              <a:buSzPts val="2400"/>
              <a:buChar char="•"/>
            </a:pPr>
            <a:r>
              <a:rPr lang="en-IE" i="1" dirty="0"/>
              <a:t>Ultimately, the best metric of marketing effectiveness is </a:t>
            </a:r>
            <a:r>
              <a:rPr lang="en-IE" b="1" i="1" dirty="0"/>
              <a:t>sales</a:t>
            </a:r>
            <a:r>
              <a:rPr lang="en-IE" i="1" dirty="0"/>
              <a:t>: is the business profitable? Are the marketing activities driving additional sales? What can be done to increase sales?</a:t>
            </a:r>
            <a:endParaRPr i="1" dirty="0"/>
          </a:p>
        </p:txBody>
      </p:sp>
      <p:sp>
        <p:nvSpPr>
          <p:cNvPr id="8" name="Google Shape;58;p5">
            <a:extLst>
              <a:ext uri="{FF2B5EF4-FFF2-40B4-BE49-F238E27FC236}">
                <a16:creationId xmlns:a16="http://schemas.microsoft.com/office/drawing/2014/main" id="{28342936-0B1F-3F45-8CFA-7FCF1F9DC9F8}"/>
              </a:ext>
            </a:extLst>
          </p:cNvPr>
          <p:cNvSpPr/>
          <p:nvPr/>
        </p:nvSpPr>
        <p:spPr>
          <a:xfrm rot="285998">
            <a:off x="-220649" y="501166"/>
            <a:ext cx="5219729"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9" name="Google Shape;243;p26">
            <a:extLst>
              <a:ext uri="{FF2B5EF4-FFF2-40B4-BE49-F238E27FC236}">
                <a16:creationId xmlns:a16="http://schemas.microsoft.com/office/drawing/2014/main" id="{7EC22C59-020C-104F-8BA5-F7FCAA2B9E7A}"/>
              </a:ext>
            </a:extLst>
          </p:cNvPr>
          <p:cNvSpPr txBox="1">
            <a:spLocks/>
          </p:cNvSpPr>
          <p:nvPr/>
        </p:nvSpPr>
        <p:spPr>
          <a:xfrm rot="285998">
            <a:off x="585829" y="700071"/>
            <a:ext cx="5664057"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3600"/>
              <a:buFont typeface="Arial"/>
              <a:buNone/>
              <a:defRPr sz="3600" b="0"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IE" dirty="0"/>
              <a:t>Sales and Marketing</a:t>
            </a:r>
          </a:p>
          <a:p>
            <a:pPr marL="0" indent="0"/>
            <a:endParaRPr lang="en-IE" b="1" dirty="0"/>
          </a:p>
        </p:txBody>
      </p:sp>
      <p:pic>
        <p:nvPicPr>
          <p:cNvPr id="11" name="Picture 10">
            <a:extLst>
              <a:ext uri="{FF2B5EF4-FFF2-40B4-BE49-F238E27FC236}">
                <a16:creationId xmlns:a16="http://schemas.microsoft.com/office/drawing/2014/main" id="{9C3D3ABD-D332-7F4F-A9CB-53615FF2B27F}"/>
              </a:ext>
            </a:extLst>
          </p:cNvPr>
          <p:cNvPicPr>
            <a:picLocks noChangeAspect="1"/>
          </p:cNvPicPr>
          <p:nvPr/>
        </p:nvPicPr>
        <p:blipFill>
          <a:blip r:embed="rId3"/>
          <a:stretch>
            <a:fillRect/>
          </a:stretch>
        </p:blipFill>
        <p:spPr>
          <a:xfrm>
            <a:off x="9881507" y="4792421"/>
            <a:ext cx="1485900" cy="1485900"/>
          </a:xfrm>
          <a:prstGeom prst="rect">
            <a:avLst/>
          </a:prstGeom>
          <a:noFill/>
          <a:ln>
            <a:solidFill>
              <a:srgbClr val="F7921C"/>
            </a:solid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5" name="Google Shape;265;p29"/>
          <p:cNvPicPr preferRelativeResize="0"/>
          <p:nvPr/>
        </p:nvPicPr>
        <p:blipFill rotWithShape="1">
          <a:blip r:embed="rId3">
            <a:alphaModFix/>
          </a:blip>
          <a:srcRect/>
          <a:stretch/>
        </p:blipFill>
        <p:spPr>
          <a:xfrm>
            <a:off x="7003818" y="2702859"/>
            <a:ext cx="5388966" cy="3586348"/>
          </a:xfrm>
          <a:prstGeom prst="flowChartMerge">
            <a:avLst/>
          </a:prstGeom>
          <a:noFill/>
          <a:ln>
            <a:noFill/>
          </a:ln>
        </p:spPr>
      </p:pic>
      <p:sp>
        <p:nvSpPr>
          <p:cNvPr id="264" name="Google Shape;264;p29"/>
          <p:cNvSpPr txBox="1">
            <a:spLocks noGrp="1"/>
          </p:cNvSpPr>
          <p:nvPr>
            <p:ph type="body" idx="2"/>
          </p:nvPr>
        </p:nvSpPr>
        <p:spPr>
          <a:xfrm>
            <a:off x="658268" y="2120067"/>
            <a:ext cx="7463755"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The sales funnel</a:t>
            </a:r>
            <a:endParaRPr dirty="0"/>
          </a:p>
          <a:p>
            <a:pPr marL="342900" lvl="0" indent="-342900"/>
            <a:r>
              <a:rPr lang="en-CA" dirty="0"/>
              <a:t>So how do you know if your marketing plan is working?</a:t>
            </a:r>
          </a:p>
          <a:p>
            <a:pPr marL="342900" lvl="0" indent="-342900"/>
            <a:r>
              <a:rPr lang="en-IE" dirty="0"/>
              <a:t>One of the best tools available is the sales funnel analysis. </a:t>
            </a:r>
            <a:r>
              <a:rPr lang="en-CA" dirty="0"/>
              <a:t>You will find out what is working, what isn’t working and how you can improve your marketing tactics. </a:t>
            </a:r>
          </a:p>
          <a:p>
            <a:pPr marL="342900" lvl="0" indent="-342900"/>
            <a:r>
              <a:rPr lang="en-CA" dirty="0"/>
              <a:t>A sales funnel is a visual representation of the journey your customer takes. From when they first come in contact with you and until a purchase is completed.</a:t>
            </a:r>
          </a:p>
        </p:txBody>
      </p:sp>
      <p:sp>
        <p:nvSpPr>
          <p:cNvPr id="7" name="Google Shape;58;p5">
            <a:extLst>
              <a:ext uri="{FF2B5EF4-FFF2-40B4-BE49-F238E27FC236}">
                <a16:creationId xmlns:a16="http://schemas.microsoft.com/office/drawing/2014/main" id="{1EC4DA63-332F-7442-8BC7-99AD2674CAF2}"/>
              </a:ext>
            </a:extLst>
          </p:cNvPr>
          <p:cNvSpPr/>
          <p:nvPr/>
        </p:nvSpPr>
        <p:spPr>
          <a:xfrm rot="285998">
            <a:off x="-114745" y="505573"/>
            <a:ext cx="511364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243;p26">
            <a:extLst>
              <a:ext uri="{FF2B5EF4-FFF2-40B4-BE49-F238E27FC236}">
                <a16:creationId xmlns:a16="http://schemas.microsoft.com/office/drawing/2014/main" id="{5D57B33C-07F9-514A-933D-64E44586334E}"/>
              </a:ext>
            </a:extLst>
          </p:cNvPr>
          <p:cNvSpPr txBox="1">
            <a:spLocks/>
          </p:cNvSpPr>
          <p:nvPr/>
        </p:nvSpPr>
        <p:spPr>
          <a:xfrm rot="285998">
            <a:off x="585829" y="700071"/>
            <a:ext cx="5664057"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3600"/>
              <a:buFont typeface="Arial"/>
              <a:buNone/>
              <a:defRPr sz="3600" b="0"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IE" dirty="0"/>
              <a:t>Sales and Marketing</a:t>
            </a:r>
          </a:p>
          <a:p>
            <a:pPr marL="0" indent="0"/>
            <a:endParaRPr lang="en-IE"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100" name="Google Shape;179;p19">
            <a:extLst>
              <a:ext uri="{FF2B5EF4-FFF2-40B4-BE49-F238E27FC236}">
                <a16:creationId xmlns:a16="http://schemas.microsoft.com/office/drawing/2014/main" id="{68FEE41B-5C14-0B46-B1B2-5006247DE746}"/>
              </a:ext>
            </a:extLst>
          </p:cNvPr>
          <p:cNvPicPr preferRelativeResize="0"/>
          <p:nvPr/>
        </p:nvPicPr>
        <p:blipFill rotWithShape="1">
          <a:blip r:embed="rId3">
            <a:alphaModFix amt="56000"/>
          </a:blip>
          <a:srcRect l="-19782" t="26896" r="19781" b="-26897"/>
          <a:stretch/>
        </p:blipFill>
        <p:spPr>
          <a:xfrm rot="16200000">
            <a:off x="-25731" y="50688"/>
            <a:ext cx="3855296" cy="3759223"/>
          </a:xfrm>
          <a:prstGeom prst="rect">
            <a:avLst/>
          </a:prstGeom>
          <a:noFill/>
          <a:ln>
            <a:noFill/>
          </a:ln>
        </p:spPr>
      </p:pic>
      <p:sp>
        <p:nvSpPr>
          <p:cNvPr id="13" name="Freeform: Shape 122">
            <a:extLst>
              <a:ext uri="{FF2B5EF4-FFF2-40B4-BE49-F238E27FC236}">
                <a16:creationId xmlns:a16="http://schemas.microsoft.com/office/drawing/2014/main" id="{C098C376-DBCB-6F45-B274-785091CDC8D7}"/>
              </a:ext>
            </a:extLst>
          </p:cNvPr>
          <p:cNvSpPr/>
          <p:nvPr/>
        </p:nvSpPr>
        <p:spPr>
          <a:xfrm>
            <a:off x="4758727" y="1797304"/>
            <a:ext cx="2783150" cy="981954"/>
          </a:xfrm>
          <a:custGeom>
            <a:avLst/>
            <a:gdLst>
              <a:gd name="connsiteX0" fmla="*/ 2176688 w 3710867"/>
              <a:gd name="connsiteY0" fmla="*/ 1240801 h 1309272"/>
              <a:gd name="connsiteX1" fmla="*/ 2271082 w 3710867"/>
              <a:gd name="connsiteY1" fmla="*/ 1245345 h 1309272"/>
              <a:gd name="connsiteX2" fmla="*/ 2205983 w 3710867"/>
              <a:gd name="connsiteY2" fmla="*/ 1241374 h 1309272"/>
              <a:gd name="connsiteX3" fmla="*/ 1534180 w 3710867"/>
              <a:gd name="connsiteY3" fmla="*/ 1240801 h 1309272"/>
              <a:gd name="connsiteX4" fmla="*/ 1504884 w 3710867"/>
              <a:gd name="connsiteY4" fmla="*/ 1241374 h 1309272"/>
              <a:gd name="connsiteX5" fmla="*/ 1439784 w 3710867"/>
              <a:gd name="connsiteY5" fmla="*/ 1245345 h 1309272"/>
              <a:gd name="connsiteX6" fmla="*/ 1855433 w 3710867"/>
              <a:gd name="connsiteY6" fmla="*/ 0 h 1309272"/>
              <a:gd name="connsiteX7" fmla="*/ 3710866 w 3710867"/>
              <a:gd name="connsiteY7" fmla="*/ 217503 h 1309272"/>
              <a:gd name="connsiteX8" fmla="*/ 3709552 w 3710867"/>
              <a:gd name="connsiteY8" fmla="*/ 220554 h 1309272"/>
              <a:gd name="connsiteX9" fmla="*/ 3710867 w 3710867"/>
              <a:gd name="connsiteY9" fmla="*/ 220554 h 1309272"/>
              <a:gd name="connsiteX10" fmla="*/ 3471471 w 3710867"/>
              <a:gd name="connsiteY10" fmla="*/ 855877 h 1309272"/>
              <a:gd name="connsiteX11" fmla="*/ 3410900 w 3710867"/>
              <a:gd name="connsiteY11" fmla="*/ 1016624 h 1309272"/>
              <a:gd name="connsiteX12" fmla="*/ 3407009 w 3710867"/>
              <a:gd name="connsiteY12" fmla="*/ 1020453 h 1309272"/>
              <a:gd name="connsiteX13" fmla="*/ 2629822 w 3710867"/>
              <a:gd name="connsiteY13" fmla="*/ 1259660 h 1309272"/>
              <a:gd name="connsiteX14" fmla="*/ 2578532 w 3710867"/>
              <a:gd name="connsiteY14" fmla="*/ 1265911 h 1309272"/>
              <a:gd name="connsiteX15" fmla="*/ 2524030 w 3710867"/>
              <a:gd name="connsiteY15" fmla="*/ 1260777 h 1309272"/>
              <a:gd name="connsiteX16" fmla="*/ 2473863 w 3710867"/>
              <a:gd name="connsiteY16" fmla="*/ 1257717 h 1309272"/>
              <a:gd name="connsiteX17" fmla="*/ 2569433 w 3710867"/>
              <a:gd name="connsiteY17" fmla="*/ 1265760 h 1309272"/>
              <a:gd name="connsiteX18" fmla="*/ 2487808 w 3710867"/>
              <a:gd name="connsiteY18" fmla="*/ 1276969 h 1309272"/>
              <a:gd name="connsiteX19" fmla="*/ 1855434 w 3710867"/>
              <a:gd name="connsiteY19" fmla="*/ 1309272 h 1309272"/>
              <a:gd name="connsiteX20" fmla="*/ 1223061 w 3710867"/>
              <a:gd name="connsiteY20" fmla="*/ 1276969 h 1309272"/>
              <a:gd name="connsiteX21" fmla="*/ 1141435 w 3710867"/>
              <a:gd name="connsiteY21" fmla="*/ 1265760 h 1309272"/>
              <a:gd name="connsiteX22" fmla="*/ 1237007 w 3710867"/>
              <a:gd name="connsiteY22" fmla="*/ 1257716 h 1309272"/>
              <a:gd name="connsiteX23" fmla="*/ 1186836 w 3710867"/>
              <a:gd name="connsiteY23" fmla="*/ 1260777 h 1309272"/>
              <a:gd name="connsiteX24" fmla="*/ 1132336 w 3710867"/>
              <a:gd name="connsiteY24" fmla="*/ 1265911 h 1309272"/>
              <a:gd name="connsiteX25" fmla="*/ 1081046 w 3710867"/>
              <a:gd name="connsiteY25" fmla="*/ 1259660 h 1309272"/>
              <a:gd name="connsiteX26" fmla="*/ 303859 w 3710867"/>
              <a:gd name="connsiteY26" fmla="*/ 1020453 h 1309272"/>
              <a:gd name="connsiteX27" fmla="*/ 299968 w 3710867"/>
              <a:gd name="connsiteY27" fmla="*/ 1016624 h 1309272"/>
              <a:gd name="connsiteX28" fmla="*/ 239397 w 3710867"/>
              <a:gd name="connsiteY28" fmla="*/ 855877 h 1309272"/>
              <a:gd name="connsiteX29" fmla="*/ 1 w 3710867"/>
              <a:gd name="connsiteY29" fmla="*/ 220554 h 1309272"/>
              <a:gd name="connsiteX30" fmla="*/ 1314 w 3710867"/>
              <a:gd name="connsiteY30" fmla="*/ 220554 h 1309272"/>
              <a:gd name="connsiteX31" fmla="*/ 0 w 3710867"/>
              <a:gd name="connsiteY31" fmla="*/ 217503 h 1309272"/>
              <a:gd name="connsiteX32" fmla="*/ 1855433 w 3710867"/>
              <a:gd name="connsiteY32" fmla="*/ 0 h 130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0867" h="1309272">
                <a:moveTo>
                  <a:pt x="2176688" y="1240801"/>
                </a:moveTo>
                <a:lnTo>
                  <a:pt x="2271082" y="1245345"/>
                </a:lnTo>
                <a:lnTo>
                  <a:pt x="2205983" y="1241374"/>
                </a:lnTo>
                <a:close/>
                <a:moveTo>
                  <a:pt x="1534180" y="1240801"/>
                </a:moveTo>
                <a:lnTo>
                  <a:pt x="1504884" y="1241374"/>
                </a:lnTo>
                <a:lnTo>
                  <a:pt x="1439784" y="1245345"/>
                </a:lnTo>
                <a:close/>
                <a:moveTo>
                  <a:pt x="1855433" y="0"/>
                </a:moveTo>
                <a:cubicBezTo>
                  <a:pt x="2880160" y="0"/>
                  <a:pt x="3710866" y="97379"/>
                  <a:pt x="3710866" y="217503"/>
                </a:cubicBezTo>
                <a:lnTo>
                  <a:pt x="3709552" y="220554"/>
                </a:lnTo>
                <a:lnTo>
                  <a:pt x="3710867" y="220554"/>
                </a:lnTo>
                <a:lnTo>
                  <a:pt x="3471471" y="855877"/>
                </a:lnTo>
                <a:lnTo>
                  <a:pt x="3410900" y="1016624"/>
                </a:lnTo>
                <a:lnTo>
                  <a:pt x="3407009" y="1020453"/>
                </a:lnTo>
                <a:cubicBezTo>
                  <a:pt x="3280428" y="1123423"/>
                  <a:pt x="2998137" y="1209036"/>
                  <a:pt x="2629822" y="1259660"/>
                </a:cubicBezTo>
                <a:lnTo>
                  <a:pt x="2578532" y="1265911"/>
                </a:lnTo>
                <a:lnTo>
                  <a:pt x="2524030" y="1260777"/>
                </a:lnTo>
                <a:lnTo>
                  <a:pt x="2473863" y="1257717"/>
                </a:lnTo>
                <a:lnTo>
                  <a:pt x="2569433" y="1265760"/>
                </a:lnTo>
                <a:lnTo>
                  <a:pt x="2487808" y="1276969"/>
                </a:lnTo>
                <a:cubicBezTo>
                  <a:pt x="2293441" y="1297770"/>
                  <a:pt x="2079747" y="1309272"/>
                  <a:pt x="1855434" y="1309272"/>
                </a:cubicBezTo>
                <a:cubicBezTo>
                  <a:pt x="1631122" y="1309272"/>
                  <a:pt x="1417427" y="1297770"/>
                  <a:pt x="1223061" y="1276969"/>
                </a:cubicBezTo>
                <a:lnTo>
                  <a:pt x="1141435" y="1265760"/>
                </a:lnTo>
                <a:lnTo>
                  <a:pt x="1237007" y="1257716"/>
                </a:lnTo>
                <a:lnTo>
                  <a:pt x="1186836" y="1260777"/>
                </a:lnTo>
                <a:lnTo>
                  <a:pt x="1132336" y="1265911"/>
                </a:lnTo>
                <a:lnTo>
                  <a:pt x="1081046" y="1259660"/>
                </a:lnTo>
                <a:cubicBezTo>
                  <a:pt x="712731" y="1209036"/>
                  <a:pt x="430440" y="1123423"/>
                  <a:pt x="303859" y="1020453"/>
                </a:cubicBezTo>
                <a:lnTo>
                  <a:pt x="299968" y="1016624"/>
                </a:lnTo>
                <a:lnTo>
                  <a:pt x="239397" y="855877"/>
                </a:lnTo>
                <a:lnTo>
                  <a:pt x="1" y="220554"/>
                </a:lnTo>
                <a:lnTo>
                  <a:pt x="1314" y="220554"/>
                </a:lnTo>
                <a:lnTo>
                  <a:pt x="0" y="217503"/>
                </a:lnTo>
                <a:cubicBezTo>
                  <a:pt x="0" y="97379"/>
                  <a:pt x="830706" y="0"/>
                  <a:pt x="1855433" y="0"/>
                </a:cubicBezTo>
                <a:close/>
              </a:path>
            </a:pathLst>
          </a:custGeom>
          <a:gradFill flip="none" rotWithShape="1">
            <a:gsLst>
              <a:gs pos="46000">
                <a:schemeClr val="accent6"/>
              </a:gs>
              <a:gs pos="78000">
                <a:schemeClr val="accent6">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4" name="Freeform: Shape 119">
            <a:extLst>
              <a:ext uri="{FF2B5EF4-FFF2-40B4-BE49-F238E27FC236}">
                <a16:creationId xmlns:a16="http://schemas.microsoft.com/office/drawing/2014/main" id="{04661322-0E89-2E49-9DF0-BB45B12E1D9D}"/>
              </a:ext>
            </a:extLst>
          </p:cNvPr>
          <p:cNvSpPr/>
          <p:nvPr/>
        </p:nvSpPr>
        <p:spPr>
          <a:xfrm>
            <a:off x="5805299" y="4577900"/>
            <a:ext cx="690006" cy="980240"/>
          </a:xfrm>
          <a:custGeom>
            <a:avLst/>
            <a:gdLst>
              <a:gd name="connsiteX0" fmla="*/ 460003 w 920008"/>
              <a:gd name="connsiteY0" fmla="*/ 0 h 1306987"/>
              <a:gd name="connsiteX1" fmla="*/ 717332 w 920008"/>
              <a:gd name="connsiteY1" fmla="*/ 37146 h 1306987"/>
              <a:gd name="connsiteX2" fmla="*/ 738965 w 920008"/>
              <a:gd name="connsiteY2" fmla="*/ 45582 h 1306987"/>
              <a:gd name="connsiteX3" fmla="*/ 738967 w 920008"/>
              <a:gd name="connsiteY3" fmla="*/ 45581 h 1306987"/>
              <a:gd name="connsiteX4" fmla="*/ 785447 w 920008"/>
              <a:gd name="connsiteY4" fmla="*/ 63704 h 1306987"/>
              <a:gd name="connsiteX5" fmla="*/ 910899 w 920008"/>
              <a:gd name="connsiteY5" fmla="*/ 173667 h 1306987"/>
              <a:gd name="connsiteX6" fmla="*/ 920008 w 920008"/>
              <a:gd name="connsiteY6" fmla="*/ 216365 h 1306987"/>
              <a:gd name="connsiteX7" fmla="*/ 892517 w 920008"/>
              <a:gd name="connsiteY7" fmla="*/ 289322 h 1306987"/>
              <a:gd name="connsiteX8" fmla="*/ 884081 w 920008"/>
              <a:gd name="connsiteY8" fmla="*/ 302164 h 1306987"/>
              <a:gd name="connsiteX9" fmla="*/ 596866 w 920008"/>
              <a:gd name="connsiteY9" fmla="*/ 425227 h 1306987"/>
              <a:gd name="connsiteX10" fmla="*/ 460004 w 920008"/>
              <a:gd name="connsiteY10" fmla="*/ 435005 h 1306987"/>
              <a:gd name="connsiteX11" fmla="*/ 460004 w 920008"/>
              <a:gd name="connsiteY11" fmla="*/ 435005 h 1306987"/>
              <a:gd name="connsiteX12" fmla="*/ 884082 w 920008"/>
              <a:gd name="connsiteY12" fmla="*/ 302164 h 1306987"/>
              <a:gd name="connsiteX13" fmla="*/ 892517 w 920008"/>
              <a:gd name="connsiteY13" fmla="*/ 289324 h 1306987"/>
              <a:gd name="connsiteX14" fmla="*/ 892518 w 920008"/>
              <a:gd name="connsiteY14" fmla="*/ 289322 h 1306987"/>
              <a:gd name="connsiteX15" fmla="*/ 588316 w 920008"/>
              <a:gd name="connsiteY15" fmla="*/ 1096630 h 1306987"/>
              <a:gd name="connsiteX16" fmla="*/ 526592 w 920008"/>
              <a:gd name="connsiteY16" fmla="*/ 1260437 h 1306987"/>
              <a:gd name="connsiteX17" fmla="*/ 526591 w 920008"/>
              <a:gd name="connsiteY17" fmla="*/ 1260437 h 1306987"/>
              <a:gd name="connsiteX18" fmla="*/ 524924 w 920008"/>
              <a:gd name="connsiteY18" fmla="*/ 1264861 h 1306987"/>
              <a:gd name="connsiteX19" fmla="*/ 510671 w 920008"/>
              <a:gd name="connsiteY19" fmla="*/ 1285999 h 1306987"/>
              <a:gd name="connsiteX20" fmla="*/ 460002 w 920008"/>
              <a:gd name="connsiteY20" fmla="*/ 1306987 h 1306987"/>
              <a:gd name="connsiteX21" fmla="*/ 409333 w 920008"/>
              <a:gd name="connsiteY21" fmla="*/ 1285999 h 1306987"/>
              <a:gd name="connsiteX22" fmla="*/ 395090 w 920008"/>
              <a:gd name="connsiteY22" fmla="*/ 1264874 h 1306987"/>
              <a:gd name="connsiteX23" fmla="*/ 393409 w 920008"/>
              <a:gd name="connsiteY23" fmla="*/ 1260413 h 1306987"/>
              <a:gd name="connsiteX24" fmla="*/ 27497 w 920008"/>
              <a:gd name="connsiteY24" fmla="*/ 289333 h 1306987"/>
              <a:gd name="connsiteX25" fmla="*/ 27494 w 920008"/>
              <a:gd name="connsiteY25" fmla="*/ 289329 h 1306987"/>
              <a:gd name="connsiteX26" fmla="*/ 0 w 920008"/>
              <a:gd name="connsiteY26" fmla="*/ 216362 h 1306987"/>
              <a:gd name="connsiteX27" fmla="*/ 9107 w 920008"/>
              <a:gd name="connsiteY27" fmla="*/ 173667 h 1306987"/>
              <a:gd name="connsiteX28" fmla="*/ 134559 w 920008"/>
              <a:gd name="connsiteY28" fmla="*/ 63704 h 1306987"/>
              <a:gd name="connsiteX29" fmla="*/ 181040 w 920008"/>
              <a:gd name="connsiteY29" fmla="*/ 45581 h 1306987"/>
              <a:gd name="connsiteX30" fmla="*/ 181042 w 920008"/>
              <a:gd name="connsiteY30" fmla="*/ 45582 h 1306987"/>
              <a:gd name="connsiteX31" fmla="*/ 202675 w 920008"/>
              <a:gd name="connsiteY31" fmla="*/ 37146 h 1306987"/>
              <a:gd name="connsiteX32" fmla="*/ 460003 w 920008"/>
              <a:gd name="connsiteY32" fmla="*/ 0 h 1306987"/>
              <a:gd name="connsiteX0" fmla="*/ 460003 w 920008"/>
              <a:gd name="connsiteY0" fmla="*/ 0 h 1306987"/>
              <a:gd name="connsiteX1" fmla="*/ 717332 w 920008"/>
              <a:gd name="connsiteY1" fmla="*/ 37146 h 1306987"/>
              <a:gd name="connsiteX2" fmla="*/ 738965 w 920008"/>
              <a:gd name="connsiteY2" fmla="*/ 45582 h 1306987"/>
              <a:gd name="connsiteX3" fmla="*/ 738967 w 920008"/>
              <a:gd name="connsiteY3" fmla="*/ 45581 h 1306987"/>
              <a:gd name="connsiteX4" fmla="*/ 785447 w 920008"/>
              <a:gd name="connsiteY4" fmla="*/ 63704 h 1306987"/>
              <a:gd name="connsiteX5" fmla="*/ 910899 w 920008"/>
              <a:gd name="connsiteY5" fmla="*/ 173667 h 1306987"/>
              <a:gd name="connsiteX6" fmla="*/ 920008 w 920008"/>
              <a:gd name="connsiteY6" fmla="*/ 216365 h 1306987"/>
              <a:gd name="connsiteX7" fmla="*/ 892517 w 920008"/>
              <a:gd name="connsiteY7" fmla="*/ 289322 h 1306987"/>
              <a:gd name="connsiteX8" fmla="*/ 884081 w 920008"/>
              <a:gd name="connsiteY8" fmla="*/ 302164 h 1306987"/>
              <a:gd name="connsiteX9" fmla="*/ 596866 w 920008"/>
              <a:gd name="connsiteY9" fmla="*/ 425227 h 1306987"/>
              <a:gd name="connsiteX10" fmla="*/ 460004 w 920008"/>
              <a:gd name="connsiteY10" fmla="*/ 435005 h 1306987"/>
              <a:gd name="connsiteX11" fmla="*/ 884082 w 920008"/>
              <a:gd name="connsiteY11" fmla="*/ 302164 h 1306987"/>
              <a:gd name="connsiteX12" fmla="*/ 892517 w 920008"/>
              <a:gd name="connsiteY12" fmla="*/ 289324 h 1306987"/>
              <a:gd name="connsiteX13" fmla="*/ 892518 w 920008"/>
              <a:gd name="connsiteY13" fmla="*/ 289322 h 1306987"/>
              <a:gd name="connsiteX14" fmla="*/ 588316 w 920008"/>
              <a:gd name="connsiteY14" fmla="*/ 1096630 h 1306987"/>
              <a:gd name="connsiteX15" fmla="*/ 526592 w 920008"/>
              <a:gd name="connsiteY15" fmla="*/ 1260437 h 1306987"/>
              <a:gd name="connsiteX16" fmla="*/ 526591 w 920008"/>
              <a:gd name="connsiteY16" fmla="*/ 1260437 h 1306987"/>
              <a:gd name="connsiteX17" fmla="*/ 524924 w 920008"/>
              <a:gd name="connsiteY17" fmla="*/ 1264861 h 1306987"/>
              <a:gd name="connsiteX18" fmla="*/ 510671 w 920008"/>
              <a:gd name="connsiteY18" fmla="*/ 1285999 h 1306987"/>
              <a:gd name="connsiteX19" fmla="*/ 460002 w 920008"/>
              <a:gd name="connsiteY19" fmla="*/ 1306987 h 1306987"/>
              <a:gd name="connsiteX20" fmla="*/ 409333 w 920008"/>
              <a:gd name="connsiteY20" fmla="*/ 1285999 h 1306987"/>
              <a:gd name="connsiteX21" fmla="*/ 395090 w 920008"/>
              <a:gd name="connsiteY21" fmla="*/ 1264874 h 1306987"/>
              <a:gd name="connsiteX22" fmla="*/ 393409 w 920008"/>
              <a:gd name="connsiteY22" fmla="*/ 1260413 h 1306987"/>
              <a:gd name="connsiteX23" fmla="*/ 27497 w 920008"/>
              <a:gd name="connsiteY23" fmla="*/ 289333 h 1306987"/>
              <a:gd name="connsiteX24" fmla="*/ 27494 w 920008"/>
              <a:gd name="connsiteY24" fmla="*/ 289329 h 1306987"/>
              <a:gd name="connsiteX25" fmla="*/ 0 w 920008"/>
              <a:gd name="connsiteY25" fmla="*/ 216362 h 1306987"/>
              <a:gd name="connsiteX26" fmla="*/ 9107 w 920008"/>
              <a:gd name="connsiteY26" fmla="*/ 173667 h 1306987"/>
              <a:gd name="connsiteX27" fmla="*/ 134559 w 920008"/>
              <a:gd name="connsiteY27" fmla="*/ 63704 h 1306987"/>
              <a:gd name="connsiteX28" fmla="*/ 181040 w 920008"/>
              <a:gd name="connsiteY28" fmla="*/ 45581 h 1306987"/>
              <a:gd name="connsiteX29" fmla="*/ 181042 w 920008"/>
              <a:gd name="connsiteY29" fmla="*/ 45582 h 1306987"/>
              <a:gd name="connsiteX30" fmla="*/ 202675 w 920008"/>
              <a:gd name="connsiteY30" fmla="*/ 37146 h 1306987"/>
              <a:gd name="connsiteX31" fmla="*/ 460003 w 920008"/>
              <a:gd name="connsiteY31" fmla="*/ 0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 name="connsiteX29" fmla="*/ 596866 w 920008"/>
              <a:gd name="connsiteY29" fmla="*/ 425227 h 1306987"/>
              <a:gd name="connsiteX30" fmla="*/ 551444 w 920008"/>
              <a:gd name="connsiteY30" fmla="*/ 526445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 name="connsiteX29" fmla="*/ 551444 w 920008"/>
              <a:gd name="connsiteY29" fmla="*/ 526445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20008" h="1306987">
                <a:moveTo>
                  <a:pt x="884082" y="302164"/>
                </a:moveTo>
                <a:lnTo>
                  <a:pt x="892517" y="289324"/>
                </a:lnTo>
                <a:cubicBezTo>
                  <a:pt x="892517" y="289323"/>
                  <a:pt x="892518" y="289323"/>
                  <a:pt x="892518" y="289322"/>
                </a:cubicBezTo>
                <a:lnTo>
                  <a:pt x="588316" y="1096630"/>
                </a:lnTo>
                <a:lnTo>
                  <a:pt x="526592" y="1260437"/>
                </a:lnTo>
                <a:lnTo>
                  <a:pt x="526591" y="1260437"/>
                </a:lnTo>
                <a:lnTo>
                  <a:pt x="524924" y="1264861"/>
                </a:lnTo>
                <a:lnTo>
                  <a:pt x="510671" y="1285999"/>
                </a:lnTo>
                <a:cubicBezTo>
                  <a:pt x="497704" y="1298967"/>
                  <a:pt x="479790" y="1306987"/>
                  <a:pt x="460002" y="1306987"/>
                </a:cubicBezTo>
                <a:cubicBezTo>
                  <a:pt x="440215" y="1306987"/>
                  <a:pt x="422300" y="1298967"/>
                  <a:pt x="409333" y="1285999"/>
                </a:cubicBezTo>
                <a:lnTo>
                  <a:pt x="395090" y="1264874"/>
                </a:lnTo>
                <a:lnTo>
                  <a:pt x="393409" y="1260413"/>
                </a:lnTo>
                <a:lnTo>
                  <a:pt x="27497" y="289333"/>
                </a:lnTo>
                <a:cubicBezTo>
                  <a:pt x="27496" y="289332"/>
                  <a:pt x="27495" y="289330"/>
                  <a:pt x="27494" y="289329"/>
                </a:cubicBezTo>
                <a:lnTo>
                  <a:pt x="0" y="216362"/>
                </a:lnTo>
                <a:lnTo>
                  <a:pt x="9107" y="173667"/>
                </a:lnTo>
                <a:cubicBezTo>
                  <a:pt x="27500" y="131191"/>
                  <a:pt x="72093" y="93224"/>
                  <a:pt x="134559" y="63704"/>
                </a:cubicBezTo>
                <a:lnTo>
                  <a:pt x="181040" y="45581"/>
                </a:lnTo>
                <a:cubicBezTo>
                  <a:pt x="181041" y="45581"/>
                  <a:pt x="181041" y="45582"/>
                  <a:pt x="181042" y="45582"/>
                </a:cubicBezTo>
                <a:lnTo>
                  <a:pt x="202675" y="37146"/>
                </a:lnTo>
                <a:cubicBezTo>
                  <a:pt x="276131" y="13694"/>
                  <a:pt x="364683" y="0"/>
                  <a:pt x="460003" y="0"/>
                </a:cubicBezTo>
                <a:cubicBezTo>
                  <a:pt x="555323" y="0"/>
                  <a:pt x="643876" y="13694"/>
                  <a:pt x="717332" y="37146"/>
                </a:cubicBezTo>
                <a:lnTo>
                  <a:pt x="738965" y="45582"/>
                </a:lnTo>
                <a:cubicBezTo>
                  <a:pt x="738966" y="45582"/>
                  <a:pt x="738966" y="45581"/>
                  <a:pt x="738967" y="45581"/>
                </a:cubicBezTo>
                <a:lnTo>
                  <a:pt x="785447" y="63704"/>
                </a:lnTo>
                <a:cubicBezTo>
                  <a:pt x="847913" y="93224"/>
                  <a:pt x="892507" y="131191"/>
                  <a:pt x="910899" y="173667"/>
                </a:cubicBezTo>
                <a:lnTo>
                  <a:pt x="920008" y="216365"/>
                </a:lnTo>
                <a:lnTo>
                  <a:pt x="892517" y="289322"/>
                </a:lnTo>
                <a:lnTo>
                  <a:pt x="884081" y="302164"/>
                </a:lnTo>
              </a:path>
            </a:pathLst>
          </a:custGeom>
          <a:gradFill flip="none" rotWithShape="1">
            <a:gsLst>
              <a:gs pos="30000">
                <a:srgbClr val="FF5A28"/>
              </a:gs>
              <a:gs pos="100000">
                <a:srgbClr val="DF3836"/>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 name="Freeform: Shape 116">
            <a:extLst>
              <a:ext uri="{FF2B5EF4-FFF2-40B4-BE49-F238E27FC236}">
                <a16:creationId xmlns:a16="http://schemas.microsoft.com/office/drawing/2014/main" id="{774B26F3-2B2E-AF43-BAB2-58125D96D676}"/>
              </a:ext>
            </a:extLst>
          </p:cNvPr>
          <p:cNvSpPr/>
          <p:nvPr/>
        </p:nvSpPr>
        <p:spPr>
          <a:xfrm>
            <a:off x="5448812" y="3649093"/>
            <a:ext cx="1402980" cy="982414"/>
          </a:xfrm>
          <a:custGeom>
            <a:avLst/>
            <a:gdLst>
              <a:gd name="connsiteX0" fmla="*/ 935318 w 1870640"/>
              <a:gd name="connsiteY0" fmla="*/ 874879 h 1309885"/>
              <a:gd name="connsiteX1" fmla="*/ 1524558 w 1870640"/>
              <a:gd name="connsiteY1" fmla="*/ 1048547 h 1309885"/>
              <a:gd name="connsiteX2" fmla="*/ 1534693 w 1870640"/>
              <a:gd name="connsiteY2" fmla="*/ 1084905 h 1309885"/>
              <a:gd name="connsiteX3" fmla="*/ 1508160 w 1870640"/>
              <a:gd name="connsiteY3" fmla="*/ 1155319 h 1309885"/>
              <a:gd name="connsiteX4" fmla="*/ 1489511 w 1870640"/>
              <a:gd name="connsiteY4" fmla="*/ 1177044 h 1309885"/>
              <a:gd name="connsiteX5" fmla="*/ 1271600 w 1870640"/>
              <a:gd name="connsiteY5" fmla="*/ 1272739 h 1309885"/>
              <a:gd name="connsiteX6" fmla="*/ 1214283 w 1870640"/>
              <a:gd name="connsiteY6" fmla="*/ 1283990 h 1309885"/>
              <a:gd name="connsiteX7" fmla="*/ 1169434 w 1870640"/>
              <a:gd name="connsiteY7" fmla="*/ 1292793 h 1309885"/>
              <a:gd name="connsiteX8" fmla="*/ 935319 w 1870640"/>
              <a:gd name="connsiteY8" fmla="*/ 1309885 h 1309885"/>
              <a:gd name="connsiteX9" fmla="*/ 701204 w 1870640"/>
              <a:gd name="connsiteY9" fmla="*/ 1292793 h 1309885"/>
              <a:gd name="connsiteX10" fmla="*/ 656356 w 1870640"/>
              <a:gd name="connsiteY10" fmla="*/ 1283990 h 1309885"/>
              <a:gd name="connsiteX11" fmla="*/ 677991 w 1870640"/>
              <a:gd name="connsiteY11" fmla="*/ 1275554 h 1309885"/>
              <a:gd name="connsiteX12" fmla="*/ 677990 w 1870640"/>
              <a:gd name="connsiteY12" fmla="*/ 1275554 h 1309885"/>
              <a:gd name="connsiteX13" fmla="*/ 656355 w 1870640"/>
              <a:gd name="connsiteY13" fmla="*/ 1283990 h 1309885"/>
              <a:gd name="connsiteX14" fmla="*/ 599036 w 1870640"/>
              <a:gd name="connsiteY14" fmla="*/ 1272739 h 1309885"/>
              <a:gd name="connsiteX15" fmla="*/ 381125 w 1870640"/>
              <a:gd name="connsiteY15" fmla="*/ 1177044 h 1309885"/>
              <a:gd name="connsiteX16" fmla="*/ 362479 w 1870640"/>
              <a:gd name="connsiteY16" fmla="*/ 1155323 h 1309885"/>
              <a:gd name="connsiteX17" fmla="*/ 335944 w 1870640"/>
              <a:gd name="connsiteY17" fmla="*/ 1084902 h 1309885"/>
              <a:gd name="connsiteX18" fmla="*/ 346078 w 1870640"/>
              <a:gd name="connsiteY18" fmla="*/ 1048547 h 1309885"/>
              <a:gd name="connsiteX19" fmla="*/ 935318 w 1870640"/>
              <a:gd name="connsiteY19" fmla="*/ 874879 h 1309885"/>
              <a:gd name="connsiteX20" fmla="*/ 935320 w 1870640"/>
              <a:gd name="connsiteY20" fmla="*/ 0 h 1309885"/>
              <a:gd name="connsiteX21" fmla="*/ 1461691 w 1870640"/>
              <a:gd name="connsiteY21" fmla="*/ 37146 h 1309885"/>
              <a:gd name="connsiteX22" fmla="*/ 1486139 w 1870640"/>
              <a:gd name="connsiteY22" fmla="*/ 41806 h 1309885"/>
              <a:gd name="connsiteX23" fmla="*/ 1601022 w 1870640"/>
              <a:gd name="connsiteY23" fmla="*/ 63705 h 1309885"/>
              <a:gd name="connsiteX24" fmla="*/ 1857638 w 1870640"/>
              <a:gd name="connsiteY24" fmla="*/ 173668 h 1309885"/>
              <a:gd name="connsiteX25" fmla="*/ 1870640 w 1870640"/>
              <a:gd name="connsiteY25" fmla="*/ 193351 h 1309885"/>
              <a:gd name="connsiteX26" fmla="*/ 1838564 w 1870640"/>
              <a:gd name="connsiteY26" fmla="*/ 278476 h 1309885"/>
              <a:gd name="connsiteX27" fmla="*/ 1838562 w 1870640"/>
              <a:gd name="connsiteY27" fmla="*/ 278478 h 1309885"/>
              <a:gd name="connsiteX28" fmla="*/ 1534693 w 1870640"/>
              <a:gd name="connsiteY28" fmla="*/ 1084904 h 1309885"/>
              <a:gd name="connsiteX29" fmla="*/ 1524558 w 1870640"/>
              <a:gd name="connsiteY29" fmla="*/ 1048546 h 1309885"/>
              <a:gd name="connsiteX30" fmla="*/ 935318 w 1870640"/>
              <a:gd name="connsiteY30" fmla="*/ 874878 h 1309885"/>
              <a:gd name="connsiteX31" fmla="*/ 346078 w 1870640"/>
              <a:gd name="connsiteY31" fmla="*/ 1048546 h 1309885"/>
              <a:gd name="connsiteX32" fmla="*/ 335944 w 1870640"/>
              <a:gd name="connsiteY32" fmla="*/ 1084901 h 1309885"/>
              <a:gd name="connsiteX33" fmla="*/ 32075 w 1870640"/>
              <a:gd name="connsiteY33" fmla="*/ 278475 h 1309885"/>
              <a:gd name="connsiteX34" fmla="*/ 32076 w 1870640"/>
              <a:gd name="connsiteY34" fmla="*/ 278476 h 1309885"/>
              <a:gd name="connsiteX35" fmla="*/ 0 w 1870640"/>
              <a:gd name="connsiteY35" fmla="*/ 193351 h 1309885"/>
              <a:gd name="connsiteX36" fmla="*/ 13002 w 1870640"/>
              <a:gd name="connsiteY36" fmla="*/ 173668 h 1309885"/>
              <a:gd name="connsiteX37" fmla="*/ 269618 w 1870640"/>
              <a:gd name="connsiteY37" fmla="*/ 63705 h 1309885"/>
              <a:gd name="connsiteX38" fmla="*/ 384501 w 1870640"/>
              <a:gd name="connsiteY38" fmla="*/ 41806 h 1309885"/>
              <a:gd name="connsiteX39" fmla="*/ 408949 w 1870640"/>
              <a:gd name="connsiteY39" fmla="*/ 37146 h 1309885"/>
              <a:gd name="connsiteX40" fmla="*/ 935320 w 1870640"/>
              <a:gd name="connsiteY40" fmla="*/ 0 h 1309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70640" h="1309885">
                <a:moveTo>
                  <a:pt x="935318" y="874879"/>
                </a:moveTo>
                <a:cubicBezTo>
                  <a:pt x="1225973" y="874879"/>
                  <a:pt x="1468474" y="949435"/>
                  <a:pt x="1524558" y="1048547"/>
                </a:cubicBezTo>
                <a:lnTo>
                  <a:pt x="1534693" y="1084905"/>
                </a:lnTo>
                <a:lnTo>
                  <a:pt x="1508160" y="1155319"/>
                </a:lnTo>
                <a:lnTo>
                  <a:pt x="1489511" y="1177044"/>
                </a:lnTo>
                <a:cubicBezTo>
                  <a:pt x="1443858" y="1216076"/>
                  <a:pt x="1367593" y="1249287"/>
                  <a:pt x="1271600" y="1272739"/>
                </a:cubicBezTo>
                <a:lnTo>
                  <a:pt x="1214283" y="1283990"/>
                </a:lnTo>
                <a:lnTo>
                  <a:pt x="1169434" y="1292793"/>
                </a:lnTo>
                <a:cubicBezTo>
                  <a:pt x="1097477" y="1303799"/>
                  <a:pt x="1018363" y="1309885"/>
                  <a:pt x="935319" y="1309885"/>
                </a:cubicBezTo>
                <a:cubicBezTo>
                  <a:pt x="852275" y="1309885"/>
                  <a:pt x="773162" y="1303799"/>
                  <a:pt x="701204" y="1292793"/>
                </a:cubicBezTo>
                <a:lnTo>
                  <a:pt x="656356" y="1283990"/>
                </a:lnTo>
                <a:lnTo>
                  <a:pt x="677991" y="1275554"/>
                </a:lnTo>
                <a:cubicBezTo>
                  <a:pt x="681597" y="1274148"/>
                  <a:pt x="681596" y="1274148"/>
                  <a:pt x="677990" y="1275554"/>
                </a:cubicBezTo>
                <a:lnTo>
                  <a:pt x="656355" y="1283990"/>
                </a:lnTo>
                <a:lnTo>
                  <a:pt x="599036" y="1272739"/>
                </a:lnTo>
                <a:cubicBezTo>
                  <a:pt x="503043" y="1249287"/>
                  <a:pt x="426778" y="1216076"/>
                  <a:pt x="381125" y="1177044"/>
                </a:cubicBezTo>
                <a:lnTo>
                  <a:pt x="362479" y="1155323"/>
                </a:lnTo>
                <a:lnTo>
                  <a:pt x="335944" y="1084902"/>
                </a:lnTo>
                <a:lnTo>
                  <a:pt x="346078" y="1048547"/>
                </a:lnTo>
                <a:cubicBezTo>
                  <a:pt x="402162" y="949435"/>
                  <a:pt x="644663" y="874879"/>
                  <a:pt x="935318" y="874879"/>
                </a:cubicBezTo>
                <a:close/>
                <a:moveTo>
                  <a:pt x="935320" y="0"/>
                </a:moveTo>
                <a:cubicBezTo>
                  <a:pt x="1130300" y="0"/>
                  <a:pt x="1311436" y="13694"/>
                  <a:pt x="1461691" y="37146"/>
                </a:cubicBezTo>
                <a:lnTo>
                  <a:pt x="1486139" y="41806"/>
                </a:lnTo>
                <a:lnTo>
                  <a:pt x="1601022" y="63705"/>
                </a:lnTo>
                <a:cubicBezTo>
                  <a:pt x="1728798" y="93225"/>
                  <a:pt x="1820016" y="131191"/>
                  <a:pt x="1857638" y="173668"/>
                </a:cubicBezTo>
                <a:lnTo>
                  <a:pt x="1870640" y="193351"/>
                </a:lnTo>
                <a:lnTo>
                  <a:pt x="1838564" y="278476"/>
                </a:lnTo>
                <a:lnTo>
                  <a:pt x="1838562" y="278478"/>
                </a:lnTo>
                <a:lnTo>
                  <a:pt x="1534693" y="1084904"/>
                </a:lnTo>
                <a:lnTo>
                  <a:pt x="1524558" y="1048546"/>
                </a:lnTo>
                <a:cubicBezTo>
                  <a:pt x="1468474" y="949434"/>
                  <a:pt x="1225973" y="874878"/>
                  <a:pt x="935318" y="874878"/>
                </a:cubicBezTo>
                <a:cubicBezTo>
                  <a:pt x="644663" y="874878"/>
                  <a:pt x="402162" y="949434"/>
                  <a:pt x="346078" y="1048546"/>
                </a:cubicBezTo>
                <a:lnTo>
                  <a:pt x="335944" y="1084901"/>
                </a:lnTo>
                <a:lnTo>
                  <a:pt x="32075" y="278475"/>
                </a:lnTo>
                <a:lnTo>
                  <a:pt x="32076" y="278476"/>
                </a:lnTo>
                <a:lnTo>
                  <a:pt x="0" y="193351"/>
                </a:lnTo>
                <a:lnTo>
                  <a:pt x="13002" y="173668"/>
                </a:lnTo>
                <a:cubicBezTo>
                  <a:pt x="50624" y="131191"/>
                  <a:pt x="141842" y="93225"/>
                  <a:pt x="269618" y="63705"/>
                </a:cubicBezTo>
                <a:lnTo>
                  <a:pt x="384501" y="41806"/>
                </a:lnTo>
                <a:lnTo>
                  <a:pt x="408949" y="37146"/>
                </a:lnTo>
                <a:cubicBezTo>
                  <a:pt x="559205" y="13694"/>
                  <a:pt x="740340" y="0"/>
                  <a:pt x="935320" y="0"/>
                </a:cubicBezTo>
                <a:close/>
              </a:path>
            </a:pathLst>
          </a:custGeom>
          <a:gradFill flip="none" rotWithShape="1">
            <a:gsLst>
              <a:gs pos="0">
                <a:schemeClr val="accent3"/>
              </a:gs>
              <a:gs pos="78000">
                <a:schemeClr val="accent3">
                  <a:lumMod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 name="Freeform: Shape 113">
            <a:extLst>
              <a:ext uri="{FF2B5EF4-FFF2-40B4-BE49-F238E27FC236}">
                <a16:creationId xmlns:a16="http://schemas.microsoft.com/office/drawing/2014/main" id="{513C3DF4-CAB5-9640-8C02-FC80B69236CC}"/>
              </a:ext>
            </a:extLst>
          </p:cNvPr>
          <p:cNvSpPr/>
          <p:nvPr/>
        </p:nvSpPr>
        <p:spPr>
          <a:xfrm>
            <a:off x="5102216" y="2723198"/>
            <a:ext cx="2096171" cy="981384"/>
          </a:xfrm>
          <a:custGeom>
            <a:avLst/>
            <a:gdLst>
              <a:gd name="connsiteX0" fmla="*/ 1397448 w 2794895"/>
              <a:gd name="connsiteY0" fmla="*/ 1234526 h 1308512"/>
              <a:gd name="connsiteX1" fmla="*/ 1923819 w 2794895"/>
              <a:gd name="connsiteY1" fmla="*/ 1271672 h 1308512"/>
              <a:gd name="connsiteX2" fmla="*/ 1948267 w 2794895"/>
              <a:gd name="connsiteY2" fmla="*/ 1276332 h 1308512"/>
              <a:gd name="connsiteX3" fmla="*/ 1812119 w 2794895"/>
              <a:gd name="connsiteY3" fmla="*/ 1291420 h 1308512"/>
              <a:gd name="connsiteX4" fmla="*/ 1397448 w 2794895"/>
              <a:gd name="connsiteY4" fmla="*/ 1308512 h 1308512"/>
              <a:gd name="connsiteX5" fmla="*/ 982777 w 2794895"/>
              <a:gd name="connsiteY5" fmla="*/ 1291420 h 1308512"/>
              <a:gd name="connsiteX6" fmla="*/ 846630 w 2794895"/>
              <a:gd name="connsiteY6" fmla="*/ 1276332 h 1308512"/>
              <a:gd name="connsiteX7" fmla="*/ 871077 w 2794895"/>
              <a:gd name="connsiteY7" fmla="*/ 1271672 h 1308512"/>
              <a:gd name="connsiteX8" fmla="*/ 1397448 w 2794895"/>
              <a:gd name="connsiteY8" fmla="*/ 1234526 h 1308512"/>
              <a:gd name="connsiteX9" fmla="*/ 674350 w 2794895"/>
              <a:gd name="connsiteY9" fmla="*/ 31386 h 1308512"/>
              <a:gd name="connsiteX10" fmla="*/ 765075 w 2794895"/>
              <a:gd name="connsiteY10" fmla="*/ 42444 h 1308512"/>
              <a:gd name="connsiteX11" fmla="*/ 1397448 w 2794895"/>
              <a:gd name="connsiteY11" fmla="*/ 74747 h 1308512"/>
              <a:gd name="connsiteX12" fmla="*/ 2029821 w 2794895"/>
              <a:gd name="connsiteY12" fmla="*/ 42444 h 1308512"/>
              <a:gd name="connsiteX13" fmla="*/ 2120546 w 2794895"/>
              <a:gd name="connsiteY13" fmla="*/ 31386 h 1308512"/>
              <a:gd name="connsiteX14" fmla="*/ 2181694 w 2794895"/>
              <a:gd name="connsiteY14" fmla="*/ 37147 h 1308512"/>
              <a:gd name="connsiteX15" fmla="*/ 2792877 w 2794895"/>
              <a:gd name="connsiteY15" fmla="*/ 195266 h 1308512"/>
              <a:gd name="connsiteX16" fmla="*/ 2794895 w 2794895"/>
              <a:gd name="connsiteY16" fmla="*/ 201461 h 1308512"/>
              <a:gd name="connsiteX17" fmla="*/ 2772772 w 2794895"/>
              <a:gd name="connsiteY17" fmla="*/ 260171 h 1308512"/>
              <a:gd name="connsiteX18" fmla="*/ 2772771 w 2794895"/>
              <a:gd name="connsiteY18" fmla="*/ 260173 h 1308512"/>
              <a:gd name="connsiteX19" fmla="*/ 2461554 w 2794895"/>
              <a:gd name="connsiteY19" fmla="*/ 1086096 h 1308512"/>
              <a:gd name="connsiteX20" fmla="*/ 2445281 w 2794895"/>
              <a:gd name="connsiteY20" fmla="*/ 1129283 h 1308512"/>
              <a:gd name="connsiteX21" fmla="*/ 2441125 w 2794895"/>
              <a:gd name="connsiteY21" fmla="*/ 1134843 h 1308512"/>
              <a:gd name="connsiteX22" fmla="*/ 1993079 w 2794895"/>
              <a:gd name="connsiteY22" fmla="*/ 1271365 h 1308512"/>
              <a:gd name="connsiteX23" fmla="*/ 1948267 w 2794895"/>
              <a:gd name="connsiteY23" fmla="*/ 1276331 h 1308512"/>
              <a:gd name="connsiteX24" fmla="*/ 1923819 w 2794895"/>
              <a:gd name="connsiteY24" fmla="*/ 1271671 h 1308512"/>
              <a:gd name="connsiteX25" fmla="*/ 1397448 w 2794895"/>
              <a:gd name="connsiteY25" fmla="*/ 1234525 h 1308512"/>
              <a:gd name="connsiteX26" fmla="*/ 871077 w 2794895"/>
              <a:gd name="connsiteY26" fmla="*/ 1271671 h 1308512"/>
              <a:gd name="connsiteX27" fmla="*/ 846629 w 2794895"/>
              <a:gd name="connsiteY27" fmla="*/ 1276331 h 1308512"/>
              <a:gd name="connsiteX28" fmla="*/ 801817 w 2794895"/>
              <a:gd name="connsiteY28" fmla="*/ 1271365 h 1308512"/>
              <a:gd name="connsiteX29" fmla="*/ 353771 w 2794895"/>
              <a:gd name="connsiteY29" fmla="*/ 1134843 h 1308512"/>
              <a:gd name="connsiteX30" fmla="*/ 349615 w 2794895"/>
              <a:gd name="connsiteY30" fmla="*/ 1129283 h 1308512"/>
              <a:gd name="connsiteX31" fmla="*/ 333342 w 2794895"/>
              <a:gd name="connsiteY31" fmla="*/ 1086096 h 1308512"/>
              <a:gd name="connsiteX32" fmla="*/ 22127 w 2794895"/>
              <a:gd name="connsiteY32" fmla="*/ 260176 h 1308512"/>
              <a:gd name="connsiteX33" fmla="*/ 22125 w 2794895"/>
              <a:gd name="connsiteY33" fmla="*/ 260174 h 1308512"/>
              <a:gd name="connsiteX34" fmla="*/ 0 w 2794895"/>
              <a:gd name="connsiteY34" fmla="*/ 201458 h 1308512"/>
              <a:gd name="connsiteX35" fmla="*/ 2017 w 2794895"/>
              <a:gd name="connsiteY35" fmla="*/ 195266 h 1308512"/>
              <a:gd name="connsiteX36" fmla="*/ 613200 w 2794895"/>
              <a:gd name="connsiteY36" fmla="*/ 37147 h 1308512"/>
              <a:gd name="connsiteX37" fmla="*/ 1397447 w 2794895"/>
              <a:gd name="connsiteY37" fmla="*/ 0 h 1308512"/>
              <a:gd name="connsiteX38" fmla="*/ 2066044 w 2794895"/>
              <a:gd name="connsiteY38" fmla="*/ 26251 h 1308512"/>
              <a:gd name="connsiteX39" fmla="*/ 2120546 w 2794895"/>
              <a:gd name="connsiteY39" fmla="*/ 31385 h 1308512"/>
              <a:gd name="connsiteX40" fmla="*/ 2029821 w 2794895"/>
              <a:gd name="connsiteY40" fmla="*/ 42443 h 1308512"/>
              <a:gd name="connsiteX41" fmla="*/ 1397448 w 2794895"/>
              <a:gd name="connsiteY41" fmla="*/ 74746 h 1308512"/>
              <a:gd name="connsiteX42" fmla="*/ 765075 w 2794895"/>
              <a:gd name="connsiteY42" fmla="*/ 42443 h 1308512"/>
              <a:gd name="connsiteX43" fmla="*/ 674350 w 2794895"/>
              <a:gd name="connsiteY43" fmla="*/ 31385 h 1308512"/>
              <a:gd name="connsiteX44" fmla="*/ 728850 w 2794895"/>
              <a:gd name="connsiteY44" fmla="*/ 26251 h 1308512"/>
              <a:gd name="connsiteX45" fmla="*/ 1397447 w 2794895"/>
              <a:gd name="connsiteY45" fmla="*/ 0 h 130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94895" h="1308512">
                <a:moveTo>
                  <a:pt x="1397448" y="1234526"/>
                </a:moveTo>
                <a:cubicBezTo>
                  <a:pt x="1592428" y="1234526"/>
                  <a:pt x="1773564" y="1248220"/>
                  <a:pt x="1923819" y="1271672"/>
                </a:cubicBezTo>
                <a:lnTo>
                  <a:pt x="1948267" y="1276332"/>
                </a:lnTo>
                <a:lnTo>
                  <a:pt x="1812119" y="1291420"/>
                </a:lnTo>
                <a:cubicBezTo>
                  <a:pt x="1684666" y="1302426"/>
                  <a:pt x="1544539" y="1308512"/>
                  <a:pt x="1397448" y="1308512"/>
                </a:cubicBezTo>
                <a:cubicBezTo>
                  <a:pt x="1250358" y="1308512"/>
                  <a:pt x="1110230" y="1302426"/>
                  <a:pt x="982777" y="1291420"/>
                </a:cubicBezTo>
                <a:lnTo>
                  <a:pt x="846630" y="1276332"/>
                </a:lnTo>
                <a:lnTo>
                  <a:pt x="871077" y="1271672"/>
                </a:lnTo>
                <a:cubicBezTo>
                  <a:pt x="1021333" y="1248220"/>
                  <a:pt x="1202469" y="1234526"/>
                  <a:pt x="1397448" y="1234526"/>
                </a:cubicBezTo>
                <a:close/>
                <a:moveTo>
                  <a:pt x="674350" y="31386"/>
                </a:moveTo>
                <a:lnTo>
                  <a:pt x="765075" y="42444"/>
                </a:lnTo>
                <a:cubicBezTo>
                  <a:pt x="959441" y="63245"/>
                  <a:pt x="1173136" y="74747"/>
                  <a:pt x="1397448" y="74747"/>
                </a:cubicBezTo>
                <a:cubicBezTo>
                  <a:pt x="1621761" y="74747"/>
                  <a:pt x="1835455" y="63245"/>
                  <a:pt x="2029821" y="42444"/>
                </a:cubicBezTo>
                <a:lnTo>
                  <a:pt x="2120546" y="31386"/>
                </a:lnTo>
                <a:lnTo>
                  <a:pt x="2181694" y="37147"/>
                </a:lnTo>
                <a:cubicBezTo>
                  <a:pt x="2517496" y="72325"/>
                  <a:pt x="2749779" y="129459"/>
                  <a:pt x="2792877" y="195266"/>
                </a:cubicBezTo>
                <a:lnTo>
                  <a:pt x="2794895" y="201461"/>
                </a:lnTo>
                <a:lnTo>
                  <a:pt x="2772772" y="260171"/>
                </a:lnTo>
                <a:lnTo>
                  <a:pt x="2772771" y="260173"/>
                </a:lnTo>
                <a:lnTo>
                  <a:pt x="2461554" y="1086096"/>
                </a:lnTo>
                <a:lnTo>
                  <a:pt x="2445281" y="1129283"/>
                </a:lnTo>
                <a:lnTo>
                  <a:pt x="2441125" y="1134843"/>
                </a:lnTo>
                <a:cubicBezTo>
                  <a:pt x="2384362" y="1191478"/>
                  <a:pt x="2219781" y="1240095"/>
                  <a:pt x="1993079" y="1271365"/>
                </a:cubicBezTo>
                <a:lnTo>
                  <a:pt x="1948267" y="1276331"/>
                </a:lnTo>
                <a:lnTo>
                  <a:pt x="1923819" y="1271671"/>
                </a:lnTo>
                <a:cubicBezTo>
                  <a:pt x="1773564" y="1248219"/>
                  <a:pt x="1592428" y="1234525"/>
                  <a:pt x="1397448" y="1234525"/>
                </a:cubicBezTo>
                <a:cubicBezTo>
                  <a:pt x="1202468" y="1234525"/>
                  <a:pt x="1021333" y="1248219"/>
                  <a:pt x="871077" y="1271671"/>
                </a:cubicBezTo>
                <a:lnTo>
                  <a:pt x="846629" y="1276331"/>
                </a:lnTo>
                <a:lnTo>
                  <a:pt x="801817" y="1271365"/>
                </a:lnTo>
                <a:cubicBezTo>
                  <a:pt x="575115" y="1240095"/>
                  <a:pt x="410534" y="1191478"/>
                  <a:pt x="353771" y="1134843"/>
                </a:cubicBezTo>
                <a:lnTo>
                  <a:pt x="349615" y="1129283"/>
                </a:lnTo>
                <a:lnTo>
                  <a:pt x="333342" y="1086096"/>
                </a:lnTo>
                <a:lnTo>
                  <a:pt x="22127" y="260176"/>
                </a:lnTo>
                <a:lnTo>
                  <a:pt x="22125" y="260174"/>
                </a:lnTo>
                <a:lnTo>
                  <a:pt x="0" y="201458"/>
                </a:lnTo>
                <a:lnTo>
                  <a:pt x="2017" y="195266"/>
                </a:lnTo>
                <a:cubicBezTo>
                  <a:pt x="45115" y="129459"/>
                  <a:pt x="277398" y="72325"/>
                  <a:pt x="613200" y="37147"/>
                </a:cubicBezTo>
                <a:close/>
                <a:moveTo>
                  <a:pt x="1397447" y="0"/>
                </a:moveTo>
                <a:cubicBezTo>
                  <a:pt x="1639533" y="0"/>
                  <a:pt x="1867295" y="9510"/>
                  <a:pt x="2066044" y="26251"/>
                </a:cubicBezTo>
                <a:lnTo>
                  <a:pt x="2120546" y="31385"/>
                </a:lnTo>
                <a:lnTo>
                  <a:pt x="2029821" y="42443"/>
                </a:lnTo>
                <a:cubicBezTo>
                  <a:pt x="1835455" y="63244"/>
                  <a:pt x="1621761" y="74746"/>
                  <a:pt x="1397448" y="74746"/>
                </a:cubicBezTo>
                <a:cubicBezTo>
                  <a:pt x="1173136" y="74746"/>
                  <a:pt x="959441" y="63244"/>
                  <a:pt x="765075" y="42443"/>
                </a:cubicBezTo>
                <a:lnTo>
                  <a:pt x="674350" y="31385"/>
                </a:lnTo>
                <a:lnTo>
                  <a:pt x="728850" y="26251"/>
                </a:lnTo>
                <a:cubicBezTo>
                  <a:pt x="927599" y="9510"/>
                  <a:pt x="1155362" y="0"/>
                  <a:pt x="1397447" y="0"/>
                </a:cubicBezTo>
                <a:close/>
              </a:path>
            </a:pathLst>
          </a:custGeom>
          <a:gradFill flip="none" rotWithShape="1">
            <a:gsLst>
              <a:gs pos="0">
                <a:schemeClr val="accent1"/>
              </a:gs>
              <a:gs pos="78000">
                <a:schemeClr val="accent1">
                  <a:lumMod val="5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grpSp>
        <p:nvGrpSpPr>
          <p:cNvPr id="17" name="Group 16">
            <a:extLst>
              <a:ext uri="{FF2B5EF4-FFF2-40B4-BE49-F238E27FC236}">
                <a16:creationId xmlns:a16="http://schemas.microsoft.com/office/drawing/2014/main" id="{AA989528-236C-8D4E-A64B-F69883F911CF}"/>
              </a:ext>
            </a:extLst>
          </p:cNvPr>
          <p:cNvGrpSpPr/>
          <p:nvPr/>
        </p:nvGrpSpPr>
        <p:grpSpPr>
          <a:xfrm>
            <a:off x="8355407" y="4683317"/>
            <a:ext cx="3120840" cy="1749646"/>
            <a:chOff x="8921977" y="4938310"/>
            <a:chExt cx="4161120" cy="2332864"/>
          </a:xfrm>
        </p:grpSpPr>
        <p:sp>
          <p:nvSpPr>
            <p:cNvPr id="18" name="TextBox 17">
              <a:extLst>
                <a:ext uri="{FF2B5EF4-FFF2-40B4-BE49-F238E27FC236}">
                  <a16:creationId xmlns:a16="http://schemas.microsoft.com/office/drawing/2014/main" id="{6049A5D9-C503-B14E-ADBC-E853346CD0DC}"/>
                </a:ext>
              </a:extLst>
            </p:cNvPr>
            <p:cNvSpPr txBox="1"/>
            <p:nvPr/>
          </p:nvSpPr>
          <p:spPr>
            <a:xfrm>
              <a:off x="8921977" y="4938310"/>
              <a:ext cx="2937088" cy="574516"/>
            </a:xfrm>
            <a:prstGeom prst="rect">
              <a:avLst/>
            </a:prstGeom>
            <a:noFill/>
          </p:spPr>
          <p:txBody>
            <a:bodyPr wrap="square" lIns="0" rIns="0" rtlCol="0" anchor="b">
              <a:spAutoFit/>
            </a:bodyPr>
            <a:lstStyle/>
            <a:p>
              <a:r>
                <a:rPr lang="en-US" sz="2200" b="1" cap="all" dirty="0">
                  <a:solidFill>
                    <a:srgbClr val="FF5A28"/>
                  </a:solidFill>
                  <a:latin typeface="Calibri" panose="020F0502020204030204" pitchFamily="34" charset="0"/>
                  <a:cs typeface="Calibri" panose="020F0502020204030204" pitchFamily="34" charset="0"/>
                </a:rPr>
                <a:t>buy</a:t>
              </a:r>
            </a:p>
          </p:txBody>
        </p:sp>
        <p:sp>
          <p:nvSpPr>
            <p:cNvPr id="19" name="TextBox 18">
              <a:extLst>
                <a:ext uri="{FF2B5EF4-FFF2-40B4-BE49-F238E27FC236}">
                  <a16:creationId xmlns:a16="http://schemas.microsoft.com/office/drawing/2014/main" id="{D01D5B84-06A4-0E42-A3B8-BB8944633947}"/>
                </a:ext>
              </a:extLst>
            </p:cNvPr>
            <p:cNvSpPr txBox="1"/>
            <p:nvPr/>
          </p:nvSpPr>
          <p:spPr>
            <a:xfrm>
              <a:off x="8929770" y="5433404"/>
              <a:ext cx="4153327" cy="1837770"/>
            </a:xfrm>
            <a:prstGeom prst="rect">
              <a:avLst/>
            </a:prstGeom>
            <a:noFill/>
          </p:spPr>
          <p:txBody>
            <a:bodyPr wrap="square" lIns="0" rIns="0" rtlCol="0" anchor="t">
              <a:spAutoFit/>
            </a:bodyPr>
            <a:lstStyle/>
            <a:p>
              <a:pPr marL="9525" lvl="0" indent="-9525">
                <a:lnSpc>
                  <a:spcPts val="1980"/>
                </a:lnSpc>
              </a:pPr>
              <a:r>
                <a:rPr lang="en-IE" sz="2000" dirty="0">
                  <a:solidFill>
                    <a:srgbClr val="4D4D4C"/>
                  </a:solidFill>
                  <a:latin typeface="Calibri" panose="020F0502020204030204" pitchFamily="34" charset="0"/>
                  <a:cs typeface="Calibri" panose="020F0502020204030204" pitchFamily="34" charset="0"/>
                </a:rPr>
                <a:t>(</a:t>
              </a:r>
              <a:r>
                <a:rPr lang="en-IE" sz="1800" dirty="0">
                  <a:solidFill>
                    <a:srgbClr val="4D4D4C"/>
                  </a:solidFill>
                  <a:latin typeface="Calibri" panose="020F0502020204030204" pitchFamily="34" charset="0"/>
                  <a:cs typeface="Calibri" panose="020F0502020204030204" pitchFamily="34" charset="0"/>
                </a:rPr>
                <a:t>aka action) </a:t>
              </a:r>
              <a:r>
                <a:rPr lang="en-CA" sz="1800" dirty="0">
                  <a:solidFill>
                    <a:srgbClr val="4D4D4C"/>
                  </a:solidFill>
                  <a:latin typeface="Calibri" panose="020F0502020204030204" pitchFamily="34" charset="0"/>
                  <a:cs typeface="Calibri" panose="020F0502020204030204" pitchFamily="34" charset="0"/>
                </a:rPr>
                <a:t>is when customers are making a purchase and you are making a sale. The potential customer has become an actual customer</a:t>
              </a:r>
              <a:r>
                <a:rPr lang="en-CA" sz="2000" dirty="0">
                  <a:solidFill>
                    <a:srgbClr val="4D4D4C"/>
                  </a:solidFill>
                  <a:latin typeface="Calibri" panose="020F0502020204030204" pitchFamily="34" charset="0"/>
                  <a:cs typeface="Calibri" panose="020F0502020204030204" pitchFamily="34" charset="0"/>
                </a:rPr>
                <a:t>.</a:t>
              </a:r>
            </a:p>
          </p:txBody>
        </p:sp>
      </p:grpSp>
      <p:sp>
        <p:nvSpPr>
          <p:cNvPr id="20" name="Freeform: Shape 68">
            <a:extLst>
              <a:ext uri="{FF2B5EF4-FFF2-40B4-BE49-F238E27FC236}">
                <a16:creationId xmlns:a16="http://schemas.microsoft.com/office/drawing/2014/main" id="{B8608A33-F5A2-1B4E-B04E-2D8055505974}"/>
              </a:ext>
            </a:extLst>
          </p:cNvPr>
          <p:cNvSpPr/>
          <p:nvPr/>
        </p:nvSpPr>
        <p:spPr>
          <a:xfrm>
            <a:off x="4983702" y="2559773"/>
            <a:ext cx="624276" cy="314519"/>
          </a:xfrm>
          <a:custGeom>
            <a:avLst/>
            <a:gdLst>
              <a:gd name="connsiteX0" fmla="*/ 0 w 832368"/>
              <a:gd name="connsiteY0" fmla="*/ 0 h 419359"/>
              <a:gd name="connsiteX1" fmla="*/ 3891 w 832368"/>
              <a:gd name="connsiteY1" fmla="*/ 3829 h 419359"/>
              <a:gd name="connsiteX2" fmla="*/ 781078 w 832368"/>
              <a:gd name="connsiteY2" fmla="*/ 243036 h 419359"/>
              <a:gd name="connsiteX3" fmla="*/ 832368 w 832368"/>
              <a:gd name="connsiteY3" fmla="*/ 249287 h 419359"/>
              <a:gd name="connsiteX4" fmla="*/ 771218 w 832368"/>
              <a:gd name="connsiteY4" fmla="*/ 255048 h 419359"/>
              <a:gd name="connsiteX5" fmla="*/ 160035 w 832368"/>
              <a:gd name="connsiteY5" fmla="*/ 413167 h 419359"/>
              <a:gd name="connsiteX6" fmla="*/ 158018 w 832368"/>
              <a:gd name="connsiteY6" fmla="*/ 419359 h 419359"/>
              <a:gd name="connsiteX7" fmla="*/ 0 w 832368"/>
              <a:gd name="connsiteY7" fmla="*/ 0 h 41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368" h="419359">
                <a:moveTo>
                  <a:pt x="0" y="0"/>
                </a:moveTo>
                <a:lnTo>
                  <a:pt x="3891" y="3829"/>
                </a:lnTo>
                <a:cubicBezTo>
                  <a:pt x="130472" y="106799"/>
                  <a:pt x="412763" y="192412"/>
                  <a:pt x="781078" y="243036"/>
                </a:cubicBezTo>
                <a:lnTo>
                  <a:pt x="832368" y="249287"/>
                </a:lnTo>
                <a:lnTo>
                  <a:pt x="771218" y="255048"/>
                </a:lnTo>
                <a:cubicBezTo>
                  <a:pt x="435416" y="290226"/>
                  <a:pt x="203133" y="347360"/>
                  <a:pt x="160035" y="413167"/>
                </a:cubicBezTo>
                <a:lnTo>
                  <a:pt x="158018" y="419359"/>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Freeform: Shape 69">
            <a:extLst>
              <a:ext uri="{FF2B5EF4-FFF2-40B4-BE49-F238E27FC236}">
                <a16:creationId xmlns:a16="http://schemas.microsoft.com/office/drawing/2014/main" id="{0CC2A1A9-8B94-264C-9463-ACDDED65C875}"/>
              </a:ext>
            </a:extLst>
          </p:cNvPr>
          <p:cNvSpPr/>
          <p:nvPr/>
        </p:nvSpPr>
        <p:spPr>
          <a:xfrm>
            <a:off x="6692625" y="2559772"/>
            <a:ext cx="624276" cy="314522"/>
          </a:xfrm>
          <a:custGeom>
            <a:avLst/>
            <a:gdLst>
              <a:gd name="connsiteX0" fmla="*/ 832368 w 832368"/>
              <a:gd name="connsiteY0" fmla="*/ 0 h 419362"/>
              <a:gd name="connsiteX1" fmla="*/ 674349 w 832368"/>
              <a:gd name="connsiteY1" fmla="*/ 419362 h 419362"/>
              <a:gd name="connsiteX2" fmla="*/ 672331 w 832368"/>
              <a:gd name="connsiteY2" fmla="*/ 413167 h 419362"/>
              <a:gd name="connsiteX3" fmla="*/ 61148 w 832368"/>
              <a:gd name="connsiteY3" fmla="*/ 255048 h 419362"/>
              <a:gd name="connsiteX4" fmla="*/ 0 w 832368"/>
              <a:gd name="connsiteY4" fmla="*/ 249287 h 419362"/>
              <a:gd name="connsiteX5" fmla="*/ 51290 w 832368"/>
              <a:gd name="connsiteY5" fmla="*/ 243036 h 419362"/>
              <a:gd name="connsiteX6" fmla="*/ 828477 w 832368"/>
              <a:gd name="connsiteY6" fmla="*/ 3829 h 419362"/>
              <a:gd name="connsiteX7" fmla="*/ 832368 w 832368"/>
              <a:gd name="connsiteY7" fmla="*/ 0 h 41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368" h="419362">
                <a:moveTo>
                  <a:pt x="832368" y="0"/>
                </a:moveTo>
                <a:lnTo>
                  <a:pt x="674349" y="419362"/>
                </a:lnTo>
                <a:lnTo>
                  <a:pt x="672331" y="413167"/>
                </a:lnTo>
                <a:cubicBezTo>
                  <a:pt x="629233" y="347360"/>
                  <a:pt x="396950" y="290226"/>
                  <a:pt x="61148" y="255048"/>
                </a:cubicBezTo>
                <a:lnTo>
                  <a:pt x="0" y="249287"/>
                </a:lnTo>
                <a:lnTo>
                  <a:pt x="51290" y="243036"/>
                </a:lnTo>
                <a:cubicBezTo>
                  <a:pt x="419605" y="192412"/>
                  <a:pt x="701896" y="106799"/>
                  <a:pt x="828477" y="3829"/>
                </a:cubicBezTo>
                <a:lnTo>
                  <a:pt x="832368"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Freeform: Shape 75">
            <a:extLst>
              <a:ext uri="{FF2B5EF4-FFF2-40B4-BE49-F238E27FC236}">
                <a16:creationId xmlns:a16="http://schemas.microsoft.com/office/drawing/2014/main" id="{F6BBAFD5-73F7-4841-846C-492674838087}"/>
              </a:ext>
            </a:extLst>
          </p:cNvPr>
          <p:cNvSpPr/>
          <p:nvPr/>
        </p:nvSpPr>
        <p:spPr>
          <a:xfrm>
            <a:off x="5364427" y="3570162"/>
            <a:ext cx="372761" cy="223945"/>
          </a:xfrm>
          <a:custGeom>
            <a:avLst/>
            <a:gdLst>
              <a:gd name="connsiteX0" fmla="*/ 0 w 497014"/>
              <a:gd name="connsiteY0" fmla="*/ 0 h 298593"/>
              <a:gd name="connsiteX1" fmla="*/ 4156 w 497014"/>
              <a:gd name="connsiteY1" fmla="*/ 5560 h 298593"/>
              <a:gd name="connsiteX2" fmla="*/ 452202 w 497014"/>
              <a:gd name="connsiteY2" fmla="*/ 142082 h 298593"/>
              <a:gd name="connsiteX3" fmla="*/ 497014 w 497014"/>
              <a:gd name="connsiteY3" fmla="*/ 147048 h 298593"/>
              <a:gd name="connsiteX4" fmla="*/ 382131 w 497014"/>
              <a:gd name="connsiteY4" fmla="*/ 168947 h 298593"/>
              <a:gd name="connsiteX5" fmla="*/ 125515 w 497014"/>
              <a:gd name="connsiteY5" fmla="*/ 278910 h 298593"/>
              <a:gd name="connsiteX6" fmla="*/ 112513 w 497014"/>
              <a:gd name="connsiteY6" fmla="*/ 298593 h 298593"/>
              <a:gd name="connsiteX7" fmla="*/ 0 w 497014"/>
              <a:gd name="connsiteY7" fmla="*/ 0 h 2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14" h="298593">
                <a:moveTo>
                  <a:pt x="0" y="0"/>
                </a:moveTo>
                <a:lnTo>
                  <a:pt x="4156" y="5560"/>
                </a:lnTo>
                <a:cubicBezTo>
                  <a:pt x="60919" y="62195"/>
                  <a:pt x="225500" y="110812"/>
                  <a:pt x="452202" y="142082"/>
                </a:cubicBezTo>
                <a:lnTo>
                  <a:pt x="497014" y="147048"/>
                </a:lnTo>
                <a:lnTo>
                  <a:pt x="382131" y="168947"/>
                </a:lnTo>
                <a:cubicBezTo>
                  <a:pt x="254355" y="198467"/>
                  <a:pt x="163137" y="236433"/>
                  <a:pt x="125515" y="278910"/>
                </a:cubicBezTo>
                <a:lnTo>
                  <a:pt x="112513" y="298593"/>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Freeform: Shape 77">
            <a:extLst>
              <a:ext uri="{FF2B5EF4-FFF2-40B4-BE49-F238E27FC236}">
                <a16:creationId xmlns:a16="http://schemas.microsoft.com/office/drawing/2014/main" id="{4629802B-A7FC-9D48-8B50-A8D59E088FD1}"/>
              </a:ext>
            </a:extLst>
          </p:cNvPr>
          <p:cNvSpPr/>
          <p:nvPr/>
        </p:nvSpPr>
        <p:spPr>
          <a:xfrm>
            <a:off x="6563416" y="3570162"/>
            <a:ext cx="372761" cy="223945"/>
          </a:xfrm>
          <a:custGeom>
            <a:avLst/>
            <a:gdLst>
              <a:gd name="connsiteX0" fmla="*/ 497014 w 497014"/>
              <a:gd name="connsiteY0" fmla="*/ 0 h 298593"/>
              <a:gd name="connsiteX1" fmla="*/ 384501 w 497014"/>
              <a:gd name="connsiteY1" fmla="*/ 298593 h 298593"/>
              <a:gd name="connsiteX2" fmla="*/ 371499 w 497014"/>
              <a:gd name="connsiteY2" fmla="*/ 278910 h 298593"/>
              <a:gd name="connsiteX3" fmla="*/ 114883 w 497014"/>
              <a:gd name="connsiteY3" fmla="*/ 168947 h 298593"/>
              <a:gd name="connsiteX4" fmla="*/ 0 w 497014"/>
              <a:gd name="connsiteY4" fmla="*/ 147048 h 298593"/>
              <a:gd name="connsiteX5" fmla="*/ 44812 w 497014"/>
              <a:gd name="connsiteY5" fmla="*/ 142082 h 298593"/>
              <a:gd name="connsiteX6" fmla="*/ 492858 w 497014"/>
              <a:gd name="connsiteY6" fmla="*/ 5560 h 298593"/>
              <a:gd name="connsiteX7" fmla="*/ 497014 w 497014"/>
              <a:gd name="connsiteY7" fmla="*/ 0 h 2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14" h="298593">
                <a:moveTo>
                  <a:pt x="497014" y="0"/>
                </a:moveTo>
                <a:lnTo>
                  <a:pt x="384501" y="298593"/>
                </a:lnTo>
                <a:lnTo>
                  <a:pt x="371499" y="278910"/>
                </a:lnTo>
                <a:cubicBezTo>
                  <a:pt x="333877" y="236433"/>
                  <a:pt x="242659" y="198467"/>
                  <a:pt x="114883" y="168947"/>
                </a:cubicBezTo>
                <a:lnTo>
                  <a:pt x="0" y="147048"/>
                </a:lnTo>
                <a:lnTo>
                  <a:pt x="44812" y="142082"/>
                </a:lnTo>
                <a:cubicBezTo>
                  <a:pt x="271514" y="110812"/>
                  <a:pt x="436095" y="62195"/>
                  <a:pt x="492858" y="5560"/>
                </a:cubicBezTo>
                <a:lnTo>
                  <a:pt x="497014"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Freeform: Shape 78">
            <a:extLst>
              <a:ext uri="{FF2B5EF4-FFF2-40B4-BE49-F238E27FC236}">
                <a16:creationId xmlns:a16="http://schemas.microsoft.com/office/drawing/2014/main" id="{ADFABC84-2539-4145-A1F0-DD2D01F5D265}"/>
              </a:ext>
            </a:extLst>
          </p:cNvPr>
          <p:cNvSpPr/>
          <p:nvPr/>
        </p:nvSpPr>
        <p:spPr>
          <a:xfrm>
            <a:off x="6359524" y="4515583"/>
            <a:ext cx="220409" cy="224591"/>
          </a:xfrm>
          <a:custGeom>
            <a:avLst/>
            <a:gdLst>
              <a:gd name="connsiteX0" fmla="*/ 293878 w 293878"/>
              <a:gd name="connsiteY0" fmla="*/ 0 h 299455"/>
              <a:gd name="connsiteX1" fmla="*/ 181041 w 293878"/>
              <a:gd name="connsiteY1" fmla="*/ 299455 h 299455"/>
              <a:gd name="connsiteX2" fmla="*/ 171932 w 293878"/>
              <a:gd name="connsiteY2" fmla="*/ 256757 h 299455"/>
              <a:gd name="connsiteX3" fmla="*/ 46480 w 293878"/>
              <a:gd name="connsiteY3" fmla="*/ 146794 h 299455"/>
              <a:gd name="connsiteX4" fmla="*/ 0 w 293878"/>
              <a:gd name="connsiteY4" fmla="*/ 128671 h 299455"/>
              <a:gd name="connsiteX5" fmla="*/ 57318 w 293878"/>
              <a:gd name="connsiteY5" fmla="*/ 117420 h 299455"/>
              <a:gd name="connsiteX6" fmla="*/ 275229 w 293878"/>
              <a:gd name="connsiteY6" fmla="*/ 21725 h 299455"/>
              <a:gd name="connsiteX7" fmla="*/ 293878 w 293878"/>
              <a:gd name="connsiteY7" fmla="*/ 0 h 299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878" h="299455">
                <a:moveTo>
                  <a:pt x="293878" y="0"/>
                </a:moveTo>
                <a:lnTo>
                  <a:pt x="181041" y="299455"/>
                </a:lnTo>
                <a:lnTo>
                  <a:pt x="171932" y="256757"/>
                </a:lnTo>
                <a:cubicBezTo>
                  <a:pt x="153540" y="214281"/>
                  <a:pt x="108946" y="176314"/>
                  <a:pt x="46480" y="146794"/>
                </a:cubicBezTo>
                <a:lnTo>
                  <a:pt x="0" y="128671"/>
                </a:lnTo>
                <a:lnTo>
                  <a:pt x="57318" y="117420"/>
                </a:lnTo>
                <a:cubicBezTo>
                  <a:pt x="153311" y="93968"/>
                  <a:pt x="229576" y="60757"/>
                  <a:pt x="275229" y="21725"/>
                </a:cubicBezTo>
                <a:lnTo>
                  <a:pt x="293878"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Freeform: Shape 88">
            <a:extLst>
              <a:ext uri="{FF2B5EF4-FFF2-40B4-BE49-F238E27FC236}">
                <a16:creationId xmlns:a16="http://schemas.microsoft.com/office/drawing/2014/main" id="{8A094BBF-D369-FE44-B3E7-3AA8FDF530A1}"/>
              </a:ext>
            </a:extLst>
          </p:cNvPr>
          <p:cNvSpPr/>
          <p:nvPr/>
        </p:nvSpPr>
        <p:spPr>
          <a:xfrm>
            <a:off x="5720672" y="4515585"/>
            <a:ext cx="220407" cy="224586"/>
          </a:xfrm>
          <a:custGeom>
            <a:avLst/>
            <a:gdLst>
              <a:gd name="connsiteX0" fmla="*/ 0 w 293876"/>
              <a:gd name="connsiteY0" fmla="*/ 0 h 299448"/>
              <a:gd name="connsiteX1" fmla="*/ 18646 w 293876"/>
              <a:gd name="connsiteY1" fmla="*/ 21721 h 299448"/>
              <a:gd name="connsiteX2" fmla="*/ 236557 w 293876"/>
              <a:gd name="connsiteY2" fmla="*/ 117416 h 299448"/>
              <a:gd name="connsiteX3" fmla="*/ 293876 w 293876"/>
              <a:gd name="connsiteY3" fmla="*/ 128667 h 299448"/>
              <a:gd name="connsiteX4" fmla="*/ 247395 w 293876"/>
              <a:gd name="connsiteY4" fmla="*/ 146790 h 299448"/>
              <a:gd name="connsiteX5" fmla="*/ 121943 w 293876"/>
              <a:gd name="connsiteY5" fmla="*/ 256753 h 299448"/>
              <a:gd name="connsiteX6" fmla="*/ 112836 w 293876"/>
              <a:gd name="connsiteY6" fmla="*/ 299448 h 299448"/>
              <a:gd name="connsiteX7" fmla="*/ 0 w 293876"/>
              <a:gd name="connsiteY7" fmla="*/ 0 h 29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876" h="299448">
                <a:moveTo>
                  <a:pt x="0" y="0"/>
                </a:moveTo>
                <a:lnTo>
                  <a:pt x="18646" y="21721"/>
                </a:lnTo>
                <a:cubicBezTo>
                  <a:pt x="64299" y="60753"/>
                  <a:pt x="140564" y="93964"/>
                  <a:pt x="236557" y="117416"/>
                </a:cubicBezTo>
                <a:lnTo>
                  <a:pt x="293876" y="128667"/>
                </a:lnTo>
                <a:lnTo>
                  <a:pt x="247395" y="146790"/>
                </a:lnTo>
                <a:cubicBezTo>
                  <a:pt x="184929" y="176310"/>
                  <a:pt x="140336" y="214277"/>
                  <a:pt x="121943" y="256753"/>
                </a:cubicBezTo>
                <a:lnTo>
                  <a:pt x="112836" y="299448"/>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29" name="Group 28">
            <a:extLst>
              <a:ext uri="{FF2B5EF4-FFF2-40B4-BE49-F238E27FC236}">
                <a16:creationId xmlns:a16="http://schemas.microsoft.com/office/drawing/2014/main" id="{DCE4CF4A-3CC4-8C42-90E6-568752577EA7}"/>
              </a:ext>
            </a:extLst>
          </p:cNvPr>
          <p:cNvGrpSpPr/>
          <p:nvPr/>
        </p:nvGrpSpPr>
        <p:grpSpPr>
          <a:xfrm>
            <a:off x="5448812" y="3649093"/>
            <a:ext cx="1402980" cy="982414"/>
            <a:chOff x="5154762" y="3534373"/>
            <a:chExt cx="1870640" cy="1309885"/>
          </a:xfrm>
        </p:grpSpPr>
        <p:sp>
          <p:nvSpPr>
            <p:cNvPr id="30" name="Freeform: Shape 93">
              <a:extLst>
                <a:ext uri="{FF2B5EF4-FFF2-40B4-BE49-F238E27FC236}">
                  <a16:creationId xmlns:a16="http://schemas.microsoft.com/office/drawing/2014/main" id="{FB8B7BFF-3219-1D4F-9FF0-598674CDD865}"/>
                </a:ext>
              </a:extLst>
            </p:cNvPr>
            <p:cNvSpPr/>
            <p:nvPr/>
          </p:nvSpPr>
          <p:spPr>
            <a:xfrm>
              <a:off x="5154762" y="3534373"/>
              <a:ext cx="1870640" cy="435006"/>
            </a:xfrm>
            <a:custGeom>
              <a:avLst/>
              <a:gdLst>
                <a:gd name="connsiteX0" fmla="*/ 935320 w 1870640"/>
                <a:gd name="connsiteY0" fmla="*/ 0 h 435006"/>
                <a:gd name="connsiteX1" fmla="*/ 1461691 w 1870640"/>
                <a:gd name="connsiteY1" fmla="*/ 37146 h 435006"/>
                <a:gd name="connsiteX2" fmla="*/ 1486139 w 1870640"/>
                <a:gd name="connsiteY2" fmla="*/ 41806 h 435006"/>
                <a:gd name="connsiteX3" fmla="*/ 1601022 w 1870640"/>
                <a:gd name="connsiteY3" fmla="*/ 63705 h 435006"/>
                <a:gd name="connsiteX4" fmla="*/ 1857638 w 1870640"/>
                <a:gd name="connsiteY4" fmla="*/ 173668 h 435006"/>
                <a:gd name="connsiteX5" fmla="*/ 1870640 w 1870640"/>
                <a:gd name="connsiteY5" fmla="*/ 193351 h 435006"/>
                <a:gd name="connsiteX6" fmla="*/ 1838564 w 1870640"/>
                <a:gd name="connsiteY6" fmla="*/ 278476 h 435006"/>
                <a:gd name="connsiteX7" fmla="*/ 1834440 w 1870640"/>
                <a:gd name="connsiteY7" fmla="*/ 282182 h 435006"/>
                <a:gd name="connsiteX8" fmla="*/ 935320 w 1870640"/>
                <a:gd name="connsiteY8" fmla="*/ 435006 h 435006"/>
                <a:gd name="connsiteX9" fmla="*/ 36200 w 1870640"/>
                <a:gd name="connsiteY9" fmla="*/ 282182 h 435006"/>
                <a:gd name="connsiteX10" fmla="*/ 32076 w 1870640"/>
                <a:gd name="connsiteY10" fmla="*/ 278476 h 435006"/>
                <a:gd name="connsiteX11" fmla="*/ 0 w 1870640"/>
                <a:gd name="connsiteY11" fmla="*/ 193351 h 435006"/>
                <a:gd name="connsiteX12" fmla="*/ 13002 w 1870640"/>
                <a:gd name="connsiteY12" fmla="*/ 173668 h 435006"/>
                <a:gd name="connsiteX13" fmla="*/ 269618 w 1870640"/>
                <a:gd name="connsiteY13" fmla="*/ 63705 h 435006"/>
                <a:gd name="connsiteX14" fmla="*/ 384501 w 1870640"/>
                <a:gd name="connsiteY14" fmla="*/ 41806 h 435006"/>
                <a:gd name="connsiteX15" fmla="*/ 408949 w 1870640"/>
                <a:gd name="connsiteY15" fmla="*/ 37146 h 435006"/>
                <a:gd name="connsiteX16" fmla="*/ 935320 w 1870640"/>
                <a:gd name="connsiteY16"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0640" h="435006">
                  <a:moveTo>
                    <a:pt x="935320" y="0"/>
                  </a:moveTo>
                  <a:cubicBezTo>
                    <a:pt x="1130300" y="0"/>
                    <a:pt x="1311436" y="13694"/>
                    <a:pt x="1461691" y="37146"/>
                  </a:cubicBezTo>
                  <a:lnTo>
                    <a:pt x="1486139" y="41806"/>
                  </a:lnTo>
                  <a:lnTo>
                    <a:pt x="1601022" y="63705"/>
                  </a:lnTo>
                  <a:cubicBezTo>
                    <a:pt x="1728798" y="93225"/>
                    <a:pt x="1820016" y="131191"/>
                    <a:pt x="1857638" y="173668"/>
                  </a:cubicBezTo>
                  <a:lnTo>
                    <a:pt x="1870640" y="193351"/>
                  </a:lnTo>
                  <a:lnTo>
                    <a:pt x="1838564" y="278476"/>
                  </a:lnTo>
                  <a:lnTo>
                    <a:pt x="1834440" y="282182"/>
                  </a:lnTo>
                  <a:cubicBezTo>
                    <a:pt x="1715242" y="370721"/>
                    <a:pt x="1357776" y="435006"/>
                    <a:pt x="935320" y="435006"/>
                  </a:cubicBezTo>
                  <a:cubicBezTo>
                    <a:pt x="512864" y="435006"/>
                    <a:pt x="155398" y="370721"/>
                    <a:pt x="36200" y="282182"/>
                  </a:cubicBezTo>
                  <a:lnTo>
                    <a:pt x="32076" y="278476"/>
                  </a:lnTo>
                  <a:lnTo>
                    <a:pt x="0" y="193351"/>
                  </a:lnTo>
                  <a:lnTo>
                    <a:pt x="13002" y="173668"/>
                  </a:lnTo>
                  <a:cubicBezTo>
                    <a:pt x="50624" y="131191"/>
                    <a:pt x="141842" y="93225"/>
                    <a:pt x="269618" y="63705"/>
                  </a:cubicBezTo>
                  <a:lnTo>
                    <a:pt x="384501" y="41806"/>
                  </a:lnTo>
                  <a:lnTo>
                    <a:pt x="408949" y="37146"/>
                  </a:lnTo>
                  <a:cubicBezTo>
                    <a:pt x="559205" y="13694"/>
                    <a:pt x="740340" y="0"/>
                    <a:pt x="935320" y="0"/>
                  </a:cubicBezTo>
                  <a:close/>
                </a:path>
              </a:pathLst>
            </a:custGeom>
            <a:gradFill flip="none" rotWithShape="1">
              <a:gsLst>
                <a:gs pos="0">
                  <a:srgbClr val="00BBFF"/>
                </a:gs>
                <a:gs pos="78000">
                  <a:srgbClr val="009FD9"/>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31" name="Freeform: Shape 105">
              <a:extLst>
                <a:ext uri="{FF2B5EF4-FFF2-40B4-BE49-F238E27FC236}">
                  <a16:creationId xmlns:a16="http://schemas.microsoft.com/office/drawing/2014/main" id="{50C1CAD7-AE7A-9240-8878-AC9B03F58851}"/>
                </a:ext>
              </a:extLst>
            </p:cNvPr>
            <p:cNvSpPr/>
            <p:nvPr/>
          </p:nvSpPr>
          <p:spPr>
            <a:xfrm>
              <a:off x="5186837" y="3812848"/>
              <a:ext cx="1806488" cy="1031410"/>
            </a:xfrm>
            <a:custGeom>
              <a:avLst/>
              <a:gdLst>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903244 w 1806488"/>
                <a:gd name="connsiteY14" fmla="*/ 959933 h 1031410"/>
                <a:gd name="connsiteX15" fmla="*/ 903243 w 1806488"/>
                <a:gd name="connsiteY15" fmla="*/ 959933 h 1031410"/>
                <a:gd name="connsiteX16" fmla="*/ 645915 w 1806488"/>
                <a:gd name="connsiteY16" fmla="*/ 997079 h 1031410"/>
                <a:gd name="connsiteX17" fmla="*/ 624280 w 1806488"/>
                <a:gd name="connsiteY17" fmla="*/ 1005515 h 1031410"/>
                <a:gd name="connsiteX18" fmla="*/ 566961 w 1806488"/>
                <a:gd name="connsiteY18" fmla="*/ 994264 h 1031410"/>
                <a:gd name="connsiteX19" fmla="*/ 349050 w 1806488"/>
                <a:gd name="connsiteY19" fmla="*/ 898569 h 1031410"/>
                <a:gd name="connsiteX20" fmla="*/ 330404 w 1806488"/>
                <a:gd name="connsiteY20" fmla="*/ 876848 h 1031410"/>
                <a:gd name="connsiteX21" fmla="*/ 303869 w 1806488"/>
                <a:gd name="connsiteY21" fmla="*/ 806427 h 1031410"/>
                <a:gd name="connsiteX22" fmla="*/ 314003 w 1806488"/>
                <a:gd name="connsiteY22" fmla="*/ 770072 h 1031410"/>
                <a:gd name="connsiteX23" fmla="*/ 903243 w 1806488"/>
                <a:gd name="connsiteY23" fmla="*/ 596404 h 1031410"/>
                <a:gd name="connsiteX24" fmla="*/ 0 w 1806488"/>
                <a:gd name="connsiteY24" fmla="*/ 0 h 1031410"/>
                <a:gd name="connsiteX25" fmla="*/ 4124 w 1806488"/>
                <a:gd name="connsiteY25" fmla="*/ 3706 h 1031410"/>
                <a:gd name="connsiteX26" fmla="*/ 903244 w 1806488"/>
                <a:gd name="connsiteY26" fmla="*/ 156530 h 1031410"/>
                <a:gd name="connsiteX27" fmla="*/ 1802364 w 1806488"/>
                <a:gd name="connsiteY27" fmla="*/ 3706 h 1031410"/>
                <a:gd name="connsiteX28" fmla="*/ 1806488 w 1806488"/>
                <a:gd name="connsiteY28" fmla="*/ 0 h 1031410"/>
                <a:gd name="connsiteX29" fmla="*/ 1502618 w 1806488"/>
                <a:gd name="connsiteY29" fmla="*/ 806429 h 1031410"/>
                <a:gd name="connsiteX30" fmla="*/ 1492483 w 1806488"/>
                <a:gd name="connsiteY30" fmla="*/ 770071 h 1031410"/>
                <a:gd name="connsiteX31" fmla="*/ 903243 w 1806488"/>
                <a:gd name="connsiteY31" fmla="*/ 596403 h 1031410"/>
                <a:gd name="connsiteX32" fmla="*/ 314003 w 1806488"/>
                <a:gd name="connsiteY32" fmla="*/ 770071 h 1031410"/>
                <a:gd name="connsiteX33" fmla="*/ 303869 w 1806488"/>
                <a:gd name="connsiteY33" fmla="*/ 806426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903244 w 1806488"/>
                <a:gd name="connsiteY14" fmla="*/ 959933 h 1031410"/>
                <a:gd name="connsiteX15" fmla="*/ 645915 w 1806488"/>
                <a:gd name="connsiteY15" fmla="*/ 997079 h 1031410"/>
                <a:gd name="connsiteX16" fmla="*/ 624280 w 1806488"/>
                <a:gd name="connsiteY16" fmla="*/ 1005515 h 1031410"/>
                <a:gd name="connsiteX17" fmla="*/ 566961 w 1806488"/>
                <a:gd name="connsiteY17" fmla="*/ 994264 h 1031410"/>
                <a:gd name="connsiteX18" fmla="*/ 349050 w 1806488"/>
                <a:gd name="connsiteY18" fmla="*/ 898569 h 1031410"/>
                <a:gd name="connsiteX19" fmla="*/ 330404 w 1806488"/>
                <a:gd name="connsiteY19" fmla="*/ 876848 h 1031410"/>
                <a:gd name="connsiteX20" fmla="*/ 303869 w 1806488"/>
                <a:gd name="connsiteY20" fmla="*/ 806427 h 1031410"/>
                <a:gd name="connsiteX21" fmla="*/ 314003 w 1806488"/>
                <a:gd name="connsiteY21" fmla="*/ 770072 h 1031410"/>
                <a:gd name="connsiteX22" fmla="*/ 903243 w 1806488"/>
                <a:gd name="connsiteY22" fmla="*/ 596404 h 1031410"/>
                <a:gd name="connsiteX23" fmla="*/ 0 w 1806488"/>
                <a:gd name="connsiteY23" fmla="*/ 0 h 1031410"/>
                <a:gd name="connsiteX24" fmla="*/ 4124 w 1806488"/>
                <a:gd name="connsiteY24" fmla="*/ 3706 h 1031410"/>
                <a:gd name="connsiteX25" fmla="*/ 903244 w 1806488"/>
                <a:gd name="connsiteY25" fmla="*/ 156530 h 1031410"/>
                <a:gd name="connsiteX26" fmla="*/ 1802364 w 1806488"/>
                <a:gd name="connsiteY26" fmla="*/ 3706 h 1031410"/>
                <a:gd name="connsiteX27" fmla="*/ 1806488 w 1806488"/>
                <a:gd name="connsiteY27" fmla="*/ 0 h 1031410"/>
                <a:gd name="connsiteX28" fmla="*/ 1502618 w 1806488"/>
                <a:gd name="connsiteY28" fmla="*/ 806429 h 1031410"/>
                <a:gd name="connsiteX29" fmla="*/ 1492483 w 1806488"/>
                <a:gd name="connsiteY29" fmla="*/ 770071 h 1031410"/>
                <a:gd name="connsiteX30" fmla="*/ 903243 w 1806488"/>
                <a:gd name="connsiteY30" fmla="*/ 596403 h 1031410"/>
                <a:gd name="connsiteX31" fmla="*/ 314003 w 1806488"/>
                <a:gd name="connsiteY31" fmla="*/ 770071 h 1031410"/>
                <a:gd name="connsiteX32" fmla="*/ 303869 w 1806488"/>
                <a:gd name="connsiteY32" fmla="*/ 806426 h 1031410"/>
                <a:gd name="connsiteX33" fmla="*/ 0 w 1806488"/>
                <a:gd name="connsiteY33" fmla="*/ 0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645915 w 1806488"/>
                <a:gd name="connsiteY14" fmla="*/ 997079 h 1031410"/>
                <a:gd name="connsiteX15" fmla="*/ 624280 w 1806488"/>
                <a:gd name="connsiteY15" fmla="*/ 1005515 h 1031410"/>
                <a:gd name="connsiteX16" fmla="*/ 566961 w 1806488"/>
                <a:gd name="connsiteY16" fmla="*/ 994264 h 1031410"/>
                <a:gd name="connsiteX17" fmla="*/ 349050 w 1806488"/>
                <a:gd name="connsiteY17" fmla="*/ 898569 h 1031410"/>
                <a:gd name="connsiteX18" fmla="*/ 330404 w 1806488"/>
                <a:gd name="connsiteY18" fmla="*/ 876848 h 1031410"/>
                <a:gd name="connsiteX19" fmla="*/ 303869 w 1806488"/>
                <a:gd name="connsiteY19" fmla="*/ 806427 h 1031410"/>
                <a:gd name="connsiteX20" fmla="*/ 314003 w 1806488"/>
                <a:gd name="connsiteY20" fmla="*/ 770072 h 1031410"/>
                <a:gd name="connsiteX21" fmla="*/ 903243 w 1806488"/>
                <a:gd name="connsiteY21" fmla="*/ 596404 h 1031410"/>
                <a:gd name="connsiteX22" fmla="*/ 0 w 1806488"/>
                <a:gd name="connsiteY22" fmla="*/ 0 h 1031410"/>
                <a:gd name="connsiteX23" fmla="*/ 4124 w 1806488"/>
                <a:gd name="connsiteY23" fmla="*/ 3706 h 1031410"/>
                <a:gd name="connsiteX24" fmla="*/ 903244 w 1806488"/>
                <a:gd name="connsiteY24" fmla="*/ 156530 h 1031410"/>
                <a:gd name="connsiteX25" fmla="*/ 1802364 w 1806488"/>
                <a:gd name="connsiteY25" fmla="*/ 3706 h 1031410"/>
                <a:gd name="connsiteX26" fmla="*/ 1806488 w 1806488"/>
                <a:gd name="connsiteY26" fmla="*/ 0 h 1031410"/>
                <a:gd name="connsiteX27" fmla="*/ 1502618 w 1806488"/>
                <a:gd name="connsiteY27" fmla="*/ 806429 h 1031410"/>
                <a:gd name="connsiteX28" fmla="*/ 1492483 w 1806488"/>
                <a:gd name="connsiteY28" fmla="*/ 770071 h 1031410"/>
                <a:gd name="connsiteX29" fmla="*/ 903243 w 1806488"/>
                <a:gd name="connsiteY29" fmla="*/ 596403 h 1031410"/>
                <a:gd name="connsiteX30" fmla="*/ 314003 w 1806488"/>
                <a:gd name="connsiteY30" fmla="*/ 770071 h 1031410"/>
                <a:gd name="connsiteX31" fmla="*/ 303869 w 1806488"/>
                <a:gd name="connsiteY31" fmla="*/ 806426 h 1031410"/>
                <a:gd name="connsiteX32" fmla="*/ 0 w 1806488"/>
                <a:gd name="connsiteY32" fmla="*/ 0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645915 w 1806488"/>
                <a:gd name="connsiteY13" fmla="*/ 997079 h 1031410"/>
                <a:gd name="connsiteX14" fmla="*/ 624280 w 1806488"/>
                <a:gd name="connsiteY14" fmla="*/ 1005515 h 1031410"/>
                <a:gd name="connsiteX15" fmla="*/ 566961 w 1806488"/>
                <a:gd name="connsiteY15" fmla="*/ 994264 h 1031410"/>
                <a:gd name="connsiteX16" fmla="*/ 349050 w 1806488"/>
                <a:gd name="connsiteY16" fmla="*/ 898569 h 1031410"/>
                <a:gd name="connsiteX17" fmla="*/ 330404 w 1806488"/>
                <a:gd name="connsiteY17" fmla="*/ 876848 h 1031410"/>
                <a:gd name="connsiteX18" fmla="*/ 303869 w 1806488"/>
                <a:gd name="connsiteY18" fmla="*/ 806427 h 1031410"/>
                <a:gd name="connsiteX19" fmla="*/ 314003 w 1806488"/>
                <a:gd name="connsiteY19" fmla="*/ 770072 h 1031410"/>
                <a:gd name="connsiteX20" fmla="*/ 903243 w 1806488"/>
                <a:gd name="connsiteY20" fmla="*/ 596404 h 1031410"/>
                <a:gd name="connsiteX21" fmla="*/ 0 w 1806488"/>
                <a:gd name="connsiteY21" fmla="*/ 0 h 1031410"/>
                <a:gd name="connsiteX22" fmla="*/ 4124 w 1806488"/>
                <a:gd name="connsiteY22" fmla="*/ 3706 h 1031410"/>
                <a:gd name="connsiteX23" fmla="*/ 903244 w 1806488"/>
                <a:gd name="connsiteY23" fmla="*/ 156530 h 1031410"/>
                <a:gd name="connsiteX24" fmla="*/ 1802364 w 1806488"/>
                <a:gd name="connsiteY24" fmla="*/ 3706 h 1031410"/>
                <a:gd name="connsiteX25" fmla="*/ 1806488 w 1806488"/>
                <a:gd name="connsiteY25" fmla="*/ 0 h 1031410"/>
                <a:gd name="connsiteX26" fmla="*/ 1502618 w 1806488"/>
                <a:gd name="connsiteY26" fmla="*/ 806429 h 1031410"/>
                <a:gd name="connsiteX27" fmla="*/ 1492483 w 1806488"/>
                <a:gd name="connsiteY27" fmla="*/ 770071 h 1031410"/>
                <a:gd name="connsiteX28" fmla="*/ 903243 w 1806488"/>
                <a:gd name="connsiteY28" fmla="*/ 596403 h 1031410"/>
                <a:gd name="connsiteX29" fmla="*/ 314003 w 1806488"/>
                <a:gd name="connsiteY29" fmla="*/ 770071 h 1031410"/>
                <a:gd name="connsiteX30" fmla="*/ 303869 w 1806488"/>
                <a:gd name="connsiteY30" fmla="*/ 806426 h 1031410"/>
                <a:gd name="connsiteX31" fmla="*/ 0 w 1806488"/>
                <a:gd name="connsiteY31" fmla="*/ 0 h 103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06488" h="1031410">
                  <a:moveTo>
                    <a:pt x="903243" y="596404"/>
                  </a:moveTo>
                  <a:cubicBezTo>
                    <a:pt x="1193898" y="596404"/>
                    <a:pt x="1436399" y="670960"/>
                    <a:pt x="1492483" y="770072"/>
                  </a:cubicBezTo>
                  <a:lnTo>
                    <a:pt x="1502618" y="806430"/>
                  </a:lnTo>
                  <a:lnTo>
                    <a:pt x="1476085" y="876844"/>
                  </a:lnTo>
                  <a:lnTo>
                    <a:pt x="1457436" y="898569"/>
                  </a:lnTo>
                  <a:cubicBezTo>
                    <a:pt x="1411783" y="937601"/>
                    <a:pt x="1335518" y="970812"/>
                    <a:pt x="1239525" y="994264"/>
                  </a:cubicBezTo>
                  <a:lnTo>
                    <a:pt x="1182208" y="1005515"/>
                  </a:lnTo>
                  <a:lnTo>
                    <a:pt x="1182208" y="1005515"/>
                  </a:lnTo>
                  <a:lnTo>
                    <a:pt x="1137359" y="1014318"/>
                  </a:lnTo>
                  <a:cubicBezTo>
                    <a:pt x="1065402" y="1025324"/>
                    <a:pt x="986288" y="1031410"/>
                    <a:pt x="903244" y="1031410"/>
                  </a:cubicBezTo>
                  <a:cubicBezTo>
                    <a:pt x="820200" y="1031410"/>
                    <a:pt x="741087" y="1025324"/>
                    <a:pt x="669129" y="1014318"/>
                  </a:cubicBezTo>
                  <a:lnTo>
                    <a:pt x="624281" y="1005515"/>
                  </a:lnTo>
                  <a:lnTo>
                    <a:pt x="645916" y="997079"/>
                  </a:lnTo>
                  <a:cubicBezTo>
                    <a:pt x="649522" y="995673"/>
                    <a:pt x="649521" y="995673"/>
                    <a:pt x="645915" y="997079"/>
                  </a:cubicBezTo>
                  <a:lnTo>
                    <a:pt x="624280" y="1005515"/>
                  </a:lnTo>
                  <a:lnTo>
                    <a:pt x="566961" y="994264"/>
                  </a:lnTo>
                  <a:cubicBezTo>
                    <a:pt x="470968" y="970812"/>
                    <a:pt x="394703" y="937601"/>
                    <a:pt x="349050" y="898569"/>
                  </a:cubicBezTo>
                  <a:lnTo>
                    <a:pt x="330404" y="876848"/>
                  </a:lnTo>
                  <a:lnTo>
                    <a:pt x="303869" y="806427"/>
                  </a:lnTo>
                  <a:lnTo>
                    <a:pt x="314003" y="770072"/>
                  </a:lnTo>
                  <a:cubicBezTo>
                    <a:pt x="370087" y="670960"/>
                    <a:pt x="612588" y="596404"/>
                    <a:pt x="903243" y="596404"/>
                  </a:cubicBezTo>
                  <a:close/>
                  <a:moveTo>
                    <a:pt x="0" y="0"/>
                  </a:moveTo>
                  <a:lnTo>
                    <a:pt x="4124" y="3706"/>
                  </a:lnTo>
                  <a:cubicBezTo>
                    <a:pt x="123322" y="92245"/>
                    <a:pt x="480788" y="156530"/>
                    <a:pt x="903244" y="156530"/>
                  </a:cubicBezTo>
                  <a:cubicBezTo>
                    <a:pt x="1325700" y="156530"/>
                    <a:pt x="1683166" y="92245"/>
                    <a:pt x="1802364" y="3706"/>
                  </a:cubicBezTo>
                  <a:lnTo>
                    <a:pt x="1806488" y="0"/>
                  </a:lnTo>
                  <a:lnTo>
                    <a:pt x="1502618" y="806429"/>
                  </a:lnTo>
                  <a:lnTo>
                    <a:pt x="1492483" y="770071"/>
                  </a:lnTo>
                  <a:cubicBezTo>
                    <a:pt x="1436399" y="670959"/>
                    <a:pt x="1193898" y="596403"/>
                    <a:pt x="903243" y="596403"/>
                  </a:cubicBezTo>
                  <a:cubicBezTo>
                    <a:pt x="612588" y="596403"/>
                    <a:pt x="370087" y="670959"/>
                    <a:pt x="314003" y="770071"/>
                  </a:cubicBezTo>
                  <a:lnTo>
                    <a:pt x="303869" y="806426"/>
                  </a:lnTo>
                  <a:lnTo>
                    <a:pt x="0" y="0"/>
                  </a:lnTo>
                  <a:close/>
                </a:path>
              </a:pathLst>
            </a:custGeom>
            <a:gradFill flip="none" rotWithShape="1">
              <a:gsLst>
                <a:gs pos="45000">
                  <a:srgbClr val="00BBFF"/>
                </a:gs>
                <a:gs pos="78000">
                  <a:srgbClr val="009F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grpSp>
      <p:grpSp>
        <p:nvGrpSpPr>
          <p:cNvPr id="32" name="Group 31">
            <a:extLst>
              <a:ext uri="{FF2B5EF4-FFF2-40B4-BE49-F238E27FC236}">
                <a16:creationId xmlns:a16="http://schemas.microsoft.com/office/drawing/2014/main" id="{3F99E72F-0C8D-C042-87B8-B4218432858B}"/>
              </a:ext>
            </a:extLst>
          </p:cNvPr>
          <p:cNvGrpSpPr/>
          <p:nvPr/>
        </p:nvGrpSpPr>
        <p:grpSpPr>
          <a:xfrm>
            <a:off x="5102216" y="2723196"/>
            <a:ext cx="2096171" cy="981387"/>
            <a:chOff x="4692634" y="2299846"/>
            <a:chExt cx="2794895" cy="1308517"/>
          </a:xfrm>
        </p:grpSpPr>
        <p:sp>
          <p:nvSpPr>
            <p:cNvPr id="33" name="Freeform: Shape 106">
              <a:extLst>
                <a:ext uri="{FF2B5EF4-FFF2-40B4-BE49-F238E27FC236}">
                  <a16:creationId xmlns:a16="http://schemas.microsoft.com/office/drawing/2014/main" id="{5BDB6534-1911-9C4C-AB28-A539B6BF0F51}"/>
                </a:ext>
              </a:extLst>
            </p:cNvPr>
            <p:cNvSpPr/>
            <p:nvPr/>
          </p:nvSpPr>
          <p:spPr>
            <a:xfrm>
              <a:off x="4692634" y="2299846"/>
              <a:ext cx="2794895" cy="435007"/>
            </a:xfrm>
            <a:custGeom>
              <a:avLst/>
              <a:gdLst>
                <a:gd name="connsiteX0" fmla="*/ 674350 w 2794895"/>
                <a:gd name="connsiteY0" fmla="*/ 31386 h 435007"/>
                <a:gd name="connsiteX1" fmla="*/ 765075 w 2794895"/>
                <a:gd name="connsiteY1" fmla="*/ 42444 h 435007"/>
                <a:gd name="connsiteX2" fmla="*/ 1397448 w 2794895"/>
                <a:gd name="connsiteY2" fmla="*/ 74747 h 435007"/>
                <a:gd name="connsiteX3" fmla="*/ 2029821 w 2794895"/>
                <a:gd name="connsiteY3" fmla="*/ 42444 h 435007"/>
                <a:gd name="connsiteX4" fmla="*/ 2120546 w 2794895"/>
                <a:gd name="connsiteY4" fmla="*/ 31386 h 435007"/>
                <a:gd name="connsiteX5" fmla="*/ 2181694 w 2794895"/>
                <a:gd name="connsiteY5" fmla="*/ 37147 h 435007"/>
                <a:gd name="connsiteX6" fmla="*/ 2792877 w 2794895"/>
                <a:gd name="connsiteY6" fmla="*/ 195266 h 435007"/>
                <a:gd name="connsiteX7" fmla="*/ 2794895 w 2794895"/>
                <a:gd name="connsiteY7" fmla="*/ 201461 h 435007"/>
                <a:gd name="connsiteX8" fmla="*/ 2772772 w 2794895"/>
                <a:gd name="connsiteY8" fmla="*/ 260171 h 435007"/>
                <a:gd name="connsiteX9" fmla="*/ 2771622 w 2794895"/>
                <a:gd name="connsiteY9" fmla="*/ 261339 h 435007"/>
                <a:gd name="connsiteX10" fmla="*/ 1397447 w 2794895"/>
                <a:gd name="connsiteY10" fmla="*/ 435007 h 435007"/>
                <a:gd name="connsiteX11" fmla="*/ 23272 w 2794895"/>
                <a:gd name="connsiteY11" fmla="*/ 261339 h 435007"/>
                <a:gd name="connsiteX12" fmla="*/ 22125 w 2794895"/>
                <a:gd name="connsiteY12" fmla="*/ 260174 h 435007"/>
                <a:gd name="connsiteX13" fmla="*/ 0 w 2794895"/>
                <a:gd name="connsiteY13" fmla="*/ 201458 h 435007"/>
                <a:gd name="connsiteX14" fmla="*/ 2017 w 2794895"/>
                <a:gd name="connsiteY14" fmla="*/ 195266 h 435007"/>
                <a:gd name="connsiteX15" fmla="*/ 613200 w 2794895"/>
                <a:gd name="connsiteY15" fmla="*/ 37147 h 435007"/>
                <a:gd name="connsiteX16" fmla="*/ 1397447 w 2794895"/>
                <a:gd name="connsiteY16" fmla="*/ 0 h 435007"/>
                <a:gd name="connsiteX17" fmla="*/ 2066044 w 2794895"/>
                <a:gd name="connsiteY17" fmla="*/ 26251 h 435007"/>
                <a:gd name="connsiteX18" fmla="*/ 2120546 w 2794895"/>
                <a:gd name="connsiteY18" fmla="*/ 31385 h 435007"/>
                <a:gd name="connsiteX19" fmla="*/ 2029821 w 2794895"/>
                <a:gd name="connsiteY19" fmla="*/ 42443 h 435007"/>
                <a:gd name="connsiteX20" fmla="*/ 1397448 w 2794895"/>
                <a:gd name="connsiteY20" fmla="*/ 74746 h 435007"/>
                <a:gd name="connsiteX21" fmla="*/ 765075 w 2794895"/>
                <a:gd name="connsiteY21" fmla="*/ 42443 h 435007"/>
                <a:gd name="connsiteX22" fmla="*/ 674350 w 2794895"/>
                <a:gd name="connsiteY22" fmla="*/ 31385 h 435007"/>
                <a:gd name="connsiteX23" fmla="*/ 728850 w 2794895"/>
                <a:gd name="connsiteY23" fmla="*/ 26251 h 435007"/>
                <a:gd name="connsiteX24" fmla="*/ 1397447 w 2794895"/>
                <a:gd name="connsiteY24" fmla="*/ 0 h 43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4895" h="435007">
                  <a:moveTo>
                    <a:pt x="674350" y="31386"/>
                  </a:moveTo>
                  <a:lnTo>
                    <a:pt x="765075" y="42444"/>
                  </a:lnTo>
                  <a:cubicBezTo>
                    <a:pt x="959441" y="63245"/>
                    <a:pt x="1173136" y="74747"/>
                    <a:pt x="1397448" y="74747"/>
                  </a:cubicBezTo>
                  <a:cubicBezTo>
                    <a:pt x="1621761" y="74747"/>
                    <a:pt x="1835455" y="63245"/>
                    <a:pt x="2029821" y="42444"/>
                  </a:cubicBezTo>
                  <a:lnTo>
                    <a:pt x="2120546" y="31386"/>
                  </a:lnTo>
                  <a:lnTo>
                    <a:pt x="2181694" y="37147"/>
                  </a:lnTo>
                  <a:cubicBezTo>
                    <a:pt x="2517496" y="72325"/>
                    <a:pt x="2749779" y="129459"/>
                    <a:pt x="2792877" y="195266"/>
                  </a:cubicBezTo>
                  <a:lnTo>
                    <a:pt x="2794895" y="201461"/>
                  </a:lnTo>
                  <a:lnTo>
                    <a:pt x="2772772" y="260171"/>
                  </a:lnTo>
                  <a:lnTo>
                    <a:pt x="2771622" y="261339"/>
                  </a:lnTo>
                  <a:cubicBezTo>
                    <a:pt x="2640828" y="360451"/>
                    <a:pt x="2075287" y="435007"/>
                    <a:pt x="1397447" y="435007"/>
                  </a:cubicBezTo>
                  <a:cubicBezTo>
                    <a:pt x="719607" y="435007"/>
                    <a:pt x="154066" y="360451"/>
                    <a:pt x="23272" y="261339"/>
                  </a:cubicBezTo>
                  <a:lnTo>
                    <a:pt x="22125" y="260174"/>
                  </a:lnTo>
                  <a:lnTo>
                    <a:pt x="0" y="201458"/>
                  </a:lnTo>
                  <a:lnTo>
                    <a:pt x="2017" y="195266"/>
                  </a:lnTo>
                  <a:cubicBezTo>
                    <a:pt x="45115" y="129459"/>
                    <a:pt x="277398" y="72325"/>
                    <a:pt x="613200" y="37147"/>
                  </a:cubicBezTo>
                  <a:close/>
                  <a:moveTo>
                    <a:pt x="1397447" y="0"/>
                  </a:moveTo>
                  <a:cubicBezTo>
                    <a:pt x="1639533" y="0"/>
                    <a:pt x="1867295" y="9510"/>
                    <a:pt x="2066044" y="26251"/>
                  </a:cubicBezTo>
                  <a:lnTo>
                    <a:pt x="2120546" y="31385"/>
                  </a:lnTo>
                  <a:lnTo>
                    <a:pt x="2029821" y="42443"/>
                  </a:lnTo>
                  <a:cubicBezTo>
                    <a:pt x="1835455" y="63244"/>
                    <a:pt x="1621761" y="74746"/>
                    <a:pt x="1397448" y="74746"/>
                  </a:cubicBezTo>
                  <a:cubicBezTo>
                    <a:pt x="1173136" y="74746"/>
                    <a:pt x="959441" y="63244"/>
                    <a:pt x="765075" y="42443"/>
                  </a:cubicBezTo>
                  <a:lnTo>
                    <a:pt x="674350" y="31385"/>
                  </a:lnTo>
                  <a:lnTo>
                    <a:pt x="728850" y="26251"/>
                  </a:lnTo>
                  <a:cubicBezTo>
                    <a:pt x="927599" y="9510"/>
                    <a:pt x="1155362" y="0"/>
                    <a:pt x="1397447" y="0"/>
                  </a:cubicBezTo>
                  <a:close/>
                </a:path>
              </a:pathLst>
            </a:custGeom>
            <a:gradFill flip="none" rotWithShape="1">
              <a:gsLst>
                <a:gs pos="0">
                  <a:srgbClr val="FEBE0E"/>
                </a:gs>
                <a:gs pos="77000">
                  <a:srgbClr val="F7921C"/>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Freeform: Shape 109">
              <a:extLst>
                <a:ext uri="{FF2B5EF4-FFF2-40B4-BE49-F238E27FC236}">
                  <a16:creationId xmlns:a16="http://schemas.microsoft.com/office/drawing/2014/main" id="{A241A223-48F4-434C-956F-2F88A82BD0C3}"/>
                </a:ext>
              </a:extLst>
            </p:cNvPr>
            <p:cNvSpPr/>
            <p:nvPr/>
          </p:nvSpPr>
          <p:spPr>
            <a:xfrm>
              <a:off x="4714759" y="2560016"/>
              <a:ext cx="2750647" cy="1048343"/>
            </a:xfrm>
            <a:custGeom>
              <a:avLst/>
              <a:gdLst>
                <a:gd name="connsiteX0" fmla="*/ 1375323 w 2750647"/>
                <a:gd name="connsiteY0" fmla="*/ 974357 h 1048343"/>
                <a:gd name="connsiteX1" fmla="*/ 1901694 w 2750647"/>
                <a:gd name="connsiteY1" fmla="*/ 1011503 h 1048343"/>
                <a:gd name="connsiteX2" fmla="*/ 1926142 w 2750647"/>
                <a:gd name="connsiteY2" fmla="*/ 1016163 h 1048343"/>
                <a:gd name="connsiteX3" fmla="*/ 1789994 w 2750647"/>
                <a:gd name="connsiteY3" fmla="*/ 1031251 h 1048343"/>
                <a:gd name="connsiteX4" fmla="*/ 1375323 w 2750647"/>
                <a:gd name="connsiteY4" fmla="*/ 1048343 h 1048343"/>
                <a:gd name="connsiteX5" fmla="*/ 960652 w 2750647"/>
                <a:gd name="connsiteY5" fmla="*/ 1031251 h 1048343"/>
                <a:gd name="connsiteX6" fmla="*/ 824505 w 2750647"/>
                <a:gd name="connsiteY6" fmla="*/ 1016163 h 1048343"/>
                <a:gd name="connsiteX7" fmla="*/ 848952 w 2750647"/>
                <a:gd name="connsiteY7" fmla="*/ 1011503 h 1048343"/>
                <a:gd name="connsiteX8" fmla="*/ 1375323 w 2750647"/>
                <a:gd name="connsiteY8" fmla="*/ 974357 h 1048343"/>
                <a:gd name="connsiteX9" fmla="*/ 2750647 w 2750647"/>
                <a:gd name="connsiteY9" fmla="*/ 0 h 1048343"/>
                <a:gd name="connsiteX10" fmla="*/ 2439429 w 2750647"/>
                <a:gd name="connsiteY10" fmla="*/ 825927 h 1048343"/>
                <a:gd name="connsiteX11" fmla="*/ 2423156 w 2750647"/>
                <a:gd name="connsiteY11" fmla="*/ 869114 h 1048343"/>
                <a:gd name="connsiteX12" fmla="*/ 2419000 w 2750647"/>
                <a:gd name="connsiteY12" fmla="*/ 874674 h 1048343"/>
                <a:gd name="connsiteX13" fmla="*/ 1970954 w 2750647"/>
                <a:gd name="connsiteY13" fmla="*/ 1011196 h 1048343"/>
                <a:gd name="connsiteX14" fmla="*/ 1926142 w 2750647"/>
                <a:gd name="connsiteY14" fmla="*/ 1016162 h 1048343"/>
                <a:gd name="connsiteX15" fmla="*/ 1901694 w 2750647"/>
                <a:gd name="connsiteY15" fmla="*/ 1011502 h 1048343"/>
                <a:gd name="connsiteX16" fmla="*/ 1375323 w 2750647"/>
                <a:gd name="connsiteY16" fmla="*/ 974356 h 1048343"/>
                <a:gd name="connsiteX17" fmla="*/ 848952 w 2750647"/>
                <a:gd name="connsiteY17" fmla="*/ 1011502 h 1048343"/>
                <a:gd name="connsiteX18" fmla="*/ 824504 w 2750647"/>
                <a:gd name="connsiteY18" fmla="*/ 1016162 h 1048343"/>
                <a:gd name="connsiteX19" fmla="*/ 779692 w 2750647"/>
                <a:gd name="connsiteY19" fmla="*/ 1011196 h 1048343"/>
                <a:gd name="connsiteX20" fmla="*/ 331646 w 2750647"/>
                <a:gd name="connsiteY20" fmla="*/ 874674 h 1048343"/>
                <a:gd name="connsiteX21" fmla="*/ 327490 w 2750647"/>
                <a:gd name="connsiteY21" fmla="*/ 869114 h 1048343"/>
                <a:gd name="connsiteX22" fmla="*/ 311217 w 2750647"/>
                <a:gd name="connsiteY22" fmla="*/ 825927 h 1048343"/>
                <a:gd name="connsiteX23" fmla="*/ 0 w 2750647"/>
                <a:gd name="connsiteY23" fmla="*/ 3 h 1048343"/>
                <a:gd name="connsiteX24" fmla="*/ 1147 w 2750647"/>
                <a:gd name="connsiteY24" fmla="*/ 1168 h 1048343"/>
                <a:gd name="connsiteX25" fmla="*/ 1375322 w 2750647"/>
                <a:gd name="connsiteY25" fmla="*/ 174836 h 1048343"/>
                <a:gd name="connsiteX26" fmla="*/ 2749497 w 2750647"/>
                <a:gd name="connsiteY26" fmla="*/ 1168 h 104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50647" h="1048343">
                  <a:moveTo>
                    <a:pt x="1375323" y="974357"/>
                  </a:moveTo>
                  <a:cubicBezTo>
                    <a:pt x="1570303" y="974357"/>
                    <a:pt x="1751439" y="988051"/>
                    <a:pt x="1901694" y="1011503"/>
                  </a:cubicBezTo>
                  <a:lnTo>
                    <a:pt x="1926142" y="1016163"/>
                  </a:lnTo>
                  <a:lnTo>
                    <a:pt x="1789994" y="1031251"/>
                  </a:lnTo>
                  <a:cubicBezTo>
                    <a:pt x="1662541" y="1042257"/>
                    <a:pt x="1522414" y="1048343"/>
                    <a:pt x="1375323" y="1048343"/>
                  </a:cubicBezTo>
                  <a:cubicBezTo>
                    <a:pt x="1228233" y="1048343"/>
                    <a:pt x="1088105" y="1042257"/>
                    <a:pt x="960652" y="1031251"/>
                  </a:cubicBezTo>
                  <a:lnTo>
                    <a:pt x="824505" y="1016163"/>
                  </a:lnTo>
                  <a:lnTo>
                    <a:pt x="848952" y="1011503"/>
                  </a:lnTo>
                  <a:cubicBezTo>
                    <a:pt x="999208" y="988051"/>
                    <a:pt x="1180344" y="974357"/>
                    <a:pt x="1375323" y="974357"/>
                  </a:cubicBezTo>
                  <a:close/>
                  <a:moveTo>
                    <a:pt x="2750647" y="0"/>
                  </a:moveTo>
                  <a:lnTo>
                    <a:pt x="2439429" y="825927"/>
                  </a:lnTo>
                  <a:lnTo>
                    <a:pt x="2423156" y="869114"/>
                  </a:lnTo>
                  <a:lnTo>
                    <a:pt x="2419000" y="874674"/>
                  </a:lnTo>
                  <a:cubicBezTo>
                    <a:pt x="2362237" y="931309"/>
                    <a:pt x="2197656" y="979926"/>
                    <a:pt x="1970954" y="1011196"/>
                  </a:cubicBezTo>
                  <a:lnTo>
                    <a:pt x="1926142" y="1016162"/>
                  </a:lnTo>
                  <a:lnTo>
                    <a:pt x="1901694" y="1011502"/>
                  </a:lnTo>
                  <a:cubicBezTo>
                    <a:pt x="1751439" y="988050"/>
                    <a:pt x="1570303" y="974356"/>
                    <a:pt x="1375323" y="974356"/>
                  </a:cubicBezTo>
                  <a:cubicBezTo>
                    <a:pt x="1180343" y="974356"/>
                    <a:pt x="999208" y="988050"/>
                    <a:pt x="848952" y="1011502"/>
                  </a:cubicBezTo>
                  <a:lnTo>
                    <a:pt x="824504" y="1016162"/>
                  </a:lnTo>
                  <a:lnTo>
                    <a:pt x="779692" y="1011196"/>
                  </a:lnTo>
                  <a:cubicBezTo>
                    <a:pt x="552990" y="979926"/>
                    <a:pt x="388409" y="931309"/>
                    <a:pt x="331646" y="874674"/>
                  </a:cubicBezTo>
                  <a:lnTo>
                    <a:pt x="327490" y="869114"/>
                  </a:lnTo>
                  <a:lnTo>
                    <a:pt x="311217" y="825927"/>
                  </a:lnTo>
                  <a:lnTo>
                    <a:pt x="0" y="3"/>
                  </a:lnTo>
                  <a:lnTo>
                    <a:pt x="1147" y="1168"/>
                  </a:lnTo>
                  <a:cubicBezTo>
                    <a:pt x="131941" y="100280"/>
                    <a:pt x="697482" y="174836"/>
                    <a:pt x="1375322" y="174836"/>
                  </a:cubicBezTo>
                  <a:cubicBezTo>
                    <a:pt x="2053162" y="174836"/>
                    <a:pt x="2618703" y="100280"/>
                    <a:pt x="2749497" y="1168"/>
                  </a:cubicBezTo>
                  <a:close/>
                </a:path>
              </a:pathLst>
            </a:custGeom>
            <a:gradFill flip="none" rotWithShape="1">
              <a:gsLst>
                <a:gs pos="46000">
                  <a:srgbClr val="FEBE0E"/>
                </a:gs>
                <a:gs pos="78000">
                  <a:srgbClr val="F7921C"/>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grpSp>
        <p:nvGrpSpPr>
          <p:cNvPr id="35" name="Group 34">
            <a:extLst>
              <a:ext uri="{FF2B5EF4-FFF2-40B4-BE49-F238E27FC236}">
                <a16:creationId xmlns:a16="http://schemas.microsoft.com/office/drawing/2014/main" id="{F4C1944B-1594-024A-BFFD-3601A23CC5AA}"/>
              </a:ext>
            </a:extLst>
          </p:cNvPr>
          <p:cNvGrpSpPr/>
          <p:nvPr/>
        </p:nvGrpSpPr>
        <p:grpSpPr>
          <a:xfrm>
            <a:off x="4758727" y="1797304"/>
            <a:ext cx="2783150" cy="981954"/>
            <a:chOff x="4234648" y="1065321"/>
            <a:chExt cx="3710867" cy="1309272"/>
          </a:xfrm>
        </p:grpSpPr>
        <p:sp>
          <p:nvSpPr>
            <p:cNvPr id="36" name="Freeform: Shape 107">
              <a:extLst>
                <a:ext uri="{FF2B5EF4-FFF2-40B4-BE49-F238E27FC236}">
                  <a16:creationId xmlns:a16="http://schemas.microsoft.com/office/drawing/2014/main" id="{F3795549-8F55-A94E-BB5C-DCADCA0D92C6}"/>
                </a:ext>
              </a:extLst>
            </p:cNvPr>
            <p:cNvSpPr/>
            <p:nvPr/>
          </p:nvSpPr>
          <p:spPr>
            <a:xfrm>
              <a:off x="4234648" y="1065321"/>
              <a:ext cx="3710866" cy="435006"/>
            </a:xfrm>
            <a:custGeom>
              <a:avLst/>
              <a:gdLst>
                <a:gd name="connsiteX0" fmla="*/ 1855433 w 3710866"/>
                <a:gd name="connsiteY0" fmla="*/ 0 h 435006"/>
                <a:gd name="connsiteX1" fmla="*/ 3710866 w 3710866"/>
                <a:gd name="connsiteY1" fmla="*/ 217503 h 435006"/>
                <a:gd name="connsiteX2" fmla="*/ 3709552 w 3710866"/>
                <a:gd name="connsiteY2" fmla="*/ 220554 h 435006"/>
                <a:gd name="connsiteX3" fmla="*/ 3701287 w 3710866"/>
                <a:gd name="connsiteY3" fmla="*/ 239741 h 435006"/>
                <a:gd name="connsiteX4" fmla="*/ 1855433 w 3710866"/>
                <a:gd name="connsiteY4" fmla="*/ 435006 h 435006"/>
                <a:gd name="connsiteX5" fmla="*/ 9579 w 3710866"/>
                <a:gd name="connsiteY5" fmla="*/ 239741 h 435006"/>
                <a:gd name="connsiteX6" fmla="*/ 1314 w 3710866"/>
                <a:gd name="connsiteY6" fmla="*/ 220554 h 435006"/>
                <a:gd name="connsiteX7" fmla="*/ 0 w 3710866"/>
                <a:gd name="connsiteY7" fmla="*/ 217503 h 435006"/>
                <a:gd name="connsiteX8" fmla="*/ 1855433 w 3710866"/>
                <a:gd name="connsiteY8"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0866" h="435006">
                  <a:moveTo>
                    <a:pt x="1855433" y="0"/>
                  </a:moveTo>
                  <a:cubicBezTo>
                    <a:pt x="2880160" y="0"/>
                    <a:pt x="3710866" y="97379"/>
                    <a:pt x="3710866" y="217503"/>
                  </a:cubicBezTo>
                  <a:lnTo>
                    <a:pt x="3709552" y="220554"/>
                  </a:lnTo>
                  <a:lnTo>
                    <a:pt x="3701287" y="239741"/>
                  </a:lnTo>
                  <a:cubicBezTo>
                    <a:pt x="3606270" y="349419"/>
                    <a:pt x="2816115" y="435006"/>
                    <a:pt x="1855433" y="435006"/>
                  </a:cubicBezTo>
                  <a:cubicBezTo>
                    <a:pt x="894751" y="435006"/>
                    <a:pt x="104596" y="349419"/>
                    <a:pt x="9579" y="239741"/>
                  </a:cubicBezTo>
                  <a:lnTo>
                    <a:pt x="1314" y="220554"/>
                  </a:lnTo>
                  <a:lnTo>
                    <a:pt x="0" y="217503"/>
                  </a:lnTo>
                  <a:cubicBezTo>
                    <a:pt x="0" y="97379"/>
                    <a:pt x="830706" y="0"/>
                    <a:pt x="1855433" y="0"/>
                  </a:cubicBezTo>
                  <a:close/>
                </a:path>
              </a:pathLst>
            </a:custGeom>
            <a:gradFill flip="none" rotWithShape="1">
              <a:gsLst>
                <a:gs pos="0">
                  <a:srgbClr val="3C7CBF"/>
                </a:gs>
                <a:gs pos="78000">
                  <a:srgbClr val="4A57A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Freeform: Shape 108">
              <a:extLst>
                <a:ext uri="{FF2B5EF4-FFF2-40B4-BE49-F238E27FC236}">
                  <a16:creationId xmlns:a16="http://schemas.microsoft.com/office/drawing/2014/main" id="{010B9D2F-6C46-8D4A-BF3C-94AEA6537CA7}"/>
                </a:ext>
              </a:extLst>
            </p:cNvPr>
            <p:cNvSpPr/>
            <p:nvPr/>
          </p:nvSpPr>
          <p:spPr>
            <a:xfrm>
              <a:off x="4234649" y="1285875"/>
              <a:ext cx="3710866" cy="1088718"/>
            </a:xfrm>
            <a:custGeom>
              <a:avLst/>
              <a:gdLst>
                <a:gd name="connsiteX0" fmla="*/ 2176687 w 3710866"/>
                <a:gd name="connsiteY0" fmla="*/ 1020247 h 1088718"/>
                <a:gd name="connsiteX1" fmla="*/ 2271081 w 3710866"/>
                <a:gd name="connsiteY1" fmla="*/ 1024791 h 1088718"/>
                <a:gd name="connsiteX2" fmla="*/ 2205982 w 3710866"/>
                <a:gd name="connsiteY2" fmla="*/ 1020820 h 1088718"/>
                <a:gd name="connsiteX3" fmla="*/ 1534179 w 3710866"/>
                <a:gd name="connsiteY3" fmla="*/ 1020247 h 1088718"/>
                <a:gd name="connsiteX4" fmla="*/ 1504883 w 3710866"/>
                <a:gd name="connsiteY4" fmla="*/ 1020820 h 1088718"/>
                <a:gd name="connsiteX5" fmla="*/ 1439783 w 3710866"/>
                <a:gd name="connsiteY5" fmla="*/ 1024791 h 1088718"/>
                <a:gd name="connsiteX6" fmla="*/ 0 w 3710866"/>
                <a:gd name="connsiteY6" fmla="*/ 0 h 1088718"/>
                <a:gd name="connsiteX7" fmla="*/ 1313 w 3710866"/>
                <a:gd name="connsiteY7" fmla="*/ 0 h 1088718"/>
                <a:gd name="connsiteX8" fmla="*/ 9578 w 3710866"/>
                <a:gd name="connsiteY8" fmla="*/ 19187 h 1088718"/>
                <a:gd name="connsiteX9" fmla="*/ 1855432 w 3710866"/>
                <a:gd name="connsiteY9" fmla="*/ 214452 h 1088718"/>
                <a:gd name="connsiteX10" fmla="*/ 3701286 w 3710866"/>
                <a:gd name="connsiteY10" fmla="*/ 19187 h 1088718"/>
                <a:gd name="connsiteX11" fmla="*/ 3709551 w 3710866"/>
                <a:gd name="connsiteY11" fmla="*/ 0 h 1088718"/>
                <a:gd name="connsiteX12" fmla="*/ 3710866 w 3710866"/>
                <a:gd name="connsiteY12" fmla="*/ 0 h 1088718"/>
                <a:gd name="connsiteX13" fmla="*/ 3471470 w 3710866"/>
                <a:gd name="connsiteY13" fmla="*/ 635323 h 1088718"/>
                <a:gd name="connsiteX14" fmla="*/ 3410899 w 3710866"/>
                <a:gd name="connsiteY14" fmla="*/ 796070 h 1088718"/>
                <a:gd name="connsiteX15" fmla="*/ 3407008 w 3710866"/>
                <a:gd name="connsiteY15" fmla="*/ 799899 h 1088718"/>
                <a:gd name="connsiteX16" fmla="*/ 2629821 w 3710866"/>
                <a:gd name="connsiteY16" fmla="*/ 1039106 h 1088718"/>
                <a:gd name="connsiteX17" fmla="*/ 2578531 w 3710866"/>
                <a:gd name="connsiteY17" fmla="*/ 1045357 h 1088718"/>
                <a:gd name="connsiteX18" fmla="*/ 2524029 w 3710866"/>
                <a:gd name="connsiteY18" fmla="*/ 1040223 h 1088718"/>
                <a:gd name="connsiteX19" fmla="*/ 2473862 w 3710866"/>
                <a:gd name="connsiteY19" fmla="*/ 1037163 h 1088718"/>
                <a:gd name="connsiteX20" fmla="*/ 2569432 w 3710866"/>
                <a:gd name="connsiteY20" fmla="*/ 1045206 h 1088718"/>
                <a:gd name="connsiteX21" fmla="*/ 2487807 w 3710866"/>
                <a:gd name="connsiteY21" fmla="*/ 1056415 h 1088718"/>
                <a:gd name="connsiteX22" fmla="*/ 1855433 w 3710866"/>
                <a:gd name="connsiteY22" fmla="*/ 1088718 h 1088718"/>
                <a:gd name="connsiteX23" fmla="*/ 1223060 w 3710866"/>
                <a:gd name="connsiteY23" fmla="*/ 1056415 h 1088718"/>
                <a:gd name="connsiteX24" fmla="*/ 1141434 w 3710866"/>
                <a:gd name="connsiteY24" fmla="*/ 1045206 h 1088718"/>
                <a:gd name="connsiteX25" fmla="*/ 1237006 w 3710866"/>
                <a:gd name="connsiteY25" fmla="*/ 1037162 h 1088718"/>
                <a:gd name="connsiteX26" fmla="*/ 1186835 w 3710866"/>
                <a:gd name="connsiteY26" fmla="*/ 1040223 h 1088718"/>
                <a:gd name="connsiteX27" fmla="*/ 1132335 w 3710866"/>
                <a:gd name="connsiteY27" fmla="*/ 1045357 h 1088718"/>
                <a:gd name="connsiteX28" fmla="*/ 1081045 w 3710866"/>
                <a:gd name="connsiteY28" fmla="*/ 1039106 h 1088718"/>
                <a:gd name="connsiteX29" fmla="*/ 303858 w 3710866"/>
                <a:gd name="connsiteY29" fmla="*/ 799899 h 1088718"/>
                <a:gd name="connsiteX30" fmla="*/ 299967 w 3710866"/>
                <a:gd name="connsiteY30" fmla="*/ 796070 h 1088718"/>
                <a:gd name="connsiteX31" fmla="*/ 239396 w 3710866"/>
                <a:gd name="connsiteY31" fmla="*/ 635323 h 108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866" h="1088718">
                  <a:moveTo>
                    <a:pt x="2176687" y="1020247"/>
                  </a:moveTo>
                  <a:lnTo>
                    <a:pt x="2271081" y="1024791"/>
                  </a:lnTo>
                  <a:lnTo>
                    <a:pt x="2205982" y="1020820"/>
                  </a:lnTo>
                  <a:close/>
                  <a:moveTo>
                    <a:pt x="1534179" y="1020247"/>
                  </a:moveTo>
                  <a:lnTo>
                    <a:pt x="1504883" y="1020820"/>
                  </a:lnTo>
                  <a:lnTo>
                    <a:pt x="1439783" y="1024791"/>
                  </a:lnTo>
                  <a:close/>
                  <a:moveTo>
                    <a:pt x="0" y="0"/>
                  </a:moveTo>
                  <a:lnTo>
                    <a:pt x="1313" y="0"/>
                  </a:lnTo>
                  <a:lnTo>
                    <a:pt x="9578" y="19187"/>
                  </a:lnTo>
                  <a:cubicBezTo>
                    <a:pt x="104595" y="128865"/>
                    <a:pt x="894750" y="214452"/>
                    <a:pt x="1855432" y="214452"/>
                  </a:cubicBezTo>
                  <a:cubicBezTo>
                    <a:pt x="2816114" y="214452"/>
                    <a:pt x="3606269" y="128865"/>
                    <a:pt x="3701286" y="19187"/>
                  </a:cubicBezTo>
                  <a:lnTo>
                    <a:pt x="3709551" y="0"/>
                  </a:lnTo>
                  <a:lnTo>
                    <a:pt x="3710866" y="0"/>
                  </a:lnTo>
                  <a:lnTo>
                    <a:pt x="3471470" y="635323"/>
                  </a:lnTo>
                  <a:lnTo>
                    <a:pt x="3410899" y="796070"/>
                  </a:lnTo>
                  <a:lnTo>
                    <a:pt x="3407008" y="799899"/>
                  </a:lnTo>
                  <a:cubicBezTo>
                    <a:pt x="3280427" y="902869"/>
                    <a:pt x="2998136" y="988482"/>
                    <a:pt x="2629821" y="1039106"/>
                  </a:cubicBezTo>
                  <a:lnTo>
                    <a:pt x="2578531" y="1045357"/>
                  </a:lnTo>
                  <a:lnTo>
                    <a:pt x="2524029" y="1040223"/>
                  </a:lnTo>
                  <a:lnTo>
                    <a:pt x="2473862" y="1037163"/>
                  </a:lnTo>
                  <a:lnTo>
                    <a:pt x="2569432" y="1045206"/>
                  </a:lnTo>
                  <a:lnTo>
                    <a:pt x="2487807" y="1056415"/>
                  </a:lnTo>
                  <a:cubicBezTo>
                    <a:pt x="2293440" y="1077216"/>
                    <a:pt x="2079746" y="1088718"/>
                    <a:pt x="1855433" y="1088718"/>
                  </a:cubicBezTo>
                  <a:cubicBezTo>
                    <a:pt x="1631121" y="1088718"/>
                    <a:pt x="1417426" y="1077216"/>
                    <a:pt x="1223060" y="1056415"/>
                  </a:cubicBezTo>
                  <a:lnTo>
                    <a:pt x="1141434" y="1045206"/>
                  </a:lnTo>
                  <a:lnTo>
                    <a:pt x="1237006" y="1037162"/>
                  </a:lnTo>
                  <a:lnTo>
                    <a:pt x="1186835" y="1040223"/>
                  </a:lnTo>
                  <a:lnTo>
                    <a:pt x="1132335" y="1045357"/>
                  </a:lnTo>
                  <a:lnTo>
                    <a:pt x="1081045" y="1039106"/>
                  </a:lnTo>
                  <a:cubicBezTo>
                    <a:pt x="712730" y="988482"/>
                    <a:pt x="430439" y="902869"/>
                    <a:pt x="303858" y="799899"/>
                  </a:cubicBezTo>
                  <a:lnTo>
                    <a:pt x="299967" y="796070"/>
                  </a:lnTo>
                  <a:lnTo>
                    <a:pt x="239396" y="635323"/>
                  </a:lnTo>
                  <a:close/>
                </a:path>
              </a:pathLst>
            </a:custGeom>
            <a:gradFill flip="none" rotWithShape="1">
              <a:gsLst>
                <a:gs pos="46000">
                  <a:srgbClr val="3C7CBF"/>
                </a:gs>
                <a:gs pos="78000">
                  <a:srgbClr val="4A57A6"/>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38" name="Group 37">
            <a:extLst>
              <a:ext uri="{FF2B5EF4-FFF2-40B4-BE49-F238E27FC236}">
                <a16:creationId xmlns:a16="http://schemas.microsoft.com/office/drawing/2014/main" id="{8FA4DCEF-8520-8246-9B21-1CE249B08028}"/>
              </a:ext>
            </a:extLst>
          </p:cNvPr>
          <p:cNvGrpSpPr/>
          <p:nvPr/>
        </p:nvGrpSpPr>
        <p:grpSpPr>
          <a:xfrm>
            <a:off x="1489855" y="4035831"/>
            <a:ext cx="2947994" cy="1233094"/>
            <a:chOff x="8921975" y="3667987"/>
            <a:chExt cx="6092365" cy="1644127"/>
          </a:xfrm>
        </p:grpSpPr>
        <p:sp>
          <p:nvSpPr>
            <p:cNvPr id="39" name="TextBox 38">
              <a:extLst>
                <a:ext uri="{FF2B5EF4-FFF2-40B4-BE49-F238E27FC236}">
                  <a16:creationId xmlns:a16="http://schemas.microsoft.com/office/drawing/2014/main" id="{93A508B9-4BE6-FE48-9B8B-2A719795686D}"/>
                </a:ext>
              </a:extLst>
            </p:cNvPr>
            <p:cNvSpPr txBox="1"/>
            <p:nvPr/>
          </p:nvSpPr>
          <p:spPr>
            <a:xfrm>
              <a:off x="8921975" y="3667987"/>
              <a:ext cx="6080728" cy="574517"/>
            </a:xfrm>
            <a:prstGeom prst="rect">
              <a:avLst/>
            </a:prstGeom>
            <a:noFill/>
            <a:ln>
              <a:noFill/>
            </a:ln>
          </p:spPr>
          <p:txBody>
            <a:bodyPr wrap="square" lIns="0" rIns="0" rtlCol="0" anchor="b">
              <a:spAutoFit/>
            </a:bodyPr>
            <a:lstStyle/>
            <a:p>
              <a:pPr algn="r"/>
              <a:r>
                <a:rPr lang="en-US" sz="2200" b="1" cap="all" dirty="0">
                  <a:solidFill>
                    <a:srgbClr val="00BBFF"/>
                  </a:solidFill>
                  <a:latin typeface="Calibri" panose="020F0502020204030204" pitchFamily="34" charset="0"/>
                  <a:cs typeface="Calibri" panose="020F0502020204030204" pitchFamily="34" charset="0"/>
                </a:rPr>
                <a:t>intent</a:t>
              </a:r>
            </a:p>
          </p:txBody>
        </p:sp>
        <p:sp>
          <p:nvSpPr>
            <p:cNvPr id="40" name="TextBox 39">
              <a:extLst>
                <a:ext uri="{FF2B5EF4-FFF2-40B4-BE49-F238E27FC236}">
                  <a16:creationId xmlns:a16="http://schemas.microsoft.com/office/drawing/2014/main" id="{A207C9CF-44C8-954A-B1EF-533C5D73CB70}"/>
                </a:ext>
              </a:extLst>
            </p:cNvPr>
            <p:cNvSpPr txBox="1"/>
            <p:nvPr/>
          </p:nvSpPr>
          <p:spPr>
            <a:xfrm>
              <a:off x="8929772" y="4163081"/>
              <a:ext cx="6084568" cy="1149033"/>
            </a:xfrm>
            <a:prstGeom prst="rect">
              <a:avLst/>
            </a:prstGeom>
            <a:noFill/>
          </p:spPr>
          <p:txBody>
            <a:bodyPr wrap="square" lIns="0" rIns="0" rtlCol="0" anchor="t">
              <a:spAutoFit/>
            </a:bodyPr>
            <a:lstStyle/>
            <a:p>
              <a:pPr algn="r">
                <a:lnSpc>
                  <a:spcPts val="1980"/>
                </a:lnSpc>
              </a:pPr>
              <a:r>
                <a:rPr lang="en-IE" sz="1800" dirty="0">
                  <a:solidFill>
                    <a:srgbClr val="4D4D4C"/>
                  </a:solidFill>
                  <a:latin typeface="Calibri" panose="020F0502020204030204" pitchFamily="34" charset="0"/>
                  <a:cs typeface="Calibri" panose="020F0502020204030204" pitchFamily="34" charset="0"/>
                </a:rPr>
                <a:t>(aka Desire) </a:t>
              </a:r>
              <a:r>
                <a:rPr lang="en-CA" sz="1800" dirty="0">
                  <a:solidFill>
                    <a:srgbClr val="4D4D4C"/>
                  </a:solidFill>
                  <a:latin typeface="Calibri" panose="020F0502020204030204" pitchFamily="34" charset="0"/>
                  <a:cs typeface="Calibri" panose="020F0502020204030204" pitchFamily="34" charset="0"/>
                </a:rPr>
                <a:t>is when customers are deciding to buy because you are solving their problem</a:t>
              </a:r>
              <a:endParaRPr lang="en-US" sz="1800" dirty="0">
                <a:solidFill>
                  <a:srgbClr val="4D4D4C"/>
                </a:solidFill>
                <a:latin typeface="Calibri" panose="020F0502020204030204" pitchFamily="34" charset="0"/>
                <a:cs typeface="Calibri" panose="020F0502020204030204" pitchFamily="34" charset="0"/>
              </a:endParaRPr>
            </a:p>
          </p:txBody>
        </p:sp>
      </p:grpSp>
      <p:grpSp>
        <p:nvGrpSpPr>
          <p:cNvPr id="41" name="Group 40">
            <a:extLst>
              <a:ext uri="{FF2B5EF4-FFF2-40B4-BE49-F238E27FC236}">
                <a16:creationId xmlns:a16="http://schemas.microsoft.com/office/drawing/2014/main" id="{76A570EB-DF33-A04D-BFFC-CC54FE6813AD}"/>
              </a:ext>
            </a:extLst>
          </p:cNvPr>
          <p:cNvGrpSpPr/>
          <p:nvPr/>
        </p:nvGrpSpPr>
        <p:grpSpPr>
          <a:xfrm>
            <a:off x="8357690" y="3049451"/>
            <a:ext cx="3135850" cy="1233094"/>
            <a:chOff x="8921977" y="2397663"/>
            <a:chExt cx="4181132" cy="1644128"/>
          </a:xfrm>
        </p:grpSpPr>
        <p:sp>
          <p:nvSpPr>
            <p:cNvPr id="42" name="TextBox 41">
              <a:extLst>
                <a:ext uri="{FF2B5EF4-FFF2-40B4-BE49-F238E27FC236}">
                  <a16:creationId xmlns:a16="http://schemas.microsoft.com/office/drawing/2014/main" id="{BD85CF74-CF9D-BD44-BD00-A8413E8452F6}"/>
                </a:ext>
              </a:extLst>
            </p:cNvPr>
            <p:cNvSpPr txBox="1"/>
            <p:nvPr/>
          </p:nvSpPr>
          <p:spPr>
            <a:xfrm>
              <a:off x="8921977" y="2397663"/>
              <a:ext cx="2937088" cy="574516"/>
            </a:xfrm>
            <a:prstGeom prst="rect">
              <a:avLst/>
            </a:prstGeom>
            <a:noFill/>
          </p:spPr>
          <p:txBody>
            <a:bodyPr wrap="square" lIns="0" rIns="0" rtlCol="0" anchor="b">
              <a:spAutoFit/>
            </a:bodyPr>
            <a:lstStyle/>
            <a:p>
              <a:r>
                <a:rPr lang="en-US" sz="2200" b="1" cap="all" dirty="0">
                  <a:solidFill>
                    <a:srgbClr val="F7921C"/>
                  </a:solidFill>
                  <a:latin typeface="Calibri" panose="020F0502020204030204" pitchFamily="34" charset="0"/>
                  <a:cs typeface="Calibri" panose="020F0502020204030204" pitchFamily="34" charset="0"/>
                </a:rPr>
                <a:t>consideration</a:t>
              </a:r>
            </a:p>
          </p:txBody>
        </p:sp>
        <p:sp>
          <p:nvSpPr>
            <p:cNvPr id="43" name="TextBox 42">
              <a:extLst>
                <a:ext uri="{FF2B5EF4-FFF2-40B4-BE49-F238E27FC236}">
                  <a16:creationId xmlns:a16="http://schemas.microsoft.com/office/drawing/2014/main" id="{DEA6C20C-304F-484B-AB69-D4AC1A4E6F1B}"/>
                </a:ext>
              </a:extLst>
            </p:cNvPr>
            <p:cNvSpPr txBox="1"/>
            <p:nvPr/>
          </p:nvSpPr>
          <p:spPr>
            <a:xfrm>
              <a:off x="8929770" y="2892757"/>
              <a:ext cx="4173339" cy="1149034"/>
            </a:xfrm>
            <a:prstGeom prst="rect">
              <a:avLst/>
            </a:prstGeom>
            <a:noFill/>
          </p:spPr>
          <p:txBody>
            <a:bodyPr wrap="square" lIns="0" rIns="0" rtlCol="0" anchor="t">
              <a:spAutoFit/>
            </a:bodyPr>
            <a:lstStyle/>
            <a:p>
              <a:pPr marL="9525" lvl="0" indent="-9525">
                <a:lnSpc>
                  <a:spcPts val="1980"/>
                </a:lnSpc>
              </a:pPr>
              <a:r>
                <a:rPr lang="en-CA" sz="1800" dirty="0">
                  <a:solidFill>
                    <a:srgbClr val="4D4D4C"/>
                  </a:solidFill>
                  <a:latin typeface="Calibri" panose="020F0502020204030204" pitchFamily="34" charset="0"/>
                  <a:cs typeface="Calibri" panose="020F0502020204030204" pitchFamily="34" charset="0"/>
                </a:rPr>
                <a:t>is when you have attracted a customer as they search for a solution to their problem.</a:t>
              </a:r>
            </a:p>
          </p:txBody>
        </p:sp>
      </p:grpSp>
      <p:grpSp>
        <p:nvGrpSpPr>
          <p:cNvPr id="44" name="Group 43">
            <a:extLst>
              <a:ext uri="{FF2B5EF4-FFF2-40B4-BE49-F238E27FC236}">
                <a16:creationId xmlns:a16="http://schemas.microsoft.com/office/drawing/2014/main" id="{A8A69DF4-3127-0E41-A461-F3002AAFA090}"/>
              </a:ext>
            </a:extLst>
          </p:cNvPr>
          <p:cNvGrpSpPr/>
          <p:nvPr/>
        </p:nvGrpSpPr>
        <p:grpSpPr>
          <a:xfrm>
            <a:off x="1516708" y="2100485"/>
            <a:ext cx="2714404" cy="1233094"/>
            <a:chOff x="8921977" y="1127339"/>
            <a:chExt cx="3619205" cy="1644127"/>
          </a:xfrm>
        </p:grpSpPr>
        <p:sp>
          <p:nvSpPr>
            <p:cNvPr id="45" name="TextBox 44">
              <a:extLst>
                <a:ext uri="{FF2B5EF4-FFF2-40B4-BE49-F238E27FC236}">
                  <a16:creationId xmlns:a16="http://schemas.microsoft.com/office/drawing/2014/main" id="{1E00436A-E779-BC44-AED2-B0D8AA151879}"/>
                </a:ext>
              </a:extLst>
            </p:cNvPr>
            <p:cNvSpPr txBox="1"/>
            <p:nvPr/>
          </p:nvSpPr>
          <p:spPr>
            <a:xfrm>
              <a:off x="8921977" y="1127339"/>
              <a:ext cx="3619205" cy="574517"/>
            </a:xfrm>
            <a:prstGeom prst="rect">
              <a:avLst/>
            </a:prstGeom>
            <a:noFill/>
          </p:spPr>
          <p:txBody>
            <a:bodyPr wrap="square" lIns="0" rIns="0" rtlCol="0" anchor="b">
              <a:spAutoFit/>
            </a:bodyPr>
            <a:lstStyle/>
            <a:p>
              <a:pPr algn="r"/>
              <a:r>
                <a:rPr lang="en-US" sz="2200" b="1" cap="all" dirty="0">
                  <a:solidFill>
                    <a:srgbClr val="3C7CBF"/>
                  </a:solidFill>
                  <a:latin typeface="Calibri" panose="020F0502020204030204" pitchFamily="34" charset="0"/>
                  <a:cs typeface="Calibri" panose="020F0502020204030204" pitchFamily="34" charset="0"/>
                </a:rPr>
                <a:t>interest</a:t>
              </a:r>
            </a:p>
          </p:txBody>
        </p:sp>
        <p:sp>
          <p:nvSpPr>
            <p:cNvPr id="46" name="TextBox 45">
              <a:extLst>
                <a:ext uri="{FF2B5EF4-FFF2-40B4-BE49-F238E27FC236}">
                  <a16:creationId xmlns:a16="http://schemas.microsoft.com/office/drawing/2014/main" id="{A21B8830-9B9B-A248-893C-9DF7B17729B1}"/>
                </a:ext>
              </a:extLst>
            </p:cNvPr>
            <p:cNvSpPr txBox="1"/>
            <p:nvPr/>
          </p:nvSpPr>
          <p:spPr>
            <a:xfrm>
              <a:off x="8929770" y="1622433"/>
              <a:ext cx="3610057" cy="1149033"/>
            </a:xfrm>
            <a:prstGeom prst="rect">
              <a:avLst/>
            </a:prstGeom>
            <a:noFill/>
          </p:spPr>
          <p:txBody>
            <a:bodyPr wrap="square" lIns="0" rIns="0" rtlCol="0" anchor="t">
              <a:spAutoFit/>
            </a:bodyPr>
            <a:lstStyle/>
            <a:p>
              <a:pPr marL="9525" lvl="0" indent="-9525" algn="r">
                <a:lnSpc>
                  <a:spcPts val="1980"/>
                </a:lnSpc>
              </a:pPr>
              <a:r>
                <a:rPr lang="en-CA" sz="1800" dirty="0">
                  <a:solidFill>
                    <a:srgbClr val="4D4D4C"/>
                  </a:solidFill>
                  <a:latin typeface="Calibri" panose="020F0502020204030204" pitchFamily="34" charset="0"/>
                  <a:cs typeface="Calibri" panose="020F0502020204030204" pitchFamily="34" charset="0"/>
                </a:rPr>
                <a:t>is when you have attracted a customer as they search for a solution to their problem.</a:t>
              </a:r>
            </a:p>
          </p:txBody>
        </p:sp>
      </p:grpSp>
      <p:grpSp>
        <p:nvGrpSpPr>
          <p:cNvPr id="51" name="Group 50">
            <a:extLst>
              <a:ext uri="{FF2B5EF4-FFF2-40B4-BE49-F238E27FC236}">
                <a16:creationId xmlns:a16="http://schemas.microsoft.com/office/drawing/2014/main" id="{E272DCD5-23EF-954E-9D7E-9CCFD661C3D6}"/>
              </a:ext>
            </a:extLst>
          </p:cNvPr>
          <p:cNvGrpSpPr/>
          <p:nvPr/>
        </p:nvGrpSpPr>
        <p:grpSpPr>
          <a:xfrm>
            <a:off x="4360860" y="2309457"/>
            <a:ext cx="397871" cy="88298"/>
            <a:chOff x="3363295" y="2057938"/>
            <a:chExt cx="530494" cy="117731"/>
          </a:xfrm>
        </p:grpSpPr>
        <p:sp>
          <p:nvSpPr>
            <p:cNvPr id="52" name="Oval 51">
              <a:extLst>
                <a:ext uri="{FF2B5EF4-FFF2-40B4-BE49-F238E27FC236}">
                  <a16:creationId xmlns:a16="http://schemas.microsoft.com/office/drawing/2014/main" id="{B8547284-3E86-5542-AF69-09CC23F9ABB2}"/>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53" name="Straight Arrow Connector 52">
              <a:extLst>
                <a:ext uri="{FF2B5EF4-FFF2-40B4-BE49-F238E27FC236}">
                  <a16:creationId xmlns:a16="http://schemas.microsoft.com/office/drawing/2014/main" id="{90045002-A98A-B24A-8736-F8A6FD67E6D9}"/>
                </a:ext>
              </a:extLst>
            </p:cNvPr>
            <p:cNvCxnSpPr>
              <a:cxnSpLocks/>
              <a:stCxn id="52" idx="6"/>
            </p:cNvCxnSpPr>
            <p:nvPr/>
          </p:nvCxnSpPr>
          <p:spPr>
            <a:xfrm>
              <a:off x="3481026" y="2116804"/>
              <a:ext cx="412763"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id="{A3929F52-9B5F-0744-AC33-90DAD1A6668B}"/>
              </a:ext>
            </a:extLst>
          </p:cNvPr>
          <p:cNvGrpSpPr/>
          <p:nvPr/>
        </p:nvGrpSpPr>
        <p:grpSpPr>
          <a:xfrm rot="10800000">
            <a:off x="7060440" y="3234260"/>
            <a:ext cx="1130146" cy="88298"/>
            <a:chOff x="3363295" y="2057938"/>
            <a:chExt cx="1506866" cy="117731"/>
          </a:xfrm>
        </p:grpSpPr>
        <p:sp>
          <p:nvSpPr>
            <p:cNvPr id="56" name="Oval 55">
              <a:extLst>
                <a:ext uri="{FF2B5EF4-FFF2-40B4-BE49-F238E27FC236}">
                  <a16:creationId xmlns:a16="http://schemas.microsoft.com/office/drawing/2014/main" id="{9C4EF171-B8FE-FF4D-ADE5-41A75C0BA2B7}"/>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57" name="Straight Arrow Connector 56">
              <a:extLst>
                <a:ext uri="{FF2B5EF4-FFF2-40B4-BE49-F238E27FC236}">
                  <a16:creationId xmlns:a16="http://schemas.microsoft.com/office/drawing/2014/main" id="{5D7B08F0-EE64-6741-B96E-DA863C1F21A6}"/>
                </a:ext>
              </a:extLst>
            </p:cNvPr>
            <p:cNvCxnSpPr>
              <a:cxnSpLocks/>
              <a:stCxn id="56" idx="6"/>
            </p:cNvCxnSpPr>
            <p:nvPr/>
          </p:nvCxnSpPr>
          <p:spPr>
            <a:xfrm rot="10800000" flipH="1" flipV="1">
              <a:off x="3481026" y="2116804"/>
              <a:ext cx="1389135" cy="14511"/>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D88F125A-D79C-6844-921B-DE3D2B6B4B4A}"/>
              </a:ext>
            </a:extLst>
          </p:cNvPr>
          <p:cNvGrpSpPr/>
          <p:nvPr/>
        </p:nvGrpSpPr>
        <p:grpSpPr>
          <a:xfrm rot="10800000">
            <a:off x="6692623" y="4890744"/>
            <a:ext cx="1525020" cy="88298"/>
            <a:chOff x="3363295" y="2057938"/>
            <a:chExt cx="2033359" cy="117731"/>
          </a:xfrm>
        </p:grpSpPr>
        <p:sp>
          <p:nvSpPr>
            <p:cNvPr id="60" name="Oval 59">
              <a:extLst>
                <a:ext uri="{FF2B5EF4-FFF2-40B4-BE49-F238E27FC236}">
                  <a16:creationId xmlns:a16="http://schemas.microsoft.com/office/drawing/2014/main" id="{AD33A88D-C637-1E45-BAEC-692D505821C7}"/>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1" name="Straight Arrow Connector 60">
              <a:extLst>
                <a:ext uri="{FF2B5EF4-FFF2-40B4-BE49-F238E27FC236}">
                  <a16:creationId xmlns:a16="http://schemas.microsoft.com/office/drawing/2014/main" id="{B3B810E3-2C8F-AA47-BDB4-4158AB197E09}"/>
                </a:ext>
              </a:extLst>
            </p:cNvPr>
            <p:cNvCxnSpPr>
              <a:cxnSpLocks/>
              <a:stCxn id="60" idx="6"/>
            </p:cNvCxnSpPr>
            <p:nvPr/>
          </p:nvCxnSpPr>
          <p:spPr>
            <a:xfrm rot="10800000" flipH="1">
              <a:off x="3481026" y="2116804"/>
              <a:ext cx="1915628"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ED862D97-D871-FC42-8636-52FB528DB601}"/>
              </a:ext>
            </a:extLst>
          </p:cNvPr>
          <p:cNvGrpSpPr/>
          <p:nvPr/>
        </p:nvGrpSpPr>
        <p:grpSpPr>
          <a:xfrm>
            <a:off x="4576635" y="4229166"/>
            <a:ext cx="1031343" cy="88298"/>
            <a:chOff x="3363295" y="2057938"/>
            <a:chExt cx="1375124" cy="117731"/>
          </a:xfrm>
        </p:grpSpPr>
        <p:sp>
          <p:nvSpPr>
            <p:cNvPr id="63" name="Oval 62">
              <a:extLst>
                <a:ext uri="{FF2B5EF4-FFF2-40B4-BE49-F238E27FC236}">
                  <a16:creationId xmlns:a16="http://schemas.microsoft.com/office/drawing/2014/main" id="{CDA81C38-207D-A24B-98F2-525B98F5DB85}"/>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4" name="Straight Arrow Connector 63">
              <a:extLst>
                <a:ext uri="{FF2B5EF4-FFF2-40B4-BE49-F238E27FC236}">
                  <a16:creationId xmlns:a16="http://schemas.microsoft.com/office/drawing/2014/main" id="{BB235131-E51B-0640-95B0-BB5102EDCFB8}"/>
                </a:ext>
              </a:extLst>
            </p:cNvPr>
            <p:cNvCxnSpPr>
              <a:cxnSpLocks/>
              <a:stCxn id="63" idx="6"/>
            </p:cNvCxnSpPr>
            <p:nvPr/>
          </p:nvCxnSpPr>
          <p:spPr>
            <a:xfrm>
              <a:off x="3481026" y="2116803"/>
              <a:ext cx="1257393"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7E16472B-B2FD-C747-AC99-3C6DEFBB92AC}"/>
              </a:ext>
            </a:extLst>
          </p:cNvPr>
          <p:cNvGrpSpPr/>
          <p:nvPr/>
        </p:nvGrpSpPr>
        <p:grpSpPr>
          <a:xfrm>
            <a:off x="4195311" y="581054"/>
            <a:ext cx="3801378" cy="1233778"/>
            <a:chOff x="4234648" y="1065321"/>
            <a:chExt cx="3710867" cy="1309272"/>
          </a:xfrm>
        </p:grpSpPr>
        <p:sp>
          <p:nvSpPr>
            <p:cNvPr id="67" name="Freeform: Shape 107">
              <a:extLst>
                <a:ext uri="{FF2B5EF4-FFF2-40B4-BE49-F238E27FC236}">
                  <a16:creationId xmlns:a16="http://schemas.microsoft.com/office/drawing/2014/main" id="{1CF0041B-4DCB-804F-A43D-C4B59F33FBA2}"/>
                </a:ext>
              </a:extLst>
            </p:cNvPr>
            <p:cNvSpPr/>
            <p:nvPr/>
          </p:nvSpPr>
          <p:spPr>
            <a:xfrm>
              <a:off x="4234648" y="1065321"/>
              <a:ext cx="3710866" cy="435006"/>
            </a:xfrm>
            <a:custGeom>
              <a:avLst/>
              <a:gdLst>
                <a:gd name="connsiteX0" fmla="*/ 1855433 w 3710866"/>
                <a:gd name="connsiteY0" fmla="*/ 0 h 435006"/>
                <a:gd name="connsiteX1" fmla="*/ 3710866 w 3710866"/>
                <a:gd name="connsiteY1" fmla="*/ 217503 h 435006"/>
                <a:gd name="connsiteX2" fmla="*/ 3709552 w 3710866"/>
                <a:gd name="connsiteY2" fmla="*/ 220554 h 435006"/>
                <a:gd name="connsiteX3" fmla="*/ 3701287 w 3710866"/>
                <a:gd name="connsiteY3" fmla="*/ 239741 h 435006"/>
                <a:gd name="connsiteX4" fmla="*/ 1855433 w 3710866"/>
                <a:gd name="connsiteY4" fmla="*/ 435006 h 435006"/>
                <a:gd name="connsiteX5" fmla="*/ 9579 w 3710866"/>
                <a:gd name="connsiteY5" fmla="*/ 239741 h 435006"/>
                <a:gd name="connsiteX6" fmla="*/ 1314 w 3710866"/>
                <a:gd name="connsiteY6" fmla="*/ 220554 h 435006"/>
                <a:gd name="connsiteX7" fmla="*/ 0 w 3710866"/>
                <a:gd name="connsiteY7" fmla="*/ 217503 h 435006"/>
                <a:gd name="connsiteX8" fmla="*/ 1855433 w 3710866"/>
                <a:gd name="connsiteY8"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0866" h="435006">
                  <a:moveTo>
                    <a:pt x="1855433" y="0"/>
                  </a:moveTo>
                  <a:cubicBezTo>
                    <a:pt x="2880160" y="0"/>
                    <a:pt x="3710866" y="97379"/>
                    <a:pt x="3710866" y="217503"/>
                  </a:cubicBezTo>
                  <a:lnTo>
                    <a:pt x="3709552" y="220554"/>
                  </a:lnTo>
                  <a:lnTo>
                    <a:pt x="3701287" y="239741"/>
                  </a:lnTo>
                  <a:cubicBezTo>
                    <a:pt x="3606270" y="349419"/>
                    <a:pt x="2816115" y="435006"/>
                    <a:pt x="1855433" y="435006"/>
                  </a:cubicBezTo>
                  <a:cubicBezTo>
                    <a:pt x="894751" y="435006"/>
                    <a:pt x="104596" y="349419"/>
                    <a:pt x="9579" y="239741"/>
                  </a:cubicBezTo>
                  <a:lnTo>
                    <a:pt x="1314" y="220554"/>
                  </a:lnTo>
                  <a:lnTo>
                    <a:pt x="0" y="217503"/>
                  </a:lnTo>
                  <a:cubicBezTo>
                    <a:pt x="0" y="97379"/>
                    <a:pt x="830706" y="0"/>
                    <a:pt x="1855433" y="0"/>
                  </a:cubicBezTo>
                  <a:close/>
                </a:path>
              </a:pathLst>
            </a:custGeom>
            <a:gradFill flip="none" rotWithShape="1">
              <a:gsLst>
                <a:gs pos="0">
                  <a:srgbClr val="DA2128"/>
                </a:gs>
                <a:gs pos="78000">
                  <a:srgbClr val="932D2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Freeform: Shape 108">
              <a:extLst>
                <a:ext uri="{FF2B5EF4-FFF2-40B4-BE49-F238E27FC236}">
                  <a16:creationId xmlns:a16="http://schemas.microsoft.com/office/drawing/2014/main" id="{AAC1E9AD-0E18-D640-B40A-F24A181B96A9}"/>
                </a:ext>
              </a:extLst>
            </p:cNvPr>
            <p:cNvSpPr/>
            <p:nvPr/>
          </p:nvSpPr>
          <p:spPr>
            <a:xfrm>
              <a:off x="4234649" y="1285875"/>
              <a:ext cx="3710866" cy="1088718"/>
            </a:xfrm>
            <a:custGeom>
              <a:avLst/>
              <a:gdLst>
                <a:gd name="connsiteX0" fmla="*/ 2176687 w 3710866"/>
                <a:gd name="connsiteY0" fmla="*/ 1020247 h 1088718"/>
                <a:gd name="connsiteX1" fmla="*/ 2271081 w 3710866"/>
                <a:gd name="connsiteY1" fmla="*/ 1024791 h 1088718"/>
                <a:gd name="connsiteX2" fmla="*/ 2205982 w 3710866"/>
                <a:gd name="connsiteY2" fmla="*/ 1020820 h 1088718"/>
                <a:gd name="connsiteX3" fmla="*/ 1534179 w 3710866"/>
                <a:gd name="connsiteY3" fmla="*/ 1020247 h 1088718"/>
                <a:gd name="connsiteX4" fmla="*/ 1504883 w 3710866"/>
                <a:gd name="connsiteY4" fmla="*/ 1020820 h 1088718"/>
                <a:gd name="connsiteX5" fmla="*/ 1439783 w 3710866"/>
                <a:gd name="connsiteY5" fmla="*/ 1024791 h 1088718"/>
                <a:gd name="connsiteX6" fmla="*/ 0 w 3710866"/>
                <a:gd name="connsiteY6" fmla="*/ 0 h 1088718"/>
                <a:gd name="connsiteX7" fmla="*/ 1313 w 3710866"/>
                <a:gd name="connsiteY7" fmla="*/ 0 h 1088718"/>
                <a:gd name="connsiteX8" fmla="*/ 9578 w 3710866"/>
                <a:gd name="connsiteY8" fmla="*/ 19187 h 1088718"/>
                <a:gd name="connsiteX9" fmla="*/ 1855432 w 3710866"/>
                <a:gd name="connsiteY9" fmla="*/ 214452 h 1088718"/>
                <a:gd name="connsiteX10" fmla="*/ 3701286 w 3710866"/>
                <a:gd name="connsiteY10" fmla="*/ 19187 h 1088718"/>
                <a:gd name="connsiteX11" fmla="*/ 3709551 w 3710866"/>
                <a:gd name="connsiteY11" fmla="*/ 0 h 1088718"/>
                <a:gd name="connsiteX12" fmla="*/ 3710866 w 3710866"/>
                <a:gd name="connsiteY12" fmla="*/ 0 h 1088718"/>
                <a:gd name="connsiteX13" fmla="*/ 3471470 w 3710866"/>
                <a:gd name="connsiteY13" fmla="*/ 635323 h 1088718"/>
                <a:gd name="connsiteX14" fmla="*/ 3410899 w 3710866"/>
                <a:gd name="connsiteY14" fmla="*/ 796070 h 1088718"/>
                <a:gd name="connsiteX15" fmla="*/ 3407008 w 3710866"/>
                <a:gd name="connsiteY15" fmla="*/ 799899 h 1088718"/>
                <a:gd name="connsiteX16" fmla="*/ 2629821 w 3710866"/>
                <a:gd name="connsiteY16" fmla="*/ 1039106 h 1088718"/>
                <a:gd name="connsiteX17" fmla="*/ 2578531 w 3710866"/>
                <a:gd name="connsiteY17" fmla="*/ 1045357 h 1088718"/>
                <a:gd name="connsiteX18" fmla="*/ 2524029 w 3710866"/>
                <a:gd name="connsiteY18" fmla="*/ 1040223 h 1088718"/>
                <a:gd name="connsiteX19" fmla="*/ 2473862 w 3710866"/>
                <a:gd name="connsiteY19" fmla="*/ 1037163 h 1088718"/>
                <a:gd name="connsiteX20" fmla="*/ 2569432 w 3710866"/>
                <a:gd name="connsiteY20" fmla="*/ 1045206 h 1088718"/>
                <a:gd name="connsiteX21" fmla="*/ 2487807 w 3710866"/>
                <a:gd name="connsiteY21" fmla="*/ 1056415 h 1088718"/>
                <a:gd name="connsiteX22" fmla="*/ 1855433 w 3710866"/>
                <a:gd name="connsiteY22" fmla="*/ 1088718 h 1088718"/>
                <a:gd name="connsiteX23" fmla="*/ 1223060 w 3710866"/>
                <a:gd name="connsiteY23" fmla="*/ 1056415 h 1088718"/>
                <a:gd name="connsiteX24" fmla="*/ 1141434 w 3710866"/>
                <a:gd name="connsiteY24" fmla="*/ 1045206 h 1088718"/>
                <a:gd name="connsiteX25" fmla="*/ 1237006 w 3710866"/>
                <a:gd name="connsiteY25" fmla="*/ 1037162 h 1088718"/>
                <a:gd name="connsiteX26" fmla="*/ 1186835 w 3710866"/>
                <a:gd name="connsiteY26" fmla="*/ 1040223 h 1088718"/>
                <a:gd name="connsiteX27" fmla="*/ 1132335 w 3710866"/>
                <a:gd name="connsiteY27" fmla="*/ 1045357 h 1088718"/>
                <a:gd name="connsiteX28" fmla="*/ 1081045 w 3710866"/>
                <a:gd name="connsiteY28" fmla="*/ 1039106 h 1088718"/>
                <a:gd name="connsiteX29" fmla="*/ 303858 w 3710866"/>
                <a:gd name="connsiteY29" fmla="*/ 799899 h 1088718"/>
                <a:gd name="connsiteX30" fmla="*/ 299967 w 3710866"/>
                <a:gd name="connsiteY30" fmla="*/ 796070 h 1088718"/>
                <a:gd name="connsiteX31" fmla="*/ 239396 w 3710866"/>
                <a:gd name="connsiteY31" fmla="*/ 635323 h 108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866" h="1088718">
                  <a:moveTo>
                    <a:pt x="2176687" y="1020247"/>
                  </a:moveTo>
                  <a:lnTo>
                    <a:pt x="2271081" y="1024791"/>
                  </a:lnTo>
                  <a:lnTo>
                    <a:pt x="2205982" y="1020820"/>
                  </a:lnTo>
                  <a:close/>
                  <a:moveTo>
                    <a:pt x="1534179" y="1020247"/>
                  </a:moveTo>
                  <a:lnTo>
                    <a:pt x="1504883" y="1020820"/>
                  </a:lnTo>
                  <a:lnTo>
                    <a:pt x="1439783" y="1024791"/>
                  </a:lnTo>
                  <a:close/>
                  <a:moveTo>
                    <a:pt x="0" y="0"/>
                  </a:moveTo>
                  <a:lnTo>
                    <a:pt x="1313" y="0"/>
                  </a:lnTo>
                  <a:lnTo>
                    <a:pt x="9578" y="19187"/>
                  </a:lnTo>
                  <a:cubicBezTo>
                    <a:pt x="104595" y="128865"/>
                    <a:pt x="894750" y="214452"/>
                    <a:pt x="1855432" y="214452"/>
                  </a:cubicBezTo>
                  <a:cubicBezTo>
                    <a:pt x="2816114" y="214452"/>
                    <a:pt x="3606269" y="128865"/>
                    <a:pt x="3701286" y="19187"/>
                  </a:cubicBezTo>
                  <a:lnTo>
                    <a:pt x="3709551" y="0"/>
                  </a:lnTo>
                  <a:lnTo>
                    <a:pt x="3710866" y="0"/>
                  </a:lnTo>
                  <a:lnTo>
                    <a:pt x="3471470" y="635323"/>
                  </a:lnTo>
                  <a:lnTo>
                    <a:pt x="3410899" y="796070"/>
                  </a:lnTo>
                  <a:lnTo>
                    <a:pt x="3407008" y="799899"/>
                  </a:lnTo>
                  <a:cubicBezTo>
                    <a:pt x="3280427" y="902869"/>
                    <a:pt x="2998136" y="988482"/>
                    <a:pt x="2629821" y="1039106"/>
                  </a:cubicBezTo>
                  <a:lnTo>
                    <a:pt x="2578531" y="1045357"/>
                  </a:lnTo>
                  <a:lnTo>
                    <a:pt x="2524029" y="1040223"/>
                  </a:lnTo>
                  <a:lnTo>
                    <a:pt x="2473862" y="1037163"/>
                  </a:lnTo>
                  <a:lnTo>
                    <a:pt x="2569432" y="1045206"/>
                  </a:lnTo>
                  <a:lnTo>
                    <a:pt x="2487807" y="1056415"/>
                  </a:lnTo>
                  <a:cubicBezTo>
                    <a:pt x="2293440" y="1077216"/>
                    <a:pt x="2079746" y="1088718"/>
                    <a:pt x="1855433" y="1088718"/>
                  </a:cubicBezTo>
                  <a:cubicBezTo>
                    <a:pt x="1631121" y="1088718"/>
                    <a:pt x="1417426" y="1077216"/>
                    <a:pt x="1223060" y="1056415"/>
                  </a:cubicBezTo>
                  <a:lnTo>
                    <a:pt x="1141434" y="1045206"/>
                  </a:lnTo>
                  <a:lnTo>
                    <a:pt x="1237006" y="1037162"/>
                  </a:lnTo>
                  <a:lnTo>
                    <a:pt x="1186835" y="1040223"/>
                  </a:lnTo>
                  <a:lnTo>
                    <a:pt x="1132335" y="1045357"/>
                  </a:lnTo>
                  <a:lnTo>
                    <a:pt x="1081045" y="1039106"/>
                  </a:lnTo>
                  <a:cubicBezTo>
                    <a:pt x="712730" y="988482"/>
                    <a:pt x="430439" y="902869"/>
                    <a:pt x="303858" y="799899"/>
                  </a:cubicBezTo>
                  <a:lnTo>
                    <a:pt x="299967" y="796070"/>
                  </a:lnTo>
                  <a:lnTo>
                    <a:pt x="239396" y="635323"/>
                  </a:lnTo>
                  <a:close/>
                </a:path>
              </a:pathLst>
            </a:custGeom>
            <a:gradFill>
              <a:gsLst>
                <a:gs pos="45000">
                  <a:srgbClr val="DA2128"/>
                </a:gs>
                <a:gs pos="77000">
                  <a:srgbClr val="B8302D"/>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69" name="Group 68">
            <a:extLst>
              <a:ext uri="{FF2B5EF4-FFF2-40B4-BE49-F238E27FC236}">
                <a16:creationId xmlns:a16="http://schemas.microsoft.com/office/drawing/2014/main" id="{E1064689-3BDD-7D40-85FB-645FC799ABDD}"/>
              </a:ext>
            </a:extLst>
          </p:cNvPr>
          <p:cNvGrpSpPr/>
          <p:nvPr/>
        </p:nvGrpSpPr>
        <p:grpSpPr>
          <a:xfrm>
            <a:off x="8499577" y="974805"/>
            <a:ext cx="3111795" cy="1233094"/>
            <a:chOff x="8921977" y="1127339"/>
            <a:chExt cx="4149060" cy="1644127"/>
          </a:xfrm>
        </p:grpSpPr>
        <p:sp>
          <p:nvSpPr>
            <p:cNvPr id="70" name="TextBox 69">
              <a:extLst>
                <a:ext uri="{FF2B5EF4-FFF2-40B4-BE49-F238E27FC236}">
                  <a16:creationId xmlns:a16="http://schemas.microsoft.com/office/drawing/2014/main" id="{75285F18-536B-1941-B50B-B071F1E05613}"/>
                </a:ext>
              </a:extLst>
            </p:cNvPr>
            <p:cNvSpPr txBox="1"/>
            <p:nvPr/>
          </p:nvSpPr>
          <p:spPr>
            <a:xfrm>
              <a:off x="8921977" y="1127339"/>
              <a:ext cx="2937088" cy="574516"/>
            </a:xfrm>
            <a:prstGeom prst="rect">
              <a:avLst/>
            </a:prstGeom>
            <a:noFill/>
          </p:spPr>
          <p:txBody>
            <a:bodyPr wrap="square" lIns="0" rIns="0" rtlCol="0" anchor="b">
              <a:spAutoFit/>
            </a:bodyPr>
            <a:lstStyle/>
            <a:p>
              <a:r>
                <a:rPr lang="en-US" sz="2200" b="1" cap="all" dirty="0">
                  <a:solidFill>
                    <a:srgbClr val="DA2128"/>
                  </a:solidFill>
                  <a:latin typeface="Calibri" panose="020F0502020204030204" pitchFamily="34" charset="0"/>
                  <a:cs typeface="Calibri" panose="020F0502020204030204" pitchFamily="34" charset="0"/>
                </a:rPr>
                <a:t>Awareness</a:t>
              </a:r>
            </a:p>
          </p:txBody>
        </p:sp>
        <p:sp>
          <p:nvSpPr>
            <p:cNvPr id="71" name="TextBox 70">
              <a:extLst>
                <a:ext uri="{FF2B5EF4-FFF2-40B4-BE49-F238E27FC236}">
                  <a16:creationId xmlns:a16="http://schemas.microsoft.com/office/drawing/2014/main" id="{8E6B8634-373A-8A4D-8B6F-C8E448B21ECE}"/>
                </a:ext>
              </a:extLst>
            </p:cNvPr>
            <p:cNvSpPr txBox="1"/>
            <p:nvPr/>
          </p:nvSpPr>
          <p:spPr>
            <a:xfrm>
              <a:off x="8929769" y="1622433"/>
              <a:ext cx="4141268" cy="1149033"/>
            </a:xfrm>
            <a:prstGeom prst="rect">
              <a:avLst/>
            </a:prstGeom>
            <a:noFill/>
          </p:spPr>
          <p:txBody>
            <a:bodyPr wrap="square" lIns="0" rIns="0" rtlCol="0" anchor="t">
              <a:spAutoFit/>
            </a:bodyPr>
            <a:lstStyle/>
            <a:p>
              <a:pPr marL="9525" lvl="0" indent="-9525">
                <a:lnSpc>
                  <a:spcPts val="1980"/>
                </a:lnSpc>
              </a:pPr>
              <a:r>
                <a:rPr lang="en-CA" sz="1800" dirty="0">
                  <a:solidFill>
                    <a:srgbClr val="4D4D4C"/>
                  </a:solidFill>
                  <a:latin typeface="Calibri" panose="020F0502020204030204" pitchFamily="34" charset="0"/>
                  <a:cs typeface="Calibri" panose="020F0502020204030204" pitchFamily="34" charset="0"/>
                </a:rPr>
                <a:t>is when a potential customer learns about your product or service.</a:t>
              </a:r>
            </a:p>
          </p:txBody>
        </p:sp>
      </p:grpSp>
      <p:grpSp>
        <p:nvGrpSpPr>
          <p:cNvPr id="72" name="Group 71">
            <a:extLst>
              <a:ext uri="{FF2B5EF4-FFF2-40B4-BE49-F238E27FC236}">
                <a16:creationId xmlns:a16="http://schemas.microsoft.com/office/drawing/2014/main" id="{088A1BCF-D36B-9C44-AEE0-2DA9748B86DC}"/>
              </a:ext>
            </a:extLst>
          </p:cNvPr>
          <p:cNvGrpSpPr/>
          <p:nvPr/>
        </p:nvGrpSpPr>
        <p:grpSpPr>
          <a:xfrm rot="10800000">
            <a:off x="7990439" y="1169261"/>
            <a:ext cx="358355" cy="88298"/>
            <a:chOff x="3363295" y="2057938"/>
            <a:chExt cx="477806" cy="117731"/>
          </a:xfrm>
        </p:grpSpPr>
        <p:sp>
          <p:nvSpPr>
            <p:cNvPr id="73" name="Oval 72">
              <a:extLst>
                <a:ext uri="{FF2B5EF4-FFF2-40B4-BE49-F238E27FC236}">
                  <a16:creationId xmlns:a16="http://schemas.microsoft.com/office/drawing/2014/main" id="{47EDFCF2-37EF-F64A-909F-CAEC691D1946}"/>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74" name="Straight Arrow Connector 73">
              <a:extLst>
                <a:ext uri="{FF2B5EF4-FFF2-40B4-BE49-F238E27FC236}">
                  <a16:creationId xmlns:a16="http://schemas.microsoft.com/office/drawing/2014/main" id="{66451956-D92E-C040-83FE-3DD7F1B846CC}"/>
                </a:ext>
              </a:extLst>
            </p:cNvPr>
            <p:cNvCxnSpPr>
              <a:cxnSpLocks/>
              <a:stCxn id="73" idx="6"/>
            </p:cNvCxnSpPr>
            <p:nvPr/>
          </p:nvCxnSpPr>
          <p:spPr>
            <a:xfrm rot="10800000" flipH="1">
              <a:off x="3481026" y="2116804"/>
              <a:ext cx="360075"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0" name="Graphic 9" descr="Brain in head">
            <a:extLst>
              <a:ext uri="{FF2B5EF4-FFF2-40B4-BE49-F238E27FC236}">
                <a16:creationId xmlns:a16="http://schemas.microsoft.com/office/drawing/2014/main" id="{3834ECF3-6DA1-BC4C-90E6-204A1A39AF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24416" y="999416"/>
            <a:ext cx="763402" cy="763402"/>
          </a:xfrm>
          <a:prstGeom prst="rect">
            <a:avLst/>
          </a:prstGeom>
        </p:spPr>
      </p:pic>
      <p:pic>
        <p:nvPicPr>
          <p:cNvPr id="12" name="Graphic 11" descr="Magnifying glass">
            <a:extLst>
              <a:ext uri="{FF2B5EF4-FFF2-40B4-BE49-F238E27FC236}">
                <a16:creationId xmlns:a16="http://schemas.microsoft.com/office/drawing/2014/main" id="{C16A9CCD-CEDF-064E-A663-13BBAF8E734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33320" y="2158045"/>
            <a:ext cx="601004" cy="601004"/>
          </a:xfrm>
          <a:prstGeom prst="rect">
            <a:avLst/>
          </a:prstGeom>
        </p:spPr>
      </p:pic>
      <p:pic>
        <p:nvPicPr>
          <p:cNvPr id="77" name="Graphic 76" descr="Lights On">
            <a:extLst>
              <a:ext uri="{FF2B5EF4-FFF2-40B4-BE49-F238E27FC236}">
                <a16:creationId xmlns:a16="http://schemas.microsoft.com/office/drawing/2014/main" id="{1F1CEF59-2F93-0645-923D-4229C75E286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32622" y="3083647"/>
            <a:ext cx="584531" cy="584531"/>
          </a:xfrm>
          <a:prstGeom prst="rect">
            <a:avLst/>
          </a:prstGeom>
        </p:spPr>
      </p:pic>
      <p:pic>
        <p:nvPicPr>
          <p:cNvPr id="79" name="Graphic 78" descr="Bullseye">
            <a:extLst>
              <a:ext uri="{FF2B5EF4-FFF2-40B4-BE49-F238E27FC236}">
                <a16:creationId xmlns:a16="http://schemas.microsoft.com/office/drawing/2014/main" id="{53BEC495-500D-C344-BD1C-A23D3EBE949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41171" y="4070971"/>
            <a:ext cx="492987" cy="492987"/>
          </a:xfrm>
          <a:prstGeom prst="rect">
            <a:avLst/>
          </a:prstGeom>
        </p:spPr>
      </p:pic>
      <p:pic>
        <p:nvPicPr>
          <p:cNvPr id="81" name="Graphic 80" descr="Shopping basket">
            <a:extLst>
              <a:ext uri="{FF2B5EF4-FFF2-40B4-BE49-F238E27FC236}">
                <a16:creationId xmlns:a16="http://schemas.microsoft.com/office/drawing/2014/main" id="{5E5001D8-F235-AF42-8B12-6EECA9032F9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933536" y="4775260"/>
            <a:ext cx="407564" cy="407564"/>
          </a:xfrm>
          <a:prstGeom prst="rect">
            <a:avLst/>
          </a:prstGeom>
        </p:spPr>
      </p:pic>
      <p:sp>
        <p:nvSpPr>
          <p:cNvPr id="98" name="Google Shape;58;p5">
            <a:extLst>
              <a:ext uri="{FF2B5EF4-FFF2-40B4-BE49-F238E27FC236}">
                <a16:creationId xmlns:a16="http://schemas.microsoft.com/office/drawing/2014/main" id="{AAB603E6-DB38-A645-B4F0-37829B1510A7}"/>
              </a:ext>
            </a:extLst>
          </p:cNvPr>
          <p:cNvSpPr/>
          <p:nvPr/>
        </p:nvSpPr>
        <p:spPr>
          <a:xfrm rot="285998">
            <a:off x="-111950" y="438426"/>
            <a:ext cx="3497528"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99" name="Google Shape;243;p26">
            <a:extLst>
              <a:ext uri="{FF2B5EF4-FFF2-40B4-BE49-F238E27FC236}">
                <a16:creationId xmlns:a16="http://schemas.microsoft.com/office/drawing/2014/main" id="{48F9A0B8-3566-AE48-82FE-507D0D652852}"/>
              </a:ext>
            </a:extLst>
          </p:cNvPr>
          <p:cNvSpPr txBox="1">
            <a:spLocks/>
          </p:cNvSpPr>
          <p:nvPr/>
        </p:nvSpPr>
        <p:spPr>
          <a:xfrm rot="285998">
            <a:off x="585829" y="700071"/>
            <a:ext cx="5664057"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3600"/>
              <a:buFont typeface="Arial"/>
              <a:buNone/>
              <a:defRPr sz="3600" b="0"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IE" dirty="0"/>
              <a:t>Sales Funnel</a:t>
            </a:r>
          </a:p>
          <a:p>
            <a:pPr marL="0" indent="0"/>
            <a:endParaRPr lang="en-IE" b="1"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1473</TotalTime>
  <Words>4211</Words>
  <Application>Microsoft Macintosh PowerPoint</Application>
  <PresentationFormat>Widescreen</PresentationFormat>
  <Paragraphs>374</Paragraphs>
  <Slides>59</Slides>
  <Notes>59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59</vt:i4>
      </vt:variant>
    </vt:vector>
  </HeadingPairs>
  <TitlesOfParts>
    <vt:vector size="65" baseType="lpstr">
      <vt:lpstr>Times New Roman</vt:lpstr>
      <vt:lpstr>Calibri</vt:lpstr>
      <vt:lpstr>Arial</vt:lpstr>
      <vt:lpstr>Quattrocento Sans</vt:lpstr>
      <vt:lpstr>Merriweather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lastModifiedBy>Gillian Keane</cp:lastModifiedBy>
  <cp:revision>109</cp:revision>
  <dcterms:modified xsi:type="dcterms:W3CDTF">2020-09-23T13:41:58Z</dcterms:modified>
</cp:coreProperties>
</file>