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Lst>
  <p:notesMasterIdLst>
    <p:notesMasterId r:id="rId39"/>
  </p:notesMasterIdLst>
  <p:sldIdLst>
    <p:sldId id="256" r:id="rId2"/>
    <p:sldId id="259" r:id="rId3"/>
    <p:sldId id="312" r:id="rId4"/>
    <p:sldId id="313" r:id="rId5"/>
    <p:sldId id="314" r:id="rId6"/>
    <p:sldId id="315" r:id="rId7"/>
    <p:sldId id="347" r:id="rId8"/>
    <p:sldId id="348" r:id="rId9"/>
    <p:sldId id="425" r:id="rId10"/>
    <p:sldId id="319" r:id="rId11"/>
    <p:sldId id="320" r:id="rId12"/>
    <p:sldId id="426" r:id="rId13"/>
    <p:sldId id="427" r:id="rId14"/>
    <p:sldId id="413" r:id="rId15"/>
    <p:sldId id="428" r:id="rId16"/>
    <p:sldId id="429" r:id="rId17"/>
    <p:sldId id="430" r:id="rId18"/>
    <p:sldId id="431" r:id="rId19"/>
    <p:sldId id="432" r:id="rId20"/>
    <p:sldId id="433" r:id="rId21"/>
    <p:sldId id="434" r:id="rId22"/>
    <p:sldId id="435" r:id="rId23"/>
    <p:sldId id="331" r:id="rId24"/>
    <p:sldId id="436" r:id="rId25"/>
    <p:sldId id="437" r:id="rId26"/>
    <p:sldId id="335" r:id="rId27"/>
    <p:sldId id="438" r:id="rId28"/>
    <p:sldId id="439" r:id="rId29"/>
    <p:sldId id="440" r:id="rId30"/>
    <p:sldId id="338" r:id="rId31"/>
    <p:sldId id="339" r:id="rId32"/>
    <p:sldId id="442" r:id="rId33"/>
    <p:sldId id="443" r:id="rId34"/>
    <p:sldId id="444" r:id="rId35"/>
    <p:sldId id="445" r:id="rId36"/>
    <p:sldId id="441" r:id="rId37"/>
    <p:sldId id="345" r:id="rId38"/>
  </p:sldIdLst>
  <p:sldSz cx="12192000" cy="6858000"/>
  <p:notesSz cx="6858000" cy="9144000"/>
  <p:embeddedFontLst>
    <p:embeddedFont>
      <p:font typeface="Calibri" panose="020F0502020204030204" pitchFamily="34" charset="0"/>
      <p:regular r:id="rId40"/>
      <p:bold r:id="rId41"/>
      <p:italic r:id="rId42"/>
      <p:boldItalic r:id="rId43"/>
    </p:embeddedFont>
    <p:embeddedFont>
      <p:font typeface="Merriweather Sans" pitchFamily="2" charset="77"/>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128"/>
    <a:srgbClr val="1168B3"/>
    <a:srgbClr val="4D4D4C"/>
    <a:srgbClr val="10B1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9396" autoAdjust="0"/>
  </p:normalViewPr>
  <p:slideViewPr>
    <p:cSldViewPr snapToGrid="0">
      <p:cViewPr>
        <p:scale>
          <a:sx n="80" d="100"/>
          <a:sy n="80" d="100"/>
        </p:scale>
        <p:origin x="1704" y="7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I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556958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83" name="Google Shape;18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6720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26" name="Google Shape;626;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151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22337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633967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642324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14</a:t>
            </a:fld>
            <a:endParaRPr lang="en-US"/>
          </a:p>
        </p:txBody>
      </p:sp>
    </p:spTree>
    <p:extLst>
      <p:ext uri="{BB962C8B-B14F-4D97-AF65-F5344CB8AC3E}">
        <p14:creationId xmlns:p14="http://schemas.microsoft.com/office/powerpoint/2010/main" val="3431157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7793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215805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309245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3639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0143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15" name="Google Shape;21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64759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36520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592279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22</a:t>
            </a:fld>
            <a:endParaRPr lang="en-US"/>
          </a:p>
        </p:txBody>
      </p:sp>
    </p:spTree>
    <p:extLst>
      <p:ext uri="{BB962C8B-B14F-4D97-AF65-F5344CB8AC3E}">
        <p14:creationId xmlns:p14="http://schemas.microsoft.com/office/powerpoint/2010/main" val="12895801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10" name="Google Shape;710;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52021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10" name="Google Shape;710;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27021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10" name="Google Shape;710;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338364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6"/>
        <p:cNvGrpSpPr/>
        <p:nvPr/>
      </p:nvGrpSpPr>
      <p:grpSpPr>
        <a:xfrm>
          <a:off x="0" y="0"/>
          <a:ext cx="0" cy="0"/>
          <a:chOff x="0" y="0"/>
          <a:chExt cx="0" cy="0"/>
        </a:xfrm>
      </p:grpSpPr>
      <p:sp>
        <p:nvSpPr>
          <p:cNvPr id="737" name="Google Shape;737;g7d529eecc3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38" name="Google Shape;738;g7d529eecc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681504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6"/>
        <p:cNvGrpSpPr/>
        <p:nvPr/>
      </p:nvGrpSpPr>
      <p:grpSpPr>
        <a:xfrm>
          <a:off x="0" y="0"/>
          <a:ext cx="0" cy="0"/>
          <a:chOff x="0" y="0"/>
          <a:chExt cx="0" cy="0"/>
        </a:xfrm>
      </p:grpSpPr>
      <p:sp>
        <p:nvSpPr>
          <p:cNvPr id="737" name="Google Shape;737;g7d529eecc3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38" name="Google Shape;738;g7d529eecc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910069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6"/>
        <p:cNvGrpSpPr/>
        <p:nvPr/>
      </p:nvGrpSpPr>
      <p:grpSpPr>
        <a:xfrm>
          <a:off x="0" y="0"/>
          <a:ext cx="0" cy="0"/>
          <a:chOff x="0" y="0"/>
          <a:chExt cx="0" cy="0"/>
        </a:xfrm>
      </p:grpSpPr>
      <p:sp>
        <p:nvSpPr>
          <p:cNvPr id="737" name="Google Shape;737;g7d529eecc3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38" name="Google Shape;738;g7d529eecc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141067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98" name="Google Shape;598;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38932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79" name="Google Shape;579;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566587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7"/>
        <p:cNvGrpSpPr/>
        <p:nvPr/>
      </p:nvGrpSpPr>
      <p:grpSpPr>
        <a:xfrm>
          <a:off x="0" y="0"/>
          <a:ext cx="0" cy="0"/>
          <a:chOff x="0" y="0"/>
          <a:chExt cx="0" cy="0"/>
        </a:xfrm>
      </p:grpSpPr>
      <p:sp>
        <p:nvSpPr>
          <p:cNvPr id="758" name="Google Shape;758;p7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59" name="Google Shape;759;p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714248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66" name="Google Shape;766;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137686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66" name="Google Shape;766;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469723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66" name="Google Shape;766;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311506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66" name="Google Shape;766;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948237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66" name="Google Shape;766;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622434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98" name="Google Shape;598;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958636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03" name="Google Shape;803;p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63932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86" name="Google Shape;586;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50792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p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92" name="Google Shape;592;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1001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98" name="Google Shape;598;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05632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98" name="Google Shape;598;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4143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98" name="Google Shape;598;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40236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667577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p:cSld name="Cover Slide">
    <p:spTree>
      <p:nvGrpSpPr>
        <p:cNvPr id="1" name="Shape 15"/>
        <p:cNvGrpSpPr/>
        <p:nvPr/>
      </p:nvGrpSpPr>
      <p:grpSpPr>
        <a:xfrm>
          <a:off x="0" y="0"/>
          <a:ext cx="0" cy="0"/>
          <a:chOff x="0" y="0"/>
          <a:chExt cx="0" cy="0"/>
        </a:xfrm>
      </p:grpSpPr>
      <p:sp>
        <p:nvSpPr>
          <p:cNvPr id="16" name="Google Shape;16;p2"/>
          <p:cNvSpPr/>
          <p:nvPr/>
        </p:nvSpPr>
        <p:spPr>
          <a:xfrm>
            <a:off x="0" y="-13252"/>
            <a:ext cx="7673009" cy="687125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7" name="Google Shape;17;p2"/>
          <p:cNvSpPr/>
          <p:nvPr/>
        </p:nvSpPr>
        <p:spPr>
          <a:xfrm rot="353497">
            <a:off x="-106891" y="570482"/>
            <a:ext cx="5181600" cy="898532"/>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8" name="Google Shape;18;p2"/>
          <p:cNvSpPr txBox="1">
            <a:spLocks noGrp="1"/>
          </p:cNvSpPr>
          <p:nvPr>
            <p:ph type="body" idx="1"/>
          </p:nvPr>
        </p:nvSpPr>
        <p:spPr>
          <a:xfrm rot="353497">
            <a:off x="459254" y="680351"/>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2"/>
          <p:cNvSpPr txBox="1">
            <a:spLocks noGrp="1"/>
          </p:cNvSpPr>
          <p:nvPr>
            <p:ph type="body" idx="2"/>
          </p:nvPr>
        </p:nvSpPr>
        <p:spPr>
          <a:xfrm>
            <a:off x="608054" y="3476639"/>
            <a:ext cx="2784503" cy="305668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0" name="Google Shape;20;p2"/>
          <p:cNvPicPr preferRelativeResize="0"/>
          <p:nvPr/>
        </p:nvPicPr>
        <p:blipFill rotWithShape="1">
          <a:blip r:embed="rId2">
            <a:alphaModFix/>
          </a:blip>
          <a:srcRect/>
          <a:stretch/>
        </p:blipFill>
        <p:spPr>
          <a:xfrm>
            <a:off x="7067635" y="-13252"/>
            <a:ext cx="5124365" cy="4311535"/>
          </a:xfrm>
          <a:prstGeom prst="rect">
            <a:avLst/>
          </a:prstGeom>
          <a:noFill/>
          <a:ln>
            <a:noFill/>
          </a:ln>
        </p:spPr>
      </p:pic>
      <p:sp>
        <p:nvSpPr>
          <p:cNvPr id="21" name="Google Shape;21;p2"/>
          <p:cNvSpPr/>
          <p:nvPr/>
        </p:nvSpPr>
        <p:spPr>
          <a:xfrm rot="353497">
            <a:off x="-106891" y="1603482"/>
            <a:ext cx="5181600" cy="898532"/>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2" name="Google Shape;22;p2"/>
          <p:cNvSpPr txBox="1">
            <a:spLocks noGrp="1"/>
          </p:cNvSpPr>
          <p:nvPr>
            <p:ph type="body" idx="3"/>
          </p:nvPr>
        </p:nvSpPr>
        <p:spPr>
          <a:xfrm rot="353497">
            <a:off x="459254" y="1713351"/>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2"/>
          <p:cNvSpPr txBox="1"/>
          <p:nvPr/>
        </p:nvSpPr>
        <p:spPr>
          <a:xfrm>
            <a:off x="7655243" y="6126922"/>
            <a:ext cx="2462212" cy="350838"/>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A1918"/>
              </a:buClr>
              <a:buSzPts val="1000"/>
              <a:buFont typeface="Calibri"/>
              <a:buNone/>
            </a:pPr>
            <a:r>
              <a:rPr lang="en-IE" sz="1000" b="0" i="0" u="none" strike="noStrike" cap="none" dirty="0">
                <a:solidFill>
                  <a:srgbClr val="1A1918"/>
                </a:solidFill>
                <a:latin typeface="Calibri"/>
                <a:ea typeface="Calibri"/>
                <a:cs typeface="Calibri"/>
                <a:sym typeface="Calibri"/>
              </a:rPr>
              <a:t> This programme has been funded with support from the European Commission </a:t>
            </a:r>
            <a:endParaRPr sz="1400" b="0" i="0" u="none" strike="noStrike" cap="none" dirty="0">
              <a:solidFill>
                <a:srgbClr val="000000"/>
              </a:solidFill>
              <a:latin typeface="Arial"/>
              <a:ea typeface="Arial"/>
              <a:cs typeface="Arial"/>
              <a:sym typeface="Arial"/>
            </a:endParaRPr>
          </a:p>
        </p:txBody>
      </p:sp>
      <p:pic>
        <p:nvPicPr>
          <p:cNvPr id="24" name="Google Shape;24;p2"/>
          <p:cNvPicPr preferRelativeResize="0"/>
          <p:nvPr/>
        </p:nvPicPr>
        <p:blipFill rotWithShape="1">
          <a:blip r:embed="rId3">
            <a:alphaModFix/>
          </a:blip>
          <a:srcRect/>
          <a:stretch/>
        </p:blipFill>
        <p:spPr>
          <a:xfrm>
            <a:off x="9984105" y="6071360"/>
            <a:ext cx="1625600" cy="46196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ext Left (Red) Photo Right">
  <p:cSld name="Text Left (Red) Photo Right">
    <p:spTree>
      <p:nvGrpSpPr>
        <p:cNvPr id="1" name="Shape 89"/>
        <p:cNvGrpSpPr/>
        <p:nvPr/>
      </p:nvGrpSpPr>
      <p:grpSpPr>
        <a:xfrm>
          <a:off x="0" y="0"/>
          <a:ext cx="0" cy="0"/>
          <a:chOff x="0" y="0"/>
          <a:chExt cx="0" cy="0"/>
        </a:xfrm>
      </p:grpSpPr>
      <p:sp>
        <p:nvSpPr>
          <p:cNvPr id="90" name="Google Shape;90;p10"/>
          <p:cNvSpPr/>
          <p:nvPr/>
        </p:nvSpPr>
        <p:spPr>
          <a:xfrm>
            <a:off x="0" y="0"/>
            <a:ext cx="8375374"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1" name="Google Shape;91;p10"/>
          <p:cNvSpPr txBox="1">
            <a:spLocks noGrp="1"/>
          </p:cNvSpPr>
          <p:nvPr>
            <p:ph type="body" idx="1"/>
          </p:nvPr>
        </p:nvSpPr>
        <p:spPr>
          <a:xfrm>
            <a:off x="606335" y="2052748"/>
            <a:ext cx="5595682" cy="4061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2" name="Google Shape;92;p10"/>
          <p:cNvPicPr preferRelativeResize="0"/>
          <p:nvPr/>
        </p:nvPicPr>
        <p:blipFill rotWithShape="1">
          <a:blip r:embed="rId2">
            <a:alphaModFix/>
          </a:blip>
          <a:srcRect/>
          <a:stretch/>
        </p:blipFill>
        <p:spPr>
          <a:xfrm>
            <a:off x="-939314" y="-2471809"/>
            <a:ext cx="4590288" cy="4126992"/>
          </a:xfrm>
          <a:prstGeom prst="rect">
            <a:avLst/>
          </a:prstGeom>
          <a:noFill/>
          <a:ln>
            <a:noFill/>
          </a:ln>
        </p:spPr>
      </p:pic>
      <p:sp>
        <p:nvSpPr>
          <p:cNvPr id="93" name="Google Shape;93;p10"/>
          <p:cNvSpPr/>
          <p:nvPr/>
        </p:nvSpPr>
        <p:spPr>
          <a:xfrm rot="256793">
            <a:off x="-140890" y="570860"/>
            <a:ext cx="5349025"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 name="Google Shape;94;p10"/>
          <p:cNvSpPr txBox="1">
            <a:spLocks noGrp="1"/>
          </p:cNvSpPr>
          <p:nvPr>
            <p:ph type="body" idx="2"/>
          </p:nvPr>
        </p:nvSpPr>
        <p:spPr>
          <a:xfrm rot="256793">
            <a:off x="592447" y="686976"/>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10"/>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
        <p:nvSpPr>
          <p:cNvPr id="96" name="Google Shape;96;p10"/>
          <p:cNvSpPr>
            <a:spLocks noGrp="1"/>
          </p:cNvSpPr>
          <p:nvPr>
            <p:ph type="pic" idx="3"/>
          </p:nvPr>
        </p:nvSpPr>
        <p:spPr>
          <a:xfrm>
            <a:off x="5804728" y="-14012"/>
            <a:ext cx="6413499" cy="6879191"/>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4D4D4C"/>
              </a:buClr>
              <a:buSzPts val="2800"/>
              <a:buFont typeface="Arial"/>
              <a:buNone/>
              <a:defRPr sz="2800" b="0" i="0" u="none" strike="noStrike" cap="none">
                <a:solidFill>
                  <a:srgbClr val="4D4D4C"/>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7"/>
        <p:cNvGrpSpPr/>
        <p:nvPr/>
      </p:nvGrpSpPr>
      <p:grpSpPr>
        <a:xfrm>
          <a:off x="0" y="0"/>
          <a:ext cx="0" cy="0"/>
          <a:chOff x="0" y="0"/>
          <a:chExt cx="0" cy="0"/>
        </a:xfrm>
      </p:grpSpPr>
      <p:sp>
        <p:nvSpPr>
          <p:cNvPr id="98" name="Google Shape;98;p1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1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00" name="Google Shape;100;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Icons">
  <p:cSld name="Icons">
    <p:spTree>
      <p:nvGrpSpPr>
        <p:cNvPr id="1" name="Shape 103"/>
        <p:cNvGrpSpPr/>
        <p:nvPr/>
      </p:nvGrpSpPr>
      <p:grpSpPr>
        <a:xfrm>
          <a:off x="0" y="0"/>
          <a:ext cx="0" cy="0"/>
          <a:chOff x="0" y="0"/>
          <a:chExt cx="0" cy="0"/>
        </a:xfrm>
      </p:grpSpPr>
      <p:sp>
        <p:nvSpPr>
          <p:cNvPr id="104" name="Google Shape;104;p12"/>
          <p:cNvSpPr/>
          <p:nvPr/>
        </p:nvSpPr>
        <p:spPr>
          <a:xfrm>
            <a:off x="0" y="-1"/>
            <a:ext cx="12192000" cy="6858001"/>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5" name="Google Shape;105;p12"/>
          <p:cNvSpPr/>
          <p:nvPr/>
        </p:nvSpPr>
        <p:spPr>
          <a:xfrm>
            <a:off x="586901" y="491138"/>
            <a:ext cx="4104369" cy="489364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IE" sz="3600" b="0" i="0" u="none" strike="noStrike" cap="none">
                <a:solidFill>
                  <a:schemeClr val="lt1"/>
                </a:solidFill>
                <a:latin typeface="Calibri"/>
                <a:ea typeface="Calibri"/>
                <a:cs typeface="Calibri"/>
                <a:sym typeface="Calibri"/>
              </a:rPr>
              <a:t>ICONS WHICH CAN BE USED WITHIN THE </a:t>
            </a:r>
            <a:r>
              <a:rPr lang="en-IE" sz="3600" b="1" i="0" u="none" strike="noStrike" cap="none">
                <a:solidFill>
                  <a:schemeClr val="lt1"/>
                </a:solidFill>
                <a:latin typeface="Calibri"/>
                <a:ea typeface="Calibri"/>
                <a:cs typeface="Calibri"/>
                <a:sym typeface="Calibri"/>
              </a:rPr>
              <a:t>EPIC</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IE" sz="3600" b="0" i="0" u="none" strike="noStrike" cap="none">
                <a:solidFill>
                  <a:schemeClr val="lt1"/>
                </a:solidFill>
                <a:latin typeface="Calibri"/>
                <a:ea typeface="Calibri"/>
                <a:cs typeface="Calibri"/>
                <a:sym typeface="Calibri"/>
              </a:rPr>
              <a:t>POWERPOINT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3600" b="0" i="0" u="none" strike="noStrike" cap="none">
              <a:solidFill>
                <a:schemeClr val="lt1"/>
              </a:solidFill>
              <a:latin typeface="Calibri"/>
              <a:ea typeface="Calibri"/>
              <a:cs typeface="Calibri"/>
              <a:sym typeface="Calibri"/>
            </a:endParaRPr>
          </a:p>
          <a:p>
            <a:pPr marL="52388" marR="0" lvl="0" indent="0" algn="l" rtl="0">
              <a:lnSpc>
                <a:spcPct val="100000"/>
              </a:lnSpc>
              <a:spcBef>
                <a:spcPts val="0"/>
              </a:spcBef>
              <a:spcAft>
                <a:spcPts val="0"/>
              </a:spcAft>
              <a:buClr>
                <a:schemeClr val="dk1"/>
              </a:buClr>
              <a:buSzPts val="900"/>
              <a:buFont typeface="Quattrocento Sans"/>
              <a:buNone/>
            </a:pPr>
            <a:r>
              <a:rPr lang="en-IE" sz="2400" b="0" i="1" u="none" strike="noStrike" cap="none">
                <a:solidFill>
                  <a:schemeClr val="lt1"/>
                </a:solidFill>
                <a:latin typeface="Calibri"/>
                <a:ea typeface="Calibri"/>
                <a:cs typeface="Calibri"/>
                <a:sym typeface="Calibri"/>
              </a:rPr>
              <a:t>Resize them without losing quality.  Change line colour, width and style.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36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lt1"/>
              </a:buClr>
              <a:buSzPts val="2400"/>
              <a:buFont typeface="Arial"/>
              <a:buNone/>
            </a:pPr>
            <a:r>
              <a:rPr lang="en-IE" sz="2400" b="0" i="0" u="none" strike="noStrike" cap="none">
                <a:solidFill>
                  <a:schemeClr val="lt1"/>
                </a:solidFill>
                <a:latin typeface="Calibri"/>
                <a:ea typeface="Calibri"/>
                <a:cs typeface="Calibri"/>
                <a:sym typeface="Calibri"/>
              </a:rPr>
              <a:t>Isn’t that nice?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Font Typeface and Size">
  <p:cSld name="Font Typeface and Size">
    <p:spTree>
      <p:nvGrpSpPr>
        <p:cNvPr id="1" name="Shape 106"/>
        <p:cNvGrpSpPr/>
        <p:nvPr/>
      </p:nvGrpSpPr>
      <p:grpSpPr>
        <a:xfrm>
          <a:off x="0" y="0"/>
          <a:ext cx="0" cy="0"/>
          <a:chOff x="0" y="0"/>
          <a:chExt cx="0" cy="0"/>
        </a:xfrm>
      </p:grpSpPr>
      <p:sp>
        <p:nvSpPr>
          <p:cNvPr id="107" name="Google Shape;107;p13"/>
          <p:cNvSpPr/>
          <p:nvPr/>
        </p:nvSpPr>
        <p:spPr>
          <a:xfrm>
            <a:off x="0" y="-1"/>
            <a:ext cx="12192000" cy="6858001"/>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1268B3"/>
              </a:solidFill>
              <a:latin typeface="Calibri"/>
              <a:ea typeface="Calibri"/>
              <a:cs typeface="Calibri"/>
              <a:sym typeface="Calibri"/>
            </a:endParaRPr>
          </a:p>
        </p:txBody>
      </p:sp>
      <p:sp>
        <p:nvSpPr>
          <p:cNvPr id="108" name="Google Shape;108;p13"/>
          <p:cNvSpPr/>
          <p:nvPr/>
        </p:nvSpPr>
        <p:spPr>
          <a:xfrm>
            <a:off x="424669" y="528535"/>
            <a:ext cx="5666415" cy="1446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4400"/>
              <a:buFont typeface="Calibri"/>
              <a:buNone/>
            </a:pPr>
            <a:r>
              <a:rPr lang="en-IE" sz="4400" b="1" i="0" u="none" strike="noStrike" cap="none">
                <a:solidFill>
                  <a:schemeClr val="lt1"/>
                </a:solidFill>
                <a:latin typeface="Calibri"/>
                <a:ea typeface="Calibri"/>
                <a:cs typeface="Calibri"/>
                <a:sym typeface="Calibri"/>
              </a:rPr>
              <a:t>EPIC</a:t>
            </a:r>
            <a:endParaRPr sz="4400" b="1"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4400"/>
              <a:buFont typeface="Arial"/>
              <a:buNone/>
            </a:pPr>
            <a:r>
              <a:rPr lang="en-IE" sz="4400" b="0" i="0" u="none" strike="noStrike" cap="none">
                <a:solidFill>
                  <a:schemeClr val="lt1"/>
                </a:solidFill>
                <a:latin typeface="Calibri"/>
                <a:ea typeface="Calibri"/>
                <a:cs typeface="Calibri"/>
                <a:sym typeface="Calibri"/>
              </a:rPr>
              <a:t>FONT TYPEFACE &amp; SIZE</a:t>
            </a:r>
            <a:endParaRPr sz="3600" b="0" i="0" u="none" strike="noStrike" cap="none">
              <a:solidFill>
                <a:schemeClr val="lt1"/>
              </a:solidFill>
              <a:latin typeface="Calibri"/>
              <a:ea typeface="Calibri"/>
              <a:cs typeface="Calibri"/>
              <a:sym typeface="Calibri"/>
            </a:endParaRPr>
          </a:p>
        </p:txBody>
      </p:sp>
      <p:sp>
        <p:nvSpPr>
          <p:cNvPr id="109" name="Google Shape;109;p13"/>
          <p:cNvSpPr/>
          <p:nvPr/>
        </p:nvSpPr>
        <p:spPr>
          <a:xfrm>
            <a:off x="7093974" y="1633466"/>
            <a:ext cx="4589207" cy="455509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IE" sz="3000" b="0" i="0" u="none" strike="noStrike" cap="none">
                <a:solidFill>
                  <a:schemeClr val="lt1"/>
                </a:solidFill>
                <a:latin typeface="Calibri"/>
                <a:ea typeface="Calibri"/>
                <a:cs typeface="Calibri"/>
                <a:sym typeface="Calibri"/>
              </a:rPr>
              <a:t>PLEASE ENSURE TO KEEP FONTS AS PER THE LAYOUT</a:t>
            </a:r>
            <a:endParaRPr sz="3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000" b="1"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000" b="1"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000" b="1"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IE" sz="3000" b="0" i="0" u="none" strike="noStrike" cap="none">
                <a:solidFill>
                  <a:schemeClr val="lt1"/>
                </a:solidFill>
                <a:latin typeface="Calibri"/>
                <a:ea typeface="Calibri"/>
                <a:cs typeface="Calibri"/>
                <a:sym typeface="Calibri"/>
              </a:rPr>
              <a:t>36 point  -  Title Heading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IE" sz="3000" b="0" i="0" u="none" strike="noStrike" cap="none">
                <a:solidFill>
                  <a:schemeClr val="lt1"/>
                </a:solidFill>
                <a:latin typeface="Calibri"/>
                <a:ea typeface="Calibri"/>
                <a:cs typeface="Calibri"/>
                <a:sym typeface="Calibri"/>
              </a:rPr>
              <a:t>30 point  -  Sub-Titles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IE" sz="3000" b="0" i="0" u="none" strike="noStrike" cap="none">
                <a:solidFill>
                  <a:schemeClr val="lt1"/>
                </a:solidFill>
                <a:latin typeface="Calibri"/>
                <a:ea typeface="Calibri"/>
                <a:cs typeface="Calibri"/>
                <a:sym typeface="Calibri"/>
              </a:rPr>
              <a:t>	       - Quotes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IE" sz="3000" b="0" i="0" u="none" strike="noStrike" cap="none">
                <a:solidFill>
                  <a:schemeClr val="lt1"/>
                </a:solidFill>
                <a:latin typeface="Calibri"/>
                <a:ea typeface="Calibri"/>
                <a:cs typeface="Calibri"/>
                <a:sym typeface="Calibri"/>
              </a:rPr>
              <a:t>24 point  -  Main Text Body </a:t>
            </a:r>
            <a:endParaRPr sz="3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a:solidFill>
                <a:schemeClr val="lt1"/>
              </a:solidFill>
              <a:latin typeface="Calibri"/>
              <a:ea typeface="Calibri"/>
              <a:cs typeface="Calibri"/>
              <a:sym typeface="Calibri"/>
            </a:endParaRPr>
          </a:p>
        </p:txBody>
      </p:sp>
      <p:sp>
        <p:nvSpPr>
          <p:cNvPr id="110" name="Google Shape;110;p13"/>
          <p:cNvSpPr/>
          <p:nvPr/>
        </p:nvSpPr>
        <p:spPr>
          <a:xfrm>
            <a:off x="424669" y="3172202"/>
            <a:ext cx="5489434" cy="212365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IE" sz="2400" b="0" i="0" u="none" strike="noStrike" cap="none">
                <a:solidFill>
                  <a:schemeClr val="lt1"/>
                </a:solidFill>
                <a:latin typeface="Calibri"/>
                <a:ea typeface="Calibri"/>
                <a:cs typeface="Calibri"/>
                <a:sym typeface="Calibri"/>
              </a:rPr>
              <a:t>Please ensure to keep the font sizes set as per the slide layouts. The font used throughout the </a:t>
            </a:r>
            <a:r>
              <a:rPr lang="en-IE" sz="2400" b="1" i="0" u="none" strike="noStrike" cap="none">
                <a:solidFill>
                  <a:schemeClr val="lt1"/>
                </a:solidFill>
                <a:latin typeface="Calibri"/>
                <a:ea typeface="Calibri"/>
                <a:cs typeface="Calibri"/>
                <a:sym typeface="Calibri"/>
              </a:rPr>
              <a:t>EPIC </a:t>
            </a:r>
            <a:r>
              <a:rPr lang="en-IE" sz="2400" b="0" i="0" u="none" strike="noStrike" cap="none">
                <a:solidFill>
                  <a:schemeClr val="lt1"/>
                </a:solidFill>
                <a:latin typeface="Calibri"/>
                <a:ea typeface="Calibri"/>
                <a:cs typeface="Calibri"/>
                <a:sym typeface="Calibri"/>
              </a:rPr>
              <a:t>PowerPoint is….</a:t>
            </a:r>
            <a:endParaRPr sz="24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600"/>
              <a:buFont typeface="Arial"/>
              <a:buNone/>
            </a:pPr>
            <a:r>
              <a:rPr lang="en-IE" sz="3600" b="1" i="1" u="none" strike="noStrike" cap="none">
                <a:solidFill>
                  <a:schemeClr val="lt1"/>
                </a:solidFill>
                <a:latin typeface="Calibri"/>
                <a:ea typeface="Calibri"/>
                <a:cs typeface="Calibri"/>
                <a:sym typeface="Calibri"/>
              </a:rPr>
              <a:t>Calibri</a:t>
            </a:r>
            <a:endParaRPr sz="3600" b="0" i="0" u="none" strike="noStrike" cap="none">
              <a:solidFill>
                <a:schemeClr val="lt1"/>
              </a:solidFill>
              <a:latin typeface="Calibri"/>
              <a:ea typeface="Calibri"/>
              <a:cs typeface="Calibri"/>
              <a:sym typeface="Calibri"/>
            </a:endParaRPr>
          </a:p>
        </p:txBody>
      </p:sp>
      <p:cxnSp>
        <p:nvCxnSpPr>
          <p:cNvPr id="111" name="Google Shape;111;p13"/>
          <p:cNvCxnSpPr/>
          <p:nvPr/>
        </p:nvCxnSpPr>
        <p:spPr>
          <a:xfrm>
            <a:off x="6592529" y="-1"/>
            <a:ext cx="0" cy="6681020"/>
          </a:xfrm>
          <a:prstGeom prst="straightConnector1">
            <a:avLst/>
          </a:prstGeom>
          <a:noFill/>
          <a:ln w="9525" cap="flat" cmpd="sng">
            <a:solidFill>
              <a:schemeClr val="lt1"/>
            </a:solidFill>
            <a:prstDash val="solid"/>
            <a:miter lim="800000"/>
            <a:headEnd type="none" w="sm" len="sm"/>
            <a:tailEnd type="none" w="sm" len="sm"/>
          </a:ln>
        </p:spPr>
      </p:cxnSp>
      <p:cxnSp>
        <p:nvCxnSpPr>
          <p:cNvPr id="112" name="Google Shape;112;p13"/>
          <p:cNvCxnSpPr/>
          <p:nvPr/>
        </p:nvCxnSpPr>
        <p:spPr>
          <a:xfrm rot="10800000">
            <a:off x="0" y="2503620"/>
            <a:ext cx="6592529" cy="0"/>
          </a:xfrm>
          <a:prstGeom prst="straightConnector1">
            <a:avLst/>
          </a:prstGeom>
          <a:noFill/>
          <a:ln w="9525" cap="flat" cmpd="sng">
            <a:solidFill>
              <a:schemeClr val="lt1"/>
            </a:solidFill>
            <a:prstDash val="solid"/>
            <a:miter lim="800000"/>
            <a:headEnd type="none" w="sm" len="sm"/>
            <a:tailEnd type="none" w="sm" len="sm"/>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 Icons with Title">
  <p:cSld name="3 Icons with Title">
    <p:spTree>
      <p:nvGrpSpPr>
        <p:cNvPr id="1" name="Shape 113"/>
        <p:cNvGrpSpPr/>
        <p:nvPr/>
      </p:nvGrpSpPr>
      <p:grpSpPr>
        <a:xfrm>
          <a:off x="0" y="0"/>
          <a:ext cx="0" cy="0"/>
          <a:chOff x="0" y="0"/>
          <a:chExt cx="0" cy="0"/>
        </a:xfrm>
      </p:grpSpPr>
      <p:sp>
        <p:nvSpPr>
          <p:cNvPr id="114" name="Google Shape;114;p14"/>
          <p:cNvSpPr/>
          <p:nvPr/>
        </p:nvSpPr>
        <p:spPr>
          <a:xfrm rot="5400000">
            <a:off x="4610365" y="-4597113"/>
            <a:ext cx="2984522" cy="12178751"/>
          </a:xfrm>
          <a:custGeom>
            <a:avLst/>
            <a:gdLst/>
            <a:ahLst/>
            <a:cxnLst/>
            <a:rect l="l" t="t" r="r" b="b"/>
            <a:pathLst>
              <a:path w="7076033" h="6863784" extrusionOk="0">
                <a:moveTo>
                  <a:pt x="0" y="1"/>
                </a:moveTo>
                <a:lnTo>
                  <a:pt x="7076034" y="0"/>
                </a:lnTo>
                <a:lnTo>
                  <a:pt x="5924975" y="6863784"/>
                </a:lnTo>
                <a:lnTo>
                  <a:pt x="0" y="6858001"/>
                </a:lnTo>
                <a:lnTo>
                  <a:pt x="0" y="1"/>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5" name="Google Shape;115;p14"/>
          <p:cNvSpPr/>
          <p:nvPr/>
        </p:nvSpPr>
        <p:spPr>
          <a:xfrm>
            <a:off x="16262195" y="7966708"/>
            <a:ext cx="452438" cy="454025"/>
          </a:xfrm>
          <a:prstGeom prst="ellipse">
            <a:avLst/>
          </a:prstGeom>
          <a:solidFill>
            <a:srgbClr val="4FC5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16" name="Google Shape;116;p14"/>
          <p:cNvSpPr/>
          <p:nvPr/>
        </p:nvSpPr>
        <p:spPr>
          <a:xfrm>
            <a:off x="16063758" y="8581070"/>
            <a:ext cx="719137" cy="720725"/>
          </a:xfrm>
          <a:prstGeom prst="ellipse">
            <a:avLst/>
          </a:prstGeom>
          <a:solidFill>
            <a:srgbClr val="7864A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17" name="Google Shape;117;p14"/>
          <p:cNvSpPr/>
          <p:nvPr/>
        </p:nvSpPr>
        <p:spPr>
          <a:xfrm>
            <a:off x="16898783" y="7961945"/>
            <a:ext cx="1060450" cy="1058863"/>
          </a:xfrm>
          <a:prstGeom prst="ellipse">
            <a:avLst/>
          </a:prstGeom>
          <a:solidFill>
            <a:srgbClr val="F16B6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18" name="Google Shape;118;p14"/>
          <p:cNvSpPr/>
          <p:nvPr/>
        </p:nvSpPr>
        <p:spPr>
          <a:xfrm>
            <a:off x="16414595" y="8119108"/>
            <a:ext cx="452438" cy="454025"/>
          </a:xfrm>
          <a:prstGeom prst="ellipse">
            <a:avLst/>
          </a:prstGeom>
          <a:solidFill>
            <a:srgbClr val="4FC5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19" name="Google Shape;119;p14"/>
          <p:cNvSpPr/>
          <p:nvPr/>
        </p:nvSpPr>
        <p:spPr>
          <a:xfrm>
            <a:off x="16216158" y="8733470"/>
            <a:ext cx="719137" cy="720725"/>
          </a:xfrm>
          <a:prstGeom prst="ellipse">
            <a:avLst/>
          </a:prstGeom>
          <a:solidFill>
            <a:srgbClr val="7864A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20" name="Google Shape;120;p14"/>
          <p:cNvSpPr/>
          <p:nvPr/>
        </p:nvSpPr>
        <p:spPr>
          <a:xfrm>
            <a:off x="17051183" y="8114345"/>
            <a:ext cx="1060450" cy="1058863"/>
          </a:xfrm>
          <a:prstGeom prst="ellipse">
            <a:avLst/>
          </a:prstGeom>
          <a:solidFill>
            <a:srgbClr val="F16B6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21" name="Google Shape;121;p14"/>
          <p:cNvSpPr/>
          <p:nvPr/>
        </p:nvSpPr>
        <p:spPr>
          <a:xfrm>
            <a:off x="16566995" y="8271508"/>
            <a:ext cx="452438" cy="454025"/>
          </a:xfrm>
          <a:prstGeom prst="ellipse">
            <a:avLst/>
          </a:prstGeom>
          <a:solidFill>
            <a:srgbClr val="4FC5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22" name="Google Shape;122;p14"/>
          <p:cNvSpPr/>
          <p:nvPr/>
        </p:nvSpPr>
        <p:spPr>
          <a:xfrm>
            <a:off x="16368558" y="8885870"/>
            <a:ext cx="719137" cy="720725"/>
          </a:xfrm>
          <a:prstGeom prst="ellipse">
            <a:avLst/>
          </a:prstGeom>
          <a:solidFill>
            <a:srgbClr val="7864A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23" name="Google Shape;123;p14"/>
          <p:cNvSpPr/>
          <p:nvPr/>
        </p:nvSpPr>
        <p:spPr>
          <a:xfrm>
            <a:off x="17203583" y="8266745"/>
            <a:ext cx="1060450" cy="1058863"/>
          </a:xfrm>
          <a:prstGeom prst="ellipse">
            <a:avLst/>
          </a:prstGeom>
          <a:solidFill>
            <a:srgbClr val="F16B6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pic>
        <p:nvPicPr>
          <p:cNvPr id="124" name="Google Shape;124;p14"/>
          <p:cNvPicPr preferRelativeResize="0"/>
          <p:nvPr/>
        </p:nvPicPr>
        <p:blipFill rotWithShape="1">
          <a:blip r:embed="rId2">
            <a:alphaModFix/>
          </a:blip>
          <a:srcRect l="16211" r="16209"/>
          <a:stretch/>
        </p:blipFill>
        <p:spPr>
          <a:xfrm>
            <a:off x="13804745" y="3534408"/>
            <a:ext cx="863600" cy="865187"/>
          </a:xfrm>
          <a:prstGeom prst="rect">
            <a:avLst/>
          </a:prstGeom>
          <a:noFill/>
          <a:ln>
            <a:noFill/>
          </a:ln>
        </p:spPr>
      </p:pic>
      <p:sp>
        <p:nvSpPr>
          <p:cNvPr id="125" name="Google Shape;125;p14"/>
          <p:cNvSpPr txBox="1">
            <a:spLocks noGrp="1"/>
          </p:cNvSpPr>
          <p:nvPr>
            <p:ph type="body" idx="1"/>
          </p:nvPr>
        </p:nvSpPr>
        <p:spPr>
          <a:xfrm>
            <a:off x="13250" y="901279"/>
            <a:ext cx="12192000" cy="69735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3600"/>
              <a:buNone/>
              <a:defRPr sz="36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14"/>
          <p:cNvSpPr txBox="1">
            <a:spLocks noGrp="1"/>
          </p:cNvSpPr>
          <p:nvPr>
            <p:ph type="body" idx="2"/>
          </p:nvPr>
        </p:nvSpPr>
        <p:spPr>
          <a:xfrm>
            <a:off x="684287" y="3236316"/>
            <a:ext cx="3408830" cy="10457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4D4D4C"/>
              </a:buClr>
              <a:buSzPts val="3000"/>
              <a:buNone/>
              <a:defRPr sz="30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14"/>
          <p:cNvSpPr txBox="1">
            <a:spLocks noGrp="1"/>
          </p:cNvSpPr>
          <p:nvPr>
            <p:ph type="body" idx="3"/>
          </p:nvPr>
        </p:nvSpPr>
        <p:spPr>
          <a:xfrm>
            <a:off x="684287" y="4432247"/>
            <a:ext cx="3408830" cy="1412740"/>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rgbClr val="4D4D4C"/>
              </a:buClr>
              <a:buSzPts val="2400"/>
              <a:buNone/>
              <a:defRPr sz="24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28" name="Google Shape;128;p14"/>
          <p:cNvCxnSpPr/>
          <p:nvPr/>
        </p:nvCxnSpPr>
        <p:spPr>
          <a:xfrm rot="10800000">
            <a:off x="555813" y="4342602"/>
            <a:ext cx="3591091" cy="0"/>
          </a:xfrm>
          <a:prstGeom prst="straightConnector1">
            <a:avLst/>
          </a:prstGeom>
          <a:noFill/>
          <a:ln w="12700" cap="flat" cmpd="sng">
            <a:solidFill>
              <a:srgbClr val="1268B3"/>
            </a:solidFill>
            <a:prstDash val="solid"/>
            <a:miter lim="800000"/>
            <a:headEnd type="none" w="sm" len="sm"/>
            <a:tailEnd type="none" w="sm" len="sm"/>
          </a:ln>
        </p:spPr>
      </p:cxnSp>
      <p:sp>
        <p:nvSpPr>
          <p:cNvPr id="129" name="Google Shape;129;p14"/>
          <p:cNvSpPr txBox="1">
            <a:spLocks noGrp="1"/>
          </p:cNvSpPr>
          <p:nvPr>
            <p:ph type="body" idx="4"/>
          </p:nvPr>
        </p:nvSpPr>
        <p:spPr>
          <a:xfrm>
            <a:off x="4512216" y="3236316"/>
            <a:ext cx="3408830" cy="10457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4D4D4C"/>
              </a:buClr>
              <a:buSzPts val="3000"/>
              <a:buNone/>
              <a:defRPr sz="30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 name="Google Shape;130;p14"/>
          <p:cNvSpPr txBox="1">
            <a:spLocks noGrp="1"/>
          </p:cNvSpPr>
          <p:nvPr>
            <p:ph type="body" idx="5"/>
          </p:nvPr>
        </p:nvSpPr>
        <p:spPr>
          <a:xfrm>
            <a:off x="4512216" y="4432247"/>
            <a:ext cx="3408830" cy="1412740"/>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rgbClr val="4D4D4C"/>
              </a:buClr>
              <a:buSzPts val="2400"/>
              <a:buNone/>
              <a:defRPr sz="24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1" name="Google Shape;131;p14"/>
          <p:cNvCxnSpPr/>
          <p:nvPr/>
        </p:nvCxnSpPr>
        <p:spPr>
          <a:xfrm rot="10800000">
            <a:off x="4383742" y="4342602"/>
            <a:ext cx="3591091" cy="0"/>
          </a:xfrm>
          <a:prstGeom prst="straightConnector1">
            <a:avLst/>
          </a:prstGeom>
          <a:noFill/>
          <a:ln w="12700" cap="flat" cmpd="sng">
            <a:solidFill>
              <a:srgbClr val="1268B3"/>
            </a:solidFill>
            <a:prstDash val="solid"/>
            <a:miter lim="800000"/>
            <a:headEnd type="none" w="sm" len="sm"/>
            <a:tailEnd type="none" w="sm" len="sm"/>
          </a:ln>
        </p:spPr>
      </p:cxnSp>
      <p:sp>
        <p:nvSpPr>
          <p:cNvPr id="132" name="Google Shape;132;p14"/>
          <p:cNvSpPr txBox="1">
            <a:spLocks noGrp="1"/>
          </p:cNvSpPr>
          <p:nvPr>
            <p:ph type="body" idx="6"/>
          </p:nvPr>
        </p:nvSpPr>
        <p:spPr>
          <a:xfrm>
            <a:off x="8228086" y="3236316"/>
            <a:ext cx="3408830" cy="10457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4D4D4C"/>
              </a:buClr>
              <a:buSzPts val="3000"/>
              <a:buNone/>
              <a:defRPr sz="30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14"/>
          <p:cNvSpPr txBox="1">
            <a:spLocks noGrp="1"/>
          </p:cNvSpPr>
          <p:nvPr>
            <p:ph type="body" idx="7"/>
          </p:nvPr>
        </p:nvSpPr>
        <p:spPr>
          <a:xfrm>
            <a:off x="8228086" y="4432247"/>
            <a:ext cx="3408830" cy="1412740"/>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rgbClr val="4D4D4C"/>
              </a:buClr>
              <a:buSzPts val="2400"/>
              <a:buNone/>
              <a:defRPr sz="24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4" name="Google Shape;134;p14"/>
          <p:cNvCxnSpPr/>
          <p:nvPr/>
        </p:nvCxnSpPr>
        <p:spPr>
          <a:xfrm rot="10800000">
            <a:off x="8099612" y="4342602"/>
            <a:ext cx="3591091" cy="0"/>
          </a:xfrm>
          <a:prstGeom prst="straightConnector1">
            <a:avLst/>
          </a:prstGeom>
          <a:noFill/>
          <a:ln w="12700" cap="flat" cmpd="sng">
            <a:solidFill>
              <a:srgbClr val="1268B3"/>
            </a:solidFill>
            <a:prstDash val="solid"/>
            <a:miter lim="800000"/>
            <a:headEnd type="none" w="sm" len="sm"/>
            <a:tailEnd type="none" w="sm" len="sm"/>
          </a:ln>
        </p:spPr>
      </p:cxnSp>
      <p:sp>
        <p:nvSpPr>
          <p:cNvPr id="135" name="Google Shape;135;p14"/>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pic>
        <p:nvPicPr>
          <p:cNvPr id="136" name="Google Shape;136;p14"/>
          <p:cNvPicPr preferRelativeResize="0"/>
          <p:nvPr/>
        </p:nvPicPr>
        <p:blipFill rotWithShape="1">
          <a:blip r:embed="rId3">
            <a:alphaModFix/>
          </a:blip>
          <a:srcRect l="-29572" t="35076" r="29570" b="-35075"/>
          <a:stretch/>
        </p:blipFill>
        <p:spPr>
          <a:xfrm>
            <a:off x="8261657" y="5060"/>
            <a:ext cx="3943593" cy="3545568"/>
          </a:xfrm>
          <a:prstGeom prst="rect">
            <a:avLst/>
          </a:prstGeom>
          <a:noFill/>
          <a:ln>
            <a:noFill/>
          </a:ln>
        </p:spPr>
      </p:pic>
      <p:sp>
        <p:nvSpPr>
          <p:cNvPr id="137" name="Google Shape;137;p14"/>
          <p:cNvSpPr/>
          <p:nvPr/>
        </p:nvSpPr>
        <p:spPr>
          <a:xfrm rot="-747100">
            <a:off x="1758912" y="2179950"/>
            <a:ext cx="979063" cy="892811"/>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8" name="Google Shape;138;p14"/>
          <p:cNvSpPr/>
          <p:nvPr/>
        </p:nvSpPr>
        <p:spPr>
          <a:xfrm rot="649108">
            <a:off x="5613094" y="2122558"/>
            <a:ext cx="979063" cy="892811"/>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9" name="Google Shape;139;p14"/>
          <p:cNvSpPr/>
          <p:nvPr/>
        </p:nvSpPr>
        <p:spPr>
          <a:xfrm rot="-383571">
            <a:off x="9635129" y="2128224"/>
            <a:ext cx="979063" cy="892811"/>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xt Left (Blue) Photo Right">
  <p:cSld name="Text Left (Blue) Photo Right">
    <p:spTree>
      <p:nvGrpSpPr>
        <p:cNvPr id="1" name="Shape 140"/>
        <p:cNvGrpSpPr/>
        <p:nvPr/>
      </p:nvGrpSpPr>
      <p:grpSpPr>
        <a:xfrm>
          <a:off x="0" y="0"/>
          <a:ext cx="0" cy="0"/>
          <a:chOff x="0" y="0"/>
          <a:chExt cx="0" cy="0"/>
        </a:xfrm>
      </p:grpSpPr>
      <p:sp>
        <p:nvSpPr>
          <p:cNvPr id="141" name="Google Shape;141;p15"/>
          <p:cNvSpPr/>
          <p:nvPr/>
        </p:nvSpPr>
        <p:spPr>
          <a:xfrm>
            <a:off x="0" y="0"/>
            <a:ext cx="8375374"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2" name="Google Shape;142;p15"/>
          <p:cNvSpPr txBox="1">
            <a:spLocks noGrp="1"/>
          </p:cNvSpPr>
          <p:nvPr>
            <p:ph type="body" idx="1"/>
          </p:nvPr>
        </p:nvSpPr>
        <p:spPr>
          <a:xfrm>
            <a:off x="606335" y="2052748"/>
            <a:ext cx="5595682" cy="4061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43" name="Google Shape;143;p15"/>
          <p:cNvPicPr preferRelativeResize="0"/>
          <p:nvPr/>
        </p:nvPicPr>
        <p:blipFill rotWithShape="1">
          <a:blip r:embed="rId2">
            <a:alphaModFix/>
          </a:blip>
          <a:srcRect/>
          <a:stretch/>
        </p:blipFill>
        <p:spPr>
          <a:xfrm>
            <a:off x="-939314" y="-2471809"/>
            <a:ext cx="4590288" cy="4126992"/>
          </a:xfrm>
          <a:prstGeom prst="rect">
            <a:avLst/>
          </a:prstGeom>
          <a:noFill/>
          <a:ln>
            <a:noFill/>
          </a:ln>
        </p:spPr>
      </p:pic>
      <p:sp>
        <p:nvSpPr>
          <p:cNvPr id="144" name="Google Shape;144;p15"/>
          <p:cNvSpPr/>
          <p:nvPr/>
        </p:nvSpPr>
        <p:spPr>
          <a:xfrm rot="256793">
            <a:off x="-140890" y="570860"/>
            <a:ext cx="5349025"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5" name="Google Shape;145;p15"/>
          <p:cNvSpPr txBox="1">
            <a:spLocks noGrp="1"/>
          </p:cNvSpPr>
          <p:nvPr>
            <p:ph type="body" idx="2"/>
          </p:nvPr>
        </p:nvSpPr>
        <p:spPr>
          <a:xfrm rot="256793">
            <a:off x="592447" y="686976"/>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6" name="Google Shape;146;p15"/>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
        <p:nvSpPr>
          <p:cNvPr id="147" name="Google Shape;147;p15"/>
          <p:cNvSpPr>
            <a:spLocks noGrp="1"/>
          </p:cNvSpPr>
          <p:nvPr>
            <p:ph type="pic" idx="3"/>
          </p:nvPr>
        </p:nvSpPr>
        <p:spPr>
          <a:xfrm>
            <a:off x="5804728" y="-14012"/>
            <a:ext cx="6413499" cy="6879191"/>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4D4D4C"/>
              </a:buClr>
              <a:buSzPts val="2800"/>
              <a:buFont typeface="Arial"/>
              <a:buNone/>
              <a:defRPr sz="2800" b="0" i="0" u="none" strike="noStrike" cap="none">
                <a:solidFill>
                  <a:srgbClr val="4D4D4C"/>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hoto Right Text Left (Blue)">
  <p:cSld name="Photo Right Text Left (Blue)">
    <p:spTree>
      <p:nvGrpSpPr>
        <p:cNvPr id="1" name="Shape 148"/>
        <p:cNvGrpSpPr/>
        <p:nvPr/>
      </p:nvGrpSpPr>
      <p:grpSpPr>
        <a:xfrm>
          <a:off x="0" y="0"/>
          <a:ext cx="0" cy="0"/>
          <a:chOff x="0" y="0"/>
          <a:chExt cx="0" cy="0"/>
        </a:xfrm>
      </p:grpSpPr>
      <p:sp>
        <p:nvSpPr>
          <p:cNvPr id="149" name="Google Shape;149;p16"/>
          <p:cNvSpPr/>
          <p:nvPr/>
        </p:nvSpPr>
        <p:spPr>
          <a:xfrm flipH="1">
            <a:off x="3842853" y="-13252"/>
            <a:ext cx="8375374"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0" name="Google Shape;150;p16"/>
          <p:cNvSpPr txBox="1">
            <a:spLocks noGrp="1"/>
          </p:cNvSpPr>
          <p:nvPr>
            <p:ph type="body" idx="1"/>
          </p:nvPr>
        </p:nvSpPr>
        <p:spPr>
          <a:xfrm>
            <a:off x="6202017" y="2263203"/>
            <a:ext cx="5595682" cy="4061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51" name="Google Shape;151;p16"/>
          <p:cNvPicPr preferRelativeResize="0"/>
          <p:nvPr/>
        </p:nvPicPr>
        <p:blipFill rotWithShape="1">
          <a:blip r:embed="rId2">
            <a:alphaModFix/>
          </a:blip>
          <a:srcRect/>
          <a:stretch/>
        </p:blipFill>
        <p:spPr>
          <a:xfrm>
            <a:off x="8669452" y="-2238332"/>
            <a:ext cx="4590288" cy="4126992"/>
          </a:xfrm>
          <a:prstGeom prst="rect">
            <a:avLst/>
          </a:prstGeom>
          <a:noFill/>
          <a:ln>
            <a:noFill/>
          </a:ln>
        </p:spPr>
      </p:pic>
      <p:sp>
        <p:nvSpPr>
          <p:cNvPr id="152" name="Google Shape;152;p16"/>
          <p:cNvSpPr/>
          <p:nvPr/>
        </p:nvSpPr>
        <p:spPr>
          <a:xfrm rot="-256793" flipH="1">
            <a:off x="7174033" y="791785"/>
            <a:ext cx="5349025"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3" name="Google Shape;153;p16"/>
          <p:cNvSpPr txBox="1">
            <a:spLocks noGrp="1"/>
          </p:cNvSpPr>
          <p:nvPr>
            <p:ph type="body" idx="2"/>
          </p:nvPr>
        </p:nvSpPr>
        <p:spPr>
          <a:xfrm rot="-232546">
            <a:off x="7892491" y="935068"/>
            <a:ext cx="3912108" cy="743199"/>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16"/>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
        <p:nvSpPr>
          <p:cNvPr id="155" name="Google Shape;155;p16"/>
          <p:cNvSpPr>
            <a:spLocks noGrp="1"/>
          </p:cNvSpPr>
          <p:nvPr>
            <p:ph type="pic" idx="3"/>
          </p:nvPr>
        </p:nvSpPr>
        <p:spPr>
          <a:xfrm flipH="1">
            <a:off x="-26281" y="0"/>
            <a:ext cx="6413499" cy="6879191"/>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4D4D4C"/>
              </a:buClr>
              <a:buSzPts val="2800"/>
              <a:buFont typeface="Arial"/>
              <a:buNone/>
              <a:defRPr sz="2800" b="0" i="0" u="none" strike="noStrike" cap="none">
                <a:solidFill>
                  <a:srgbClr val="4D4D4C"/>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6" name="Google Shape;156;p16"/>
          <p:cNvSpPr txBox="1"/>
          <p:nvPr/>
        </p:nvSpPr>
        <p:spPr>
          <a:xfrm>
            <a:off x="810668" y="6441607"/>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hoto Top - Text Bottom Blue">
  <p:cSld name="Photo Top - Text Bottom Blue">
    <p:spTree>
      <p:nvGrpSpPr>
        <p:cNvPr id="1" name="Shape 157"/>
        <p:cNvGrpSpPr/>
        <p:nvPr/>
      </p:nvGrpSpPr>
      <p:grpSpPr>
        <a:xfrm>
          <a:off x="0" y="0"/>
          <a:ext cx="0" cy="0"/>
          <a:chOff x="0" y="0"/>
          <a:chExt cx="0" cy="0"/>
        </a:xfrm>
      </p:grpSpPr>
      <p:sp>
        <p:nvSpPr>
          <p:cNvPr id="158" name="Google Shape;158;p17"/>
          <p:cNvSpPr/>
          <p:nvPr/>
        </p:nvSpPr>
        <p:spPr>
          <a:xfrm rot="-5400000">
            <a:off x="3309730" y="-2024268"/>
            <a:ext cx="5572539" cy="12192000"/>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9" name="Google Shape;159;p17"/>
          <p:cNvSpPr txBox="1">
            <a:spLocks noGrp="1"/>
          </p:cNvSpPr>
          <p:nvPr>
            <p:ph type="body" idx="1"/>
          </p:nvPr>
        </p:nvSpPr>
        <p:spPr>
          <a:xfrm>
            <a:off x="702256" y="3553398"/>
            <a:ext cx="10853639" cy="633861"/>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3000"/>
              <a:buNone/>
              <a:defRPr sz="3000">
                <a:solidFill>
                  <a:schemeClr val="lt1"/>
                </a:solidFill>
                <a:latin typeface="Calibri"/>
                <a:ea typeface="Calibri"/>
                <a:cs typeface="Calibri"/>
                <a:sym typeface="Calibri"/>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0" name="Google Shape;160;p17"/>
          <p:cNvSpPr txBox="1">
            <a:spLocks noGrp="1"/>
          </p:cNvSpPr>
          <p:nvPr>
            <p:ph type="body" idx="2"/>
          </p:nvPr>
        </p:nvSpPr>
        <p:spPr>
          <a:xfrm>
            <a:off x="702256" y="4558542"/>
            <a:ext cx="10853639" cy="177042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1" name="Google Shape;161;p17"/>
          <p:cNvSpPr/>
          <p:nvPr/>
        </p:nvSpPr>
        <p:spPr>
          <a:xfrm rot="285998">
            <a:off x="-99436" y="2058511"/>
            <a:ext cx="5289466" cy="825926"/>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2" name="Google Shape;162;p17"/>
          <p:cNvSpPr txBox="1">
            <a:spLocks noGrp="1"/>
          </p:cNvSpPr>
          <p:nvPr>
            <p:ph type="body" idx="3"/>
          </p:nvPr>
        </p:nvSpPr>
        <p:spPr>
          <a:xfrm rot="285998">
            <a:off x="464254" y="2161220"/>
            <a:ext cx="3912108"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17"/>
          <p:cNvSpPr>
            <a:spLocks noGrp="1"/>
          </p:cNvSpPr>
          <p:nvPr>
            <p:ph type="pic" idx="4"/>
          </p:nvPr>
        </p:nvSpPr>
        <p:spPr>
          <a:xfrm>
            <a:off x="0" y="0"/>
            <a:ext cx="12205253" cy="3458334"/>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7F7F7F"/>
              </a:buClr>
              <a:buSzPts val="2800"/>
              <a:buFont typeface="Arial"/>
              <a:buNone/>
              <a:defRPr sz="2800" b="0" i="0" u="none" strike="noStrike" cap="none">
                <a:solidFill>
                  <a:srgbClr val="7F7F7F"/>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4" name="Google Shape;164;p17"/>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pic>
        <p:nvPicPr>
          <p:cNvPr id="165" name="Google Shape;165;p17"/>
          <p:cNvPicPr preferRelativeResize="0"/>
          <p:nvPr/>
        </p:nvPicPr>
        <p:blipFill rotWithShape="1">
          <a:blip r:embed="rId2">
            <a:alphaModFix amt="18000"/>
          </a:blip>
          <a:srcRect/>
          <a:stretch/>
        </p:blipFill>
        <p:spPr>
          <a:xfrm>
            <a:off x="8449742" y="3881373"/>
            <a:ext cx="4590288" cy="4126992"/>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hoto Top - Text Bottom Red">
  <p:cSld name="Photo Top - Text Bottom Red">
    <p:spTree>
      <p:nvGrpSpPr>
        <p:cNvPr id="1" name="Shape 166"/>
        <p:cNvGrpSpPr/>
        <p:nvPr/>
      </p:nvGrpSpPr>
      <p:grpSpPr>
        <a:xfrm>
          <a:off x="0" y="0"/>
          <a:ext cx="0" cy="0"/>
          <a:chOff x="0" y="0"/>
          <a:chExt cx="0" cy="0"/>
        </a:xfrm>
      </p:grpSpPr>
      <p:sp>
        <p:nvSpPr>
          <p:cNvPr id="167" name="Google Shape;167;p18"/>
          <p:cNvSpPr/>
          <p:nvPr/>
        </p:nvSpPr>
        <p:spPr>
          <a:xfrm rot="-5400000">
            <a:off x="3309730" y="-2024268"/>
            <a:ext cx="5572539" cy="12192000"/>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8" name="Google Shape;168;p18"/>
          <p:cNvSpPr/>
          <p:nvPr/>
        </p:nvSpPr>
        <p:spPr>
          <a:xfrm rot="285998">
            <a:off x="-99436" y="2058511"/>
            <a:ext cx="5289466"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9" name="Google Shape;169;p18"/>
          <p:cNvSpPr txBox="1">
            <a:spLocks noGrp="1"/>
          </p:cNvSpPr>
          <p:nvPr>
            <p:ph type="body" idx="1"/>
          </p:nvPr>
        </p:nvSpPr>
        <p:spPr>
          <a:xfrm rot="285998">
            <a:off x="464254" y="2161220"/>
            <a:ext cx="3912108"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18"/>
          <p:cNvSpPr>
            <a:spLocks noGrp="1"/>
          </p:cNvSpPr>
          <p:nvPr>
            <p:ph type="pic" idx="2"/>
          </p:nvPr>
        </p:nvSpPr>
        <p:spPr>
          <a:xfrm>
            <a:off x="0" y="0"/>
            <a:ext cx="12205253" cy="3458334"/>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7F7F7F"/>
              </a:buClr>
              <a:buSzPts val="2800"/>
              <a:buFont typeface="Arial"/>
              <a:buNone/>
              <a:defRPr sz="2800" b="0" i="0" u="none" strike="noStrike" cap="none">
                <a:solidFill>
                  <a:srgbClr val="7F7F7F"/>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71" name="Google Shape;171;p18"/>
          <p:cNvSpPr txBox="1">
            <a:spLocks noGrp="1"/>
          </p:cNvSpPr>
          <p:nvPr>
            <p:ph type="body" idx="3"/>
          </p:nvPr>
        </p:nvSpPr>
        <p:spPr>
          <a:xfrm>
            <a:off x="702256" y="3553398"/>
            <a:ext cx="10853639" cy="633861"/>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3000"/>
              <a:buNone/>
              <a:defRPr sz="3000">
                <a:solidFill>
                  <a:schemeClr val="lt1"/>
                </a:solidFill>
                <a:latin typeface="Calibri"/>
                <a:ea typeface="Calibri"/>
                <a:cs typeface="Calibri"/>
                <a:sym typeface="Calibri"/>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18"/>
          <p:cNvSpPr txBox="1">
            <a:spLocks noGrp="1"/>
          </p:cNvSpPr>
          <p:nvPr>
            <p:ph type="body" idx="4"/>
          </p:nvPr>
        </p:nvSpPr>
        <p:spPr>
          <a:xfrm>
            <a:off x="702256" y="4558542"/>
            <a:ext cx="10853639" cy="177042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18"/>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pic>
        <p:nvPicPr>
          <p:cNvPr id="174" name="Google Shape;174;p18"/>
          <p:cNvPicPr preferRelativeResize="0"/>
          <p:nvPr/>
        </p:nvPicPr>
        <p:blipFill rotWithShape="1">
          <a:blip r:embed="rId2">
            <a:alphaModFix amt="18000"/>
          </a:blip>
          <a:srcRect/>
          <a:stretch/>
        </p:blipFill>
        <p:spPr>
          <a:xfrm>
            <a:off x="8449742" y="3881373"/>
            <a:ext cx="4590288" cy="4126992"/>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uote Slide">
  <p:cSld name="Quote Slide">
    <p:spTree>
      <p:nvGrpSpPr>
        <p:cNvPr id="1" name="Shape 175"/>
        <p:cNvGrpSpPr/>
        <p:nvPr/>
      </p:nvGrpSpPr>
      <p:grpSpPr>
        <a:xfrm>
          <a:off x="0" y="0"/>
          <a:ext cx="0" cy="0"/>
          <a:chOff x="0" y="0"/>
          <a:chExt cx="0" cy="0"/>
        </a:xfrm>
      </p:grpSpPr>
      <p:sp>
        <p:nvSpPr>
          <p:cNvPr id="176" name="Google Shape;176;p19"/>
          <p:cNvSpPr txBox="1">
            <a:spLocks noGrp="1"/>
          </p:cNvSpPr>
          <p:nvPr>
            <p:ph type="body" idx="1"/>
          </p:nvPr>
        </p:nvSpPr>
        <p:spPr>
          <a:xfrm>
            <a:off x="5328871" y="4402483"/>
            <a:ext cx="785328" cy="1056986"/>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rgbClr val="DA2128"/>
              </a:buClr>
              <a:buSzPts val="9600"/>
              <a:buNone/>
              <a:defRPr sz="9600" b="0" i="0">
                <a:solidFill>
                  <a:srgbClr val="DA2128"/>
                </a:solidFill>
                <a:latin typeface="Calibri" panose="020F0502020204030204" pitchFamily="34" charset="0"/>
                <a:ea typeface="Calibri" panose="020F0502020204030204" pitchFamily="34" charset="0"/>
                <a:cs typeface="Calibri" panose="020F0502020204030204" pitchFamily="34" charset="0"/>
                <a:sym typeface="Times New Roman"/>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7" name="Google Shape;177;p19"/>
          <p:cNvSpPr txBox="1">
            <a:spLocks noGrp="1"/>
          </p:cNvSpPr>
          <p:nvPr>
            <p:ph type="body" idx="2"/>
          </p:nvPr>
        </p:nvSpPr>
        <p:spPr>
          <a:xfrm>
            <a:off x="625611" y="1679591"/>
            <a:ext cx="2613204" cy="1221666"/>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DA2128"/>
              </a:buClr>
              <a:buSzPts val="9600"/>
              <a:buNone/>
              <a:defRPr sz="9600" b="0" i="0">
                <a:solidFill>
                  <a:srgbClr val="DA2128"/>
                </a:solidFill>
                <a:latin typeface="Calibri" panose="020F0502020204030204" pitchFamily="34" charset="0"/>
                <a:ea typeface="Calibri" panose="020F0502020204030204" pitchFamily="34" charset="0"/>
                <a:cs typeface="Calibri" panose="020F0502020204030204" pitchFamily="34" charset="0"/>
                <a:sym typeface="Times New Roman"/>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8" name="Google Shape;178;p19"/>
          <p:cNvSpPr txBox="1">
            <a:spLocks noGrp="1"/>
          </p:cNvSpPr>
          <p:nvPr>
            <p:ph type="body" idx="3"/>
          </p:nvPr>
        </p:nvSpPr>
        <p:spPr>
          <a:xfrm>
            <a:off x="658268" y="2325125"/>
            <a:ext cx="5423273" cy="2497338"/>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1268B3"/>
              </a:buClr>
              <a:buSzPts val="3000"/>
              <a:buNone/>
              <a:defRPr sz="3000" i="1">
                <a:solidFill>
                  <a:srgbClr val="1268B3"/>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9" name="Google Shape;179;p19"/>
          <p:cNvPicPr preferRelativeResize="0"/>
          <p:nvPr/>
        </p:nvPicPr>
        <p:blipFill rotWithShape="1">
          <a:blip r:embed="rId2">
            <a:alphaModFix/>
          </a:blip>
          <a:srcRect l="-19782" t="26896" r="19781" b="-26897"/>
          <a:stretch/>
        </p:blipFill>
        <p:spPr>
          <a:xfrm>
            <a:off x="6649146" y="0"/>
            <a:ext cx="5542854" cy="5404728"/>
          </a:xfrm>
          <a:prstGeom prst="rect">
            <a:avLst/>
          </a:prstGeom>
          <a:noFill/>
          <a:ln>
            <a:noFill/>
          </a:ln>
        </p:spPr>
      </p:pic>
      <p:sp>
        <p:nvSpPr>
          <p:cNvPr id="180" name="Google Shape;180;p19"/>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 Text with 3 bullets">
  <p:cSld name="Intro. Text with 3 bullets">
    <p:spTree>
      <p:nvGrpSpPr>
        <p:cNvPr id="1" name="Shape 25"/>
        <p:cNvGrpSpPr/>
        <p:nvPr/>
      </p:nvGrpSpPr>
      <p:grpSpPr>
        <a:xfrm>
          <a:off x="0" y="0"/>
          <a:ext cx="0" cy="0"/>
          <a:chOff x="0" y="0"/>
          <a:chExt cx="0" cy="0"/>
        </a:xfrm>
      </p:grpSpPr>
      <p:sp>
        <p:nvSpPr>
          <p:cNvPr id="26" name="Google Shape;26;p3"/>
          <p:cNvSpPr/>
          <p:nvPr/>
        </p:nvSpPr>
        <p:spPr>
          <a:xfrm>
            <a:off x="0" y="0"/>
            <a:ext cx="7580243"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7" name="Google Shape;27;p3"/>
          <p:cNvSpPr/>
          <p:nvPr/>
        </p:nvSpPr>
        <p:spPr>
          <a:xfrm>
            <a:off x="5420235" y="4816650"/>
            <a:ext cx="6405664"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8" name="Google Shape;28;p3"/>
          <p:cNvSpPr/>
          <p:nvPr/>
        </p:nvSpPr>
        <p:spPr>
          <a:xfrm>
            <a:off x="5421062" y="3295516"/>
            <a:ext cx="6434785"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9" name="Google Shape;29;p3"/>
          <p:cNvSpPr/>
          <p:nvPr/>
        </p:nvSpPr>
        <p:spPr>
          <a:xfrm>
            <a:off x="5420235" y="1767285"/>
            <a:ext cx="6405664"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cxnSp>
        <p:nvCxnSpPr>
          <p:cNvPr id="30" name="Google Shape;30;p3"/>
          <p:cNvCxnSpPr/>
          <p:nvPr/>
        </p:nvCxnSpPr>
        <p:spPr>
          <a:xfrm>
            <a:off x="6692445" y="2038802"/>
            <a:ext cx="0" cy="696487"/>
          </a:xfrm>
          <a:prstGeom prst="straightConnector1">
            <a:avLst/>
          </a:prstGeom>
          <a:noFill/>
          <a:ln w="28575" cap="flat" cmpd="sng">
            <a:solidFill>
              <a:schemeClr val="lt1"/>
            </a:solidFill>
            <a:prstDash val="solid"/>
            <a:miter lim="800000"/>
            <a:headEnd type="none" w="sm" len="sm"/>
            <a:tailEnd type="none" w="sm" len="sm"/>
          </a:ln>
        </p:spPr>
      </p:cxnSp>
      <p:cxnSp>
        <p:nvCxnSpPr>
          <p:cNvPr id="32" name="Google Shape;32;p3"/>
          <p:cNvCxnSpPr/>
          <p:nvPr/>
        </p:nvCxnSpPr>
        <p:spPr>
          <a:xfrm>
            <a:off x="6692445" y="3582457"/>
            <a:ext cx="0" cy="696487"/>
          </a:xfrm>
          <a:prstGeom prst="straightConnector1">
            <a:avLst/>
          </a:prstGeom>
          <a:noFill/>
          <a:ln w="28575" cap="flat" cmpd="sng">
            <a:solidFill>
              <a:schemeClr val="lt1"/>
            </a:solidFill>
            <a:prstDash val="solid"/>
            <a:miter lim="800000"/>
            <a:headEnd type="none" w="sm" len="sm"/>
            <a:tailEnd type="none" w="sm" len="sm"/>
          </a:ln>
        </p:spPr>
      </p:cxnSp>
      <p:cxnSp>
        <p:nvCxnSpPr>
          <p:cNvPr id="33" name="Google Shape;33;p3"/>
          <p:cNvCxnSpPr/>
          <p:nvPr/>
        </p:nvCxnSpPr>
        <p:spPr>
          <a:xfrm>
            <a:off x="6692445" y="5094621"/>
            <a:ext cx="0" cy="696487"/>
          </a:xfrm>
          <a:prstGeom prst="straightConnector1">
            <a:avLst/>
          </a:prstGeom>
          <a:noFill/>
          <a:ln w="28575" cap="flat" cmpd="sng">
            <a:solidFill>
              <a:schemeClr val="lt1"/>
            </a:solidFill>
            <a:prstDash val="solid"/>
            <a:miter lim="800000"/>
            <a:headEnd type="none" w="sm" len="sm"/>
            <a:tailEnd type="none" w="sm" len="sm"/>
          </a:ln>
        </p:spPr>
      </p:cxnSp>
      <p:sp>
        <p:nvSpPr>
          <p:cNvPr id="34" name="Google Shape;34;p3"/>
          <p:cNvSpPr/>
          <p:nvPr/>
        </p:nvSpPr>
        <p:spPr>
          <a:xfrm rot="10800000" flipH="1">
            <a:off x="465266" y="1589475"/>
            <a:ext cx="4101734" cy="56433"/>
          </a:xfrm>
          <a:prstGeom prst="rect">
            <a:avLst/>
          </a:prstGeom>
          <a:solidFill>
            <a:srgbClr val="FDB614"/>
          </a:solidFill>
          <a:ln w="9525" cap="flat" cmpd="sng">
            <a:solidFill>
              <a:srgbClr val="FDB614"/>
            </a:solidFill>
            <a:prstDash val="solid"/>
            <a:round/>
            <a:headEnd type="none" w="sm" len="sm"/>
            <a:tailEnd type="none" w="sm" len="sm"/>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FDB614"/>
              </a:solidFill>
              <a:latin typeface="Calibri" panose="020F0502020204030204" pitchFamily="34" charset="0"/>
              <a:ea typeface="Merriweather Sans"/>
              <a:cs typeface="Calibri" panose="020F0502020204030204" pitchFamily="34" charset="0"/>
              <a:sym typeface="Merriweather Sans"/>
            </a:endParaRPr>
          </a:p>
        </p:txBody>
      </p:sp>
      <p:sp>
        <p:nvSpPr>
          <p:cNvPr id="35" name="Google Shape;35;p3"/>
          <p:cNvSpPr txBox="1">
            <a:spLocks noGrp="1"/>
          </p:cNvSpPr>
          <p:nvPr>
            <p:ph type="body" idx="1"/>
          </p:nvPr>
        </p:nvSpPr>
        <p:spPr>
          <a:xfrm>
            <a:off x="643223" y="681688"/>
            <a:ext cx="3821205" cy="69735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
          <p:cNvSpPr txBox="1">
            <a:spLocks noGrp="1"/>
          </p:cNvSpPr>
          <p:nvPr>
            <p:ph type="body" idx="2"/>
          </p:nvPr>
        </p:nvSpPr>
        <p:spPr>
          <a:xfrm>
            <a:off x="643223" y="2087287"/>
            <a:ext cx="3821205" cy="364200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
          <p:cNvSpPr txBox="1">
            <a:spLocks noGrp="1"/>
          </p:cNvSpPr>
          <p:nvPr>
            <p:ph type="body" idx="3"/>
          </p:nvPr>
        </p:nvSpPr>
        <p:spPr>
          <a:xfrm>
            <a:off x="5489681" y="1766517"/>
            <a:ext cx="1176670" cy="11222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3"/>
          <p:cNvSpPr txBox="1">
            <a:spLocks noGrp="1"/>
          </p:cNvSpPr>
          <p:nvPr>
            <p:ph type="body" idx="4"/>
          </p:nvPr>
        </p:nvSpPr>
        <p:spPr>
          <a:xfrm>
            <a:off x="6960165" y="1775790"/>
            <a:ext cx="4871864" cy="112229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
          <p:cNvSpPr txBox="1">
            <a:spLocks noGrp="1"/>
          </p:cNvSpPr>
          <p:nvPr>
            <p:ph type="body" idx="5"/>
          </p:nvPr>
        </p:nvSpPr>
        <p:spPr>
          <a:xfrm>
            <a:off x="5513499" y="3314348"/>
            <a:ext cx="1176670" cy="11222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
          <p:cNvSpPr txBox="1">
            <a:spLocks noGrp="1"/>
          </p:cNvSpPr>
          <p:nvPr>
            <p:ph type="body" idx="6"/>
          </p:nvPr>
        </p:nvSpPr>
        <p:spPr>
          <a:xfrm>
            <a:off x="6983983" y="3310369"/>
            <a:ext cx="4871864" cy="112229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
          <p:cNvSpPr txBox="1">
            <a:spLocks noGrp="1"/>
          </p:cNvSpPr>
          <p:nvPr>
            <p:ph type="body" idx="7"/>
          </p:nvPr>
        </p:nvSpPr>
        <p:spPr>
          <a:xfrm>
            <a:off x="5483551" y="4828948"/>
            <a:ext cx="1176670" cy="11222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
          <p:cNvSpPr txBox="1">
            <a:spLocks noGrp="1"/>
          </p:cNvSpPr>
          <p:nvPr>
            <p:ph type="body" idx="8"/>
          </p:nvPr>
        </p:nvSpPr>
        <p:spPr>
          <a:xfrm>
            <a:off x="6954035" y="4811716"/>
            <a:ext cx="4871864" cy="112229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3"/>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DA2128"/>
              </a:buClr>
              <a:buSzPts val="1100"/>
              <a:buFont typeface="Calibri"/>
              <a:buNone/>
            </a:pPr>
            <a:r>
              <a:rPr lang="en-IE" sz="1100" b="1" i="0" u="none" strike="noStrike" cap="none" dirty="0">
                <a:solidFill>
                  <a:srgbClr val="DA2128"/>
                </a:solidFill>
                <a:latin typeface="Calibri"/>
                <a:ea typeface="Calibri"/>
                <a:cs typeface="Calibri"/>
                <a:sym typeface="Calibri"/>
              </a:rPr>
              <a:t>EPIC </a:t>
            </a:r>
            <a:r>
              <a:rPr lang="en-IE" sz="1100" b="1" i="0" u="none" strike="noStrike" cap="none" dirty="0">
                <a:solidFill>
                  <a:srgbClr val="1268B3"/>
                </a:solidFill>
                <a:latin typeface="Calibri"/>
                <a:ea typeface="Calibri"/>
                <a:cs typeface="Calibri"/>
                <a:sym typeface="Calibri"/>
              </a:rPr>
              <a:t>|</a:t>
            </a:r>
            <a:r>
              <a:rPr lang="en-IE" sz="1100" b="0" i="0" u="none" strike="noStrike" cap="none" dirty="0">
                <a:solidFill>
                  <a:srgbClr val="1268B3"/>
                </a:solidFill>
                <a:latin typeface="Calibri"/>
                <a:ea typeface="Calibri"/>
                <a:cs typeface="Calibri"/>
                <a:sym typeface="Calibri"/>
              </a:rPr>
              <a:t> ENTERPRISE OPPORTUNITIES IN POP CULTURE</a:t>
            </a:r>
            <a:endParaRPr sz="1100" b="0" i="0" u="none" strike="noStrike" cap="none" dirty="0">
              <a:solidFill>
                <a:srgbClr val="1268B3"/>
              </a:solidFill>
              <a:latin typeface="Calibri"/>
              <a:ea typeface="Calibri"/>
              <a:cs typeface="Calibri"/>
              <a:sym typeface="Calibri"/>
            </a:endParaRPr>
          </a:p>
        </p:txBody>
      </p:sp>
      <p:pic>
        <p:nvPicPr>
          <p:cNvPr id="44" name="Google Shape;44;p3"/>
          <p:cNvPicPr preferRelativeResize="0"/>
          <p:nvPr/>
        </p:nvPicPr>
        <p:blipFill rotWithShape="1">
          <a:blip r:embed="rId2">
            <a:alphaModFix/>
          </a:blip>
          <a:srcRect/>
          <a:stretch/>
        </p:blipFill>
        <p:spPr>
          <a:xfrm>
            <a:off x="4464428" y="-2312958"/>
            <a:ext cx="4590288" cy="41269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237391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hoto  Left Text Right (Red) ">
  <p:cSld name="Photo  Left Text Right (Red) ">
    <p:spTree>
      <p:nvGrpSpPr>
        <p:cNvPr id="1" name="Shape 45"/>
        <p:cNvGrpSpPr/>
        <p:nvPr/>
      </p:nvGrpSpPr>
      <p:grpSpPr>
        <a:xfrm>
          <a:off x="0" y="0"/>
          <a:ext cx="0" cy="0"/>
          <a:chOff x="0" y="0"/>
          <a:chExt cx="0" cy="0"/>
        </a:xfrm>
      </p:grpSpPr>
      <p:sp>
        <p:nvSpPr>
          <p:cNvPr id="46" name="Google Shape;46;p4"/>
          <p:cNvSpPr/>
          <p:nvPr/>
        </p:nvSpPr>
        <p:spPr>
          <a:xfrm flipH="1">
            <a:off x="3842853" y="-13252"/>
            <a:ext cx="8375374"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7" name="Google Shape;47;p4"/>
          <p:cNvSpPr txBox="1">
            <a:spLocks noGrp="1"/>
          </p:cNvSpPr>
          <p:nvPr>
            <p:ph type="body" idx="1"/>
          </p:nvPr>
        </p:nvSpPr>
        <p:spPr>
          <a:xfrm>
            <a:off x="6202017" y="2263203"/>
            <a:ext cx="5595682" cy="4061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8" name="Google Shape;48;p4"/>
          <p:cNvPicPr preferRelativeResize="0"/>
          <p:nvPr/>
        </p:nvPicPr>
        <p:blipFill rotWithShape="1">
          <a:blip r:embed="rId2">
            <a:alphaModFix/>
          </a:blip>
          <a:srcRect/>
          <a:stretch/>
        </p:blipFill>
        <p:spPr>
          <a:xfrm>
            <a:off x="8669452" y="-2238332"/>
            <a:ext cx="4590288" cy="4126992"/>
          </a:xfrm>
          <a:prstGeom prst="rect">
            <a:avLst/>
          </a:prstGeom>
          <a:noFill/>
          <a:ln>
            <a:noFill/>
          </a:ln>
        </p:spPr>
      </p:pic>
      <p:sp>
        <p:nvSpPr>
          <p:cNvPr id="49" name="Google Shape;49;p4"/>
          <p:cNvSpPr/>
          <p:nvPr/>
        </p:nvSpPr>
        <p:spPr>
          <a:xfrm rot="-256793" flipH="1">
            <a:off x="7174033" y="791785"/>
            <a:ext cx="5349025"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0" name="Google Shape;50;p4"/>
          <p:cNvSpPr txBox="1">
            <a:spLocks noGrp="1"/>
          </p:cNvSpPr>
          <p:nvPr>
            <p:ph type="body" idx="2"/>
          </p:nvPr>
        </p:nvSpPr>
        <p:spPr>
          <a:xfrm rot="-232546">
            <a:off x="7892491" y="935068"/>
            <a:ext cx="3912108" cy="743199"/>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4"/>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100"/>
              <a:buFont typeface="Calibri"/>
              <a:buNone/>
            </a:pPr>
            <a:r>
              <a:rPr lang="en-IE" sz="1100" b="1" i="0" u="none" strike="noStrike" cap="none" dirty="0">
                <a:solidFill>
                  <a:schemeClr val="lt1"/>
                </a:solidFill>
                <a:latin typeface="Calibri"/>
                <a:ea typeface="Calibri"/>
                <a:cs typeface="Calibri"/>
                <a:sym typeface="Calibri"/>
              </a:rPr>
              <a:t>EPIC |</a:t>
            </a:r>
            <a:r>
              <a:rPr lang="en-IE" sz="1100" b="0" i="0" u="none" strike="noStrike" cap="none" dirty="0">
                <a:solidFill>
                  <a:schemeClr val="lt1"/>
                </a:solidFill>
                <a:latin typeface="Calibri"/>
                <a:ea typeface="Calibri"/>
                <a:cs typeface="Calibri"/>
                <a:sym typeface="Calibri"/>
              </a:rPr>
              <a:t> ENTERPRISE OPPORTUNITIES IN POP CULTURE</a:t>
            </a:r>
            <a:endParaRPr sz="1100" b="0" i="0" u="none" strike="noStrike" cap="none" dirty="0">
              <a:solidFill>
                <a:schemeClr val="lt1"/>
              </a:solidFill>
              <a:latin typeface="Calibri"/>
              <a:ea typeface="Calibri"/>
              <a:cs typeface="Calibri"/>
              <a:sym typeface="Calibri"/>
            </a:endParaRPr>
          </a:p>
        </p:txBody>
      </p:sp>
      <p:sp>
        <p:nvSpPr>
          <p:cNvPr id="52" name="Google Shape;52;p4"/>
          <p:cNvSpPr>
            <a:spLocks noGrp="1"/>
          </p:cNvSpPr>
          <p:nvPr>
            <p:ph type="pic" idx="3"/>
          </p:nvPr>
        </p:nvSpPr>
        <p:spPr>
          <a:xfrm flipH="1">
            <a:off x="-26281" y="0"/>
            <a:ext cx="6413499" cy="6879191"/>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4D4D4C"/>
              </a:buClr>
              <a:buSzPts val="2800"/>
              <a:buFont typeface="Arial"/>
              <a:buNone/>
              <a:defRPr sz="2800" b="0" i="0" u="none" strike="noStrike" cap="none">
                <a:solidFill>
                  <a:srgbClr val="4D4D4C"/>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53" name="Google Shape;53;p4"/>
          <p:cNvSpPr txBox="1"/>
          <p:nvPr/>
        </p:nvSpPr>
        <p:spPr>
          <a:xfrm>
            <a:off x="810668" y="6441607"/>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lt1"/>
              </a:buClr>
              <a:buSzPts val="1100"/>
              <a:buFont typeface="Calibri"/>
              <a:buNone/>
            </a:pPr>
            <a:r>
              <a:rPr lang="en-IE" sz="1100" b="1" i="0" u="none" strike="noStrike" cap="none" dirty="0">
                <a:solidFill>
                  <a:schemeClr val="lt1"/>
                </a:solidFill>
                <a:latin typeface="Calibri"/>
                <a:ea typeface="Calibri"/>
                <a:cs typeface="Calibri"/>
                <a:sym typeface="Calibri"/>
              </a:rPr>
              <a:t>EPIC |</a:t>
            </a:r>
            <a:r>
              <a:rPr lang="en-IE" sz="1100" b="0" i="0" u="none" strike="noStrike" cap="none" dirty="0">
                <a:solidFill>
                  <a:schemeClr val="lt1"/>
                </a:solidFill>
                <a:latin typeface="Calibri"/>
                <a:ea typeface="Calibri"/>
                <a:cs typeface="Calibri"/>
                <a:sym typeface="Calibri"/>
              </a:rPr>
              <a:t> ENTERPRISE OPPORTUNITIES IN POP CULTURE</a:t>
            </a:r>
            <a:endParaRPr sz="1100" b="0" i="0" u="none" strike="noStrike" cap="none" dirty="0">
              <a:solidFill>
                <a:schemeClr val="lt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Red Header Page">
  <p:cSld name="Red Header Page">
    <p:spTree>
      <p:nvGrpSpPr>
        <p:cNvPr id="1" name="Shape 54"/>
        <p:cNvGrpSpPr/>
        <p:nvPr/>
      </p:nvGrpSpPr>
      <p:grpSpPr>
        <a:xfrm>
          <a:off x="0" y="0"/>
          <a:ext cx="0" cy="0"/>
          <a:chOff x="0" y="0"/>
          <a:chExt cx="0" cy="0"/>
        </a:xfrm>
      </p:grpSpPr>
      <p:sp>
        <p:nvSpPr>
          <p:cNvPr id="55" name="Google Shape;55;p5"/>
          <p:cNvSpPr/>
          <p:nvPr/>
        </p:nvSpPr>
        <p:spPr>
          <a:xfrm rot="5400000">
            <a:off x="5453265" y="-5453267"/>
            <a:ext cx="1285465" cy="1219200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56" name="Google Shape;56;p5"/>
          <p:cNvPicPr preferRelativeResize="0"/>
          <p:nvPr/>
        </p:nvPicPr>
        <p:blipFill rotWithShape="1">
          <a:blip r:embed="rId2">
            <a:alphaModFix/>
          </a:blip>
          <a:srcRect l="396" t="12816" r="-396" b="-12816"/>
          <a:stretch/>
        </p:blipFill>
        <p:spPr>
          <a:xfrm>
            <a:off x="7761358" y="5674"/>
            <a:ext cx="2928731" cy="2326714"/>
          </a:xfrm>
          <a:prstGeom prst="rect">
            <a:avLst/>
          </a:prstGeom>
          <a:noFill/>
          <a:ln>
            <a:noFill/>
          </a:ln>
        </p:spPr>
      </p:pic>
      <p:sp>
        <p:nvSpPr>
          <p:cNvPr id="57" name="Google Shape;57;p5"/>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A2128"/>
              </a:buClr>
              <a:buSzPts val="1100"/>
              <a:buFont typeface="Calibri"/>
              <a:buNone/>
            </a:pPr>
            <a:r>
              <a:rPr lang="en-IE" sz="1100" b="1" i="0" u="none" strike="noStrike" cap="none" dirty="0">
                <a:solidFill>
                  <a:srgbClr val="DA2128"/>
                </a:solidFill>
                <a:latin typeface="Calibri"/>
                <a:ea typeface="Calibri"/>
                <a:cs typeface="Calibri"/>
                <a:sym typeface="Calibri"/>
              </a:rPr>
              <a:t>EPIC </a:t>
            </a:r>
            <a:r>
              <a:rPr lang="en-IE" sz="1100" b="1" i="0" u="none" strike="noStrike" cap="none" dirty="0">
                <a:solidFill>
                  <a:srgbClr val="1268B3"/>
                </a:solidFill>
                <a:latin typeface="Calibri"/>
                <a:ea typeface="Calibri"/>
                <a:cs typeface="Calibri"/>
                <a:sym typeface="Calibri"/>
              </a:rPr>
              <a:t>|</a:t>
            </a:r>
            <a:r>
              <a:rPr lang="en-IE" sz="1100" b="0" i="0" u="none" strike="noStrike" cap="none" dirty="0">
                <a:solidFill>
                  <a:srgbClr val="1268B3"/>
                </a:solidFill>
                <a:latin typeface="Calibri"/>
                <a:ea typeface="Calibri"/>
                <a:cs typeface="Calibri"/>
                <a:sym typeface="Calibri"/>
              </a:rPr>
              <a:t> ENTERPRISE OPPORTUNITIES IN POP CULTURE</a:t>
            </a:r>
            <a:endParaRPr sz="1100" b="0" i="0" u="none" strike="noStrike" cap="none" dirty="0">
              <a:solidFill>
                <a:srgbClr val="1268B3"/>
              </a:solidFill>
              <a:latin typeface="Calibri"/>
              <a:ea typeface="Calibri"/>
              <a:cs typeface="Calibri"/>
              <a:sym typeface="Calibri"/>
            </a:endParaRPr>
          </a:p>
        </p:txBody>
      </p:sp>
      <p:sp>
        <p:nvSpPr>
          <p:cNvPr id="58" name="Google Shape;58;p5"/>
          <p:cNvSpPr/>
          <p:nvPr/>
        </p:nvSpPr>
        <p:spPr>
          <a:xfrm rot="285998">
            <a:off x="-167625" y="647071"/>
            <a:ext cx="640383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9" name="Google Shape;59;p5"/>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0" name="Google Shape;60;p5"/>
          <p:cNvPicPr preferRelativeResize="0"/>
          <p:nvPr/>
        </p:nvPicPr>
        <p:blipFill rotWithShape="1">
          <a:blip r:embed="rId3">
            <a:alphaModFix/>
          </a:blip>
          <a:srcRect t="48629"/>
          <a:stretch/>
        </p:blipFill>
        <p:spPr>
          <a:xfrm>
            <a:off x="6634461" y="0"/>
            <a:ext cx="2295144" cy="1060034"/>
          </a:xfrm>
          <a:prstGeom prst="rect">
            <a:avLst/>
          </a:prstGeom>
          <a:noFill/>
          <a:ln>
            <a:noFill/>
          </a:ln>
        </p:spPr>
      </p:pic>
      <p:sp>
        <p:nvSpPr>
          <p:cNvPr id="61" name="Google Shape;61;p5"/>
          <p:cNvSpPr txBox="1">
            <a:spLocks noGrp="1"/>
          </p:cNvSpPr>
          <p:nvPr>
            <p:ph type="body" idx="2"/>
          </p:nvPr>
        </p:nvSpPr>
        <p:spPr>
          <a:xfrm>
            <a:off x="658268" y="2120067"/>
            <a:ext cx="8271337" cy="4169140"/>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rgbClr val="FDB614"/>
              </a:buClr>
              <a:buSzPts val="2400"/>
              <a:buFont typeface="Arial"/>
              <a:buChar char="•"/>
              <a:defRPr sz="2400">
                <a:solidFill>
                  <a:srgbClr val="4D4D4C"/>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Red Header Page" preserve="1">
  <p:cSld name="1_Red Header Page">
    <p:spTree>
      <p:nvGrpSpPr>
        <p:cNvPr id="1" name="Shape 54"/>
        <p:cNvGrpSpPr/>
        <p:nvPr/>
      </p:nvGrpSpPr>
      <p:grpSpPr>
        <a:xfrm>
          <a:off x="0" y="0"/>
          <a:ext cx="0" cy="0"/>
          <a:chOff x="0" y="0"/>
          <a:chExt cx="0" cy="0"/>
        </a:xfrm>
      </p:grpSpPr>
      <p:sp>
        <p:nvSpPr>
          <p:cNvPr id="55" name="Google Shape;55;p5"/>
          <p:cNvSpPr/>
          <p:nvPr/>
        </p:nvSpPr>
        <p:spPr>
          <a:xfrm rot="5400000">
            <a:off x="5453265" y="-5453267"/>
            <a:ext cx="1285465" cy="1219200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56" name="Google Shape;56;p5"/>
          <p:cNvPicPr preferRelativeResize="0"/>
          <p:nvPr/>
        </p:nvPicPr>
        <p:blipFill rotWithShape="1">
          <a:blip r:embed="rId2">
            <a:alphaModFix/>
          </a:blip>
          <a:srcRect l="396" t="12816" r="-396" b="-12816"/>
          <a:stretch/>
        </p:blipFill>
        <p:spPr>
          <a:xfrm>
            <a:off x="7761358" y="5674"/>
            <a:ext cx="2928731" cy="2326714"/>
          </a:xfrm>
          <a:prstGeom prst="rect">
            <a:avLst/>
          </a:prstGeom>
          <a:noFill/>
          <a:ln>
            <a:noFill/>
          </a:ln>
        </p:spPr>
      </p:pic>
      <p:sp>
        <p:nvSpPr>
          <p:cNvPr id="57" name="Google Shape;57;p5"/>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A2128"/>
              </a:buClr>
              <a:buSzPts val="1100"/>
              <a:buFont typeface="Calibri"/>
              <a:buNone/>
            </a:pPr>
            <a:r>
              <a:rPr lang="en-IE" sz="1100" b="1" i="0" u="none" strike="noStrike" cap="none" dirty="0">
                <a:solidFill>
                  <a:srgbClr val="DA2128"/>
                </a:solidFill>
                <a:latin typeface="Calibri"/>
                <a:ea typeface="Calibri"/>
                <a:cs typeface="Calibri"/>
                <a:sym typeface="Calibri"/>
              </a:rPr>
              <a:t>EPIC </a:t>
            </a:r>
            <a:r>
              <a:rPr lang="en-IE" sz="1100" b="1" i="0" u="none" strike="noStrike" cap="none" dirty="0">
                <a:solidFill>
                  <a:srgbClr val="1268B3"/>
                </a:solidFill>
                <a:latin typeface="Calibri"/>
                <a:ea typeface="Calibri"/>
                <a:cs typeface="Calibri"/>
                <a:sym typeface="Calibri"/>
              </a:rPr>
              <a:t>|</a:t>
            </a:r>
            <a:r>
              <a:rPr lang="en-IE" sz="1100" b="0" i="0" u="none" strike="noStrike" cap="none" dirty="0">
                <a:solidFill>
                  <a:srgbClr val="1268B3"/>
                </a:solidFill>
                <a:latin typeface="Calibri"/>
                <a:ea typeface="Calibri"/>
                <a:cs typeface="Calibri"/>
                <a:sym typeface="Calibri"/>
              </a:rPr>
              <a:t> ENTERPRISE OPPORTUNITIES IN POP CULTURE</a:t>
            </a:r>
            <a:endParaRPr sz="1100" b="0" i="0" u="none" strike="noStrike" cap="none" dirty="0">
              <a:solidFill>
                <a:srgbClr val="1268B3"/>
              </a:solidFill>
              <a:latin typeface="Calibri"/>
              <a:ea typeface="Calibri"/>
              <a:cs typeface="Calibri"/>
              <a:sym typeface="Calibri"/>
            </a:endParaRPr>
          </a:p>
        </p:txBody>
      </p:sp>
      <p:sp>
        <p:nvSpPr>
          <p:cNvPr id="59" name="Google Shape;59;p5"/>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0" name="Google Shape;60;p5"/>
          <p:cNvPicPr preferRelativeResize="0"/>
          <p:nvPr/>
        </p:nvPicPr>
        <p:blipFill rotWithShape="1">
          <a:blip r:embed="rId3">
            <a:alphaModFix/>
          </a:blip>
          <a:srcRect t="48629"/>
          <a:stretch/>
        </p:blipFill>
        <p:spPr>
          <a:xfrm>
            <a:off x="6634461" y="0"/>
            <a:ext cx="2295144" cy="1060034"/>
          </a:xfrm>
          <a:prstGeom prst="rect">
            <a:avLst/>
          </a:prstGeom>
          <a:noFill/>
          <a:ln>
            <a:noFill/>
          </a:ln>
        </p:spPr>
      </p:pic>
      <p:sp>
        <p:nvSpPr>
          <p:cNvPr id="61" name="Google Shape;61;p5"/>
          <p:cNvSpPr txBox="1">
            <a:spLocks noGrp="1"/>
          </p:cNvSpPr>
          <p:nvPr>
            <p:ph type="body" idx="2"/>
          </p:nvPr>
        </p:nvSpPr>
        <p:spPr>
          <a:xfrm>
            <a:off x="658268" y="2120067"/>
            <a:ext cx="8271337" cy="4169140"/>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rgbClr val="FDB614"/>
              </a:buClr>
              <a:buSzPts val="2400"/>
              <a:buFont typeface="Arial"/>
              <a:buChar char="•"/>
              <a:defRPr sz="2400">
                <a:solidFill>
                  <a:srgbClr val="4D4D4C"/>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349100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ank you Slide">
  <p:cSld name="Thank you Slide">
    <p:spTree>
      <p:nvGrpSpPr>
        <p:cNvPr id="1" name="Shape 63"/>
        <p:cNvGrpSpPr/>
        <p:nvPr/>
      </p:nvGrpSpPr>
      <p:grpSpPr>
        <a:xfrm>
          <a:off x="0" y="0"/>
          <a:ext cx="0" cy="0"/>
          <a:chOff x="0" y="0"/>
          <a:chExt cx="0" cy="0"/>
        </a:xfrm>
      </p:grpSpPr>
      <p:grpSp>
        <p:nvGrpSpPr>
          <p:cNvPr id="64" name="Google Shape;64;p7"/>
          <p:cNvGrpSpPr/>
          <p:nvPr/>
        </p:nvGrpSpPr>
        <p:grpSpPr>
          <a:xfrm flipH="1">
            <a:off x="0" y="0"/>
            <a:ext cx="12192057" cy="4412975"/>
            <a:chOff x="0" y="0"/>
            <a:chExt cx="12192057" cy="4412975"/>
          </a:xfrm>
        </p:grpSpPr>
        <p:sp>
          <p:nvSpPr>
            <p:cNvPr id="65" name="Google Shape;65;p7"/>
            <p:cNvSpPr/>
            <p:nvPr/>
          </p:nvSpPr>
          <p:spPr>
            <a:xfrm>
              <a:off x="0" y="0"/>
              <a:ext cx="7858539" cy="201433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6" name="Google Shape;66;p7"/>
            <p:cNvSpPr/>
            <p:nvPr/>
          </p:nvSpPr>
          <p:spPr>
            <a:xfrm>
              <a:off x="0" y="0"/>
              <a:ext cx="12192057" cy="4412975"/>
            </a:xfrm>
            <a:custGeom>
              <a:avLst/>
              <a:gdLst/>
              <a:ahLst/>
              <a:cxnLst/>
              <a:rect l="l" t="t" r="r" b="b"/>
              <a:pathLst>
                <a:path w="12219150" h="4412975" extrusionOk="0">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pic>
        <p:nvPicPr>
          <p:cNvPr id="67" name="Google Shape;67;p7"/>
          <p:cNvPicPr preferRelativeResize="0"/>
          <p:nvPr/>
        </p:nvPicPr>
        <p:blipFill rotWithShape="1">
          <a:blip r:embed="rId2">
            <a:alphaModFix/>
          </a:blip>
          <a:srcRect/>
          <a:stretch/>
        </p:blipFill>
        <p:spPr>
          <a:xfrm>
            <a:off x="6598081" y="0"/>
            <a:ext cx="5805670" cy="5065989"/>
          </a:xfrm>
          <a:prstGeom prst="rect">
            <a:avLst/>
          </a:prstGeom>
          <a:noFill/>
          <a:ln>
            <a:noFill/>
          </a:ln>
        </p:spPr>
      </p:pic>
      <p:sp>
        <p:nvSpPr>
          <p:cNvPr id="68" name="Google Shape;68;p7"/>
          <p:cNvSpPr/>
          <p:nvPr/>
        </p:nvSpPr>
        <p:spPr>
          <a:xfrm rot="-352322">
            <a:off x="-203757" y="2863176"/>
            <a:ext cx="6405664"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cxnSp>
        <p:nvCxnSpPr>
          <p:cNvPr id="69" name="Google Shape;69;p7"/>
          <p:cNvCxnSpPr/>
          <p:nvPr/>
        </p:nvCxnSpPr>
        <p:spPr>
          <a:xfrm>
            <a:off x="3460705" y="2937369"/>
            <a:ext cx="0" cy="696487"/>
          </a:xfrm>
          <a:prstGeom prst="straightConnector1">
            <a:avLst/>
          </a:prstGeom>
          <a:noFill/>
          <a:ln w="28575" cap="flat" cmpd="sng">
            <a:solidFill>
              <a:schemeClr val="lt1"/>
            </a:solidFill>
            <a:prstDash val="solid"/>
            <a:miter lim="800000"/>
            <a:headEnd type="none" w="sm" len="sm"/>
            <a:tailEnd type="none" w="sm" len="sm"/>
          </a:ln>
        </p:spPr>
      </p:cxnSp>
      <p:sp>
        <p:nvSpPr>
          <p:cNvPr id="70" name="Google Shape;70;p7"/>
          <p:cNvSpPr txBox="1">
            <a:spLocks noGrp="1"/>
          </p:cNvSpPr>
          <p:nvPr>
            <p:ph type="body" idx="1"/>
          </p:nvPr>
        </p:nvSpPr>
        <p:spPr>
          <a:xfrm rot="-352322">
            <a:off x="464686" y="2981541"/>
            <a:ext cx="2822796" cy="1029244"/>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7"/>
          <p:cNvSpPr txBox="1">
            <a:spLocks noGrp="1"/>
          </p:cNvSpPr>
          <p:nvPr>
            <p:ph type="body" idx="2"/>
          </p:nvPr>
        </p:nvSpPr>
        <p:spPr>
          <a:xfrm rot="-352322">
            <a:off x="3741547" y="2634812"/>
            <a:ext cx="2447713" cy="11065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600"/>
              <a:buNone/>
              <a:defRPr sz="2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7"/>
          <p:cNvSpPr txBox="1">
            <a:spLocks noGrp="1"/>
          </p:cNvSpPr>
          <p:nvPr>
            <p:ph type="body" idx="3"/>
          </p:nvPr>
        </p:nvSpPr>
        <p:spPr>
          <a:xfrm>
            <a:off x="5149737" y="6029993"/>
            <a:ext cx="2470321" cy="4198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4D4D4C"/>
              </a:buClr>
              <a:buSzPts val="2200"/>
              <a:buNone/>
              <a:defRPr sz="22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7"/>
          <p:cNvSpPr/>
          <p:nvPr/>
        </p:nvSpPr>
        <p:spPr>
          <a:xfrm rot="-747100">
            <a:off x="4266740" y="5903454"/>
            <a:ext cx="589657" cy="537710"/>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4" name="Google Shape;74;p7"/>
          <p:cNvSpPr txBox="1">
            <a:spLocks noGrp="1"/>
          </p:cNvSpPr>
          <p:nvPr>
            <p:ph type="body" idx="4"/>
          </p:nvPr>
        </p:nvSpPr>
        <p:spPr>
          <a:xfrm>
            <a:off x="9158520" y="6029994"/>
            <a:ext cx="2470321" cy="4198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4D4D4C"/>
              </a:buClr>
              <a:buSzPts val="2200"/>
              <a:buNone/>
              <a:defRPr sz="22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7"/>
          <p:cNvSpPr/>
          <p:nvPr/>
        </p:nvSpPr>
        <p:spPr>
          <a:xfrm rot="-747100">
            <a:off x="8275523" y="5903455"/>
            <a:ext cx="589657" cy="537710"/>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ntro. Slide">
  <p:cSld name="Intro. Slide">
    <p:spTree>
      <p:nvGrpSpPr>
        <p:cNvPr id="1" name="Shape 76"/>
        <p:cNvGrpSpPr/>
        <p:nvPr/>
      </p:nvGrpSpPr>
      <p:grpSpPr>
        <a:xfrm>
          <a:off x="0" y="0"/>
          <a:ext cx="0" cy="0"/>
          <a:chOff x="0" y="0"/>
          <a:chExt cx="0" cy="0"/>
        </a:xfrm>
      </p:grpSpPr>
      <p:sp>
        <p:nvSpPr>
          <p:cNvPr id="77" name="Google Shape;77;p8"/>
          <p:cNvSpPr/>
          <p:nvPr/>
        </p:nvSpPr>
        <p:spPr>
          <a:xfrm>
            <a:off x="0" y="0"/>
            <a:ext cx="12192000" cy="6858000"/>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8" name="Google Shape;78;p8"/>
          <p:cNvSpPr/>
          <p:nvPr/>
        </p:nvSpPr>
        <p:spPr>
          <a:xfrm>
            <a:off x="463826" y="6052320"/>
            <a:ext cx="6692348" cy="400110"/>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chemeClr val="lt1"/>
              </a:buClr>
              <a:buSzPts val="1000"/>
              <a:buFont typeface="Calibri"/>
              <a:buNone/>
            </a:pPr>
            <a:r>
              <a:rPr lang="en-IE" sz="1000" b="0" i="0" u="none" strike="noStrike" cap="none" dirty="0">
                <a:solidFill>
                  <a:schemeClr val="lt1"/>
                </a:solidFill>
                <a:latin typeface="Calibri"/>
                <a:ea typeface="Calibri"/>
                <a:cs typeface="Calibri"/>
                <a:sym typeface="Calibri"/>
              </a:rPr>
              <a:t>This publication reflects the views only of the authors, and the Education, </a:t>
            </a:r>
            <a:r>
              <a:rPr lang="en-IE" sz="1000" b="0" i="0" u="none" strike="noStrike" cap="none" dirty="0" err="1">
                <a:solidFill>
                  <a:schemeClr val="lt1"/>
                </a:solidFill>
                <a:latin typeface="Calibri"/>
                <a:ea typeface="Calibri"/>
                <a:cs typeface="Calibri"/>
                <a:sym typeface="Calibri"/>
              </a:rPr>
              <a:t>Audiovisual</a:t>
            </a:r>
            <a:r>
              <a:rPr lang="en-IE" sz="1000" b="0" i="0" u="none" strike="noStrike" cap="none" dirty="0">
                <a:solidFill>
                  <a:schemeClr val="lt1"/>
                </a:solidFill>
                <a:latin typeface="Calibri"/>
                <a:ea typeface="Calibri"/>
                <a:cs typeface="Calibri"/>
                <a:sym typeface="Calibri"/>
              </a:rPr>
              <a:t> and Culture Executive Agency and the European Commission cannot be held responsible for any use which may be made of the information contained therein."  </a:t>
            </a:r>
            <a:endParaRPr sz="1000" b="0" i="0" u="none" strike="noStrike" cap="none" dirty="0">
              <a:solidFill>
                <a:schemeClr val="lt1"/>
              </a:solidFill>
              <a:latin typeface="Calibri"/>
              <a:ea typeface="Calibri"/>
              <a:cs typeface="Calibri"/>
              <a:sym typeface="Calibri"/>
            </a:endParaRPr>
          </a:p>
        </p:txBody>
      </p:sp>
      <p:sp>
        <p:nvSpPr>
          <p:cNvPr id="79" name="Google Shape;79;p8"/>
          <p:cNvSpPr txBox="1">
            <a:spLocks noGrp="1"/>
          </p:cNvSpPr>
          <p:nvPr>
            <p:ph type="body" idx="1"/>
          </p:nvPr>
        </p:nvSpPr>
        <p:spPr>
          <a:xfrm>
            <a:off x="576136" y="391665"/>
            <a:ext cx="5199824" cy="322499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400"/>
              <a:buNone/>
              <a:defRPr sz="5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0" name="Google Shape;80;p8"/>
          <p:cNvPicPr preferRelativeResize="0"/>
          <p:nvPr/>
        </p:nvPicPr>
        <p:blipFill rotWithShape="1">
          <a:blip r:embed="rId2">
            <a:alphaModFix/>
          </a:blip>
          <a:srcRect l="-32729" t="-39416" r="31004" b="23678"/>
          <a:stretch/>
        </p:blipFill>
        <p:spPr>
          <a:xfrm>
            <a:off x="5870713" y="391665"/>
            <a:ext cx="6321287" cy="64663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ue Header Page">
  <p:cSld name="Blue Header Page">
    <p:spTree>
      <p:nvGrpSpPr>
        <p:cNvPr id="1" name="Shape 81"/>
        <p:cNvGrpSpPr/>
        <p:nvPr/>
      </p:nvGrpSpPr>
      <p:grpSpPr>
        <a:xfrm>
          <a:off x="0" y="0"/>
          <a:ext cx="0" cy="0"/>
          <a:chOff x="0" y="0"/>
          <a:chExt cx="0" cy="0"/>
        </a:xfrm>
      </p:grpSpPr>
      <p:sp>
        <p:nvSpPr>
          <p:cNvPr id="82" name="Google Shape;82;p9"/>
          <p:cNvSpPr/>
          <p:nvPr/>
        </p:nvSpPr>
        <p:spPr>
          <a:xfrm rot="-5400000" flipH="1">
            <a:off x="5453265" y="-5453267"/>
            <a:ext cx="1285465" cy="1219200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3" name="Google Shape;83;p9"/>
          <p:cNvPicPr preferRelativeResize="0"/>
          <p:nvPr/>
        </p:nvPicPr>
        <p:blipFill rotWithShape="1">
          <a:blip r:embed="rId2">
            <a:alphaModFix/>
          </a:blip>
          <a:srcRect l="396" t="12816" r="-396" b="-12816"/>
          <a:stretch/>
        </p:blipFill>
        <p:spPr>
          <a:xfrm>
            <a:off x="1081698" y="12230"/>
            <a:ext cx="2928731" cy="2326714"/>
          </a:xfrm>
          <a:prstGeom prst="rect">
            <a:avLst/>
          </a:prstGeom>
          <a:noFill/>
          <a:ln>
            <a:noFill/>
          </a:ln>
        </p:spPr>
      </p:pic>
      <p:sp>
        <p:nvSpPr>
          <p:cNvPr id="84" name="Google Shape;84;p9"/>
          <p:cNvSpPr/>
          <p:nvPr/>
        </p:nvSpPr>
        <p:spPr>
          <a:xfrm rot="-224598">
            <a:off x="5941628" y="666947"/>
            <a:ext cx="6403831" cy="825926"/>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9"/>
          <p:cNvSpPr txBox="1">
            <a:spLocks noGrp="1"/>
          </p:cNvSpPr>
          <p:nvPr>
            <p:ph type="body" idx="1"/>
          </p:nvPr>
        </p:nvSpPr>
        <p:spPr>
          <a:xfrm rot="-224598">
            <a:off x="6504127" y="798296"/>
            <a:ext cx="5715790"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6" name="Google Shape;86;p9"/>
          <p:cNvPicPr preferRelativeResize="0"/>
          <p:nvPr/>
        </p:nvPicPr>
        <p:blipFill rotWithShape="1">
          <a:blip r:embed="rId3">
            <a:alphaModFix/>
          </a:blip>
          <a:srcRect t="48629"/>
          <a:stretch/>
        </p:blipFill>
        <p:spPr>
          <a:xfrm>
            <a:off x="-45199" y="6556"/>
            <a:ext cx="2295144" cy="1060034"/>
          </a:xfrm>
          <a:prstGeom prst="rect">
            <a:avLst/>
          </a:prstGeom>
          <a:noFill/>
          <a:ln>
            <a:noFill/>
          </a:ln>
        </p:spPr>
      </p:pic>
      <p:sp>
        <p:nvSpPr>
          <p:cNvPr id="87" name="Google Shape;87;p9"/>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sp>
        <p:nvSpPr>
          <p:cNvPr id="88" name="Google Shape;88;p9"/>
          <p:cNvSpPr txBox="1">
            <a:spLocks noGrp="1"/>
          </p:cNvSpPr>
          <p:nvPr>
            <p:ph type="body" idx="2"/>
          </p:nvPr>
        </p:nvSpPr>
        <p:spPr>
          <a:xfrm>
            <a:off x="3644348" y="2120067"/>
            <a:ext cx="7898295" cy="4169140"/>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rgbClr val="FDB614"/>
              </a:buClr>
              <a:buSzPts val="2400"/>
              <a:buFont typeface="Arial"/>
              <a:buChar char="•"/>
              <a:defRPr sz="2400">
                <a:solidFill>
                  <a:srgbClr val="4D4D4C"/>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ue Header Page" preserve="1">
  <p:cSld name="1_Blue Header Page">
    <p:spTree>
      <p:nvGrpSpPr>
        <p:cNvPr id="1" name="Shape 81"/>
        <p:cNvGrpSpPr/>
        <p:nvPr/>
      </p:nvGrpSpPr>
      <p:grpSpPr>
        <a:xfrm>
          <a:off x="0" y="0"/>
          <a:ext cx="0" cy="0"/>
          <a:chOff x="0" y="0"/>
          <a:chExt cx="0" cy="0"/>
        </a:xfrm>
      </p:grpSpPr>
      <p:sp>
        <p:nvSpPr>
          <p:cNvPr id="82" name="Google Shape;82;p9"/>
          <p:cNvSpPr/>
          <p:nvPr/>
        </p:nvSpPr>
        <p:spPr>
          <a:xfrm rot="-5400000" flipH="1">
            <a:off x="5453265" y="-5453267"/>
            <a:ext cx="1285465" cy="1219200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3" name="Google Shape;83;p9"/>
          <p:cNvPicPr preferRelativeResize="0"/>
          <p:nvPr/>
        </p:nvPicPr>
        <p:blipFill rotWithShape="1">
          <a:blip r:embed="rId2">
            <a:alphaModFix/>
          </a:blip>
          <a:srcRect l="396" t="12816" r="-396" b="-12816"/>
          <a:stretch/>
        </p:blipFill>
        <p:spPr>
          <a:xfrm>
            <a:off x="1081698" y="12230"/>
            <a:ext cx="2928731" cy="2326714"/>
          </a:xfrm>
          <a:prstGeom prst="rect">
            <a:avLst/>
          </a:prstGeom>
          <a:noFill/>
          <a:ln>
            <a:noFill/>
          </a:ln>
        </p:spPr>
      </p:pic>
      <p:sp>
        <p:nvSpPr>
          <p:cNvPr id="85" name="Google Shape;85;p9"/>
          <p:cNvSpPr txBox="1">
            <a:spLocks noGrp="1"/>
          </p:cNvSpPr>
          <p:nvPr>
            <p:ph type="body" idx="1"/>
          </p:nvPr>
        </p:nvSpPr>
        <p:spPr>
          <a:xfrm rot="-224598">
            <a:off x="6504127" y="798296"/>
            <a:ext cx="5715790"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6" name="Google Shape;86;p9"/>
          <p:cNvPicPr preferRelativeResize="0"/>
          <p:nvPr/>
        </p:nvPicPr>
        <p:blipFill rotWithShape="1">
          <a:blip r:embed="rId3">
            <a:alphaModFix/>
          </a:blip>
          <a:srcRect t="48629"/>
          <a:stretch/>
        </p:blipFill>
        <p:spPr>
          <a:xfrm>
            <a:off x="-45199" y="6556"/>
            <a:ext cx="2295144" cy="1060034"/>
          </a:xfrm>
          <a:prstGeom prst="rect">
            <a:avLst/>
          </a:prstGeom>
          <a:noFill/>
          <a:ln>
            <a:noFill/>
          </a:ln>
        </p:spPr>
      </p:pic>
      <p:sp>
        <p:nvSpPr>
          <p:cNvPr id="87" name="Google Shape;87;p9"/>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sp>
        <p:nvSpPr>
          <p:cNvPr id="88" name="Google Shape;88;p9"/>
          <p:cNvSpPr txBox="1">
            <a:spLocks noGrp="1"/>
          </p:cNvSpPr>
          <p:nvPr>
            <p:ph type="body" idx="2"/>
          </p:nvPr>
        </p:nvSpPr>
        <p:spPr>
          <a:xfrm>
            <a:off x="3644348" y="2120067"/>
            <a:ext cx="7898295" cy="4169140"/>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rgbClr val="FDB614"/>
              </a:buClr>
              <a:buSzPts val="2400"/>
              <a:buFont typeface="Arial"/>
              <a:buChar char="•"/>
              <a:defRPr sz="2400">
                <a:solidFill>
                  <a:srgbClr val="4D4D4C"/>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043216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67" r:id="rId5"/>
    <p:sldLayoutId id="2147483653" r:id="rId6"/>
    <p:sldLayoutId id="2147483654" r:id="rId7"/>
    <p:sldLayoutId id="2147483655" r:id="rId8"/>
    <p:sldLayoutId id="2147483669"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facebook.com/business/marketing/facebook"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0.xml"/><Relationship Id="rId5" Type="http://schemas.openxmlformats.org/officeDocument/2006/relationships/image" Target="../media/image18.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hyperlink" Target="https://www.facebook.com/business/marketing/instagram"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s://blog.hubspot.com/marketing/instagram-influencers"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hyperlink" Target="https://en-gb.facebook.com/business/learn/series/guide-to-digital-marketing-using-facebook?curriculum_id=1066271893760429"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hyperlink" Target="https://business.twitter.com/en/basics/intro-twitter-for-business.html"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blog.hubspot.com/marketing/34-twitter-terms-defined-list" TargetMode="External"/><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hyperlink" Target="https://ads.twitter.com/login" TargetMode="External"/><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22.png"/><Relationship Id="rId4" Type="http://schemas.openxmlformats.org/officeDocument/2006/relationships/hyperlink" Target="https://business.twitter.com/"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image" Target="../media/image12.png"/><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hyperlink" Target="https://gsuite.google.com/"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hyperlink" Target="https://www.campaignmonitor.com/" TargetMode="External"/><Relationship Id="rId3" Type="http://schemas.openxmlformats.org/officeDocument/2006/relationships/image" Target="../media/image27.png"/><Relationship Id="rId7" Type="http://schemas.openxmlformats.org/officeDocument/2006/relationships/hyperlink" Target="https://www.drip.com/" TargetMode="Externa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hyperlink" Target="https://www.activecampaign.com/" TargetMode="External"/><Relationship Id="rId11" Type="http://schemas.openxmlformats.org/officeDocument/2006/relationships/image" Target="../media/image12.png"/><Relationship Id="rId5" Type="http://schemas.openxmlformats.org/officeDocument/2006/relationships/hyperlink" Target="https://www.constantcontact.com/global/home-page" TargetMode="External"/><Relationship Id="rId10" Type="http://schemas.openxmlformats.org/officeDocument/2006/relationships/image" Target="../media/image26.jpeg"/><Relationship Id="rId4" Type="http://schemas.openxmlformats.org/officeDocument/2006/relationships/hyperlink" Target="https://mailchimp.com/" TargetMode="External"/><Relationship Id="rId9" Type="http://schemas.openxmlformats.org/officeDocument/2006/relationships/hyperlink" Target="https://reallygoodemails.com/popular/"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hyperlink" Target="https://www.reebok.com/us/blog/300273" TargetMode="External"/><Relationship Id="rId3" Type="http://schemas.openxmlformats.org/officeDocument/2006/relationships/hyperlink" Target="http://www.youtube.com/watch?v=B1JULlN8GWg" TargetMode="External"/><Relationship Id="rId7" Type="http://schemas.openxmlformats.org/officeDocument/2006/relationships/hyperlink" Target="https://twitter.com/hashtag/honoryourdays?lang=en" TargetMode="Externa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hyperlink" Target="https://www.facebook.com/ReebokCanada/videos/1760849490800426/" TargetMode="External"/><Relationship Id="rId5" Type="http://schemas.openxmlformats.org/officeDocument/2006/relationships/image" Target="../media/image12.png"/><Relationship Id="rId4" Type="http://schemas.openxmlformats.org/officeDocument/2006/relationships/image" Target="../media/image29.jp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www.godaddy.com/" TargetMode="External"/><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hyperlink" Target="https://www.namecheap.com/"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etsy.com/" TargetMode="External"/><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hyperlink" Target="https://www.amazon.com/" TargetMode="External"/><Relationship Id="rId5" Type="http://schemas.openxmlformats.org/officeDocument/2006/relationships/hyperlink" Target="https://www.3dcart.com/" TargetMode="External"/><Relationship Id="rId4" Type="http://schemas.openxmlformats.org/officeDocument/2006/relationships/hyperlink" Target="https://www.shopify.com/"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s://www.myhermes.co.uk/" TargetMode="External"/><Relationship Id="rId3" Type="http://schemas.openxmlformats.org/officeDocument/2006/relationships/hyperlink" Target="https://www.paypal.com/uk/home" TargetMode="External"/><Relationship Id="rId7" Type="http://schemas.openxmlformats.org/officeDocument/2006/relationships/hyperlink" Target="https://www.dhl.com/en.html" TargetMode="External"/><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hyperlink" Target="https://stripe.com/" TargetMode="External"/><Relationship Id="rId5" Type="http://schemas.openxmlformats.org/officeDocument/2006/relationships/hyperlink" Target="https://www.apple.com/apple-pay/" TargetMode="External"/><Relationship Id="rId10" Type="http://schemas.openxmlformats.org/officeDocument/2006/relationships/hyperlink" Target="https://www.tnt.com/express/en_gc/site/home.html" TargetMode="External"/><Relationship Id="rId4" Type="http://schemas.openxmlformats.org/officeDocument/2006/relationships/hyperlink" Target="https://pay.google.com/about/" TargetMode="External"/><Relationship Id="rId9" Type="http://schemas.openxmlformats.org/officeDocument/2006/relationships/hyperlink" Target="https://postnl.post/"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quicksprout.com/the-beginners-guide-to-online-marketing/" TargetMode="External"/><Relationship Id="rId2" Type="http://schemas.openxmlformats.org/officeDocument/2006/relationships/notesSlide" Target="../notesSlides/notesSlide34.xml"/><Relationship Id="rId1" Type="http://schemas.openxmlformats.org/officeDocument/2006/relationships/slideLayout" Target="../slideLayouts/slideLayout9.xml"/><Relationship Id="rId4" Type="http://schemas.openxmlformats.org/officeDocument/2006/relationships/hyperlink" Target="https://marketingland.com/9-steps-implementing-online-marketing-campaign-98393"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shopify.com/blog/topics/how-to-sell-online" TargetMode="External"/><Relationship Id="rId2" Type="http://schemas.openxmlformats.org/officeDocument/2006/relationships/notesSlide" Target="../notesSlides/notesSlide35.xml"/><Relationship Id="rId1" Type="http://schemas.openxmlformats.org/officeDocument/2006/relationships/slideLayout" Target="../slideLayouts/slideLayout9.xml"/><Relationship Id="rId4" Type="http://schemas.openxmlformats.org/officeDocument/2006/relationships/hyperlink" Target="https://www.x-cart.com/sell-online.html"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www.youtube.com/watch?v=owGykVbfgUE" TargetMode="External"/><Relationship Id="rId2" Type="http://schemas.openxmlformats.org/officeDocument/2006/relationships/notesSlide" Target="../notesSlides/notesSlide36.xml"/><Relationship Id="rId1" Type="http://schemas.openxmlformats.org/officeDocument/2006/relationships/slideLayout" Target="../slideLayouts/slideLayout5.xml"/><Relationship Id="rId5" Type="http://schemas.openxmlformats.org/officeDocument/2006/relationships/image" Target="../media/image30.jpg"/><Relationship Id="rId4" Type="http://schemas.openxmlformats.org/officeDocument/2006/relationships/image" Target="../media/image12.png"/></Relationships>
</file>

<file path=ppt/slides/_rels/slide37.xml.rels><?xml version="1.0" encoding="UTF-8" standalone="yes"?>
<Relationships xmlns="http://schemas.openxmlformats.org/package/2006/relationships"><Relationship Id="rId3" Type="http://schemas.openxmlformats.org/officeDocument/2006/relationships/hyperlink" Target="https://www.facebook.com/EPICopportunties/"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hyperlink" Target="http://www.epicopportunities.eu/"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s://www.fastcompany.com/27701/virus-marketing"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www.alsa.org/fight-als/ice-bucket-challenge.html"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hyperlink" Target="http://www.youtube.com/watch?v=XS6ysDFTbLU"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3.png"/><Relationship Id="rId5" Type="http://schemas.openxmlformats.org/officeDocument/2006/relationships/image" Target="../media/image17.sv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0"/>
          <p:cNvSpPr txBox="1">
            <a:spLocks noGrp="1"/>
          </p:cNvSpPr>
          <p:nvPr>
            <p:ph type="body" idx="1"/>
          </p:nvPr>
        </p:nvSpPr>
        <p:spPr>
          <a:xfrm rot="353497">
            <a:off x="346671" y="751246"/>
            <a:ext cx="4954234" cy="74319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400"/>
              <a:buNone/>
            </a:pPr>
            <a:r>
              <a:rPr lang="en-IE" dirty="0"/>
              <a:t>Module 5 (Part 2)</a:t>
            </a:r>
            <a:endParaRPr dirty="0"/>
          </a:p>
        </p:txBody>
      </p:sp>
      <p:sp>
        <p:nvSpPr>
          <p:cNvPr id="186" name="Google Shape;186;p20"/>
          <p:cNvSpPr txBox="1">
            <a:spLocks noGrp="1"/>
          </p:cNvSpPr>
          <p:nvPr>
            <p:ph type="body" idx="2"/>
          </p:nvPr>
        </p:nvSpPr>
        <p:spPr>
          <a:xfrm>
            <a:off x="152400" y="2590976"/>
            <a:ext cx="4034700" cy="3862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3600"/>
              <a:buNone/>
            </a:pPr>
            <a:endParaRPr sz="3600" b="1" dirty="0"/>
          </a:p>
          <a:p>
            <a:pPr marL="0" lvl="0" indent="0" algn="ctr" rtl="0">
              <a:lnSpc>
                <a:spcPct val="90000"/>
              </a:lnSpc>
              <a:spcBef>
                <a:spcPts val="1000"/>
              </a:spcBef>
              <a:spcAft>
                <a:spcPts val="0"/>
              </a:spcAft>
              <a:buSzPts val="3600"/>
              <a:buNone/>
            </a:pPr>
            <a:r>
              <a:rPr lang="en-IE" sz="3600" b="1" dirty="0"/>
              <a:t>Online and Social Media Marketing for Pop Culture Businesses</a:t>
            </a:r>
            <a:endParaRPr dirty="0"/>
          </a:p>
        </p:txBody>
      </p:sp>
      <p:sp>
        <p:nvSpPr>
          <p:cNvPr id="187" name="Google Shape;187;p20"/>
          <p:cNvSpPr txBox="1">
            <a:spLocks noGrp="1"/>
          </p:cNvSpPr>
          <p:nvPr>
            <p:ph type="body" idx="3"/>
          </p:nvPr>
        </p:nvSpPr>
        <p:spPr>
          <a:xfrm rot="353402">
            <a:off x="336060" y="1772879"/>
            <a:ext cx="4756411" cy="74311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070"/>
              <a:buNone/>
            </a:pPr>
            <a:r>
              <a:rPr lang="en-IE" sz="4070" dirty="0"/>
              <a:t>Marketing your Idea</a:t>
            </a:r>
            <a:endParaRPr dirty="0"/>
          </a:p>
        </p:txBody>
      </p:sp>
      <p:pic>
        <p:nvPicPr>
          <p:cNvPr id="188" name="Google Shape;188;p20"/>
          <p:cNvPicPr preferRelativeResize="0"/>
          <p:nvPr/>
        </p:nvPicPr>
        <p:blipFill rotWithShape="1">
          <a:blip r:embed="rId3">
            <a:alphaModFix/>
          </a:blip>
          <a:srcRect/>
          <a:stretch/>
        </p:blipFill>
        <p:spPr>
          <a:xfrm>
            <a:off x="3795823" y="1913860"/>
            <a:ext cx="4720856" cy="494413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83"/>
          <p:cNvSpPr txBox="1">
            <a:spLocks noGrp="1"/>
          </p:cNvSpPr>
          <p:nvPr>
            <p:ph type="body" idx="1"/>
          </p:nvPr>
        </p:nvSpPr>
        <p:spPr>
          <a:xfrm>
            <a:off x="7198901" y="2697697"/>
            <a:ext cx="4624132" cy="3700977"/>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rgbClr val="EA1D76"/>
              </a:buClr>
              <a:buSzPts val="2400"/>
              <a:buFont typeface="Arial"/>
              <a:buNone/>
            </a:pPr>
            <a:r>
              <a:rPr lang="en-IE" sz="2800" dirty="0"/>
              <a:t>In this section we are focusing specifically on Facebook, Instagram, Twitter and Email as the channels for marketing.</a:t>
            </a:r>
            <a:endParaRPr sz="2800" dirty="0"/>
          </a:p>
        </p:txBody>
      </p:sp>
      <p:sp>
        <p:nvSpPr>
          <p:cNvPr id="629" name="Google Shape;629;p83"/>
          <p:cNvSpPr txBox="1">
            <a:spLocks noGrp="1"/>
          </p:cNvSpPr>
          <p:nvPr>
            <p:ph type="body" idx="2"/>
          </p:nvPr>
        </p:nvSpPr>
        <p:spPr>
          <a:xfrm rot="-232551">
            <a:off x="7218949" y="962929"/>
            <a:ext cx="4436612" cy="743290"/>
          </a:xfrm>
          <a:prstGeom prst="rect">
            <a:avLst/>
          </a:prstGeom>
          <a:noFill/>
          <a:ln>
            <a:noFill/>
          </a:ln>
        </p:spPr>
        <p:txBody>
          <a:bodyPr spcFirstLastPara="1" wrap="square" lIns="91425" tIns="45700" rIns="91425" bIns="45700" anchor="t" anchorCtr="0">
            <a:noAutofit/>
          </a:bodyPr>
          <a:lstStyle/>
          <a:p>
            <a:pPr marL="0" lvl="0" indent="0" rtl="0">
              <a:lnSpc>
                <a:spcPct val="80000"/>
              </a:lnSpc>
              <a:spcBef>
                <a:spcPts val="0"/>
              </a:spcBef>
              <a:spcAft>
                <a:spcPts val="0"/>
              </a:spcAft>
              <a:buClr>
                <a:schemeClr val="dk1"/>
              </a:buClr>
              <a:buSzPts val="1100"/>
              <a:buFont typeface="Arial"/>
              <a:buNone/>
            </a:pPr>
            <a:r>
              <a:rPr lang="en-IE" sz="3600" dirty="0"/>
              <a:t>Spotlight</a:t>
            </a:r>
            <a:endParaRPr sz="3600" dirty="0"/>
          </a:p>
          <a:p>
            <a:pPr marL="0" lvl="0" indent="0" algn="ctr" rtl="0">
              <a:lnSpc>
                <a:spcPct val="80000"/>
              </a:lnSpc>
              <a:spcBef>
                <a:spcPts val="0"/>
              </a:spcBef>
              <a:spcAft>
                <a:spcPts val="0"/>
              </a:spcAft>
              <a:buClr>
                <a:schemeClr val="dk1"/>
              </a:buClr>
              <a:buSzPts val="1100"/>
              <a:buFont typeface="Arial"/>
              <a:buNone/>
            </a:pPr>
            <a:endParaRPr sz="3740" b="1" dirty="0"/>
          </a:p>
          <a:p>
            <a:pPr marL="0" lvl="0" indent="0" algn="ctr" rtl="0">
              <a:lnSpc>
                <a:spcPct val="80000"/>
              </a:lnSpc>
              <a:spcBef>
                <a:spcPts val="0"/>
              </a:spcBef>
              <a:spcAft>
                <a:spcPts val="0"/>
              </a:spcAft>
              <a:buClr>
                <a:schemeClr val="lt1"/>
              </a:buClr>
              <a:buSzPts val="3740"/>
              <a:buNone/>
            </a:pPr>
            <a:endParaRPr sz="3740" b="1" dirty="0"/>
          </a:p>
        </p:txBody>
      </p:sp>
      <p:sp>
        <p:nvSpPr>
          <p:cNvPr id="5" name="Freeform 4">
            <a:extLst>
              <a:ext uri="{FF2B5EF4-FFF2-40B4-BE49-F238E27FC236}">
                <a16:creationId xmlns:a16="http://schemas.microsoft.com/office/drawing/2014/main" id="{E6FFBBE4-4084-6A4A-8B87-0426C90F8A49}"/>
              </a:ext>
            </a:extLst>
          </p:cNvPr>
          <p:cNvSpPr/>
          <p:nvPr/>
        </p:nvSpPr>
        <p:spPr>
          <a:xfrm>
            <a:off x="0" y="0"/>
            <a:ext cx="6415314" cy="6858000"/>
          </a:xfrm>
          <a:custGeom>
            <a:avLst/>
            <a:gdLst>
              <a:gd name="connsiteX0" fmla="*/ 3889829 w 6415314"/>
              <a:gd name="connsiteY0" fmla="*/ 0 h 6908800"/>
              <a:gd name="connsiteX1" fmla="*/ 0 w 6415314"/>
              <a:gd name="connsiteY1" fmla="*/ 0 h 6908800"/>
              <a:gd name="connsiteX2" fmla="*/ 0 w 6415314"/>
              <a:gd name="connsiteY2" fmla="*/ 6908800 h 6908800"/>
              <a:gd name="connsiteX3" fmla="*/ 6415314 w 6415314"/>
              <a:gd name="connsiteY3" fmla="*/ 6908800 h 6908800"/>
              <a:gd name="connsiteX4" fmla="*/ 3889829 w 6415314"/>
              <a:gd name="connsiteY4" fmla="*/ 0 h 690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5314" h="6908800">
                <a:moveTo>
                  <a:pt x="3889829" y="0"/>
                </a:moveTo>
                <a:lnTo>
                  <a:pt x="0" y="0"/>
                </a:lnTo>
                <a:lnTo>
                  <a:pt x="0" y="6908800"/>
                </a:lnTo>
                <a:lnTo>
                  <a:pt x="6415314" y="6908800"/>
                </a:lnTo>
                <a:lnTo>
                  <a:pt x="3889829" y="0"/>
                </a:lnTo>
                <a:close/>
              </a:path>
            </a:pathLst>
          </a:custGeom>
          <a:blipFill>
            <a:blip r:embed="rId3"/>
            <a:stretch>
              <a:fillRect l="-6459" r="-64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49;p4">
            <a:extLst>
              <a:ext uri="{FF2B5EF4-FFF2-40B4-BE49-F238E27FC236}">
                <a16:creationId xmlns:a16="http://schemas.microsoft.com/office/drawing/2014/main" id="{A84CCE23-94CC-E04C-973A-0423D475C383}"/>
              </a:ext>
            </a:extLst>
          </p:cNvPr>
          <p:cNvSpPr/>
          <p:nvPr/>
        </p:nvSpPr>
        <p:spPr>
          <a:xfrm rot="-256793" flipH="1">
            <a:off x="6452379" y="913907"/>
            <a:ext cx="2722842" cy="1095068"/>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609871" y="2614862"/>
            <a:ext cx="11148992" cy="3440417"/>
          </a:xfrm>
          <a:prstGeom prst="rect">
            <a:avLst/>
          </a:prstGeom>
          <a:noFill/>
          <a:ln>
            <a:noFill/>
          </a:ln>
        </p:spPr>
        <p:txBody>
          <a:bodyPr spcFirstLastPara="1" wrap="square" lIns="91425" tIns="45700" rIns="91425" bIns="45700" numCol="2" anchor="t" anchorCtr="0">
            <a:noAutofit/>
          </a:bodyPr>
          <a:lstStyle/>
          <a:p>
            <a:pPr marL="342900" lvl="0" indent="-342900" algn="l" rtl="0">
              <a:lnSpc>
                <a:spcPct val="90000"/>
              </a:lnSpc>
              <a:spcBef>
                <a:spcPts val="1000"/>
              </a:spcBef>
              <a:spcAft>
                <a:spcPts val="0"/>
              </a:spcAft>
              <a:buSzPts val="2400"/>
              <a:buChar char="•"/>
            </a:pPr>
            <a:r>
              <a:rPr lang="en-IE" dirty="0"/>
              <a:t>The starting point of </a:t>
            </a:r>
            <a:r>
              <a:rPr lang="en-IE" dirty="0">
                <a:hlinkClick r:id="rId3"/>
              </a:rPr>
              <a:t>Facebook advertising</a:t>
            </a:r>
            <a:r>
              <a:rPr lang="en-IE" dirty="0"/>
              <a:t> is creating a business page. This allows you to list all the relevant information, create visibility, post relevant content and engage with customers.</a:t>
            </a:r>
          </a:p>
          <a:p>
            <a:pPr marL="342900" lvl="0" indent="-342900" algn="l" rtl="0">
              <a:lnSpc>
                <a:spcPct val="90000"/>
              </a:lnSpc>
              <a:spcBef>
                <a:spcPts val="1000"/>
              </a:spcBef>
              <a:spcAft>
                <a:spcPts val="0"/>
              </a:spcAft>
              <a:buSzPts val="2400"/>
              <a:buChar char="•"/>
            </a:pPr>
            <a:endParaRPr lang="en-IE" dirty="0"/>
          </a:p>
          <a:p>
            <a:pPr marL="342900" lvl="0" indent="-342900" algn="l" rtl="0">
              <a:lnSpc>
                <a:spcPct val="90000"/>
              </a:lnSpc>
              <a:spcBef>
                <a:spcPts val="1000"/>
              </a:spcBef>
              <a:spcAft>
                <a:spcPts val="0"/>
              </a:spcAft>
              <a:buSzPts val="2400"/>
              <a:buChar char="•"/>
            </a:pPr>
            <a:endParaRPr lang="en-IE" dirty="0"/>
          </a:p>
          <a:p>
            <a:pPr marL="342900" lvl="0" indent="-342900" algn="l" rtl="0">
              <a:lnSpc>
                <a:spcPct val="90000"/>
              </a:lnSpc>
              <a:spcBef>
                <a:spcPts val="1000"/>
              </a:spcBef>
              <a:spcAft>
                <a:spcPts val="0"/>
              </a:spcAft>
              <a:buSzPts val="2400"/>
              <a:buChar char="•"/>
            </a:pPr>
            <a:endParaRPr dirty="0"/>
          </a:p>
          <a:p>
            <a:pPr marL="342900" lvl="0" indent="-342900" algn="l" rtl="0">
              <a:lnSpc>
                <a:spcPct val="90000"/>
              </a:lnSpc>
              <a:spcBef>
                <a:spcPts val="1000"/>
              </a:spcBef>
              <a:spcAft>
                <a:spcPts val="0"/>
              </a:spcAft>
              <a:buSzPts val="2400"/>
              <a:buChar char="•"/>
            </a:pPr>
            <a:r>
              <a:rPr lang="en-IE" dirty="0"/>
              <a:t>Ideally, this should not be your business’s primary touchpoint. Rather, Facebook should be used as an additional form of customer engagement apart from your business website, which should be your brand’s display.</a:t>
            </a:r>
            <a:endParaRPr dirty="0"/>
          </a:p>
          <a:p>
            <a:pPr marL="342900" lvl="0" indent="-342900" algn="l" rtl="0">
              <a:lnSpc>
                <a:spcPct val="90000"/>
              </a:lnSpc>
              <a:spcBef>
                <a:spcPts val="1000"/>
              </a:spcBef>
              <a:spcAft>
                <a:spcPts val="0"/>
              </a:spcAft>
              <a:buSzPts val="2400"/>
              <a:buChar char="•"/>
            </a:pPr>
            <a:r>
              <a:rPr lang="en-IE" dirty="0"/>
              <a:t>A business Facebook page allows you to create posts which would ultimately lead to increasing customer engagement and ultimately lead to an increase in sales.</a:t>
            </a:r>
            <a:endParaRPr dirty="0"/>
          </a:p>
        </p:txBody>
      </p:sp>
      <p:pic>
        <p:nvPicPr>
          <p:cNvPr id="637" name="Google Shape;637;p84"/>
          <p:cNvPicPr preferRelativeResize="0"/>
          <p:nvPr/>
        </p:nvPicPr>
        <p:blipFill rotWithShape="1">
          <a:blip r:embed="rId4">
            <a:alphaModFix/>
          </a:blip>
          <a:srcRect/>
          <a:stretch/>
        </p:blipFill>
        <p:spPr>
          <a:xfrm>
            <a:off x="375007" y="1606987"/>
            <a:ext cx="2864475" cy="10078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609871" y="2518610"/>
            <a:ext cx="11148992" cy="3860711"/>
          </a:xfrm>
          <a:prstGeom prst="rect">
            <a:avLst/>
          </a:prstGeom>
          <a:noFill/>
          <a:ln>
            <a:noFill/>
          </a:ln>
        </p:spPr>
        <p:txBody>
          <a:bodyPr spcFirstLastPara="1" wrap="square" lIns="91425" tIns="45700" rIns="91425" bIns="45700" numCol="2" anchor="t" anchorCtr="0">
            <a:noAutofit/>
          </a:bodyPr>
          <a:lstStyle/>
          <a:p>
            <a:pPr marL="342900" lvl="0" indent="-342900"/>
            <a:r>
              <a:rPr lang="en-IE" dirty="0"/>
              <a:t>Once your Facebook page is setup and running, you may turn to Facebook Ads. These would appear in your audience’s feed and may lead either back to your page or to your business’s website. </a:t>
            </a:r>
          </a:p>
          <a:p>
            <a:pPr marL="342900" lvl="0" indent="-342900"/>
            <a:r>
              <a:rPr lang="en-IE" dirty="0"/>
              <a:t>These ads generally aim to either increase traffic (which may potentially convert into buyers) or create exposure through likes and shares (which would increase the pool of potential buyers). </a:t>
            </a:r>
          </a:p>
          <a:p>
            <a:pPr marL="342900" lvl="0" indent="-342900"/>
            <a:r>
              <a:rPr lang="en-IE" dirty="0"/>
              <a:t>Another Facebook feature is promoted or boosted posts. While through Ads you would be paying for actual clicks on the targeted content; when it comes to promoted posts, you’re paying a flat fee for pushing specific content to your audience.</a:t>
            </a:r>
          </a:p>
        </p:txBody>
      </p:sp>
      <p:pic>
        <p:nvPicPr>
          <p:cNvPr id="637" name="Google Shape;637;p84"/>
          <p:cNvPicPr preferRelativeResize="0"/>
          <p:nvPr/>
        </p:nvPicPr>
        <p:blipFill rotWithShape="1">
          <a:blip r:embed="rId3">
            <a:alphaModFix/>
          </a:blip>
          <a:srcRect/>
          <a:stretch/>
        </p:blipFill>
        <p:spPr>
          <a:xfrm>
            <a:off x="375007" y="1510735"/>
            <a:ext cx="2864475" cy="1007875"/>
          </a:xfrm>
          <a:prstGeom prst="rect">
            <a:avLst/>
          </a:prstGeom>
          <a:noFill/>
          <a:ln>
            <a:noFill/>
          </a:ln>
        </p:spPr>
      </p:pic>
    </p:spTree>
    <p:extLst>
      <p:ext uri="{BB962C8B-B14F-4D97-AF65-F5344CB8AC3E}">
        <p14:creationId xmlns:p14="http://schemas.microsoft.com/office/powerpoint/2010/main" val="3735131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609871" y="2614862"/>
            <a:ext cx="11148992" cy="3440417"/>
          </a:xfrm>
          <a:prstGeom prst="rect">
            <a:avLst/>
          </a:prstGeom>
          <a:noFill/>
          <a:ln>
            <a:noFill/>
          </a:ln>
        </p:spPr>
        <p:txBody>
          <a:bodyPr spcFirstLastPara="1" wrap="square" lIns="91425" tIns="45700" rIns="91425" bIns="45700" numCol="2" anchor="t" anchorCtr="0">
            <a:noAutofit/>
          </a:bodyPr>
          <a:lstStyle/>
          <a:p>
            <a:pPr marL="342900" lvl="0" indent="-342900"/>
            <a:r>
              <a:rPr lang="en-IE" dirty="0"/>
              <a:t>You may use Facebook’s variety of marketing features which should help you to adhere to your marketing plans. For example, you may use Facebook’s targeting capabilities, set corresponding budgets and analyse the performance of campaigns with Facebook’s own tools.</a:t>
            </a:r>
          </a:p>
          <a:p>
            <a:pPr marL="342900" lvl="0" indent="-342900"/>
            <a:endParaRPr lang="en-IE" dirty="0"/>
          </a:p>
          <a:p>
            <a:pPr marL="342900" lvl="0" indent="-342900"/>
            <a:endParaRPr lang="en-IE" dirty="0"/>
          </a:p>
          <a:p>
            <a:pPr marL="342900" lvl="0" indent="-342900"/>
            <a:r>
              <a:rPr lang="en-IE" dirty="0"/>
              <a:t>Fortunately, Facebook also provides you with options depending on your objectives. This makes it much easier to advertise in accordance with your strategy</a:t>
            </a:r>
          </a:p>
        </p:txBody>
      </p:sp>
      <p:pic>
        <p:nvPicPr>
          <p:cNvPr id="637" name="Google Shape;637;p84"/>
          <p:cNvPicPr preferRelativeResize="0"/>
          <p:nvPr/>
        </p:nvPicPr>
        <p:blipFill rotWithShape="1">
          <a:blip r:embed="rId3">
            <a:alphaModFix/>
          </a:blip>
          <a:srcRect/>
          <a:stretch/>
        </p:blipFill>
        <p:spPr>
          <a:xfrm>
            <a:off x="375007" y="1606987"/>
            <a:ext cx="2864475" cy="1007875"/>
          </a:xfrm>
          <a:prstGeom prst="rect">
            <a:avLst/>
          </a:prstGeom>
          <a:noFill/>
          <a:ln>
            <a:noFill/>
          </a:ln>
        </p:spPr>
      </p:pic>
    </p:spTree>
    <p:extLst>
      <p:ext uri="{BB962C8B-B14F-4D97-AF65-F5344CB8AC3E}">
        <p14:creationId xmlns:p14="http://schemas.microsoft.com/office/powerpoint/2010/main" val="629114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E8A1A9A-FE5E-5E47-91C0-C584C4FA0B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0160" y="1166367"/>
            <a:ext cx="6761164" cy="4360633"/>
          </a:xfrm>
          <a:prstGeom prst="rect">
            <a:avLst/>
          </a:prstGeom>
        </p:spPr>
      </p:pic>
      <p:pic>
        <p:nvPicPr>
          <p:cNvPr id="28" name="Picture 27">
            <a:extLst>
              <a:ext uri="{FF2B5EF4-FFF2-40B4-BE49-F238E27FC236}">
                <a16:creationId xmlns:a16="http://schemas.microsoft.com/office/drawing/2014/main" id="{000FA143-7BBB-9E49-9C22-30F23ABCC0B8}"/>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2526633" y="692810"/>
            <a:ext cx="9451966" cy="5748472"/>
          </a:xfrm>
          <a:prstGeom prst="rect">
            <a:avLst/>
          </a:prstGeom>
        </p:spPr>
      </p:pic>
      <p:pic>
        <p:nvPicPr>
          <p:cNvPr id="14" name="Google Shape;658;p87">
            <a:extLst>
              <a:ext uri="{FF2B5EF4-FFF2-40B4-BE49-F238E27FC236}">
                <a16:creationId xmlns:a16="http://schemas.microsoft.com/office/drawing/2014/main" id="{DADA7EBA-7AF7-DF47-A8BC-2AFF63665B7C}"/>
              </a:ext>
            </a:extLst>
          </p:cNvPr>
          <p:cNvPicPr preferRelativeResize="0"/>
          <p:nvPr/>
        </p:nvPicPr>
        <p:blipFill rotWithShape="1">
          <a:blip r:embed="rId5">
            <a:alphaModFix/>
          </a:blip>
          <a:srcRect/>
          <a:stretch/>
        </p:blipFill>
        <p:spPr>
          <a:xfrm>
            <a:off x="8489654" y="4504243"/>
            <a:ext cx="2041412" cy="718277"/>
          </a:xfrm>
          <a:prstGeom prst="rect">
            <a:avLst/>
          </a:prstGeom>
          <a:noFill/>
          <a:ln>
            <a:noFill/>
          </a:ln>
        </p:spPr>
      </p:pic>
      <p:sp>
        <p:nvSpPr>
          <p:cNvPr id="15" name="Google Shape;58;p5">
            <a:extLst>
              <a:ext uri="{FF2B5EF4-FFF2-40B4-BE49-F238E27FC236}">
                <a16:creationId xmlns:a16="http://schemas.microsoft.com/office/drawing/2014/main" id="{8DFB0A8C-0F4C-6D42-B939-47842C826D52}"/>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6" name="Google Shape;635;p84">
            <a:extLst>
              <a:ext uri="{FF2B5EF4-FFF2-40B4-BE49-F238E27FC236}">
                <a16:creationId xmlns:a16="http://schemas.microsoft.com/office/drawing/2014/main" id="{56F8A9E0-D344-ED48-B040-78755D36C9CE}"/>
              </a:ext>
            </a:extLst>
          </p:cNvPr>
          <p:cNvSpPr txBox="1">
            <a:spLocks/>
          </p:cNvSpPr>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lt1"/>
              </a:buClr>
              <a:buSzPts val="3600"/>
            </a:pPr>
            <a:r>
              <a:rPr lang="en-IE" sz="3600" dirty="0">
                <a:solidFill>
                  <a:schemeClr val="bg1"/>
                </a:solidFill>
                <a:latin typeface="Calibri" panose="020F0502020204030204" pitchFamily="34" charset="0"/>
                <a:cs typeface="Calibri" panose="020F0502020204030204" pitchFamily="34" charset="0"/>
              </a:rPr>
              <a:t>Spotlight</a:t>
            </a:r>
          </a:p>
          <a:p>
            <a:pPr>
              <a:lnSpc>
                <a:spcPct val="90000"/>
              </a:lnSpc>
              <a:spcBef>
                <a:spcPts val="1000"/>
              </a:spcBef>
              <a:buClr>
                <a:schemeClr val="lt1"/>
              </a:buClr>
              <a:buSzPts val="3600"/>
            </a:pPr>
            <a:endParaRPr lang="en-IE" dirty="0"/>
          </a:p>
        </p:txBody>
      </p:sp>
    </p:spTree>
    <p:extLst>
      <p:ext uri="{BB962C8B-B14F-4D97-AF65-F5344CB8AC3E}">
        <p14:creationId xmlns:p14="http://schemas.microsoft.com/office/powerpoint/2010/main" val="3688027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658268" y="2951745"/>
            <a:ext cx="10772404" cy="3337461"/>
          </a:xfrm>
          <a:prstGeom prst="rect">
            <a:avLst/>
          </a:prstGeom>
          <a:noFill/>
          <a:ln>
            <a:noFill/>
          </a:ln>
        </p:spPr>
        <p:txBody>
          <a:bodyPr spcFirstLastPara="1" wrap="square" lIns="91425" tIns="45700" rIns="91425" bIns="45700" numCol="2" anchor="t" anchorCtr="0">
            <a:noAutofit/>
          </a:bodyPr>
          <a:lstStyle/>
          <a:p>
            <a:pPr marL="342900" lvl="0" indent="-342900"/>
            <a:r>
              <a:rPr lang="en-IE" dirty="0"/>
              <a:t>Similar to Facebook, the first step is creating a business profile on </a:t>
            </a:r>
            <a:r>
              <a:rPr lang="en-IE" dirty="0">
                <a:hlinkClick r:id="rId3"/>
              </a:rPr>
              <a:t>Instagram</a:t>
            </a:r>
            <a:r>
              <a:rPr lang="en-IE" dirty="0"/>
              <a:t>. This will provide access to some of Instagram’s tools, such as contact forms, analytics tools and customers’ demographic data.</a:t>
            </a:r>
          </a:p>
          <a:p>
            <a:pPr marL="342900" lvl="0" indent="-342900"/>
            <a:endParaRPr lang="en-IE" dirty="0"/>
          </a:p>
          <a:p>
            <a:pPr marL="0" lvl="0" indent="0">
              <a:buNone/>
            </a:pPr>
            <a:endParaRPr lang="en-IE" dirty="0"/>
          </a:p>
          <a:p>
            <a:pPr marL="342900" lvl="0" indent="-342900"/>
            <a:r>
              <a:rPr lang="en-IE" dirty="0"/>
              <a:t>Instagram is also a great medium for non-pushy visual advertising. Posting product images and videos which lead to your site is likely to result in increased engagement with your brand. </a:t>
            </a:r>
          </a:p>
        </p:txBody>
      </p:sp>
      <p:pic>
        <p:nvPicPr>
          <p:cNvPr id="6" name="Google Shape;665;p88">
            <a:extLst>
              <a:ext uri="{FF2B5EF4-FFF2-40B4-BE49-F238E27FC236}">
                <a16:creationId xmlns:a16="http://schemas.microsoft.com/office/drawing/2014/main" id="{F4E70A86-75E9-8E4C-9489-AF610B603845}"/>
              </a:ext>
            </a:extLst>
          </p:cNvPr>
          <p:cNvPicPr preferRelativeResize="0"/>
          <p:nvPr/>
        </p:nvPicPr>
        <p:blipFill rotWithShape="1">
          <a:blip r:embed="rId4">
            <a:alphaModFix/>
          </a:blip>
          <a:srcRect t="16388" b="21170"/>
          <a:stretch/>
        </p:blipFill>
        <p:spPr>
          <a:xfrm>
            <a:off x="777370" y="1607778"/>
            <a:ext cx="2613274" cy="1058609"/>
          </a:xfrm>
          <a:prstGeom prst="rect">
            <a:avLst/>
          </a:prstGeom>
          <a:noFill/>
          <a:ln>
            <a:noFill/>
          </a:ln>
        </p:spPr>
      </p:pic>
    </p:spTree>
    <p:extLst>
      <p:ext uri="{BB962C8B-B14F-4D97-AF65-F5344CB8AC3E}">
        <p14:creationId xmlns:p14="http://schemas.microsoft.com/office/powerpoint/2010/main" val="45545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658268" y="2999873"/>
            <a:ext cx="11004343" cy="3289333"/>
          </a:xfrm>
          <a:prstGeom prst="rect">
            <a:avLst/>
          </a:prstGeom>
          <a:noFill/>
          <a:ln>
            <a:noFill/>
          </a:ln>
        </p:spPr>
        <p:txBody>
          <a:bodyPr spcFirstLastPara="1" wrap="square" lIns="91425" tIns="45700" rIns="91425" bIns="45700" numCol="2" anchor="t" anchorCtr="0">
            <a:noAutofit/>
          </a:bodyPr>
          <a:lstStyle/>
          <a:p>
            <a:pPr marL="342900" lvl="0" indent="-342900"/>
            <a:r>
              <a:rPr lang="en-IE" dirty="0"/>
              <a:t>Sponsored ads are also possible with Instagram in a similar fashion to Facebook. These may be either through images, videos or stories and allow you to control how much you spend through budgeting tools.</a:t>
            </a:r>
          </a:p>
          <a:p>
            <a:pPr marL="342900" lvl="0" indent="-342900"/>
            <a:endParaRPr lang="en-IE" dirty="0"/>
          </a:p>
          <a:p>
            <a:pPr marL="342900" lvl="0" indent="-342900"/>
            <a:endParaRPr lang="en-IE" dirty="0"/>
          </a:p>
          <a:p>
            <a:pPr marL="342900" lvl="0" indent="-342900"/>
            <a:r>
              <a:rPr lang="en-IE" dirty="0"/>
              <a:t>The main advantage of sponsored ads is that you may target an audience which matches your target group but who is not following your business page as yet. This may lead to increasing your followers which would ultimately result in better exposure of your products and lead to increased sales. </a:t>
            </a:r>
          </a:p>
        </p:txBody>
      </p:sp>
      <p:pic>
        <p:nvPicPr>
          <p:cNvPr id="6" name="Google Shape;665;p88">
            <a:extLst>
              <a:ext uri="{FF2B5EF4-FFF2-40B4-BE49-F238E27FC236}">
                <a16:creationId xmlns:a16="http://schemas.microsoft.com/office/drawing/2014/main" id="{F4E70A86-75E9-8E4C-9489-AF610B603845}"/>
              </a:ext>
            </a:extLst>
          </p:cNvPr>
          <p:cNvPicPr preferRelativeResize="0"/>
          <p:nvPr/>
        </p:nvPicPr>
        <p:blipFill rotWithShape="1">
          <a:blip r:embed="rId3">
            <a:alphaModFix/>
          </a:blip>
          <a:srcRect t="16388" b="21170"/>
          <a:stretch/>
        </p:blipFill>
        <p:spPr>
          <a:xfrm>
            <a:off x="777370" y="1607778"/>
            <a:ext cx="2613274" cy="1058609"/>
          </a:xfrm>
          <a:prstGeom prst="rect">
            <a:avLst/>
          </a:prstGeom>
          <a:noFill/>
          <a:ln>
            <a:noFill/>
          </a:ln>
        </p:spPr>
      </p:pic>
    </p:spTree>
    <p:extLst>
      <p:ext uri="{BB962C8B-B14F-4D97-AF65-F5344CB8AC3E}">
        <p14:creationId xmlns:p14="http://schemas.microsoft.com/office/powerpoint/2010/main" val="237283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658268" y="2935705"/>
            <a:ext cx="11148721" cy="3289333"/>
          </a:xfrm>
          <a:prstGeom prst="rect">
            <a:avLst/>
          </a:prstGeom>
          <a:noFill/>
          <a:ln>
            <a:noFill/>
          </a:ln>
        </p:spPr>
        <p:txBody>
          <a:bodyPr spcFirstLastPara="1" wrap="square" lIns="91425" tIns="45700" rIns="91425" bIns="45700" numCol="2" anchor="t" anchorCtr="0">
            <a:noAutofit/>
          </a:bodyPr>
          <a:lstStyle/>
          <a:p>
            <a:pPr marL="342900" lvl="0" indent="-342900"/>
            <a:r>
              <a:rPr lang="en-IE" dirty="0"/>
              <a:t>Another tactic is using “</a:t>
            </a:r>
            <a:r>
              <a:rPr lang="en-IE" dirty="0">
                <a:hlinkClick r:id="rId3"/>
              </a:rPr>
              <a:t>influencers</a:t>
            </a:r>
            <a:r>
              <a:rPr lang="en-IE" dirty="0"/>
              <a:t>”. These are Instagram users with thousands of followers and high quality content. By collaborating with influencers who are relevant to your target audience, you may significantly increase your reach. The downside is that this tends to be relatively expensive. </a:t>
            </a:r>
          </a:p>
          <a:p>
            <a:pPr marL="342900" lvl="0" indent="-342900"/>
            <a:r>
              <a:rPr lang="en-IE" dirty="0"/>
              <a:t>On the flip side, if your brand is present in a very niche market, you may become an influencer and use Instagram as a revenue stream.</a:t>
            </a:r>
          </a:p>
        </p:txBody>
      </p:sp>
      <p:pic>
        <p:nvPicPr>
          <p:cNvPr id="6" name="Google Shape;665;p88">
            <a:extLst>
              <a:ext uri="{FF2B5EF4-FFF2-40B4-BE49-F238E27FC236}">
                <a16:creationId xmlns:a16="http://schemas.microsoft.com/office/drawing/2014/main" id="{F4E70A86-75E9-8E4C-9489-AF610B603845}"/>
              </a:ext>
            </a:extLst>
          </p:cNvPr>
          <p:cNvPicPr preferRelativeResize="0"/>
          <p:nvPr/>
        </p:nvPicPr>
        <p:blipFill rotWithShape="1">
          <a:blip r:embed="rId4">
            <a:alphaModFix/>
          </a:blip>
          <a:srcRect t="16388" b="21170"/>
          <a:stretch/>
        </p:blipFill>
        <p:spPr>
          <a:xfrm>
            <a:off x="777370" y="1607778"/>
            <a:ext cx="2613274" cy="1058609"/>
          </a:xfrm>
          <a:prstGeom prst="rect">
            <a:avLst/>
          </a:prstGeom>
          <a:noFill/>
          <a:ln>
            <a:noFill/>
          </a:ln>
        </p:spPr>
      </p:pic>
    </p:spTree>
    <p:extLst>
      <p:ext uri="{BB962C8B-B14F-4D97-AF65-F5344CB8AC3E}">
        <p14:creationId xmlns:p14="http://schemas.microsoft.com/office/powerpoint/2010/main" val="3009993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658269" y="1886140"/>
            <a:ext cx="6063374" cy="4403067"/>
          </a:xfrm>
          <a:prstGeom prst="rect">
            <a:avLst/>
          </a:prstGeom>
          <a:noFill/>
          <a:ln>
            <a:noFill/>
          </a:ln>
        </p:spPr>
        <p:txBody>
          <a:bodyPr spcFirstLastPara="1" wrap="square" lIns="91425" tIns="45700" rIns="91425" bIns="45700" numCol="1" anchor="t" anchorCtr="0">
            <a:noAutofit/>
          </a:bodyPr>
          <a:lstStyle/>
          <a:p>
            <a:pPr marL="0" lvl="0" indent="0">
              <a:spcBef>
                <a:spcPts val="400"/>
              </a:spcBef>
              <a:buNone/>
            </a:pPr>
            <a:r>
              <a:rPr lang="en-IE" b="1" dirty="0"/>
              <a:t>Note</a:t>
            </a:r>
            <a:r>
              <a:rPr lang="en-IE" dirty="0"/>
              <a:t>: both Facebook and Instagram belong to the same company and therefore cross-platform advertising is possible and is even encouraged. </a:t>
            </a:r>
          </a:p>
          <a:p>
            <a:pPr marL="0" lvl="0" indent="0">
              <a:spcBef>
                <a:spcPts val="400"/>
              </a:spcBef>
              <a:buNone/>
            </a:pPr>
            <a:endParaRPr lang="en-IE" dirty="0"/>
          </a:p>
          <a:p>
            <a:pPr marL="0" lvl="0" indent="0">
              <a:spcBef>
                <a:spcPts val="400"/>
              </a:spcBef>
              <a:buNone/>
            </a:pPr>
            <a:r>
              <a:rPr lang="en-IE" dirty="0"/>
              <a:t>For a comprehensive guide on Facebook &amp; Instagram marketing, you may refer to Facebook’s official </a:t>
            </a:r>
            <a:r>
              <a:rPr lang="en-IE" u="sng" dirty="0">
                <a:solidFill>
                  <a:schemeClr val="hlink"/>
                </a:solidFill>
                <a:hlinkClick r:id="rId3"/>
              </a:rPr>
              <a:t>guide</a:t>
            </a:r>
            <a:r>
              <a:rPr lang="en-IE" dirty="0"/>
              <a:t>.</a:t>
            </a:r>
          </a:p>
          <a:p>
            <a:pPr marL="0" lvl="0" indent="0">
              <a:spcBef>
                <a:spcPts val="400"/>
              </a:spcBef>
              <a:buNone/>
            </a:pPr>
            <a:endParaRPr lang="en-IE" dirty="0"/>
          </a:p>
          <a:p>
            <a:pPr marL="0" lvl="0" indent="0">
              <a:spcBef>
                <a:spcPts val="400"/>
              </a:spcBef>
              <a:buNone/>
            </a:pPr>
            <a:r>
              <a:rPr lang="en-IE" b="1" dirty="0"/>
              <a:t>Tip</a:t>
            </a:r>
            <a:r>
              <a:rPr lang="en-IE" dirty="0"/>
              <a:t>: both platforms may also be used directly </a:t>
            </a:r>
          </a:p>
          <a:p>
            <a:pPr marL="0" lvl="0" indent="0">
              <a:spcBef>
                <a:spcPts val="400"/>
              </a:spcBef>
              <a:buNone/>
            </a:pPr>
            <a:r>
              <a:rPr lang="en-IE" dirty="0"/>
              <a:t>to sell your product by acting as marketplaces.</a:t>
            </a:r>
          </a:p>
        </p:txBody>
      </p:sp>
      <p:pic>
        <p:nvPicPr>
          <p:cNvPr id="7" name="Google Shape;686;p91">
            <a:extLst>
              <a:ext uri="{FF2B5EF4-FFF2-40B4-BE49-F238E27FC236}">
                <a16:creationId xmlns:a16="http://schemas.microsoft.com/office/drawing/2014/main" id="{FE7D8BA1-4118-D54E-9E5E-EB6E119660F6}"/>
              </a:ext>
            </a:extLst>
          </p:cNvPr>
          <p:cNvPicPr preferRelativeResize="0"/>
          <p:nvPr/>
        </p:nvPicPr>
        <p:blipFill rotWithShape="1">
          <a:blip r:embed="rId4">
            <a:alphaModFix/>
          </a:blip>
          <a:srcRect/>
          <a:stretch/>
        </p:blipFill>
        <p:spPr>
          <a:xfrm>
            <a:off x="7257743" y="3140239"/>
            <a:ext cx="4084024" cy="2418350"/>
          </a:xfrm>
          <a:prstGeom prst="rect">
            <a:avLst/>
          </a:prstGeom>
          <a:noFill/>
          <a:ln>
            <a:noFill/>
          </a:ln>
        </p:spPr>
      </p:pic>
    </p:spTree>
    <p:extLst>
      <p:ext uri="{BB962C8B-B14F-4D97-AF65-F5344CB8AC3E}">
        <p14:creationId xmlns:p14="http://schemas.microsoft.com/office/powerpoint/2010/main" val="1871888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603663" y="3160938"/>
            <a:ext cx="10962695" cy="2291512"/>
          </a:xfrm>
          <a:prstGeom prst="rect">
            <a:avLst/>
          </a:prstGeom>
          <a:noFill/>
          <a:ln>
            <a:noFill/>
          </a:ln>
        </p:spPr>
        <p:txBody>
          <a:bodyPr spcFirstLastPara="1" wrap="square" lIns="91425" tIns="45700" rIns="91425" bIns="45700" numCol="2" anchor="t" anchorCtr="0">
            <a:noAutofit/>
          </a:bodyPr>
          <a:lstStyle/>
          <a:p>
            <a:pPr marL="342900" lvl="0" indent="-342900"/>
            <a:r>
              <a:rPr lang="en-IE" dirty="0"/>
              <a:t>This platform is slightly different to Facebook/Instagram. While the latter tend to focus on the content side of things, </a:t>
            </a:r>
            <a:r>
              <a:rPr lang="en-IE" dirty="0">
                <a:hlinkClick r:id="rId3"/>
              </a:rPr>
              <a:t>Twitter</a:t>
            </a:r>
            <a:r>
              <a:rPr lang="en-IE" dirty="0"/>
              <a:t> deals to a higher extent with interactions.</a:t>
            </a:r>
          </a:p>
          <a:p>
            <a:pPr marL="342900" lvl="0" indent="-342900"/>
            <a:r>
              <a:rPr lang="en-IE" dirty="0"/>
              <a:t>Twitter is less intrusive and more casual, meaning that it generally serves to provide a snippet of you business, or a brief message about your products. The aim is to create visibility and interact with customers. </a:t>
            </a:r>
          </a:p>
        </p:txBody>
      </p:sp>
      <p:pic>
        <p:nvPicPr>
          <p:cNvPr id="8" name="Picture 7" descr="A close up of a light&#10;&#10;Description automatically generated">
            <a:extLst>
              <a:ext uri="{FF2B5EF4-FFF2-40B4-BE49-F238E27FC236}">
                <a16:creationId xmlns:a16="http://schemas.microsoft.com/office/drawing/2014/main" id="{37F4AFEA-8C0C-FC47-BE30-BF71F83F1A62}"/>
              </a:ext>
            </a:extLst>
          </p:cNvPr>
          <p:cNvPicPr>
            <a:picLocks noChangeAspect="1"/>
          </p:cNvPicPr>
          <p:nvPr/>
        </p:nvPicPr>
        <p:blipFill>
          <a:blip r:embed="rId4"/>
          <a:stretch>
            <a:fillRect/>
          </a:stretch>
        </p:blipFill>
        <p:spPr>
          <a:xfrm>
            <a:off x="707290" y="1886140"/>
            <a:ext cx="2519701" cy="786707"/>
          </a:xfrm>
          <a:prstGeom prst="rect">
            <a:avLst/>
          </a:prstGeom>
        </p:spPr>
      </p:pic>
    </p:spTree>
    <p:extLst>
      <p:ext uri="{BB962C8B-B14F-4D97-AF65-F5344CB8AC3E}">
        <p14:creationId xmlns:p14="http://schemas.microsoft.com/office/powerpoint/2010/main" val="611367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3"/>
          <p:cNvSpPr txBox="1">
            <a:spLocks noGrp="1"/>
          </p:cNvSpPr>
          <p:nvPr>
            <p:ph type="body" idx="3"/>
          </p:nvPr>
        </p:nvSpPr>
        <p:spPr>
          <a:xfrm>
            <a:off x="5489681" y="1766517"/>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dirty="0"/>
              <a:t>07</a:t>
            </a:r>
            <a:endParaRPr dirty="0"/>
          </a:p>
        </p:txBody>
      </p:sp>
      <p:sp>
        <p:nvSpPr>
          <p:cNvPr id="218" name="Google Shape;218;p23"/>
          <p:cNvSpPr txBox="1">
            <a:spLocks noGrp="1"/>
          </p:cNvSpPr>
          <p:nvPr>
            <p:ph type="body" idx="4"/>
          </p:nvPr>
        </p:nvSpPr>
        <p:spPr>
          <a:xfrm>
            <a:off x="6960165" y="1775790"/>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en-IE" b="1" dirty="0"/>
              <a:t>Viral Marketing Campaigns</a:t>
            </a:r>
            <a:endParaRPr b="1" dirty="0"/>
          </a:p>
        </p:txBody>
      </p:sp>
      <p:sp>
        <p:nvSpPr>
          <p:cNvPr id="219" name="Google Shape;219;p23"/>
          <p:cNvSpPr txBox="1">
            <a:spLocks noGrp="1"/>
          </p:cNvSpPr>
          <p:nvPr>
            <p:ph type="body" idx="5"/>
          </p:nvPr>
        </p:nvSpPr>
        <p:spPr>
          <a:xfrm>
            <a:off x="5513499" y="3314348"/>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dirty="0"/>
              <a:t>08</a:t>
            </a:r>
            <a:endParaRPr dirty="0"/>
          </a:p>
        </p:txBody>
      </p:sp>
      <p:sp>
        <p:nvSpPr>
          <p:cNvPr id="220" name="Google Shape;220;p23"/>
          <p:cNvSpPr txBox="1">
            <a:spLocks noGrp="1"/>
          </p:cNvSpPr>
          <p:nvPr>
            <p:ph type="body" idx="6"/>
          </p:nvPr>
        </p:nvSpPr>
        <p:spPr>
          <a:xfrm>
            <a:off x="6983983" y="3310369"/>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en-IE" b="1" dirty="0"/>
              <a:t>Spotlight on Facebook, Instagram, Twitter, Email Marketing</a:t>
            </a:r>
            <a:endParaRPr b="1" dirty="0"/>
          </a:p>
        </p:txBody>
      </p:sp>
      <p:sp>
        <p:nvSpPr>
          <p:cNvPr id="221" name="Google Shape;221;p23"/>
          <p:cNvSpPr txBox="1">
            <a:spLocks noGrp="1"/>
          </p:cNvSpPr>
          <p:nvPr>
            <p:ph type="body" idx="7"/>
          </p:nvPr>
        </p:nvSpPr>
        <p:spPr>
          <a:xfrm>
            <a:off x="5483551" y="4828948"/>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dirty="0"/>
              <a:t>09</a:t>
            </a:r>
            <a:endParaRPr dirty="0"/>
          </a:p>
        </p:txBody>
      </p:sp>
      <p:sp>
        <p:nvSpPr>
          <p:cNvPr id="222" name="Google Shape;222;p23"/>
          <p:cNvSpPr txBox="1">
            <a:spLocks noGrp="1"/>
          </p:cNvSpPr>
          <p:nvPr>
            <p:ph type="body" idx="8"/>
          </p:nvPr>
        </p:nvSpPr>
        <p:spPr>
          <a:xfrm>
            <a:off x="6954035" y="4811716"/>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en-IE" b="1" dirty="0"/>
              <a:t>Got a Product to Sell? 5 Things You Should Know About Online Sales</a:t>
            </a:r>
            <a:endParaRPr b="1" dirty="0"/>
          </a:p>
        </p:txBody>
      </p:sp>
      <p:sp>
        <p:nvSpPr>
          <p:cNvPr id="223" name="Google Shape;223;p23"/>
          <p:cNvSpPr txBox="1">
            <a:spLocks noGrp="1"/>
          </p:cNvSpPr>
          <p:nvPr>
            <p:ph type="body" idx="1"/>
          </p:nvPr>
        </p:nvSpPr>
        <p:spPr>
          <a:xfrm>
            <a:off x="381000" y="706151"/>
            <a:ext cx="4553100" cy="697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330"/>
              <a:buNone/>
            </a:pPr>
            <a:r>
              <a:rPr lang="en-IE" sz="3330" b="1" dirty="0"/>
              <a:t>M5 Learning Objectives</a:t>
            </a:r>
          </a:p>
          <a:p>
            <a:pPr marL="0" lvl="0" indent="0" algn="l" rtl="0">
              <a:lnSpc>
                <a:spcPct val="90000"/>
              </a:lnSpc>
              <a:spcBef>
                <a:spcPts val="0"/>
              </a:spcBef>
              <a:spcAft>
                <a:spcPts val="0"/>
              </a:spcAft>
              <a:buClr>
                <a:schemeClr val="lt1"/>
              </a:buClr>
              <a:buSzPts val="3330"/>
              <a:buNone/>
            </a:pPr>
            <a:endParaRPr dirty="0"/>
          </a:p>
        </p:txBody>
      </p:sp>
      <p:sp>
        <p:nvSpPr>
          <p:cNvPr id="224" name="Google Shape;224;p23"/>
          <p:cNvSpPr txBox="1">
            <a:spLocks noGrp="1"/>
          </p:cNvSpPr>
          <p:nvPr>
            <p:ph type="body" idx="2"/>
          </p:nvPr>
        </p:nvSpPr>
        <p:spPr>
          <a:xfrm>
            <a:off x="643223" y="2087287"/>
            <a:ext cx="4205100" cy="4456500"/>
          </a:xfrm>
          <a:prstGeom prst="rect">
            <a:avLst/>
          </a:prstGeom>
          <a:noFill/>
          <a:ln>
            <a:noFill/>
          </a:ln>
        </p:spPr>
        <p:txBody>
          <a:bodyPr spcFirstLastPara="1" wrap="square" lIns="91425" tIns="45700" rIns="91425" bIns="45700" anchor="t" anchorCtr="0">
            <a:noAutofit/>
          </a:bodyPr>
          <a:lstStyle/>
          <a:p>
            <a:pPr marL="342900" lvl="0" indent="-342900" algn="l" rtl="0">
              <a:lnSpc>
                <a:spcPct val="80000"/>
              </a:lnSpc>
              <a:spcBef>
                <a:spcPts val="0"/>
              </a:spcBef>
              <a:spcAft>
                <a:spcPts val="0"/>
              </a:spcAft>
              <a:buClr>
                <a:schemeClr val="lt1"/>
              </a:buClr>
              <a:buSzPts val="2400"/>
              <a:buFont typeface="Arial"/>
              <a:buChar char="•"/>
            </a:pPr>
            <a:r>
              <a:rPr lang="en-IE" i="1" dirty="0"/>
              <a:t>Understand viral marketing and how it encourages your customers to share information about your brand.</a:t>
            </a:r>
            <a:endParaRPr dirty="0"/>
          </a:p>
          <a:p>
            <a:pPr marL="342900" lvl="0" indent="-342900" algn="l" rtl="0">
              <a:lnSpc>
                <a:spcPct val="80000"/>
              </a:lnSpc>
              <a:spcBef>
                <a:spcPts val="1000"/>
              </a:spcBef>
              <a:spcAft>
                <a:spcPts val="0"/>
              </a:spcAft>
              <a:buClr>
                <a:schemeClr val="lt1"/>
              </a:buClr>
              <a:buSzPts val="2400"/>
              <a:buFont typeface="Arial"/>
              <a:buChar char="•"/>
            </a:pPr>
            <a:r>
              <a:rPr lang="en-IE" i="1" dirty="0"/>
              <a:t>You will learn about managing your marketing through social media platforms.</a:t>
            </a:r>
            <a:endParaRPr dirty="0"/>
          </a:p>
          <a:p>
            <a:pPr marL="342900" lvl="0" indent="-342900" algn="l" rtl="0">
              <a:lnSpc>
                <a:spcPct val="80000"/>
              </a:lnSpc>
              <a:spcBef>
                <a:spcPts val="1000"/>
              </a:spcBef>
              <a:spcAft>
                <a:spcPts val="0"/>
              </a:spcAft>
              <a:buClr>
                <a:schemeClr val="lt1"/>
              </a:buClr>
              <a:buSzPts val="2400"/>
              <a:buFont typeface="Arial"/>
              <a:buChar char="•"/>
            </a:pPr>
            <a:r>
              <a:rPr lang="en-IE" i="1" dirty="0"/>
              <a:t>Where to start with your strategy? The tips and tricks to start marketing your Pop Culture brand.</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658268" y="2875579"/>
            <a:ext cx="11084553" cy="3413627"/>
          </a:xfrm>
          <a:prstGeom prst="rect">
            <a:avLst/>
          </a:prstGeom>
          <a:noFill/>
          <a:ln>
            <a:noFill/>
          </a:ln>
        </p:spPr>
        <p:txBody>
          <a:bodyPr spcFirstLastPara="1" wrap="square" lIns="91425" tIns="45700" rIns="91425" bIns="45700" numCol="2" anchor="t" anchorCtr="0">
            <a:noAutofit/>
          </a:bodyPr>
          <a:lstStyle/>
          <a:p>
            <a:pPr marL="342900" lvl="0" indent="-342900">
              <a:spcBef>
                <a:spcPts val="500"/>
              </a:spcBef>
            </a:pPr>
            <a:r>
              <a:rPr lang="en-IE" dirty="0"/>
              <a:t>When creating a Twitter account, try to incorporate your brand name within the handle  (your Twitter @username) and create a profile that corresponds to your brand image.</a:t>
            </a:r>
          </a:p>
          <a:p>
            <a:pPr marL="342900" lvl="0" indent="-342900">
              <a:spcBef>
                <a:spcPts val="500"/>
              </a:spcBef>
            </a:pPr>
            <a:r>
              <a:rPr lang="en-IE" dirty="0"/>
              <a:t>One of the greatest strengths is the sharing of posts, whether they are yours or not. This is done through hash tagging, mentions and reposts.                   The result is the creation of ‘networks’ where your posts (and thus your brand) would interact with multiple different actors - customers, other brands, competitors, etc. </a:t>
            </a:r>
          </a:p>
          <a:p>
            <a:pPr marL="342900" lvl="0" indent="-342900">
              <a:spcBef>
                <a:spcPts val="500"/>
              </a:spcBef>
            </a:pPr>
            <a:r>
              <a:rPr lang="en-IE" dirty="0"/>
              <a:t>Tip: you can read more </a:t>
            </a:r>
            <a:r>
              <a:rPr lang="en-IE" dirty="0">
                <a:hlinkClick r:id="rId3"/>
              </a:rPr>
              <a:t>here</a:t>
            </a:r>
            <a:r>
              <a:rPr lang="en-IE" dirty="0"/>
              <a:t> to keep track of Twitter’s terminology</a:t>
            </a:r>
          </a:p>
        </p:txBody>
      </p:sp>
      <p:pic>
        <p:nvPicPr>
          <p:cNvPr id="6" name="Picture 5" descr="A close up of a light&#10;&#10;Description automatically generated">
            <a:extLst>
              <a:ext uri="{FF2B5EF4-FFF2-40B4-BE49-F238E27FC236}">
                <a16:creationId xmlns:a16="http://schemas.microsoft.com/office/drawing/2014/main" id="{350D9BA6-9537-A546-999B-8154CC259BD7}"/>
              </a:ext>
            </a:extLst>
          </p:cNvPr>
          <p:cNvPicPr>
            <a:picLocks noChangeAspect="1"/>
          </p:cNvPicPr>
          <p:nvPr/>
        </p:nvPicPr>
        <p:blipFill>
          <a:blip r:embed="rId4"/>
          <a:stretch>
            <a:fillRect/>
          </a:stretch>
        </p:blipFill>
        <p:spPr>
          <a:xfrm>
            <a:off x="707290" y="1726393"/>
            <a:ext cx="2519701" cy="786707"/>
          </a:xfrm>
          <a:prstGeom prst="rect">
            <a:avLst/>
          </a:prstGeom>
        </p:spPr>
      </p:pic>
    </p:spTree>
    <p:extLst>
      <p:ext uri="{BB962C8B-B14F-4D97-AF65-F5344CB8AC3E}">
        <p14:creationId xmlns:p14="http://schemas.microsoft.com/office/powerpoint/2010/main" val="31177866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707290" y="2688860"/>
            <a:ext cx="10939278" cy="4169140"/>
          </a:xfrm>
          <a:prstGeom prst="rect">
            <a:avLst/>
          </a:prstGeom>
          <a:noFill/>
          <a:ln>
            <a:noFill/>
          </a:ln>
        </p:spPr>
        <p:txBody>
          <a:bodyPr spcFirstLastPara="1" wrap="square" lIns="91425" tIns="45700" rIns="91425" bIns="45700" numCol="2" anchor="t" anchorCtr="0">
            <a:noAutofit/>
          </a:bodyPr>
          <a:lstStyle/>
          <a:p>
            <a:pPr marL="342900" lvl="0" indent="-342900"/>
            <a:r>
              <a:rPr lang="en-IE" dirty="0"/>
              <a:t>Similarly to other media, you can also either promote your tweets - i.e. push specific tweets into higher visibility; or create bespoke </a:t>
            </a:r>
            <a:r>
              <a:rPr lang="en-IE" dirty="0">
                <a:hlinkClick r:id="rId3"/>
              </a:rPr>
              <a:t>Twitter ads</a:t>
            </a:r>
            <a:r>
              <a:rPr lang="en-IE" dirty="0"/>
              <a:t> - i.e. holistic campaigns run for with an aim of a predefined objective. </a:t>
            </a:r>
          </a:p>
          <a:p>
            <a:pPr marL="342900" lvl="0" indent="-342900"/>
            <a:endParaRPr lang="en-IE" dirty="0"/>
          </a:p>
          <a:p>
            <a:pPr marL="342900" lvl="0" indent="-342900"/>
            <a:endParaRPr lang="en-IE" dirty="0"/>
          </a:p>
          <a:p>
            <a:pPr marL="342900" lvl="0" indent="-342900"/>
            <a:endParaRPr lang="en-IE" dirty="0"/>
          </a:p>
          <a:p>
            <a:pPr marL="342900" lvl="0" indent="-342900"/>
            <a:endParaRPr lang="en-IE" dirty="0"/>
          </a:p>
          <a:p>
            <a:pPr marL="342900" lvl="0" indent="-342900"/>
            <a:r>
              <a:rPr lang="en-IE" dirty="0"/>
              <a:t>One crucial aspect of Twitter is the expected response time: the nature of Twitter requires a faster pace than other platforms. It is important to constantly interact with your customer base. Listen to the customers and respond as immediately as possible.</a:t>
            </a:r>
          </a:p>
          <a:p>
            <a:pPr marL="342900" lvl="0" indent="-342900"/>
            <a:r>
              <a:rPr lang="en-IE" dirty="0"/>
              <a:t>Refer to Twitter’s </a:t>
            </a:r>
            <a:r>
              <a:rPr lang="en-IE" u="sng" dirty="0">
                <a:solidFill>
                  <a:schemeClr val="hlink"/>
                </a:solidFill>
                <a:hlinkClick r:id="rId4"/>
              </a:rPr>
              <a:t>business page</a:t>
            </a:r>
            <a:r>
              <a:rPr lang="en-IE" dirty="0"/>
              <a:t> for detailed information on how to use it for marketing</a:t>
            </a:r>
          </a:p>
        </p:txBody>
      </p:sp>
      <p:pic>
        <p:nvPicPr>
          <p:cNvPr id="3" name="Picture 2" descr="A close up of a light&#10;&#10;Description automatically generated">
            <a:extLst>
              <a:ext uri="{FF2B5EF4-FFF2-40B4-BE49-F238E27FC236}">
                <a16:creationId xmlns:a16="http://schemas.microsoft.com/office/drawing/2014/main" id="{6532D1DB-8311-4040-8FB2-42C8A1384C3A}"/>
              </a:ext>
            </a:extLst>
          </p:cNvPr>
          <p:cNvPicPr>
            <a:picLocks noChangeAspect="1"/>
          </p:cNvPicPr>
          <p:nvPr/>
        </p:nvPicPr>
        <p:blipFill>
          <a:blip r:embed="rId5"/>
          <a:stretch>
            <a:fillRect/>
          </a:stretch>
        </p:blipFill>
        <p:spPr>
          <a:xfrm>
            <a:off x="707290" y="1726393"/>
            <a:ext cx="2519701" cy="786707"/>
          </a:xfrm>
          <a:prstGeom prst="rect">
            <a:avLst/>
          </a:prstGeom>
        </p:spPr>
      </p:pic>
    </p:spTree>
    <p:extLst>
      <p:ext uri="{BB962C8B-B14F-4D97-AF65-F5344CB8AC3E}">
        <p14:creationId xmlns:p14="http://schemas.microsoft.com/office/powerpoint/2010/main" val="3524879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F783F16-BA51-D243-9D0C-C3486D18D622}"/>
              </a:ext>
            </a:extLst>
          </p:cNvPr>
          <p:cNvGrpSpPr/>
          <p:nvPr/>
        </p:nvGrpSpPr>
        <p:grpSpPr>
          <a:xfrm>
            <a:off x="1526489" y="1042737"/>
            <a:ext cx="6719154" cy="4085195"/>
            <a:chOff x="72737" y="1726275"/>
            <a:chExt cx="8333983" cy="4405746"/>
          </a:xfrm>
        </p:grpSpPr>
        <p:pic>
          <p:nvPicPr>
            <p:cNvPr id="12" name="Picture 11">
              <a:extLst>
                <a:ext uri="{FF2B5EF4-FFF2-40B4-BE49-F238E27FC236}">
                  <a16:creationId xmlns:a16="http://schemas.microsoft.com/office/drawing/2014/main" id="{61509F67-2E53-7048-A057-CBA63357C9E8}"/>
                </a:ext>
              </a:extLst>
            </p:cNvPr>
            <p:cNvPicPr>
              <a:picLocks noChangeAspect="1"/>
            </p:cNvPicPr>
            <p:nvPr/>
          </p:nvPicPr>
          <p:blipFill>
            <a:blip r:embed="rId3"/>
            <a:stretch>
              <a:fillRect/>
            </a:stretch>
          </p:blipFill>
          <p:spPr>
            <a:xfrm>
              <a:off x="72737" y="1726275"/>
              <a:ext cx="2668110" cy="4405745"/>
            </a:xfrm>
            <a:prstGeom prst="rect">
              <a:avLst/>
            </a:prstGeom>
          </p:spPr>
        </p:pic>
        <p:pic>
          <p:nvPicPr>
            <p:cNvPr id="13" name="Picture 12">
              <a:extLst>
                <a:ext uri="{FF2B5EF4-FFF2-40B4-BE49-F238E27FC236}">
                  <a16:creationId xmlns:a16="http://schemas.microsoft.com/office/drawing/2014/main" id="{110E548C-7550-244D-8AB3-14086F0EB5CC}"/>
                </a:ext>
              </a:extLst>
            </p:cNvPr>
            <p:cNvPicPr>
              <a:picLocks noChangeAspect="1"/>
            </p:cNvPicPr>
            <p:nvPr/>
          </p:nvPicPr>
          <p:blipFill rotWithShape="1">
            <a:blip r:embed="rId4"/>
            <a:srcRect l="1322" t="583"/>
            <a:stretch/>
          </p:blipFill>
          <p:spPr>
            <a:xfrm>
              <a:off x="2740847" y="1726275"/>
              <a:ext cx="2752232" cy="4405746"/>
            </a:xfrm>
            <a:prstGeom prst="rect">
              <a:avLst/>
            </a:prstGeom>
          </p:spPr>
        </p:pic>
        <p:pic>
          <p:nvPicPr>
            <p:cNvPr id="14" name="Picture 13">
              <a:extLst>
                <a:ext uri="{FF2B5EF4-FFF2-40B4-BE49-F238E27FC236}">
                  <a16:creationId xmlns:a16="http://schemas.microsoft.com/office/drawing/2014/main" id="{83FD1676-F461-AF44-A38C-86113EF99896}"/>
                </a:ext>
              </a:extLst>
            </p:cNvPr>
            <p:cNvPicPr>
              <a:picLocks noChangeAspect="1"/>
            </p:cNvPicPr>
            <p:nvPr/>
          </p:nvPicPr>
          <p:blipFill rotWithShape="1">
            <a:blip r:embed="rId5"/>
            <a:srcRect l="1254" t="955" r="2600" b="2122"/>
            <a:stretch/>
          </p:blipFill>
          <p:spPr>
            <a:xfrm>
              <a:off x="5493080" y="1726275"/>
              <a:ext cx="2913640" cy="4405745"/>
            </a:xfrm>
            <a:prstGeom prst="rect">
              <a:avLst/>
            </a:prstGeom>
          </p:spPr>
        </p:pic>
      </p:grpSp>
      <p:pic>
        <p:nvPicPr>
          <p:cNvPr id="28" name="Picture 27">
            <a:extLst>
              <a:ext uri="{FF2B5EF4-FFF2-40B4-BE49-F238E27FC236}">
                <a16:creationId xmlns:a16="http://schemas.microsoft.com/office/drawing/2014/main" id="{000FA143-7BBB-9E49-9C22-30F23ABCC0B8}"/>
              </a:ext>
            </a:extLst>
          </p:cNvPr>
          <p:cNvPicPr>
            <a:picLocks noChangeAspect="1"/>
          </p:cNvPicPr>
          <p:nvPr/>
        </p:nvPicPr>
        <p:blipFill rotWithShape="1">
          <a:blip r:embed="rId6">
            <a:extLst>
              <a:ext uri="{28A0092B-C50C-407E-A947-70E740481C1C}">
                <a14:useLocalDpi xmlns:a14="http://schemas.microsoft.com/office/drawing/2010/main" val="0"/>
              </a:ext>
            </a:extLst>
          </a:blip>
          <a:srcRect l="8387" t="10823" r="9307" b="5574"/>
          <a:stretch/>
        </p:blipFill>
        <p:spPr>
          <a:xfrm>
            <a:off x="132979" y="534393"/>
            <a:ext cx="9451966" cy="5748472"/>
          </a:xfrm>
          <a:prstGeom prst="rect">
            <a:avLst/>
          </a:prstGeom>
        </p:spPr>
      </p:pic>
      <p:pic>
        <p:nvPicPr>
          <p:cNvPr id="16" name="Picture 15" descr="A close up of a light&#10;&#10;Description automatically generated">
            <a:extLst>
              <a:ext uri="{FF2B5EF4-FFF2-40B4-BE49-F238E27FC236}">
                <a16:creationId xmlns:a16="http://schemas.microsoft.com/office/drawing/2014/main" id="{4D1EC3FF-399C-8641-8032-7EC832988D8F}"/>
              </a:ext>
            </a:extLst>
          </p:cNvPr>
          <p:cNvPicPr>
            <a:picLocks noChangeAspect="1"/>
          </p:cNvPicPr>
          <p:nvPr/>
        </p:nvPicPr>
        <p:blipFill>
          <a:blip r:embed="rId7"/>
          <a:stretch>
            <a:fillRect/>
          </a:stretch>
        </p:blipFill>
        <p:spPr>
          <a:xfrm>
            <a:off x="9216369" y="3683529"/>
            <a:ext cx="2519701" cy="786707"/>
          </a:xfrm>
          <a:prstGeom prst="rect">
            <a:avLst/>
          </a:prstGeom>
        </p:spPr>
      </p:pic>
    </p:spTree>
    <p:extLst>
      <p:ext uri="{BB962C8B-B14F-4D97-AF65-F5344CB8AC3E}">
        <p14:creationId xmlns:p14="http://schemas.microsoft.com/office/powerpoint/2010/main" val="35114640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sp>
        <p:nvSpPr>
          <p:cNvPr id="713" name="Google Shape;713;p95"/>
          <p:cNvSpPr txBox="1">
            <a:spLocks noGrp="1"/>
          </p:cNvSpPr>
          <p:nvPr>
            <p:ph type="body" idx="2"/>
          </p:nvPr>
        </p:nvSpPr>
        <p:spPr>
          <a:xfrm>
            <a:off x="648921" y="2019689"/>
            <a:ext cx="10740974" cy="4169140"/>
          </a:xfrm>
          <a:prstGeom prst="rect">
            <a:avLst/>
          </a:prstGeom>
          <a:noFill/>
          <a:ln>
            <a:noFill/>
          </a:ln>
        </p:spPr>
        <p:txBody>
          <a:bodyPr spcFirstLastPara="1" wrap="square" lIns="91425" tIns="45700" rIns="91425" bIns="45700" numCol="2"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Email</a:t>
            </a:r>
            <a:endParaRPr sz="3200" b="1" dirty="0">
              <a:solidFill>
                <a:srgbClr val="DA2128"/>
              </a:solidFill>
            </a:endParaRPr>
          </a:p>
          <a:p>
            <a:pPr marL="342900" lvl="0" indent="-342900" algn="l" rtl="0">
              <a:lnSpc>
                <a:spcPct val="90000"/>
              </a:lnSpc>
              <a:spcBef>
                <a:spcPts val="1000"/>
              </a:spcBef>
              <a:spcAft>
                <a:spcPts val="0"/>
              </a:spcAft>
              <a:buSzPts val="2400"/>
              <a:buChar char="•"/>
            </a:pPr>
            <a:r>
              <a:rPr lang="en-IE" dirty="0"/>
              <a:t>Often underrated by many businesses, but email is considered to be one of the most effective digital marketing channels.</a:t>
            </a:r>
            <a:endParaRPr dirty="0"/>
          </a:p>
          <a:p>
            <a:pPr marL="342900" lvl="0" indent="-342900" algn="l" rtl="0">
              <a:lnSpc>
                <a:spcPct val="90000"/>
              </a:lnSpc>
              <a:spcBef>
                <a:spcPts val="1000"/>
              </a:spcBef>
              <a:spcAft>
                <a:spcPts val="0"/>
              </a:spcAft>
              <a:buSzPts val="2400"/>
              <a:buChar char="•"/>
            </a:pPr>
            <a:r>
              <a:rPr lang="en-IE" dirty="0"/>
              <a:t>Email is estimated to have the highest ROI of any available marketing channels, and along with easy setup and multiple tools available, this could be a very attractive channel for marketing your product.</a:t>
            </a:r>
          </a:p>
          <a:p>
            <a:pPr marL="342900" lvl="0" indent="-342900" algn="l" rtl="0">
              <a:lnSpc>
                <a:spcPct val="90000"/>
              </a:lnSpc>
              <a:spcBef>
                <a:spcPts val="1000"/>
              </a:spcBef>
              <a:spcAft>
                <a:spcPts val="0"/>
              </a:spcAft>
              <a:buSzPts val="2400"/>
              <a:buChar char="•"/>
            </a:pPr>
            <a:endParaRPr dirty="0"/>
          </a:p>
          <a:p>
            <a:pPr marL="342900" lvl="0" indent="-342900" algn="l" rtl="0">
              <a:lnSpc>
                <a:spcPct val="90000"/>
              </a:lnSpc>
              <a:spcBef>
                <a:spcPts val="1000"/>
              </a:spcBef>
              <a:spcAft>
                <a:spcPts val="0"/>
              </a:spcAft>
              <a:buSzPts val="2400"/>
              <a:buChar char="•"/>
            </a:pPr>
            <a:r>
              <a:rPr lang="en-IE" dirty="0"/>
              <a:t>The starting point is setting up a business email. Although various services provide free email accounts, it is best to have an email setup along with your website (which may be done through services like </a:t>
            </a:r>
            <a:r>
              <a:rPr lang="en-IE" u="sng" dirty="0">
                <a:solidFill>
                  <a:schemeClr val="hlink"/>
                </a:solidFill>
                <a:hlinkClick r:id="rId3"/>
              </a:rPr>
              <a:t>G-Suite</a:t>
            </a:r>
            <a:r>
              <a:rPr lang="en-IE" dirty="0"/>
              <a:t> or directly through your website admin) which corresponds to your domain.</a:t>
            </a:r>
            <a:endParaRPr dirty="0"/>
          </a:p>
        </p:txBody>
      </p:sp>
      <p:sp>
        <p:nvSpPr>
          <p:cNvPr id="7" name="Google Shape;58;p5">
            <a:extLst>
              <a:ext uri="{FF2B5EF4-FFF2-40B4-BE49-F238E27FC236}">
                <a16:creationId xmlns:a16="http://schemas.microsoft.com/office/drawing/2014/main" id="{E44A36D0-A473-EA42-A355-F871D51C5358}"/>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635;p84">
            <a:extLst>
              <a:ext uri="{FF2B5EF4-FFF2-40B4-BE49-F238E27FC236}">
                <a16:creationId xmlns:a16="http://schemas.microsoft.com/office/drawing/2014/main" id="{C9AFD31E-1AED-464F-85AD-821A3491CDF1}"/>
              </a:ext>
            </a:extLst>
          </p:cNvPr>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pic>
        <p:nvPicPr>
          <p:cNvPr id="4" name="Picture 3">
            <a:extLst>
              <a:ext uri="{FF2B5EF4-FFF2-40B4-BE49-F238E27FC236}">
                <a16:creationId xmlns:a16="http://schemas.microsoft.com/office/drawing/2014/main" id="{E24BDEF9-60BD-2D49-A06E-6B3E2BA7D2EA}"/>
              </a:ext>
            </a:extLst>
          </p:cNvPr>
          <p:cNvPicPr>
            <a:picLocks noChangeAspect="1"/>
          </p:cNvPicPr>
          <p:nvPr/>
        </p:nvPicPr>
        <p:blipFill>
          <a:blip r:embed="rId4"/>
          <a:stretch>
            <a:fillRect/>
          </a:stretch>
        </p:blipFill>
        <p:spPr>
          <a:xfrm>
            <a:off x="8859939" y="281743"/>
            <a:ext cx="2683140" cy="2318583"/>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sp>
        <p:nvSpPr>
          <p:cNvPr id="7" name="Google Shape;58;p5">
            <a:extLst>
              <a:ext uri="{FF2B5EF4-FFF2-40B4-BE49-F238E27FC236}">
                <a16:creationId xmlns:a16="http://schemas.microsoft.com/office/drawing/2014/main" id="{E44A36D0-A473-EA42-A355-F871D51C5358}"/>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635;p84">
            <a:extLst>
              <a:ext uri="{FF2B5EF4-FFF2-40B4-BE49-F238E27FC236}">
                <a16:creationId xmlns:a16="http://schemas.microsoft.com/office/drawing/2014/main" id="{C9AFD31E-1AED-464F-85AD-821A3491CDF1}"/>
              </a:ext>
            </a:extLst>
          </p:cNvPr>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713" name="Google Shape;713;p95"/>
          <p:cNvSpPr txBox="1">
            <a:spLocks noGrp="1"/>
          </p:cNvSpPr>
          <p:nvPr>
            <p:ph type="body" idx="2"/>
          </p:nvPr>
        </p:nvSpPr>
        <p:spPr>
          <a:xfrm>
            <a:off x="658268" y="2120067"/>
            <a:ext cx="11068511" cy="4169140"/>
          </a:xfrm>
          <a:prstGeom prst="rect">
            <a:avLst/>
          </a:prstGeom>
          <a:noFill/>
          <a:ln>
            <a:noFill/>
          </a:ln>
        </p:spPr>
        <p:txBody>
          <a:bodyPr spcFirstLastPara="1" wrap="square" lIns="91425" tIns="45700" rIns="91425" bIns="45700" numCol="2"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Email</a:t>
            </a:r>
            <a:endParaRPr sz="3200" b="1" dirty="0">
              <a:solidFill>
                <a:srgbClr val="DA2128"/>
              </a:solidFill>
            </a:endParaRPr>
          </a:p>
          <a:p>
            <a:pPr marL="342900" lvl="0" indent="-342900">
              <a:tabLst>
                <a:tab pos="4572000" algn="l"/>
                <a:tab pos="4921250" algn="l"/>
              </a:tabLst>
            </a:pPr>
            <a:r>
              <a:rPr lang="en-IE" dirty="0"/>
              <a:t>It is important to note that if you would like to successfully market via email, simply having a Gmail account would not be a suitable solution. There are a number of providers of mass emailing services on the market, many of them free, which allow you to be professional and organized in your marketing efforts.</a:t>
            </a:r>
          </a:p>
          <a:p>
            <a:pPr marL="342900" lvl="0" indent="-342900"/>
            <a:endParaRPr lang="en-IE" dirty="0"/>
          </a:p>
          <a:p>
            <a:pPr marL="342900" lvl="0" indent="-342900"/>
            <a:endParaRPr lang="en-IE" dirty="0"/>
          </a:p>
          <a:p>
            <a:pPr marL="342900" lvl="0" indent="-342900"/>
            <a:endParaRPr lang="en-IE" dirty="0"/>
          </a:p>
          <a:p>
            <a:pPr marL="342900" lvl="0" indent="-342900"/>
            <a:endParaRPr lang="en-IE" dirty="0"/>
          </a:p>
          <a:p>
            <a:pPr marL="539750" lvl="0" indent="-333375"/>
            <a:r>
              <a:rPr lang="en-IE" dirty="0"/>
              <a:t>By using these services you would be able to customize your emails, setup automatic email journeys, collect customer data and have a good overview of your activities’ success rate through various metrics.</a:t>
            </a:r>
          </a:p>
          <a:p>
            <a:pPr marL="539750" lvl="0" indent="-333375"/>
            <a:r>
              <a:rPr lang="en-IE" dirty="0"/>
              <a:t>A list of some of the main providers is included on the next slide. While it is not meant to be comprehensive, it provides a good overview of what is available</a:t>
            </a:r>
            <a:endParaRPr dirty="0"/>
          </a:p>
        </p:txBody>
      </p:sp>
      <p:pic>
        <p:nvPicPr>
          <p:cNvPr id="4" name="Picture 3">
            <a:extLst>
              <a:ext uri="{FF2B5EF4-FFF2-40B4-BE49-F238E27FC236}">
                <a16:creationId xmlns:a16="http://schemas.microsoft.com/office/drawing/2014/main" id="{E24BDEF9-60BD-2D49-A06E-6B3E2BA7D2EA}"/>
              </a:ext>
            </a:extLst>
          </p:cNvPr>
          <p:cNvPicPr>
            <a:picLocks noChangeAspect="1"/>
          </p:cNvPicPr>
          <p:nvPr/>
        </p:nvPicPr>
        <p:blipFill>
          <a:blip r:embed="rId3"/>
          <a:stretch>
            <a:fillRect/>
          </a:stretch>
        </p:blipFill>
        <p:spPr>
          <a:xfrm>
            <a:off x="8859939" y="281743"/>
            <a:ext cx="2683140" cy="2318583"/>
          </a:xfrm>
          <a:prstGeom prst="rect">
            <a:avLst/>
          </a:prstGeom>
        </p:spPr>
      </p:pic>
    </p:spTree>
    <p:extLst>
      <p:ext uri="{BB962C8B-B14F-4D97-AF65-F5344CB8AC3E}">
        <p14:creationId xmlns:p14="http://schemas.microsoft.com/office/powerpoint/2010/main" val="7566820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pic>
        <p:nvPicPr>
          <p:cNvPr id="3" name="Picture 2" descr="A screenshot of a social media post&#10;&#10;Description automatically generated">
            <a:extLst>
              <a:ext uri="{FF2B5EF4-FFF2-40B4-BE49-F238E27FC236}">
                <a16:creationId xmlns:a16="http://schemas.microsoft.com/office/drawing/2014/main" id="{15702477-F089-AE40-B0B7-195B8DBE75BC}"/>
              </a:ext>
            </a:extLst>
          </p:cNvPr>
          <p:cNvPicPr>
            <a:picLocks noChangeAspect="1"/>
          </p:cNvPicPr>
          <p:nvPr/>
        </p:nvPicPr>
        <p:blipFill>
          <a:blip r:embed="rId3"/>
          <a:stretch>
            <a:fillRect/>
          </a:stretch>
        </p:blipFill>
        <p:spPr>
          <a:xfrm>
            <a:off x="6192253" y="2839453"/>
            <a:ext cx="4672587" cy="2922595"/>
          </a:xfrm>
          <a:prstGeom prst="rect">
            <a:avLst/>
          </a:prstGeom>
        </p:spPr>
      </p:pic>
      <p:sp>
        <p:nvSpPr>
          <p:cNvPr id="7" name="Google Shape;58;p5">
            <a:extLst>
              <a:ext uri="{FF2B5EF4-FFF2-40B4-BE49-F238E27FC236}">
                <a16:creationId xmlns:a16="http://schemas.microsoft.com/office/drawing/2014/main" id="{E44A36D0-A473-EA42-A355-F871D51C5358}"/>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635;p84">
            <a:extLst>
              <a:ext uri="{FF2B5EF4-FFF2-40B4-BE49-F238E27FC236}">
                <a16:creationId xmlns:a16="http://schemas.microsoft.com/office/drawing/2014/main" id="{C9AFD31E-1AED-464F-85AD-821A3491CDF1}"/>
              </a:ext>
            </a:extLst>
          </p:cNvPr>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713" name="Google Shape;713;p95"/>
          <p:cNvSpPr txBox="1">
            <a:spLocks noGrp="1"/>
          </p:cNvSpPr>
          <p:nvPr>
            <p:ph type="body" idx="2"/>
          </p:nvPr>
        </p:nvSpPr>
        <p:spPr>
          <a:xfrm>
            <a:off x="658267" y="1600782"/>
            <a:ext cx="5454759" cy="4562814"/>
          </a:xfrm>
          <a:prstGeom prst="rect">
            <a:avLst/>
          </a:prstGeom>
          <a:noFill/>
          <a:ln>
            <a:noFill/>
          </a:ln>
        </p:spPr>
        <p:txBody>
          <a:bodyPr spcFirstLastPara="1" wrap="square" lIns="91425" tIns="45700" rIns="91425" bIns="45700" numCol="1"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Email</a:t>
            </a:r>
          </a:p>
          <a:p>
            <a:pPr marL="0" lvl="0" indent="0" algn="l" rtl="0">
              <a:lnSpc>
                <a:spcPct val="90000"/>
              </a:lnSpc>
              <a:spcBef>
                <a:spcPts val="0"/>
              </a:spcBef>
              <a:spcAft>
                <a:spcPts val="0"/>
              </a:spcAft>
              <a:buSzPts val="3200"/>
              <a:buNone/>
            </a:pPr>
            <a:endParaRPr sz="1400" b="1" dirty="0">
              <a:solidFill>
                <a:srgbClr val="DA2128"/>
              </a:solidFill>
            </a:endParaRPr>
          </a:p>
          <a:p>
            <a:pPr marL="342900" lvl="0" indent="-342900">
              <a:spcBef>
                <a:spcPts val="0"/>
              </a:spcBef>
            </a:pPr>
            <a:r>
              <a:rPr lang="en-IE" dirty="0"/>
              <a:t>Examples of most popular EMS (Email Marketing Services):</a:t>
            </a:r>
          </a:p>
          <a:p>
            <a:pPr marL="342900" lvl="0" indent="22225">
              <a:spcBef>
                <a:spcPts val="0"/>
              </a:spcBef>
              <a:buNone/>
            </a:pPr>
            <a:r>
              <a:rPr lang="en-IE" u="sng" dirty="0">
                <a:solidFill>
                  <a:schemeClr val="hlink"/>
                </a:solidFill>
                <a:hlinkClick r:id="rId4"/>
              </a:rPr>
              <a:t>Mail Chimp</a:t>
            </a:r>
            <a:endParaRPr lang="en-IE" dirty="0"/>
          </a:p>
          <a:p>
            <a:pPr marL="342900" lvl="0" indent="22225">
              <a:spcBef>
                <a:spcPts val="0"/>
              </a:spcBef>
              <a:buNone/>
            </a:pPr>
            <a:r>
              <a:rPr lang="en-IE" u="sng" dirty="0">
                <a:solidFill>
                  <a:schemeClr val="hlink"/>
                </a:solidFill>
                <a:hlinkClick r:id="rId5"/>
              </a:rPr>
              <a:t>Constant Contact</a:t>
            </a:r>
            <a:endParaRPr lang="en-IE" dirty="0"/>
          </a:p>
          <a:p>
            <a:pPr marL="342900" lvl="0" indent="22225">
              <a:spcBef>
                <a:spcPts val="0"/>
              </a:spcBef>
              <a:buNone/>
            </a:pPr>
            <a:r>
              <a:rPr lang="en-IE" u="sng" dirty="0">
                <a:solidFill>
                  <a:schemeClr val="hlink"/>
                </a:solidFill>
                <a:hlinkClick r:id="rId6"/>
              </a:rPr>
              <a:t>Active Campaign</a:t>
            </a:r>
            <a:endParaRPr lang="en-IE" dirty="0"/>
          </a:p>
          <a:p>
            <a:pPr marL="342900" lvl="0" indent="22225">
              <a:spcBef>
                <a:spcPts val="0"/>
              </a:spcBef>
              <a:buNone/>
            </a:pPr>
            <a:r>
              <a:rPr lang="en-IE" u="sng" dirty="0">
                <a:solidFill>
                  <a:schemeClr val="hlink"/>
                </a:solidFill>
                <a:hlinkClick r:id="rId7"/>
              </a:rPr>
              <a:t>Drip</a:t>
            </a:r>
            <a:endParaRPr lang="en-IE" dirty="0"/>
          </a:p>
          <a:p>
            <a:pPr marL="342900" lvl="0" indent="22225">
              <a:spcBef>
                <a:spcPts val="0"/>
              </a:spcBef>
              <a:buNone/>
            </a:pPr>
            <a:r>
              <a:rPr lang="en-IE" u="sng" dirty="0">
                <a:solidFill>
                  <a:schemeClr val="hlink"/>
                </a:solidFill>
                <a:hlinkClick r:id="rId8"/>
              </a:rPr>
              <a:t>Campaign Monitor</a:t>
            </a:r>
            <a:endParaRPr lang="en-IE" u="sng" dirty="0">
              <a:solidFill>
                <a:schemeClr val="hlink"/>
              </a:solidFill>
            </a:endParaRPr>
          </a:p>
          <a:p>
            <a:pPr marL="342900" lvl="0" indent="-342900">
              <a:spcBef>
                <a:spcPts val="0"/>
              </a:spcBef>
              <a:buNone/>
            </a:pPr>
            <a:endParaRPr lang="en-IE" dirty="0"/>
          </a:p>
          <a:p>
            <a:pPr marL="342900" lvl="0" indent="-342900">
              <a:spcBef>
                <a:spcPts val="0"/>
              </a:spcBef>
            </a:pPr>
            <a:r>
              <a:rPr lang="en-IE" dirty="0"/>
              <a:t>For inspiration: </a:t>
            </a:r>
            <a:r>
              <a:rPr lang="en-IE" u="sng" dirty="0">
                <a:solidFill>
                  <a:schemeClr val="hlink"/>
                </a:solidFill>
                <a:hlinkClick r:id="rId9"/>
              </a:rPr>
              <a:t>examples</a:t>
            </a:r>
            <a:r>
              <a:rPr lang="en-IE" dirty="0"/>
              <a:t> of some of the best marketing emails a good overview of what is available</a:t>
            </a:r>
            <a:endParaRPr dirty="0"/>
          </a:p>
        </p:txBody>
      </p:sp>
      <p:pic>
        <p:nvPicPr>
          <p:cNvPr id="4" name="Picture 3">
            <a:extLst>
              <a:ext uri="{FF2B5EF4-FFF2-40B4-BE49-F238E27FC236}">
                <a16:creationId xmlns:a16="http://schemas.microsoft.com/office/drawing/2014/main" id="{E24BDEF9-60BD-2D49-A06E-6B3E2BA7D2EA}"/>
              </a:ext>
            </a:extLst>
          </p:cNvPr>
          <p:cNvPicPr>
            <a:picLocks noChangeAspect="1"/>
          </p:cNvPicPr>
          <p:nvPr/>
        </p:nvPicPr>
        <p:blipFill>
          <a:blip r:embed="rId10"/>
          <a:stretch>
            <a:fillRect/>
          </a:stretch>
        </p:blipFill>
        <p:spPr>
          <a:xfrm>
            <a:off x="8859939" y="281743"/>
            <a:ext cx="2683140" cy="2318583"/>
          </a:xfrm>
          <a:prstGeom prst="rect">
            <a:avLst/>
          </a:prstGeom>
        </p:spPr>
      </p:pic>
      <p:pic>
        <p:nvPicPr>
          <p:cNvPr id="6" name="Picture 5">
            <a:hlinkClick r:id="rId9"/>
            <a:extLst>
              <a:ext uri="{FF2B5EF4-FFF2-40B4-BE49-F238E27FC236}">
                <a16:creationId xmlns:a16="http://schemas.microsoft.com/office/drawing/2014/main" id="{87088F6A-A9EA-984E-8737-79BB667CDA19}"/>
              </a:ext>
            </a:extLst>
          </p:cNvPr>
          <p:cNvPicPr>
            <a:picLocks noChangeAspect="1"/>
          </p:cNvPicPr>
          <p:nvPr/>
        </p:nvPicPr>
        <p:blipFill rotWithShape="1">
          <a:blip r:embed="rId11">
            <a:extLst>
              <a:ext uri="{28A0092B-C50C-407E-A947-70E740481C1C}">
                <a14:useLocalDpi xmlns:a14="http://schemas.microsoft.com/office/drawing/2010/main" val="0"/>
              </a:ext>
            </a:extLst>
          </a:blip>
          <a:srcRect l="8387" t="10823" r="9307" b="5574"/>
          <a:stretch/>
        </p:blipFill>
        <p:spPr>
          <a:xfrm>
            <a:off x="5343895" y="2600326"/>
            <a:ext cx="6363635" cy="3870219"/>
          </a:xfrm>
          <a:prstGeom prst="rect">
            <a:avLst/>
          </a:prstGeom>
        </p:spPr>
      </p:pic>
    </p:spTree>
    <p:extLst>
      <p:ext uri="{BB962C8B-B14F-4D97-AF65-F5344CB8AC3E}">
        <p14:creationId xmlns:p14="http://schemas.microsoft.com/office/powerpoint/2010/main" val="16339061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39"/>
        <p:cNvGrpSpPr/>
        <p:nvPr/>
      </p:nvGrpSpPr>
      <p:grpSpPr>
        <a:xfrm>
          <a:off x="0" y="0"/>
          <a:ext cx="0" cy="0"/>
          <a:chOff x="0" y="0"/>
          <a:chExt cx="0" cy="0"/>
        </a:xfrm>
      </p:grpSpPr>
      <p:sp>
        <p:nvSpPr>
          <p:cNvPr id="6" name="Google Shape;58;p5">
            <a:extLst>
              <a:ext uri="{FF2B5EF4-FFF2-40B4-BE49-F238E27FC236}">
                <a16:creationId xmlns:a16="http://schemas.microsoft.com/office/drawing/2014/main" id="{6697E4D4-032C-AC41-AFCF-E862D283EA57}"/>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40" name="Google Shape;740;p9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741" name="Google Shape;741;p99"/>
          <p:cNvSpPr txBox="1">
            <a:spLocks noGrp="1"/>
          </p:cNvSpPr>
          <p:nvPr>
            <p:ph type="body" idx="2"/>
          </p:nvPr>
        </p:nvSpPr>
        <p:spPr>
          <a:xfrm>
            <a:off x="658268" y="1886140"/>
            <a:ext cx="7394869" cy="4169140"/>
          </a:xfrm>
          <a:prstGeom prst="rect">
            <a:avLst/>
          </a:prstGeom>
          <a:noFill/>
          <a:ln>
            <a:noFill/>
          </a:ln>
        </p:spPr>
        <p:txBody>
          <a:bodyPr spcFirstLastPara="1" wrap="square" lIns="91425" tIns="45700" rIns="91425" bIns="45700" anchor="t" anchorCtr="0">
            <a:noAutofit/>
          </a:bodyPr>
          <a:lstStyle/>
          <a:p>
            <a:pPr marL="0" lvl="0" indent="0">
              <a:spcBef>
                <a:spcPts val="0"/>
              </a:spcBef>
              <a:buSzPts val="3200"/>
              <a:buNone/>
            </a:pPr>
            <a:r>
              <a:rPr lang="en-IE" sz="2800" b="1" dirty="0">
                <a:solidFill>
                  <a:srgbClr val="DA2128"/>
                </a:solidFill>
              </a:rPr>
              <a:t>Tips for Social Media</a:t>
            </a:r>
          </a:p>
          <a:p>
            <a:pPr marL="0" lvl="0" indent="0">
              <a:spcBef>
                <a:spcPts val="0"/>
              </a:spcBef>
              <a:buSzPts val="3200"/>
              <a:buNone/>
            </a:pPr>
            <a:endParaRPr lang="en-IE" sz="2800" b="1" dirty="0">
              <a:solidFill>
                <a:srgbClr val="DA2128"/>
              </a:solidFill>
            </a:endParaRPr>
          </a:p>
          <a:p>
            <a:pPr marL="342900" lvl="0" indent="-342900"/>
            <a:r>
              <a:rPr lang="en-IE" dirty="0"/>
              <a:t>Keep your messaging and communications in line with your brand: joyful, humorous, serious, formal, etc.</a:t>
            </a:r>
          </a:p>
          <a:p>
            <a:pPr marL="342900" lvl="0" indent="-342900"/>
            <a:r>
              <a:rPr lang="en-IE" dirty="0"/>
              <a:t>Interact with your customers: if you’re approached through any of the channels, always respond and aim to solve the issue as fast as possible.</a:t>
            </a:r>
          </a:p>
          <a:p>
            <a:pPr marL="342900" lvl="0" indent="-342900"/>
            <a:r>
              <a:rPr lang="en-IE" dirty="0"/>
              <a:t>Keep the visibility in mind: whatever you do or say on social media will reflect on your brand directly, positively or negatively.</a:t>
            </a:r>
          </a:p>
        </p:txBody>
      </p:sp>
      <p:pic>
        <p:nvPicPr>
          <p:cNvPr id="2" name="Picture 1">
            <a:extLst>
              <a:ext uri="{FF2B5EF4-FFF2-40B4-BE49-F238E27FC236}">
                <a16:creationId xmlns:a16="http://schemas.microsoft.com/office/drawing/2014/main" id="{26417490-F0EB-B948-A1A5-2E08C90C4CEA}"/>
              </a:ext>
            </a:extLst>
          </p:cNvPr>
          <p:cNvPicPr>
            <a:picLocks noChangeAspect="1"/>
          </p:cNvPicPr>
          <p:nvPr/>
        </p:nvPicPr>
        <p:blipFill>
          <a:blip r:embed="rId3"/>
          <a:stretch>
            <a:fillRect/>
          </a:stretch>
        </p:blipFill>
        <p:spPr>
          <a:xfrm>
            <a:off x="9355016" y="656479"/>
            <a:ext cx="2178716" cy="2391521"/>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39"/>
        <p:cNvGrpSpPr/>
        <p:nvPr/>
      </p:nvGrpSpPr>
      <p:grpSpPr>
        <a:xfrm>
          <a:off x="0" y="0"/>
          <a:ext cx="0" cy="0"/>
          <a:chOff x="0" y="0"/>
          <a:chExt cx="0" cy="0"/>
        </a:xfrm>
      </p:grpSpPr>
      <p:sp>
        <p:nvSpPr>
          <p:cNvPr id="6" name="Google Shape;58;p5">
            <a:extLst>
              <a:ext uri="{FF2B5EF4-FFF2-40B4-BE49-F238E27FC236}">
                <a16:creationId xmlns:a16="http://schemas.microsoft.com/office/drawing/2014/main" id="{6697E4D4-032C-AC41-AFCF-E862D283EA57}"/>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40" name="Google Shape;740;p9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741" name="Google Shape;741;p99"/>
          <p:cNvSpPr txBox="1">
            <a:spLocks noGrp="1"/>
          </p:cNvSpPr>
          <p:nvPr>
            <p:ph type="body" idx="2"/>
          </p:nvPr>
        </p:nvSpPr>
        <p:spPr>
          <a:xfrm>
            <a:off x="658268" y="2120067"/>
            <a:ext cx="8696748"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2800" b="1" dirty="0">
                <a:solidFill>
                  <a:srgbClr val="DA2128"/>
                </a:solidFill>
              </a:rPr>
              <a:t>Tips for Social Media</a:t>
            </a:r>
            <a:endParaRPr sz="2800" b="1" dirty="0">
              <a:solidFill>
                <a:srgbClr val="DA2128"/>
              </a:solidFill>
            </a:endParaRPr>
          </a:p>
          <a:p>
            <a:pPr marL="342900" lvl="0" indent="-342900" algn="l" rtl="0">
              <a:lnSpc>
                <a:spcPct val="90000"/>
              </a:lnSpc>
              <a:spcBef>
                <a:spcPts val="1000"/>
              </a:spcBef>
              <a:spcAft>
                <a:spcPts val="0"/>
              </a:spcAft>
              <a:buSzPts val="2400"/>
              <a:buChar char="•"/>
            </a:pPr>
            <a:r>
              <a:rPr lang="en-IE" dirty="0"/>
              <a:t>Post frequently but don’t overdo it: for Facebook and Instagram, post a few times a week. Twitter can be more frequent, even multiple times per day. Keep email to once a week.</a:t>
            </a:r>
            <a:endParaRPr dirty="0"/>
          </a:p>
          <a:p>
            <a:pPr marL="342900" lvl="0" indent="-342900" algn="l" rtl="0">
              <a:lnSpc>
                <a:spcPct val="90000"/>
              </a:lnSpc>
              <a:spcBef>
                <a:spcPts val="1000"/>
              </a:spcBef>
              <a:spcAft>
                <a:spcPts val="0"/>
              </a:spcAft>
              <a:buSzPts val="2400"/>
              <a:buChar char="•"/>
            </a:pPr>
            <a:r>
              <a:rPr lang="en-IE" dirty="0"/>
              <a:t>Types of messages: select the appropriate channel depending on your goals. If it’s visual, use Instagram; if informative, perhaps email would be most suitable.</a:t>
            </a:r>
            <a:endParaRPr dirty="0"/>
          </a:p>
          <a:p>
            <a:pPr marL="342900" lvl="0" indent="-342900" algn="l" rtl="0">
              <a:lnSpc>
                <a:spcPct val="90000"/>
              </a:lnSpc>
              <a:spcBef>
                <a:spcPts val="1000"/>
              </a:spcBef>
              <a:spcAft>
                <a:spcPts val="0"/>
              </a:spcAft>
              <a:buSzPts val="2400"/>
              <a:buChar char="•"/>
            </a:pPr>
            <a:r>
              <a:rPr lang="en-IE" dirty="0"/>
              <a:t>Keep an eye on your statistics: these tips are meant to be used as generic guidelines and may vary depending on your business and your customers.</a:t>
            </a:r>
            <a:endParaRPr dirty="0"/>
          </a:p>
        </p:txBody>
      </p:sp>
      <p:pic>
        <p:nvPicPr>
          <p:cNvPr id="7" name="Picture 6">
            <a:extLst>
              <a:ext uri="{FF2B5EF4-FFF2-40B4-BE49-F238E27FC236}">
                <a16:creationId xmlns:a16="http://schemas.microsoft.com/office/drawing/2014/main" id="{9D7B52FD-AD26-274D-8EDF-8EE840725930}"/>
              </a:ext>
            </a:extLst>
          </p:cNvPr>
          <p:cNvPicPr>
            <a:picLocks noChangeAspect="1"/>
          </p:cNvPicPr>
          <p:nvPr/>
        </p:nvPicPr>
        <p:blipFill>
          <a:blip r:embed="rId3"/>
          <a:stretch>
            <a:fillRect/>
          </a:stretch>
        </p:blipFill>
        <p:spPr>
          <a:xfrm>
            <a:off x="9355016" y="656479"/>
            <a:ext cx="2178716" cy="2391521"/>
          </a:xfrm>
          <a:prstGeom prst="rect">
            <a:avLst/>
          </a:prstGeom>
        </p:spPr>
      </p:pic>
    </p:spTree>
    <p:extLst>
      <p:ext uri="{BB962C8B-B14F-4D97-AF65-F5344CB8AC3E}">
        <p14:creationId xmlns:p14="http://schemas.microsoft.com/office/powerpoint/2010/main" val="2503271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39"/>
        <p:cNvGrpSpPr/>
        <p:nvPr/>
      </p:nvGrpSpPr>
      <p:grpSpPr>
        <a:xfrm>
          <a:off x="0" y="0"/>
          <a:ext cx="0" cy="0"/>
          <a:chOff x="0" y="0"/>
          <a:chExt cx="0" cy="0"/>
        </a:xfrm>
      </p:grpSpPr>
      <p:sp>
        <p:nvSpPr>
          <p:cNvPr id="6" name="Google Shape;58;p5">
            <a:extLst>
              <a:ext uri="{FF2B5EF4-FFF2-40B4-BE49-F238E27FC236}">
                <a16:creationId xmlns:a16="http://schemas.microsoft.com/office/drawing/2014/main" id="{6697E4D4-032C-AC41-AFCF-E862D283EA57}"/>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40" name="Google Shape;740;p9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a:t>
            </a:r>
            <a:endParaRPr dirty="0"/>
          </a:p>
          <a:p>
            <a:pPr marL="0" lvl="0" indent="0" algn="l" rtl="0">
              <a:lnSpc>
                <a:spcPct val="90000"/>
              </a:lnSpc>
              <a:spcBef>
                <a:spcPts val="1000"/>
              </a:spcBef>
              <a:spcAft>
                <a:spcPts val="0"/>
              </a:spcAft>
              <a:buClr>
                <a:schemeClr val="lt1"/>
              </a:buClr>
              <a:buSzPts val="3600"/>
              <a:buNone/>
            </a:pPr>
            <a:endParaRPr dirty="0"/>
          </a:p>
        </p:txBody>
      </p:sp>
      <p:sp>
        <p:nvSpPr>
          <p:cNvPr id="741" name="Google Shape;741;p99"/>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2800" b="1" dirty="0">
                <a:solidFill>
                  <a:srgbClr val="DA2128"/>
                </a:solidFill>
              </a:rPr>
              <a:t>Tips for Social Media</a:t>
            </a:r>
            <a:endParaRPr sz="2800" b="1" dirty="0">
              <a:solidFill>
                <a:srgbClr val="DA2128"/>
              </a:solidFill>
            </a:endParaRPr>
          </a:p>
          <a:p>
            <a:pPr marL="342900" lvl="0" indent="-342900"/>
            <a:r>
              <a:rPr lang="en-IE" dirty="0"/>
              <a:t>Use only what you need: just because there are multiple platform available, it doesn’t mean that all of them should be used. Decide what is most relevant based on your targets and your marketing budget and plan.</a:t>
            </a:r>
          </a:p>
          <a:p>
            <a:pPr marL="342900" lvl="0" indent="-342900"/>
            <a:r>
              <a:rPr lang="en-IE" dirty="0"/>
              <a:t>Stick to your brand: always keep in line with your brand’s purpose. Be transparent and honest with your customers, irrespective of the medium used. And most importantly, always listen to your customers.</a:t>
            </a:r>
          </a:p>
        </p:txBody>
      </p:sp>
      <p:pic>
        <p:nvPicPr>
          <p:cNvPr id="8" name="Picture 7">
            <a:extLst>
              <a:ext uri="{FF2B5EF4-FFF2-40B4-BE49-F238E27FC236}">
                <a16:creationId xmlns:a16="http://schemas.microsoft.com/office/drawing/2014/main" id="{DFD19529-8081-8746-9074-C455F0F6C5AA}"/>
              </a:ext>
            </a:extLst>
          </p:cNvPr>
          <p:cNvPicPr>
            <a:picLocks noChangeAspect="1"/>
          </p:cNvPicPr>
          <p:nvPr/>
        </p:nvPicPr>
        <p:blipFill>
          <a:blip r:embed="rId3"/>
          <a:stretch>
            <a:fillRect/>
          </a:stretch>
        </p:blipFill>
        <p:spPr>
          <a:xfrm>
            <a:off x="9355016" y="656479"/>
            <a:ext cx="2178716" cy="2391521"/>
          </a:xfrm>
          <a:prstGeom prst="rect">
            <a:avLst/>
          </a:prstGeom>
        </p:spPr>
      </p:pic>
    </p:spTree>
    <p:extLst>
      <p:ext uri="{BB962C8B-B14F-4D97-AF65-F5344CB8AC3E}">
        <p14:creationId xmlns:p14="http://schemas.microsoft.com/office/powerpoint/2010/main" val="38737632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pic>
        <p:nvPicPr>
          <p:cNvPr id="7" name="Google Shape;756;p101" descr="Ученые подсчитали, что средняя продолжительность жизни человека составляет 25 915 дней. Это значит, целых 25 915 возможностей, чтобы узнать о мире как можно больше, найти друзей, стать сильнее и лучше. Чего же ты ждешь? Впереди еще столько дней яркой и насыщенной событиями жизни. Цени каждый из них." title="Reebok 25,915 Days">
            <a:hlinkClick r:id="rId3"/>
            <a:extLst>
              <a:ext uri="{FF2B5EF4-FFF2-40B4-BE49-F238E27FC236}">
                <a16:creationId xmlns:a16="http://schemas.microsoft.com/office/drawing/2014/main" id="{11A8252D-796E-6B4E-A26A-75C250912E0D}"/>
              </a:ext>
            </a:extLst>
          </p:cNvPr>
          <p:cNvPicPr preferRelativeResize="0"/>
          <p:nvPr/>
        </p:nvPicPr>
        <p:blipFill rotWithShape="1">
          <a:blip r:embed="rId4">
            <a:alphaModFix/>
          </a:blip>
          <a:srcRect l="7977" t="14780" r="4360" b="9080"/>
          <a:stretch/>
        </p:blipFill>
        <p:spPr>
          <a:xfrm>
            <a:off x="6466863" y="2374230"/>
            <a:ext cx="4826779" cy="3144253"/>
          </a:xfrm>
          <a:prstGeom prst="rect">
            <a:avLst/>
          </a:prstGeom>
          <a:noFill/>
          <a:ln>
            <a:noFill/>
          </a:ln>
        </p:spPr>
      </p:pic>
      <p:pic>
        <p:nvPicPr>
          <p:cNvPr id="6" name="Picture 5">
            <a:hlinkClick r:id="rId3"/>
            <a:extLst>
              <a:ext uri="{FF2B5EF4-FFF2-40B4-BE49-F238E27FC236}">
                <a16:creationId xmlns:a16="http://schemas.microsoft.com/office/drawing/2014/main" id="{33BFA332-4F8F-6446-A1EF-7D67961B5634}"/>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5509668" y="2082570"/>
            <a:ext cx="6682331" cy="4129572"/>
          </a:xfrm>
          <a:prstGeom prst="rect">
            <a:avLst/>
          </a:prstGeom>
        </p:spPr>
      </p:pic>
      <p:sp>
        <p:nvSpPr>
          <p:cNvPr id="15" name="Google Shape;58;p5">
            <a:extLst>
              <a:ext uri="{FF2B5EF4-FFF2-40B4-BE49-F238E27FC236}">
                <a16:creationId xmlns:a16="http://schemas.microsoft.com/office/drawing/2014/main" id="{4F005E39-3720-2C49-BB81-9402189A5EBE}"/>
              </a:ext>
            </a:extLst>
          </p:cNvPr>
          <p:cNvSpPr/>
          <p:nvPr/>
        </p:nvSpPr>
        <p:spPr>
          <a:xfrm rot="285998">
            <a:off x="-165597" y="598347"/>
            <a:ext cx="523113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00" name="Google Shape;600;p7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Spotlight – Case Study</a:t>
            </a:r>
            <a:endParaRPr dirty="0"/>
          </a:p>
          <a:p>
            <a:pPr marL="0" lvl="0" indent="0" algn="l" rtl="0">
              <a:lnSpc>
                <a:spcPct val="90000"/>
              </a:lnSpc>
              <a:spcBef>
                <a:spcPts val="1000"/>
              </a:spcBef>
              <a:spcAft>
                <a:spcPts val="0"/>
              </a:spcAft>
              <a:buClr>
                <a:schemeClr val="lt1"/>
              </a:buClr>
              <a:buSzPts val="3600"/>
              <a:buNone/>
            </a:pPr>
            <a:endParaRPr dirty="0"/>
          </a:p>
        </p:txBody>
      </p:sp>
      <p:sp>
        <p:nvSpPr>
          <p:cNvPr id="601" name="Google Shape;601;p79"/>
          <p:cNvSpPr txBox="1">
            <a:spLocks noGrp="1"/>
          </p:cNvSpPr>
          <p:nvPr>
            <p:ph type="body" idx="2"/>
          </p:nvPr>
        </p:nvSpPr>
        <p:spPr>
          <a:xfrm>
            <a:off x="658268" y="2120067"/>
            <a:ext cx="5229185" cy="4169140"/>
          </a:xfrm>
          <a:prstGeom prst="rect">
            <a:avLst/>
          </a:prstGeom>
          <a:noFill/>
          <a:ln>
            <a:noFill/>
          </a:ln>
        </p:spPr>
        <p:txBody>
          <a:bodyPr spcFirstLastPara="1" wrap="square" lIns="91425" tIns="45700" rIns="91425" bIns="45700" anchor="t" anchorCtr="0">
            <a:noAutofit/>
          </a:bodyPr>
          <a:lstStyle/>
          <a:p>
            <a:pPr marL="0" lvl="0" indent="0">
              <a:spcBef>
                <a:spcPts val="0"/>
              </a:spcBef>
              <a:buSzPts val="3200"/>
              <a:buNone/>
            </a:pPr>
            <a:endParaRPr lang="en-IE" dirty="0"/>
          </a:p>
          <a:p>
            <a:pPr marL="0" lvl="0" indent="0">
              <a:spcBef>
                <a:spcPts val="0"/>
              </a:spcBef>
              <a:buSzPts val="3200"/>
              <a:buNone/>
            </a:pPr>
            <a:r>
              <a:rPr lang="en-IE" sz="2800" b="1" dirty="0">
                <a:solidFill>
                  <a:srgbClr val="DA2128"/>
                </a:solidFill>
              </a:rPr>
              <a:t>Reebok’s Viral campaign: </a:t>
            </a:r>
          </a:p>
          <a:p>
            <a:pPr marL="0" lvl="0" indent="0">
              <a:spcBef>
                <a:spcPts val="0"/>
              </a:spcBef>
              <a:buSzPts val="3200"/>
              <a:buNone/>
            </a:pPr>
            <a:endParaRPr lang="en-IE" dirty="0"/>
          </a:p>
          <a:p>
            <a:pPr lvl="0">
              <a:spcBef>
                <a:spcPts val="0"/>
              </a:spcBef>
            </a:pPr>
            <a:r>
              <a:rPr lang="en-IE" dirty="0"/>
              <a:t>Using </a:t>
            </a:r>
            <a:r>
              <a:rPr lang="en-IE" u="sng" dirty="0">
                <a:solidFill>
                  <a:schemeClr val="hlink"/>
                </a:solidFill>
                <a:hlinkClick r:id="rId6"/>
              </a:rPr>
              <a:t>Facebook</a:t>
            </a:r>
            <a:r>
              <a:rPr lang="en-IE" dirty="0"/>
              <a:t> for video and ads</a:t>
            </a:r>
          </a:p>
          <a:p>
            <a:pPr lvl="0">
              <a:spcBef>
                <a:spcPts val="0"/>
              </a:spcBef>
            </a:pPr>
            <a:r>
              <a:rPr lang="en-IE" dirty="0"/>
              <a:t>Using </a:t>
            </a:r>
            <a:r>
              <a:rPr lang="en-IE" u="sng" dirty="0">
                <a:solidFill>
                  <a:schemeClr val="hlink"/>
                </a:solidFill>
                <a:hlinkClick r:id="rId7"/>
              </a:rPr>
              <a:t>Twitter</a:t>
            </a:r>
            <a:r>
              <a:rPr lang="en-IE" dirty="0"/>
              <a:t> for hashtags</a:t>
            </a:r>
          </a:p>
          <a:p>
            <a:pPr lvl="0">
              <a:spcBef>
                <a:spcPts val="0"/>
              </a:spcBef>
            </a:pPr>
            <a:r>
              <a:rPr lang="en-IE" dirty="0"/>
              <a:t>Creating a </a:t>
            </a:r>
            <a:r>
              <a:rPr lang="en-IE" u="sng" dirty="0">
                <a:solidFill>
                  <a:schemeClr val="hlink"/>
                </a:solidFill>
                <a:hlinkClick r:id="rId8"/>
              </a:rPr>
              <a:t>web page</a:t>
            </a:r>
            <a:r>
              <a:rPr lang="en-IE" dirty="0"/>
              <a:t> around the campaign</a:t>
            </a:r>
          </a:p>
        </p:txBody>
      </p:sp>
    </p:spTree>
    <p:extLst>
      <p:ext uri="{BB962C8B-B14F-4D97-AF65-F5344CB8AC3E}">
        <p14:creationId xmlns:p14="http://schemas.microsoft.com/office/powerpoint/2010/main" val="3023279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p76"/>
          <p:cNvSpPr txBox="1">
            <a:spLocks noGrp="1"/>
          </p:cNvSpPr>
          <p:nvPr>
            <p:ph type="body" idx="1"/>
          </p:nvPr>
        </p:nvSpPr>
        <p:spPr>
          <a:xfrm>
            <a:off x="6266688" y="2137600"/>
            <a:ext cx="5499270" cy="4261200"/>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rgbClr val="EA1D76"/>
              </a:buClr>
              <a:buSzPts val="2400"/>
              <a:buFont typeface="Arial"/>
              <a:buNone/>
            </a:pPr>
            <a:r>
              <a:rPr lang="en-IE" dirty="0"/>
              <a:t>In a fashion similar to previously discussed guerrilla marketing, Viral marketing attempts to stand out from the crowd of brands and products.</a:t>
            </a:r>
            <a:endParaRPr dirty="0"/>
          </a:p>
          <a:p>
            <a:pPr marL="0" lvl="0" indent="0" algn="r" rtl="0">
              <a:lnSpc>
                <a:spcPct val="90000"/>
              </a:lnSpc>
              <a:spcBef>
                <a:spcPts val="0"/>
              </a:spcBef>
              <a:spcAft>
                <a:spcPts val="0"/>
              </a:spcAft>
              <a:buClr>
                <a:srgbClr val="EA1D76"/>
              </a:buClr>
              <a:buSzPts val="2400"/>
              <a:buFont typeface="Arial"/>
              <a:buNone/>
            </a:pPr>
            <a:endParaRPr dirty="0"/>
          </a:p>
          <a:p>
            <a:pPr marL="0" lvl="0" indent="0" algn="r" rtl="0">
              <a:lnSpc>
                <a:spcPct val="90000"/>
              </a:lnSpc>
              <a:spcBef>
                <a:spcPts val="0"/>
              </a:spcBef>
              <a:spcAft>
                <a:spcPts val="0"/>
              </a:spcAft>
              <a:buClr>
                <a:srgbClr val="EA1D76"/>
              </a:buClr>
              <a:buSzPts val="2400"/>
              <a:buFont typeface="Arial"/>
              <a:buNone/>
            </a:pPr>
            <a:r>
              <a:rPr lang="en-IE" dirty="0"/>
              <a:t>While guerrilla campaigns may be more specific and targeted (although not necessarily), the aim of viral campaigns is to “infect” as many people in the     audience as possible.  Creative content which engages people and is consequently shared makes this a success.</a:t>
            </a:r>
            <a:endParaRPr dirty="0"/>
          </a:p>
        </p:txBody>
      </p:sp>
      <p:sp>
        <p:nvSpPr>
          <p:cNvPr id="582" name="Google Shape;582;p76"/>
          <p:cNvSpPr txBox="1">
            <a:spLocks noGrp="1"/>
          </p:cNvSpPr>
          <p:nvPr>
            <p:ph type="body" idx="2"/>
          </p:nvPr>
        </p:nvSpPr>
        <p:spPr>
          <a:xfrm rot="-232551">
            <a:off x="6434361" y="1063954"/>
            <a:ext cx="5312551" cy="743290"/>
          </a:xfrm>
          <a:prstGeom prst="rect">
            <a:avLst/>
          </a:prstGeom>
          <a:noFill/>
          <a:ln>
            <a:noFill/>
          </a:ln>
        </p:spPr>
        <p:txBody>
          <a:bodyPr spcFirstLastPara="1" wrap="square" lIns="91425" tIns="45700" rIns="91425" bIns="45700" anchor="t" anchorCtr="0">
            <a:noAutofit/>
          </a:bodyPr>
          <a:lstStyle/>
          <a:p>
            <a:pPr marL="0" lvl="0" indent="0" rtl="0">
              <a:lnSpc>
                <a:spcPct val="80000"/>
              </a:lnSpc>
              <a:spcBef>
                <a:spcPts val="0"/>
              </a:spcBef>
              <a:spcAft>
                <a:spcPts val="0"/>
              </a:spcAft>
              <a:buClr>
                <a:schemeClr val="dk1"/>
              </a:buClr>
              <a:buSzPts val="1100"/>
              <a:buFont typeface="Arial"/>
              <a:buNone/>
            </a:pPr>
            <a:r>
              <a:rPr lang="en-IE" sz="3600" dirty="0"/>
              <a:t>Viral Marketing</a:t>
            </a:r>
            <a:endParaRPr sz="3600" dirty="0"/>
          </a:p>
          <a:p>
            <a:pPr marL="0" lvl="0" indent="0" algn="ctr" rtl="0">
              <a:lnSpc>
                <a:spcPct val="80000"/>
              </a:lnSpc>
              <a:spcBef>
                <a:spcPts val="0"/>
              </a:spcBef>
              <a:spcAft>
                <a:spcPts val="0"/>
              </a:spcAft>
              <a:buClr>
                <a:schemeClr val="dk1"/>
              </a:buClr>
              <a:buSzPts val="1100"/>
              <a:buFont typeface="Arial"/>
              <a:buNone/>
            </a:pPr>
            <a:endParaRPr sz="3740" b="1" dirty="0"/>
          </a:p>
          <a:p>
            <a:pPr marL="0" lvl="0" indent="0" algn="ctr" rtl="0">
              <a:lnSpc>
                <a:spcPct val="80000"/>
              </a:lnSpc>
              <a:spcBef>
                <a:spcPts val="0"/>
              </a:spcBef>
              <a:spcAft>
                <a:spcPts val="0"/>
              </a:spcAft>
              <a:buClr>
                <a:schemeClr val="lt1"/>
              </a:buClr>
              <a:buSzPts val="3740"/>
              <a:buNone/>
            </a:pPr>
            <a:endParaRPr sz="3740" b="1" dirty="0"/>
          </a:p>
        </p:txBody>
      </p:sp>
      <p:sp>
        <p:nvSpPr>
          <p:cNvPr id="17" name="Freeform 16">
            <a:extLst>
              <a:ext uri="{FF2B5EF4-FFF2-40B4-BE49-F238E27FC236}">
                <a16:creationId xmlns:a16="http://schemas.microsoft.com/office/drawing/2014/main" id="{3D46C0CE-9939-8A4D-9679-DB08382CF262}"/>
              </a:ext>
            </a:extLst>
          </p:cNvPr>
          <p:cNvSpPr/>
          <p:nvPr/>
        </p:nvSpPr>
        <p:spPr>
          <a:xfrm>
            <a:off x="0" y="0"/>
            <a:ext cx="6415314" cy="6858000"/>
          </a:xfrm>
          <a:custGeom>
            <a:avLst/>
            <a:gdLst>
              <a:gd name="connsiteX0" fmla="*/ 3889829 w 6415314"/>
              <a:gd name="connsiteY0" fmla="*/ 0 h 6908800"/>
              <a:gd name="connsiteX1" fmla="*/ 0 w 6415314"/>
              <a:gd name="connsiteY1" fmla="*/ 0 h 6908800"/>
              <a:gd name="connsiteX2" fmla="*/ 0 w 6415314"/>
              <a:gd name="connsiteY2" fmla="*/ 6908800 h 6908800"/>
              <a:gd name="connsiteX3" fmla="*/ 6415314 w 6415314"/>
              <a:gd name="connsiteY3" fmla="*/ 6908800 h 6908800"/>
              <a:gd name="connsiteX4" fmla="*/ 3889829 w 6415314"/>
              <a:gd name="connsiteY4" fmla="*/ 0 h 690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5314" h="6908800">
                <a:moveTo>
                  <a:pt x="3889829" y="0"/>
                </a:moveTo>
                <a:lnTo>
                  <a:pt x="0" y="0"/>
                </a:lnTo>
                <a:lnTo>
                  <a:pt x="0" y="6908800"/>
                </a:lnTo>
                <a:lnTo>
                  <a:pt x="6415314" y="6908800"/>
                </a:lnTo>
                <a:lnTo>
                  <a:pt x="3889829" y="0"/>
                </a:lnTo>
                <a:close/>
              </a:path>
            </a:pathLst>
          </a:custGeom>
          <a:blipFill>
            <a:blip r:embed="rId3"/>
            <a:stretch>
              <a:fillRect l="-6459" r="-64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Google Shape;49;p4">
            <a:extLst>
              <a:ext uri="{FF2B5EF4-FFF2-40B4-BE49-F238E27FC236}">
                <a16:creationId xmlns:a16="http://schemas.microsoft.com/office/drawing/2014/main" id="{D143AE32-F13B-D84B-8677-9A6E003F57FB}"/>
              </a:ext>
            </a:extLst>
          </p:cNvPr>
          <p:cNvSpPr/>
          <p:nvPr/>
        </p:nvSpPr>
        <p:spPr>
          <a:xfrm rot="-256793" flipH="1">
            <a:off x="5732027" y="942458"/>
            <a:ext cx="2722842" cy="1095068"/>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60"/>
        <p:cNvGrpSpPr/>
        <p:nvPr/>
      </p:nvGrpSpPr>
      <p:grpSpPr>
        <a:xfrm>
          <a:off x="0" y="0"/>
          <a:ext cx="0" cy="0"/>
          <a:chOff x="0" y="0"/>
          <a:chExt cx="0" cy="0"/>
        </a:xfrm>
      </p:grpSpPr>
      <p:sp>
        <p:nvSpPr>
          <p:cNvPr id="761" name="Google Shape;761;p102"/>
          <p:cNvSpPr txBox="1">
            <a:spLocks noGrp="1"/>
          </p:cNvSpPr>
          <p:nvPr>
            <p:ph type="body" idx="1"/>
          </p:nvPr>
        </p:nvSpPr>
        <p:spPr>
          <a:xfrm>
            <a:off x="7620000" y="2662989"/>
            <a:ext cx="3978441" cy="3735761"/>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rgbClr val="EA1D76"/>
              </a:buClr>
              <a:buSzPts val="2400"/>
              <a:buFont typeface="Arial"/>
              <a:buNone/>
            </a:pPr>
            <a:r>
              <a:rPr lang="en-IE" sz="2800" b="1" i="1" dirty="0"/>
              <a:t>Have a product to sell? </a:t>
            </a:r>
            <a:endParaRPr sz="2800" b="1" i="1" dirty="0"/>
          </a:p>
          <a:p>
            <a:pPr marL="0" lvl="0" indent="0" algn="r" rtl="0">
              <a:lnSpc>
                <a:spcPct val="90000"/>
              </a:lnSpc>
              <a:spcBef>
                <a:spcPts val="0"/>
              </a:spcBef>
              <a:spcAft>
                <a:spcPts val="0"/>
              </a:spcAft>
              <a:buClr>
                <a:srgbClr val="EA1D76"/>
              </a:buClr>
              <a:buSzPts val="2400"/>
              <a:buFont typeface="Arial"/>
              <a:buNone/>
            </a:pPr>
            <a:endParaRPr sz="2800" dirty="0"/>
          </a:p>
          <a:p>
            <a:pPr marL="0" lvl="0" indent="0" algn="r" rtl="0">
              <a:lnSpc>
                <a:spcPct val="90000"/>
              </a:lnSpc>
              <a:spcBef>
                <a:spcPts val="0"/>
              </a:spcBef>
              <a:spcAft>
                <a:spcPts val="0"/>
              </a:spcAft>
              <a:buClr>
                <a:srgbClr val="EA1D76"/>
              </a:buClr>
              <a:buSzPts val="2400"/>
              <a:buFont typeface="Arial"/>
              <a:buNone/>
            </a:pPr>
            <a:r>
              <a:rPr lang="en-IE" sz="2800" dirty="0"/>
              <a:t>In this section we will go through 5 tips useful for achieving online sales            if you have a product ready for the market.</a:t>
            </a:r>
            <a:endParaRPr sz="2800" dirty="0"/>
          </a:p>
        </p:txBody>
      </p:sp>
      <p:sp>
        <p:nvSpPr>
          <p:cNvPr id="762" name="Google Shape;762;p102"/>
          <p:cNvSpPr txBox="1">
            <a:spLocks noGrp="1"/>
          </p:cNvSpPr>
          <p:nvPr>
            <p:ph type="body" idx="2"/>
          </p:nvPr>
        </p:nvSpPr>
        <p:spPr>
          <a:xfrm rot="-232551">
            <a:off x="6860403" y="1013536"/>
            <a:ext cx="5312551" cy="74329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chemeClr val="dk1"/>
              </a:buClr>
              <a:buSzPts val="1100"/>
              <a:buFont typeface="Arial"/>
              <a:buNone/>
            </a:pPr>
            <a:r>
              <a:rPr lang="en-IE" sz="3600" dirty="0"/>
              <a:t>5 Tips for Online Sales</a:t>
            </a:r>
            <a:endParaRPr sz="3600" dirty="0"/>
          </a:p>
          <a:p>
            <a:pPr marL="0" lvl="0" indent="0" algn="ctr" rtl="0">
              <a:lnSpc>
                <a:spcPct val="80000"/>
              </a:lnSpc>
              <a:spcBef>
                <a:spcPts val="0"/>
              </a:spcBef>
              <a:spcAft>
                <a:spcPts val="0"/>
              </a:spcAft>
              <a:buClr>
                <a:schemeClr val="dk1"/>
              </a:buClr>
              <a:buSzPts val="1100"/>
              <a:buFont typeface="Arial"/>
              <a:buNone/>
            </a:pPr>
            <a:endParaRPr sz="3740" b="1" dirty="0"/>
          </a:p>
          <a:p>
            <a:pPr marL="0" lvl="0" indent="0" algn="ctr" rtl="0">
              <a:lnSpc>
                <a:spcPct val="80000"/>
              </a:lnSpc>
              <a:spcBef>
                <a:spcPts val="0"/>
              </a:spcBef>
              <a:spcAft>
                <a:spcPts val="0"/>
              </a:spcAft>
              <a:buClr>
                <a:schemeClr val="lt1"/>
              </a:buClr>
              <a:buSzPts val="3740"/>
              <a:buNone/>
            </a:pPr>
            <a:endParaRPr sz="3740" b="1" dirty="0"/>
          </a:p>
        </p:txBody>
      </p:sp>
      <p:sp>
        <p:nvSpPr>
          <p:cNvPr id="5" name="Freeform 4">
            <a:extLst>
              <a:ext uri="{FF2B5EF4-FFF2-40B4-BE49-F238E27FC236}">
                <a16:creationId xmlns:a16="http://schemas.microsoft.com/office/drawing/2014/main" id="{FB675171-4913-9F4E-B714-EFA653573933}"/>
              </a:ext>
            </a:extLst>
          </p:cNvPr>
          <p:cNvSpPr/>
          <p:nvPr/>
        </p:nvSpPr>
        <p:spPr>
          <a:xfrm>
            <a:off x="0" y="0"/>
            <a:ext cx="6415314" cy="6858000"/>
          </a:xfrm>
          <a:custGeom>
            <a:avLst/>
            <a:gdLst>
              <a:gd name="connsiteX0" fmla="*/ 3889829 w 6415314"/>
              <a:gd name="connsiteY0" fmla="*/ 0 h 6908800"/>
              <a:gd name="connsiteX1" fmla="*/ 0 w 6415314"/>
              <a:gd name="connsiteY1" fmla="*/ 0 h 6908800"/>
              <a:gd name="connsiteX2" fmla="*/ 0 w 6415314"/>
              <a:gd name="connsiteY2" fmla="*/ 6908800 h 6908800"/>
              <a:gd name="connsiteX3" fmla="*/ 6415314 w 6415314"/>
              <a:gd name="connsiteY3" fmla="*/ 6908800 h 6908800"/>
              <a:gd name="connsiteX4" fmla="*/ 3889829 w 6415314"/>
              <a:gd name="connsiteY4" fmla="*/ 0 h 690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5314" h="6908800">
                <a:moveTo>
                  <a:pt x="3889829" y="0"/>
                </a:moveTo>
                <a:lnTo>
                  <a:pt x="0" y="0"/>
                </a:lnTo>
                <a:lnTo>
                  <a:pt x="0" y="6908800"/>
                </a:lnTo>
                <a:lnTo>
                  <a:pt x="6415314" y="6908800"/>
                </a:lnTo>
                <a:lnTo>
                  <a:pt x="3889829" y="0"/>
                </a:lnTo>
                <a:close/>
              </a:path>
            </a:pathLst>
          </a:custGeom>
          <a:blipFill>
            <a:blip r:embed="rId3"/>
            <a:stretch>
              <a:fillRect l="-6459" r="-64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11" name="Google Shape;84;p9">
            <a:extLst>
              <a:ext uri="{FF2B5EF4-FFF2-40B4-BE49-F238E27FC236}">
                <a16:creationId xmlns:a16="http://schemas.microsoft.com/office/drawing/2014/main" id="{3B5CB2A7-7E2F-C84A-A49D-4645A78F3DA3}"/>
              </a:ext>
            </a:extLst>
          </p:cNvPr>
          <p:cNvSpPr/>
          <p:nvPr/>
        </p:nvSpPr>
        <p:spPr>
          <a:xfrm rot="-224598">
            <a:off x="7849098" y="604614"/>
            <a:ext cx="4494324" cy="825926"/>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8" name="Google Shape;768;p103"/>
          <p:cNvSpPr txBox="1">
            <a:spLocks noGrp="1"/>
          </p:cNvSpPr>
          <p:nvPr>
            <p:ph type="body" idx="1"/>
          </p:nvPr>
        </p:nvSpPr>
        <p:spPr>
          <a:xfrm rot="-224598">
            <a:off x="6504844" y="820246"/>
            <a:ext cx="5043373" cy="716025"/>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3600"/>
              <a:buNone/>
            </a:pPr>
            <a:r>
              <a:rPr lang="en-IE" dirty="0"/>
              <a:t>Online Sales Tips</a:t>
            </a:r>
            <a:endParaRPr dirty="0"/>
          </a:p>
          <a:p>
            <a:pPr marL="0" lvl="0" indent="0" algn="l" rtl="0">
              <a:lnSpc>
                <a:spcPct val="90000"/>
              </a:lnSpc>
              <a:spcBef>
                <a:spcPts val="1000"/>
              </a:spcBef>
              <a:spcAft>
                <a:spcPts val="0"/>
              </a:spcAft>
              <a:buClr>
                <a:schemeClr val="lt1"/>
              </a:buClr>
              <a:buSzPts val="3600"/>
              <a:buNone/>
            </a:pPr>
            <a:endParaRPr dirty="0"/>
          </a:p>
        </p:txBody>
      </p:sp>
      <p:sp>
        <p:nvSpPr>
          <p:cNvPr id="769" name="Google Shape;769;p103"/>
          <p:cNvSpPr txBox="1">
            <a:spLocks noGrp="1"/>
          </p:cNvSpPr>
          <p:nvPr>
            <p:ph type="body" idx="2"/>
          </p:nvPr>
        </p:nvSpPr>
        <p:spPr>
          <a:xfrm>
            <a:off x="1701140" y="3034467"/>
            <a:ext cx="9841504" cy="325474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en-IE" dirty="0"/>
              <a:t>Start with your domain name. This is how your business will be identified, this the URL that customers would type into the browser.</a:t>
            </a:r>
            <a:endParaRPr dirty="0"/>
          </a:p>
          <a:p>
            <a:pPr marL="342900" lvl="0" indent="-342900" algn="l" rtl="0">
              <a:lnSpc>
                <a:spcPct val="90000"/>
              </a:lnSpc>
              <a:spcBef>
                <a:spcPts val="1000"/>
              </a:spcBef>
              <a:spcAft>
                <a:spcPts val="0"/>
              </a:spcAft>
              <a:buSzPts val="2400"/>
              <a:buChar char="•"/>
            </a:pPr>
            <a:r>
              <a:rPr lang="en-IE" dirty="0"/>
              <a:t>There are multiple registries providing domain buying services. Have a look whether what you’re after is available. For example: </a:t>
            </a:r>
            <a:r>
              <a:rPr lang="en-IE" u="sng" dirty="0">
                <a:solidFill>
                  <a:schemeClr val="hlink"/>
                </a:solidFill>
                <a:hlinkClick r:id="rId3"/>
              </a:rPr>
              <a:t>GoDaddy</a:t>
            </a:r>
            <a:r>
              <a:rPr lang="en-IE" dirty="0"/>
              <a:t> or </a:t>
            </a:r>
            <a:r>
              <a:rPr lang="en-IE" u="sng" dirty="0">
                <a:solidFill>
                  <a:schemeClr val="hlink"/>
                </a:solidFill>
                <a:hlinkClick r:id="rId4"/>
              </a:rPr>
              <a:t>NameCheap</a:t>
            </a:r>
            <a:r>
              <a:rPr lang="en-IE" dirty="0"/>
              <a:t>.</a:t>
            </a:r>
            <a:endParaRPr dirty="0"/>
          </a:p>
          <a:p>
            <a:pPr marL="342900" lvl="0" indent="-342900" algn="l" rtl="0">
              <a:lnSpc>
                <a:spcPct val="90000"/>
              </a:lnSpc>
              <a:spcBef>
                <a:spcPts val="1000"/>
              </a:spcBef>
              <a:spcAft>
                <a:spcPts val="0"/>
              </a:spcAft>
              <a:buSzPts val="2400"/>
              <a:buChar char="•"/>
            </a:pPr>
            <a:r>
              <a:rPr lang="en-IE" dirty="0"/>
              <a:t>Ensure the name is unique, in line with your brand/product, easy to spell and to pronounce.</a:t>
            </a:r>
            <a:endParaRPr dirty="0"/>
          </a:p>
        </p:txBody>
      </p:sp>
      <p:cxnSp>
        <p:nvCxnSpPr>
          <p:cNvPr id="6" name="Straight Connector 5">
            <a:extLst>
              <a:ext uri="{FF2B5EF4-FFF2-40B4-BE49-F238E27FC236}">
                <a16:creationId xmlns:a16="http://schemas.microsoft.com/office/drawing/2014/main" id="{11DEC00A-2456-F344-AFB7-1AA728A2CBC7}"/>
              </a:ext>
            </a:extLst>
          </p:cNvPr>
          <p:cNvCxnSpPr/>
          <p:nvPr/>
        </p:nvCxnSpPr>
        <p:spPr>
          <a:xfrm>
            <a:off x="1051827" y="2478505"/>
            <a:ext cx="0" cy="437949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EFA84F14-988A-B042-A596-C26920A9FFA7}"/>
              </a:ext>
            </a:extLst>
          </p:cNvPr>
          <p:cNvSpPr/>
          <p:nvPr/>
        </p:nvSpPr>
        <p:spPr>
          <a:xfrm>
            <a:off x="649357" y="2120067"/>
            <a:ext cx="914400" cy="914400"/>
          </a:xfrm>
          <a:prstGeom prst="ellipse">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934B9F2-74ED-F847-A936-79AF2874E281}"/>
              </a:ext>
            </a:extLst>
          </p:cNvPr>
          <p:cNvSpPr/>
          <p:nvPr/>
        </p:nvSpPr>
        <p:spPr>
          <a:xfrm>
            <a:off x="851694" y="2271140"/>
            <a:ext cx="849445" cy="535531"/>
          </a:xfrm>
          <a:prstGeom prst="rect">
            <a:avLst/>
          </a:prstGeom>
        </p:spPr>
        <p:txBody>
          <a:bodyPr wrap="square">
            <a:spAutoFit/>
          </a:bodyPr>
          <a:lstStyle/>
          <a:p>
            <a:pPr lvl="0">
              <a:lnSpc>
                <a:spcPct val="90000"/>
              </a:lnSpc>
              <a:buSzPts val="3200"/>
            </a:pPr>
            <a:r>
              <a:rPr lang="en-IE" sz="3200" b="1" dirty="0">
                <a:solidFill>
                  <a:schemeClr val="bg1"/>
                </a:solidFill>
                <a:latin typeface="Calibri" panose="020F0502020204030204" pitchFamily="34" charset="0"/>
                <a:cs typeface="Calibri" panose="020F0502020204030204" pitchFamily="34" charset="0"/>
              </a:rPr>
              <a:t>#1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11" name="Google Shape;84;p9">
            <a:extLst>
              <a:ext uri="{FF2B5EF4-FFF2-40B4-BE49-F238E27FC236}">
                <a16:creationId xmlns:a16="http://schemas.microsoft.com/office/drawing/2014/main" id="{3B5CB2A7-7E2F-C84A-A49D-4645A78F3DA3}"/>
              </a:ext>
            </a:extLst>
          </p:cNvPr>
          <p:cNvSpPr/>
          <p:nvPr/>
        </p:nvSpPr>
        <p:spPr>
          <a:xfrm rot="-224598">
            <a:off x="7725354" y="608658"/>
            <a:ext cx="4618200" cy="825926"/>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8" name="Google Shape;768;p103"/>
          <p:cNvSpPr txBox="1">
            <a:spLocks noGrp="1"/>
          </p:cNvSpPr>
          <p:nvPr>
            <p:ph type="body" idx="1"/>
          </p:nvPr>
        </p:nvSpPr>
        <p:spPr>
          <a:xfrm rot="-224598">
            <a:off x="6504844" y="820246"/>
            <a:ext cx="5043373" cy="716025"/>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3600"/>
              <a:buNone/>
            </a:pPr>
            <a:r>
              <a:rPr lang="en-IE" dirty="0"/>
              <a:t>Online Sales Tips</a:t>
            </a:r>
            <a:endParaRPr dirty="0"/>
          </a:p>
          <a:p>
            <a:pPr marL="0" lvl="0" indent="0" algn="l" rtl="0">
              <a:lnSpc>
                <a:spcPct val="90000"/>
              </a:lnSpc>
              <a:spcBef>
                <a:spcPts val="1000"/>
              </a:spcBef>
              <a:spcAft>
                <a:spcPts val="0"/>
              </a:spcAft>
              <a:buClr>
                <a:schemeClr val="lt1"/>
              </a:buClr>
              <a:buSzPts val="3600"/>
              <a:buNone/>
            </a:pPr>
            <a:endParaRPr dirty="0"/>
          </a:p>
        </p:txBody>
      </p:sp>
      <p:sp>
        <p:nvSpPr>
          <p:cNvPr id="769" name="Google Shape;769;p103"/>
          <p:cNvSpPr txBox="1">
            <a:spLocks noGrp="1"/>
          </p:cNvSpPr>
          <p:nvPr>
            <p:ph type="body" idx="2"/>
          </p:nvPr>
        </p:nvSpPr>
        <p:spPr>
          <a:xfrm>
            <a:off x="1701140" y="3034467"/>
            <a:ext cx="9841504" cy="3254740"/>
          </a:xfrm>
          <a:prstGeom prst="rect">
            <a:avLst/>
          </a:prstGeom>
          <a:noFill/>
          <a:ln>
            <a:noFill/>
          </a:ln>
        </p:spPr>
        <p:txBody>
          <a:bodyPr spcFirstLastPara="1" wrap="square" lIns="91425" tIns="45700" rIns="91425" bIns="45700" anchor="t" anchorCtr="0">
            <a:noAutofit/>
          </a:bodyPr>
          <a:lstStyle/>
          <a:p>
            <a:pPr marL="342900" lvl="0" indent="-342900"/>
            <a:r>
              <a:rPr lang="en-IE" dirty="0"/>
              <a:t>To sell your product, you need an online store. There are multiple services available online which allow you to build a professional looking store with relative ease and without the need to know how to code.</a:t>
            </a:r>
          </a:p>
          <a:p>
            <a:pPr marL="342900" lvl="0" indent="-342900"/>
            <a:r>
              <a:rPr lang="en-IE" dirty="0"/>
              <a:t>There are various platforms available so select the one that’s best for you. Some popular examples are: </a:t>
            </a:r>
            <a:r>
              <a:rPr lang="en-IE" u="sng" dirty="0">
                <a:solidFill>
                  <a:schemeClr val="hlink"/>
                </a:solidFill>
                <a:hlinkClick r:id="rId3"/>
              </a:rPr>
              <a:t>Etsy</a:t>
            </a:r>
            <a:r>
              <a:rPr lang="en-IE" dirty="0"/>
              <a:t>, </a:t>
            </a:r>
            <a:r>
              <a:rPr lang="en-IE" u="sng" dirty="0">
                <a:solidFill>
                  <a:schemeClr val="hlink"/>
                </a:solidFill>
                <a:hlinkClick r:id="rId4"/>
              </a:rPr>
              <a:t>Shopify</a:t>
            </a:r>
            <a:r>
              <a:rPr lang="en-IE" dirty="0"/>
              <a:t>, </a:t>
            </a:r>
            <a:r>
              <a:rPr lang="en-IE" u="sng" dirty="0">
                <a:solidFill>
                  <a:schemeClr val="hlink"/>
                </a:solidFill>
                <a:hlinkClick r:id="rId5"/>
              </a:rPr>
              <a:t>3dcart</a:t>
            </a:r>
            <a:r>
              <a:rPr lang="en-IE" dirty="0"/>
              <a:t>, </a:t>
            </a:r>
            <a:r>
              <a:rPr lang="en-IE" u="sng" dirty="0">
                <a:solidFill>
                  <a:schemeClr val="hlink"/>
                </a:solidFill>
                <a:hlinkClick r:id="rId6"/>
              </a:rPr>
              <a:t>Amazon</a:t>
            </a:r>
            <a:r>
              <a:rPr lang="en-IE" dirty="0"/>
              <a:t>.</a:t>
            </a:r>
          </a:p>
          <a:p>
            <a:pPr marL="342900" lvl="0" indent="-342900"/>
            <a:r>
              <a:rPr lang="en-IE" dirty="0"/>
              <a:t>Pick the platform that best matches your budget, abilities and goals.</a:t>
            </a:r>
          </a:p>
        </p:txBody>
      </p:sp>
      <p:cxnSp>
        <p:nvCxnSpPr>
          <p:cNvPr id="6" name="Straight Connector 5">
            <a:extLst>
              <a:ext uri="{FF2B5EF4-FFF2-40B4-BE49-F238E27FC236}">
                <a16:creationId xmlns:a16="http://schemas.microsoft.com/office/drawing/2014/main" id="{11DEC00A-2456-F344-AFB7-1AA728A2CBC7}"/>
              </a:ext>
            </a:extLst>
          </p:cNvPr>
          <p:cNvCxnSpPr/>
          <p:nvPr/>
        </p:nvCxnSpPr>
        <p:spPr>
          <a:xfrm>
            <a:off x="1051827" y="2478505"/>
            <a:ext cx="0" cy="437949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EFA84F14-988A-B042-A596-C26920A9FFA7}"/>
              </a:ext>
            </a:extLst>
          </p:cNvPr>
          <p:cNvSpPr/>
          <p:nvPr/>
        </p:nvSpPr>
        <p:spPr>
          <a:xfrm>
            <a:off x="649357" y="2120067"/>
            <a:ext cx="914400" cy="914400"/>
          </a:xfrm>
          <a:prstGeom prst="ellipse">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934B9F2-74ED-F847-A936-79AF2874E281}"/>
              </a:ext>
            </a:extLst>
          </p:cNvPr>
          <p:cNvSpPr/>
          <p:nvPr/>
        </p:nvSpPr>
        <p:spPr>
          <a:xfrm>
            <a:off x="851694" y="2271140"/>
            <a:ext cx="849445" cy="535531"/>
          </a:xfrm>
          <a:prstGeom prst="rect">
            <a:avLst/>
          </a:prstGeom>
        </p:spPr>
        <p:txBody>
          <a:bodyPr wrap="square">
            <a:spAutoFit/>
          </a:bodyPr>
          <a:lstStyle/>
          <a:p>
            <a:pPr lvl="0">
              <a:lnSpc>
                <a:spcPct val="90000"/>
              </a:lnSpc>
              <a:buSzPts val="3200"/>
            </a:pPr>
            <a:r>
              <a:rPr lang="en-IE" sz="3200" b="1" dirty="0">
                <a:solidFill>
                  <a:schemeClr val="bg1"/>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10397490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11" name="Google Shape;84;p9">
            <a:extLst>
              <a:ext uri="{FF2B5EF4-FFF2-40B4-BE49-F238E27FC236}">
                <a16:creationId xmlns:a16="http://schemas.microsoft.com/office/drawing/2014/main" id="{3B5CB2A7-7E2F-C84A-A49D-4645A78F3DA3}"/>
              </a:ext>
            </a:extLst>
          </p:cNvPr>
          <p:cNvSpPr/>
          <p:nvPr/>
        </p:nvSpPr>
        <p:spPr>
          <a:xfrm rot="-224598">
            <a:off x="7962077" y="600923"/>
            <a:ext cx="4381224" cy="825926"/>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8" name="Google Shape;768;p103"/>
          <p:cNvSpPr txBox="1">
            <a:spLocks noGrp="1"/>
          </p:cNvSpPr>
          <p:nvPr>
            <p:ph type="body" idx="1"/>
          </p:nvPr>
        </p:nvSpPr>
        <p:spPr>
          <a:xfrm rot="-224598">
            <a:off x="6504703" y="815918"/>
            <a:ext cx="5175951" cy="716025"/>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3600"/>
              <a:buNone/>
            </a:pPr>
            <a:r>
              <a:rPr lang="en-IE" dirty="0"/>
              <a:t>Online Sales Tips</a:t>
            </a:r>
            <a:endParaRPr dirty="0"/>
          </a:p>
          <a:p>
            <a:pPr marL="0" lvl="0" indent="0" algn="l" rtl="0">
              <a:lnSpc>
                <a:spcPct val="90000"/>
              </a:lnSpc>
              <a:spcBef>
                <a:spcPts val="1000"/>
              </a:spcBef>
              <a:spcAft>
                <a:spcPts val="0"/>
              </a:spcAft>
              <a:buClr>
                <a:schemeClr val="lt1"/>
              </a:buClr>
              <a:buSzPts val="3600"/>
              <a:buNone/>
            </a:pPr>
            <a:endParaRPr dirty="0"/>
          </a:p>
        </p:txBody>
      </p:sp>
      <p:sp>
        <p:nvSpPr>
          <p:cNvPr id="769" name="Google Shape;769;p103"/>
          <p:cNvSpPr txBox="1">
            <a:spLocks noGrp="1"/>
          </p:cNvSpPr>
          <p:nvPr>
            <p:ph type="body" idx="2"/>
          </p:nvPr>
        </p:nvSpPr>
        <p:spPr>
          <a:xfrm>
            <a:off x="1763890" y="2630905"/>
            <a:ext cx="10251644" cy="3658302"/>
          </a:xfrm>
          <a:prstGeom prst="rect">
            <a:avLst/>
          </a:prstGeom>
          <a:noFill/>
          <a:ln>
            <a:noFill/>
          </a:ln>
        </p:spPr>
        <p:txBody>
          <a:bodyPr spcFirstLastPara="1" wrap="square" lIns="91425" tIns="45700" rIns="91425" bIns="45700" anchor="t" anchorCtr="0">
            <a:noAutofit/>
          </a:bodyPr>
          <a:lstStyle/>
          <a:p>
            <a:pPr marL="342900" lvl="0" indent="-342900"/>
            <a:r>
              <a:rPr lang="en-IE" dirty="0"/>
              <a:t>Payments and shipping: you need to have a solution to receive payments from your customers and logistics in place to ship the goods. A range of options are available to help you with payments, such as digital wallets, online banks or payment processors. Ensure you are transparent with costs when it comes to shipping; free shipping is increasingly popular but this would lead to your business absorbing the costs.</a:t>
            </a:r>
          </a:p>
          <a:p>
            <a:pPr marL="342900" lvl="0" indent="-342900"/>
            <a:r>
              <a:rPr lang="en-IE" dirty="0"/>
              <a:t>Some popular payment providers are </a:t>
            </a:r>
            <a:r>
              <a:rPr lang="en-IE" u="sng" dirty="0">
                <a:solidFill>
                  <a:schemeClr val="hlink"/>
                </a:solidFill>
                <a:hlinkClick r:id="rId3"/>
              </a:rPr>
              <a:t>PayPal</a:t>
            </a:r>
            <a:r>
              <a:rPr lang="en-IE" dirty="0"/>
              <a:t>, </a:t>
            </a:r>
            <a:r>
              <a:rPr lang="en-IE" u="sng" dirty="0">
                <a:solidFill>
                  <a:schemeClr val="hlink"/>
                </a:solidFill>
                <a:hlinkClick r:id="rId4"/>
              </a:rPr>
              <a:t>Google Wallet</a:t>
            </a:r>
            <a:r>
              <a:rPr lang="en-IE" dirty="0"/>
              <a:t>, </a:t>
            </a:r>
            <a:r>
              <a:rPr lang="en-IE" u="sng" dirty="0">
                <a:solidFill>
                  <a:schemeClr val="hlink"/>
                </a:solidFill>
                <a:hlinkClick r:id="rId5"/>
              </a:rPr>
              <a:t>Apple Pay</a:t>
            </a:r>
            <a:r>
              <a:rPr lang="en-IE" dirty="0"/>
              <a:t>, </a:t>
            </a:r>
            <a:r>
              <a:rPr lang="en-IE" u="sng" dirty="0">
                <a:solidFill>
                  <a:schemeClr val="hlink"/>
                </a:solidFill>
                <a:hlinkClick r:id="rId6"/>
              </a:rPr>
              <a:t>Stripe</a:t>
            </a:r>
            <a:r>
              <a:rPr lang="en-IE" dirty="0"/>
              <a:t>.</a:t>
            </a:r>
          </a:p>
          <a:p>
            <a:pPr marL="342900" lvl="0" indent="-342900"/>
            <a:r>
              <a:rPr lang="en-IE" dirty="0"/>
              <a:t>Popular delivery services in Europe: </a:t>
            </a:r>
            <a:r>
              <a:rPr lang="en-IE" u="sng" dirty="0">
                <a:solidFill>
                  <a:schemeClr val="hlink"/>
                </a:solidFill>
                <a:hlinkClick r:id="rId7"/>
              </a:rPr>
              <a:t>DHL</a:t>
            </a:r>
            <a:r>
              <a:rPr lang="en-IE" dirty="0"/>
              <a:t>, </a:t>
            </a:r>
            <a:r>
              <a:rPr lang="en-IE" u="sng" dirty="0">
                <a:solidFill>
                  <a:schemeClr val="hlink"/>
                </a:solidFill>
                <a:hlinkClick r:id="rId8"/>
              </a:rPr>
              <a:t>Hermes</a:t>
            </a:r>
            <a:r>
              <a:rPr lang="en-IE" dirty="0"/>
              <a:t>, </a:t>
            </a:r>
            <a:r>
              <a:rPr lang="en-IE" u="sng" dirty="0">
                <a:solidFill>
                  <a:schemeClr val="hlink"/>
                </a:solidFill>
                <a:hlinkClick r:id="rId9"/>
              </a:rPr>
              <a:t>PostNL</a:t>
            </a:r>
            <a:r>
              <a:rPr lang="en-IE" dirty="0"/>
              <a:t>, </a:t>
            </a:r>
            <a:r>
              <a:rPr lang="en-IE" u="sng" dirty="0">
                <a:solidFill>
                  <a:schemeClr val="hlink"/>
                </a:solidFill>
                <a:hlinkClick r:id="rId10"/>
              </a:rPr>
              <a:t>TNT Express</a:t>
            </a:r>
            <a:r>
              <a:rPr lang="en-IE" dirty="0"/>
              <a:t>.</a:t>
            </a:r>
          </a:p>
        </p:txBody>
      </p:sp>
      <p:cxnSp>
        <p:nvCxnSpPr>
          <p:cNvPr id="6" name="Straight Connector 5">
            <a:extLst>
              <a:ext uri="{FF2B5EF4-FFF2-40B4-BE49-F238E27FC236}">
                <a16:creationId xmlns:a16="http://schemas.microsoft.com/office/drawing/2014/main" id="{11DEC00A-2456-F344-AFB7-1AA728A2CBC7}"/>
              </a:ext>
            </a:extLst>
          </p:cNvPr>
          <p:cNvCxnSpPr/>
          <p:nvPr/>
        </p:nvCxnSpPr>
        <p:spPr>
          <a:xfrm>
            <a:off x="1051827" y="2478505"/>
            <a:ext cx="0" cy="437949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EFA84F14-988A-B042-A596-C26920A9FFA7}"/>
              </a:ext>
            </a:extLst>
          </p:cNvPr>
          <p:cNvSpPr/>
          <p:nvPr/>
        </p:nvSpPr>
        <p:spPr>
          <a:xfrm>
            <a:off x="649357" y="2120067"/>
            <a:ext cx="914400" cy="914400"/>
          </a:xfrm>
          <a:prstGeom prst="ellipse">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934B9F2-74ED-F847-A936-79AF2874E281}"/>
              </a:ext>
            </a:extLst>
          </p:cNvPr>
          <p:cNvSpPr/>
          <p:nvPr/>
        </p:nvSpPr>
        <p:spPr>
          <a:xfrm>
            <a:off x="851694" y="2271140"/>
            <a:ext cx="849445" cy="535531"/>
          </a:xfrm>
          <a:prstGeom prst="rect">
            <a:avLst/>
          </a:prstGeom>
        </p:spPr>
        <p:txBody>
          <a:bodyPr wrap="square">
            <a:spAutoFit/>
          </a:bodyPr>
          <a:lstStyle/>
          <a:p>
            <a:pPr lvl="0">
              <a:lnSpc>
                <a:spcPct val="90000"/>
              </a:lnSpc>
              <a:buSzPts val="3200"/>
            </a:pPr>
            <a:r>
              <a:rPr lang="en-IE" sz="3200" b="1" dirty="0">
                <a:solidFill>
                  <a:schemeClr val="bg1"/>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40416584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11" name="Google Shape;84;p9">
            <a:extLst>
              <a:ext uri="{FF2B5EF4-FFF2-40B4-BE49-F238E27FC236}">
                <a16:creationId xmlns:a16="http://schemas.microsoft.com/office/drawing/2014/main" id="{3B5CB2A7-7E2F-C84A-A49D-4645A78F3DA3}"/>
              </a:ext>
            </a:extLst>
          </p:cNvPr>
          <p:cNvSpPr/>
          <p:nvPr/>
        </p:nvSpPr>
        <p:spPr>
          <a:xfrm rot="-224598">
            <a:off x="8056976" y="597821"/>
            <a:ext cx="4286223" cy="825926"/>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8" name="Google Shape;768;p103"/>
          <p:cNvSpPr txBox="1">
            <a:spLocks noGrp="1"/>
          </p:cNvSpPr>
          <p:nvPr>
            <p:ph type="body" idx="1"/>
          </p:nvPr>
        </p:nvSpPr>
        <p:spPr>
          <a:xfrm rot="-224598">
            <a:off x="6113276" y="830381"/>
            <a:ext cx="5715790" cy="716025"/>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3600"/>
              <a:buNone/>
            </a:pPr>
            <a:r>
              <a:rPr lang="en-IE" dirty="0"/>
              <a:t>Online Sales Tips</a:t>
            </a:r>
            <a:endParaRPr dirty="0"/>
          </a:p>
          <a:p>
            <a:pPr marL="0" lvl="0" indent="0" algn="l" rtl="0">
              <a:lnSpc>
                <a:spcPct val="90000"/>
              </a:lnSpc>
              <a:spcBef>
                <a:spcPts val="1000"/>
              </a:spcBef>
              <a:spcAft>
                <a:spcPts val="0"/>
              </a:spcAft>
              <a:buClr>
                <a:schemeClr val="lt1"/>
              </a:buClr>
              <a:buSzPts val="3600"/>
              <a:buNone/>
            </a:pPr>
            <a:endParaRPr dirty="0"/>
          </a:p>
        </p:txBody>
      </p:sp>
      <p:sp>
        <p:nvSpPr>
          <p:cNvPr id="769" name="Google Shape;769;p103"/>
          <p:cNvSpPr txBox="1">
            <a:spLocks noGrp="1"/>
          </p:cNvSpPr>
          <p:nvPr>
            <p:ph type="body" idx="2"/>
          </p:nvPr>
        </p:nvSpPr>
        <p:spPr>
          <a:xfrm>
            <a:off x="1763890" y="2478505"/>
            <a:ext cx="10043097" cy="3810702"/>
          </a:xfrm>
          <a:prstGeom prst="rect">
            <a:avLst/>
          </a:prstGeom>
          <a:noFill/>
          <a:ln>
            <a:noFill/>
          </a:ln>
        </p:spPr>
        <p:txBody>
          <a:bodyPr spcFirstLastPara="1" wrap="square" lIns="91425" tIns="45700" rIns="91425" bIns="45700" anchor="t" anchorCtr="0">
            <a:noAutofit/>
          </a:bodyPr>
          <a:lstStyle/>
          <a:p>
            <a:pPr marL="342900" lvl="0" indent="-342900"/>
            <a:r>
              <a:rPr lang="en-IE" dirty="0"/>
              <a:t>Keep your marketing plans up to date, monitor and optimize. This module is offering an emphasis on marketing - it is a necessary element in selling your product. Remember to start with the customer in mind and set your strategy based on your customers.</a:t>
            </a:r>
          </a:p>
          <a:p>
            <a:pPr marL="342900" lvl="0" indent="-342900"/>
            <a:r>
              <a:rPr lang="en-IE" dirty="0"/>
              <a:t>Start simple: as mentioned previously, social media is a good starting point for creating awareness and growing your audience. Email marketing is one of the best channels you have.</a:t>
            </a:r>
          </a:p>
          <a:p>
            <a:pPr marL="342900" lvl="0" indent="-342900"/>
            <a:r>
              <a:rPr lang="en-IE" dirty="0"/>
              <a:t>Various guides are available online to supplement this module, such as this </a:t>
            </a:r>
            <a:r>
              <a:rPr lang="en-IE" u="sng" dirty="0">
                <a:solidFill>
                  <a:schemeClr val="hlink"/>
                </a:solidFill>
                <a:hlinkClick r:id="rId3"/>
              </a:rPr>
              <a:t>one</a:t>
            </a:r>
            <a:r>
              <a:rPr lang="en-IE" dirty="0"/>
              <a:t> or this </a:t>
            </a:r>
            <a:r>
              <a:rPr lang="en-IE" u="sng" dirty="0">
                <a:solidFill>
                  <a:schemeClr val="hlink"/>
                </a:solidFill>
                <a:hlinkClick r:id="rId4"/>
              </a:rPr>
              <a:t>one</a:t>
            </a:r>
            <a:r>
              <a:rPr lang="en-IE" dirty="0"/>
              <a:t> offering a simplified overview of the marketing process.</a:t>
            </a:r>
          </a:p>
        </p:txBody>
      </p:sp>
      <p:cxnSp>
        <p:nvCxnSpPr>
          <p:cNvPr id="6" name="Straight Connector 5">
            <a:extLst>
              <a:ext uri="{FF2B5EF4-FFF2-40B4-BE49-F238E27FC236}">
                <a16:creationId xmlns:a16="http://schemas.microsoft.com/office/drawing/2014/main" id="{11DEC00A-2456-F344-AFB7-1AA728A2CBC7}"/>
              </a:ext>
            </a:extLst>
          </p:cNvPr>
          <p:cNvCxnSpPr/>
          <p:nvPr/>
        </p:nvCxnSpPr>
        <p:spPr>
          <a:xfrm>
            <a:off x="1051827" y="2478505"/>
            <a:ext cx="0" cy="437949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EFA84F14-988A-B042-A596-C26920A9FFA7}"/>
              </a:ext>
            </a:extLst>
          </p:cNvPr>
          <p:cNvSpPr/>
          <p:nvPr/>
        </p:nvSpPr>
        <p:spPr>
          <a:xfrm>
            <a:off x="649357" y="2120067"/>
            <a:ext cx="914400" cy="914400"/>
          </a:xfrm>
          <a:prstGeom prst="ellipse">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934B9F2-74ED-F847-A936-79AF2874E281}"/>
              </a:ext>
            </a:extLst>
          </p:cNvPr>
          <p:cNvSpPr/>
          <p:nvPr/>
        </p:nvSpPr>
        <p:spPr>
          <a:xfrm>
            <a:off x="851694" y="2271140"/>
            <a:ext cx="849445" cy="535531"/>
          </a:xfrm>
          <a:prstGeom prst="rect">
            <a:avLst/>
          </a:prstGeom>
        </p:spPr>
        <p:txBody>
          <a:bodyPr wrap="square">
            <a:spAutoFit/>
          </a:bodyPr>
          <a:lstStyle/>
          <a:p>
            <a:pPr lvl="0">
              <a:lnSpc>
                <a:spcPct val="90000"/>
              </a:lnSpc>
              <a:buSzPts val="3200"/>
            </a:pPr>
            <a:r>
              <a:rPr lang="en-IE" sz="3200" b="1" dirty="0">
                <a:solidFill>
                  <a:schemeClr val="bg1"/>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2703849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11" name="Google Shape;84;p9">
            <a:extLst>
              <a:ext uri="{FF2B5EF4-FFF2-40B4-BE49-F238E27FC236}">
                <a16:creationId xmlns:a16="http://schemas.microsoft.com/office/drawing/2014/main" id="{3B5CB2A7-7E2F-C84A-A49D-4645A78F3DA3}"/>
              </a:ext>
            </a:extLst>
          </p:cNvPr>
          <p:cNvSpPr/>
          <p:nvPr/>
        </p:nvSpPr>
        <p:spPr>
          <a:xfrm rot="-224598">
            <a:off x="8207171" y="592914"/>
            <a:ext cx="4135868" cy="825926"/>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8" name="Google Shape;768;p103"/>
          <p:cNvSpPr txBox="1">
            <a:spLocks noGrp="1"/>
          </p:cNvSpPr>
          <p:nvPr>
            <p:ph type="body" idx="1"/>
          </p:nvPr>
        </p:nvSpPr>
        <p:spPr>
          <a:xfrm rot="-224598">
            <a:off x="6113276" y="838253"/>
            <a:ext cx="5715790" cy="716025"/>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3600"/>
              <a:buNone/>
            </a:pPr>
            <a:r>
              <a:rPr lang="en-IE" dirty="0"/>
              <a:t>Online Sales Tips</a:t>
            </a:r>
            <a:endParaRPr dirty="0"/>
          </a:p>
          <a:p>
            <a:pPr marL="0" lvl="0" indent="0" algn="l" rtl="0">
              <a:lnSpc>
                <a:spcPct val="90000"/>
              </a:lnSpc>
              <a:spcBef>
                <a:spcPts val="1000"/>
              </a:spcBef>
              <a:spcAft>
                <a:spcPts val="0"/>
              </a:spcAft>
              <a:buClr>
                <a:schemeClr val="lt1"/>
              </a:buClr>
              <a:buSzPts val="3600"/>
              <a:buNone/>
            </a:pPr>
            <a:endParaRPr dirty="0"/>
          </a:p>
        </p:txBody>
      </p:sp>
      <p:cxnSp>
        <p:nvCxnSpPr>
          <p:cNvPr id="6" name="Straight Connector 5">
            <a:extLst>
              <a:ext uri="{FF2B5EF4-FFF2-40B4-BE49-F238E27FC236}">
                <a16:creationId xmlns:a16="http://schemas.microsoft.com/office/drawing/2014/main" id="{11DEC00A-2456-F344-AFB7-1AA728A2CBC7}"/>
              </a:ext>
            </a:extLst>
          </p:cNvPr>
          <p:cNvCxnSpPr/>
          <p:nvPr/>
        </p:nvCxnSpPr>
        <p:spPr>
          <a:xfrm>
            <a:off x="1051827" y="2478505"/>
            <a:ext cx="0" cy="437949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EFA84F14-988A-B042-A596-C26920A9FFA7}"/>
              </a:ext>
            </a:extLst>
          </p:cNvPr>
          <p:cNvSpPr/>
          <p:nvPr/>
        </p:nvSpPr>
        <p:spPr>
          <a:xfrm>
            <a:off x="649357" y="2120067"/>
            <a:ext cx="914400" cy="914400"/>
          </a:xfrm>
          <a:prstGeom prst="ellipse">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934B9F2-74ED-F847-A936-79AF2874E281}"/>
              </a:ext>
            </a:extLst>
          </p:cNvPr>
          <p:cNvSpPr/>
          <p:nvPr/>
        </p:nvSpPr>
        <p:spPr>
          <a:xfrm>
            <a:off x="851694" y="2271140"/>
            <a:ext cx="849445" cy="535531"/>
          </a:xfrm>
          <a:prstGeom prst="rect">
            <a:avLst/>
          </a:prstGeom>
        </p:spPr>
        <p:txBody>
          <a:bodyPr wrap="square">
            <a:spAutoFit/>
          </a:bodyPr>
          <a:lstStyle/>
          <a:p>
            <a:pPr lvl="0">
              <a:lnSpc>
                <a:spcPct val="90000"/>
              </a:lnSpc>
              <a:buSzPts val="3200"/>
            </a:pPr>
            <a:r>
              <a:rPr lang="en-IE" sz="3200" b="1" dirty="0">
                <a:solidFill>
                  <a:schemeClr val="bg1"/>
                </a:solidFill>
                <a:latin typeface="Calibri" panose="020F0502020204030204" pitchFamily="34" charset="0"/>
                <a:cs typeface="Calibri" panose="020F0502020204030204" pitchFamily="34" charset="0"/>
              </a:rPr>
              <a:t>#5</a:t>
            </a:r>
          </a:p>
        </p:txBody>
      </p:sp>
      <p:sp>
        <p:nvSpPr>
          <p:cNvPr id="12" name="Google Shape;769;p103">
            <a:extLst>
              <a:ext uri="{FF2B5EF4-FFF2-40B4-BE49-F238E27FC236}">
                <a16:creationId xmlns:a16="http://schemas.microsoft.com/office/drawing/2014/main" id="{B0B8415C-820E-FD4B-B28D-B41C72B50473}"/>
              </a:ext>
            </a:extLst>
          </p:cNvPr>
          <p:cNvSpPr txBox="1">
            <a:spLocks noGrp="1"/>
          </p:cNvSpPr>
          <p:nvPr>
            <p:ph type="body" idx="2"/>
          </p:nvPr>
        </p:nvSpPr>
        <p:spPr>
          <a:xfrm>
            <a:off x="1763890" y="3034467"/>
            <a:ext cx="9946842" cy="3254740"/>
          </a:xfrm>
          <a:prstGeom prst="rect">
            <a:avLst/>
          </a:prstGeom>
          <a:noFill/>
          <a:ln>
            <a:noFill/>
          </a:ln>
        </p:spPr>
        <p:txBody>
          <a:bodyPr spcFirstLastPara="1" wrap="square" lIns="91425" tIns="45700" rIns="91425" bIns="45700" anchor="t" anchorCtr="0">
            <a:noAutofit/>
          </a:bodyPr>
          <a:lstStyle/>
          <a:p>
            <a:pPr marL="342900" lvl="0" indent="-342900"/>
            <a:r>
              <a:rPr lang="en-IE" dirty="0"/>
              <a:t>Once the basics are in place and you have traction, focus on growing your business. Focus on customer support, invest in a good CRM (Customer Relationship Management) system, improve your content and step-up SEO, pay close attention to analytics and above all meet your customers’ expectations 100% of the time.</a:t>
            </a:r>
          </a:p>
          <a:p>
            <a:pPr marL="342900" lvl="0" indent="-342900"/>
            <a:r>
              <a:rPr lang="en-IE" dirty="0"/>
              <a:t>Some additional tips may be found on online sales platforms and are readily available for reference, such as this </a:t>
            </a:r>
            <a:r>
              <a:rPr lang="en-IE" u="sng" dirty="0">
                <a:solidFill>
                  <a:schemeClr val="hlink"/>
                </a:solidFill>
                <a:hlinkClick r:id="rId3"/>
              </a:rPr>
              <a:t>blog from Shopify</a:t>
            </a:r>
            <a:r>
              <a:rPr lang="en-IE" dirty="0"/>
              <a:t> or this </a:t>
            </a:r>
            <a:r>
              <a:rPr lang="en-IE" u="sng" dirty="0">
                <a:solidFill>
                  <a:schemeClr val="hlink"/>
                </a:solidFill>
                <a:hlinkClick r:id="rId4"/>
              </a:rPr>
              <a:t>XCart’s guide</a:t>
            </a:r>
            <a:r>
              <a:rPr lang="en-IE" dirty="0"/>
              <a:t>.</a:t>
            </a:r>
          </a:p>
        </p:txBody>
      </p:sp>
    </p:spTree>
    <p:extLst>
      <p:ext uri="{BB962C8B-B14F-4D97-AF65-F5344CB8AC3E}">
        <p14:creationId xmlns:p14="http://schemas.microsoft.com/office/powerpoint/2010/main" val="18253697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15" name="Google Shape;58;p5">
            <a:extLst>
              <a:ext uri="{FF2B5EF4-FFF2-40B4-BE49-F238E27FC236}">
                <a16:creationId xmlns:a16="http://schemas.microsoft.com/office/drawing/2014/main" id="{4F005E39-3720-2C49-BB81-9402189A5EBE}"/>
              </a:ext>
            </a:extLst>
          </p:cNvPr>
          <p:cNvSpPr/>
          <p:nvPr/>
        </p:nvSpPr>
        <p:spPr>
          <a:xfrm rot="285998">
            <a:off x="-162406" y="521684"/>
            <a:ext cx="3385994"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n-IE" sz="1800" b="0" i="0" u="none" strike="noStrike" cap="none" dirty="0">
              <a:solidFill>
                <a:schemeClr val="lt1"/>
              </a:solidFill>
              <a:latin typeface="Calibri"/>
              <a:ea typeface="Calibri"/>
              <a:cs typeface="Calibri"/>
              <a:sym typeface="Calibri"/>
            </a:endParaRPr>
          </a:p>
        </p:txBody>
      </p:sp>
      <p:sp>
        <p:nvSpPr>
          <p:cNvPr id="600" name="Google Shape;600;p7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spcBef>
                <a:spcPts val="0"/>
              </a:spcBef>
            </a:pPr>
            <a:r>
              <a:rPr lang="en-IE" dirty="0"/>
              <a:t>Closing Off</a:t>
            </a:r>
          </a:p>
          <a:p>
            <a:pPr marL="0" lvl="0" indent="0" algn="l" rtl="0">
              <a:lnSpc>
                <a:spcPct val="90000"/>
              </a:lnSpc>
              <a:spcBef>
                <a:spcPts val="1000"/>
              </a:spcBef>
              <a:spcAft>
                <a:spcPts val="0"/>
              </a:spcAft>
              <a:buClr>
                <a:schemeClr val="lt1"/>
              </a:buClr>
              <a:buSzPts val="3600"/>
              <a:buNone/>
            </a:pPr>
            <a:endParaRPr dirty="0"/>
          </a:p>
        </p:txBody>
      </p:sp>
      <p:sp>
        <p:nvSpPr>
          <p:cNvPr id="601" name="Google Shape;601;p79"/>
          <p:cNvSpPr txBox="1">
            <a:spLocks noGrp="1"/>
          </p:cNvSpPr>
          <p:nvPr>
            <p:ph type="body" idx="2"/>
          </p:nvPr>
        </p:nvSpPr>
        <p:spPr>
          <a:xfrm>
            <a:off x="658270" y="1646612"/>
            <a:ext cx="5245226" cy="4642595"/>
          </a:xfrm>
          <a:prstGeom prst="rect">
            <a:avLst/>
          </a:prstGeom>
          <a:noFill/>
          <a:ln>
            <a:noFill/>
          </a:ln>
        </p:spPr>
        <p:txBody>
          <a:bodyPr spcFirstLastPara="1" wrap="square" lIns="91425" tIns="45700" rIns="91425" bIns="45700" anchor="t" anchorCtr="0">
            <a:noAutofit/>
          </a:bodyPr>
          <a:lstStyle/>
          <a:p>
            <a:pPr marL="15875" lvl="0" indent="0">
              <a:spcBef>
                <a:spcPts val="0"/>
              </a:spcBef>
              <a:buNone/>
            </a:pPr>
            <a:r>
              <a:rPr lang="en-IE" dirty="0"/>
              <a:t>Finally, here is a gold standard of a marketing campaign that all brands should aim towards: </a:t>
            </a:r>
          </a:p>
          <a:p>
            <a:pPr marL="15875" lvl="0" indent="0">
              <a:spcBef>
                <a:spcPts val="0"/>
              </a:spcBef>
              <a:buNone/>
            </a:pPr>
            <a:r>
              <a:rPr lang="en-IE" b="1" dirty="0">
                <a:solidFill>
                  <a:srgbClr val="DA2128"/>
                </a:solidFill>
              </a:rPr>
              <a:t>Old Spice </a:t>
            </a:r>
            <a:r>
              <a:rPr lang="en-IE" dirty="0">
                <a:solidFill>
                  <a:srgbClr val="DA2128"/>
                </a:solidFill>
              </a:rPr>
              <a:t>(</a:t>
            </a:r>
            <a:r>
              <a:rPr lang="en-IE" dirty="0" err="1">
                <a:solidFill>
                  <a:srgbClr val="DA2128"/>
                </a:solidFill>
              </a:rPr>
              <a:t>pg.com</a:t>
            </a:r>
            <a:r>
              <a:rPr lang="en-IE" dirty="0">
                <a:solidFill>
                  <a:srgbClr val="DA2128"/>
                </a:solidFill>
              </a:rPr>
              <a:t>)</a:t>
            </a:r>
          </a:p>
          <a:p>
            <a:pPr marL="15875" lvl="0" indent="0">
              <a:spcBef>
                <a:spcPts val="0"/>
              </a:spcBef>
              <a:buNone/>
            </a:pPr>
            <a:endParaRPr lang="en-IE" dirty="0"/>
          </a:p>
          <a:p>
            <a:pPr marL="15875" lvl="0" indent="0">
              <a:spcBef>
                <a:spcPts val="0"/>
              </a:spcBef>
              <a:buNone/>
            </a:pPr>
            <a:r>
              <a:rPr lang="en-IE" dirty="0"/>
              <a:t>Successful in all criteria: Knowing their market and selecting the right audience. Using all kinds of media, interacting with users. Using the brand extensively to create a relation to the consumer. Leading to exceeded sales targets and becoming the number one brand for male deodorant in USA.</a:t>
            </a:r>
          </a:p>
        </p:txBody>
      </p:sp>
      <p:pic>
        <p:nvPicPr>
          <p:cNvPr id="8" name="Picture 7">
            <a:hlinkClick r:id="rId3"/>
            <a:extLst>
              <a:ext uri="{FF2B5EF4-FFF2-40B4-BE49-F238E27FC236}">
                <a16:creationId xmlns:a16="http://schemas.microsoft.com/office/drawing/2014/main" id="{4BA49916-EBD3-F842-91AB-3FA03E961AFA}"/>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509668" y="2082570"/>
            <a:ext cx="6682331" cy="4129572"/>
          </a:xfrm>
          <a:prstGeom prst="rect">
            <a:avLst/>
          </a:prstGeom>
        </p:spPr>
      </p:pic>
      <p:pic>
        <p:nvPicPr>
          <p:cNvPr id="9" name="Google Shape;800;p108" descr="We're not saying this body wash will make your man smell like a romantic millionaire jet fighter pilot, but we are insinuating it." title="Old Spice | The Man Your Man Could Smell Like">
            <a:hlinkClick r:id="rId3"/>
            <a:extLst>
              <a:ext uri="{FF2B5EF4-FFF2-40B4-BE49-F238E27FC236}">
                <a16:creationId xmlns:a16="http://schemas.microsoft.com/office/drawing/2014/main" id="{CBFCD779-9CD9-4047-9D45-83461E70C1CD}"/>
              </a:ext>
            </a:extLst>
          </p:cNvPr>
          <p:cNvPicPr preferRelativeResize="0"/>
          <p:nvPr/>
        </p:nvPicPr>
        <p:blipFill rotWithShape="1">
          <a:blip r:embed="rId5">
            <a:alphaModFix/>
          </a:blip>
          <a:srcRect l="8815" t="12739" r="4961" b="13207"/>
          <a:stretch/>
        </p:blipFill>
        <p:spPr>
          <a:xfrm>
            <a:off x="6513095" y="2412193"/>
            <a:ext cx="4747483" cy="3058165"/>
          </a:xfrm>
          <a:prstGeom prst="rect">
            <a:avLst/>
          </a:prstGeom>
          <a:noFill/>
          <a:ln>
            <a:noFill/>
          </a:ln>
        </p:spPr>
      </p:pic>
      <p:sp>
        <p:nvSpPr>
          <p:cNvPr id="10" name="Rectangle 9">
            <a:extLst>
              <a:ext uri="{FF2B5EF4-FFF2-40B4-BE49-F238E27FC236}">
                <a16:creationId xmlns:a16="http://schemas.microsoft.com/office/drawing/2014/main" id="{8A7B03B2-BBB7-A642-BC6D-D85429632C96}"/>
              </a:ext>
            </a:extLst>
          </p:cNvPr>
          <p:cNvSpPr/>
          <p:nvPr/>
        </p:nvSpPr>
        <p:spPr>
          <a:xfrm>
            <a:off x="8484530" y="5993822"/>
            <a:ext cx="1776325" cy="400110"/>
          </a:xfrm>
          <a:prstGeom prst="rect">
            <a:avLst/>
          </a:prstGeom>
        </p:spPr>
        <p:txBody>
          <a:bodyPr wrap="square">
            <a:spAutoFit/>
          </a:bodyPr>
          <a:lstStyle/>
          <a:p>
            <a:r>
              <a:rPr lang="en-CA" sz="2000" dirty="0">
                <a:solidFill>
                  <a:srgbClr val="1168B3"/>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Video Link</a:t>
            </a:r>
            <a:endParaRPr lang="en-CA" sz="2000" dirty="0">
              <a:solidFill>
                <a:srgbClr val="1168B3"/>
              </a:solidFill>
              <a:latin typeface="Calibri" panose="020F0502020204030204" pitchFamily="34" charset="0"/>
              <a:cs typeface="Calibri" panose="020F0502020204030204" pitchFamily="34" charset="0"/>
            </a:endParaRPr>
          </a:p>
        </p:txBody>
      </p:sp>
      <p:grpSp>
        <p:nvGrpSpPr>
          <p:cNvPr id="11" name="Google Shape;664;p39">
            <a:extLst>
              <a:ext uri="{FF2B5EF4-FFF2-40B4-BE49-F238E27FC236}">
                <a16:creationId xmlns:a16="http://schemas.microsoft.com/office/drawing/2014/main" id="{6D01C01D-97BF-124D-ADB2-9CB3701625EA}"/>
              </a:ext>
            </a:extLst>
          </p:cNvPr>
          <p:cNvGrpSpPr/>
          <p:nvPr/>
        </p:nvGrpSpPr>
        <p:grpSpPr>
          <a:xfrm>
            <a:off x="7963021" y="6028228"/>
            <a:ext cx="393060" cy="393060"/>
            <a:chOff x="5941025" y="3634400"/>
            <a:chExt cx="467650" cy="467650"/>
          </a:xfrm>
        </p:grpSpPr>
        <p:sp>
          <p:nvSpPr>
            <p:cNvPr id="12" name="Google Shape;665;p39">
              <a:extLst>
                <a:ext uri="{FF2B5EF4-FFF2-40B4-BE49-F238E27FC236}">
                  <a16:creationId xmlns:a16="http://schemas.microsoft.com/office/drawing/2014/main" id="{DE938F46-FF75-7C48-938D-21E5BC97B6ED}"/>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6;p39">
              <a:extLst>
                <a:ext uri="{FF2B5EF4-FFF2-40B4-BE49-F238E27FC236}">
                  <a16:creationId xmlns:a16="http://schemas.microsoft.com/office/drawing/2014/main" id="{3D186048-B081-8147-8A47-4B0C7B587BA4}"/>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7;p39">
              <a:extLst>
                <a:ext uri="{FF2B5EF4-FFF2-40B4-BE49-F238E27FC236}">
                  <a16:creationId xmlns:a16="http://schemas.microsoft.com/office/drawing/2014/main" id="{CFD5F4F9-EB7F-514C-9578-516EA6E722E4}"/>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68;p39">
              <a:extLst>
                <a:ext uri="{FF2B5EF4-FFF2-40B4-BE49-F238E27FC236}">
                  <a16:creationId xmlns:a16="http://schemas.microsoft.com/office/drawing/2014/main" id="{CE3A0D90-DB4F-A54D-A7EE-A37C0EDAC8E1}"/>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669;p39">
              <a:extLst>
                <a:ext uri="{FF2B5EF4-FFF2-40B4-BE49-F238E27FC236}">
                  <a16:creationId xmlns:a16="http://schemas.microsoft.com/office/drawing/2014/main" id="{FAE85871-3526-3B40-B704-E2B63A62E124}"/>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70;p39">
              <a:extLst>
                <a:ext uri="{FF2B5EF4-FFF2-40B4-BE49-F238E27FC236}">
                  <a16:creationId xmlns:a16="http://schemas.microsoft.com/office/drawing/2014/main" id="{9BB4EF7E-9923-A14C-B478-92B85E8B9436}"/>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5139068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109"/>
          <p:cNvSpPr txBox="1">
            <a:spLocks noGrp="1"/>
          </p:cNvSpPr>
          <p:nvPr>
            <p:ph type="body" idx="1"/>
          </p:nvPr>
        </p:nvSpPr>
        <p:spPr>
          <a:xfrm rot="-352322">
            <a:off x="464686" y="2981541"/>
            <a:ext cx="2822796" cy="102924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DB614"/>
              </a:buClr>
              <a:buSzPts val="4800"/>
              <a:buNone/>
            </a:pPr>
            <a:r>
              <a:rPr lang="en-IE" dirty="0"/>
              <a:t>Thank You</a:t>
            </a:r>
            <a:endParaRPr dirty="0"/>
          </a:p>
        </p:txBody>
      </p:sp>
      <p:sp>
        <p:nvSpPr>
          <p:cNvPr id="806" name="Google Shape;806;p109"/>
          <p:cNvSpPr txBox="1">
            <a:spLocks noGrp="1"/>
          </p:cNvSpPr>
          <p:nvPr>
            <p:ph type="body" idx="2"/>
          </p:nvPr>
        </p:nvSpPr>
        <p:spPr>
          <a:xfrm rot="-352322">
            <a:off x="3741547" y="2634812"/>
            <a:ext cx="2447713" cy="110657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600"/>
              <a:buNone/>
            </a:pPr>
            <a:r>
              <a:rPr lang="en-IE" dirty="0"/>
              <a:t>Any Questions?</a:t>
            </a:r>
            <a:endParaRPr dirty="0"/>
          </a:p>
        </p:txBody>
      </p:sp>
      <p:sp>
        <p:nvSpPr>
          <p:cNvPr id="807" name="Google Shape;807;p109"/>
          <p:cNvSpPr txBox="1">
            <a:spLocks noGrp="1"/>
          </p:cNvSpPr>
          <p:nvPr>
            <p:ph type="body" idx="3"/>
          </p:nvPr>
        </p:nvSpPr>
        <p:spPr>
          <a:xfrm>
            <a:off x="624990" y="6176832"/>
            <a:ext cx="3621977" cy="419808"/>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0"/>
              </a:spcBef>
              <a:spcAft>
                <a:spcPts val="0"/>
              </a:spcAft>
              <a:buClr>
                <a:srgbClr val="4D4D4C"/>
              </a:buClr>
              <a:buSzPts val="1375"/>
              <a:buNone/>
            </a:pPr>
            <a:r>
              <a:rPr lang="en-IE" sz="1375" u="sng" dirty="0">
                <a:solidFill>
                  <a:schemeClr val="hlink"/>
                </a:solidFill>
                <a:hlinkClick r:id="rId3"/>
              </a:rPr>
              <a:t>https://www.facebook.com/EPICopportunties/</a:t>
            </a:r>
            <a:endParaRPr sz="1375" dirty="0"/>
          </a:p>
        </p:txBody>
      </p:sp>
      <p:sp>
        <p:nvSpPr>
          <p:cNvPr id="808" name="Google Shape;808;p109"/>
          <p:cNvSpPr txBox="1">
            <a:spLocks noGrp="1"/>
          </p:cNvSpPr>
          <p:nvPr>
            <p:ph type="body" idx="4"/>
          </p:nvPr>
        </p:nvSpPr>
        <p:spPr>
          <a:xfrm>
            <a:off x="5894653" y="6158451"/>
            <a:ext cx="2470321" cy="419808"/>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0"/>
              </a:spcBef>
              <a:spcAft>
                <a:spcPts val="0"/>
              </a:spcAft>
              <a:buClr>
                <a:srgbClr val="4D4D4C"/>
              </a:buClr>
              <a:buSzPts val="1540"/>
              <a:buNone/>
            </a:pPr>
            <a:r>
              <a:rPr lang="en-IE" sz="1540" u="sng" dirty="0">
                <a:solidFill>
                  <a:schemeClr val="hlink"/>
                </a:solidFill>
                <a:hlinkClick r:id="rId4"/>
              </a:rPr>
              <a:t>www.epicopportunities.eu</a:t>
            </a:r>
            <a:endParaRPr sz="1540" dirty="0"/>
          </a:p>
          <a:p>
            <a:pPr marL="0" lvl="0" indent="0" algn="l" rtl="0">
              <a:lnSpc>
                <a:spcPct val="70000"/>
              </a:lnSpc>
              <a:spcBef>
                <a:spcPts val="1000"/>
              </a:spcBef>
              <a:spcAft>
                <a:spcPts val="0"/>
              </a:spcAft>
              <a:buClr>
                <a:srgbClr val="4D4D4C"/>
              </a:buClr>
              <a:buSzPts val="1540"/>
              <a:buNone/>
            </a:pPr>
            <a:endParaRPr sz="1540" dirty="0"/>
          </a:p>
        </p:txBody>
      </p:sp>
      <p:pic>
        <p:nvPicPr>
          <p:cNvPr id="809" name="Google Shape;809;p109"/>
          <p:cNvPicPr preferRelativeResize="0"/>
          <p:nvPr/>
        </p:nvPicPr>
        <p:blipFill rotWithShape="1">
          <a:blip r:embed="rId5">
            <a:alphaModFix/>
          </a:blip>
          <a:srcRect l="12082" t="11935" r="59586" b="26370"/>
          <a:stretch/>
        </p:blipFill>
        <p:spPr>
          <a:xfrm>
            <a:off x="4404821" y="5976642"/>
            <a:ext cx="305143" cy="400381"/>
          </a:xfrm>
          <a:prstGeom prst="rect">
            <a:avLst/>
          </a:prstGeom>
          <a:noFill/>
          <a:ln>
            <a:noFill/>
          </a:ln>
        </p:spPr>
      </p:pic>
      <p:pic>
        <p:nvPicPr>
          <p:cNvPr id="810" name="Google Shape;810;p109"/>
          <p:cNvPicPr preferRelativeResize="0"/>
          <p:nvPr/>
        </p:nvPicPr>
        <p:blipFill rotWithShape="1">
          <a:blip r:embed="rId6">
            <a:alphaModFix/>
          </a:blip>
          <a:srcRect l="8912" t="77879" r="4724" b="-4080"/>
          <a:stretch/>
        </p:blipFill>
        <p:spPr>
          <a:xfrm>
            <a:off x="8364974" y="5943369"/>
            <a:ext cx="477838" cy="466929"/>
          </a:xfrm>
          <a:prstGeom prst="ellipse">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4" name="Google Shape;58;p5">
            <a:extLst>
              <a:ext uri="{FF2B5EF4-FFF2-40B4-BE49-F238E27FC236}">
                <a16:creationId xmlns:a16="http://schemas.microsoft.com/office/drawing/2014/main" id="{D8559225-69DC-8F4B-9D5A-745354283007}"/>
              </a:ext>
            </a:extLst>
          </p:cNvPr>
          <p:cNvSpPr/>
          <p:nvPr/>
        </p:nvSpPr>
        <p:spPr>
          <a:xfrm rot="285998">
            <a:off x="-67625" y="570640"/>
            <a:ext cx="456427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88" name="Google Shape;588;p77"/>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Guerrilla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589" name="Google Shape;589;p77"/>
          <p:cNvSpPr txBox="1">
            <a:spLocks noGrp="1"/>
          </p:cNvSpPr>
          <p:nvPr>
            <p:ph type="body" idx="2"/>
          </p:nvPr>
        </p:nvSpPr>
        <p:spPr>
          <a:xfrm>
            <a:off x="658268" y="2120067"/>
            <a:ext cx="10691903"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The definition of Viral</a:t>
            </a:r>
            <a:endParaRPr sz="3200" b="1" dirty="0">
              <a:solidFill>
                <a:srgbClr val="DA2128"/>
              </a:solidFill>
            </a:endParaRPr>
          </a:p>
          <a:p>
            <a:pPr marL="0" lvl="0" indent="0" algn="l" rtl="0">
              <a:lnSpc>
                <a:spcPct val="90000"/>
              </a:lnSpc>
              <a:spcBef>
                <a:spcPts val="0"/>
              </a:spcBef>
              <a:spcAft>
                <a:spcPts val="0"/>
              </a:spcAft>
              <a:buSzPts val="3200"/>
              <a:buNone/>
            </a:pPr>
            <a:endParaRPr sz="3200" b="1" dirty="0">
              <a:solidFill>
                <a:srgbClr val="DA2128"/>
              </a:solidFill>
            </a:endParaRPr>
          </a:p>
          <a:p>
            <a:pPr marL="342900" lvl="0" indent="-342900" algn="l" rtl="0">
              <a:lnSpc>
                <a:spcPct val="90000"/>
              </a:lnSpc>
              <a:spcBef>
                <a:spcPts val="1000"/>
              </a:spcBef>
              <a:spcAft>
                <a:spcPts val="0"/>
              </a:spcAft>
              <a:buSzPts val="2400"/>
              <a:buChar char="•"/>
            </a:pPr>
            <a:r>
              <a:rPr lang="en-IE" dirty="0"/>
              <a:t>“Viral marketing is a business strategy that uses existing social networks to promote a product. Its name refers to how consumers spread information about a product with other people in their social networks, much in the same way that a virus spreads from one person to another.” (marketing-schools.org)</a:t>
            </a:r>
            <a:endParaRPr dirty="0"/>
          </a:p>
          <a:p>
            <a:pPr marL="342900" lvl="0" indent="-342900" algn="l" rtl="0">
              <a:lnSpc>
                <a:spcPct val="90000"/>
              </a:lnSpc>
              <a:spcBef>
                <a:spcPts val="1000"/>
              </a:spcBef>
              <a:spcAft>
                <a:spcPts val="0"/>
              </a:spcAft>
              <a:buSzPts val="2400"/>
              <a:buChar char="•"/>
            </a:pPr>
            <a:r>
              <a:rPr lang="en-IE" dirty="0"/>
              <a:t>Therefore, the idea behind viral marketing is to engage people to spread the message to one another through “word-of-mouth”. In the online world, this is easier than ever, allowing campaigns to grow at exponential speeds.</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5" name="Google Shape;595;p78"/>
          <p:cNvSpPr txBox="1">
            <a:spLocks noGrp="1"/>
          </p:cNvSpPr>
          <p:nvPr>
            <p:ph type="body" idx="2"/>
          </p:nvPr>
        </p:nvSpPr>
        <p:spPr>
          <a:xfrm>
            <a:off x="658268" y="2120067"/>
            <a:ext cx="11046052"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The definition of Viral</a:t>
            </a:r>
            <a:endParaRPr sz="3200" b="1" dirty="0">
              <a:solidFill>
                <a:srgbClr val="DA2128"/>
              </a:solidFill>
            </a:endParaRPr>
          </a:p>
          <a:p>
            <a:pPr marL="0" lvl="0" indent="0" algn="l" rtl="0">
              <a:lnSpc>
                <a:spcPct val="90000"/>
              </a:lnSpc>
              <a:spcBef>
                <a:spcPts val="0"/>
              </a:spcBef>
              <a:spcAft>
                <a:spcPts val="0"/>
              </a:spcAft>
              <a:buSzPts val="3200"/>
              <a:buNone/>
            </a:pPr>
            <a:endParaRPr sz="3200" b="1" dirty="0">
              <a:solidFill>
                <a:srgbClr val="DA2128"/>
              </a:solidFill>
            </a:endParaRPr>
          </a:p>
          <a:p>
            <a:pPr marL="342900" lvl="0" indent="-342900" algn="l" rtl="0">
              <a:lnSpc>
                <a:spcPct val="90000"/>
              </a:lnSpc>
              <a:spcBef>
                <a:spcPts val="1000"/>
              </a:spcBef>
              <a:spcAft>
                <a:spcPts val="0"/>
              </a:spcAft>
              <a:buSzPts val="2400"/>
              <a:buChar char="•"/>
            </a:pPr>
            <a:r>
              <a:rPr lang="en-IE" dirty="0"/>
              <a:t>The phrase “viral marketing” is often attributed to the article in </a:t>
            </a:r>
            <a:r>
              <a:rPr lang="en-IE" u="sng" dirty="0">
                <a:solidFill>
                  <a:schemeClr val="hlink"/>
                </a:solidFill>
                <a:hlinkClick r:id="rId3"/>
              </a:rPr>
              <a:t>Fast Company</a:t>
            </a:r>
            <a:r>
              <a:rPr lang="en-IE" dirty="0"/>
              <a:t> of 1996. It compared “the ultimate marketing program” to the effects of a virus. In fact, just as with a virus, a successful viral marketing campaign spreads in non-linear fashion - i.e. “infecting” people at exponential rates. One person leads to two, two lead to four, four lead to sixteen and so on.</a:t>
            </a:r>
            <a:endParaRPr dirty="0"/>
          </a:p>
          <a:p>
            <a:pPr marL="342900" lvl="0" indent="-342900" algn="l" rtl="0">
              <a:lnSpc>
                <a:spcPct val="90000"/>
              </a:lnSpc>
              <a:spcBef>
                <a:spcPts val="1000"/>
              </a:spcBef>
              <a:spcAft>
                <a:spcPts val="0"/>
              </a:spcAft>
              <a:buSzPts val="2400"/>
              <a:buChar char="•"/>
            </a:pPr>
            <a:r>
              <a:rPr lang="en-IE" dirty="0"/>
              <a:t>Once again, the best way to illustrate what viral marketing actually stands for, is through two case studies.</a:t>
            </a:r>
            <a:endParaRPr dirty="0"/>
          </a:p>
        </p:txBody>
      </p:sp>
      <p:sp>
        <p:nvSpPr>
          <p:cNvPr id="6" name="Google Shape;58;p5">
            <a:extLst>
              <a:ext uri="{FF2B5EF4-FFF2-40B4-BE49-F238E27FC236}">
                <a16:creationId xmlns:a16="http://schemas.microsoft.com/office/drawing/2014/main" id="{A8A17D71-10BA-C841-B44F-345222459C18}"/>
              </a:ext>
            </a:extLst>
          </p:cNvPr>
          <p:cNvSpPr/>
          <p:nvPr/>
        </p:nvSpPr>
        <p:spPr>
          <a:xfrm rot="285998">
            <a:off x="-67625" y="570640"/>
            <a:ext cx="456427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 name="Google Shape;588;p77">
            <a:extLst>
              <a:ext uri="{FF2B5EF4-FFF2-40B4-BE49-F238E27FC236}">
                <a16:creationId xmlns:a16="http://schemas.microsoft.com/office/drawing/2014/main" id="{D2C48F1A-6FA6-F848-931F-EA26C9B97A61}"/>
              </a:ext>
            </a:extLst>
          </p:cNvPr>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Guerrilla Marketing</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15" name="Google Shape;58;p5">
            <a:extLst>
              <a:ext uri="{FF2B5EF4-FFF2-40B4-BE49-F238E27FC236}">
                <a16:creationId xmlns:a16="http://schemas.microsoft.com/office/drawing/2014/main" id="{4F005E39-3720-2C49-BB81-9402189A5EBE}"/>
              </a:ext>
            </a:extLst>
          </p:cNvPr>
          <p:cNvSpPr/>
          <p:nvPr/>
        </p:nvSpPr>
        <p:spPr>
          <a:xfrm rot="285998">
            <a:off x="-168331" y="664029"/>
            <a:ext cx="681199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00" name="Google Shape;600;p79"/>
          <p:cNvSpPr txBox="1">
            <a:spLocks noGrp="1"/>
          </p:cNvSpPr>
          <p:nvPr>
            <p:ph type="body" idx="1"/>
          </p:nvPr>
        </p:nvSpPr>
        <p:spPr>
          <a:xfrm rot="285998">
            <a:off x="392481" y="835902"/>
            <a:ext cx="7099271"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 – Case Study</a:t>
            </a:r>
            <a:endParaRPr dirty="0"/>
          </a:p>
          <a:p>
            <a:pPr marL="0" lvl="0" indent="0" algn="l" rtl="0">
              <a:lnSpc>
                <a:spcPct val="90000"/>
              </a:lnSpc>
              <a:spcBef>
                <a:spcPts val="1000"/>
              </a:spcBef>
              <a:spcAft>
                <a:spcPts val="0"/>
              </a:spcAft>
              <a:buClr>
                <a:schemeClr val="lt1"/>
              </a:buClr>
              <a:buSzPts val="3600"/>
              <a:buNone/>
            </a:pPr>
            <a:endParaRPr dirty="0"/>
          </a:p>
        </p:txBody>
      </p:sp>
      <p:sp>
        <p:nvSpPr>
          <p:cNvPr id="601" name="Google Shape;601;p79"/>
          <p:cNvSpPr txBox="1">
            <a:spLocks noGrp="1"/>
          </p:cNvSpPr>
          <p:nvPr>
            <p:ph type="body" idx="2"/>
          </p:nvPr>
        </p:nvSpPr>
        <p:spPr>
          <a:xfrm>
            <a:off x="658268" y="1910936"/>
            <a:ext cx="5437732" cy="416914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en-IE" dirty="0"/>
              <a:t>The </a:t>
            </a:r>
            <a:r>
              <a:rPr lang="en-IE" u="sng" dirty="0">
                <a:solidFill>
                  <a:schemeClr val="hlink"/>
                </a:solidFill>
                <a:hlinkClick r:id="rId3"/>
              </a:rPr>
              <a:t>ALS Ice Bucket Challenge</a:t>
            </a:r>
            <a:r>
              <a:rPr lang="en-IE" dirty="0"/>
              <a:t> was a viral marketing campaign which encouraged people to nominate 3 others, make a donation and film themselves pouring ice cold water over their heads.</a:t>
            </a:r>
            <a:endParaRPr dirty="0"/>
          </a:p>
          <a:p>
            <a:pPr marL="342900" lvl="0" indent="-342900" algn="l" rtl="0">
              <a:lnSpc>
                <a:spcPct val="90000"/>
              </a:lnSpc>
              <a:spcBef>
                <a:spcPts val="1000"/>
              </a:spcBef>
              <a:spcAft>
                <a:spcPts val="0"/>
              </a:spcAft>
              <a:buSzPts val="2400"/>
              <a:buChar char="•"/>
            </a:pPr>
            <a:r>
              <a:rPr lang="en-IE" dirty="0"/>
              <a:t>Mainly due to its creative viral element of nomination, the campaign has resulted in $115 million of donations over an 8-week period in 2014.</a:t>
            </a:r>
            <a:endParaRPr dirty="0"/>
          </a:p>
        </p:txBody>
      </p:sp>
      <p:pic>
        <p:nvPicPr>
          <p:cNvPr id="602" name="Google Shape;602;p79" descr="Bill Gates accepts Mark Zuckerberg’s ALS Ice Bucket Challenge and nominates Elon Musk, Ryan Seacrest and Chris Anderson from TED to participate and raise awareness for ALS, also known as Lou Gehrig’s Disease." title="Bill Gates ALS Ice Bucket Challenge">
            <a:hlinkClick r:id="rId4"/>
          </p:cNvPr>
          <p:cNvPicPr preferRelativeResize="0"/>
          <p:nvPr/>
        </p:nvPicPr>
        <p:blipFill rotWithShape="1">
          <a:blip r:embed="rId5">
            <a:alphaModFix/>
          </a:blip>
          <a:srcRect l="11086" t="16571" r="1450" b="5466"/>
          <a:stretch/>
        </p:blipFill>
        <p:spPr>
          <a:xfrm>
            <a:off x="6437375" y="2242490"/>
            <a:ext cx="4815841" cy="3219526"/>
          </a:xfrm>
          <a:prstGeom prst="rect">
            <a:avLst/>
          </a:prstGeom>
          <a:noFill/>
          <a:ln>
            <a:noFill/>
          </a:ln>
        </p:spPr>
      </p:pic>
      <p:pic>
        <p:nvPicPr>
          <p:cNvPr id="6" name="Picture 5">
            <a:hlinkClick r:id="rId4"/>
            <a:extLst>
              <a:ext uri="{FF2B5EF4-FFF2-40B4-BE49-F238E27FC236}">
                <a16:creationId xmlns:a16="http://schemas.microsoft.com/office/drawing/2014/main" id="{33BFA332-4F8F-6446-A1EF-7D67961B5634}"/>
              </a:ext>
            </a:extLst>
          </p:cNvPr>
          <p:cNvPicPr>
            <a:picLocks noChangeAspect="1"/>
          </p:cNvPicPr>
          <p:nvPr/>
        </p:nvPicPr>
        <p:blipFill rotWithShape="1">
          <a:blip r:embed="rId6">
            <a:extLst>
              <a:ext uri="{28A0092B-C50C-407E-A947-70E740481C1C}">
                <a14:useLocalDpi xmlns:a14="http://schemas.microsoft.com/office/drawing/2010/main" val="0"/>
              </a:ext>
            </a:extLst>
          </a:blip>
          <a:srcRect l="8387" t="10823" r="9307" b="5574"/>
          <a:stretch/>
        </p:blipFill>
        <p:spPr>
          <a:xfrm>
            <a:off x="5509668" y="1985034"/>
            <a:ext cx="6682331" cy="4129572"/>
          </a:xfrm>
          <a:prstGeom prst="rect">
            <a:avLst/>
          </a:prstGeom>
        </p:spPr>
      </p:pic>
      <p:sp>
        <p:nvSpPr>
          <p:cNvPr id="7" name="Rectangle 6">
            <a:extLst>
              <a:ext uri="{FF2B5EF4-FFF2-40B4-BE49-F238E27FC236}">
                <a16:creationId xmlns:a16="http://schemas.microsoft.com/office/drawing/2014/main" id="{0C5908A7-FF02-0A49-B5A7-0CDF59F476FE}"/>
              </a:ext>
            </a:extLst>
          </p:cNvPr>
          <p:cNvSpPr/>
          <p:nvPr/>
        </p:nvSpPr>
        <p:spPr>
          <a:xfrm>
            <a:off x="8484530" y="6044686"/>
            <a:ext cx="5251902" cy="430887"/>
          </a:xfrm>
          <a:prstGeom prst="rect">
            <a:avLst/>
          </a:prstGeom>
        </p:spPr>
        <p:txBody>
          <a:bodyPr wrap="square">
            <a:spAutoFit/>
          </a:bodyPr>
          <a:lstStyle/>
          <a:p>
            <a:r>
              <a:rPr lang="en-CA" sz="2200" dirty="0">
                <a:solidFill>
                  <a:srgbClr val="1168B3"/>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Video Link</a:t>
            </a:r>
            <a:endParaRPr lang="en-CA" sz="2200" dirty="0">
              <a:solidFill>
                <a:srgbClr val="1168B3"/>
              </a:solidFill>
              <a:latin typeface="Calibri" panose="020F0502020204030204" pitchFamily="34" charset="0"/>
              <a:cs typeface="Calibri" panose="020F0502020204030204" pitchFamily="34" charset="0"/>
            </a:endParaRPr>
          </a:p>
        </p:txBody>
      </p:sp>
      <p:grpSp>
        <p:nvGrpSpPr>
          <p:cNvPr id="8" name="Google Shape;664;p39">
            <a:extLst>
              <a:ext uri="{FF2B5EF4-FFF2-40B4-BE49-F238E27FC236}">
                <a16:creationId xmlns:a16="http://schemas.microsoft.com/office/drawing/2014/main" id="{F94B7910-4DB0-0140-A12B-A941BF0B8D0D}"/>
              </a:ext>
            </a:extLst>
          </p:cNvPr>
          <p:cNvGrpSpPr/>
          <p:nvPr/>
        </p:nvGrpSpPr>
        <p:grpSpPr>
          <a:xfrm>
            <a:off x="7963021" y="6028228"/>
            <a:ext cx="393060" cy="393060"/>
            <a:chOff x="5941025" y="3634400"/>
            <a:chExt cx="467650" cy="467650"/>
          </a:xfrm>
        </p:grpSpPr>
        <p:sp>
          <p:nvSpPr>
            <p:cNvPr id="9" name="Google Shape;665;p39">
              <a:extLst>
                <a:ext uri="{FF2B5EF4-FFF2-40B4-BE49-F238E27FC236}">
                  <a16:creationId xmlns:a16="http://schemas.microsoft.com/office/drawing/2014/main" id="{C3B313C0-2920-824A-8D92-252543C5BE4D}"/>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6;p39">
              <a:extLst>
                <a:ext uri="{FF2B5EF4-FFF2-40B4-BE49-F238E27FC236}">
                  <a16:creationId xmlns:a16="http://schemas.microsoft.com/office/drawing/2014/main" id="{42A4B0BF-EF58-E846-B327-8B9749954F80}"/>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7;p39">
              <a:extLst>
                <a:ext uri="{FF2B5EF4-FFF2-40B4-BE49-F238E27FC236}">
                  <a16:creationId xmlns:a16="http://schemas.microsoft.com/office/drawing/2014/main" id="{DAC950BC-4B9E-C14B-A641-2BA552F0C45A}"/>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8;p39">
              <a:extLst>
                <a:ext uri="{FF2B5EF4-FFF2-40B4-BE49-F238E27FC236}">
                  <a16:creationId xmlns:a16="http://schemas.microsoft.com/office/drawing/2014/main" id="{FA44DAFB-E154-C349-99AC-09DD8182AE2E}"/>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9;p39">
              <a:extLst>
                <a:ext uri="{FF2B5EF4-FFF2-40B4-BE49-F238E27FC236}">
                  <a16:creationId xmlns:a16="http://schemas.microsoft.com/office/drawing/2014/main" id="{498F57C7-E7BC-884D-B4CE-D4981CEF60CB}"/>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70;p39">
              <a:extLst>
                <a:ext uri="{FF2B5EF4-FFF2-40B4-BE49-F238E27FC236}">
                  <a16:creationId xmlns:a16="http://schemas.microsoft.com/office/drawing/2014/main" id="{89695937-AEB7-5F49-9535-C09F763BD272}"/>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pic>
        <p:nvPicPr>
          <p:cNvPr id="16" name="Google Shape;609;p80">
            <a:extLst>
              <a:ext uri="{FF2B5EF4-FFF2-40B4-BE49-F238E27FC236}">
                <a16:creationId xmlns:a16="http://schemas.microsoft.com/office/drawing/2014/main" id="{57A3730F-D214-004D-B9DB-20B58E7CDAE7}"/>
              </a:ext>
            </a:extLst>
          </p:cNvPr>
          <p:cNvPicPr preferRelativeResize="0"/>
          <p:nvPr/>
        </p:nvPicPr>
        <p:blipFill>
          <a:blip r:embed="rId3">
            <a:alphaModFix/>
          </a:blip>
          <a:stretch>
            <a:fillRect/>
          </a:stretch>
        </p:blipFill>
        <p:spPr>
          <a:xfrm>
            <a:off x="6461586" y="2360389"/>
            <a:ext cx="4889165" cy="3211355"/>
          </a:xfrm>
          <a:prstGeom prst="rect">
            <a:avLst/>
          </a:prstGeom>
          <a:noFill/>
          <a:ln>
            <a:noFill/>
          </a:ln>
        </p:spPr>
      </p:pic>
      <p:pic>
        <p:nvPicPr>
          <p:cNvPr id="6" name="Picture 5">
            <a:extLst>
              <a:ext uri="{FF2B5EF4-FFF2-40B4-BE49-F238E27FC236}">
                <a16:creationId xmlns:a16="http://schemas.microsoft.com/office/drawing/2014/main" id="{33BFA332-4F8F-6446-A1EF-7D67961B5634}"/>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509668" y="2082570"/>
            <a:ext cx="6682331" cy="4129572"/>
          </a:xfrm>
          <a:prstGeom prst="rect">
            <a:avLst/>
          </a:prstGeom>
        </p:spPr>
      </p:pic>
      <p:sp>
        <p:nvSpPr>
          <p:cNvPr id="15" name="Google Shape;58;p5">
            <a:extLst>
              <a:ext uri="{FF2B5EF4-FFF2-40B4-BE49-F238E27FC236}">
                <a16:creationId xmlns:a16="http://schemas.microsoft.com/office/drawing/2014/main" id="{4F005E39-3720-2C49-BB81-9402189A5EBE}"/>
              </a:ext>
            </a:extLst>
          </p:cNvPr>
          <p:cNvSpPr/>
          <p:nvPr/>
        </p:nvSpPr>
        <p:spPr>
          <a:xfrm rot="285998">
            <a:off x="-168331" y="664029"/>
            <a:ext cx="681199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00" name="Google Shape;600;p79"/>
          <p:cNvSpPr txBox="1">
            <a:spLocks noGrp="1"/>
          </p:cNvSpPr>
          <p:nvPr>
            <p:ph type="body" idx="1"/>
          </p:nvPr>
        </p:nvSpPr>
        <p:spPr>
          <a:xfrm rot="285998">
            <a:off x="392481" y="835902"/>
            <a:ext cx="7099271"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 – Case Study</a:t>
            </a:r>
            <a:endParaRPr dirty="0"/>
          </a:p>
          <a:p>
            <a:pPr marL="0" lvl="0" indent="0" algn="l" rtl="0">
              <a:lnSpc>
                <a:spcPct val="90000"/>
              </a:lnSpc>
              <a:spcBef>
                <a:spcPts val="1000"/>
              </a:spcBef>
              <a:spcAft>
                <a:spcPts val="0"/>
              </a:spcAft>
              <a:buClr>
                <a:schemeClr val="lt1"/>
              </a:buClr>
              <a:buSzPts val="3600"/>
              <a:buNone/>
            </a:pPr>
            <a:endParaRPr dirty="0"/>
          </a:p>
        </p:txBody>
      </p:sp>
      <p:sp>
        <p:nvSpPr>
          <p:cNvPr id="601" name="Google Shape;601;p79"/>
          <p:cNvSpPr txBox="1">
            <a:spLocks noGrp="1"/>
          </p:cNvSpPr>
          <p:nvPr>
            <p:ph type="body" idx="2"/>
          </p:nvPr>
        </p:nvSpPr>
        <p:spPr>
          <a:xfrm>
            <a:off x="658268" y="1910936"/>
            <a:ext cx="5644996" cy="4169140"/>
          </a:xfrm>
          <a:prstGeom prst="rect">
            <a:avLst/>
          </a:prstGeom>
          <a:noFill/>
          <a:ln>
            <a:noFill/>
          </a:ln>
        </p:spPr>
        <p:txBody>
          <a:bodyPr spcFirstLastPara="1" wrap="square" lIns="91425" tIns="45700" rIns="91425" bIns="45700" anchor="t" anchorCtr="0">
            <a:noAutofit/>
          </a:bodyPr>
          <a:lstStyle/>
          <a:p>
            <a:pPr marL="342900" lvl="0" indent="-342900"/>
            <a:r>
              <a:rPr lang="en-IE" dirty="0"/>
              <a:t>Area 51 is a US military base in Nevada; popularly known as the site “studying aliens”. In 2019, what started as a prank Facebook event, led to hundreds of people flocking to Nevada to “Storm Area 51”.</a:t>
            </a:r>
          </a:p>
          <a:p>
            <a:pPr marL="342900" lvl="0" indent="-342900"/>
            <a:r>
              <a:rPr lang="en-IE" dirty="0"/>
              <a:t>While this could have had very negative consequences (this is an active military base with restricted access), the event turned out to create a lot of business opportunities in the vicinity.</a:t>
            </a:r>
          </a:p>
        </p:txBody>
      </p:sp>
    </p:spTree>
    <p:extLst>
      <p:ext uri="{BB962C8B-B14F-4D97-AF65-F5344CB8AC3E}">
        <p14:creationId xmlns:p14="http://schemas.microsoft.com/office/powerpoint/2010/main" val="2026833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pic>
        <p:nvPicPr>
          <p:cNvPr id="7" name="Google Shape;616;p81">
            <a:extLst>
              <a:ext uri="{FF2B5EF4-FFF2-40B4-BE49-F238E27FC236}">
                <a16:creationId xmlns:a16="http://schemas.microsoft.com/office/drawing/2014/main" id="{3273CE19-ECF4-B545-A968-13FA7B1AB338}"/>
              </a:ext>
            </a:extLst>
          </p:cNvPr>
          <p:cNvPicPr preferRelativeResize="0"/>
          <p:nvPr/>
        </p:nvPicPr>
        <p:blipFill rotWithShape="1">
          <a:blip r:embed="rId3">
            <a:alphaModFix/>
          </a:blip>
          <a:srcRect l="25475" t="2410" r="24990" b="21529"/>
          <a:stretch/>
        </p:blipFill>
        <p:spPr>
          <a:xfrm>
            <a:off x="6458236" y="2330384"/>
            <a:ext cx="4892515" cy="3330244"/>
          </a:xfrm>
          <a:prstGeom prst="rect">
            <a:avLst/>
          </a:prstGeom>
          <a:noFill/>
          <a:ln>
            <a:noFill/>
          </a:ln>
        </p:spPr>
      </p:pic>
      <p:pic>
        <p:nvPicPr>
          <p:cNvPr id="6" name="Picture 5">
            <a:extLst>
              <a:ext uri="{FF2B5EF4-FFF2-40B4-BE49-F238E27FC236}">
                <a16:creationId xmlns:a16="http://schemas.microsoft.com/office/drawing/2014/main" id="{33BFA332-4F8F-6446-A1EF-7D67961B5634}"/>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509668" y="2082570"/>
            <a:ext cx="6682331" cy="4129572"/>
          </a:xfrm>
          <a:prstGeom prst="rect">
            <a:avLst/>
          </a:prstGeom>
        </p:spPr>
      </p:pic>
      <p:sp>
        <p:nvSpPr>
          <p:cNvPr id="15" name="Google Shape;58;p5">
            <a:extLst>
              <a:ext uri="{FF2B5EF4-FFF2-40B4-BE49-F238E27FC236}">
                <a16:creationId xmlns:a16="http://schemas.microsoft.com/office/drawing/2014/main" id="{4F005E39-3720-2C49-BB81-9402189A5EBE}"/>
              </a:ext>
            </a:extLst>
          </p:cNvPr>
          <p:cNvSpPr/>
          <p:nvPr/>
        </p:nvSpPr>
        <p:spPr>
          <a:xfrm rot="285998">
            <a:off x="-168331" y="664029"/>
            <a:ext cx="681199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00" name="Google Shape;600;p79"/>
          <p:cNvSpPr txBox="1">
            <a:spLocks noGrp="1"/>
          </p:cNvSpPr>
          <p:nvPr>
            <p:ph type="body" idx="1"/>
          </p:nvPr>
        </p:nvSpPr>
        <p:spPr>
          <a:xfrm rot="285998">
            <a:off x="392481" y="835902"/>
            <a:ext cx="7099271"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 – Case Study</a:t>
            </a:r>
            <a:endParaRPr dirty="0"/>
          </a:p>
          <a:p>
            <a:pPr marL="0" lvl="0" indent="0" algn="l" rtl="0">
              <a:lnSpc>
                <a:spcPct val="90000"/>
              </a:lnSpc>
              <a:spcBef>
                <a:spcPts val="1000"/>
              </a:spcBef>
              <a:spcAft>
                <a:spcPts val="0"/>
              </a:spcAft>
              <a:buClr>
                <a:schemeClr val="lt1"/>
              </a:buClr>
              <a:buSzPts val="3600"/>
              <a:buNone/>
            </a:pPr>
            <a:endParaRPr dirty="0"/>
          </a:p>
        </p:txBody>
      </p:sp>
      <p:sp>
        <p:nvSpPr>
          <p:cNvPr id="601" name="Google Shape;601;p79"/>
          <p:cNvSpPr txBox="1">
            <a:spLocks noGrp="1"/>
          </p:cNvSpPr>
          <p:nvPr>
            <p:ph type="body" idx="2"/>
          </p:nvPr>
        </p:nvSpPr>
        <p:spPr>
          <a:xfrm>
            <a:off x="658268" y="1910936"/>
            <a:ext cx="5644996" cy="4169140"/>
          </a:xfrm>
          <a:prstGeom prst="rect">
            <a:avLst/>
          </a:prstGeom>
          <a:noFill/>
          <a:ln>
            <a:noFill/>
          </a:ln>
        </p:spPr>
        <p:txBody>
          <a:bodyPr spcFirstLastPara="1" wrap="square" lIns="91425" tIns="45700" rIns="91425" bIns="45700" anchor="t" anchorCtr="0">
            <a:noAutofit/>
          </a:bodyPr>
          <a:lstStyle/>
          <a:p>
            <a:pPr marL="342900" lvl="0" indent="-342900"/>
            <a:r>
              <a:rPr lang="en-IE" dirty="0"/>
              <a:t>The creator of the meme quickly turned the event into “Alpenstock”, capitalising on the popularity of the Facebook event and offering people an opportunity to party in nearby Las Vegas.</a:t>
            </a:r>
          </a:p>
          <a:p>
            <a:pPr marL="342900" lvl="0" indent="-342900"/>
            <a:r>
              <a:rPr lang="en-IE" dirty="0"/>
              <a:t>In the town close to Area 51 residents have organised their own festival to monetise the meme. While brands like Bud Light and Arby’s have created bespoke marketing campaigns aimed at those interested in the event.</a:t>
            </a:r>
          </a:p>
        </p:txBody>
      </p:sp>
    </p:spTree>
    <p:extLst>
      <p:ext uri="{BB962C8B-B14F-4D97-AF65-F5344CB8AC3E}">
        <p14:creationId xmlns:p14="http://schemas.microsoft.com/office/powerpoint/2010/main" val="23037279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a:extLst>
              <a:ext uri="{FF2B5EF4-FFF2-40B4-BE49-F238E27FC236}">
                <a16:creationId xmlns:a16="http://schemas.microsoft.com/office/drawing/2014/main" id="{494A0851-5D39-C94C-BCDB-34BCE4354F93}"/>
              </a:ext>
            </a:extLst>
          </p:cNvPr>
          <p:cNvSpPr/>
          <p:nvPr/>
        </p:nvSpPr>
        <p:spPr>
          <a:xfrm>
            <a:off x="6228523" y="13252"/>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rcRect/>
            <a:stretch>
              <a:fillRect l="-193793" t="-68715" r="-2237" b="-8155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6">
            <a:extLst>
              <a:ext uri="{FF2B5EF4-FFF2-40B4-BE49-F238E27FC236}">
                <a16:creationId xmlns:a16="http://schemas.microsoft.com/office/drawing/2014/main" id="{C15647F9-1769-DA48-8D28-55B3ACB7A2C3}"/>
              </a:ext>
            </a:extLst>
          </p:cNvPr>
          <p:cNvSpPr/>
          <p:nvPr/>
        </p:nvSpPr>
        <p:spPr>
          <a:xfrm>
            <a:off x="6228522" y="-60039"/>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rcRect/>
            <a:stretch>
              <a:fillRect l="20363" t="16069" r="-7143" b="1056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Google Shape;144;p15">
            <a:extLst>
              <a:ext uri="{FF2B5EF4-FFF2-40B4-BE49-F238E27FC236}">
                <a16:creationId xmlns:a16="http://schemas.microsoft.com/office/drawing/2014/main" id="{5919A53A-655F-4C4D-9E9B-EFADAC3A72CA}"/>
              </a:ext>
            </a:extLst>
          </p:cNvPr>
          <p:cNvSpPr/>
          <p:nvPr/>
        </p:nvSpPr>
        <p:spPr>
          <a:xfrm rot="256793" flipH="1">
            <a:off x="-93588" y="636022"/>
            <a:ext cx="6993955" cy="949617"/>
          </a:xfrm>
          <a:prstGeom prst="rect">
            <a:avLst/>
          </a:prstGeom>
          <a:solidFill>
            <a:srgbClr val="1268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 name="Graphic 9" descr="Clipboard">
            <a:extLst>
              <a:ext uri="{FF2B5EF4-FFF2-40B4-BE49-F238E27FC236}">
                <a16:creationId xmlns:a16="http://schemas.microsoft.com/office/drawing/2014/main" id="{705395D8-9B5D-0040-A8E0-1FE9C4BFE7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435042"/>
            <a:ext cx="1366728" cy="1366728"/>
          </a:xfrm>
          <a:prstGeom prst="rect">
            <a:avLst/>
          </a:prstGeom>
        </p:spPr>
      </p:pic>
      <p:pic>
        <p:nvPicPr>
          <p:cNvPr id="13" name="Google Shape;143;p15">
            <a:extLst>
              <a:ext uri="{FF2B5EF4-FFF2-40B4-BE49-F238E27FC236}">
                <a16:creationId xmlns:a16="http://schemas.microsoft.com/office/drawing/2014/main" id="{843AAAAD-6AA8-4346-80CF-CCDDD7A72454}"/>
              </a:ext>
            </a:extLst>
          </p:cNvPr>
          <p:cNvPicPr preferRelativeResize="0"/>
          <p:nvPr/>
        </p:nvPicPr>
        <p:blipFill rotWithShape="1">
          <a:blip r:embed="rId6">
            <a:alphaModFix/>
          </a:blip>
          <a:srcRect/>
          <a:stretch/>
        </p:blipFill>
        <p:spPr>
          <a:xfrm>
            <a:off x="-939314" y="-2471809"/>
            <a:ext cx="4590288" cy="4126992"/>
          </a:xfrm>
          <a:prstGeom prst="rect">
            <a:avLst/>
          </a:prstGeom>
          <a:noFill/>
          <a:ln>
            <a:noFill/>
          </a:ln>
        </p:spPr>
      </p:pic>
      <p:sp>
        <p:nvSpPr>
          <p:cNvPr id="323" name="Google Shape;323;p37"/>
          <p:cNvSpPr txBox="1">
            <a:spLocks noGrp="1"/>
          </p:cNvSpPr>
          <p:nvPr>
            <p:ph type="body" idx="1"/>
          </p:nvPr>
        </p:nvSpPr>
        <p:spPr>
          <a:xfrm>
            <a:off x="669236" y="1421690"/>
            <a:ext cx="6906171" cy="4061001"/>
          </a:xfrm>
          <a:prstGeom prst="rect">
            <a:avLst/>
          </a:prstGeom>
          <a:noFill/>
          <a:ln>
            <a:noFill/>
          </a:ln>
        </p:spPr>
        <p:txBody>
          <a:bodyPr spcFirstLastPara="1" wrap="square" lIns="91425" tIns="45700" rIns="91425" bIns="45700" anchor="t" anchorCtr="0">
            <a:noAutofit/>
          </a:bodyPr>
          <a:lstStyle/>
          <a:p>
            <a:pPr marL="0" lvl="0" indent="0"/>
            <a:r>
              <a:rPr lang="en-IE" sz="2800" b="1" dirty="0">
                <a:solidFill>
                  <a:srgbClr val="FDB613"/>
                </a:solidFill>
              </a:rPr>
              <a:t>ACTIVITY</a:t>
            </a:r>
          </a:p>
          <a:p>
            <a:pPr marL="0" lvl="0" indent="0">
              <a:buSzPts val="2800"/>
            </a:pPr>
            <a:endParaRPr lang="en-IE" sz="1400" dirty="0">
              <a:solidFill>
                <a:schemeClr val="bg1"/>
              </a:solidFill>
            </a:endParaRPr>
          </a:p>
          <a:p>
            <a:pPr marL="342900" lvl="0" indent="-342900">
              <a:spcBef>
                <a:spcPts val="400"/>
              </a:spcBef>
              <a:buClr>
                <a:srgbClr val="FDB613"/>
              </a:buClr>
              <a:buChar char="•"/>
            </a:pPr>
            <a:r>
              <a:rPr lang="en-IE" dirty="0">
                <a:solidFill>
                  <a:schemeClr val="bg1"/>
                </a:solidFill>
              </a:rPr>
              <a:t>Research the web for Viral campaigns and pick one.</a:t>
            </a:r>
          </a:p>
          <a:p>
            <a:pPr marL="342900" lvl="0" indent="-342900">
              <a:spcBef>
                <a:spcPts val="400"/>
              </a:spcBef>
              <a:buClr>
                <a:srgbClr val="FDB613"/>
              </a:buClr>
              <a:buChar char="•"/>
            </a:pPr>
            <a:r>
              <a:rPr lang="en-IE" dirty="0">
                <a:solidFill>
                  <a:schemeClr val="bg1"/>
                </a:solidFill>
              </a:rPr>
              <a:t>Break down the elements of the campaign and its effectiveness.</a:t>
            </a:r>
          </a:p>
          <a:p>
            <a:pPr marL="714375" lvl="1" indent="-349250" algn="l">
              <a:spcBef>
                <a:spcPts val="400"/>
              </a:spcBef>
              <a:buClr>
                <a:srgbClr val="FDB613"/>
              </a:buClr>
            </a:pPr>
            <a:r>
              <a:rPr lang="en-IE" dirty="0">
                <a:solidFill>
                  <a:schemeClr val="bg1"/>
                </a:solidFill>
              </a:rPr>
              <a:t>- What makes it so likely to be shared?</a:t>
            </a:r>
          </a:p>
          <a:p>
            <a:pPr marL="714375" lvl="1" indent="-349250" algn="l">
              <a:spcBef>
                <a:spcPts val="400"/>
              </a:spcBef>
              <a:buClr>
                <a:srgbClr val="FDB613"/>
              </a:buClr>
            </a:pPr>
            <a:r>
              <a:rPr lang="en-IE" dirty="0">
                <a:solidFill>
                  <a:schemeClr val="bg1"/>
                </a:solidFill>
              </a:rPr>
              <a:t>- How is it relevant to the audience?</a:t>
            </a:r>
          </a:p>
          <a:p>
            <a:pPr marL="587375" lvl="1" indent="-222250" algn="l">
              <a:spcBef>
                <a:spcPts val="400"/>
              </a:spcBef>
              <a:buClr>
                <a:srgbClr val="FDB613"/>
              </a:buClr>
            </a:pPr>
            <a:r>
              <a:rPr lang="en-IE" dirty="0">
                <a:solidFill>
                  <a:schemeClr val="bg1"/>
                </a:solidFill>
              </a:rPr>
              <a:t>- Was the audience engaged and did the brand manage to generate awareness?</a:t>
            </a:r>
          </a:p>
          <a:p>
            <a:pPr marL="714375" lvl="1" indent="-349250" algn="l">
              <a:spcBef>
                <a:spcPts val="400"/>
              </a:spcBef>
              <a:buClr>
                <a:srgbClr val="FDB613"/>
              </a:buClr>
            </a:pPr>
            <a:r>
              <a:rPr lang="en-IE" dirty="0">
                <a:solidFill>
                  <a:schemeClr val="bg1"/>
                </a:solidFill>
              </a:rPr>
              <a:t>- Did the brand benefit?</a:t>
            </a:r>
          </a:p>
          <a:p>
            <a:pPr marL="342900" lvl="0" indent="-342900">
              <a:spcBef>
                <a:spcPts val="400"/>
              </a:spcBef>
              <a:buClr>
                <a:srgbClr val="FDB613"/>
              </a:buClr>
              <a:buChar char="•"/>
            </a:pPr>
            <a:r>
              <a:rPr lang="en-IE" dirty="0">
                <a:solidFill>
                  <a:schemeClr val="bg1"/>
                </a:solidFill>
              </a:rPr>
              <a:t>How can something similar be used                                for your brand and product? </a:t>
            </a:r>
          </a:p>
        </p:txBody>
      </p:sp>
    </p:spTree>
    <p:extLst>
      <p:ext uri="{BB962C8B-B14F-4D97-AF65-F5344CB8AC3E}">
        <p14:creationId xmlns:p14="http://schemas.microsoft.com/office/powerpoint/2010/main" val="805127428"/>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563</TotalTime>
  <Words>2761</Words>
  <Application>Microsoft Macintosh PowerPoint</Application>
  <PresentationFormat>Widescreen</PresentationFormat>
  <Paragraphs>189</Paragraphs>
  <Slides>37</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Times New Roman</vt:lpstr>
      <vt:lpstr>Calibri</vt:lpstr>
      <vt:lpstr>Arial</vt:lpstr>
      <vt:lpstr>Quattrocento Sans</vt:lpstr>
      <vt:lpstr>Merriweather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Magan</dc:creator>
  <cp:lastModifiedBy>Gillian Keane</cp:lastModifiedBy>
  <cp:revision>66</cp:revision>
  <dcterms:modified xsi:type="dcterms:W3CDTF">2020-09-23T18:01:19Z</dcterms:modified>
</cp:coreProperties>
</file>