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omments/comment1.xml" ContentType="application/vnd.openxmlformats-officedocument.presentationml.comment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omments/comment2.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0"/>
  </p:notesMasterIdLst>
  <p:sldIdLst>
    <p:sldId id="318" r:id="rId2"/>
    <p:sldId id="396" r:id="rId3"/>
    <p:sldId id="403" r:id="rId4"/>
    <p:sldId id="818" r:id="rId5"/>
    <p:sldId id="304" r:id="rId6"/>
    <p:sldId id="476" r:id="rId7"/>
    <p:sldId id="684" r:id="rId8"/>
    <p:sldId id="491" r:id="rId9"/>
    <p:sldId id="810" r:id="rId10"/>
    <p:sldId id="767" r:id="rId11"/>
    <p:sldId id="768" r:id="rId12"/>
    <p:sldId id="755" r:id="rId13"/>
    <p:sldId id="448" r:id="rId14"/>
    <p:sldId id="940" r:id="rId15"/>
    <p:sldId id="756" r:id="rId16"/>
    <p:sldId id="939" r:id="rId17"/>
    <p:sldId id="938" r:id="rId18"/>
    <p:sldId id="922" r:id="rId19"/>
    <p:sldId id="937" r:id="rId20"/>
    <p:sldId id="902" r:id="rId21"/>
    <p:sldId id="920" r:id="rId22"/>
    <p:sldId id="757" r:id="rId23"/>
    <p:sldId id="761" r:id="rId24"/>
    <p:sldId id="936" r:id="rId25"/>
    <p:sldId id="759" r:id="rId26"/>
    <p:sldId id="754" r:id="rId27"/>
    <p:sldId id="770" r:id="rId28"/>
    <p:sldId id="935" r:id="rId29"/>
    <p:sldId id="412" r:id="rId30"/>
    <p:sldId id="888" r:id="rId31"/>
    <p:sldId id="477" r:id="rId32"/>
    <p:sldId id="484" r:id="rId33"/>
    <p:sldId id="934" r:id="rId34"/>
    <p:sldId id="485" r:id="rId35"/>
    <p:sldId id="933" r:id="rId36"/>
    <p:sldId id="819" r:id="rId37"/>
    <p:sldId id="486" r:id="rId38"/>
    <p:sldId id="820" r:id="rId39"/>
    <p:sldId id="487" r:id="rId40"/>
    <p:sldId id="824" r:id="rId41"/>
    <p:sldId id="488" r:id="rId42"/>
    <p:sldId id="489" r:id="rId43"/>
    <p:sldId id="490" r:id="rId44"/>
    <p:sldId id="492" r:id="rId45"/>
    <p:sldId id="493" r:id="rId46"/>
    <p:sldId id="932" r:id="rId47"/>
    <p:sldId id="688" r:id="rId48"/>
    <p:sldId id="925" r:id="rId49"/>
    <p:sldId id="917" r:id="rId50"/>
    <p:sldId id="918" r:id="rId51"/>
    <p:sldId id="827" r:id="rId52"/>
    <p:sldId id="410" r:id="rId53"/>
    <p:sldId id="416" r:id="rId54"/>
    <p:sldId id="424" r:id="rId55"/>
    <p:sldId id="931" r:id="rId56"/>
    <p:sldId id="433" r:id="rId57"/>
    <p:sldId id="435" r:id="rId58"/>
    <p:sldId id="930" r:id="rId59"/>
    <p:sldId id="903" r:id="rId60"/>
    <p:sldId id="929" r:id="rId61"/>
    <p:sldId id="771" r:id="rId62"/>
    <p:sldId id="437" r:id="rId63"/>
    <p:sldId id="762" r:id="rId64"/>
    <p:sldId id="928" r:id="rId65"/>
    <p:sldId id="927" r:id="rId66"/>
    <p:sldId id="926" r:id="rId67"/>
    <p:sldId id="812" r:id="rId68"/>
    <p:sldId id="896" r:id="rId6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Orla Casey" initials="OC" lastIdx="34" clrIdx="0">
    <p:extLst>
      <p:ext uri="{19B8F6BF-5375-455C-9EA6-DF929625EA0E}">
        <p15:presenceInfo xmlns:p15="http://schemas.microsoft.com/office/powerpoint/2012/main" userId="f0c6d9f0e8bc30f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2128"/>
    <a:srgbClr val="4D4D4C"/>
    <a:srgbClr val="1268B3"/>
    <a:srgbClr val="F15A2A"/>
    <a:srgbClr val="FDB614"/>
    <a:srgbClr val="EEDC00"/>
    <a:srgbClr val="622650"/>
    <a:srgbClr val="085156"/>
    <a:srgbClr val="B52372"/>
    <a:srgbClr val="FFD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65" autoAdjust="0"/>
    <p:restoredTop sz="79380" autoAdjust="0"/>
  </p:normalViewPr>
  <p:slideViewPr>
    <p:cSldViewPr snapToGrid="0" snapToObjects="1">
      <p:cViewPr varScale="1">
        <p:scale>
          <a:sx n="48" d="100"/>
          <a:sy n="48" d="100"/>
        </p:scale>
        <p:origin x="86" y="5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20" d="100"/>
        <a:sy n="120"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19-11-03T07:27:40.974" idx="4">
    <p:pos x="10" y="10"/>
    <p:text>Need to change the wording of this away from the property rental to the tours, experiencemerchansise our youth audience - perhaps call it Place based Opportinities.</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11-03T07:36:30.563" idx="14">
    <p:pos x="10" y="10"/>
    <p:text>Just reword hte text to simplify that fashion is a key opportunity for pop culture entrepreneurs</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27C4A2-7988-6643-81CC-A0DA021CADC6}" type="datetimeFigureOut">
              <a:rPr lang="en-US" smtClean="0"/>
              <a:t>10/10/2020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AE25547-4A32-6147-ADC5-EFE816487606}" type="slidenum">
              <a:rPr lang="en-US" smtClean="0"/>
              <a:t>‹#›</a:t>
            </a:fld>
            <a:endParaRPr lang="en-US"/>
          </a:p>
        </p:txBody>
      </p:sp>
    </p:spTree>
    <p:extLst>
      <p:ext uri="{BB962C8B-B14F-4D97-AF65-F5344CB8AC3E}">
        <p14:creationId xmlns:p14="http://schemas.microsoft.com/office/powerpoint/2010/main" val="19599460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evoke.ie/2018/09/21/life-style/stunning-donegal-cabin-airbnb"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s://www.mindtools.com/pages/article/newCT_02.htm" TargetMode="External"/><Relationship Id="rId2" Type="http://schemas.openxmlformats.org/officeDocument/2006/relationships/slide" Target="../slides/slide34.xml"/><Relationship Id="rId1" Type="http://schemas.openxmlformats.org/officeDocument/2006/relationships/notesMaster" Target="../notesMasters/notesMaster1.xml"/><Relationship Id="rId4" Type="http://schemas.openxmlformats.org/officeDocument/2006/relationships/hyperlink" Target="https://pdst.ie/sites/default/files/Student%20enterprise%20manual.pdf" TargetMode="Externa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Is the process of generating lots and lots of possible and viable business ideas that you can evaluate against </a:t>
            </a:r>
            <a:r>
              <a:rPr lang="en-IE" b="1" dirty="0"/>
              <a:t>your </a:t>
            </a:r>
            <a:r>
              <a:rPr lang="en-IE" dirty="0"/>
              <a:t>personal and social or financial goals</a:t>
            </a:r>
            <a:r>
              <a:rPr lang="en-IE" b="1" dirty="0"/>
              <a:t>,</a:t>
            </a:r>
            <a:r>
              <a:rPr lang="en-IE" b="1" baseline="0" dirty="0"/>
              <a:t> </a:t>
            </a:r>
            <a:r>
              <a:rPr lang="en-IE" b="1" dirty="0"/>
              <a:t>choosing </a:t>
            </a:r>
            <a:r>
              <a:rPr lang="en-IE" dirty="0"/>
              <a:t>one to progress and develop into a sound business. </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6</a:t>
            </a:fld>
            <a:endParaRPr lang="en-US"/>
          </a:p>
        </p:txBody>
      </p:sp>
    </p:spTree>
    <p:extLst>
      <p:ext uri="{BB962C8B-B14F-4D97-AF65-F5344CB8AC3E}">
        <p14:creationId xmlns:p14="http://schemas.microsoft.com/office/powerpoint/2010/main" val="3605110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hyperlink doesn’t open automatically for me, it takes a right click and then open hyperlink. Perhaps this is just how it is meant to be,</a:t>
            </a:r>
            <a:r>
              <a:rPr lang="en-GB" baseline="0" dirty="0"/>
              <a:t> I’m no kind of techno geek.</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20</a:t>
            </a:fld>
            <a:endParaRPr lang="en-US"/>
          </a:p>
        </p:txBody>
      </p:sp>
    </p:spTree>
    <p:extLst>
      <p:ext uri="{BB962C8B-B14F-4D97-AF65-F5344CB8AC3E}">
        <p14:creationId xmlns:p14="http://schemas.microsoft.com/office/powerpoint/2010/main" val="16250887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Not sure if you meant these to open</a:t>
            </a:r>
            <a:r>
              <a:rPr lang="en-GB" baseline="0" dirty="0"/>
              <a:t> as links – the process is the same as the previous slide, but it does work.</a:t>
            </a:r>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21</a:t>
            </a:fld>
            <a:endParaRPr lang="en-US"/>
          </a:p>
        </p:txBody>
      </p:sp>
    </p:spTree>
    <p:extLst>
      <p:ext uri="{BB962C8B-B14F-4D97-AF65-F5344CB8AC3E}">
        <p14:creationId xmlns:p14="http://schemas.microsoft.com/office/powerpoint/2010/main" val="332226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Tours to popular locations </a:t>
            </a:r>
            <a:r>
              <a:rPr lang="en-IE" b="1" dirty="0"/>
              <a:t>with an</a:t>
            </a:r>
            <a:r>
              <a:rPr lang="en-IE" b="1" baseline="0" dirty="0"/>
              <a:t> experience attached </a:t>
            </a:r>
            <a:r>
              <a:rPr lang="en-IE" dirty="0"/>
              <a:t>are hugely popular</a:t>
            </a:r>
            <a:r>
              <a:rPr lang="en-IE" b="1" dirty="0"/>
              <a:t>. Think </a:t>
            </a:r>
            <a:r>
              <a:rPr lang="en-IE" dirty="0"/>
              <a:t>of </a:t>
            </a:r>
            <a:r>
              <a:rPr lang="en-IE" b="1" dirty="0"/>
              <a:t>Game of Thrones </a:t>
            </a:r>
            <a:r>
              <a:rPr lang="nn-NO" dirty="0"/>
              <a:t>King's Landing Gate: Mdina, Malta,</a:t>
            </a:r>
            <a:r>
              <a:rPr lang="en-IE" dirty="0"/>
              <a:t>The Road From King's Landing: Dark Hedges, Northern Ireland, </a:t>
            </a:r>
            <a:r>
              <a:rPr lang="en-IE" dirty="0" err="1"/>
              <a:t>Daenery's</a:t>
            </a:r>
            <a:r>
              <a:rPr lang="en-IE" dirty="0"/>
              <a:t> And </a:t>
            </a:r>
            <a:r>
              <a:rPr lang="en-IE" dirty="0" err="1"/>
              <a:t>Dragos</a:t>
            </a:r>
            <a:r>
              <a:rPr lang="en-IE" dirty="0"/>
              <a:t> Wedding: Azure Window, Malta, Iron Island: </a:t>
            </a:r>
            <a:r>
              <a:rPr lang="en-IE" dirty="0" err="1"/>
              <a:t>Murlough</a:t>
            </a:r>
            <a:r>
              <a:rPr lang="en-IE" dirty="0"/>
              <a:t> Bay, Northern Ireland.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b="0" dirty="0"/>
              <a:t>Many business ventures </a:t>
            </a:r>
            <a:r>
              <a:rPr lang="en-IE" b="1" dirty="0"/>
              <a:t>(add on or)</a:t>
            </a:r>
            <a:r>
              <a:rPr lang="en-IE" b="1" baseline="0" dirty="0"/>
              <a:t> </a:t>
            </a:r>
            <a:r>
              <a:rPr lang="en-IE" b="0" dirty="0"/>
              <a:t>add to these tours and experiences by including </a:t>
            </a:r>
            <a:r>
              <a:rPr lang="en-IE" dirty="0"/>
              <a:t>merchandise, re-enacting scenes with role plays, scene photos, </a:t>
            </a:r>
            <a:r>
              <a:rPr lang="en-IE" b="1" dirty="0"/>
              <a:t>(photographic and artistic frameworks,) </a:t>
            </a:r>
            <a:r>
              <a:rPr lang="en-IE" dirty="0"/>
              <a:t>guided tours, (</a:t>
            </a:r>
            <a:r>
              <a:rPr lang="en-IE" b="1" dirty="0"/>
              <a:t>village and) </a:t>
            </a:r>
            <a:r>
              <a:rPr lang="en-IE" dirty="0"/>
              <a:t>costume props, themed cafes, pubs and food trucks etc. These film locations also help to showcase destinations, scenic spots and buildings and encourage visitors to tour the property and museums and often </a:t>
            </a:r>
            <a:r>
              <a:rPr lang="en-IE" b="1" dirty="0"/>
              <a:t>make </a:t>
            </a:r>
            <a:r>
              <a:rPr lang="en-IE" dirty="0"/>
              <a:t>them famous attractions.</a:t>
            </a:r>
          </a:p>
          <a:p>
            <a:endParaRPr lang="en-GB" b="0" dirty="0"/>
          </a:p>
        </p:txBody>
      </p:sp>
      <p:sp>
        <p:nvSpPr>
          <p:cNvPr id="4" name="Slide Number Placeholder 3"/>
          <p:cNvSpPr>
            <a:spLocks noGrp="1"/>
          </p:cNvSpPr>
          <p:nvPr>
            <p:ph type="sldNum" sz="quarter" idx="10"/>
          </p:nvPr>
        </p:nvSpPr>
        <p:spPr/>
        <p:txBody>
          <a:bodyPr/>
          <a:lstStyle/>
          <a:p>
            <a:fld id="{9AE25547-4A32-6147-ADC5-EFE816487606}" type="slidenum">
              <a:rPr lang="en-US" smtClean="0"/>
              <a:t>22</a:t>
            </a:fld>
            <a:endParaRPr lang="en-US"/>
          </a:p>
        </p:txBody>
      </p:sp>
    </p:spTree>
    <p:extLst>
      <p:ext uri="{BB962C8B-B14F-4D97-AF65-F5344CB8AC3E}">
        <p14:creationId xmlns:p14="http://schemas.microsoft.com/office/powerpoint/2010/main" val="26834428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23</a:t>
            </a:fld>
            <a:endParaRPr lang="en-US" dirty="0"/>
          </a:p>
        </p:txBody>
      </p:sp>
    </p:spTree>
    <p:extLst>
      <p:ext uri="{BB962C8B-B14F-4D97-AF65-F5344CB8AC3E}">
        <p14:creationId xmlns:p14="http://schemas.microsoft.com/office/powerpoint/2010/main" val="17196723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24</a:t>
            </a:fld>
            <a:endParaRPr lang="en-US"/>
          </a:p>
        </p:txBody>
      </p:sp>
    </p:spTree>
    <p:extLst>
      <p:ext uri="{BB962C8B-B14F-4D97-AF65-F5344CB8AC3E}">
        <p14:creationId xmlns:p14="http://schemas.microsoft.com/office/powerpoint/2010/main" val="8523890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It</a:t>
            </a:r>
            <a:r>
              <a:rPr lang="en-IE" dirty="0"/>
              <a:t> might take some significant </a:t>
            </a:r>
            <a:r>
              <a:rPr lang="en-IE" dirty="0" err="1"/>
              <a:t>startup</a:t>
            </a:r>
            <a:r>
              <a:rPr lang="en-IE" dirty="0"/>
              <a:t> capital to make high quality replicas of some of our favourite pop culture icons</a:t>
            </a:r>
            <a:r>
              <a:rPr lang="en-IE" b="1" dirty="0"/>
              <a:t> and </a:t>
            </a:r>
            <a:r>
              <a:rPr lang="en-IE" dirty="0"/>
              <a:t>be careful to observe </a:t>
            </a:r>
            <a:r>
              <a:rPr lang="en-IE" b="1" dirty="0"/>
              <a:t>copyright</a:t>
            </a:r>
            <a:r>
              <a:rPr lang="en-IE" dirty="0"/>
              <a:t> licencing laws. </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26</a:t>
            </a:fld>
            <a:endParaRPr lang="en-US"/>
          </a:p>
        </p:txBody>
      </p:sp>
    </p:spTree>
    <p:extLst>
      <p:ext uri="{BB962C8B-B14F-4D97-AF65-F5344CB8AC3E}">
        <p14:creationId xmlns:p14="http://schemas.microsoft.com/office/powerpoint/2010/main" val="114968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Whether you’re a Lord of the Rings fans or not, there’s no denying the charm of this cosy </a:t>
            </a:r>
            <a:r>
              <a:rPr lang="en-IE" dirty="0">
                <a:hlinkClick r:id="rId3"/>
              </a:rPr>
              <a:t>Donegal</a:t>
            </a:r>
            <a:r>
              <a:rPr lang="en-IE" dirty="0"/>
              <a:t> abode. The five star rated property is a little side earner for an entrepreneur in Donegal, Ireland. It was seen as a business opportunity </a:t>
            </a:r>
            <a:r>
              <a:rPr lang="en-IE" b="1" dirty="0"/>
              <a:t>stemming from the release</a:t>
            </a:r>
            <a:r>
              <a:rPr lang="en-IE" b="1" baseline="0" dirty="0"/>
              <a:t> of the </a:t>
            </a:r>
            <a:r>
              <a:rPr lang="en-IE" b="1" dirty="0"/>
              <a:t>Lord of the Rings</a:t>
            </a:r>
            <a:r>
              <a:rPr lang="en-IE" dirty="0"/>
              <a:t>. The similarity of the Irish to the New Zealand landscape provided the perfect location.</a:t>
            </a:r>
            <a:endParaRPr lang="en-IE" sz="1000" b="1"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27</a:t>
            </a:fld>
            <a:endParaRPr lang="en-US"/>
          </a:p>
        </p:txBody>
      </p:sp>
    </p:spTree>
    <p:extLst>
      <p:ext uri="{BB962C8B-B14F-4D97-AF65-F5344CB8AC3E}">
        <p14:creationId xmlns:p14="http://schemas.microsoft.com/office/powerpoint/2010/main" val="24393732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Research your business ideas, </a:t>
            </a:r>
            <a:r>
              <a:rPr lang="en-IE" b="1" dirty="0"/>
              <a:t>brainstorm different solutions</a:t>
            </a:r>
            <a:endParaRPr lang="en-GB" b="1" dirty="0"/>
          </a:p>
        </p:txBody>
      </p:sp>
      <p:sp>
        <p:nvSpPr>
          <p:cNvPr id="4" name="Slide Number Placeholder 3"/>
          <p:cNvSpPr>
            <a:spLocks noGrp="1"/>
          </p:cNvSpPr>
          <p:nvPr>
            <p:ph type="sldNum" sz="quarter" idx="10"/>
          </p:nvPr>
        </p:nvSpPr>
        <p:spPr/>
        <p:txBody>
          <a:bodyPr/>
          <a:lstStyle/>
          <a:p>
            <a:fld id="{9AE25547-4A32-6147-ADC5-EFE816487606}" type="slidenum">
              <a:rPr lang="en-US" smtClean="0"/>
              <a:t>30</a:t>
            </a:fld>
            <a:endParaRPr lang="en-US"/>
          </a:p>
        </p:txBody>
      </p:sp>
    </p:spTree>
    <p:extLst>
      <p:ext uri="{BB962C8B-B14F-4D97-AF65-F5344CB8AC3E}">
        <p14:creationId xmlns:p14="http://schemas.microsoft.com/office/powerpoint/2010/main" val="20353754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Best practice for evaluation is observation against a checklist. The first criterion is will it do what you want it to? Using the Possibility &amp; Viability Evaluation Checklist you can evaluate the idea and rate if it is Workable, Possible or Viable </a:t>
            </a:r>
            <a:r>
              <a:rPr lang="en-IE" b="1" dirty="0"/>
              <a:t>quickly</a:t>
            </a:r>
            <a:r>
              <a:rPr lang="en-IE" b="1" baseline="0" dirty="0"/>
              <a:t> </a:t>
            </a:r>
            <a:r>
              <a:rPr lang="en-IE" dirty="0"/>
              <a:t>and with a high degree of accuracy.</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32</a:t>
            </a:fld>
            <a:endParaRPr lang="en-US"/>
          </a:p>
        </p:txBody>
      </p:sp>
    </p:spTree>
    <p:extLst>
      <p:ext uri="{BB962C8B-B14F-4D97-AF65-F5344CB8AC3E}">
        <p14:creationId xmlns:p14="http://schemas.microsoft.com/office/powerpoint/2010/main" val="40284285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hlinkClick r:id="rId3"/>
              </a:rPr>
              <a:t>The SCAMPER Tool </a:t>
            </a:r>
            <a:r>
              <a:rPr lang="en-IE" b="1" dirty="0"/>
              <a:t> gives you </a:t>
            </a:r>
            <a:r>
              <a:rPr lang="en-IE" dirty="0"/>
              <a:t>targeted questions that help solve problems or ignite creativity during brainstorming. It helps you generate ideas for new products and services by encouraging you to think about how you could improve existing ones.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dirty="0">
                <a:hlinkClick r:id="rId4"/>
              </a:rPr>
              <a:t>https://pdst.ie/sites/default/files/Student%20enterprise%20manual.pdf</a:t>
            </a:r>
            <a:r>
              <a:rPr lang="en-IE" sz="1200" dirty="0"/>
              <a:t> – Not sure if this is a reference or a suggestions, it is a bit</a:t>
            </a:r>
            <a:r>
              <a:rPr lang="en-IE" sz="1200" baseline="0" dirty="0"/>
              <a:t> lost and confusing at the bottom here.</a:t>
            </a:r>
            <a:endParaRPr lang="en-IE" sz="1200"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34</a:t>
            </a:fld>
            <a:endParaRPr lang="en-US"/>
          </a:p>
        </p:txBody>
      </p:sp>
    </p:spTree>
    <p:extLst>
      <p:ext uri="{BB962C8B-B14F-4D97-AF65-F5344CB8AC3E}">
        <p14:creationId xmlns:p14="http://schemas.microsoft.com/office/powerpoint/2010/main" val="399709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Coming up with a business idea is relatively easy, coming up with a great business idea is hard. It is critical to your success that </a:t>
            </a:r>
            <a:r>
              <a:rPr lang="en-IE" b="1" dirty="0"/>
              <a:t>you explore as many ideas as possible when you are starting out</a:t>
            </a:r>
            <a:r>
              <a:rPr lang="en-IE" dirty="0"/>
              <a:t> before deciding on the final one you will take forward.</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7</a:t>
            </a:fld>
            <a:endParaRPr lang="en-US"/>
          </a:p>
        </p:txBody>
      </p:sp>
    </p:spTree>
    <p:extLst>
      <p:ext uri="{BB962C8B-B14F-4D97-AF65-F5344CB8AC3E}">
        <p14:creationId xmlns:p14="http://schemas.microsoft.com/office/powerpoint/2010/main" val="4470183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The tool will be </a:t>
            </a:r>
            <a:r>
              <a:rPr lang="en-IE" b="1" dirty="0"/>
              <a:t>valuable in different </a:t>
            </a:r>
            <a:r>
              <a:rPr lang="en-IE" dirty="0"/>
              <a:t>situations in time to come. </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41</a:t>
            </a:fld>
            <a:endParaRPr lang="en-US"/>
          </a:p>
        </p:txBody>
      </p:sp>
    </p:spTree>
    <p:extLst>
      <p:ext uri="{BB962C8B-B14F-4D97-AF65-F5344CB8AC3E}">
        <p14:creationId xmlns:p14="http://schemas.microsoft.com/office/powerpoint/2010/main" val="33183455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46</a:t>
            </a:fld>
            <a:endParaRPr lang="en-US"/>
          </a:p>
        </p:txBody>
      </p:sp>
    </p:spTree>
    <p:extLst>
      <p:ext uri="{BB962C8B-B14F-4D97-AF65-F5344CB8AC3E}">
        <p14:creationId xmlns:p14="http://schemas.microsoft.com/office/powerpoint/2010/main" val="168419701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b="0" dirty="0"/>
              <a:t>Pick one of the </a:t>
            </a:r>
            <a:r>
              <a:rPr lang="en-IE" b="0" i="1" dirty="0">
                <a:solidFill>
                  <a:srgbClr val="1268B3"/>
                </a:solidFill>
              </a:rPr>
              <a:t>Four Idea Generation Tools </a:t>
            </a:r>
            <a:r>
              <a:rPr lang="en-IE" dirty="0"/>
              <a:t>as a group and start working on your </a:t>
            </a:r>
            <a:r>
              <a:rPr lang="en-IE" b="1" dirty="0"/>
              <a:t>idea to help it evolve</a:t>
            </a:r>
            <a:r>
              <a:rPr lang="en-IE" dirty="0"/>
              <a:t>. The tools will help you </a:t>
            </a:r>
            <a:r>
              <a:rPr lang="en-IE" b="1" dirty="0"/>
              <a:t>test your idea</a:t>
            </a:r>
            <a:r>
              <a:rPr lang="en-IE" dirty="0"/>
              <a:t>s.</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48</a:t>
            </a:fld>
            <a:endParaRPr lang="en-US"/>
          </a:p>
        </p:txBody>
      </p:sp>
    </p:spTree>
    <p:extLst>
      <p:ext uri="{BB962C8B-B14F-4D97-AF65-F5344CB8AC3E}">
        <p14:creationId xmlns:p14="http://schemas.microsoft.com/office/powerpoint/2010/main" val="5294432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sz="1400" b="1" dirty="0">
                <a:solidFill>
                  <a:srgbClr val="1268B3"/>
                </a:solidFill>
              </a:rPr>
              <a:t>Now think about inviting someone who already has a Pop Culture business to come to your centre and do this activity with you!</a:t>
            </a:r>
          </a:p>
          <a:p>
            <a:endParaRPr lang="en-IE" sz="900" b="1" dirty="0">
              <a:solidFill>
                <a:srgbClr val="1268B3"/>
              </a:solidFill>
            </a:endParaRPr>
          </a:p>
          <a:p>
            <a:r>
              <a:rPr lang="en-IE" sz="900" b="1" dirty="0">
                <a:solidFill>
                  <a:srgbClr val="1268B3"/>
                </a:solidFill>
              </a:rPr>
              <a:t>This is repetitive, you could drop the next sentence</a:t>
            </a:r>
            <a:r>
              <a:rPr lang="en-IE" sz="900" b="1" baseline="0" dirty="0">
                <a:solidFill>
                  <a:srgbClr val="1268B3"/>
                </a:solidFill>
              </a:rPr>
              <a:t> - </a:t>
            </a:r>
            <a:r>
              <a:rPr lang="en-IE" sz="1200" dirty="0">
                <a:solidFill>
                  <a:srgbClr val="4D4D4C"/>
                </a:solidFill>
              </a:rPr>
              <a:t>As a group invite someone who works in a Pop Culture business to do this activity with them so they can help you along with your idea generation</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49</a:t>
            </a:fld>
            <a:endParaRPr lang="en-US"/>
          </a:p>
        </p:txBody>
      </p:sp>
    </p:spTree>
    <p:extLst>
      <p:ext uri="{BB962C8B-B14F-4D97-AF65-F5344CB8AC3E}">
        <p14:creationId xmlns:p14="http://schemas.microsoft.com/office/powerpoint/2010/main" val="1356965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In this section you will learn examples of Pop Culture in entrepreneurial regions. You will learn how they suit their target markets </a:t>
            </a:r>
            <a:r>
              <a:rPr lang="en-US" sz="1200" b="1" dirty="0"/>
              <a:t>and</a:t>
            </a:r>
            <a:r>
              <a:rPr lang="en-US" sz="1200" dirty="0"/>
              <a:t> the regions they </a:t>
            </a:r>
            <a:r>
              <a:rPr lang="en-US" sz="1200" b="1" dirty="0"/>
              <a:t>inhabit?, </a:t>
            </a:r>
            <a:r>
              <a:rPr lang="en-US" sz="1200" dirty="0"/>
              <a:t>what they look like, how they got their ideas, the different types of business ideas including retail, online and experience types and how they developed on a small scale. </a:t>
            </a:r>
            <a:r>
              <a:rPr lang="en-US" sz="1200" b="1" dirty="0"/>
              <a:t>You can use these real-life case studies as a reference </a:t>
            </a:r>
            <a:r>
              <a:rPr lang="en-US" sz="1200" dirty="0"/>
              <a:t>when considering setting up something </a:t>
            </a:r>
            <a:r>
              <a:rPr lang="en-US" sz="1200" b="1" dirty="0"/>
              <a:t>similar in your  own region.</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53</a:t>
            </a:fld>
            <a:endParaRPr lang="en-US"/>
          </a:p>
        </p:txBody>
      </p:sp>
    </p:spTree>
    <p:extLst>
      <p:ext uri="{BB962C8B-B14F-4D97-AF65-F5344CB8AC3E}">
        <p14:creationId xmlns:p14="http://schemas.microsoft.com/office/powerpoint/2010/main" val="30916483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55</a:t>
            </a:fld>
            <a:endParaRPr lang="en-US"/>
          </a:p>
        </p:txBody>
      </p:sp>
    </p:spTree>
    <p:extLst>
      <p:ext uri="{BB962C8B-B14F-4D97-AF65-F5344CB8AC3E}">
        <p14:creationId xmlns:p14="http://schemas.microsoft.com/office/powerpoint/2010/main" val="5280992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 would drop the </a:t>
            </a:r>
            <a:r>
              <a:rPr lang="en-IE" i="1" dirty="0"/>
              <a:t>posters</a:t>
            </a:r>
            <a:r>
              <a:rPr lang="en-IE" i="1" baseline="0" dirty="0"/>
              <a:t> &amp; books </a:t>
            </a:r>
            <a:r>
              <a:rPr lang="en-IE" i="1" baseline="0" dirty="0" err="1"/>
              <a:t>etc</a:t>
            </a:r>
            <a:r>
              <a:rPr lang="en-IE" i="1" baseline="0" dirty="0"/>
              <a:t> </a:t>
            </a:r>
            <a:r>
              <a:rPr lang="en-IE" baseline="0" dirty="0"/>
              <a:t>from the title to increase the point size as it doesn’t refer to anything in the slide.</a:t>
            </a: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This is a series of large-scale murals depicting the key events in the Northern Irish </a:t>
            </a:r>
            <a:r>
              <a:rPr lang="en-IE" b="1" dirty="0"/>
              <a:t>‘Troubles’ </a:t>
            </a:r>
            <a:r>
              <a:rPr lang="en-IE" dirty="0"/>
              <a:t>that began in October 1968. The twelve wall-paintings span the entire length of Rossville Street in the heart of The Bogside and constitute an official tourist site that is unique. </a:t>
            </a:r>
            <a:r>
              <a:rPr lang="en-IE" b="1" dirty="0"/>
              <a:t>Thousands of visitors</a:t>
            </a:r>
            <a:r>
              <a:rPr lang="en-IE" b="1" baseline="0" dirty="0"/>
              <a:t> </a:t>
            </a:r>
            <a:r>
              <a:rPr lang="en-IE" b="1" dirty="0"/>
              <a:t>from all over the world visit and buy merchandise like posters.  </a:t>
            </a:r>
          </a:p>
          <a:p>
            <a:pPr marL="0" marR="0" lvl="0" indent="0" algn="l" defTabSz="914400" rtl="0" eaLnBrk="1" fontAlgn="auto" latinLnBrk="0" hangingPunct="1">
              <a:lnSpc>
                <a:spcPct val="100000"/>
              </a:lnSpc>
              <a:spcBef>
                <a:spcPts val="0"/>
              </a:spcBef>
              <a:spcAft>
                <a:spcPts val="0"/>
              </a:spcAft>
              <a:buClrTx/>
              <a:buSzTx/>
              <a:buFontTx/>
              <a:buNone/>
              <a:tabLst/>
              <a:defRPr/>
            </a:pPr>
            <a:r>
              <a:rPr lang="en-IE" b="1" dirty="0"/>
              <a:t>The Bogside Artists’ </a:t>
            </a:r>
            <a:r>
              <a:rPr lang="en-IE" dirty="0"/>
              <a:t>Studio and Gallery, a popular venue for tourists and locals alike. </a:t>
            </a:r>
            <a:r>
              <a:rPr lang="en-IE" b="1" dirty="0"/>
              <a:t>The busy studio is situated in the heart of the Bogside itself. The</a:t>
            </a:r>
            <a:r>
              <a:rPr lang="en-IE" b="1" baseline="0" dirty="0"/>
              <a:t>y </a:t>
            </a:r>
            <a:r>
              <a:rPr lang="en-IE" b="1" dirty="0"/>
              <a:t>hold workshops, create their murals and give presentations of their work.  </a:t>
            </a:r>
            <a:r>
              <a:rPr lang="en-IE" dirty="0"/>
              <a:t>Thousands of visitors come to visit the studio every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b="1"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56</a:t>
            </a:fld>
            <a:endParaRPr lang="en-US"/>
          </a:p>
        </p:txBody>
      </p:sp>
    </p:spTree>
    <p:extLst>
      <p:ext uri="{BB962C8B-B14F-4D97-AF65-F5344CB8AC3E}">
        <p14:creationId xmlns:p14="http://schemas.microsoft.com/office/powerpoint/2010/main" val="38127603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 would drop the </a:t>
            </a:r>
            <a:r>
              <a:rPr lang="en-IE" i="1" dirty="0"/>
              <a:t>posters</a:t>
            </a:r>
            <a:r>
              <a:rPr lang="en-IE" i="1" baseline="0" dirty="0"/>
              <a:t> &amp; books </a:t>
            </a:r>
            <a:r>
              <a:rPr lang="en-IE" i="1" baseline="0" dirty="0" err="1"/>
              <a:t>etc</a:t>
            </a:r>
            <a:r>
              <a:rPr lang="en-IE" i="1" baseline="0" dirty="0"/>
              <a:t> </a:t>
            </a:r>
            <a:r>
              <a:rPr lang="en-IE" baseline="0" dirty="0"/>
              <a:t>from the title to increase the point size as it doesn’t refer to anything in the slide.</a:t>
            </a:r>
            <a:endParaRPr lang="en-IE"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57</a:t>
            </a:fld>
            <a:endParaRPr lang="en-US"/>
          </a:p>
        </p:txBody>
      </p:sp>
    </p:spTree>
    <p:extLst>
      <p:ext uri="{BB962C8B-B14F-4D97-AF65-F5344CB8AC3E}">
        <p14:creationId xmlns:p14="http://schemas.microsoft.com/office/powerpoint/2010/main" val="22818220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58</a:t>
            </a:fld>
            <a:endParaRPr lang="en-US"/>
          </a:p>
        </p:txBody>
      </p:sp>
    </p:spTree>
    <p:extLst>
      <p:ext uri="{BB962C8B-B14F-4D97-AF65-F5344CB8AC3E}">
        <p14:creationId xmlns:p14="http://schemas.microsoft.com/office/powerpoint/2010/main" val="16361921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Bogside artists</a:t>
            </a:r>
            <a:r>
              <a:rPr lang="en-GB" baseline="0" dirty="0"/>
              <a:t> linked was blocked in my system.</a:t>
            </a:r>
          </a:p>
          <a:p>
            <a:endParaRPr lang="en-GB" baseline="0"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sz="1200" b="1" dirty="0">
                <a:solidFill>
                  <a:srgbClr val="4D4D4C"/>
                </a:solidFill>
              </a:rPr>
              <a:t>5. If you need more help on </a:t>
            </a:r>
            <a:r>
              <a:rPr lang="en-IE" sz="1200" dirty="0">
                <a:solidFill>
                  <a:srgbClr val="4D4D4C"/>
                </a:solidFill>
              </a:rPr>
              <a:t>what a tour could look like go to the next slide!</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59</a:t>
            </a:fld>
            <a:endParaRPr lang="en-US"/>
          </a:p>
        </p:txBody>
      </p:sp>
    </p:spTree>
    <p:extLst>
      <p:ext uri="{BB962C8B-B14F-4D97-AF65-F5344CB8AC3E}">
        <p14:creationId xmlns:p14="http://schemas.microsoft.com/office/powerpoint/2010/main" val="34032160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Stick to your guns </a:t>
            </a:r>
            <a:r>
              <a:rPr lang="en-IE" b="1" dirty="0"/>
              <a:t>and</a:t>
            </a:r>
            <a:r>
              <a:rPr lang="en-IE" b="1" baseline="0" dirty="0"/>
              <a:t> aim </a:t>
            </a:r>
            <a:r>
              <a:rPr lang="en-IE" baseline="0" dirty="0"/>
              <a:t>for </a:t>
            </a:r>
            <a:r>
              <a:rPr lang="en-IE" dirty="0"/>
              <a:t>a higher standard of business idea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IE" dirty="0"/>
          </a:p>
          <a:p>
            <a:pPr marL="0" marR="0" lvl="0" indent="0" algn="l" defTabSz="914400" rtl="0" eaLnBrk="1" fontAlgn="auto" latinLnBrk="0" hangingPunct="1">
              <a:lnSpc>
                <a:spcPct val="100000"/>
              </a:lnSpc>
              <a:spcBef>
                <a:spcPts val="0"/>
              </a:spcBef>
              <a:spcAft>
                <a:spcPts val="0"/>
              </a:spcAft>
              <a:buClrTx/>
              <a:buSzTx/>
              <a:buFontTx/>
              <a:buNone/>
              <a:tabLst/>
              <a:defRPr/>
            </a:pPr>
            <a:r>
              <a:rPr lang="en-IE" dirty="0"/>
              <a:t>If you get excited, fan the flames, even if the idea might not be possible,</a:t>
            </a:r>
            <a:r>
              <a:rPr lang="en-IE" baseline="0" dirty="0"/>
              <a:t> </a:t>
            </a:r>
            <a:r>
              <a:rPr lang="en-IE" b="1" baseline="0" dirty="0"/>
              <a:t>t</a:t>
            </a:r>
            <a:r>
              <a:rPr lang="en-IE" b="1" dirty="0"/>
              <a:t>he next one might. </a:t>
            </a:r>
            <a:r>
              <a:rPr lang="en-IE" dirty="0"/>
              <a:t>Keep at it, this is a learned skill</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8</a:t>
            </a:fld>
            <a:endParaRPr lang="en-US"/>
          </a:p>
        </p:txBody>
      </p:sp>
    </p:spTree>
    <p:extLst>
      <p:ext uri="{BB962C8B-B14F-4D97-AF65-F5344CB8AC3E}">
        <p14:creationId xmlns:p14="http://schemas.microsoft.com/office/powerpoint/2010/main" val="31305928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60</a:t>
            </a:fld>
            <a:endParaRPr lang="en-US"/>
          </a:p>
        </p:txBody>
      </p:sp>
    </p:spTree>
    <p:extLst>
      <p:ext uri="{BB962C8B-B14F-4D97-AF65-F5344CB8AC3E}">
        <p14:creationId xmlns:p14="http://schemas.microsoft.com/office/powerpoint/2010/main" val="41121778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sz="1200" dirty="0">
                <a:solidFill>
                  <a:srgbClr val="4D4D4C"/>
                </a:solidFill>
              </a:rPr>
              <a:t>The facades create impressive, vivid paintings that tempt with colors and (</a:t>
            </a:r>
            <a:r>
              <a:rPr lang="en-US" altLang="en-US" sz="1200" b="1" dirty="0">
                <a:solidFill>
                  <a:srgbClr val="4D4D4C"/>
                </a:solidFill>
              </a:rPr>
              <a:t>in an interesting way) </a:t>
            </a:r>
            <a:r>
              <a:rPr lang="en-US" altLang="en-US" sz="1200" dirty="0">
                <a:solidFill>
                  <a:srgbClr val="4D4D4C"/>
                </a:solidFill>
              </a:rPr>
              <a:t>break the gray and everyday life typical of the urban landscape. </a:t>
            </a:r>
          </a:p>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62</a:t>
            </a:fld>
            <a:endParaRPr lang="en-US"/>
          </a:p>
        </p:txBody>
      </p:sp>
    </p:spTree>
    <p:extLst>
      <p:ext uri="{BB962C8B-B14F-4D97-AF65-F5344CB8AC3E}">
        <p14:creationId xmlns:p14="http://schemas.microsoft.com/office/powerpoint/2010/main" val="318387866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AE25547-4A32-6147-ADC5-EFE816487606}" type="slidenum">
              <a:rPr lang="en-US" smtClean="0"/>
              <a:t>64</a:t>
            </a:fld>
            <a:endParaRPr lang="en-US"/>
          </a:p>
        </p:txBody>
      </p:sp>
    </p:spTree>
    <p:extLst>
      <p:ext uri="{BB962C8B-B14F-4D97-AF65-F5344CB8AC3E}">
        <p14:creationId xmlns:p14="http://schemas.microsoft.com/office/powerpoint/2010/main" val="21000824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65</a:t>
            </a:fld>
            <a:endParaRPr lang="en-US" dirty="0"/>
          </a:p>
        </p:txBody>
      </p:sp>
    </p:spTree>
    <p:extLst>
      <p:ext uri="{BB962C8B-B14F-4D97-AF65-F5344CB8AC3E}">
        <p14:creationId xmlns:p14="http://schemas.microsoft.com/office/powerpoint/2010/main" val="1563828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10</a:t>
            </a:fld>
            <a:endParaRPr lang="en-US"/>
          </a:p>
        </p:txBody>
      </p:sp>
    </p:spTree>
    <p:extLst>
      <p:ext uri="{BB962C8B-B14F-4D97-AF65-F5344CB8AC3E}">
        <p14:creationId xmlns:p14="http://schemas.microsoft.com/office/powerpoint/2010/main" val="305723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9AE25547-4A32-6147-ADC5-EFE816487606}" type="slidenum">
              <a:rPr lang="en-US" smtClean="0"/>
              <a:t>14</a:t>
            </a:fld>
            <a:endParaRPr lang="en-US"/>
          </a:p>
        </p:txBody>
      </p:sp>
    </p:spTree>
    <p:extLst>
      <p:ext uri="{BB962C8B-B14F-4D97-AF65-F5344CB8AC3E}">
        <p14:creationId xmlns:p14="http://schemas.microsoft.com/office/powerpoint/2010/main" val="2504764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15</a:t>
            </a:fld>
            <a:endParaRPr lang="en-US"/>
          </a:p>
        </p:txBody>
      </p:sp>
    </p:spTree>
    <p:extLst>
      <p:ext uri="{BB962C8B-B14F-4D97-AF65-F5344CB8AC3E}">
        <p14:creationId xmlns:p14="http://schemas.microsoft.com/office/powerpoint/2010/main" val="2620394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17</a:t>
            </a:fld>
            <a:endParaRPr lang="en-US"/>
          </a:p>
        </p:txBody>
      </p:sp>
    </p:spTree>
    <p:extLst>
      <p:ext uri="{BB962C8B-B14F-4D97-AF65-F5344CB8AC3E}">
        <p14:creationId xmlns:p14="http://schemas.microsoft.com/office/powerpoint/2010/main" val="26561262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5"/>
          </p:nvPr>
        </p:nvSpPr>
        <p:spPr/>
        <p:txBody>
          <a:bodyPr/>
          <a:lstStyle/>
          <a:p>
            <a:fld id="{9AE25547-4A32-6147-ADC5-EFE816487606}" type="slidenum">
              <a:rPr lang="en-US" smtClean="0"/>
              <a:t>18</a:t>
            </a:fld>
            <a:endParaRPr lang="en-US"/>
          </a:p>
        </p:txBody>
      </p:sp>
    </p:spTree>
    <p:extLst>
      <p:ext uri="{BB962C8B-B14F-4D97-AF65-F5344CB8AC3E}">
        <p14:creationId xmlns:p14="http://schemas.microsoft.com/office/powerpoint/2010/main" val="274417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AE25547-4A32-6147-ADC5-EFE816487606}" type="slidenum">
              <a:rPr lang="en-US" smtClean="0"/>
              <a:t>19</a:t>
            </a:fld>
            <a:endParaRPr lang="en-US"/>
          </a:p>
        </p:txBody>
      </p:sp>
    </p:spTree>
    <p:extLst>
      <p:ext uri="{BB962C8B-B14F-4D97-AF65-F5344CB8AC3E}">
        <p14:creationId xmlns:p14="http://schemas.microsoft.com/office/powerpoint/2010/main" val="16250887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Icons">
    <p:spTree>
      <p:nvGrpSpPr>
        <p:cNvPr id="1" name=""/>
        <p:cNvGrpSpPr/>
        <p:nvPr/>
      </p:nvGrpSpPr>
      <p:grpSpPr>
        <a:xfrm>
          <a:off x="0" y="0"/>
          <a:ext cx="0" cy="0"/>
          <a:chOff x="0" y="0"/>
          <a:chExt cx="0" cy="0"/>
        </a:xfrm>
      </p:grpSpPr>
      <p:sp>
        <p:nvSpPr>
          <p:cNvPr id="7" name="Rectangle 6"/>
          <p:cNvSpPr/>
          <p:nvPr userDrawn="1"/>
        </p:nvSpPr>
        <p:spPr>
          <a:xfrm>
            <a:off x="0" y="-1"/>
            <a:ext cx="12192000" cy="6858001"/>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userDrawn="1"/>
        </p:nvSpPr>
        <p:spPr>
          <a:xfrm>
            <a:off x="586901" y="491138"/>
            <a:ext cx="4104369" cy="4893647"/>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EPIC</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0" lvl="0" indent="0" algn="l" rtl="0">
              <a:spcBef>
                <a:spcPts val="0"/>
              </a:spcBef>
              <a:spcAft>
                <a:spcPts val="0"/>
              </a:spcAft>
              <a:buClr>
                <a:schemeClr val="dk1"/>
              </a:buClr>
              <a:buSzPts val="1100"/>
              <a:buFont typeface="Arial"/>
              <a:buNone/>
            </a:pPr>
            <a:endParaRPr lang="en" sz="3600" dirty="0">
              <a:solidFill>
                <a:schemeClr val="bg1"/>
              </a:solidFill>
              <a:latin typeface="+mn-lt"/>
              <a:ea typeface="Quattrocento Sans"/>
              <a:cs typeface="Quattrocento Sans"/>
              <a:sym typeface="Quattrocento Sans"/>
            </a:endParaRPr>
          </a:p>
          <a:p>
            <a:pPr marL="0" lvl="0" indent="0" algn="l" rtl="0">
              <a:spcBef>
                <a:spcPts val="0"/>
              </a:spcBef>
              <a:spcAft>
                <a:spcPts val="0"/>
              </a:spcAft>
              <a:buFont typeface="Arial" charset="0"/>
              <a:buNone/>
            </a:pPr>
            <a:r>
              <a:rPr lang="en" sz="2400" dirty="0">
                <a:solidFill>
                  <a:schemeClr val="bg1"/>
                </a:solidFill>
                <a:latin typeface="+mn-lt"/>
                <a:ea typeface="Quattrocento Sans"/>
                <a:cs typeface="Quattrocento Sans"/>
                <a:sym typeface="Quattrocento Sans"/>
              </a:rPr>
              <a:t>Isn’t that nice? :)</a:t>
            </a:r>
          </a:p>
        </p:txBody>
      </p:sp>
    </p:spTree>
    <p:extLst>
      <p:ext uri="{BB962C8B-B14F-4D97-AF65-F5344CB8AC3E}">
        <p14:creationId xmlns:p14="http://schemas.microsoft.com/office/powerpoint/2010/main" val="20322019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hoto Top - Text Bottom Blue">
    <p:spTree>
      <p:nvGrpSpPr>
        <p:cNvPr id="1" name=""/>
        <p:cNvGrpSpPr/>
        <p:nvPr/>
      </p:nvGrpSpPr>
      <p:grpSpPr>
        <a:xfrm>
          <a:off x="0" y="0"/>
          <a:ext cx="0" cy="0"/>
          <a:chOff x="0" y="0"/>
          <a:chExt cx="0" cy="0"/>
        </a:xfrm>
      </p:grpSpPr>
      <p:sp>
        <p:nvSpPr>
          <p:cNvPr id="19"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21"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25" name="Rectangle 24"/>
          <p:cNvSpPr/>
          <p:nvPr userDrawn="1"/>
        </p:nvSpPr>
        <p:spPr>
          <a:xfrm rot="285998">
            <a:off x="-99436" y="2058511"/>
            <a:ext cx="5289466" cy="825926"/>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28"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40" name="Picture 39"/>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7590073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Top - Text Bottom Red">
    <p:spTree>
      <p:nvGrpSpPr>
        <p:cNvPr id="1" name=""/>
        <p:cNvGrpSpPr/>
        <p:nvPr/>
      </p:nvGrpSpPr>
      <p:grpSpPr>
        <a:xfrm>
          <a:off x="0" y="0"/>
          <a:ext cx="0" cy="0"/>
          <a:chOff x="0" y="0"/>
          <a:chExt cx="0" cy="0"/>
        </a:xfrm>
      </p:grpSpPr>
      <p:sp>
        <p:nvSpPr>
          <p:cNvPr id="24" name="Rectangle 2"/>
          <p:cNvSpPr/>
          <p:nvPr userDrawn="1"/>
        </p:nvSpPr>
        <p:spPr>
          <a:xfrm rot="16200000">
            <a:off x="3309730" y="-2024269"/>
            <a:ext cx="5572539" cy="12192000"/>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p:cNvSpPr/>
          <p:nvPr userDrawn="1"/>
        </p:nvSpPr>
        <p:spPr>
          <a:xfrm rot="285998">
            <a:off x="-99436" y="2058511"/>
            <a:ext cx="5289466"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 Placeholder 11"/>
          <p:cNvSpPr>
            <a:spLocks noGrp="1"/>
          </p:cNvSpPr>
          <p:nvPr>
            <p:ph type="body" sz="quarter" idx="10" hasCustomPrompt="1"/>
          </p:nvPr>
        </p:nvSpPr>
        <p:spPr>
          <a:xfrm rot="285998">
            <a:off x="464254" y="2161220"/>
            <a:ext cx="3912108" cy="716025"/>
          </a:xfrm>
        </p:spPr>
        <p:txBody>
          <a:bodyPr>
            <a:normAutofit/>
          </a:bodyPr>
          <a:lstStyle>
            <a:lvl1pPr marL="0" indent="0">
              <a:buNone/>
              <a:defRPr sz="3600">
                <a:solidFill>
                  <a:schemeClr val="bg1"/>
                </a:solidFill>
              </a:defRPr>
            </a:lvl1pPr>
          </a:lstStyle>
          <a:p>
            <a:pPr lvl="0"/>
            <a:r>
              <a:rPr lang="en-US" dirty="0"/>
              <a:t>TITLE</a:t>
            </a:r>
          </a:p>
        </p:txBody>
      </p:sp>
      <p:sp>
        <p:nvSpPr>
          <p:cNvPr id="3" name="Picture Placeholder 2"/>
          <p:cNvSpPr>
            <a:spLocks noGrp="1"/>
          </p:cNvSpPr>
          <p:nvPr>
            <p:ph type="pic" sz="quarter" idx="26"/>
          </p:nvPr>
        </p:nvSpPr>
        <p:spPr>
          <a:xfrm>
            <a:off x="0" y="0"/>
            <a:ext cx="12205252" cy="3458334"/>
          </a:xfrm>
          <a:custGeom>
            <a:avLst/>
            <a:gdLst>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3935413 h 3935413"/>
              <a:gd name="connsiteX4" fmla="*/ 0 w 12192000"/>
              <a:gd name="connsiteY4" fmla="*/ 0 h 3935413"/>
              <a:gd name="connsiteX0" fmla="*/ 0 w 12192000"/>
              <a:gd name="connsiteY0" fmla="*/ 0 h 3935413"/>
              <a:gd name="connsiteX1" fmla="*/ 12192000 w 12192000"/>
              <a:gd name="connsiteY1" fmla="*/ 0 h 3935413"/>
              <a:gd name="connsiteX2" fmla="*/ 12192000 w 12192000"/>
              <a:gd name="connsiteY2" fmla="*/ 3935413 h 3935413"/>
              <a:gd name="connsiteX3" fmla="*/ 0 w 12192000"/>
              <a:gd name="connsiteY3" fmla="*/ 1298231 h 3935413"/>
              <a:gd name="connsiteX4" fmla="*/ 0 w 12192000"/>
              <a:gd name="connsiteY4" fmla="*/ 0 h 3935413"/>
              <a:gd name="connsiteX0" fmla="*/ 0 w 12205252"/>
              <a:gd name="connsiteY0" fmla="*/ 0 h 3458334"/>
              <a:gd name="connsiteX1" fmla="*/ 12192000 w 12205252"/>
              <a:gd name="connsiteY1" fmla="*/ 0 h 3458334"/>
              <a:gd name="connsiteX2" fmla="*/ 12205252 w 12205252"/>
              <a:gd name="connsiteY2" fmla="*/ 3458334 h 3458334"/>
              <a:gd name="connsiteX3" fmla="*/ 0 w 12205252"/>
              <a:gd name="connsiteY3" fmla="*/ 1298231 h 3458334"/>
              <a:gd name="connsiteX4" fmla="*/ 0 w 12205252"/>
              <a:gd name="connsiteY4" fmla="*/ 0 h 34583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5252" h="3458334">
                <a:moveTo>
                  <a:pt x="0" y="0"/>
                </a:moveTo>
                <a:lnTo>
                  <a:pt x="12192000" y="0"/>
                </a:lnTo>
                <a:cubicBezTo>
                  <a:pt x="12196417" y="1152778"/>
                  <a:pt x="12200835" y="2305556"/>
                  <a:pt x="12205252" y="3458334"/>
                </a:cubicBezTo>
                <a:lnTo>
                  <a:pt x="0" y="1298231"/>
                </a:lnTo>
                <a:lnTo>
                  <a:pt x="0" y="0"/>
                </a:lnTo>
                <a:close/>
              </a:path>
            </a:pathLst>
          </a:custGeom>
        </p:spPr>
        <p:txBody>
          <a:bodyPr anchor="t"/>
          <a:lstStyle>
            <a:lvl1pPr marL="0" indent="0" algn="ctr">
              <a:buNone/>
              <a:defRPr baseline="0">
                <a:solidFill>
                  <a:schemeClr val="bg1">
                    <a:lumMod val="50000"/>
                  </a:schemeClr>
                </a:solidFill>
              </a:defRPr>
            </a:lvl1pPr>
          </a:lstStyle>
          <a:p>
            <a:endParaRPr lang="en-US" dirty="0"/>
          </a:p>
          <a:p>
            <a:r>
              <a:rPr lang="en-US" dirty="0"/>
              <a:t>Click here to add photo</a:t>
            </a:r>
          </a:p>
        </p:txBody>
      </p:sp>
      <p:sp>
        <p:nvSpPr>
          <p:cNvPr id="31" name="Text Placeholder 84"/>
          <p:cNvSpPr>
            <a:spLocks noGrp="1"/>
          </p:cNvSpPr>
          <p:nvPr>
            <p:ph type="body" sz="quarter" idx="25" hasCustomPrompt="1"/>
          </p:nvPr>
        </p:nvSpPr>
        <p:spPr>
          <a:xfrm>
            <a:off x="702256" y="3553398"/>
            <a:ext cx="10853639" cy="633861"/>
          </a:xfrm>
        </p:spPr>
        <p:txBody>
          <a:bodyPr anchor="ctr">
            <a:normAutofit/>
          </a:bodyPr>
          <a:lstStyle>
            <a:lvl1pPr marL="0" indent="0" algn="l">
              <a:buNone/>
              <a:defRPr sz="3000">
                <a:solidFill>
                  <a:schemeClr val="bg1"/>
                </a:solidFill>
                <a:latin typeface="+mj-lt"/>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Sub heading</a:t>
            </a:r>
          </a:p>
        </p:txBody>
      </p:sp>
      <p:sp>
        <p:nvSpPr>
          <p:cNvPr id="32" name="Text Placeholder 25"/>
          <p:cNvSpPr>
            <a:spLocks noGrp="1"/>
          </p:cNvSpPr>
          <p:nvPr>
            <p:ph type="body" sz="quarter" idx="23" hasCustomPrompt="1"/>
          </p:nvPr>
        </p:nvSpPr>
        <p:spPr>
          <a:xfrm>
            <a:off x="702256" y="4558542"/>
            <a:ext cx="10853639" cy="177042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sp>
        <p:nvSpPr>
          <p:cNvPr id="33"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pic>
        <p:nvPicPr>
          <p:cNvPr id="34" name="Picture 33"/>
          <p:cNvPicPr>
            <a:picLocks noChangeAspect="1"/>
          </p:cNvPicPr>
          <p:nvPr userDrawn="1"/>
        </p:nvPicPr>
        <p:blipFill>
          <a:blip r:embed="rId2">
            <a:alphaModFix amt="18000"/>
            <a:extLst>
              <a:ext uri="{28A0092B-C50C-407E-A947-70E740481C1C}">
                <a14:useLocalDpi xmlns:a14="http://schemas.microsoft.com/office/drawing/2010/main" val="0"/>
              </a:ext>
            </a:extLst>
          </a:blip>
          <a:stretch>
            <a:fillRect/>
          </a:stretch>
        </p:blipFill>
        <p:spPr>
          <a:xfrm>
            <a:off x="8449742" y="3881373"/>
            <a:ext cx="4590288" cy="4126992"/>
          </a:xfrm>
          <a:prstGeom prst="rect">
            <a:avLst/>
          </a:prstGeom>
        </p:spPr>
      </p:pic>
    </p:spTree>
    <p:extLst>
      <p:ext uri="{BB962C8B-B14F-4D97-AF65-F5344CB8AC3E}">
        <p14:creationId xmlns:p14="http://schemas.microsoft.com/office/powerpoint/2010/main" val="13771846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Red Header Page">
    <p:spTree>
      <p:nvGrpSpPr>
        <p:cNvPr id="1" name=""/>
        <p:cNvGrpSpPr/>
        <p:nvPr/>
      </p:nvGrpSpPr>
      <p:grpSpPr>
        <a:xfrm>
          <a:off x="0" y="0"/>
          <a:ext cx="0" cy="0"/>
          <a:chOff x="0" y="0"/>
          <a:chExt cx="0" cy="0"/>
        </a:xfrm>
      </p:grpSpPr>
      <p:sp>
        <p:nvSpPr>
          <p:cNvPr id="6" name="Rectangle 2"/>
          <p:cNvSpPr/>
          <p:nvPr userDrawn="1"/>
        </p:nvSpPr>
        <p:spPr>
          <a:xfrm rot="16200000" flipH="1"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7761358" y="5674"/>
            <a:ext cx="2928731" cy="2326714"/>
          </a:xfrm>
          <a:prstGeom prst="rect">
            <a:avLst/>
          </a:prstGeom>
        </p:spPr>
      </p:pic>
      <p:sp>
        <p:nvSpPr>
          <p:cNvPr id="9"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0" name="Rectangle 9"/>
          <p:cNvSpPr/>
          <p:nvPr userDrawn="1"/>
        </p:nvSpPr>
        <p:spPr>
          <a:xfrm rot="285998">
            <a:off x="-167625" y="647071"/>
            <a:ext cx="6403831"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 Placeholder 11"/>
          <p:cNvSpPr>
            <a:spLocks noGrp="1"/>
          </p:cNvSpPr>
          <p:nvPr>
            <p:ph type="body" sz="quarter" idx="10" hasCustomPrompt="1"/>
          </p:nvPr>
        </p:nvSpPr>
        <p:spPr>
          <a:xfrm rot="285998">
            <a:off x="394963" y="776271"/>
            <a:ext cx="5664057" cy="716025"/>
          </a:xfrm>
        </p:spPr>
        <p:txBody>
          <a:bodyPr>
            <a:normAutofit/>
          </a:bodyPr>
          <a:lstStyle>
            <a:lvl1pPr marL="0" indent="0">
              <a:buNone/>
              <a:defRPr sz="3600">
                <a:solidFill>
                  <a:schemeClr val="bg1"/>
                </a:solidFill>
              </a:defRPr>
            </a:lvl1pPr>
          </a:lstStyle>
          <a:p>
            <a:pPr lvl="0"/>
            <a:r>
              <a:rPr lang="en-US" dirty="0"/>
              <a:t>TITLE</a:t>
            </a:r>
          </a:p>
        </p:txBody>
      </p:sp>
      <p:pic>
        <p:nvPicPr>
          <p:cNvPr id="13" name="Picture 12"/>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6634461" y="0"/>
            <a:ext cx="2295144" cy="1060034"/>
          </a:xfrm>
          <a:prstGeom prst="rect">
            <a:avLst/>
          </a:prstGeom>
        </p:spPr>
      </p:pic>
      <p:sp>
        <p:nvSpPr>
          <p:cNvPr id="15" name="Text Placeholder 25"/>
          <p:cNvSpPr>
            <a:spLocks noGrp="1"/>
          </p:cNvSpPr>
          <p:nvPr>
            <p:ph type="body" sz="quarter" idx="20" hasCustomPrompt="1"/>
          </p:nvPr>
        </p:nvSpPr>
        <p:spPr>
          <a:xfrm>
            <a:off x="658268" y="2120067"/>
            <a:ext cx="8271337"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17365007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sp>
        <p:nvSpPr>
          <p:cNvPr id="12" name="Rectangle 11"/>
          <p:cNvSpPr/>
          <p:nvPr userDrawn="1"/>
        </p:nvSpPr>
        <p:spPr>
          <a:xfrm rot="21375402">
            <a:off x="5941628" y="666947"/>
            <a:ext cx="640383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 Placeholder 11"/>
          <p:cNvSpPr>
            <a:spLocks noGrp="1"/>
          </p:cNvSpPr>
          <p:nvPr>
            <p:ph type="body" sz="quarter" idx="10" hasCustomPrompt="1"/>
          </p:nvPr>
        </p:nvSpPr>
        <p:spPr>
          <a:xfrm rot="21375402">
            <a:off x="6504127" y="798296"/>
            <a:ext cx="5715790" cy="716025"/>
          </a:xfrm>
        </p:spPr>
        <p:txBody>
          <a:bodyPr>
            <a:normAutofit/>
          </a:bodyPr>
          <a:lstStyle>
            <a:lvl1pPr marL="0" indent="0">
              <a:buNone/>
              <a:defRPr sz="3600">
                <a:solidFill>
                  <a:schemeClr val="bg1"/>
                </a:solidFill>
              </a:defRPr>
            </a:lvl1pPr>
          </a:lstStyle>
          <a:p>
            <a:pPr lvl="0"/>
            <a:r>
              <a:rPr lang="en-US" dirty="0"/>
              <a:t>TITLE</a:t>
            </a:r>
          </a:p>
        </p:txBody>
      </p:sp>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7" name="Text Placeholder 23"/>
          <p:cNvSpPr>
            <a:spLocks noGrp="1"/>
          </p:cNvSpPr>
          <p:nvPr>
            <p:ph type="body" sz="quarter" idx="14" hasCustomPrompt="1"/>
          </p:nvPr>
        </p:nvSpPr>
        <p:spPr>
          <a:xfrm>
            <a:off x="5328871" y="4402483"/>
            <a:ext cx="785328" cy="1056986"/>
          </a:xfrm>
        </p:spPr>
        <p:txBody>
          <a:bodyPr anchor="t">
            <a:normAutofit/>
          </a:bodyPr>
          <a:lstStyle>
            <a:lvl1pPr marL="0" indent="0" algn="r">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9" name="Text Placeholder 23"/>
          <p:cNvSpPr>
            <a:spLocks noGrp="1"/>
          </p:cNvSpPr>
          <p:nvPr>
            <p:ph type="body" sz="quarter" idx="15" hasCustomPrompt="1"/>
          </p:nvPr>
        </p:nvSpPr>
        <p:spPr>
          <a:xfrm>
            <a:off x="625611" y="1679591"/>
            <a:ext cx="2613204" cy="1221666"/>
          </a:xfrm>
        </p:spPr>
        <p:txBody>
          <a:bodyPr anchor="t">
            <a:normAutofit/>
          </a:bodyPr>
          <a:lstStyle>
            <a:lvl1pPr marL="0" indent="0" algn="l">
              <a:buNone/>
              <a:defRPr sz="9600" b="1" i="0" baseline="0">
                <a:solidFill>
                  <a:srgbClr val="DA2128"/>
                </a:solidFill>
                <a:latin typeface="Times New Roman" charset="0"/>
                <a:ea typeface="Times New Roman" charset="0"/>
                <a:cs typeface="Times New Roman" charset="0"/>
              </a:defRPr>
            </a:lvl1pPr>
          </a:lstStyle>
          <a:p>
            <a:pPr lvl="0"/>
            <a:r>
              <a:rPr lang="en-US" dirty="0"/>
              <a:t>“</a:t>
            </a:r>
          </a:p>
        </p:txBody>
      </p:sp>
      <p:sp>
        <p:nvSpPr>
          <p:cNvPr id="10" name="Text Placeholder 23"/>
          <p:cNvSpPr>
            <a:spLocks noGrp="1"/>
          </p:cNvSpPr>
          <p:nvPr>
            <p:ph type="body" sz="quarter" idx="13" hasCustomPrompt="1"/>
          </p:nvPr>
        </p:nvSpPr>
        <p:spPr>
          <a:xfrm>
            <a:off x="658268" y="2325125"/>
            <a:ext cx="5423273" cy="2497338"/>
          </a:xfrm>
        </p:spPr>
        <p:txBody>
          <a:bodyPr anchor="ctr">
            <a:normAutofit/>
          </a:bodyPr>
          <a:lstStyle>
            <a:lvl1pPr marL="0" indent="0" algn="ctr">
              <a:buNone/>
              <a:defRPr sz="3000" i="1" baseline="0">
                <a:solidFill>
                  <a:srgbClr val="1268B3"/>
                </a:solidFill>
                <a:latin typeface="+mn-lt"/>
              </a:defRPr>
            </a:lvl1pPr>
          </a:lstStyle>
          <a:p>
            <a:pPr lvl="0"/>
            <a:r>
              <a:rPr lang="en-US" dirty="0"/>
              <a:t>Quote Here</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19782" t="26897" r="19782" b="-26897"/>
          <a:stretch/>
        </p:blipFill>
        <p:spPr>
          <a:xfrm>
            <a:off x="6649146" y="0"/>
            <a:ext cx="5542854" cy="5404728"/>
          </a:xfrm>
          <a:prstGeom prst="rect">
            <a:avLst/>
          </a:prstGeom>
        </p:spPr>
      </p:pic>
      <p:sp>
        <p:nvSpPr>
          <p:cNvPr id="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Intro. Text with 3 bullets">
    <p:spTree>
      <p:nvGrpSpPr>
        <p:cNvPr id="1" name=""/>
        <p:cNvGrpSpPr/>
        <p:nvPr/>
      </p:nvGrpSpPr>
      <p:grpSpPr>
        <a:xfrm>
          <a:off x="0" y="0"/>
          <a:ext cx="0" cy="0"/>
          <a:chOff x="0" y="0"/>
          <a:chExt cx="0" cy="0"/>
        </a:xfrm>
      </p:grpSpPr>
      <p:sp>
        <p:nvSpPr>
          <p:cNvPr id="29" name="Rectangle 2"/>
          <p:cNvSpPr/>
          <p:nvPr userDrawn="1"/>
        </p:nvSpPr>
        <p:spPr>
          <a:xfrm>
            <a:off x="0" y="0"/>
            <a:ext cx="7580243"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5420235" y="4816650"/>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5421062" y="3295516"/>
            <a:ext cx="6434785"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5420235" y="1767285"/>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p:cNvCxnSpPr/>
          <p:nvPr userDrawn="1"/>
        </p:nvCxnSpPr>
        <p:spPr>
          <a:xfrm>
            <a:off x="6692445" y="2038802"/>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17"/>
          <p:cNvPicPr>
            <a:picLocks noChangeAspect="1"/>
          </p:cNvPicPr>
          <p:nvPr userDrawn="1"/>
        </p:nvPicPr>
        <p:blipFill rotWithShape="1">
          <a:blip r:embed="rId2">
            <a:extLst>
              <a:ext uri="{28A0092B-C50C-407E-A947-70E740481C1C}">
                <a14:useLocalDpi xmlns:a14="http://schemas.microsoft.com/office/drawing/2010/main" val="0"/>
              </a:ext>
            </a:extLst>
          </a:blip>
          <a:srcRect l="78564" t="6637" r="6523" b="6599"/>
          <a:stretch/>
        </p:blipFill>
        <p:spPr>
          <a:xfrm>
            <a:off x="5480388" y="831109"/>
            <a:ext cx="268053" cy="5201246"/>
          </a:xfrm>
          <a:prstGeom prst="rect">
            <a:avLst/>
          </a:prstGeom>
        </p:spPr>
      </p:pic>
      <p:cxnSp>
        <p:nvCxnSpPr>
          <p:cNvPr id="21" name="Straight Connector 20"/>
          <p:cNvCxnSpPr/>
          <p:nvPr userDrawn="1"/>
        </p:nvCxnSpPr>
        <p:spPr>
          <a:xfrm>
            <a:off x="6692445" y="3582457"/>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userDrawn="1"/>
        </p:nvCxnSpPr>
        <p:spPr>
          <a:xfrm>
            <a:off x="6692445" y="5094621"/>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30" name="Rectangle 21"/>
          <p:cNvSpPr>
            <a:spLocks noChangeArrowheads="1"/>
          </p:cNvSpPr>
          <p:nvPr userDrawn="1"/>
        </p:nvSpPr>
        <p:spPr bwMode="auto">
          <a:xfrm flipV="1">
            <a:off x="465266" y="1589475"/>
            <a:ext cx="4101734" cy="56433"/>
          </a:xfrm>
          <a:prstGeom prst="rect">
            <a:avLst/>
          </a:prstGeom>
          <a:solidFill>
            <a:srgbClr val="FDB614"/>
          </a:solidFill>
          <a:ln>
            <a:solidFill>
              <a:srgbClr val="FDB614"/>
            </a:solidFill>
          </a:ln>
        </p:spPr>
        <p:txBody>
          <a:bodyPr lIns="0"/>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FDB614"/>
              </a:solidFill>
              <a:ea typeface="ＭＳ Ｐゴシック" charset="-128"/>
              <a:cs typeface="ＭＳ Ｐゴシック" charset="-128"/>
            </a:endParaRPr>
          </a:p>
        </p:txBody>
      </p:sp>
      <p:sp>
        <p:nvSpPr>
          <p:cNvPr id="33" name="Text Placeholder 5"/>
          <p:cNvSpPr>
            <a:spLocks noGrp="1"/>
          </p:cNvSpPr>
          <p:nvPr userDrawn="1">
            <p:ph type="body" sz="quarter" idx="13" hasCustomPrompt="1"/>
          </p:nvPr>
        </p:nvSpPr>
        <p:spPr>
          <a:xfrm>
            <a:off x="643223" y="681688"/>
            <a:ext cx="3821205" cy="697353"/>
          </a:xfrm>
        </p:spPr>
        <p:txBody>
          <a:bodyPr>
            <a:normAutofit/>
          </a:bodyPr>
          <a:lstStyle>
            <a:lvl1pPr marL="0" indent="0">
              <a:buNone/>
              <a:defRPr sz="3600">
                <a:solidFill>
                  <a:schemeClr val="bg1"/>
                </a:solidFill>
              </a:defRPr>
            </a:lvl1pPr>
          </a:lstStyle>
          <a:p>
            <a:r>
              <a:rPr lang="en-US" dirty="0"/>
              <a:t>Title</a:t>
            </a:r>
          </a:p>
        </p:txBody>
      </p:sp>
      <p:sp>
        <p:nvSpPr>
          <p:cNvPr id="34" name="Text Placeholder 6"/>
          <p:cNvSpPr>
            <a:spLocks noGrp="1"/>
          </p:cNvSpPr>
          <p:nvPr userDrawn="1">
            <p:ph type="body" sz="quarter" idx="14" hasCustomPrompt="1"/>
          </p:nvPr>
        </p:nvSpPr>
        <p:spPr>
          <a:xfrm>
            <a:off x="643223" y="2087287"/>
            <a:ext cx="3821205" cy="3642009"/>
          </a:xfrm>
        </p:spPr>
        <p:txBody>
          <a:bodyPr>
            <a:normAutofit/>
          </a:bodyPr>
          <a:lstStyle>
            <a:lvl1pPr marL="0" indent="0">
              <a:buNone/>
              <a:defRPr sz="2400">
                <a:solidFill>
                  <a:schemeClr val="bg1"/>
                </a:solidFill>
              </a:defRPr>
            </a:lvl1pPr>
          </a:lstStyle>
          <a:p>
            <a:r>
              <a:rPr lang="en-US" dirty="0"/>
              <a:t>Body Text</a:t>
            </a:r>
          </a:p>
        </p:txBody>
      </p:sp>
      <p:sp>
        <p:nvSpPr>
          <p:cNvPr id="35" name="Text Placeholder 7"/>
          <p:cNvSpPr>
            <a:spLocks noGrp="1"/>
          </p:cNvSpPr>
          <p:nvPr userDrawn="1">
            <p:ph type="body" sz="quarter" idx="15" hasCustomPrompt="1"/>
          </p:nvPr>
        </p:nvSpPr>
        <p:spPr>
          <a:xfrm>
            <a:off x="5489681" y="1766517"/>
            <a:ext cx="1176670" cy="1122295"/>
          </a:xfrm>
        </p:spPr>
        <p:txBody>
          <a:bodyPr anchor="ctr">
            <a:normAutofit/>
          </a:bodyPr>
          <a:lstStyle>
            <a:lvl1pPr marL="0" indent="0" algn="ctr">
              <a:buNone/>
              <a:defRPr sz="4800">
                <a:solidFill>
                  <a:srgbClr val="FDB614"/>
                </a:solidFill>
              </a:defRPr>
            </a:lvl1pPr>
          </a:lstStyle>
          <a:p>
            <a:r>
              <a:rPr lang="en-US" dirty="0"/>
              <a:t>01</a:t>
            </a:r>
          </a:p>
        </p:txBody>
      </p:sp>
      <p:sp>
        <p:nvSpPr>
          <p:cNvPr id="36" name="Text Placeholder 4"/>
          <p:cNvSpPr>
            <a:spLocks noGrp="1"/>
          </p:cNvSpPr>
          <p:nvPr userDrawn="1">
            <p:ph type="body" sz="quarter" idx="12" hasCustomPrompt="1"/>
          </p:nvPr>
        </p:nvSpPr>
        <p:spPr>
          <a:xfrm>
            <a:off x="6960165" y="1775790"/>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7" name="Text Placeholder 8"/>
          <p:cNvSpPr>
            <a:spLocks noGrp="1"/>
          </p:cNvSpPr>
          <p:nvPr userDrawn="1">
            <p:ph type="body" sz="quarter" idx="16" hasCustomPrompt="1"/>
          </p:nvPr>
        </p:nvSpPr>
        <p:spPr>
          <a:xfrm>
            <a:off x="5513499" y="3314348"/>
            <a:ext cx="1176670" cy="1122295"/>
          </a:xfrm>
        </p:spPr>
        <p:txBody>
          <a:bodyPr anchor="ctr">
            <a:normAutofit/>
          </a:bodyPr>
          <a:lstStyle>
            <a:lvl1pPr marL="0" indent="0" algn="ctr">
              <a:buNone/>
              <a:defRPr sz="4800">
                <a:solidFill>
                  <a:srgbClr val="FDB614"/>
                </a:solidFill>
              </a:defRPr>
            </a:lvl1pPr>
          </a:lstStyle>
          <a:p>
            <a:r>
              <a:rPr lang="en-US" dirty="0"/>
              <a:t>02</a:t>
            </a:r>
          </a:p>
        </p:txBody>
      </p:sp>
      <p:sp>
        <p:nvSpPr>
          <p:cNvPr id="38" name="Text Placeholder 9"/>
          <p:cNvSpPr>
            <a:spLocks noGrp="1"/>
          </p:cNvSpPr>
          <p:nvPr userDrawn="1">
            <p:ph type="body" sz="quarter" idx="17" hasCustomPrompt="1"/>
          </p:nvPr>
        </p:nvSpPr>
        <p:spPr>
          <a:xfrm>
            <a:off x="6983983" y="3310369"/>
            <a:ext cx="4871864" cy="1122292"/>
          </a:xfrm>
        </p:spPr>
        <p:txBody>
          <a:bodyPr anchor="ctr">
            <a:normAutofit/>
          </a:bodyPr>
          <a:lstStyle>
            <a:lvl1pPr marL="0" indent="0">
              <a:buNone/>
              <a:defRPr sz="2400" baseline="0">
                <a:solidFill>
                  <a:schemeClr val="bg1"/>
                </a:solidFill>
              </a:defRPr>
            </a:lvl1pPr>
          </a:lstStyle>
          <a:p>
            <a:r>
              <a:rPr lang="en-US" dirty="0"/>
              <a:t>Body Text</a:t>
            </a:r>
          </a:p>
        </p:txBody>
      </p:sp>
      <p:sp>
        <p:nvSpPr>
          <p:cNvPr id="39" name="Text Placeholder 10"/>
          <p:cNvSpPr>
            <a:spLocks noGrp="1"/>
          </p:cNvSpPr>
          <p:nvPr userDrawn="1">
            <p:ph type="body" sz="quarter" idx="18" hasCustomPrompt="1"/>
          </p:nvPr>
        </p:nvSpPr>
        <p:spPr>
          <a:xfrm>
            <a:off x="5483551" y="4828948"/>
            <a:ext cx="1176670" cy="1122295"/>
          </a:xfrm>
        </p:spPr>
        <p:txBody>
          <a:bodyPr anchor="ctr">
            <a:normAutofit/>
          </a:bodyPr>
          <a:lstStyle>
            <a:lvl1pPr marL="0" indent="0" algn="ctr">
              <a:buNone/>
              <a:defRPr sz="4800">
                <a:solidFill>
                  <a:srgbClr val="FDB614"/>
                </a:solidFill>
              </a:defRPr>
            </a:lvl1pPr>
          </a:lstStyle>
          <a:p>
            <a:r>
              <a:rPr lang="en-US" dirty="0"/>
              <a:t>03</a:t>
            </a:r>
          </a:p>
        </p:txBody>
      </p:sp>
      <p:sp>
        <p:nvSpPr>
          <p:cNvPr id="40" name="Text Placeholder 11"/>
          <p:cNvSpPr>
            <a:spLocks noGrp="1"/>
          </p:cNvSpPr>
          <p:nvPr userDrawn="1">
            <p:ph type="body" sz="quarter" idx="19" hasCustomPrompt="1"/>
          </p:nvPr>
        </p:nvSpPr>
        <p:spPr>
          <a:xfrm>
            <a:off x="6954035" y="4811716"/>
            <a:ext cx="4871864" cy="1122292"/>
          </a:xfrm>
        </p:spPr>
        <p:txBody>
          <a:bodyPr anchor="ctr">
            <a:normAutofit/>
          </a:bodyPr>
          <a:lstStyle>
            <a:lvl1pPr marL="0" indent="0">
              <a:buNone/>
              <a:defRPr sz="2400">
                <a:solidFill>
                  <a:schemeClr val="bg1"/>
                </a:solidFill>
              </a:defRPr>
            </a:lvl1pPr>
          </a:lstStyle>
          <a:p>
            <a:r>
              <a:rPr lang="en-US" dirty="0"/>
              <a:t>Body Text</a:t>
            </a:r>
          </a:p>
        </p:txBody>
      </p:sp>
      <p:sp>
        <p:nvSpPr>
          <p:cNvPr id="3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41" name="Picture 40"/>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4464428" y="-2312958"/>
            <a:ext cx="4590288" cy="4126992"/>
          </a:xfrm>
          <a:prstGeom prst="rect">
            <a:avLst/>
          </a:prstGeom>
        </p:spPr>
      </p:pic>
    </p:spTree>
    <p:extLst>
      <p:ext uri="{BB962C8B-B14F-4D97-AF65-F5344CB8AC3E}">
        <p14:creationId xmlns:p14="http://schemas.microsoft.com/office/powerpoint/2010/main" val="2315511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grpSp>
        <p:nvGrpSpPr>
          <p:cNvPr id="7" name="Group 6"/>
          <p:cNvGrpSpPr/>
          <p:nvPr userDrawn="1"/>
        </p:nvGrpSpPr>
        <p:grpSpPr>
          <a:xfrm flipH="1">
            <a:off x="0" y="0"/>
            <a:ext cx="12192057" cy="4412975"/>
            <a:chOff x="0" y="0"/>
            <a:chExt cx="12192057" cy="4412975"/>
          </a:xfrm>
        </p:grpSpPr>
        <p:sp>
          <p:nvSpPr>
            <p:cNvPr id="5" name="Rectangle 4"/>
            <p:cNvSpPr/>
            <p:nvPr userDrawn="1"/>
          </p:nvSpPr>
          <p:spPr>
            <a:xfrm>
              <a:off x="0" y="0"/>
              <a:ext cx="7858539" cy="2014330"/>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nip Single Corner Rectangle 3"/>
            <p:cNvSpPr/>
            <p:nvPr userDrawn="1"/>
          </p:nvSpPr>
          <p:spPr>
            <a:xfrm>
              <a:off x="0" y="0"/>
              <a:ext cx="12192057" cy="4412975"/>
            </a:xfrm>
            <a:custGeom>
              <a:avLst/>
              <a:gdLst>
                <a:gd name="connsiteX0" fmla="*/ 0 w 11383617"/>
                <a:gd name="connsiteY0" fmla="*/ 0 h 2955235"/>
                <a:gd name="connsiteX1" fmla="*/ 10891068 w 11383617"/>
                <a:gd name="connsiteY1" fmla="*/ 0 h 2955235"/>
                <a:gd name="connsiteX2" fmla="*/ 11383617 w 11383617"/>
                <a:gd name="connsiteY2" fmla="*/ 492549 h 2955235"/>
                <a:gd name="connsiteX3" fmla="*/ 11383617 w 11383617"/>
                <a:gd name="connsiteY3" fmla="*/ 2955235 h 2955235"/>
                <a:gd name="connsiteX4" fmla="*/ 0 w 11383617"/>
                <a:gd name="connsiteY4" fmla="*/ 2955235 h 2955235"/>
                <a:gd name="connsiteX5" fmla="*/ 0 w 11383617"/>
                <a:gd name="connsiteY5" fmla="*/ 0 h 2955235"/>
                <a:gd name="connsiteX0" fmla="*/ 0 w 11383617"/>
                <a:gd name="connsiteY0" fmla="*/ 954157 h 3909392"/>
                <a:gd name="connsiteX1" fmla="*/ 4954094 w 11383617"/>
                <a:gd name="connsiteY1" fmla="*/ 0 h 3909392"/>
                <a:gd name="connsiteX2" fmla="*/ 11383617 w 11383617"/>
                <a:gd name="connsiteY2" fmla="*/ 1446706 h 3909392"/>
                <a:gd name="connsiteX3" fmla="*/ 11383617 w 11383617"/>
                <a:gd name="connsiteY3" fmla="*/ 3909392 h 3909392"/>
                <a:gd name="connsiteX4" fmla="*/ 0 w 11383617"/>
                <a:gd name="connsiteY4" fmla="*/ 3909392 h 3909392"/>
                <a:gd name="connsiteX5" fmla="*/ 0 w 11383617"/>
                <a:gd name="connsiteY5" fmla="*/ 954157 h 3909392"/>
                <a:gd name="connsiteX0" fmla="*/ 0 w 12245008"/>
                <a:gd name="connsiteY0" fmla="*/ 954157 h 3909392"/>
                <a:gd name="connsiteX1" fmla="*/ 4954094 w 12245008"/>
                <a:gd name="connsiteY1" fmla="*/ 0 h 3909392"/>
                <a:gd name="connsiteX2" fmla="*/ 11383617 w 12245008"/>
                <a:gd name="connsiteY2" fmla="*/ 1446706 h 3909392"/>
                <a:gd name="connsiteX3" fmla="*/ 12245008 w 12245008"/>
                <a:gd name="connsiteY3" fmla="*/ 2849218 h 3909392"/>
                <a:gd name="connsiteX4" fmla="*/ 0 w 12245008"/>
                <a:gd name="connsiteY4" fmla="*/ 3909392 h 3909392"/>
                <a:gd name="connsiteX5" fmla="*/ 0 w 12245008"/>
                <a:gd name="connsiteY5" fmla="*/ 954157 h 3909392"/>
                <a:gd name="connsiteX0" fmla="*/ 0 w 12245008"/>
                <a:gd name="connsiteY0" fmla="*/ 954157 h 3909392"/>
                <a:gd name="connsiteX1" fmla="*/ 4954094 w 12245008"/>
                <a:gd name="connsiteY1" fmla="*/ 0 h 3909392"/>
                <a:gd name="connsiteX2" fmla="*/ 12165495 w 12245008"/>
                <a:gd name="connsiteY2" fmla="*/ 2219 h 3909392"/>
                <a:gd name="connsiteX3" fmla="*/ 12245008 w 12245008"/>
                <a:gd name="connsiteY3" fmla="*/ 2849218 h 3909392"/>
                <a:gd name="connsiteX4" fmla="*/ 0 w 12245008"/>
                <a:gd name="connsiteY4" fmla="*/ 3909392 h 3909392"/>
                <a:gd name="connsiteX5" fmla="*/ 0 w 12245008"/>
                <a:gd name="connsiteY5" fmla="*/ 954157 h 3909392"/>
                <a:gd name="connsiteX0" fmla="*/ 13253 w 12258261"/>
                <a:gd name="connsiteY0" fmla="*/ 954157 h 4399723"/>
                <a:gd name="connsiteX1" fmla="*/ 4967347 w 12258261"/>
                <a:gd name="connsiteY1" fmla="*/ 0 h 4399723"/>
                <a:gd name="connsiteX2" fmla="*/ 12178748 w 12258261"/>
                <a:gd name="connsiteY2" fmla="*/ 2219 h 4399723"/>
                <a:gd name="connsiteX3" fmla="*/ 12258261 w 12258261"/>
                <a:gd name="connsiteY3" fmla="*/ 2849218 h 4399723"/>
                <a:gd name="connsiteX4" fmla="*/ 0 w 12258261"/>
                <a:gd name="connsiteY4" fmla="*/ 4399723 h 4399723"/>
                <a:gd name="connsiteX5" fmla="*/ 13253 w 12258261"/>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491410 h 4399723"/>
                <a:gd name="connsiteX4" fmla="*/ 0 w 12205252"/>
                <a:gd name="connsiteY4" fmla="*/ 4399723 h 4399723"/>
                <a:gd name="connsiteX5" fmla="*/ 13253 w 12205252"/>
                <a:gd name="connsiteY5" fmla="*/ 954157 h 4399723"/>
                <a:gd name="connsiteX0" fmla="*/ 13253 w 12205252"/>
                <a:gd name="connsiteY0" fmla="*/ 954157 h 4399723"/>
                <a:gd name="connsiteX1" fmla="*/ 4967347 w 12205252"/>
                <a:gd name="connsiteY1" fmla="*/ 0 h 4399723"/>
                <a:gd name="connsiteX2" fmla="*/ 12178748 w 12205252"/>
                <a:gd name="connsiteY2" fmla="*/ 2219 h 4399723"/>
                <a:gd name="connsiteX3" fmla="*/ 12205252 w 12205252"/>
                <a:gd name="connsiteY3" fmla="*/ 2517915 h 4399723"/>
                <a:gd name="connsiteX4" fmla="*/ 0 w 12205252"/>
                <a:gd name="connsiteY4" fmla="*/ 4399723 h 4399723"/>
                <a:gd name="connsiteX5" fmla="*/ 13253 w 12205252"/>
                <a:gd name="connsiteY5" fmla="*/ 954157 h 4399723"/>
                <a:gd name="connsiteX0" fmla="*/ 13253 w 12205252"/>
                <a:gd name="connsiteY0" fmla="*/ 967409 h 4412975"/>
                <a:gd name="connsiteX1" fmla="*/ 7922582 w 12205252"/>
                <a:gd name="connsiteY1" fmla="*/ 0 h 4412975"/>
                <a:gd name="connsiteX2" fmla="*/ 12178748 w 12205252"/>
                <a:gd name="connsiteY2" fmla="*/ 15471 h 4412975"/>
                <a:gd name="connsiteX3" fmla="*/ 12205252 w 12205252"/>
                <a:gd name="connsiteY3" fmla="*/ 2531167 h 4412975"/>
                <a:gd name="connsiteX4" fmla="*/ 0 w 12205252"/>
                <a:gd name="connsiteY4" fmla="*/ 4412975 h 4412975"/>
                <a:gd name="connsiteX5" fmla="*/ 13253 w 12205252"/>
                <a:gd name="connsiteY5" fmla="*/ 967409 h 4412975"/>
                <a:gd name="connsiteX0" fmla="*/ 587 w 12219091"/>
                <a:gd name="connsiteY0" fmla="*/ 1338470 h 4412975"/>
                <a:gd name="connsiteX1" fmla="*/ 7936421 w 12219091"/>
                <a:gd name="connsiteY1" fmla="*/ 0 h 4412975"/>
                <a:gd name="connsiteX2" fmla="*/ 12192587 w 12219091"/>
                <a:gd name="connsiteY2" fmla="*/ 15471 h 4412975"/>
                <a:gd name="connsiteX3" fmla="*/ 12219091 w 12219091"/>
                <a:gd name="connsiteY3" fmla="*/ 2531167 h 4412975"/>
                <a:gd name="connsiteX4" fmla="*/ 13839 w 12219091"/>
                <a:gd name="connsiteY4" fmla="*/ 4412975 h 4412975"/>
                <a:gd name="connsiteX5" fmla="*/ 587 w 12219091"/>
                <a:gd name="connsiteY5" fmla="*/ 1338470 h 4412975"/>
                <a:gd name="connsiteX0" fmla="*/ 587 w 12219150"/>
                <a:gd name="connsiteY0" fmla="*/ 1338470 h 4412975"/>
                <a:gd name="connsiteX1" fmla="*/ 7936421 w 12219150"/>
                <a:gd name="connsiteY1" fmla="*/ 0 h 4412975"/>
                <a:gd name="connsiteX2" fmla="*/ 12219150 w 12219150"/>
                <a:gd name="connsiteY2" fmla="*/ 15471 h 4412975"/>
                <a:gd name="connsiteX3" fmla="*/ 12219091 w 12219150"/>
                <a:gd name="connsiteY3" fmla="*/ 2531167 h 4412975"/>
                <a:gd name="connsiteX4" fmla="*/ 13839 w 12219150"/>
                <a:gd name="connsiteY4" fmla="*/ 4412975 h 4412975"/>
                <a:gd name="connsiteX5" fmla="*/ 587 w 12219150"/>
                <a:gd name="connsiteY5" fmla="*/ 1338470 h 4412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19150" h="4412975">
                  <a:moveTo>
                    <a:pt x="587" y="1338470"/>
                  </a:moveTo>
                  <a:lnTo>
                    <a:pt x="7936421" y="0"/>
                  </a:lnTo>
                  <a:lnTo>
                    <a:pt x="12219150" y="15471"/>
                  </a:lnTo>
                  <a:cubicBezTo>
                    <a:pt x="12219130" y="854036"/>
                    <a:pt x="12219111" y="1692602"/>
                    <a:pt x="12219091" y="2531167"/>
                  </a:cubicBezTo>
                  <a:lnTo>
                    <a:pt x="13839" y="4412975"/>
                  </a:lnTo>
                  <a:cubicBezTo>
                    <a:pt x="18257" y="3264453"/>
                    <a:pt x="-3831" y="2486992"/>
                    <a:pt x="587" y="1338470"/>
                  </a:cubicBez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598081" y="0"/>
            <a:ext cx="5805670" cy="5065989"/>
          </a:xfrm>
          <a:prstGeom prst="rect">
            <a:avLst/>
          </a:prstGeom>
        </p:spPr>
      </p:pic>
      <p:sp>
        <p:nvSpPr>
          <p:cNvPr id="83" name="Rectangle 82"/>
          <p:cNvSpPr/>
          <p:nvPr userDrawn="1"/>
        </p:nvSpPr>
        <p:spPr>
          <a:xfrm rot="21247678">
            <a:off x="-203757" y="2863176"/>
            <a:ext cx="6405664" cy="1130610"/>
          </a:xfrm>
          <a:prstGeom prst="rect">
            <a:avLst/>
          </a:prstGeom>
          <a:solidFill>
            <a:srgbClr val="1268B3"/>
          </a:soli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4" name="Straight Connector 83"/>
          <p:cNvCxnSpPr/>
          <p:nvPr userDrawn="1"/>
        </p:nvCxnSpPr>
        <p:spPr>
          <a:xfrm rot="21247678">
            <a:off x="3460705" y="2937369"/>
            <a:ext cx="0" cy="696487"/>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Text Placeholder 7"/>
          <p:cNvSpPr>
            <a:spLocks noGrp="1"/>
          </p:cNvSpPr>
          <p:nvPr>
            <p:ph type="body" sz="quarter" idx="15" hasCustomPrompt="1"/>
          </p:nvPr>
        </p:nvSpPr>
        <p:spPr>
          <a:xfrm rot="21247678">
            <a:off x="464686" y="2981541"/>
            <a:ext cx="2822796" cy="1029244"/>
          </a:xfrm>
        </p:spPr>
        <p:txBody>
          <a:bodyPr anchor="ctr">
            <a:normAutofit/>
          </a:bodyPr>
          <a:lstStyle>
            <a:lvl1pPr marL="0" indent="0" algn="l">
              <a:buNone/>
              <a:defRPr sz="4800">
                <a:solidFill>
                  <a:srgbClr val="FDB614"/>
                </a:solidFill>
              </a:defRPr>
            </a:lvl1pPr>
          </a:lstStyle>
          <a:p>
            <a:r>
              <a:rPr lang="en-US" dirty="0"/>
              <a:t>Title</a:t>
            </a:r>
          </a:p>
        </p:txBody>
      </p:sp>
      <p:sp>
        <p:nvSpPr>
          <p:cNvPr id="86" name="Text Placeholder 4"/>
          <p:cNvSpPr>
            <a:spLocks noGrp="1"/>
          </p:cNvSpPr>
          <p:nvPr>
            <p:ph type="body" sz="quarter" idx="18" hasCustomPrompt="1"/>
          </p:nvPr>
        </p:nvSpPr>
        <p:spPr>
          <a:xfrm rot="21247678">
            <a:off x="3741547" y="2634812"/>
            <a:ext cx="2447713" cy="1106570"/>
          </a:xfrm>
        </p:spPr>
        <p:txBody>
          <a:bodyPr anchor="ctr">
            <a:normAutofit/>
          </a:bodyPr>
          <a:lstStyle>
            <a:lvl1pPr marL="0" indent="0">
              <a:buNone/>
              <a:defRPr sz="2600" baseline="0">
                <a:solidFill>
                  <a:schemeClr val="bg1"/>
                </a:solidFill>
              </a:defRPr>
            </a:lvl1pPr>
          </a:lstStyle>
          <a:p>
            <a:r>
              <a:rPr lang="en-US" dirty="0"/>
              <a:t>Sub Title</a:t>
            </a:r>
          </a:p>
        </p:txBody>
      </p:sp>
      <p:sp>
        <p:nvSpPr>
          <p:cNvPr id="89" name="Text Placeholder 23"/>
          <p:cNvSpPr>
            <a:spLocks noGrp="1"/>
          </p:cNvSpPr>
          <p:nvPr>
            <p:ph type="body" sz="quarter" idx="19" hasCustomPrompt="1"/>
          </p:nvPr>
        </p:nvSpPr>
        <p:spPr>
          <a:xfrm>
            <a:off x="5149737" y="6029993"/>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0" name="Rectangle 89"/>
          <p:cNvSpPr/>
          <p:nvPr userDrawn="1"/>
        </p:nvSpPr>
        <p:spPr>
          <a:xfrm rot="20852900">
            <a:off x="4266740" y="5903454"/>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Text Placeholder 23"/>
          <p:cNvSpPr>
            <a:spLocks noGrp="1"/>
          </p:cNvSpPr>
          <p:nvPr>
            <p:ph type="body" sz="quarter" idx="20" hasCustomPrompt="1"/>
          </p:nvPr>
        </p:nvSpPr>
        <p:spPr>
          <a:xfrm>
            <a:off x="9158520" y="6029994"/>
            <a:ext cx="2470321" cy="419808"/>
          </a:xfrm>
        </p:spPr>
        <p:txBody>
          <a:bodyPr>
            <a:normAutofit/>
          </a:bodyPr>
          <a:lstStyle>
            <a:lvl1pPr marL="0" indent="0" algn="l">
              <a:buNone/>
              <a:defRPr sz="2200">
                <a:solidFill>
                  <a:srgbClr val="4D4D4C"/>
                </a:solidFill>
                <a:latin typeface="+mn-lt"/>
              </a:defRPr>
            </a:lvl1pPr>
          </a:lstStyle>
          <a:p>
            <a:pPr lvl="0"/>
            <a:r>
              <a:rPr lang="en-US" dirty="0"/>
              <a:t>Body Text</a:t>
            </a:r>
          </a:p>
        </p:txBody>
      </p:sp>
      <p:sp>
        <p:nvSpPr>
          <p:cNvPr id="92" name="Rectangle 91"/>
          <p:cNvSpPr/>
          <p:nvPr userDrawn="1"/>
        </p:nvSpPr>
        <p:spPr>
          <a:xfrm rot="20852900">
            <a:off x="8275523" y="5903455"/>
            <a:ext cx="589657" cy="53771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304775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ont Size">
    <p:spTree>
      <p:nvGrpSpPr>
        <p:cNvPr id="1" name=""/>
        <p:cNvGrpSpPr/>
        <p:nvPr/>
      </p:nvGrpSpPr>
      <p:grpSpPr>
        <a:xfrm>
          <a:off x="0" y="0"/>
          <a:ext cx="0" cy="0"/>
          <a:chOff x="0" y="0"/>
          <a:chExt cx="0" cy="0"/>
        </a:xfrm>
      </p:grpSpPr>
    </p:spTree>
    <p:extLst>
      <p:ext uri="{BB962C8B-B14F-4D97-AF65-F5344CB8AC3E}">
        <p14:creationId xmlns:p14="http://schemas.microsoft.com/office/powerpoint/2010/main" val="7895234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9674933-F2B1-8A48-B5FC-18445F691229}" type="datetimeFigureOut">
              <a:rPr lang="en-US" smtClean="0"/>
              <a:t>10/10/2020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3F4CC3-3726-6A40-B89F-F0B2541AE1A6}" type="slidenum">
              <a:rPr lang="en-US" smtClean="0"/>
              <a:t>‹#›</a:t>
            </a:fld>
            <a:endParaRPr lang="en-US"/>
          </a:p>
        </p:txBody>
      </p:sp>
    </p:spTree>
    <p:extLst>
      <p:ext uri="{BB962C8B-B14F-4D97-AF65-F5344CB8AC3E}">
        <p14:creationId xmlns:p14="http://schemas.microsoft.com/office/powerpoint/2010/main" val="34219705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Red Header Page">
    <p:spTree>
      <p:nvGrpSpPr>
        <p:cNvPr id="1" name=""/>
        <p:cNvGrpSpPr/>
        <p:nvPr/>
      </p:nvGrpSpPr>
      <p:grpSpPr>
        <a:xfrm>
          <a:off x="0" y="0"/>
          <a:ext cx="0" cy="0"/>
          <a:chOff x="0" y="0"/>
          <a:chExt cx="0" cy="0"/>
        </a:xfrm>
      </p:grpSpPr>
      <p:sp>
        <p:nvSpPr>
          <p:cNvPr id="9" name="テキスト プレースホルダー 36"/>
          <p:cNvSpPr txBox="1">
            <a:spLocks/>
          </p:cNvSpPr>
          <p:nvPr userDrawn="1"/>
        </p:nvSpPr>
        <p:spPr bwMode="auto">
          <a:xfrm>
            <a:off x="0" y="6328963"/>
            <a:ext cx="12192000"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Tree>
    <p:extLst>
      <p:ext uri="{BB962C8B-B14F-4D97-AF65-F5344CB8AC3E}">
        <p14:creationId xmlns:p14="http://schemas.microsoft.com/office/powerpoint/2010/main" val="314724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nt Typeface and Size">
    <p:spTree>
      <p:nvGrpSpPr>
        <p:cNvPr id="1" name=""/>
        <p:cNvGrpSpPr/>
        <p:nvPr/>
      </p:nvGrpSpPr>
      <p:grpSpPr>
        <a:xfrm>
          <a:off x="0" y="0"/>
          <a:ext cx="0" cy="0"/>
          <a:chOff x="0" y="0"/>
          <a:chExt cx="0" cy="0"/>
        </a:xfrm>
      </p:grpSpPr>
      <p:sp>
        <p:nvSpPr>
          <p:cNvPr id="6" name="Rectangle 5"/>
          <p:cNvSpPr/>
          <p:nvPr userDrawn="1"/>
        </p:nvSpPr>
        <p:spPr>
          <a:xfrm>
            <a:off x="0" y="-1"/>
            <a:ext cx="12192000" cy="6858001"/>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1268B3"/>
              </a:solidFill>
            </a:endParaRPr>
          </a:p>
        </p:txBody>
      </p:sp>
      <p:sp>
        <p:nvSpPr>
          <p:cNvPr id="7" name="Rectangle 6"/>
          <p:cNvSpPr/>
          <p:nvPr userDrawn="1"/>
        </p:nvSpPr>
        <p:spPr>
          <a:xfrm>
            <a:off x="424669" y="528535"/>
            <a:ext cx="5666415" cy="1446550"/>
          </a:xfrm>
          <a:prstGeom prst="rect">
            <a:avLst/>
          </a:prstGeom>
        </p:spPr>
        <p:txBody>
          <a:bodyPr wrap="square">
            <a:spAutoFit/>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IE" sz="4400" b="1" i="0" u="none" strike="noStrike" kern="1200" baseline="0" dirty="0">
                <a:solidFill>
                  <a:schemeClr val="bg1"/>
                </a:solidFill>
                <a:effectLst/>
                <a:latin typeface="+mn-lt"/>
                <a:ea typeface="Quattrocento Sans"/>
                <a:cs typeface="Quattrocento Sans"/>
                <a:sym typeface="Quattrocento Sans"/>
              </a:rPr>
              <a:t>EPIC</a:t>
            </a:r>
            <a:endParaRPr lang="en-IE" sz="4400" b="1" i="0" u="none" strike="noStrike" kern="1200" baseline="0" dirty="0">
              <a:solidFill>
                <a:schemeClr val="bg1"/>
              </a:solidFill>
              <a:effectLst/>
              <a:latin typeface="+mn-lt"/>
              <a:ea typeface="+mn-ea"/>
              <a:cs typeface="+mn-cs"/>
              <a:sym typeface="Quattrocento Sans"/>
            </a:endParaRP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093974" y="1633466"/>
            <a:ext cx="4589207" cy="4555093"/>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3172202"/>
            <a:ext cx="5489434"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EPIC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6592529" y="-1"/>
            <a:ext cx="0" cy="668102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0" y="2503620"/>
            <a:ext cx="659252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4835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Blue Header Page">
    <p:spTree>
      <p:nvGrpSpPr>
        <p:cNvPr id="1" name=""/>
        <p:cNvGrpSpPr/>
        <p:nvPr/>
      </p:nvGrpSpPr>
      <p:grpSpPr>
        <a:xfrm>
          <a:off x="0" y="0"/>
          <a:ext cx="0" cy="0"/>
          <a:chOff x="0" y="0"/>
          <a:chExt cx="0" cy="0"/>
        </a:xfrm>
      </p:grpSpPr>
      <p:sp>
        <p:nvSpPr>
          <p:cNvPr id="7" name="Rectangle 2"/>
          <p:cNvSpPr/>
          <p:nvPr userDrawn="1"/>
        </p:nvSpPr>
        <p:spPr>
          <a:xfrm rot="5400000" flipV="1">
            <a:off x="5453265" y="-5453267"/>
            <a:ext cx="1285465" cy="1219200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userDrawn="1"/>
        </p:nvPicPr>
        <p:blipFill rotWithShape="1">
          <a:blip r:embed="rId2">
            <a:extLst>
              <a:ext uri="{28A0092B-C50C-407E-A947-70E740481C1C}">
                <a14:useLocalDpi xmlns:a14="http://schemas.microsoft.com/office/drawing/2010/main" val="0"/>
              </a:ext>
            </a:extLst>
          </a:blip>
          <a:srcRect l="396" t="12816" r="-396" b="-12816"/>
          <a:stretch/>
        </p:blipFill>
        <p:spPr>
          <a:xfrm>
            <a:off x="1081698" y="12230"/>
            <a:ext cx="2928731" cy="2326714"/>
          </a:xfrm>
          <a:prstGeom prst="rect">
            <a:avLst/>
          </a:prstGeom>
        </p:spPr>
      </p:pic>
      <p:pic>
        <p:nvPicPr>
          <p:cNvPr id="15" name="Picture 14"/>
          <p:cNvPicPr>
            <a:picLocks noChangeAspect="1"/>
          </p:cNvPicPr>
          <p:nvPr userDrawn="1"/>
        </p:nvPicPr>
        <p:blipFill rotWithShape="1">
          <a:blip r:embed="rId3">
            <a:alphaModFix/>
            <a:extLst>
              <a:ext uri="{28A0092B-C50C-407E-A947-70E740481C1C}">
                <a14:useLocalDpi xmlns:a14="http://schemas.microsoft.com/office/drawing/2010/main" val="0"/>
              </a:ext>
            </a:extLst>
          </a:blip>
          <a:srcRect t="48629"/>
          <a:stretch/>
        </p:blipFill>
        <p:spPr>
          <a:xfrm>
            <a:off x="-45199" y="6556"/>
            <a:ext cx="2295144" cy="1060034"/>
          </a:xfrm>
          <a:prstGeom prst="rect">
            <a:avLst/>
          </a:prstGeom>
        </p:spPr>
      </p:pic>
      <p:sp>
        <p:nvSpPr>
          <p:cNvPr id="16"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sp>
        <p:nvSpPr>
          <p:cNvPr id="18" name="Text Placeholder 25"/>
          <p:cNvSpPr>
            <a:spLocks noGrp="1"/>
          </p:cNvSpPr>
          <p:nvPr>
            <p:ph type="body" sz="quarter" idx="20" hasCustomPrompt="1"/>
          </p:nvPr>
        </p:nvSpPr>
        <p:spPr>
          <a:xfrm>
            <a:off x="3644348" y="2120067"/>
            <a:ext cx="7898295" cy="4169140"/>
          </a:xfrm>
        </p:spPr>
        <p:txBody>
          <a:bodyPr>
            <a:noAutofit/>
          </a:bodyPr>
          <a:lstStyle>
            <a:lvl1pPr marL="342900" indent="-342900" algn="l">
              <a:buClr>
                <a:srgbClr val="FDB614"/>
              </a:buClr>
              <a:buFont typeface="Arial" charset="0"/>
              <a:buChar char="•"/>
              <a:defRPr sz="2400">
                <a:solidFill>
                  <a:srgbClr val="4D4D4C"/>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Tree>
    <p:extLst>
      <p:ext uri="{BB962C8B-B14F-4D97-AF65-F5344CB8AC3E}">
        <p14:creationId xmlns:p14="http://schemas.microsoft.com/office/powerpoint/2010/main" val="31197016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p:spTree>
      <p:nvGrpSpPr>
        <p:cNvPr id="1" name=""/>
        <p:cNvGrpSpPr/>
        <p:nvPr/>
      </p:nvGrpSpPr>
      <p:grpSpPr>
        <a:xfrm>
          <a:off x="0" y="0"/>
          <a:ext cx="0" cy="0"/>
          <a:chOff x="0" y="0"/>
          <a:chExt cx="0" cy="0"/>
        </a:xfrm>
      </p:grpSpPr>
      <p:sp>
        <p:nvSpPr>
          <p:cNvPr id="3" name="Rectangle 2"/>
          <p:cNvSpPr/>
          <p:nvPr userDrawn="1"/>
        </p:nvSpPr>
        <p:spPr>
          <a:xfrm>
            <a:off x="0" y="-13252"/>
            <a:ext cx="7673009"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3009" h="6871252">
                <a:moveTo>
                  <a:pt x="0" y="0"/>
                </a:moveTo>
                <a:lnTo>
                  <a:pt x="7673009"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userDrawn="1"/>
        </p:nvSpPr>
        <p:spPr>
          <a:xfrm rot="353497">
            <a:off x="-106891" y="570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 Placeholder 11"/>
          <p:cNvSpPr>
            <a:spLocks noGrp="1"/>
          </p:cNvSpPr>
          <p:nvPr>
            <p:ph type="body" sz="quarter" idx="10" hasCustomPrompt="1"/>
          </p:nvPr>
        </p:nvSpPr>
        <p:spPr>
          <a:xfrm rot="353497">
            <a:off x="459254" y="680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0" name="Text Placeholder 25"/>
          <p:cNvSpPr>
            <a:spLocks noGrp="1"/>
          </p:cNvSpPr>
          <p:nvPr>
            <p:ph type="body" sz="quarter" idx="23" hasCustomPrompt="1"/>
          </p:nvPr>
        </p:nvSpPr>
        <p:spPr>
          <a:xfrm>
            <a:off x="608054" y="3476639"/>
            <a:ext cx="2784503" cy="3056683"/>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7635" y="-13252"/>
            <a:ext cx="5124365" cy="4311535"/>
          </a:xfrm>
          <a:prstGeom prst="rect">
            <a:avLst/>
          </a:prstGeom>
        </p:spPr>
      </p:pic>
      <p:sp>
        <p:nvSpPr>
          <p:cNvPr id="13" name="Rectangle 12"/>
          <p:cNvSpPr/>
          <p:nvPr userDrawn="1"/>
        </p:nvSpPr>
        <p:spPr>
          <a:xfrm rot="353497">
            <a:off x="-106891" y="1603482"/>
            <a:ext cx="5181600" cy="898532"/>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11"/>
          <p:cNvSpPr>
            <a:spLocks noGrp="1"/>
          </p:cNvSpPr>
          <p:nvPr>
            <p:ph type="body" sz="quarter" idx="24" hasCustomPrompt="1"/>
          </p:nvPr>
        </p:nvSpPr>
        <p:spPr>
          <a:xfrm rot="353497">
            <a:off x="459254" y="1713351"/>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16" name="Footer Placeholder 6"/>
          <p:cNvSpPr txBox="1">
            <a:spLocks noGrp="1"/>
          </p:cNvSpPr>
          <p:nvPr userDrawn="1"/>
        </p:nvSpPr>
        <p:spPr bwMode="auto">
          <a:xfrm>
            <a:off x="7655243" y="6126922"/>
            <a:ext cx="2462212"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ctr">
              <a:spcBef>
                <a:spcPct val="0"/>
              </a:spcBef>
              <a:buFontTx/>
              <a:buNone/>
            </a:pPr>
            <a:r>
              <a:rPr lang="en-IE" altLang="en-US" sz="1000" dirty="0">
                <a:solidFill>
                  <a:srgbClr val="1A1918"/>
                </a:solidFill>
                <a:latin typeface="Calibri" charset="0"/>
              </a:rPr>
              <a:t> This programme has been funded with support from the European Commission </a:t>
            </a:r>
          </a:p>
        </p:txBody>
      </p:sp>
      <p:pic>
        <p:nvPicPr>
          <p:cNvPr id="17" name="Picture 8"/>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9984105" y="6071360"/>
            <a:ext cx="162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3380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 Slide">
    <p:spTree>
      <p:nvGrpSpPr>
        <p:cNvPr id="1" name=""/>
        <p:cNvGrpSpPr/>
        <p:nvPr/>
      </p:nvGrpSpPr>
      <p:grpSpPr>
        <a:xfrm>
          <a:off x="0" y="0"/>
          <a:ext cx="0" cy="0"/>
          <a:chOff x="0" y="0"/>
          <a:chExt cx="0" cy="0"/>
        </a:xfrm>
      </p:grpSpPr>
      <p:sp>
        <p:nvSpPr>
          <p:cNvPr id="7" name="Rectangle 6"/>
          <p:cNvSpPr/>
          <p:nvPr userDrawn="1"/>
        </p:nvSpPr>
        <p:spPr>
          <a:xfrm>
            <a:off x="0" y="0"/>
            <a:ext cx="12192000" cy="6858000"/>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userDrawn="1"/>
        </p:nvSpPr>
        <p:spPr>
          <a:xfrm>
            <a:off x="463826" y="6052320"/>
            <a:ext cx="6692348" cy="400110"/>
          </a:xfrm>
          <a:prstGeom prst="rect">
            <a:avLst/>
          </a:prstGeom>
        </p:spPr>
        <p:txBody>
          <a:bodyPr wrap="square">
            <a:spAutoFit/>
          </a:bodyPr>
          <a:lstStyle/>
          <a:p>
            <a:pPr algn="just">
              <a:spcBef>
                <a:spcPct val="0"/>
              </a:spcBef>
              <a:buFontTx/>
              <a:buNone/>
            </a:pPr>
            <a:r>
              <a:rPr lang="en-GB" altLang="x-none" sz="1000" dirty="0">
                <a:solidFill>
                  <a:schemeClr val="bg1"/>
                </a:solidFill>
              </a:rPr>
              <a:t>This publication reflects the views only of the authors, and the Education, </a:t>
            </a:r>
            <a:r>
              <a:rPr lang="en-GB" altLang="x-none" sz="1000" dirty="0" err="1">
                <a:solidFill>
                  <a:schemeClr val="bg1"/>
                </a:solidFill>
              </a:rPr>
              <a:t>Audiovisual</a:t>
            </a:r>
            <a:r>
              <a:rPr lang="en-GB" altLang="x-none" sz="1000" dirty="0">
                <a:solidFill>
                  <a:schemeClr val="bg1"/>
                </a:solidFill>
              </a:rPr>
              <a:t> and Culture Executive Agency and the European Commission cannot be held responsible for any use which may be made of the information contained therein."  </a:t>
            </a:r>
            <a:endParaRPr lang="en-IE" altLang="en-US" sz="1000" dirty="0">
              <a:solidFill>
                <a:schemeClr val="bg1"/>
              </a:solidFill>
            </a:endParaRPr>
          </a:p>
        </p:txBody>
      </p:sp>
      <p:sp>
        <p:nvSpPr>
          <p:cNvPr id="12" name="Text Placeholder 11"/>
          <p:cNvSpPr>
            <a:spLocks noGrp="1"/>
          </p:cNvSpPr>
          <p:nvPr>
            <p:ph type="body" sz="quarter" idx="10" hasCustomPrompt="1"/>
          </p:nvPr>
        </p:nvSpPr>
        <p:spPr>
          <a:xfrm>
            <a:off x="576136" y="391665"/>
            <a:ext cx="5199824" cy="3224991"/>
          </a:xfrm>
        </p:spPr>
        <p:txBody>
          <a:bodyPr>
            <a:normAutofit/>
          </a:bodyPr>
          <a:lstStyle>
            <a:lvl1pPr marL="0" indent="0">
              <a:buNone/>
              <a:defRPr sz="5400">
                <a:solidFill>
                  <a:schemeClr val="bg1"/>
                </a:solidFill>
              </a:defRPr>
            </a:lvl1pPr>
          </a:lstStyle>
          <a:p>
            <a:pPr lvl="0"/>
            <a:r>
              <a:rPr lang="en-US" dirty="0"/>
              <a:t>INTRO.</a:t>
            </a:r>
          </a:p>
        </p:txBody>
      </p:sp>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32729" t="-39417" r="31006" b="23679"/>
          <a:stretch/>
        </p:blipFill>
        <p:spPr>
          <a:xfrm>
            <a:off x="5870713" y="391665"/>
            <a:ext cx="6321287" cy="6466335"/>
          </a:xfrm>
          <a:prstGeom prst="rect">
            <a:avLst/>
          </a:prstGeom>
        </p:spPr>
      </p:pic>
    </p:spTree>
    <p:extLst>
      <p:ext uri="{BB962C8B-B14F-4D97-AF65-F5344CB8AC3E}">
        <p14:creationId xmlns:p14="http://schemas.microsoft.com/office/powerpoint/2010/main" val="20661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Icons with Title">
    <p:spTree>
      <p:nvGrpSpPr>
        <p:cNvPr id="1" name=""/>
        <p:cNvGrpSpPr/>
        <p:nvPr/>
      </p:nvGrpSpPr>
      <p:grpSpPr>
        <a:xfrm>
          <a:off x="0" y="0"/>
          <a:ext cx="0" cy="0"/>
          <a:chOff x="0" y="0"/>
          <a:chExt cx="0" cy="0"/>
        </a:xfrm>
      </p:grpSpPr>
      <p:sp>
        <p:nvSpPr>
          <p:cNvPr id="30" name="Rectangle 2"/>
          <p:cNvSpPr/>
          <p:nvPr userDrawn="1"/>
        </p:nvSpPr>
        <p:spPr>
          <a:xfrm rot="16200000" flipH="1" flipV="1">
            <a:off x="4610365" y="-4597113"/>
            <a:ext cx="2984522" cy="12178751"/>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7673009"/>
              <a:gd name="connsiteY0" fmla="*/ 0 h 6863783"/>
              <a:gd name="connsiteX1" fmla="*/ 7673009 w 7673009"/>
              <a:gd name="connsiteY1" fmla="*/ 0 h 6863783"/>
              <a:gd name="connsiteX2" fmla="*/ 5924975 w 7673009"/>
              <a:gd name="connsiteY2" fmla="*/ 6863783 h 6863783"/>
              <a:gd name="connsiteX3" fmla="*/ 0 w 7673009"/>
              <a:gd name="connsiteY3" fmla="*/ 6858000 h 6863783"/>
              <a:gd name="connsiteX4" fmla="*/ 0 w 7673009"/>
              <a:gd name="connsiteY4" fmla="*/ 0 h 6863783"/>
              <a:gd name="connsiteX0" fmla="*/ 0 w 7076033"/>
              <a:gd name="connsiteY0" fmla="*/ 1 h 6863784"/>
              <a:gd name="connsiteX1" fmla="*/ 7076034 w 7076033"/>
              <a:gd name="connsiteY1" fmla="*/ 0 h 6863784"/>
              <a:gd name="connsiteX2" fmla="*/ 5924975 w 7076033"/>
              <a:gd name="connsiteY2" fmla="*/ 6863784 h 6863784"/>
              <a:gd name="connsiteX3" fmla="*/ 0 w 7076033"/>
              <a:gd name="connsiteY3" fmla="*/ 6858001 h 6863784"/>
              <a:gd name="connsiteX4" fmla="*/ 0 w 7076033"/>
              <a:gd name="connsiteY4" fmla="*/ 1 h 68637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76033" h="6863784">
                <a:moveTo>
                  <a:pt x="0" y="1"/>
                </a:moveTo>
                <a:lnTo>
                  <a:pt x="7076034" y="0"/>
                </a:lnTo>
                <a:lnTo>
                  <a:pt x="5924975" y="6863784"/>
                </a:lnTo>
                <a:lnTo>
                  <a:pt x="0" y="6858001"/>
                </a:lnTo>
                <a:lnTo>
                  <a:pt x="0" y="1"/>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23"/>
          <p:cNvSpPr>
            <a:spLocks noChangeArrowheads="1"/>
          </p:cNvSpPr>
          <p:nvPr userDrawn="1"/>
        </p:nvSpPr>
        <p:spPr bwMode="auto">
          <a:xfrm>
            <a:off x="16262195" y="79667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1" name="Oval 24"/>
          <p:cNvSpPr>
            <a:spLocks noChangeArrowheads="1"/>
          </p:cNvSpPr>
          <p:nvPr userDrawn="1"/>
        </p:nvSpPr>
        <p:spPr bwMode="auto">
          <a:xfrm>
            <a:off x="16063758" y="85810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2" name="Oval 25"/>
          <p:cNvSpPr>
            <a:spLocks noChangeArrowheads="1"/>
          </p:cNvSpPr>
          <p:nvPr userDrawn="1"/>
        </p:nvSpPr>
        <p:spPr bwMode="auto">
          <a:xfrm>
            <a:off x="16898783" y="79619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3" name="Oval 26"/>
          <p:cNvSpPr>
            <a:spLocks noChangeArrowheads="1"/>
          </p:cNvSpPr>
          <p:nvPr userDrawn="1"/>
        </p:nvSpPr>
        <p:spPr bwMode="auto">
          <a:xfrm>
            <a:off x="16414595" y="81191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4" name="Oval 27"/>
          <p:cNvSpPr>
            <a:spLocks noChangeArrowheads="1"/>
          </p:cNvSpPr>
          <p:nvPr userDrawn="1"/>
        </p:nvSpPr>
        <p:spPr bwMode="auto">
          <a:xfrm>
            <a:off x="16216158" y="87334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5" name="Oval 28"/>
          <p:cNvSpPr>
            <a:spLocks noChangeArrowheads="1"/>
          </p:cNvSpPr>
          <p:nvPr userDrawn="1"/>
        </p:nvSpPr>
        <p:spPr bwMode="auto">
          <a:xfrm>
            <a:off x="17051183" y="81143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6" name="Oval 29"/>
          <p:cNvSpPr>
            <a:spLocks noChangeArrowheads="1"/>
          </p:cNvSpPr>
          <p:nvPr userDrawn="1"/>
        </p:nvSpPr>
        <p:spPr bwMode="auto">
          <a:xfrm>
            <a:off x="16566995" y="8271508"/>
            <a:ext cx="452438" cy="454025"/>
          </a:xfrm>
          <a:prstGeom prst="ellipse">
            <a:avLst/>
          </a:prstGeom>
          <a:solidFill>
            <a:srgbClr val="4FC5D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7" name="Oval 30"/>
          <p:cNvSpPr>
            <a:spLocks noChangeArrowheads="1"/>
          </p:cNvSpPr>
          <p:nvPr userDrawn="1"/>
        </p:nvSpPr>
        <p:spPr bwMode="auto">
          <a:xfrm>
            <a:off x="16368558" y="8885870"/>
            <a:ext cx="719137" cy="720725"/>
          </a:xfrm>
          <a:prstGeom prst="ellipse">
            <a:avLst/>
          </a:prstGeom>
          <a:solidFill>
            <a:srgbClr val="7864AC"/>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sp>
        <p:nvSpPr>
          <p:cNvPr id="18" name="Oval 31"/>
          <p:cNvSpPr>
            <a:spLocks noChangeArrowheads="1"/>
          </p:cNvSpPr>
          <p:nvPr userDrawn="1"/>
        </p:nvSpPr>
        <p:spPr bwMode="auto">
          <a:xfrm>
            <a:off x="17203583" y="8266745"/>
            <a:ext cx="1060450" cy="1058863"/>
          </a:xfrm>
          <a:prstGeom prst="ellipse">
            <a:avLst/>
          </a:prstGeom>
          <a:solidFill>
            <a:srgbClr val="F16B6E"/>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spcBef>
                <a:spcPct val="0"/>
              </a:spcBef>
              <a:buFontTx/>
              <a:buNone/>
            </a:pPr>
            <a:endParaRPr lang="x-none" altLang="x-none" sz="2400">
              <a:solidFill>
                <a:srgbClr val="000000"/>
              </a:solidFill>
              <a:ea typeface="ＭＳ Ｐゴシック" charset="-128"/>
              <a:cs typeface="ＭＳ Ｐゴシック" charset="-128"/>
            </a:endParaRPr>
          </a:p>
        </p:txBody>
      </p:sp>
      <p:pic>
        <p:nvPicPr>
          <p:cNvPr id="20" name="図プレースホルダー 37"/>
          <p:cNvPicPr>
            <a:picLocks noChangeAspect="1"/>
          </p:cNvPicPr>
          <p:nvPr userDrawn="1"/>
        </p:nvPicPr>
        <p:blipFill>
          <a:blip r:embed="rId2">
            <a:extLst>
              <a:ext uri="{28A0092B-C50C-407E-A947-70E740481C1C}">
                <a14:useLocalDpi xmlns:a14="http://schemas.microsoft.com/office/drawing/2010/main" val="0"/>
              </a:ext>
            </a:extLst>
          </a:blip>
          <a:srcRect l="16211" r="16211"/>
          <a:stretch>
            <a:fillRect/>
          </a:stretch>
        </p:blipFill>
        <p:spPr bwMode="auto">
          <a:xfrm>
            <a:off x="13804745" y="3534408"/>
            <a:ext cx="863600" cy="865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 name="Text Placeholder 23"/>
          <p:cNvSpPr>
            <a:spLocks noGrp="1"/>
          </p:cNvSpPr>
          <p:nvPr>
            <p:ph type="body" sz="quarter" idx="13" hasCustomPrompt="1"/>
          </p:nvPr>
        </p:nvSpPr>
        <p:spPr>
          <a:xfrm>
            <a:off x="13250" y="901279"/>
            <a:ext cx="12192000" cy="697353"/>
          </a:xfrm>
        </p:spPr>
        <p:txBody>
          <a:bodyPr>
            <a:normAutofit/>
          </a:bodyPr>
          <a:lstStyle>
            <a:lvl1pPr marL="0" indent="0" algn="ctr">
              <a:buNone/>
              <a:defRPr sz="3600">
                <a:solidFill>
                  <a:schemeClr val="bg1"/>
                </a:solidFill>
                <a:latin typeface="+mn-lt"/>
              </a:defRPr>
            </a:lvl1pPr>
          </a:lstStyle>
          <a:p>
            <a:pPr lvl="0"/>
            <a:r>
              <a:rPr lang="en-US" dirty="0"/>
              <a:t>TITLE</a:t>
            </a:r>
          </a:p>
        </p:txBody>
      </p:sp>
      <p:sp>
        <p:nvSpPr>
          <p:cNvPr id="46" name="Text Placeholder 23"/>
          <p:cNvSpPr>
            <a:spLocks noGrp="1"/>
          </p:cNvSpPr>
          <p:nvPr>
            <p:ph type="body" sz="quarter" idx="14" hasCustomPrompt="1"/>
          </p:nvPr>
        </p:nvSpPr>
        <p:spPr>
          <a:xfrm>
            <a:off x="684287"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47" name="Text Placeholder 23"/>
          <p:cNvSpPr>
            <a:spLocks noGrp="1"/>
          </p:cNvSpPr>
          <p:nvPr>
            <p:ph type="body" sz="quarter" idx="15" hasCustomPrompt="1"/>
          </p:nvPr>
        </p:nvSpPr>
        <p:spPr>
          <a:xfrm>
            <a:off x="684287"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48" name="Straight Connector 47"/>
          <p:cNvCxnSpPr/>
          <p:nvPr userDrawn="1"/>
        </p:nvCxnSpPr>
        <p:spPr>
          <a:xfrm flipH="1">
            <a:off x="555813"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0" name="Text Placeholder 23"/>
          <p:cNvSpPr>
            <a:spLocks noGrp="1"/>
          </p:cNvSpPr>
          <p:nvPr>
            <p:ph type="body" sz="quarter" idx="16" hasCustomPrompt="1"/>
          </p:nvPr>
        </p:nvSpPr>
        <p:spPr>
          <a:xfrm>
            <a:off x="451221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1" name="Text Placeholder 23"/>
          <p:cNvSpPr>
            <a:spLocks noGrp="1"/>
          </p:cNvSpPr>
          <p:nvPr>
            <p:ph type="body" sz="quarter" idx="17" hasCustomPrompt="1"/>
          </p:nvPr>
        </p:nvSpPr>
        <p:spPr>
          <a:xfrm>
            <a:off x="451221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2" name="Straight Connector 51"/>
          <p:cNvCxnSpPr/>
          <p:nvPr userDrawn="1"/>
        </p:nvCxnSpPr>
        <p:spPr>
          <a:xfrm flipH="1">
            <a:off x="438374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54" name="Text Placeholder 23"/>
          <p:cNvSpPr>
            <a:spLocks noGrp="1"/>
          </p:cNvSpPr>
          <p:nvPr>
            <p:ph type="body" sz="quarter" idx="18" hasCustomPrompt="1"/>
          </p:nvPr>
        </p:nvSpPr>
        <p:spPr>
          <a:xfrm>
            <a:off x="8228086" y="3236316"/>
            <a:ext cx="3408830" cy="1045795"/>
          </a:xfrm>
        </p:spPr>
        <p:txBody>
          <a:bodyPr anchor="ctr">
            <a:normAutofit/>
          </a:bodyPr>
          <a:lstStyle>
            <a:lvl1pPr marL="0" indent="0" algn="ctr">
              <a:buNone/>
              <a:defRPr sz="3000">
                <a:solidFill>
                  <a:srgbClr val="4D4D4C"/>
                </a:solidFill>
                <a:latin typeface="+mn-lt"/>
              </a:defRPr>
            </a:lvl1pPr>
          </a:lstStyle>
          <a:p>
            <a:pPr lvl="0"/>
            <a:r>
              <a:rPr lang="en-US" dirty="0"/>
              <a:t>Sub Title</a:t>
            </a:r>
          </a:p>
        </p:txBody>
      </p:sp>
      <p:sp>
        <p:nvSpPr>
          <p:cNvPr id="55" name="Text Placeholder 23"/>
          <p:cNvSpPr>
            <a:spLocks noGrp="1"/>
          </p:cNvSpPr>
          <p:nvPr>
            <p:ph type="body" sz="quarter" idx="19" hasCustomPrompt="1"/>
          </p:nvPr>
        </p:nvSpPr>
        <p:spPr>
          <a:xfrm>
            <a:off x="8228086" y="4432247"/>
            <a:ext cx="3408830" cy="1412740"/>
          </a:xfrm>
        </p:spPr>
        <p:txBody>
          <a:bodyPr>
            <a:normAutofit/>
          </a:bodyPr>
          <a:lstStyle>
            <a:lvl1pPr marL="0" indent="0" algn="ctr">
              <a:buNone/>
              <a:defRPr sz="2400">
                <a:solidFill>
                  <a:srgbClr val="4D4D4C"/>
                </a:solidFill>
                <a:latin typeface="+mn-lt"/>
              </a:defRPr>
            </a:lvl1pPr>
          </a:lstStyle>
          <a:p>
            <a:pPr lvl="0"/>
            <a:r>
              <a:rPr lang="en-US" dirty="0"/>
              <a:t>Main Body Text</a:t>
            </a:r>
          </a:p>
        </p:txBody>
      </p:sp>
      <p:cxnSp>
        <p:nvCxnSpPr>
          <p:cNvPr id="56" name="Straight Connector 55"/>
          <p:cNvCxnSpPr/>
          <p:nvPr userDrawn="1"/>
        </p:nvCxnSpPr>
        <p:spPr>
          <a:xfrm flipH="1">
            <a:off x="8099612" y="4342602"/>
            <a:ext cx="3591091" cy="0"/>
          </a:xfrm>
          <a:prstGeom prst="line">
            <a:avLst/>
          </a:prstGeom>
          <a:ln w="12700">
            <a:solidFill>
              <a:srgbClr val="1268B3"/>
            </a:solidFill>
          </a:ln>
        </p:spPr>
        <p:style>
          <a:lnRef idx="1">
            <a:schemeClr val="accent1"/>
          </a:lnRef>
          <a:fillRef idx="0">
            <a:schemeClr val="accent1"/>
          </a:fillRef>
          <a:effectRef idx="0">
            <a:schemeClr val="accent1"/>
          </a:effectRef>
          <a:fontRef idx="minor">
            <a:schemeClr val="tx1"/>
          </a:fontRef>
        </p:style>
      </p:cxnSp>
      <p:sp>
        <p:nvSpPr>
          <p:cNvPr id="61"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rgbClr val="DA2128"/>
                </a:solidFill>
                <a:latin typeface="Calibri" charset="0"/>
              </a:rPr>
              <a:t>EPIC </a:t>
            </a:r>
            <a:r>
              <a:rPr lang="en-US" altLang="ja-JP" sz="1100" b="1" dirty="0">
                <a:solidFill>
                  <a:srgbClr val="1268B3"/>
                </a:solidFill>
                <a:latin typeface="Calibri" charset="0"/>
              </a:rPr>
              <a:t>|</a:t>
            </a:r>
            <a:r>
              <a:rPr lang="en-US" altLang="ja-JP" sz="1100" dirty="0">
                <a:solidFill>
                  <a:srgbClr val="1268B3"/>
                </a:solidFill>
                <a:latin typeface="Calibri" charset="0"/>
              </a:rPr>
              <a:t> ENTERPRISE OPPORTUNITIES IN POP CULTURE</a:t>
            </a:r>
            <a:endParaRPr kumimoji="1" lang="ja-JP" altLang="en-US" sz="1100" dirty="0">
              <a:solidFill>
                <a:srgbClr val="1268B3"/>
              </a:solidFill>
              <a:latin typeface="Calibri" charset="0"/>
            </a:endParaRPr>
          </a:p>
        </p:txBody>
      </p:sp>
      <p:pic>
        <p:nvPicPr>
          <p:cNvPr id="31" name="Picture 30"/>
          <p:cNvPicPr>
            <a:picLocks noChangeAspect="1"/>
          </p:cNvPicPr>
          <p:nvPr userDrawn="1"/>
        </p:nvPicPr>
        <p:blipFill rotWithShape="1">
          <a:blip r:embed="rId3">
            <a:extLst>
              <a:ext uri="{28A0092B-C50C-407E-A947-70E740481C1C}">
                <a14:useLocalDpi xmlns:a14="http://schemas.microsoft.com/office/drawing/2010/main" val="0"/>
              </a:ext>
            </a:extLst>
          </a:blip>
          <a:srcRect l="-29572" t="35076" r="29572" b="-35076"/>
          <a:stretch/>
        </p:blipFill>
        <p:spPr>
          <a:xfrm>
            <a:off x="8261657" y="5060"/>
            <a:ext cx="3943593" cy="3545568"/>
          </a:xfrm>
          <a:prstGeom prst="rect">
            <a:avLst/>
          </a:prstGeom>
        </p:spPr>
      </p:pic>
      <p:sp>
        <p:nvSpPr>
          <p:cNvPr id="2" name="Rectangle 1"/>
          <p:cNvSpPr/>
          <p:nvPr userDrawn="1"/>
        </p:nvSpPr>
        <p:spPr>
          <a:xfrm rot="20852900">
            <a:off x="1758912" y="2179950"/>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userDrawn="1"/>
        </p:nvSpPr>
        <p:spPr>
          <a:xfrm rot="649108">
            <a:off x="5613094" y="2122558"/>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userDrawn="1"/>
        </p:nvSpPr>
        <p:spPr>
          <a:xfrm rot="21216429">
            <a:off x="9635129" y="2128224"/>
            <a:ext cx="979063" cy="892811"/>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51730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Left (Blue) Photo Right">
    <p:spTree>
      <p:nvGrpSpPr>
        <p:cNvPr id="1" name=""/>
        <p:cNvGrpSpPr/>
        <p:nvPr/>
      </p:nvGrpSpPr>
      <p:grpSpPr>
        <a:xfrm>
          <a:off x="0" y="0"/>
          <a:ext cx="0" cy="0"/>
          <a:chOff x="0" y="0"/>
          <a:chExt cx="0" cy="0"/>
        </a:xfrm>
      </p:grpSpPr>
      <p:sp>
        <p:nvSpPr>
          <p:cNvPr id="18"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24" name="Picture 23"/>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5" name="Rectangle 24"/>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29"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1035067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Right Text Left (Blue)">
    <p:spTree>
      <p:nvGrpSpPr>
        <p:cNvPr id="1" name=""/>
        <p:cNvGrpSpPr/>
        <p:nvPr/>
      </p:nvGrpSpPr>
      <p:grpSpPr>
        <a:xfrm>
          <a:off x="0" y="0"/>
          <a:ext cx="0" cy="0"/>
          <a:chOff x="0" y="0"/>
          <a:chExt cx="0" cy="0"/>
        </a:xfrm>
      </p:grpSpPr>
      <p:sp>
        <p:nvSpPr>
          <p:cNvPr id="63"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65" name="Picture 64"/>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66" name="Rectangle 65"/>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68"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71"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72"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7326586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Left (Red) Photo Right">
    <p:spTree>
      <p:nvGrpSpPr>
        <p:cNvPr id="1" name=""/>
        <p:cNvGrpSpPr/>
        <p:nvPr/>
      </p:nvGrpSpPr>
      <p:grpSpPr>
        <a:xfrm>
          <a:off x="0" y="0"/>
          <a:ext cx="0" cy="0"/>
          <a:chOff x="0" y="0"/>
          <a:chExt cx="0" cy="0"/>
        </a:xfrm>
      </p:grpSpPr>
      <p:sp>
        <p:nvSpPr>
          <p:cNvPr id="15" name="Rectangle 2"/>
          <p:cNvSpPr/>
          <p:nvPr userDrawn="1"/>
        </p:nvSpPr>
        <p:spPr>
          <a:xfrm>
            <a:off x="0" y="0"/>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Text Placeholder 25"/>
          <p:cNvSpPr>
            <a:spLocks noGrp="1"/>
          </p:cNvSpPr>
          <p:nvPr>
            <p:ph type="body" sz="quarter" idx="23" hasCustomPrompt="1"/>
          </p:nvPr>
        </p:nvSpPr>
        <p:spPr>
          <a:xfrm>
            <a:off x="606335" y="2052748"/>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19" name="Picture 18"/>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939314" y="-2471809"/>
            <a:ext cx="4590288" cy="4126992"/>
          </a:xfrm>
          <a:prstGeom prst="rect">
            <a:avLst/>
          </a:prstGeom>
        </p:spPr>
      </p:pic>
      <p:sp>
        <p:nvSpPr>
          <p:cNvPr id="20" name="Rectangle 19"/>
          <p:cNvSpPr/>
          <p:nvPr userDrawn="1"/>
        </p:nvSpPr>
        <p:spPr>
          <a:xfrm rot="256793">
            <a:off x="-140890" y="570860"/>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11"/>
          <p:cNvSpPr>
            <a:spLocks noGrp="1"/>
          </p:cNvSpPr>
          <p:nvPr>
            <p:ph type="body" sz="quarter" idx="10" hasCustomPrompt="1"/>
          </p:nvPr>
        </p:nvSpPr>
        <p:spPr>
          <a:xfrm rot="256793">
            <a:off x="592447" y="686976"/>
            <a:ext cx="3912108" cy="743199"/>
          </a:xfrm>
        </p:spPr>
        <p:txBody>
          <a:bodyPr>
            <a:normAutofit/>
          </a:bodyPr>
          <a:lstStyle>
            <a:lvl1pPr marL="0" indent="0">
              <a:buNone/>
              <a:defRPr sz="4400">
                <a:solidFill>
                  <a:schemeClr val="bg1"/>
                </a:solidFill>
              </a:defRPr>
            </a:lvl1pPr>
          </a:lstStyle>
          <a:p>
            <a:pPr lvl="0"/>
            <a:r>
              <a:rPr lang="en-US" dirty="0"/>
              <a:t>TITLE</a:t>
            </a:r>
          </a:p>
        </p:txBody>
      </p:sp>
      <p:sp>
        <p:nvSpPr>
          <p:cNvPr id="22"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3" name="Picture Placeholder 2"/>
          <p:cNvSpPr>
            <a:spLocks noGrp="1"/>
          </p:cNvSpPr>
          <p:nvPr>
            <p:ph type="pic" sz="quarter" idx="24"/>
          </p:nvPr>
        </p:nvSpPr>
        <p:spPr>
          <a:xfrm>
            <a:off x="5804728" y="-14012"/>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Tree>
    <p:extLst>
      <p:ext uri="{BB962C8B-B14F-4D97-AF65-F5344CB8AC3E}">
        <p14:creationId xmlns:p14="http://schemas.microsoft.com/office/powerpoint/2010/main" val="764034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hoto  Left Text Right (Red) ">
    <p:spTree>
      <p:nvGrpSpPr>
        <p:cNvPr id="1" name=""/>
        <p:cNvGrpSpPr/>
        <p:nvPr/>
      </p:nvGrpSpPr>
      <p:grpSpPr>
        <a:xfrm>
          <a:off x="0" y="0"/>
          <a:ext cx="0" cy="0"/>
          <a:chOff x="0" y="0"/>
          <a:chExt cx="0" cy="0"/>
        </a:xfrm>
      </p:grpSpPr>
      <p:sp>
        <p:nvSpPr>
          <p:cNvPr id="30" name="Rectangle 2"/>
          <p:cNvSpPr/>
          <p:nvPr userDrawn="1"/>
        </p:nvSpPr>
        <p:spPr>
          <a:xfrm flipH="1">
            <a:off x="3842853" y="-13252"/>
            <a:ext cx="8375374" cy="6871252"/>
          </a:xfrm>
          <a:custGeom>
            <a:avLst/>
            <a:gdLst>
              <a:gd name="connsiteX0" fmla="*/ 0 w 7673009"/>
              <a:gd name="connsiteY0" fmla="*/ 0 h 6858000"/>
              <a:gd name="connsiteX1" fmla="*/ 7673009 w 7673009"/>
              <a:gd name="connsiteY1" fmla="*/ 0 h 6858000"/>
              <a:gd name="connsiteX2" fmla="*/ 7673009 w 7673009"/>
              <a:gd name="connsiteY2" fmla="*/ 6858000 h 6858000"/>
              <a:gd name="connsiteX3" fmla="*/ 0 w 7673009"/>
              <a:gd name="connsiteY3" fmla="*/ 6858000 h 6858000"/>
              <a:gd name="connsiteX4" fmla="*/ 0 w 7673009"/>
              <a:gd name="connsiteY4" fmla="*/ 0 h 6858000"/>
              <a:gd name="connsiteX0" fmla="*/ 0 w 7673009"/>
              <a:gd name="connsiteY0" fmla="*/ 0 h 6871252"/>
              <a:gd name="connsiteX1" fmla="*/ 7673009 w 7673009"/>
              <a:gd name="connsiteY1" fmla="*/ 0 h 6871252"/>
              <a:gd name="connsiteX2" fmla="*/ 4731026 w 7673009"/>
              <a:gd name="connsiteY2" fmla="*/ 6871252 h 6871252"/>
              <a:gd name="connsiteX3" fmla="*/ 0 w 7673009"/>
              <a:gd name="connsiteY3" fmla="*/ 6858000 h 6871252"/>
              <a:gd name="connsiteX4" fmla="*/ 0 w 7673009"/>
              <a:gd name="connsiteY4" fmla="*/ 0 h 6871252"/>
              <a:gd name="connsiteX0" fmla="*/ 0 w 6782296"/>
              <a:gd name="connsiteY0" fmla="*/ 0 h 6871252"/>
              <a:gd name="connsiteX1" fmla="*/ 6782296 w 6782296"/>
              <a:gd name="connsiteY1" fmla="*/ 0 h 6871252"/>
              <a:gd name="connsiteX2" fmla="*/ 4731026 w 6782296"/>
              <a:gd name="connsiteY2" fmla="*/ 6871252 h 6871252"/>
              <a:gd name="connsiteX3" fmla="*/ 0 w 6782296"/>
              <a:gd name="connsiteY3" fmla="*/ 6858000 h 6871252"/>
              <a:gd name="connsiteX4" fmla="*/ 0 w 6782296"/>
              <a:gd name="connsiteY4" fmla="*/ 0 h 68712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2296" h="6871252">
                <a:moveTo>
                  <a:pt x="0" y="0"/>
                </a:moveTo>
                <a:lnTo>
                  <a:pt x="6782296" y="0"/>
                </a:lnTo>
                <a:lnTo>
                  <a:pt x="4731026" y="6871252"/>
                </a:lnTo>
                <a:lnTo>
                  <a:pt x="0" y="6858000"/>
                </a:lnTo>
                <a:lnTo>
                  <a:pt x="0" y="0"/>
                </a:lnTo>
                <a:close/>
              </a:path>
            </a:pathLst>
          </a:cu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 Placeholder 25"/>
          <p:cNvSpPr>
            <a:spLocks noGrp="1"/>
          </p:cNvSpPr>
          <p:nvPr>
            <p:ph type="body" sz="quarter" idx="23" hasCustomPrompt="1"/>
          </p:nvPr>
        </p:nvSpPr>
        <p:spPr>
          <a:xfrm>
            <a:off x="6202017" y="2263203"/>
            <a:ext cx="5595682" cy="4061001"/>
          </a:xfrm>
        </p:spPr>
        <p:txBody>
          <a:bodyPr>
            <a:noAutofit/>
          </a:bodyPr>
          <a:lstStyle>
            <a:lvl1pPr marL="0" indent="0" algn="l">
              <a:buClr>
                <a:srgbClr val="EA1D76"/>
              </a:buClr>
              <a:buFont typeface="Arial" charset="0"/>
              <a:buNone/>
              <a:defRPr sz="2400">
                <a:solidFill>
                  <a:schemeClr val="bg1"/>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Body Text</a:t>
            </a:r>
          </a:p>
        </p:txBody>
      </p:sp>
      <p:pic>
        <p:nvPicPr>
          <p:cNvPr id="33" name="Picture 32"/>
          <p:cNvPicPr>
            <a:picLocks noChangeAspect="1"/>
          </p:cNvPicPr>
          <p:nvPr userDrawn="1"/>
        </p:nvPicPr>
        <p:blipFill>
          <a:blip r:embed="rId2">
            <a:alphaModFix/>
            <a:extLst>
              <a:ext uri="{28A0092B-C50C-407E-A947-70E740481C1C}">
                <a14:useLocalDpi xmlns:a14="http://schemas.microsoft.com/office/drawing/2010/main" val="0"/>
              </a:ext>
            </a:extLst>
          </a:blip>
          <a:stretch>
            <a:fillRect/>
          </a:stretch>
        </p:blipFill>
        <p:spPr>
          <a:xfrm>
            <a:off x="8669452" y="-2238332"/>
            <a:ext cx="4590288" cy="4126992"/>
          </a:xfrm>
          <a:prstGeom prst="rect">
            <a:avLst/>
          </a:prstGeom>
        </p:spPr>
      </p:pic>
      <p:sp>
        <p:nvSpPr>
          <p:cNvPr id="38" name="Rectangle 37"/>
          <p:cNvSpPr/>
          <p:nvPr userDrawn="1"/>
        </p:nvSpPr>
        <p:spPr>
          <a:xfrm rot="21343207" flipH="1">
            <a:off x="7174033" y="791785"/>
            <a:ext cx="5349025" cy="898532"/>
          </a:xfrm>
          <a:prstGeom prst="rect">
            <a:avLst/>
          </a:prstGeom>
          <a:solidFill>
            <a:srgbClr val="FDB61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 Placeholder 11"/>
          <p:cNvSpPr>
            <a:spLocks noGrp="1"/>
          </p:cNvSpPr>
          <p:nvPr>
            <p:ph type="body" sz="quarter" idx="10" hasCustomPrompt="1"/>
          </p:nvPr>
        </p:nvSpPr>
        <p:spPr>
          <a:xfrm rot="21367454">
            <a:off x="7892491" y="935068"/>
            <a:ext cx="3912108" cy="743199"/>
          </a:xfrm>
        </p:spPr>
        <p:txBody>
          <a:bodyPr>
            <a:normAutofit/>
          </a:bodyPr>
          <a:lstStyle>
            <a:lvl1pPr marL="0" indent="0" algn="r">
              <a:buNone/>
              <a:defRPr sz="4400">
                <a:solidFill>
                  <a:schemeClr val="bg1"/>
                </a:solidFill>
              </a:defRPr>
            </a:lvl1pPr>
          </a:lstStyle>
          <a:p>
            <a:pPr lvl="0"/>
            <a:r>
              <a:rPr lang="en-US" dirty="0"/>
              <a:t>TITLE</a:t>
            </a:r>
          </a:p>
        </p:txBody>
      </p:sp>
      <p:sp>
        <p:nvSpPr>
          <p:cNvPr id="47" name="テキスト プレースホルダー 36"/>
          <p:cNvSpPr txBox="1">
            <a:spLocks/>
          </p:cNvSpPr>
          <p:nvPr userDrawn="1"/>
        </p:nvSpPr>
        <p:spPr bwMode="auto">
          <a:xfrm>
            <a:off x="658268" y="6328963"/>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l">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
        <p:nvSpPr>
          <p:cNvPr id="48" name="Picture Placeholder 2"/>
          <p:cNvSpPr>
            <a:spLocks noGrp="1"/>
          </p:cNvSpPr>
          <p:nvPr>
            <p:ph type="pic" sz="quarter" idx="24"/>
          </p:nvPr>
        </p:nvSpPr>
        <p:spPr>
          <a:xfrm flipH="1">
            <a:off x="-26281" y="0"/>
            <a:ext cx="6413499" cy="6879191"/>
          </a:xfrm>
          <a:custGeom>
            <a:avLst/>
            <a:gdLst>
              <a:gd name="connsiteX0" fmla="*/ 0 w 3060700"/>
              <a:gd name="connsiteY0" fmla="*/ 0 h 4427537"/>
              <a:gd name="connsiteX1" fmla="*/ 3060700 w 3060700"/>
              <a:gd name="connsiteY1" fmla="*/ 0 h 4427537"/>
              <a:gd name="connsiteX2" fmla="*/ 3060700 w 3060700"/>
              <a:gd name="connsiteY2" fmla="*/ 4427537 h 4427537"/>
              <a:gd name="connsiteX3" fmla="*/ 0 w 3060700"/>
              <a:gd name="connsiteY3" fmla="*/ 4427537 h 4427537"/>
              <a:gd name="connsiteX4" fmla="*/ 0 w 3060700"/>
              <a:gd name="connsiteY4" fmla="*/ 0 h 4427537"/>
              <a:gd name="connsiteX0" fmla="*/ 2570921 w 5631621"/>
              <a:gd name="connsiteY0" fmla="*/ 0 h 6123816"/>
              <a:gd name="connsiteX1" fmla="*/ 5631621 w 5631621"/>
              <a:gd name="connsiteY1" fmla="*/ 0 h 6123816"/>
              <a:gd name="connsiteX2" fmla="*/ 5631621 w 5631621"/>
              <a:gd name="connsiteY2" fmla="*/ 4427537 h 6123816"/>
              <a:gd name="connsiteX3" fmla="*/ 0 w 5631621"/>
              <a:gd name="connsiteY3" fmla="*/ 6123816 h 6123816"/>
              <a:gd name="connsiteX4" fmla="*/ 2570921 w 5631621"/>
              <a:gd name="connsiteY4" fmla="*/ 0 h 6123816"/>
              <a:gd name="connsiteX0" fmla="*/ 2570921 w 6413499"/>
              <a:gd name="connsiteY0" fmla="*/ 0 h 6123816"/>
              <a:gd name="connsiteX1" fmla="*/ 5631621 w 6413499"/>
              <a:gd name="connsiteY1" fmla="*/ 0 h 6123816"/>
              <a:gd name="connsiteX2" fmla="*/ 6413499 w 6413499"/>
              <a:gd name="connsiteY2" fmla="*/ 6123815 h 6123816"/>
              <a:gd name="connsiteX3" fmla="*/ 0 w 6413499"/>
              <a:gd name="connsiteY3" fmla="*/ 6123816 h 6123816"/>
              <a:gd name="connsiteX4" fmla="*/ 2570921 w 6413499"/>
              <a:gd name="connsiteY4" fmla="*/ 0 h 6123816"/>
              <a:gd name="connsiteX0" fmla="*/ 2570921 w 6413499"/>
              <a:gd name="connsiteY0" fmla="*/ 781879 h 6905695"/>
              <a:gd name="connsiteX1" fmla="*/ 6400248 w 6413499"/>
              <a:gd name="connsiteY1" fmla="*/ 0 h 6905695"/>
              <a:gd name="connsiteX2" fmla="*/ 6413499 w 6413499"/>
              <a:gd name="connsiteY2" fmla="*/ 6905694 h 6905695"/>
              <a:gd name="connsiteX3" fmla="*/ 0 w 6413499"/>
              <a:gd name="connsiteY3" fmla="*/ 6905695 h 6905695"/>
              <a:gd name="connsiteX4" fmla="*/ 2570921 w 6413499"/>
              <a:gd name="connsiteY4" fmla="*/ 781879 h 6905695"/>
              <a:gd name="connsiteX0" fmla="*/ 2504660 w 6413499"/>
              <a:gd name="connsiteY0" fmla="*/ 53009 h 6905695"/>
              <a:gd name="connsiteX1" fmla="*/ 6400248 w 6413499"/>
              <a:gd name="connsiteY1" fmla="*/ 0 h 6905695"/>
              <a:gd name="connsiteX2" fmla="*/ 6413499 w 6413499"/>
              <a:gd name="connsiteY2" fmla="*/ 6905694 h 6905695"/>
              <a:gd name="connsiteX3" fmla="*/ 0 w 6413499"/>
              <a:gd name="connsiteY3" fmla="*/ 6905695 h 6905695"/>
              <a:gd name="connsiteX4" fmla="*/ 2504660 w 6413499"/>
              <a:gd name="connsiteY4" fmla="*/ 53009 h 6905695"/>
              <a:gd name="connsiteX0" fmla="*/ 2504660 w 6413499"/>
              <a:gd name="connsiteY0" fmla="*/ 26505 h 6879191"/>
              <a:gd name="connsiteX1" fmla="*/ 6400248 w 6413499"/>
              <a:gd name="connsiteY1" fmla="*/ 0 h 6879191"/>
              <a:gd name="connsiteX2" fmla="*/ 6413499 w 6413499"/>
              <a:gd name="connsiteY2" fmla="*/ 6879190 h 6879191"/>
              <a:gd name="connsiteX3" fmla="*/ 0 w 6413499"/>
              <a:gd name="connsiteY3" fmla="*/ 6879191 h 6879191"/>
              <a:gd name="connsiteX4" fmla="*/ 2504660 w 6413499"/>
              <a:gd name="connsiteY4" fmla="*/ 26505 h 687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13499" h="6879191">
                <a:moveTo>
                  <a:pt x="2504660" y="26505"/>
                </a:moveTo>
                <a:lnTo>
                  <a:pt x="6400248" y="0"/>
                </a:lnTo>
                <a:lnTo>
                  <a:pt x="6413499" y="6879190"/>
                </a:lnTo>
                <a:lnTo>
                  <a:pt x="0" y="6879191"/>
                </a:lnTo>
                <a:lnTo>
                  <a:pt x="2504660" y="26505"/>
                </a:lnTo>
                <a:close/>
              </a:path>
            </a:pathLst>
          </a:custGeom>
        </p:spPr>
        <p:txBody>
          <a:bodyPr/>
          <a:lstStyle>
            <a:lvl1pPr marL="0" indent="0" algn="ctr">
              <a:buNone/>
              <a:defRPr>
                <a:solidFill>
                  <a:srgbClr val="4D4D4C"/>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here </a:t>
            </a:r>
          </a:p>
          <a:p>
            <a:r>
              <a:rPr lang="en-US" dirty="0"/>
              <a:t>to add photo</a:t>
            </a:r>
          </a:p>
        </p:txBody>
      </p:sp>
      <p:sp>
        <p:nvSpPr>
          <p:cNvPr id="49" name="テキスト プレースホルダー 36"/>
          <p:cNvSpPr txBox="1">
            <a:spLocks/>
          </p:cNvSpPr>
          <p:nvPr userDrawn="1"/>
        </p:nvSpPr>
        <p:spPr bwMode="auto">
          <a:xfrm>
            <a:off x="810668" y="6441607"/>
            <a:ext cx="11042038" cy="410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Lucida Grande" charset="0"/>
                <a:ea typeface="MS PGothic" charset="-128"/>
                <a:cs typeface="Geneva" charset="0"/>
              </a:defRPr>
            </a:lvl1pPr>
            <a:lvl2pPr marL="742950" indent="-285750">
              <a:spcBef>
                <a:spcPct val="20000"/>
              </a:spcBef>
              <a:buChar char="–"/>
              <a:defRPr sz="2800">
                <a:solidFill>
                  <a:schemeClr val="tx1"/>
                </a:solidFill>
                <a:latin typeface="Lucida Grande" charset="0"/>
                <a:ea typeface="Geneva" charset="0"/>
                <a:cs typeface="Geneva" charset="0"/>
              </a:defRPr>
            </a:lvl2pPr>
            <a:lvl3pPr marL="1143000" indent="-228600">
              <a:spcBef>
                <a:spcPct val="20000"/>
              </a:spcBef>
              <a:buChar char="•"/>
              <a:defRPr sz="2400">
                <a:solidFill>
                  <a:schemeClr val="tx1"/>
                </a:solidFill>
                <a:latin typeface="Lucida Grande" charset="0"/>
                <a:ea typeface="Geneva" charset="0"/>
                <a:cs typeface="Geneva" charset="0"/>
              </a:defRPr>
            </a:lvl3pPr>
            <a:lvl4pPr marL="1600200" indent="-228600">
              <a:spcBef>
                <a:spcPct val="20000"/>
              </a:spcBef>
              <a:buChar char="–"/>
              <a:defRPr sz="2000">
                <a:solidFill>
                  <a:schemeClr val="tx1"/>
                </a:solidFill>
                <a:latin typeface="Lucida Grande" charset="0"/>
                <a:ea typeface="Geneva" charset="0"/>
                <a:cs typeface="Geneva" charset="0"/>
              </a:defRPr>
            </a:lvl4pPr>
            <a:lvl5pPr marL="2057400" indent="-228600">
              <a:spcBef>
                <a:spcPct val="20000"/>
              </a:spcBef>
              <a:buChar char="»"/>
              <a:defRPr sz="2000">
                <a:solidFill>
                  <a:schemeClr val="tx1"/>
                </a:solidFill>
                <a:latin typeface="Lucida Grande" charset="0"/>
                <a:ea typeface="Geneva" charset="0"/>
                <a:cs typeface="Geneva" charset="0"/>
              </a:defRPr>
            </a:lvl5pPr>
            <a:lvl6pPr marL="25146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6pPr>
            <a:lvl7pPr marL="29718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7pPr>
            <a:lvl8pPr marL="34290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8pPr>
            <a:lvl9pPr marL="3886200" indent="-228600" eaLnBrk="0" fontAlgn="base" hangingPunct="0">
              <a:spcBef>
                <a:spcPct val="20000"/>
              </a:spcBef>
              <a:spcAft>
                <a:spcPct val="0"/>
              </a:spcAft>
              <a:buChar char="»"/>
              <a:defRPr sz="2000">
                <a:solidFill>
                  <a:schemeClr val="tx1"/>
                </a:solidFill>
                <a:latin typeface="Lucida Grande" charset="0"/>
                <a:ea typeface="Geneva" charset="0"/>
                <a:cs typeface="Geneva" charset="0"/>
              </a:defRPr>
            </a:lvl9pPr>
          </a:lstStyle>
          <a:p>
            <a:pPr algn="r">
              <a:buFontTx/>
              <a:buNone/>
            </a:pPr>
            <a:r>
              <a:rPr lang="en-US" altLang="ja-JP" sz="1100" b="1" dirty="0">
                <a:solidFill>
                  <a:schemeClr val="bg1"/>
                </a:solidFill>
                <a:latin typeface="Calibri" charset="0"/>
              </a:rPr>
              <a:t>EPIC |</a:t>
            </a:r>
            <a:r>
              <a:rPr lang="en-US" altLang="ja-JP" sz="1100" dirty="0">
                <a:solidFill>
                  <a:schemeClr val="bg1"/>
                </a:solidFill>
                <a:latin typeface="Calibri" charset="0"/>
              </a:rPr>
              <a:t> ENTERPRISE OPPORTUNITIES IN POP CULTURE</a:t>
            </a:r>
            <a:endParaRPr kumimoji="1" lang="ja-JP" altLang="en-US" sz="1100" dirty="0">
              <a:solidFill>
                <a:schemeClr val="bg1"/>
              </a:solidFill>
              <a:latin typeface="Calibri" charset="0"/>
            </a:endParaRPr>
          </a:p>
        </p:txBody>
      </p:sp>
    </p:spTree>
    <p:extLst>
      <p:ext uri="{BB962C8B-B14F-4D97-AF65-F5344CB8AC3E}">
        <p14:creationId xmlns:p14="http://schemas.microsoft.com/office/powerpoint/2010/main" val="10646198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9674933-F2B1-8A48-B5FC-18445F691229}" type="datetimeFigureOut">
              <a:rPr lang="en-US" smtClean="0"/>
              <a:t>10/10/2020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3F4CC3-3726-6A40-B89F-F0B2541AE1A6}" type="slidenum">
              <a:rPr lang="en-US" smtClean="0"/>
              <a:t>‹#›</a:t>
            </a:fld>
            <a:endParaRPr lang="en-US" dirty="0"/>
          </a:p>
        </p:txBody>
      </p:sp>
    </p:spTree>
    <p:extLst>
      <p:ext uri="{BB962C8B-B14F-4D97-AF65-F5344CB8AC3E}">
        <p14:creationId xmlns:p14="http://schemas.microsoft.com/office/powerpoint/2010/main" val="76914611"/>
      </p:ext>
    </p:extLst>
  </p:cSld>
  <p:clrMap bg1="lt1" tx1="dk1" bg2="lt2" tx2="dk2" accent1="accent1" accent2="accent2" accent3="accent3" accent4="accent4" accent5="accent5" accent6="accent6" hlink="hlink" folHlink="folHlink"/>
  <p:sldLayoutIdLst>
    <p:sldLayoutId id="2147483674" r:id="rId1"/>
    <p:sldLayoutId id="2147483676" r:id="rId2"/>
    <p:sldLayoutId id="2147483675" r:id="rId3"/>
    <p:sldLayoutId id="2147483649" r:id="rId4"/>
    <p:sldLayoutId id="2147483651" r:id="rId5"/>
    <p:sldLayoutId id="2147483652" r:id="rId6"/>
    <p:sldLayoutId id="2147483650" r:id="rId7"/>
    <p:sldLayoutId id="2147483655" r:id="rId8"/>
    <p:sldLayoutId id="2147483658" r:id="rId9"/>
    <p:sldLayoutId id="2147483653" r:id="rId10"/>
    <p:sldLayoutId id="2147483654" r:id="rId11"/>
    <p:sldLayoutId id="2147483657" r:id="rId12"/>
    <p:sldLayoutId id="2147483660" r:id="rId13"/>
    <p:sldLayoutId id="2147483661" r:id="rId14"/>
    <p:sldLayoutId id="2147483659" r:id="rId15"/>
    <p:sldLayoutId id="2147483656" r:id="rId16"/>
    <p:sldLayoutId id="2147483677" r:id="rId17"/>
    <p:sldLayoutId id="2147483679" r:id="rId18"/>
    <p:sldLayoutId id="2147483680" r:id="rId19"/>
    <p:sldLayoutId id="2147483681" r:id="rId2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hyperlink" Target="https://www.businessnewsdaily.com/7757-pop-culture-businesses.html" TargetMode="External"/><Relationship Id="rId2" Type="http://schemas.openxmlformats.org/officeDocument/2006/relationships/hyperlink" Target="https://www.businessnewsdaily.com/7742-etsy-success-tips.html" TargetMode="Externa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hyperlink" Target="https://www.businessnewsdaily.com/7742-etsy-success-tips.html" TargetMode="External"/><Relationship Id="rId2" Type="http://schemas.openxmlformats.org/officeDocument/2006/relationships/hyperlink" Target="https://www.etsy.com/ie/" TargetMode="External"/><Relationship Id="rId1" Type="http://schemas.openxmlformats.org/officeDocument/2006/relationships/slideLayout" Target="../slideLayouts/slideLayout12.xml"/><Relationship Id="rId5" Type="http://schemas.openxmlformats.org/officeDocument/2006/relationships/image" Target="../media/image18.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hyperlink" Target="https://www.youtube.com/channel/UCO9e0tqE1Zh-iHtofu08pxA" TargetMode="External"/><Relationship Id="rId7" Type="http://schemas.openxmlformats.org/officeDocument/2006/relationships/hyperlink" Target="https://www.etsy.com/sell" TargetMode="External"/><Relationship Id="rId2" Type="http://schemas.openxmlformats.org/officeDocument/2006/relationships/notesSlide" Target="../notesSlides/notesSlide5.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hyperlink" Target="https://youtu.be/lALzP8OqhnQ?list=PLwu9gSmfQdCJvpZIsxNEWEE-fPrwA-2Ol" TargetMode="External"/><Relationship Id="rId4"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hyperlink" Target="http://www.cosplayhouse.com/" TargetMode="External"/><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hyperlink" Target="https://www.businessnewsdaily.com/7757-pop-culture-businesses.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12.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23.png"/><Relationship Id="rId4" Type="http://schemas.openxmlformats.org/officeDocument/2006/relationships/hyperlink" Target="https://www.youtube.com/channel/UCfc6La_acUFb4YPDoF6V1GA/videos"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linktr.ee/weirdo_ellie_cosplay?fbclid=IwAR2oBmO4OMWI4SEpCYR-HIXChXtQGtRW2RwAUhKwIYLz-hLMPBA_6BCZMJk" TargetMode="External"/><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3" Type="http://schemas.openxmlformats.org/officeDocument/2006/relationships/hyperlink" Target="https://www.theguildofnerds.com/2019/11/13/weirdo-ellie-cosplay-interview/" TargetMode="External"/><Relationship Id="rId2" Type="http://schemas.openxmlformats.org/officeDocument/2006/relationships/notesSlide" Target="../notesSlides/notesSlide10.xml"/><Relationship Id="rId1" Type="http://schemas.openxmlformats.org/officeDocument/2006/relationships/slideLayout" Target="../slideLayouts/slideLayout13.xml"/><Relationship Id="rId5" Type="http://schemas.openxmlformats.org/officeDocument/2006/relationships/image" Target="../media/image27.png"/><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hyperlink" Target="https://www.instagram.com/weirdo_ellie_cosplay/?hl=en" TargetMode="External"/><Relationship Id="rId7"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https://www.theguildofnerds.com/2019/11/13/weirdo-ellie-cosplay-interview/" TargetMode="External"/><Relationship Id="rId5" Type="http://schemas.openxmlformats.org/officeDocument/2006/relationships/hyperlink" Target="https://www.youtube.com/channel/UCfc6La_acUFb4YPDoF6V1GA" TargetMode="External"/><Relationship Id="rId4" Type="http://schemas.openxmlformats.org/officeDocument/2006/relationships/hyperlink" Target="https://www.facebook.com/Weirdoelliecosplay"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s://www.boredpanda.com/game-of-thrones-real-life-locations/?utm_source=google&amp;utm_medium=organic&amp;utm_campaign=organic" TargetMode="External"/><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comments" Target="../comments/comment1.xml"/></Relationships>
</file>

<file path=ppt/slides/_rels/slide23.xml.rels><?xml version="1.0" encoding="UTF-8" standalone="yes"?>
<Relationships xmlns="http://schemas.openxmlformats.org/package/2006/relationships"><Relationship Id="rId8" Type="http://schemas.openxmlformats.org/officeDocument/2006/relationships/hyperlink" Target="http://wp.me/p2mpH5-6dj" TargetMode="External"/><Relationship Id="rId3" Type="http://schemas.openxmlformats.org/officeDocument/2006/relationships/hyperlink" Target="http://wp.me/p2mpH5-68k" TargetMode="External"/><Relationship Id="rId7" Type="http://schemas.openxmlformats.org/officeDocument/2006/relationships/hyperlink" Target="http://wp.me/p2mpH5-6ca"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hyperlink" Target="http://wp.me/p2mpH5-6aY" TargetMode="External"/><Relationship Id="rId5" Type="http://schemas.openxmlformats.org/officeDocument/2006/relationships/hyperlink" Target="http://wp.me/p2mpH5-69W" TargetMode="External"/><Relationship Id="rId10" Type="http://schemas.openxmlformats.org/officeDocument/2006/relationships/image" Target="../media/image29.jpeg"/><Relationship Id="rId4" Type="http://schemas.openxmlformats.org/officeDocument/2006/relationships/hyperlink" Target="http://wp.me/p2mpH5-69i" TargetMode="External"/><Relationship Id="rId9" Type="http://schemas.openxmlformats.org/officeDocument/2006/relationships/hyperlink" Target="https://theselfishyears.com/2015/01/01/the-selfishs-own-customized-game-of-thrones-tour-in-northern-ireland-and-croatia/"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hyperlink" Target="https://youtu.be/MuatTc-NBJ4" TargetMode="External"/></Relationships>
</file>

<file path=ppt/slides/_rels/slide25.xml.rels><?xml version="1.0" encoding="UTF-8" standalone="yes"?>
<Relationships xmlns="http://schemas.openxmlformats.org/package/2006/relationships"><Relationship Id="rId3" Type="http://schemas.openxmlformats.org/officeDocument/2006/relationships/hyperlink" Target="http://blog.etsy.com/en/2010/fan-art-and-fair-use-one-truth-and-five-myths/" TargetMode="External"/><Relationship Id="rId2" Type="http://schemas.openxmlformats.org/officeDocument/2006/relationships/hyperlink" Target="http://www.fempop.com/" TargetMode="External"/><Relationship Id="rId1" Type="http://schemas.openxmlformats.org/officeDocument/2006/relationships/slideLayout" Target="../slideLayouts/slideLayout12.xml"/><Relationship Id="rId4" Type="http://schemas.openxmlformats.org/officeDocument/2006/relationships/hyperlink" Target="https://www.eucopyright.com/"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complex.com/pop-culture/2012/10/25-pieces-of-cool-video-game-inspired-furniture/" TargetMode="External"/><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hyperlink" Target="https://www.businessnewsdaily.com/7757-pop-culture-businesses.html"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evoke.ie/2019/02/11/life-style/enjoy-a-romantic-getaway-in-this-donegal-hobbit-home-for-just-e69" TargetMode="External"/><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1.jpeg"/><Relationship Id="rId4" Type="http://schemas.openxmlformats.org/officeDocument/2006/relationships/hyperlink" Target="https://www.entrepreneur.com/article/334033?fbclid=IwAR2vQfR6O_qxnUxv9VrNYk9w6_XJYZ_EulCIG0o_7fGx9xMY1oVtBkRKYOQ"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3" Type="http://schemas.openxmlformats.org/officeDocument/2006/relationships/hyperlink" Target="https://www.mindtools.com/pages/article/newCT_02.htm" TargetMode="External"/><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hyperlink" Target="https://pdst.ie/sites/default/files/Student%20enterprise%20manual.pdf"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6.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hyperlink" Target="http://www.tonybuzan.com/" TargetMode="External"/><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hyperlink" Target="https://pdst.ie/sites/default/files/Student%20enterprise%20manual.pdf"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hyperlink" Target="https://mindmapsunleashed.com/how-to-mind-map-with-tony-buzan" TargetMode="Externa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hyperlink" Target="https://pdst.ie/sites/default/files/Student%20enterprise%20manual.pdf" TargetMode="External"/><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21.xml"/><Relationship Id="rId1" Type="http://schemas.openxmlformats.org/officeDocument/2006/relationships/slideLayout" Target="../slideLayouts/slideLayout1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2" Type="http://schemas.openxmlformats.org/officeDocument/2006/relationships/hyperlink" Target="https://entrepreneurhandbook.co.uk/doing-business-in-emerging-markets-what-you-should-know/" TargetMode="External"/><Relationship Id="rId1" Type="http://schemas.openxmlformats.org/officeDocument/2006/relationships/slideLayout" Target="../slideLayouts/slideLayout1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s://www.hsa.ie/eng/Small_Business/Getting_Started/Risk_Assessments_Made_Easy/" TargetMode="External"/><Relationship Id="rId2" Type="http://schemas.openxmlformats.org/officeDocument/2006/relationships/hyperlink" Target="https://www.ted.com/playlists/350/talks_for_when_you_want_to_sta" TargetMode="External"/><Relationship Id="rId1" Type="http://schemas.openxmlformats.org/officeDocument/2006/relationships/slideLayout" Target="../slideLayouts/slideLayout13.xml"/><Relationship Id="rId5" Type="http://schemas.openxmlformats.org/officeDocument/2006/relationships/hyperlink" Target="https://www.vanityfair.com/hollywood/2019/06/toy-story-pop-culture-references?fbclid=IwAR3e7HNjVyjmRbJNI7BKZQILap_c-pl_g_4UZ5vn__5hmixj2rtpaLjyGzA" TargetMode="External"/><Relationship Id="rId4" Type="http://schemas.openxmlformats.org/officeDocument/2006/relationships/hyperlink" Target="https://entrepreneurhandbook.co.uk/starting-a-business/" TargetMode="External"/></Relationships>
</file>

<file path=ppt/slides/_rels/slide51.xml.rels><?xml version="1.0" encoding="UTF-8" standalone="yes"?>
<Relationships xmlns="http://schemas.openxmlformats.org/package/2006/relationships"><Relationship Id="rId3" Type="http://schemas.openxmlformats.org/officeDocument/2006/relationships/hyperlink" Target="https://lbb.in/kolkata/spiffy-bottles-to-rad-lamps-a2b218/" TargetMode="External"/><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hyperlink" Target="https://www.facebook.com/LovinDublin/videos/1359784977381602/?t=3" TargetMode="External"/><Relationship Id="rId2" Type="http://schemas.openxmlformats.org/officeDocument/2006/relationships/hyperlink" Target="https://lovindublin.com/feature/exclusive-new-bar-farrier-draper-open-on-south-william-street" TargetMode="Externa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5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openxmlformats.org/officeDocument/2006/relationships/image" Target="../media/image47.jpeg"/><Relationship Id="rId5" Type="http://schemas.openxmlformats.org/officeDocument/2006/relationships/hyperlink" Target="https://lovindublin.com/restaurants/farrier-draper" TargetMode="External"/><Relationship Id="rId4" Type="http://schemas.openxmlformats.org/officeDocument/2006/relationships/image" Target="../media/image46.jpeg"/></Relationships>
</file>

<file path=ppt/slides/_rels/slide56.xml.rels><?xml version="1.0" encoding="UTF-8" standalone="yes"?>
<Relationships xmlns="http://schemas.openxmlformats.org/package/2006/relationships"><Relationship Id="rId3" Type="http://schemas.openxmlformats.org/officeDocument/2006/relationships/hyperlink" Target="https://www.youtube.com/watch?v=MrgAqEmbbMY" TargetMode="External"/><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hyperlink" Target="http://www.bogsideartists.com/"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7.xml"/><Relationship Id="rId1" Type="http://schemas.openxmlformats.org/officeDocument/2006/relationships/slideLayout" Target="../slideLayouts/slideLayout12.xml"/><Relationship Id="rId6" Type="http://schemas.openxmlformats.org/officeDocument/2006/relationships/hyperlink" Target="http://www.bogsideartists.com/" TargetMode="External"/><Relationship Id="rId5" Type="http://schemas.openxmlformats.org/officeDocument/2006/relationships/image" Target="../media/image50.jpeg"/><Relationship Id="rId4" Type="http://schemas.openxmlformats.org/officeDocument/2006/relationships/image" Target="../media/image49.jpeg"/></Relationships>
</file>

<file path=ppt/slides/_rels/slide58.xml.rels><?xml version="1.0" encoding="UTF-8" standalone="yes"?>
<Relationships xmlns="http://schemas.openxmlformats.org/package/2006/relationships"><Relationship Id="rId3" Type="http://schemas.openxmlformats.org/officeDocument/2006/relationships/hyperlink" Target="http://www.bogsideartists.com/" TargetMode="External"/><Relationship Id="rId2" Type="http://schemas.openxmlformats.org/officeDocument/2006/relationships/notesSlide" Target="../notesSlides/notesSlide28.xml"/><Relationship Id="rId1" Type="http://schemas.openxmlformats.org/officeDocument/2006/relationships/slideLayout" Target="../slideLayouts/slideLayout12.xml"/><Relationship Id="rId5" Type="http://schemas.openxmlformats.org/officeDocument/2006/relationships/image" Target="../media/image51.png"/><Relationship Id="rId4" Type="http://schemas.openxmlformats.org/officeDocument/2006/relationships/image" Target="../media/image16.png"/></Relationships>
</file>

<file path=ppt/slides/_rels/slide59.xml.rels><?xml version="1.0" encoding="UTF-8" standalone="yes"?>
<Relationships xmlns="http://schemas.openxmlformats.org/package/2006/relationships"><Relationship Id="rId3" Type="http://schemas.openxmlformats.org/officeDocument/2006/relationships/hyperlink" Target="https://theselfishyears.com/2015/01/01/the-selfishs-own-customized-game-of-thrones-tour-in-northern-ireland-and-croatia/" TargetMode="External"/><Relationship Id="rId2" Type="http://schemas.openxmlformats.org/officeDocument/2006/relationships/notesSlide" Target="../notesSlides/notesSlide29.xml"/><Relationship Id="rId1" Type="http://schemas.openxmlformats.org/officeDocument/2006/relationships/slideLayout" Target="../slideLayouts/slideLayout13.xml"/><Relationship Id="rId4" Type="http://schemas.openxmlformats.org/officeDocument/2006/relationships/hyperlink" Target="https://www.bogsideartistsexhibition.org/the-artists"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20.xml"/><Relationship Id="rId5" Type="http://schemas.openxmlformats.org/officeDocument/2006/relationships/image" Target="../media/image52.png"/><Relationship Id="rId4" Type="http://schemas.openxmlformats.org/officeDocument/2006/relationships/hyperlink" Target="https://theselfishyears.com/2015/01/01/the-selfishs-own-customized-game-of-thrones-tour-in-northern-ireland-and-croatia/" TargetMode="External"/></Relationships>
</file>

<file path=ppt/slides/_rels/slide61.xml.rels><?xml version="1.0" encoding="UTF-8" standalone="yes"?>
<Relationships xmlns="http://schemas.openxmlformats.org/package/2006/relationships"><Relationship Id="rId3" Type="http://schemas.openxmlformats.org/officeDocument/2006/relationships/hyperlink" Target="https://www.myirelandtour.com/travelguide/culture/film-destinations.php" TargetMode="External"/><Relationship Id="rId2" Type="http://schemas.openxmlformats.org/officeDocument/2006/relationships/hyperlink" Target="http://www.daytoursunplugged.ie/" TargetMode="External"/><Relationship Id="rId1" Type="http://schemas.openxmlformats.org/officeDocument/2006/relationships/slideLayout" Target="../slideLayouts/slideLayout12.xml"/><Relationship Id="rId5" Type="http://schemas.openxmlformats.org/officeDocument/2006/relationships/image" Target="../media/image53.png"/><Relationship Id="rId4" Type="http://schemas.openxmlformats.org/officeDocument/2006/relationships/image" Target="../media/image16.png"/></Relationships>
</file>

<file path=ppt/slides/_rels/slide6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12.xml"/><Relationship Id="rId5" Type="http://schemas.openxmlformats.org/officeDocument/2006/relationships/image" Target="../media/image54.png"/><Relationship Id="rId4" Type="http://schemas.openxmlformats.org/officeDocument/2006/relationships/hyperlink" Target="https://youtu.be/O8QzR8BZP84" TargetMode="External"/></Relationships>
</file>

<file path=ppt/slides/_rels/slide6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hyperlink" Target="https://theselfishyears.com/2015/01/01/the-selfishs-own-customized-game-of-thrones-tour-in-northern-ireland-and-croatia/" TargetMode="External"/><Relationship Id="rId1" Type="http://schemas.openxmlformats.org/officeDocument/2006/relationships/slideLayout" Target="../slideLayouts/slideLayout12.xml"/><Relationship Id="rId4" Type="http://schemas.openxmlformats.org/officeDocument/2006/relationships/image" Target="../media/image55.png"/></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56.png"/><Relationship Id="rId5" Type="http://schemas.openxmlformats.org/officeDocument/2006/relationships/hyperlink" Target="https://theselfishyears.com/2015/01/01/the-selfishs-own-customized-game-of-thrones-tour-in-northern-ireland-and-croatia/" TargetMode="External"/><Relationship Id="rId4" Type="http://schemas.openxmlformats.org/officeDocument/2006/relationships/hyperlink" Target="http://www.gameofthrones-winterfelltours.com/teambuildingnorthernireland" TargetMode="External"/></Relationships>
</file>

<file path=ppt/slides/_rels/slide65.xml.rels><?xml version="1.0" encoding="UTF-8" standalone="yes"?>
<Relationships xmlns="http://schemas.openxmlformats.org/package/2006/relationships"><Relationship Id="rId8" Type="http://schemas.openxmlformats.org/officeDocument/2006/relationships/comments" Target="../comments/comment2.xml"/><Relationship Id="rId3" Type="http://schemas.openxmlformats.org/officeDocument/2006/relationships/hyperlink" Target="http://www.gameofthrones-winterfelltours.com/teambuildingnorthernireland" TargetMode="External"/><Relationship Id="rId7" Type="http://schemas.openxmlformats.org/officeDocument/2006/relationships/image" Target="../media/image57.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16.png"/><Relationship Id="rId5" Type="http://schemas.openxmlformats.org/officeDocument/2006/relationships/hyperlink" Target="https://theselfishyears.com/2015/01/01/the-selfishs-own-customized-game-of-thrones-tour-in-northern-ireland-and-croatia/" TargetMode="External"/><Relationship Id="rId4" Type="http://schemas.openxmlformats.org/officeDocument/2006/relationships/hyperlink" Target="https://marcdarcy.co.uk/" TargetMode="External"/></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16.png"/><Relationship Id="rId1" Type="http://schemas.openxmlformats.org/officeDocument/2006/relationships/slideLayout" Target="../slideLayouts/slideLayout19.xml"/></Relationships>
</file>

<file path=ppt/slides/_rels/slide6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3" Type="http://schemas.openxmlformats.org/officeDocument/2006/relationships/hyperlink" Target="http://www.epicopportunities.eu/" TargetMode="External"/><Relationship Id="rId2" Type="http://schemas.openxmlformats.org/officeDocument/2006/relationships/hyperlink" Target="https://www.facebook.com/EPICopportunties/" TargetMode="External"/><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image" Target="../media/image60.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hyperlink" Target="https://pdst.ie/sites/default/files/Student%20enterprise%20manual.pdf"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rot="353497">
            <a:off x="-6257" y="686084"/>
            <a:ext cx="4954234" cy="743199"/>
          </a:xfrm>
        </p:spPr>
        <p:txBody>
          <a:bodyPr>
            <a:normAutofit/>
          </a:bodyPr>
          <a:lstStyle/>
          <a:p>
            <a:r>
              <a:rPr lang="pl-PL" dirty="0"/>
              <a:t>Moduł</a:t>
            </a:r>
            <a:r>
              <a:rPr lang="en-US" dirty="0"/>
              <a:t> 2 (</a:t>
            </a:r>
            <a:r>
              <a:rPr lang="pl-PL" dirty="0"/>
              <a:t>Część</a:t>
            </a:r>
            <a:r>
              <a:rPr lang="en-US" dirty="0"/>
              <a:t> 1)</a:t>
            </a:r>
          </a:p>
        </p:txBody>
      </p:sp>
      <p:sp>
        <p:nvSpPr>
          <p:cNvPr id="7" name="Text Placeholder 6"/>
          <p:cNvSpPr>
            <a:spLocks noGrp="1"/>
          </p:cNvSpPr>
          <p:nvPr>
            <p:ph type="body" sz="quarter" idx="23"/>
          </p:nvPr>
        </p:nvSpPr>
        <p:spPr>
          <a:xfrm>
            <a:off x="142691" y="3427541"/>
            <a:ext cx="3951637" cy="2375137"/>
          </a:xfrm>
        </p:spPr>
        <p:txBody>
          <a:bodyPr/>
          <a:lstStyle/>
          <a:p>
            <a:pPr algn="ctr"/>
            <a:r>
              <a:rPr lang="pl-PL" sz="3600" b="1" dirty="0"/>
              <a:t>Identyfikacja </a:t>
            </a:r>
            <a:br>
              <a:rPr lang="pl-PL" sz="3600" b="1" dirty="0"/>
            </a:br>
            <a:r>
              <a:rPr lang="pl-PL" sz="3600" b="1" dirty="0"/>
              <a:t>i analiza pomysłów na biznes </a:t>
            </a:r>
            <a:br>
              <a:rPr lang="pl-PL" sz="3600" b="1" dirty="0"/>
            </a:br>
            <a:r>
              <a:rPr lang="pl-PL" sz="3600" b="1" dirty="0"/>
              <a:t>w Pop Kulturze</a:t>
            </a:r>
            <a:endParaRPr lang="pl-PL" sz="3600" dirty="0"/>
          </a:p>
        </p:txBody>
      </p:sp>
      <p:sp>
        <p:nvSpPr>
          <p:cNvPr id="8" name="Text Placeholder 7"/>
          <p:cNvSpPr>
            <a:spLocks noGrp="1"/>
          </p:cNvSpPr>
          <p:nvPr>
            <p:ph type="body" sz="quarter" idx="24"/>
          </p:nvPr>
        </p:nvSpPr>
        <p:spPr>
          <a:xfrm rot="353497">
            <a:off x="-15958" y="1688897"/>
            <a:ext cx="4388578" cy="743199"/>
          </a:xfrm>
        </p:spPr>
        <p:txBody>
          <a:bodyPr>
            <a:normAutofit fontScale="70000" lnSpcReduction="20000"/>
          </a:bodyPr>
          <a:lstStyle/>
          <a:p>
            <a:r>
              <a:rPr lang="pl-PL" dirty="0"/>
              <a:t>Przejmowanie Inicjatywy</a:t>
            </a:r>
            <a:endParaRPr lang="en-US"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12717" y="1205948"/>
            <a:ext cx="5404239" cy="5652052"/>
          </a:xfrm>
          <a:prstGeom prst="rect">
            <a:avLst/>
          </a:prstGeom>
        </p:spPr>
      </p:pic>
    </p:spTree>
    <p:extLst>
      <p:ext uri="{BB962C8B-B14F-4D97-AF65-F5344CB8AC3E}">
        <p14:creationId xmlns:p14="http://schemas.microsoft.com/office/powerpoint/2010/main" val="53554935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Autofit/>
          </a:bodyPr>
          <a:lstStyle/>
          <a:p>
            <a:r>
              <a:rPr lang="pl-PL" sz="3000" dirty="0"/>
              <a:t>Generator Pomysłów Biznesowych</a:t>
            </a:r>
            <a:endParaRPr lang="en-IE" sz="3000" dirty="0"/>
          </a:p>
          <a:p>
            <a:endParaRPr lang="en-IE" sz="3000"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8" y="2000141"/>
            <a:ext cx="5903244" cy="3668793"/>
          </a:xfrm>
        </p:spPr>
        <p:txBody>
          <a:bodyPr/>
          <a:lstStyle/>
          <a:p>
            <a:pPr marL="0" indent="0" fontAlgn="base">
              <a:buNone/>
            </a:pPr>
            <a:r>
              <a:rPr lang="en-IE" sz="3200" b="1" dirty="0">
                <a:solidFill>
                  <a:srgbClr val="DA2128"/>
                </a:solidFill>
              </a:rPr>
              <a:t>7 </a:t>
            </a:r>
            <a:r>
              <a:rPr lang="pl-PL" sz="3200" b="1" dirty="0">
                <a:solidFill>
                  <a:srgbClr val="DA2128"/>
                </a:solidFill>
              </a:rPr>
              <a:t>Pomysłów Na Biznes w Pop Kulturze</a:t>
            </a:r>
            <a:endParaRPr lang="en-IE" sz="3200" b="1" dirty="0">
              <a:solidFill>
                <a:srgbClr val="DA2128"/>
              </a:solidFill>
            </a:endParaRPr>
          </a:p>
          <a:p>
            <a:pPr marL="457200" indent="-457200" fontAlgn="base">
              <a:buFont typeface="+mj-lt"/>
              <a:buAutoNum type="arabicPeriod"/>
            </a:pPr>
            <a:r>
              <a:rPr lang="pl-PL" b="1" dirty="0">
                <a:solidFill>
                  <a:srgbClr val="1268B3"/>
                </a:solidFill>
              </a:rPr>
              <a:t>Zamień swoje hobby w biznes.</a:t>
            </a:r>
            <a:endParaRPr lang="en-IE" b="1" dirty="0">
              <a:solidFill>
                <a:srgbClr val="1268B3"/>
              </a:solidFill>
            </a:endParaRPr>
          </a:p>
          <a:p>
            <a:pPr fontAlgn="base"/>
            <a:r>
              <a:rPr lang="pl-PL" dirty="0"/>
              <a:t>Logicznym posunięciem jest zamienienie swojego hobby w biznes. Dlaczego? Ponieważ twoje hobby jest czymś, o czym już dużo wiesz, jest to twoja pasja i wiesz od czego zacząć. Przykładowo, jeśli zbierasz modele samolotów, logiczne jest rozpoczęcie sprzedaży takich modeli.</a:t>
            </a:r>
            <a:endParaRPr lang="en-IE" dirty="0"/>
          </a:p>
        </p:txBody>
      </p:sp>
      <p:pic>
        <p:nvPicPr>
          <p:cNvPr id="14338" name="Picture 2" descr="Image result for POPCULTURE BUSINESS IDEA">
            <a:extLst>
              <a:ext uri="{FF2B5EF4-FFF2-40B4-BE49-F238E27FC236}">
                <a16:creationId xmlns:a16="http://schemas.microsoft.com/office/drawing/2014/main" id="{DD7EE4E2-5F99-485F-97C4-902F656803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2333" y="2000141"/>
            <a:ext cx="5726585" cy="38177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2401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215591" y="768806"/>
            <a:ext cx="5843740" cy="716025"/>
          </a:xfrm>
        </p:spPr>
        <p:txBody>
          <a:bodyPr>
            <a:normAutofit fontScale="77500" lnSpcReduction="20000"/>
          </a:bodyPr>
          <a:lstStyle/>
          <a:p>
            <a:r>
              <a:rPr lang="pl-PL" b="1" dirty="0"/>
              <a:t>Studium Przypadku: </a:t>
            </a:r>
            <a:r>
              <a:rPr lang="en-IE" b="1" dirty="0"/>
              <a:t>GameStop/Think Geek</a:t>
            </a:r>
          </a:p>
        </p:txBody>
      </p:sp>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263423" y="1848942"/>
            <a:ext cx="5814266" cy="4169140"/>
          </a:xfrm>
        </p:spPr>
        <p:txBody>
          <a:bodyPr/>
          <a:lstStyle/>
          <a:p>
            <a:pPr marL="0" indent="0" fontAlgn="base">
              <a:buNone/>
            </a:pPr>
            <a:r>
              <a:rPr lang="pl-PL" sz="3200" b="1" dirty="0">
                <a:solidFill>
                  <a:srgbClr val="DA2128"/>
                </a:solidFill>
              </a:rPr>
              <a:t>Akcesoria, rekwizyty, przedmioty kolekcjonerskie</a:t>
            </a:r>
            <a:endParaRPr lang="en-IE" sz="3200" b="1" dirty="0">
              <a:solidFill>
                <a:srgbClr val="DA2128"/>
              </a:solidFill>
            </a:endParaRPr>
          </a:p>
          <a:p>
            <a:pPr fontAlgn="base"/>
            <a:r>
              <a:rPr lang="pl-PL" dirty="0"/>
              <a:t>Sprzedawać można wszystko: T-shirty, kubki, gry, karty kolekcjonerskie, rekwizyty, zabawki. W Irlandii można znaleźć sklep </a:t>
            </a:r>
            <a:r>
              <a:rPr lang="en-US" dirty="0"/>
              <a:t>GameStop</a:t>
            </a:r>
            <a:r>
              <a:rPr lang="pl-PL" dirty="0"/>
              <a:t>;</a:t>
            </a:r>
            <a:r>
              <a:rPr lang="en-US" dirty="0"/>
              <a:t> ThinkGeek</a:t>
            </a:r>
            <a:r>
              <a:rPr lang="pl-PL" dirty="0"/>
              <a:t>, w którym 50% przestrzeni zajmują gry, a 50% to „przedmioty kolekcjonerskie”. ThinkGeek to sklep z USA, w którym sprzedaje się pop kulturowe akcesoria dla nerdów.</a:t>
            </a:r>
            <a:endParaRPr lang="en-US" dirty="0"/>
          </a:p>
        </p:txBody>
      </p:sp>
      <p:pic>
        <p:nvPicPr>
          <p:cNvPr id="4" name="Picture 8" descr="A picture containing monitor, sitting, indoor, screen&#10;&#10;Description automatically generated">
            <a:extLst>
              <a:ext uri="{FF2B5EF4-FFF2-40B4-BE49-F238E27FC236}">
                <a16:creationId xmlns:a16="http://schemas.microsoft.com/office/drawing/2014/main" id="{B26453F7-1804-4C51-9771-23059F7DD48A}"/>
              </a:ext>
            </a:extLst>
          </p:cNvPr>
          <p:cNvPicPr/>
          <p:nvPr/>
        </p:nvPicPr>
        <p:blipFill rotWithShape="1">
          <a:blip r:embed="rId2"/>
          <a:srcRect l="4792" t="12636" r="6089" b="14423"/>
          <a:stretch/>
        </p:blipFill>
        <p:spPr>
          <a:xfrm>
            <a:off x="5947617" y="2470331"/>
            <a:ext cx="5763598" cy="3670300"/>
          </a:xfrm>
          <a:prstGeom prst="rect">
            <a:avLst/>
          </a:prstGeom>
        </p:spPr>
      </p:pic>
      <p:sp>
        <p:nvSpPr>
          <p:cNvPr id="8" name="Rectangle 9">
            <a:extLst>
              <a:ext uri="{FF2B5EF4-FFF2-40B4-BE49-F238E27FC236}">
                <a16:creationId xmlns:a16="http://schemas.microsoft.com/office/drawing/2014/main" id="{A01DC6A5-40BA-403C-ACE9-338526A61A45}"/>
              </a:ext>
            </a:extLst>
          </p:cNvPr>
          <p:cNvSpPr/>
          <p:nvPr/>
        </p:nvSpPr>
        <p:spPr>
          <a:xfrm>
            <a:off x="6707936" y="2778229"/>
            <a:ext cx="4305300" cy="2649042"/>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502714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a:t>
            </a:r>
            <a:r>
              <a:rPr lang="pl-PL" sz="3200" b="1" dirty="0">
                <a:solidFill>
                  <a:srgbClr val="DA2128"/>
                </a:solidFill>
              </a:rPr>
              <a:t>Pomysłów Na Biznes W Pop Kulturze</a:t>
            </a:r>
            <a:endParaRPr lang="en-IE" sz="3200" b="1" dirty="0">
              <a:solidFill>
                <a:srgbClr val="DA2128"/>
              </a:solidFill>
            </a:endParaRPr>
          </a:p>
          <a:p>
            <a:pPr marL="457200" indent="-457200" fontAlgn="base">
              <a:buFont typeface="+mj-lt"/>
              <a:buAutoNum type="arabicPeriod" startAt="2"/>
            </a:pPr>
            <a:r>
              <a:rPr lang="pl-PL" b="1" dirty="0">
                <a:solidFill>
                  <a:srgbClr val="1268B3"/>
                </a:solidFill>
              </a:rPr>
              <a:t>Sztuka i Akcesoria</a:t>
            </a:r>
            <a:endParaRPr lang="en-IE" b="1" dirty="0">
              <a:solidFill>
                <a:srgbClr val="1268B3"/>
              </a:solidFill>
            </a:endParaRPr>
          </a:p>
          <a:p>
            <a:pPr marL="0" indent="0" fontAlgn="base">
              <a:buNone/>
            </a:pPr>
            <a:r>
              <a:rPr lang="pl-PL" dirty="0"/>
              <a:t>Na każdą kochaną przez fanów książkę, serial czy film przypadają artyści i rzemieślnicy, którzy tworzą i sprzedają swoje interpretacje kultowych postaci i uniwersum. Rzut oka na portal </a:t>
            </a:r>
            <a:r>
              <a:rPr lang="pl-PL" dirty="0" err="1"/>
              <a:t>Etsy</a:t>
            </a:r>
            <a:r>
              <a:rPr lang="pl-PL" dirty="0"/>
              <a:t> pokaże setki produktów inspirowanych serialami „</a:t>
            </a:r>
            <a:r>
              <a:rPr lang="pl-PL" dirty="0" err="1"/>
              <a:t>Breaking</a:t>
            </a:r>
            <a:r>
              <a:rPr lang="pl-PL" dirty="0"/>
              <a:t> Bad”, „Gra o Tron” czy „Teoria Wielkiego Podrywu”, takich jak artykuły odzieżowe, obudowy na telefon, breloczki i inne gadżety tworzone dla fanów. Niektórzy zaradni przedsiębiorcy potrafią nawet oprzeć swój biznes na sztuce z pop kultury, jak choćby rysownicy komiksów czy Ilustratorzy.</a:t>
            </a:r>
            <a:endParaRPr lang="en-IE" dirty="0"/>
          </a:p>
          <a:p>
            <a:pPr marL="0" indent="0" fontAlgn="base">
              <a:buNone/>
            </a:pPr>
            <a:endParaRPr lang="en-IE" b="1" dirty="0">
              <a:solidFill>
                <a:srgbClr val="DA2128"/>
              </a:solidFill>
            </a:endParaRPr>
          </a:p>
          <a:p>
            <a:pPr marL="0" indent="0" fontAlgn="base">
              <a:buNone/>
            </a:pPr>
            <a:r>
              <a:rPr lang="pl-PL" b="1" dirty="0">
                <a:solidFill>
                  <a:srgbClr val="DA2128"/>
                </a:solidFill>
              </a:rPr>
              <a:t>Przeczytaj</a:t>
            </a:r>
            <a:r>
              <a:rPr lang="en-IE" b="1" dirty="0">
                <a:solidFill>
                  <a:srgbClr val="DA2128"/>
                </a:solidFill>
              </a:rPr>
              <a:t> :</a:t>
            </a:r>
            <a:r>
              <a:rPr lang="pl-PL" b="1" dirty="0"/>
              <a:t> </a:t>
            </a:r>
            <a:r>
              <a:rPr lang="pl-PL" b="1" dirty="0">
                <a:hlinkClick r:id="rId2"/>
              </a:rPr>
              <a:t>5 powodów na sukces </a:t>
            </a:r>
            <a:r>
              <a:rPr lang="pl-PL" b="1" dirty="0" err="1">
                <a:hlinkClick r:id="rId2"/>
              </a:rPr>
              <a:t>Etsy</a:t>
            </a:r>
            <a:endParaRPr lang="en-IE" dirty="0"/>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3"/>
              </a:rPr>
              <a:t>https://www.businessnewsdaily.com/7757-pop-culture-businesses.html</a:t>
            </a:r>
            <a:endParaRPr lang="en-IE" dirty="0"/>
          </a:p>
        </p:txBody>
      </p:sp>
    </p:spTree>
    <p:extLst>
      <p:ext uri="{BB962C8B-B14F-4D97-AF65-F5344CB8AC3E}">
        <p14:creationId xmlns:p14="http://schemas.microsoft.com/office/powerpoint/2010/main" val="25851082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27402" y="673403"/>
            <a:ext cx="6384644" cy="925261"/>
          </a:xfrm>
        </p:spPr>
        <p:txBody>
          <a:bodyPr>
            <a:normAutofit fontScale="92500" lnSpcReduction="10000"/>
          </a:bodyPr>
          <a:lstStyle/>
          <a:p>
            <a:r>
              <a:rPr lang="pl-PL" b="1" dirty="0"/>
              <a:t>Studium Przypadku</a:t>
            </a:r>
            <a:r>
              <a:rPr lang="en-IE" b="1" dirty="0"/>
              <a:t> – </a:t>
            </a:r>
            <a:r>
              <a:rPr lang="pl-PL" b="1" dirty="0"/>
              <a:t>Pośrednicy Na Rynku Pop Kultury</a:t>
            </a:r>
            <a:r>
              <a:rPr lang="en-IE" b="1" dirty="0"/>
              <a:t> </a:t>
            </a:r>
            <a:r>
              <a:rPr lang="pl-PL" b="1" dirty="0"/>
              <a:t>E-biznes</a:t>
            </a:r>
            <a:endParaRPr lang="en-IE" b="1"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599463"/>
            <a:ext cx="4652257" cy="4094755"/>
          </a:xfrm>
        </p:spPr>
        <p:txBody>
          <a:bodyPr/>
          <a:lstStyle/>
          <a:p>
            <a:pPr marL="0" indent="0" fontAlgn="base">
              <a:buNone/>
            </a:pPr>
            <a:r>
              <a:rPr lang="en-IE" dirty="0">
                <a:hlinkClick r:id="rId2"/>
              </a:rPr>
              <a:t>Etsy </a:t>
            </a:r>
            <a:r>
              <a:rPr lang="pl-PL" dirty="0"/>
              <a:t>to strona dla e-biznesu skupiająca się na sprzedaży pop kulturowych gadżetów i materiałów do ich tworzenia</a:t>
            </a:r>
            <a:r>
              <a:rPr lang="en-IE" dirty="0"/>
              <a:t>. </a:t>
            </a:r>
            <a:r>
              <a:rPr lang="pl-PL" dirty="0"/>
              <a:t>Mają oni szeroki wybór towarów, między innymi sztukę inspirowaną pop kulturą,  gadżety inspirowane pop kulturą, biżuterię, torby, ubrania, wystrój wnętrz i zabawki. Wiele z tych produktów powstało na zamówienie, aby zaspokoić potrzeby i wymagania uczestników forów dyskusyjnych.</a:t>
            </a:r>
            <a:endParaRPr lang="en-IE" dirty="0"/>
          </a:p>
          <a:p>
            <a:pPr marL="0" indent="0" fontAlgn="base">
              <a:buNone/>
            </a:pPr>
            <a:endParaRPr lang="en-IE" sz="1200" dirty="0">
              <a:hlinkClick r:id="rId3"/>
            </a:endParaRPr>
          </a:p>
          <a:p>
            <a:pPr fontAlgn="base"/>
            <a:endParaRPr lang="en-IE" sz="2000" b="1" dirty="0"/>
          </a:p>
          <a:p>
            <a:pPr fontAlgn="base"/>
            <a:endParaRPr lang="en-IE" sz="2000" b="1" dirty="0"/>
          </a:p>
        </p:txBody>
      </p:sp>
      <p:pic>
        <p:nvPicPr>
          <p:cNvPr id="6" name="Picture 4" descr="A picture containing monitor, sitting, indoor, screen&#10;&#10;Description automatically generated">
            <a:extLst>
              <a:ext uri="{FF2B5EF4-FFF2-40B4-BE49-F238E27FC236}">
                <a16:creationId xmlns:a16="http://schemas.microsoft.com/office/drawing/2014/main" id="{5F75031C-DC3E-4FCA-AF79-86232487CF75}"/>
              </a:ext>
            </a:extLst>
          </p:cNvPr>
          <p:cNvPicPr/>
          <p:nvPr/>
        </p:nvPicPr>
        <p:blipFill rotWithShape="1">
          <a:blip r:embed="rId4"/>
          <a:srcRect l="4792" t="12636" r="6089" b="14423"/>
          <a:stretch/>
        </p:blipFill>
        <p:spPr>
          <a:xfrm>
            <a:off x="5579262" y="2222618"/>
            <a:ext cx="5763598" cy="3670300"/>
          </a:xfrm>
          <a:prstGeom prst="rect">
            <a:avLst/>
          </a:prstGeom>
        </p:spPr>
      </p:pic>
      <p:sp>
        <p:nvSpPr>
          <p:cNvPr id="10" name="Rectangle 5">
            <a:extLst>
              <a:ext uri="{FF2B5EF4-FFF2-40B4-BE49-F238E27FC236}">
                <a16:creationId xmlns:a16="http://schemas.microsoft.com/office/drawing/2014/main" id="{E7775FB3-AB9E-43C8-83DB-CE5AA334A4FB}"/>
              </a:ext>
            </a:extLst>
          </p:cNvPr>
          <p:cNvSpPr/>
          <p:nvPr/>
        </p:nvSpPr>
        <p:spPr>
          <a:xfrm>
            <a:off x="6308411" y="2521489"/>
            <a:ext cx="4305300" cy="2649042"/>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noFill/>
            </a:endParaRPr>
          </a:p>
        </p:txBody>
      </p:sp>
    </p:spTree>
    <p:extLst>
      <p:ext uri="{BB962C8B-B14F-4D97-AF65-F5344CB8AC3E}">
        <p14:creationId xmlns:p14="http://schemas.microsoft.com/office/powerpoint/2010/main" val="14652778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326987" y="5335927"/>
            <a:ext cx="11451725" cy="1107996"/>
          </a:xfrm>
          <a:prstGeom prst="rect">
            <a:avLst/>
          </a:prstGeom>
          <a:noFill/>
        </p:spPr>
        <p:txBody>
          <a:bodyPr wrap="square" rtlCol="0">
            <a:spAutoFit/>
          </a:bodyPr>
          <a:lstStyle/>
          <a:p>
            <a:pPr marL="342900" indent="-342900">
              <a:buFont typeface="+mj-lt"/>
              <a:buAutoNum type="arabicPeriod"/>
            </a:pPr>
            <a:r>
              <a:rPr lang="pl-PL" sz="2200" dirty="0"/>
              <a:t>Obejrzyj wideo ‚Witamy w </a:t>
            </a:r>
            <a:r>
              <a:rPr lang="pl-PL" sz="2200" dirty="0" err="1"/>
              <a:t>Etsy</a:t>
            </a:r>
            <a:r>
              <a:rPr lang="pl-PL" sz="2200" dirty="0"/>
              <a:t>’</a:t>
            </a:r>
            <a:endParaRPr lang="en-IE" sz="2200" dirty="0"/>
          </a:p>
          <a:p>
            <a:pPr marL="342900" indent="-342900">
              <a:buFont typeface="+mj-lt"/>
              <a:buAutoNum type="arabicPeriod"/>
            </a:pPr>
            <a:r>
              <a:rPr lang="pl-PL" sz="2200" dirty="0"/>
              <a:t>Razem z grupą przejdź przez proces zakładania swojego sklepu klikając obrazek po prawej</a:t>
            </a:r>
            <a:endParaRPr lang="en-IE" sz="2200" dirty="0"/>
          </a:p>
          <a:p>
            <a:pPr marL="342900" indent="-342900">
              <a:buFont typeface="+mj-lt"/>
              <a:buAutoNum type="arabicPeriod"/>
            </a:pPr>
            <a:r>
              <a:rPr lang="pl-PL" sz="2200" dirty="0"/>
              <a:t>Więcej filmów na temat sukcesu </a:t>
            </a:r>
            <a:r>
              <a:rPr lang="pl-PL" sz="2200" dirty="0" err="1"/>
              <a:t>Etsy</a:t>
            </a:r>
            <a:r>
              <a:rPr lang="pl-PL" sz="2200" dirty="0"/>
              <a:t> </a:t>
            </a:r>
            <a:r>
              <a:rPr lang="pl-PL" sz="2200" dirty="0">
                <a:hlinkClick r:id="rId3"/>
              </a:rPr>
              <a:t>tutaj</a:t>
            </a:r>
            <a:endParaRPr lang="en-IE" sz="2200" dirty="0"/>
          </a:p>
        </p:txBody>
      </p:sp>
      <p:pic>
        <p:nvPicPr>
          <p:cNvPr id="8" name="Picture 7" descr="A picture containing monitor, sitting, indoor, screen&#10;&#10;Description automatically generated">
            <a:extLst>
              <a:ext uri="{FF2B5EF4-FFF2-40B4-BE49-F238E27FC236}">
                <a16:creationId xmlns:a16="http://schemas.microsoft.com/office/drawing/2014/main" id="{D5E1EC22-90EC-3C45-8B2B-82321C97C1B5}"/>
              </a:ext>
            </a:extLst>
          </p:cNvPr>
          <p:cNvPicPr/>
          <p:nvPr/>
        </p:nvPicPr>
        <p:blipFill rotWithShape="1">
          <a:blip r:embed="rId4"/>
          <a:srcRect l="4792" t="12636" r="6089" b="14423"/>
          <a:stretch/>
        </p:blipFill>
        <p:spPr>
          <a:xfrm>
            <a:off x="140891" y="1347126"/>
            <a:ext cx="5763598" cy="3670300"/>
          </a:xfrm>
          <a:prstGeom prst="rect">
            <a:avLst/>
          </a:prstGeom>
        </p:spPr>
      </p:pic>
      <p:sp>
        <p:nvSpPr>
          <p:cNvPr id="10" name="Rectangle 9">
            <a:hlinkClick r:id="rId5"/>
            <a:extLst>
              <a:ext uri="{FF2B5EF4-FFF2-40B4-BE49-F238E27FC236}">
                <a16:creationId xmlns:a16="http://schemas.microsoft.com/office/drawing/2014/main" id="{EE30047F-14D0-BB47-A1AA-47FD9A2C87D5}"/>
              </a:ext>
            </a:extLst>
          </p:cNvPr>
          <p:cNvSpPr/>
          <p:nvPr/>
        </p:nvSpPr>
        <p:spPr>
          <a:xfrm>
            <a:off x="882202" y="1665626"/>
            <a:ext cx="4305300" cy="2649042"/>
          </a:xfrm>
          <a:prstGeom prst="rect">
            <a:avLst/>
          </a:prstGeom>
          <a:blipFill>
            <a:blip r:embed="rId6"/>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1" name="Picture 10" descr="A picture containing monitor, sitting, indoor, screen&#10;&#10;Description automatically generated">
            <a:extLst>
              <a:ext uri="{FF2B5EF4-FFF2-40B4-BE49-F238E27FC236}">
                <a16:creationId xmlns:a16="http://schemas.microsoft.com/office/drawing/2014/main" id="{2AB36020-A337-FE44-BA6A-1D817B422BC4}"/>
              </a:ext>
            </a:extLst>
          </p:cNvPr>
          <p:cNvPicPr/>
          <p:nvPr/>
        </p:nvPicPr>
        <p:blipFill rotWithShape="1">
          <a:blip r:embed="rId4"/>
          <a:srcRect l="4792" t="12636" r="6089" b="14423"/>
          <a:stretch/>
        </p:blipFill>
        <p:spPr>
          <a:xfrm>
            <a:off x="3828897" y="1769031"/>
            <a:ext cx="5763598" cy="3670300"/>
          </a:xfrm>
          <a:prstGeom prst="rect">
            <a:avLst/>
          </a:prstGeom>
        </p:spPr>
      </p:pic>
      <p:sp>
        <p:nvSpPr>
          <p:cNvPr id="14" name="Rectangle 13">
            <a:hlinkClick r:id="rId7"/>
            <a:extLst>
              <a:ext uri="{FF2B5EF4-FFF2-40B4-BE49-F238E27FC236}">
                <a16:creationId xmlns:a16="http://schemas.microsoft.com/office/drawing/2014/main" id="{6C349B49-BCE9-3940-8943-C76E61B1EE9A}"/>
              </a:ext>
            </a:extLst>
          </p:cNvPr>
          <p:cNvSpPr/>
          <p:nvPr/>
        </p:nvSpPr>
        <p:spPr>
          <a:xfrm>
            <a:off x="4570208" y="2087531"/>
            <a:ext cx="4305300" cy="2649042"/>
          </a:xfrm>
          <a:prstGeom prst="rect">
            <a:avLst/>
          </a:prstGeom>
          <a:blipFill>
            <a:blip r:embed="rId8"/>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noFill/>
                <a:hlinkClick r:id="rId7"/>
              </a:rPr>
              <a:t>https://www.etsy.com/sell</a:t>
            </a:r>
            <a:endParaRPr lang="en-US" dirty="0">
              <a:noFill/>
            </a:endParaRPr>
          </a:p>
        </p:txBody>
      </p:sp>
      <p:sp>
        <p:nvSpPr>
          <p:cNvPr id="15" name="Rectangle 14">
            <a:extLst>
              <a:ext uri="{FF2B5EF4-FFF2-40B4-BE49-F238E27FC236}">
                <a16:creationId xmlns:a16="http://schemas.microsoft.com/office/drawing/2014/main" id="{9D083CA5-A656-A24B-9DFE-8824E06F3C47}"/>
              </a:ext>
            </a:extLst>
          </p:cNvPr>
          <p:cNvSpPr/>
          <p:nvPr/>
        </p:nvSpPr>
        <p:spPr>
          <a:xfrm rot="21375402">
            <a:off x="5417113" y="780773"/>
            <a:ext cx="3973313"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 Placeholder 6">
            <a:extLst>
              <a:ext uri="{FF2B5EF4-FFF2-40B4-BE49-F238E27FC236}">
                <a16:creationId xmlns:a16="http://schemas.microsoft.com/office/drawing/2014/main" id="{CDB624D4-2F7C-AE46-8AFD-CE71D7323181}"/>
              </a:ext>
            </a:extLst>
          </p:cNvPr>
          <p:cNvSpPr>
            <a:spLocks noGrp="1"/>
          </p:cNvSpPr>
          <p:nvPr>
            <p:ph type="body" sz="quarter" idx="10"/>
          </p:nvPr>
        </p:nvSpPr>
        <p:spPr>
          <a:xfrm rot="21375402">
            <a:off x="5647784" y="813987"/>
            <a:ext cx="6521716" cy="902366"/>
          </a:xfrm>
        </p:spPr>
        <p:txBody>
          <a:bodyPr>
            <a:normAutofit/>
          </a:bodyPr>
          <a:lstStyle/>
          <a:p>
            <a:r>
              <a:rPr lang="pl-PL" dirty="0"/>
              <a:t>Zacznij zarabiać na </a:t>
            </a:r>
            <a:r>
              <a:rPr lang="pl-PL" dirty="0" err="1"/>
              <a:t>Etsy</a:t>
            </a:r>
            <a:r>
              <a:rPr lang="pl-PL" dirty="0"/>
              <a:t> już dziś</a:t>
            </a:r>
            <a:endParaRPr lang="en-IE" dirty="0"/>
          </a:p>
          <a:p>
            <a:endParaRPr lang="en-IE" dirty="0"/>
          </a:p>
        </p:txBody>
      </p:sp>
    </p:spTree>
    <p:extLst>
      <p:ext uri="{BB962C8B-B14F-4D97-AF65-F5344CB8AC3E}">
        <p14:creationId xmlns:p14="http://schemas.microsoft.com/office/powerpoint/2010/main" val="3670539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a:t>
            </a:r>
            <a:r>
              <a:rPr lang="pl-PL" sz="3200" b="1" dirty="0">
                <a:solidFill>
                  <a:srgbClr val="DA2128"/>
                </a:solidFill>
              </a:rPr>
              <a:t>Pomysłów Na Biznes W Pop Kulturze</a:t>
            </a:r>
            <a:endParaRPr lang="en-IE" sz="3200" b="1" dirty="0">
              <a:solidFill>
                <a:srgbClr val="DA2128"/>
              </a:solidFill>
            </a:endParaRPr>
          </a:p>
          <a:p>
            <a:pPr marL="457200" indent="-457200" fontAlgn="base">
              <a:buFont typeface="+mj-lt"/>
              <a:buAutoNum type="arabicPeriod" startAt="3"/>
            </a:pPr>
            <a:r>
              <a:rPr lang="pl-PL" b="1" dirty="0">
                <a:solidFill>
                  <a:srgbClr val="1268B3"/>
                </a:solidFill>
              </a:rPr>
              <a:t>Kostiumy do Cosplay</a:t>
            </a:r>
            <a:endParaRPr lang="en-IE" b="1" dirty="0">
              <a:solidFill>
                <a:srgbClr val="1268B3"/>
              </a:solidFill>
            </a:endParaRPr>
          </a:p>
          <a:p>
            <a:pPr marL="0" indent="0" fontAlgn="base">
              <a:buNone/>
            </a:pPr>
            <a:r>
              <a:rPr lang="pl-PL" dirty="0"/>
              <a:t>Dla zagorzałych fanów Pop kultury nie ma nic lepszego, niż przebrać się za swojego ulubionego bohatera/bohaterkę. Niezależnie czy bierzesz je na Halloween, czy uczestniczysz w zlocie fanów, ludzie są gotowi dużo zapłacić za ręcznie szyte kopie takich strojów. Kalifornijska firma </a:t>
            </a:r>
            <a:r>
              <a:rPr lang="en-IE" dirty="0">
                <a:hlinkClick r:id="rId3"/>
              </a:rPr>
              <a:t>Cosplay House</a:t>
            </a:r>
            <a:r>
              <a:rPr lang="en-IE" dirty="0"/>
              <a:t>,</a:t>
            </a:r>
            <a:r>
              <a:rPr lang="pl-PL" dirty="0"/>
              <a:t> oferuje ręcznie szyte kostiumy, skrzydła</a:t>
            </a:r>
            <a:br>
              <a:rPr lang="pl-PL" dirty="0"/>
            </a:br>
            <a:r>
              <a:rPr lang="pl-PL" dirty="0"/>
              <a:t>i akcesoria oparte na wszystkim; od filmów Disneya i komiksów aż po Mangę i gry wideo. Ludzie za taką przyjemność są gotowi zapłacić od 100 Euro, a nawet dużo więcej, jeśli towar jest robiony na zamówienie.</a:t>
            </a:r>
            <a:endParaRPr lang="en-IE" dirty="0"/>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4"/>
              </a:rPr>
              <a:t>https://www.businessnewsdaily.com/7757-pop-culture-businesses.html</a:t>
            </a:r>
            <a:endParaRPr lang="en-IE" dirty="0"/>
          </a:p>
        </p:txBody>
      </p:sp>
    </p:spTree>
    <p:extLst>
      <p:ext uri="{BB962C8B-B14F-4D97-AF65-F5344CB8AC3E}">
        <p14:creationId xmlns:p14="http://schemas.microsoft.com/office/powerpoint/2010/main" val="38991128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1">
            <a:extLst>
              <a:ext uri="{FF2B5EF4-FFF2-40B4-BE49-F238E27FC236}">
                <a16:creationId xmlns:a16="http://schemas.microsoft.com/office/drawing/2014/main" id="{F54EBE88-EFF9-F54E-9C35-09D89C9DC224}"/>
              </a:ext>
            </a:extLst>
          </p:cNvPr>
          <p:cNvSpPr>
            <a:spLocks noGrp="1"/>
          </p:cNvSpPr>
          <p:nvPr>
            <p:ph type="body" sz="quarter" idx="10"/>
          </p:nvPr>
        </p:nvSpPr>
        <p:spPr>
          <a:xfrm rot="285998">
            <a:off x="411989" y="754410"/>
            <a:ext cx="5664057" cy="716025"/>
          </a:xfrm>
        </p:spPr>
        <p:txBody>
          <a:bodyPr>
            <a:normAutofit fontScale="77500" lnSpcReduction="20000"/>
          </a:bodyPr>
          <a:lstStyle/>
          <a:p>
            <a:r>
              <a:rPr lang="pl-PL" b="1" dirty="0"/>
              <a:t>Studium Przypadku</a:t>
            </a:r>
            <a:r>
              <a:rPr lang="en-IE" b="1" dirty="0"/>
              <a:t>: </a:t>
            </a:r>
            <a:r>
              <a:rPr lang="en-IE" dirty="0"/>
              <a:t>Weirdo Ellie Cosplay</a:t>
            </a:r>
          </a:p>
        </p:txBody>
      </p:sp>
      <p:pic>
        <p:nvPicPr>
          <p:cNvPr id="9" name="Picture 8" descr="A picture containing monitor, sitting, indoor, screen&#10;&#10;Description automatically generated">
            <a:extLst>
              <a:ext uri="{FF2B5EF4-FFF2-40B4-BE49-F238E27FC236}">
                <a16:creationId xmlns:a16="http://schemas.microsoft.com/office/drawing/2014/main" id="{1C242C64-AABD-4D44-B104-962251127608}"/>
              </a:ext>
            </a:extLst>
          </p:cNvPr>
          <p:cNvPicPr/>
          <p:nvPr/>
        </p:nvPicPr>
        <p:blipFill rotWithShape="1">
          <a:blip r:embed="rId2"/>
          <a:srcRect l="4792" t="12636" r="6089" b="14423"/>
          <a:stretch/>
        </p:blipFill>
        <p:spPr>
          <a:xfrm>
            <a:off x="5707245" y="1704531"/>
            <a:ext cx="5763598" cy="3670300"/>
          </a:xfrm>
          <a:prstGeom prst="rect">
            <a:avLst/>
          </a:prstGeom>
        </p:spPr>
      </p:pic>
      <p:sp>
        <p:nvSpPr>
          <p:cNvPr id="10" name="Rectangle 9">
            <a:extLst>
              <a:ext uri="{FF2B5EF4-FFF2-40B4-BE49-F238E27FC236}">
                <a16:creationId xmlns:a16="http://schemas.microsoft.com/office/drawing/2014/main" id="{8BF9BAAF-DDB9-E943-9955-DE5E874C52EC}"/>
              </a:ext>
            </a:extLst>
          </p:cNvPr>
          <p:cNvSpPr/>
          <p:nvPr/>
        </p:nvSpPr>
        <p:spPr>
          <a:xfrm>
            <a:off x="6448556" y="2023031"/>
            <a:ext cx="4305300" cy="2649042"/>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pic>
        <p:nvPicPr>
          <p:cNvPr id="11" name="Picture 10" descr="A picture containing monitor, sitting, indoor, screen&#10;&#10;Description automatically generated">
            <a:extLst>
              <a:ext uri="{FF2B5EF4-FFF2-40B4-BE49-F238E27FC236}">
                <a16:creationId xmlns:a16="http://schemas.microsoft.com/office/drawing/2014/main" id="{4A9A344F-4E4E-684A-9556-C8F2841DF393}"/>
              </a:ext>
            </a:extLst>
          </p:cNvPr>
          <p:cNvPicPr/>
          <p:nvPr/>
        </p:nvPicPr>
        <p:blipFill rotWithShape="1">
          <a:blip r:embed="rId2"/>
          <a:srcRect l="4792" t="12636" r="6089" b="14423"/>
          <a:stretch/>
        </p:blipFill>
        <p:spPr>
          <a:xfrm>
            <a:off x="544432" y="2023031"/>
            <a:ext cx="7000387" cy="4457896"/>
          </a:xfrm>
          <a:prstGeom prst="rect">
            <a:avLst/>
          </a:prstGeom>
        </p:spPr>
      </p:pic>
      <p:sp>
        <p:nvSpPr>
          <p:cNvPr id="12" name="Rectangle 11">
            <a:extLst>
              <a:ext uri="{FF2B5EF4-FFF2-40B4-BE49-F238E27FC236}">
                <a16:creationId xmlns:a16="http://schemas.microsoft.com/office/drawing/2014/main" id="{C1D3D75D-E425-9B45-BA8D-3A24C8F6BD5A}"/>
              </a:ext>
            </a:extLst>
          </p:cNvPr>
          <p:cNvSpPr/>
          <p:nvPr/>
        </p:nvSpPr>
        <p:spPr>
          <a:xfrm>
            <a:off x="1438144" y="2372436"/>
            <a:ext cx="5229158" cy="3217490"/>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21093848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3C11D02B-82DC-4CF4-8FC0-0A1FAF3EBF06}"/>
              </a:ext>
            </a:extLst>
          </p:cNvPr>
          <p:cNvSpPr txBox="1"/>
          <p:nvPr/>
        </p:nvSpPr>
        <p:spPr>
          <a:xfrm>
            <a:off x="8694549" y="3005946"/>
            <a:ext cx="2681208" cy="1200329"/>
          </a:xfrm>
          <a:prstGeom prst="rect">
            <a:avLst/>
          </a:prstGeom>
          <a:noFill/>
        </p:spPr>
        <p:txBody>
          <a:bodyPr wrap="square" rtlCol="0">
            <a:spAutoFit/>
          </a:bodyPr>
          <a:lstStyle/>
          <a:p>
            <a:r>
              <a:rPr lang="pl-PL" b="1" dirty="0">
                <a:solidFill>
                  <a:srgbClr val="FF0000"/>
                </a:solidFill>
              </a:rPr>
              <a:t>Kliknij obrazek, aby zobaczyć kanał YouTube </a:t>
            </a:r>
            <a:r>
              <a:rPr lang="en-IE" b="1" dirty="0">
                <a:solidFill>
                  <a:srgbClr val="FF0000"/>
                </a:solidFill>
              </a:rPr>
              <a:t>Weirdo Ellie . </a:t>
            </a:r>
            <a:r>
              <a:rPr lang="pl-PL" b="1" dirty="0">
                <a:solidFill>
                  <a:srgbClr val="FF0000"/>
                </a:solidFill>
              </a:rPr>
              <a:t>Wybierz jeden z filmików ‚How to’</a:t>
            </a:r>
            <a:endParaRPr lang="en-IE" b="1" dirty="0">
              <a:solidFill>
                <a:srgbClr val="FF0000"/>
              </a:solidFill>
            </a:endParaRPr>
          </a:p>
        </p:txBody>
      </p:sp>
      <p:sp>
        <p:nvSpPr>
          <p:cNvPr id="7" name="Rectangle 6">
            <a:extLst>
              <a:ext uri="{FF2B5EF4-FFF2-40B4-BE49-F238E27FC236}">
                <a16:creationId xmlns:a16="http://schemas.microsoft.com/office/drawing/2014/main" id="{3245020E-E5F2-7C4C-BC59-0C6CE034063D}"/>
              </a:ext>
            </a:extLst>
          </p:cNvPr>
          <p:cNvSpPr/>
          <p:nvPr/>
        </p:nvSpPr>
        <p:spPr>
          <a:xfrm rot="21375402">
            <a:off x="4608629" y="807192"/>
            <a:ext cx="4782661"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 Placeholder 3">
            <a:extLst>
              <a:ext uri="{FF2B5EF4-FFF2-40B4-BE49-F238E27FC236}">
                <a16:creationId xmlns:a16="http://schemas.microsoft.com/office/drawing/2014/main" id="{78974AD6-AB94-F24A-A565-B33B0A3A088B}"/>
              </a:ext>
            </a:extLst>
          </p:cNvPr>
          <p:cNvSpPr>
            <a:spLocks noGrp="1"/>
          </p:cNvSpPr>
          <p:nvPr>
            <p:ph type="body" sz="quarter" idx="10"/>
          </p:nvPr>
        </p:nvSpPr>
        <p:spPr>
          <a:xfrm rot="21375402">
            <a:off x="4806263" y="911568"/>
            <a:ext cx="7370226" cy="716025"/>
          </a:xfrm>
        </p:spPr>
        <p:txBody>
          <a:bodyPr>
            <a:normAutofit fontScale="77500" lnSpcReduction="20000"/>
          </a:bodyPr>
          <a:lstStyle/>
          <a:p>
            <a:r>
              <a:rPr lang="pl-PL" b="1" dirty="0"/>
              <a:t>Aktywność – Obejrzyj film</a:t>
            </a:r>
            <a:r>
              <a:rPr lang="en-IE" b="1" dirty="0"/>
              <a:t>: </a:t>
            </a:r>
            <a:r>
              <a:rPr lang="en-IE" dirty="0"/>
              <a:t>Weirdo Ellie Cosplay</a:t>
            </a:r>
          </a:p>
        </p:txBody>
      </p:sp>
      <p:pic>
        <p:nvPicPr>
          <p:cNvPr id="13" name="Picture 12" descr="A picture containing monitor, sitting, indoor, screen&#10;&#10;Description automatically generated">
            <a:extLst>
              <a:ext uri="{FF2B5EF4-FFF2-40B4-BE49-F238E27FC236}">
                <a16:creationId xmlns:a16="http://schemas.microsoft.com/office/drawing/2014/main" id="{3B43E422-209F-5D4A-8A5D-AF7D16278B74}"/>
              </a:ext>
            </a:extLst>
          </p:cNvPr>
          <p:cNvPicPr/>
          <p:nvPr/>
        </p:nvPicPr>
        <p:blipFill rotWithShape="1">
          <a:blip r:embed="rId3"/>
          <a:srcRect l="4792" t="12636" r="6089" b="14423"/>
          <a:stretch/>
        </p:blipFill>
        <p:spPr>
          <a:xfrm>
            <a:off x="169617" y="1513296"/>
            <a:ext cx="8328189" cy="5303450"/>
          </a:xfrm>
          <a:prstGeom prst="rect">
            <a:avLst/>
          </a:prstGeom>
        </p:spPr>
      </p:pic>
      <p:sp>
        <p:nvSpPr>
          <p:cNvPr id="14" name="Rectangle 13">
            <a:hlinkClick r:id="rId4"/>
            <a:extLst>
              <a:ext uri="{FF2B5EF4-FFF2-40B4-BE49-F238E27FC236}">
                <a16:creationId xmlns:a16="http://schemas.microsoft.com/office/drawing/2014/main" id="{7483DAD7-047F-7F43-B680-89C4C3A34F2A}"/>
              </a:ext>
            </a:extLst>
          </p:cNvPr>
          <p:cNvSpPr/>
          <p:nvPr/>
        </p:nvSpPr>
        <p:spPr>
          <a:xfrm>
            <a:off x="1277804" y="1887210"/>
            <a:ext cx="6156214" cy="3951636"/>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noFill/>
            </a:endParaRPr>
          </a:p>
        </p:txBody>
      </p:sp>
    </p:spTree>
    <p:extLst>
      <p:ext uri="{BB962C8B-B14F-4D97-AF65-F5344CB8AC3E}">
        <p14:creationId xmlns:p14="http://schemas.microsoft.com/office/powerpoint/2010/main" val="101874683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a:xfrm rot="21375402">
            <a:off x="6504127" y="798296"/>
            <a:ext cx="5715790" cy="716025"/>
          </a:xfrm>
        </p:spPr>
        <p:txBody>
          <a:bodyPr>
            <a:normAutofit fontScale="70000" lnSpcReduction="20000"/>
          </a:bodyPr>
          <a:lstStyle/>
          <a:p>
            <a:r>
              <a:rPr lang="pl-PL" b="1" dirty="0"/>
              <a:t>Aktywność</a:t>
            </a:r>
            <a:r>
              <a:rPr lang="en-IE" b="1" dirty="0"/>
              <a:t>: </a:t>
            </a:r>
            <a:r>
              <a:rPr lang="pl-PL" b="1" dirty="0"/>
              <a:t>Zapoznaj Się z </a:t>
            </a:r>
            <a:r>
              <a:rPr lang="pl-PL" b="1" dirty="0" err="1"/>
              <a:t>Onlinowym</a:t>
            </a:r>
            <a:r>
              <a:rPr lang="pl-PL" b="1" dirty="0"/>
              <a:t> Biznesem Cosplay </a:t>
            </a:r>
            <a:r>
              <a:rPr lang="pl-PL" b="1" dirty="0" err="1"/>
              <a:t>Weirdo</a:t>
            </a:r>
            <a:r>
              <a:rPr lang="pl-PL" b="1" dirty="0"/>
              <a:t> </a:t>
            </a:r>
            <a:r>
              <a:rPr lang="pl-PL" b="1" dirty="0" err="1"/>
              <a:t>Ellie</a:t>
            </a:r>
            <a:endParaRPr lang="en-IE" b="1" dirty="0"/>
          </a:p>
        </p:txBody>
      </p:sp>
      <p:pic>
        <p:nvPicPr>
          <p:cNvPr id="7" name="Picture 6">
            <a:hlinkClick r:id="rId3"/>
            <a:extLst>
              <a:ext uri="{FF2B5EF4-FFF2-40B4-BE49-F238E27FC236}">
                <a16:creationId xmlns:a16="http://schemas.microsoft.com/office/drawing/2014/main" id="{ACC67776-AC81-4760-ADAC-472765379C03}"/>
              </a:ext>
            </a:extLst>
          </p:cNvPr>
          <p:cNvPicPr>
            <a:picLocks noChangeAspect="1"/>
          </p:cNvPicPr>
          <p:nvPr/>
        </p:nvPicPr>
        <p:blipFill rotWithShape="1">
          <a:blip r:embed="rId4"/>
          <a:srcRect l="4828" r="5580" b="40741"/>
          <a:stretch/>
        </p:blipFill>
        <p:spPr>
          <a:xfrm>
            <a:off x="257336" y="1939638"/>
            <a:ext cx="5646883" cy="4064000"/>
          </a:xfrm>
          <a:prstGeom prst="rect">
            <a:avLst/>
          </a:prstGeom>
        </p:spPr>
      </p:pic>
      <p:pic>
        <p:nvPicPr>
          <p:cNvPr id="8" name="Picture 7">
            <a:hlinkClick r:id="rId3"/>
            <a:extLst>
              <a:ext uri="{FF2B5EF4-FFF2-40B4-BE49-F238E27FC236}">
                <a16:creationId xmlns:a16="http://schemas.microsoft.com/office/drawing/2014/main" id="{D0E1A454-4DEF-4001-B841-17ADF6C799C6}"/>
              </a:ext>
            </a:extLst>
          </p:cNvPr>
          <p:cNvPicPr>
            <a:picLocks noChangeAspect="1"/>
          </p:cNvPicPr>
          <p:nvPr/>
        </p:nvPicPr>
        <p:blipFill>
          <a:blip r:embed="rId5"/>
          <a:stretch>
            <a:fillRect/>
          </a:stretch>
        </p:blipFill>
        <p:spPr>
          <a:xfrm>
            <a:off x="6096000" y="2475347"/>
            <a:ext cx="5921791" cy="2651548"/>
          </a:xfrm>
          <a:prstGeom prst="rect">
            <a:avLst/>
          </a:prstGeom>
        </p:spPr>
      </p:pic>
      <p:sp>
        <p:nvSpPr>
          <p:cNvPr id="9" name="TextBox 8">
            <a:extLst>
              <a:ext uri="{FF2B5EF4-FFF2-40B4-BE49-F238E27FC236}">
                <a16:creationId xmlns:a16="http://schemas.microsoft.com/office/drawing/2014/main" id="{3C11D02B-82DC-4CF4-8FC0-0A1FAF3EBF06}"/>
              </a:ext>
            </a:extLst>
          </p:cNvPr>
          <p:cNvSpPr txBox="1"/>
          <p:nvPr/>
        </p:nvSpPr>
        <p:spPr>
          <a:xfrm>
            <a:off x="6092254" y="5332021"/>
            <a:ext cx="5842410" cy="923330"/>
          </a:xfrm>
          <a:prstGeom prst="rect">
            <a:avLst/>
          </a:prstGeom>
          <a:noFill/>
        </p:spPr>
        <p:txBody>
          <a:bodyPr wrap="square" rtlCol="0">
            <a:spAutoFit/>
          </a:bodyPr>
          <a:lstStyle/>
          <a:p>
            <a:r>
              <a:rPr lang="pl-PL" b="1" dirty="0">
                <a:solidFill>
                  <a:srgbClr val="FF0000"/>
                </a:solidFill>
              </a:rPr>
              <a:t>Kliknij któryś z obrazków, aby dowiedzieć się jak </a:t>
            </a:r>
            <a:r>
              <a:rPr lang="en-IE" b="1" dirty="0">
                <a:solidFill>
                  <a:srgbClr val="FF0000"/>
                </a:solidFill>
              </a:rPr>
              <a:t>Ellie</a:t>
            </a:r>
            <a:r>
              <a:rPr lang="pl-PL" b="1" dirty="0">
                <a:solidFill>
                  <a:srgbClr val="FF0000"/>
                </a:solidFill>
              </a:rPr>
              <a:t> stworzyła swoje przedsięwzięcie używając YouTube, Facebooka i wielu innych portali.</a:t>
            </a:r>
            <a:endParaRPr lang="en-IE" b="1" dirty="0">
              <a:solidFill>
                <a:srgbClr val="FF0000"/>
              </a:solidFill>
            </a:endParaRPr>
          </a:p>
        </p:txBody>
      </p:sp>
    </p:spTree>
    <p:extLst>
      <p:ext uri="{BB962C8B-B14F-4D97-AF65-F5344CB8AC3E}">
        <p14:creationId xmlns:p14="http://schemas.microsoft.com/office/powerpoint/2010/main" val="21208076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17E51C40-1D67-A347-8DC7-5A2B30D9A398}"/>
              </a:ext>
            </a:extLst>
          </p:cNvPr>
          <p:cNvSpPr/>
          <p:nvPr/>
        </p:nvSpPr>
        <p:spPr>
          <a:xfrm rot="21375402">
            <a:off x="4100909" y="823783"/>
            <a:ext cx="5290924"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3">
            <a:extLst>
              <a:ext uri="{FF2B5EF4-FFF2-40B4-BE49-F238E27FC236}">
                <a16:creationId xmlns:a16="http://schemas.microsoft.com/office/drawing/2014/main" id="{354172A4-AD21-2B42-8832-68C895F892AA}"/>
              </a:ext>
            </a:extLst>
          </p:cNvPr>
          <p:cNvSpPr txBox="1">
            <a:spLocks/>
          </p:cNvSpPr>
          <p:nvPr/>
        </p:nvSpPr>
        <p:spPr>
          <a:xfrm rot="21375402">
            <a:off x="4316464" y="927573"/>
            <a:ext cx="7860548" cy="71602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3000" b="1" dirty="0"/>
              <a:t>Aktywność</a:t>
            </a:r>
            <a:r>
              <a:rPr lang="en-IE" sz="3000" dirty="0"/>
              <a:t>: </a:t>
            </a:r>
            <a:r>
              <a:rPr lang="pl-PL" sz="3000" b="1" dirty="0"/>
              <a:t>Przeczytaj Wywiad z </a:t>
            </a:r>
            <a:r>
              <a:rPr lang="pl-PL" sz="3000" b="1" dirty="0" err="1"/>
              <a:t>Weirdo</a:t>
            </a:r>
            <a:r>
              <a:rPr lang="pl-PL" sz="3000" b="1" dirty="0"/>
              <a:t> </a:t>
            </a:r>
            <a:r>
              <a:rPr lang="pl-PL" sz="3000" b="1" dirty="0" err="1"/>
              <a:t>Ellie</a:t>
            </a:r>
            <a:endParaRPr lang="en-IE" sz="3000" dirty="0"/>
          </a:p>
        </p:txBody>
      </p:sp>
      <p:sp>
        <p:nvSpPr>
          <p:cNvPr id="11" name="Rectangle 10">
            <a:extLst>
              <a:ext uri="{FF2B5EF4-FFF2-40B4-BE49-F238E27FC236}">
                <a16:creationId xmlns:a16="http://schemas.microsoft.com/office/drawing/2014/main" id="{89B0F2B3-84C2-9844-A315-C77297E5F7E7}"/>
              </a:ext>
            </a:extLst>
          </p:cNvPr>
          <p:cNvSpPr/>
          <p:nvPr/>
        </p:nvSpPr>
        <p:spPr>
          <a:xfrm>
            <a:off x="375139" y="2322846"/>
            <a:ext cx="3178290" cy="3970318"/>
          </a:xfrm>
          <a:prstGeom prst="rect">
            <a:avLst/>
          </a:prstGeom>
        </p:spPr>
        <p:txBody>
          <a:bodyPr wrap="square">
            <a:spAutoFit/>
          </a:bodyPr>
          <a:lstStyle/>
          <a:p>
            <a:r>
              <a:rPr lang="pl-PL" sz="2100" dirty="0">
                <a:solidFill>
                  <a:schemeClr val="tx1">
                    <a:lumMod val="65000"/>
                    <a:lumOff val="35000"/>
                  </a:schemeClr>
                </a:solidFill>
              </a:rPr>
              <a:t>Cześć, jestem </a:t>
            </a:r>
            <a:r>
              <a:rPr lang="pl-PL" sz="2100" dirty="0" err="1">
                <a:solidFill>
                  <a:schemeClr val="tx1">
                    <a:lumMod val="65000"/>
                    <a:lumOff val="35000"/>
                  </a:schemeClr>
                </a:solidFill>
              </a:rPr>
              <a:t>Ellie</a:t>
            </a:r>
            <a:r>
              <a:rPr lang="pl-PL" sz="2100" dirty="0">
                <a:solidFill>
                  <a:schemeClr val="tx1">
                    <a:lumMod val="65000"/>
                    <a:lumOff val="35000"/>
                  </a:schemeClr>
                </a:solidFill>
              </a:rPr>
              <a:t>, znana też jako cosplay </a:t>
            </a:r>
            <a:r>
              <a:rPr lang="pl-PL" sz="2100" dirty="0" err="1">
                <a:solidFill>
                  <a:schemeClr val="tx1">
                    <a:lumMod val="65000"/>
                    <a:lumOff val="35000"/>
                  </a:schemeClr>
                </a:solidFill>
              </a:rPr>
              <a:t>Weirdo</a:t>
            </a:r>
            <a:r>
              <a:rPr lang="pl-PL" sz="2100" dirty="0">
                <a:solidFill>
                  <a:schemeClr val="tx1">
                    <a:lumMod val="65000"/>
                    <a:lumOff val="35000"/>
                  </a:schemeClr>
                </a:solidFill>
              </a:rPr>
              <a:t> </a:t>
            </a:r>
            <a:r>
              <a:rPr lang="pl-PL" sz="2100" dirty="0" err="1">
                <a:solidFill>
                  <a:schemeClr val="tx1">
                    <a:lumMod val="65000"/>
                    <a:lumOff val="35000"/>
                  </a:schemeClr>
                </a:solidFill>
              </a:rPr>
              <a:t>Ellie</a:t>
            </a:r>
            <a:r>
              <a:rPr lang="pl-PL" sz="2100" dirty="0">
                <a:solidFill>
                  <a:schemeClr val="tx1">
                    <a:lumMod val="65000"/>
                    <a:lumOff val="35000"/>
                  </a:schemeClr>
                </a:solidFill>
              </a:rPr>
              <a:t>. Mam 21 lat, mieszkam w Wielkiej Brytanii.</a:t>
            </a:r>
            <a:endParaRPr lang="en-US" sz="2100" dirty="0">
              <a:solidFill>
                <a:schemeClr val="tx1">
                  <a:lumMod val="65000"/>
                  <a:lumOff val="35000"/>
                </a:schemeClr>
              </a:solidFill>
            </a:endParaRPr>
          </a:p>
          <a:p>
            <a:endParaRPr lang="en-US" sz="2100" dirty="0">
              <a:solidFill>
                <a:schemeClr val="tx1">
                  <a:lumMod val="65000"/>
                  <a:lumOff val="35000"/>
                </a:schemeClr>
              </a:solidFill>
            </a:endParaRPr>
          </a:p>
          <a:p>
            <a:r>
              <a:rPr lang="pl-PL" sz="2100" dirty="0">
                <a:solidFill>
                  <a:schemeClr val="tx1">
                    <a:lumMod val="65000"/>
                    <a:lumOff val="35000"/>
                  </a:schemeClr>
                </a:solidFill>
              </a:rPr>
              <a:t>Robię cosplay postaci z seriali telewizyjnych, komiksów i filmów, np. </a:t>
            </a:r>
            <a:r>
              <a:rPr lang="en-US" sz="2100" dirty="0">
                <a:solidFill>
                  <a:schemeClr val="tx1">
                    <a:lumMod val="65000"/>
                    <a:lumOff val="35000"/>
                  </a:schemeClr>
                </a:solidFill>
              </a:rPr>
              <a:t>Harley </a:t>
            </a:r>
            <a:r>
              <a:rPr lang="en-US" sz="2100" dirty="0" err="1">
                <a:solidFill>
                  <a:schemeClr val="tx1">
                    <a:lumMod val="65000"/>
                    <a:lumOff val="35000"/>
                  </a:schemeClr>
                </a:solidFill>
              </a:rPr>
              <a:t>Ouinn</a:t>
            </a:r>
            <a:r>
              <a:rPr lang="en-US" sz="2100" dirty="0">
                <a:solidFill>
                  <a:schemeClr val="tx1">
                    <a:lumMod val="65000"/>
                    <a:lumOff val="35000"/>
                  </a:schemeClr>
                </a:solidFill>
              </a:rPr>
              <a:t> (DC), Cinderella (Disney) </a:t>
            </a:r>
            <a:r>
              <a:rPr lang="pl-PL" sz="2100" dirty="0">
                <a:solidFill>
                  <a:schemeClr val="tx1">
                    <a:lumMod val="65000"/>
                    <a:lumOff val="35000"/>
                  </a:schemeClr>
                </a:solidFill>
              </a:rPr>
              <a:t>oraz</a:t>
            </a:r>
            <a:r>
              <a:rPr lang="en-US" sz="2100" dirty="0">
                <a:solidFill>
                  <a:schemeClr val="tx1">
                    <a:lumMod val="65000"/>
                    <a:lumOff val="35000"/>
                  </a:schemeClr>
                </a:solidFill>
              </a:rPr>
              <a:t> Cheryl Blossom (Riverdale). </a:t>
            </a:r>
          </a:p>
        </p:txBody>
      </p:sp>
      <p:sp>
        <p:nvSpPr>
          <p:cNvPr id="12" name="Rectangle 11">
            <a:extLst>
              <a:ext uri="{FF2B5EF4-FFF2-40B4-BE49-F238E27FC236}">
                <a16:creationId xmlns:a16="http://schemas.microsoft.com/office/drawing/2014/main" id="{D0DE3D4E-2C9C-6046-9A83-0B5055AB272D}"/>
              </a:ext>
            </a:extLst>
          </p:cNvPr>
          <p:cNvSpPr/>
          <p:nvPr/>
        </p:nvSpPr>
        <p:spPr>
          <a:xfrm>
            <a:off x="3926335" y="2322846"/>
            <a:ext cx="7890526" cy="3647152"/>
          </a:xfrm>
          <a:prstGeom prst="rect">
            <a:avLst/>
          </a:prstGeom>
        </p:spPr>
        <p:txBody>
          <a:bodyPr wrap="square">
            <a:spAutoFit/>
          </a:bodyPr>
          <a:lstStyle/>
          <a:p>
            <a:r>
              <a:rPr lang="pl-PL" sz="2100" b="1" dirty="0">
                <a:solidFill>
                  <a:srgbClr val="DA2128"/>
                </a:solidFill>
              </a:rPr>
              <a:t>Skąd wzięło się zamiłowanie do </a:t>
            </a:r>
            <a:r>
              <a:rPr lang="pl-PL" sz="2100" b="1" dirty="0" err="1">
                <a:solidFill>
                  <a:srgbClr val="DA2128"/>
                </a:solidFill>
              </a:rPr>
              <a:t>cosplayu</a:t>
            </a:r>
            <a:r>
              <a:rPr lang="pl-PL" sz="2100" b="1" dirty="0">
                <a:solidFill>
                  <a:srgbClr val="DA2128"/>
                </a:solidFill>
              </a:rPr>
              <a:t>?</a:t>
            </a:r>
            <a:endParaRPr lang="en-US" sz="2100" b="1" dirty="0">
              <a:solidFill>
                <a:srgbClr val="DA2128"/>
              </a:solidFill>
            </a:endParaRPr>
          </a:p>
          <a:p>
            <a:r>
              <a:rPr lang="pl-PL" sz="2100" i="1" dirty="0">
                <a:solidFill>
                  <a:schemeClr val="tx1">
                    <a:lumMod val="65000"/>
                    <a:lumOff val="35000"/>
                  </a:schemeClr>
                </a:solidFill>
              </a:rPr>
              <a:t>Od zawsze kochałam modę, projektowanie strojów, a w szkole uwielbiałam lekcje o szyciu. Moja rodzina zawsze wkładała dużo pracy w kostiumy na dzień stroju w szkole czy na konkursy. Po obejrzeniu Oddziału Samobójców zakochałam  się w </a:t>
            </a:r>
            <a:r>
              <a:rPr lang="en-US" sz="2100" dirty="0">
                <a:solidFill>
                  <a:schemeClr val="tx1">
                    <a:lumMod val="65000"/>
                    <a:lumOff val="35000"/>
                  </a:schemeClr>
                </a:solidFill>
              </a:rPr>
              <a:t>Harley </a:t>
            </a:r>
            <a:r>
              <a:rPr lang="en-US" sz="2100" dirty="0" err="1">
                <a:solidFill>
                  <a:schemeClr val="tx1">
                    <a:lumMod val="65000"/>
                    <a:lumOff val="35000"/>
                  </a:schemeClr>
                </a:solidFill>
              </a:rPr>
              <a:t>Ouinn</a:t>
            </a:r>
            <a:r>
              <a:rPr lang="en-US" sz="2100" dirty="0">
                <a:solidFill>
                  <a:schemeClr val="tx1">
                    <a:lumMod val="65000"/>
                    <a:lumOff val="35000"/>
                  </a:schemeClr>
                </a:solidFill>
              </a:rPr>
              <a:t> </a:t>
            </a:r>
            <a:r>
              <a:rPr lang="pl-PL" sz="2100" dirty="0">
                <a:solidFill>
                  <a:schemeClr val="tx1">
                    <a:lumMod val="65000"/>
                    <a:lumOff val="35000"/>
                  </a:schemeClr>
                </a:solidFill>
              </a:rPr>
              <a:t/>
            </a:r>
            <a:br>
              <a:rPr lang="pl-PL" sz="2100" dirty="0">
                <a:solidFill>
                  <a:schemeClr val="tx1">
                    <a:lumMod val="65000"/>
                    <a:lumOff val="35000"/>
                  </a:schemeClr>
                </a:solidFill>
              </a:rPr>
            </a:br>
            <a:r>
              <a:rPr lang="pl-PL" sz="2100" dirty="0">
                <a:solidFill>
                  <a:schemeClr val="tx1">
                    <a:lumMod val="65000"/>
                    <a:lumOff val="35000"/>
                  </a:schemeClr>
                </a:solidFill>
              </a:rPr>
              <a:t>i zainteresowałam się komiksami i filmami DC i </a:t>
            </a:r>
            <a:r>
              <a:rPr lang="pl-PL" sz="2100" dirty="0" err="1">
                <a:solidFill>
                  <a:schemeClr val="tx1">
                    <a:lumMod val="65000"/>
                    <a:lumOff val="35000"/>
                  </a:schemeClr>
                </a:solidFill>
              </a:rPr>
              <a:t>Marvela</a:t>
            </a:r>
            <a:r>
              <a:rPr lang="pl-PL" sz="2100" dirty="0">
                <a:solidFill>
                  <a:schemeClr val="tx1">
                    <a:lumMod val="65000"/>
                    <a:lumOff val="35000"/>
                  </a:schemeClr>
                </a:solidFill>
              </a:rPr>
              <a:t>. Uznałam że cosplay świetnie połączy aspekt geeka i kostiumy.</a:t>
            </a:r>
            <a:endParaRPr lang="en-US" sz="2100" i="1" dirty="0">
              <a:solidFill>
                <a:schemeClr val="tx1">
                  <a:lumMod val="65000"/>
                  <a:lumOff val="35000"/>
                </a:schemeClr>
              </a:solidFill>
            </a:endParaRPr>
          </a:p>
          <a:p>
            <a:endParaRPr lang="en-US" sz="2100" dirty="0">
              <a:solidFill>
                <a:schemeClr val="tx1">
                  <a:lumMod val="65000"/>
                  <a:lumOff val="35000"/>
                </a:schemeClr>
              </a:solidFill>
            </a:endParaRPr>
          </a:p>
          <a:p>
            <a:r>
              <a:rPr lang="pl-PL" sz="2100" b="1" dirty="0">
                <a:solidFill>
                  <a:srgbClr val="DA2128"/>
                </a:solidFill>
              </a:rPr>
              <a:t>Skąd wzięło się </a:t>
            </a:r>
            <a:r>
              <a:rPr lang="pl-PL" sz="2100" b="1" dirty="0" err="1">
                <a:solidFill>
                  <a:srgbClr val="DA2128"/>
                </a:solidFill>
              </a:rPr>
              <a:t>Weirdo</a:t>
            </a:r>
            <a:r>
              <a:rPr lang="pl-PL" sz="2100" b="1" dirty="0">
                <a:solidFill>
                  <a:srgbClr val="DA2128"/>
                </a:solidFill>
              </a:rPr>
              <a:t> (Dziwna) </a:t>
            </a:r>
            <a:r>
              <a:rPr lang="pl-PL" sz="2100" b="1" dirty="0" err="1">
                <a:solidFill>
                  <a:srgbClr val="DA2128"/>
                </a:solidFill>
              </a:rPr>
              <a:t>Ellie</a:t>
            </a:r>
            <a:r>
              <a:rPr lang="pl-PL" sz="2100" b="1" dirty="0">
                <a:solidFill>
                  <a:srgbClr val="DA2128"/>
                </a:solidFill>
              </a:rPr>
              <a:t>?</a:t>
            </a:r>
            <a:endParaRPr lang="en-US" sz="2100" b="1" dirty="0">
              <a:solidFill>
                <a:srgbClr val="DA2128"/>
              </a:solidFill>
            </a:endParaRPr>
          </a:p>
          <a:p>
            <a:r>
              <a:rPr lang="pl-PL" sz="2100" i="1" dirty="0">
                <a:solidFill>
                  <a:schemeClr val="tx1">
                    <a:lumMod val="65000"/>
                    <a:lumOff val="35000"/>
                  </a:schemeClr>
                </a:solidFill>
              </a:rPr>
              <a:t>Cóż, mam na imię </a:t>
            </a:r>
            <a:r>
              <a:rPr lang="pl-PL" sz="2100" i="1" dirty="0" err="1">
                <a:solidFill>
                  <a:schemeClr val="tx1">
                    <a:lumMod val="65000"/>
                    <a:lumOff val="35000"/>
                  </a:schemeClr>
                </a:solidFill>
              </a:rPr>
              <a:t>Ellie</a:t>
            </a:r>
            <a:r>
              <a:rPr lang="pl-PL" sz="2100" i="1" dirty="0">
                <a:solidFill>
                  <a:schemeClr val="tx1">
                    <a:lumMod val="65000"/>
                    <a:lumOff val="35000"/>
                  </a:schemeClr>
                </a:solidFill>
              </a:rPr>
              <a:t>, robię w </a:t>
            </a:r>
            <a:r>
              <a:rPr lang="pl-PL" sz="2100" i="1" dirty="0" err="1">
                <a:solidFill>
                  <a:schemeClr val="tx1">
                    <a:lumMod val="65000"/>
                    <a:lumOff val="35000"/>
                  </a:schemeClr>
                </a:solidFill>
              </a:rPr>
              <a:t>cosplayu</a:t>
            </a:r>
            <a:r>
              <a:rPr lang="pl-PL" sz="2100" i="1" dirty="0">
                <a:solidFill>
                  <a:schemeClr val="tx1">
                    <a:lumMod val="65000"/>
                    <a:lumOff val="35000"/>
                  </a:schemeClr>
                </a:solidFill>
              </a:rPr>
              <a:t> i zdecydowanie jestem dziwna!</a:t>
            </a:r>
            <a:endParaRPr lang="en-US" sz="2100" i="1" dirty="0">
              <a:solidFill>
                <a:schemeClr val="tx1">
                  <a:lumMod val="65000"/>
                  <a:lumOff val="35000"/>
                </a:schemeClr>
              </a:solidFill>
            </a:endParaRPr>
          </a:p>
        </p:txBody>
      </p:sp>
      <p:cxnSp>
        <p:nvCxnSpPr>
          <p:cNvPr id="13" name="Straight Connector 12">
            <a:extLst>
              <a:ext uri="{FF2B5EF4-FFF2-40B4-BE49-F238E27FC236}">
                <a16:creationId xmlns:a16="http://schemas.microsoft.com/office/drawing/2014/main" id="{CA7D1E40-684E-804B-9F73-57A3F5E3490C}"/>
              </a:ext>
            </a:extLst>
          </p:cNvPr>
          <p:cNvCxnSpPr/>
          <p:nvPr/>
        </p:nvCxnSpPr>
        <p:spPr>
          <a:xfrm>
            <a:off x="3692770" y="2144316"/>
            <a:ext cx="0" cy="4314093"/>
          </a:xfrm>
          <a:prstGeom prst="line">
            <a:avLst/>
          </a:prstGeom>
          <a:ln w="19050">
            <a:solidFill>
              <a:srgbClr val="DA2128"/>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277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23"/>
          </p:nvPr>
        </p:nvSpPr>
        <p:spPr>
          <a:xfrm>
            <a:off x="6529569" y="2164591"/>
            <a:ext cx="5900336" cy="4061001"/>
          </a:xfrm>
        </p:spPr>
        <p:txBody>
          <a:bodyPr/>
          <a:lstStyle/>
          <a:p>
            <a:pPr>
              <a:buClr>
                <a:schemeClr val="bg1"/>
              </a:buClr>
            </a:pPr>
            <a:endParaRPr lang="en-US" sz="4000" b="1" dirty="0"/>
          </a:p>
          <a:p>
            <a:pPr>
              <a:buClr>
                <a:schemeClr val="bg1"/>
              </a:buClr>
            </a:pPr>
            <a:r>
              <a:rPr lang="pl-PL" sz="4000" b="1" dirty="0"/>
              <a:t>Jak Zacząć: </a:t>
            </a:r>
            <a:br>
              <a:rPr lang="pl-PL" sz="4000" b="1" dirty="0"/>
            </a:br>
            <a:r>
              <a:rPr lang="pl-PL" sz="4000" b="1" dirty="0"/>
              <a:t>Identyfikacja i analiza pomysłów na biznes </a:t>
            </a:r>
            <a:br>
              <a:rPr lang="pl-PL" sz="4000" b="1" dirty="0"/>
            </a:br>
            <a:r>
              <a:rPr lang="pl-PL" sz="4000" b="1" dirty="0"/>
              <a:t>w Kulturze Popularnej</a:t>
            </a:r>
            <a:endParaRPr lang="en-US" sz="4000" dirty="0"/>
          </a:p>
        </p:txBody>
      </p:sp>
      <p:sp>
        <p:nvSpPr>
          <p:cNvPr id="2" name="Text Placeholder 1"/>
          <p:cNvSpPr>
            <a:spLocks noGrp="1"/>
          </p:cNvSpPr>
          <p:nvPr>
            <p:ph type="body" sz="quarter" idx="10"/>
          </p:nvPr>
        </p:nvSpPr>
        <p:spPr>
          <a:xfrm rot="21367454">
            <a:off x="7217394" y="932874"/>
            <a:ext cx="5327083" cy="743199"/>
          </a:xfrm>
        </p:spPr>
        <p:txBody>
          <a:bodyPr>
            <a:normAutofit/>
          </a:bodyPr>
          <a:lstStyle/>
          <a:p>
            <a:pPr algn="ctr"/>
            <a:r>
              <a:rPr lang="pl-PL" b="1" dirty="0"/>
              <a:t>Moduł</a:t>
            </a:r>
            <a:r>
              <a:rPr lang="en-US" b="1" dirty="0"/>
              <a:t> 2</a:t>
            </a:r>
          </a:p>
        </p:txBody>
      </p:sp>
      <p:pic>
        <p:nvPicPr>
          <p:cNvPr id="5" name="Picture Placeholder 4"/>
          <p:cNvPicPr>
            <a:picLocks noGrp="1" noChangeAspect="1"/>
          </p:cNvPicPr>
          <p:nvPr>
            <p:ph type="pic" sz="quarter" idx="24"/>
          </p:nvPr>
        </p:nvPicPr>
        <p:blipFill>
          <a:blip r:embed="rId2">
            <a:extLst>
              <a:ext uri="{28A0092B-C50C-407E-A947-70E740481C1C}">
                <a14:useLocalDpi xmlns:a14="http://schemas.microsoft.com/office/drawing/2010/main" val="0"/>
              </a:ext>
            </a:extLst>
          </a:blip>
          <a:srcRect l="18896" r="18896"/>
          <a:stretch>
            <a:fillRect/>
          </a:stretch>
        </p:blipFill>
        <p:spPr/>
      </p:pic>
    </p:spTree>
    <p:extLst>
      <p:ext uri="{BB962C8B-B14F-4D97-AF65-F5344CB8AC3E}">
        <p14:creationId xmlns:p14="http://schemas.microsoft.com/office/powerpoint/2010/main" val="12803356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p:txBody>
          <a:bodyPr>
            <a:normAutofit fontScale="77500" lnSpcReduction="20000"/>
          </a:bodyPr>
          <a:lstStyle/>
          <a:p>
            <a:r>
              <a:rPr lang="pl-PL" b="1" dirty="0"/>
              <a:t>Aktywność</a:t>
            </a:r>
            <a:r>
              <a:rPr lang="en-IE" b="1" dirty="0"/>
              <a:t>:</a:t>
            </a:r>
            <a:r>
              <a:rPr lang="pl-PL" b="1" dirty="0"/>
              <a:t> Zapoznaj Się</a:t>
            </a:r>
            <a:br>
              <a:rPr lang="pl-PL" b="1" dirty="0"/>
            </a:br>
            <a:r>
              <a:rPr lang="pl-PL" b="1" dirty="0"/>
              <a:t>z Wywiadem</a:t>
            </a:r>
            <a:r>
              <a:rPr lang="en-IE" b="1" dirty="0"/>
              <a:t> </a:t>
            </a:r>
            <a:r>
              <a:rPr lang="en-IE" dirty="0"/>
              <a:t>Weirdo Ellie Cosplay</a:t>
            </a:r>
          </a:p>
          <a:p>
            <a:endParaRPr lang="en-IE" dirty="0"/>
          </a:p>
        </p:txBody>
      </p:sp>
      <p:pic>
        <p:nvPicPr>
          <p:cNvPr id="4" name="Picture 3">
            <a:hlinkClick r:id="rId3"/>
            <a:extLst>
              <a:ext uri="{FF2B5EF4-FFF2-40B4-BE49-F238E27FC236}">
                <a16:creationId xmlns:a16="http://schemas.microsoft.com/office/drawing/2014/main" id="{1795B741-62EC-4602-84BD-0701B0697558}"/>
              </a:ext>
            </a:extLst>
          </p:cNvPr>
          <p:cNvPicPr>
            <a:picLocks noChangeAspect="1"/>
          </p:cNvPicPr>
          <p:nvPr/>
        </p:nvPicPr>
        <p:blipFill>
          <a:blip r:embed="rId4"/>
          <a:stretch>
            <a:fillRect/>
          </a:stretch>
        </p:blipFill>
        <p:spPr>
          <a:xfrm>
            <a:off x="375007" y="2287724"/>
            <a:ext cx="4271959" cy="2729024"/>
          </a:xfrm>
          <a:prstGeom prst="rect">
            <a:avLst/>
          </a:prstGeom>
        </p:spPr>
      </p:pic>
      <p:pic>
        <p:nvPicPr>
          <p:cNvPr id="5" name="Picture 4">
            <a:hlinkClick r:id="rId3"/>
            <a:extLst>
              <a:ext uri="{FF2B5EF4-FFF2-40B4-BE49-F238E27FC236}">
                <a16:creationId xmlns:a16="http://schemas.microsoft.com/office/drawing/2014/main" id="{D860B1C4-9299-4A0E-8C63-DF9FB98B8858}"/>
              </a:ext>
            </a:extLst>
          </p:cNvPr>
          <p:cNvPicPr>
            <a:picLocks noChangeAspect="1"/>
          </p:cNvPicPr>
          <p:nvPr/>
        </p:nvPicPr>
        <p:blipFill>
          <a:blip r:embed="rId5"/>
          <a:stretch>
            <a:fillRect/>
          </a:stretch>
        </p:blipFill>
        <p:spPr>
          <a:xfrm>
            <a:off x="5011957" y="1835827"/>
            <a:ext cx="7035079" cy="3901656"/>
          </a:xfrm>
          <a:prstGeom prst="rect">
            <a:avLst/>
          </a:prstGeom>
        </p:spPr>
      </p:pic>
      <p:sp>
        <p:nvSpPr>
          <p:cNvPr id="10" name="TextBox 9">
            <a:extLst>
              <a:ext uri="{FF2B5EF4-FFF2-40B4-BE49-F238E27FC236}">
                <a16:creationId xmlns:a16="http://schemas.microsoft.com/office/drawing/2014/main" id="{4A0D6B4A-895A-4F4E-8C4B-D8F5716F0F06}"/>
              </a:ext>
            </a:extLst>
          </p:cNvPr>
          <p:cNvSpPr txBox="1"/>
          <p:nvPr/>
        </p:nvSpPr>
        <p:spPr>
          <a:xfrm>
            <a:off x="375007" y="5414317"/>
            <a:ext cx="3954239" cy="1477328"/>
          </a:xfrm>
          <a:prstGeom prst="rect">
            <a:avLst/>
          </a:prstGeom>
          <a:noFill/>
        </p:spPr>
        <p:txBody>
          <a:bodyPr wrap="square" rtlCol="0">
            <a:spAutoFit/>
          </a:bodyPr>
          <a:lstStyle/>
          <a:p>
            <a:r>
              <a:rPr lang="pl-PL" b="1" dirty="0">
                <a:solidFill>
                  <a:srgbClr val="FF0000"/>
                </a:solidFill>
              </a:rPr>
              <a:t>Kliknij na obrazek i przeczytaj wywiad </a:t>
            </a:r>
            <a:br>
              <a:rPr lang="pl-PL" b="1" dirty="0">
                <a:solidFill>
                  <a:srgbClr val="FF0000"/>
                </a:solidFill>
              </a:rPr>
            </a:br>
            <a:r>
              <a:rPr lang="pl-PL" b="1" dirty="0">
                <a:solidFill>
                  <a:srgbClr val="FF0000"/>
                </a:solidFill>
              </a:rPr>
              <a:t>z </a:t>
            </a:r>
            <a:r>
              <a:rPr lang="pl-PL" b="1" dirty="0" err="1">
                <a:solidFill>
                  <a:srgbClr val="FF0000"/>
                </a:solidFill>
              </a:rPr>
              <a:t>Ellie</a:t>
            </a:r>
            <a:r>
              <a:rPr lang="pl-PL" b="1" dirty="0">
                <a:solidFill>
                  <a:srgbClr val="FF0000"/>
                </a:solidFill>
              </a:rPr>
              <a:t>, w którym przedstawia porady osobom, które zaczynają przygodę </a:t>
            </a:r>
            <a:br>
              <a:rPr lang="pl-PL" b="1" dirty="0">
                <a:solidFill>
                  <a:srgbClr val="FF0000"/>
                </a:solidFill>
              </a:rPr>
            </a:br>
            <a:r>
              <a:rPr lang="pl-PL" b="1" dirty="0">
                <a:solidFill>
                  <a:srgbClr val="FF0000"/>
                </a:solidFill>
              </a:rPr>
              <a:t>z cosplay-em. Co tworzy świetną grupę cosplay-ową i wiele więcej.</a:t>
            </a:r>
            <a:endParaRPr lang="en-IE" b="1" dirty="0">
              <a:solidFill>
                <a:srgbClr val="FF0000"/>
              </a:solidFill>
            </a:endParaRPr>
          </a:p>
        </p:txBody>
      </p:sp>
    </p:spTree>
    <p:extLst>
      <p:ext uri="{BB962C8B-B14F-4D97-AF65-F5344CB8AC3E}">
        <p14:creationId xmlns:p14="http://schemas.microsoft.com/office/powerpoint/2010/main" val="27891425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CE2D9AE-08CB-4470-8F48-B0161181F403}"/>
              </a:ext>
            </a:extLst>
          </p:cNvPr>
          <p:cNvSpPr>
            <a:spLocks noGrp="1"/>
          </p:cNvSpPr>
          <p:nvPr>
            <p:ph type="body" sz="quarter" idx="10"/>
          </p:nvPr>
        </p:nvSpPr>
        <p:spPr/>
        <p:txBody>
          <a:bodyPr>
            <a:normAutofit fontScale="77500" lnSpcReduction="20000"/>
          </a:bodyPr>
          <a:lstStyle/>
          <a:p>
            <a:r>
              <a:rPr lang="pl-PL" b="1" dirty="0"/>
              <a:t>Studium Przypadku</a:t>
            </a:r>
            <a:r>
              <a:rPr lang="en-IE" b="1" dirty="0"/>
              <a:t>: </a:t>
            </a:r>
            <a:r>
              <a:rPr lang="en-IE" dirty="0"/>
              <a:t>Weirdo Ellie Cosplay</a:t>
            </a:r>
          </a:p>
          <a:p>
            <a:endParaRPr lang="en-IE" dirty="0"/>
          </a:p>
        </p:txBody>
      </p:sp>
      <p:sp>
        <p:nvSpPr>
          <p:cNvPr id="3" name="Text Placeholder 2">
            <a:extLst>
              <a:ext uri="{FF2B5EF4-FFF2-40B4-BE49-F238E27FC236}">
                <a16:creationId xmlns:a16="http://schemas.microsoft.com/office/drawing/2014/main" id="{167E4FA4-4306-4FF3-AE08-62A5613297F3}"/>
              </a:ext>
            </a:extLst>
          </p:cNvPr>
          <p:cNvSpPr>
            <a:spLocks noGrp="1"/>
          </p:cNvSpPr>
          <p:nvPr>
            <p:ph type="body" sz="quarter" idx="20"/>
          </p:nvPr>
        </p:nvSpPr>
        <p:spPr>
          <a:xfrm>
            <a:off x="678131" y="1633835"/>
            <a:ext cx="5867636" cy="4169140"/>
          </a:xfrm>
        </p:spPr>
        <p:txBody>
          <a:bodyPr/>
          <a:lstStyle/>
          <a:p>
            <a:r>
              <a:rPr lang="pl-PL" dirty="0"/>
              <a:t>Mój Instagram </a:t>
            </a:r>
            <a:r>
              <a:rPr lang="en-IE" u="sng" dirty="0">
                <a:hlinkClick r:id="rId3"/>
              </a:rPr>
              <a:t>https://www.instagram.com/weirdo_ellie_cosplay/?hl=en</a:t>
            </a:r>
            <a:r>
              <a:rPr lang="en-IE" dirty="0"/>
              <a:t> (@weirdo_ellie_cosplay)</a:t>
            </a:r>
          </a:p>
          <a:p>
            <a:r>
              <a:rPr lang="pl-PL" dirty="0"/>
              <a:t>Mój profil na Facebooku</a:t>
            </a:r>
            <a:br>
              <a:rPr lang="pl-PL" dirty="0"/>
            </a:br>
            <a:r>
              <a:rPr lang="en-IE" u="sng" dirty="0">
                <a:hlinkClick r:id="rId4"/>
              </a:rPr>
              <a:t>https://www.facebook.com/Weirdoelliecosplay</a:t>
            </a:r>
            <a:r>
              <a:rPr lang="en-IE" dirty="0"/>
              <a:t> </a:t>
            </a:r>
          </a:p>
          <a:p>
            <a:r>
              <a:rPr lang="pl-PL" dirty="0"/>
              <a:t>Mój kanał YouTube </a:t>
            </a:r>
            <a:br>
              <a:rPr lang="pl-PL" dirty="0"/>
            </a:br>
            <a:r>
              <a:rPr lang="en-IE" u="sng" dirty="0">
                <a:hlinkClick r:id="rId5"/>
              </a:rPr>
              <a:t>https://www.youtube.com/channel/UCfc6La_acUFb4YPDoF6V1GA</a:t>
            </a:r>
            <a:endParaRPr lang="en-IE" dirty="0"/>
          </a:p>
          <a:p>
            <a:r>
              <a:rPr lang="pl-PL" dirty="0"/>
              <a:t>Moje wywiady na grupie cosplay</a:t>
            </a:r>
            <a:r>
              <a:rPr lang="en-IE" dirty="0"/>
              <a:t> (Guild of Nerds</a:t>
            </a:r>
            <a:r>
              <a:rPr lang="pl-PL" dirty="0"/>
              <a:t>)</a:t>
            </a:r>
            <a:r>
              <a:rPr lang="en-IE" dirty="0"/>
              <a:t>- </a:t>
            </a:r>
            <a:r>
              <a:rPr lang="en-IE" u="sng" dirty="0">
                <a:hlinkClick r:id="rId6"/>
              </a:rPr>
              <a:t>https://www.theguildofnerds.com/2019/11/13/weirdo-ellie-cosplay-interview/</a:t>
            </a:r>
            <a:endParaRPr lang="en-IE" dirty="0"/>
          </a:p>
          <a:p>
            <a:endParaRPr lang="en-IE" dirty="0"/>
          </a:p>
        </p:txBody>
      </p:sp>
      <p:pic>
        <p:nvPicPr>
          <p:cNvPr id="4" name="Picture 3">
            <a:extLst>
              <a:ext uri="{FF2B5EF4-FFF2-40B4-BE49-F238E27FC236}">
                <a16:creationId xmlns:a16="http://schemas.microsoft.com/office/drawing/2014/main" id="{75088709-6299-4790-9B4E-0D9539AB6600}"/>
              </a:ext>
            </a:extLst>
          </p:cNvPr>
          <p:cNvPicPr>
            <a:picLocks noChangeAspect="1"/>
          </p:cNvPicPr>
          <p:nvPr/>
        </p:nvPicPr>
        <p:blipFill>
          <a:blip r:embed="rId7"/>
          <a:stretch>
            <a:fillRect/>
          </a:stretch>
        </p:blipFill>
        <p:spPr>
          <a:xfrm>
            <a:off x="6888778" y="2531432"/>
            <a:ext cx="5214012" cy="3371904"/>
          </a:xfrm>
          <a:prstGeom prst="rect">
            <a:avLst/>
          </a:prstGeom>
        </p:spPr>
      </p:pic>
    </p:spTree>
    <p:extLst>
      <p:ext uri="{BB962C8B-B14F-4D97-AF65-F5344CB8AC3E}">
        <p14:creationId xmlns:p14="http://schemas.microsoft.com/office/powerpoint/2010/main" val="81409628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7" y="1648725"/>
            <a:ext cx="11533732" cy="4169140"/>
          </a:xfrm>
        </p:spPr>
        <p:txBody>
          <a:bodyPr/>
          <a:lstStyle/>
          <a:p>
            <a:pPr marL="0" indent="0" fontAlgn="base">
              <a:buNone/>
            </a:pPr>
            <a:r>
              <a:rPr lang="en-IE" sz="3200" b="1" dirty="0">
                <a:solidFill>
                  <a:srgbClr val="DA2128"/>
                </a:solidFill>
              </a:rPr>
              <a:t>7 </a:t>
            </a:r>
            <a:r>
              <a:rPr lang="pl-PL" sz="3200" b="1" dirty="0">
                <a:solidFill>
                  <a:srgbClr val="DA2128"/>
                </a:solidFill>
              </a:rPr>
              <a:t>Pomysłów Na Biznes W Pop Kulturze.</a:t>
            </a:r>
            <a:endParaRPr lang="en-IE" sz="3200" b="1" dirty="0">
              <a:solidFill>
                <a:srgbClr val="DA2128"/>
              </a:solidFill>
            </a:endParaRPr>
          </a:p>
          <a:p>
            <a:pPr marL="457200" indent="-457200" fontAlgn="base">
              <a:buFont typeface="+mj-lt"/>
              <a:buAutoNum type="arabicPeriod" startAt="4"/>
            </a:pPr>
            <a:r>
              <a:rPr lang="pl-PL" b="1" dirty="0">
                <a:solidFill>
                  <a:srgbClr val="1268B3"/>
                </a:solidFill>
              </a:rPr>
              <a:t>Możliwości związane z danym miejscem</a:t>
            </a:r>
            <a:endParaRPr lang="en-IE" b="1" dirty="0">
              <a:solidFill>
                <a:srgbClr val="1268B3"/>
              </a:solidFill>
            </a:endParaRPr>
          </a:p>
          <a:p>
            <a:pPr marL="0" lvl="0" indent="0">
              <a:lnSpc>
                <a:spcPct val="100000"/>
              </a:lnSpc>
              <a:spcBef>
                <a:spcPts val="0"/>
              </a:spcBef>
              <a:buClrTx/>
              <a:buNone/>
              <a:defRPr/>
            </a:pPr>
            <a:r>
              <a:rPr lang="pl-PL" dirty="0"/>
              <a:t>Niezwykle popularne są wycieczki po lokacjach filmowych</a:t>
            </a:r>
            <a:r>
              <a:rPr lang="en-IE" dirty="0"/>
              <a:t>. </a:t>
            </a:r>
            <a:r>
              <a:rPr lang="pl-PL" dirty="0"/>
              <a:t>Za przykłady posłużą: Brama do Królewskiej Przystani z </a:t>
            </a:r>
            <a:r>
              <a:rPr lang="pl-PL" i="1" dirty="0"/>
              <a:t>Gry o Tron</a:t>
            </a:r>
            <a:r>
              <a:rPr lang="nn-NO" dirty="0"/>
              <a:t>: Mdina</a:t>
            </a:r>
            <a:r>
              <a:rPr lang="pl-PL" dirty="0"/>
              <a:t> na</a:t>
            </a:r>
            <a:r>
              <a:rPr lang="nn-NO" dirty="0"/>
              <a:t> </a:t>
            </a:r>
            <a:r>
              <a:rPr lang="pl-PL" dirty="0"/>
              <a:t>Malcie</a:t>
            </a:r>
            <a:r>
              <a:rPr lang="nn-NO" dirty="0"/>
              <a:t>,</a:t>
            </a:r>
            <a:r>
              <a:rPr lang="pl-PL" dirty="0"/>
              <a:t> Ścieżka z Królewskiej Przystani</a:t>
            </a:r>
            <a:r>
              <a:rPr lang="en-IE" dirty="0"/>
              <a:t>: Dark Hedges, </a:t>
            </a:r>
            <a:r>
              <a:rPr lang="pl-PL" dirty="0"/>
              <a:t>Irlandia Północna</a:t>
            </a:r>
            <a:r>
              <a:rPr lang="en-IE" dirty="0"/>
              <a:t>, </a:t>
            </a:r>
            <a:r>
              <a:rPr lang="pl-PL" dirty="0"/>
              <a:t>Ślub </a:t>
            </a:r>
            <a:r>
              <a:rPr lang="en-GB" dirty="0"/>
              <a:t>Daenerys </a:t>
            </a:r>
            <a:r>
              <a:rPr lang="pl-PL" dirty="0"/>
              <a:t>i Drago</a:t>
            </a:r>
            <a:r>
              <a:rPr lang="en-IE" dirty="0"/>
              <a:t>: Azure Window, Malta, </a:t>
            </a:r>
            <a:r>
              <a:rPr lang="pl-PL" dirty="0"/>
              <a:t>Żelazne wyspy</a:t>
            </a:r>
            <a:r>
              <a:rPr lang="en-IE" dirty="0"/>
              <a:t>: </a:t>
            </a:r>
            <a:r>
              <a:rPr lang="en-IE" dirty="0" err="1"/>
              <a:t>Murlough</a:t>
            </a:r>
            <a:r>
              <a:rPr lang="en-IE" dirty="0"/>
              <a:t> Bay, </a:t>
            </a:r>
            <a:r>
              <a:rPr lang="pl-PL" dirty="0"/>
              <a:t>Irlandia Północna</a:t>
            </a:r>
            <a:r>
              <a:rPr lang="en-IE" dirty="0"/>
              <a:t>. </a:t>
            </a:r>
          </a:p>
          <a:p>
            <a:pPr marL="0" indent="0" fontAlgn="base">
              <a:buNone/>
            </a:pPr>
            <a:r>
              <a:rPr lang="pl-PL" b="1" dirty="0"/>
              <a:t>Tego typu atrakcje turystyczne są często uatrakcyjniane przez organizatorów</a:t>
            </a:r>
            <a:r>
              <a:rPr lang="pl-PL" dirty="0"/>
              <a:t>, którzy dodają pamiątki, odtwarzają sceny z filmów, zdjęcia i prace artystyczne, wycieczki, rekwizyty z planu, jedzenie itd. Wiele z tych lokacji pomaga także w promowaniu lokalnych atrakcji, budynków i punktów widokowych. Zachęca to również turystów do zwiedzania miejscowych muzeów, często dodawanych jako punkty turystyczne.</a:t>
            </a:r>
            <a:endParaRPr lang="en-IE" dirty="0"/>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pPr fontAlgn="base"/>
            <a:r>
              <a:rPr lang="en-IE" dirty="0">
                <a:hlinkClick r:id="rId3"/>
              </a:rPr>
              <a:t>Game of Thrones Locations in Real Life</a:t>
            </a:r>
            <a:endParaRPr lang="en-IE" dirty="0"/>
          </a:p>
        </p:txBody>
      </p:sp>
    </p:spTree>
    <p:extLst>
      <p:ext uri="{BB962C8B-B14F-4D97-AF65-F5344CB8AC3E}">
        <p14:creationId xmlns:p14="http://schemas.microsoft.com/office/powerpoint/2010/main" val="33554990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400566" y="641648"/>
            <a:ext cx="5664057" cy="850882"/>
          </a:xfrm>
        </p:spPr>
        <p:txBody>
          <a:bodyPr>
            <a:normAutofit fontScale="62500" lnSpcReduction="20000"/>
          </a:bodyPr>
          <a:lstStyle/>
          <a:p>
            <a:r>
              <a:rPr lang="pl-PL" b="1" dirty="0"/>
              <a:t>Studium przypadku</a:t>
            </a:r>
            <a:r>
              <a:rPr lang="en-IE" b="1" dirty="0"/>
              <a:t>– </a:t>
            </a:r>
            <a:r>
              <a:rPr lang="pl-PL" b="1" dirty="0"/>
              <a:t>Blog </a:t>
            </a:r>
            <a:r>
              <a:rPr lang="en-IE" b="1" dirty="0"/>
              <a:t>The Selfish Years</a:t>
            </a:r>
          </a:p>
          <a:p>
            <a:r>
              <a:rPr lang="en-IE" b="1" dirty="0"/>
              <a:t>Lifestyle and Travel</a:t>
            </a:r>
          </a:p>
        </p:txBody>
      </p:sp>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162328" y="1642840"/>
            <a:ext cx="6342168" cy="4169140"/>
          </a:xfrm>
        </p:spPr>
        <p:txBody>
          <a:bodyPr/>
          <a:lstStyle/>
          <a:p>
            <a:pPr marL="0" indent="0" fontAlgn="base">
              <a:buNone/>
            </a:pPr>
            <a:r>
              <a:rPr lang="pl-PL" sz="3200" b="1" dirty="0">
                <a:solidFill>
                  <a:srgbClr val="DA2128"/>
                </a:solidFill>
              </a:rPr>
              <a:t>Wycieczki po Grze o Tron w Irlandii Północnej i Chorwacji</a:t>
            </a:r>
            <a:endParaRPr lang="en-IE" sz="3200" b="1" dirty="0">
              <a:solidFill>
                <a:srgbClr val="DA2128"/>
              </a:solidFill>
            </a:endParaRPr>
          </a:p>
          <a:p>
            <a:pPr fontAlgn="base"/>
            <a:r>
              <a:rPr lang="en-IE" sz="1800" u="sng" dirty="0">
                <a:solidFill>
                  <a:schemeClr val="tx1">
                    <a:lumMod val="75000"/>
                    <a:lumOff val="25000"/>
                  </a:schemeClr>
                </a:solidFill>
                <a:hlinkClick r:id="rId3">
                  <a:extLst>
                    <a:ext uri="{A12FA001-AC4F-418D-AE19-62706E023703}">
                      <ahyp:hlinkClr xmlns:ahyp="http://schemas.microsoft.com/office/drawing/2018/hyperlinkcolor" xmlns="" val="tx"/>
                    </a:ext>
                  </a:extLst>
                </a:hlinkClick>
              </a:rPr>
              <a:t>Day 1 in N. Ireland: The Haunted Forest, Winterfell, and the Twins</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4">
                  <a:extLst>
                    <a:ext uri="{A12FA001-AC4F-418D-AE19-62706E023703}">
                      <ahyp:hlinkClr xmlns:ahyp="http://schemas.microsoft.com/office/drawing/2018/hyperlinkcolor" xmlns="" val="tx"/>
                    </a:ext>
                  </a:extLst>
                </a:hlinkClick>
              </a:rPr>
              <a:t>Day 2 in N. Ireland: The Iron Islands, King’s Road, and the Red Woman</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5">
                  <a:extLst>
                    <a:ext uri="{A12FA001-AC4F-418D-AE19-62706E023703}">
                      <ahyp:hlinkClr xmlns:ahyp="http://schemas.microsoft.com/office/drawing/2018/hyperlinkcolor" xmlns="" val="tx"/>
                    </a:ext>
                  </a:extLst>
                </a:hlinkClick>
              </a:rPr>
              <a:t>Day 3 in N. Ireland: Dragonstone and Renly’s Camp</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6">
                  <a:extLst>
                    <a:ext uri="{A12FA001-AC4F-418D-AE19-62706E023703}">
                      <ahyp:hlinkClr xmlns:ahyp="http://schemas.microsoft.com/office/drawing/2018/hyperlinkcolor" xmlns="" val="tx"/>
                    </a:ext>
                  </a:extLst>
                </a:hlinkClick>
              </a:rPr>
              <a:t>Day 4 in Croatia: Crashing a Braavos Set and the Masters</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7">
                  <a:extLst>
                    <a:ext uri="{A12FA001-AC4F-418D-AE19-62706E023703}">
                      <ahyp:hlinkClr xmlns:ahyp="http://schemas.microsoft.com/office/drawing/2018/hyperlinkcolor" xmlns="" val="tx"/>
                    </a:ext>
                  </a:extLst>
                </a:hlinkClick>
              </a:rPr>
              <a:t>Day 5 in Croatia: Walking in Khaleesi’s footsteps in Meereen</a:t>
            </a:r>
            <a:endParaRPr lang="en-IE" sz="1800" dirty="0">
              <a:solidFill>
                <a:schemeClr val="tx1">
                  <a:lumMod val="75000"/>
                  <a:lumOff val="25000"/>
                </a:schemeClr>
              </a:solidFill>
            </a:endParaRPr>
          </a:p>
          <a:p>
            <a:pPr fontAlgn="base"/>
            <a:r>
              <a:rPr lang="en-IE" sz="1800" u="sng" dirty="0">
                <a:solidFill>
                  <a:schemeClr val="tx1">
                    <a:lumMod val="75000"/>
                    <a:lumOff val="25000"/>
                  </a:schemeClr>
                </a:solidFill>
                <a:hlinkClick r:id="rId8">
                  <a:extLst>
                    <a:ext uri="{A12FA001-AC4F-418D-AE19-62706E023703}">
                      <ahyp:hlinkClr xmlns:ahyp="http://schemas.microsoft.com/office/drawing/2018/hyperlinkcolor" xmlns="" val="tx"/>
                    </a:ext>
                  </a:extLst>
                </a:hlinkClick>
              </a:rPr>
              <a:t>Day 6 in Croatia: From King’s Landing to Qarth to the House of the Undying</a:t>
            </a:r>
            <a:endParaRPr lang="en-IE" sz="1800" u="sng" dirty="0">
              <a:solidFill>
                <a:schemeClr val="tx1">
                  <a:lumMod val="75000"/>
                  <a:lumOff val="25000"/>
                </a:schemeClr>
              </a:solidFill>
            </a:endParaRPr>
          </a:p>
          <a:p>
            <a:pPr marL="0" indent="0" fontAlgn="base">
              <a:buNone/>
            </a:pPr>
            <a:endParaRPr lang="en-IE" sz="100" dirty="0">
              <a:solidFill>
                <a:schemeClr val="tx1">
                  <a:lumMod val="75000"/>
                  <a:lumOff val="25000"/>
                </a:schemeClr>
              </a:solidFill>
            </a:endParaRPr>
          </a:p>
          <a:p>
            <a:pPr marL="0" indent="0">
              <a:buNone/>
            </a:pPr>
            <a:r>
              <a:rPr lang="pl-PL" sz="1800" b="1" dirty="0">
                <a:solidFill>
                  <a:srgbClr val="1268B3"/>
                </a:solidFill>
              </a:rPr>
              <a:t>Tu znajdziecie więcej informacji </a:t>
            </a:r>
            <a:r>
              <a:rPr lang="en-IE" sz="1800" dirty="0">
                <a:solidFill>
                  <a:schemeClr val="tx1">
                    <a:lumMod val="75000"/>
                    <a:lumOff val="25000"/>
                  </a:schemeClr>
                </a:solidFill>
                <a:hlinkClick r:id="rId9">
                  <a:extLst>
                    <a:ext uri="{A12FA001-AC4F-418D-AE19-62706E023703}">
                      <ahyp:hlinkClr xmlns:ahyp="http://schemas.microsoft.com/office/drawing/2018/hyperlinkcolor" xmlns="" val="tx"/>
                    </a:ext>
                  </a:extLst>
                </a:hlinkClick>
              </a:rPr>
              <a:t>The Selfish Years Game of Thrones Tour</a:t>
            </a:r>
          </a:p>
        </p:txBody>
      </p:sp>
      <p:pic>
        <p:nvPicPr>
          <p:cNvPr id="1026" name="Picture 2" descr="The Road From King's Landing: Dark Hedges, Northern Ireland">
            <a:extLst>
              <a:ext uri="{FF2B5EF4-FFF2-40B4-BE49-F238E27FC236}">
                <a16:creationId xmlns:a16="http://schemas.microsoft.com/office/drawing/2014/main" id="{454F21E2-20BA-49D8-B01D-6749413D6BE7}"/>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66296" y="1508289"/>
            <a:ext cx="5150697" cy="49867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02771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pic>
        <p:nvPicPr>
          <p:cNvPr id="5" name="Picture 4" descr="A picture containing monitor, sitting, indoor, screen&#10;&#10;Description automatically generated">
            <a:extLst>
              <a:ext uri="{FF2B5EF4-FFF2-40B4-BE49-F238E27FC236}">
                <a16:creationId xmlns:a16="http://schemas.microsoft.com/office/drawing/2014/main" id="{4C592059-8B1A-684C-B606-A4D15E41493F}"/>
              </a:ext>
            </a:extLst>
          </p:cNvPr>
          <p:cNvPicPr/>
          <p:nvPr/>
        </p:nvPicPr>
        <p:blipFill rotWithShape="1">
          <a:blip r:embed="rId3"/>
          <a:srcRect l="4792" t="12636" r="6089" b="14423"/>
          <a:stretch/>
        </p:blipFill>
        <p:spPr>
          <a:xfrm>
            <a:off x="6048365" y="2860648"/>
            <a:ext cx="5972787" cy="3803513"/>
          </a:xfrm>
          <a:prstGeom prst="rect">
            <a:avLst/>
          </a:prstGeom>
        </p:spPr>
      </p:pic>
      <p:pic>
        <p:nvPicPr>
          <p:cNvPr id="7" name="Picture 6">
            <a:hlinkClick r:id="rId4"/>
            <a:extLst>
              <a:ext uri="{FF2B5EF4-FFF2-40B4-BE49-F238E27FC236}">
                <a16:creationId xmlns:a16="http://schemas.microsoft.com/office/drawing/2014/main" id="{DDBA3884-D418-E649-97A0-EE9711F4FC34}"/>
              </a:ext>
            </a:extLst>
          </p:cNvPr>
          <p:cNvPicPr>
            <a:picLocks noChangeAspect="1"/>
          </p:cNvPicPr>
          <p:nvPr/>
        </p:nvPicPr>
        <p:blipFill rotWithShape="1">
          <a:blip r:embed="rId5"/>
          <a:srcRect l="3995" r="3995"/>
          <a:stretch/>
        </p:blipFill>
        <p:spPr>
          <a:xfrm>
            <a:off x="6826586" y="3186913"/>
            <a:ext cx="4482576" cy="2865986"/>
          </a:xfrm>
          <a:prstGeom prst="rect">
            <a:avLst/>
          </a:prstGeom>
          <a:ln>
            <a:noFill/>
          </a:ln>
          <a:effectLst>
            <a:outerShdw blurRad="292100" dist="139700" dir="2700000" algn="tl" rotWithShape="0">
              <a:srgbClr val="333333">
                <a:alpha val="65000"/>
              </a:srgbClr>
            </a:outerShdw>
          </a:effectLst>
        </p:spPr>
      </p:pic>
      <p:sp>
        <p:nvSpPr>
          <p:cNvPr id="8" name="Text Placeholder 7">
            <a:extLst>
              <a:ext uri="{FF2B5EF4-FFF2-40B4-BE49-F238E27FC236}">
                <a16:creationId xmlns:a16="http://schemas.microsoft.com/office/drawing/2014/main" id="{C5F9F49F-3A10-9C42-91E4-3CB756BE13AE}"/>
              </a:ext>
            </a:extLst>
          </p:cNvPr>
          <p:cNvSpPr>
            <a:spLocks noGrp="1"/>
          </p:cNvSpPr>
          <p:nvPr>
            <p:ph type="body" sz="quarter" idx="20"/>
          </p:nvPr>
        </p:nvSpPr>
        <p:spPr>
          <a:xfrm>
            <a:off x="658269" y="2619847"/>
            <a:ext cx="5897514" cy="3669360"/>
          </a:xfrm>
        </p:spPr>
        <p:txBody>
          <a:bodyPr/>
          <a:lstStyle/>
          <a:p>
            <a:pPr marL="0" indent="0" fontAlgn="base">
              <a:buNone/>
            </a:pPr>
            <a:r>
              <a:rPr lang="pl-PL" dirty="0"/>
              <a:t>Miłośnicy filmów mogą sami przeżyć przygodę biorąc udział w College of </a:t>
            </a:r>
            <a:r>
              <a:rPr lang="pl-PL" dirty="0" err="1"/>
              <a:t>Wizardry</a:t>
            </a:r>
            <a:r>
              <a:rPr lang="pl-PL" dirty="0"/>
              <a:t>, opartym na współpracy festiwalu wzorującym się na Hogwarcie z serii </a:t>
            </a:r>
            <a:br>
              <a:rPr lang="pl-PL" dirty="0"/>
            </a:br>
            <a:r>
              <a:rPr lang="pl-PL" dirty="0"/>
              <a:t>o Harrym Potterze, gdzie uczestnicy sami wcielą się w rolę czarowników. Kilkudniowe wydarzenia odbywające się w zamku Czocha w Polsce będą kosztować </a:t>
            </a:r>
            <a:r>
              <a:rPr lang="en-IE" dirty="0"/>
              <a:t>€300</a:t>
            </a:r>
            <a:r>
              <a:rPr lang="pl-PL" dirty="0"/>
              <a:t> za osobę. Całość obejmuje zajęcia o magii, wydarzenia grupowe i inne magiczne aktywności prowadzone przez wolontariuszy.</a:t>
            </a:r>
            <a:endParaRPr lang="en-IE" dirty="0"/>
          </a:p>
        </p:txBody>
      </p:sp>
      <p:sp>
        <p:nvSpPr>
          <p:cNvPr id="9" name="Text Placeholder 2">
            <a:extLst>
              <a:ext uri="{FF2B5EF4-FFF2-40B4-BE49-F238E27FC236}">
                <a16:creationId xmlns:a16="http://schemas.microsoft.com/office/drawing/2014/main" id="{F2B84562-7B78-5E4E-AB12-C829B91C0C7E}"/>
              </a:ext>
            </a:extLst>
          </p:cNvPr>
          <p:cNvSpPr txBox="1">
            <a:spLocks/>
          </p:cNvSpPr>
          <p:nvPr/>
        </p:nvSpPr>
        <p:spPr>
          <a:xfrm>
            <a:off x="658269" y="1967194"/>
            <a:ext cx="8908478" cy="652653"/>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en-IE" sz="3200" b="1" dirty="0">
                <a:solidFill>
                  <a:srgbClr val="DA2128"/>
                </a:solidFill>
              </a:rPr>
              <a:t>College of Wizardry – </a:t>
            </a:r>
            <a:r>
              <a:rPr lang="pl-PL" sz="3200" b="1" dirty="0">
                <a:solidFill>
                  <a:srgbClr val="DA2128"/>
                </a:solidFill>
              </a:rPr>
              <a:t>Interaktywna Szkoła Magii.</a:t>
            </a:r>
            <a:endParaRPr lang="en-IE" sz="3200" b="1" dirty="0">
              <a:solidFill>
                <a:srgbClr val="DA2128"/>
              </a:solidFill>
            </a:endParaRPr>
          </a:p>
        </p:txBody>
      </p:sp>
    </p:spTree>
    <p:extLst>
      <p:ext uri="{BB962C8B-B14F-4D97-AF65-F5344CB8AC3E}">
        <p14:creationId xmlns:p14="http://schemas.microsoft.com/office/powerpoint/2010/main" val="15779766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375007" y="1648725"/>
            <a:ext cx="11351937" cy="4169140"/>
          </a:xfrm>
        </p:spPr>
        <p:txBody>
          <a:bodyPr/>
          <a:lstStyle/>
          <a:p>
            <a:pPr marL="0" indent="0" fontAlgn="base">
              <a:buNone/>
            </a:pPr>
            <a:r>
              <a:rPr lang="en-IE" sz="2300" b="1" dirty="0">
                <a:solidFill>
                  <a:srgbClr val="DA2128"/>
                </a:solidFill>
              </a:rPr>
              <a:t>7 </a:t>
            </a:r>
            <a:r>
              <a:rPr lang="pl-PL" sz="2300" b="1" dirty="0">
                <a:solidFill>
                  <a:srgbClr val="DA2128"/>
                </a:solidFill>
              </a:rPr>
              <a:t>Pomysłów Na Biznes W Pop Kulturze</a:t>
            </a:r>
          </a:p>
          <a:p>
            <a:pPr marL="457200" indent="-457200" fontAlgn="base">
              <a:buFont typeface="+mj-lt"/>
              <a:buAutoNum type="arabicPeriod" startAt="5"/>
            </a:pPr>
            <a:r>
              <a:rPr lang="pl-PL" sz="2300" b="1" dirty="0">
                <a:solidFill>
                  <a:srgbClr val="1268B3"/>
                </a:solidFill>
              </a:rPr>
              <a:t>Prowadzenie bloga o pop kulturze</a:t>
            </a:r>
            <a:endParaRPr lang="en-IE" sz="2300" b="1" dirty="0">
              <a:solidFill>
                <a:srgbClr val="1268B3"/>
              </a:solidFill>
            </a:endParaRPr>
          </a:p>
          <a:p>
            <a:pPr fontAlgn="base">
              <a:spcBef>
                <a:spcPts val="0"/>
              </a:spcBef>
            </a:pPr>
            <a:r>
              <a:rPr lang="pl-PL" sz="2300" dirty="0"/>
              <a:t>Kolejnym sposobem na zarobienie na pop kulturze jest prowadzenie o niej blogu </a:t>
            </a:r>
            <a:br>
              <a:rPr lang="pl-PL" sz="2300" dirty="0"/>
            </a:br>
            <a:r>
              <a:rPr lang="pl-PL" sz="2300" dirty="0"/>
              <a:t>i zarabianie na reklamach, trzeba jednak być dobrym pisarzem i mieć unikatowe spojrzenie na kulturę popularną.</a:t>
            </a:r>
            <a:endParaRPr lang="en-IE" sz="2300" dirty="0"/>
          </a:p>
          <a:p>
            <a:pPr fontAlgn="base">
              <a:spcBef>
                <a:spcPts val="0"/>
              </a:spcBef>
            </a:pPr>
            <a:r>
              <a:rPr lang="en-IE" sz="2300" dirty="0" err="1">
                <a:hlinkClick r:id="rId2"/>
              </a:rPr>
              <a:t>FemPop</a:t>
            </a:r>
            <a:r>
              <a:rPr lang="en-IE" sz="2300" dirty="0"/>
              <a:t> </a:t>
            </a:r>
            <a:r>
              <a:rPr lang="pl-PL" sz="2300" dirty="0"/>
              <a:t>zaczął swoje życie jako blog o feminizmie i mediach mainstream, prowadzony przez dziennikarza </a:t>
            </a:r>
            <a:r>
              <a:rPr lang="en-IE" sz="2300" dirty="0"/>
              <a:t>Alex</a:t>
            </a:r>
            <a:r>
              <a:rPr lang="pl-PL" sz="2300" dirty="0"/>
              <a:t>a</a:t>
            </a:r>
            <a:r>
              <a:rPr lang="en-IE" sz="2300" dirty="0"/>
              <a:t> </a:t>
            </a:r>
            <a:r>
              <a:rPr lang="en-IE" sz="2300" dirty="0" err="1"/>
              <a:t>Cranz</a:t>
            </a:r>
            <a:r>
              <a:rPr lang="pl-PL" sz="2300" dirty="0"/>
              <a:t>a</a:t>
            </a:r>
            <a:r>
              <a:rPr lang="en-IE" sz="2300" dirty="0"/>
              <a:t>. </a:t>
            </a:r>
            <a:r>
              <a:rPr lang="pl-PL" sz="2300" dirty="0"/>
              <a:t>Obecnie blog rozrósł się w magazyn sieciowy, do tego cotygodniowe podcasty, podsumowania seriali i recenzje filmów. Jeśli ma to być coś więcej niż „weekendowe hobby”, konieczne jest regularne dodawanie ciekawej zawartości, ważny jest też marketing, zwłaszcza w mediach społecznościowych. Należy też dodać, że przy tym typie przedsiębiorczości ważne jest zapoznanie się z prawem dotyczącym własności  intelektualnej.</a:t>
            </a:r>
            <a:r>
              <a:rPr lang="en-IE" sz="2300" dirty="0"/>
              <a:t> </a:t>
            </a:r>
            <a:r>
              <a:rPr lang="pl-PL" sz="2300" dirty="0"/>
              <a:t>Więcej na temat ‚</a:t>
            </a:r>
            <a:r>
              <a:rPr lang="pl-PL" sz="2300" dirty="0" err="1"/>
              <a:t>Fanart</a:t>
            </a:r>
            <a:r>
              <a:rPr lang="pl-PL" sz="2300" dirty="0"/>
              <a:t>-u’ a także ‚Fair </a:t>
            </a:r>
            <a:r>
              <a:rPr lang="pl-PL" sz="2300" dirty="0" err="1"/>
              <a:t>use</a:t>
            </a:r>
            <a:r>
              <a:rPr lang="pl-PL" sz="2300" dirty="0"/>
              <a:t>’ dowiesz się na stronie </a:t>
            </a:r>
            <a:r>
              <a:rPr lang="en-IE" sz="2300" dirty="0">
                <a:hlinkClick r:id="rId3"/>
              </a:rPr>
              <a:t>Etsy blog post</a:t>
            </a:r>
            <a:r>
              <a:rPr lang="en-IE" sz="2300" dirty="0"/>
              <a:t>, </a:t>
            </a:r>
            <a:r>
              <a:rPr lang="pl-PL" sz="2300" dirty="0"/>
              <a:t>lub na </a:t>
            </a:r>
            <a:r>
              <a:rPr lang="en-IE" sz="2300" dirty="0">
                <a:hlinkClick r:id="rId4"/>
              </a:rPr>
              <a:t>EU Copyright Office website</a:t>
            </a:r>
            <a:r>
              <a:rPr lang="en-IE" sz="2300" dirty="0"/>
              <a:t>.</a:t>
            </a:r>
          </a:p>
          <a:p>
            <a:pPr fontAlgn="base"/>
            <a:endParaRPr lang="en-IE" dirty="0"/>
          </a:p>
        </p:txBody>
      </p:sp>
    </p:spTree>
    <p:extLst>
      <p:ext uri="{BB962C8B-B14F-4D97-AF65-F5344CB8AC3E}">
        <p14:creationId xmlns:p14="http://schemas.microsoft.com/office/powerpoint/2010/main" val="39474248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846689"/>
            <a:ext cx="11300650" cy="4169140"/>
          </a:xfrm>
        </p:spPr>
        <p:txBody>
          <a:bodyPr/>
          <a:lstStyle/>
          <a:p>
            <a:pPr marL="0" indent="0" fontAlgn="base">
              <a:buNone/>
            </a:pPr>
            <a:r>
              <a:rPr lang="en-IE" sz="3200" b="1" dirty="0">
                <a:solidFill>
                  <a:srgbClr val="DA2128"/>
                </a:solidFill>
              </a:rPr>
              <a:t>7 </a:t>
            </a:r>
            <a:r>
              <a:rPr lang="pl-PL" sz="3200" b="1" dirty="0">
                <a:solidFill>
                  <a:srgbClr val="DA2128"/>
                </a:solidFill>
              </a:rPr>
              <a:t>Pomysłów Na Biznes W Pop Kulturze.</a:t>
            </a:r>
            <a:endParaRPr lang="en-IE" sz="3200" b="1" dirty="0">
              <a:solidFill>
                <a:srgbClr val="DA2128"/>
              </a:solidFill>
            </a:endParaRPr>
          </a:p>
          <a:p>
            <a:pPr marL="457200" indent="-457200" fontAlgn="base">
              <a:buFont typeface="+mj-lt"/>
              <a:buAutoNum type="arabicPeriod" startAt="7"/>
            </a:pPr>
            <a:r>
              <a:rPr lang="pl-PL" b="1" dirty="0">
                <a:solidFill>
                  <a:srgbClr val="1268B3"/>
                </a:solidFill>
              </a:rPr>
              <a:t>Dekoracje i wystrój wnętrz.</a:t>
            </a:r>
            <a:endParaRPr lang="en-IE" b="1" dirty="0">
              <a:solidFill>
                <a:srgbClr val="1268B3"/>
              </a:solidFill>
            </a:endParaRPr>
          </a:p>
          <a:p>
            <a:pPr marL="0" lvl="0" indent="0">
              <a:lnSpc>
                <a:spcPct val="100000"/>
              </a:lnSpc>
              <a:spcBef>
                <a:spcPts val="0"/>
              </a:spcBef>
              <a:buClrTx/>
              <a:buNone/>
              <a:defRPr/>
            </a:pPr>
            <a:r>
              <a:rPr lang="pl-PL" dirty="0"/>
              <a:t>Pomyśl tylko ile jest osób, które nie mogą się doczekać, aby udekorować swój salon na Grę o Tron. Bezpiecznie można stwierdzić, że sprzedaż mebli i wystroju wnętrz w stylu danego serialu jest cały czas popularna. Trzeba oczywiście mieć pokaźny kapitał na start, aby zacząć tworzyć wysokiej jakości repliki naszych ulubionych przedmiotów z pop kultury. Należy też uważnie obserwować zmiany przepisów dotyczących prawa autorskiego.</a:t>
            </a:r>
            <a:endParaRPr lang="en-IE" dirty="0"/>
          </a:p>
          <a:p>
            <a:pPr marL="0" indent="0" fontAlgn="base">
              <a:buNone/>
            </a:pPr>
            <a:endParaRPr lang="en-IE" dirty="0"/>
          </a:p>
          <a:p>
            <a:pPr marL="0" indent="0" fontAlgn="base">
              <a:buNone/>
            </a:pPr>
            <a:r>
              <a:rPr lang="pl-PL" dirty="0"/>
              <a:t>Po więcej inspiracji zajrzyj tutaj na </a:t>
            </a:r>
            <a:r>
              <a:rPr lang="pl-PL" dirty="0">
                <a:hlinkClick r:id="rId3"/>
              </a:rPr>
              <a:t>zestawienie mebli inspirowanych pop kulturą</a:t>
            </a:r>
            <a:endParaRPr lang="en-IE" dirty="0"/>
          </a:p>
        </p:txBody>
      </p:sp>
      <p:sp>
        <p:nvSpPr>
          <p:cNvPr id="4" name="TextBox 3">
            <a:extLst>
              <a:ext uri="{FF2B5EF4-FFF2-40B4-BE49-F238E27FC236}">
                <a16:creationId xmlns:a16="http://schemas.microsoft.com/office/drawing/2014/main" id="{CBCBFD9B-1C6F-4A76-9FDB-EA708EF0154F}"/>
              </a:ext>
            </a:extLst>
          </p:cNvPr>
          <p:cNvSpPr txBox="1"/>
          <p:nvPr/>
        </p:nvSpPr>
        <p:spPr>
          <a:xfrm>
            <a:off x="4666268" y="6240544"/>
            <a:ext cx="7292650" cy="369332"/>
          </a:xfrm>
          <a:prstGeom prst="rect">
            <a:avLst/>
          </a:prstGeom>
          <a:noFill/>
        </p:spPr>
        <p:txBody>
          <a:bodyPr wrap="square" rtlCol="0">
            <a:spAutoFit/>
          </a:bodyPr>
          <a:lstStyle/>
          <a:p>
            <a:r>
              <a:rPr lang="en-IE" dirty="0">
                <a:hlinkClick r:id="rId4"/>
              </a:rPr>
              <a:t>https://www.businessnewsdaily.com/7757-pop-culture-businesses.html</a:t>
            </a:r>
            <a:endParaRPr lang="en-IE" dirty="0"/>
          </a:p>
        </p:txBody>
      </p:sp>
    </p:spTree>
    <p:extLst>
      <p:ext uri="{BB962C8B-B14F-4D97-AF65-F5344CB8AC3E}">
        <p14:creationId xmlns:p14="http://schemas.microsoft.com/office/powerpoint/2010/main" val="20829508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85000" lnSpcReduction="20000"/>
          </a:bodyPr>
          <a:lstStyle/>
          <a:p>
            <a:r>
              <a:rPr lang="pl-PL" b="1" dirty="0"/>
              <a:t>Studium Przypadku: Dostawca Zakwaterowania – Domek Hobbitów</a:t>
            </a:r>
            <a:endParaRPr lang="en-IE" b="1"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638417" y="1634079"/>
            <a:ext cx="5818943" cy="4169140"/>
          </a:xfrm>
        </p:spPr>
        <p:txBody>
          <a:bodyPr/>
          <a:lstStyle/>
          <a:p>
            <a:pPr marL="0" indent="0">
              <a:buNone/>
            </a:pPr>
            <a:r>
              <a:rPr lang="pl-PL" sz="2900" b="1" dirty="0">
                <a:solidFill>
                  <a:srgbClr val="DA2128"/>
                </a:solidFill>
              </a:rPr>
              <a:t>Ciesz się z romantycznego wypadu </a:t>
            </a:r>
            <a:br>
              <a:rPr lang="pl-PL" sz="2900" b="1" dirty="0">
                <a:solidFill>
                  <a:srgbClr val="DA2128"/>
                </a:solidFill>
              </a:rPr>
            </a:br>
            <a:r>
              <a:rPr lang="pl-PL" sz="2900" b="1" dirty="0">
                <a:solidFill>
                  <a:srgbClr val="DA2128"/>
                </a:solidFill>
              </a:rPr>
              <a:t>w domu Hobbitów w Donegal za jedyne </a:t>
            </a:r>
            <a:r>
              <a:rPr lang="en-IE" sz="2900" b="1" dirty="0">
                <a:solidFill>
                  <a:srgbClr val="DA2128"/>
                </a:solidFill>
              </a:rPr>
              <a:t>€69</a:t>
            </a:r>
            <a:r>
              <a:rPr lang="pl-PL" sz="2900" b="1" dirty="0">
                <a:solidFill>
                  <a:srgbClr val="DA2128"/>
                </a:solidFill>
              </a:rPr>
              <a:t>.</a:t>
            </a:r>
            <a:endParaRPr lang="en-IE" sz="2900" b="1" dirty="0">
              <a:solidFill>
                <a:srgbClr val="DA2128"/>
              </a:solidFill>
            </a:endParaRPr>
          </a:p>
          <a:p>
            <a:r>
              <a:rPr lang="pl-PL" sz="2100" dirty="0"/>
              <a:t>Czy się jest fanem Władcy Pierścieni czy nie, trudno  odmówić uroku temu małemu domkowi Hobbitów w Donegal. Ten pięciogwiazdkowy przybytek jest dodatkowym źródłem dochodu pewnego przedsiębiorcy z Donegal w Irlandii. Sam pomysł stał się dochodowy po premierze Władcy Pierścienie. Kluczowym elementem jest podobieństwa Irlandii do Nowej Zelandii, gdzie kręcono film.</a:t>
            </a:r>
            <a:endParaRPr lang="en-IE" sz="2100" b="1" dirty="0"/>
          </a:p>
          <a:p>
            <a:pPr marL="0" indent="0">
              <a:buNone/>
            </a:pPr>
            <a:r>
              <a:rPr lang="en-IE" sz="1800" dirty="0">
                <a:hlinkClick r:id="rId3"/>
              </a:rPr>
              <a:t>https://evoke.ie/2019/02/11/life-style/enjoy-a-romantic-getaway-in-this-donegal-hobbit-home-for-just-e69</a:t>
            </a:r>
            <a:endParaRPr lang="en-IE" sz="1800" dirty="0"/>
          </a:p>
          <a:p>
            <a:endParaRPr lang="en-IE" sz="2200"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pl-PL" sz="1400" dirty="0">
                <a:hlinkClick r:id="rId4"/>
              </a:rPr>
              <a:t>Studium przypadku przedsiębiorczości w Indiach</a:t>
            </a:r>
            <a:endParaRPr lang="en-IE" sz="1400" dirty="0"/>
          </a:p>
        </p:txBody>
      </p:sp>
      <p:pic>
        <p:nvPicPr>
          <p:cNvPr id="5122" name="Picture 2" descr="Pic: Airbnb">
            <a:extLst>
              <a:ext uri="{FF2B5EF4-FFF2-40B4-BE49-F238E27FC236}">
                <a16:creationId xmlns:a16="http://schemas.microsoft.com/office/drawing/2014/main" id="{DA7C24E2-9D13-4715-BCFC-FCC1668AFD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06641" y="2081149"/>
            <a:ext cx="5161576" cy="37220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1786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14FFDCC-E6EF-41D7-A5BC-19D55EF5AC32}"/>
              </a:ext>
            </a:extLst>
          </p:cNvPr>
          <p:cNvPicPr>
            <a:picLocks noChangeAspect="1"/>
          </p:cNvPicPr>
          <p:nvPr/>
        </p:nvPicPr>
        <p:blipFill rotWithShape="1">
          <a:blip r:embed="rId2"/>
          <a:srcRect l="23099" t="23193" r="22876" b="23193"/>
          <a:stretch/>
        </p:blipFill>
        <p:spPr>
          <a:xfrm>
            <a:off x="1" y="0"/>
            <a:ext cx="12242800" cy="6858000"/>
          </a:xfrm>
          <a:prstGeom prst="rect">
            <a:avLst/>
          </a:prstGeom>
        </p:spPr>
      </p:pic>
    </p:spTree>
    <p:extLst>
      <p:ext uri="{BB962C8B-B14F-4D97-AF65-F5344CB8AC3E}">
        <p14:creationId xmlns:p14="http://schemas.microsoft.com/office/powerpoint/2010/main" val="30932398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solidFill>
                  <a:schemeClr val="accent1"/>
                </a:solidFill>
              </a:rPr>
              <a:t>Techniki Wspomagające tworzenie Pomysłów Biznesowych</a:t>
            </a:r>
            <a:endParaRPr lang="en-US" dirty="0">
              <a:solidFill>
                <a:schemeClr val="accent1"/>
              </a:solidFill>
            </a:endParaRP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369174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95275" y="681688"/>
            <a:ext cx="4552950" cy="697353"/>
          </a:xfrm>
        </p:spPr>
        <p:txBody>
          <a:bodyPr>
            <a:normAutofit/>
          </a:bodyPr>
          <a:lstStyle/>
          <a:p>
            <a:r>
              <a:rPr lang="en-US" b="1" dirty="0"/>
              <a:t>M2 </a:t>
            </a:r>
            <a:r>
              <a:rPr lang="pl-PL" b="1"/>
              <a:t>Cele Nauczania</a:t>
            </a:r>
            <a:endParaRPr lang="en-US" b="1" dirty="0"/>
          </a:p>
        </p:txBody>
      </p:sp>
      <p:sp>
        <p:nvSpPr>
          <p:cNvPr id="7" name="Text Placeholder 6"/>
          <p:cNvSpPr>
            <a:spLocks noGrp="1"/>
          </p:cNvSpPr>
          <p:nvPr>
            <p:ph type="body" sz="quarter" idx="14"/>
          </p:nvPr>
        </p:nvSpPr>
        <p:spPr>
          <a:xfrm>
            <a:off x="643222" y="2087287"/>
            <a:ext cx="4588613" cy="4456388"/>
          </a:xfrm>
        </p:spPr>
        <p:txBody>
          <a:bodyPr>
            <a:normAutofit fontScale="92500"/>
          </a:bodyPr>
          <a:lstStyle/>
          <a:p>
            <a:pPr marL="342900" indent="-342900">
              <a:buFont typeface="Arial" panose="020B0604020202020204" pitchFamily="34" charset="0"/>
              <a:buChar char="•"/>
            </a:pPr>
            <a:r>
              <a:rPr lang="pl-PL" i="1" dirty="0"/>
              <a:t>Przeprowadzimy cię przez proces poszukiwania świetnych pomysłów na biznes, z których jeden przekształcisz w przedsięwzięcie, które będzie wartościowe i będzie przynosić zyski.</a:t>
            </a:r>
            <a:endParaRPr lang="en-US" i="1" dirty="0"/>
          </a:p>
          <a:p>
            <a:pPr marL="342900" indent="-342900">
              <a:buFont typeface="Arial" panose="020B0604020202020204" pitchFamily="34" charset="0"/>
              <a:buChar char="•"/>
            </a:pPr>
            <a:r>
              <a:rPr lang="pl-PL" i="1" dirty="0"/>
              <a:t>W celu wygenerowania pomysłów zapoznasz się z istniejącymi już przedsięwzięciami w Pop Kulturze.</a:t>
            </a:r>
            <a:endParaRPr lang="en-US" i="1" dirty="0"/>
          </a:p>
          <a:p>
            <a:pPr marL="342900" indent="-342900">
              <a:buFont typeface="Arial" panose="020B0604020202020204" pitchFamily="34" charset="0"/>
              <a:buChar char="•"/>
            </a:pPr>
            <a:r>
              <a:rPr lang="pl-PL" i="1" dirty="0"/>
              <a:t>Dowiesz się, jak projektować Biznes w Pop kulturze na wybrany rynek docelowy.</a:t>
            </a:r>
            <a:endParaRPr lang="en-US" i="1" dirty="0"/>
          </a:p>
          <a:p>
            <a:endParaRPr lang="en-US" dirty="0"/>
          </a:p>
        </p:txBody>
      </p:sp>
      <p:sp>
        <p:nvSpPr>
          <p:cNvPr id="8" name="Text Placeholder 7"/>
          <p:cNvSpPr>
            <a:spLocks noGrp="1"/>
          </p:cNvSpPr>
          <p:nvPr>
            <p:ph type="body" sz="quarter" idx="15"/>
          </p:nvPr>
        </p:nvSpPr>
        <p:spPr/>
        <p:txBody>
          <a:bodyPr/>
          <a:lstStyle/>
          <a:p>
            <a:endParaRPr lang="en-US" dirty="0"/>
          </a:p>
        </p:txBody>
      </p:sp>
      <p:sp>
        <p:nvSpPr>
          <p:cNvPr id="5" name="Text Placeholder 4"/>
          <p:cNvSpPr>
            <a:spLocks noGrp="1"/>
          </p:cNvSpPr>
          <p:nvPr>
            <p:ph type="body" sz="quarter" idx="12"/>
          </p:nvPr>
        </p:nvSpPr>
        <p:spPr/>
        <p:txBody>
          <a:bodyPr/>
          <a:lstStyle/>
          <a:p>
            <a:r>
              <a:rPr lang="pl-PL" b="1" dirty="0"/>
              <a:t>Generowanie Pomysłów.</a:t>
            </a:r>
            <a:endParaRPr lang="en-US" dirty="0"/>
          </a:p>
        </p:txBody>
      </p:sp>
      <p:sp>
        <p:nvSpPr>
          <p:cNvPr id="9" name="Text Placeholder 8"/>
          <p:cNvSpPr>
            <a:spLocks noGrp="1"/>
          </p:cNvSpPr>
          <p:nvPr>
            <p:ph type="body" sz="quarter" idx="16"/>
          </p:nvPr>
        </p:nvSpPr>
        <p:spPr/>
        <p:txBody>
          <a:bodyPr/>
          <a:lstStyle/>
          <a:p>
            <a:endParaRPr lang="en-US" dirty="0"/>
          </a:p>
        </p:txBody>
      </p:sp>
      <p:sp>
        <p:nvSpPr>
          <p:cNvPr id="10" name="Text Placeholder 9"/>
          <p:cNvSpPr>
            <a:spLocks noGrp="1"/>
          </p:cNvSpPr>
          <p:nvPr>
            <p:ph type="body" sz="quarter" idx="17"/>
          </p:nvPr>
        </p:nvSpPr>
        <p:spPr/>
        <p:txBody>
          <a:bodyPr/>
          <a:lstStyle/>
          <a:p>
            <a:r>
              <a:rPr lang="pl-PL" b="1" dirty="0"/>
              <a:t>Techniki Wspomagające Tworzenie Nowych Pomysłów Biznesowych.</a:t>
            </a:r>
            <a:endParaRPr lang="en-US" dirty="0"/>
          </a:p>
        </p:txBody>
      </p:sp>
      <p:sp>
        <p:nvSpPr>
          <p:cNvPr id="11" name="Text Placeholder 10"/>
          <p:cNvSpPr>
            <a:spLocks noGrp="1"/>
          </p:cNvSpPr>
          <p:nvPr>
            <p:ph type="body" sz="quarter" idx="18"/>
          </p:nvPr>
        </p:nvSpPr>
        <p:spPr/>
        <p:txBody>
          <a:bodyPr/>
          <a:lstStyle/>
          <a:p>
            <a:endParaRPr lang="en-US" dirty="0"/>
          </a:p>
        </p:txBody>
      </p:sp>
      <p:sp>
        <p:nvSpPr>
          <p:cNvPr id="12" name="Text Placeholder 11"/>
          <p:cNvSpPr>
            <a:spLocks noGrp="1"/>
          </p:cNvSpPr>
          <p:nvPr>
            <p:ph type="body" sz="quarter" idx="19"/>
          </p:nvPr>
        </p:nvSpPr>
        <p:spPr/>
        <p:txBody>
          <a:bodyPr/>
          <a:lstStyle/>
          <a:p>
            <a:r>
              <a:rPr lang="pl-PL" b="1" dirty="0"/>
              <a:t>Omówienie Możliwościach Prowadzenia Biznesu Opartego na Pop Kulturze w Regionach.</a:t>
            </a:r>
            <a:endParaRPr lang="en-US" b="1" dirty="0"/>
          </a:p>
        </p:txBody>
      </p:sp>
    </p:spTree>
    <p:extLst>
      <p:ext uri="{BB962C8B-B14F-4D97-AF65-F5344CB8AC3E}">
        <p14:creationId xmlns:p14="http://schemas.microsoft.com/office/powerpoint/2010/main" val="180225397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278319" y="1840974"/>
            <a:ext cx="5665281" cy="4061001"/>
          </a:xfrm>
        </p:spPr>
        <p:txBody>
          <a:bodyPr/>
          <a:lstStyle/>
          <a:p>
            <a:pPr lvl="0">
              <a:buClr>
                <a:schemeClr val="bg1"/>
              </a:buClr>
            </a:pPr>
            <a:r>
              <a:rPr lang="pl-PL" dirty="0"/>
              <a:t>Obecnie mamy do czynienia z niezliczoną ilością przedsięwzięć, jest więc całkiem prawdopodobne, że to co wymyślisz zostało już przez kogoś zrobione. Aby stworzyć świetny pomysł biznesowy musisz wypróbować różne techniki wspomagające tworzenie pomysłów, które pomogą ci </a:t>
            </a:r>
            <a:br>
              <a:rPr lang="pl-PL" dirty="0"/>
            </a:br>
            <a:r>
              <a:rPr lang="pl-PL" dirty="0"/>
              <a:t>w tropieniu tych najlepszych. Zrób badanie dla swojego planu, wypróbuj różne formy burzy mózgów i przetestuj swój pomysł. Jak już opanujesz wszystkie przedstawione tu techniki, będziesz gotowy na przejście do następnego etapu.</a:t>
            </a:r>
            <a:endParaRPr lang="en-US" sz="2600" dirty="0"/>
          </a:p>
        </p:txBody>
      </p:sp>
      <p:sp>
        <p:nvSpPr>
          <p:cNvPr id="3" name="Text Placeholder 2"/>
          <p:cNvSpPr>
            <a:spLocks noGrp="1"/>
          </p:cNvSpPr>
          <p:nvPr>
            <p:ph type="body" sz="quarter" idx="10"/>
          </p:nvPr>
        </p:nvSpPr>
        <p:spPr>
          <a:xfrm rot="256793">
            <a:off x="592302" y="614702"/>
            <a:ext cx="4670496" cy="919928"/>
          </a:xfrm>
        </p:spPr>
        <p:txBody>
          <a:bodyPr anchor="ctr">
            <a:normAutofit fontScale="55000" lnSpcReduction="20000"/>
          </a:bodyPr>
          <a:lstStyle/>
          <a:p>
            <a:r>
              <a:rPr lang="pl-PL" b="1" dirty="0"/>
              <a:t>Techniki Wspomagające tworzenie Pomysłów Biznesowych</a:t>
            </a:r>
            <a:endParaRPr lang="en-US" dirty="0"/>
          </a:p>
        </p:txBody>
      </p:sp>
      <p:pic>
        <p:nvPicPr>
          <p:cNvPr id="5" name="Picture Placeholder 4"/>
          <p:cNvPicPr>
            <a:picLocks noGrp="1" noChangeAspect="1"/>
          </p:cNvPicPr>
          <p:nvPr>
            <p:ph type="pic" sz="quarter" idx="24"/>
          </p:nvPr>
        </p:nvPicPr>
        <p:blipFill rotWithShape="1">
          <a:blip r:embed="rId3">
            <a:extLst>
              <a:ext uri="{28A0092B-C50C-407E-A947-70E740481C1C}">
                <a14:useLocalDpi xmlns:a14="http://schemas.microsoft.com/office/drawing/2010/main" val="0"/>
              </a:ext>
            </a:extLst>
          </a:blip>
          <a:srcRect l="1740" t="-204" r="36140" b="204"/>
          <a:stretch/>
        </p:blipFill>
        <p:spPr>
          <a:xfrm>
            <a:off x="5814667" y="-14012"/>
            <a:ext cx="6413499" cy="6879191"/>
          </a:xfrm>
        </p:spPr>
      </p:pic>
    </p:spTree>
    <p:extLst>
      <p:ext uri="{BB962C8B-B14F-4D97-AF65-F5344CB8AC3E}">
        <p14:creationId xmlns:p14="http://schemas.microsoft.com/office/powerpoint/2010/main" val="19143227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92500" lnSpcReduction="20000"/>
          </a:bodyPr>
          <a:lstStyle/>
          <a:p>
            <a:r>
              <a:rPr lang="pl-PL" b="1" dirty="0"/>
              <a:t>Techniki Generowania Pomysłów Biznesowych</a:t>
            </a:r>
            <a:endParaRPr lang="en-IE" b="1"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943014"/>
            <a:ext cx="10915167" cy="4169140"/>
          </a:xfrm>
        </p:spPr>
        <p:txBody>
          <a:bodyPr/>
          <a:lstStyle/>
          <a:p>
            <a:pPr marL="457200" indent="-457200">
              <a:buFont typeface="+mj-lt"/>
              <a:buAutoNum type="arabicPeriod"/>
            </a:pPr>
            <a:r>
              <a:rPr lang="pl-PL" sz="3000" b="1" dirty="0">
                <a:solidFill>
                  <a:srgbClr val="DA2128"/>
                </a:solidFill>
              </a:rPr>
              <a:t>Stwórz Cel Osobisty, Społeczny i Biznesowy</a:t>
            </a:r>
            <a:endParaRPr lang="en-IE" sz="3000" b="1" dirty="0">
              <a:solidFill>
                <a:srgbClr val="DA2128"/>
              </a:solidFill>
            </a:endParaRPr>
          </a:p>
          <a:p>
            <a:pPr marL="0" indent="0">
              <a:buNone/>
            </a:pPr>
            <a:r>
              <a:rPr lang="pl-PL" sz="2300" b="1" i="1" dirty="0">
                <a:solidFill>
                  <a:srgbClr val="1268B3"/>
                </a:solidFill>
              </a:rPr>
              <a:t>Jak widzisz dzisiaj swój biznes i dlaczego</a:t>
            </a:r>
            <a:r>
              <a:rPr lang="en-IE" sz="2300" b="1" i="1" dirty="0">
                <a:solidFill>
                  <a:srgbClr val="1268B3"/>
                </a:solidFill>
              </a:rPr>
              <a:t>?</a:t>
            </a:r>
          </a:p>
          <a:p>
            <a:pPr marL="0" indent="0">
              <a:spcBef>
                <a:spcPts val="0"/>
              </a:spcBef>
              <a:buNone/>
            </a:pPr>
            <a:r>
              <a:rPr lang="pl-PL" b="1" dirty="0">
                <a:solidFill>
                  <a:srgbClr val="DA2128"/>
                </a:solidFill>
              </a:rPr>
              <a:t>Notka</a:t>
            </a:r>
            <a:r>
              <a:rPr lang="en-IE" b="1" dirty="0">
                <a:solidFill>
                  <a:srgbClr val="DA2128"/>
                </a:solidFill>
              </a:rPr>
              <a:t>: </a:t>
            </a:r>
            <a:r>
              <a:rPr lang="pl-PL" dirty="0">
                <a:solidFill>
                  <a:schemeClr val="tx1">
                    <a:lumMod val="65000"/>
                    <a:lumOff val="35000"/>
                  </a:schemeClr>
                </a:solidFill>
              </a:rPr>
              <a:t>Do tego etapu potrzebny jest komputer i dostęp do Internetu. Zacznij mając </a:t>
            </a:r>
            <a:br>
              <a:rPr lang="pl-PL" dirty="0">
                <a:solidFill>
                  <a:schemeClr val="tx1">
                    <a:lumMod val="65000"/>
                    <a:lumOff val="35000"/>
                  </a:schemeClr>
                </a:solidFill>
              </a:rPr>
            </a:br>
            <a:r>
              <a:rPr lang="pl-PL" dirty="0">
                <a:solidFill>
                  <a:schemeClr val="tx1">
                    <a:lumMod val="65000"/>
                    <a:lumOff val="35000"/>
                  </a:schemeClr>
                </a:solidFill>
              </a:rPr>
              <a:t>w głowie finalny projekt, stwórz swoje cele osobiste, społeczne i biznesowe </a:t>
            </a:r>
          </a:p>
          <a:p>
            <a:pPr marL="0" indent="0">
              <a:spcBef>
                <a:spcPts val="0"/>
              </a:spcBef>
              <a:buNone/>
            </a:pPr>
            <a:r>
              <a:rPr lang="pl-PL" dirty="0">
                <a:solidFill>
                  <a:schemeClr val="tx1">
                    <a:lumMod val="65000"/>
                    <a:lumOff val="35000"/>
                  </a:schemeClr>
                </a:solidFill>
              </a:rPr>
              <a:t>w oparciu swój Plan Biznesowy.</a:t>
            </a:r>
            <a:endParaRPr lang="en-IE" dirty="0">
              <a:solidFill>
                <a:schemeClr val="tx1">
                  <a:lumMod val="65000"/>
                  <a:lumOff val="35000"/>
                </a:schemeClr>
              </a:solidFill>
            </a:endParaRPr>
          </a:p>
          <a:p>
            <a:pPr marL="514350" indent="-514350">
              <a:buFont typeface="+mj-lt"/>
              <a:buAutoNum type="arabicPeriod" startAt="2"/>
            </a:pPr>
            <a:r>
              <a:rPr lang="pl-PL" sz="3000" b="1" dirty="0">
                <a:solidFill>
                  <a:srgbClr val="DA2128"/>
                </a:solidFill>
              </a:rPr>
              <a:t>Generowanie Pomysłów Biznesowych</a:t>
            </a:r>
            <a:endParaRPr lang="en-IE" sz="3000" b="1" dirty="0">
              <a:solidFill>
                <a:srgbClr val="DA2128"/>
              </a:solidFill>
            </a:endParaRPr>
          </a:p>
          <a:p>
            <a:pPr marL="0" indent="0">
              <a:buNone/>
            </a:pPr>
            <a:r>
              <a:rPr lang="pl-PL" sz="2300" b="1" i="1" dirty="0">
                <a:solidFill>
                  <a:srgbClr val="1268B3"/>
                </a:solidFill>
              </a:rPr>
              <a:t>Poniższe narzędzia pomogą ci w wygenerowaniu twoich pomysłów</a:t>
            </a:r>
            <a:endParaRPr lang="en-IE" sz="2300" b="1" i="1" dirty="0">
              <a:solidFill>
                <a:srgbClr val="1268B3"/>
              </a:solidFill>
            </a:endParaRPr>
          </a:p>
          <a:p>
            <a:pPr marL="0" indent="0">
              <a:buNone/>
            </a:pPr>
            <a:r>
              <a:rPr lang="pl-PL" dirty="0"/>
              <a:t>W tym procesie pomożemy ci stworzyć cele osobiste i biznesowe. Poniższe narzędzia pomogą ci w ocenie pomysłów.</a:t>
            </a:r>
            <a:endParaRPr lang="en-IE" dirty="0"/>
          </a:p>
          <a:p>
            <a:pPr marL="0" indent="0">
              <a:buNone/>
            </a:pP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Tree>
    <p:extLst>
      <p:ext uri="{BB962C8B-B14F-4D97-AF65-F5344CB8AC3E}">
        <p14:creationId xmlns:p14="http://schemas.microsoft.com/office/powerpoint/2010/main" val="1185229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92500" lnSpcReduction="20000"/>
          </a:bodyPr>
          <a:lstStyle/>
          <a:p>
            <a:r>
              <a:rPr lang="pl-PL" b="1" dirty="0"/>
              <a:t>Techniki Generowania Pomysłów Biznesowych</a:t>
            </a:r>
            <a:endParaRPr lang="en-IE" b="1"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pl-PL" sz="3200" b="1" dirty="0">
                <a:solidFill>
                  <a:srgbClr val="DA2128"/>
                </a:solidFill>
              </a:rPr>
              <a:t>Ocena Pomysłów</a:t>
            </a:r>
            <a:endParaRPr lang="en-IE" sz="3200" b="1" dirty="0">
              <a:solidFill>
                <a:srgbClr val="DA2128"/>
              </a:solidFill>
            </a:endParaRPr>
          </a:p>
          <a:p>
            <a:pPr marL="0" indent="0">
              <a:buNone/>
            </a:pPr>
            <a:r>
              <a:rPr lang="pl-PL" b="1" i="1" dirty="0">
                <a:solidFill>
                  <a:srgbClr val="1268B3"/>
                </a:solidFill>
              </a:rPr>
              <a:t>Posortuj swoje pomysły na biznes i wybierz ten, który da ci spodziewane efekty</a:t>
            </a:r>
            <a:endParaRPr lang="en-IE" b="1" i="1" dirty="0">
              <a:solidFill>
                <a:srgbClr val="1268B3"/>
              </a:solidFill>
            </a:endParaRPr>
          </a:p>
          <a:p>
            <a:pPr marL="0" indent="0">
              <a:buNone/>
            </a:pPr>
            <a:r>
              <a:rPr lang="pl-PL" dirty="0"/>
              <a:t>Najlepszą metodą ewaluacji jest zestawienie ze stworzoną listą.</a:t>
            </a:r>
            <a:r>
              <a:rPr lang="en-IE" dirty="0"/>
              <a:t> </a:t>
            </a:r>
            <a:r>
              <a:rPr lang="pl-PL" dirty="0"/>
              <a:t>Korzystając z listy </a:t>
            </a:r>
            <a:r>
              <a:rPr lang="en-IE" dirty="0"/>
              <a:t>Possibility &amp; Viability</a:t>
            </a:r>
            <a:r>
              <a:rPr lang="pl-PL" dirty="0"/>
              <a:t> można szybko i skutecznie ocenić, czy dany pomysł da się Wprowadzić, czy jest Wykonalny i czy jest Opłacalny.</a:t>
            </a:r>
            <a:endParaRPr lang="en-IE" dirty="0"/>
          </a:p>
          <a:p>
            <a:pPr marL="0" indent="0">
              <a:spcBef>
                <a:spcPts val="0"/>
              </a:spcBef>
              <a:buNone/>
            </a:pPr>
            <a:r>
              <a:rPr lang="pl-PL" b="1" i="1" dirty="0">
                <a:solidFill>
                  <a:srgbClr val="1268B3"/>
                </a:solidFill>
              </a:rPr>
              <a:t>Cztery Narzędzie Generowania </a:t>
            </a:r>
          </a:p>
          <a:p>
            <a:pPr marL="0" indent="0">
              <a:spcBef>
                <a:spcPts val="0"/>
              </a:spcBef>
              <a:buNone/>
            </a:pPr>
            <a:r>
              <a:rPr lang="pl-PL" b="1" i="1" dirty="0">
                <a:solidFill>
                  <a:srgbClr val="1268B3"/>
                </a:solidFill>
              </a:rPr>
              <a:t>Pomysłów:</a:t>
            </a:r>
            <a:endParaRPr lang="en-IE" b="1" i="1" dirty="0">
              <a:solidFill>
                <a:srgbClr val="1268B3"/>
              </a:solidFill>
            </a:endParaRPr>
          </a:p>
          <a:p>
            <a:pPr marL="457200" indent="-457200">
              <a:buFont typeface="+mj-lt"/>
              <a:buAutoNum type="arabicPeriod"/>
            </a:pPr>
            <a:r>
              <a:rPr lang="pl-PL" b="1" dirty="0"/>
              <a:t>Narzędzie SCAMPER.</a:t>
            </a:r>
            <a:endParaRPr lang="en-IE" b="1" dirty="0"/>
          </a:p>
          <a:p>
            <a:pPr marL="457200" indent="-457200">
              <a:buFont typeface="+mj-lt"/>
              <a:buAutoNum type="arabicPeriod"/>
            </a:pPr>
            <a:r>
              <a:rPr lang="pl-PL" b="1" dirty="0"/>
              <a:t>Narzędzie QUESTION.</a:t>
            </a:r>
            <a:endParaRPr lang="en-IE" b="1" dirty="0"/>
          </a:p>
          <a:p>
            <a:pPr marL="457200" indent="-457200">
              <a:buFont typeface="+mj-lt"/>
              <a:buAutoNum type="arabicPeriod"/>
            </a:pPr>
            <a:r>
              <a:rPr lang="pl-PL" b="1" dirty="0"/>
              <a:t>Narzędzie INVOLT.</a:t>
            </a:r>
            <a:endParaRPr lang="en-IE" b="1" dirty="0"/>
          </a:p>
          <a:p>
            <a:pPr marL="457200" indent="-457200">
              <a:buFont typeface="+mj-lt"/>
              <a:buAutoNum type="arabicPeriod"/>
            </a:pPr>
            <a:r>
              <a:rPr lang="pl-PL" b="1" dirty="0"/>
              <a:t>Narzędzie MIND MAP.</a:t>
            </a:r>
            <a:endParaRPr lang="en-IE" b="1"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3"/>
              </a:rPr>
              <a:t>https://pdst.ie/sites/default/files/Student%20enterprise%20manual.pdf</a:t>
            </a:r>
            <a:endParaRPr lang="en-IE" sz="1400" dirty="0"/>
          </a:p>
        </p:txBody>
      </p:sp>
      <p:pic>
        <p:nvPicPr>
          <p:cNvPr id="12290" name="Picture 2" descr="Image result for idea evaluation">
            <a:extLst>
              <a:ext uri="{FF2B5EF4-FFF2-40B4-BE49-F238E27FC236}">
                <a16:creationId xmlns:a16="http://schemas.microsoft.com/office/drawing/2014/main" id="{CBEFDBF3-49CF-4CC0-B5BD-964911AB32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9713" y="3813988"/>
            <a:ext cx="4432955" cy="23114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994263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monitor, sitting, indoor, screen&#10;&#10;Description automatically generated">
            <a:extLst>
              <a:ext uri="{FF2B5EF4-FFF2-40B4-BE49-F238E27FC236}">
                <a16:creationId xmlns:a16="http://schemas.microsoft.com/office/drawing/2014/main" id="{02B8A974-A9C6-BE4D-8A2D-FD81FFA552C2}"/>
              </a:ext>
            </a:extLst>
          </p:cNvPr>
          <p:cNvPicPr/>
          <p:nvPr/>
        </p:nvPicPr>
        <p:blipFill rotWithShape="1">
          <a:blip r:embed="rId2"/>
          <a:srcRect l="4792" t="12636" r="6089" b="14423"/>
          <a:stretch/>
        </p:blipFill>
        <p:spPr>
          <a:xfrm>
            <a:off x="852879" y="85678"/>
            <a:ext cx="10634810" cy="6772322"/>
          </a:xfrm>
          <a:prstGeom prst="rect">
            <a:avLst/>
          </a:prstGeom>
        </p:spPr>
      </p:pic>
      <p:pic>
        <p:nvPicPr>
          <p:cNvPr id="4" name="Picture 3">
            <a:extLst>
              <a:ext uri="{FF2B5EF4-FFF2-40B4-BE49-F238E27FC236}">
                <a16:creationId xmlns:a16="http://schemas.microsoft.com/office/drawing/2014/main" id="{41F324B7-8104-DE41-9D30-E01FFC7E43DD}"/>
              </a:ext>
            </a:extLst>
          </p:cNvPr>
          <p:cNvPicPr>
            <a:picLocks noChangeAspect="1"/>
          </p:cNvPicPr>
          <p:nvPr/>
        </p:nvPicPr>
        <p:blipFill>
          <a:blip r:embed="rId3"/>
          <a:stretch>
            <a:fillRect/>
          </a:stretch>
        </p:blipFill>
        <p:spPr>
          <a:xfrm>
            <a:off x="2246004" y="522470"/>
            <a:ext cx="7848560" cy="5142160"/>
          </a:xfrm>
          <a:prstGeom prst="rect">
            <a:avLst/>
          </a:prstGeom>
        </p:spPr>
      </p:pic>
    </p:spTree>
    <p:extLst>
      <p:ext uri="{BB962C8B-B14F-4D97-AF65-F5344CB8AC3E}">
        <p14:creationId xmlns:p14="http://schemas.microsoft.com/office/powerpoint/2010/main" val="125319566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92500" lnSpcReduction="20000"/>
          </a:bodyPr>
          <a:lstStyle/>
          <a:p>
            <a:r>
              <a:rPr lang="pl-PL" b="1" dirty="0"/>
              <a:t>Techniki Generowania Pomysłów Biznesowych</a:t>
            </a:r>
            <a:endParaRPr lang="en-IE" b="1"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a:pPr>
            <a:r>
              <a:rPr lang="pl-PL" sz="2300" b="1" dirty="0">
                <a:solidFill>
                  <a:srgbClr val="DA2128"/>
                </a:solidFill>
              </a:rPr>
              <a:t>Narzędzie </a:t>
            </a:r>
            <a:r>
              <a:rPr lang="en-IE" sz="2300" b="1" dirty="0">
                <a:solidFill>
                  <a:srgbClr val="DA2128"/>
                </a:solidFill>
              </a:rPr>
              <a:t>SCAMPER</a:t>
            </a:r>
            <a:endParaRPr lang="pl-PL" sz="2300" b="1" dirty="0">
              <a:solidFill>
                <a:srgbClr val="DA2128"/>
              </a:solidFill>
            </a:endParaRPr>
          </a:p>
          <a:p>
            <a:pPr marL="0" indent="0">
              <a:buNone/>
            </a:pPr>
            <a:r>
              <a:rPr lang="en-IE" sz="2300" b="1" i="1" dirty="0">
                <a:solidFill>
                  <a:srgbClr val="1268B3"/>
                </a:solidFill>
              </a:rPr>
              <a:t>Substitute</a:t>
            </a:r>
            <a:r>
              <a:rPr lang="pl-PL" sz="2300" b="1" i="1" dirty="0">
                <a:solidFill>
                  <a:srgbClr val="1268B3"/>
                </a:solidFill>
              </a:rPr>
              <a:t> (Zastąp)</a:t>
            </a:r>
            <a:r>
              <a:rPr lang="en-IE" sz="2300" b="1" i="1" dirty="0">
                <a:solidFill>
                  <a:srgbClr val="1268B3"/>
                </a:solidFill>
              </a:rPr>
              <a:t>, Combine</a:t>
            </a:r>
            <a:r>
              <a:rPr lang="pl-PL" sz="2300" b="1" i="1" dirty="0">
                <a:solidFill>
                  <a:srgbClr val="1268B3"/>
                </a:solidFill>
              </a:rPr>
              <a:t> (Połącz)</a:t>
            </a:r>
            <a:r>
              <a:rPr lang="en-IE" sz="2300" b="1" i="1" dirty="0">
                <a:solidFill>
                  <a:srgbClr val="1268B3"/>
                </a:solidFill>
              </a:rPr>
              <a:t>, Adapt</a:t>
            </a:r>
            <a:r>
              <a:rPr lang="pl-PL" sz="2300" b="1" i="1" dirty="0">
                <a:solidFill>
                  <a:srgbClr val="1268B3"/>
                </a:solidFill>
              </a:rPr>
              <a:t> (Dostosuj)</a:t>
            </a:r>
            <a:r>
              <a:rPr lang="en-IE" sz="2300" b="1" i="1" dirty="0">
                <a:solidFill>
                  <a:srgbClr val="1268B3"/>
                </a:solidFill>
              </a:rPr>
              <a:t>, Modify</a:t>
            </a:r>
            <a:r>
              <a:rPr lang="pl-PL" sz="2300" b="1" i="1" dirty="0">
                <a:solidFill>
                  <a:srgbClr val="1268B3"/>
                </a:solidFill>
              </a:rPr>
              <a:t> (Modyfikuj)</a:t>
            </a:r>
            <a:r>
              <a:rPr lang="en-IE" sz="2300" b="1" i="1" dirty="0">
                <a:solidFill>
                  <a:srgbClr val="1268B3"/>
                </a:solidFill>
              </a:rPr>
              <a:t>, Put to another use</a:t>
            </a:r>
            <a:r>
              <a:rPr lang="pl-PL" sz="2300" b="1" i="1" dirty="0">
                <a:solidFill>
                  <a:srgbClr val="1268B3"/>
                </a:solidFill>
              </a:rPr>
              <a:t> (Znajdź inne zastosowanie)</a:t>
            </a:r>
            <a:r>
              <a:rPr lang="en-IE" sz="2300" b="1" i="1" dirty="0">
                <a:solidFill>
                  <a:srgbClr val="1268B3"/>
                </a:solidFill>
              </a:rPr>
              <a:t>, Eliminate</a:t>
            </a:r>
            <a:r>
              <a:rPr lang="pl-PL" sz="2300" b="1" i="1" dirty="0">
                <a:solidFill>
                  <a:srgbClr val="1268B3"/>
                </a:solidFill>
              </a:rPr>
              <a:t> (Wyeliminuj)</a:t>
            </a:r>
            <a:r>
              <a:rPr lang="en-IE" sz="2300" b="1" i="1" dirty="0">
                <a:solidFill>
                  <a:srgbClr val="1268B3"/>
                </a:solidFill>
              </a:rPr>
              <a:t>, Reverse</a:t>
            </a:r>
            <a:r>
              <a:rPr lang="pl-PL" sz="2300" b="1" i="1" dirty="0">
                <a:solidFill>
                  <a:srgbClr val="1268B3"/>
                </a:solidFill>
              </a:rPr>
              <a:t> (Odwróć)</a:t>
            </a:r>
            <a:endParaRPr lang="en-IE" sz="2300" b="1" i="1" dirty="0">
              <a:solidFill>
                <a:srgbClr val="1268B3"/>
              </a:solidFill>
            </a:endParaRPr>
          </a:p>
          <a:p>
            <a:pPr marL="0" indent="0">
              <a:buNone/>
            </a:pPr>
            <a:r>
              <a:rPr lang="pl-PL" sz="2300" b="1" dirty="0">
                <a:hlinkClick r:id="rId3"/>
              </a:rPr>
              <a:t>Narzędzie</a:t>
            </a:r>
            <a:r>
              <a:rPr lang="en-IE" sz="2300" b="1" dirty="0">
                <a:hlinkClick r:id="rId3"/>
              </a:rPr>
              <a:t> SCAMPER </a:t>
            </a:r>
            <a:r>
              <a:rPr lang="pl-PL" sz="2300" dirty="0"/>
              <a:t>Podsuwa ci pytania naprowadzające, które pomogą rozwiązać problem, lub dodają kreatywności burzy mózgów. Pomaga ci w generowaniu pomysłów </a:t>
            </a:r>
            <a:br>
              <a:rPr lang="pl-PL" sz="2300" dirty="0"/>
            </a:br>
            <a:r>
              <a:rPr lang="pl-PL" sz="2300" dirty="0"/>
              <a:t>na nowe produkty podsuwając pytania o to, jak można ulepszyć już istniejące.</a:t>
            </a:r>
            <a:endParaRPr lang="en-IE" sz="2300" dirty="0"/>
          </a:p>
          <a:p>
            <a:pPr marL="0" indent="0">
              <a:buNone/>
            </a:pPr>
            <a:r>
              <a:rPr lang="pl-PL" sz="2300" dirty="0"/>
              <a:t>Narzędzie najlepiej stosować mając pod ręką istniejące produkty, lub ich wizualizacje, narzędzie nie sprawdza się, jeśli nie ma tematu przewodniego, dzięki któremu dyskusja się kręci. Warto też zebrać wcześniej dużą liczbę zdjęć produktów z pop kultury, takich jak: akcesoria, inspirowane meble, maszyny itd.</a:t>
            </a:r>
            <a:r>
              <a:rPr lang="en-IE" sz="2300" dirty="0"/>
              <a:t> </a:t>
            </a:r>
            <a:r>
              <a:rPr lang="pl-PL" sz="2300" dirty="0"/>
              <a:t>Można je wziąć z kolorowych czasopism, gazetek, lub z Internetu. Kiedy już zbierzesz te materiały narzędzie będzie dużo efektywniejsze.</a:t>
            </a:r>
            <a:endParaRPr lang="en-IE" sz="2300"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4"/>
              </a:rPr>
              <a:t>https://pdst.ie/sites/default/files/Student%20enterprise%20manual.pdf</a:t>
            </a:r>
            <a:endParaRPr lang="en-IE" sz="1400" dirty="0"/>
          </a:p>
        </p:txBody>
      </p:sp>
    </p:spTree>
    <p:extLst>
      <p:ext uri="{BB962C8B-B14F-4D97-AF65-F5344CB8AC3E}">
        <p14:creationId xmlns:p14="http://schemas.microsoft.com/office/powerpoint/2010/main" val="20322941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1921869F-2A7E-E046-93C8-2399615B3340}"/>
              </a:ext>
            </a:extLst>
          </p:cNvPr>
          <p:cNvGrpSpPr/>
          <p:nvPr/>
        </p:nvGrpSpPr>
        <p:grpSpPr>
          <a:xfrm>
            <a:off x="3066770" y="218794"/>
            <a:ext cx="6058460" cy="5991506"/>
            <a:chOff x="2627733" y="1897182"/>
            <a:chExt cx="3888534" cy="3845561"/>
          </a:xfrm>
        </p:grpSpPr>
        <p:sp>
          <p:nvSpPr>
            <p:cNvPr id="3" name="Shape">
              <a:extLst>
                <a:ext uri="{FF2B5EF4-FFF2-40B4-BE49-F238E27FC236}">
                  <a16:creationId xmlns:a16="http://schemas.microsoft.com/office/drawing/2014/main" id="{0E4992EA-88F4-AC4E-87FB-73481F5C3C11}"/>
                </a:ext>
              </a:extLst>
            </p:cNvPr>
            <p:cNvSpPr/>
            <p:nvPr/>
          </p:nvSpPr>
          <p:spPr>
            <a:xfrm>
              <a:off x="4520742" y="1897182"/>
              <a:ext cx="1461138" cy="1326058"/>
            </a:xfrm>
            <a:custGeom>
              <a:avLst/>
              <a:gdLst/>
              <a:ahLst/>
              <a:cxnLst>
                <a:cxn ang="0">
                  <a:pos x="wd2" y="hd2"/>
                </a:cxn>
                <a:cxn ang="5400000">
                  <a:pos x="wd2" y="hd2"/>
                </a:cxn>
                <a:cxn ang="10800000">
                  <a:pos x="wd2" y="hd2"/>
                </a:cxn>
                <a:cxn ang="16200000">
                  <a:pos x="wd2" y="hd2"/>
                </a:cxn>
              </a:cxnLst>
              <a:rect l="0" t="0" r="r" b="b"/>
              <a:pathLst>
                <a:path w="21600" h="21600" extrusionOk="0">
                  <a:moveTo>
                    <a:pt x="211" y="11280"/>
                  </a:moveTo>
                  <a:cubicBezTo>
                    <a:pt x="70" y="12752"/>
                    <a:pt x="0" y="14240"/>
                    <a:pt x="0" y="15727"/>
                  </a:cubicBezTo>
                  <a:cubicBezTo>
                    <a:pt x="0" y="16921"/>
                    <a:pt x="42" y="18098"/>
                    <a:pt x="127" y="19276"/>
                  </a:cubicBezTo>
                  <a:cubicBezTo>
                    <a:pt x="675" y="19183"/>
                    <a:pt x="1223" y="19136"/>
                    <a:pt x="1800" y="19136"/>
                  </a:cubicBezTo>
                  <a:cubicBezTo>
                    <a:pt x="4331" y="19136"/>
                    <a:pt x="6680" y="20051"/>
                    <a:pt x="8564" y="21600"/>
                  </a:cubicBezTo>
                  <a:cubicBezTo>
                    <a:pt x="9225" y="20934"/>
                    <a:pt x="9914" y="20298"/>
                    <a:pt x="10631" y="19694"/>
                  </a:cubicBezTo>
                  <a:cubicBezTo>
                    <a:pt x="11109" y="19291"/>
                    <a:pt x="11588" y="18904"/>
                    <a:pt x="12080" y="18532"/>
                  </a:cubicBezTo>
                  <a:cubicBezTo>
                    <a:pt x="14358" y="16828"/>
                    <a:pt x="16819" y="15356"/>
                    <a:pt x="19448" y="14410"/>
                  </a:cubicBezTo>
                  <a:cubicBezTo>
                    <a:pt x="20152" y="14162"/>
                    <a:pt x="20869" y="13945"/>
                    <a:pt x="21600" y="13791"/>
                  </a:cubicBezTo>
                  <a:cubicBezTo>
                    <a:pt x="19013" y="10304"/>
                    <a:pt x="15680" y="7531"/>
                    <a:pt x="11869" y="5733"/>
                  </a:cubicBezTo>
                  <a:cubicBezTo>
                    <a:pt x="10294" y="4989"/>
                    <a:pt x="8986" y="3734"/>
                    <a:pt x="8030" y="2169"/>
                  </a:cubicBezTo>
                  <a:cubicBezTo>
                    <a:pt x="7200" y="790"/>
                    <a:pt x="6216" y="0"/>
                    <a:pt x="5175" y="0"/>
                  </a:cubicBezTo>
                  <a:cubicBezTo>
                    <a:pt x="5175" y="0"/>
                    <a:pt x="5175" y="0"/>
                    <a:pt x="5175" y="0"/>
                  </a:cubicBezTo>
                  <a:cubicBezTo>
                    <a:pt x="4486" y="62"/>
                    <a:pt x="3881" y="449"/>
                    <a:pt x="3417" y="961"/>
                  </a:cubicBezTo>
                  <a:cubicBezTo>
                    <a:pt x="2939" y="1472"/>
                    <a:pt x="2573" y="2092"/>
                    <a:pt x="2250" y="2743"/>
                  </a:cubicBezTo>
                  <a:cubicBezTo>
                    <a:pt x="2137" y="2975"/>
                    <a:pt x="2025" y="3223"/>
                    <a:pt x="1927" y="3455"/>
                  </a:cubicBezTo>
                  <a:cubicBezTo>
                    <a:pt x="1744" y="3889"/>
                    <a:pt x="1589" y="4323"/>
                    <a:pt x="1448" y="4757"/>
                  </a:cubicBezTo>
                  <a:cubicBezTo>
                    <a:pt x="1223" y="5454"/>
                    <a:pt x="1027" y="6167"/>
                    <a:pt x="872" y="6880"/>
                  </a:cubicBezTo>
                  <a:cubicBezTo>
                    <a:pt x="577" y="8336"/>
                    <a:pt x="338" y="9793"/>
                    <a:pt x="211" y="11280"/>
                  </a:cubicBezTo>
                  <a:close/>
                </a:path>
              </a:pathLst>
            </a:custGeom>
            <a:solidFill>
              <a:srgbClr val="DA2128"/>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S</a:t>
              </a:r>
              <a:r>
                <a:rPr lang="fr-CA" sz="2250" dirty="0">
                  <a:solidFill>
                    <a:schemeClr val="bg1"/>
                  </a:solidFill>
                </a:rPr>
                <a:t>ubstitue</a:t>
              </a:r>
              <a:endParaRPr sz="2250" dirty="0">
                <a:solidFill>
                  <a:schemeClr val="bg1"/>
                </a:solidFill>
              </a:endParaRPr>
            </a:p>
          </p:txBody>
        </p:sp>
        <p:sp>
          <p:nvSpPr>
            <p:cNvPr id="5" name="Shape">
              <a:extLst>
                <a:ext uri="{FF2B5EF4-FFF2-40B4-BE49-F238E27FC236}">
                  <a16:creationId xmlns:a16="http://schemas.microsoft.com/office/drawing/2014/main" id="{8C782237-8614-DD48-8633-105AC271EC7D}"/>
                </a:ext>
              </a:extLst>
            </p:cNvPr>
            <p:cNvSpPr/>
            <p:nvPr/>
          </p:nvSpPr>
          <p:spPr>
            <a:xfrm>
              <a:off x="5148573" y="2753317"/>
              <a:ext cx="1252164" cy="1480902"/>
            </a:xfrm>
            <a:custGeom>
              <a:avLst/>
              <a:gdLst/>
              <a:ahLst/>
              <a:cxnLst>
                <a:cxn ang="0">
                  <a:pos x="wd2" y="hd2"/>
                </a:cxn>
                <a:cxn ang="5400000">
                  <a:pos x="wd2" y="hd2"/>
                </a:cxn>
                <a:cxn ang="10800000">
                  <a:pos x="wd2" y="hd2"/>
                </a:cxn>
                <a:cxn ang="16200000">
                  <a:pos x="wd2" y="hd2"/>
                </a:cxn>
              </a:cxnLst>
              <a:rect l="0" t="0" r="r" b="b"/>
              <a:pathLst>
                <a:path w="21394" h="21569" extrusionOk="0">
                  <a:moveTo>
                    <a:pt x="12108" y="1022"/>
                  </a:moveTo>
                  <a:cubicBezTo>
                    <a:pt x="10662" y="1493"/>
                    <a:pt x="9232" y="2047"/>
                    <a:pt x="7866" y="2698"/>
                  </a:cubicBezTo>
                  <a:cubicBezTo>
                    <a:pt x="6501" y="3322"/>
                    <a:pt x="5168" y="4029"/>
                    <a:pt x="3884" y="4791"/>
                  </a:cubicBezTo>
                  <a:cubicBezTo>
                    <a:pt x="3072" y="5262"/>
                    <a:pt x="2275" y="5774"/>
                    <a:pt x="1495" y="6287"/>
                  </a:cubicBezTo>
                  <a:cubicBezTo>
                    <a:pt x="991" y="6633"/>
                    <a:pt x="488" y="6980"/>
                    <a:pt x="0" y="7340"/>
                  </a:cubicBezTo>
                  <a:cubicBezTo>
                    <a:pt x="0" y="7340"/>
                    <a:pt x="0" y="7340"/>
                    <a:pt x="0" y="7340"/>
                  </a:cubicBezTo>
                  <a:cubicBezTo>
                    <a:pt x="390" y="7617"/>
                    <a:pt x="748" y="7922"/>
                    <a:pt x="1105" y="8240"/>
                  </a:cubicBezTo>
                  <a:cubicBezTo>
                    <a:pt x="3121" y="10097"/>
                    <a:pt x="4405" y="12522"/>
                    <a:pt x="4583" y="15210"/>
                  </a:cubicBezTo>
                  <a:cubicBezTo>
                    <a:pt x="5363" y="15348"/>
                    <a:pt x="6144" y="15500"/>
                    <a:pt x="6907" y="15681"/>
                  </a:cubicBezTo>
                  <a:cubicBezTo>
                    <a:pt x="8078" y="15958"/>
                    <a:pt x="9232" y="16276"/>
                    <a:pt x="10369" y="16637"/>
                  </a:cubicBezTo>
                  <a:cubicBezTo>
                    <a:pt x="13344" y="17606"/>
                    <a:pt x="16220" y="18853"/>
                    <a:pt x="18788" y="20502"/>
                  </a:cubicBezTo>
                  <a:cubicBezTo>
                    <a:pt x="19308" y="20835"/>
                    <a:pt x="19828" y="21195"/>
                    <a:pt x="20300" y="21569"/>
                  </a:cubicBezTo>
                  <a:cubicBezTo>
                    <a:pt x="20804" y="19740"/>
                    <a:pt x="21064" y="17828"/>
                    <a:pt x="21064" y="15861"/>
                  </a:cubicBezTo>
                  <a:cubicBezTo>
                    <a:pt x="21064" y="13824"/>
                    <a:pt x="20771" y="11829"/>
                    <a:pt x="20235" y="9931"/>
                  </a:cubicBezTo>
                  <a:cubicBezTo>
                    <a:pt x="19731" y="8143"/>
                    <a:pt x="20007" y="6259"/>
                    <a:pt x="20836" y="4569"/>
                  </a:cubicBezTo>
                  <a:cubicBezTo>
                    <a:pt x="21535" y="3142"/>
                    <a:pt x="21600" y="1909"/>
                    <a:pt x="20901" y="1036"/>
                  </a:cubicBezTo>
                  <a:cubicBezTo>
                    <a:pt x="20901" y="1036"/>
                    <a:pt x="20901" y="1036"/>
                    <a:pt x="20901" y="1036"/>
                  </a:cubicBezTo>
                  <a:cubicBezTo>
                    <a:pt x="20901" y="1036"/>
                    <a:pt x="20901" y="1036"/>
                    <a:pt x="20901" y="1036"/>
                  </a:cubicBezTo>
                  <a:cubicBezTo>
                    <a:pt x="20397" y="509"/>
                    <a:pt x="19666" y="218"/>
                    <a:pt x="18918" y="94"/>
                  </a:cubicBezTo>
                  <a:cubicBezTo>
                    <a:pt x="18154" y="-31"/>
                    <a:pt x="17374" y="-17"/>
                    <a:pt x="16594" y="52"/>
                  </a:cubicBezTo>
                  <a:cubicBezTo>
                    <a:pt x="15944" y="108"/>
                    <a:pt x="15278" y="218"/>
                    <a:pt x="14644" y="357"/>
                  </a:cubicBezTo>
                  <a:cubicBezTo>
                    <a:pt x="14546" y="385"/>
                    <a:pt x="14432" y="399"/>
                    <a:pt x="14335" y="426"/>
                  </a:cubicBezTo>
                  <a:cubicBezTo>
                    <a:pt x="13571" y="592"/>
                    <a:pt x="12840" y="786"/>
                    <a:pt x="12108" y="1022"/>
                  </a:cubicBezTo>
                  <a:close/>
                </a:path>
              </a:pathLst>
            </a:custGeom>
            <a:solidFill>
              <a:srgbClr val="FDB614"/>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C</a:t>
              </a:r>
              <a:r>
                <a:rPr lang="fr-CA" sz="2250" dirty="0">
                  <a:solidFill>
                    <a:schemeClr val="bg1"/>
                  </a:solidFill>
                </a:rPr>
                <a:t>ombine</a:t>
              </a:r>
              <a:endParaRPr sz="2250" dirty="0">
                <a:solidFill>
                  <a:schemeClr val="bg1"/>
                </a:solidFill>
              </a:endParaRPr>
            </a:p>
          </p:txBody>
        </p:sp>
        <p:sp>
          <p:nvSpPr>
            <p:cNvPr id="6" name="Shape">
              <a:extLst>
                <a:ext uri="{FF2B5EF4-FFF2-40B4-BE49-F238E27FC236}">
                  <a16:creationId xmlns:a16="http://schemas.microsoft.com/office/drawing/2014/main" id="{33B722AD-DE7A-4941-ADF5-496FAF0CAE47}"/>
                </a:ext>
              </a:extLst>
            </p:cNvPr>
            <p:cNvSpPr/>
            <p:nvPr/>
          </p:nvSpPr>
          <p:spPr>
            <a:xfrm>
              <a:off x="5177111" y="3847266"/>
              <a:ext cx="1339156" cy="1540092"/>
            </a:xfrm>
            <a:custGeom>
              <a:avLst/>
              <a:gdLst/>
              <a:ahLst/>
              <a:cxnLst>
                <a:cxn ang="0">
                  <a:pos x="wd2" y="hd2"/>
                </a:cxn>
                <a:cxn ang="5400000">
                  <a:pos x="wd2" y="hd2"/>
                </a:cxn>
                <a:cxn ang="10800000">
                  <a:pos x="wd2" y="hd2"/>
                </a:cxn>
                <a:cxn ang="16200000">
                  <a:pos x="wd2" y="hd2"/>
                </a:cxn>
              </a:cxnLst>
              <a:rect l="0" t="0" r="r" b="b"/>
              <a:pathLst>
                <a:path w="21490" h="21600" extrusionOk="0">
                  <a:moveTo>
                    <a:pt x="21173" y="8899"/>
                  </a:moveTo>
                  <a:cubicBezTo>
                    <a:pt x="20883" y="8325"/>
                    <a:pt x="20455" y="7805"/>
                    <a:pt x="19982" y="7325"/>
                  </a:cubicBezTo>
                  <a:cubicBezTo>
                    <a:pt x="19509" y="6844"/>
                    <a:pt x="18974" y="6404"/>
                    <a:pt x="18425" y="5990"/>
                  </a:cubicBezTo>
                  <a:cubicBezTo>
                    <a:pt x="18410" y="5977"/>
                    <a:pt x="18379" y="5964"/>
                    <a:pt x="18364" y="5950"/>
                  </a:cubicBezTo>
                  <a:cubicBezTo>
                    <a:pt x="17830" y="5550"/>
                    <a:pt x="17265" y="5177"/>
                    <a:pt x="16685" y="4830"/>
                  </a:cubicBezTo>
                  <a:cubicBezTo>
                    <a:pt x="15479" y="4109"/>
                    <a:pt x="14212" y="3455"/>
                    <a:pt x="12899" y="2895"/>
                  </a:cubicBezTo>
                  <a:cubicBezTo>
                    <a:pt x="11586" y="2321"/>
                    <a:pt x="10243" y="1801"/>
                    <a:pt x="8869" y="1361"/>
                  </a:cubicBezTo>
                  <a:cubicBezTo>
                    <a:pt x="7526" y="907"/>
                    <a:pt x="6137" y="520"/>
                    <a:pt x="4747" y="213"/>
                  </a:cubicBezTo>
                  <a:cubicBezTo>
                    <a:pt x="4732" y="213"/>
                    <a:pt x="4702" y="200"/>
                    <a:pt x="4686" y="200"/>
                  </a:cubicBezTo>
                  <a:cubicBezTo>
                    <a:pt x="4381" y="133"/>
                    <a:pt x="4076" y="67"/>
                    <a:pt x="3770" y="0"/>
                  </a:cubicBezTo>
                  <a:cubicBezTo>
                    <a:pt x="3770" y="200"/>
                    <a:pt x="3755" y="414"/>
                    <a:pt x="3740" y="614"/>
                  </a:cubicBezTo>
                  <a:cubicBezTo>
                    <a:pt x="3526" y="3362"/>
                    <a:pt x="2137" y="5830"/>
                    <a:pt x="0" y="7631"/>
                  </a:cubicBezTo>
                  <a:cubicBezTo>
                    <a:pt x="397" y="8272"/>
                    <a:pt x="748" y="8926"/>
                    <a:pt x="1084" y="9593"/>
                  </a:cubicBezTo>
                  <a:cubicBezTo>
                    <a:pt x="1450" y="10313"/>
                    <a:pt x="1786" y="11047"/>
                    <a:pt x="2091" y="11794"/>
                  </a:cubicBezTo>
                  <a:cubicBezTo>
                    <a:pt x="3068" y="14262"/>
                    <a:pt x="3771" y="16837"/>
                    <a:pt x="3923" y="19479"/>
                  </a:cubicBezTo>
                  <a:cubicBezTo>
                    <a:pt x="3969" y="20186"/>
                    <a:pt x="3969" y="20893"/>
                    <a:pt x="3908" y="21600"/>
                  </a:cubicBezTo>
                  <a:cubicBezTo>
                    <a:pt x="7266" y="20119"/>
                    <a:pt x="10228" y="18078"/>
                    <a:pt x="12639" y="15596"/>
                  </a:cubicBezTo>
                  <a:cubicBezTo>
                    <a:pt x="14044" y="14142"/>
                    <a:pt x="15937" y="13075"/>
                    <a:pt x="18074" y="12688"/>
                  </a:cubicBezTo>
                  <a:cubicBezTo>
                    <a:pt x="19784" y="12381"/>
                    <a:pt x="20959" y="11741"/>
                    <a:pt x="21371" y="10780"/>
                  </a:cubicBezTo>
                  <a:cubicBezTo>
                    <a:pt x="21600" y="10126"/>
                    <a:pt x="21478" y="9473"/>
                    <a:pt x="21173" y="8899"/>
                  </a:cubicBezTo>
                  <a:close/>
                </a:path>
              </a:pathLst>
            </a:custGeom>
            <a:solidFill>
              <a:srgbClr val="1268B3"/>
            </a:solidFill>
            <a:ln w="12700">
              <a:miter lim="400000"/>
            </a:ln>
          </p:spPr>
          <p:txBody>
            <a:bodyPr lIns="28575" tIns="28575" rIns="28575" bIns="28575" anchor="ctr"/>
            <a:lstStyle/>
            <a:p>
              <a:pPr algn="ctr">
                <a:defRPr sz="3000">
                  <a:solidFill>
                    <a:srgbClr val="FFFFFF"/>
                  </a:solidFill>
                </a:defRPr>
              </a:pPr>
              <a:r>
                <a:rPr lang="fr-CA" sz="3200" b="1" dirty="0" err="1">
                  <a:solidFill>
                    <a:schemeClr val="bg1"/>
                  </a:solidFill>
                </a:rPr>
                <a:t>A</a:t>
              </a:r>
              <a:r>
                <a:rPr lang="fr-CA" sz="2250" dirty="0" err="1">
                  <a:solidFill>
                    <a:schemeClr val="bg1"/>
                  </a:solidFill>
                </a:rPr>
                <a:t>dapt</a:t>
              </a:r>
              <a:endParaRPr sz="2250" dirty="0">
                <a:solidFill>
                  <a:schemeClr val="bg1"/>
                </a:solidFill>
              </a:endParaRPr>
            </a:p>
          </p:txBody>
        </p:sp>
        <p:sp>
          <p:nvSpPr>
            <p:cNvPr id="7" name="Shape">
              <a:extLst>
                <a:ext uri="{FF2B5EF4-FFF2-40B4-BE49-F238E27FC236}">
                  <a16:creationId xmlns:a16="http://schemas.microsoft.com/office/drawing/2014/main" id="{E0035B75-1CAF-D34B-868A-E2F1A7C6760B}"/>
                </a:ext>
              </a:extLst>
            </p:cNvPr>
            <p:cNvSpPr/>
            <p:nvPr/>
          </p:nvSpPr>
          <p:spPr>
            <a:xfrm>
              <a:off x="3902422" y="4427535"/>
              <a:ext cx="1483015" cy="1315208"/>
            </a:xfrm>
            <a:custGeom>
              <a:avLst/>
              <a:gdLst/>
              <a:ahLst/>
              <a:cxnLst>
                <a:cxn ang="0">
                  <a:pos x="wd2" y="hd2"/>
                </a:cxn>
                <a:cxn ang="5400000">
                  <a:pos x="wd2" y="hd2"/>
                </a:cxn>
                <a:cxn ang="10800000">
                  <a:pos x="wd2" y="hd2"/>
                </a:cxn>
                <a:cxn ang="16200000">
                  <a:pos x="wd2" y="hd2"/>
                </a:cxn>
              </a:cxnLst>
              <a:rect l="0" t="0" r="r" b="b"/>
              <a:pathLst>
                <a:path w="21600" h="21393" extrusionOk="0">
                  <a:moveTo>
                    <a:pt x="20838" y="8804"/>
                  </a:moveTo>
                  <a:cubicBezTo>
                    <a:pt x="20533" y="7365"/>
                    <a:pt x="20159" y="5942"/>
                    <a:pt x="19702" y="4534"/>
                  </a:cubicBezTo>
                  <a:cubicBezTo>
                    <a:pt x="19328" y="3327"/>
                    <a:pt x="18898" y="2151"/>
                    <a:pt x="18413" y="990"/>
                  </a:cubicBezTo>
                  <a:cubicBezTo>
                    <a:pt x="18330" y="805"/>
                    <a:pt x="18261" y="619"/>
                    <a:pt x="18178" y="418"/>
                  </a:cubicBezTo>
                  <a:cubicBezTo>
                    <a:pt x="18122" y="279"/>
                    <a:pt x="18053" y="139"/>
                    <a:pt x="17998" y="0"/>
                  </a:cubicBezTo>
                  <a:cubicBezTo>
                    <a:pt x="17845" y="139"/>
                    <a:pt x="17693" y="279"/>
                    <a:pt x="17527" y="418"/>
                  </a:cubicBezTo>
                  <a:cubicBezTo>
                    <a:pt x="15656" y="1981"/>
                    <a:pt x="13329" y="2909"/>
                    <a:pt x="10807" y="2909"/>
                  </a:cubicBezTo>
                  <a:cubicBezTo>
                    <a:pt x="9976" y="2909"/>
                    <a:pt x="9172" y="2801"/>
                    <a:pt x="8410" y="2615"/>
                  </a:cubicBezTo>
                  <a:cubicBezTo>
                    <a:pt x="8368" y="2723"/>
                    <a:pt x="8341" y="2832"/>
                    <a:pt x="8299" y="2924"/>
                  </a:cubicBezTo>
                  <a:cubicBezTo>
                    <a:pt x="7676" y="4642"/>
                    <a:pt x="6914" y="6297"/>
                    <a:pt x="6055" y="7876"/>
                  </a:cubicBezTo>
                  <a:cubicBezTo>
                    <a:pt x="4628" y="10460"/>
                    <a:pt x="2965" y="12904"/>
                    <a:pt x="942" y="14947"/>
                  </a:cubicBezTo>
                  <a:cubicBezTo>
                    <a:pt x="637" y="15256"/>
                    <a:pt x="319" y="15550"/>
                    <a:pt x="0" y="15844"/>
                  </a:cubicBezTo>
                  <a:cubicBezTo>
                    <a:pt x="3284" y="17593"/>
                    <a:pt x="6955" y="18567"/>
                    <a:pt x="10821" y="18567"/>
                  </a:cubicBezTo>
                  <a:cubicBezTo>
                    <a:pt x="10918" y="18567"/>
                    <a:pt x="11029" y="18567"/>
                    <a:pt x="11126" y="18567"/>
                  </a:cubicBezTo>
                  <a:cubicBezTo>
                    <a:pt x="13065" y="18536"/>
                    <a:pt x="14950" y="19248"/>
                    <a:pt x="16543" y="20470"/>
                  </a:cubicBezTo>
                  <a:cubicBezTo>
                    <a:pt x="17637" y="21306"/>
                    <a:pt x="18677" y="21600"/>
                    <a:pt x="19563" y="21244"/>
                  </a:cubicBezTo>
                  <a:cubicBezTo>
                    <a:pt x="20187" y="20935"/>
                    <a:pt x="20630" y="20347"/>
                    <a:pt x="20907" y="19697"/>
                  </a:cubicBezTo>
                  <a:cubicBezTo>
                    <a:pt x="21198" y="19047"/>
                    <a:pt x="21364" y="18320"/>
                    <a:pt x="21461" y="17593"/>
                  </a:cubicBezTo>
                  <a:cubicBezTo>
                    <a:pt x="21545" y="16989"/>
                    <a:pt x="21586" y="16370"/>
                    <a:pt x="21600" y="15751"/>
                  </a:cubicBezTo>
                  <a:cubicBezTo>
                    <a:pt x="21600" y="15627"/>
                    <a:pt x="21600" y="15504"/>
                    <a:pt x="21600" y="15380"/>
                  </a:cubicBezTo>
                  <a:cubicBezTo>
                    <a:pt x="21600" y="14637"/>
                    <a:pt x="21572" y="13895"/>
                    <a:pt x="21503" y="13167"/>
                  </a:cubicBezTo>
                  <a:cubicBezTo>
                    <a:pt x="21378" y="11713"/>
                    <a:pt x="21157" y="10258"/>
                    <a:pt x="20838" y="8804"/>
                  </a:cubicBezTo>
                  <a:close/>
                </a:path>
              </a:pathLst>
            </a:custGeom>
            <a:solidFill>
              <a:srgbClr val="0A4F8D"/>
            </a:solidFill>
            <a:ln w="12700">
              <a:miter lim="400000"/>
            </a:ln>
          </p:spPr>
          <p:txBody>
            <a:bodyPr lIns="28575" tIns="28575" rIns="28575" bIns="28575" anchor="ctr"/>
            <a:lstStyle/>
            <a:p>
              <a:pPr algn="ctr">
                <a:defRPr sz="3000">
                  <a:solidFill>
                    <a:srgbClr val="FFFFFF"/>
                  </a:solidFill>
                </a:defRPr>
              </a:pPr>
              <a:r>
                <a:rPr lang="fr-CA" sz="3200" b="1" dirty="0" err="1">
                  <a:solidFill>
                    <a:schemeClr val="bg1"/>
                  </a:solidFill>
                </a:rPr>
                <a:t>M</a:t>
              </a:r>
              <a:r>
                <a:rPr lang="fr-CA" sz="2250" dirty="0" err="1">
                  <a:solidFill>
                    <a:schemeClr val="bg1"/>
                  </a:solidFill>
                </a:rPr>
                <a:t>odify</a:t>
              </a:r>
              <a:endParaRPr sz="2250" dirty="0">
                <a:solidFill>
                  <a:schemeClr val="bg1"/>
                </a:solidFill>
              </a:endParaRPr>
            </a:p>
          </p:txBody>
        </p:sp>
        <p:sp>
          <p:nvSpPr>
            <p:cNvPr id="8" name="Shape">
              <a:extLst>
                <a:ext uri="{FF2B5EF4-FFF2-40B4-BE49-F238E27FC236}">
                  <a16:creationId xmlns:a16="http://schemas.microsoft.com/office/drawing/2014/main" id="{982E3AC8-DB54-274A-9799-54C4E00C3BC7}"/>
                </a:ext>
              </a:extLst>
            </p:cNvPr>
            <p:cNvSpPr/>
            <p:nvPr/>
          </p:nvSpPr>
          <p:spPr>
            <a:xfrm>
              <a:off x="2960674" y="4227771"/>
              <a:ext cx="1471602" cy="1318318"/>
            </a:xfrm>
            <a:custGeom>
              <a:avLst/>
              <a:gdLst/>
              <a:ahLst/>
              <a:cxnLst>
                <a:cxn ang="0">
                  <a:pos x="wd2" y="hd2"/>
                </a:cxn>
                <a:cxn ang="5400000">
                  <a:pos x="wd2" y="hd2"/>
                </a:cxn>
                <a:cxn ang="10800000">
                  <a:pos x="wd2" y="hd2"/>
                </a:cxn>
                <a:cxn ang="16200000">
                  <a:pos x="wd2" y="hd2"/>
                </a:cxn>
              </a:cxnLst>
              <a:rect l="0" t="0" r="r" b="b"/>
              <a:pathLst>
                <a:path w="21600" h="21536" extrusionOk="0">
                  <a:moveTo>
                    <a:pt x="16992" y="14436"/>
                  </a:moveTo>
                  <a:cubicBezTo>
                    <a:pt x="17802" y="13255"/>
                    <a:pt x="18556" y="12012"/>
                    <a:pt x="19254" y="10738"/>
                  </a:cubicBezTo>
                  <a:cubicBezTo>
                    <a:pt x="19952" y="9464"/>
                    <a:pt x="20595" y="8158"/>
                    <a:pt x="21153" y="6806"/>
                  </a:cubicBezTo>
                  <a:cubicBezTo>
                    <a:pt x="21307" y="6449"/>
                    <a:pt x="21446" y="6092"/>
                    <a:pt x="21600" y="5719"/>
                  </a:cubicBezTo>
                  <a:cubicBezTo>
                    <a:pt x="18863" y="4833"/>
                    <a:pt x="16560" y="2828"/>
                    <a:pt x="15121" y="171"/>
                  </a:cubicBezTo>
                  <a:cubicBezTo>
                    <a:pt x="14228" y="420"/>
                    <a:pt x="13320" y="606"/>
                    <a:pt x="12413" y="761"/>
                  </a:cubicBezTo>
                  <a:cubicBezTo>
                    <a:pt x="11491" y="917"/>
                    <a:pt x="10556" y="1026"/>
                    <a:pt x="9634" y="1088"/>
                  </a:cubicBezTo>
                  <a:cubicBezTo>
                    <a:pt x="6897" y="1259"/>
                    <a:pt x="4133" y="1119"/>
                    <a:pt x="1452" y="435"/>
                  </a:cubicBezTo>
                  <a:cubicBezTo>
                    <a:pt x="963" y="311"/>
                    <a:pt x="475" y="171"/>
                    <a:pt x="0" y="0"/>
                  </a:cubicBezTo>
                  <a:cubicBezTo>
                    <a:pt x="782" y="3807"/>
                    <a:pt x="2262" y="7319"/>
                    <a:pt x="4273" y="10380"/>
                  </a:cubicBezTo>
                  <a:cubicBezTo>
                    <a:pt x="5515" y="12261"/>
                    <a:pt x="6185" y="14561"/>
                    <a:pt x="6102" y="16907"/>
                  </a:cubicBezTo>
                  <a:cubicBezTo>
                    <a:pt x="6032" y="18989"/>
                    <a:pt x="6479" y="20543"/>
                    <a:pt x="7512" y="21243"/>
                  </a:cubicBezTo>
                  <a:cubicBezTo>
                    <a:pt x="7512" y="21243"/>
                    <a:pt x="7512" y="21243"/>
                    <a:pt x="7512" y="21243"/>
                  </a:cubicBezTo>
                  <a:cubicBezTo>
                    <a:pt x="7512" y="21243"/>
                    <a:pt x="7512" y="21243"/>
                    <a:pt x="7512" y="21243"/>
                  </a:cubicBezTo>
                  <a:cubicBezTo>
                    <a:pt x="8126" y="21584"/>
                    <a:pt x="8824" y="21600"/>
                    <a:pt x="9467" y="21429"/>
                  </a:cubicBezTo>
                  <a:cubicBezTo>
                    <a:pt x="10109" y="21258"/>
                    <a:pt x="10723" y="20947"/>
                    <a:pt x="11296" y="20574"/>
                  </a:cubicBezTo>
                  <a:cubicBezTo>
                    <a:pt x="11868" y="20201"/>
                    <a:pt x="12413" y="19766"/>
                    <a:pt x="12929" y="19300"/>
                  </a:cubicBezTo>
                  <a:cubicBezTo>
                    <a:pt x="13069" y="19176"/>
                    <a:pt x="13195" y="19052"/>
                    <a:pt x="13320" y="18927"/>
                  </a:cubicBezTo>
                  <a:cubicBezTo>
                    <a:pt x="13697" y="18570"/>
                    <a:pt x="14060" y="18197"/>
                    <a:pt x="14409" y="17808"/>
                  </a:cubicBezTo>
                  <a:cubicBezTo>
                    <a:pt x="15303" y="16752"/>
                    <a:pt x="16197" y="15633"/>
                    <a:pt x="16992" y="14436"/>
                  </a:cubicBezTo>
                  <a:close/>
                </a:path>
              </a:pathLst>
            </a:custGeom>
            <a:solidFill>
              <a:srgbClr val="DA2128"/>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P</a:t>
              </a:r>
              <a:r>
                <a:rPr lang="fr-CA" sz="2250" dirty="0">
                  <a:solidFill>
                    <a:schemeClr val="bg1"/>
                  </a:solidFill>
                </a:rPr>
                <a:t>ut to </a:t>
              </a:r>
            </a:p>
            <a:p>
              <a:pPr algn="ctr">
                <a:defRPr sz="3000">
                  <a:solidFill>
                    <a:srgbClr val="FFFFFF"/>
                  </a:solidFill>
                </a:defRPr>
              </a:pPr>
              <a:r>
                <a:rPr lang="fr-CA" sz="2250" dirty="0" err="1">
                  <a:solidFill>
                    <a:schemeClr val="bg1"/>
                  </a:solidFill>
                </a:rPr>
                <a:t>another</a:t>
              </a:r>
              <a:r>
                <a:rPr lang="fr-CA" sz="2250" dirty="0">
                  <a:solidFill>
                    <a:schemeClr val="bg1"/>
                  </a:solidFill>
                </a:rPr>
                <a:t> </a:t>
              </a:r>
            </a:p>
            <a:p>
              <a:pPr algn="ctr">
                <a:defRPr sz="3000">
                  <a:solidFill>
                    <a:srgbClr val="FFFFFF"/>
                  </a:solidFill>
                </a:defRPr>
              </a:pPr>
              <a:r>
                <a:rPr lang="fr-CA" sz="2250" dirty="0">
                  <a:solidFill>
                    <a:schemeClr val="bg1"/>
                  </a:solidFill>
                </a:rPr>
                <a:t>use</a:t>
              </a:r>
              <a:endParaRPr sz="2250" dirty="0">
                <a:solidFill>
                  <a:schemeClr val="bg1"/>
                </a:solidFill>
              </a:endParaRPr>
            </a:p>
          </p:txBody>
        </p:sp>
        <p:sp>
          <p:nvSpPr>
            <p:cNvPr id="9" name="Shape">
              <a:extLst>
                <a:ext uri="{FF2B5EF4-FFF2-40B4-BE49-F238E27FC236}">
                  <a16:creationId xmlns:a16="http://schemas.microsoft.com/office/drawing/2014/main" id="{494EAAFA-2727-DC4E-8BC9-D6FA2F867052}"/>
                </a:ext>
              </a:extLst>
            </p:cNvPr>
            <p:cNvSpPr/>
            <p:nvPr/>
          </p:nvSpPr>
          <p:spPr>
            <a:xfrm>
              <a:off x="2627733" y="2781854"/>
              <a:ext cx="1338669" cy="1459614"/>
            </a:xfrm>
            <a:custGeom>
              <a:avLst/>
              <a:gdLst/>
              <a:ahLst/>
              <a:cxnLst>
                <a:cxn ang="0">
                  <a:pos x="wd2" y="hd2"/>
                </a:cxn>
                <a:cxn ang="5400000">
                  <a:pos x="wd2" y="hd2"/>
                </a:cxn>
                <a:cxn ang="10800000">
                  <a:pos x="wd2" y="hd2"/>
                </a:cxn>
                <a:cxn ang="16200000">
                  <a:pos x="wd2" y="hd2"/>
                </a:cxn>
              </a:cxnLst>
              <a:rect l="0" t="0" r="r" b="b"/>
              <a:pathLst>
                <a:path w="21543" h="21577" extrusionOk="0">
                  <a:moveTo>
                    <a:pt x="11470" y="21544"/>
                  </a:moveTo>
                  <a:cubicBezTo>
                    <a:pt x="12940" y="21600"/>
                    <a:pt x="14409" y="21586"/>
                    <a:pt x="15879" y="21502"/>
                  </a:cubicBezTo>
                  <a:cubicBezTo>
                    <a:pt x="17195" y="21431"/>
                    <a:pt x="18527" y="21291"/>
                    <a:pt x="19828" y="21108"/>
                  </a:cubicBezTo>
                  <a:cubicBezTo>
                    <a:pt x="19966" y="21094"/>
                    <a:pt x="20119" y="21066"/>
                    <a:pt x="20257" y="21052"/>
                  </a:cubicBezTo>
                  <a:cubicBezTo>
                    <a:pt x="20686" y="20981"/>
                    <a:pt x="21114" y="20911"/>
                    <a:pt x="21543" y="20827"/>
                  </a:cubicBezTo>
                  <a:cubicBezTo>
                    <a:pt x="21359" y="20517"/>
                    <a:pt x="21206" y="20194"/>
                    <a:pt x="21053" y="19856"/>
                  </a:cubicBezTo>
                  <a:cubicBezTo>
                    <a:pt x="20487" y="18548"/>
                    <a:pt x="20165" y="17114"/>
                    <a:pt x="20165" y="15623"/>
                  </a:cubicBezTo>
                  <a:cubicBezTo>
                    <a:pt x="20165" y="14442"/>
                    <a:pt x="20364" y="13303"/>
                    <a:pt x="20732" y="12234"/>
                  </a:cubicBezTo>
                  <a:cubicBezTo>
                    <a:pt x="20027" y="11728"/>
                    <a:pt x="19354" y="11208"/>
                    <a:pt x="18696" y="10659"/>
                  </a:cubicBezTo>
                  <a:cubicBezTo>
                    <a:pt x="18053" y="10125"/>
                    <a:pt x="17425" y="9563"/>
                    <a:pt x="16813" y="8986"/>
                  </a:cubicBezTo>
                  <a:cubicBezTo>
                    <a:pt x="14746" y="6975"/>
                    <a:pt x="12909" y="4767"/>
                    <a:pt x="11516" y="2292"/>
                  </a:cubicBezTo>
                  <a:cubicBezTo>
                    <a:pt x="11103" y="1561"/>
                    <a:pt x="10735" y="787"/>
                    <a:pt x="10444" y="0"/>
                  </a:cubicBezTo>
                  <a:cubicBezTo>
                    <a:pt x="8179" y="2700"/>
                    <a:pt x="6480" y="5836"/>
                    <a:pt x="5531" y="9253"/>
                  </a:cubicBezTo>
                  <a:cubicBezTo>
                    <a:pt x="4964" y="11278"/>
                    <a:pt x="3617" y="13022"/>
                    <a:pt x="1826" y="14316"/>
                  </a:cubicBezTo>
                  <a:cubicBezTo>
                    <a:pt x="601" y="15202"/>
                    <a:pt x="-57" y="16186"/>
                    <a:pt x="4" y="17198"/>
                  </a:cubicBezTo>
                  <a:cubicBezTo>
                    <a:pt x="4" y="17198"/>
                    <a:pt x="4" y="17198"/>
                    <a:pt x="4" y="17198"/>
                  </a:cubicBezTo>
                  <a:cubicBezTo>
                    <a:pt x="4" y="17198"/>
                    <a:pt x="4" y="17198"/>
                    <a:pt x="4" y="17198"/>
                  </a:cubicBezTo>
                  <a:cubicBezTo>
                    <a:pt x="111" y="17888"/>
                    <a:pt x="540" y="18464"/>
                    <a:pt x="1076" y="18900"/>
                  </a:cubicBezTo>
                  <a:cubicBezTo>
                    <a:pt x="1612" y="19350"/>
                    <a:pt x="2255" y="19687"/>
                    <a:pt x="2913" y="19969"/>
                  </a:cubicBezTo>
                  <a:cubicBezTo>
                    <a:pt x="3571" y="20250"/>
                    <a:pt x="4260" y="20475"/>
                    <a:pt x="4964" y="20658"/>
                  </a:cubicBezTo>
                  <a:cubicBezTo>
                    <a:pt x="5041" y="20686"/>
                    <a:pt x="5133" y="20700"/>
                    <a:pt x="5209" y="20714"/>
                  </a:cubicBezTo>
                  <a:cubicBezTo>
                    <a:pt x="5837" y="20869"/>
                    <a:pt x="6464" y="21009"/>
                    <a:pt x="7107" y="21108"/>
                  </a:cubicBezTo>
                  <a:cubicBezTo>
                    <a:pt x="8531" y="21347"/>
                    <a:pt x="10001" y="21488"/>
                    <a:pt x="11470" y="21544"/>
                  </a:cubicBezTo>
                  <a:close/>
                </a:path>
              </a:pathLst>
            </a:custGeom>
            <a:solidFill>
              <a:srgbClr val="FDB614"/>
            </a:solidFill>
            <a:ln w="12700">
              <a:miter lim="400000"/>
            </a:ln>
          </p:spPr>
          <p:txBody>
            <a:bodyPr lIns="28575" tIns="28575" rIns="28575" bIns="28575" anchor="ctr"/>
            <a:lstStyle/>
            <a:p>
              <a:pPr algn="ctr">
                <a:defRPr sz="3000">
                  <a:solidFill>
                    <a:srgbClr val="FFFFFF"/>
                  </a:solidFill>
                </a:defRPr>
              </a:pPr>
              <a:endParaRPr lang="fr-CA" sz="2250" b="1" dirty="0">
                <a:solidFill>
                  <a:schemeClr val="bg1"/>
                </a:solidFill>
              </a:endParaRPr>
            </a:p>
            <a:p>
              <a:pPr algn="ctr">
                <a:defRPr sz="3000">
                  <a:solidFill>
                    <a:srgbClr val="FFFFFF"/>
                  </a:solidFill>
                </a:defRPr>
              </a:pPr>
              <a:endParaRPr lang="fr-CA" sz="2250" b="1" dirty="0">
                <a:solidFill>
                  <a:schemeClr val="bg1"/>
                </a:solidFill>
              </a:endParaRPr>
            </a:p>
            <a:p>
              <a:pPr algn="ctr">
                <a:defRPr sz="3000">
                  <a:solidFill>
                    <a:srgbClr val="FFFFFF"/>
                  </a:solidFill>
                </a:defRPr>
              </a:pPr>
              <a:r>
                <a:rPr lang="fr-CA" sz="3200" b="1" dirty="0" err="1">
                  <a:solidFill>
                    <a:schemeClr val="bg1"/>
                  </a:solidFill>
                </a:rPr>
                <a:t>E</a:t>
              </a:r>
              <a:r>
                <a:rPr lang="fr-CA" sz="2250" dirty="0" err="1">
                  <a:solidFill>
                    <a:schemeClr val="bg1"/>
                  </a:solidFill>
                </a:rPr>
                <a:t>liminate</a:t>
              </a:r>
              <a:endParaRPr sz="2250" dirty="0">
                <a:solidFill>
                  <a:schemeClr val="bg1"/>
                </a:solidFill>
              </a:endParaRPr>
            </a:p>
          </p:txBody>
        </p:sp>
        <p:sp>
          <p:nvSpPr>
            <p:cNvPr id="10" name="Shape">
              <a:extLst>
                <a:ext uri="{FF2B5EF4-FFF2-40B4-BE49-F238E27FC236}">
                  <a16:creationId xmlns:a16="http://schemas.microsoft.com/office/drawing/2014/main" id="{C81E1201-1DB0-5B46-8309-E3B91D70D8DF}"/>
                </a:ext>
              </a:extLst>
            </p:cNvPr>
            <p:cNvSpPr/>
            <p:nvPr/>
          </p:nvSpPr>
          <p:spPr>
            <a:xfrm>
              <a:off x="3255564" y="2106459"/>
              <a:ext cx="1367913" cy="1450672"/>
            </a:xfrm>
            <a:custGeom>
              <a:avLst/>
              <a:gdLst/>
              <a:ahLst/>
              <a:cxnLst>
                <a:cxn ang="0">
                  <a:pos x="wd2" y="hd2"/>
                </a:cxn>
                <a:cxn ang="5400000">
                  <a:pos x="wd2" y="hd2"/>
                </a:cxn>
                <a:cxn ang="10800000">
                  <a:pos x="wd2" y="hd2"/>
                </a:cxn>
                <a:cxn ang="16200000">
                  <a:pos x="wd2" y="hd2"/>
                </a:cxn>
              </a:cxnLst>
              <a:rect l="0" t="0" r="r" b="b"/>
              <a:pathLst>
                <a:path w="21600" h="21600" extrusionOk="0">
                  <a:moveTo>
                    <a:pt x="315" y="8357"/>
                  </a:moveTo>
                  <a:cubicBezTo>
                    <a:pt x="436" y="8782"/>
                    <a:pt x="586" y="9192"/>
                    <a:pt x="751" y="9603"/>
                  </a:cubicBezTo>
                  <a:cubicBezTo>
                    <a:pt x="841" y="9830"/>
                    <a:pt x="946" y="10042"/>
                    <a:pt x="1051" y="10269"/>
                  </a:cubicBezTo>
                  <a:cubicBezTo>
                    <a:pt x="1352" y="10892"/>
                    <a:pt x="1667" y="11487"/>
                    <a:pt x="2028" y="12082"/>
                  </a:cubicBezTo>
                  <a:cubicBezTo>
                    <a:pt x="2749" y="13257"/>
                    <a:pt x="3545" y="14391"/>
                    <a:pt x="4431" y="15453"/>
                  </a:cubicBezTo>
                  <a:cubicBezTo>
                    <a:pt x="5302" y="16529"/>
                    <a:pt x="6249" y="17563"/>
                    <a:pt x="7240" y="18541"/>
                  </a:cubicBezTo>
                  <a:cubicBezTo>
                    <a:pt x="8066" y="19362"/>
                    <a:pt x="8922" y="20141"/>
                    <a:pt x="9824" y="20878"/>
                  </a:cubicBezTo>
                  <a:cubicBezTo>
                    <a:pt x="10004" y="21033"/>
                    <a:pt x="10199" y="21189"/>
                    <a:pt x="10379" y="21331"/>
                  </a:cubicBezTo>
                  <a:cubicBezTo>
                    <a:pt x="10500" y="21430"/>
                    <a:pt x="10605" y="21515"/>
                    <a:pt x="10725" y="21600"/>
                  </a:cubicBezTo>
                  <a:cubicBezTo>
                    <a:pt x="10815" y="21388"/>
                    <a:pt x="10905" y="21175"/>
                    <a:pt x="11010" y="20963"/>
                  </a:cubicBezTo>
                  <a:cubicBezTo>
                    <a:pt x="12512" y="17917"/>
                    <a:pt x="15396" y="15609"/>
                    <a:pt x="18896" y="14730"/>
                  </a:cubicBezTo>
                  <a:cubicBezTo>
                    <a:pt x="19061" y="14688"/>
                    <a:pt x="19212" y="14660"/>
                    <a:pt x="19377" y="14617"/>
                  </a:cubicBezTo>
                  <a:cubicBezTo>
                    <a:pt x="19257" y="13484"/>
                    <a:pt x="19197" y="12351"/>
                    <a:pt x="19182" y="11218"/>
                  </a:cubicBezTo>
                  <a:cubicBezTo>
                    <a:pt x="19197" y="8442"/>
                    <a:pt x="19512" y="5637"/>
                    <a:pt x="20353" y="2960"/>
                  </a:cubicBezTo>
                  <a:cubicBezTo>
                    <a:pt x="20669" y="1940"/>
                    <a:pt x="21074" y="935"/>
                    <a:pt x="21600" y="0"/>
                  </a:cubicBezTo>
                  <a:cubicBezTo>
                    <a:pt x="17259" y="57"/>
                    <a:pt x="13173" y="1076"/>
                    <a:pt x="9553" y="2819"/>
                  </a:cubicBezTo>
                  <a:cubicBezTo>
                    <a:pt x="7766" y="3683"/>
                    <a:pt x="5738" y="4093"/>
                    <a:pt x="3740" y="3824"/>
                  </a:cubicBezTo>
                  <a:cubicBezTo>
                    <a:pt x="2463" y="3654"/>
                    <a:pt x="1412" y="3853"/>
                    <a:pt x="721" y="4476"/>
                  </a:cubicBezTo>
                  <a:cubicBezTo>
                    <a:pt x="721" y="4476"/>
                    <a:pt x="721" y="4476"/>
                    <a:pt x="721" y="4476"/>
                  </a:cubicBezTo>
                  <a:cubicBezTo>
                    <a:pt x="721" y="4476"/>
                    <a:pt x="721" y="4476"/>
                    <a:pt x="721" y="4476"/>
                  </a:cubicBezTo>
                  <a:cubicBezTo>
                    <a:pt x="225" y="4986"/>
                    <a:pt x="30" y="5680"/>
                    <a:pt x="0" y="6345"/>
                  </a:cubicBezTo>
                  <a:cubicBezTo>
                    <a:pt x="0" y="7039"/>
                    <a:pt x="120" y="7719"/>
                    <a:pt x="315" y="8357"/>
                  </a:cubicBezTo>
                  <a:close/>
                </a:path>
              </a:pathLst>
            </a:custGeom>
            <a:solidFill>
              <a:srgbClr val="1268B3"/>
            </a:solidFill>
            <a:ln w="12700">
              <a:miter lim="400000"/>
            </a:ln>
          </p:spPr>
          <p:txBody>
            <a:bodyPr lIns="28575" tIns="28575" rIns="28575" bIns="28575" anchor="ctr"/>
            <a:lstStyle/>
            <a:p>
              <a:pPr algn="ctr">
                <a:defRPr sz="3000">
                  <a:solidFill>
                    <a:srgbClr val="FFFFFF"/>
                  </a:solidFill>
                </a:defRPr>
              </a:pPr>
              <a:r>
                <a:rPr lang="fr-CA" sz="3200" b="1" dirty="0">
                  <a:solidFill>
                    <a:schemeClr val="bg1"/>
                  </a:solidFill>
                </a:rPr>
                <a:t>R</a:t>
              </a:r>
              <a:r>
                <a:rPr lang="fr-CA" sz="2250" dirty="0">
                  <a:solidFill>
                    <a:schemeClr val="bg1"/>
                  </a:solidFill>
                </a:rPr>
                <a:t>everse</a:t>
              </a:r>
              <a:endParaRPr sz="2250" dirty="0">
                <a:solidFill>
                  <a:schemeClr val="bg1"/>
                </a:solidFill>
              </a:endParaRPr>
            </a:p>
          </p:txBody>
        </p:sp>
      </p:grpSp>
      <p:sp>
        <p:nvSpPr>
          <p:cNvPr id="14" name="Rectangle 13">
            <a:extLst>
              <a:ext uri="{FF2B5EF4-FFF2-40B4-BE49-F238E27FC236}">
                <a16:creationId xmlns:a16="http://schemas.microsoft.com/office/drawing/2014/main" id="{76E10EB7-7675-EF4D-BAB6-46B20D5AB4C7}"/>
              </a:ext>
            </a:extLst>
          </p:cNvPr>
          <p:cNvSpPr/>
          <p:nvPr/>
        </p:nvSpPr>
        <p:spPr>
          <a:xfrm>
            <a:off x="6142807" y="2815117"/>
            <a:ext cx="380232" cy="553998"/>
          </a:xfrm>
          <a:prstGeom prst="rect">
            <a:avLst/>
          </a:prstGeom>
        </p:spPr>
        <p:txBody>
          <a:bodyPr wrap="none">
            <a:spAutoFit/>
          </a:bodyPr>
          <a:lstStyle/>
          <a:p>
            <a:pPr algn="ctr">
              <a:defRPr sz="3000">
                <a:solidFill>
                  <a:srgbClr val="FFFFFF"/>
                </a:solidFill>
              </a:defRPr>
            </a:pPr>
            <a:r>
              <a:rPr lang="fr-CA" b="1" dirty="0">
                <a:solidFill>
                  <a:schemeClr val="bg1"/>
                </a:solidFill>
              </a:rPr>
              <a:t>0</a:t>
            </a:r>
          </a:p>
        </p:txBody>
      </p:sp>
      <p:sp>
        <p:nvSpPr>
          <p:cNvPr id="15" name="Text Placeholder 3">
            <a:extLst>
              <a:ext uri="{FF2B5EF4-FFF2-40B4-BE49-F238E27FC236}">
                <a16:creationId xmlns:a16="http://schemas.microsoft.com/office/drawing/2014/main" id="{8AEBA8E4-346B-164A-85F7-DF93187EEE43}"/>
              </a:ext>
            </a:extLst>
          </p:cNvPr>
          <p:cNvSpPr txBox="1">
            <a:spLocks/>
          </p:cNvSpPr>
          <p:nvPr/>
        </p:nvSpPr>
        <p:spPr>
          <a:xfrm>
            <a:off x="5052776" y="3076883"/>
            <a:ext cx="2310585" cy="700418"/>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a:buNone/>
            </a:pPr>
            <a:r>
              <a:rPr lang="en-IE" sz="3200" b="1" dirty="0">
                <a:solidFill>
                  <a:srgbClr val="DA2128"/>
                </a:solidFill>
              </a:rPr>
              <a:t>SCAMPER</a:t>
            </a:r>
            <a:endParaRPr lang="en-IE" dirty="0"/>
          </a:p>
        </p:txBody>
      </p:sp>
    </p:spTree>
    <p:extLst>
      <p:ext uri="{BB962C8B-B14F-4D97-AF65-F5344CB8AC3E}">
        <p14:creationId xmlns:p14="http://schemas.microsoft.com/office/powerpoint/2010/main" val="351886527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james rawson visualizes pop culture through painting + collage">
            <a:extLst>
              <a:ext uri="{FF2B5EF4-FFF2-40B4-BE49-F238E27FC236}">
                <a16:creationId xmlns:a16="http://schemas.microsoft.com/office/drawing/2014/main" id="{EB2719F5-C49A-4DE2-A376-70D0F560EC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24954" b="17233"/>
          <a:stretch/>
        </p:blipFill>
        <p:spPr bwMode="auto">
          <a:xfrm>
            <a:off x="1" y="10"/>
            <a:ext cx="11862435" cy="6857990"/>
          </a:xfrm>
          <a:custGeom>
            <a:avLst/>
            <a:gdLst>
              <a:gd name="connsiteX0" fmla="*/ 0 w 11862435"/>
              <a:gd name="connsiteY0" fmla="*/ 0 h 6858000"/>
              <a:gd name="connsiteX1" fmla="*/ 2537458 w 11862435"/>
              <a:gd name="connsiteY1" fmla="*/ 0 h 6858000"/>
              <a:gd name="connsiteX2" fmla="*/ 3074669 w 11862435"/>
              <a:gd name="connsiteY2" fmla="*/ 0 h 6858000"/>
              <a:gd name="connsiteX3" fmla="*/ 3784383 w 11862435"/>
              <a:gd name="connsiteY3" fmla="*/ 0 h 6858000"/>
              <a:gd name="connsiteX4" fmla="*/ 8686282 w 11862435"/>
              <a:gd name="connsiteY4" fmla="*/ 0 h 6858000"/>
              <a:gd name="connsiteX5" fmla="*/ 11862435 w 11862435"/>
              <a:gd name="connsiteY5" fmla="*/ 6857999 h 6858000"/>
              <a:gd name="connsiteX6" fmla="*/ 5896483 w 11862435"/>
              <a:gd name="connsiteY6" fmla="*/ 6857999 h 6858000"/>
              <a:gd name="connsiteX7" fmla="*/ 5896483 w 11862435"/>
              <a:gd name="connsiteY7" fmla="*/ 6858000 h 6858000"/>
              <a:gd name="connsiteX8" fmla="*/ 3074669 w 11862435"/>
              <a:gd name="connsiteY8" fmla="*/ 6858000 h 6858000"/>
              <a:gd name="connsiteX9" fmla="*/ 2537458 w 11862435"/>
              <a:gd name="connsiteY9" fmla="*/ 6858000 h 6858000"/>
              <a:gd name="connsiteX10" fmla="*/ 0 w 11862435"/>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2435" h="6858000">
                <a:moveTo>
                  <a:pt x="0" y="0"/>
                </a:moveTo>
                <a:lnTo>
                  <a:pt x="2537458" y="0"/>
                </a:lnTo>
                <a:lnTo>
                  <a:pt x="3074669" y="0"/>
                </a:lnTo>
                <a:lnTo>
                  <a:pt x="3784383" y="0"/>
                </a:lnTo>
                <a:lnTo>
                  <a:pt x="8686282" y="0"/>
                </a:lnTo>
                <a:lnTo>
                  <a:pt x="11862435" y="6857999"/>
                </a:lnTo>
                <a:lnTo>
                  <a:pt x="5896483" y="6857999"/>
                </a:lnTo>
                <a:lnTo>
                  <a:pt x="5896483" y="6858000"/>
                </a:lnTo>
                <a:lnTo>
                  <a:pt x="3074669" y="6858000"/>
                </a:lnTo>
                <a:lnTo>
                  <a:pt x="2537458" y="6858000"/>
                </a:lnTo>
                <a:lnTo>
                  <a:pt x="0" y="6858000"/>
                </a:lnTo>
                <a:close/>
              </a:path>
            </a:pathLst>
          </a:cu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76434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2"/>
            </a:pPr>
            <a:r>
              <a:rPr lang="pl-PL" sz="3100" b="1" dirty="0">
                <a:solidFill>
                  <a:srgbClr val="DA2128"/>
                </a:solidFill>
              </a:rPr>
              <a:t>Narzędzie </a:t>
            </a:r>
            <a:r>
              <a:rPr lang="en-IE" sz="3100" b="1" dirty="0">
                <a:solidFill>
                  <a:srgbClr val="DA2128"/>
                </a:solidFill>
              </a:rPr>
              <a:t>QUESTION</a:t>
            </a:r>
          </a:p>
          <a:p>
            <a:pPr marL="0" indent="0">
              <a:buNone/>
            </a:pPr>
            <a:r>
              <a:rPr lang="pl-PL" sz="2300" b="1" i="1" dirty="0">
                <a:solidFill>
                  <a:srgbClr val="1268B3"/>
                </a:solidFill>
              </a:rPr>
              <a:t>Inteligencji nie ocenia się po odpowiedziach, ale po tym jak zadajesz pytanie.</a:t>
            </a:r>
            <a:endParaRPr lang="en-IE" sz="2300" b="1" i="1" dirty="0">
              <a:solidFill>
                <a:srgbClr val="1268B3"/>
              </a:solidFill>
            </a:endParaRPr>
          </a:p>
          <a:p>
            <a:pPr marL="0" indent="0">
              <a:buNone/>
            </a:pPr>
            <a:r>
              <a:rPr lang="pl-PL" sz="2300" b="1" dirty="0">
                <a:solidFill>
                  <a:srgbClr val="1268B3"/>
                </a:solidFill>
              </a:rPr>
              <a:t>Pytanie</a:t>
            </a:r>
            <a:r>
              <a:rPr lang="en-IE" sz="2300" b="1" dirty="0">
                <a:solidFill>
                  <a:srgbClr val="1268B3"/>
                </a:solidFill>
              </a:rPr>
              <a:t> 1: </a:t>
            </a:r>
            <a:r>
              <a:rPr lang="pl-PL" sz="2300" dirty="0"/>
              <a:t>czy jest coś, co mógłbyś zrobić, co byłoby na czasie w Pop Kulturze</a:t>
            </a:r>
            <a:r>
              <a:rPr lang="en-IE" sz="2300" dirty="0"/>
              <a:t>? </a:t>
            </a:r>
          </a:p>
          <a:p>
            <a:pPr marL="0" indent="0">
              <a:buNone/>
            </a:pPr>
            <a:r>
              <a:rPr lang="pl-PL" sz="2300" b="1" dirty="0">
                <a:solidFill>
                  <a:srgbClr val="1268B3"/>
                </a:solidFill>
              </a:rPr>
              <a:t>Pytanie</a:t>
            </a:r>
            <a:r>
              <a:rPr lang="en-IE" sz="2300" b="1" dirty="0">
                <a:solidFill>
                  <a:srgbClr val="1268B3"/>
                </a:solidFill>
              </a:rPr>
              <a:t> 2: </a:t>
            </a:r>
            <a:r>
              <a:rPr lang="pl-PL" sz="2300" dirty="0"/>
              <a:t>czy jest coś, czego ty lub ktoś kogo znasz, obawia się zrobić</a:t>
            </a:r>
            <a:r>
              <a:rPr lang="en-IE" sz="2300" dirty="0"/>
              <a:t>? </a:t>
            </a:r>
          </a:p>
          <a:p>
            <a:pPr marL="0" indent="0">
              <a:buNone/>
            </a:pPr>
            <a:r>
              <a:rPr lang="pl-PL" sz="2300" b="1" dirty="0">
                <a:solidFill>
                  <a:srgbClr val="1268B3"/>
                </a:solidFill>
              </a:rPr>
              <a:t>Pytanie</a:t>
            </a:r>
            <a:r>
              <a:rPr lang="en-IE" sz="2300" b="1" dirty="0">
                <a:solidFill>
                  <a:srgbClr val="1268B3"/>
                </a:solidFill>
              </a:rPr>
              <a:t> 3: </a:t>
            </a:r>
            <a:r>
              <a:rPr lang="pl-PL" sz="2300" dirty="0"/>
              <a:t>czy istnieje jakiś sposób, aby sprzedać coś jutro</a:t>
            </a:r>
            <a:r>
              <a:rPr lang="en-IE" sz="2300" dirty="0"/>
              <a:t>? </a:t>
            </a:r>
          </a:p>
          <a:p>
            <a:pPr marL="0" indent="0">
              <a:buNone/>
            </a:pPr>
            <a:r>
              <a:rPr lang="pl-PL" sz="2300" b="1" dirty="0">
                <a:solidFill>
                  <a:srgbClr val="1268B3"/>
                </a:solidFill>
              </a:rPr>
              <a:t>Pytanie</a:t>
            </a:r>
            <a:r>
              <a:rPr lang="en-IE" sz="2300" b="1" dirty="0">
                <a:solidFill>
                  <a:srgbClr val="1268B3"/>
                </a:solidFill>
              </a:rPr>
              <a:t> 4: </a:t>
            </a:r>
            <a:r>
              <a:rPr lang="pl-PL" sz="2300" dirty="0"/>
              <a:t>które pomysły z innych przedsięwzięć opartych o Pop Kulturę można zapożyczyć</a:t>
            </a:r>
            <a:r>
              <a:rPr lang="en-IE" sz="2300" dirty="0"/>
              <a:t>? </a:t>
            </a:r>
          </a:p>
          <a:p>
            <a:pPr marL="0" indent="0">
              <a:buNone/>
            </a:pPr>
            <a:r>
              <a:rPr lang="pl-PL" sz="2300" b="1" dirty="0">
                <a:solidFill>
                  <a:srgbClr val="1268B3"/>
                </a:solidFill>
              </a:rPr>
              <a:t>Pytanie</a:t>
            </a:r>
            <a:r>
              <a:rPr lang="en-IE" sz="2300" b="1" dirty="0">
                <a:solidFill>
                  <a:srgbClr val="1268B3"/>
                </a:solidFill>
              </a:rPr>
              <a:t> 5: </a:t>
            </a:r>
            <a:r>
              <a:rPr lang="pl-PL" sz="2300" dirty="0"/>
              <a:t>czy możesz się czegoś nauczyć z posunięć swoich konkurentów</a:t>
            </a:r>
            <a:r>
              <a:rPr lang="en-IE" sz="2300" dirty="0"/>
              <a:t>?</a:t>
            </a:r>
          </a:p>
          <a:p>
            <a:pPr marL="0" indent="0">
              <a:buNone/>
            </a:pPr>
            <a:r>
              <a:rPr lang="pl-PL" sz="2300" b="1" dirty="0">
                <a:solidFill>
                  <a:srgbClr val="1268B3"/>
                </a:solidFill>
              </a:rPr>
              <a:t>Pytanie</a:t>
            </a:r>
            <a:r>
              <a:rPr lang="en-IE" sz="2300" b="1" dirty="0">
                <a:solidFill>
                  <a:srgbClr val="1268B3"/>
                </a:solidFill>
              </a:rPr>
              <a:t> 6: </a:t>
            </a:r>
            <a:r>
              <a:rPr lang="pl-PL" sz="2300" dirty="0"/>
              <a:t>co na twoim miejscu zrobiłby </a:t>
            </a:r>
            <a:r>
              <a:rPr lang="en-IE" sz="2300" dirty="0"/>
              <a:t>Michael O’Leary? </a:t>
            </a:r>
          </a:p>
          <a:p>
            <a:pPr marL="0" indent="0">
              <a:buNone/>
            </a:pPr>
            <a:r>
              <a:rPr lang="pl-PL" sz="2300" b="1" dirty="0">
                <a:solidFill>
                  <a:srgbClr val="1268B3"/>
                </a:solidFill>
              </a:rPr>
              <a:t>Pytanie</a:t>
            </a:r>
            <a:r>
              <a:rPr lang="en-IE" sz="2300" b="1" dirty="0">
                <a:solidFill>
                  <a:srgbClr val="1268B3"/>
                </a:solidFill>
              </a:rPr>
              <a:t> 7: </a:t>
            </a:r>
            <a:r>
              <a:rPr lang="pl-PL" sz="2300" dirty="0"/>
              <a:t>jak możesz się wyróżnić z tłumu</a:t>
            </a:r>
            <a:r>
              <a:rPr lang="en-IE" sz="2300" dirty="0"/>
              <a:t>? </a:t>
            </a:r>
          </a:p>
          <a:p>
            <a:pPr marL="0" indent="0">
              <a:buNone/>
            </a:pPr>
            <a:r>
              <a:rPr lang="pl-PL" sz="2300" b="1" dirty="0">
                <a:solidFill>
                  <a:srgbClr val="1268B3"/>
                </a:solidFill>
              </a:rPr>
              <a:t>Pytanie</a:t>
            </a:r>
            <a:r>
              <a:rPr lang="en-IE" sz="2300" b="1" dirty="0">
                <a:solidFill>
                  <a:srgbClr val="1268B3"/>
                </a:solidFill>
              </a:rPr>
              <a:t> 8: </a:t>
            </a:r>
            <a:r>
              <a:rPr lang="pl-PL" sz="2300" dirty="0">
                <a:solidFill>
                  <a:schemeClr val="tx1">
                    <a:lumMod val="65000"/>
                    <a:lumOff val="35000"/>
                  </a:schemeClr>
                </a:solidFill>
                <a:latin typeface="Calibri "/>
              </a:rPr>
              <a:t>jaka jest twoja opcja nisko kosztowa</a:t>
            </a:r>
            <a:r>
              <a:rPr lang="en-IE" sz="2300" dirty="0">
                <a:solidFill>
                  <a:schemeClr val="tx1">
                    <a:lumMod val="65000"/>
                    <a:lumOff val="35000"/>
                  </a:schemeClr>
                </a:solidFill>
              </a:rPr>
              <a:t>?</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Tree>
    <p:extLst>
      <p:ext uri="{BB962C8B-B14F-4D97-AF65-F5344CB8AC3E}">
        <p14:creationId xmlns:p14="http://schemas.microsoft.com/office/powerpoint/2010/main" val="37030868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a:extLst>
              <a:ext uri="{FF2B5EF4-FFF2-40B4-BE49-F238E27FC236}">
                <a16:creationId xmlns:a16="http://schemas.microsoft.com/office/drawing/2014/main" id="{E0FA343D-8A75-4AB8-BF71-2C7B9551B85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9304" r="-1" b="24586"/>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710194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pl-PL" sz="3200" b="1" dirty="0">
                <a:solidFill>
                  <a:srgbClr val="DA2128"/>
                </a:solidFill>
              </a:rPr>
              <a:t>Narzędzie</a:t>
            </a:r>
            <a:r>
              <a:rPr lang="en-IE" sz="3200" b="1" dirty="0">
                <a:solidFill>
                  <a:srgbClr val="DA2128"/>
                </a:solidFill>
              </a:rPr>
              <a:t> INVOLVE</a:t>
            </a:r>
          </a:p>
          <a:p>
            <a:pPr marL="0" indent="0">
              <a:buNone/>
            </a:pPr>
            <a:r>
              <a:rPr lang="pl-PL" b="1" i="1" dirty="0">
                <a:solidFill>
                  <a:srgbClr val="1268B3"/>
                </a:solidFill>
              </a:rPr>
              <a:t>Wszyscy są mądrzejsi od innych</a:t>
            </a:r>
            <a:endParaRPr lang="en-IE" b="1" i="1" dirty="0">
              <a:solidFill>
                <a:srgbClr val="1268B3"/>
              </a:solidFill>
            </a:endParaRPr>
          </a:p>
          <a:p>
            <a:r>
              <a:rPr lang="pl-PL" dirty="0"/>
              <a:t>Zaproś innych do pomocy w poszukiwaniu pomysłów lub doświadczeń.</a:t>
            </a:r>
            <a:endParaRPr lang="en-IE" dirty="0"/>
          </a:p>
          <a:p>
            <a:r>
              <a:rPr lang="pl-PL" dirty="0"/>
              <a:t>Wciągnij klientów w proces generowania pomysłów.</a:t>
            </a:r>
            <a:endParaRPr lang="en-IE" dirty="0"/>
          </a:p>
          <a:p>
            <a:r>
              <a:rPr lang="pl-PL" dirty="0"/>
              <a:t>Skup się na potrzebach, o których klienci nie zawsze mówią.</a:t>
            </a:r>
            <a:endParaRPr lang="en-IE" dirty="0"/>
          </a:p>
          <a:p>
            <a:r>
              <a:rPr lang="pl-PL" dirty="0"/>
              <a:t>Niech klienci od innych przedsięwzięć dostarczą ci pomysłów.</a:t>
            </a:r>
            <a:endParaRPr lang="en-IE" dirty="0"/>
          </a:p>
          <a:p>
            <a:r>
              <a:rPr lang="pl-PL" dirty="0"/>
              <a:t>Niech w tworzeniu innowacyjnych produktów pomogą ci dostawcy.</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Tree>
    <p:extLst>
      <p:ext uri="{BB962C8B-B14F-4D97-AF65-F5344CB8AC3E}">
        <p14:creationId xmlns:p14="http://schemas.microsoft.com/office/powerpoint/2010/main" val="1266509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14775F2-E069-447B-A0F3-F640A1208C48}"/>
              </a:ext>
            </a:extLst>
          </p:cNvPr>
          <p:cNvPicPr>
            <a:picLocks noChangeAspect="1"/>
          </p:cNvPicPr>
          <p:nvPr/>
        </p:nvPicPr>
        <p:blipFill>
          <a:blip r:embed="rId2"/>
          <a:stretch>
            <a:fillRect/>
          </a:stretch>
        </p:blipFill>
        <p:spPr>
          <a:xfrm>
            <a:off x="211873" y="189423"/>
            <a:ext cx="11887200" cy="6544639"/>
          </a:xfrm>
          <a:prstGeom prst="rect">
            <a:avLst/>
          </a:prstGeom>
        </p:spPr>
      </p:pic>
    </p:spTree>
    <p:extLst>
      <p:ext uri="{BB962C8B-B14F-4D97-AF65-F5344CB8AC3E}">
        <p14:creationId xmlns:p14="http://schemas.microsoft.com/office/powerpoint/2010/main" val="3614259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F7570A5-314B-4387-BF70-CD730897ECBA}"/>
              </a:ext>
            </a:extLst>
          </p:cNvPr>
          <p:cNvPicPr>
            <a:picLocks noChangeAspect="1"/>
          </p:cNvPicPr>
          <p:nvPr/>
        </p:nvPicPr>
        <p:blipFill>
          <a:blip r:embed="rId2"/>
          <a:stretch>
            <a:fillRect/>
          </a:stretch>
        </p:blipFill>
        <p:spPr>
          <a:xfrm>
            <a:off x="45380" y="78058"/>
            <a:ext cx="12146620" cy="6727015"/>
          </a:xfrm>
          <a:prstGeom prst="rect">
            <a:avLst/>
          </a:prstGeom>
        </p:spPr>
      </p:pic>
    </p:spTree>
    <p:extLst>
      <p:ext uri="{BB962C8B-B14F-4D97-AF65-F5344CB8AC3E}">
        <p14:creationId xmlns:p14="http://schemas.microsoft.com/office/powerpoint/2010/main" val="25378283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pl-PL" sz="3200" b="1" dirty="0">
                <a:solidFill>
                  <a:srgbClr val="DA2128"/>
                </a:solidFill>
              </a:rPr>
              <a:t>Narzędzie</a:t>
            </a:r>
            <a:r>
              <a:rPr lang="en-IE" sz="3200" b="1" dirty="0">
                <a:solidFill>
                  <a:srgbClr val="DA2128"/>
                </a:solidFill>
              </a:rPr>
              <a:t> MIND MAP</a:t>
            </a:r>
          </a:p>
          <a:p>
            <a:pPr marL="0" indent="0">
              <a:buNone/>
            </a:pPr>
            <a:r>
              <a:rPr lang="pl-PL" b="1" i="1" dirty="0">
                <a:solidFill>
                  <a:srgbClr val="1268B3"/>
                </a:solidFill>
              </a:rPr>
              <a:t>Mapa myśli to klasyczna technika rozwijania kreatywności opracowana przez </a:t>
            </a:r>
            <a:r>
              <a:rPr lang="en-IE" b="1" i="1" dirty="0">
                <a:solidFill>
                  <a:srgbClr val="1268B3"/>
                </a:solidFill>
              </a:rPr>
              <a:t>Ton</a:t>
            </a:r>
            <a:r>
              <a:rPr lang="pl-PL" b="1" i="1" dirty="0">
                <a:solidFill>
                  <a:srgbClr val="1268B3"/>
                </a:solidFill>
              </a:rPr>
              <a:t>y</a:t>
            </a:r>
            <a:r>
              <a:rPr lang="en-IE" b="1" i="1" dirty="0">
                <a:solidFill>
                  <a:srgbClr val="1268B3"/>
                </a:solidFill>
              </a:rPr>
              <a:t> Buzan</a:t>
            </a:r>
            <a:r>
              <a:rPr lang="pl-PL" b="1" i="1" dirty="0">
                <a:solidFill>
                  <a:srgbClr val="1268B3"/>
                </a:solidFill>
              </a:rPr>
              <a:t>a</a:t>
            </a:r>
            <a:r>
              <a:rPr lang="en-IE" b="1" i="1" dirty="0">
                <a:solidFill>
                  <a:srgbClr val="1268B3"/>
                </a:solidFill>
              </a:rPr>
              <a:t> </a:t>
            </a:r>
            <a:r>
              <a:rPr lang="pl-PL" b="1" i="1" dirty="0">
                <a:solidFill>
                  <a:srgbClr val="1268B3"/>
                </a:solidFill>
              </a:rPr>
              <a:t>w późnych latach sześćdziesiątych.</a:t>
            </a:r>
            <a:endParaRPr lang="en-IE" b="1" i="1" dirty="0">
              <a:solidFill>
                <a:srgbClr val="1268B3"/>
              </a:solidFill>
            </a:endParaRPr>
          </a:p>
          <a:p>
            <a:pPr marL="0" indent="0">
              <a:buNone/>
            </a:pPr>
            <a:r>
              <a:rPr lang="en-IE" dirty="0"/>
              <a:t>“</a:t>
            </a:r>
            <a:r>
              <a:rPr lang="pl-PL" dirty="0" err="1"/>
              <a:t>Mind</a:t>
            </a:r>
            <a:r>
              <a:rPr lang="pl-PL" dirty="0"/>
              <a:t> Map to potężna technika wizualna, która stanowi uniwersalny klucz do odblokowania potencjału twojego umysłu. Pozwala ona wykorzystać pełny potencjał naszego mózgu”.</a:t>
            </a:r>
            <a:endParaRPr lang="en-IE" dirty="0"/>
          </a:p>
          <a:p>
            <a:pPr marL="0" indent="0">
              <a:buNone/>
            </a:pPr>
            <a:r>
              <a:rPr lang="pl-PL" dirty="0"/>
              <a:t>Dzięki temu stworzysz wizualną reprezentację swojego biznesu. Narzędzie to przyda się w nadchodzących zadaniach.</a:t>
            </a:r>
            <a:endParaRPr lang="en-IE" dirty="0"/>
          </a:p>
          <a:p>
            <a:pPr marL="0" indent="0">
              <a:buNone/>
            </a:pPr>
            <a:endParaRPr lang="en-IE" dirty="0"/>
          </a:p>
          <a:p>
            <a:pPr marL="0" indent="0">
              <a:buNone/>
            </a:pPr>
            <a:r>
              <a:rPr lang="pl-PL" dirty="0"/>
              <a:t>Więcej informacji na </a:t>
            </a:r>
            <a:r>
              <a:rPr lang="en-IE" dirty="0">
                <a:hlinkClick r:id="rId3"/>
              </a:rPr>
              <a:t>www.tonybuzan.com</a:t>
            </a:r>
            <a:r>
              <a:rPr lang="en-IE" dirty="0"/>
              <a:t> </a:t>
            </a:r>
            <a:r>
              <a:rPr lang="pl-PL" dirty="0"/>
              <a:t>można też zapoznać się jego książkami na ten temat, a także z Internetowymi narzędziami do tworzenia mapy myśli.</a:t>
            </a:r>
            <a:endParaRPr lang="en-IE" dirty="0"/>
          </a:p>
          <a:p>
            <a:pPr marL="0" indent="0">
              <a:buNone/>
            </a:pP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4"/>
              </a:rPr>
              <a:t>https://pdst.ie/sites/default/files/Student%20enterprise%20manual.pdf</a:t>
            </a:r>
            <a:endParaRPr lang="en-IE" sz="1400" dirty="0"/>
          </a:p>
        </p:txBody>
      </p:sp>
    </p:spTree>
    <p:extLst>
      <p:ext uri="{BB962C8B-B14F-4D97-AF65-F5344CB8AC3E}">
        <p14:creationId xmlns:p14="http://schemas.microsoft.com/office/powerpoint/2010/main" val="21596477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3" y="626231"/>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en-IE" sz="3200" b="1" dirty="0">
                <a:solidFill>
                  <a:srgbClr val="DA2128"/>
                </a:solidFill>
              </a:rPr>
              <a:t>The MIND MAP Tool</a:t>
            </a:r>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pic>
        <p:nvPicPr>
          <p:cNvPr id="2" name="Picture 1">
            <a:extLst>
              <a:ext uri="{FF2B5EF4-FFF2-40B4-BE49-F238E27FC236}">
                <a16:creationId xmlns:a16="http://schemas.microsoft.com/office/drawing/2014/main" id="{D35ED7EF-BF44-4230-863C-C72B8C38F3AC}"/>
              </a:ext>
            </a:extLst>
          </p:cNvPr>
          <p:cNvPicPr>
            <a:picLocks noChangeAspect="1"/>
          </p:cNvPicPr>
          <p:nvPr/>
        </p:nvPicPr>
        <p:blipFill>
          <a:blip r:embed="rId3"/>
          <a:stretch>
            <a:fillRect/>
          </a:stretch>
        </p:blipFill>
        <p:spPr>
          <a:xfrm>
            <a:off x="1822636" y="2117225"/>
            <a:ext cx="8961904" cy="4177159"/>
          </a:xfrm>
          <a:prstGeom prst="rect">
            <a:avLst/>
          </a:prstGeom>
        </p:spPr>
      </p:pic>
    </p:spTree>
    <p:extLst>
      <p:ext uri="{BB962C8B-B14F-4D97-AF65-F5344CB8AC3E}">
        <p14:creationId xmlns:p14="http://schemas.microsoft.com/office/powerpoint/2010/main" val="283650620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3" y="644377"/>
            <a:ext cx="6384644" cy="833827"/>
          </a:xfrm>
        </p:spPr>
        <p:txBody>
          <a:bodyPr>
            <a:noAutofit/>
          </a:bodyPr>
          <a:lstStyle/>
          <a:p>
            <a:pPr>
              <a:spcBef>
                <a:spcPts val="0"/>
              </a:spcBef>
            </a:pPr>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645714"/>
            <a:ext cx="10915167" cy="4169140"/>
          </a:xfrm>
        </p:spPr>
        <p:txBody>
          <a:bodyPr/>
          <a:lstStyle/>
          <a:p>
            <a:pPr marL="514350" indent="-514350">
              <a:buFont typeface="+mj-lt"/>
              <a:buAutoNum type="arabicPeriod" startAt="3"/>
            </a:pPr>
            <a:r>
              <a:rPr lang="pl-PL" sz="3200" b="1" dirty="0">
                <a:solidFill>
                  <a:srgbClr val="DA2128"/>
                </a:solidFill>
              </a:rPr>
              <a:t>Narzędzie</a:t>
            </a:r>
            <a:r>
              <a:rPr lang="en-IE" sz="3200" b="1" dirty="0">
                <a:solidFill>
                  <a:srgbClr val="DA2128"/>
                </a:solidFill>
              </a:rPr>
              <a:t> MIND MAP</a:t>
            </a:r>
          </a:p>
          <a:p>
            <a:pPr marL="0" indent="0">
              <a:buNone/>
            </a:pPr>
            <a:r>
              <a:rPr lang="pl-PL" b="1" i="1" dirty="0">
                <a:solidFill>
                  <a:srgbClr val="1268B3"/>
                </a:solidFill>
              </a:rPr>
              <a:t>Jak stworzyć własną </a:t>
            </a:r>
            <a:r>
              <a:rPr lang="pl-PL" b="1" i="1" dirty="0">
                <a:solidFill>
                  <a:srgbClr val="1268B3"/>
                </a:solidFill>
                <a:hlinkClick r:id="rId2"/>
              </a:rPr>
              <a:t>mapę myśli</a:t>
            </a:r>
            <a:endParaRPr lang="en-IE" b="1" i="1" dirty="0">
              <a:solidFill>
                <a:srgbClr val="1268B3"/>
              </a:solidFill>
            </a:endParaRPr>
          </a:p>
          <a:p>
            <a:pPr marL="457200" indent="-457200">
              <a:buFont typeface="+mj-lt"/>
              <a:buAutoNum type="arabicPeriod"/>
            </a:pPr>
            <a:r>
              <a:rPr lang="pl-PL" dirty="0"/>
              <a:t>Zacznij na środku poziomo ustawionej pustej kartki.</a:t>
            </a:r>
            <a:endParaRPr lang="en-IE" dirty="0"/>
          </a:p>
          <a:p>
            <a:pPr marL="457200" indent="-457200">
              <a:buFont typeface="+mj-lt"/>
              <a:buAutoNum type="arabicPeriod"/>
            </a:pPr>
            <a:r>
              <a:rPr lang="pl-PL" dirty="0"/>
              <a:t>Jako centralny punkt ustaw obrazek albo zdjęcie.</a:t>
            </a:r>
            <a:endParaRPr lang="en-IE" dirty="0"/>
          </a:p>
          <a:p>
            <a:pPr marL="457200" indent="-457200">
              <a:buFont typeface="+mj-lt"/>
              <a:buAutoNum type="arabicPeriod"/>
            </a:pPr>
            <a:r>
              <a:rPr lang="pl-PL" dirty="0"/>
              <a:t>Użyj kolorów na całości.</a:t>
            </a:r>
            <a:endParaRPr lang="en-IE" dirty="0"/>
          </a:p>
          <a:p>
            <a:pPr marL="457200" indent="-457200">
              <a:buFont typeface="+mj-lt"/>
              <a:buAutoNum type="arabicPeriod"/>
            </a:pPr>
            <a:r>
              <a:rPr lang="pl-PL" dirty="0"/>
              <a:t>Połącz główne gałęzie z centralnym zdjęciem, a gałęzie z drugiego i trzeciego poziomu połącz z pierwszym i drugim poziomem itd.</a:t>
            </a:r>
            <a:endParaRPr lang="en-IE" dirty="0"/>
          </a:p>
          <a:p>
            <a:pPr marL="457200" indent="-457200">
              <a:buFont typeface="+mj-lt"/>
              <a:buAutoNum type="arabicPeriod"/>
            </a:pPr>
            <a:r>
              <a:rPr lang="pl-PL" dirty="0"/>
              <a:t>Niech gałęzie idą w zakrzywionej linii, a nie prostej.</a:t>
            </a:r>
            <a:endParaRPr lang="en-IE" dirty="0"/>
          </a:p>
          <a:p>
            <a:pPr marL="457200" indent="-457200">
              <a:buFont typeface="+mj-lt"/>
              <a:buAutoNum type="arabicPeriod"/>
            </a:pPr>
            <a:r>
              <a:rPr lang="pl-PL" dirty="0"/>
              <a:t>Użyj jednego „słowa klucza” na linię.</a:t>
            </a:r>
            <a:endParaRPr lang="en-IE" dirty="0"/>
          </a:p>
          <a:p>
            <a:pPr marL="457200" indent="-457200">
              <a:buFont typeface="+mj-lt"/>
              <a:buAutoNum type="arabicPeriod"/>
            </a:pPr>
            <a:r>
              <a:rPr lang="pl-PL" dirty="0"/>
              <a:t>Na całości rozmieść obrazki.</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3"/>
              </a:rPr>
              <a:t>https://pdst.ie/sites/default/files/Student%20enterprise%20manual.pdf</a:t>
            </a:r>
            <a:endParaRPr lang="en-IE" sz="1400" dirty="0"/>
          </a:p>
        </p:txBody>
      </p:sp>
    </p:spTree>
    <p:extLst>
      <p:ext uri="{BB962C8B-B14F-4D97-AF65-F5344CB8AC3E}">
        <p14:creationId xmlns:p14="http://schemas.microsoft.com/office/powerpoint/2010/main" val="404147288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34150" y="1641922"/>
            <a:ext cx="11632662" cy="4169140"/>
          </a:xfrm>
        </p:spPr>
        <p:txBody>
          <a:bodyPr/>
          <a:lstStyle/>
          <a:p>
            <a:pPr marL="0" indent="0">
              <a:buNone/>
            </a:pPr>
            <a:r>
              <a:rPr lang="pl-PL" sz="3200" b="1" dirty="0">
                <a:solidFill>
                  <a:srgbClr val="DA2128"/>
                </a:solidFill>
              </a:rPr>
              <a:t>Ocena Pomysłu</a:t>
            </a:r>
            <a:endParaRPr lang="en-IE" sz="3200" b="1" dirty="0">
              <a:solidFill>
                <a:srgbClr val="DA2128"/>
              </a:solidFill>
            </a:endParaRPr>
          </a:p>
          <a:p>
            <a:pPr marL="0" indent="0">
              <a:buNone/>
            </a:pPr>
            <a:r>
              <a:rPr lang="en-IE" b="1" i="1" dirty="0">
                <a:solidFill>
                  <a:srgbClr val="1268B3"/>
                </a:solidFill>
              </a:rPr>
              <a:t>Possibility &amp; Viability</a:t>
            </a:r>
            <a:endParaRPr lang="pl-PL" b="1" i="1" dirty="0">
              <a:solidFill>
                <a:srgbClr val="1268B3"/>
              </a:solidFill>
            </a:endParaRPr>
          </a:p>
          <a:p>
            <a:pPr marL="0" indent="0">
              <a:buNone/>
            </a:pPr>
            <a:r>
              <a:rPr lang="pl-PL" dirty="0"/>
              <a:t>Poniższa  lista została stworzona po to, aby pomóc przedsiębiorcy w ocenieniu, czy dany pomysł biznesowy jest możliwy i opłacalny, a także czy można go brać pod uwagę jako finalny. Narzędzie powstało też w celu usprawnienia i przyśpieszenia procesu eliminacji danych pomysłu, dzięki czemu pomysły można ułożyć w kategoriach: „Niemożliwe”, „Możliwe”, „Wykonalne” jak najszybciej i z dość dużą dozą dokładności.</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https://pdst.ie/sites/default/files/Student%20enterprise%20manual.pdf</a:t>
            </a:r>
            <a:endParaRPr lang="en-IE" sz="1400" dirty="0"/>
          </a:p>
        </p:txBody>
      </p:sp>
    </p:spTree>
    <p:extLst>
      <p:ext uri="{BB962C8B-B14F-4D97-AF65-F5344CB8AC3E}">
        <p14:creationId xmlns:p14="http://schemas.microsoft.com/office/powerpoint/2010/main" val="1213062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Autofit/>
          </a:bodyPr>
          <a:lstStyle/>
          <a:p>
            <a:r>
              <a:rPr lang="pl-PL" sz="2800" dirty="0"/>
              <a:t>Techniki Generowania Pomysłów Biznesowych</a:t>
            </a:r>
            <a:endParaRPr lang="en-IE" sz="28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34150" y="1641922"/>
            <a:ext cx="11632662" cy="4169140"/>
          </a:xfrm>
        </p:spPr>
        <p:txBody>
          <a:bodyPr/>
          <a:lstStyle/>
          <a:p>
            <a:pPr marL="0" indent="0">
              <a:buNone/>
            </a:pPr>
            <a:r>
              <a:rPr lang="pl-PL" sz="3200" b="1" dirty="0">
                <a:solidFill>
                  <a:srgbClr val="DA2128"/>
                </a:solidFill>
              </a:rPr>
              <a:t>Przykłady Listy </a:t>
            </a:r>
            <a:r>
              <a:rPr lang="en-IE" sz="3200" b="1" dirty="0">
                <a:solidFill>
                  <a:srgbClr val="DA2128"/>
                </a:solidFill>
              </a:rPr>
              <a:t>Possibility &amp; Viability </a:t>
            </a:r>
            <a:endParaRPr lang="pl-PL" sz="3200" b="1" dirty="0">
              <a:solidFill>
                <a:srgbClr val="DA2128"/>
              </a:solidFill>
            </a:endParaRPr>
          </a:p>
          <a:p>
            <a:pPr marL="457200" indent="-457200">
              <a:buFont typeface="+mj-lt"/>
              <a:buAutoNum type="arabicPeriod"/>
            </a:pPr>
            <a:r>
              <a:rPr lang="pl-PL" sz="2200" dirty="0"/>
              <a:t>Ile chcesz zarobić</a:t>
            </a:r>
            <a:r>
              <a:rPr lang="en-IE" sz="2200" dirty="0"/>
              <a:t>? </a:t>
            </a:r>
          </a:p>
          <a:p>
            <a:pPr marL="457200" indent="-457200">
              <a:buAutoNum type="arabicPeriod"/>
            </a:pPr>
            <a:r>
              <a:rPr lang="pl-PL" sz="2200" dirty="0"/>
              <a:t>Gdzie zamierzasz zacząć</a:t>
            </a:r>
            <a:r>
              <a:rPr lang="en-IE" sz="2200" dirty="0"/>
              <a:t>? </a:t>
            </a:r>
          </a:p>
          <a:p>
            <a:pPr marL="457200" indent="-457200">
              <a:buAutoNum type="arabicPeriod"/>
            </a:pPr>
            <a:r>
              <a:rPr lang="pl-PL" sz="2200" dirty="0"/>
              <a:t>Ile będzie kosztować to przedsięwzięcie? </a:t>
            </a:r>
            <a:r>
              <a:rPr lang="en-IE" sz="2200" dirty="0"/>
              <a:t>(</a:t>
            </a:r>
            <a:r>
              <a:rPr lang="pl-PL" sz="2200" dirty="0"/>
              <a:t>Masz taką sumę? Możesz ją zdobyć</a:t>
            </a:r>
            <a:r>
              <a:rPr lang="en-IE" sz="2200" dirty="0"/>
              <a:t>?) </a:t>
            </a:r>
          </a:p>
          <a:p>
            <a:pPr marL="457200" indent="-457200">
              <a:buAutoNum type="arabicPeriod"/>
            </a:pPr>
            <a:r>
              <a:rPr lang="pl-PL" sz="2200" dirty="0"/>
              <a:t>Jest proste czy skomplikowane</a:t>
            </a:r>
            <a:r>
              <a:rPr lang="en-IE" sz="2200" dirty="0"/>
              <a:t>? </a:t>
            </a:r>
          </a:p>
          <a:p>
            <a:pPr marL="457200" indent="-457200">
              <a:buAutoNum type="arabicPeriod"/>
            </a:pPr>
            <a:r>
              <a:rPr lang="pl-PL" sz="2200" dirty="0"/>
              <a:t>Sprawdź jak wygląda sytuacja z Biurem Patentów? Poszukaj w Google i w mediach społecznościowych.</a:t>
            </a:r>
            <a:endParaRPr lang="en-IE" sz="2200" dirty="0"/>
          </a:p>
          <a:p>
            <a:pPr marL="457200" indent="-457200">
              <a:buAutoNum type="arabicPeriod"/>
            </a:pPr>
            <a:r>
              <a:rPr lang="pl-PL" sz="2200" dirty="0"/>
              <a:t>Badanie rynku: co można zrobić, aby zagwarantować, że ludzie to kupią</a:t>
            </a:r>
            <a:r>
              <a:rPr lang="en-IE" sz="2200" dirty="0"/>
              <a:t>? </a:t>
            </a:r>
          </a:p>
          <a:p>
            <a:pPr marL="457200" indent="-457200">
              <a:buAutoNum type="arabicPeriod"/>
            </a:pPr>
            <a:r>
              <a:rPr lang="pl-PL" sz="2200" dirty="0"/>
              <a:t>Ocena rynkowa </a:t>
            </a:r>
            <a:r>
              <a:rPr lang="en-IE" sz="2200" dirty="0"/>
              <a:t>(= </a:t>
            </a:r>
            <a:r>
              <a:rPr lang="pl-PL" sz="2200" dirty="0"/>
              <a:t>sprzedaż</a:t>
            </a:r>
            <a:r>
              <a:rPr lang="en-IE" sz="2200" dirty="0"/>
              <a:t>)</a:t>
            </a:r>
            <a:r>
              <a:rPr lang="pl-PL" sz="2200" dirty="0"/>
              <a:t>.</a:t>
            </a:r>
            <a:r>
              <a:rPr lang="en-IE" sz="2200" dirty="0"/>
              <a:t> </a:t>
            </a:r>
          </a:p>
          <a:p>
            <a:pPr marL="457200" indent="-457200">
              <a:buAutoNum type="arabicPeriod"/>
            </a:pPr>
            <a:r>
              <a:rPr lang="pl-PL" sz="2200" dirty="0"/>
              <a:t>Jaki byłby zysk z tego przedsięwzięcia</a:t>
            </a:r>
            <a:r>
              <a:rPr lang="en-IE" sz="2200" dirty="0"/>
              <a:t>? </a:t>
            </a:r>
            <a:r>
              <a:rPr lang="pl-PL" sz="2200" dirty="0"/>
              <a:t>W gotówce</a:t>
            </a:r>
            <a:r>
              <a:rPr lang="en-IE" sz="2200" dirty="0"/>
              <a:t>? </a:t>
            </a:r>
            <a:r>
              <a:rPr lang="pl-PL" sz="2200" dirty="0"/>
              <a:t>W towarze</a:t>
            </a:r>
            <a:r>
              <a:rPr lang="en-IE" sz="2200" dirty="0"/>
              <a:t>? </a:t>
            </a:r>
          </a:p>
        </p:txBody>
      </p:sp>
    </p:spTree>
    <p:extLst>
      <p:ext uri="{BB962C8B-B14F-4D97-AF65-F5344CB8AC3E}">
        <p14:creationId xmlns:p14="http://schemas.microsoft.com/office/powerpoint/2010/main" val="408059745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1E20CD44-8655-4CC7-A0D2-17FEDC002746}"/>
              </a:ext>
            </a:extLst>
          </p:cNvPr>
          <p:cNvSpPr txBox="1"/>
          <p:nvPr/>
        </p:nvSpPr>
        <p:spPr>
          <a:xfrm>
            <a:off x="8348133" y="3391088"/>
            <a:ext cx="3349423" cy="1384995"/>
          </a:xfrm>
          <a:prstGeom prst="rect">
            <a:avLst/>
          </a:prstGeom>
          <a:noFill/>
        </p:spPr>
        <p:txBody>
          <a:bodyPr wrap="square" rtlCol="0">
            <a:spAutoFit/>
          </a:bodyPr>
          <a:lstStyle/>
          <a:p>
            <a:r>
              <a:rPr lang="pl-PL" sz="2800" b="1" dirty="0">
                <a:solidFill>
                  <a:srgbClr val="DA2128"/>
                </a:solidFill>
              </a:rPr>
              <a:t>Kliknij na zdjęcie</a:t>
            </a:r>
            <a:r>
              <a:rPr lang="en-IE" sz="2800" b="1" dirty="0">
                <a:solidFill>
                  <a:srgbClr val="DA2128"/>
                </a:solidFill>
              </a:rPr>
              <a:t>: </a:t>
            </a:r>
            <a:r>
              <a:rPr lang="pl-PL" sz="2800" b="1" dirty="0">
                <a:solidFill>
                  <a:srgbClr val="1268B3"/>
                </a:solidFill>
              </a:rPr>
              <a:t>Strona 27, element: </a:t>
            </a:r>
            <a:r>
              <a:rPr lang="en-IE" sz="2800" b="1" dirty="0">
                <a:solidFill>
                  <a:srgbClr val="1268B3"/>
                </a:solidFill>
                <a:hlinkClick r:id="rId3"/>
              </a:rPr>
              <a:t>Exploring Enterprise</a:t>
            </a:r>
            <a:endParaRPr lang="en-IE" sz="2400" dirty="0">
              <a:solidFill>
                <a:srgbClr val="4D4D4C"/>
              </a:solidFill>
            </a:endParaRPr>
          </a:p>
        </p:txBody>
      </p:sp>
      <p:sp>
        <p:nvSpPr>
          <p:cNvPr id="5" name="Rectangle 4">
            <a:extLst>
              <a:ext uri="{FF2B5EF4-FFF2-40B4-BE49-F238E27FC236}">
                <a16:creationId xmlns:a16="http://schemas.microsoft.com/office/drawing/2014/main" id="{279CCE3B-87FC-BA4E-AF8D-0A818C7D42EA}"/>
              </a:ext>
            </a:extLst>
          </p:cNvPr>
          <p:cNvSpPr/>
          <p:nvPr/>
        </p:nvSpPr>
        <p:spPr>
          <a:xfrm rot="21375402">
            <a:off x="7919308" y="1479097"/>
            <a:ext cx="4468119"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 Placeholder 6">
            <a:extLst>
              <a:ext uri="{FF2B5EF4-FFF2-40B4-BE49-F238E27FC236}">
                <a16:creationId xmlns:a16="http://schemas.microsoft.com/office/drawing/2014/main" id="{670880D4-F717-6540-82A7-3145385261D6}"/>
              </a:ext>
            </a:extLst>
          </p:cNvPr>
          <p:cNvSpPr txBox="1">
            <a:spLocks/>
          </p:cNvSpPr>
          <p:nvPr/>
        </p:nvSpPr>
        <p:spPr>
          <a:xfrm rot="21375402">
            <a:off x="8028352" y="1620208"/>
            <a:ext cx="4250029" cy="902366"/>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r"/>
            <a:r>
              <a:rPr lang="en-IE" b="1" dirty="0"/>
              <a:t>Possibility &amp; Viability</a:t>
            </a:r>
            <a:endParaRPr lang="en-IE" dirty="0"/>
          </a:p>
        </p:txBody>
      </p:sp>
      <p:grpSp>
        <p:nvGrpSpPr>
          <p:cNvPr id="3" name="Group 2">
            <a:extLst>
              <a:ext uri="{FF2B5EF4-FFF2-40B4-BE49-F238E27FC236}">
                <a16:creationId xmlns:a16="http://schemas.microsoft.com/office/drawing/2014/main" id="{4DB22D8D-CE0C-DF4E-ABB1-FEEB92975540}"/>
              </a:ext>
            </a:extLst>
          </p:cNvPr>
          <p:cNvGrpSpPr/>
          <p:nvPr/>
        </p:nvGrpSpPr>
        <p:grpSpPr>
          <a:xfrm>
            <a:off x="494444" y="1751308"/>
            <a:ext cx="5817259" cy="8617773"/>
            <a:chOff x="461523" y="555478"/>
            <a:chExt cx="4254394" cy="6302522"/>
          </a:xfrm>
        </p:grpSpPr>
        <p:grpSp>
          <p:nvGrpSpPr>
            <p:cNvPr id="10" name="Group 1104">
              <a:extLst>
                <a:ext uri="{FF2B5EF4-FFF2-40B4-BE49-F238E27FC236}">
                  <a16:creationId xmlns:a16="http://schemas.microsoft.com/office/drawing/2014/main" id="{B2E3B904-21A8-B844-A87C-72E24EDDF990}"/>
                </a:ext>
              </a:extLst>
            </p:cNvPr>
            <p:cNvGrpSpPr>
              <a:grpSpLocks noChangeAspect="1"/>
            </p:cNvGrpSpPr>
            <p:nvPr/>
          </p:nvGrpSpPr>
          <p:grpSpPr>
            <a:xfrm>
              <a:off x="461523" y="555478"/>
              <a:ext cx="4254394" cy="6302522"/>
              <a:chOff x="0" y="0"/>
              <a:chExt cx="6591305" cy="9765731"/>
            </a:xfrm>
          </p:grpSpPr>
          <p:grpSp>
            <p:nvGrpSpPr>
              <p:cNvPr id="11" name="Group 1102">
                <a:extLst>
                  <a:ext uri="{FF2B5EF4-FFF2-40B4-BE49-F238E27FC236}">
                    <a16:creationId xmlns:a16="http://schemas.microsoft.com/office/drawing/2014/main" id="{7BCBE7D2-A3D3-B042-B644-585F9390BA5A}"/>
                  </a:ext>
                </a:extLst>
              </p:cNvPr>
              <p:cNvGrpSpPr/>
              <p:nvPr/>
            </p:nvGrpSpPr>
            <p:grpSpPr>
              <a:xfrm>
                <a:off x="0" y="0"/>
                <a:ext cx="6591305" cy="9765731"/>
                <a:chOff x="0" y="0"/>
                <a:chExt cx="6591304" cy="9765730"/>
              </a:xfrm>
            </p:grpSpPr>
            <p:pic>
              <p:nvPicPr>
                <p:cNvPr id="14" name="Mini-iPad-B&amp;W-Mockup.png">
                  <a:extLst>
                    <a:ext uri="{FF2B5EF4-FFF2-40B4-BE49-F238E27FC236}">
                      <a16:creationId xmlns:a16="http://schemas.microsoft.com/office/drawing/2014/main" id="{92816685-C6D5-6943-8E13-86EB7D9AC307}"/>
                    </a:ext>
                  </a:extLst>
                </p:cNvPr>
                <p:cNvPicPr/>
                <p:nvPr/>
              </p:nvPicPr>
              <p:blipFill>
                <a:blip r:embed="rId4"/>
                <a:stretch>
                  <a:fillRect/>
                </a:stretch>
              </p:blipFill>
              <p:spPr>
                <a:xfrm>
                  <a:off x="0" y="0"/>
                  <a:ext cx="6591304" cy="9765730"/>
                </a:xfrm>
                <a:prstGeom prst="rect">
                  <a:avLst/>
                </a:prstGeom>
                <a:ln w="12700" cap="flat">
                  <a:noFill/>
                  <a:miter lim="400000"/>
                </a:ln>
                <a:effectLst/>
              </p:spPr>
            </p:pic>
            <p:sp>
              <p:nvSpPr>
                <p:cNvPr id="15" name="Shape 1101">
                  <a:extLst>
                    <a:ext uri="{FF2B5EF4-FFF2-40B4-BE49-F238E27FC236}">
                      <a16:creationId xmlns:a16="http://schemas.microsoft.com/office/drawing/2014/main" id="{1DF922E2-6877-1048-97D1-801932EAAF92}"/>
                    </a:ext>
                  </a:extLst>
                </p:cNvPr>
                <p:cNvSpPr/>
                <p:nvPr/>
              </p:nvSpPr>
              <p:spPr>
                <a:xfrm>
                  <a:off x="363079" y="954047"/>
                  <a:ext cx="5879097" cy="7806214"/>
                </a:xfrm>
                <a:prstGeom prst="rect">
                  <a:avLst/>
                </a:prstGeom>
                <a:solidFill>
                  <a:srgbClr val="606060"/>
                </a:solidFill>
                <a:ln w="25400" cap="flat">
                  <a:solidFill>
                    <a:srgbClr val="000000">
                      <a:alpha val="0"/>
                    </a:srgbClr>
                  </a:solidFill>
                  <a:prstDash val="solid"/>
                  <a:miter lim="400000"/>
                </a:ln>
                <a:effectLst/>
              </p:spPr>
              <p:txBody>
                <a:bodyPr wrap="square" lIns="0" tIns="0" rIns="0" bIns="0" numCol="1" anchor="ctr">
                  <a:noAutofit/>
                </a:bodyPr>
                <a:lstStyle/>
                <a:p>
                  <a:pPr defTabSz="583966">
                    <a:defRPr sz="4000">
                      <a:solidFill>
                        <a:srgbClr val="FFFFFF"/>
                      </a:solidFill>
                      <a:effectLst>
                        <a:outerShdw blurRad="38100" dist="12700" dir="5400000" rotWithShape="0">
                          <a:srgbClr val="000000">
                            <a:alpha val="50000"/>
                          </a:srgbClr>
                        </a:outerShdw>
                      </a:effectLst>
                    </a:defRPr>
                  </a:pPr>
                  <a:endParaRPr sz="3998" dirty="0">
                    <a:latin typeface="Calibri Light"/>
                  </a:endParaRPr>
                </a:p>
              </p:txBody>
            </p:sp>
          </p:grpSp>
          <p:pic>
            <p:nvPicPr>
              <p:cNvPr id="12" name="placeholder.png">
                <a:extLst>
                  <a:ext uri="{FF2B5EF4-FFF2-40B4-BE49-F238E27FC236}">
                    <a16:creationId xmlns:a16="http://schemas.microsoft.com/office/drawing/2014/main" id="{C4450E42-FBFD-FB48-AC59-7D8151BC8CA8}"/>
                  </a:ext>
                </a:extLst>
              </p:cNvPr>
              <p:cNvPicPr/>
              <p:nvPr/>
            </p:nvPicPr>
            <p:blipFill>
              <a:blip r:embed="rId5"/>
              <a:srcRect l="29020" r="29020"/>
              <a:stretch>
                <a:fillRect/>
              </a:stretch>
            </p:blipFill>
            <p:spPr>
              <a:xfrm>
                <a:off x="337669" y="969500"/>
                <a:ext cx="5911543" cy="7924801"/>
              </a:xfrm>
              <a:prstGeom prst="rect">
                <a:avLst/>
              </a:prstGeom>
              <a:ln w="12700" cap="flat">
                <a:noFill/>
                <a:miter lim="400000"/>
              </a:ln>
              <a:effectLst/>
            </p:spPr>
          </p:pic>
        </p:grpSp>
        <p:pic>
          <p:nvPicPr>
            <p:cNvPr id="16" name="Picture 15">
              <a:hlinkClick r:id="rId3"/>
              <a:extLst>
                <a:ext uri="{FF2B5EF4-FFF2-40B4-BE49-F238E27FC236}">
                  <a16:creationId xmlns:a16="http://schemas.microsoft.com/office/drawing/2014/main" id="{9BCBC383-C34A-9044-862E-8D7DD6F77A36}"/>
                </a:ext>
              </a:extLst>
            </p:cNvPr>
            <p:cNvPicPr>
              <a:picLocks noChangeAspect="1"/>
            </p:cNvPicPr>
            <p:nvPr/>
          </p:nvPicPr>
          <p:blipFill>
            <a:blip r:embed="rId6"/>
            <a:stretch>
              <a:fillRect/>
            </a:stretch>
          </p:blipFill>
          <p:spPr>
            <a:xfrm>
              <a:off x="679472" y="1171193"/>
              <a:ext cx="3891333" cy="3121838"/>
            </a:xfrm>
            <a:prstGeom prst="rect">
              <a:avLst/>
            </a:prstGeom>
          </p:spPr>
        </p:pic>
      </p:grpSp>
      <p:sp>
        <p:nvSpPr>
          <p:cNvPr id="17" name="Rectangle 16">
            <a:extLst>
              <a:ext uri="{FF2B5EF4-FFF2-40B4-BE49-F238E27FC236}">
                <a16:creationId xmlns:a16="http://schemas.microsoft.com/office/drawing/2014/main" id="{79CD0BFE-8BB1-CE4B-971F-3630535F903A}"/>
              </a:ext>
            </a:extLst>
          </p:cNvPr>
          <p:cNvSpPr/>
          <p:nvPr/>
        </p:nvSpPr>
        <p:spPr>
          <a:xfrm rot="21375402">
            <a:off x="5560886" y="849135"/>
            <a:ext cx="159602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816296" y="870427"/>
            <a:ext cx="6521716" cy="902366"/>
          </a:xfrm>
        </p:spPr>
        <p:txBody>
          <a:bodyPr>
            <a:noAutofit/>
          </a:bodyPr>
          <a:lstStyle/>
          <a:p>
            <a:r>
              <a:rPr lang="pl-PL" b="1" dirty="0"/>
              <a:t>Aktywność</a:t>
            </a:r>
            <a:r>
              <a:rPr lang="en-IE" b="1" dirty="0"/>
              <a:t>: </a:t>
            </a:r>
            <a:r>
              <a:rPr lang="pl-PL" b="1" dirty="0"/>
              <a:t>Przykłady Listy</a:t>
            </a:r>
            <a:endParaRPr lang="en-IE" dirty="0"/>
          </a:p>
        </p:txBody>
      </p:sp>
    </p:spTree>
    <p:extLst>
      <p:ext uri="{BB962C8B-B14F-4D97-AF65-F5344CB8AC3E}">
        <p14:creationId xmlns:p14="http://schemas.microsoft.com/office/powerpoint/2010/main" val="18134450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a:bodyPr>
          <a:lstStyle/>
          <a:p>
            <a:r>
              <a:rPr lang="pl-PL" sz="3200" dirty="0"/>
              <a:t>Rozważ też</a:t>
            </a:r>
            <a:r>
              <a:rPr lang="en-IE" sz="3200" dirty="0"/>
              <a:t>…</a:t>
            </a:r>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717290"/>
            <a:ext cx="11300650" cy="4169140"/>
          </a:xfrm>
        </p:spPr>
        <p:txBody>
          <a:bodyPr/>
          <a:lstStyle/>
          <a:p>
            <a:pPr marL="0" indent="0" fontAlgn="base">
              <a:buNone/>
            </a:pPr>
            <a:r>
              <a:rPr lang="pl-PL" sz="2300" b="1" dirty="0">
                <a:solidFill>
                  <a:srgbClr val="DA2128"/>
                </a:solidFill>
              </a:rPr>
              <a:t>Rozważ Biznes Na Skalę Globalną.</a:t>
            </a:r>
            <a:endParaRPr lang="en-IE" sz="2300" b="1" dirty="0">
              <a:solidFill>
                <a:srgbClr val="DA2128"/>
              </a:solidFill>
            </a:endParaRPr>
          </a:p>
          <a:p>
            <a:pPr fontAlgn="base"/>
            <a:r>
              <a:rPr lang="pl-PL" sz="2300" dirty="0"/>
              <a:t>Świat jest obecnie bardzo zglobalizowany, można założyć biznes w Chinach, który może być prowadzony z Irlandii. Globalizacja i technologia dają wiele możliwości prowadzenia biznesu</a:t>
            </a:r>
            <a:r>
              <a:rPr lang="en-IE" sz="2300" dirty="0"/>
              <a:t> </a:t>
            </a:r>
            <a:r>
              <a:rPr lang="pl-PL" sz="2300" dirty="0">
                <a:hlinkClick r:id="rId2"/>
              </a:rPr>
              <a:t>nowe rynki i rynki wschodzące na świecie</a:t>
            </a:r>
            <a:r>
              <a:rPr lang="en-IE" sz="2300" dirty="0">
                <a:hlinkClick r:id="rId2"/>
              </a:rPr>
              <a:t>.</a:t>
            </a:r>
            <a:endParaRPr lang="en-IE" sz="2300" dirty="0"/>
          </a:p>
          <a:p>
            <a:pPr marL="0" indent="0" fontAlgn="base">
              <a:buNone/>
            </a:pPr>
            <a:r>
              <a:rPr lang="pl-PL" sz="2300" b="1" dirty="0">
                <a:solidFill>
                  <a:srgbClr val="DA2128"/>
                </a:solidFill>
              </a:rPr>
              <a:t>Nie Ograniczaj Się Do jednego Pomysłu Biznesowego.</a:t>
            </a:r>
            <a:endParaRPr lang="en-IE" sz="2300" b="1" dirty="0">
              <a:solidFill>
                <a:srgbClr val="DA2128"/>
              </a:solidFill>
            </a:endParaRPr>
          </a:p>
          <a:p>
            <a:pPr fontAlgn="base"/>
            <a:r>
              <a:rPr lang="pl-PL" sz="2300" dirty="0"/>
              <a:t>Łatwo jest poprzestać na jednym pomyśle, ale żeby zwiększyć swoje szanse wybierz kilka pomysłów i porównaj je</a:t>
            </a:r>
            <a:r>
              <a:rPr lang="en-IE" sz="2300" dirty="0"/>
              <a:t>.</a:t>
            </a:r>
          </a:p>
          <a:p>
            <a:pPr marL="0" indent="0" fontAlgn="base">
              <a:buNone/>
            </a:pPr>
            <a:r>
              <a:rPr lang="pl-PL" sz="2300" b="1" dirty="0">
                <a:solidFill>
                  <a:srgbClr val="DA2128"/>
                </a:solidFill>
              </a:rPr>
              <a:t>Jeśli Utknąłeś, Wyłącz Myślenie.</a:t>
            </a:r>
            <a:endParaRPr lang="en-IE" sz="2300" b="1" dirty="0">
              <a:solidFill>
                <a:srgbClr val="DA2128"/>
              </a:solidFill>
            </a:endParaRPr>
          </a:p>
          <a:p>
            <a:pPr fontAlgn="base"/>
            <a:r>
              <a:rPr lang="pl-PL" sz="2300" dirty="0"/>
              <a:t>Podczas tego procesu łatwo jest przekombinować, więc jeśli zdarzy ci się, że nie możesz znaleźć odpowiedzi, po prostu przestań o tym myśleć. W moim przypadku odpowiedź na dany problem nasuwa się. kiedy przestaję go analizować.</a:t>
            </a:r>
            <a:endParaRPr lang="en-IE" sz="2300" dirty="0"/>
          </a:p>
          <a:p>
            <a:endParaRPr lang="en-IE" dirty="0"/>
          </a:p>
        </p:txBody>
      </p:sp>
    </p:spTree>
    <p:extLst>
      <p:ext uri="{BB962C8B-B14F-4D97-AF65-F5344CB8AC3E}">
        <p14:creationId xmlns:p14="http://schemas.microsoft.com/office/powerpoint/2010/main" val="187107337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10684FE-BE1C-4631-BEC3-EAF0FDECAB0C}"/>
              </a:ext>
            </a:extLst>
          </p:cNvPr>
          <p:cNvSpPr>
            <a:spLocks noGrp="1"/>
          </p:cNvSpPr>
          <p:nvPr>
            <p:ph type="body" sz="quarter" idx="10"/>
          </p:nvPr>
        </p:nvSpPr>
        <p:spPr/>
        <p:txBody>
          <a:bodyPr>
            <a:normAutofit fontScale="77500" lnSpcReduction="20000"/>
          </a:bodyPr>
          <a:lstStyle/>
          <a:p>
            <a:r>
              <a:rPr lang="pl-PL" b="1" dirty="0"/>
              <a:t>Aktywność</a:t>
            </a:r>
            <a:r>
              <a:rPr lang="en-IE" b="1" dirty="0"/>
              <a:t>: </a:t>
            </a:r>
            <a:r>
              <a:rPr lang="pl-PL" dirty="0"/>
              <a:t>Włącz Swój Proces Generowania Pomysłów</a:t>
            </a:r>
            <a:endParaRPr lang="en-IE" dirty="0"/>
          </a:p>
        </p:txBody>
      </p:sp>
      <p:sp>
        <p:nvSpPr>
          <p:cNvPr id="3" name="Text Placeholder 2">
            <a:extLst>
              <a:ext uri="{FF2B5EF4-FFF2-40B4-BE49-F238E27FC236}">
                <a16:creationId xmlns:a16="http://schemas.microsoft.com/office/drawing/2014/main" id="{8DD81CC9-5A9D-43BA-BB90-07A34CA34A34}"/>
              </a:ext>
            </a:extLst>
          </p:cNvPr>
          <p:cNvSpPr>
            <a:spLocks noGrp="1"/>
          </p:cNvSpPr>
          <p:nvPr>
            <p:ph type="body" sz="quarter" idx="20"/>
          </p:nvPr>
        </p:nvSpPr>
        <p:spPr>
          <a:xfrm>
            <a:off x="642529" y="2176736"/>
            <a:ext cx="7898295" cy="4169140"/>
          </a:xfrm>
        </p:spPr>
        <p:txBody>
          <a:bodyPr/>
          <a:lstStyle/>
          <a:p>
            <a:pPr marL="0" lvl="0" indent="0">
              <a:lnSpc>
                <a:spcPct val="100000"/>
              </a:lnSpc>
              <a:spcBef>
                <a:spcPts val="0"/>
              </a:spcBef>
              <a:buClrTx/>
              <a:buNone/>
              <a:defRPr/>
            </a:pPr>
            <a:r>
              <a:rPr lang="pl-PL" b="1" dirty="0"/>
              <a:t>Jako grupa, wybierzcie jedno z narzędzi</a:t>
            </a:r>
            <a:r>
              <a:rPr lang="en-IE" b="1" i="1" dirty="0">
                <a:solidFill>
                  <a:srgbClr val="1268B3"/>
                </a:solidFill>
              </a:rPr>
              <a:t> Idea Generation Tools </a:t>
            </a:r>
            <a:r>
              <a:rPr lang="pl-PL" dirty="0"/>
              <a:t>i zacznijcie pracować nad swoimi pomysłami, </a:t>
            </a:r>
            <a:r>
              <a:rPr lang="pl-PL" b="1" dirty="0"/>
              <a:t>pozwalając im się rozwijać</a:t>
            </a:r>
            <a:r>
              <a:rPr lang="en-IE" dirty="0"/>
              <a:t>. </a:t>
            </a:r>
            <a:r>
              <a:rPr lang="pl-PL" dirty="0"/>
              <a:t>Narzędzia pomogą wam</a:t>
            </a:r>
            <a:r>
              <a:rPr lang="en-IE" dirty="0"/>
              <a:t> </a:t>
            </a:r>
            <a:r>
              <a:rPr lang="pl-PL" b="1" dirty="0"/>
              <a:t>przetestować swoje pomysły</a:t>
            </a:r>
            <a:r>
              <a:rPr lang="en-IE" dirty="0"/>
              <a:t>.</a:t>
            </a:r>
          </a:p>
          <a:p>
            <a:pPr marL="0" indent="0">
              <a:buNone/>
            </a:pPr>
            <a:endParaRPr lang="en-IE" b="1" i="1" dirty="0">
              <a:solidFill>
                <a:srgbClr val="1268B3"/>
              </a:solidFill>
            </a:endParaRPr>
          </a:p>
          <a:p>
            <a:pPr marL="457200" indent="-457200">
              <a:buFont typeface="+mj-lt"/>
              <a:buAutoNum type="arabicPeriod"/>
            </a:pPr>
            <a:r>
              <a:rPr lang="en-IE" b="1" dirty="0"/>
              <a:t>The SCAMPER Tool</a:t>
            </a:r>
            <a:r>
              <a:rPr lang="pl-PL" b="1" dirty="0"/>
              <a:t>.</a:t>
            </a:r>
            <a:endParaRPr lang="en-IE" b="1" dirty="0"/>
          </a:p>
          <a:p>
            <a:pPr marL="457200" indent="-457200">
              <a:buFont typeface="+mj-lt"/>
              <a:buAutoNum type="arabicPeriod"/>
            </a:pPr>
            <a:r>
              <a:rPr lang="en-IE" b="1" dirty="0"/>
              <a:t>The QUESTION Tool</a:t>
            </a:r>
            <a:r>
              <a:rPr lang="pl-PL" b="1" dirty="0"/>
              <a:t>.</a:t>
            </a:r>
            <a:endParaRPr lang="en-IE" b="1" dirty="0"/>
          </a:p>
          <a:p>
            <a:pPr marL="457200" indent="-457200">
              <a:buFont typeface="+mj-lt"/>
              <a:buAutoNum type="arabicPeriod"/>
            </a:pPr>
            <a:r>
              <a:rPr lang="en-IE" b="1" dirty="0"/>
              <a:t>The INVOLVE Tool</a:t>
            </a:r>
            <a:r>
              <a:rPr lang="pl-PL" b="1" dirty="0"/>
              <a:t>.</a:t>
            </a:r>
            <a:endParaRPr lang="en-IE" b="1" dirty="0"/>
          </a:p>
          <a:p>
            <a:pPr marL="457200" indent="-457200">
              <a:buFont typeface="+mj-lt"/>
              <a:buAutoNum type="arabicPeriod"/>
            </a:pPr>
            <a:r>
              <a:rPr lang="en-IE" b="1" dirty="0"/>
              <a:t>The MIND MAP Tool</a:t>
            </a:r>
            <a:r>
              <a:rPr lang="pl-PL" b="1" dirty="0"/>
              <a:t>.</a:t>
            </a:r>
            <a:endParaRPr lang="en-IE" dirty="0"/>
          </a:p>
        </p:txBody>
      </p:sp>
    </p:spTree>
    <p:extLst>
      <p:ext uri="{BB962C8B-B14F-4D97-AF65-F5344CB8AC3E}">
        <p14:creationId xmlns:p14="http://schemas.microsoft.com/office/powerpoint/2010/main" val="33956187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6001903" y="726292"/>
            <a:ext cx="6521716" cy="902366"/>
          </a:xfrm>
        </p:spPr>
        <p:txBody>
          <a:bodyPr>
            <a:normAutofit fontScale="70000" lnSpcReduction="20000"/>
          </a:bodyPr>
          <a:lstStyle/>
          <a:p>
            <a:r>
              <a:rPr lang="pl-PL" b="1" dirty="0"/>
              <a:t>Aktywność</a:t>
            </a:r>
            <a:r>
              <a:rPr lang="en-IE" b="1" dirty="0"/>
              <a:t>: </a:t>
            </a:r>
            <a:r>
              <a:rPr lang="pl-PL" dirty="0"/>
              <a:t>Zaproście Na Zajęcia Zawodowego Przedsiębiorcę W Pop Kulturze</a:t>
            </a:r>
            <a:endParaRPr lang="en-IE" dirty="0"/>
          </a:p>
          <a:p>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550070" y="1771762"/>
            <a:ext cx="11411021" cy="3908762"/>
          </a:xfrm>
          <a:prstGeom prst="rect">
            <a:avLst/>
          </a:prstGeom>
          <a:noFill/>
        </p:spPr>
        <p:txBody>
          <a:bodyPr wrap="square" rtlCol="0">
            <a:spAutoFit/>
          </a:bodyPr>
          <a:lstStyle/>
          <a:p>
            <a:r>
              <a:rPr lang="pl-PL" sz="2800" b="1" dirty="0">
                <a:solidFill>
                  <a:srgbClr val="1268B3"/>
                </a:solidFill>
              </a:rPr>
              <a:t>Postaraj się zaprosić do tej aktywności kogoś, kto już ma biznes w Kulturze Pop</a:t>
            </a:r>
            <a:r>
              <a:rPr lang="en-IE" sz="2800" b="1" dirty="0">
                <a:solidFill>
                  <a:srgbClr val="1268B3"/>
                </a:solidFill>
              </a:rPr>
              <a:t>!</a:t>
            </a:r>
          </a:p>
          <a:p>
            <a:pPr marL="342900" indent="-342900">
              <a:buClr>
                <a:srgbClr val="DA2128"/>
              </a:buClr>
              <a:buFont typeface="Wingdings" panose="05000000000000000000" pitchFamily="2" charset="2"/>
              <a:buChar char="ü"/>
            </a:pPr>
            <a:r>
              <a:rPr lang="pl-PL" sz="2400" dirty="0">
                <a:solidFill>
                  <a:srgbClr val="4D4D4C"/>
                </a:solidFill>
              </a:rPr>
              <a:t>Wyślij do nich maila lub zadzwoń, postaraj się rozmawiać jak z przyjaciółmi, pamiętaj, że nie tak dawno byli na twoim miejscu</a:t>
            </a:r>
            <a:r>
              <a:rPr lang="en-IE" sz="2400" dirty="0">
                <a:solidFill>
                  <a:srgbClr val="4D4D4C"/>
                </a:solidFill>
              </a:rPr>
              <a:t>!</a:t>
            </a:r>
          </a:p>
          <a:p>
            <a:pPr marL="342900" indent="-342900">
              <a:buClr>
                <a:srgbClr val="DA2128"/>
              </a:buClr>
              <a:buFont typeface="Wingdings" panose="05000000000000000000" pitchFamily="2" charset="2"/>
              <a:buChar char="ü"/>
            </a:pPr>
            <a:r>
              <a:rPr lang="pl-PL" sz="2400" dirty="0">
                <a:solidFill>
                  <a:srgbClr val="4D4D4C"/>
                </a:solidFill>
              </a:rPr>
              <a:t>Wyjaśnij kim jesteś i dlaczego chcesz ich zaprosić, kto wie, może zechcą prowadzić zajęcia za DARMO!</a:t>
            </a:r>
            <a:endParaRPr lang="en-IE" sz="2400" dirty="0">
              <a:solidFill>
                <a:srgbClr val="4D4D4C"/>
              </a:solidFill>
            </a:endParaRPr>
          </a:p>
          <a:p>
            <a:pPr marL="342900" indent="-342900">
              <a:buClr>
                <a:srgbClr val="DA2128"/>
              </a:buClr>
              <a:buFont typeface="Wingdings" panose="05000000000000000000" pitchFamily="2" charset="2"/>
              <a:buChar char="ü"/>
            </a:pPr>
            <a:r>
              <a:rPr lang="pl-PL" sz="2400" dirty="0">
                <a:solidFill>
                  <a:srgbClr val="4D4D4C"/>
                </a:solidFill>
              </a:rPr>
              <a:t>Niech opowiedzą o swoim przedsięwzięciu, niech opowiedzą jak i dlaczego je założyli, </a:t>
            </a:r>
            <a:br>
              <a:rPr lang="pl-PL" sz="2400" dirty="0">
                <a:solidFill>
                  <a:srgbClr val="4D4D4C"/>
                </a:solidFill>
              </a:rPr>
            </a:br>
            <a:r>
              <a:rPr lang="pl-PL" sz="2400" dirty="0">
                <a:solidFill>
                  <a:srgbClr val="4D4D4C"/>
                </a:solidFill>
              </a:rPr>
              <a:t>z jakimi wyzwaniami musieli się mierzyć</a:t>
            </a:r>
            <a:r>
              <a:rPr lang="en-IE" sz="2400" dirty="0">
                <a:solidFill>
                  <a:srgbClr val="4D4D4C"/>
                </a:solidFill>
              </a:rPr>
              <a:t>.</a:t>
            </a:r>
          </a:p>
          <a:p>
            <a:pPr marL="342900" indent="-342900">
              <a:buClr>
                <a:srgbClr val="DA2128"/>
              </a:buClr>
              <a:buFont typeface="Wingdings" panose="05000000000000000000" pitchFamily="2" charset="2"/>
              <a:buChar char="ü"/>
            </a:pPr>
            <a:r>
              <a:rPr lang="pl-PL" sz="2400" dirty="0">
                <a:solidFill>
                  <a:srgbClr val="4D4D4C"/>
                </a:solidFill>
              </a:rPr>
              <a:t>Najlepiej sporządź listę pytań, jakie chciałbyś im zadać, dotyczących  ich przedsięwzięcia, miej ją pod ręką podczas spotkania</a:t>
            </a:r>
            <a:r>
              <a:rPr lang="en-IE" sz="2400" dirty="0">
                <a:solidFill>
                  <a:srgbClr val="4D4D4C"/>
                </a:solidFill>
              </a:rPr>
              <a:t>!</a:t>
            </a:r>
          </a:p>
        </p:txBody>
      </p:sp>
    </p:spTree>
    <p:extLst>
      <p:ext uri="{BB962C8B-B14F-4D97-AF65-F5344CB8AC3E}">
        <p14:creationId xmlns:p14="http://schemas.microsoft.com/office/powerpoint/2010/main" val="33551676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a:bodyPr>
          <a:lstStyle/>
          <a:p>
            <a:endParaRPr lang="en-US" b="1" dirty="0">
              <a:solidFill>
                <a:srgbClr val="1268B3"/>
              </a:solidFill>
            </a:endParaRPr>
          </a:p>
          <a:p>
            <a:r>
              <a:rPr lang="pl-PL" b="1" dirty="0">
                <a:solidFill>
                  <a:srgbClr val="1268B3"/>
                </a:solidFill>
              </a:rPr>
              <a:t>Generowanie Pomysłów Biznesowych</a:t>
            </a:r>
            <a:endParaRPr lang="en-IE" b="1" dirty="0">
              <a:solidFill>
                <a:srgbClr val="1268B3"/>
              </a:solidFill>
            </a:endParaRPr>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75960" y="329364"/>
            <a:ext cx="6453809" cy="6528636"/>
          </a:xfrm>
          <a:prstGeom prst="rect">
            <a:avLst/>
          </a:prstGeom>
        </p:spPr>
      </p:pic>
    </p:spTree>
    <p:extLst>
      <p:ext uri="{BB962C8B-B14F-4D97-AF65-F5344CB8AC3E}">
        <p14:creationId xmlns:p14="http://schemas.microsoft.com/office/powerpoint/2010/main" val="2020790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26719" y="625913"/>
            <a:ext cx="6521716" cy="902366"/>
          </a:xfrm>
        </p:spPr>
        <p:txBody>
          <a:bodyPr>
            <a:normAutofit/>
          </a:bodyPr>
          <a:lstStyle/>
          <a:p>
            <a:r>
              <a:rPr lang="pl-PL" sz="2800" b="1" dirty="0"/>
              <a:t>Aktywność</a:t>
            </a:r>
            <a:r>
              <a:rPr lang="en-IE" sz="2800" b="1" dirty="0"/>
              <a:t>: </a:t>
            </a:r>
            <a:r>
              <a:rPr lang="pl-PL" sz="2800" b="1" dirty="0"/>
              <a:t>Wejdź Głębiej!</a:t>
            </a:r>
            <a:endParaRPr lang="en-IE" sz="2800" dirty="0"/>
          </a:p>
          <a:p>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659252" y="1740207"/>
            <a:ext cx="10256475" cy="4047262"/>
          </a:xfrm>
          <a:prstGeom prst="rect">
            <a:avLst/>
          </a:prstGeom>
          <a:noFill/>
        </p:spPr>
        <p:txBody>
          <a:bodyPr wrap="square" rtlCol="0">
            <a:spAutoFit/>
          </a:bodyPr>
          <a:lstStyle/>
          <a:p>
            <a:r>
              <a:rPr lang="pl-PL" sz="2700" b="1" dirty="0">
                <a:solidFill>
                  <a:srgbClr val="1268B3"/>
                </a:solidFill>
              </a:rPr>
              <a:t>Aktywności, które pomogą w tworzeniu pomysłów</a:t>
            </a:r>
            <a:r>
              <a:rPr lang="en-IE" sz="2700" b="1" dirty="0">
                <a:solidFill>
                  <a:srgbClr val="1268B3"/>
                </a:solidFill>
              </a:rPr>
              <a:t>!</a:t>
            </a:r>
          </a:p>
          <a:p>
            <a:pPr marL="457200" indent="-457200">
              <a:buFont typeface="+mj-lt"/>
              <a:buAutoNum type="arabicPeriod"/>
            </a:pPr>
            <a:r>
              <a:rPr lang="pl-PL" sz="2300" dirty="0">
                <a:solidFill>
                  <a:srgbClr val="4D4D4C"/>
                </a:solidFill>
              </a:rPr>
              <a:t>Sprawdź kanał </a:t>
            </a:r>
            <a:r>
              <a:rPr lang="en-IE" sz="2300" dirty="0">
                <a:hlinkClick r:id="rId2"/>
              </a:rPr>
              <a:t>TED Talks </a:t>
            </a:r>
            <a:r>
              <a:rPr lang="pl-PL" sz="2300" dirty="0">
                <a:solidFill>
                  <a:srgbClr val="4D4D4C"/>
                </a:solidFill>
              </a:rPr>
              <a:t>gdzie mowa jest o zakładaniu biznesu.</a:t>
            </a:r>
            <a:endParaRPr lang="en-IE" sz="2300" dirty="0">
              <a:solidFill>
                <a:srgbClr val="4D4D4C"/>
              </a:solidFill>
            </a:endParaRPr>
          </a:p>
          <a:p>
            <a:pPr marL="457200" indent="-457200">
              <a:buFont typeface="+mj-lt"/>
              <a:buAutoNum type="arabicPeriod"/>
            </a:pPr>
            <a:r>
              <a:rPr lang="pl-PL" sz="2300" dirty="0">
                <a:solidFill>
                  <a:srgbClr val="4D4D4C"/>
                </a:solidFill>
              </a:rPr>
              <a:t>Napisz krótki akapit na temat każdego ze swoich pomysłów i porównaj je.</a:t>
            </a:r>
            <a:endParaRPr lang="en-IE" sz="2300" dirty="0">
              <a:solidFill>
                <a:srgbClr val="4D4D4C"/>
              </a:solidFill>
            </a:endParaRPr>
          </a:p>
          <a:p>
            <a:pPr marL="457200" indent="-457200">
              <a:buFont typeface="+mj-lt"/>
              <a:buAutoNum type="arabicPeriod"/>
            </a:pPr>
            <a:r>
              <a:rPr lang="pl-PL" sz="2300" dirty="0">
                <a:solidFill>
                  <a:srgbClr val="4D4D4C"/>
                </a:solidFill>
              </a:rPr>
              <a:t>Oceń i ułóż swoje pomysły według rangi.</a:t>
            </a:r>
            <a:endParaRPr lang="en-IE" sz="2300" dirty="0">
              <a:solidFill>
                <a:srgbClr val="4D4D4C"/>
              </a:solidFill>
            </a:endParaRPr>
          </a:p>
          <a:p>
            <a:pPr marL="457200" indent="-457200">
              <a:buFont typeface="+mj-lt"/>
              <a:buAutoNum type="arabicPeriod"/>
            </a:pPr>
            <a:r>
              <a:rPr lang="pl-PL" sz="2300" dirty="0">
                <a:solidFill>
                  <a:srgbClr val="4D4D4C"/>
                </a:solidFill>
              </a:rPr>
              <a:t>Przedstaw prezentacje swoich najlepszych pomysłów i pozwól widowni je ocenić.</a:t>
            </a:r>
            <a:endParaRPr lang="en-IE" sz="2300" dirty="0">
              <a:solidFill>
                <a:srgbClr val="4D4D4C"/>
              </a:solidFill>
            </a:endParaRPr>
          </a:p>
          <a:p>
            <a:pPr marL="457200" indent="-457200">
              <a:buFont typeface="+mj-lt"/>
              <a:buAutoNum type="arabicPeriod"/>
            </a:pPr>
            <a:r>
              <a:rPr lang="pl-PL" sz="2300" dirty="0">
                <a:solidFill>
                  <a:srgbClr val="4D4D4C"/>
                </a:solidFill>
              </a:rPr>
              <a:t>Zanim twój projekt dostanie zielone światło, przeprowadź kontrolę ryzyka tutaj </a:t>
            </a:r>
            <a:r>
              <a:rPr lang="en-IE" sz="2300" dirty="0">
                <a:hlinkClick r:id="rId3"/>
              </a:rPr>
              <a:t>www.hsa.ie </a:t>
            </a:r>
            <a:r>
              <a:rPr lang="pl-PL" sz="2300" dirty="0"/>
              <a:t>.</a:t>
            </a:r>
            <a:endParaRPr lang="en-IE" sz="2300" dirty="0"/>
          </a:p>
          <a:p>
            <a:pPr marL="457200" indent="-457200">
              <a:buFont typeface="+mj-lt"/>
              <a:buAutoNum type="arabicPeriod"/>
            </a:pPr>
            <a:r>
              <a:rPr lang="pl-PL" sz="2300" dirty="0">
                <a:solidFill>
                  <a:srgbClr val="4D4D4C"/>
                </a:solidFill>
              </a:rPr>
              <a:t>Poniżej znajdziesz podręcznik dla przedsiębiorców zakładających własny biznes </a:t>
            </a:r>
            <a:r>
              <a:rPr lang="en-IE" sz="2300" dirty="0">
                <a:solidFill>
                  <a:srgbClr val="4D4D4C"/>
                </a:solidFill>
                <a:hlinkClick r:id="rId4">
                  <a:extLst>
                    <a:ext uri="{A12FA001-AC4F-418D-AE19-62706E023703}">
                      <ahyp:hlinkClr xmlns:ahyp="http://schemas.microsoft.com/office/drawing/2018/hyperlinkcolor" xmlns="" val="tx"/>
                    </a:ext>
                  </a:extLst>
                </a:hlinkClick>
              </a:rPr>
              <a:t>https://entrepreneurhandbook.co.uk/starting-a-business/</a:t>
            </a:r>
            <a:r>
              <a:rPr lang="pl-PL" sz="2300" dirty="0">
                <a:solidFill>
                  <a:srgbClr val="4D4D4C"/>
                </a:solidFill>
              </a:rPr>
              <a:t>.</a:t>
            </a:r>
            <a:endParaRPr lang="en-IE" sz="2300" dirty="0">
              <a:solidFill>
                <a:srgbClr val="4D4D4C"/>
              </a:solidFill>
            </a:endParaRPr>
          </a:p>
          <a:p>
            <a:r>
              <a:rPr lang="en-IE" sz="2300" b="1" dirty="0">
                <a:solidFill>
                  <a:srgbClr val="4D4D4C"/>
                </a:solidFill>
              </a:rPr>
              <a:t>Case Study:</a:t>
            </a:r>
            <a:r>
              <a:rPr lang="en-IE" sz="2300" b="1" dirty="0"/>
              <a:t> </a:t>
            </a:r>
            <a:r>
              <a:rPr lang="en-IE" sz="2300" i="1" dirty="0">
                <a:hlinkClick r:id="rId5"/>
              </a:rPr>
              <a:t>Toy Story</a:t>
            </a:r>
            <a:r>
              <a:rPr lang="en-IE" sz="2300" dirty="0"/>
              <a:t>: </a:t>
            </a:r>
            <a:r>
              <a:rPr lang="pl-PL" sz="2300" dirty="0">
                <a:solidFill>
                  <a:srgbClr val="4D4D4C"/>
                </a:solidFill>
              </a:rPr>
              <a:t>Elementy Pop Kultury, które zainspirowały studio Pixar do stworzenia filmu.</a:t>
            </a:r>
            <a:endParaRPr lang="en-IE" sz="2300" dirty="0">
              <a:solidFill>
                <a:srgbClr val="4D4D4C"/>
              </a:solidFill>
            </a:endParaRPr>
          </a:p>
        </p:txBody>
      </p:sp>
    </p:spTree>
    <p:extLst>
      <p:ext uri="{BB962C8B-B14F-4D97-AF65-F5344CB8AC3E}">
        <p14:creationId xmlns:p14="http://schemas.microsoft.com/office/powerpoint/2010/main" val="315091375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B002494-77E3-4F46-BE2D-800F5AEA9E4C}"/>
              </a:ext>
            </a:extLst>
          </p:cNvPr>
          <p:cNvPicPr>
            <a:picLocks noChangeAspect="1"/>
          </p:cNvPicPr>
          <p:nvPr/>
        </p:nvPicPr>
        <p:blipFill>
          <a:blip r:embed="rId2"/>
          <a:stretch>
            <a:fillRect/>
          </a:stretch>
        </p:blipFill>
        <p:spPr>
          <a:xfrm>
            <a:off x="0" y="52405"/>
            <a:ext cx="12125554" cy="6716385"/>
          </a:xfrm>
          <a:prstGeom prst="rect">
            <a:avLst/>
          </a:prstGeom>
        </p:spPr>
      </p:pic>
      <p:sp>
        <p:nvSpPr>
          <p:cNvPr id="3" name="TextBox 2">
            <a:extLst>
              <a:ext uri="{FF2B5EF4-FFF2-40B4-BE49-F238E27FC236}">
                <a16:creationId xmlns:a16="http://schemas.microsoft.com/office/drawing/2014/main" id="{5E829DA9-59F8-44FA-BB96-235FEE6C6FBE}"/>
              </a:ext>
            </a:extLst>
          </p:cNvPr>
          <p:cNvSpPr txBox="1"/>
          <p:nvPr/>
        </p:nvSpPr>
        <p:spPr>
          <a:xfrm>
            <a:off x="4761570" y="6515204"/>
            <a:ext cx="4326674" cy="369332"/>
          </a:xfrm>
          <a:prstGeom prst="rect">
            <a:avLst/>
          </a:prstGeom>
          <a:noFill/>
        </p:spPr>
        <p:txBody>
          <a:bodyPr wrap="square" rtlCol="0">
            <a:spAutoFit/>
          </a:bodyPr>
          <a:lstStyle/>
          <a:p>
            <a:r>
              <a:rPr lang="en-IE" b="1" dirty="0">
                <a:solidFill>
                  <a:schemeClr val="tx1">
                    <a:lumMod val="75000"/>
                    <a:lumOff val="25000"/>
                  </a:schemeClr>
                </a:solidFill>
                <a:hlinkClick r:id="rId3"/>
              </a:rPr>
              <a:t>FONDU BASKET, KOLKATA</a:t>
            </a:r>
            <a:endParaRPr lang="en-IE" b="1" dirty="0">
              <a:solidFill>
                <a:schemeClr val="tx1">
                  <a:lumMod val="75000"/>
                  <a:lumOff val="25000"/>
                </a:schemeClr>
              </a:solidFill>
            </a:endParaRPr>
          </a:p>
        </p:txBody>
      </p:sp>
    </p:spTree>
    <p:extLst>
      <p:ext uri="{BB962C8B-B14F-4D97-AF65-F5344CB8AC3E}">
        <p14:creationId xmlns:p14="http://schemas.microsoft.com/office/powerpoint/2010/main" val="23402805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9"/>
          <p:cNvSpPr>
            <a:spLocks noGrp="1"/>
          </p:cNvSpPr>
          <p:nvPr>
            <p:ph type="body" sz="quarter" idx="10"/>
          </p:nvPr>
        </p:nvSpPr>
        <p:spPr>
          <a:xfrm>
            <a:off x="576136" y="391665"/>
            <a:ext cx="5519864" cy="5256100"/>
          </a:xfrm>
        </p:spPr>
        <p:txBody>
          <a:bodyPr>
            <a:normAutofit lnSpcReduction="10000"/>
          </a:bodyPr>
          <a:lstStyle/>
          <a:p>
            <a:endParaRPr lang="en-US" b="1" dirty="0">
              <a:solidFill>
                <a:srgbClr val="1268B3"/>
              </a:solidFill>
            </a:endParaRPr>
          </a:p>
          <a:p>
            <a:r>
              <a:rPr lang="pl-PL" b="1" dirty="0"/>
              <a:t>Skupiamy Się Na Możliwościach Prowadzenia Biznesu Opartego Na Pop Kulturze </a:t>
            </a:r>
            <a:br>
              <a:rPr lang="pl-PL" b="1" dirty="0"/>
            </a:br>
            <a:r>
              <a:rPr lang="pl-PL" b="1" dirty="0"/>
              <a:t>W Regionach</a:t>
            </a:r>
            <a:endParaRPr lang="en-US" b="1" dirty="0"/>
          </a:p>
          <a:p>
            <a:endParaRPr lang="en-US" dirty="0">
              <a:solidFill>
                <a:srgbClr val="1268B3"/>
              </a:solidFill>
            </a:endParaRPr>
          </a:p>
        </p:txBody>
      </p:sp>
      <p:pic>
        <p:nvPicPr>
          <p:cNvPr id="12" name="Picture 11"/>
          <p:cNvPicPr>
            <a:picLocks noChangeAspect="1"/>
          </p:cNvPicPr>
          <p:nvPr/>
        </p:nvPicPr>
        <p:blipFill rotWithShape="1">
          <a:blip r:embed="rId2">
            <a:extLst>
              <a:ext uri="{28A0092B-C50C-407E-A947-70E740481C1C}">
                <a14:useLocalDpi xmlns:a14="http://schemas.microsoft.com/office/drawing/2010/main" val="0"/>
              </a:ext>
            </a:extLst>
          </a:blip>
          <a:srcRect b="32560"/>
          <a:stretch/>
        </p:blipFill>
        <p:spPr>
          <a:xfrm flipH="1">
            <a:off x="5738191" y="256212"/>
            <a:ext cx="6453809" cy="6528636"/>
          </a:xfrm>
          <a:prstGeom prst="rect">
            <a:avLst/>
          </a:prstGeom>
        </p:spPr>
      </p:pic>
    </p:spTree>
    <p:extLst>
      <p:ext uri="{BB962C8B-B14F-4D97-AF65-F5344CB8AC3E}">
        <p14:creationId xmlns:p14="http://schemas.microsoft.com/office/powerpoint/2010/main" val="151965812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23"/>
          </p:nvPr>
        </p:nvSpPr>
        <p:spPr>
          <a:xfrm>
            <a:off x="293742" y="1688476"/>
            <a:ext cx="5615740" cy="4061001"/>
          </a:xfrm>
        </p:spPr>
        <p:txBody>
          <a:bodyPr/>
          <a:lstStyle/>
          <a:p>
            <a:pPr lvl="0">
              <a:lnSpc>
                <a:spcPct val="100000"/>
              </a:lnSpc>
              <a:spcBef>
                <a:spcPts val="0"/>
              </a:spcBef>
              <a:buClrTx/>
              <a:defRPr/>
            </a:pPr>
            <a:r>
              <a:rPr lang="pl-PL" dirty="0"/>
              <a:t>W tym rozdziale poznasz przykłady przedsięwzięć opartych na pop kulturze </a:t>
            </a:r>
          </a:p>
          <a:p>
            <a:pPr lvl="0">
              <a:lnSpc>
                <a:spcPct val="100000"/>
              </a:lnSpc>
              <a:spcBef>
                <a:spcPts val="0"/>
              </a:spcBef>
              <a:buClrTx/>
              <a:defRPr/>
            </a:pPr>
            <a:r>
              <a:rPr lang="pl-PL" dirty="0"/>
              <a:t>w danym regionie. Dowiesz się jak działają </a:t>
            </a:r>
          </a:p>
          <a:p>
            <a:pPr lvl="0">
              <a:lnSpc>
                <a:spcPct val="100000"/>
              </a:lnSpc>
              <a:spcBef>
                <a:spcPts val="0"/>
              </a:spcBef>
              <a:buClrTx/>
              <a:defRPr/>
            </a:pPr>
            <a:r>
              <a:rPr lang="pl-PL" dirty="0"/>
              <a:t>na rynku docelowym i w regionie, </a:t>
            </a:r>
          </a:p>
          <a:p>
            <a:pPr lvl="0">
              <a:lnSpc>
                <a:spcPct val="100000"/>
              </a:lnSpc>
              <a:spcBef>
                <a:spcPts val="0"/>
              </a:spcBef>
              <a:buClrTx/>
              <a:defRPr/>
            </a:pPr>
            <a:r>
              <a:rPr lang="pl-PL" dirty="0"/>
              <a:t>w którym się znajdują, jak są zbudowane, skąd wzięły swoje pomysły, różne modele funkcjonowania, takie jak stacjonarne, online, czy oferujące doznania z produkcji, </a:t>
            </a:r>
            <a:br>
              <a:rPr lang="pl-PL" dirty="0"/>
            </a:br>
            <a:r>
              <a:rPr lang="pl-PL" dirty="0"/>
              <a:t>a także jak się rozwinęły. Te przykłady działalności przydadzą ci się podczas tworzenia czegoś podobnego w twoim regionie.</a:t>
            </a:r>
            <a:endParaRPr lang="en-US" dirty="0"/>
          </a:p>
        </p:txBody>
      </p:sp>
      <p:sp>
        <p:nvSpPr>
          <p:cNvPr id="3" name="Text Placeholder 2"/>
          <p:cNvSpPr>
            <a:spLocks noGrp="1"/>
          </p:cNvSpPr>
          <p:nvPr>
            <p:ph type="body" sz="quarter" idx="10"/>
          </p:nvPr>
        </p:nvSpPr>
        <p:spPr>
          <a:xfrm rot="256793">
            <a:off x="305470" y="609700"/>
            <a:ext cx="4920845" cy="896407"/>
          </a:xfrm>
        </p:spPr>
        <p:txBody>
          <a:bodyPr anchor="ctr">
            <a:normAutofit/>
          </a:bodyPr>
          <a:lstStyle/>
          <a:p>
            <a:r>
              <a:rPr lang="pl-PL" sz="2800" b="1" dirty="0"/>
              <a:t>Przedsiębiorczość W Pop Kulturze W Danym Regionie</a:t>
            </a:r>
            <a:endParaRPr lang="en-US" sz="2800" b="1" dirty="0"/>
          </a:p>
        </p:txBody>
      </p:sp>
      <p:pic>
        <p:nvPicPr>
          <p:cNvPr id="5" name="Picture Placeholder 4"/>
          <p:cNvPicPr>
            <a:picLocks noGrp="1" noChangeAspect="1"/>
          </p:cNvPicPr>
          <p:nvPr>
            <p:ph type="pic" sz="quarter" idx="24"/>
          </p:nvPr>
        </p:nvPicPr>
        <p:blipFill rotWithShape="1">
          <a:blip r:embed="rId3">
            <a:extLst>
              <a:ext uri="{28A0092B-C50C-407E-A947-70E740481C1C}">
                <a14:useLocalDpi xmlns:a14="http://schemas.microsoft.com/office/drawing/2010/main" val="0"/>
              </a:ext>
            </a:extLst>
          </a:blip>
          <a:srcRect l="1740" t="-204" r="36140" b="204"/>
          <a:stretch/>
        </p:blipFill>
        <p:spPr/>
      </p:pic>
    </p:spTree>
    <p:extLst>
      <p:ext uri="{BB962C8B-B14F-4D97-AF65-F5344CB8AC3E}">
        <p14:creationId xmlns:p14="http://schemas.microsoft.com/office/powerpoint/2010/main" val="12509883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a:bodyPr>
          <a:lstStyle/>
          <a:p>
            <a:r>
              <a:rPr lang="pl-PL" sz="2500" b="1" dirty="0"/>
              <a:t>Studium przypadku</a:t>
            </a:r>
            <a:r>
              <a:rPr lang="en-IE" sz="2500" b="1" dirty="0"/>
              <a:t> 1: </a:t>
            </a:r>
            <a:r>
              <a:rPr lang="pl-PL" sz="2500" dirty="0"/>
              <a:t>Bar i restauracja</a:t>
            </a:r>
            <a:r>
              <a:rPr lang="pl-PL" sz="2500" b="1" dirty="0"/>
              <a:t> </a:t>
            </a:r>
            <a:r>
              <a:rPr lang="en-IE" sz="2500" dirty="0"/>
              <a:t>Farrier &amp; </a:t>
            </a:r>
            <a:r>
              <a:rPr lang="en-IE" sz="2500" dirty="0" err="1"/>
              <a:t>Frapper</a:t>
            </a:r>
            <a:r>
              <a:rPr lang="en-IE" sz="2500" dirty="0"/>
              <a:t>, </a:t>
            </a:r>
            <a:r>
              <a:rPr lang="pl-PL" sz="2500" dirty="0"/>
              <a:t>Irlandia</a:t>
            </a:r>
            <a:endParaRPr lang="en-IE" sz="2500"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1" y="1772976"/>
            <a:ext cx="6613345" cy="4169140"/>
          </a:xfrm>
        </p:spPr>
        <p:txBody>
          <a:bodyPr/>
          <a:lstStyle/>
          <a:p>
            <a:r>
              <a:rPr lang="pl-PL" dirty="0"/>
              <a:t>Obsługa tej restauracji jest ubrana w stylu lat 20 XX wieku, łącznie z kapeluszami, koszulami </a:t>
            </a:r>
            <a:br>
              <a:rPr lang="pl-PL" dirty="0"/>
            </a:br>
            <a:r>
              <a:rPr lang="pl-PL" dirty="0"/>
              <a:t>i podwiązkami rękawów w stylu P</a:t>
            </a:r>
            <a:r>
              <a:rPr lang="en-IE" dirty="0" err="1"/>
              <a:t>eaky</a:t>
            </a:r>
            <a:r>
              <a:rPr lang="en-IE" dirty="0"/>
              <a:t> </a:t>
            </a:r>
            <a:r>
              <a:rPr lang="pl-PL" dirty="0"/>
              <a:t>B</a:t>
            </a:r>
            <a:r>
              <a:rPr lang="en-IE" dirty="0" err="1"/>
              <a:t>linders</a:t>
            </a:r>
            <a:r>
              <a:rPr lang="pl-PL" dirty="0"/>
              <a:t>.</a:t>
            </a:r>
            <a:r>
              <a:rPr lang="en-IE" dirty="0"/>
              <a:t> </a:t>
            </a:r>
          </a:p>
          <a:p>
            <a:r>
              <a:rPr lang="pl-PL" dirty="0"/>
              <a:t>Bar na pierwszym piętrze znajduje się w miejscu, gdzie była sypialnia lady </a:t>
            </a:r>
            <a:r>
              <a:rPr lang="en-IE" dirty="0"/>
              <a:t>Powerscourt</a:t>
            </a:r>
            <a:r>
              <a:rPr lang="pl-PL" dirty="0"/>
              <a:t>.</a:t>
            </a:r>
            <a:endParaRPr lang="en-IE" dirty="0"/>
          </a:p>
          <a:p>
            <a:r>
              <a:rPr lang="pl-PL" dirty="0"/>
              <a:t>Bar ten jest wystrojony obrazami i zdjęciami z lat dwudziestych.</a:t>
            </a:r>
            <a:endParaRPr lang="en-IE" dirty="0"/>
          </a:p>
          <a:p>
            <a:r>
              <a:rPr lang="pl-PL" dirty="0"/>
              <a:t>Na parterze znajduje się restauracja oferująca tradycyjne włoskie jedzenia </a:t>
            </a:r>
            <a:r>
              <a:rPr lang="en-IE" i="1" dirty="0"/>
              <a:t>al </a:t>
            </a:r>
            <a:r>
              <a:rPr lang="en-IE" i="1" dirty="0" err="1"/>
              <a:t>forno</a:t>
            </a:r>
            <a:r>
              <a:rPr lang="pl-PL" i="1" dirty="0"/>
              <a:t>, zmieści się w niej 60 osób.</a:t>
            </a:r>
            <a:endParaRPr lang="en-IE" dirty="0"/>
          </a:p>
        </p:txBody>
      </p:sp>
      <p:sp>
        <p:nvSpPr>
          <p:cNvPr id="5" name="TextBox 4">
            <a:extLst>
              <a:ext uri="{FF2B5EF4-FFF2-40B4-BE49-F238E27FC236}">
                <a16:creationId xmlns:a16="http://schemas.microsoft.com/office/drawing/2014/main" id="{19A206A5-926B-4458-A285-44C702D747FD}"/>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2"/>
              </a:rPr>
              <a:t>https://lovindublin.com/feature/exclusive-new-bar-farrier-draper-open-on-south-william-street</a:t>
            </a:r>
            <a:endParaRPr lang="en-IE" sz="1400" dirty="0"/>
          </a:p>
        </p:txBody>
      </p:sp>
      <p:pic>
        <p:nvPicPr>
          <p:cNvPr id="2" name="Picture 1">
            <a:hlinkClick r:id="rId3"/>
            <a:extLst>
              <a:ext uri="{FF2B5EF4-FFF2-40B4-BE49-F238E27FC236}">
                <a16:creationId xmlns:a16="http://schemas.microsoft.com/office/drawing/2014/main" id="{4D761C32-C81D-4237-BDCA-470C6FC78296}"/>
              </a:ext>
            </a:extLst>
          </p:cNvPr>
          <p:cNvPicPr>
            <a:picLocks noChangeAspect="1"/>
          </p:cNvPicPr>
          <p:nvPr/>
        </p:nvPicPr>
        <p:blipFill>
          <a:blip r:embed="rId4"/>
          <a:stretch>
            <a:fillRect/>
          </a:stretch>
        </p:blipFill>
        <p:spPr>
          <a:xfrm>
            <a:off x="7458635" y="2527296"/>
            <a:ext cx="4377058" cy="2501904"/>
          </a:xfrm>
          <a:prstGeom prst="rect">
            <a:avLst/>
          </a:prstGeom>
        </p:spPr>
      </p:pic>
    </p:spTree>
    <p:extLst>
      <p:ext uri="{BB962C8B-B14F-4D97-AF65-F5344CB8AC3E}">
        <p14:creationId xmlns:p14="http://schemas.microsoft.com/office/powerpoint/2010/main" val="294273408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Img 7468 720">
            <a:extLst>
              <a:ext uri="{FF2B5EF4-FFF2-40B4-BE49-F238E27FC236}">
                <a16:creationId xmlns:a16="http://schemas.microsoft.com/office/drawing/2014/main" id="{BE0AC329-04D9-EE48-905F-E31B4C8DDEF5}"/>
              </a:ext>
            </a:extLst>
          </p:cNvPr>
          <p:cNvPicPr>
            <a:picLocks noChangeArrowheads="1"/>
          </p:cNvPicPr>
          <p:nvPr/>
        </p:nvPicPr>
        <p:blipFill rotWithShape="1">
          <a:blip r:embed="rId3">
            <a:extLst>
              <a:ext uri="{28A0092B-C50C-407E-A947-70E740481C1C}">
                <a14:useLocalDpi xmlns:a14="http://schemas.microsoft.com/office/drawing/2010/main" val="0"/>
              </a:ext>
            </a:extLst>
          </a:blip>
          <a:srcRect l="6886" t="-645" r="40678" b="645"/>
          <a:stretch/>
        </p:blipFill>
        <p:spPr bwMode="auto">
          <a:xfrm>
            <a:off x="3" y="-31001"/>
            <a:ext cx="4473072" cy="4804479"/>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6" descr="Img 7472 720">
            <a:extLst>
              <a:ext uri="{FF2B5EF4-FFF2-40B4-BE49-F238E27FC236}">
                <a16:creationId xmlns:a16="http://schemas.microsoft.com/office/drawing/2014/main" id="{D9EA371E-777B-EA4D-B7AC-3E577C27BBC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2103" r="15461"/>
          <a:stretch/>
        </p:blipFill>
        <p:spPr bwMode="auto">
          <a:xfrm>
            <a:off x="4085617" y="-31002"/>
            <a:ext cx="4473072" cy="4804479"/>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E71717A-B5DD-1C48-B99A-B5C8AD04BA77}"/>
              </a:ext>
            </a:extLst>
          </p:cNvPr>
          <p:cNvSpPr txBox="1"/>
          <p:nvPr/>
        </p:nvSpPr>
        <p:spPr>
          <a:xfrm>
            <a:off x="0" y="5800362"/>
            <a:ext cx="12191997" cy="307777"/>
          </a:xfrm>
          <a:prstGeom prst="rect">
            <a:avLst/>
          </a:prstGeom>
          <a:noFill/>
        </p:spPr>
        <p:txBody>
          <a:bodyPr wrap="square" rtlCol="0">
            <a:spAutoFit/>
          </a:bodyPr>
          <a:lstStyle/>
          <a:p>
            <a:pPr algn="ctr"/>
            <a:r>
              <a:rPr lang="en-IE" sz="1400" dirty="0">
                <a:hlinkClick r:id="rId5"/>
              </a:rPr>
              <a:t>https://lovindublin.com/restaurants/farrier-draper</a:t>
            </a:r>
            <a:endParaRPr lang="en-IE" sz="1400" dirty="0"/>
          </a:p>
        </p:txBody>
      </p:sp>
      <p:pic>
        <p:nvPicPr>
          <p:cNvPr id="18" name="Picture 8" descr="Img 7463 720">
            <a:extLst>
              <a:ext uri="{FF2B5EF4-FFF2-40B4-BE49-F238E27FC236}">
                <a16:creationId xmlns:a16="http://schemas.microsoft.com/office/drawing/2014/main" id="{56E3C1FA-4516-1944-86A8-D28473798FB0}"/>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9013" t="642" r="7044" b="587"/>
          <a:stretch/>
        </p:blipFill>
        <p:spPr bwMode="auto">
          <a:xfrm>
            <a:off x="7563173" y="0"/>
            <a:ext cx="4628824" cy="4773477"/>
          </a:xfrm>
          <a:prstGeom prst="rect">
            <a:avLst/>
          </a:prstGeom>
          <a:noFill/>
          <a:extLst>
            <a:ext uri="{909E8E84-426E-40DD-AFC4-6F175D3DCCD1}">
              <a14:hiddenFill xmlns:a14="http://schemas.microsoft.com/office/drawing/2010/main">
                <a:solidFill>
                  <a:srgbClr val="FFFFFF"/>
                </a:solidFill>
              </a14:hiddenFill>
            </a:ext>
          </a:extLst>
        </p:spPr>
      </p:pic>
      <p:sp>
        <p:nvSpPr>
          <p:cNvPr id="19" name="Rectangle 18">
            <a:extLst>
              <a:ext uri="{FF2B5EF4-FFF2-40B4-BE49-F238E27FC236}">
                <a16:creationId xmlns:a16="http://schemas.microsoft.com/office/drawing/2014/main" id="{BC30B8AC-5989-6141-A4A4-80DB0BE338A9}"/>
              </a:ext>
            </a:extLst>
          </p:cNvPr>
          <p:cNvSpPr/>
          <p:nvPr/>
        </p:nvSpPr>
        <p:spPr>
          <a:xfrm rot="183669">
            <a:off x="-598948" y="4491125"/>
            <a:ext cx="11760665"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 Placeholder 2">
            <a:extLst>
              <a:ext uri="{FF2B5EF4-FFF2-40B4-BE49-F238E27FC236}">
                <a16:creationId xmlns:a16="http://schemas.microsoft.com/office/drawing/2014/main" id="{6C40B20F-738B-0541-9D51-67C599A51500}"/>
              </a:ext>
            </a:extLst>
          </p:cNvPr>
          <p:cNvSpPr txBox="1">
            <a:spLocks/>
          </p:cNvSpPr>
          <p:nvPr/>
        </p:nvSpPr>
        <p:spPr>
          <a:xfrm rot="183669">
            <a:off x="-112108" y="4666418"/>
            <a:ext cx="11605473" cy="2267890"/>
          </a:xfrm>
          <a:prstGeom prst="rect">
            <a:avLst/>
          </a:prstGeom>
        </p:spPr>
        <p:txBody>
          <a:bodyPr>
            <a:norm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3200" b="1" dirty="0">
                <a:solidFill>
                  <a:schemeClr val="bg1"/>
                </a:solidFill>
              </a:rPr>
              <a:t>Studium przypadku</a:t>
            </a:r>
            <a:r>
              <a:rPr lang="en-IE" sz="3200" b="1" dirty="0">
                <a:solidFill>
                  <a:schemeClr val="bg1"/>
                </a:solidFill>
              </a:rPr>
              <a:t> 1: </a:t>
            </a:r>
            <a:r>
              <a:rPr lang="pl-PL" sz="3200" dirty="0">
                <a:solidFill>
                  <a:schemeClr val="bg1"/>
                </a:solidFill>
              </a:rPr>
              <a:t>Bar i restauracja</a:t>
            </a:r>
            <a:r>
              <a:rPr lang="pl-PL" sz="3200" b="1" dirty="0">
                <a:solidFill>
                  <a:schemeClr val="bg1"/>
                </a:solidFill>
              </a:rPr>
              <a:t> </a:t>
            </a:r>
            <a:r>
              <a:rPr lang="en-IE" sz="3200" dirty="0">
                <a:solidFill>
                  <a:schemeClr val="bg1"/>
                </a:solidFill>
              </a:rPr>
              <a:t>Farrier &amp; </a:t>
            </a:r>
            <a:r>
              <a:rPr lang="en-IE" sz="3200" dirty="0" err="1">
                <a:solidFill>
                  <a:schemeClr val="bg1"/>
                </a:solidFill>
              </a:rPr>
              <a:t>Frapper</a:t>
            </a:r>
            <a:r>
              <a:rPr lang="en-IE" sz="3200" dirty="0">
                <a:solidFill>
                  <a:schemeClr val="bg1"/>
                </a:solidFill>
              </a:rPr>
              <a:t>, </a:t>
            </a:r>
            <a:r>
              <a:rPr lang="pl-PL" sz="3200" dirty="0">
                <a:solidFill>
                  <a:schemeClr val="bg1"/>
                </a:solidFill>
              </a:rPr>
              <a:t>Irlandia</a:t>
            </a:r>
            <a:endParaRPr lang="en-IE" sz="3200" dirty="0">
              <a:solidFill>
                <a:schemeClr val="bg1"/>
              </a:solidFill>
            </a:endParaRPr>
          </a:p>
        </p:txBody>
      </p:sp>
    </p:spTree>
    <p:extLst>
      <p:ext uri="{BB962C8B-B14F-4D97-AF65-F5344CB8AC3E}">
        <p14:creationId xmlns:p14="http://schemas.microsoft.com/office/powerpoint/2010/main" val="209708501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47500" lnSpcReduction="20000"/>
          </a:bodyPr>
          <a:lstStyle/>
          <a:p>
            <a:r>
              <a:rPr lang="pl-PL" b="1" dirty="0"/>
              <a:t>Studium przypadku </a:t>
            </a:r>
            <a:r>
              <a:rPr lang="en-IE" b="1" dirty="0"/>
              <a:t>3: </a:t>
            </a:r>
            <a:r>
              <a:rPr lang="en-IE" dirty="0"/>
              <a:t>Street Art –</a:t>
            </a:r>
            <a:r>
              <a:rPr lang="pl-PL" dirty="0"/>
              <a:t> Oprowadzanie</a:t>
            </a:r>
            <a:r>
              <a:rPr lang="en-IE" dirty="0"/>
              <a:t> Walk &amp; Talk</a:t>
            </a:r>
          </a:p>
          <a:p>
            <a:r>
              <a:rPr lang="pl-PL" dirty="0"/>
              <a:t>Plakaty I Książki</a:t>
            </a:r>
            <a:r>
              <a:rPr lang="en-IE" dirty="0"/>
              <a:t>, </a:t>
            </a:r>
            <a:r>
              <a:rPr lang="pl-PL" dirty="0"/>
              <a:t>Wystawy</a:t>
            </a:r>
            <a:r>
              <a:rPr lang="en-IE" dirty="0"/>
              <a:t>, </a:t>
            </a:r>
            <a:r>
              <a:rPr lang="pl-PL" dirty="0"/>
              <a:t>Warsztaty</a:t>
            </a:r>
            <a:r>
              <a:rPr lang="en-IE" dirty="0"/>
              <a:t> – </a:t>
            </a:r>
            <a:r>
              <a:rPr lang="pl-PL" dirty="0"/>
              <a:t>Irlandia Północna.</a:t>
            </a:r>
            <a:endParaRPr lang="en-IE"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721020" y="1771220"/>
            <a:ext cx="11156241" cy="3971854"/>
          </a:xfrm>
        </p:spPr>
        <p:txBody>
          <a:bodyPr/>
          <a:lstStyle/>
          <a:p>
            <a:r>
              <a:rPr lang="pl-PL" dirty="0"/>
              <a:t>Galeria Ludowa (</a:t>
            </a:r>
            <a:r>
              <a:rPr lang="pl-PL" dirty="0" err="1"/>
              <a:t>People’s</a:t>
            </a:r>
            <a:r>
              <a:rPr lang="pl-PL" dirty="0"/>
              <a:t> Gallery) powstała dzięki pracy trzech twórców fresków, Toma Kelly, Williama Kelly i Kevina </a:t>
            </a:r>
            <a:r>
              <a:rPr lang="pl-PL" dirty="0" err="1"/>
              <a:t>Hassona</a:t>
            </a:r>
            <a:r>
              <a:rPr lang="en-IE" dirty="0"/>
              <a:t>. </a:t>
            </a:r>
            <a:r>
              <a:rPr lang="pl-PL" dirty="0"/>
              <a:t>Artyści pracowali nad nią od 1994 roku.</a:t>
            </a:r>
            <a:endParaRPr lang="en-IE" dirty="0"/>
          </a:p>
          <a:p>
            <a:r>
              <a:rPr lang="pl-PL" dirty="0"/>
              <a:t>Składa się ona z serii murali zajmujących całą powierzchnię, które opisujących kluczowe wydarzenia znane jako ‚</a:t>
            </a:r>
            <a:r>
              <a:rPr lang="pl-PL" b="1" dirty="0"/>
              <a:t>Problemy/</a:t>
            </a:r>
            <a:r>
              <a:rPr lang="pl-PL" b="1" dirty="0" err="1"/>
              <a:t>Troubles</a:t>
            </a:r>
            <a:r>
              <a:rPr lang="pl-PL" b="1" dirty="0"/>
              <a:t>’ </a:t>
            </a:r>
            <a:r>
              <a:rPr lang="pl-PL" dirty="0"/>
              <a:t>w Irlandii Północnej podczas Października 1968 roku. Dwanaście murali zajmuje całą długość ulicy </a:t>
            </a:r>
            <a:r>
              <a:rPr lang="pl-PL" dirty="0" err="1"/>
              <a:t>Rossville</a:t>
            </a:r>
            <a:r>
              <a:rPr lang="pl-PL" dirty="0"/>
              <a:t> w samym centrum </a:t>
            </a:r>
            <a:r>
              <a:rPr lang="pl-PL" dirty="0" err="1"/>
              <a:t>Bogside</a:t>
            </a:r>
            <a:r>
              <a:rPr lang="pl-PL" dirty="0"/>
              <a:t>, składając się na unikalną atrakcję turystyczną. Tysiące turystów kupuje tu pamiątki takie jak plakaty.</a:t>
            </a:r>
            <a:endParaRPr lang="en-IE" dirty="0"/>
          </a:p>
          <a:p>
            <a:r>
              <a:rPr lang="pl-PL" dirty="0"/>
              <a:t>Galeria i studio</a:t>
            </a:r>
            <a:r>
              <a:rPr lang="pl-PL" b="1" dirty="0"/>
              <a:t> „</a:t>
            </a:r>
            <a:r>
              <a:rPr lang="en-IE" b="1" dirty="0"/>
              <a:t>The Bogside Artists</a:t>
            </a:r>
            <a:r>
              <a:rPr lang="pl-PL" b="1" dirty="0"/>
              <a:t>”</a:t>
            </a:r>
            <a:r>
              <a:rPr lang="pl-PL" dirty="0"/>
              <a:t> to popularny punkt zarówno dla turystów </a:t>
            </a:r>
            <a:br>
              <a:rPr lang="pl-PL" dirty="0"/>
            </a:br>
            <a:r>
              <a:rPr lang="pl-PL" dirty="0"/>
              <a:t>jak i miejscowych. Studio znajduje się w centrum </a:t>
            </a:r>
            <a:r>
              <a:rPr lang="pl-PL" dirty="0" err="1"/>
              <a:t>Bogside</a:t>
            </a:r>
            <a:r>
              <a:rPr lang="pl-PL" dirty="0"/>
              <a:t> i prowadzi warsztaty </a:t>
            </a:r>
            <a:br>
              <a:rPr lang="pl-PL" dirty="0"/>
            </a:br>
            <a:r>
              <a:rPr lang="pl-PL" dirty="0"/>
              <a:t>z tworzenia murali oraz prezentuje swoje prace. Każdego roku odwiedzają je tysiące turystów.</a:t>
            </a:r>
            <a:endParaRPr lang="en-IE" dirty="0"/>
          </a:p>
          <a:p>
            <a:r>
              <a:rPr lang="pl-PL" dirty="0"/>
              <a:t>Zobacz serial TV </a:t>
            </a:r>
            <a:r>
              <a:rPr lang="en-IE" dirty="0">
                <a:hlinkClick r:id="rId3"/>
              </a:rPr>
              <a:t>Derry Girls</a:t>
            </a:r>
            <a:r>
              <a:rPr lang="pl-PL" dirty="0"/>
              <a:t>.</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4"/>
              </a:rPr>
              <a:t>http://www.bogsideartists.com/</a:t>
            </a:r>
            <a:endParaRPr lang="en-IE" sz="1400" dirty="0"/>
          </a:p>
        </p:txBody>
      </p:sp>
    </p:spTree>
    <p:extLst>
      <p:ext uri="{BB962C8B-B14F-4D97-AF65-F5344CB8AC3E}">
        <p14:creationId xmlns:p14="http://schemas.microsoft.com/office/powerpoint/2010/main" val="238859803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6" name="Picture 4" descr="Derry Murals - The People's Gallery in the Bogside">
            <a:extLst>
              <a:ext uri="{FF2B5EF4-FFF2-40B4-BE49-F238E27FC236}">
                <a16:creationId xmlns:a16="http://schemas.microsoft.com/office/drawing/2014/main" id="{9B8AE5AE-4B52-4552-A7AE-8F05763DC9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0056" r="7305"/>
          <a:stretch/>
        </p:blipFill>
        <p:spPr bwMode="auto">
          <a:xfrm>
            <a:off x="7633699" y="1434353"/>
            <a:ext cx="3933262" cy="3532094"/>
          </a:xfrm>
          <a:prstGeom prst="rect">
            <a:avLst/>
          </a:prstGeom>
          <a:noFill/>
          <a:extLst>
            <a:ext uri="{909E8E84-426E-40DD-AFC4-6F175D3DCCD1}">
              <a14:hiddenFill xmlns:a14="http://schemas.microsoft.com/office/drawing/2010/main">
                <a:solidFill>
                  <a:srgbClr val="FFFFFF"/>
                </a:solidFill>
              </a14:hiddenFill>
            </a:ext>
          </a:extLst>
        </p:spPr>
      </p:pic>
      <p:sp>
        <p:nvSpPr>
          <p:cNvPr id="2" name="Text Placeholder 1">
            <a:extLst>
              <a:ext uri="{FF2B5EF4-FFF2-40B4-BE49-F238E27FC236}">
                <a16:creationId xmlns:a16="http://schemas.microsoft.com/office/drawing/2014/main" id="{E13611D3-38FE-4BA4-A748-F64F39DC5307}"/>
              </a:ext>
            </a:extLst>
          </p:cNvPr>
          <p:cNvSpPr>
            <a:spLocks noGrp="1"/>
          </p:cNvSpPr>
          <p:nvPr>
            <p:ph type="body" sz="quarter" idx="10"/>
          </p:nvPr>
        </p:nvSpPr>
        <p:spPr>
          <a:xfrm rot="285998">
            <a:off x="-11814" y="680320"/>
            <a:ext cx="6234403" cy="953823"/>
          </a:xfrm>
        </p:spPr>
        <p:txBody>
          <a:bodyPr>
            <a:normAutofit fontScale="55000" lnSpcReduction="20000"/>
          </a:bodyPr>
          <a:lstStyle/>
          <a:p>
            <a:r>
              <a:rPr lang="pl-PL" b="1" dirty="0"/>
              <a:t>Studium przypadku </a:t>
            </a:r>
            <a:r>
              <a:rPr lang="en-IE" b="1" dirty="0"/>
              <a:t>3: </a:t>
            </a:r>
            <a:r>
              <a:rPr lang="en-IE" dirty="0"/>
              <a:t>Street Art –</a:t>
            </a:r>
            <a:r>
              <a:rPr lang="pl-PL" dirty="0"/>
              <a:t> Oprowadzanie</a:t>
            </a:r>
            <a:r>
              <a:rPr lang="en-IE" dirty="0"/>
              <a:t> Walk </a:t>
            </a:r>
            <a:r>
              <a:rPr lang="pl-PL" dirty="0"/>
              <a:t/>
            </a:r>
            <a:br>
              <a:rPr lang="pl-PL" dirty="0"/>
            </a:br>
            <a:r>
              <a:rPr lang="en-IE" dirty="0"/>
              <a:t>&amp; Talk</a:t>
            </a:r>
            <a:r>
              <a:rPr lang="pl-PL" dirty="0"/>
              <a:t>. Plakaty i Książki</a:t>
            </a:r>
            <a:r>
              <a:rPr lang="en-IE" dirty="0"/>
              <a:t>, </a:t>
            </a:r>
            <a:r>
              <a:rPr lang="pl-PL" dirty="0"/>
              <a:t>Wystawy</a:t>
            </a:r>
            <a:r>
              <a:rPr lang="en-IE" dirty="0"/>
              <a:t>, </a:t>
            </a:r>
            <a:r>
              <a:rPr lang="pl-PL" dirty="0"/>
              <a:t>Warsztaty</a:t>
            </a:r>
            <a:r>
              <a:rPr lang="en-IE" dirty="0"/>
              <a:t> – </a:t>
            </a:r>
            <a:r>
              <a:rPr lang="pl-PL" dirty="0"/>
              <a:t>Irlandia Północna</a:t>
            </a:r>
            <a:endParaRPr lang="en-IE" dirty="0"/>
          </a:p>
        </p:txBody>
      </p:sp>
      <p:pic>
        <p:nvPicPr>
          <p:cNvPr id="8194" name="Picture 2">
            <a:extLst>
              <a:ext uri="{FF2B5EF4-FFF2-40B4-BE49-F238E27FC236}">
                <a16:creationId xmlns:a16="http://schemas.microsoft.com/office/drawing/2014/main" id="{D98D459A-317E-4D95-8878-E54089741D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3169" y="1726393"/>
            <a:ext cx="6629400" cy="4419600"/>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Bogside Artists - Bloody Sunday">
            <a:extLst>
              <a:ext uri="{FF2B5EF4-FFF2-40B4-BE49-F238E27FC236}">
                <a16:creationId xmlns:a16="http://schemas.microsoft.com/office/drawing/2014/main" id="{65FA615F-4FCB-4B69-810E-5DDC260AD2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69739" y="3644153"/>
            <a:ext cx="2295525" cy="2857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00D5D23-724D-4DB8-B13F-46DAC0B9B723}"/>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6"/>
              </a:rPr>
              <a:t>http://www.bogsideartists.com/</a:t>
            </a:r>
            <a:endParaRPr lang="en-IE" sz="1400" dirty="0"/>
          </a:p>
        </p:txBody>
      </p:sp>
    </p:spTree>
    <p:extLst>
      <p:ext uri="{BB962C8B-B14F-4D97-AF65-F5344CB8AC3E}">
        <p14:creationId xmlns:p14="http://schemas.microsoft.com/office/powerpoint/2010/main" val="213565717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6EA39EB6-D867-4AC1-A5E4-449C3D5FAE2E}"/>
              </a:ext>
            </a:extLst>
          </p:cNvPr>
          <p:cNvSpPr txBox="1"/>
          <p:nvPr/>
        </p:nvSpPr>
        <p:spPr>
          <a:xfrm>
            <a:off x="4823012" y="6294384"/>
            <a:ext cx="7126941" cy="307777"/>
          </a:xfrm>
          <a:prstGeom prst="rect">
            <a:avLst/>
          </a:prstGeom>
          <a:noFill/>
        </p:spPr>
        <p:txBody>
          <a:bodyPr wrap="square" rtlCol="0">
            <a:spAutoFit/>
          </a:bodyPr>
          <a:lstStyle/>
          <a:p>
            <a:pPr algn="r"/>
            <a:r>
              <a:rPr lang="en-IE" sz="1400" dirty="0">
                <a:hlinkClick r:id="rId3"/>
              </a:rPr>
              <a:t>http://www.bogsideartists.com/</a:t>
            </a:r>
            <a:endParaRPr lang="en-IE" sz="1400" dirty="0"/>
          </a:p>
        </p:txBody>
      </p:sp>
      <p:sp>
        <p:nvSpPr>
          <p:cNvPr id="19" name="Rectangle 18">
            <a:extLst>
              <a:ext uri="{FF2B5EF4-FFF2-40B4-BE49-F238E27FC236}">
                <a16:creationId xmlns:a16="http://schemas.microsoft.com/office/drawing/2014/main" id="{BF779A89-13E0-E94F-983E-B813130F2956}"/>
              </a:ext>
            </a:extLst>
          </p:cNvPr>
          <p:cNvSpPr/>
          <p:nvPr/>
        </p:nvSpPr>
        <p:spPr>
          <a:xfrm rot="285998">
            <a:off x="-189134" y="1009007"/>
            <a:ext cx="9552700" cy="82592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56C39017-43DF-8641-A23E-4E6ADB787B31}"/>
              </a:ext>
            </a:extLst>
          </p:cNvPr>
          <p:cNvSpPr/>
          <p:nvPr/>
        </p:nvSpPr>
        <p:spPr>
          <a:xfrm rot="285998">
            <a:off x="-177615" y="464680"/>
            <a:ext cx="10033079"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2">
            <a:extLst>
              <a:ext uri="{FF2B5EF4-FFF2-40B4-BE49-F238E27FC236}">
                <a16:creationId xmlns:a16="http://schemas.microsoft.com/office/drawing/2014/main" id="{8F800953-DDA2-734E-A4D5-9E1FE3625488}"/>
              </a:ext>
            </a:extLst>
          </p:cNvPr>
          <p:cNvSpPr txBox="1">
            <a:spLocks/>
          </p:cNvSpPr>
          <p:nvPr/>
        </p:nvSpPr>
        <p:spPr>
          <a:xfrm rot="285998">
            <a:off x="334376" y="480477"/>
            <a:ext cx="10403119" cy="581754"/>
          </a:xfrm>
          <a:prstGeom prst="rect">
            <a:avLst/>
          </a:prstGeom>
        </p:spPr>
        <p:txBody>
          <a:bodyPr>
            <a:noAutofit/>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sz="2400" b="1" dirty="0">
                <a:solidFill>
                  <a:schemeClr val="bg1"/>
                </a:solidFill>
              </a:rPr>
              <a:t>Studium przypadku </a:t>
            </a:r>
            <a:r>
              <a:rPr lang="en-IE" sz="2400" b="1" dirty="0">
                <a:solidFill>
                  <a:schemeClr val="bg1"/>
                </a:solidFill>
              </a:rPr>
              <a:t>3: </a:t>
            </a:r>
            <a:r>
              <a:rPr lang="en-IE" sz="2400" dirty="0">
                <a:solidFill>
                  <a:schemeClr val="bg1"/>
                </a:solidFill>
              </a:rPr>
              <a:t>Street Art –</a:t>
            </a:r>
            <a:r>
              <a:rPr lang="pl-PL" sz="2400" dirty="0">
                <a:solidFill>
                  <a:schemeClr val="bg1"/>
                </a:solidFill>
              </a:rPr>
              <a:t> Oprowadzanie</a:t>
            </a:r>
            <a:r>
              <a:rPr lang="en-IE" sz="2400" dirty="0">
                <a:solidFill>
                  <a:schemeClr val="bg1"/>
                </a:solidFill>
              </a:rPr>
              <a:t> Walk </a:t>
            </a:r>
            <a:endParaRPr lang="pl-PL" sz="2400" dirty="0">
              <a:solidFill>
                <a:schemeClr val="bg1"/>
              </a:solidFill>
            </a:endParaRPr>
          </a:p>
          <a:p>
            <a:r>
              <a:rPr lang="en-IE" sz="2400" dirty="0">
                <a:solidFill>
                  <a:schemeClr val="bg1"/>
                </a:solidFill>
              </a:rPr>
              <a:t>&amp; Talk</a:t>
            </a:r>
            <a:r>
              <a:rPr lang="pl-PL" sz="2400" dirty="0">
                <a:solidFill>
                  <a:schemeClr val="bg1"/>
                </a:solidFill>
              </a:rPr>
              <a:t>. Plakaty i Książki</a:t>
            </a:r>
            <a:r>
              <a:rPr lang="en-IE" sz="2400" dirty="0">
                <a:solidFill>
                  <a:schemeClr val="bg1"/>
                </a:solidFill>
              </a:rPr>
              <a:t>, </a:t>
            </a:r>
            <a:r>
              <a:rPr lang="pl-PL" sz="2400" dirty="0">
                <a:solidFill>
                  <a:schemeClr val="bg1"/>
                </a:solidFill>
              </a:rPr>
              <a:t>Wystawy</a:t>
            </a:r>
            <a:r>
              <a:rPr lang="en-IE" sz="2400" dirty="0">
                <a:solidFill>
                  <a:schemeClr val="bg1"/>
                </a:solidFill>
              </a:rPr>
              <a:t>, </a:t>
            </a:r>
            <a:r>
              <a:rPr lang="pl-PL" sz="2400" dirty="0">
                <a:solidFill>
                  <a:schemeClr val="bg1"/>
                </a:solidFill>
              </a:rPr>
              <a:t>Warsztaty</a:t>
            </a:r>
            <a:r>
              <a:rPr lang="en-IE" sz="2400" dirty="0">
                <a:solidFill>
                  <a:schemeClr val="bg1"/>
                </a:solidFill>
              </a:rPr>
              <a:t> – </a:t>
            </a:r>
            <a:r>
              <a:rPr lang="pl-PL" sz="2400" dirty="0">
                <a:solidFill>
                  <a:schemeClr val="bg1"/>
                </a:solidFill>
              </a:rPr>
              <a:t>Irlandia Północna</a:t>
            </a:r>
            <a:endParaRPr lang="en-IE" sz="2400" dirty="0">
              <a:solidFill>
                <a:schemeClr val="bg1"/>
              </a:solidFill>
            </a:endParaRPr>
          </a:p>
        </p:txBody>
      </p:sp>
      <p:grpSp>
        <p:nvGrpSpPr>
          <p:cNvPr id="15" name="Group 14">
            <a:extLst>
              <a:ext uri="{FF2B5EF4-FFF2-40B4-BE49-F238E27FC236}">
                <a16:creationId xmlns:a16="http://schemas.microsoft.com/office/drawing/2014/main" id="{F393411B-8AE1-414C-9355-286E72F145F7}"/>
              </a:ext>
            </a:extLst>
          </p:cNvPr>
          <p:cNvGrpSpPr/>
          <p:nvPr/>
        </p:nvGrpSpPr>
        <p:grpSpPr>
          <a:xfrm>
            <a:off x="536583" y="1289329"/>
            <a:ext cx="8101265" cy="5158943"/>
            <a:chOff x="852879" y="643466"/>
            <a:chExt cx="9758895" cy="6214533"/>
          </a:xfrm>
        </p:grpSpPr>
        <p:pic>
          <p:nvPicPr>
            <p:cNvPr id="16" name="Picture 15" descr="A picture containing monitor, sitting, indoor, screen&#10;&#10;Description automatically generated">
              <a:extLst>
                <a:ext uri="{FF2B5EF4-FFF2-40B4-BE49-F238E27FC236}">
                  <a16:creationId xmlns:a16="http://schemas.microsoft.com/office/drawing/2014/main" id="{1439003D-F110-4343-A58C-0CA6245F6921}"/>
                </a:ext>
              </a:extLst>
            </p:cNvPr>
            <p:cNvPicPr/>
            <p:nvPr/>
          </p:nvPicPr>
          <p:blipFill rotWithShape="1">
            <a:blip r:embed="rId4"/>
            <a:srcRect l="4792" t="12636" r="6089" b="14423"/>
            <a:stretch/>
          </p:blipFill>
          <p:spPr>
            <a:xfrm>
              <a:off x="852879" y="643466"/>
              <a:ext cx="9758895" cy="6214533"/>
            </a:xfrm>
            <a:prstGeom prst="rect">
              <a:avLst/>
            </a:prstGeom>
          </p:spPr>
        </p:pic>
        <p:sp>
          <p:nvSpPr>
            <p:cNvPr id="17" name="Rectangle 16">
              <a:extLst>
                <a:ext uri="{FF2B5EF4-FFF2-40B4-BE49-F238E27FC236}">
                  <a16:creationId xmlns:a16="http://schemas.microsoft.com/office/drawing/2014/main" id="{5F3C86D0-99B3-6641-A6E4-C7F9B448EFBE}"/>
                </a:ext>
              </a:extLst>
            </p:cNvPr>
            <p:cNvSpPr/>
            <p:nvPr/>
          </p:nvSpPr>
          <p:spPr>
            <a:xfrm>
              <a:off x="2167467" y="1134533"/>
              <a:ext cx="7264400" cy="4555067"/>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221732531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10"/>
          </p:nvPr>
        </p:nvSpPr>
        <p:spPr>
          <a:xfrm rot="21375402">
            <a:off x="5926719" y="625913"/>
            <a:ext cx="6521716" cy="902366"/>
          </a:xfrm>
        </p:spPr>
        <p:txBody>
          <a:bodyPr>
            <a:normAutofit lnSpcReduction="10000"/>
          </a:bodyPr>
          <a:lstStyle/>
          <a:p>
            <a:r>
              <a:rPr lang="pl-PL" sz="3000" b="1" dirty="0"/>
              <a:t>Aktywność</a:t>
            </a:r>
            <a:r>
              <a:rPr lang="en-IE" sz="3000" b="1" dirty="0"/>
              <a:t>: </a:t>
            </a:r>
            <a:r>
              <a:rPr lang="pl-PL" sz="3000" dirty="0"/>
              <a:t>Stwórz swoją własną wycieczkę.</a:t>
            </a:r>
            <a:endParaRPr lang="en-IE" sz="3000" dirty="0"/>
          </a:p>
          <a:p>
            <a:endParaRPr lang="en-IE" dirty="0"/>
          </a:p>
        </p:txBody>
      </p:sp>
      <p:sp>
        <p:nvSpPr>
          <p:cNvPr id="13" name="TextBox 12">
            <a:extLst>
              <a:ext uri="{FF2B5EF4-FFF2-40B4-BE49-F238E27FC236}">
                <a16:creationId xmlns:a16="http://schemas.microsoft.com/office/drawing/2014/main" id="{1E20CD44-8655-4CC7-A0D2-17FEDC002746}"/>
              </a:ext>
            </a:extLst>
          </p:cNvPr>
          <p:cNvSpPr txBox="1"/>
          <p:nvPr/>
        </p:nvSpPr>
        <p:spPr>
          <a:xfrm>
            <a:off x="550070" y="1995130"/>
            <a:ext cx="11496966" cy="4431983"/>
          </a:xfrm>
          <a:prstGeom prst="rect">
            <a:avLst/>
          </a:prstGeom>
          <a:noFill/>
        </p:spPr>
        <p:txBody>
          <a:bodyPr wrap="square" rtlCol="0">
            <a:spAutoFit/>
          </a:bodyPr>
          <a:lstStyle/>
          <a:p>
            <a:r>
              <a:rPr lang="pl-PL" sz="2800" b="1" dirty="0">
                <a:solidFill>
                  <a:srgbClr val="1268B3"/>
                </a:solidFill>
              </a:rPr>
              <a:t>Nadszedł czas na stworzenie naszych własnych wycieczek po Pop Kulturze</a:t>
            </a:r>
            <a:r>
              <a:rPr lang="en-IE" sz="2800" b="1" dirty="0">
                <a:solidFill>
                  <a:srgbClr val="1268B3"/>
                </a:solidFill>
              </a:rPr>
              <a:t>!</a:t>
            </a:r>
          </a:p>
          <a:p>
            <a:endParaRPr lang="en-IE" sz="1400" b="1" dirty="0">
              <a:solidFill>
                <a:srgbClr val="1268B3"/>
              </a:solidFill>
            </a:endParaRPr>
          </a:p>
          <a:p>
            <a:pPr marL="342900" indent="-342900">
              <a:buFont typeface="+mj-lt"/>
              <a:buAutoNum type="arabicPeriod"/>
            </a:pPr>
            <a:r>
              <a:rPr lang="pl-PL" sz="2400" dirty="0">
                <a:solidFill>
                  <a:srgbClr val="4D4D4C"/>
                </a:solidFill>
              </a:rPr>
              <a:t>Zacznijcie od dwudniowej wycieczki po waszym mieście, lub okolicy.</a:t>
            </a:r>
            <a:endParaRPr lang="en-IE" sz="2400" dirty="0">
              <a:solidFill>
                <a:srgbClr val="4D4D4C"/>
              </a:solidFill>
            </a:endParaRPr>
          </a:p>
          <a:p>
            <a:pPr marL="342900" indent="-342900">
              <a:buFont typeface="+mj-lt"/>
              <a:buAutoNum type="arabicPeriod"/>
            </a:pPr>
            <a:r>
              <a:rPr lang="pl-PL" sz="2400" dirty="0">
                <a:solidFill>
                  <a:srgbClr val="4D4D4C"/>
                </a:solidFill>
              </a:rPr>
              <a:t>Wybierz miejsca i atrakcje związane z pop kulturą, które można wykorzystać.</a:t>
            </a:r>
            <a:endParaRPr lang="en-IE" sz="2400" dirty="0">
              <a:solidFill>
                <a:srgbClr val="4D4D4C"/>
              </a:solidFill>
            </a:endParaRPr>
          </a:p>
          <a:p>
            <a:pPr marL="342900" indent="-342900">
              <a:buFont typeface="Arial" panose="020B0604020202020204" pitchFamily="34" charset="0"/>
              <a:buChar char="•"/>
            </a:pPr>
            <a:r>
              <a:rPr lang="pl-PL" sz="2400" dirty="0">
                <a:solidFill>
                  <a:srgbClr val="4D4D4C"/>
                </a:solidFill>
              </a:rPr>
              <a:t>Weź za przykład studium przypadku </a:t>
            </a:r>
            <a:r>
              <a:rPr lang="en-IE" sz="2400" dirty="0">
                <a:solidFill>
                  <a:srgbClr val="4D4D4C"/>
                </a:solidFill>
                <a:hlinkClick r:id="rId3">
                  <a:extLst>
                    <a:ext uri="{A12FA001-AC4F-418D-AE19-62706E023703}">
                      <ahyp:hlinkClr xmlns:ahyp="http://schemas.microsoft.com/office/drawing/2018/hyperlinkcolor" xmlns="" val="tx"/>
                    </a:ext>
                  </a:extLst>
                </a:hlinkClick>
              </a:rPr>
              <a:t>The Selfish Years Game of Thrones Tour</a:t>
            </a:r>
            <a:r>
              <a:rPr lang="pl-PL" sz="2400" dirty="0">
                <a:solidFill>
                  <a:srgbClr val="4D4D4C"/>
                </a:solidFill>
                <a:hlinkClick r:id="rId3">
                  <a:extLst>
                    <a:ext uri="{A12FA001-AC4F-418D-AE19-62706E023703}">
                      <ahyp:hlinkClr xmlns:ahyp="http://schemas.microsoft.com/office/drawing/2018/hyperlinkcolor" xmlns="" val="tx"/>
                    </a:ext>
                  </a:extLst>
                </a:hlinkClick>
              </a:rPr>
              <a:t>.</a:t>
            </a:r>
            <a:endParaRPr lang="en-IE" sz="2400" dirty="0">
              <a:solidFill>
                <a:srgbClr val="4D4D4C"/>
              </a:solidFill>
              <a:hlinkClick r:id="rId3">
                <a:extLst>
                  <a:ext uri="{A12FA001-AC4F-418D-AE19-62706E023703}">
                    <ahyp:hlinkClr xmlns:ahyp="http://schemas.microsoft.com/office/drawing/2018/hyperlinkcolor" xmlns="" val="tx"/>
                  </a:ext>
                </a:extLst>
              </a:hlinkClick>
            </a:endParaRPr>
          </a:p>
          <a:p>
            <a:pPr marL="342900" indent="-342900">
              <a:buFont typeface="Arial" panose="020B0604020202020204" pitchFamily="34" charset="0"/>
              <a:buChar char="•"/>
            </a:pPr>
            <a:r>
              <a:rPr lang="pl-PL" sz="2400" dirty="0">
                <a:solidFill>
                  <a:srgbClr val="4D4D4C"/>
                </a:solidFill>
              </a:rPr>
              <a:t>Albo studium przypadku </a:t>
            </a:r>
            <a:r>
              <a:rPr lang="en-IE" sz="2400" dirty="0">
                <a:solidFill>
                  <a:srgbClr val="4D4D4C"/>
                </a:solidFill>
                <a:hlinkClick r:id="rId4"/>
              </a:rPr>
              <a:t>The Bogside Artists</a:t>
            </a:r>
            <a:r>
              <a:rPr lang="pl-PL" sz="2400" dirty="0">
                <a:solidFill>
                  <a:srgbClr val="4D4D4C"/>
                </a:solidFill>
              </a:rPr>
              <a:t>.</a:t>
            </a:r>
            <a:endParaRPr lang="en-IE" sz="2400" dirty="0">
              <a:solidFill>
                <a:srgbClr val="4D4D4C"/>
              </a:solidFill>
            </a:endParaRPr>
          </a:p>
          <a:p>
            <a:pPr marL="457200" indent="-457200">
              <a:buFont typeface="+mj-lt"/>
              <a:buAutoNum type="arabicPeriod" startAt="3"/>
            </a:pPr>
            <a:r>
              <a:rPr lang="pl-PL" sz="2400" dirty="0">
                <a:solidFill>
                  <a:srgbClr val="4D4D4C"/>
                </a:solidFill>
              </a:rPr>
              <a:t>Jeśli nic nie wymyśliłeś, odnieś się do istniejących wycieczek w twojej okolicy i pomyśl jakie atrakcje z pop kultury można dodać. Jak można zaadaptować te wycieczki używając powyższych przypadków?</a:t>
            </a:r>
            <a:endParaRPr lang="en-IE" sz="2400" dirty="0">
              <a:solidFill>
                <a:srgbClr val="4D4D4C"/>
              </a:solidFill>
            </a:endParaRPr>
          </a:p>
          <a:p>
            <a:pPr marL="457200" indent="-457200">
              <a:buFont typeface="+mj-lt"/>
              <a:buAutoNum type="arabicPeriod" startAt="3"/>
            </a:pPr>
            <a:r>
              <a:rPr lang="pl-PL" sz="2400" dirty="0">
                <a:solidFill>
                  <a:srgbClr val="4D4D4C"/>
                </a:solidFill>
              </a:rPr>
              <a:t>Gdybyś miał stworzyć w swojej okolicy murale oparte na pop kulturze, to jak miałyby wyglądać i w jaki sposób byś je zrobił?</a:t>
            </a:r>
            <a:endParaRPr lang="en-IE" sz="2400" dirty="0">
              <a:solidFill>
                <a:srgbClr val="4D4D4C"/>
              </a:solidFill>
            </a:endParaRPr>
          </a:p>
          <a:p>
            <a:pPr marL="457200" lvl="0" indent="-457200">
              <a:buFont typeface="+mj-lt"/>
              <a:buAutoNum type="arabicPeriod" startAt="3"/>
              <a:defRPr/>
            </a:pPr>
            <a:r>
              <a:rPr lang="pl-PL" sz="2400" dirty="0">
                <a:solidFill>
                  <a:srgbClr val="4D4D4C"/>
                </a:solidFill>
              </a:rPr>
              <a:t>Jeśli nie wiesz, jak miałaby wyglądać taka wycieczka, zajrzyj na następny slajd.</a:t>
            </a:r>
            <a:endParaRPr lang="en-IE" sz="2400" dirty="0">
              <a:solidFill>
                <a:srgbClr val="4D4D4C"/>
              </a:solidFill>
            </a:endParaRPr>
          </a:p>
        </p:txBody>
      </p:sp>
    </p:spTree>
    <p:extLst>
      <p:ext uri="{BB962C8B-B14F-4D97-AF65-F5344CB8AC3E}">
        <p14:creationId xmlns:p14="http://schemas.microsoft.com/office/powerpoint/2010/main" val="18692259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2796501-9CB6-4DCB-B79E-47723E231E2B}"/>
              </a:ext>
            </a:extLst>
          </p:cNvPr>
          <p:cNvSpPr>
            <a:spLocks noGrp="1"/>
          </p:cNvSpPr>
          <p:nvPr>
            <p:ph type="body" sz="quarter" idx="23"/>
          </p:nvPr>
        </p:nvSpPr>
        <p:spPr>
          <a:xfrm>
            <a:off x="6207505" y="2072496"/>
            <a:ext cx="5970640" cy="4061001"/>
          </a:xfrm>
        </p:spPr>
        <p:txBody>
          <a:bodyPr/>
          <a:lstStyle/>
          <a:p>
            <a:pPr>
              <a:spcBef>
                <a:spcPts val="0"/>
              </a:spcBef>
            </a:pPr>
            <a:r>
              <a:rPr lang="pl-PL" dirty="0"/>
              <a:t>Jest to proces, w którym tworzy się dużą liczbę możliwych do zrealizowania pomysłów biznesowych, które następnie ocenia się poprzez pryzmat swoich finansowych </a:t>
            </a:r>
            <a:br>
              <a:rPr lang="pl-PL" dirty="0"/>
            </a:br>
            <a:r>
              <a:rPr lang="pl-PL" dirty="0"/>
              <a:t>i społecznych celów i założeń, a następnie wybiera pomysł, który ma największe szanse realizacji. Ewaluacja pomysłów to kolejny ważny krok w tym procesie. Pomoże ci ocenić, który z wygenerowanych pomysłów jest dla ciebie. Jest to też jeden z najtrudniejszych etapów. Należy go przeprowadzić w sposób ustrukturyzowany, poświęcając mu więcej czasu, tak aby zwiększyć szanse na sukces.</a:t>
            </a:r>
            <a:endParaRPr lang="en-IE" dirty="0"/>
          </a:p>
        </p:txBody>
      </p:sp>
      <p:sp>
        <p:nvSpPr>
          <p:cNvPr id="3" name="Text Placeholder 2">
            <a:extLst>
              <a:ext uri="{FF2B5EF4-FFF2-40B4-BE49-F238E27FC236}">
                <a16:creationId xmlns:a16="http://schemas.microsoft.com/office/drawing/2014/main" id="{7751C670-A919-4DFA-AE9B-D84042515B45}"/>
              </a:ext>
            </a:extLst>
          </p:cNvPr>
          <p:cNvSpPr>
            <a:spLocks noGrp="1"/>
          </p:cNvSpPr>
          <p:nvPr>
            <p:ph type="body" sz="quarter" idx="10"/>
          </p:nvPr>
        </p:nvSpPr>
        <p:spPr>
          <a:xfrm rot="21367454">
            <a:off x="7218015" y="933319"/>
            <a:ext cx="5312686" cy="743199"/>
          </a:xfrm>
        </p:spPr>
        <p:txBody>
          <a:bodyPr>
            <a:normAutofit fontScale="62500" lnSpcReduction="20000"/>
          </a:bodyPr>
          <a:lstStyle/>
          <a:p>
            <a:pPr algn="ctr"/>
            <a:r>
              <a:rPr lang="pl-PL" b="1" dirty="0"/>
              <a:t>Generowanie Pomysłów Biznesowych</a:t>
            </a:r>
            <a:endParaRPr lang="en-IE" b="1" dirty="0"/>
          </a:p>
        </p:txBody>
      </p:sp>
      <p:pic>
        <p:nvPicPr>
          <p:cNvPr id="6" name="Picture 2">
            <a:extLst>
              <a:ext uri="{FF2B5EF4-FFF2-40B4-BE49-F238E27FC236}">
                <a16:creationId xmlns:a16="http://schemas.microsoft.com/office/drawing/2014/main" id="{80606536-B347-4207-95FF-9539384075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89902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893382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9410916A-CD3F-4FEF-818A-1505870BB28A}"/>
              </a:ext>
            </a:extLst>
          </p:cNvPr>
          <p:cNvSpPr>
            <a:spLocks noGrp="1"/>
          </p:cNvSpPr>
          <p:nvPr>
            <p:ph type="body" sz="quarter" idx="20"/>
          </p:nvPr>
        </p:nvSpPr>
        <p:spPr>
          <a:xfrm>
            <a:off x="9180922" y="2120067"/>
            <a:ext cx="2720584" cy="4169140"/>
          </a:xfrm>
        </p:spPr>
        <p:txBody>
          <a:bodyPr>
            <a:normAutofit/>
          </a:bodyPr>
          <a:lstStyle/>
          <a:p>
            <a:r>
              <a:rPr lang="pl-PL" sz="2700" dirty="0"/>
              <a:t>Wejdź na poniższy link, aby zobaczyć jak wygląda taka wycieczka</a:t>
            </a:r>
            <a:endParaRPr lang="en-IE" sz="2700" dirty="0"/>
          </a:p>
        </p:txBody>
      </p:sp>
      <p:pic>
        <p:nvPicPr>
          <p:cNvPr id="5" name="Picture 4" descr="A picture containing monitor, sitting, indoor, screen&#10;&#10;Description automatically generated">
            <a:extLst>
              <a:ext uri="{FF2B5EF4-FFF2-40B4-BE49-F238E27FC236}">
                <a16:creationId xmlns:a16="http://schemas.microsoft.com/office/drawing/2014/main" id="{DEC3BED2-8B2A-4248-9440-ED4CF91E5F6F}"/>
              </a:ext>
            </a:extLst>
          </p:cNvPr>
          <p:cNvPicPr/>
          <p:nvPr/>
        </p:nvPicPr>
        <p:blipFill rotWithShape="1">
          <a:blip r:embed="rId3"/>
          <a:srcRect l="4792" t="12636" r="6089" b="14423"/>
          <a:stretch/>
        </p:blipFill>
        <p:spPr>
          <a:xfrm>
            <a:off x="306486" y="924202"/>
            <a:ext cx="9447114" cy="5677992"/>
          </a:xfrm>
          <a:prstGeom prst="rect">
            <a:avLst/>
          </a:prstGeom>
        </p:spPr>
      </p:pic>
      <p:sp>
        <p:nvSpPr>
          <p:cNvPr id="8" name="Rectangle 7">
            <a:extLst>
              <a:ext uri="{FF2B5EF4-FFF2-40B4-BE49-F238E27FC236}">
                <a16:creationId xmlns:a16="http://schemas.microsoft.com/office/drawing/2014/main" id="{F7F013BC-8F58-9040-A50C-18807BFE622F}"/>
              </a:ext>
            </a:extLst>
          </p:cNvPr>
          <p:cNvSpPr/>
          <p:nvPr/>
        </p:nvSpPr>
        <p:spPr>
          <a:xfrm rot="21375402">
            <a:off x="9204537" y="560321"/>
            <a:ext cx="3137437" cy="825926"/>
          </a:xfrm>
          <a:prstGeom prst="rect">
            <a:avLst/>
          </a:prstGeom>
          <a:solidFill>
            <a:srgbClr val="DA212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1">
            <a:extLst>
              <a:ext uri="{FF2B5EF4-FFF2-40B4-BE49-F238E27FC236}">
                <a16:creationId xmlns:a16="http://schemas.microsoft.com/office/drawing/2014/main" id="{FE2F2290-7A4E-7949-BFAC-C913A6BD6140}"/>
              </a:ext>
            </a:extLst>
          </p:cNvPr>
          <p:cNvSpPr txBox="1">
            <a:spLocks/>
          </p:cNvSpPr>
          <p:nvPr/>
        </p:nvSpPr>
        <p:spPr>
          <a:xfrm rot="21375402">
            <a:off x="9537126" y="699184"/>
            <a:ext cx="2679552" cy="716025"/>
          </a:xfrm>
          <a:prstGeom prst="rect">
            <a:avLst/>
          </a:prstGeom>
        </p:spPr>
        <p:txBody>
          <a:bodyPr>
            <a:normAutofit/>
          </a:bodyPr>
          <a:lstStyle>
            <a:lvl1pPr marL="0" indent="0" algn="l" defTabSz="914400" rtl="0" eaLnBrk="1" latinLnBrk="0" hangingPunct="1">
              <a:lnSpc>
                <a:spcPct val="90000"/>
              </a:lnSpc>
              <a:spcBef>
                <a:spcPts val="1000"/>
              </a:spcBef>
              <a:buFont typeface="Arial"/>
              <a:buNone/>
              <a:defRPr sz="36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r>
              <a:rPr lang="pl-PL" b="1" dirty="0"/>
              <a:t>Aktywność</a:t>
            </a:r>
            <a:endParaRPr lang="en-IE" dirty="0"/>
          </a:p>
        </p:txBody>
      </p:sp>
      <p:pic>
        <p:nvPicPr>
          <p:cNvPr id="10" name="Picture 9">
            <a:hlinkClick r:id="rId4"/>
            <a:extLst>
              <a:ext uri="{FF2B5EF4-FFF2-40B4-BE49-F238E27FC236}">
                <a16:creationId xmlns:a16="http://schemas.microsoft.com/office/drawing/2014/main" id="{C30D85CE-9E90-404E-8BB8-D758C3AED389}"/>
              </a:ext>
            </a:extLst>
          </p:cNvPr>
          <p:cNvPicPr>
            <a:picLocks noChangeAspect="1"/>
          </p:cNvPicPr>
          <p:nvPr/>
        </p:nvPicPr>
        <p:blipFill>
          <a:blip r:embed="rId5"/>
          <a:stretch>
            <a:fillRect/>
          </a:stretch>
        </p:blipFill>
        <p:spPr>
          <a:xfrm>
            <a:off x="1525278" y="1353836"/>
            <a:ext cx="7121766" cy="4269779"/>
          </a:xfrm>
          <a:prstGeom prst="rect">
            <a:avLst/>
          </a:prstGeom>
        </p:spPr>
      </p:pic>
    </p:spTree>
    <p:extLst>
      <p:ext uri="{BB962C8B-B14F-4D97-AF65-F5344CB8AC3E}">
        <p14:creationId xmlns:p14="http://schemas.microsoft.com/office/powerpoint/2010/main" val="41332974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F166011-5666-4A97-9D37-D165E1349BEE}"/>
              </a:ext>
            </a:extLst>
          </p:cNvPr>
          <p:cNvSpPr>
            <a:spLocks noGrp="1"/>
          </p:cNvSpPr>
          <p:nvPr>
            <p:ph type="body" sz="quarter" idx="10"/>
          </p:nvPr>
        </p:nvSpPr>
        <p:spPr/>
        <p:txBody>
          <a:bodyPr>
            <a:normAutofit fontScale="77500" lnSpcReduction="20000"/>
          </a:bodyPr>
          <a:lstStyle/>
          <a:p>
            <a:r>
              <a:rPr lang="pl-PL" b="1" dirty="0"/>
              <a:t>Studium Przypadku 4 – Wycieczki Jednodniowe</a:t>
            </a:r>
            <a:endParaRPr lang="en-US" dirty="0"/>
          </a:p>
          <a:p>
            <a:endParaRPr lang="en-IE" dirty="0"/>
          </a:p>
        </p:txBody>
      </p:sp>
      <p:sp>
        <p:nvSpPr>
          <p:cNvPr id="3" name="Text Placeholder 2">
            <a:extLst>
              <a:ext uri="{FF2B5EF4-FFF2-40B4-BE49-F238E27FC236}">
                <a16:creationId xmlns:a16="http://schemas.microsoft.com/office/drawing/2014/main" id="{EA8949FB-4801-4BA2-AA36-DCE63E41D607}"/>
              </a:ext>
            </a:extLst>
          </p:cNvPr>
          <p:cNvSpPr>
            <a:spLocks noGrp="1"/>
          </p:cNvSpPr>
          <p:nvPr>
            <p:ph type="body" sz="quarter" idx="20"/>
          </p:nvPr>
        </p:nvSpPr>
        <p:spPr>
          <a:xfrm>
            <a:off x="658269" y="2120067"/>
            <a:ext cx="4976428" cy="4169140"/>
          </a:xfrm>
        </p:spPr>
        <p:txBody>
          <a:bodyPr/>
          <a:lstStyle/>
          <a:p>
            <a:pPr marL="0" indent="0">
              <a:buNone/>
            </a:pPr>
            <a:r>
              <a:rPr lang="pl-PL" sz="2300" b="1" dirty="0">
                <a:solidFill>
                  <a:srgbClr val="DA2128"/>
                </a:solidFill>
              </a:rPr>
              <a:t>Wycieczki jednodniowe po lokacjach filmowych</a:t>
            </a:r>
            <a:endParaRPr lang="en-US" sz="2300" b="1" dirty="0">
              <a:solidFill>
                <a:srgbClr val="DA2128"/>
              </a:solidFill>
            </a:endParaRPr>
          </a:p>
          <a:p>
            <a:pPr marL="0" indent="0">
              <a:buNone/>
            </a:pPr>
            <a:r>
              <a:rPr lang="pl-PL" sz="2300" dirty="0"/>
              <a:t>W tych jednodniowych wycieczkach oprowadzimy cię po lokacjach filmowych. T</a:t>
            </a:r>
            <a:r>
              <a:rPr lang="en-US" sz="2300" dirty="0"/>
              <a:t>he Garden Of Ireland</a:t>
            </a:r>
            <a:r>
              <a:rPr lang="pl-PL" sz="2300" dirty="0"/>
              <a:t>’, jest to idealna oferta dla fanów filmu </a:t>
            </a:r>
            <a:r>
              <a:rPr lang="pl-PL" sz="2300" dirty="0" err="1"/>
              <a:t>Braveheart</a:t>
            </a:r>
            <a:r>
              <a:rPr lang="pl-PL" sz="2300" dirty="0"/>
              <a:t>, Wikingowie czy Excalibur. Weź udział w najlepszych wycieczkach wokół najlepszych lokacji na Wschodnim Wybrzeżu </a:t>
            </a:r>
            <a:r>
              <a:rPr lang="en-US" sz="2300" u="sng" dirty="0">
                <a:hlinkClick r:id="rId2"/>
              </a:rPr>
              <a:t>www.daytoursunplugged.ie</a:t>
            </a:r>
            <a:endParaRPr lang="en-US" sz="2300" dirty="0"/>
          </a:p>
          <a:p>
            <a:pPr marL="0" indent="0">
              <a:buNone/>
            </a:pPr>
            <a:r>
              <a:rPr lang="en-IE" sz="2300" dirty="0">
                <a:hlinkClick r:id="rId3"/>
              </a:rPr>
              <a:t>Other film locations Ireland</a:t>
            </a:r>
            <a:endParaRPr lang="en-IE" sz="2300" dirty="0"/>
          </a:p>
        </p:txBody>
      </p:sp>
      <p:pic>
        <p:nvPicPr>
          <p:cNvPr id="4" name="Picture 7" descr="A picture containing monitor, sitting, indoor, screen&#10;&#10;Description automatically generated">
            <a:extLst>
              <a:ext uri="{FF2B5EF4-FFF2-40B4-BE49-F238E27FC236}">
                <a16:creationId xmlns:a16="http://schemas.microsoft.com/office/drawing/2014/main" id="{DCE4E9B9-3956-4555-9349-E9977CBE350E}"/>
              </a:ext>
            </a:extLst>
          </p:cNvPr>
          <p:cNvPicPr/>
          <p:nvPr/>
        </p:nvPicPr>
        <p:blipFill rotWithShape="1">
          <a:blip r:embed="rId4"/>
          <a:srcRect l="4792" t="12636" r="6089" b="14423"/>
          <a:stretch/>
        </p:blipFill>
        <p:spPr>
          <a:xfrm>
            <a:off x="5013725" y="2104022"/>
            <a:ext cx="6825370" cy="4346444"/>
          </a:xfrm>
          <a:prstGeom prst="rect">
            <a:avLst/>
          </a:prstGeom>
        </p:spPr>
      </p:pic>
      <p:sp>
        <p:nvSpPr>
          <p:cNvPr id="9" name="Rectangle 3">
            <a:extLst>
              <a:ext uri="{FF2B5EF4-FFF2-40B4-BE49-F238E27FC236}">
                <a16:creationId xmlns:a16="http://schemas.microsoft.com/office/drawing/2014/main" id="{9622F18C-54A1-426D-93BD-CECF8EF8157D}"/>
              </a:ext>
            </a:extLst>
          </p:cNvPr>
          <p:cNvSpPr/>
          <p:nvPr/>
        </p:nvSpPr>
        <p:spPr>
          <a:xfrm>
            <a:off x="5887453" y="2406316"/>
            <a:ext cx="5133473" cy="3304673"/>
          </a:xfrm>
          <a:prstGeom prst="rect">
            <a:avLst/>
          </a:prstGeom>
          <a:blipFill>
            <a:blip r:embed="rId5"/>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3110483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13611D3-38FE-4BA4-A748-F64F39DC5307}"/>
              </a:ext>
            </a:extLst>
          </p:cNvPr>
          <p:cNvSpPr>
            <a:spLocks noGrp="1"/>
          </p:cNvSpPr>
          <p:nvPr>
            <p:ph type="body" sz="quarter" idx="10"/>
          </p:nvPr>
        </p:nvSpPr>
        <p:spPr/>
        <p:txBody>
          <a:bodyPr>
            <a:normAutofit fontScale="77500" lnSpcReduction="20000"/>
          </a:bodyPr>
          <a:lstStyle/>
          <a:p>
            <a:r>
              <a:rPr lang="pl-PL" b="1" dirty="0"/>
              <a:t>Studium Przypadku </a:t>
            </a:r>
            <a:r>
              <a:rPr lang="en-IE" b="1" dirty="0"/>
              <a:t>5: </a:t>
            </a:r>
            <a:r>
              <a:rPr lang="en-IE" dirty="0"/>
              <a:t>Street Art – </a:t>
            </a:r>
            <a:r>
              <a:rPr lang="en-US" altLang="en-US" dirty="0"/>
              <a:t>Łódź, </a:t>
            </a:r>
            <a:r>
              <a:rPr lang="pl-PL" dirty="0"/>
              <a:t>Polska</a:t>
            </a:r>
            <a:endParaRPr lang="en-IE" dirty="0"/>
          </a:p>
          <a:p>
            <a:endParaRPr lang="en-IE" dirty="0"/>
          </a:p>
        </p:txBody>
      </p:sp>
      <p:sp>
        <p:nvSpPr>
          <p:cNvPr id="7" name="Rectangle 2">
            <a:extLst>
              <a:ext uri="{FF2B5EF4-FFF2-40B4-BE49-F238E27FC236}">
                <a16:creationId xmlns:a16="http://schemas.microsoft.com/office/drawing/2014/main" id="{DBD5BF06-968F-4EA4-8C47-E399C2E8932B}"/>
              </a:ext>
            </a:extLst>
          </p:cNvPr>
          <p:cNvSpPr>
            <a:spLocks noChangeArrowheads="1"/>
          </p:cNvSpPr>
          <p:nvPr/>
        </p:nvSpPr>
        <p:spPr bwMode="auto">
          <a:xfrm>
            <a:off x="457200" y="2528860"/>
            <a:ext cx="5163671" cy="2929015"/>
          </a:xfrm>
          <a:prstGeom prst="rect">
            <a:avLst/>
          </a:prstGeom>
          <a:solidFill>
            <a:schemeClr val="bg1"/>
          </a:solidFill>
          <a:ln>
            <a:noFill/>
          </a:ln>
          <a:effectLst/>
        </p:spPr>
        <p:txBody>
          <a:bodyPr vert="horz" wrap="square" lIns="0" tIns="-12696" rIns="0" bIns="-12696"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pl-PL" altLang="en-US" sz="2400" dirty="0">
                <a:solidFill>
                  <a:srgbClr val="4D4D4C"/>
                </a:solidFill>
              </a:rPr>
              <a:t>W mieście Łodzi (Polska) powstaje stała wystawa </a:t>
            </a:r>
            <a:r>
              <a:rPr lang="pl-PL" altLang="en-US" sz="2400" dirty="0" err="1">
                <a:solidFill>
                  <a:srgbClr val="4D4D4C"/>
                </a:solidFill>
              </a:rPr>
              <a:t>Street</a:t>
            </a:r>
            <a:r>
              <a:rPr lang="pl-PL" altLang="en-US" sz="2400" dirty="0">
                <a:solidFill>
                  <a:srgbClr val="4D4D4C"/>
                </a:solidFill>
              </a:rPr>
              <a:t> </a:t>
            </a:r>
            <a:r>
              <a:rPr lang="pl-PL" altLang="en-US" sz="2400" dirty="0" err="1">
                <a:solidFill>
                  <a:srgbClr val="4D4D4C"/>
                </a:solidFill>
              </a:rPr>
              <a:t>Artu</a:t>
            </a:r>
            <a:r>
              <a:rPr lang="pl-PL" altLang="en-US" sz="2400" dirty="0">
                <a:solidFill>
                  <a:srgbClr val="4D4D4C"/>
                </a:solidFill>
              </a:rPr>
              <a:t>.</a:t>
            </a:r>
            <a:r>
              <a:rPr lang="en-US" altLang="en-US" sz="2400" dirty="0">
                <a:solidFill>
                  <a:srgbClr val="4D4D4C"/>
                </a:solidFill>
              </a:rPr>
              <a:t> </a:t>
            </a:r>
            <a:r>
              <a:rPr lang="pl-PL" altLang="en-US" sz="2400" dirty="0">
                <a:solidFill>
                  <a:srgbClr val="4D4D4C"/>
                </a:solidFill>
              </a:rPr>
              <a:t>Dzięki wybitnym przedstawicielom wielkopowierzchniowej sztuki, ściany miasta zapełniają się kolorami. Dzięki temu fasady zaczynają tworzyć żywe malowidło, które wprowadza kolor do zwykłego szarego krajobrazu miasta.</a:t>
            </a:r>
            <a:endParaRPr lang="en-US" altLang="en-US" sz="2400" dirty="0">
              <a:solidFill>
                <a:srgbClr val="4D4D4C"/>
              </a:solidFill>
            </a:endParaRPr>
          </a:p>
        </p:txBody>
      </p:sp>
      <p:pic>
        <p:nvPicPr>
          <p:cNvPr id="6" name="Picture 5" descr="A picture containing monitor, sitting, indoor, screen&#10;&#10;Description automatically generated">
            <a:extLst>
              <a:ext uri="{FF2B5EF4-FFF2-40B4-BE49-F238E27FC236}">
                <a16:creationId xmlns:a16="http://schemas.microsoft.com/office/drawing/2014/main" id="{E9D5210A-F87D-4E52-AD41-BB13C2C8D55F}"/>
              </a:ext>
            </a:extLst>
          </p:cNvPr>
          <p:cNvPicPr/>
          <p:nvPr/>
        </p:nvPicPr>
        <p:blipFill rotWithShape="1">
          <a:blip r:embed="rId3"/>
          <a:srcRect l="4792" t="12636" r="6089" b="14423"/>
          <a:stretch/>
        </p:blipFill>
        <p:spPr>
          <a:xfrm>
            <a:off x="5366630" y="1969382"/>
            <a:ext cx="6825370" cy="4346444"/>
          </a:xfrm>
          <a:prstGeom prst="rect">
            <a:avLst/>
          </a:prstGeom>
        </p:spPr>
      </p:pic>
      <p:pic>
        <p:nvPicPr>
          <p:cNvPr id="10" name="Picture 2">
            <a:hlinkClick r:id="rId4"/>
            <a:extLst>
              <a:ext uri="{FF2B5EF4-FFF2-40B4-BE49-F238E27FC236}">
                <a16:creationId xmlns:a16="http://schemas.microsoft.com/office/drawing/2014/main" id="{45E5869E-72FB-4F6E-B95E-CCC98359D3C9}"/>
              </a:ext>
            </a:extLst>
          </p:cNvPr>
          <p:cNvPicPr>
            <a:picLocks noChangeAspect="1"/>
          </p:cNvPicPr>
          <p:nvPr/>
        </p:nvPicPr>
        <p:blipFill rotWithShape="1">
          <a:blip r:embed="rId5"/>
          <a:srcRect l="6972" t="5723" r="10269" b="3668"/>
          <a:stretch/>
        </p:blipFill>
        <p:spPr>
          <a:xfrm>
            <a:off x="6197479" y="2344194"/>
            <a:ext cx="5163671" cy="3298346"/>
          </a:xfrm>
          <a:prstGeom prst="rect">
            <a:avLst/>
          </a:prstGeom>
        </p:spPr>
      </p:pic>
    </p:spTree>
    <p:extLst>
      <p:ext uri="{BB962C8B-B14F-4D97-AF65-F5344CB8AC3E}">
        <p14:creationId xmlns:p14="http://schemas.microsoft.com/office/powerpoint/2010/main" val="311322826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398103" y="700818"/>
            <a:ext cx="5855590" cy="799581"/>
          </a:xfrm>
        </p:spPr>
        <p:txBody>
          <a:bodyPr>
            <a:noAutofit/>
          </a:bodyPr>
          <a:lstStyle/>
          <a:p>
            <a:r>
              <a:rPr lang="pl-PL" sz="2800" b="1" dirty="0"/>
              <a:t>Studium Przypadku </a:t>
            </a:r>
            <a:r>
              <a:rPr lang="en-IE" sz="2800" b="1" dirty="0"/>
              <a:t>6 - </a:t>
            </a:r>
            <a:r>
              <a:rPr lang="en-IE" sz="2800" dirty="0"/>
              <a:t>Team of Thrones, </a:t>
            </a:r>
            <a:r>
              <a:rPr lang="pl-PL" sz="2800" dirty="0"/>
              <a:t>Wielka Brytania</a:t>
            </a:r>
            <a:endParaRPr lang="en-IE" sz="2800" dirty="0"/>
          </a:p>
        </p:txBody>
      </p:sp>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162328" y="1594418"/>
            <a:ext cx="6672105" cy="4169140"/>
          </a:xfrm>
        </p:spPr>
        <p:txBody>
          <a:bodyPr/>
          <a:lstStyle/>
          <a:p>
            <a:pPr marL="0" indent="0" fontAlgn="base">
              <a:buNone/>
            </a:pPr>
            <a:r>
              <a:rPr lang="pl-PL" sz="3200" b="1" dirty="0">
                <a:solidFill>
                  <a:srgbClr val="DA2128"/>
                </a:solidFill>
              </a:rPr>
              <a:t>Korporacyjne Budowanie Zespołów Oparte Na GOT</a:t>
            </a:r>
            <a:r>
              <a:rPr lang="en-IE" sz="3200" b="1" dirty="0">
                <a:solidFill>
                  <a:srgbClr val="DA2128"/>
                </a:solidFill>
              </a:rPr>
              <a:t>, </a:t>
            </a:r>
            <a:r>
              <a:rPr lang="pl-PL" sz="3200" b="1" dirty="0">
                <a:solidFill>
                  <a:srgbClr val="DA2128"/>
                </a:solidFill>
              </a:rPr>
              <a:t>Miejsce </a:t>
            </a:r>
            <a:r>
              <a:rPr lang="en-IE" sz="3200" b="1" dirty="0">
                <a:solidFill>
                  <a:srgbClr val="DA2128"/>
                </a:solidFill>
              </a:rPr>
              <a:t>Castle Ward </a:t>
            </a:r>
            <a:endParaRPr lang="pl-PL" sz="3200" b="1" dirty="0">
              <a:solidFill>
                <a:srgbClr val="DA2128"/>
              </a:solidFill>
            </a:endParaRPr>
          </a:p>
          <a:p>
            <a:pPr marL="0" indent="0" fontAlgn="base">
              <a:buNone/>
            </a:pPr>
            <a:r>
              <a:rPr lang="pl-PL" sz="3200" b="1" dirty="0">
                <a:solidFill>
                  <a:srgbClr val="DA2128"/>
                </a:solidFill>
              </a:rPr>
              <a:t>W Irlandii Północnej</a:t>
            </a:r>
            <a:endParaRPr lang="en-IE" sz="3200" b="1" dirty="0">
              <a:solidFill>
                <a:srgbClr val="DA2128"/>
              </a:solidFill>
            </a:endParaRPr>
          </a:p>
          <a:p>
            <a:pPr fontAlgn="base"/>
            <a:r>
              <a:rPr lang="en-IE" b="1" dirty="0">
                <a:solidFill>
                  <a:srgbClr val="1268B3"/>
                </a:solidFill>
              </a:rPr>
              <a:t>iPad</a:t>
            </a:r>
            <a:r>
              <a:rPr lang="pl-PL" b="1" dirty="0">
                <a:solidFill>
                  <a:srgbClr val="1268B3"/>
                </a:solidFill>
              </a:rPr>
              <a:t>y i kamery wideo</a:t>
            </a:r>
            <a:r>
              <a:rPr lang="en-IE" dirty="0"/>
              <a:t>– </a:t>
            </a:r>
            <a:r>
              <a:rPr lang="pl-PL" dirty="0"/>
              <a:t>Zespoły nagrywają swoją interpretację kluczowych scen za pomocą iPadów</a:t>
            </a:r>
            <a:endParaRPr lang="en-IE" dirty="0"/>
          </a:p>
          <a:p>
            <a:pPr fontAlgn="base"/>
            <a:r>
              <a:rPr lang="pl-PL" b="1" dirty="0">
                <a:solidFill>
                  <a:srgbClr val="1268B3"/>
                </a:solidFill>
              </a:rPr>
              <a:t>Rekwizyty</a:t>
            </a:r>
            <a:r>
              <a:rPr lang="en-IE" dirty="0"/>
              <a:t>– </a:t>
            </a:r>
            <a:r>
              <a:rPr lang="pl-PL" dirty="0"/>
              <a:t>Rekwizyty filmowe takie jak hełm Ogara, kostium </a:t>
            </a:r>
            <a:r>
              <a:rPr lang="pl-PL" dirty="0" err="1"/>
              <a:t>Neda</a:t>
            </a:r>
            <a:r>
              <a:rPr lang="pl-PL" dirty="0"/>
              <a:t> Starka, kostium Johna </a:t>
            </a:r>
            <a:r>
              <a:rPr lang="pl-PL" dirty="0" err="1"/>
              <a:t>Snow</a:t>
            </a:r>
            <a:r>
              <a:rPr lang="pl-PL" dirty="0"/>
              <a:t>, średniowieczne szaty, miecze i tarcze.</a:t>
            </a:r>
            <a:endParaRPr lang="en-IE" dirty="0"/>
          </a:p>
          <a:p>
            <a:pPr fontAlgn="base"/>
            <a:r>
              <a:rPr lang="en-IE" b="1" dirty="0">
                <a:solidFill>
                  <a:srgbClr val="1268B3"/>
                </a:solidFill>
              </a:rPr>
              <a:t>Roadbook</a:t>
            </a:r>
            <a:r>
              <a:rPr lang="en-IE" dirty="0"/>
              <a:t> – </a:t>
            </a:r>
            <a:r>
              <a:rPr lang="pl-PL" dirty="0"/>
              <a:t>Dokument określający wyzwania powiązane z budowaniem zespołu, mapę lokacji filmowych, ograniczenia i kryteria przyznawania punktów.</a:t>
            </a:r>
            <a:endParaRPr lang="en-IE" sz="1800" dirty="0">
              <a:solidFill>
                <a:schemeClr val="tx1">
                  <a:lumMod val="75000"/>
                  <a:lumOff val="25000"/>
                </a:schemeClr>
              </a:solidFill>
              <a:hlinkClick r:id="rId2">
                <a:extLst>
                  <a:ext uri="{A12FA001-AC4F-418D-AE19-62706E023703}">
                    <ahyp:hlinkClr xmlns:ahyp="http://schemas.microsoft.com/office/drawing/2018/hyperlinkcolor" xmlns="" val="tx"/>
                  </a:ext>
                </a:extLst>
              </a:hlinkClick>
            </a:endParaRPr>
          </a:p>
        </p:txBody>
      </p:sp>
      <p:grpSp>
        <p:nvGrpSpPr>
          <p:cNvPr id="9" name="Group 3">
            <a:extLst>
              <a:ext uri="{FF2B5EF4-FFF2-40B4-BE49-F238E27FC236}">
                <a16:creationId xmlns:a16="http://schemas.microsoft.com/office/drawing/2014/main" id="{9D820EF9-33AE-4A35-9BB5-F824670F054C}"/>
              </a:ext>
            </a:extLst>
          </p:cNvPr>
          <p:cNvGrpSpPr/>
          <p:nvPr/>
        </p:nvGrpSpPr>
        <p:grpSpPr>
          <a:xfrm>
            <a:off x="6581920" y="2724876"/>
            <a:ext cx="5610080" cy="3572539"/>
            <a:chOff x="5013725" y="2104022"/>
            <a:chExt cx="6825370" cy="4346444"/>
          </a:xfrm>
        </p:grpSpPr>
        <p:pic>
          <p:nvPicPr>
            <p:cNvPr id="10" name="Picture 6" descr="A picture containing monitor, sitting, indoor, screen&#10;&#10;Description automatically generated">
              <a:extLst>
                <a:ext uri="{FF2B5EF4-FFF2-40B4-BE49-F238E27FC236}">
                  <a16:creationId xmlns:a16="http://schemas.microsoft.com/office/drawing/2014/main" id="{2195DFC0-82F3-46C0-A3F6-66F5CE37883F}"/>
                </a:ext>
              </a:extLst>
            </p:cNvPr>
            <p:cNvPicPr/>
            <p:nvPr/>
          </p:nvPicPr>
          <p:blipFill rotWithShape="1">
            <a:blip r:embed="rId3"/>
            <a:srcRect l="4792" t="12636" r="6089" b="14423"/>
            <a:stretch/>
          </p:blipFill>
          <p:spPr>
            <a:xfrm>
              <a:off x="5013725" y="2104022"/>
              <a:ext cx="6825370" cy="4346444"/>
            </a:xfrm>
            <a:prstGeom prst="rect">
              <a:avLst/>
            </a:prstGeom>
          </p:spPr>
        </p:pic>
        <p:pic>
          <p:nvPicPr>
            <p:cNvPr id="11" name="Picture 4">
              <a:extLst>
                <a:ext uri="{FF2B5EF4-FFF2-40B4-BE49-F238E27FC236}">
                  <a16:creationId xmlns:a16="http://schemas.microsoft.com/office/drawing/2014/main" id="{E5B1C47D-C9E5-4F58-AE0B-05FDFEE630A7}"/>
                </a:ext>
              </a:extLst>
            </p:cNvPr>
            <p:cNvPicPr>
              <a:picLocks noChangeAspect="1"/>
            </p:cNvPicPr>
            <p:nvPr/>
          </p:nvPicPr>
          <p:blipFill rotWithShape="1">
            <a:blip r:embed="rId4"/>
            <a:srcRect l="3981" r="3981"/>
            <a:stretch/>
          </p:blipFill>
          <p:spPr>
            <a:xfrm>
              <a:off x="5906556" y="2422358"/>
              <a:ext cx="5088175" cy="3246719"/>
            </a:xfrm>
            <a:prstGeom prst="rect">
              <a:avLst/>
            </a:prstGeom>
            <a:ln>
              <a:noFill/>
            </a:ln>
            <a:effectLst>
              <a:outerShdw blurRad="292100" dist="139700" dir="2700000" algn="tl" rotWithShape="0">
                <a:srgbClr val="333333">
                  <a:alpha val="65000"/>
                </a:srgbClr>
              </a:outerShdw>
            </a:effectLst>
          </p:spPr>
        </p:pic>
      </p:grpSp>
    </p:spTree>
    <p:extLst>
      <p:ext uri="{BB962C8B-B14F-4D97-AF65-F5344CB8AC3E}">
        <p14:creationId xmlns:p14="http://schemas.microsoft.com/office/powerpoint/2010/main" val="388731502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55F52FE7-FCA8-3843-94B2-379B09166F48}"/>
              </a:ext>
            </a:extLst>
          </p:cNvPr>
          <p:cNvSpPr/>
          <p:nvPr/>
        </p:nvSpPr>
        <p:spPr>
          <a:xfrm rot="285998">
            <a:off x="2636899" y="822078"/>
            <a:ext cx="4992327" cy="825926"/>
          </a:xfrm>
          <a:prstGeom prst="rect">
            <a:avLst/>
          </a:prstGeom>
          <a:solidFill>
            <a:srgbClr val="1268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1">
            <a:extLst>
              <a:ext uri="{FF2B5EF4-FFF2-40B4-BE49-F238E27FC236}">
                <a16:creationId xmlns:a16="http://schemas.microsoft.com/office/drawing/2014/main" id="{E42C95EB-D60B-A64F-96BD-B4100A4A405D}"/>
              </a:ext>
            </a:extLst>
          </p:cNvPr>
          <p:cNvSpPr>
            <a:spLocks noGrp="1"/>
          </p:cNvSpPr>
          <p:nvPr>
            <p:ph type="body" sz="quarter" idx="10"/>
          </p:nvPr>
        </p:nvSpPr>
        <p:spPr>
          <a:xfrm rot="285998">
            <a:off x="444002" y="855988"/>
            <a:ext cx="7143050" cy="799581"/>
          </a:xfrm>
        </p:spPr>
        <p:txBody>
          <a:bodyPr>
            <a:normAutofit fontScale="92500" lnSpcReduction="20000"/>
          </a:bodyPr>
          <a:lstStyle/>
          <a:p>
            <a:r>
              <a:rPr lang="pl-PL" b="1" dirty="0"/>
              <a:t>Studium Przypadku </a:t>
            </a:r>
            <a:r>
              <a:rPr lang="en-IE" b="1" dirty="0"/>
              <a:t>6: </a:t>
            </a:r>
            <a:r>
              <a:rPr lang="en-IE" dirty="0"/>
              <a:t>Team of Thrones, UK</a:t>
            </a:r>
          </a:p>
        </p:txBody>
      </p:sp>
      <p:pic>
        <p:nvPicPr>
          <p:cNvPr id="14" name="Picture 13" descr="A picture containing monitor, sitting, indoor, screen&#10;&#10;Description automatically generated">
            <a:extLst>
              <a:ext uri="{FF2B5EF4-FFF2-40B4-BE49-F238E27FC236}">
                <a16:creationId xmlns:a16="http://schemas.microsoft.com/office/drawing/2014/main" id="{0B552CEE-2E84-FD44-B5F3-6106A5FC72AE}"/>
              </a:ext>
            </a:extLst>
          </p:cNvPr>
          <p:cNvPicPr/>
          <p:nvPr/>
        </p:nvPicPr>
        <p:blipFill rotWithShape="1">
          <a:blip r:embed="rId3"/>
          <a:srcRect l="4792" t="12636" r="6089" b="14423"/>
          <a:stretch/>
        </p:blipFill>
        <p:spPr>
          <a:xfrm>
            <a:off x="5278482" y="2540468"/>
            <a:ext cx="6490386" cy="4133124"/>
          </a:xfrm>
          <a:prstGeom prst="rect">
            <a:avLst/>
          </a:prstGeom>
        </p:spPr>
      </p:pic>
      <p:sp>
        <p:nvSpPr>
          <p:cNvPr id="16" name="Text Placeholder 2">
            <a:extLst>
              <a:ext uri="{FF2B5EF4-FFF2-40B4-BE49-F238E27FC236}">
                <a16:creationId xmlns:a16="http://schemas.microsoft.com/office/drawing/2014/main" id="{DC294927-EC06-F64B-AA9D-F7600687C483}"/>
              </a:ext>
            </a:extLst>
          </p:cNvPr>
          <p:cNvSpPr txBox="1">
            <a:spLocks/>
          </p:cNvSpPr>
          <p:nvPr/>
        </p:nvSpPr>
        <p:spPr>
          <a:xfrm>
            <a:off x="423132" y="1704350"/>
            <a:ext cx="11768868" cy="541370"/>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fontAlgn="base">
              <a:buNone/>
            </a:pPr>
            <a:r>
              <a:rPr lang="pl-PL" sz="2800" b="1" dirty="0">
                <a:solidFill>
                  <a:srgbClr val="DA2128"/>
                </a:solidFill>
              </a:rPr>
              <a:t>Korporacyjne Budowanie Zespołów Oparte Na GOT</a:t>
            </a:r>
            <a:r>
              <a:rPr lang="en-IE" sz="2800" b="1" dirty="0">
                <a:solidFill>
                  <a:srgbClr val="DA2128"/>
                </a:solidFill>
              </a:rPr>
              <a:t>, </a:t>
            </a:r>
            <a:r>
              <a:rPr lang="pl-PL" sz="2800" b="1" dirty="0">
                <a:solidFill>
                  <a:srgbClr val="DA2128"/>
                </a:solidFill>
              </a:rPr>
              <a:t>Miejsce </a:t>
            </a:r>
            <a:r>
              <a:rPr lang="en-IE" sz="2800" b="1" dirty="0">
                <a:solidFill>
                  <a:srgbClr val="DA2128"/>
                </a:solidFill>
              </a:rPr>
              <a:t>Castle Ward </a:t>
            </a:r>
            <a:r>
              <a:rPr lang="pl-PL" sz="2800" b="1" dirty="0">
                <a:solidFill>
                  <a:srgbClr val="DA2128"/>
                </a:solidFill>
              </a:rPr>
              <a:t/>
            </a:r>
            <a:br>
              <a:rPr lang="pl-PL" sz="2800" b="1" dirty="0">
                <a:solidFill>
                  <a:srgbClr val="DA2128"/>
                </a:solidFill>
              </a:rPr>
            </a:br>
            <a:r>
              <a:rPr lang="pl-PL" sz="2800" b="1" dirty="0">
                <a:solidFill>
                  <a:srgbClr val="DA2128"/>
                </a:solidFill>
              </a:rPr>
              <a:t>W Irlandii Północnej</a:t>
            </a:r>
            <a:endParaRPr lang="en-IE" sz="2800" b="1" dirty="0">
              <a:solidFill>
                <a:srgbClr val="DA2128"/>
              </a:solidFill>
            </a:endParaRPr>
          </a:p>
        </p:txBody>
      </p:sp>
      <p:sp>
        <p:nvSpPr>
          <p:cNvPr id="17" name="Text Placeholder 2">
            <a:extLst>
              <a:ext uri="{FF2B5EF4-FFF2-40B4-BE49-F238E27FC236}">
                <a16:creationId xmlns:a16="http://schemas.microsoft.com/office/drawing/2014/main" id="{3E937038-B494-AA4F-AF3A-5CD20C0ADCD9}"/>
              </a:ext>
            </a:extLst>
          </p:cNvPr>
          <p:cNvSpPr txBox="1">
            <a:spLocks/>
          </p:cNvSpPr>
          <p:nvPr/>
        </p:nvSpPr>
        <p:spPr>
          <a:xfrm>
            <a:off x="549048" y="2540468"/>
            <a:ext cx="5081731" cy="4481048"/>
          </a:xfrm>
          <a:prstGeom prst="rect">
            <a:avLst/>
          </a:prstGeom>
        </p:spPr>
        <p:txBody>
          <a:bodyPr vert="horz" lIns="91440" tIns="45720" rIns="91440" bIns="45720" rtlCol="0">
            <a:noAutofit/>
          </a:bodyPr>
          <a:lstStyle>
            <a:lvl1pPr marL="342900" indent="-342900" algn="l" defTabSz="914400" rtl="0" eaLnBrk="1" latinLnBrk="0" hangingPunct="1">
              <a:lnSpc>
                <a:spcPct val="90000"/>
              </a:lnSpc>
              <a:spcBef>
                <a:spcPts val="1000"/>
              </a:spcBef>
              <a:buClr>
                <a:srgbClr val="FDB614"/>
              </a:buClr>
              <a:buFont typeface="Arial" charset="0"/>
              <a:buChar char="•"/>
              <a:defRPr sz="2400" kern="1200">
                <a:solidFill>
                  <a:srgbClr val="4D4D4C"/>
                </a:solidFill>
                <a:latin typeface="+mn-lt"/>
                <a:ea typeface="+mn-ea"/>
                <a:cs typeface="+mn-cs"/>
              </a:defRPr>
            </a:lvl1pPr>
            <a:lvl2pPr marL="4572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fontAlgn="base"/>
            <a:r>
              <a:rPr lang="pl-PL" dirty="0"/>
              <a:t>W ofercie tej firmy jest nie tylko korporacyjne budowanie zespołu, ale także zakwaterowanie, wycieczki, ćwiczenia ze strzelania z łuku, ćwiczenia z rzucania toporem, wyprawy łodzią, ekskluzywne wycieczki, pamiątki, zwiedzanie, vouchery, luksusowy kamping i dodatki…</a:t>
            </a:r>
          </a:p>
          <a:p>
            <a:pPr fontAlgn="base"/>
            <a:r>
              <a:rPr lang="en-IE" sz="2200" dirty="0">
                <a:solidFill>
                  <a:schemeClr val="tx1">
                    <a:lumMod val="75000"/>
                    <a:lumOff val="25000"/>
                  </a:schemeClr>
                </a:solidFill>
                <a:hlinkClick r:id="rId4"/>
              </a:rPr>
              <a:t>More Information on Team of Thrones</a:t>
            </a:r>
            <a:endParaRPr lang="en-IE" sz="2200" dirty="0">
              <a:solidFill>
                <a:schemeClr val="tx1">
                  <a:lumMod val="75000"/>
                  <a:lumOff val="25000"/>
                </a:schemeClr>
              </a:solidFill>
              <a:hlinkClick r:id="rId5">
                <a:extLst>
                  <a:ext uri="{A12FA001-AC4F-418D-AE19-62706E023703}">
                    <ahyp:hlinkClr xmlns:ahyp="http://schemas.microsoft.com/office/drawing/2018/hyperlinkcolor" xmlns="" val="tx"/>
                  </a:ext>
                </a:extLst>
              </a:hlinkClick>
            </a:endParaRPr>
          </a:p>
          <a:p>
            <a:pPr fontAlgn="base"/>
            <a:endParaRPr lang="en-IE" dirty="0"/>
          </a:p>
        </p:txBody>
      </p:sp>
      <p:sp>
        <p:nvSpPr>
          <p:cNvPr id="20" name="Rectangle 19">
            <a:extLst>
              <a:ext uri="{FF2B5EF4-FFF2-40B4-BE49-F238E27FC236}">
                <a16:creationId xmlns:a16="http://schemas.microsoft.com/office/drawing/2014/main" id="{36DDDE64-3352-7645-BDA1-1E83A8D05C3C}"/>
              </a:ext>
            </a:extLst>
          </p:cNvPr>
          <p:cNvSpPr/>
          <p:nvPr/>
        </p:nvSpPr>
        <p:spPr>
          <a:xfrm>
            <a:off x="6108014" y="2888392"/>
            <a:ext cx="4908884" cy="3017403"/>
          </a:xfrm>
          <a:prstGeom prst="rect">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807090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8A56604-A3D3-4CBC-9F59-E86E3AE0F72F}"/>
              </a:ext>
            </a:extLst>
          </p:cNvPr>
          <p:cNvSpPr>
            <a:spLocks noGrp="1"/>
          </p:cNvSpPr>
          <p:nvPr>
            <p:ph type="body" sz="quarter" idx="10"/>
          </p:nvPr>
        </p:nvSpPr>
        <p:spPr>
          <a:xfrm rot="285998">
            <a:off x="239372" y="806889"/>
            <a:ext cx="5857943" cy="716025"/>
          </a:xfrm>
        </p:spPr>
        <p:txBody>
          <a:bodyPr>
            <a:normAutofit fontScale="77500" lnSpcReduction="20000"/>
          </a:bodyPr>
          <a:lstStyle/>
          <a:p>
            <a:r>
              <a:rPr lang="pl-PL" b="1" dirty="0"/>
              <a:t>Studium Przypadku </a:t>
            </a:r>
            <a:r>
              <a:rPr lang="en-IE" b="1" dirty="0"/>
              <a:t>7: </a:t>
            </a:r>
            <a:r>
              <a:rPr lang="en-IE" dirty="0"/>
              <a:t>Marc Darcy, UK</a:t>
            </a:r>
          </a:p>
        </p:txBody>
      </p:sp>
      <p:sp>
        <p:nvSpPr>
          <p:cNvPr id="3" name="Text Placeholder 2">
            <a:extLst>
              <a:ext uri="{FF2B5EF4-FFF2-40B4-BE49-F238E27FC236}">
                <a16:creationId xmlns:a16="http://schemas.microsoft.com/office/drawing/2014/main" id="{F16D623E-7DC4-45C3-8F1A-677E11400B7B}"/>
              </a:ext>
            </a:extLst>
          </p:cNvPr>
          <p:cNvSpPr>
            <a:spLocks noGrp="1"/>
          </p:cNvSpPr>
          <p:nvPr>
            <p:ph type="body" sz="quarter" idx="20"/>
          </p:nvPr>
        </p:nvSpPr>
        <p:spPr>
          <a:xfrm>
            <a:off x="553273" y="1596012"/>
            <a:ext cx="6805708" cy="4169140"/>
          </a:xfrm>
        </p:spPr>
        <p:txBody>
          <a:bodyPr/>
          <a:lstStyle/>
          <a:p>
            <a:pPr marL="0" indent="0" fontAlgn="base">
              <a:buNone/>
            </a:pPr>
            <a:r>
              <a:rPr lang="pl-PL" sz="2600" b="1" dirty="0">
                <a:solidFill>
                  <a:srgbClr val="DA2128"/>
                </a:solidFill>
              </a:rPr>
              <a:t>Klasyczny Styl Ubioru</a:t>
            </a:r>
            <a:endParaRPr lang="en-IE" sz="2600" b="1" dirty="0">
              <a:solidFill>
                <a:srgbClr val="DA2128"/>
              </a:solidFill>
            </a:endParaRPr>
          </a:p>
          <a:p>
            <a:pPr marL="0" indent="0" fontAlgn="base">
              <a:buNone/>
            </a:pPr>
            <a:r>
              <a:rPr lang="en-IE" sz="1800" b="1" dirty="0">
                <a:solidFill>
                  <a:srgbClr val="DA2128"/>
                </a:solidFill>
              </a:rPr>
              <a:t>Brand of the Year  2017/18 &amp; 2018/19</a:t>
            </a:r>
          </a:p>
          <a:p>
            <a:pPr marL="0" indent="0" fontAlgn="base">
              <a:buNone/>
            </a:pPr>
            <a:endParaRPr lang="pl-PL" sz="2200" dirty="0"/>
          </a:p>
          <a:p>
            <a:pPr marL="0" indent="0" fontAlgn="base">
              <a:buNone/>
            </a:pPr>
            <a:r>
              <a:rPr lang="pl-PL" sz="2200" dirty="0"/>
              <a:t>Moda w Pop Kulturze jest kolejną dziedziną,</a:t>
            </a:r>
            <a:br>
              <a:rPr lang="pl-PL" sz="2200" dirty="0"/>
            </a:br>
            <a:r>
              <a:rPr lang="pl-PL" sz="2200" dirty="0"/>
              <a:t>w której możemy rozwinąć swoje przedsięwzięcie. Pomyśl, w jaki sposób nasz ubiór już odzwierciedla Pop Kulturę i co możesz dodać od siebie do tego stylu. </a:t>
            </a:r>
            <a:r>
              <a:rPr lang="en-IE" sz="2200" b="1" dirty="0" smtClean="0"/>
              <a:t>Marc</a:t>
            </a:r>
            <a:r>
              <a:rPr lang="pl-PL" sz="2200" b="1" dirty="0" smtClean="0"/>
              <a:t> </a:t>
            </a:r>
            <a:r>
              <a:rPr lang="en-IE" sz="2200" b="1" dirty="0" smtClean="0"/>
              <a:t>Darcy</a:t>
            </a:r>
            <a:r>
              <a:rPr lang="pl-PL" sz="2200" smtClean="0"/>
              <a:t> skorzystał </a:t>
            </a:r>
            <a:r>
              <a:rPr lang="pl-PL" sz="2200" dirty="0"/>
              <a:t>z pop kultury </a:t>
            </a:r>
            <a:br>
              <a:rPr lang="pl-PL" sz="2200" dirty="0"/>
            </a:br>
            <a:r>
              <a:rPr lang="pl-PL" sz="2200" dirty="0"/>
              <a:t>w celu dopełnienia swojego klasycznego kroju męskiej odzieży współczesnym stylem. W jego sklepie znajdziesz klasyczne ubrania w stylu </a:t>
            </a:r>
            <a:r>
              <a:rPr lang="pl-PL" sz="2200" dirty="0" err="1"/>
              <a:t>vintage</a:t>
            </a:r>
            <a:r>
              <a:rPr lang="pl-PL" sz="2200" dirty="0"/>
              <a:t> (z poprzedniej epoki) takie jak koszule, blezery i spodnie inspirowane stylem </a:t>
            </a:r>
            <a:r>
              <a:rPr lang="en-IE" sz="2200" dirty="0"/>
              <a:t>Peaky Blinders, Bridget Jones (Mark Darcy)</a:t>
            </a:r>
            <a:r>
              <a:rPr lang="pl-PL" sz="2200" dirty="0"/>
              <a:t> czy powieściami </a:t>
            </a:r>
            <a:r>
              <a:rPr lang="pl-PL" sz="2200" dirty="0" err="1"/>
              <a:t>Jane</a:t>
            </a:r>
            <a:r>
              <a:rPr lang="pl-PL" sz="2200" dirty="0"/>
              <a:t> Austen.</a:t>
            </a:r>
            <a:endParaRPr lang="en-IE" sz="2200" dirty="0">
              <a:solidFill>
                <a:schemeClr val="tx1">
                  <a:lumMod val="75000"/>
                  <a:lumOff val="25000"/>
                </a:schemeClr>
              </a:solidFill>
              <a:hlinkClick r:id="rId3"/>
            </a:endParaRPr>
          </a:p>
        </p:txBody>
      </p:sp>
      <p:sp>
        <p:nvSpPr>
          <p:cNvPr id="5" name="TextBox 4">
            <a:extLst>
              <a:ext uri="{FF2B5EF4-FFF2-40B4-BE49-F238E27FC236}">
                <a16:creationId xmlns:a16="http://schemas.microsoft.com/office/drawing/2014/main" id="{1950D71D-C9B9-45E9-8FA6-423EBEDD318C}"/>
              </a:ext>
            </a:extLst>
          </p:cNvPr>
          <p:cNvSpPr txBox="1"/>
          <p:nvPr/>
        </p:nvSpPr>
        <p:spPr>
          <a:xfrm>
            <a:off x="8858500" y="6322861"/>
            <a:ext cx="2862943" cy="369332"/>
          </a:xfrm>
          <a:prstGeom prst="rect">
            <a:avLst/>
          </a:prstGeom>
          <a:noFill/>
        </p:spPr>
        <p:txBody>
          <a:bodyPr wrap="square" rtlCol="0">
            <a:spAutoFit/>
          </a:bodyPr>
          <a:lstStyle/>
          <a:p>
            <a:pPr algn="r" fontAlgn="base"/>
            <a:r>
              <a:rPr lang="en-IE" dirty="0">
                <a:hlinkClick r:id="rId4"/>
              </a:rPr>
              <a:t>https://marcdarcy.co.uk/</a:t>
            </a:r>
            <a:endParaRPr lang="en-IE" dirty="0">
              <a:solidFill>
                <a:schemeClr val="tx1">
                  <a:lumMod val="75000"/>
                  <a:lumOff val="25000"/>
                </a:schemeClr>
              </a:solidFill>
              <a:hlinkClick r:id="rId5">
                <a:extLst>
                  <a:ext uri="{A12FA001-AC4F-418D-AE19-62706E023703}">
                    <ahyp:hlinkClr xmlns:ahyp="http://schemas.microsoft.com/office/drawing/2018/hyperlinkcolor" xmlns="" val="tx"/>
                  </a:ext>
                </a:extLst>
              </a:hlinkClick>
            </a:endParaRPr>
          </a:p>
        </p:txBody>
      </p:sp>
      <p:grpSp>
        <p:nvGrpSpPr>
          <p:cNvPr id="4" name="Group 3">
            <a:extLst>
              <a:ext uri="{FF2B5EF4-FFF2-40B4-BE49-F238E27FC236}">
                <a16:creationId xmlns:a16="http://schemas.microsoft.com/office/drawing/2014/main" id="{C97459A6-CECC-D04B-A59A-1D137A9A13FD}"/>
              </a:ext>
            </a:extLst>
          </p:cNvPr>
          <p:cNvGrpSpPr/>
          <p:nvPr/>
        </p:nvGrpSpPr>
        <p:grpSpPr>
          <a:xfrm>
            <a:off x="6849979" y="1596012"/>
            <a:ext cx="5342021" cy="4866384"/>
            <a:chOff x="7565660" y="2828740"/>
            <a:chExt cx="3872362" cy="3527579"/>
          </a:xfrm>
        </p:grpSpPr>
        <p:pic>
          <p:nvPicPr>
            <p:cNvPr id="6" name="Picture 5" descr="A picture containing monitor, sitting, indoor, screen&#10;&#10;Description automatically generated">
              <a:extLst>
                <a:ext uri="{FF2B5EF4-FFF2-40B4-BE49-F238E27FC236}">
                  <a16:creationId xmlns:a16="http://schemas.microsoft.com/office/drawing/2014/main" id="{93EE9AB8-64C5-8842-A77F-F5DD3234C12B}"/>
                </a:ext>
              </a:extLst>
            </p:cNvPr>
            <p:cNvPicPr/>
            <p:nvPr/>
          </p:nvPicPr>
          <p:blipFill rotWithShape="1">
            <a:blip r:embed="rId6"/>
            <a:srcRect l="4792" t="12636" r="32910" b="14423"/>
            <a:stretch/>
          </p:blipFill>
          <p:spPr>
            <a:xfrm>
              <a:off x="7565660" y="2828740"/>
              <a:ext cx="3872362" cy="3527579"/>
            </a:xfrm>
            <a:prstGeom prst="rect">
              <a:avLst/>
            </a:prstGeom>
          </p:spPr>
        </p:pic>
        <p:pic>
          <p:nvPicPr>
            <p:cNvPr id="8" name="Picture 7">
              <a:extLst>
                <a:ext uri="{FF2B5EF4-FFF2-40B4-BE49-F238E27FC236}">
                  <a16:creationId xmlns:a16="http://schemas.microsoft.com/office/drawing/2014/main" id="{DFCC92FB-2D68-1640-B2C6-5251801403D2}"/>
                </a:ext>
              </a:extLst>
            </p:cNvPr>
            <p:cNvPicPr>
              <a:picLocks noChangeAspect="1"/>
            </p:cNvPicPr>
            <p:nvPr/>
          </p:nvPicPr>
          <p:blipFill rotWithShape="1">
            <a:blip r:embed="rId7"/>
            <a:srcRect r="12924"/>
            <a:stretch/>
          </p:blipFill>
          <p:spPr>
            <a:xfrm>
              <a:off x="8303597" y="3102408"/>
              <a:ext cx="3134425" cy="2603419"/>
            </a:xfrm>
            <a:prstGeom prst="rect">
              <a:avLst/>
            </a:prstGeom>
          </p:spPr>
        </p:pic>
      </p:grpSp>
    </p:spTree>
    <p:extLst>
      <p:ext uri="{BB962C8B-B14F-4D97-AF65-F5344CB8AC3E}">
        <p14:creationId xmlns:p14="http://schemas.microsoft.com/office/powerpoint/2010/main" val="23651763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monitor, sitting, indoor, screen&#10;&#10;Description automatically generated">
            <a:extLst>
              <a:ext uri="{FF2B5EF4-FFF2-40B4-BE49-F238E27FC236}">
                <a16:creationId xmlns:a16="http://schemas.microsoft.com/office/drawing/2014/main" id="{4FEB9B73-0216-664F-A292-CA25CF42286D}"/>
              </a:ext>
            </a:extLst>
          </p:cNvPr>
          <p:cNvPicPr/>
          <p:nvPr/>
        </p:nvPicPr>
        <p:blipFill rotWithShape="1">
          <a:blip r:embed="rId2"/>
          <a:srcRect l="4792" t="12636" r="6089" b="14423"/>
          <a:stretch/>
        </p:blipFill>
        <p:spPr>
          <a:xfrm>
            <a:off x="1303834" y="234294"/>
            <a:ext cx="10033511" cy="6389411"/>
          </a:xfrm>
          <a:prstGeom prst="rect">
            <a:avLst/>
          </a:prstGeom>
        </p:spPr>
      </p:pic>
      <p:sp>
        <p:nvSpPr>
          <p:cNvPr id="3" name="Rectangle 2">
            <a:extLst>
              <a:ext uri="{FF2B5EF4-FFF2-40B4-BE49-F238E27FC236}">
                <a16:creationId xmlns:a16="http://schemas.microsoft.com/office/drawing/2014/main" id="{1AA0FC9F-5535-5E46-B9C0-167ACAC9DC2F}"/>
              </a:ext>
            </a:extLst>
          </p:cNvPr>
          <p:cNvSpPr/>
          <p:nvPr/>
        </p:nvSpPr>
        <p:spPr>
          <a:xfrm>
            <a:off x="2582779" y="747641"/>
            <a:ext cx="7555832" cy="4732421"/>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629749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7788C-A771-4024-8FE9-EA0CC75B82D3}"/>
              </a:ext>
            </a:extLst>
          </p:cNvPr>
          <p:cNvSpPr>
            <a:spLocks noGrp="1"/>
          </p:cNvSpPr>
          <p:nvPr>
            <p:ph type="ctrTitle"/>
          </p:nvPr>
        </p:nvSpPr>
        <p:spPr/>
        <p:txBody>
          <a:bodyPr/>
          <a:lstStyle/>
          <a:p>
            <a:endParaRPr lang="en-IE" dirty="0"/>
          </a:p>
        </p:txBody>
      </p:sp>
      <p:sp>
        <p:nvSpPr>
          <p:cNvPr id="3" name="Subtitle 2">
            <a:extLst>
              <a:ext uri="{FF2B5EF4-FFF2-40B4-BE49-F238E27FC236}">
                <a16:creationId xmlns:a16="http://schemas.microsoft.com/office/drawing/2014/main" id="{CFAD46F4-6566-4DD3-8B0F-A4CF99A4A7B7}"/>
              </a:ext>
            </a:extLst>
          </p:cNvPr>
          <p:cNvSpPr>
            <a:spLocks noGrp="1"/>
          </p:cNvSpPr>
          <p:nvPr>
            <p:ph type="subTitle" idx="1"/>
          </p:nvPr>
        </p:nvSpPr>
        <p:spPr/>
        <p:txBody>
          <a:bodyPr/>
          <a:lstStyle/>
          <a:p>
            <a:endParaRPr lang="en-IE" dirty="0"/>
          </a:p>
        </p:txBody>
      </p:sp>
      <p:pic>
        <p:nvPicPr>
          <p:cNvPr id="4" name="Picture 3">
            <a:extLst>
              <a:ext uri="{FF2B5EF4-FFF2-40B4-BE49-F238E27FC236}">
                <a16:creationId xmlns:a16="http://schemas.microsoft.com/office/drawing/2014/main" id="{917FE359-8C65-4F64-A649-221F3E7139F6}"/>
              </a:ext>
            </a:extLst>
          </p:cNvPr>
          <p:cNvPicPr>
            <a:picLocks noChangeAspect="1"/>
          </p:cNvPicPr>
          <p:nvPr/>
        </p:nvPicPr>
        <p:blipFill>
          <a:blip r:embed="rId2"/>
          <a:stretch>
            <a:fillRect/>
          </a:stretch>
        </p:blipFill>
        <p:spPr>
          <a:xfrm>
            <a:off x="-25609" y="0"/>
            <a:ext cx="12243217" cy="6858000"/>
          </a:xfrm>
          <a:prstGeom prst="rect">
            <a:avLst/>
          </a:prstGeom>
        </p:spPr>
      </p:pic>
    </p:spTree>
    <p:extLst>
      <p:ext uri="{BB962C8B-B14F-4D97-AF65-F5344CB8AC3E}">
        <p14:creationId xmlns:p14="http://schemas.microsoft.com/office/powerpoint/2010/main" val="340531101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5"/>
          </p:nvPr>
        </p:nvSpPr>
        <p:spPr/>
        <p:txBody>
          <a:bodyPr>
            <a:normAutofit/>
          </a:bodyPr>
          <a:lstStyle/>
          <a:p>
            <a:r>
              <a:rPr lang="pl-PL" sz="3200" dirty="0"/>
              <a:t>Dziękujemy!</a:t>
            </a:r>
            <a:endParaRPr lang="en-US" sz="3200" dirty="0"/>
          </a:p>
        </p:txBody>
      </p:sp>
      <p:sp>
        <p:nvSpPr>
          <p:cNvPr id="3" name="Text Placeholder 2"/>
          <p:cNvSpPr>
            <a:spLocks noGrp="1"/>
          </p:cNvSpPr>
          <p:nvPr>
            <p:ph type="body" sz="quarter" idx="18"/>
          </p:nvPr>
        </p:nvSpPr>
        <p:spPr/>
        <p:txBody>
          <a:bodyPr/>
          <a:lstStyle/>
          <a:p>
            <a:r>
              <a:rPr lang="pl-PL" dirty="0"/>
              <a:t>Są pytania</a:t>
            </a:r>
            <a:r>
              <a:rPr lang="en-US" dirty="0"/>
              <a:t>?</a:t>
            </a:r>
          </a:p>
        </p:txBody>
      </p:sp>
      <p:sp>
        <p:nvSpPr>
          <p:cNvPr id="4" name="Text Placeholder 3"/>
          <p:cNvSpPr>
            <a:spLocks noGrp="1"/>
          </p:cNvSpPr>
          <p:nvPr>
            <p:ph type="body" sz="quarter" idx="19"/>
          </p:nvPr>
        </p:nvSpPr>
        <p:spPr>
          <a:xfrm>
            <a:off x="624990" y="6176832"/>
            <a:ext cx="3621977" cy="419808"/>
          </a:xfrm>
        </p:spPr>
        <p:txBody>
          <a:bodyPr>
            <a:normAutofit fontScale="70000" lnSpcReduction="20000"/>
          </a:bodyPr>
          <a:lstStyle/>
          <a:p>
            <a:r>
              <a:rPr lang="en-IE" dirty="0">
                <a:hlinkClick r:id="rId2"/>
              </a:rPr>
              <a:t>https://www.facebook.com/EPICopportunties/</a:t>
            </a:r>
            <a:endParaRPr lang="en-US" dirty="0"/>
          </a:p>
        </p:txBody>
      </p:sp>
      <p:sp>
        <p:nvSpPr>
          <p:cNvPr id="5" name="Text Placeholder 4"/>
          <p:cNvSpPr>
            <a:spLocks noGrp="1"/>
          </p:cNvSpPr>
          <p:nvPr>
            <p:ph type="body" sz="quarter" idx="20"/>
          </p:nvPr>
        </p:nvSpPr>
        <p:spPr>
          <a:xfrm>
            <a:off x="5894653" y="6158451"/>
            <a:ext cx="2470321" cy="419808"/>
          </a:xfrm>
        </p:spPr>
        <p:txBody>
          <a:bodyPr>
            <a:normAutofit fontScale="70000" lnSpcReduction="20000"/>
          </a:bodyPr>
          <a:lstStyle/>
          <a:p>
            <a:r>
              <a:rPr lang="en-US" dirty="0">
                <a:hlinkClick r:id="rId3"/>
              </a:rPr>
              <a:t>www.epicopportunities.eu</a:t>
            </a:r>
            <a:endParaRPr lang="en-US" dirty="0"/>
          </a:p>
          <a:p>
            <a:endParaRPr lang="en-US" dirty="0"/>
          </a:p>
        </p:txBody>
      </p:sp>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12082" t="11936" r="59586" b="26371"/>
          <a:stretch/>
        </p:blipFill>
        <p:spPr>
          <a:xfrm>
            <a:off x="4404821" y="5976642"/>
            <a:ext cx="305143" cy="400381"/>
          </a:xfrm>
          <a:prstGeom prst="rect">
            <a:avLst/>
          </a:prstGeom>
        </p:spPr>
      </p:pic>
      <p:pic>
        <p:nvPicPr>
          <p:cNvPr id="7" name="Picture 6"/>
          <p:cNvPicPr>
            <a:picLocks noChangeAspect="1"/>
          </p:cNvPicPr>
          <p:nvPr/>
        </p:nvPicPr>
        <p:blipFill rotWithShape="1">
          <a:blip r:embed="rId5">
            <a:extLst>
              <a:ext uri="{28A0092B-C50C-407E-A947-70E740481C1C}">
                <a14:useLocalDpi xmlns:a14="http://schemas.microsoft.com/office/drawing/2010/main" val="0"/>
              </a:ext>
            </a:extLst>
          </a:blip>
          <a:srcRect l="8912" t="77879" r="4725" b="-4082"/>
          <a:stretch/>
        </p:blipFill>
        <p:spPr>
          <a:xfrm>
            <a:off x="8364974" y="5943369"/>
            <a:ext cx="477838" cy="466929"/>
          </a:xfrm>
          <a:prstGeom prst="ellipse">
            <a:avLst/>
          </a:prstGeom>
        </p:spPr>
      </p:pic>
    </p:spTree>
    <p:extLst>
      <p:ext uri="{BB962C8B-B14F-4D97-AF65-F5344CB8AC3E}">
        <p14:creationId xmlns:p14="http://schemas.microsoft.com/office/powerpoint/2010/main" val="7819988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2BDBD17-8105-4BC8-9B7D-78ED0E98F474}"/>
              </a:ext>
            </a:extLst>
          </p:cNvPr>
          <p:cNvSpPr>
            <a:spLocks noGrp="1"/>
          </p:cNvSpPr>
          <p:nvPr>
            <p:ph type="body" sz="quarter" idx="10"/>
          </p:nvPr>
        </p:nvSpPr>
        <p:spPr/>
        <p:txBody>
          <a:bodyPr>
            <a:normAutofit fontScale="77500" lnSpcReduction="20000"/>
          </a:bodyPr>
          <a:lstStyle/>
          <a:p>
            <a:r>
              <a:rPr lang="pl-PL" b="1" dirty="0"/>
              <a:t>Generowanie Pomysłów Biznesowych</a:t>
            </a:r>
            <a:endParaRPr lang="en-IE" b="1" dirty="0"/>
          </a:p>
          <a:p>
            <a:endParaRPr lang="en-IE" b="1" dirty="0"/>
          </a:p>
        </p:txBody>
      </p:sp>
      <p:sp>
        <p:nvSpPr>
          <p:cNvPr id="3" name="Text Placeholder 2">
            <a:extLst>
              <a:ext uri="{FF2B5EF4-FFF2-40B4-BE49-F238E27FC236}">
                <a16:creationId xmlns:a16="http://schemas.microsoft.com/office/drawing/2014/main" id="{BE5C2AC7-0AAF-493E-88CF-E96EF4E7F4B3}"/>
              </a:ext>
            </a:extLst>
          </p:cNvPr>
          <p:cNvSpPr>
            <a:spLocks noGrp="1"/>
          </p:cNvSpPr>
          <p:nvPr>
            <p:ph type="body" sz="quarter" idx="20"/>
          </p:nvPr>
        </p:nvSpPr>
        <p:spPr>
          <a:xfrm>
            <a:off x="658268" y="1717289"/>
            <a:ext cx="10689436" cy="4169140"/>
          </a:xfrm>
        </p:spPr>
        <p:txBody>
          <a:bodyPr/>
          <a:lstStyle/>
          <a:p>
            <a:pPr marL="0" indent="0" fontAlgn="base">
              <a:buNone/>
            </a:pPr>
            <a:r>
              <a:rPr lang="pl-PL" sz="3200" b="1" dirty="0">
                <a:solidFill>
                  <a:srgbClr val="DA2128"/>
                </a:solidFill>
              </a:rPr>
              <a:t>Zacznij od generowania pomysłów na biznes</a:t>
            </a:r>
            <a:endParaRPr lang="en-IE" sz="3200" b="1" dirty="0">
              <a:solidFill>
                <a:srgbClr val="DA2128"/>
              </a:solidFill>
            </a:endParaRPr>
          </a:p>
          <a:p>
            <a:pPr fontAlgn="base"/>
            <a:r>
              <a:rPr lang="pl-PL" dirty="0"/>
              <a:t>Łatwo jest stworzyć jakikolwiek pomysł na biznes, stworzenie dobrego pomysłu jest dużo trudniejsze</a:t>
            </a:r>
            <a:r>
              <a:rPr lang="en-IE" dirty="0"/>
              <a:t>.</a:t>
            </a:r>
            <a:r>
              <a:rPr lang="pl-PL" dirty="0"/>
              <a:t> Zwiększysz swoje szanse, jeśli zaczniesz od jak największej ilości opcji na biznes, aż trafisz na taki, który ma największe szanse powodzenia.</a:t>
            </a:r>
            <a:endParaRPr lang="en-IE" dirty="0"/>
          </a:p>
          <a:p>
            <a:pPr fontAlgn="base"/>
            <a:r>
              <a:rPr lang="pl-PL" dirty="0"/>
              <a:t>W tej sekcji przeprowadzimy cię przez proces wybierania pomysłu, który przekształcisz w sprawny, dochodowy biznes. Sam proces jest dość długi </a:t>
            </a:r>
            <a:br>
              <a:rPr lang="pl-PL" dirty="0"/>
            </a:br>
            <a:r>
              <a:rPr lang="pl-PL" dirty="0"/>
              <a:t>i zajmujący, ale na końcu czeka na ciebie fantastyczne przedsięwzięcie. Poniżej znajdziesz rady jak zacząć ten kreatywny proces i wybrać najlepszy pomysł.</a:t>
            </a:r>
            <a:endParaRPr lang="en-IE" dirty="0"/>
          </a:p>
          <a:p>
            <a:pPr fontAlgn="base"/>
            <a:r>
              <a:rPr lang="pl-PL" dirty="0"/>
              <a:t>Na zachętę za chwilę przedstawimy 7 przykładów biznesów w Pop Kulturze.</a:t>
            </a:r>
            <a:endParaRPr lang="en-IE" dirty="0"/>
          </a:p>
          <a:p>
            <a:pPr marL="0" indent="0">
              <a:buNone/>
            </a:pPr>
            <a:r>
              <a:rPr lang="pl-PL" dirty="0">
                <a:solidFill>
                  <a:srgbClr val="1268B3"/>
                </a:solidFill>
              </a:rPr>
              <a:t>Pop kulturę określa się jako </a:t>
            </a:r>
            <a:r>
              <a:rPr lang="pl-PL" b="1" dirty="0">
                <a:solidFill>
                  <a:srgbClr val="1268B3"/>
                </a:solidFill>
              </a:rPr>
              <a:t>„Kulturę komercyjną opartą na gustach innych”.</a:t>
            </a:r>
            <a:endParaRPr lang="en-IE" b="1" dirty="0">
              <a:solidFill>
                <a:srgbClr val="1268B3"/>
              </a:solidFill>
            </a:endParaRPr>
          </a:p>
        </p:txBody>
      </p:sp>
    </p:spTree>
    <p:extLst>
      <p:ext uri="{BB962C8B-B14F-4D97-AF65-F5344CB8AC3E}">
        <p14:creationId xmlns:p14="http://schemas.microsoft.com/office/powerpoint/2010/main" val="2080234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191CC35-F0C4-40BE-AB2C-F43D984C6788}"/>
              </a:ext>
            </a:extLst>
          </p:cNvPr>
          <p:cNvSpPr>
            <a:spLocks noGrp="1"/>
          </p:cNvSpPr>
          <p:nvPr>
            <p:ph type="body" sz="quarter" idx="10"/>
          </p:nvPr>
        </p:nvSpPr>
        <p:spPr>
          <a:xfrm rot="285998">
            <a:off x="148792" y="673560"/>
            <a:ext cx="6384644" cy="833827"/>
          </a:xfrm>
        </p:spPr>
        <p:txBody>
          <a:bodyPr>
            <a:normAutofit fontScale="92500" lnSpcReduction="20000"/>
          </a:bodyPr>
          <a:lstStyle/>
          <a:p>
            <a:r>
              <a:rPr lang="pl-PL" dirty="0"/>
              <a:t>Generowanie Pomysłów Biznesowych</a:t>
            </a:r>
            <a:endParaRPr lang="en-IE" dirty="0"/>
          </a:p>
        </p:txBody>
      </p:sp>
      <p:sp>
        <p:nvSpPr>
          <p:cNvPr id="4" name="Text Placeholder 3">
            <a:extLst>
              <a:ext uri="{FF2B5EF4-FFF2-40B4-BE49-F238E27FC236}">
                <a16:creationId xmlns:a16="http://schemas.microsoft.com/office/drawing/2014/main" id="{8BFCC0CB-E06E-4DAA-A2FD-3661CABFB902}"/>
              </a:ext>
            </a:extLst>
          </p:cNvPr>
          <p:cNvSpPr>
            <a:spLocks noGrp="1"/>
          </p:cNvSpPr>
          <p:nvPr>
            <p:ph type="body" sz="quarter" idx="20"/>
          </p:nvPr>
        </p:nvSpPr>
        <p:spPr>
          <a:xfrm>
            <a:off x="434150" y="1641922"/>
            <a:ext cx="11632662" cy="4169140"/>
          </a:xfrm>
        </p:spPr>
        <p:txBody>
          <a:bodyPr/>
          <a:lstStyle/>
          <a:p>
            <a:pPr marL="0" indent="0">
              <a:buNone/>
            </a:pPr>
            <a:r>
              <a:rPr lang="pl-PL" sz="3200" b="1" dirty="0">
                <a:solidFill>
                  <a:srgbClr val="DA2128"/>
                </a:solidFill>
              </a:rPr>
              <a:t>Najlepsze Porady Na Generowanie Pomysłów</a:t>
            </a:r>
            <a:endParaRPr lang="en-IE" sz="3200" b="1" dirty="0">
              <a:solidFill>
                <a:srgbClr val="DA2128"/>
              </a:solidFill>
            </a:endParaRPr>
          </a:p>
          <a:p>
            <a:pPr marL="0" indent="0">
              <a:buNone/>
            </a:pPr>
            <a:r>
              <a:rPr lang="pl-PL" b="1" i="1" dirty="0">
                <a:solidFill>
                  <a:srgbClr val="1268B3"/>
                </a:solidFill>
              </a:rPr>
              <a:t>Generowanie pomysłów to proces, który wymaga czasu i wprawy.</a:t>
            </a:r>
            <a:endParaRPr lang="en-IE" b="1" i="1" dirty="0">
              <a:solidFill>
                <a:srgbClr val="1268B3"/>
              </a:solidFill>
            </a:endParaRPr>
          </a:p>
          <a:p>
            <a:pPr>
              <a:buFont typeface="Wingdings" panose="05000000000000000000" pitchFamily="2" charset="2"/>
              <a:buChar char="Ø"/>
            </a:pPr>
            <a:r>
              <a:rPr lang="pl-PL" dirty="0"/>
              <a:t>Nie kończ na pierwszym pomyśle, zrób ich jak najwięcej.</a:t>
            </a:r>
            <a:endParaRPr lang="en-IE" dirty="0"/>
          </a:p>
          <a:p>
            <a:pPr>
              <a:buFont typeface="Wingdings" panose="05000000000000000000" pitchFamily="2" charset="2"/>
              <a:buChar char="Ø"/>
            </a:pPr>
            <a:r>
              <a:rPr lang="pl-PL" dirty="0"/>
              <a:t>Najlepsze pomysły się rozwijają, z czasem przyjdą ci do głowy nowe jego elementy.</a:t>
            </a:r>
            <a:endParaRPr lang="en-IE" dirty="0"/>
          </a:p>
          <a:p>
            <a:pPr>
              <a:buFont typeface="Wingdings" panose="05000000000000000000" pitchFamily="2" charset="2"/>
              <a:buChar char="Ø"/>
            </a:pPr>
            <a:r>
              <a:rPr lang="pl-PL" dirty="0"/>
              <a:t>Słabsze pomysły gorzej się rozwijają i szybciej się wypalają.</a:t>
            </a:r>
            <a:endParaRPr lang="en-IE" dirty="0"/>
          </a:p>
          <a:p>
            <a:pPr>
              <a:buFont typeface="Wingdings" panose="05000000000000000000" pitchFamily="2" charset="2"/>
              <a:buChar char="Ø"/>
            </a:pPr>
            <a:r>
              <a:rPr lang="pl-PL" dirty="0"/>
              <a:t>Trzymaj się swoich priorytetów i celuj w wyższe standardy biznesowe.</a:t>
            </a:r>
            <a:endParaRPr lang="en-IE" dirty="0"/>
          </a:p>
          <a:p>
            <a:pPr>
              <a:buFont typeface="Wingdings" panose="05000000000000000000" pitchFamily="2" charset="2"/>
              <a:buChar char="Ø"/>
            </a:pPr>
            <a:r>
              <a:rPr lang="pl-PL" dirty="0"/>
              <a:t>Stwórz prezentację swojego pomysłu i zbierz opinie na jego temat.</a:t>
            </a:r>
            <a:endParaRPr lang="en-IE" dirty="0"/>
          </a:p>
          <a:p>
            <a:pPr>
              <a:buFont typeface="Wingdings" panose="05000000000000000000" pitchFamily="2" charset="2"/>
              <a:buChar char="Ø"/>
            </a:pPr>
            <a:r>
              <a:rPr lang="pl-PL" dirty="0"/>
              <a:t>Pomyśl jak można ulepszyć wybrane pomysły.</a:t>
            </a:r>
            <a:endParaRPr lang="en-IE" dirty="0"/>
          </a:p>
          <a:p>
            <a:pPr>
              <a:lnSpc>
                <a:spcPct val="100000"/>
              </a:lnSpc>
              <a:spcBef>
                <a:spcPts val="0"/>
              </a:spcBef>
              <a:buClrTx/>
              <a:buFont typeface="Wingdings" panose="05000000000000000000" pitchFamily="2" charset="2"/>
              <a:buChar char="Ø"/>
              <a:defRPr/>
            </a:pPr>
            <a:r>
              <a:rPr lang="pl-PL" dirty="0"/>
              <a:t>Nie poddawaj się, jeśli jeden pomysł nie wypali, to następny może, a jeśli dany pomysł cię zainteresuje, drąż temat, nawet jeśli nie da się go zrealizować.</a:t>
            </a:r>
            <a:endParaRPr lang="en-IE" dirty="0"/>
          </a:p>
        </p:txBody>
      </p:sp>
      <p:sp>
        <p:nvSpPr>
          <p:cNvPr id="5" name="TextBox 4">
            <a:extLst>
              <a:ext uri="{FF2B5EF4-FFF2-40B4-BE49-F238E27FC236}">
                <a16:creationId xmlns:a16="http://schemas.microsoft.com/office/drawing/2014/main" id="{D9348FD9-88D9-4B94-BDD1-DC6E44A6634C}"/>
              </a:ext>
            </a:extLst>
          </p:cNvPr>
          <p:cNvSpPr txBox="1"/>
          <p:nvPr/>
        </p:nvSpPr>
        <p:spPr>
          <a:xfrm>
            <a:off x="4823012" y="6294384"/>
            <a:ext cx="7126941" cy="307777"/>
          </a:xfrm>
          <a:prstGeom prst="rect">
            <a:avLst/>
          </a:prstGeom>
          <a:noFill/>
        </p:spPr>
        <p:txBody>
          <a:bodyPr wrap="square" rtlCol="0">
            <a:spAutoFit/>
          </a:bodyPr>
          <a:lstStyle/>
          <a:p>
            <a:r>
              <a:rPr lang="en-IE" sz="1400" dirty="0">
                <a:hlinkClick r:id="rId3"/>
              </a:rPr>
              <a:t>https://pdst.ie/sites/default/files/Student%20enterprise%20manual.pdf</a:t>
            </a:r>
            <a:endParaRPr lang="en-IE" sz="1400" dirty="0"/>
          </a:p>
        </p:txBody>
      </p:sp>
    </p:spTree>
    <p:extLst>
      <p:ext uri="{BB962C8B-B14F-4D97-AF65-F5344CB8AC3E}">
        <p14:creationId xmlns:p14="http://schemas.microsoft.com/office/powerpoint/2010/main" val="17870633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Picture">
            <a:extLst>
              <a:ext uri="{FF2B5EF4-FFF2-40B4-BE49-F238E27FC236}">
                <a16:creationId xmlns:a16="http://schemas.microsoft.com/office/drawing/2014/main" id="{11B1CA09-45A7-467B-899F-26F4B35B69E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6078" y="400050"/>
            <a:ext cx="9753600" cy="60579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2584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10358</TotalTime>
  <Words>5260</Words>
  <Application>Microsoft Office PowerPoint</Application>
  <PresentationFormat>Panoramiczny</PresentationFormat>
  <Paragraphs>381</Paragraphs>
  <Slides>68</Slides>
  <Notes>33</Notes>
  <HiddenSlides>0</HiddenSlides>
  <MMClips>0</MMClips>
  <ScaleCrop>false</ScaleCrop>
  <HeadingPairs>
    <vt:vector size="6" baseType="variant">
      <vt:variant>
        <vt:lpstr>Używane czcionki</vt:lpstr>
      </vt:variant>
      <vt:variant>
        <vt:i4>11</vt:i4>
      </vt:variant>
      <vt:variant>
        <vt:lpstr>Motyw</vt:lpstr>
      </vt:variant>
      <vt:variant>
        <vt:i4>1</vt:i4>
      </vt:variant>
      <vt:variant>
        <vt:lpstr>Tytuły slajdów</vt:lpstr>
      </vt:variant>
      <vt:variant>
        <vt:i4>68</vt:i4>
      </vt:variant>
    </vt:vector>
  </HeadingPairs>
  <TitlesOfParts>
    <vt:vector size="80" baseType="lpstr">
      <vt:lpstr>ＭＳ Ｐゴシック</vt:lpstr>
      <vt:lpstr>ＭＳ Ｐゴシック</vt:lpstr>
      <vt:lpstr>Arial</vt:lpstr>
      <vt:lpstr>Calibri</vt:lpstr>
      <vt:lpstr>Calibri </vt:lpstr>
      <vt:lpstr>Calibri Light</vt:lpstr>
      <vt:lpstr>Geneva</vt:lpstr>
      <vt:lpstr>Lucida Grande</vt:lpstr>
      <vt:lpstr>Quattrocento Sans</vt:lpstr>
      <vt:lpstr>Times New Roman</vt:lpstr>
      <vt:lpstr>Wingdings</vt:lpstr>
      <vt:lpstr>Office Theme</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lpstr>Prezentacja programu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Magan</dc:creator>
  <cp:lastModifiedBy>edul</cp:lastModifiedBy>
  <cp:revision>281</cp:revision>
  <dcterms:created xsi:type="dcterms:W3CDTF">2019-10-30T15:44:46Z</dcterms:created>
  <dcterms:modified xsi:type="dcterms:W3CDTF">2020-10-10T20:11:41Z</dcterms:modified>
</cp:coreProperties>
</file>