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comment1.xml" ContentType="application/vnd.openxmlformats-officedocument.presentationml.comment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2"/>
  </p:notesMasterIdLst>
  <p:sldIdLst>
    <p:sldId id="897" r:id="rId2"/>
    <p:sldId id="926" r:id="rId3"/>
    <p:sldId id="895" r:id="rId4"/>
    <p:sldId id="411" r:id="rId5"/>
    <p:sldId id="418" r:id="rId6"/>
    <p:sldId id="690" r:id="rId7"/>
    <p:sldId id="938" r:id="rId8"/>
    <p:sldId id="907" r:id="rId9"/>
    <p:sldId id="538" r:id="rId10"/>
    <p:sldId id="539" r:id="rId11"/>
    <p:sldId id="795" r:id="rId12"/>
    <p:sldId id="796" r:id="rId13"/>
    <p:sldId id="905" r:id="rId14"/>
    <p:sldId id="541" r:id="rId15"/>
    <p:sldId id="909" r:id="rId16"/>
    <p:sldId id="797" r:id="rId17"/>
    <p:sldId id="937" r:id="rId18"/>
    <p:sldId id="865" r:id="rId19"/>
    <p:sldId id="542" r:id="rId20"/>
    <p:sldId id="544" r:id="rId21"/>
    <p:sldId id="936" r:id="rId22"/>
    <p:sldId id="833" r:id="rId23"/>
    <p:sldId id="413" r:id="rId24"/>
    <p:sldId id="889" r:id="rId25"/>
    <p:sldId id="858" r:id="rId26"/>
    <p:sldId id="500" r:id="rId27"/>
    <p:sldId id="935" r:id="rId28"/>
    <p:sldId id="501" r:id="rId29"/>
    <p:sldId id="779" r:id="rId30"/>
    <p:sldId id="772" r:id="rId31"/>
    <p:sldId id="780" r:id="rId32"/>
    <p:sldId id="773" r:id="rId33"/>
    <p:sldId id="898" r:id="rId34"/>
    <p:sldId id="774" r:id="rId35"/>
    <p:sldId id="775" r:id="rId36"/>
    <p:sldId id="776" r:id="rId37"/>
    <p:sldId id="781" r:id="rId38"/>
    <p:sldId id="910" r:id="rId39"/>
    <p:sldId id="777" r:id="rId40"/>
    <p:sldId id="525" r:id="rId41"/>
    <p:sldId id="778" r:id="rId42"/>
    <p:sldId id="782" r:id="rId43"/>
    <p:sldId id="866" r:id="rId44"/>
    <p:sldId id="784" r:id="rId45"/>
    <p:sldId id="786" r:id="rId46"/>
    <p:sldId id="527" r:id="rId47"/>
    <p:sldId id="787" r:id="rId48"/>
    <p:sldId id="839" r:id="rId49"/>
    <p:sldId id="788" r:id="rId50"/>
    <p:sldId id="861" r:id="rId51"/>
    <p:sldId id="867" r:id="rId52"/>
    <p:sldId id="855" r:id="rId53"/>
    <p:sldId id="934" r:id="rId54"/>
    <p:sldId id="848" r:id="rId55"/>
    <p:sldId id="849" r:id="rId56"/>
    <p:sldId id="932" r:id="rId57"/>
    <p:sldId id="931" r:id="rId58"/>
    <p:sldId id="851" r:id="rId59"/>
    <p:sldId id="930" r:id="rId60"/>
    <p:sldId id="863" r:id="rId61"/>
    <p:sldId id="929" r:id="rId62"/>
    <p:sldId id="928" r:id="rId63"/>
    <p:sldId id="846" r:id="rId64"/>
    <p:sldId id="852" r:id="rId65"/>
    <p:sldId id="853" r:id="rId66"/>
    <p:sldId id="927" r:id="rId67"/>
    <p:sldId id="844" r:id="rId68"/>
    <p:sldId id="862" r:id="rId69"/>
    <p:sldId id="854" r:id="rId70"/>
    <p:sldId id="890" r:id="rId7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rla Casey" initials="OC" lastIdx="34" clrIdx="0">
    <p:extLst>
      <p:ext uri="{19B8F6BF-5375-455C-9EA6-DF929625EA0E}">
        <p15:presenceInfo xmlns:p15="http://schemas.microsoft.com/office/powerpoint/2012/main" userId="f0c6d9f0e8bc30f8" providerId="Windows Live"/>
      </p:ext>
    </p:extLst>
  </p:cmAuthor>
  <p:cmAuthor id="2" name="Michał Ledwosiński" initials="ML" lastIdx="1" clrIdx="1">
    <p:extLst>
      <p:ext uri="{19B8F6BF-5375-455C-9EA6-DF929625EA0E}">
        <p15:presenceInfo xmlns:p15="http://schemas.microsoft.com/office/powerpoint/2012/main" userId="bcb88c5aae95238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2128"/>
    <a:srgbClr val="4D4D4C"/>
    <a:srgbClr val="1268B3"/>
    <a:srgbClr val="F15A2A"/>
    <a:srgbClr val="FDB614"/>
    <a:srgbClr val="EEDC00"/>
    <a:srgbClr val="622650"/>
    <a:srgbClr val="085156"/>
    <a:srgbClr val="B52372"/>
    <a:srgbClr val="FFD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3302" autoAdjust="0"/>
  </p:normalViewPr>
  <p:slideViewPr>
    <p:cSldViewPr snapToGrid="0" snapToObjects="1">
      <p:cViewPr varScale="1">
        <p:scale>
          <a:sx n="47" d="100"/>
          <a:sy n="47" d="100"/>
        </p:scale>
        <p:origin x="43" y="89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9-11-03T08:15:11.611" idx="22">
    <p:pos x="10" y="10"/>
    <p:text>For me this is the start of a whole new module. Perhaps merge it into Module 3 ?</p:text>
    <p:extLst>
      <p:ext uri="{C676402C-5697-4E1C-873F-D02D1690AC5C}">
        <p15:threadingInfo xmlns:p15="http://schemas.microsoft.com/office/powerpoint/2012/main" timeZoneBias="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27C4A2-7988-6643-81CC-A0DA021CADC6}" type="datetimeFigureOut">
              <a:rPr lang="en-US" smtClean="0"/>
              <a:t>9/29/2020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E25547-4A32-6147-ADC5-EFE816487606}" type="slidenum">
              <a:rPr lang="en-US" smtClean="0"/>
              <a:t>‹#›</a:t>
            </a:fld>
            <a:endParaRPr lang="en-US"/>
          </a:p>
        </p:txBody>
      </p:sp>
    </p:spTree>
    <p:extLst>
      <p:ext uri="{BB962C8B-B14F-4D97-AF65-F5344CB8AC3E}">
        <p14:creationId xmlns:p14="http://schemas.microsoft.com/office/powerpoint/2010/main" val="19599460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GB" dirty="0"/>
          </a:p>
        </p:txBody>
      </p:sp>
      <p:sp>
        <p:nvSpPr>
          <p:cNvPr id="4" name="Symbol zastępczy numeru slajdu 3"/>
          <p:cNvSpPr>
            <a:spLocks noGrp="1"/>
          </p:cNvSpPr>
          <p:nvPr>
            <p:ph type="sldNum" sz="quarter" idx="5"/>
          </p:nvPr>
        </p:nvSpPr>
        <p:spPr/>
        <p:txBody>
          <a:bodyPr/>
          <a:lstStyle/>
          <a:p>
            <a:fld id="{9AE25547-4A32-6147-ADC5-EFE816487606}" type="slidenum">
              <a:rPr lang="en-US" smtClean="0"/>
              <a:t>13</a:t>
            </a:fld>
            <a:endParaRPr lang="en-US"/>
          </a:p>
        </p:txBody>
      </p:sp>
    </p:spTree>
    <p:extLst>
      <p:ext uri="{BB962C8B-B14F-4D97-AF65-F5344CB8AC3E}">
        <p14:creationId xmlns:p14="http://schemas.microsoft.com/office/powerpoint/2010/main" val="22857306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en-GB"/>
          </a:p>
        </p:txBody>
      </p:sp>
      <p:sp>
        <p:nvSpPr>
          <p:cNvPr id="4" name="Symbol zastępczy numeru slajdu 3"/>
          <p:cNvSpPr>
            <a:spLocks noGrp="1"/>
          </p:cNvSpPr>
          <p:nvPr>
            <p:ph type="sldNum" sz="quarter" idx="5"/>
          </p:nvPr>
        </p:nvSpPr>
        <p:spPr/>
        <p:txBody>
          <a:bodyPr/>
          <a:lstStyle/>
          <a:p>
            <a:fld id="{9AE25547-4A32-6147-ADC5-EFE816487606}" type="slidenum">
              <a:rPr lang="en-US" smtClean="0"/>
              <a:t>26</a:t>
            </a:fld>
            <a:endParaRPr lang="en-US"/>
          </a:p>
        </p:txBody>
      </p:sp>
    </p:spTree>
    <p:extLst>
      <p:ext uri="{BB962C8B-B14F-4D97-AF65-F5344CB8AC3E}">
        <p14:creationId xmlns:p14="http://schemas.microsoft.com/office/powerpoint/2010/main" val="360201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cons">
    <p:spTree>
      <p:nvGrpSpPr>
        <p:cNvPr id="1" name=""/>
        <p:cNvGrpSpPr/>
        <p:nvPr/>
      </p:nvGrpSpPr>
      <p:grpSpPr>
        <a:xfrm>
          <a:off x="0" y="0"/>
          <a:ext cx="0" cy="0"/>
          <a:chOff x="0" y="0"/>
          <a:chExt cx="0" cy="0"/>
        </a:xfrm>
      </p:grpSpPr>
      <p:sp>
        <p:nvSpPr>
          <p:cNvPr id="7" name="Rectangle 6"/>
          <p:cNvSpPr/>
          <p:nvPr userDrawn="1"/>
        </p:nvSpPr>
        <p:spPr>
          <a:xfrm>
            <a:off x="0" y="-1"/>
            <a:ext cx="12192000" cy="6858001"/>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586901" y="491138"/>
            <a:ext cx="4104369" cy="4893647"/>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EPIC</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extLst>
      <p:ext uri="{BB962C8B-B14F-4D97-AF65-F5344CB8AC3E}">
        <p14:creationId xmlns:p14="http://schemas.microsoft.com/office/powerpoint/2010/main" val="2032201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Top - Text Bottom Blue">
    <p:spTree>
      <p:nvGrpSpPr>
        <p:cNvPr id="1" name=""/>
        <p:cNvGrpSpPr/>
        <p:nvPr/>
      </p:nvGrpSpPr>
      <p:grpSpPr>
        <a:xfrm>
          <a:off x="0" y="0"/>
          <a:ext cx="0" cy="0"/>
          <a:chOff x="0" y="0"/>
          <a:chExt cx="0" cy="0"/>
        </a:xfrm>
      </p:grpSpPr>
      <p:sp>
        <p:nvSpPr>
          <p:cNvPr id="19"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1"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25" name="Rectangle 24"/>
          <p:cNvSpPr/>
          <p:nvPr userDrawn="1"/>
        </p:nvSpPr>
        <p:spPr>
          <a:xfrm rot="285998">
            <a:off x="-99436" y="2058511"/>
            <a:ext cx="5289466"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28"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40" name="Picture 39"/>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759007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Top - Text Bottom Red">
    <p:spTree>
      <p:nvGrpSpPr>
        <p:cNvPr id="1" name=""/>
        <p:cNvGrpSpPr/>
        <p:nvPr/>
      </p:nvGrpSpPr>
      <p:grpSpPr>
        <a:xfrm>
          <a:off x="0" y="0"/>
          <a:ext cx="0" cy="0"/>
          <a:chOff x="0" y="0"/>
          <a:chExt cx="0" cy="0"/>
        </a:xfrm>
      </p:grpSpPr>
      <p:sp>
        <p:nvSpPr>
          <p:cNvPr id="24"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rot="285998">
            <a:off x="-99436" y="2058511"/>
            <a:ext cx="528946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3"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1"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32"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34" name="Picture 33"/>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3771846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 Header Page">
    <p:spTree>
      <p:nvGrpSpPr>
        <p:cNvPr id="1" name=""/>
        <p:cNvGrpSpPr/>
        <p:nvPr/>
      </p:nvGrpSpPr>
      <p:grpSpPr>
        <a:xfrm>
          <a:off x="0" y="0"/>
          <a:ext cx="0" cy="0"/>
          <a:chOff x="0" y="0"/>
          <a:chExt cx="0" cy="0"/>
        </a:xfrm>
      </p:grpSpPr>
      <p:sp>
        <p:nvSpPr>
          <p:cNvPr id="6" name="Rectangle 2"/>
          <p:cNvSpPr/>
          <p:nvPr userDrawn="1"/>
        </p:nvSpPr>
        <p:spPr>
          <a:xfrm rot="16200000" flipH="1"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7761358" y="5674"/>
            <a:ext cx="2928731" cy="2326714"/>
          </a:xfrm>
          <a:prstGeom prst="rect">
            <a:avLst/>
          </a:prstGeom>
        </p:spPr>
      </p:pic>
      <p:sp>
        <p:nvSpPr>
          <p:cNvPr id="9"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0" name="Rectangle 9"/>
          <p:cNvSpPr/>
          <p:nvPr userDrawn="1"/>
        </p:nvSpPr>
        <p:spPr>
          <a:xfrm rot="285998">
            <a:off x="-167625" y="647071"/>
            <a:ext cx="64038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p:cNvSpPr>
            <a:spLocks noGrp="1"/>
          </p:cNvSpPr>
          <p:nvPr>
            <p:ph type="body" sz="quarter" idx="10" hasCustomPrompt="1"/>
          </p:nvPr>
        </p:nvSpPr>
        <p:spPr>
          <a:xfrm rot="285998">
            <a:off x="394963" y="776271"/>
            <a:ext cx="5664057" cy="716025"/>
          </a:xfrm>
        </p:spPr>
        <p:txBody>
          <a:bodyPr>
            <a:normAutofit/>
          </a:bodyPr>
          <a:lstStyle>
            <a:lvl1pPr marL="0" indent="0">
              <a:buNone/>
              <a:defRPr sz="3600">
                <a:solidFill>
                  <a:schemeClr val="bg1"/>
                </a:solidFill>
              </a:defRPr>
            </a:lvl1pPr>
          </a:lstStyle>
          <a:p>
            <a:pPr lvl="0"/>
            <a:r>
              <a:rPr lang="en-US" dirty="0"/>
              <a:t>TITLE</a:t>
            </a:r>
          </a:p>
        </p:txBody>
      </p:sp>
      <p:pic>
        <p:nvPicPr>
          <p:cNvPr id="13" name="Picture 12"/>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6634461" y="0"/>
            <a:ext cx="2295144" cy="1060034"/>
          </a:xfrm>
          <a:prstGeom prst="rect">
            <a:avLst/>
          </a:prstGeom>
        </p:spPr>
      </p:pic>
      <p:sp>
        <p:nvSpPr>
          <p:cNvPr id="15" name="Text Placeholder 25"/>
          <p:cNvSpPr>
            <a:spLocks noGrp="1"/>
          </p:cNvSpPr>
          <p:nvPr>
            <p:ph type="body" sz="quarter" idx="20" hasCustomPrompt="1"/>
          </p:nvPr>
        </p:nvSpPr>
        <p:spPr>
          <a:xfrm>
            <a:off x="658268" y="2120067"/>
            <a:ext cx="8271337"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17365007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ue Header Page">
    <p:spTree>
      <p:nvGrpSpPr>
        <p:cNvPr id="1" name=""/>
        <p:cNvGrpSpPr/>
        <p:nvPr/>
      </p:nvGrpSpPr>
      <p:grpSpPr>
        <a:xfrm>
          <a:off x="0" y="0"/>
          <a:ext cx="0" cy="0"/>
          <a:chOff x="0" y="0"/>
          <a:chExt cx="0" cy="0"/>
        </a:xfrm>
      </p:grpSpPr>
      <p:sp>
        <p:nvSpPr>
          <p:cNvPr id="7" name="Rectangle 2"/>
          <p:cNvSpPr/>
          <p:nvPr userDrawn="1"/>
        </p:nvSpPr>
        <p:spPr>
          <a:xfrm rot="5400000"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1081698" y="12230"/>
            <a:ext cx="2928731" cy="2326714"/>
          </a:xfrm>
          <a:prstGeom prst="rect">
            <a:avLst/>
          </a:prstGeom>
        </p:spPr>
      </p:pic>
      <p:sp>
        <p:nvSpPr>
          <p:cNvPr id="12" name="Rectangle 11"/>
          <p:cNvSpPr/>
          <p:nvPr userDrawn="1"/>
        </p:nvSpPr>
        <p:spPr>
          <a:xfrm rot="21375402">
            <a:off x="5941628" y="666947"/>
            <a:ext cx="6403831"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1"/>
          <p:cNvSpPr>
            <a:spLocks noGrp="1"/>
          </p:cNvSpPr>
          <p:nvPr>
            <p:ph type="body" sz="quarter" idx="10" hasCustomPrompt="1"/>
          </p:nvPr>
        </p:nvSpPr>
        <p:spPr>
          <a:xfrm rot="21375402">
            <a:off x="6504127" y="798296"/>
            <a:ext cx="5715790" cy="716025"/>
          </a:xfrm>
        </p:spPr>
        <p:txBody>
          <a:bodyPr>
            <a:normAutofit/>
          </a:bodyPr>
          <a:lstStyle>
            <a:lvl1pPr marL="0" indent="0">
              <a:buNone/>
              <a:defRPr sz="3600">
                <a:solidFill>
                  <a:schemeClr val="bg1"/>
                </a:solidFill>
              </a:defRPr>
            </a:lvl1pPr>
          </a:lstStyle>
          <a:p>
            <a:pPr lvl="0"/>
            <a:r>
              <a:rPr lang="en-US" dirty="0"/>
              <a:t>TITLE</a:t>
            </a:r>
          </a:p>
        </p:txBody>
      </p:sp>
      <p:pic>
        <p:nvPicPr>
          <p:cNvPr id="15" name="Picture 14"/>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45199" y="6556"/>
            <a:ext cx="2295144" cy="1060034"/>
          </a:xfrm>
          <a:prstGeom prst="rect">
            <a:avLst/>
          </a:prstGeom>
        </p:spPr>
      </p:pic>
      <p:sp>
        <p:nvSpPr>
          <p:cNvPr id="16"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8" name="Text Placeholder 25"/>
          <p:cNvSpPr>
            <a:spLocks noGrp="1"/>
          </p:cNvSpPr>
          <p:nvPr>
            <p:ph type="body" sz="quarter" idx="20" hasCustomPrompt="1"/>
          </p:nvPr>
        </p:nvSpPr>
        <p:spPr>
          <a:xfrm>
            <a:off x="3644348" y="2120067"/>
            <a:ext cx="7898295"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7" name="Text Placeholder 23"/>
          <p:cNvSpPr>
            <a:spLocks noGrp="1"/>
          </p:cNvSpPr>
          <p:nvPr>
            <p:ph type="body" sz="quarter" idx="14" hasCustomPrompt="1"/>
          </p:nvPr>
        </p:nvSpPr>
        <p:spPr>
          <a:xfrm>
            <a:off x="5328871" y="4402483"/>
            <a:ext cx="785328" cy="1056986"/>
          </a:xfrm>
        </p:spPr>
        <p:txBody>
          <a:bodyPr anchor="t">
            <a:normAutofit/>
          </a:bodyPr>
          <a:lstStyle>
            <a:lvl1pPr marL="0" indent="0" algn="r">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9" name="Text Placeholder 23"/>
          <p:cNvSpPr>
            <a:spLocks noGrp="1"/>
          </p:cNvSpPr>
          <p:nvPr>
            <p:ph type="body" sz="quarter" idx="15" hasCustomPrompt="1"/>
          </p:nvPr>
        </p:nvSpPr>
        <p:spPr>
          <a:xfrm>
            <a:off x="625611" y="1679591"/>
            <a:ext cx="2613204" cy="1221666"/>
          </a:xfrm>
        </p:spPr>
        <p:txBody>
          <a:bodyPr anchor="t">
            <a:normAutofit/>
          </a:bodyPr>
          <a:lstStyle>
            <a:lvl1pPr marL="0" indent="0" algn="l">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10" name="Text Placeholder 23"/>
          <p:cNvSpPr>
            <a:spLocks noGrp="1"/>
          </p:cNvSpPr>
          <p:nvPr>
            <p:ph type="body" sz="quarter" idx="13" hasCustomPrompt="1"/>
          </p:nvPr>
        </p:nvSpPr>
        <p:spPr>
          <a:xfrm>
            <a:off x="658268" y="2325125"/>
            <a:ext cx="5423273" cy="2497338"/>
          </a:xfrm>
        </p:spPr>
        <p:txBody>
          <a:bodyPr anchor="ctr">
            <a:normAutofit/>
          </a:bodyPr>
          <a:lstStyle>
            <a:lvl1pPr marL="0" indent="0" algn="ctr">
              <a:buNone/>
              <a:defRPr sz="3000" i="1" baseline="0">
                <a:solidFill>
                  <a:srgbClr val="1268B3"/>
                </a:solidFill>
                <a:latin typeface="+mn-lt"/>
              </a:defRPr>
            </a:lvl1pPr>
          </a:lstStyle>
          <a:p>
            <a:pPr lvl="0"/>
            <a:r>
              <a:rPr lang="en-US" dirty="0"/>
              <a:t>Quote Here</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6649146" y="0"/>
            <a:ext cx="5542854" cy="5404728"/>
          </a:xfrm>
          <a:prstGeom prst="rect">
            <a:avLst/>
          </a:prstGeom>
        </p:spPr>
      </p:pic>
      <p:sp>
        <p:nvSpPr>
          <p:cNvPr id="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ntro. Text with 3 bullets">
    <p:spTree>
      <p:nvGrpSpPr>
        <p:cNvPr id="1" name=""/>
        <p:cNvGrpSpPr/>
        <p:nvPr/>
      </p:nvGrpSpPr>
      <p:grpSpPr>
        <a:xfrm>
          <a:off x="0" y="0"/>
          <a:ext cx="0" cy="0"/>
          <a:chOff x="0" y="0"/>
          <a:chExt cx="0" cy="0"/>
        </a:xfrm>
      </p:grpSpPr>
      <p:sp>
        <p:nvSpPr>
          <p:cNvPr id="29" name="Rectangle 2"/>
          <p:cNvSpPr/>
          <p:nvPr userDrawn="1"/>
        </p:nvSpPr>
        <p:spPr>
          <a:xfrm>
            <a:off x="0" y="0"/>
            <a:ext cx="7580243"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420235" y="4816650"/>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5421062" y="3295516"/>
            <a:ext cx="6434785"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5420235" y="1767285"/>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6692445" y="2038802"/>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userDrawn="1"/>
        </p:nvPicPr>
        <p:blipFill rotWithShape="1">
          <a:blip r:embed="rId2">
            <a:extLst>
              <a:ext uri="{28A0092B-C50C-407E-A947-70E740481C1C}">
                <a14:useLocalDpi xmlns:a14="http://schemas.microsoft.com/office/drawing/2010/main" val="0"/>
              </a:ext>
            </a:extLst>
          </a:blip>
          <a:srcRect l="78564" t="6637" r="6523" b="6599"/>
          <a:stretch/>
        </p:blipFill>
        <p:spPr>
          <a:xfrm>
            <a:off x="5480388" y="831109"/>
            <a:ext cx="268053" cy="5201246"/>
          </a:xfrm>
          <a:prstGeom prst="rect">
            <a:avLst/>
          </a:prstGeom>
        </p:spPr>
      </p:pic>
      <p:cxnSp>
        <p:nvCxnSpPr>
          <p:cNvPr id="21" name="Straight Connector 20"/>
          <p:cNvCxnSpPr/>
          <p:nvPr userDrawn="1"/>
        </p:nvCxnSpPr>
        <p:spPr>
          <a:xfrm>
            <a:off x="6692445" y="3582457"/>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6692445" y="5094621"/>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Rectangle 21"/>
          <p:cNvSpPr>
            <a:spLocks noChangeArrowheads="1"/>
          </p:cNvSpPr>
          <p:nvPr userDrawn="1"/>
        </p:nvSpPr>
        <p:spPr bwMode="auto">
          <a:xfrm flipV="1">
            <a:off x="465266" y="1589475"/>
            <a:ext cx="4101734" cy="56433"/>
          </a:xfrm>
          <a:prstGeom prst="rect">
            <a:avLst/>
          </a:prstGeom>
          <a:solidFill>
            <a:srgbClr val="FDB614"/>
          </a:solidFill>
          <a:ln>
            <a:solidFill>
              <a:srgbClr val="FDB614"/>
            </a:solidFill>
          </a:ln>
        </p:spPr>
        <p:txBody>
          <a:bodyPr lIns="0"/>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FDB614"/>
              </a:solidFill>
              <a:ea typeface="ＭＳ Ｐゴシック" charset="-128"/>
              <a:cs typeface="ＭＳ Ｐゴシック" charset="-128"/>
            </a:endParaRPr>
          </a:p>
        </p:txBody>
      </p:sp>
      <p:sp>
        <p:nvSpPr>
          <p:cNvPr id="33" name="Text Placeholder 5"/>
          <p:cNvSpPr>
            <a:spLocks noGrp="1"/>
          </p:cNvSpPr>
          <p:nvPr userDrawn="1">
            <p:ph type="body" sz="quarter" idx="13" hasCustomPrompt="1"/>
          </p:nvPr>
        </p:nvSpPr>
        <p:spPr>
          <a:xfrm>
            <a:off x="643223" y="681688"/>
            <a:ext cx="3821205" cy="697353"/>
          </a:xfrm>
        </p:spPr>
        <p:txBody>
          <a:bodyPr>
            <a:normAutofit/>
          </a:bodyPr>
          <a:lstStyle>
            <a:lvl1pPr marL="0" indent="0">
              <a:buNone/>
              <a:defRPr sz="3600">
                <a:solidFill>
                  <a:schemeClr val="bg1"/>
                </a:solidFill>
              </a:defRPr>
            </a:lvl1pPr>
          </a:lstStyle>
          <a:p>
            <a:r>
              <a:rPr lang="en-US" dirty="0"/>
              <a:t>Title</a:t>
            </a:r>
          </a:p>
        </p:txBody>
      </p:sp>
      <p:sp>
        <p:nvSpPr>
          <p:cNvPr id="34" name="Text Placeholder 6"/>
          <p:cNvSpPr>
            <a:spLocks noGrp="1"/>
          </p:cNvSpPr>
          <p:nvPr userDrawn="1">
            <p:ph type="body" sz="quarter" idx="14" hasCustomPrompt="1"/>
          </p:nvPr>
        </p:nvSpPr>
        <p:spPr>
          <a:xfrm>
            <a:off x="643223" y="2087287"/>
            <a:ext cx="3821205" cy="3642009"/>
          </a:xfrm>
        </p:spPr>
        <p:txBody>
          <a:bodyPr>
            <a:normAutofit/>
          </a:bodyPr>
          <a:lstStyle>
            <a:lvl1pPr marL="0" indent="0">
              <a:buNone/>
              <a:defRPr sz="2400">
                <a:solidFill>
                  <a:schemeClr val="bg1"/>
                </a:solidFill>
              </a:defRPr>
            </a:lvl1pPr>
          </a:lstStyle>
          <a:p>
            <a:r>
              <a:rPr lang="en-US" dirty="0"/>
              <a:t>Body Text</a:t>
            </a:r>
          </a:p>
        </p:txBody>
      </p:sp>
      <p:sp>
        <p:nvSpPr>
          <p:cNvPr id="35" name="Text Placeholder 7"/>
          <p:cNvSpPr>
            <a:spLocks noGrp="1"/>
          </p:cNvSpPr>
          <p:nvPr userDrawn="1">
            <p:ph type="body" sz="quarter" idx="15" hasCustomPrompt="1"/>
          </p:nvPr>
        </p:nvSpPr>
        <p:spPr>
          <a:xfrm>
            <a:off x="5489681" y="1766517"/>
            <a:ext cx="1176670" cy="1122295"/>
          </a:xfrm>
        </p:spPr>
        <p:txBody>
          <a:bodyPr anchor="ctr">
            <a:normAutofit/>
          </a:bodyPr>
          <a:lstStyle>
            <a:lvl1pPr marL="0" indent="0" algn="ctr">
              <a:buNone/>
              <a:defRPr sz="4800">
                <a:solidFill>
                  <a:srgbClr val="FDB614"/>
                </a:solidFill>
              </a:defRPr>
            </a:lvl1pPr>
          </a:lstStyle>
          <a:p>
            <a:r>
              <a:rPr lang="en-US" dirty="0"/>
              <a:t>01</a:t>
            </a:r>
          </a:p>
        </p:txBody>
      </p:sp>
      <p:sp>
        <p:nvSpPr>
          <p:cNvPr id="36" name="Text Placeholder 4"/>
          <p:cNvSpPr>
            <a:spLocks noGrp="1"/>
          </p:cNvSpPr>
          <p:nvPr userDrawn="1">
            <p:ph type="body" sz="quarter" idx="12" hasCustomPrompt="1"/>
          </p:nvPr>
        </p:nvSpPr>
        <p:spPr>
          <a:xfrm>
            <a:off x="6960165" y="1775790"/>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7" name="Text Placeholder 8"/>
          <p:cNvSpPr>
            <a:spLocks noGrp="1"/>
          </p:cNvSpPr>
          <p:nvPr userDrawn="1">
            <p:ph type="body" sz="quarter" idx="16" hasCustomPrompt="1"/>
          </p:nvPr>
        </p:nvSpPr>
        <p:spPr>
          <a:xfrm>
            <a:off x="5513499" y="3314348"/>
            <a:ext cx="1176670" cy="1122295"/>
          </a:xfrm>
        </p:spPr>
        <p:txBody>
          <a:bodyPr anchor="ctr">
            <a:normAutofit/>
          </a:bodyPr>
          <a:lstStyle>
            <a:lvl1pPr marL="0" indent="0" algn="ctr">
              <a:buNone/>
              <a:defRPr sz="4800">
                <a:solidFill>
                  <a:srgbClr val="FDB614"/>
                </a:solidFill>
              </a:defRPr>
            </a:lvl1pPr>
          </a:lstStyle>
          <a:p>
            <a:r>
              <a:rPr lang="en-US" dirty="0"/>
              <a:t>02</a:t>
            </a:r>
          </a:p>
        </p:txBody>
      </p:sp>
      <p:sp>
        <p:nvSpPr>
          <p:cNvPr id="38" name="Text Placeholder 9"/>
          <p:cNvSpPr>
            <a:spLocks noGrp="1"/>
          </p:cNvSpPr>
          <p:nvPr userDrawn="1">
            <p:ph type="body" sz="quarter" idx="17" hasCustomPrompt="1"/>
          </p:nvPr>
        </p:nvSpPr>
        <p:spPr>
          <a:xfrm>
            <a:off x="6983983" y="3310369"/>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9" name="Text Placeholder 10"/>
          <p:cNvSpPr>
            <a:spLocks noGrp="1"/>
          </p:cNvSpPr>
          <p:nvPr userDrawn="1">
            <p:ph type="body" sz="quarter" idx="18" hasCustomPrompt="1"/>
          </p:nvPr>
        </p:nvSpPr>
        <p:spPr>
          <a:xfrm>
            <a:off x="5483551" y="4828948"/>
            <a:ext cx="1176670" cy="1122295"/>
          </a:xfrm>
        </p:spPr>
        <p:txBody>
          <a:bodyPr anchor="ctr">
            <a:normAutofit/>
          </a:bodyPr>
          <a:lstStyle>
            <a:lvl1pPr marL="0" indent="0" algn="ctr">
              <a:buNone/>
              <a:defRPr sz="4800">
                <a:solidFill>
                  <a:srgbClr val="FDB614"/>
                </a:solidFill>
              </a:defRPr>
            </a:lvl1pPr>
          </a:lstStyle>
          <a:p>
            <a:r>
              <a:rPr lang="en-US" dirty="0"/>
              <a:t>03</a:t>
            </a:r>
          </a:p>
        </p:txBody>
      </p:sp>
      <p:sp>
        <p:nvSpPr>
          <p:cNvPr id="40" name="Text Placeholder 11"/>
          <p:cNvSpPr>
            <a:spLocks noGrp="1"/>
          </p:cNvSpPr>
          <p:nvPr userDrawn="1">
            <p:ph type="body" sz="quarter" idx="19" hasCustomPrompt="1"/>
          </p:nvPr>
        </p:nvSpPr>
        <p:spPr>
          <a:xfrm>
            <a:off x="6954035" y="4811716"/>
            <a:ext cx="4871864" cy="1122292"/>
          </a:xfrm>
        </p:spPr>
        <p:txBody>
          <a:bodyPr anchor="ctr">
            <a:normAutofit/>
          </a:bodyPr>
          <a:lstStyle>
            <a:lvl1pPr marL="0" indent="0">
              <a:buNone/>
              <a:defRPr sz="2400">
                <a:solidFill>
                  <a:schemeClr val="bg1"/>
                </a:solidFill>
              </a:defRPr>
            </a:lvl1pPr>
          </a:lstStyle>
          <a:p>
            <a:r>
              <a:rPr lang="en-US" dirty="0"/>
              <a:t>Body Text</a:t>
            </a:r>
          </a:p>
        </p:txBody>
      </p:sp>
      <p:sp>
        <p:nvSpPr>
          <p:cNvPr id="3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41" name="Picture 40"/>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4464428" y="-2312958"/>
            <a:ext cx="4590288" cy="4126992"/>
          </a:xfrm>
          <a:prstGeom prst="rect">
            <a:avLst/>
          </a:prstGeom>
        </p:spPr>
      </p:pic>
    </p:spTree>
    <p:extLst>
      <p:ext uri="{BB962C8B-B14F-4D97-AF65-F5344CB8AC3E}">
        <p14:creationId xmlns:p14="http://schemas.microsoft.com/office/powerpoint/2010/main" val="2315511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grpSp>
        <p:nvGrpSpPr>
          <p:cNvPr id="7" name="Group 6"/>
          <p:cNvGrpSpPr/>
          <p:nvPr userDrawn="1"/>
        </p:nvGrpSpPr>
        <p:grpSpPr>
          <a:xfrm flipH="1">
            <a:off x="0" y="0"/>
            <a:ext cx="12192057" cy="4412975"/>
            <a:chOff x="0" y="0"/>
            <a:chExt cx="12192057" cy="4412975"/>
          </a:xfrm>
        </p:grpSpPr>
        <p:sp>
          <p:nvSpPr>
            <p:cNvPr id="5" name="Rectangle 4"/>
            <p:cNvSpPr/>
            <p:nvPr userDrawn="1"/>
          </p:nvSpPr>
          <p:spPr>
            <a:xfrm>
              <a:off x="0" y="0"/>
              <a:ext cx="7858539" cy="201433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nip Single Corner Rectangle 3"/>
            <p:cNvSpPr/>
            <p:nvPr userDrawn="1"/>
          </p:nvSpPr>
          <p:spPr>
            <a:xfrm>
              <a:off x="0" y="0"/>
              <a:ext cx="12192057" cy="4412975"/>
            </a:xfrm>
            <a:custGeom>
              <a:avLst/>
              <a:gdLst>
                <a:gd name="connsiteX0" fmla="*/ 0 w 11383617"/>
                <a:gd name="connsiteY0" fmla="*/ 0 h 2955235"/>
                <a:gd name="connsiteX1" fmla="*/ 10891068 w 11383617"/>
                <a:gd name="connsiteY1" fmla="*/ 0 h 2955235"/>
                <a:gd name="connsiteX2" fmla="*/ 11383617 w 11383617"/>
                <a:gd name="connsiteY2" fmla="*/ 492549 h 2955235"/>
                <a:gd name="connsiteX3" fmla="*/ 11383617 w 11383617"/>
                <a:gd name="connsiteY3" fmla="*/ 2955235 h 2955235"/>
                <a:gd name="connsiteX4" fmla="*/ 0 w 11383617"/>
                <a:gd name="connsiteY4" fmla="*/ 2955235 h 2955235"/>
                <a:gd name="connsiteX5" fmla="*/ 0 w 11383617"/>
                <a:gd name="connsiteY5" fmla="*/ 0 h 2955235"/>
                <a:gd name="connsiteX0" fmla="*/ 0 w 11383617"/>
                <a:gd name="connsiteY0" fmla="*/ 954157 h 3909392"/>
                <a:gd name="connsiteX1" fmla="*/ 4954094 w 11383617"/>
                <a:gd name="connsiteY1" fmla="*/ 0 h 3909392"/>
                <a:gd name="connsiteX2" fmla="*/ 11383617 w 11383617"/>
                <a:gd name="connsiteY2" fmla="*/ 1446706 h 3909392"/>
                <a:gd name="connsiteX3" fmla="*/ 11383617 w 11383617"/>
                <a:gd name="connsiteY3" fmla="*/ 3909392 h 3909392"/>
                <a:gd name="connsiteX4" fmla="*/ 0 w 11383617"/>
                <a:gd name="connsiteY4" fmla="*/ 3909392 h 3909392"/>
                <a:gd name="connsiteX5" fmla="*/ 0 w 11383617"/>
                <a:gd name="connsiteY5" fmla="*/ 954157 h 3909392"/>
                <a:gd name="connsiteX0" fmla="*/ 0 w 12245008"/>
                <a:gd name="connsiteY0" fmla="*/ 954157 h 3909392"/>
                <a:gd name="connsiteX1" fmla="*/ 4954094 w 12245008"/>
                <a:gd name="connsiteY1" fmla="*/ 0 h 3909392"/>
                <a:gd name="connsiteX2" fmla="*/ 11383617 w 12245008"/>
                <a:gd name="connsiteY2" fmla="*/ 1446706 h 3909392"/>
                <a:gd name="connsiteX3" fmla="*/ 12245008 w 12245008"/>
                <a:gd name="connsiteY3" fmla="*/ 2849218 h 3909392"/>
                <a:gd name="connsiteX4" fmla="*/ 0 w 12245008"/>
                <a:gd name="connsiteY4" fmla="*/ 3909392 h 3909392"/>
                <a:gd name="connsiteX5" fmla="*/ 0 w 12245008"/>
                <a:gd name="connsiteY5" fmla="*/ 954157 h 3909392"/>
                <a:gd name="connsiteX0" fmla="*/ 0 w 12245008"/>
                <a:gd name="connsiteY0" fmla="*/ 954157 h 3909392"/>
                <a:gd name="connsiteX1" fmla="*/ 4954094 w 12245008"/>
                <a:gd name="connsiteY1" fmla="*/ 0 h 3909392"/>
                <a:gd name="connsiteX2" fmla="*/ 12165495 w 12245008"/>
                <a:gd name="connsiteY2" fmla="*/ 2219 h 3909392"/>
                <a:gd name="connsiteX3" fmla="*/ 12245008 w 12245008"/>
                <a:gd name="connsiteY3" fmla="*/ 2849218 h 3909392"/>
                <a:gd name="connsiteX4" fmla="*/ 0 w 12245008"/>
                <a:gd name="connsiteY4" fmla="*/ 3909392 h 3909392"/>
                <a:gd name="connsiteX5" fmla="*/ 0 w 12245008"/>
                <a:gd name="connsiteY5" fmla="*/ 954157 h 3909392"/>
                <a:gd name="connsiteX0" fmla="*/ 13253 w 12258261"/>
                <a:gd name="connsiteY0" fmla="*/ 954157 h 4399723"/>
                <a:gd name="connsiteX1" fmla="*/ 4967347 w 12258261"/>
                <a:gd name="connsiteY1" fmla="*/ 0 h 4399723"/>
                <a:gd name="connsiteX2" fmla="*/ 12178748 w 12258261"/>
                <a:gd name="connsiteY2" fmla="*/ 2219 h 4399723"/>
                <a:gd name="connsiteX3" fmla="*/ 12258261 w 12258261"/>
                <a:gd name="connsiteY3" fmla="*/ 2849218 h 4399723"/>
                <a:gd name="connsiteX4" fmla="*/ 0 w 12258261"/>
                <a:gd name="connsiteY4" fmla="*/ 4399723 h 4399723"/>
                <a:gd name="connsiteX5" fmla="*/ 13253 w 12258261"/>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491410 h 4399723"/>
                <a:gd name="connsiteX4" fmla="*/ 0 w 12205252"/>
                <a:gd name="connsiteY4" fmla="*/ 4399723 h 4399723"/>
                <a:gd name="connsiteX5" fmla="*/ 13253 w 12205252"/>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517915 h 4399723"/>
                <a:gd name="connsiteX4" fmla="*/ 0 w 12205252"/>
                <a:gd name="connsiteY4" fmla="*/ 4399723 h 4399723"/>
                <a:gd name="connsiteX5" fmla="*/ 13253 w 12205252"/>
                <a:gd name="connsiteY5" fmla="*/ 954157 h 4399723"/>
                <a:gd name="connsiteX0" fmla="*/ 13253 w 12205252"/>
                <a:gd name="connsiteY0" fmla="*/ 967409 h 4412975"/>
                <a:gd name="connsiteX1" fmla="*/ 7922582 w 12205252"/>
                <a:gd name="connsiteY1" fmla="*/ 0 h 4412975"/>
                <a:gd name="connsiteX2" fmla="*/ 12178748 w 12205252"/>
                <a:gd name="connsiteY2" fmla="*/ 15471 h 4412975"/>
                <a:gd name="connsiteX3" fmla="*/ 12205252 w 12205252"/>
                <a:gd name="connsiteY3" fmla="*/ 2531167 h 4412975"/>
                <a:gd name="connsiteX4" fmla="*/ 0 w 12205252"/>
                <a:gd name="connsiteY4" fmla="*/ 4412975 h 4412975"/>
                <a:gd name="connsiteX5" fmla="*/ 13253 w 12205252"/>
                <a:gd name="connsiteY5" fmla="*/ 967409 h 4412975"/>
                <a:gd name="connsiteX0" fmla="*/ 587 w 12219091"/>
                <a:gd name="connsiteY0" fmla="*/ 1338470 h 4412975"/>
                <a:gd name="connsiteX1" fmla="*/ 7936421 w 12219091"/>
                <a:gd name="connsiteY1" fmla="*/ 0 h 4412975"/>
                <a:gd name="connsiteX2" fmla="*/ 12192587 w 12219091"/>
                <a:gd name="connsiteY2" fmla="*/ 15471 h 4412975"/>
                <a:gd name="connsiteX3" fmla="*/ 12219091 w 12219091"/>
                <a:gd name="connsiteY3" fmla="*/ 2531167 h 4412975"/>
                <a:gd name="connsiteX4" fmla="*/ 13839 w 12219091"/>
                <a:gd name="connsiteY4" fmla="*/ 4412975 h 4412975"/>
                <a:gd name="connsiteX5" fmla="*/ 587 w 12219091"/>
                <a:gd name="connsiteY5" fmla="*/ 1338470 h 4412975"/>
                <a:gd name="connsiteX0" fmla="*/ 587 w 12219150"/>
                <a:gd name="connsiteY0" fmla="*/ 1338470 h 4412975"/>
                <a:gd name="connsiteX1" fmla="*/ 7936421 w 12219150"/>
                <a:gd name="connsiteY1" fmla="*/ 0 h 4412975"/>
                <a:gd name="connsiteX2" fmla="*/ 12219150 w 12219150"/>
                <a:gd name="connsiteY2" fmla="*/ 15471 h 4412975"/>
                <a:gd name="connsiteX3" fmla="*/ 12219091 w 12219150"/>
                <a:gd name="connsiteY3" fmla="*/ 2531167 h 4412975"/>
                <a:gd name="connsiteX4" fmla="*/ 13839 w 12219150"/>
                <a:gd name="connsiteY4" fmla="*/ 4412975 h 4412975"/>
                <a:gd name="connsiteX5" fmla="*/ 587 w 12219150"/>
                <a:gd name="connsiteY5" fmla="*/ 1338470 h 441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9150" h="4412975">
                  <a:moveTo>
                    <a:pt x="587" y="1338470"/>
                  </a:moveTo>
                  <a:lnTo>
                    <a:pt x="7936421" y="0"/>
                  </a:lnTo>
                  <a:lnTo>
                    <a:pt x="12219150" y="15471"/>
                  </a:lnTo>
                  <a:cubicBezTo>
                    <a:pt x="12219130" y="854036"/>
                    <a:pt x="12219111" y="1692602"/>
                    <a:pt x="12219091" y="2531167"/>
                  </a:cubicBezTo>
                  <a:lnTo>
                    <a:pt x="13839" y="4412975"/>
                  </a:lnTo>
                  <a:cubicBezTo>
                    <a:pt x="18257" y="3264453"/>
                    <a:pt x="-3831" y="2486992"/>
                    <a:pt x="587" y="1338470"/>
                  </a:cubicBez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98081" y="0"/>
            <a:ext cx="5805670" cy="5065989"/>
          </a:xfrm>
          <a:prstGeom prst="rect">
            <a:avLst/>
          </a:prstGeom>
        </p:spPr>
      </p:pic>
      <p:sp>
        <p:nvSpPr>
          <p:cNvPr id="83" name="Rectangle 82"/>
          <p:cNvSpPr/>
          <p:nvPr userDrawn="1"/>
        </p:nvSpPr>
        <p:spPr>
          <a:xfrm rot="21247678">
            <a:off x="-203757" y="2863176"/>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4" name="Straight Connector 83"/>
          <p:cNvCxnSpPr/>
          <p:nvPr userDrawn="1"/>
        </p:nvCxnSpPr>
        <p:spPr>
          <a:xfrm rot="21247678">
            <a:off x="3460705" y="2937369"/>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Text Placeholder 7"/>
          <p:cNvSpPr>
            <a:spLocks noGrp="1"/>
          </p:cNvSpPr>
          <p:nvPr>
            <p:ph type="body" sz="quarter" idx="15" hasCustomPrompt="1"/>
          </p:nvPr>
        </p:nvSpPr>
        <p:spPr>
          <a:xfrm rot="21247678">
            <a:off x="464686" y="2981541"/>
            <a:ext cx="2822796" cy="1029244"/>
          </a:xfrm>
        </p:spPr>
        <p:txBody>
          <a:bodyPr anchor="ctr">
            <a:normAutofit/>
          </a:bodyPr>
          <a:lstStyle>
            <a:lvl1pPr marL="0" indent="0" algn="l">
              <a:buNone/>
              <a:defRPr sz="4800">
                <a:solidFill>
                  <a:srgbClr val="FDB614"/>
                </a:solidFill>
              </a:defRPr>
            </a:lvl1pPr>
          </a:lstStyle>
          <a:p>
            <a:r>
              <a:rPr lang="en-US" dirty="0"/>
              <a:t>Title</a:t>
            </a:r>
          </a:p>
        </p:txBody>
      </p:sp>
      <p:sp>
        <p:nvSpPr>
          <p:cNvPr id="86" name="Text Placeholder 4"/>
          <p:cNvSpPr>
            <a:spLocks noGrp="1"/>
          </p:cNvSpPr>
          <p:nvPr>
            <p:ph type="body" sz="quarter" idx="18" hasCustomPrompt="1"/>
          </p:nvPr>
        </p:nvSpPr>
        <p:spPr>
          <a:xfrm rot="21247678">
            <a:off x="3741547" y="2634812"/>
            <a:ext cx="2447713" cy="1106570"/>
          </a:xfrm>
        </p:spPr>
        <p:txBody>
          <a:bodyPr anchor="ctr">
            <a:normAutofit/>
          </a:bodyPr>
          <a:lstStyle>
            <a:lvl1pPr marL="0" indent="0">
              <a:buNone/>
              <a:defRPr sz="2600" baseline="0">
                <a:solidFill>
                  <a:schemeClr val="bg1"/>
                </a:solidFill>
              </a:defRPr>
            </a:lvl1pPr>
          </a:lstStyle>
          <a:p>
            <a:r>
              <a:rPr lang="en-US" dirty="0"/>
              <a:t>Sub Title</a:t>
            </a:r>
          </a:p>
        </p:txBody>
      </p:sp>
      <p:sp>
        <p:nvSpPr>
          <p:cNvPr id="89" name="Text Placeholder 23"/>
          <p:cNvSpPr>
            <a:spLocks noGrp="1"/>
          </p:cNvSpPr>
          <p:nvPr>
            <p:ph type="body" sz="quarter" idx="19" hasCustomPrompt="1"/>
          </p:nvPr>
        </p:nvSpPr>
        <p:spPr>
          <a:xfrm>
            <a:off x="5149737" y="6029993"/>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0" name="Rectangle 89"/>
          <p:cNvSpPr/>
          <p:nvPr userDrawn="1"/>
        </p:nvSpPr>
        <p:spPr>
          <a:xfrm rot="20852900">
            <a:off x="4266740" y="5903454"/>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 Placeholder 23"/>
          <p:cNvSpPr>
            <a:spLocks noGrp="1"/>
          </p:cNvSpPr>
          <p:nvPr>
            <p:ph type="body" sz="quarter" idx="20" hasCustomPrompt="1"/>
          </p:nvPr>
        </p:nvSpPr>
        <p:spPr>
          <a:xfrm>
            <a:off x="9158520" y="6029994"/>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2" name="Rectangle 91"/>
          <p:cNvSpPr/>
          <p:nvPr userDrawn="1"/>
        </p:nvSpPr>
        <p:spPr>
          <a:xfrm rot="20852900">
            <a:off x="8275523" y="5903455"/>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04775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ont Size">
    <p:spTree>
      <p:nvGrpSpPr>
        <p:cNvPr id="1" name=""/>
        <p:cNvGrpSpPr/>
        <p:nvPr/>
      </p:nvGrpSpPr>
      <p:grpSpPr>
        <a:xfrm>
          <a:off x="0" y="0"/>
          <a:ext cx="0" cy="0"/>
          <a:chOff x="0" y="0"/>
          <a:chExt cx="0" cy="0"/>
        </a:xfrm>
      </p:grpSpPr>
    </p:spTree>
    <p:extLst>
      <p:ext uri="{BB962C8B-B14F-4D97-AF65-F5344CB8AC3E}">
        <p14:creationId xmlns:p14="http://schemas.microsoft.com/office/powerpoint/2010/main" val="789523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9674933-F2B1-8A48-B5FC-18445F691229}" type="datetimeFigureOut">
              <a:rPr lang="en-US" smtClean="0"/>
              <a:t>9/29/2020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3F4CC3-3726-6A40-B89F-F0B2541AE1A6}" type="slidenum">
              <a:rPr lang="en-US" smtClean="0"/>
              <a:t>‹#›</a:t>
            </a:fld>
            <a:endParaRPr lang="en-US"/>
          </a:p>
        </p:txBody>
      </p:sp>
    </p:spTree>
    <p:extLst>
      <p:ext uri="{BB962C8B-B14F-4D97-AF65-F5344CB8AC3E}">
        <p14:creationId xmlns:p14="http://schemas.microsoft.com/office/powerpoint/2010/main" val="34219705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Quote Slide">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6649146" y="0"/>
            <a:ext cx="5542854" cy="5404728"/>
          </a:xfrm>
          <a:prstGeom prst="rect">
            <a:avLst/>
          </a:prstGeom>
        </p:spPr>
      </p:pic>
      <p:sp>
        <p:nvSpPr>
          <p:cNvPr id="8" name="テキスト プレースホルダー 36"/>
          <p:cNvSpPr txBox="1">
            <a:spLocks/>
          </p:cNvSpPr>
          <p:nvPr userDrawn="1"/>
        </p:nvSpPr>
        <p:spPr bwMode="auto">
          <a:xfrm>
            <a:off x="0" y="6328963"/>
            <a:ext cx="12192000"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extLst>
      <p:ext uri="{BB962C8B-B14F-4D97-AF65-F5344CB8AC3E}">
        <p14:creationId xmlns:p14="http://schemas.microsoft.com/office/powerpoint/2010/main" val="10273635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Typeface and Size">
    <p:spTree>
      <p:nvGrpSpPr>
        <p:cNvPr id="1" name=""/>
        <p:cNvGrpSpPr/>
        <p:nvPr/>
      </p:nvGrpSpPr>
      <p:grpSpPr>
        <a:xfrm>
          <a:off x="0" y="0"/>
          <a:ext cx="0" cy="0"/>
          <a:chOff x="0" y="0"/>
          <a:chExt cx="0" cy="0"/>
        </a:xfrm>
      </p:grpSpPr>
      <p:sp>
        <p:nvSpPr>
          <p:cNvPr id="6" name="Rectangle 5"/>
          <p:cNvSpPr/>
          <p:nvPr userDrawn="1"/>
        </p:nvSpPr>
        <p:spPr>
          <a:xfrm>
            <a:off x="0" y="-1"/>
            <a:ext cx="12192000" cy="6858001"/>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268B3"/>
              </a:solidFill>
            </a:endParaRPr>
          </a:p>
        </p:txBody>
      </p:sp>
      <p:sp>
        <p:nvSpPr>
          <p:cNvPr id="7" name="Rectangle 6"/>
          <p:cNvSpPr/>
          <p:nvPr userDrawn="1"/>
        </p:nvSpPr>
        <p:spPr>
          <a:xfrm>
            <a:off x="424669" y="528535"/>
            <a:ext cx="5666415" cy="1446550"/>
          </a:xfrm>
          <a:prstGeom prst="rect">
            <a:avLst/>
          </a:prstGeom>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IE" sz="4400" b="1" i="0" u="none" strike="noStrike" kern="1200" baseline="0" dirty="0">
                <a:solidFill>
                  <a:schemeClr val="bg1"/>
                </a:solidFill>
                <a:effectLst/>
                <a:latin typeface="+mn-lt"/>
                <a:ea typeface="Quattrocento Sans"/>
                <a:cs typeface="Quattrocento Sans"/>
                <a:sym typeface="Quattrocento Sans"/>
              </a:rPr>
              <a:t>EPIC</a:t>
            </a:r>
            <a:endParaRPr lang="en-IE" sz="4400" b="1" i="0" u="none" strike="noStrike" kern="1200" baseline="0" dirty="0">
              <a:solidFill>
                <a:schemeClr val="bg1"/>
              </a:solidFill>
              <a:effectLst/>
              <a:latin typeface="+mn-lt"/>
              <a:ea typeface="+mn-ea"/>
              <a:cs typeface="+mn-cs"/>
              <a:sym typeface="Quattrocento Sans"/>
            </a:endParaRP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093974" y="1633466"/>
            <a:ext cx="4589207" cy="4555093"/>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3172202"/>
            <a:ext cx="5489434"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94835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3" name="Rectangle 2"/>
          <p:cNvSpPr/>
          <p:nvPr userDrawn="1"/>
        </p:nvSpPr>
        <p:spPr>
          <a:xfrm>
            <a:off x="0" y="-13252"/>
            <a:ext cx="7673009"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rot="353497">
            <a:off x="-106891" y="570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11"/>
          <p:cNvSpPr>
            <a:spLocks noGrp="1"/>
          </p:cNvSpPr>
          <p:nvPr>
            <p:ph type="body" sz="quarter" idx="10" hasCustomPrompt="1"/>
          </p:nvPr>
        </p:nvSpPr>
        <p:spPr>
          <a:xfrm rot="353497">
            <a:off x="459254" y="680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0" name="Text Placeholder 25"/>
          <p:cNvSpPr>
            <a:spLocks noGrp="1"/>
          </p:cNvSpPr>
          <p:nvPr>
            <p:ph type="body" sz="quarter" idx="23" hasCustomPrompt="1"/>
          </p:nvPr>
        </p:nvSpPr>
        <p:spPr>
          <a:xfrm>
            <a:off x="608054" y="3476639"/>
            <a:ext cx="2784503" cy="3056683"/>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7635" y="-13252"/>
            <a:ext cx="5124365" cy="4311535"/>
          </a:xfrm>
          <a:prstGeom prst="rect">
            <a:avLst/>
          </a:prstGeom>
        </p:spPr>
      </p:pic>
      <p:sp>
        <p:nvSpPr>
          <p:cNvPr id="13" name="Rectangle 12"/>
          <p:cNvSpPr/>
          <p:nvPr userDrawn="1"/>
        </p:nvSpPr>
        <p:spPr>
          <a:xfrm rot="353497">
            <a:off x="-106891" y="1603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1"/>
          <p:cNvSpPr>
            <a:spLocks noGrp="1"/>
          </p:cNvSpPr>
          <p:nvPr>
            <p:ph type="body" sz="quarter" idx="24" hasCustomPrompt="1"/>
          </p:nvPr>
        </p:nvSpPr>
        <p:spPr>
          <a:xfrm rot="353497">
            <a:off x="459254" y="1713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6" name="Footer Placeholder 6"/>
          <p:cNvSpPr txBox="1">
            <a:spLocks noGrp="1"/>
          </p:cNvSpPr>
          <p:nvPr userDrawn="1"/>
        </p:nvSpPr>
        <p:spPr bwMode="auto">
          <a:xfrm>
            <a:off x="7655243" y="6126922"/>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spcBef>
                <a:spcPct val="0"/>
              </a:spcBef>
              <a:buFontTx/>
              <a:buNone/>
            </a:pPr>
            <a:r>
              <a:rPr lang="en-IE" altLang="en-US" sz="1000" dirty="0">
                <a:solidFill>
                  <a:srgbClr val="1A1918"/>
                </a:solidFill>
                <a:latin typeface="Calibri" charset="0"/>
              </a:rPr>
              <a:t> This programme has been funded with support from the European Commission </a:t>
            </a:r>
          </a:p>
        </p:txBody>
      </p:sp>
      <p:pic>
        <p:nvPicPr>
          <p:cNvPr id="17" name="Picture 8"/>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984105" y="6071360"/>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3338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463826" y="6052320"/>
            <a:ext cx="6692348" cy="400110"/>
          </a:xfrm>
          <a:prstGeom prst="rect">
            <a:avLst/>
          </a:prstGeom>
        </p:spPr>
        <p:txBody>
          <a:bodyPr wrap="square">
            <a:spAutoFit/>
          </a:bodyPr>
          <a:lstStyle/>
          <a:p>
            <a:pPr algn="just">
              <a:spcBef>
                <a:spcPct val="0"/>
              </a:spcBef>
              <a:buFontTx/>
              <a:buNone/>
            </a:pPr>
            <a:r>
              <a:rPr lang="en-GB" altLang="x-none" sz="1000" dirty="0">
                <a:solidFill>
                  <a:schemeClr val="bg1"/>
                </a:solidFill>
              </a:rPr>
              <a:t>This publication reflects the views only of the authors, and the Education, </a:t>
            </a:r>
            <a:r>
              <a:rPr lang="en-GB" altLang="x-none" sz="1000" dirty="0" err="1">
                <a:solidFill>
                  <a:schemeClr val="bg1"/>
                </a:solidFill>
              </a:rPr>
              <a:t>Audiovisual</a:t>
            </a:r>
            <a:r>
              <a:rPr lang="en-GB" altLang="x-none" sz="1000" dirty="0">
                <a:solidFill>
                  <a:schemeClr val="bg1"/>
                </a:solidFill>
              </a:rPr>
              <a:t> and Culture Executive Agency and the European Commission cannot be held responsible for any use which may be made of the information contained therein."  </a:t>
            </a:r>
            <a:endParaRPr lang="en-IE" altLang="en-US" sz="1000" dirty="0">
              <a:solidFill>
                <a:schemeClr val="bg1"/>
              </a:solidFill>
            </a:endParaRPr>
          </a:p>
        </p:txBody>
      </p:sp>
      <p:sp>
        <p:nvSpPr>
          <p:cNvPr id="12" name="Text Placeholder 11"/>
          <p:cNvSpPr>
            <a:spLocks noGrp="1"/>
          </p:cNvSpPr>
          <p:nvPr>
            <p:ph type="body" sz="quarter" idx="10" hasCustomPrompt="1"/>
          </p:nvPr>
        </p:nvSpPr>
        <p:spPr>
          <a:xfrm>
            <a:off x="576136" y="391665"/>
            <a:ext cx="5199824" cy="3224991"/>
          </a:xfrm>
        </p:spPr>
        <p:txBody>
          <a:bodyPr>
            <a:normAutofit/>
          </a:bodyPr>
          <a:lstStyle>
            <a:lvl1pPr marL="0" indent="0">
              <a:buNone/>
              <a:defRPr sz="5400">
                <a:solidFill>
                  <a:schemeClr val="bg1"/>
                </a:solidFill>
              </a:defRPr>
            </a:lvl1pPr>
          </a:lstStyle>
          <a:p>
            <a:pPr lvl="0"/>
            <a:r>
              <a:rPr lang="en-US" dirty="0"/>
              <a:t>INTRO.</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2729" t="-39417" r="31006" b="23679"/>
          <a:stretch/>
        </p:blipFill>
        <p:spPr>
          <a:xfrm>
            <a:off x="5870713" y="391665"/>
            <a:ext cx="6321287" cy="6466335"/>
          </a:xfrm>
          <a:prstGeom prst="rect">
            <a:avLst/>
          </a:prstGeom>
        </p:spPr>
      </p:pic>
    </p:spTree>
    <p:extLst>
      <p:ext uri="{BB962C8B-B14F-4D97-AF65-F5344CB8AC3E}">
        <p14:creationId xmlns:p14="http://schemas.microsoft.com/office/powerpoint/2010/main" val="2066195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Icons with Title">
    <p:spTree>
      <p:nvGrpSpPr>
        <p:cNvPr id="1" name=""/>
        <p:cNvGrpSpPr/>
        <p:nvPr/>
      </p:nvGrpSpPr>
      <p:grpSpPr>
        <a:xfrm>
          <a:off x="0" y="0"/>
          <a:ext cx="0" cy="0"/>
          <a:chOff x="0" y="0"/>
          <a:chExt cx="0" cy="0"/>
        </a:xfrm>
      </p:grpSpPr>
      <p:sp>
        <p:nvSpPr>
          <p:cNvPr id="30" name="Rectangle 2"/>
          <p:cNvSpPr/>
          <p:nvPr userDrawn="1"/>
        </p:nvSpPr>
        <p:spPr>
          <a:xfrm rot="16200000" flipH="1" flipV="1">
            <a:off x="4610365" y="-4597113"/>
            <a:ext cx="2984522" cy="12178751"/>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7673009"/>
              <a:gd name="connsiteY0" fmla="*/ 0 h 6863783"/>
              <a:gd name="connsiteX1" fmla="*/ 7673009 w 7673009"/>
              <a:gd name="connsiteY1" fmla="*/ 0 h 6863783"/>
              <a:gd name="connsiteX2" fmla="*/ 5924975 w 7673009"/>
              <a:gd name="connsiteY2" fmla="*/ 6863783 h 6863783"/>
              <a:gd name="connsiteX3" fmla="*/ 0 w 7673009"/>
              <a:gd name="connsiteY3" fmla="*/ 6858000 h 6863783"/>
              <a:gd name="connsiteX4" fmla="*/ 0 w 7673009"/>
              <a:gd name="connsiteY4" fmla="*/ 0 h 6863783"/>
              <a:gd name="connsiteX0" fmla="*/ 0 w 7076033"/>
              <a:gd name="connsiteY0" fmla="*/ 1 h 6863784"/>
              <a:gd name="connsiteX1" fmla="*/ 7076034 w 7076033"/>
              <a:gd name="connsiteY1" fmla="*/ 0 h 6863784"/>
              <a:gd name="connsiteX2" fmla="*/ 5924975 w 7076033"/>
              <a:gd name="connsiteY2" fmla="*/ 6863784 h 6863784"/>
              <a:gd name="connsiteX3" fmla="*/ 0 w 7076033"/>
              <a:gd name="connsiteY3" fmla="*/ 6858001 h 6863784"/>
              <a:gd name="connsiteX4" fmla="*/ 0 w 7076033"/>
              <a:gd name="connsiteY4" fmla="*/ 1 h 686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6033" h="6863784">
                <a:moveTo>
                  <a:pt x="0" y="1"/>
                </a:moveTo>
                <a:lnTo>
                  <a:pt x="7076034" y="0"/>
                </a:lnTo>
                <a:lnTo>
                  <a:pt x="5924975" y="6863784"/>
                </a:lnTo>
                <a:lnTo>
                  <a:pt x="0" y="6858001"/>
                </a:lnTo>
                <a:lnTo>
                  <a:pt x="0" y="1"/>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23"/>
          <p:cNvSpPr>
            <a:spLocks noChangeArrowheads="1"/>
          </p:cNvSpPr>
          <p:nvPr userDrawn="1"/>
        </p:nvSpPr>
        <p:spPr bwMode="auto">
          <a:xfrm>
            <a:off x="16262195" y="79667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1" name="Oval 24"/>
          <p:cNvSpPr>
            <a:spLocks noChangeArrowheads="1"/>
          </p:cNvSpPr>
          <p:nvPr userDrawn="1"/>
        </p:nvSpPr>
        <p:spPr bwMode="auto">
          <a:xfrm>
            <a:off x="16063758" y="85810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2" name="Oval 25"/>
          <p:cNvSpPr>
            <a:spLocks noChangeArrowheads="1"/>
          </p:cNvSpPr>
          <p:nvPr userDrawn="1"/>
        </p:nvSpPr>
        <p:spPr bwMode="auto">
          <a:xfrm>
            <a:off x="16898783" y="79619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3" name="Oval 26"/>
          <p:cNvSpPr>
            <a:spLocks noChangeArrowheads="1"/>
          </p:cNvSpPr>
          <p:nvPr userDrawn="1"/>
        </p:nvSpPr>
        <p:spPr bwMode="auto">
          <a:xfrm>
            <a:off x="16414595" y="81191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4" name="Oval 27"/>
          <p:cNvSpPr>
            <a:spLocks noChangeArrowheads="1"/>
          </p:cNvSpPr>
          <p:nvPr userDrawn="1"/>
        </p:nvSpPr>
        <p:spPr bwMode="auto">
          <a:xfrm>
            <a:off x="16216158" y="87334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5" name="Oval 28"/>
          <p:cNvSpPr>
            <a:spLocks noChangeArrowheads="1"/>
          </p:cNvSpPr>
          <p:nvPr userDrawn="1"/>
        </p:nvSpPr>
        <p:spPr bwMode="auto">
          <a:xfrm>
            <a:off x="17051183" y="81143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6" name="Oval 29"/>
          <p:cNvSpPr>
            <a:spLocks noChangeArrowheads="1"/>
          </p:cNvSpPr>
          <p:nvPr userDrawn="1"/>
        </p:nvSpPr>
        <p:spPr bwMode="auto">
          <a:xfrm>
            <a:off x="16566995" y="82715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7" name="Oval 30"/>
          <p:cNvSpPr>
            <a:spLocks noChangeArrowheads="1"/>
          </p:cNvSpPr>
          <p:nvPr userDrawn="1"/>
        </p:nvSpPr>
        <p:spPr bwMode="auto">
          <a:xfrm>
            <a:off x="16368558" y="88858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8" name="Oval 31"/>
          <p:cNvSpPr>
            <a:spLocks noChangeArrowheads="1"/>
          </p:cNvSpPr>
          <p:nvPr userDrawn="1"/>
        </p:nvSpPr>
        <p:spPr bwMode="auto">
          <a:xfrm>
            <a:off x="17203583" y="82667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pic>
        <p:nvPicPr>
          <p:cNvPr id="20" name="図プレースホルダー 37"/>
          <p:cNvPicPr>
            <a:picLocks noChangeAspect="1"/>
          </p:cNvPicPr>
          <p:nvPr userDrawn="1"/>
        </p:nvPicPr>
        <p:blipFill>
          <a:blip r:embed="rId2">
            <a:extLst>
              <a:ext uri="{28A0092B-C50C-407E-A947-70E740481C1C}">
                <a14:useLocalDpi xmlns:a14="http://schemas.microsoft.com/office/drawing/2010/main" val="0"/>
              </a:ext>
            </a:extLst>
          </a:blip>
          <a:srcRect l="16211" r="16211"/>
          <a:stretch>
            <a:fillRect/>
          </a:stretch>
        </p:blipFill>
        <p:spPr bwMode="auto">
          <a:xfrm>
            <a:off x="13804745" y="3534408"/>
            <a:ext cx="8636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 Placeholder 23"/>
          <p:cNvSpPr>
            <a:spLocks noGrp="1"/>
          </p:cNvSpPr>
          <p:nvPr>
            <p:ph type="body" sz="quarter" idx="13" hasCustomPrompt="1"/>
          </p:nvPr>
        </p:nvSpPr>
        <p:spPr>
          <a:xfrm>
            <a:off x="13250" y="901279"/>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46" name="Text Placeholder 23"/>
          <p:cNvSpPr>
            <a:spLocks noGrp="1"/>
          </p:cNvSpPr>
          <p:nvPr>
            <p:ph type="body" sz="quarter" idx="14" hasCustomPrompt="1"/>
          </p:nvPr>
        </p:nvSpPr>
        <p:spPr>
          <a:xfrm>
            <a:off x="684287"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47" name="Text Placeholder 23"/>
          <p:cNvSpPr>
            <a:spLocks noGrp="1"/>
          </p:cNvSpPr>
          <p:nvPr>
            <p:ph type="body" sz="quarter" idx="15" hasCustomPrompt="1"/>
          </p:nvPr>
        </p:nvSpPr>
        <p:spPr>
          <a:xfrm>
            <a:off x="684287"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48" name="Straight Connector 47"/>
          <p:cNvCxnSpPr/>
          <p:nvPr userDrawn="1"/>
        </p:nvCxnSpPr>
        <p:spPr>
          <a:xfrm flipH="1">
            <a:off x="555813"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0" name="Text Placeholder 23"/>
          <p:cNvSpPr>
            <a:spLocks noGrp="1"/>
          </p:cNvSpPr>
          <p:nvPr>
            <p:ph type="body" sz="quarter" idx="16" hasCustomPrompt="1"/>
          </p:nvPr>
        </p:nvSpPr>
        <p:spPr>
          <a:xfrm>
            <a:off x="451221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1" name="Text Placeholder 23"/>
          <p:cNvSpPr>
            <a:spLocks noGrp="1"/>
          </p:cNvSpPr>
          <p:nvPr>
            <p:ph type="body" sz="quarter" idx="17" hasCustomPrompt="1"/>
          </p:nvPr>
        </p:nvSpPr>
        <p:spPr>
          <a:xfrm>
            <a:off x="451221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2" name="Straight Connector 51"/>
          <p:cNvCxnSpPr/>
          <p:nvPr userDrawn="1"/>
        </p:nvCxnSpPr>
        <p:spPr>
          <a:xfrm flipH="1">
            <a:off x="438374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4" name="Text Placeholder 23"/>
          <p:cNvSpPr>
            <a:spLocks noGrp="1"/>
          </p:cNvSpPr>
          <p:nvPr>
            <p:ph type="body" sz="quarter" idx="18" hasCustomPrompt="1"/>
          </p:nvPr>
        </p:nvSpPr>
        <p:spPr>
          <a:xfrm>
            <a:off x="822808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5" name="Text Placeholder 23"/>
          <p:cNvSpPr>
            <a:spLocks noGrp="1"/>
          </p:cNvSpPr>
          <p:nvPr>
            <p:ph type="body" sz="quarter" idx="19" hasCustomPrompt="1"/>
          </p:nvPr>
        </p:nvSpPr>
        <p:spPr>
          <a:xfrm>
            <a:off x="822808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6" name="Straight Connector 55"/>
          <p:cNvCxnSpPr/>
          <p:nvPr userDrawn="1"/>
        </p:nvCxnSpPr>
        <p:spPr>
          <a:xfrm flipH="1">
            <a:off x="809961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6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31" name="Picture 30"/>
          <p:cNvPicPr>
            <a:picLocks noChangeAspect="1"/>
          </p:cNvPicPr>
          <p:nvPr userDrawn="1"/>
        </p:nvPicPr>
        <p:blipFill rotWithShape="1">
          <a:blip r:embed="rId3">
            <a:extLst>
              <a:ext uri="{28A0092B-C50C-407E-A947-70E740481C1C}">
                <a14:useLocalDpi xmlns:a14="http://schemas.microsoft.com/office/drawing/2010/main" val="0"/>
              </a:ext>
            </a:extLst>
          </a:blip>
          <a:srcRect l="-29572" t="35076" r="29572" b="-35076"/>
          <a:stretch/>
        </p:blipFill>
        <p:spPr>
          <a:xfrm>
            <a:off x="8261657" y="5060"/>
            <a:ext cx="3943593" cy="3545568"/>
          </a:xfrm>
          <a:prstGeom prst="rect">
            <a:avLst/>
          </a:prstGeom>
        </p:spPr>
      </p:pic>
      <p:sp>
        <p:nvSpPr>
          <p:cNvPr id="2" name="Rectangle 1"/>
          <p:cNvSpPr/>
          <p:nvPr userDrawn="1"/>
        </p:nvSpPr>
        <p:spPr>
          <a:xfrm rot="20852900">
            <a:off x="1758912" y="2179950"/>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userDrawn="1"/>
        </p:nvSpPr>
        <p:spPr>
          <a:xfrm rot="649108">
            <a:off x="5613094" y="2122558"/>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userDrawn="1"/>
        </p:nvSpPr>
        <p:spPr>
          <a:xfrm rot="21216429">
            <a:off x="9635129" y="2128224"/>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5173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Left (Blue) Photo Right">
    <p:spTree>
      <p:nvGrpSpPr>
        <p:cNvPr id="1" name=""/>
        <p:cNvGrpSpPr/>
        <p:nvPr/>
      </p:nvGrpSpPr>
      <p:grpSpPr>
        <a:xfrm>
          <a:off x="0" y="0"/>
          <a:ext cx="0" cy="0"/>
          <a:chOff x="0" y="0"/>
          <a:chExt cx="0" cy="0"/>
        </a:xfrm>
      </p:grpSpPr>
      <p:sp>
        <p:nvSpPr>
          <p:cNvPr id="18"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24" name="Picture 23"/>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5" name="Rectangle 24"/>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29"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1035067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Right Text Left (Blue)">
    <p:spTree>
      <p:nvGrpSpPr>
        <p:cNvPr id="1" name=""/>
        <p:cNvGrpSpPr/>
        <p:nvPr/>
      </p:nvGrpSpPr>
      <p:grpSpPr>
        <a:xfrm>
          <a:off x="0" y="0"/>
          <a:ext cx="0" cy="0"/>
          <a:chOff x="0" y="0"/>
          <a:chExt cx="0" cy="0"/>
        </a:xfrm>
      </p:grpSpPr>
      <p:sp>
        <p:nvSpPr>
          <p:cNvPr id="63"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65" name="Picture 64"/>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66" name="Rectangle 65"/>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6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71"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72"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732658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Left (Red) Photo Right">
    <p:spTree>
      <p:nvGrpSpPr>
        <p:cNvPr id="1" name=""/>
        <p:cNvGrpSpPr/>
        <p:nvPr/>
      </p:nvGrpSpPr>
      <p:grpSpPr>
        <a:xfrm>
          <a:off x="0" y="0"/>
          <a:ext cx="0" cy="0"/>
          <a:chOff x="0" y="0"/>
          <a:chExt cx="0" cy="0"/>
        </a:xfrm>
      </p:grpSpPr>
      <p:sp>
        <p:nvSpPr>
          <p:cNvPr id="15"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9" name="Picture 18"/>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0" name="Rectangle 19"/>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2"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3"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764034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Left Text Right (Red) ">
    <p:spTree>
      <p:nvGrpSpPr>
        <p:cNvPr id="1" name=""/>
        <p:cNvGrpSpPr/>
        <p:nvPr/>
      </p:nvGrpSpPr>
      <p:grpSpPr>
        <a:xfrm>
          <a:off x="0" y="0"/>
          <a:ext cx="0" cy="0"/>
          <a:chOff x="0" y="0"/>
          <a:chExt cx="0" cy="0"/>
        </a:xfrm>
      </p:grpSpPr>
      <p:sp>
        <p:nvSpPr>
          <p:cNvPr id="30"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33" name="Picture 32"/>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38" name="Rectangle 37"/>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47"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48"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49"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064619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674933-F2B1-8A48-B5FC-18445F691229}" type="datetimeFigureOut">
              <a:rPr lang="en-US" smtClean="0"/>
              <a:t>9/29/2020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3F4CC3-3726-6A40-B89F-F0B2541AE1A6}" type="slidenum">
              <a:rPr lang="en-US" smtClean="0"/>
              <a:t>‹#›</a:t>
            </a:fld>
            <a:endParaRPr lang="en-US" dirty="0"/>
          </a:p>
        </p:txBody>
      </p:sp>
    </p:spTree>
    <p:extLst>
      <p:ext uri="{BB962C8B-B14F-4D97-AF65-F5344CB8AC3E}">
        <p14:creationId xmlns:p14="http://schemas.microsoft.com/office/powerpoint/2010/main" val="76914611"/>
      </p:ext>
    </p:extLst>
  </p:cSld>
  <p:clrMap bg1="lt1" tx1="dk1" bg2="lt2" tx2="dk2" accent1="accent1" accent2="accent2" accent3="accent3" accent4="accent4" accent5="accent5" accent6="accent6" hlink="hlink" folHlink="folHlink"/>
  <p:sldLayoutIdLst>
    <p:sldLayoutId id="2147483674" r:id="rId1"/>
    <p:sldLayoutId id="2147483676" r:id="rId2"/>
    <p:sldLayoutId id="2147483675" r:id="rId3"/>
    <p:sldLayoutId id="2147483649" r:id="rId4"/>
    <p:sldLayoutId id="2147483651" r:id="rId5"/>
    <p:sldLayoutId id="2147483652" r:id="rId6"/>
    <p:sldLayoutId id="2147483650" r:id="rId7"/>
    <p:sldLayoutId id="2147483655" r:id="rId8"/>
    <p:sldLayoutId id="2147483658" r:id="rId9"/>
    <p:sldLayoutId id="2147483653" r:id="rId10"/>
    <p:sldLayoutId id="2147483654" r:id="rId11"/>
    <p:sldLayoutId id="2147483657" r:id="rId12"/>
    <p:sldLayoutId id="2147483660" r:id="rId13"/>
    <p:sldLayoutId id="2147483661" r:id="rId14"/>
    <p:sldLayoutId id="2147483659" r:id="rId15"/>
    <p:sldLayoutId id="2147483656" r:id="rId16"/>
    <p:sldLayoutId id="2147483677" r:id="rId17"/>
    <p:sldLayoutId id="2147483679" r:id="rId18"/>
    <p:sldLayoutId id="2147483680" r:id="rId1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hyperlink" Target="https://www.business2community.com/marketing/must-define-target-audience-01582183" TargetMode="Externa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hyperlink" Target="https://topnonprofits.com/know-your-target-audience-questions/" TargetMode="Externa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s://www.business2community.com/marketing/must-define-target-audience-01582183" TargetMode="Externa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hyperlink" Target="https://youtu.be/CJYNlHr2n3E" TargetMode="External"/><Relationship Id="rId2" Type="http://schemas.openxmlformats.org/officeDocument/2006/relationships/image" Target="../media/image13.png"/><Relationship Id="rId1" Type="http://schemas.openxmlformats.org/officeDocument/2006/relationships/slideLayout" Target="../slideLayouts/slideLayout13.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hyperlink" Target="https://blogs.spectrio.com/define-your-target-audience-to-create-great-marketing"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3.png"/><Relationship Id="rId1" Type="http://schemas.openxmlformats.org/officeDocument/2006/relationships/slideLayout" Target="../slideLayouts/slideLayout19.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hyperlink" Target="https://www.irishtimes.com/business/innovation/step-by-step-to-starting-your-own-business-1.3582112" TargetMode="External"/><Relationship Id="rId2" Type="http://schemas.openxmlformats.org/officeDocument/2006/relationships/hyperlink" Target="https://www.irishtimes.com/topics/topics-7.1213540?article=true&amp;tag_company=Local" TargetMode="Externa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3" Type="http://schemas.openxmlformats.org/officeDocument/2006/relationships/hyperlink" Target="https://fitsmallbusiness.com/pop-up-shop-ideas/" TargetMode="External"/><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hyperlink" Target="https://www.shopify.com/" TargetMode="External"/><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12.xml"/><Relationship Id="rId5" Type="http://schemas.openxmlformats.org/officeDocument/2006/relationships/image" Target="../media/image34.png"/><Relationship Id="rId4" Type="http://schemas.openxmlformats.org/officeDocument/2006/relationships/image" Target="../media/image33.jpeg"/></Relationships>
</file>

<file path=ppt/slides/_rels/slide38.xml.rels><?xml version="1.0" encoding="UTF-8" standalone="yes"?>
<Relationships xmlns="http://schemas.openxmlformats.org/package/2006/relationships"><Relationship Id="rId3" Type="http://schemas.openxmlformats.org/officeDocument/2006/relationships/hyperlink" Target="https://www.thestorefront.com/mag/planning-pop-up-store-set-success-checklist/" TargetMode="External"/><Relationship Id="rId2" Type="http://schemas.openxmlformats.org/officeDocument/2006/relationships/hyperlink" Target="https://www.thestorefront.com/mag/pop-shop-layout-tips-design-unforgettable-experience/?utm_source=Blog&amp;utm_medium=Article&amp;utm_campaign=How-to" TargetMode="Externa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hyperlink" Target="https://www.potbelly.com/menu/Pick-your-Pair" TargetMode="External"/><Relationship Id="rId2" Type="http://schemas.openxmlformats.org/officeDocument/2006/relationships/image" Target="../media/image37.png"/><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3" Type="http://schemas.openxmlformats.org/officeDocument/2006/relationships/hyperlink" Target="https://fitsmallbusiness.com/pop-up-shop-ideas/" TargetMode="External"/><Relationship Id="rId2" Type="http://schemas.openxmlformats.org/officeDocument/2006/relationships/hyperlink" Target="https://sumup.ie/" TargetMode="External"/><Relationship Id="rId1" Type="http://schemas.openxmlformats.org/officeDocument/2006/relationships/slideLayout" Target="../slideLayouts/slideLayout12.xml"/><Relationship Id="rId4" Type="http://schemas.openxmlformats.org/officeDocument/2006/relationships/image" Target="../media/image41.jpeg"/></Relationships>
</file>

<file path=ppt/slides/_rels/slide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8.xml"/></Relationships>
</file>

<file path=ppt/slides/_rels/slide50.xml.rels><?xml version="1.0" encoding="UTF-8" standalone="yes"?>
<Relationships xmlns="http://schemas.openxmlformats.org/package/2006/relationships"><Relationship Id="rId3" Type="http://schemas.openxmlformats.org/officeDocument/2006/relationships/hyperlink" Target="https://www.irishtimes.com/topics/topics-7.1213540?article=true&amp;tag_organisation=Limerick" TargetMode="External"/><Relationship Id="rId2" Type="http://schemas.openxmlformats.org/officeDocument/2006/relationships/hyperlink" Target="https://www.irishtimes.com/topics/topics-7.1213540?article=true&amp;tag_company=Bank+of+Ireland" TargetMode="External"/><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coworking.ie/" TargetMode="Externa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hyperlink" Target="https://www.sighted.com/" TargetMode="External"/><Relationship Id="rId2" Type="http://schemas.openxmlformats.org/officeDocument/2006/relationships/hyperlink" Target="https://www.entrepreneur.com/article/246197" TargetMode="External"/><Relationship Id="rId1" Type="http://schemas.openxmlformats.org/officeDocument/2006/relationships/slideLayout" Target="../slideLayouts/slideLayout12.xml"/><Relationship Id="rId5" Type="http://schemas.openxmlformats.org/officeDocument/2006/relationships/hyperlink" Target="https://www.google.com/business/" TargetMode="External"/><Relationship Id="rId4" Type="http://schemas.openxmlformats.org/officeDocument/2006/relationships/hyperlink" Target="https://due.com/"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www.helpareporter.com/" TargetMode="External"/><Relationship Id="rId2" Type="http://schemas.openxmlformats.org/officeDocument/2006/relationships/image" Target="../media/image13.png"/><Relationship Id="rId1" Type="http://schemas.openxmlformats.org/officeDocument/2006/relationships/slideLayout" Target="../slideLayouts/slideLayout19.xml"/><Relationship Id="rId6" Type="http://schemas.openxmlformats.org/officeDocument/2006/relationships/image" Target="../media/image44.png"/><Relationship Id="rId5" Type="http://schemas.openxmlformats.org/officeDocument/2006/relationships/hyperlink" Target="https://www.sighted.com/" TargetMode="External"/><Relationship Id="rId4" Type="http://schemas.openxmlformats.org/officeDocument/2006/relationships/image" Target="../media/image43.png"/></Relationships>
</file>

<file path=ppt/slides/_rels/slide54.xml.rels><?xml version="1.0" encoding="UTF-8" standalone="yes"?>
<Relationships xmlns="http://schemas.openxmlformats.org/package/2006/relationships"><Relationship Id="rId3" Type="http://schemas.openxmlformats.org/officeDocument/2006/relationships/hyperlink" Target="http://www.mailchimp.com/" TargetMode="External"/><Relationship Id="rId2" Type="http://schemas.openxmlformats.org/officeDocument/2006/relationships/hyperlink" Target="https://www.helpareporter.com/" TargetMode="External"/><Relationship Id="rId1" Type="http://schemas.openxmlformats.org/officeDocument/2006/relationships/slideLayout" Target="../slideLayouts/slideLayout12.xml"/><Relationship Id="rId4" Type="http://schemas.openxmlformats.org/officeDocument/2006/relationships/hyperlink" Target="http://www.aweber.com/" TargetMode="External"/></Relationships>
</file>

<file path=ppt/slides/_rels/slide55.xml.rels><?xml version="1.0" encoding="UTF-8" standalone="yes"?>
<Relationships xmlns="http://schemas.openxmlformats.org/package/2006/relationships"><Relationship Id="rId2" Type="http://schemas.openxmlformats.org/officeDocument/2006/relationships/hyperlink" Target="http://www.meetup.com/" TargetMode="External"/><Relationship Id="rId1" Type="http://schemas.openxmlformats.org/officeDocument/2006/relationships/slideLayout" Target="../slideLayouts/slideLayout12.xml"/></Relationships>
</file>

<file path=ppt/slides/_rels/slide56.xml.rels><?xml version="1.0" encoding="UTF-8" standalone="yes"?>
<Relationships xmlns="http://schemas.openxmlformats.org/package/2006/relationships"><Relationship Id="rId3" Type="http://schemas.openxmlformats.org/officeDocument/2006/relationships/hyperlink" Target="https://www.helpareporter.com/" TargetMode="External"/><Relationship Id="rId2" Type="http://schemas.openxmlformats.org/officeDocument/2006/relationships/image" Target="../media/image13.png"/><Relationship Id="rId1" Type="http://schemas.openxmlformats.org/officeDocument/2006/relationships/slideLayout" Target="../slideLayouts/slideLayout19.xml"/><Relationship Id="rId6" Type="http://schemas.openxmlformats.org/officeDocument/2006/relationships/image" Target="../media/image46.png"/><Relationship Id="rId5" Type="http://schemas.openxmlformats.org/officeDocument/2006/relationships/hyperlink" Target="https://www.meetup.com/" TargetMode="External"/><Relationship Id="rId4" Type="http://schemas.openxmlformats.org/officeDocument/2006/relationships/image" Target="../media/image45.png"/></Relationships>
</file>

<file path=ppt/slides/_rels/slide5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ww.e-junkie.com/" TargetMode="External"/><Relationship Id="rId1" Type="http://schemas.openxmlformats.org/officeDocument/2006/relationships/slideLayout" Target="../slideLayouts/slideLayout12.xml"/><Relationship Id="rId5" Type="http://schemas.openxmlformats.org/officeDocument/2006/relationships/image" Target="../media/image48.emf"/><Relationship Id="rId4" Type="http://schemas.openxmlformats.org/officeDocument/2006/relationships/image" Target="../media/image47.png"/></Relationships>
</file>

<file path=ppt/slides/_rels/slide58.xml.rels><?xml version="1.0" encoding="UTF-8" standalone="yes"?>
<Relationships xmlns="http://schemas.openxmlformats.org/package/2006/relationships"><Relationship Id="rId3" Type="http://schemas.openxmlformats.org/officeDocument/2006/relationships/hyperlink" Target="http://www.meetcheap.com/" TargetMode="External"/><Relationship Id="rId2" Type="http://schemas.openxmlformats.org/officeDocument/2006/relationships/hyperlink" Target="https://www.webinarsonair.com/" TargetMode="External"/><Relationship Id="rId1" Type="http://schemas.openxmlformats.org/officeDocument/2006/relationships/slideLayout" Target="../slideLayouts/slideLayout12.xml"/><Relationship Id="rId4" Type="http://schemas.openxmlformats.org/officeDocument/2006/relationships/hyperlink" Target="http://www.google.com/+/learnmore/hangouts/onair.html"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3.png"/><Relationship Id="rId1" Type="http://schemas.openxmlformats.org/officeDocument/2006/relationships/slideLayout" Target="../slideLayouts/slideLayout13.xml"/><Relationship Id="rId5" Type="http://schemas.openxmlformats.org/officeDocument/2006/relationships/image" Target="../media/image50.png"/><Relationship Id="rId4" Type="http://schemas.openxmlformats.org/officeDocument/2006/relationships/hyperlink" Target="https://www.webinarsonair.com/"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s://blog.hubspot.com/marketing/buyer-persona-definition-under-100-sr?__hstc=90003524.e1fcaa0512586932a8c8d96e0da13823.1571234861963.1571234861963.1571412058380.2&amp;__hssc=90003524.1.1571412058380&amp;__hsfp=2097645245" TargetMode="External"/><Relationship Id="rId2" Type="http://schemas.openxmlformats.org/officeDocument/2006/relationships/hyperlink" Target="https://learn.marsdd.com/article/how-to-estimate-market-size-business-and-marketing-planning-for-startups/" TargetMode="External"/><Relationship Id="rId1" Type="http://schemas.openxmlformats.org/officeDocument/2006/relationships/slideLayout" Target="../slideLayouts/slideLayout12.xml"/></Relationships>
</file>

<file path=ppt/slides/_rels/slide60.xml.rels><?xml version="1.0" encoding="UTF-8" standalone="yes"?>
<Relationships xmlns="http://schemas.openxmlformats.org/package/2006/relationships"><Relationship Id="rId2" Type="http://schemas.openxmlformats.org/officeDocument/2006/relationships/hyperlink" Target="https://biz.yelp.ca/signup_business/new" TargetMode="External"/><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3" Type="http://schemas.openxmlformats.org/officeDocument/2006/relationships/hyperlink" Target="https://www.youtube.com/watch?v=06m4x0Sn7Vw" TargetMode="External"/><Relationship Id="rId2" Type="http://schemas.openxmlformats.org/officeDocument/2006/relationships/image" Target="../media/image13.png"/><Relationship Id="rId1" Type="http://schemas.openxmlformats.org/officeDocument/2006/relationships/slideLayout" Target="../slideLayouts/slideLayout13.xml"/><Relationship Id="rId6" Type="http://schemas.openxmlformats.org/officeDocument/2006/relationships/image" Target="../media/image52.png"/><Relationship Id="rId5" Type="http://schemas.openxmlformats.org/officeDocument/2006/relationships/hyperlink" Target="https://www.yelp.ie/dublin" TargetMode="External"/><Relationship Id="rId4" Type="http://schemas.openxmlformats.org/officeDocument/2006/relationships/image" Target="../media/image51.png"/></Relationships>
</file>

<file path=ppt/slides/_rels/slide62.xml.rels><?xml version="1.0" encoding="UTF-8" standalone="yes"?>
<Relationships xmlns="http://schemas.openxmlformats.org/package/2006/relationships"><Relationship Id="rId3" Type="http://schemas.openxmlformats.org/officeDocument/2006/relationships/hyperlink" Target="https://www.thestorefront.com/mag/planning-pop-up-store-set-success-checklist/" TargetMode="External"/><Relationship Id="rId2" Type="http://schemas.openxmlformats.org/officeDocument/2006/relationships/hyperlink" Target="https://www.thestorefront.com/mag/pop-shop-layout-tips-design-unforgettable-experience/?utm_source=Blog&amp;utm_medium=Article&amp;utm_campaign=How-to" TargetMode="Externa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hyperlink" Target="http://us.moo.com/" TargetMode="External"/><Relationship Id="rId2" Type="http://schemas.openxmlformats.org/officeDocument/2006/relationships/hyperlink" Target="https://infogr.am/pricing" TargetMode="Externa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2" Type="http://schemas.openxmlformats.org/officeDocument/2006/relationships/hyperlink" Target="http://kimgarst.com/what-do-i-share-on-social-media-50-ideas-to-help-you-connect-with-your-followers" TargetMode="External"/><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3" Type="http://schemas.openxmlformats.org/officeDocument/2006/relationships/hyperlink" Target="https://infogram.com/?rc=paid0sem0branded0search0&amp;utm_campaign=GS_BR_SUL_EMEA_UK_E_EN_Infogram&amp;utm_medium=ppc&amp;utm_term=infogram.&amp;utm_source=adwords&amp;hsa_tgt=kwd-354615432895&amp;hsa_ad=218210127527&amp;hsa_kw=infogram.&amp;hsa_grp=45192396959&amp;hsa_src=g&amp;hsa_mt=e&amp;hsa_acc=8106939973&amp;hsa_net=adwords&amp;hsa_cam=919425540&amp;hsa_ver=3&amp;gclid=EAIaIQobChMIuYnIn9KR6wIVpoBQBh34AAxREAAYASAAEgLkw_D_BwE" TargetMode="External"/><Relationship Id="rId2" Type="http://schemas.openxmlformats.org/officeDocument/2006/relationships/image" Target="../media/image13.png"/><Relationship Id="rId1" Type="http://schemas.openxmlformats.org/officeDocument/2006/relationships/slideLayout" Target="../slideLayouts/slideLayout19.xml"/><Relationship Id="rId6" Type="http://schemas.openxmlformats.org/officeDocument/2006/relationships/image" Target="../media/image54.png"/><Relationship Id="rId5" Type="http://schemas.openxmlformats.org/officeDocument/2006/relationships/hyperlink" Target="https://mobilemonkey.com/marketing-agencies" TargetMode="External"/><Relationship Id="rId4" Type="http://schemas.openxmlformats.org/officeDocument/2006/relationships/image" Target="../media/image53.png"/></Relationships>
</file>

<file path=ppt/slides/_rels/slide67.xml.rels><?xml version="1.0" encoding="UTF-8" standalone="yes"?>
<Relationships xmlns="http://schemas.openxmlformats.org/package/2006/relationships"><Relationship Id="rId2" Type="http://schemas.openxmlformats.org/officeDocument/2006/relationships/hyperlink" Target="https://www.chattypeople.com/" TargetMode="External"/><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2" Type="http://schemas.openxmlformats.org/officeDocument/2006/relationships/hyperlink" Target="https://www.entrepreneur.com/article/290297" TargetMode="External"/><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3" Type="http://schemas.openxmlformats.org/officeDocument/2006/relationships/hyperlink" Target="https://www.entrepreneur.com/article/246547" TargetMode="External"/><Relationship Id="rId2" Type="http://schemas.openxmlformats.org/officeDocument/2006/relationships/hyperlink" Target="https://www.entrepreneur.com/article/247361" TargetMode="External"/><Relationship Id="rId1" Type="http://schemas.openxmlformats.org/officeDocument/2006/relationships/slideLayout" Target="../slideLayouts/slideLayout12.xml"/><Relationship Id="rId4" Type="http://schemas.openxmlformats.org/officeDocument/2006/relationships/hyperlink" Target="https://www.vendhq.com/blog/in-store-sales-experiences/" TargetMode="External"/></Relationships>
</file>

<file path=ppt/slides/_rels/slide7.xml.rels><?xml version="1.0" encoding="UTF-8" standalone="yes"?>
<Relationships xmlns="http://schemas.openxmlformats.org/package/2006/relationships"><Relationship Id="rId3" Type="http://schemas.openxmlformats.org/officeDocument/2006/relationships/hyperlink" Target="https://blog.hubspot.com/marketing/buyer-persona-research?__hstc=90003524.e1fcaa0512586932a8c8d96e0da13823.1571234861963.1571234861963.1571412058380.2&amp;__hssc=90003524.1.1571412058380&amp;__hsfp=2097645245" TargetMode="External"/><Relationship Id="rId7" Type="http://schemas.openxmlformats.org/officeDocument/2006/relationships/image" Target="../media/image15.png"/><Relationship Id="rId2" Type="http://schemas.openxmlformats.org/officeDocument/2006/relationships/hyperlink" Target="https://blog.hubspot.com/marketing/buyer-persona-definition-under-100-sr?__hstc=90003524.e1fcaa0512586932a8c8d96e0da13823.1571234861963.1571234861963.1571412058380.2&amp;__hssc=90003524.1.1571412058380&amp;__hsfp=2097645245" TargetMode="Externa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hyperlink" Target="https://offers.hubspot.com/persona-templates?hubs_post-cta=bottom&amp;hsCtaTracking=b9eb5e3d-dd13-4f36-9b7f-1ea13e714da2%7Cf830944e-8d41-4b0c-bc4f-1c6c3e458178" TargetMode="External"/><Relationship Id="rId4" Type="http://schemas.openxmlformats.org/officeDocument/2006/relationships/image" Target="../media/image13.png"/></Relationships>
</file>

<file path=ppt/slides/_rels/slide70.xml.rels><?xml version="1.0" encoding="UTF-8" standalone="yes"?>
<Relationships xmlns="http://schemas.openxmlformats.org/package/2006/relationships"><Relationship Id="rId3" Type="http://schemas.openxmlformats.org/officeDocument/2006/relationships/hyperlink" Target="http://www.epicopportunities.eu/" TargetMode="External"/><Relationship Id="rId2" Type="http://schemas.openxmlformats.org/officeDocument/2006/relationships/hyperlink" Target="https://www.facebook.com/EPICopportunties/" TargetMode="External"/><Relationship Id="rId1" Type="http://schemas.openxmlformats.org/officeDocument/2006/relationships/slideLayout" Target="../slideLayouts/slideLayout16.xml"/><Relationship Id="rId5" Type="http://schemas.openxmlformats.org/officeDocument/2006/relationships/image" Target="../media/image56.png"/><Relationship Id="rId4" Type="http://schemas.openxmlformats.org/officeDocument/2006/relationships/image" Target="../media/image55.png"/></Relationships>
</file>

<file path=ppt/slides/_rels/slide8.xml.rels><?xml version="1.0" encoding="UTF-8" standalone="yes"?>
<Relationships xmlns="http://schemas.openxmlformats.org/package/2006/relationships"><Relationship Id="rId3" Type="http://schemas.openxmlformats.org/officeDocument/2006/relationships/hyperlink" Target="https://blog.hubspot.com/marketing/buyer-persona-research?__hstc=90003524.e1fcaa0512586932a8c8d96e0da13823.1571234861963.1571234861963.1571412058380.2&amp;__hssc=90003524.1.1571412058380&amp;__hsfp=2097645245" TargetMode="External"/><Relationship Id="rId2" Type="http://schemas.openxmlformats.org/officeDocument/2006/relationships/hyperlink" Target="https://blog.hubspot.com/marketing/buyer-persona-definition-under-100-sr?__hstc=90003524.e1fcaa0512586932a8c8d96e0da13823.1571234861963.1571234861963.1571412058380.2&amp;__hssc=90003524.1.1571412058380&amp;__hsfp=2097645245" TargetMode="External"/><Relationship Id="rId1" Type="http://schemas.openxmlformats.org/officeDocument/2006/relationships/slideLayout" Target="../slideLayouts/slideLayout13.xml"/><Relationship Id="rId5" Type="http://schemas.openxmlformats.org/officeDocument/2006/relationships/image" Target="../media/image15.png"/><Relationship Id="rId4" Type="http://schemas.openxmlformats.org/officeDocument/2006/relationships/hyperlink" Target="https://offers.hubspot.com/persona-templates?hubs_post-cta=bottom&amp;hsCtaTracking=b9eb5e3d-dd13-4f36-9b7f-1ea13e714da2%7Cf830944e-8d41-4b0c-bc4f-1c6c3e458178"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blogs.spectrio.com/define-your-target-audience-to-create-great-marketing" TargetMode="External"/><Relationship Id="rId2" Type="http://schemas.openxmlformats.org/officeDocument/2006/relationships/hyperlink" Target="http://www.businessdictionary.com/definition/target-audience.html"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rot="353497">
            <a:off x="-6257" y="686084"/>
            <a:ext cx="4954234" cy="743199"/>
          </a:xfrm>
        </p:spPr>
        <p:txBody>
          <a:bodyPr>
            <a:normAutofit/>
          </a:bodyPr>
          <a:lstStyle/>
          <a:p>
            <a:r>
              <a:rPr lang="pl-PL" dirty="0"/>
              <a:t>Moduł</a:t>
            </a:r>
            <a:r>
              <a:rPr lang="en-US" dirty="0"/>
              <a:t> 2 (</a:t>
            </a:r>
            <a:r>
              <a:rPr lang="pl-PL" dirty="0"/>
              <a:t>Część</a:t>
            </a:r>
            <a:r>
              <a:rPr lang="en-US" dirty="0"/>
              <a:t> </a:t>
            </a:r>
            <a:r>
              <a:rPr lang="pl-PL" dirty="0"/>
              <a:t>2</a:t>
            </a:r>
            <a:r>
              <a:rPr lang="en-US" dirty="0"/>
              <a:t>)</a:t>
            </a:r>
          </a:p>
        </p:txBody>
      </p:sp>
      <p:sp>
        <p:nvSpPr>
          <p:cNvPr id="7" name="Text Placeholder 6"/>
          <p:cNvSpPr>
            <a:spLocks noGrp="1"/>
          </p:cNvSpPr>
          <p:nvPr>
            <p:ph type="body" sz="quarter" idx="23"/>
          </p:nvPr>
        </p:nvSpPr>
        <p:spPr>
          <a:xfrm>
            <a:off x="0" y="2595195"/>
            <a:ext cx="3397623" cy="3056683"/>
          </a:xfrm>
        </p:spPr>
        <p:txBody>
          <a:bodyPr/>
          <a:lstStyle/>
          <a:p>
            <a:pPr algn="ctr"/>
            <a:r>
              <a:rPr lang="pl-PL" sz="3600" b="1" dirty="0"/>
              <a:t>Identyfikacja </a:t>
            </a:r>
            <a:br>
              <a:rPr lang="pl-PL" sz="3600" b="1" dirty="0"/>
            </a:br>
            <a:r>
              <a:rPr lang="pl-PL" sz="3600" b="1" dirty="0"/>
              <a:t>i analiza pomysłów na biznes </a:t>
            </a:r>
            <a:br>
              <a:rPr lang="pl-PL" sz="3600" b="1" dirty="0"/>
            </a:br>
            <a:r>
              <a:rPr lang="pl-PL" sz="3600" b="1" dirty="0"/>
              <a:t>w Kulturze Popularnej</a:t>
            </a:r>
            <a:endParaRPr lang="en-US" sz="3600" b="1" dirty="0"/>
          </a:p>
        </p:txBody>
      </p:sp>
      <p:sp>
        <p:nvSpPr>
          <p:cNvPr id="8" name="Text Placeholder 7"/>
          <p:cNvSpPr>
            <a:spLocks noGrp="1"/>
          </p:cNvSpPr>
          <p:nvPr>
            <p:ph type="body" sz="quarter" idx="24"/>
          </p:nvPr>
        </p:nvSpPr>
        <p:spPr>
          <a:xfrm rot="353497">
            <a:off x="-15958" y="1688897"/>
            <a:ext cx="4388578" cy="743199"/>
          </a:xfrm>
        </p:spPr>
        <p:txBody>
          <a:bodyPr>
            <a:normAutofit fontScale="70000" lnSpcReduction="20000"/>
          </a:bodyPr>
          <a:lstStyle/>
          <a:p>
            <a:r>
              <a:rPr lang="pl-PL" dirty="0"/>
              <a:t>Przejmowanie Inicjatywy</a:t>
            </a:r>
            <a:endParaRPr lang="en-US"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2717" y="1205948"/>
            <a:ext cx="5404239" cy="5652052"/>
          </a:xfrm>
          <a:prstGeom prst="rect">
            <a:avLst/>
          </a:prstGeom>
        </p:spPr>
      </p:pic>
    </p:spTree>
    <p:extLst>
      <p:ext uri="{BB962C8B-B14F-4D97-AF65-F5344CB8AC3E}">
        <p14:creationId xmlns:p14="http://schemas.microsoft.com/office/powerpoint/2010/main" val="23691347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a:xfrm rot="285998">
            <a:off x="138689" y="695523"/>
            <a:ext cx="6084343" cy="887766"/>
          </a:xfrm>
        </p:spPr>
        <p:txBody>
          <a:bodyPr>
            <a:normAutofit/>
          </a:bodyPr>
          <a:lstStyle/>
          <a:p>
            <a:r>
              <a:rPr lang="pl-PL" sz="2800" b="1" dirty="0"/>
              <a:t>Dlaczego Grupa Docelowa Ma Znaczenie?</a:t>
            </a:r>
            <a:endParaRPr lang="en-IE" sz="2800" b="1"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2120067"/>
            <a:ext cx="10933097" cy="4169140"/>
          </a:xfrm>
        </p:spPr>
        <p:txBody>
          <a:bodyPr/>
          <a:lstStyle/>
          <a:p>
            <a:pPr marL="0" indent="0">
              <a:buNone/>
            </a:pPr>
            <a:r>
              <a:rPr lang="pl-PL" b="1" dirty="0">
                <a:solidFill>
                  <a:srgbClr val="DA2128"/>
                </a:solidFill>
              </a:rPr>
              <a:t>Materiał tworzy się wyłącznie z myślą o grupie docelowej.</a:t>
            </a:r>
            <a:endParaRPr lang="en-IE" dirty="0">
              <a:solidFill>
                <a:srgbClr val="DA2128"/>
              </a:solidFill>
            </a:endParaRPr>
          </a:p>
          <a:p>
            <a:pPr marL="0" indent="0">
              <a:buNone/>
            </a:pPr>
            <a:r>
              <a:rPr lang="pl-PL" dirty="0"/>
              <a:t>Osoby nie będące w twojej grupie docelowej też będą widzieć dany materiał. Na przykład materiał w rozdaniu nagród MTV był adresowany do osób między 17 a 25 rokiem życia, które kochają pop kulturę, muzykę i filmy.</a:t>
            </a:r>
            <a:r>
              <a:rPr lang="en-IE" dirty="0"/>
              <a:t> </a:t>
            </a:r>
            <a:r>
              <a:rPr lang="pl-PL" dirty="0"/>
              <a:t>Zawartość programu oraz reklamy jakie są pokazywane, adresowane są do grupy docelowej. Nie znaczy to jednak, że rodzice tych osób, które oglądają gale, tego nie obejrzą.</a:t>
            </a:r>
            <a:endParaRPr lang="en-IE" dirty="0"/>
          </a:p>
          <a:p>
            <a:pPr marL="0" indent="0">
              <a:buNone/>
            </a:pPr>
            <a:r>
              <a:rPr lang="pl-PL" b="1" dirty="0">
                <a:solidFill>
                  <a:srgbClr val="1268B3"/>
                </a:solidFill>
              </a:rPr>
              <a:t>Wiele osób obejrzy proponowany materiał, natomiast dla ciebie ważna jest jedynie opinia grupy, do której jest adresowany.</a:t>
            </a:r>
            <a:endParaRPr lang="en-IE" dirty="0">
              <a:solidFill>
                <a:srgbClr val="1268B3"/>
              </a:solidFill>
            </a:endParaRPr>
          </a:p>
          <a:p>
            <a:pPr marL="0" indent="0">
              <a:buNone/>
            </a:pPr>
            <a:r>
              <a:rPr lang="pl-PL" dirty="0"/>
              <a:t>Skupianie się na pojedynczej grupie docelowej pozwala stworzyć wyraźny </a:t>
            </a:r>
            <a:br>
              <a:rPr lang="pl-PL" dirty="0"/>
            </a:br>
            <a:r>
              <a:rPr lang="pl-PL" dirty="0"/>
              <a:t>i wartościowy przekaz.</a:t>
            </a:r>
            <a:endParaRPr lang="en-IE" dirty="0"/>
          </a:p>
          <a:p>
            <a:endParaRPr lang="en-IE" dirty="0"/>
          </a:p>
        </p:txBody>
      </p:sp>
    </p:spTree>
    <p:extLst>
      <p:ext uri="{BB962C8B-B14F-4D97-AF65-F5344CB8AC3E}">
        <p14:creationId xmlns:p14="http://schemas.microsoft.com/office/powerpoint/2010/main" val="34137335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a:xfrm rot="285998">
            <a:off x="118626" y="673746"/>
            <a:ext cx="6128959" cy="905770"/>
          </a:xfrm>
        </p:spPr>
        <p:txBody>
          <a:bodyPr>
            <a:normAutofit/>
          </a:bodyPr>
          <a:lstStyle/>
          <a:p>
            <a:pPr algn="ctr"/>
            <a:r>
              <a:rPr lang="pl-PL" sz="2800" b="1" dirty="0"/>
              <a:t>Jak Określić Swoją Grupę Docelową</a:t>
            </a:r>
            <a:r>
              <a:rPr lang="en-IE" sz="2800" b="1" dirty="0"/>
              <a:t>?</a:t>
            </a:r>
          </a:p>
          <a:p>
            <a:pPr algn="ctr"/>
            <a:endParaRPr lang="en-IE" sz="2800"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2120067"/>
            <a:ext cx="11184108" cy="4169140"/>
          </a:xfrm>
        </p:spPr>
        <p:txBody>
          <a:bodyPr/>
          <a:lstStyle/>
          <a:p>
            <a:pPr marL="0" indent="0">
              <a:buNone/>
            </a:pPr>
            <a:r>
              <a:rPr lang="pl-PL" dirty="0"/>
              <a:t>Aby określić swoją grupę docelowa, musisz przejść przez proces poznawczy, w którym określasz informacje o niej. Poniższe pytania pomogą ci w tym procesie.</a:t>
            </a:r>
            <a:endParaRPr lang="en-IE" dirty="0"/>
          </a:p>
          <a:p>
            <a:pPr marL="0" indent="0">
              <a:buNone/>
            </a:pPr>
            <a:endParaRPr lang="en-IE" b="1" dirty="0"/>
          </a:p>
          <a:p>
            <a:pPr marL="0" indent="0">
              <a:buNone/>
            </a:pPr>
            <a:r>
              <a:rPr lang="pl-PL" b="1" dirty="0">
                <a:solidFill>
                  <a:srgbClr val="DA2128"/>
                </a:solidFill>
              </a:rPr>
              <a:t>Wymień cechy charakterystyczne</a:t>
            </a:r>
            <a:r>
              <a:rPr lang="en-IE" b="1" dirty="0">
                <a:solidFill>
                  <a:srgbClr val="DA2128"/>
                </a:solidFill>
              </a:rPr>
              <a:t>.</a:t>
            </a:r>
            <a:r>
              <a:rPr lang="en-IE" b="1" dirty="0"/>
              <a:t> </a:t>
            </a:r>
            <a:r>
              <a:rPr lang="pl-PL" dirty="0"/>
              <a:t>Określ </a:t>
            </a:r>
            <a:r>
              <a:rPr lang="pl-PL" dirty="0">
                <a:hlinkClick r:id="rId2"/>
              </a:rPr>
              <a:t>cechy demograficzne i psychologiczne</a:t>
            </a:r>
            <a:r>
              <a:rPr lang="pl-PL" dirty="0"/>
              <a:t>, które definiują twoją grupę, takie jak</a:t>
            </a:r>
            <a:r>
              <a:rPr lang="en-IE" dirty="0"/>
              <a:t>:</a:t>
            </a:r>
          </a:p>
          <a:p>
            <a:endParaRPr lang="en-IE" dirty="0"/>
          </a:p>
          <a:p>
            <a:r>
              <a:rPr lang="pl-PL" dirty="0"/>
              <a:t>Wiek</a:t>
            </a:r>
            <a:r>
              <a:rPr lang="en-IE" dirty="0"/>
              <a:t>, </a:t>
            </a:r>
            <a:r>
              <a:rPr lang="pl-PL" dirty="0"/>
              <a:t>Lokalizacja</a:t>
            </a:r>
            <a:r>
              <a:rPr lang="en-IE" dirty="0"/>
              <a:t>, </a:t>
            </a:r>
            <a:r>
              <a:rPr lang="pl-PL" dirty="0"/>
              <a:t>Płeć</a:t>
            </a:r>
            <a:r>
              <a:rPr lang="en-IE" dirty="0"/>
              <a:t>, </a:t>
            </a:r>
            <a:r>
              <a:rPr lang="pl-PL" dirty="0"/>
              <a:t>Poziom dochodów</a:t>
            </a:r>
            <a:r>
              <a:rPr lang="en-IE" dirty="0"/>
              <a:t>, </a:t>
            </a:r>
            <a:r>
              <a:rPr lang="pl-PL" dirty="0"/>
              <a:t>Wykształcenie</a:t>
            </a:r>
            <a:r>
              <a:rPr lang="en-IE" dirty="0"/>
              <a:t>, </a:t>
            </a:r>
            <a:r>
              <a:rPr lang="pl-PL" dirty="0"/>
              <a:t>Stan cywilny</a:t>
            </a:r>
            <a:endParaRPr lang="en-IE" dirty="0"/>
          </a:p>
          <a:p>
            <a:r>
              <a:rPr lang="pl-PL" dirty="0"/>
              <a:t>Zawód</a:t>
            </a:r>
            <a:r>
              <a:rPr lang="en-IE" dirty="0"/>
              <a:t>, </a:t>
            </a:r>
            <a:r>
              <a:rPr lang="pl-PL" dirty="0"/>
              <a:t>Pochodzenie Etniczne</a:t>
            </a:r>
            <a:r>
              <a:rPr lang="en-IE" dirty="0"/>
              <a:t>, </a:t>
            </a:r>
            <a:r>
              <a:rPr lang="pl-PL" dirty="0"/>
              <a:t>Osobowość</a:t>
            </a:r>
            <a:r>
              <a:rPr lang="en-IE" dirty="0"/>
              <a:t>, </a:t>
            </a:r>
            <a:r>
              <a:rPr lang="pl-PL" dirty="0"/>
              <a:t>Nastawienie</a:t>
            </a:r>
            <a:r>
              <a:rPr lang="en-IE" dirty="0"/>
              <a:t>, </a:t>
            </a:r>
            <a:r>
              <a:rPr lang="pl-PL" dirty="0"/>
              <a:t>Poglądy</a:t>
            </a:r>
            <a:r>
              <a:rPr lang="en-IE" dirty="0"/>
              <a:t>, </a:t>
            </a:r>
            <a:r>
              <a:rPr lang="pl-PL" dirty="0"/>
              <a:t>Zainteresowania</a:t>
            </a:r>
            <a:r>
              <a:rPr lang="en-IE" dirty="0"/>
              <a:t>/</a:t>
            </a:r>
            <a:r>
              <a:rPr lang="pl-PL" dirty="0"/>
              <a:t>Hobby.</a:t>
            </a:r>
            <a:endParaRPr lang="en-IE" dirty="0"/>
          </a:p>
          <a:p>
            <a:r>
              <a:rPr lang="pl-PL" dirty="0"/>
              <a:t>Styl życia</a:t>
            </a:r>
            <a:r>
              <a:rPr lang="en-IE" dirty="0"/>
              <a:t>, </a:t>
            </a:r>
            <a:r>
              <a:rPr lang="pl-PL" dirty="0"/>
              <a:t>Zachowanie</a:t>
            </a:r>
            <a:r>
              <a:rPr lang="en-IE" dirty="0"/>
              <a:t>, </a:t>
            </a:r>
            <a:r>
              <a:rPr lang="pl-PL" dirty="0"/>
              <a:t>Poglądy na świat.</a:t>
            </a:r>
            <a:endParaRPr lang="en-IE" dirty="0"/>
          </a:p>
          <a:p>
            <a:endParaRPr lang="en-IE" dirty="0"/>
          </a:p>
          <a:p>
            <a:endParaRPr lang="en-IE" dirty="0"/>
          </a:p>
          <a:p>
            <a:endParaRPr lang="en-IE" dirty="0"/>
          </a:p>
        </p:txBody>
      </p:sp>
    </p:spTree>
    <p:extLst>
      <p:ext uri="{BB962C8B-B14F-4D97-AF65-F5344CB8AC3E}">
        <p14:creationId xmlns:p14="http://schemas.microsoft.com/office/powerpoint/2010/main" val="26498055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5EA38A7-404D-4388-97A9-ECC0527C836F}"/>
              </a:ext>
            </a:extLst>
          </p:cNvPr>
          <p:cNvSpPr>
            <a:spLocks noGrp="1"/>
          </p:cNvSpPr>
          <p:nvPr>
            <p:ph type="body" sz="quarter" idx="10"/>
          </p:nvPr>
        </p:nvSpPr>
        <p:spPr/>
        <p:txBody>
          <a:bodyPr/>
          <a:lstStyle/>
          <a:p>
            <a:r>
              <a:rPr lang="pl-PL" b="1" dirty="0"/>
              <a:t>Wymień ich charakterystyki</a:t>
            </a:r>
            <a:endParaRPr lang="en-IE" b="1" dirty="0"/>
          </a:p>
        </p:txBody>
      </p:sp>
      <p:pic>
        <p:nvPicPr>
          <p:cNvPr id="17410" name="Picture 2" descr="Image result for its worth to define your target market">
            <a:extLst>
              <a:ext uri="{FF2B5EF4-FFF2-40B4-BE49-F238E27FC236}">
                <a16:creationId xmlns:a16="http://schemas.microsoft.com/office/drawing/2014/main" id="{057CBCD8-E012-44FF-9B79-DBC469CE4A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0393" y="1721699"/>
            <a:ext cx="6891191" cy="45941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34091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5926719" y="625913"/>
            <a:ext cx="6521716" cy="902366"/>
          </a:xfrm>
        </p:spPr>
        <p:txBody>
          <a:bodyPr>
            <a:normAutofit/>
          </a:bodyPr>
          <a:lstStyle/>
          <a:p>
            <a:r>
              <a:rPr lang="pl-PL" sz="2800" b="1" dirty="0"/>
              <a:t>Aktywność</a:t>
            </a:r>
            <a:r>
              <a:rPr lang="en-IE" sz="2800" b="1" dirty="0"/>
              <a:t>: </a:t>
            </a:r>
            <a:r>
              <a:rPr lang="pl-PL" sz="2800" dirty="0"/>
              <a:t>Kto się Zalicza do Twojej Grupy Docelowej?</a:t>
            </a:r>
            <a:endParaRPr lang="en-IE" sz="2800" dirty="0"/>
          </a:p>
          <a:p>
            <a:endParaRPr lang="en-IE" sz="2800" dirty="0"/>
          </a:p>
        </p:txBody>
      </p:sp>
      <p:sp>
        <p:nvSpPr>
          <p:cNvPr id="13" name="TextBox 12">
            <a:extLst>
              <a:ext uri="{FF2B5EF4-FFF2-40B4-BE49-F238E27FC236}">
                <a16:creationId xmlns:a16="http://schemas.microsoft.com/office/drawing/2014/main" id="{1E20CD44-8655-4CC7-A0D2-17FEDC002746}"/>
              </a:ext>
            </a:extLst>
          </p:cNvPr>
          <p:cNvSpPr txBox="1"/>
          <p:nvPr/>
        </p:nvSpPr>
        <p:spPr>
          <a:xfrm>
            <a:off x="550070" y="2140096"/>
            <a:ext cx="11496966" cy="4062651"/>
          </a:xfrm>
          <a:prstGeom prst="rect">
            <a:avLst/>
          </a:prstGeom>
          <a:noFill/>
        </p:spPr>
        <p:txBody>
          <a:bodyPr wrap="square" rtlCol="0">
            <a:spAutoFit/>
          </a:bodyPr>
          <a:lstStyle/>
          <a:p>
            <a:r>
              <a:rPr lang="pl-PL" sz="2800" b="1" dirty="0">
                <a:solidFill>
                  <a:srgbClr val="1268B3"/>
                </a:solidFill>
              </a:rPr>
              <a:t>W odniesieniu do planu biznesowego, jaka jest twoja grupa docelowa</a:t>
            </a:r>
            <a:r>
              <a:rPr lang="en-IE" sz="2800" b="1" dirty="0">
                <a:solidFill>
                  <a:srgbClr val="1268B3"/>
                </a:solidFill>
              </a:rPr>
              <a:t>!</a:t>
            </a:r>
          </a:p>
          <a:p>
            <a:endParaRPr lang="en-IE" sz="1400" b="1" dirty="0">
              <a:solidFill>
                <a:srgbClr val="1268B3"/>
              </a:solidFill>
            </a:endParaRPr>
          </a:p>
          <a:p>
            <a:pPr marL="342900" indent="-342900">
              <a:buFont typeface="+mj-lt"/>
              <a:buAutoNum type="arabicPeriod"/>
            </a:pPr>
            <a:r>
              <a:rPr lang="pl-PL" sz="2400" dirty="0">
                <a:solidFill>
                  <a:srgbClr val="4D4D4C"/>
                </a:solidFill>
              </a:rPr>
              <a:t>W jakim wieku jest twoja grupa docelowa</a:t>
            </a:r>
            <a:r>
              <a:rPr lang="en-IE" sz="2400" dirty="0">
                <a:solidFill>
                  <a:srgbClr val="4D4D4C"/>
                </a:solidFill>
              </a:rPr>
              <a:t>?</a:t>
            </a:r>
          </a:p>
          <a:p>
            <a:pPr marL="342900" indent="-342900">
              <a:buFont typeface="+mj-lt"/>
              <a:buAutoNum type="arabicPeriod"/>
            </a:pPr>
            <a:r>
              <a:rPr lang="pl-PL" sz="2400" dirty="0">
                <a:solidFill>
                  <a:srgbClr val="4D4D4C"/>
                </a:solidFill>
              </a:rPr>
              <a:t>Czym się interesuje</a:t>
            </a:r>
            <a:r>
              <a:rPr lang="en-IE" sz="2400" dirty="0">
                <a:solidFill>
                  <a:srgbClr val="4D4D4C"/>
                </a:solidFill>
              </a:rPr>
              <a:t>?</a:t>
            </a:r>
          </a:p>
          <a:p>
            <a:pPr marL="342900" indent="-342900">
              <a:buFont typeface="+mj-lt"/>
              <a:buAutoNum type="arabicPeriod"/>
            </a:pPr>
            <a:r>
              <a:rPr lang="pl-PL" sz="2400" dirty="0">
                <a:solidFill>
                  <a:srgbClr val="4D4D4C"/>
                </a:solidFill>
              </a:rPr>
              <a:t>Mężczyźni, kobiety czy mieszana grupa</a:t>
            </a:r>
            <a:r>
              <a:rPr lang="en-IE" sz="2400" dirty="0">
                <a:solidFill>
                  <a:srgbClr val="4D4D4C"/>
                </a:solidFill>
              </a:rPr>
              <a:t>?</a:t>
            </a:r>
          </a:p>
          <a:p>
            <a:pPr marL="342900" indent="-342900">
              <a:buFont typeface="+mj-lt"/>
              <a:buAutoNum type="arabicPeriod"/>
            </a:pPr>
            <a:r>
              <a:rPr lang="pl-PL" sz="2400" dirty="0">
                <a:solidFill>
                  <a:srgbClr val="4D4D4C"/>
                </a:solidFill>
              </a:rPr>
              <a:t>Skąd pochodzą</a:t>
            </a:r>
            <a:r>
              <a:rPr lang="en-IE" sz="2400" dirty="0">
                <a:solidFill>
                  <a:srgbClr val="4D4D4C"/>
                </a:solidFill>
              </a:rPr>
              <a:t>?</a:t>
            </a:r>
          </a:p>
          <a:p>
            <a:pPr marL="342900" indent="-342900">
              <a:buFont typeface="+mj-lt"/>
              <a:buAutoNum type="arabicPeriod"/>
            </a:pPr>
            <a:r>
              <a:rPr lang="pl-PL" sz="2400" dirty="0">
                <a:solidFill>
                  <a:srgbClr val="4D4D4C"/>
                </a:solidFill>
              </a:rPr>
              <a:t>Jakie są ich cechy charakterystyczne</a:t>
            </a:r>
            <a:r>
              <a:rPr lang="en-IE" sz="2400" dirty="0">
                <a:solidFill>
                  <a:srgbClr val="4D4D4C"/>
                </a:solidFill>
              </a:rPr>
              <a:t>?</a:t>
            </a:r>
          </a:p>
          <a:p>
            <a:pPr marL="342900" indent="-342900">
              <a:buFont typeface="+mj-lt"/>
              <a:buAutoNum type="arabicPeriod"/>
            </a:pPr>
            <a:r>
              <a:rPr lang="pl-PL" sz="2400" dirty="0">
                <a:solidFill>
                  <a:srgbClr val="4D4D4C"/>
                </a:solidFill>
              </a:rPr>
              <a:t>Jakie mają wykształcenie</a:t>
            </a:r>
            <a:r>
              <a:rPr lang="en-IE" sz="2400" dirty="0">
                <a:solidFill>
                  <a:srgbClr val="4D4D4C"/>
                </a:solidFill>
              </a:rPr>
              <a:t>? </a:t>
            </a:r>
          </a:p>
          <a:p>
            <a:pPr marL="342900" indent="-342900">
              <a:buFont typeface="+mj-lt"/>
              <a:buAutoNum type="arabicPeriod"/>
            </a:pPr>
            <a:r>
              <a:rPr lang="pl-PL" sz="2400" dirty="0">
                <a:solidFill>
                  <a:srgbClr val="4D4D4C"/>
                </a:solidFill>
              </a:rPr>
              <a:t>Jakiego rodzaju mają osobowość</a:t>
            </a:r>
            <a:r>
              <a:rPr lang="en-IE" sz="2400" dirty="0">
                <a:solidFill>
                  <a:srgbClr val="4D4D4C"/>
                </a:solidFill>
              </a:rPr>
              <a:t>?</a:t>
            </a:r>
          </a:p>
          <a:p>
            <a:pPr marL="342900" indent="-342900">
              <a:buFont typeface="+mj-lt"/>
              <a:buAutoNum type="arabicPeriod"/>
            </a:pPr>
            <a:r>
              <a:rPr lang="pl-PL" sz="2400" dirty="0">
                <a:solidFill>
                  <a:srgbClr val="4D4D4C"/>
                </a:solidFill>
              </a:rPr>
              <a:t>Jakie jest ich nastawienie, wartości i przekonania</a:t>
            </a:r>
            <a:r>
              <a:rPr lang="en-IE" sz="2400" dirty="0">
                <a:solidFill>
                  <a:srgbClr val="4D4D4C"/>
                </a:solidFill>
              </a:rPr>
              <a:t>?</a:t>
            </a:r>
          </a:p>
          <a:p>
            <a:pPr marL="342900" indent="-342900">
              <a:buFont typeface="+mj-lt"/>
              <a:buAutoNum type="arabicPeriod"/>
            </a:pPr>
            <a:r>
              <a:rPr lang="pl-PL" sz="2400" dirty="0">
                <a:solidFill>
                  <a:srgbClr val="4D4D4C"/>
                </a:solidFill>
              </a:rPr>
              <a:t>Jaki prowadzą styl życia</a:t>
            </a:r>
            <a:r>
              <a:rPr lang="en-IE" sz="2400" dirty="0">
                <a:solidFill>
                  <a:srgbClr val="4D4D4C"/>
                </a:solidFill>
              </a:rPr>
              <a:t>?</a:t>
            </a:r>
          </a:p>
        </p:txBody>
      </p:sp>
    </p:spTree>
    <p:extLst>
      <p:ext uri="{BB962C8B-B14F-4D97-AF65-F5344CB8AC3E}">
        <p14:creationId xmlns:p14="http://schemas.microsoft.com/office/powerpoint/2010/main" val="41423358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a:xfrm rot="285998">
            <a:off x="398745" y="685404"/>
            <a:ext cx="5852137" cy="814878"/>
          </a:xfrm>
        </p:spPr>
        <p:txBody>
          <a:bodyPr>
            <a:noAutofit/>
          </a:bodyPr>
          <a:lstStyle/>
          <a:p>
            <a:pPr algn="ctr"/>
            <a:r>
              <a:rPr lang="pl-PL" sz="2800" b="1" dirty="0"/>
              <a:t>Przyjrzyj się Wszystkim Aspektom Twojego Klienta Idealnego!</a:t>
            </a:r>
            <a:endParaRPr lang="en-IE" sz="2800" b="1" dirty="0"/>
          </a:p>
          <a:p>
            <a:pPr algn="ctr"/>
            <a:endParaRPr lang="en-IE" sz="2800"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32885" y="1607794"/>
            <a:ext cx="6701169" cy="5181966"/>
          </a:xfrm>
          <a:solidFill>
            <a:schemeClr val="bg1"/>
          </a:solidFill>
        </p:spPr>
        <p:txBody>
          <a:bodyPr/>
          <a:lstStyle/>
          <a:p>
            <a:r>
              <a:rPr lang="pl-PL" sz="2600" b="1" dirty="0">
                <a:solidFill>
                  <a:srgbClr val="DA2128"/>
                </a:solidFill>
              </a:rPr>
              <a:t>Przyjrzyj Się Swoim Produktom Podstawowym</a:t>
            </a:r>
            <a:br>
              <a:rPr lang="pl-PL" sz="2600" b="1" dirty="0">
                <a:solidFill>
                  <a:srgbClr val="DA2128"/>
                </a:solidFill>
              </a:rPr>
            </a:br>
            <a:r>
              <a:rPr lang="pl-PL" sz="2300" dirty="0"/>
              <a:t>Rozważ wyjątkowe cechy twojego produktu </a:t>
            </a:r>
            <a:br>
              <a:rPr lang="pl-PL" sz="2300" dirty="0"/>
            </a:br>
            <a:r>
              <a:rPr lang="pl-PL" sz="2300" dirty="0"/>
              <a:t>i pomyśl kto demograficznie najbardziej na nim skorzysta</a:t>
            </a:r>
            <a:r>
              <a:rPr lang="en-IE" sz="2300" dirty="0"/>
              <a:t>. </a:t>
            </a:r>
          </a:p>
          <a:p>
            <a:r>
              <a:rPr lang="pl-PL" sz="2600" b="1" dirty="0">
                <a:solidFill>
                  <a:srgbClr val="DA2128"/>
                </a:solidFill>
              </a:rPr>
              <a:t>Przyjrzyj się Swoim Obecnym Klientom</a:t>
            </a:r>
            <a:br>
              <a:rPr lang="pl-PL" sz="2600" b="1" dirty="0">
                <a:solidFill>
                  <a:srgbClr val="DA2128"/>
                </a:solidFill>
              </a:rPr>
            </a:br>
            <a:r>
              <a:rPr lang="pl-PL" sz="2300" dirty="0"/>
              <a:t>W ostatnim kroku tworzyłeś wymyślony obraz swojej grupy docelowej</a:t>
            </a:r>
            <a:r>
              <a:rPr lang="en-IE" sz="2300" dirty="0"/>
              <a:t>. </a:t>
            </a:r>
            <a:r>
              <a:rPr lang="pl-PL" sz="2300" dirty="0"/>
              <a:t>Teraz przyjrzyj się swoim rzeczywistym klientom. Określić cechy i wzorce, jakie istnieją w twojej obecnej bazie klientów.</a:t>
            </a:r>
            <a:endParaRPr lang="en-IE" sz="2300" dirty="0"/>
          </a:p>
          <a:p>
            <a:r>
              <a:rPr lang="pl-PL" sz="2600" b="1" dirty="0">
                <a:solidFill>
                  <a:srgbClr val="DA2128"/>
                </a:solidFill>
              </a:rPr>
              <a:t>Zapytaj Swoich Obecnych Klientów</a:t>
            </a:r>
            <a:br>
              <a:rPr lang="pl-PL" sz="2600" b="1" dirty="0">
                <a:solidFill>
                  <a:srgbClr val="DA2128"/>
                </a:solidFill>
              </a:rPr>
            </a:br>
            <a:r>
              <a:rPr lang="pl-PL" sz="2300" dirty="0"/>
              <a:t>Jeśli nie masz informacji o swoich obecnych klientach, to ich o to zapytaj, stwórz ankietę</a:t>
            </a:r>
            <a:br>
              <a:rPr lang="pl-PL" sz="2300" dirty="0"/>
            </a:br>
            <a:r>
              <a:rPr lang="pl-PL" sz="2300" dirty="0"/>
              <a:t>i wywiad dla obecnych klientów jak i wymyślonej grupy docelowej</a:t>
            </a:r>
            <a:r>
              <a:rPr lang="en-IE" sz="2300" dirty="0"/>
              <a:t>. </a:t>
            </a:r>
          </a:p>
          <a:p>
            <a:pPr marL="0" indent="0">
              <a:buNone/>
            </a:pPr>
            <a:br>
              <a:rPr lang="en-IE" dirty="0"/>
            </a:br>
            <a:endParaRPr lang="en-IE" dirty="0"/>
          </a:p>
        </p:txBody>
      </p:sp>
      <p:pic>
        <p:nvPicPr>
          <p:cNvPr id="20482" name="Picture 2" descr="Image result for target market">
            <a:extLst>
              <a:ext uri="{FF2B5EF4-FFF2-40B4-BE49-F238E27FC236}">
                <a16:creationId xmlns:a16="http://schemas.microsoft.com/office/drawing/2014/main" id="{12E4FFA5-6473-41BC-B4D5-B0FA6B692B6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91932" y="2535809"/>
            <a:ext cx="4166647" cy="3124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7470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5930762" y="625780"/>
            <a:ext cx="6521716" cy="1026223"/>
          </a:xfrm>
        </p:spPr>
        <p:txBody>
          <a:bodyPr>
            <a:normAutofit/>
          </a:bodyPr>
          <a:lstStyle/>
          <a:p>
            <a:r>
              <a:rPr lang="pl-PL" sz="2800" b="1" dirty="0"/>
              <a:t>Aktywność</a:t>
            </a:r>
            <a:r>
              <a:rPr lang="en-IE" sz="2800" b="1" dirty="0"/>
              <a:t>: </a:t>
            </a:r>
            <a:r>
              <a:rPr lang="pl-PL" sz="2600" dirty="0"/>
              <a:t>Stwórz Ankietę Obejmującą Twoich Idealnych i Obecnych Klientów</a:t>
            </a:r>
            <a:endParaRPr lang="en-IE" sz="2600" dirty="0"/>
          </a:p>
          <a:p>
            <a:endParaRPr lang="en-IE" sz="2600" dirty="0"/>
          </a:p>
        </p:txBody>
      </p:sp>
      <p:sp>
        <p:nvSpPr>
          <p:cNvPr id="13" name="TextBox 12">
            <a:extLst>
              <a:ext uri="{FF2B5EF4-FFF2-40B4-BE49-F238E27FC236}">
                <a16:creationId xmlns:a16="http://schemas.microsoft.com/office/drawing/2014/main" id="{1E20CD44-8655-4CC7-A0D2-17FEDC002746}"/>
              </a:ext>
            </a:extLst>
          </p:cNvPr>
          <p:cNvSpPr txBox="1"/>
          <p:nvPr/>
        </p:nvSpPr>
        <p:spPr>
          <a:xfrm>
            <a:off x="471017" y="1584805"/>
            <a:ext cx="11496966" cy="738664"/>
          </a:xfrm>
          <a:prstGeom prst="rect">
            <a:avLst/>
          </a:prstGeom>
          <a:solidFill>
            <a:schemeClr val="bg1"/>
          </a:solidFill>
        </p:spPr>
        <p:txBody>
          <a:bodyPr wrap="square" rtlCol="0">
            <a:spAutoFit/>
          </a:bodyPr>
          <a:lstStyle/>
          <a:p>
            <a:r>
              <a:rPr lang="pl-PL" sz="2800" b="1" dirty="0">
                <a:solidFill>
                  <a:srgbClr val="1268B3"/>
                </a:solidFill>
              </a:rPr>
              <a:t>Podczas tworzenia ankiety weź pod uwagę 10 pytań</a:t>
            </a:r>
            <a:r>
              <a:rPr lang="en-IE" sz="2800" b="1" dirty="0">
                <a:solidFill>
                  <a:srgbClr val="1268B3"/>
                </a:solidFill>
              </a:rPr>
              <a:t>!</a:t>
            </a:r>
          </a:p>
          <a:p>
            <a:endParaRPr lang="en-IE" sz="1400" b="1" dirty="0">
              <a:solidFill>
                <a:srgbClr val="1268B3"/>
              </a:solidFill>
            </a:endParaRPr>
          </a:p>
        </p:txBody>
      </p:sp>
      <p:sp>
        <p:nvSpPr>
          <p:cNvPr id="8" name="Text Placeholder 5">
            <a:extLst>
              <a:ext uri="{FF2B5EF4-FFF2-40B4-BE49-F238E27FC236}">
                <a16:creationId xmlns:a16="http://schemas.microsoft.com/office/drawing/2014/main" id="{EE893168-E63A-48E8-98FA-C8E4DF643EE5}"/>
              </a:ext>
            </a:extLst>
          </p:cNvPr>
          <p:cNvSpPr>
            <a:spLocks noGrp="1"/>
          </p:cNvSpPr>
          <p:nvPr>
            <p:ph type="body" sz="quarter" idx="20"/>
          </p:nvPr>
        </p:nvSpPr>
        <p:spPr>
          <a:xfrm>
            <a:off x="471017" y="2112892"/>
            <a:ext cx="9230543" cy="4745108"/>
          </a:xfrm>
          <a:solidFill>
            <a:schemeClr val="bg1"/>
          </a:solidFill>
        </p:spPr>
        <p:txBody>
          <a:bodyPr/>
          <a:lstStyle/>
          <a:p>
            <a:pPr marL="457200" indent="-457200">
              <a:buFont typeface="+mj-lt"/>
              <a:buAutoNum type="arabicPeriod"/>
            </a:pPr>
            <a:r>
              <a:rPr lang="pl-PL" sz="2200" dirty="0"/>
              <a:t>Jakie jest pożądane działanie twojej grupy docelowej</a:t>
            </a:r>
            <a:r>
              <a:rPr lang="en-IE" sz="2200" dirty="0"/>
              <a:t>?</a:t>
            </a:r>
          </a:p>
          <a:p>
            <a:pPr marL="457200" indent="-457200">
              <a:buFont typeface="+mj-lt"/>
              <a:buAutoNum type="arabicPeriod"/>
            </a:pPr>
            <a:r>
              <a:rPr lang="pl-PL" sz="2200" dirty="0"/>
              <a:t>Która z grup demograficznych może podjąć pożądane działanie</a:t>
            </a:r>
            <a:r>
              <a:rPr lang="en-IE" sz="2200" dirty="0"/>
              <a:t>?</a:t>
            </a:r>
          </a:p>
          <a:p>
            <a:pPr marL="457200" indent="-457200">
              <a:buFont typeface="+mj-lt"/>
              <a:buAutoNum type="arabicPeriod"/>
            </a:pPr>
            <a:r>
              <a:rPr lang="pl-PL" sz="2200" dirty="0"/>
              <a:t>W jaki sposób myślą</a:t>
            </a:r>
            <a:r>
              <a:rPr lang="en-IE" sz="2200" dirty="0"/>
              <a:t>?</a:t>
            </a:r>
          </a:p>
          <a:p>
            <a:pPr marL="457200" indent="-457200">
              <a:buFont typeface="+mj-lt"/>
              <a:buAutoNum type="arabicPeriod"/>
            </a:pPr>
            <a:r>
              <a:rPr lang="pl-PL" sz="2200" dirty="0"/>
              <a:t>Jakie są ich potrzeby, trudności, frustracje</a:t>
            </a:r>
            <a:r>
              <a:rPr lang="en-IE" sz="2200" dirty="0"/>
              <a:t>?</a:t>
            </a:r>
          </a:p>
          <a:p>
            <a:pPr marL="457200" indent="-457200">
              <a:buFont typeface="+mj-lt"/>
              <a:buAutoNum type="arabicPeriod"/>
            </a:pPr>
            <a:r>
              <a:rPr lang="pl-PL" sz="2200" dirty="0"/>
              <a:t>W jaki sposób twój produkt/usługa może pomóc danej grupie</a:t>
            </a:r>
            <a:r>
              <a:rPr lang="en-IE" sz="2200" dirty="0"/>
              <a:t>?</a:t>
            </a:r>
          </a:p>
          <a:p>
            <a:pPr marL="457200" indent="-457200">
              <a:buFont typeface="+mj-lt"/>
              <a:buAutoNum type="arabicPeriod"/>
            </a:pPr>
            <a:r>
              <a:rPr lang="pl-PL" sz="2200" dirty="0"/>
              <a:t>Co ich zmotywuje do zakupu</a:t>
            </a:r>
            <a:r>
              <a:rPr lang="en-IE" sz="2200" dirty="0"/>
              <a:t>?</a:t>
            </a:r>
          </a:p>
          <a:p>
            <a:pPr marL="457200" indent="-457200">
              <a:buFont typeface="+mj-lt"/>
              <a:buAutoNum type="arabicPeriod"/>
            </a:pPr>
            <a:r>
              <a:rPr lang="pl-PL" sz="2200" dirty="0"/>
              <a:t>Czy obecnie korzystają (wspierają) z produktu lub usługi twojej firmy, lub </a:t>
            </a:r>
            <a:br>
              <a:rPr lang="pl-PL" sz="2200" dirty="0"/>
            </a:br>
            <a:r>
              <a:rPr lang="pl-PL" sz="2200" dirty="0"/>
              <a:t>z podobnego produktu innej firmy</a:t>
            </a:r>
            <a:r>
              <a:rPr lang="en-IE" sz="2200" dirty="0"/>
              <a:t>?</a:t>
            </a:r>
          </a:p>
          <a:p>
            <a:pPr marL="457200" indent="-457200">
              <a:buFont typeface="+mj-lt"/>
              <a:buAutoNum type="arabicPeriod"/>
            </a:pPr>
            <a:r>
              <a:rPr lang="pl-PL" sz="2200" dirty="0"/>
              <a:t>Z jakich mediów korzystają</a:t>
            </a:r>
            <a:r>
              <a:rPr lang="en-IE" sz="2200" dirty="0"/>
              <a:t>?</a:t>
            </a:r>
          </a:p>
          <a:p>
            <a:pPr marL="457200" indent="-457200">
              <a:buFont typeface="+mj-lt"/>
              <a:buAutoNum type="arabicPeriod"/>
            </a:pPr>
            <a:r>
              <a:rPr lang="pl-PL" sz="2200" dirty="0"/>
              <a:t>Jak najlepiej dotrzeć do tej grupy</a:t>
            </a:r>
            <a:r>
              <a:rPr lang="en-IE" sz="2200" dirty="0"/>
              <a:t>?</a:t>
            </a:r>
          </a:p>
          <a:p>
            <a:pPr marL="457200" indent="-457200">
              <a:buFont typeface="+mj-lt"/>
              <a:buAutoNum type="arabicPeriod"/>
            </a:pPr>
            <a:r>
              <a:rPr lang="pl-PL" sz="2200" dirty="0"/>
              <a:t>Czy masz pewność, że wybrałeś właściwą grupę docelową</a:t>
            </a:r>
            <a:r>
              <a:rPr lang="en-IE" sz="2200" dirty="0"/>
              <a:t>?</a:t>
            </a:r>
            <a:br>
              <a:rPr lang="en-IE" dirty="0"/>
            </a:br>
            <a:endParaRPr lang="en-IE" dirty="0"/>
          </a:p>
        </p:txBody>
      </p:sp>
      <p:sp>
        <p:nvSpPr>
          <p:cNvPr id="2" name="TextBox 1">
            <a:extLst>
              <a:ext uri="{FF2B5EF4-FFF2-40B4-BE49-F238E27FC236}">
                <a16:creationId xmlns:a16="http://schemas.microsoft.com/office/drawing/2014/main" id="{6076EDFB-7326-4F10-A7F1-5EC4FBE45599}"/>
              </a:ext>
            </a:extLst>
          </p:cNvPr>
          <p:cNvSpPr txBox="1"/>
          <p:nvPr/>
        </p:nvSpPr>
        <p:spPr>
          <a:xfrm>
            <a:off x="7849430" y="4633086"/>
            <a:ext cx="4505093" cy="1569660"/>
          </a:xfrm>
          <a:prstGeom prst="rect">
            <a:avLst/>
          </a:prstGeom>
          <a:noFill/>
        </p:spPr>
        <p:txBody>
          <a:bodyPr wrap="square" rtlCol="0">
            <a:spAutoFit/>
          </a:bodyPr>
          <a:lstStyle/>
          <a:p>
            <a:br>
              <a:rPr lang="en-IE" sz="2400" dirty="0"/>
            </a:br>
            <a:r>
              <a:rPr lang="pl-PL" sz="2400" b="1" dirty="0">
                <a:solidFill>
                  <a:srgbClr val="DA2128"/>
                </a:solidFill>
              </a:rPr>
              <a:t>Przeczytaj</a:t>
            </a:r>
            <a:r>
              <a:rPr lang="en-IE" sz="2400" b="1" dirty="0">
                <a:solidFill>
                  <a:srgbClr val="DA2128"/>
                </a:solidFill>
              </a:rPr>
              <a:t>: </a:t>
            </a:r>
            <a:r>
              <a:rPr lang="en-IE" sz="2400" dirty="0">
                <a:solidFill>
                  <a:srgbClr val="4D4D4C"/>
                </a:solidFill>
                <a:hlinkClick r:id="rId2"/>
              </a:rPr>
              <a:t>Know your target audience: 10 questions to ask</a:t>
            </a:r>
            <a:endParaRPr lang="en-IE" sz="2400" dirty="0">
              <a:solidFill>
                <a:srgbClr val="4D4D4C"/>
              </a:solidFill>
            </a:endParaRPr>
          </a:p>
          <a:p>
            <a:endParaRPr lang="en-IE" sz="2400" dirty="0"/>
          </a:p>
        </p:txBody>
      </p:sp>
    </p:spTree>
    <p:extLst>
      <p:ext uri="{BB962C8B-B14F-4D97-AF65-F5344CB8AC3E}">
        <p14:creationId xmlns:p14="http://schemas.microsoft.com/office/powerpoint/2010/main" val="30031465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a:xfrm rot="285998">
            <a:off x="398745" y="685404"/>
            <a:ext cx="5852137" cy="814878"/>
          </a:xfrm>
        </p:spPr>
        <p:txBody>
          <a:bodyPr>
            <a:noAutofit/>
          </a:bodyPr>
          <a:lstStyle/>
          <a:p>
            <a:pPr algn="ctr"/>
            <a:r>
              <a:rPr lang="pl-PL" sz="2800" b="1" dirty="0"/>
              <a:t>Określ Wszystkie Cechy Swoich Wymarzonych Klientów</a:t>
            </a:r>
            <a:endParaRPr lang="en-IE" sz="2800" b="1" dirty="0"/>
          </a:p>
          <a:p>
            <a:pPr algn="ctr"/>
            <a:endParaRPr lang="en-IE" sz="2800"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32885" y="1676034"/>
            <a:ext cx="7031107" cy="5181966"/>
          </a:xfrm>
          <a:solidFill>
            <a:schemeClr val="bg1"/>
          </a:solidFill>
        </p:spPr>
        <p:txBody>
          <a:bodyPr/>
          <a:lstStyle/>
          <a:p>
            <a:r>
              <a:rPr lang="pl-PL" sz="2600" b="1" dirty="0">
                <a:solidFill>
                  <a:srgbClr val="DA2128"/>
                </a:solidFill>
              </a:rPr>
              <a:t>Zapoznanie się z klientami konkurencji </a:t>
            </a:r>
            <a:r>
              <a:rPr lang="pl-PL" dirty="0"/>
              <a:t>pozwoli ci określić wspólne cechy ich klienteli i twojej oraz ustalić, jakie są między wami różnice.</a:t>
            </a:r>
            <a:endParaRPr lang="en-IE" dirty="0"/>
          </a:p>
          <a:p>
            <a:endParaRPr lang="en-IE" sz="2600" b="1" dirty="0">
              <a:solidFill>
                <a:srgbClr val="DA2128"/>
              </a:solidFill>
            </a:endParaRPr>
          </a:p>
          <a:p>
            <a:r>
              <a:rPr lang="pl-PL" sz="2600" b="1" dirty="0">
                <a:solidFill>
                  <a:srgbClr val="DA2128"/>
                </a:solidFill>
              </a:rPr>
              <a:t>Jakie mają nawyki zakupowe</a:t>
            </a:r>
            <a:r>
              <a:rPr lang="en-IE" sz="2600" b="1" dirty="0">
                <a:solidFill>
                  <a:srgbClr val="DA2128"/>
                </a:solidFill>
              </a:rPr>
              <a:t>. </a:t>
            </a:r>
            <a:r>
              <a:rPr lang="pl-PL" dirty="0"/>
              <a:t>Jeśli celujesz ze swoimi produktami w konkretną grupę, musisz też wiedzieć, jak dana grupa podejmuje decyzje </a:t>
            </a:r>
            <a:br>
              <a:rPr lang="pl-PL" dirty="0"/>
            </a:br>
            <a:r>
              <a:rPr lang="pl-PL" dirty="0"/>
              <a:t>o zakupie. Czym się kieruje? </a:t>
            </a:r>
            <a:r>
              <a:rPr lang="pl-PL"/>
              <a:t>Czy robi </a:t>
            </a:r>
            <a:r>
              <a:rPr lang="pl-PL" dirty="0"/>
              <a:t>zakupy przez Internet czy w sklepach stacjonarnych?</a:t>
            </a:r>
            <a:endParaRPr lang="en-IE" dirty="0"/>
          </a:p>
          <a:p>
            <a:pPr marL="0" indent="0">
              <a:buNone/>
            </a:pPr>
            <a:r>
              <a:rPr lang="en-IE" sz="1800" dirty="0">
                <a:hlinkClick r:id="rId2"/>
              </a:rPr>
              <a:t>It</a:t>
            </a:r>
            <a:br>
              <a:rPr lang="en-IE" dirty="0"/>
            </a:br>
            <a:endParaRPr lang="en-IE" dirty="0"/>
          </a:p>
        </p:txBody>
      </p:sp>
      <p:pic>
        <p:nvPicPr>
          <p:cNvPr id="21506" name="Picture 2" descr="Image result for target market">
            <a:extLst>
              <a:ext uri="{FF2B5EF4-FFF2-40B4-BE49-F238E27FC236}">
                <a16:creationId xmlns:a16="http://schemas.microsoft.com/office/drawing/2014/main" id="{77DD12D1-2D42-47A1-B145-1F65574710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81950" y="3055906"/>
            <a:ext cx="3771900" cy="1971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03078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10289DC-D541-EF4A-AAD5-7B85B32F076D}"/>
              </a:ext>
            </a:extLst>
          </p:cNvPr>
          <p:cNvSpPr/>
          <p:nvPr/>
        </p:nvSpPr>
        <p:spPr>
          <a:xfrm rot="21375402">
            <a:off x="8541807" y="1474869"/>
            <a:ext cx="3799880"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1065218" y="1028348"/>
            <a:ext cx="10922054" cy="1026223"/>
          </a:xfrm>
        </p:spPr>
        <p:txBody>
          <a:bodyPr>
            <a:normAutofit/>
          </a:bodyPr>
          <a:lstStyle/>
          <a:p>
            <a:pPr algn="r"/>
            <a:r>
              <a:rPr lang="en-IE" b="1" dirty="0"/>
              <a:t>Activity: </a:t>
            </a:r>
            <a:r>
              <a:rPr lang="en-IE" dirty="0"/>
              <a:t>Watch How to Define</a:t>
            </a:r>
          </a:p>
          <a:p>
            <a:pPr algn="r"/>
            <a:endParaRPr lang="en-IE" sz="2600" dirty="0"/>
          </a:p>
        </p:txBody>
      </p:sp>
      <p:sp>
        <p:nvSpPr>
          <p:cNvPr id="6" name="Text Placeholder 6">
            <a:extLst>
              <a:ext uri="{FF2B5EF4-FFF2-40B4-BE49-F238E27FC236}">
                <a16:creationId xmlns:a16="http://schemas.microsoft.com/office/drawing/2014/main" id="{E08FB4A9-D23E-2547-9A75-D1461F6A50A2}"/>
              </a:ext>
            </a:extLst>
          </p:cNvPr>
          <p:cNvSpPr txBox="1">
            <a:spLocks/>
          </p:cNvSpPr>
          <p:nvPr/>
        </p:nvSpPr>
        <p:spPr>
          <a:xfrm rot="21375402">
            <a:off x="8232363" y="1644969"/>
            <a:ext cx="3747254" cy="102622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IE" dirty="0"/>
              <a:t>a Target Market</a:t>
            </a:r>
          </a:p>
          <a:p>
            <a:pPr algn="r"/>
            <a:endParaRPr lang="en-IE" sz="2600" dirty="0"/>
          </a:p>
        </p:txBody>
      </p:sp>
      <p:grpSp>
        <p:nvGrpSpPr>
          <p:cNvPr id="2" name="Group 1">
            <a:extLst>
              <a:ext uri="{FF2B5EF4-FFF2-40B4-BE49-F238E27FC236}">
                <a16:creationId xmlns:a16="http://schemas.microsoft.com/office/drawing/2014/main" id="{0E1E1890-4B3B-EB44-898C-D3048F0484DE}"/>
              </a:ext>
            </a:extLst>
          </p:cNvPr>
          <p:cNvGrpSpPr/>
          <p:nvPr/>
        </p:nvGrpSpPr>
        <p:grpSpPr>
          <a:xfrm>
            <a:off x="443320" y="1947878"/>
            <a:ext cx="7710534" cy="4910122"/>
            <a:chOff x="452891" y="1874520"/>
            <a:chExt cx="7153867" cy="4555633"/>
          </a:xfrm>
        </p:grpSpPr>
        <p:pic>
          <p:nvPicPr>
            <p:cNvPr id="9" name="Picture 8" descr="A picture containing monitor, sitting, indoor, screen&#10;&#10;Description automatically generated">
              <a:extLst>
                <a:ext uri="{FF2B5EF4-FFF2-40B4-BE49-F238E27FC236}">
                  <a16:creationId xmlns:a16="http://schemas.microsoft.com/office/drawing/2014/main" id="{352D402D-E30C-074D-BCD7-7ECEAE62568A}"/>
                </a:ext>
              </a:extLst>
            </p:cNvPr>
            <p:cNvPicPr/>
            <p:nvPr/>
          </p:nvPicPr>
          <p:blipFill rotWithShape="1">
            <a:blip r:embed="rId2"/>
            <a:srcRect l="4792" t="12636" r="6089" b="14423"/>
            <a:stretch/>
          </p:blipFill>
          <p:spPr>
            <a:xfrm>
              <a:off x="452891" y="1874520"/>
              <a:ext cx="7153867" cy="4555633"/>
            </a:xfrm>
            <a:prstGeom prst="rect">
              <a:avLst/>
            </a:prstGeom>
          </p:spPr>
        </p:pic>
        <p:pic>
          <p:nvPicPr>
            <p:cNvPr id="10" name="Picture 9">
              <a:hlinkClick r:id="rId3"/>
              <a:extLst>
                <a:ext uri="{FF2B5EF4-FFF2-40B4-BE49-F238E27FC236}">
                  <a16:creationId xmlns:a16="http://schemas.microsoft.com/office/drawing/2014/main" id="{80036300-D2FA-E945-85B7-1FA1D35A4568}"/>
                </a:ext>
              </a:extLst>
            </p:cNvPr>
            <p:cNvPicPr>
              <a:picLocks noChangeAspect="1"/>
            </p:cNvPicPr>
            <p:nvPr/>
          </p:nvPicPr>
          <p:blipFill>
            <a:blip r:embed="rId4"/>
            <a:stretch>
              <a:fillRect/>
            </a:stretch>
          </p:blipFill>
          <p:spPr>
            <a:xfrm>
              <a:off x="1314465" y="2159229"/>
              <a:ext cx="5437095" cy="3555771"/>
            </a:xfrm>
            <a:prstGeom prst="rect">
              <a:avLst/>
            </a:prstGeom>
          </p:spPr>
        </p:pic>
      </p:grpSp>
    </p:spTree>
    <p:extLst>
      <p:ext uri="{BB962C8B-B14F-4D97-AF65-F5344CB8AC3E}">
        <p14:creationId xmlns:p14="http://schemas.microsoft.com/office/powerpoint/2010/main" val="2063555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B114CA5-C784-4DD2-99B6-DDBD42A0C4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9107" y="-1"/>
            <a:ext cx="10433786" cy="67819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65080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b="1" dirty="0"/>
              <a:t>Dlaczego Warto Znać Swoją Grupę Docelową</a:t>
            </a:r>
            <a:r>
              <a:rPr lang="en-IE" b="1" dirty="0"/>
              <a:t>?</a:t>
            </a:r>
          </a:p>
          <a:p>
            <a:endParaRPr lang="en-IE"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375007" y="1020653"/>
            <a:ext cx="11139285" cy="4169140"/>
          </a:xfrm>
        </p:spPr>
        <p:txBody>
          <a:bodyPr/>
          <a:lstStyle/>
          <a:p>
            <a:endParaRPr lang="en-IE" b="1" dirty="0"/>
          </a:p>
          <a:p>
            <a:endParaRPr lang="en-IE" b="1" dirty="0"/>
          </a:p>
          <a:p>
            <a:r>
              <a:rPr lang="pl-PL" dirty="0"/>
              <a:t>Dzięki temu możesz dostosować język przekazu.</a:t>
            </a:r>
            <a:endParaRPr lang="en-IE" dirty="0"/>
          </a:p>
          <a:p>
            <a:r>
              <a:rPr lang="pl-PL" dirty="0"/>
              <a:t>Możesz dostosować język, jakim się będziesz posługiwał.</a:t>
            </a:r>
            <a:endParaRPr lang="en-IE" dirty="0"/>
          </a:p>
          <a:p>
            <a:r>
              <a:rPr lang="pl-PL" dirty="0"/>
              <a:t>Będziesz wiedział, gdzie umieścisz swój przekaz.</a:t>
            </a:r>
            <a:endParaRPr lang="en-IE" dirty="0"/>
          </a:p>
          <a:p>
            <a:r>
              <a:rPr lang="pl-PL" dirty="0"/>
              <a:t>Będziesz wiedział, gdzie umieścisz swoje reklamy.</a:t>
            </a:r>
            <a:endParaRPr lang="en-IE" dirty="0"/>
          </a:p>
          <a:p>
            <a:r>
              <a:rPr lang="pl-PL" dirty="0"/>
              <a:t>Będziesz znał przyszły kierunek dla swoich produktów i usług.</a:t>
            </a:r>
            <a:endParaRPr lang="en-IE" dirty="0"/>
          </a:p>
          <a:p>
            <a:endParaRPr lang="en-IE" b="1" dirty="0"/>
          </a:p>
          <a:p>
            <a:pPr marL="0" indent="0">
              <a:buNone/>
            </a:pPr>
            <a:r>
              <a:rPr lang="pl-PL" b="1" dirty="0">
                <a:solidFill>
                  <a:srgbClr val="DA2128"/>
                </a:solidFill>
              </a:rPr>
              <a:t>Przeczytaj dlaczego</a:t>
            </a:r>
            <a:r>
              <a:rPr lang="en-IE" b="1" dirty="0">
                <a:solidFill>
                  <a:srgbClr val="DA2128"/>
                </a:solidFill>
              </a:rPr>
              <a:t>: </a:t>
            </a:r>
            <a:r>
              <a:rPr lang="en-IE" sz="1800" dirty="0">
                <a:hlinkClick r:id="rId2"/>
              </a:rPr>
              <a:t>Why You Need to Define Your Target Audience to Create Great Marketing</a:t>
            </a:r>
            <a:endParaRPr lang="en-IE" sz="1800" dirty="0"/>
          </a:p>
        </p:txBody>
      </p:sp>
    </p:spTree>
    <p:extLst>
      <p:ext uri="{BB962C8B-B14F-4D97-AF65-F5344CB8AC3E}">
        <p14:creationId xmlns:p14="http://schemas.microsoft.com/office/powerpoint/2010/main" val="26201579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3"/>
          </p:nvPr>
        </p:nvSpPr>
        <p:spPr>
          <a:xfrm>
            <a:off x="6202017" y="2164591"/>
            <a:ext cx="5900336" cy="4061001"/>
          </a:xfrm>
        </p:spPr>
        <p:txBody>
          <a:bodyPr/>
          <a:lstStyle/>
          <a:p>
            <a:pPr>
              <a:buClr>
                <a:schemeClr val="bg1"/>
              </a:buClr>
            </a:pPr>
            <a:endParaRPr lang="pl-PL" sz="4000" b="1" dirty="0"/>
          </a:p>
          <a:p>
            <a:pPr>
              <a:buClr>
                <a:schemeClr val="bg1"/>
              </a:buClr>
            </a:pPr>
            <a:r>
              <a:rPr lang="pl-PL" sz="4000" b="1" dirty="0"/>
              <a:t>Jak Zacząć</a:t>
            </a:r>
            <a:r>
              <a:rPr lang="en-US" sz="4000" b="1" dirty="0"/>
              <a:t>:</a:t>
            </a:r>
            <a:endParaRPr lang="pl-PL" sz="4000" b="1" dirty="0"/>
          </a:p>
          <a:p>
            <a:pPr>
              <a:buClr>
                <a:schemeClr val="bg1"/>
              </a:buClr>
            </a:pPr>
            <a:r>
              <a:rPr lang="pl-PL" sz="4000" b="1" dirty="0"/>
              <a:t>Identyfikacja i Analiza Pomysłów na Biznes </a:t>
            </a:r>
            <a:br>
              <a:rPr lang="pl-PL" sz="4000" b="1" dirty="0"/>
            </a:br>
            <a:r>
              <a:rPr lang="pl-PL" sz="4000" b="1" dirty="0"/>
              <a:t>w Kulturze Popularnej</a:t>
            </a:r>
            <a:endParaRPr lang="en-US" sz="4000" dirty="0"/>
          </a:p>
        </p:txBody>
      </p:sp>
      <p:sp>
        <p:nvSpPr>
          <p:cNvPr id="2" name="Text Placeholder 1"/>
          <p:cNvSpPr>
            <a:spLocks noGrp="1"/>
          </p:cNvSpPr>
          <p:nvPr>
            <p:ph type="body" sz="quarter" idx="10"/>
          </p:nvPr>
        </p:nvSpPr>
        <p:spPr>
          <a:xfrm rot="21367454">
            <a:off x="7217394" y="932874"/>
            <a:ext cx="5327083" cy="743199"/>
          </a:xfrm>
        </p:spPr>
        <p:txBody>
          <a:bodyPr>
            <a:normAutofit/>
          </a:bodyPr>
          <a:lstStyle/>
          <a:p>
            <a:pPr algn="ctr"/>
            <a:r>
              <a:rPr lang="pl-PL" b="1" dirty="0"/>
              <a:t>Moduł</a:t>
            </a:r>
            <a:r>
              <a:rPr lang="en-US" b="1" dirty="0"/>
              <a:t> 2 </a:t>
            </a:r>
            <a:r>
              <a:rPr lang="en-US" dirty="0"/>
              <a:t>(</a:t>
            </a:r>
            <a:r>
              <a:rPr lang="pl-PL" dirty="0"/>
              <a:t>Część</a:t>
            </a:r>
            <a:r>
              <a:rPr lang="en-US" dirty="0"/>
              <a:t> </a:t>
            </a:r>
            <a:r>
              <a:rPr lang="pl-PL" dirty="0"/>
              <a:t>2</a:t>
            </a:r>
            <a:r>
              <a:rPr lang="en-US" dirty="0"/>
              <a:t>)</a:t>
            </a:r>
          </a:p>
          <a:p>
            <a:pPr algn="ctr"/>
            <a:endParaRPr lang="en-US" b="1" dirty="0"/>
          </a:p>
        </p:txBody>
      </p:sp>
      <p:pic>
        <p:nvPicPr>
          <p:cNvPr id="7" name="Picture 2">
            <a:extLst>
              <a:ext uri="{FF2B5EF4-FFF2-40B4-BE49-F238E27FC236}">
                <a16:creationId xmlns:a16="http://schemas.microsoft.com/office/drawing/2014/main" id="{3CFD146C-5F14-43DF-89DB-63CA93C31F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89902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71486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a:xfrm rot="285998">
            <a:off x="398565" y="765434"/>
            <a:ext cx="5831857" cy="1077357"/>
          </a:xfrm>
        </p:spPr>
        <p:txBody>
          <a:bodyPr>
            <a:normAutofit fontScale="77500" lnSpcReduction="20000"/>
          </a:bodyPr>
          <a:lstStyle/>
          <a:p>
            <a:r>
              <a:rPr lang="pl-PL" b="1" dirty="0"/>
              <a:t>Określenie Twojej Grupy Docelowej Tworzy Lepszą Kampanię Reklamową</a:t>
            </a:r>
            <a:endParaRPr lang="en-IE" b="1"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501502"/>
            <a:ext cx="7250821" cy="4169140"/>
          </a:xfrm>
        </p:spPr>
        <p:txBody>
          <a:bodyPr/>
          <a:lstStyle/>
          <a:p>
            <a:endParaRPr lang="en-IE" dirty="0"/>
          </a:p>
          <a:p>
            <a:r>
              <a:rPr lang="pl-PL" dirty="0"/>
              <a:t>Jak już pokazaliśmy, określenie twojej grupy docelowej kształtuje rozpoznawalność marki i lojalność, oddziałuje na perspektywę, poprawia twoją ofertę </a:t>
            </a:r>
            <a:br>
              <a:rPr lang="pl-PL" dirty="0"/>
            </a:br>
            <a:r>
              <a:rPr lang="pl-PL" dirty="0"/>
              <a:t>i pozytywnie wpływa na kampanie marketingową.</a:t>
            </a:r>
            <a:endParaRPr lang="en-IE" dirty="0"/>
          </a:p>
          <a:p>
            <a:r>
              <a:rPr lang="pl-PL" dirty="0"/>
              <a:t>Nie pomijaj zatem tego istotnego kroku. Użyj tych wskazówek, aby nauczyć się określać grupę docelową.</a:t>
            </a:r>
            <a:endParaRPr lang="en-IE" dirty="0"/>
          </a:p>
          <a:p>
            <a:r>
              <a:rPr lang="pl-PL" dirty="0"/>
              <a:t>Określając grupę docelową tworzysz trwałą rozpoznawalność marki i lojalność, określasz szanse </a:t>
            </a:r>
            <a:br>
              <a:rPr lang="pl-PL" dirty="0"/>
            </a:br>
            <a:r>
              <a:rPr lang="pl-PL" dirty="0"/>
              <a:t>na rozwój firmy jednocześnie ulepszając towar </a:t>
            </a:r>
            <a:br>
              <a:rPr lang="pl-PL" dirty="0"/>
            </a:br>
            <a:r>
              <a:rPr lang="pl-PL" dirty="0"/>
              <a:t>i upraszczając jego prezentację.</a:t>
            </a:r>
            <a:br>
              <a:rPr lang="en-IE" dirty="0"/>
            </a:br>
            <a:endParaRPr lang="en-IE" dirty="0"/>
          </a:p>
        </p:txBody>
      </p:sp>
      <p:pic>
        <p:nvPicPr>
          <p:cNvPr id="4" name="Picture 2" descr="Image result for its worth to define your target market">
            <a:extLst>
              <a:ext uri="{FF2B5EF4-FFF2-40B4-BE49-F238E27FC236}">
                <a16:creationId xmlns:a16="http://schemas.microsoft.com/office/drawing/2014/main" id="{EA737135-8218-4075-B29E-A546255171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39041" y="2413682"/>
            <a:ext cx="4552959" cy="3256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74536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monitor, sitting, indoor, screen&#10;&#10;Description automatically generated">
            <a:extLst>
              <a:ext uri="{FF2B5EF4-FFF2-40B4-BE49-F238E27FC236}">
                <a16:creationId xmlns:a16="http://schemas.microsoft.com/office/drawing/2014/main" id="{68A0DC60-7E67-A645-9420-B40FC10B48A1}"/>
              </a:ext>
            </a:extLst>
          </p:cNvPr>
          <p:cNvPicPr/>
          <p:nvPr/>
        </p:nvPicPr>
        <p:blipFill rotWithShape="1">
          <a:blip r:embed="rId2"/>
          <a:srcRect l="4792" t="12636" r="6089" b="14423"/>
          <a:stretch/>
        </p:blipFill>
        <p:spPr>
          <a:xfrm>
            <a:off x="201850" y="925023"/>
            <a:ext cx="7053369" cy="4491636"/>
          </a:xfrm>
          <a:prstGeom prst="rect">
            <a:avLst/>
          </a:prstGeom>
        </p:spPr>
      </p:pic>
      <p:sp>
        <p:nvSpPr>
          <p:cNvPr id="8" name="Rectangle 7">
            <a:extLst>
              <a:ext uri="{FF2B5EF4-FFF2-40B4-BE49-F238E27FC236}">
                <a16:creationId xmlns:a16="http://schemas.microsoft.com/office/drawing/2014/main" id="{76C60674-99AC-F14E-8926-72C05527A4A4}"/>
              </a:ext>
            </a:extLst>
          </p:cNvPr>
          <p:cNvSpPr/>
          <p:nvPr/>
        </p:nvSpPr>
        <p:spPr>
          <a:xfrm>
            <a:off x="1112520" y="1249680"/>
            <a:ext cx="5257800" cy="3337560"/>
          </a:xfrm>
          <a:prstGeom prst="rect">
            <a:avLst/>
          </a:prstGeom>
          <a:blipFill>
            <a:blip r:embed="rId3"/>
            <a:srcRect/>
            <a:stretch>
              <a:fillRect t="-3592" b="-3592"/>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descr="A picture containing monitor, sitting, indoor, screen&#10;&#10;Description automatically generated">
            <a:extLst>
              <a:ext uri="{FF2B5EF4-FFF2-40B4-BE49-F238E27FC236}">
                <a16:creationId xmlns:a16="http://schemas.microsoft.com/office/drawing/2014/main" id="{9178CDE7-53CD-1F4E-B082-44F5D0D43E51}"/>
              </a:ext>
            </a:extLst>
          </p:cNvPr>
          <p:cNvPicPr/>
          <p:nvPr/>
        </p:nvPicPr>
        <p:blipFill rotWithShape="1">
          <a:blip r:embed="rId2"/>
          <a:srcRect l="4792" t="12636" r="6089" b="14423"/>
          <a:stretch/>
        </p:blipFill>
        <p:spPr>
          <a:xfrm>
            <a:off x="4715154" y="1441341"/>
            <a:ext cx="7053369" cy="4491636"/>
          </a:xfrm>
          <a:prstGeom prst="rect">
            <a:avLst/>
          </a:prstGeom>
        </p:spPr>
      </p:pic>
      <p:sp>
        <p:nvSpPr>
          <p:cNvPr id="9" name="Rectangle 8">
            <a:extLst>
              <a:ext uri="{FF2B5EF4-FFF2-40B4-BE49-F238E27FC236}">
                <a16:creationId xmlns:a16="http://schemas.microsoft.com/office/drawing/2014/main" id="{87205B8F-F7BE-D844-8F4F-FADC9CBB4829}"/>
              </a:ext>
            </a:extLst>
          </p:cNvPr>
          <p:cNvSpPr/>
          <p:nvPr/>
        </p:nvSpPr>
        <p:spPr>
          <a:xfrm>
            <a:off x="5612938" y="1765998"/>
            <a:ext cx="5257800" cy="3337560"/>
          </a:xfrm>
          <a:prstGeom prst="rect">
            <a:avLst/>
          </a:prstGeom>
          <a:blipFill>
            <a:blip r:embed="rId4"/>
            <a:srcRect/>
            <a:stretch>
              <a:fillRect l="-6702" r="-6702"/>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1150630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1F084-D350-4652-B431-3654AD526C0F}"/>
              </a:ext>
            </a:extLst>
          </p:cNvPr>
          <p:cNvSpPr>
            <a:spLocks noGrp="1"/>
          </p:cNvSpPr>
          <p:nvPr>
            <p:ph type="ctrTitle"/>
          </p:nvPr>
        </p:nvSpPr>
        <p:spPr/>
        <p:txBody>
          <a:bodyPr/>
          <a:lstStyle/>
          <a:p>
            <a:endParaRPr lang="en-IE" dirty="0"/>
          </a:p>
        </p:txBody>
      </p:sp>
      <p:sp>
        <p:nvSpPr>
          <p:cNvPr id="3" name="Subtitle 2">
            <a:extLst>
              <a:ext uri="{FF2B5EF4-FFF2-40B4-BE49-F238E27FC236}">
                <a16:creationId xmlns:a16="http://schemas.microsoft.com/office/drawing/2014/main" id="{18E46EED-906D-411F-BCBD-C725DA3346C1}"/>
              </a:ext>
            </a:extLst>
          </p:cNvPr>
          <p:cNvSpPr>
            <a:spLocks noGrp="1"/>
          </p:cNvSpPr>
          <p:nvPr>
            <p:ph type="subTitle" idx="1"/>
          </p:nvPr>
        </p:nvSpPr>
        <p:spPr/>
        <p:txBody>
          <a:bodyPr/>
          <a:lstStyle/>
          <a:p>
            <a:endParaRPr lang="en-IE" dirty="0"/>
          </a:p>
        </p:txBody>
      </p:sp>
      <p:pic>
        <p:nvPicPr>
          <p:cNvPr id="4" name="Picture 3">
            <a:extLst>
              <a:ext uri="{FF2B5EF4-FFF2-40B4-BE49-F238E27FC236}">
                <a16:creationId xmlns:a16="http://schemas.microsoft.com/office/drawing/2014/main" id="{D31DFA7E-FA3A-4D3C-9883-A2BB1192AAAB}"/>
              </a:ext>
            </a:extLst>
          </p:cNvPr>
          <p:cNvPicPr>
            <a:picLocks noChangeAspect="1"/>
          </p:cNvPicPr>
          <p:nvPr/>
        </p:nvPicPr>
        <p:blipFill>
          <a:blip r:embed="rId2"/>
          <a:stretch>
            <a:fillRect/>
          </a:stretch>
        </p:blipFill>
        <p:spPr>
          <a:xfrm>
            <a:off x="0" y="-17541"/>
            <a:ext cx="12192000" cy="6893082"/>
          </a:xfrm>
          <a:prstGeom prst="rect">
            <a:avLst/>
          </a:prstGeom>
        </p:spPr>
      </p:pic>
    </p:spTree>
    <p:extLst>
      <p:ext uri="{BB962C8B-B14F-4D97-AF65-F5344CB8AC3E}">
        <p14:creationId xmlns:p14="http://schemas.microsoft.com/office/powerpoint/2010/main" val="20352295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576136" y="391665"/>
            <a:ext cx="5519864" cy="5256100"/>
          </a:xfrm>
        </p:spPr>
        <p:txBody>
          <a:bodyPr>
            <a:normAutofit/>
          </a:bodyPr>
          <a:lstStyle/>
          <a:p>
            <a:endParaRPr lang="en-US" b="1" dirty="0">
              <a:solidFill>
                <a:srgbClr val="1268B3"/>
              </a:solidFill>
            </a:endParaRPr>
          </a:p>
          <a:p>
            <a:r>
              <a:rPr lang="pl-PL" b="1" dirty="0">
                <a:solidFill>
                  <a:srgbClr val="1268B3"/>
                </a:solidFill>
              </a:rPr>
              <a:t>Tworzenie Biznesu W Pop Kulturze </a:t>
            </a:r>
            <a:br>
              <a:rPr lang="pl-PL" b="1" dirty="0">
                <a:solidFill>
                  <a:srgbClr val="1268B3"/>
                </a:solidFill>
              </a:rPr>
            </a:br>
            <a:r>
              <a:rPr lang="pl-PL" b="1" dirty="0">
                <a:solidFill>
                  <a:srgbClr val="1268B3"/>
                </a:solidFill>
              </a:rPr>
              <a:t>Z Ograniczonym Budżetem</a:t>
            </a:r>
            <a:endParaRPr lang="en-US" b="1" dirty="0">
              <a:solidFill>
                <a:srgbClr val="1268B3"/>
              </a:solidFill>
            </a:endParaRPr>
          </a:p>
          <a:p>
            <a:endParaRPr lang="en-US" dirty="0">
              <a:solidFill>
                <a:srgbClr val="1268B3"/>
              </a:solidFill>
            </a:endParaRPr>
          </a:p>
        </p:txBody>
      </p: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b="32560"/>
          <a:stretch/>
        </p:blipFill>
        <p:spPr>
          <a:xfrm flipH="1">
            <a:off x="5775960" y="329364"/>
            <a:ext cx="6453809" cy="6528636"/>
          </a:xfrm>
          <a:prstGeom prst="rect">
            <a:avLst/>
          </a:prstGeom>
        </p:spPr>
      </p:pic>
    </p:spTree>
    <p:extLst>
      <p:ext uri="{BB962C8B-B14F-4D97-AF65-F5344CB8AC3E}">
        <p14:creationId xmlns:p14="http://schemas.microsoft.com/office/powerpoint/2010/main" val="16274389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278319" y="1840974"/>
            <a:ext cx="5526409" cy="4061001"/>
          </a:xfrm>
        </p:spPr>
        <p:txBody>
          <a:bodyPr/>
          <a:lstStyle/>
          <a:p>
            <a:pPr lvl="0">
              <a:spcBef>
                <a:spcPts val="0"/>
              </a:spcBef>
              <a:buClr>
                <a:schemeClr val="bg1"/>
              </a:buClr>
            </a:pPr>
            <a:r>
              <a:rPr lang="pl-PL" dirty="0"/>
              <a:t>Tworzenie własnego przedsięwzięcia nie wymaga zaciągania dużych pożyczek. </a:t>
            </a:r>
            <a:br>
              <a:rPr lang="pl-PL" dirty="0"/>
            </a:br>
            <a:r>
              <a:rPr lang="pl-PL" dirty="0"/>
              <a:t>W tym rozdziale dowiesz się, jak </a:t>
            </a:r>
            <a:br>
              <a:rPr lang="pl-PL" dirty="0"/>
            </a:br>
            <a:r>
              <a:rPr lang="pl-PL" dirty="0"/>
              <a:t>w efektywny sposób tworzyć firmę, także na małym budżecie, a w niektórych przypadkach ZA DARMO. Niekiedy prowadząc firmę w czasie wolnym, nie rezygnując z wcześniejszej pracy. Dowiesz się, jak można to robić używając Internetu </a:t>
            </a:r>
          </a:p>
          <a:p>
            <a:pPr lvl="0">
              <a:spcBef>
                <a:spcPts val="0"/>
              </a:spcBef>
              <a:buClr>
                <a:schemeClr val="bg1"/>
              </a:buClr>
            </a:pPr>
            <a:r>
              <a:rPr lang="pl-PL" dirty="0"/>
              <a:t>i sklepów działających tymczasowo oraz jakie możliwości stwarzają.</a:t>
            </a:r>
            <a:endParaRPr lang="en-US" dirty="0"/>
          </a:p>
        </p:txBody>
      </p:sp>
      <p:sp>
        <p:nvSpPr>
          <p:cNvPr id="3" name="Text Placeholder 2"/>
          <p:cNvSpPr>
            <a:spLocks noGrp="1"/>
          </p:cNvSpPr>
          <p:nvPr>
            <p:ph type="body" sz="quarter" idx="10"/>
          </p:nvPr>
        </p:nvSpPr>
        <p:spPr>
          <a:xfrm rot="256793">
            <a:off x="592458" y="610549"/>
            <a:ext cx="4559204" cy="919928"/>
          </a:xfrm>
        </p:spPr>
        <p:txBody>
          <a:bodyPr anchor="ctr">
            <a:normAutofit fontScale="85000" lnSpcReduction="10000"/>
          </a:bodyPr>
          <a:lstStyle/>
          <a:p>
            <a:r>
              <a:rPr lang="pl-PL" sz="2800" b="1" dirty="0">
                <a:solidFill>
                  <a:srgbClr val="1268B3"/>
                </a:solidFill>
              </a:rPr>
              <a:t>Tworzenie Biznesu w Pop Kulturze z Ograniczonym Budżetem</a:t>
            </a:r>
            <a:endParaRPr lang="en-US" sz="2800" b="1" dirty="0">
              <a:solidFill>
                <a:srgbClr val="1268B3"/>
              </a:solidFill>
            </a:endParaRPr>
          </a:p>
        </p:txBody>
      </p:sp>
      <p:pic>
        <p:nvPicPr>
          <p:cNvPr id="5" name="Picture Placeholder 4"/>
          <p:cNvPicPr>
            <a:picLocks noGrp="1" noChangeAspect="1"/>
          </p:cNvPicPr>
          <p:nvPr>
            <p:ph type="pic" sz="quarter" idx="24"/>
          </p:nvPr>
        </p:nvPicPr>
        <p:blipFill rotWithShape="1">
          <a:blip r:embed="rId2">
            <a:extLst>
              <a:ext uri="{28A0092B-C50C-407E-A947-70E740481C1C}">
                <a14:useLocalDpi xmlns:a14="http://schemas.microsoft.com/office/drawing/2010/main" val="0"/>
              </a:ext>
            </a:extLst>
          </a:blip>
          <a:srcRect l="1740" t="-204" r="36140" b="204"/>
          <a:stretch/>
        </p:blipFill>
        <p:spPr/>
      </p:pic>
    </p:spTree>
    <p:extLst>
      <p:ext uri="{BB962C8B-B14F-4D97-AF65-F5344CB8AC3E}">
        <p14:creationId xmlns:p14="http://schemas.microsoft.com/office/powerpoint/2010/main" val="3011689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a:xfrm rot="285998">
            <a:off x="399739" y="661528"/>
            <a:ext cx="5898277" cy="840716"/>
          </a:xfrm>
        </p:spPr>
        <p:txBody>
          <a:bodyPr>
            <a:noAutofit/>
          </a:bodyPr>
          <a:lstStyle/>
          <a:p>
            <a:r>
              <a:rPr lang="pl-PL" sz="2800" b="1" dirty="0"/>
              <a:t>Tworzenie Biznesu w Pop Kulturze </a:t>
            </a:r>
            <a:br>
              <a:rPr lang="pl-PL" sz="2800" b="1" dirty="0"/>
            </a:br>
            <a:r>
              <a:rPr lang="pl-PL" sz="2800" b="1" dirty="0"/>
              <a:t>z Ograniczonym Budżetem</a:t>
            </a:r>
            <a:endParaRPr lang="en-US" sz="2800" b="1"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745855"/>
            <a:ext cx="10507037" cy="4169140"/>
          </a:xfrm>
        </p:spPr>
        <p:txBody>
          <a:bodyPr/>
          <a:lstStyle/>
          <a:p>
            <a:r>
              <a:rPr lang="pl-PL" sz="2600" dirty="0"/>
              <a:t>To najlepszy moment na zakładanie własnych przedsięwzięć. Dzięki inicjatywom rządowym, społecznościom powstałym wokół </a:t>
            </a:r>
            <a:br>
              <a:rPr lang="pl-PL" sz="2600" dirty="0"/>
            </a:br>
            <a:r>
              <a:rPr lang="pl-PL" sz="2600" dirty="0"/>
              <a:t>start-</a:t>
            </a:r>
            <a:r>
              <a:rPr lang="pl-PL" sz="2600" dirty="0" err="1"/>
              <a:t>upów</a:t>
            </a:r>
            <a:r>
              <a:rPr lang="pl-PL" sz="2600" dirty="0"/>
              <a:t>, sieci przedsiębiorców, mamy do dyspozycji masę informacji </a:t>
            </a:r>
            <a:br>
              <a:rPr lang="pl-PL" sz="2600" dirty="0"/>
            </a:br>
            <a:r>
              <a:rPr lang="pl-PL" sz="2600" dirty="0"/>
              <a:t>o prowadzeniu przedsiębiorczości. </a:t>
            </a:r>
            <a:endParaRPr lang="en-IE" sz="2600" dirty="0"/>
          </a:p>
          <a:p>
            <a:r>
              <a:rPr lang="pl-PL" sz="2600" dirty="0"/>
              <a:t>Oś</a:t>
            </a:r>
            <a:r>
              <a:rPr lang="en-IE" sz="2600" dirty="0"/>
              <a:t>r</a:t>
            </a:r>
            <a:r>
              <a:rPr lang="pl-PL" sz="2600" dirty="0"/>
              <a:t>odki takie jak</a:t>
            </a:r>
            <a:r>
              <a:rPr lang="en-IE" sz="2600" dirty="0"/>
              <a:t> </a:t>
            </a:r>
            <a:r>
              <a:rPr lang="en-IE" sz="2600" dirty="0">
                <a:hlinkClick r:id="rId2"/>
              </a:rPr>
              <a:t>Local</a:t>
            </a:r>
            <a:r>
              <a:rPr lang="en-IE" sz="2600" dirty="0"/>
              <a:t> Enterprise Office (LEO) </a:t>
            </a:r>
            <a:r>
              <a:rPr lang="pl-PL" sz="2600" dirty="0"/>
              <a:t>tworzą kursy i programy, które mają pomóc przedsiębiorcom przejść od fazy projektowania do fazy działania, nie musisz mieć doświadczenia w biznesie, nauczysz się</a:t>
            </a:r>
            <a:br>
              <a:rPr lang="pl-PL" sz="2600" dirty="0"/>
            </a:br>
            <a:r>
              <a:rPr lang="pl-PL" sz="2600" dirty="0"/>
              <a:t>w działaniu.</a:t>
            </a:r>
            <a:endParaRPr lang="en-IE" sz="2600" dirty="0"/>
          </a:p>
          <a:p>
            <a:endParaRPr lang="en-IE" sz="2600" dirty="0"/>
          </a:p>
          <a:p>
            <a:r>
              <a:rPr lang="en-IE" dirty="0">
                <a:hlinkClick r:id="rId3"/>
              </a:rPr>
              <a:t>https://www.irishtimes.com/business/innovation/step-by-step-to-starting-your-own-business-1.3582112</a:t>
            </a:r>
            <a:endParaRPr lang="en-IE" dirty="0"/>
          </a:p>
          <a:p>
            <a:endParaRPr lang="en-IE" dirty="0"/>
          </a:p>
        </p:txBody>
      </p:sp>
    </p:spTree>
    <p:extLst>
      <p:ext uri="{BB962C8B-B14F-4D97-AF65-F5344CB8AC3E}">
        <p14:creationId xmlns:p14="http://schemas.microsoft.com/office/powerpoint/2010/main" val="19094012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en-IE" b="1" dirty="0"/>
              <a:t>16 </a:t>
            </a:r>
            <a:r>
              <a:rPr lang="pl-PL" b="1" dirty="0"/>
              <a:t>Pomysłów Na Sklepy Działające Tymczasowo</a:t>
            </a:r>
            <a:endParaRPr lang="en-IE" b="1"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375007" y="1755367"/>
            <a:ext cx="11175144" cy="4169140"/>
          </a:xfrm>
        </p:spPr>
        <p:txBody>
          <a:bodyPr/>
          <a:lstStyle/>
          <a:p>
            <a:pPr marL="0" indent="0">
              <a:buNone/>
            </a:pPr>
            <a:r>
              <a:rPr lang="pl-PL" sz="3200" b="1" dirty="0">
                <a:solidFill>
                  <a:srgbClr val="DA2128"/>
                </a:solidFill>
              </a:rPr>
              <a:t>Sklepy Działające Tymczasowo (</a:t>
            </a:r>
            <a:r>
              <a:rPr lang="en-IE" sz="3200" b="1" dirty="0">
                <a:solidFill>
                  <a:srgbClr val="DA2128"/>
                </a:solidFill>
              </a:rPr>
              <a:t>Pop-up shops</a:t>
            </a:r>
            <a:r>
              <a:rPr lang="pl-PL" sz="3200" b="1" dirty="0">
                <a:solidFill>
                  <a:srgbClr val="DA2128"/>
                </a:solidFill>
              </a:rPr>
              <a:t>)</a:t>
            </a:r>
            <a:r>
              <a:rPr lang="en-IE" sz="3200" b="1" dirty="0">
                <a:solidFill>
                  <a:srgbClr val="DA2128"/>
                </a:solidFill>
              </a:rPr>
              <a:t> </a:t>
            </a:r>
            <a:r>
              <a:rPr lang="pl-PL" dirty="0"/>
              <a:t>to przedsięwzięcia krótkoterminowe, które sprzedają produkty przez ograniczony czas. Idealnie nadają się na rynek, czy na czas festiwalów. Świetnie nadają się do marketingu i testowania nowych produktów, cena jest niska a ryzyko niewielkie. Pomagają one w tworzeniu świadomości marki i stwarzają poczucie chwilowej okazji, co zwiększa sprzedaż. Ta forma sprawdza się zarówno w sieci jak i w sklepach stacjonarnych.</a:t>
            </a:r>
            <a:endParaRPr lang="en-IE" dirty="0"/>
          </a:p>
          <a:p>
            <a:endParaRPr lang="en-IE" dirty="0"/>
          </a:p>
          <a:p>
            <a:pPr marL="0" indent="0">
              <a:buNone/>
            </a:pPr>
            <a:r>
              <a:rPr lang="pl-PL" dirty="0"/>
              <a:t>Najlepsze koncepcje sklepów tymczasowych to takie, które dają grupom docelowym uczucie satysfakcji, należy zatem dokładnie zaplanować i wprowadzić strategię jaką planujesz dla danego przedsięwzięcia. Aby maksymalnie wykorzystać tę opcję, skorzystaj z naszej listy pomysłów na sklepy działające tymczasowo.</a:t>
            </a:r>
            <a:endParaRPr lang="en-IE" dirty="0"/>
          </a:p>
          <a:p>
            <a:pPr marL="0" indent="0">
              <a:buNone/>
            </a:pPr>
            <a:endParaRPr lang="en-IE" sz="1200" dirty="0">
              <a:hlinkClick r:id="rId3"/>
            </a:endParaRPr>
          </a:p>
          <a:p>
            <a:endParaRPr lang="en-IE" dirty="0"/>
          </a:p>
        </p:txBody>
      </p:sp>
      <p:sp>
        <p:nvSpPr>
          <p:cNvPr id="3" name="TextBox 2">
            <a:extLst>
              <a:ext uri="{FF2B5EF4-FFF2-40B4-BE49-F238E27FC236}">
                <a16:creationId xmlns:a16="http://schemas.microsoft.com/office/drawing/2014/main" id="{B8EF8958-7832-44F6-84FC-BD596B4A56CD}"/>
              </a:ext>
            </a:extLst>
          </p:cNvPr>
          <p:cNvSpPr txBox="1"/>
          <p:nvPr/>
        </p:nvSpPr>
        <p:spPr>
          <a:xfrm>
            <a:off x="4023932" y="6239950"/>
            <a:ext cx="6722625" cy="369332"/>
          </a:xfrm>
          <a:prstGeom prst="rect">
            <a:avLst/>
          </a:prstGeom>
          <a:noFill/>
        </p:spPr>
        <p:txBody>
          <a:bodyPr wrap="square" rtlCol="0">
            <a:spAutoFit/>
          </a:bodyPr>
          <a:lstStyle/>
          <a:p>
            <a:r>
              <a:rPr lang="en-IE" dirty="0">
                <a:hlinkClick r:id="rId3"/>
              </a:rPr>
              <a:t>https://fitsmallbusiness.com/pop-up-shop-ideas/</a:t>
            </a:r>
            <a:endParaRPr lang="en-IE" dirty="0"/>
          </a:p>
        </p:txBody>
      </p:sp>
    </p:spTree>
    <p:extLst>
      <p:ext uri="{BB962C8B-B14F-4D97-AF65-F5344CB8AC3E}">
        <p14:creationId xmlns:p14="http://schemas.microsoft.com/office/powerpoint/2010/main" val="25819982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037A471-A37E-4725-8BC2-1D93ADD7EF0B}"/>
              </a:ext>
            </a:extLst>
          </p:cNvPr>
          <p:cNvPicPr>
            <a:picLocks noChangeAspect="1"/>
          </p:cNvPicPr>
          <p:nvPr/>
        </p:nvPicPr>
        <p:blipFill rotWithShape="1">
          <a:blip r:embed="rId2"/>
          <a:srcRect l="15422" r="22942"/>
          <a:stretch/>
        </p:blipFill>
        <p:spPr>
          <a:xfrm>
            <a:off x="-49065" y="0"/>
            <a:ext cx="12241065" cy="6858000"/>
          </a:xfrm>
          <a:prstGeom prst="rect">
            <a:avLst/>
          </a:prstGeom>
        </p:spPr>
      </p:pic>
    </p:spTree>
    <p:extLst>
      <p:ext uri="{BB962C8B-B14F-4D97-AF65-F5344CB8AC3E}">
        <p14:creationId xmlns:p14="http://schemas.microsoft.com/office/powerpoint/2010/main" val="5568842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en-IE" b="1" dirty="0"/>
              <a:t>16 </a:t>
            </a:r>
            <a:r>
              <a:rPr lang="pl-PL" b="1" dirty="0"/>
              <a:t>Pomysłów Na Sklepy Działające Tymczasowo</a:t>
            </a:r>
            <a:endParaRPr lang="en-IE" b="1" dirty="0"/>
          </a:p>
          <a:p>
            <a:endParaRPr lang="en-IE" b="1"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735253"/>
            <a:ext cx="10986885" cy="4169140"/>
          </a:xfrm>
        </p:spPr>
        <p:txBody>
          <a:bodyPr/>
          <a:lstStyle/>
          <a:p>
            <a:pPr marL="0" indent="0">
              <a:buNone/>
            </a:pPr>
            <a:r>
              <a:rPr lang="en-IE" sz="3200" b="1" dirty="0">
                <a:solidFill>
                  <a:srgbClr val="DA2128"/>
                </a:solidFill>
              </a:rPr>
              <a:t>1. </a:t>
            </a:r>
            <a:r>
              <a:rPr lang="pl-PL" sz="3200" b="1" dirty="0">
                <a:solidFill>
                  <a:srgbClr val="DA2128"/>
                </a:solidFill>
              </a:rPr>
              <a:t>Materiał z Recyklingu do Dekoracji Wnętrz</a:t>
            </a:r>
            <a:endParaRPr lang="en-IE" sz="3200" b="1" dirty="0">
              <a:solidFill>
                <a:srgbClr val="DA2128"/>
              </a:solidFill>
            </a:endParaRPr>
          </a:p>
          <a:p>
            <a:pPr marL="0" indent="0">
              <a:buNone/>
            </a:pPr>
            <a:r>
              <a:rPr lang="pl-PL" sz="2200" dirty="0"/>
              <a:t>Ta branża stanowi świetną okazję, aby wprowadzić materiały z recyklingu do wystroju wnętrz. Pozwoli to na stworzenie unikatowych wystrojów, które zwiększą reputację twojej marki. Przykładem może być rzemiosło z papieru z recyklingu, masy papierowej z dodatkiem kleju albo organicznych barwników. Możesz też użyć skrzyń lub pudeł tworząc większe, przyciągające oko dekoracje, przy których odwiedzający będą chcieli robić sobie zdjęcia.</a:t>
            </a:r>
            <a:endParaRPr lang="en-IE" sz="2200" dirty="0"/>
          </a:p>
          <a:p>
            <a:pPr marL="0" indent="0">
              <a:buNone/>
            </a:pPr>
            <a:r>
              <a:rPr lang="en-IE" sz="3200" b="1" dirty="0">
                <a:solidFill>
                  <a:srgbClr val="DA2128"/>
                </a:solidFill>
              </a:rPr>
              <a:t>2. </a:t>
            </a:r>
            <a:r>
              <a:rPr lang="pl-PL" sz="3200" b="1" dirty="0">
                <a:solidFill>
                  <a:srgbClr val="DA2128"/>
                </a:solidFill>
              </a:rPr>
              <a:t>Wykorzystaj Wnętrze Używanego Samochodu Jako Stoisko</a:t>
            </a:r>
            <a:endParaRPr lang="en-IE" sz="3200" b="1" dirty="0">
              <a:solidFill>
                <a:srgbClr val="DA2128"/>
              </a:solidFill>
            </a:endParaRPr>
          </a:p>
          <a:p>
            <a:pPr marL="0" indent="0">
              <a:buNone/>
            </a:pPr>
            <a:r>
              <a:rPr lang="pl-PL" sz="2200" dirty="0"/>
              <a:t>Jeśli szukasz unikalnego pomysłu na stoisko, warto rozważyć wykorzystanie wnętrza używanego samochodu, zamiast wynajmować miejsce w galerii czy na otwartym powietrzu. Udekoruj wnętrze kolorami marki oraz użyj logo w zależności od planu budżetowego. Wewnątrz można ustawić półki i przedmioty, które będą potrzebne do pracy.</a:t>
            </a:r>
            <a:endParaRPr lang="en-IE" sz="2200" dirty="0"/>
          </a:p>
          <a:p>
            <a:endParaRPr lang="en-IE" dirty="0"/>
          </a:p>
        </p:txBody>
      </p:sp>
    </p:spTree>
    <p:extLst>
      <p:ext uri="{BB962C8B-B14F-4D97-AF65-F5344CB8AC3E}">
        <p14:creationId xmlns:p14="http://schemas.microsoft.com/office/powerpoint/2010/main" val="346043872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AC3787B-EFA7-4896-BE11-AE7848BE3E4F}"/>
              </a:ext>
            </a:extLst>
          </p:cNvPr>
          <p:cNvSpPr>
            <a:spLocks noGrp="1"/>
          </p:cNvSpPr>
          <p:nvPr>
            <p:ph type="body" sz="quarter" idx="10"/>
          </p:nvPr>
        </p:nvSpPr>
        <p:spPr/>
        <p:txBody>
          <a:bodyPr>
            <a:normAutofit fontScale="77500" lnSpcReduction="20000"/>
          </a:bodyPr>
          <a:lstStyle/>
          <a:p>
            <a:r>
              <a:rPr lang="pl-PL" b="1" dirty="0"/>
              <a:t>16. Pomysłów Na Sklepy Działające Tymczasowo</a:t>
            </a:r>
            <a:endParaRPr lang="en-IE" b="1" dirty="0"/>
          </a:p>
        </p:txBody>
      </p:sp>
      <p:pic>
        <p:nvPicPr>
          <p:cNvPr id="6146" name="Picture 2" descr="clear_mountain_bank_roadster">
            <a:extLst>
              <a:ext uri="{FF2B5EF4-FFF2-40B4-BE49-F238E27FC236}">
                <a16:creationId xmlns:a16="http://schemas.microsoft.com/office/drawing/2014/main" id="{88076C41-BC13-4D2D-B94A-CAA43D5981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6178" y="1901710"/>
            <a:ext cx="5381625" cy="3409950"/>
          </a:xfrm>
          <a:prstGeom prst="rect">
            <a:avLst/>
          </a:prstGeom>
          <a:noFill/>
          <a:extLst>
            <a:ext uri="{909E8E84-426E-40DD-AFC4-6F175D3DCCD1}">
              <a14:hiddenFill xmlns:a14="http://schemas.microsoft.com/office/drawing/2010/main">
                <a:solidFill>
                  <a:srgbClr val="FFFFFF"/>
                </a:solidFill>
              </a14:hiddenFill>
            </a:ext>
          </a:extLst>
        </p:spPr>
      </p:pic>
      <p:pic>
        <p:nvPicPr>
          <p:cNvPr id="6148" name="Picture 4" descr="Image result for car turned into a shop">
            <a:extLst>
              <a:ext uri="{FF2B5EF4-FFF2-40B4-BE49-F238E27FC236}">
                <a16:creationId xmlns:a16="http://schemas.microsoft.com/office/drawing/2014/main" id="{6841A706-D279-434C-9B49-B1133073FE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8176" y="1780733"/>
            <a:ext cx="4702926" cy="353092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9EDEA3D-6C8B-4675-B49D-2DF904593790}"/>
              </a:ext>
            </a:extLst>
          </p:cNvPr>
          <p:cNvSpPr txBox="1"/>
          <p:nvPr/>
        </p:nvSpPr>
        <p:spPr>
          <a:xfrm>
            <a:off x="6570517" y="5361668"/>
            <a:ext cx="4798243" cy="923330"/>
          </a:xfrm>
          <a:prstGeom prst="rect">
            <a:avLst/>
          </a:prstGeom>
          <a:noFill/>
        </p:spPr>
        <p:txBody>
          <a:bodyPr wrap="square" rtlCol="0">
            <a:spAutoFit/>
          </a:bodyPr>
          <a:lstStyle/>
          <a:p>
            <a:r>
              <a:rPr lang="pl-PL" b="1" dirty="0">
                <a:solidFill>
                  <a:schemeClr val="tx1">
                    <a:lumMod val="75000"/>
                    <a:lumOff val="25000"/>
                  </a:schemeClr>
                </a:solidFill>
              </a:rPr>
              <a:t>Dom kempingowy z drugiej ręki przerobiony na kafejkę, udekorowany przedmiotami z pop kultury</a:t>
            </a:r>
            <a:endParaRPr lang="en-IE" b="1" dirty="0">
              <a:solidFill>
                <a:schemeClr val="tx1">
                  <a:lumMod val="75000"/>
                  <a:lumOff val="25000"/>
                </a:schemeClr>
              </a:solidFill>
            </a:endParaRPr>
          </a:p>
        </p:txBody>
      </p:sp>
      <p:sp>
        <p:nvSpPr>
          <p:cNvPr id="7" name="TextBox 6">
            <a:extLst>
              <a:ext uri="{FF2B5EF4-FFF2-40B4-BE49-F238E27FC236}">
                <a16:creationId xmlns:a16="http://schemas.microsoft.com/office/drawing/2014/main" id="{160569E5-3F3B-4120-BBAD-257EC0FDFEBF}"/>
              </a:ext>
            </a:extLst>
          </p:cNvPr>
          <p:cNvSpPr txBox="1"/>
          <p:nvPr/>
        </p:nvSpPr>
        <p:spPr>
          <a:xfrm>
            <a:off x="536178" y="5341128"/>
            <a:ext cx="4798243" cy="1200329"/>
          </a:xfrm>
          <a:prstGeom prst="rect">
            <a:avLst/>
          </a:prstGeom>
          <a:noFill/>
        </p:spPr>
        <p:txBody>
          <a:bodyPr wrap="square" rtlCol="0">
            <a:spAutoFit/>
          </a:bodyPr>
          <a:lstStyle/>
          <a:p>
            <a:r>
              <a:rPr lang="pl-PL" b="1" dirty="0">
                <a:solidFill>
                  <a:schemeClr val="tx1">
                    <a:lumMod val="75000"/>
                    <a:lumOff val="25000"/>
                  </a:schemeClr>
                </a:solidFill>
              </a:rPr>
              <a:t>Zamień samochód w markę. Używaj bagażnika jako półki na towary, a na większe towary </a:t>
            </a:r>
          </a:p>
          <a:p>
            <a:r>
              <a:rPr lang="pl-PL" b="1" dirty="0">
                <a:solidFill>
                  <a:schemeClr val="tx1">
                    <a:lumMod val="75000"/>
                    <a:lumOff val="25000"/>
                  </a:schemeClr>
                </a:solidFill>
              </a:rPr>
              <a:t>i miejsca do siedzenia wystaw  oznakowany namiot</a:t>
            </a:r>
            <a:endParaRPr lang="en-IE" b="1" dirty="0">
              <a:solidFill>
                <a:schemeClr val="tx1">
                  <a:lumMod val="75000"/>
                  <a:lumOff val="25000"/>
                </a:schemeClr>
              </a:solidFill>
            </a:endParaRPr>
          </a:p>
        </p:txBody>
      </p:sp>
    </p:spTree>
    <p:extLst>
      <p:ext uri="{BB962C8B-B14F-4D97-AF65-F5344CB8AC3E}">
        <p14:creationId xmlns:p14="http://schemas.microsoft.com/office/powerpoint/2010/main" val="20453133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sz="quarter" idx="14"/>
          </p:nvPr>
        </p:nvSpPr>
        <p:spPr>
          <a:xfrm>
            <a:off x="643223" y="2087287"/>
            <a:ext cx="4452652" cy="4284938"/>
          </a:xfrm>
        </p:spPr>
        <p:txBody>
          <a:bodyPr>
            <a:normAutofit lnSpcReduction="10000"/>
          </a:bodyPr>
          <a:lstStyle/>
          <a:p>
            <a:pPr>
              <a:spcBef>
                <a:spcPts val="0"/>
              </a:spcBef>
            </a:pPr>
            <a:r>
              <a:rPr lang="pl-PL" sz="2200" i="1" dirty="0"/>
              <a:t>W tej sekcji zapoznasz się </a:t>
            </a:r>
          </a:p>
          <a:p>
            <a:pPr>
              <a:spcBef>
                <a:spcPts val="0"/>
              </a:spcBef>
            </a:pPr>
            <a:r>
              <a:rPr lang="pl-PL" sz="2200" i="1" dirty="0"/>
              <a:t>z technikami pomagającymi </a:t>
            </a:r>
            <a:br>
              <a:rPr lang="pl-PL" sz="2200" i="1" dirty="0"/>
            </a:br>
            <a:r>
              <a:rPr lang="pl-PL" sz="2200" i="1" dirty="0"/>
              <a:t>w generowaniu pomysłów przeznaczonych zarówno dla scenariuszy z grupami, jak</a:t>
            </a:r>
            <a:br>
              <a:rPr lang="pl-PL" sz="2200" i="1" dirty="0"/>
            </a:br>
            <a:r>
              <a:rPr lang="pl-PL" sz="2200" i="1" dirty="0"/>
              <a:t>i pojedynczymi osobami.</a:t>
            </a:r>
            <a:endParaRPr lang="en-US" sz="2200" i="1" dirty="0"/>
          </a:p>
          <a:p>
            <a:pPr>
              <a:spcBef>
                <a:spcPts val="0"/>
              </a:spcBef>
            </a:pPr>
            <a:endParaRPr lang="pl-PL" sz="2200" i="1" dirty="0"/>
          </a:p>
          <a:p>
            <a:pPr>
              <a:spcBef>
                <a:spcPts val="0"/>
              </a:spcBef>
            </a:pPr>
            <a:endParaRPr lang="pl-PL" sz="2200" i="1" dirty="0"/>
          </a:p>
          <a:p>
            <a:pPr>
              <a:spcBef>
                <a:spcPts val="0"/>
              </a:spcBef>
            </a:pPr>
            <a:r>
              <a:rPr lang="pl-PL" sz="2200" i="1" dirty="0"/>
              <a:t>Zapoznasz się również z metodami zakładania biznesu z ograniczonym budżetem, wykorzystując do tego sieci wsparcia, zasoby internetowe, podnajmowanie biura oraz sprzedawanie swoich pomysłów na pop kulturę w sieci i stacjonarnie.</a:t>
            </a:r>
            <a:endParaRPr lang="en-US" sz="2200" i="1" dirty="0"/>
          </a:p>
          <a:p>
            <a:endParaRPr lang="en-US" dirty="0"/>
          </a:p>
        </p:txBody>
      </p:sp>
      <p:sp>
        <p:nvSpPr>
          <p:cNvPr id="8" name="Text Placeholder 7"/>
          <p:cNvSpPr>
            <a:spLocks noGrp="1"/>
          </p:cNvSpPr>
          <p:nvPr>
            <p:ph type="body" sz="quarter" idx="15"/>
          </p:nvPr>
        </p:nvSpPr>
        <p:spPr/>
        <p:txBody>
          <a:bodyPr/>
          <a:lstStyle/>
          <a:p>
            <a:r>
              <a:rPr lang="en-US" dirty="0"/>
              <a:t>04</a:t>
            </a:r>
          </a:p>
        </p:txBody>
      </p:sp>
      <p:sp>
        <p:nvSpPr>
          <p:cNvPr id="5" name="Text Placeholder 4"/>
          <p:cNvSpPr>
            <a:spLocks noGrp="1"/>
          </p:cNvSpPr>
          <p:nvPr>
            <p:ph type="body" sz="quarter" idx="12"/>
          </p:nvPr>
        </p:nvSpPr>
        <p:spPr/>
        <p:txBody>
          <a:bodyPr>
            <a:normAutofit/>
          </a:bodyPr>
          <a:lstStyle/>
          <a:p>
            <a:r>
              <a:rPr lang="pl-PL" b="1" dirty="0"/>
              <a:t>Opracowanie Biznesu w Pop Kulturze na Określony Rynek.</a:t>
            </a:r>
            <a:endParaRPr lang="en-US" b="1" dirty="0"/>
          </a:p>
        </p:txBody>
      </p:sp>
      <p:sp>
        <p:nvSpPr>
          <p:cNvPr id="9" name="Text Placeholder 8"/>
          <p:cNvSpPr>
            <a:spLocks noGrp="1"/>
          </p:cNvSpPr>
          <p:nvPr>
            <p:ph type="body" sz="quarter" idx="16"/>
          </p:nvPr>
        </p:nvSpPr>
        <p:spPr/>
        <p:txBody>
          <a:bodyPr/>
          <a:lstStyle/>
          <a:p>
            <a:r>
              <a:rPr lang="en-US" dirty="0"/>
              <a:t>05</a:t>
            </a:r>
          </a:p>
        </p:txBody>
      </p:sp>
      <p:sp>
        <p:nvSpPr>
          <p:cNvPr id="10" name="Text Placeholder 9"/>
          <p:cNvSpPr>
            <a:spLocks noGrp="1"/>
          </p:cNvSpPr>
          <p:nvPr>
            <p:ph type="body" sz="quarter" idx="17"/>
          </p:nvPr>
        </p:nvSpPr>
        <p:spPr/>
        <p:txBody>
          <a:bodyPr/>
          <a:lstStyle/>
          <a:p>
            <a:r>
              <a:rPr lang="pl-PL" b="1" dirty="0"/>
              <a:t>Tworzenie Biznesu w Pop Kulturze</a:t>
            </a:r>
            <a:br>
              <a:rPr lang="pl-PL" b="1" dirty="0"/>
            </a:br>
            <a:r>
              <a:rPr lang="pl-PL" b="1" dirty="0"/>
              <a:t> z Ograniczonym Budżetem.</a:t>
            </a:r>
            <a:endParaRPr lang="en-US" b="1" dirty="0"/>
          </a:p>
        </p:txBody>
      </p:sp>
      <p:sp>
        <p:nvSpPr>
          <p:cNvPr id="13" name="Text Placeholder 5">
            <a:extLst>
              <a:ext uri="{FF2B5EF4-FFF2-40B4-BE49-F238E27FC236}">
                <a16:creationId xmlns:a16="http://schemas.microsoft.com/office/drawing/2014/main" id="{5040A2AC-283C-4DA5-8D67-A2D2DAB62DA7}"/>
              </a:ext>
            </a:extLst>
          </p:cNvPr>
          <p:cNvSpPr>
            <a:spLocks noGrp="1"/>
          </p:cNvSpPr>
          <p:nvPr>
            <p:ph type="body" sz="quarter" idx="13"/>
          </p:nvPr>
        </p:nvSpPr>
        <p:spPr>
          <a:xfrm>
            <a:off x="381000" y="706151"/>
            <a:ext cx="4552950" cy="697353"/>
          </a:xfrm>
        </p:spPr>
        <p:txBody>
          <a:bodyPr>
            <a:normAutofit/>
          </a:bodyPr>
          <a:lstStyle/>
          <a:p>
            <a:r>
              <a:rPr lang="en-US" b="1" dirty="0"/>
              <a:t>M2 </a:t>
            </a:r>
            <a:r>
              <a:rPr lang="pl-PL" b="1" dirty="0"/>
              <a:t>Cele Nauczania</a:t>
            </a:r>
            <a:endParaRPr lang="en-US" b="1" dirty="0"/>
          </a:p>
        </p:txBody>
      </p:sp>
    </p:spTree>
    <p:extLst>
      <p:ext uri="{BB962C8B-B14F-4D97-AF65-F5344CB8AC3E}">
        <p14:creationId xmlns:p14="http://schemas.microsoft.com/office/powerpoint/2010/main" val="41106376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b="1" dirty="0"/>
              <a:t>16. Pomysłów Na Sklepy Działające Tymczasowo</a:t>
            </a:r>
            <a:endParaRPr lang="en-IE" b="1"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912677"/>
            <a:ext cx="10986885" cy="4169140"/>
          </a:xfrm>
        </p:spPr>
        <p:txBody>
          <a:bodyPr/>
          <a:lstStyle/>
          <a:p>
            <a:pPr marL="0" indent="0">
              <a:buNone/>
            </a:pPr>
            <a:r>
              <a:rPr lang="en-IE" sz="3200" b="1" dirty="0">
                <a:solidFill>
                  <a:srgbClr val="DA2128"/>
                </a:solidFill>
              </a:rPr>
              <a:t>3. </a:t>
            </a:r>
            <a:r>
              <a:rPr lang="pl-PL" sz="3200" b="1" dirty="0">
                <a:solidFill>
                  <a:srgbClr val="DA2128"/>
                </a:solidFill>
              </a:rPr>
              <a:t>Wprowadź Pop Kulturę do swojego sklepu</a:t>
            </a:r>
            <a:endParaRPr lang="en-IE" sz="3200" b="1" dirty="0">
              <a:solidFill>
                <a:srgbClr val="DA2128"/>
              </a:solidFill>
            </a:endParaRPr>
          </a:p>
          <a:p>
            <a:pPr marL="0" indent="0">
              <a:buNone/>
            </a:pPr>
            <a:r>
              <a:rPr lang="pl-PL" dirty="0"/>
              <a:t>Wprowadzenie pop kultury do twojego tymczasowego sklepu pomoże ci w kampanii reklamowej. Można na niej oprzeć wystrój wnętrz – wstawiając stand osoby znanej </a:t>
            </a:r>
            <a:br>
              <a:rPr lang="pl-PL" dirty="0"/>
            </a:br>
            <a:r>
              <a:rPr lang="pl-PL" dirty="0"/>
              <a:t>w pop kulturze – lub użyć jej w internetowej kampanii reklamowej.</a:t>
            </a:r>
            <a:endParaRPr lang="en-IE" dirty="0"/>
          </a:p>
          <a:p>
            <a:pPr marL="0" indent="0">
              <a:buNone/>
            </a:pPr>
            <a:r>
              <a:rPr lang="pl-PL" b="1" dirty="0">
                <a:solidFill>
                  <a:srgbClr val="1268B3"/>
                </a:solidFill>
              </a:rPr>
              <a:t>Jak zacząć</a:t>
            </a:r>
            <a:r>
              <a:rPr lang="en-IE" b="1" dirty="0">
                <a:solidFill>
                  <a:srgbClr val="1268B3"/>
                </a:solidFill>
              </a:rPr>
              <a:t>: </a:t>
            </a:r>
            <a:r>
              <a:rPr lang="pl-PL" dirty="0"/>
              <a:t>Na początek musisz określić swoją Grupę Docelową, a następnie dobrać pod nią elementy pop kultury. Jeśli na przykład chcesz przyciągnąć do sklepu młodzież, warto jest wprowadzić muzykę, której słucha dana grupa, należy uważać, aby nie dobrać niewłaściwego gatunku, gdyż wtedy grupa docelowa może zignorować twój sklep. Należy też uważać, aby nie naruszyć przy tym żadnego prawa autorskiego.</a:t>
            </a:r>
            <a:endParaRPr lang="en-IE" dirty="0"/>
          </a:p>
          <a:p>
            <a:endParaRPr lang="en-IE" dirty="0"/>
          </a:p>
        </p:txBody>
      </p:sp>
    </p:spTree>
    <p:extLst>
      <p:ext uri="{BB962C8B-B14F-4D97-AF65-F5344CB8AC3E}">
        <p14:creationId xmlns:p14="http://schemas.microsoft.com/office/powerpoint/2010/main" val="119477679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43BE27D-2534-4A11-A0B8-8D098B3B33F1}"/>
              </a:ext>
            </a:extLst>
          </p:cNvPr>
          <p:cNvSpPr>
            <a:spLocks noGrp="1"/>
          </p:cNvSpPr>
          <p:nvPr>
            <p:ph type="body" sz="quarter" idx="10"/>
          </p:nvPr>
        </p:nvSpPr>
        <p:spPr/>
        <p:txBody>
          <a:bodyPr>
            <a:normAutofit fontScale="77500" lnSpcReduction="20000"/>
          </a:bodyPr>
          <a:lstStyle/>
          <a:p>
            <a:r>
              <a:rPr lang="pl-PL" b="1" dirty="0"/>
              <a:t>16. Pomysłów Na Sklepy Działające Tymczasowo</a:t>
            </a:r>
            <a:endParaRPr lang="en-IE" b="1" dirty="0"/>
          </a:p>
          <a:p>
            <a:endParaRPr lang="en-IE" b="1" dirty="0"/>
          </a:p>
        </p:txBody>
      </p:sp>
      <p:pic>
        <p:nvPicPr>
          <p:cNvPr id="7170" name="Picture 2" descr="Image result for best pop up shops">
            <a:extLst>
              <a:ext uri="{FF2B5EF4-FFF2-40B4-BE49-F238E27FC236}">
                <a16:creationId xmlns:a16="http://schemas.microsoft.com/office/drawing/2014/main" id="{E287C076-6A52-4D95-A055-43A7A2E4C0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739" y="2017336"/>
            <a:ext cx="5672516" cy="3781677"/>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Image result for best pop up shops">
            <a:extLst>
              <a:ext uri="{FF2B5EF4-FFF2-40B4-BE49-F238E27FC236}">
                <a16:creationId xmlns:a16="http://schemas.microsoft.com/office/drawing/2014/main" id="{B6CFEFB7-775C-4FC7-9C99-D572B73076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8747" y="2017336"/>
            <a:ext cx="5669680" cy="378167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BDFBCA1-A297-4E76-AAEB-F38F72E117A2}"/>
              </a:ext>
            </a:extLst>
          </p:cNvPr>
          <p:cNvSpPr txBox="1"/>
          <p:nvPr/>
        </p:nvSpPr>
        <p:spPr>
          <a:xfrm>
            <a:off x="6163980" y="5838467"/>
            <a:ext cx="4798243" cy="707886"/>
          </a:xfrm>
          <a:prstGeom prst="rect">
            <a:avLst/>
          </a:prstGeom>
          <a:noFill/>
        </p:spPr>
        <p:txBody>
          <a:bodyPr wrap="square" rtlCol="0">
            <a:spAutoFit/>
          </a:bodyPr>
          <a:lstStyle/>
          <a:p>
            <a:r>
              <a:rPr lang="pl-PL" sz="2000" b="1" dirty="0">
                <a:solidFill>
                  <a:schemeClr val="tx1">
                    <a:lumMod val="75000"/>
                    <a:lumOff val="25000"/>
                  </a:schemeClr>
                </a:solidFill>
              </a:rPr>
              <a:t>Twórz markę i wystrój dla swojego sklepu w pop kulturze</a:t>
            </a:r>
            <a:endParaRPr lang="en-IE" sz="2000" b="1" dirty="0">
              <a:solidFill>
                <a:schemeClr val="tx1">
                  <a:lumMod val="75000"/>
                  <a:lumOff val="25000"/>
                </a:schemeClr>
              </a:solidFill>
            </a:endParaRPr>
          </a:p>
        </p:txBody>
      </p:sp>
      <p:sp>
        <p:nvSpPr>
          <p:cNvPr id="7" name="TextBox 6">
            <a:extLst>
              <a:ext uri="{FF2B5EF4-FFF2-40B4-BE49-F238E27FC236}">
                <a16:creationId xmlns:a16="http://schemas.microsoft.com/office/drawing/2014/main" id="{3AAA284D-F2EA-49FE-A24F-2CB93CB556F5}"/>
              </a:ext>
            </a:extLst>
          </p:cNvPr>
          <p:cNvSpPr txBox="1"/>
          <p:nvPr/>
        </p:nvSpPr>
        <p:spPr>
          <a:xfrm>
            <a:off x="179531" y="5889901"/>
            <a:ext cx="4798243" cy="707886"/>
          </a:xfrm>
          <a:prstGeom prst="rect">
            <a:avLst/>
          </a:prstGeom>
          <a:noFill/>
        </p:spPr>
        <p:txBody>
          <a:bodyPr wrap="square" rtlCol="0">
            <a:spAutoFit/>
          </a:bodyPr>
          <a:lstStyle/>
          <a:p>
            <a:r>
              <a:rPr lang="pl-PL" sz="2000" b="1" dirty="0">
                <a:solidFill>
                  <a:schemeClr val="tx1">
                    <a:lumMod val="75000"/>
                    <a:lumOff val="25000"/>
                  </a:schemeClr>
                </a:solidFill>
              </a:rPr>
              <a:t>Twórz markę i wystrój dla swojego sklepu w pop kulturze</a:t>
            </a:r>
            <a:endParaRPr lang="en-IE" sz="2000" b="1" dirty="0">
              <a:solidFill>
                <a:schemeClr val="tx1">
                  <a:lumMod val="75000"/>
                  <a:lumOff val="25000"/>
                </a:schemeClr>
              </a:solidFill>
            </a:endParaRPr>
          </a:p>
        </p:txBody>
      </p:sp>
    </p:spTree>
    <p:extLst>
      <p:ext uri="{BB962C8B-B14F-4D97-AF65-F5344CB8AC3E}">
        <p14:creationId xmlns:p14="http://schemas.microsoft.com/office/powerpoint/2010/main" val="32291784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b="1" dirty="0"/>
              <a:t>16. Pomysłów Na Sklepy Działające Tymczasowo</a:t>
            </a:r>
            <a:endParaRPr lang="en-IE" b="1"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912677"/>
            <a:ext cx="10986885" cy="4169140"/>
          </a:xfrm>
        </p:spPr>
        <p:txBody>
          <a:bodyPr/>
          <a:lstStyle/>
          <a:p>
            <a:pPr marL="0" indent="0">
              <a:buNone/>
            </a:pPr>
            <a:r>
              <a:rPr lang="en-IE" sz="3200" b="1" dirty="0">
                <a:solidFill>
                  <a:srgbClr val="DA2128"/>
                </a:solidFill>
              </a:rPr>
              <a:t>4. </a:t>
            </a:r>
            <a:r>
              <a:rPr lang="pl-PL" sz="3200" b="1" dirty="0">
                <a:solidFill>
                  <a:srgbClr val="DA2128"/>
                </a:solidFill>
              </a:rPr>
              <a:t>Stwórz Wyjątkową Stronę Online</a:t>
            </a:r>
            <a:endParaRPr lang="en-IE" sz="3200" b="1" dirty="0">
              <a:solidFill>
                <a:srgbClr val="DA2128"/>
              </a:solidFill>
            </a:endParaRPr>
          </a:p>
          <a:p>
            <a:pPr marL="0" indent="0">
              <a:buNone/>
            </a:pPr>
            <a:r>
              <a:rPr lang="pl-PL" dirty="0"/>
              <a:t>Powinieneś przede wszystkim wspierać swój biznes aktywnością w sieci. Większość młodych wyszukuje nadchodzących wydarzeń w swojej okolicy w Internecie. Powinieneś dopilnować aby twój biznes pojawiał im się jako pierwszy. Załóż stronę internetową (jeśli jeszcze tego nie zrobiłeś), lub rozwiń tę którą już masz, dodając do niej elementy, które ułatwią ci kampanie reklamową tymczasowego sklepu.</a:t>
            </a:r>
            <a:endParaRPr lang="en-IE" dirty="0"/>
          </a:p>
          <a:p>
            <a:pPr marL="0" indent="0">
              <a:buNone/>
            </a:pPr>
            <a:r>
              <a:rPr lang="pl-PL" b="1" dirty="0">
                <a:solidFill>
                  <a:srgbClr val="1268B3"/>
                </a:solidFill>
              </a:rPr>
              <a:t>Jak Zacząć</a:t>
            </a:r>
            <a:r>
              <a:rPr lang="en-IE" b="1" dirty="0">
                <a:solidFill>
                  <a:srgbClr val="1268B3"/>
                </a:solidFill>
              </a:rPr>
              <a:t>: </a:t>
            </a:r>
            <a:r>
              <a:rPr lang="pl-PL" dirty="0"/>
              <a:t>Niezależnie od rozmiarów twojego biznesu, można go skutecznie rozreklamować wybierając odpowiednią platformę hostingową</a:t>
            </a:r>
            <a:r>
              <a:rPr lang="en-IE" dirty="0"/>
              <a:t>. </a:t>
            </a:r>
            <a:r>
              <a:rPr lang="en-IE" dirty="0">
                <a:hlinkClick r:id="rId2"/>
              </a:rPr>
              <a:t>Shopify</a:t>
            </a:r>
            <a:r>
              <a:rPr lang="en-IE" dirty="0"/>
              <a:t>  </a:t>
            </a:r>
            <a:r>
              <a:rPr lang="pl-PL" dirty="0"/>
              <a:t>to obecnie najlepsza strona do prowadzenia i rozwijania e-biznesu, posiadająca najlepsze narzędzia i programy. Sprzedaż można prowadzić online, przez media społecznościowe lub stacjonarnie.</a:t>
            </a:r>
            <a:endParaRPr lang="en-IE" dirty="0"/>
          </a:p>
        </p:txBody>
      </p:sp>
    </p:spTree>
    <p:extLst>
      <p:ext uri="{BB962C8B-B14F-4D97-AF65-F5344CB8AC3E}">
        <p14:creationId xmlns:p14="http://schemas.microsoft.com/office/powerpoint/2010/main" val="2359242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EAAFCAD-7D25-4829-BE05-D1599CDD99AF}"/>
              </a:ext>
            </a:extLst>
          </p:cNvPr>
          <p:cNvSpPr>
            <a:spLocks noGrp="1"/>
          </p:cNvSpPr>
          <p:nvPr>
            <p:ph type="body" sz="quarter" idx="10"/>
          </p:nvPr>
        </p:nvSpPr>
        <p:spPr/>
        <p:txBody>
          <a:bodyPr/>
          <a:lstStyle/>
          <a:p>
            <a:r>
              <a:rPr lang="en-IE" b="1" dirty="0"/>
              <a:t>Shopify</a:t>
            </a:r>
          </a:p>
        </p:txBody>
      </p:sp>
      <p:sp>
        <p:nvSpPr>
          <p:cNvPr id="5" name="TextBox 4">
            <a:extLst>
              <a:ext uri="{FF2B5EF4-FFF2-40B4-BE49-F238E27FC236}">
                <a16:creationId xmlns:a16="http://schemas.microsoft.com/office/drawing/2014/main" id="{D93B7870-37C5-4628-BF7F-B4223FD58FBD}"/>
              </a:ext>
            </a:extLst>
          </p:cNvPr>
          <p:cNvSpPr txBox="1"/>
          <p:nvPr/>
        </p:nvSpPr>
        <p:spPr>
          <a:xfrm>
            <a:off x="375007" y="1624781"/>
            <a:ext cx="7223971" cy="4832092"/>
          </a:xfrm>
          <a:prstGeom prst="rect">
            <a:avLst/>
          </a:prstGeom>
          <a:noFill/>
        </p:spPr>
        <p:txBody>
          <a:bodyPr wrap="square" rtlCol="0">
            <a:spAutoFit/>
          </a:bodyPr>
          <a:lstStyle/>
          <a:p>
            <a:r>
              <a:rPr lang="pl-PL" sz="2200" b="1" dirty="0">
                <a:solidFill>
                  <a:srgbClr val="1268B3"/>
                </a:solidFill>
              </a:rPr>
              <a:t>Zacznij Swoją Przygodę z Biznesem</a:t>
            </a:r>
            <a:endParaRPr lang="en-IE" sz="2200" b="1" dirty="0">
              <a:solidFill>
                <a:srgbClr val="1268B3"/>
              </a:solidFill>
            </a:endParaRPr>
          </a:p>
          <a:p>
            <a:r>
              <a:rPr lang="pl-PL" sz="2200" dirty="0">
                <a:solidFill>
                  <a:srgbClr val="4D4D4C"/>
                </a:solidFill>
              </a:rPr>
              <a:t>Wybierz nazwę dla swojej firmy, wykup domenę i stwórz markę używając naszych darmowych narzędzi</a:t>
            </a:r>
            <a:r>
              <a:rPr lang="en-IE" sz="2200" dirty="0">
                <a:solidFill>
                  <a:srgbClr val="4D4D4C"/>
                </a:solidFill>
              </a:rPr>
              <a:t>.</a:t>
            </a:r>
          </a:p>
          <a:p>
            <a:r>
              <a:rPr lang="pl-PL" sz="2200" b="1" dirty="0">
                <a:solidFill>
                  <a:srgbClr val="1268B3"/>
                </a:solidFill>
              </a:rPr>
              <a:t>Sprzedawaj Gdzie Chcesz</a:t>
            </a:r>
            <a:endParaRPr lang="en-IE" sz="2200" b="1" dirty="0">
              <a:solidFill>
                <a:srgbClr val="1268B3"/>
              </a:solidFill>
            </a:endParaRPr>
          </a:p>
          <a:p>
            <a:r>
              <a:rPr lang="pl-PL" sz="2200" dirty="0">
                <a:solidFill>
                  <a:srgbClr val="4D4D4C"/>
                </a:solidFill>
              </a:rPr>
              <a:t>Użyj naszej platformy, aby sprzedawać komu chcesz, gdzie chcesz.</a:t>
            </a:r>
            <a:endParaRPr lang="en-IE" sz="2200" dirty="0">
              <a:solidFill>
                <a:srgbClr val="4D4D4C"/>
              </a:solidFill>
            </a:endParaRPr>
          </a:p>
          <a:p>
            <a:r>
              <a:rPr lang="pl-PL" sz="2200" b="1" dirty="0">
                <a:solidFill>
                  <a:srgbClr val="1268B3"/>
                </a:solidFill>
              </a:rPr>
              <a:t>Zareklamuj Swój Biznes</a:t>
            </a:r>
            <a:endParaRPr lang="en-IE" sz="2200" b="1" dirty="0">
              <a:solidFill>
                <a:srgbClr val="1268B3"/>
              </a:solidFill>
            </a:endParaRPr>
          </a:p>
          <a:p>
            <a:r>
              <a:rPr lang="pl-PL" sz="2200" dirty="0">
                <a:solidFill>
                  <a:srgbClr val="4D4D4C"/>
                </a:solidFill>
              </a:rPr>
              <a:t>W marketingu nie ma miejsca na przypuszczenia, dlatego powinieneś skorzystać z wbudowanych narzędzi, które pomogą ci stworzyć, wprowadzić i przeanalizować kampanie prowadzone na Facebooku czy Google.</a:t>
            </a:r>
            <a:endParaRPr lang="en-IE" sz="2200" dirty="0">
              <a:solidFill>
                <a:srgbClr val="4D4D4C"/>
              </a:solidFill>
            </a:endParaRPr>
          </a:p>
          <a:p>
            <a:r>
              <a:rPr lang="pl-PL" sz="2200" b="1" dirty="0">
                <a:solidFill>
                  <a:srgbClr val="1268B3"/>
                </a:solidFill>
              </a:rPr>
              <a:t>Zarządzaj wszystkim</a:t>
            </a:r>
            <a:endParaRPr lang="en-IE" sz="2200" b="1" dirty="0">
              <a:solidFill>
                <a:srgbClr val="1268B3"/>
              </a:solidFill>
            </a:endParaRPr>
          </a:p>
          <a:p>
            <a:r>
              <a:rPr lang="pl-PL" sz="2200" dirty="0">
                <a:solidFill>
                  <a:srgbClr val="4D4D4C"/>
                </a:solidFill>
              </a:rPr>
              <a:t>Korzystaj z prostego panelu do zarządzania zamówieniami, wysyłką i wpłatami z każdego miejsca na ziemi.</a:t>
            </a:r>
            <a:endParaRPr lang="en-IE" sz="2200" dirty="0">
              <a:solidFill>
                <a:srgbClr val="4D4D4C"/>
              </a:solidFill>
            </a:endParaRPr>
          </a:p>
        </p:txBody>
      </p:sp>
      <p:grpSp>
        <p:nvGrpSpPr>
          <p:cNvPr id="6" name="Group 2">
            <a:extLst>
              <a:ext uri="{FF2B5EF4-FFF2-40B4-BE49-F238E27FC236}">
                <a16:creationId xmlns:a16="http://schemas.microsoft.com/office/drawing/2014/main" id="{390CB7A4-DCA4-46E7-A20D-97DE7E46FDF3}"/>
              </a:ext>
            </a:extLst>
          </p:cNvPr>
          <p:cNvGrpSpPr/>
          <p:nvPr/>
        </p:nvGrpSpPr>
        <p:grpSpPr>
          <a:xfrm>
            <a:off x="6683829" y="1325945"/>
            <a:ext cx="5653357" cy="3600098"/>
            <a:chOff x="3008274" y="1726393"/>
            <a:chExt cx="7053369" cy="4491636"/>
          </a:xfrm>
        </p:grpSpPr>
        <p:pic>
          <p:nvPicPr>
            <p:cNvPr id="7" name="Picture 6" descr="A picture containing monitor, sitting, indoor, screen&#10;&#10;Description automatically generated">
              <a:extLst>
                <a:ext uri="{FF2B5EF4-FFF2-40B4-BE49-F238E27FC236}">
                  <a16:creationId xmlns:a16="http://schemas.microsoft.com/office/drawing/2014/main" id="{95E12681-1E6D-4521-B82C-68DA48124102}"/>
                </a:ext>
              </a:extLst>
            </p:cNvPr>
            <p:cNvPicPr/>
            <p:nvPr/>
          </p:nvPicPr>
          <p:blipFill rotWithShape="1">
            <a:blip r:embed="rId2"/>
            <a:srcRect l="4792" t="12636" r="6089" b="14423"/>
            <a:stretch/>
          </p:blipFill>
          <p:spPr>
            <a:xfrm>
              <a:off x="3008274" y="1726393"/>
              <a:ext cx="7053369" cy="4491636"/>
            </a:xfrm>
            <a:prstGeom prst="rect">
              <a:avLst/>
            </a:prstGeom>
          </p:spPr>
        </p:pic>
        <p:pic>
          <p:nvPicPr>
            <p:cNvPr id="8" name="Picture 7">
              <a:extLst>
                <a:ext uri="{FF2B5EF4-FFF2-40B4-BE49-F238E27FC236}">
                  <a16:creationId xmlns:a16="http://schemas.microsoft.com/office/drawing/2014/main" id="{BEB950E3-71CA-4370-A942-59D7F9C6451C}"/>
                </a:ext>
              </a:extLst>
            </p:cNvPr>
            <p:cNvPicPr>
              <a:picLocks noChangeAspect="1"/>
            </p:cNvPicPr>
            <p:nvPr/>
          </p:nvPicPr>
          <p:blipFill>
            <a:blip r:embed="rId3"/>
            <a:stretch>
              <a:fillRect/>
            </a:stretch>
          </p:blipFill>
          <p:spPr>
            <a:xfrm>
              <a:off x="3902078" y="2019074"/>
              <a:ext cx="5333773" cy="3405214"/>
            </a:xfrm>
            <a:prstGeom prst="rect">
              <a:avLst/>
            </a:prstGeom>
            <a:ln>
              <a:noFill/>
            </a:ln>
            <a:effectLst/>
          </p:spPr>
        </p:pic>
      </p:grpSp>
    </p:spTree>
    <p:extLst>
      <p:ext uri="{BB962C8B-B14F-4D97-AF65-F5344CB8AC3E}">
        <p14:creationId xmlns:p14="http://schemas.microsoft.com/office/powerpoint/2010/main" val="365517890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b="1" dirty="0"/>
              <a:t>16. Pomysłów Na Sklepy Działające Tymczasowo</a:t>
            </a:r>
            <a:endParaRPr lang="en-IE" b="1"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19583" y="1726393"/>
            <a:ext cx="10986885" cy="4169140"/>
          </a:xfrm>
        </p:spPr>
        <p:txBody>
          <a:bodyPr/>
          <a:lstStyle/>
          <a:p>
            <a:pPr marL="0" indent="0">
              <a:buNone/>
            </a:pPr>
            <a:r>
              <a:rPr lang="en-IE" sz="3200" b="1" dirty="0">
                <a:solidFill>
                  <a:srgbClr val="DA2128"/>
                </a:solidFill>
              </a:rPr>
              <a:t>5. </a:t>
            </a:r>
            <a:r>
              <a:rPr lang="pl-PL" sz="3200" b="1" dirty="0">
                <a:solidFill>
                  <a:srgbClr val="DA2128"/>
                </a:solidFill>
              </a:rPr>
              <a:t>Usługi Z Dowozem</a:t>
            </a:r>
            <a:endParaRPr lang="en-IE" sz="3200" b="1" dirty="0">
              <a:solidFill>
                <a:srgbClr val="DA2128"/>
              </a:solidFill>
            </a:endParaRPr>
          </a:p>
          <a:p>
            <a:pPr marL="0" indent="0">
              <a:buNone/>
            </a:pPr>
            <a:r>
              <a:rPr lang="pl-PL" dirty="0"/>
              <a:t>Opcja zakupów z dowozem może się świetnie sprawdzić w określonych typach biznesu. Na przykład w biznesach, które oferują produkty spożywcze, lub takich, które sprzedają większe przedmioty, niewygodne do zabrania przez klienta kupującego pod wpływem impulsu. Zastanów się, czy twój biznes przyciąga osoby, które nie planowały zakupu idąc do pracy lub szkoły. Jeśli tak, czy chciałyby, aby towar dostarczono im pod drzwi?</a:t>
            </a:r>
            <a:endParaRPr lang="en-IE" dirty="0"/>
          </a:p>
          <a:p>
            <a:pPr marL="0" indent="0">
              <a:spcBef>
                <a:spcPts val="0"/>
              </a:spcBef>
              <a:buNone/>
            </a:pPr>
            <a:r>
              <a:rPr lang="pl-PL" b="1" dirty="0">
                <a:solidFill>
                  <a:srgbClr val="1268B3"/>
                </a:solidFill>
              </a:rPr>
              <a:t>Jak Zacząć</a:t>
            </a:r>
            <a:r>
              <a:rPr lang="en-IE" b="1" dirty="0">
                <a:solidFill>
                  <a:srgbClr val="1268B3"/>
                </a:solidFill>
              </a:rPr>
              <a:t>: </a:t>
            </a:r>
            <a:r>
              <a:rPr lang="pl-PL" dirty="0"/>
              <a:t>Ponieważ sklepy tymczasowe przyciągają lokalną klientelę, dostawy zawsze będą w najbliższej okolicy, nie należy się zatem martwić o zbyt wysokie koszty dostawy. Klienci mogą wypełnić formularz doręczenia podając swój adres i pasujący </a:t>
            </a:r>
            <a:br>
              <a:rPr lang="pl-PL" dirty="0"/>
            </a:br>
            <a:r>
              <a:rPr lang="pl-PL" dirty="0"/>
              <a:t>im czas odbioru. Żeby nie komplikować zbytnio całego procesu, poproś klientów </a:t>
            </a:r>
          </a:p>
          <a:p>
            <a:pPr marL="0" indent="0">
              <a:spcBef>
                <a:spcPts val="0"/>
              </a:spcBef>
              <a:buNone/>
            </a:pPr>
            <a:r>
              <a:rPr lang="pl-PL" dirty="0"/>
              <a:t>o wybór daty z rozpisanych na formularzu. Ustal z miejscową firmą wysyłkową, żeby przesłała zamówienia w czasie który pokrywa się z godziną podaną na formularzu.</a:t>
            </a:r>
            <a:endParaRPr lang="en-IE" dirty="0"/>
          </a:p>
        </p:txBody>
      </p:sp>
    </p:spTree>
    <p:extLst>
      <p:ext uri="{BB962C8B-B14F-4D97-AF65-F5344CB8AC3E}">
        <p14:creationId xmlns:p14="http://schemas.microsoft.com/office/powerpoint/2010/main" val="368005798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b="1" dirty="0"/>
              <a:t>16. Pomysłów Na Sklepy Działające Tymczasowo</a:t>
            </a:r>
            <a:endParaRPr lang="en-IE" b="1" dirty="0"/>
          </a:p>
          <a:p>
            <a:endParaRPr lang="en-IE" b="1"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19583" y="1726393"/>
            <a:ext cx="10986885" cy="4169140"/>
          </a:xfrm>
        </p:spPr>
        <p:txBody>
          <a:bodyPr/>
          <a:lstStyle/>
          <a:p>
            <a:pPr marL="0" indent="0">
              <a:buNone/>
            </a:pPr>
            <a:r>
              <a:rPr lang="en-IE" sz="3200" b="1" dirty="0">
                <a:solidFill>
                  <a:srgbClr val="DA2128"/>
                </a:solidFill>
              </a:rPr>
              <a:t>6. </a:t>
            </a:r>
            <a:r>
              <a:rPr lang="pl-PL" sz="3200" b="1" dirty="0">
                <a:solidFill>
                  <a:srgbClr val="DA2128"/>
                </a:solidFill>
              </a:rPr>
              <a:t>Dostarczanie Bezpłatnych Usług</a:t>
            </a:r>
            <a:endParaRPr lang="en-IE" sz="3200" b="1" dirty="0">
              <a:solidFill>
                <a:srgbClr val="DA2128"/>
              </a:solidFill>
            </a:endParaRPr>
          </a:p>
          <a:p>
            <a:pPr marL="0" indent="0">
              <a:buNone/>
            </a:pPr>
            <a:r>
              <a:rPr lang="pl-PL" dirty="0"/>
              <a:t>Usługi bezpłatne (usługi komplementarne) to usługi, które mają wyjaśnić kupującym, jak najlepiej korzystać z produktu, który sprzedajesz. Co odróżnia je od wersji demo to fakt, że daje się klientowi dostęp do specyficznej usługi, za którą normalnie musiałby zapłacić, a nie posiada wiedzy, aby samemu ją wykonać. Przykładem takiej usługi niech będzie sklep z artykułami artystycznymi, który zatrudnia na miejscu profesjonalnego artystę udzielającego porad i konsultacji.</a:t>
            </a:r>
            <a:endParaRPr lang="en-IE" dirty="0"/>
          </a:p>
          <a:p>
            <a:pPr marL="0" indent="0">
              <a:buNone/>
            </a:pPr>
            <a:r>
              <a:rPr lang="pl-PL" b="1" dirty="0">
                <a:solidFill>
                  <a:srgbClr val="1268B3"/>
                </a:solidFill>
              </a:rPr>
              <a:t>Jak Zacząć</a:t>
            </a:r>
            <a:r>
              <a:rPr lang="en-IE" b="1" dirty="0">
                <a:solidFill>
                  <a:srgbClr val="1268B3"/>
                </a:solidFill>
              </a:rPr>
              <a:t>: </a:t>
            </a:r>
            <a:r>
              <a:rPr lang="pl-PL" dirty="0"/>
              <a:t>Przy wprowadzaniu usług komplementarnych należy pamiętać, że powinny one komplementować twoje produkty lub usługi. Powinny one podkreślać, dlaczego klienci powinni zainwestować w twój produkt. Jednocześnie powinno to być coś znaczącego, czym klienci będą zainteresowani. Przejrzyj listę oferowanych usług.</a:t>
            </a:r>
            <a:endParaRPr lang="en-IE" dirty="0"/>
          </a:p>
        </p:txBody>
      </p:sp>
    </p:spTree>
    <p:extLst>
      <p:ext uri="{BB962C8B-B14F-4D97-AF65-F5344CB8AC3E}">
        <p14:creationId xmlns:p14="http://schemas.microsoft.com/office/powerpoint/2010/main" val="33650747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b="1" dirty="0"/>
              <a:t>16. Pomysłów Na Sklepy Działające Tymczasowo</a:t>
            </a:r>
            <a:endParaRPr lang="en-IE" b="1" dirty="0"/>
          </a:p>
          <a:p>
            <a:endParaRPr lang="en-IE" b="1"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19583" y="1726393"/>
            <a:ext cx="10986885" cy="4169140"/>
          </a:xfrm>
        </p:spPr>
        <p:txBody>
          <a:bodyPr/>
          <a:lstStyle/>
          <a:p>
            <a:pPr marL="0" indent="0">
              <a:buNone/>
            </a:pPr>
            <a:r>
              <a:rPr lang="en-IE" sz="3100" b="1" dirty="0">
                <a:solidFill>
                  <a:srgbClr val="DA2128"/>
                </a:solidFill>
              </a:rPr>
              <a:t>7. </a:t>
            </a:r>
            <a:r>
              <a:rPr lang="pl-PL" sz="3100" b="1" dirty="0">
                <a:solidFill>
                  <a:srgbClr val="DA2128"/>
                </a:solidFill>
              </a:rPr>
              <a:t>Przygotuj unikalną foto budkę</a:t>
            </a:r>
            <a:endParaRPr lang="en-IE" sz="3100" b="1" dirty="0">
              <a:solidFill>
                <a:srgbClr val="DA2128"/>
              </a:solidFill>
            </a:endParaRPr>
          </a:p>
          <a:p>
            <a:pPr marL="0" indent="0">
              <a:buNone/>
            </a:pPr>
            <a:r>
              <a:rPr lang="pl-PL" sz="2300" dirty="0"/>
              <a:t>W erze mediów społecznościowych, robienie zdjęć wszystkiego, w tym selfie zawsze przyciąga uwagę. Z tego samego powodu dodanie unikatowej foto budki do swojego sklepu przyciągnie tłumy. Zdjęcia zawsze przyciągają uwagę, nieważne czy prezentuje się </a:t>
            </a:r>
            <a:br>
              <a:rPr lang="pl-PL" sz="2300" dirty="0"/>
            </a:br>
            <a:r>
              <a:rPr lang="pl-PL" sz="2300" dirty="0"/>
              <a:t>je online czy offline. Niezależnie od rodzaju biznesu jaki prowadzisz, zaprojektowanie unikalnej foto budki przyciągnie zainteresowanie i pomoże ci w rozreklamowaniu biznesu.</a:t>
            </a:r>
            <a:endParaRPr lang="en-IE" sz="2300" dirty="0"/>
          </a:p>
          <a:p>
            <a:pPr marL="0" indent="0">
              <a:spcBef>
                <a:spcPts val="0"/>
              </a:spcBef>
              <a:buNone/>
            </a:pPr>
            <a:r>
              <a:rPr lang="pl-PL" b="1" dirty="0">
                <a:solidFill>
                  <a:srgbClr val="1268B3"/>
                </a:solidFill>
              </a:rPr>
              <a:t>Jak zacząć</a:t>
            </a:r>
            <a:r>
              <a:rPr lang="en-IE" b="1" dirty="0">
                <a:solidFill>
                  <a:srgbClr val="1268B3"/>
                </a:solidFill>
              </a:rPr>
              <a:t>: </a:t>
            </a:r>
            <a:r>
              <a:rPr lang="pl-PL" sz="2300" dirty="0"/>
              <a:t>Użyj swojej kreatywności do zaprojektowani foto budki, która przyciągnie uwagę grupy docelowej. Zaprojektuj ramę i dodaj elementy 3D dając jej aspekty interaktywne. Usprawnij całość i dodaj szereg rekwizytów, aby zachęcić odwiedzających do korzystania z niej. Rozważ też dodanie swojego unikatowego </a:t>
            </a:r>
            <a:r>
              <a:rPr lang="pl-PL" sz="2300" dirty="0" err="1"/>
              <a:t>hasztag’u</a:t>
            </a:r>
            <a:r>
              <a:rPr lang="pl-PL" sz="2300" dirty="0"/>
              <a:t> do zdjęć robionych </a:t>
            </a:r>
          </a:p>
          <a:p>
            <a:pPr marL="0" indent="0">
              <a:spcBef>
                <a:spcPts val="0"/>
              </a:spcBef>
              <a:buNone/>
            </a:pPr>
            <a:r>
              <a:rPr lang="pl-PL" sz="2300" dirty="0"/>
              <a:t>w budce i zachęć uczestników wydarzeń, by reklamowali je na swoich mediach społecznościowych.</a:t>
            </a:r>
            <a:endParaRPr lang="en-IE" sz="2300" dirty="0"/>
          </a:p>
        </p:txBody>
      </p:sp>
    </p:spTree>
    <p:extLst>
      <p:ext uri="{BB962C8B-B14F-4D97-AF65-F5344CB8AC3E}">
        <p14:creationId xmlns:p14="http://schemas.microsoft.com/office/powerpoint/2010/main" val="3100125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C194F5C-3FC6-4C0B-AFFD-DBC771262539}"/>
              </a:ext>
            </a:extLst>
          </p:cNvPr>
          <p:cNvSpPr>
            <a:spLocks noGrp="1"/>
          </p:cNvSpPr>
          <p:nvPr>
            <p:ph type="body" sz="quarter" idx="10"/>
          </p:nvPr>
        </p:nvSpPr>
        <p:spPr/>
        <p:txBody>
          <a:bodyPr>
            <a:normAutofit fontScale="77500" lnSpcReduction="20000"/>
          </a:bodyPr>
          <a:lstStyle/>
          <a:p>
            <a:r>
              <a:rPr lang="pl-PL" b="1" dirty="0"/>
              <a:t>16. Pomysłów Na Sklepy Działające Tymczasowo</a:t>
            </a:r>
            <a:endParaRPr lang="en-IE" b="1" dirty="0"/>
          </a:p>
        </p:txBody>
      </p:sp>
      <p:pic>
        <p:nvPicPr>
          <p:cNvPr id="8194" name="Picture 2" descr="Image result for unique photo booths pop culture">
            <a:extLst>
              <a:ext uri="{FF2B5EF4-FFF2-40B4-BE49-F238E27FC236}">
                <a16:creationId xmlns:a16="http://schemas.microsoft.com/office/drawing/2014/main" id="{B2559D19-070A-4825-BB3C-41CA02E5E3D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5007" y="1793333"/>
            <a:ext cx="5214624" cy="3476416"/>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Image result for pop up shop pop culture">
            <a:extLst>
              <a:ext uri="{FF2B5EF4-FFF2-40B4-BE49-F238E27FC236}">
                <a16:creationId xmlns:a16="http://schemas.microsoft.com/office/drawing/2014/main" id="{82D5CC28-188B-4CA3-A2D4-6544BF573B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80252" y="389508"/>
            <a:ext cx="2697683" cy="3627566"/>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Image result for pop up shop ideas">
            <a:extLst>
              <a:ext uri="{FF2B5EF4-FFF2-40B4-BE49-F238E27FC236}">
                <a16:creationId xmlns:a16="http://schemas.microsoft.com/office/drawing/2014/main" id="{FAEA25A0-5925-48B4-A939-D6C4304C77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96000" y="4223672"/>
            <a:ext cx="5478262" cy="209215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9D170455-6FED-4CF8-96D9-15C44AB95BFC}"/>
              </a:ext>
            </a:extLst>
          </p:cNvPr>
          <p:cNvSpPr txBox="1"/>
          <p:nvPr/>
        </p:nvSpPr>
        <p:spPr>
          <a:xfrm>
            <a:off x="375007" y="5336689"/>
            <a:ext cx="5573306" cy="1015663"/>
          </a:xfrm>
          <a:prstGeom prst="rect">
            <a:avLst/>
          </a:prstGeom>
          <a:noFill/>
        </p:spPr>
        <p:txBody>
          <a:bodyPr wrap="square" rtlCol="0">
            <a:spAutoFit/>
          </a:bodyPr>
          <a:lstStyle/>
          <a:p>
            <a:r>
              <a:rPr lang="pl-PL" sz="2000" b="1" dirty="0">
                <a:solidFill>
                  <a:schemeClr val="tx1">
                    <a:lumMod val="75000"/>
                    <a:lumOff val="25000"/>
                  </a:schemeClr>
                </a:solidFill>
              </a:rPr>
              <a:t>Unikalna foto budka</a:t>
            </a:r>
            <a:endParaRPr lang="en-IE" sz="2000" b="1" dirty="0">
              <a:solidFill>
                <a:schemeClr val="tx1">
                  <a:lumMod val="75000"/>
                  <a:lumOff val="25000"/>
                </a:schemeClr>
              </a:solidFill>
            </a:endParaRPr>
          </a:p>
          <a:p>
            <a:r>
              <a:rPr lang="pl-PL" sz="2000" b="1" dirty="0">
                <a:solidFill>
                  <a:schemeClr val="tx1">
                    <a:lumMod val="75000"/>
                    <a:lumOff val="25000"/>
                  </a:schemeClr>
                </a:solidFill>
              </a:rPr>
              <a:t>Używaj materiałów i mebli z recyklingu, aby prezentować i transportować swój towar.</a:t>
            </a:r>
            <a:endParaRPr lang="en-IE" sz="2000" b="1" dirty="0">
              <a:solidFill>
                <a:schemeClr val="tx1">
                  <a:lumMod val="75000"/>
                  <a:lumOff val="25000"/>
                </a:schemeClr>
              </a:solidFill>
            </a:endParaRPr>
          </a:p>
        </p:txBody>
      </p:sp>
      <p:pic>
        <p:nvPicPr>
          <p:cNvPr id="7" name="Picture 6">
            <a:extLst>
              <a:ext uri="{FF2B5EF4-FFF2-40B4-BE49-F238E27FC236}">
                <a16:creationId xmlns:a16="http://schemas.microsoft.com/office/drawing/2014/main" id="{D001FCEA-F290-4268-90ED-F4A206CFEA69}"/>
              </a:ext>
            </a:extLst>
          </p:cNvPr>
          <p:cNvPicPr>
            <a:picLocks noChangeAspect="1"/>
          </p:cNvPicPr>
          <p:nvPr/>
        </p:nvPicPr>
        <p:blipFill>
          <a:blip r:embed="rId5"/>
          <a:stretch>
            <a:fillRect/>
          </a:stretch>
        </p:blipFill>
        <p:spPr>
          <a:xfrm>
            <a:off x="8698493" y="2002803"/>
            <a:ext cx="3380594" cy="2014271"/>
          </a:xfrm>
          <a:prstGeom prst="rect">
            <a:avLst/>
          </a:prstGeom>
        </p:spPr>
      </p:pic>
    </p:spTree>
    <p:extLst>
      <p:ext uri="{BB962C8B-B14F-4D97-AF65-F5344CB8AC3E}">
        <p14:creationId xmlns:p14="http://schemas.microsoft.com/office/powerpoint/2010/main" val="31498457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5930762" y="625780"/>
            <a:ext cx="6521716" cy="1026223"/>
          </a:xfrm>
        </p:spPr>
        <p:txBody>
          <a:bodyPr>
            <a:normAutofit/>
          </a:bodyPr>
          <a:lstStyle/>
          <a:p>
            <a:r>
              <a:rPr lang="pl-PL" sz="2800" b="1" dirty="0"/>
              <a:t>Aktywność</a:t>
            </a:r>
            <a:r>
              <a:rPr lang="en-IE" sz="2800" b="1" dirty="0"/>
              <a:t>: </a:t>
            </a:r>
            <a:r>
              <a:rPr lang="pl-PL" sz="2600" dirty="0"/>
              <a:t>Zastanów Się Jak Miałby Wyglądać Twój Tymczasowy Sklep</a:t>
            </a:r>
            <a:r>
              <a:rPr lang="en-IE" sz="2600" dirty="0"/>
              <a:t>?</a:t>
            </a:r>
          </a:p>
          <a:p>
            <a:endParaRPr lang="en-IE" sz="2600" dirty="0"/>
          </a:p>
        </p:txBody>
      </p:sp>
      <p:sp>
        <p:nvSpPr>
          <p:cNvPr id="13" name="TextBox 12">
            <a:extLst>
              <a:ext uri="{FF2B5EF4-FFF2-40B4-BE49-F238E27FC236}">
                <a16:creationId xmlns:a16="http://schemas.microsoft.com/office/drawing/2014/main" id="{1E20CD44-8655-4CC7-A0D2-17FEDC002746}"/>
              </a:ext>
            </a:extLst>
          </p:cNvPr>
          <p:cNvSpPr txBox="1"/>
          <p:nvPr/>
        </p:nvSpPr>
        <p:spPr>
          <a:xfrm>
            <a:off x="471017" y="1584805"/>
            <a:ext cx="11496966" cy="738664"/>
          </a:xfrm>
          <a:prstGeom prst="rect">
            <a:avLst/>
          </a:prstGeom>
          <a:solidFill>
            <a:schemeClr val="bg1"/>
          </a:solidFill>
        </p:spPr>
        <p:txBody>
          <a:bodyPr wrap="square" rtlCol="0">
            <a:spAutoFit/>
          </a:bodyPr>
          <a:lstStyle/>
          <a:p>
            <a:r>
              <a:rPr lang="pl-PL" sz="2800" b="1" dirty="0">
                <a:solidFill>
                  <a:srgbClr val="1268B3"/>
                </a:solidFill>
              </a:rPr>
              <a:t>Planowanie Swojego Sklepu – Lista Czynności Krok Po Kroku</a:t>
            </a:r>
            <a:r>
              <a:rPr lang="en-IE" sz="2800" b="1" dirty="0">
                <a:solidFill>
                  <a:srgbClr val="1268B3"/>
                </a:solidFill>
              </a:rPr>
              <a:t>!</a:t>
            </a:r>
          </a:p>
          <a:p>
            <a:endParaRPr lang="en-IE" sz="1400" b="1" dirty="0">
              <a:solidFill>
                <a:srgbClr val="1268B3"/>
              </a:solidFill>
            </a:endParaRPr>
          </a:p>
        </p:txBody>
      </p:sp>
      <p:sp>
        <p:nvSpPr>
          <p:cNvPr id="8" name="Text Placeholder 5">
            <a:extLst>
              <a:ext uri="{FF2B5EF4-FFF2-40B4-BE49-F238E27FC236}">
                <a16:creationId xmlns:a16="http://schemas.microsoft.com/office/drawing/2014/main" id="{EE893168-E63A-48E8-98FA-C8E4DF643EE5}"/>
              </a:ext>
            </a:extLst>
          </p:cNvPr>
          <p:cNvSpPr>
            <a:spLocks noGrp="1"/>
          </p:cNvSpPr>
          <p:nvPr>
            <p:ph type="body" sz="quarter" idx="20"/>
          </p:nvPr>
        </p:nvSpPr>
        <p:spPr>
          <a:xfrm>
            <a:off x="471017" y="2213745"/>
            <a:ext cx="9230543" cy="4559065"/>
          </a:xfrm>
          <a:solidFill>
            <a:schemeClr val="bg1"/>
          </a:solidFill>
        </p:spPr>
        <p:txBody>
          <a:bodyPr/>
          <a:lstStyle/>
          <a:p>
            <a:pPr fontAlgn="base"/>
            <a:r>
              <a:rPr lang="pl-PL" dirty="0"/>
              <a:t>Uzgodnij całe przedsięwzięcie z właścicielem lokalu.</a:t>
            </a:r>
            <a:endParaRPr lang="en-IE" dirty="0"/>
          </a:p>
          <a:p>
            <a:pPr fontAlgn="base"/>
            <a:r>
              <a:rPr lang="pl-PL" dirty="0"/>
              <a:t>Upewnij się, że masz licencje, pozwolenia i ubezpieczenie.</a:t>
            </a:r>
            <a:endParaRPr lang="en-IE" dirty="0"/>
          </a:p>
          <a:p>
            <a:pPr fontAlgn="base"/>
            <a:r>
              <a:rPr lang="pl-PL" dirty="0"/>
              <a:t>Upewnij się że lokal spełnia twoje potrzeby.</a:t>
            </a:r>
            <a:endParaRPr lang="en-IE" dirty="0"/>
          </a:p>
          <a:p>
            <a:pPr fontAlgn="base"/>
            <a:r>
              <a:rPr lang="pl-PL" dirty="0"/>
              <a:t>Wybierz sposób płatności.</a:t>
            </a:r>
            <a:endParaRPr lang="en-IE" dirty="0"/>
          </a:p>
          <a:p>
            <a:pPr fontAlgn="base"/>
            <a:r>
              <a:rPr lang="pl-PL" dirty="0">
                <a:hlinkClick r:id="rId2"/>
              </a:rPr>
              <a:t>Zakomponuj rozkład wnętrza.</a:t>
            </a:r>
            <a:endParaRPr lang="en-IE" dirty="0"/>
          </a:p>
          <a:p>
            <a:pPr fontAlgn="base"/>
            <a:r>
              <a:rPr lang="pl-PL" dirty="0"/>
              <a:t>Wypożycz, kup, lub zrób wyposażenie, które będzie ci potrzebne.</a:t>
            </a:r>
            <a:endParaRPr lang="en-IE" dirty="0"/>
          </a:p>
          <a:p>
            <a:pPr fontAlgn="base"/>
            <a:r>
              <a:rPr lang="pl-PL" dirty="0"/>
              <a:t>Stwórz strategię marketingową.</a:t>
            </a:r>
            <a:endParaRPr lang="en-IE" dirty="0"/>
          </a:p>
          <a:p>
            <a:pPr fontAlgn="base"/>
            <a:r>
              <a:rPr lang="pl-PL" dirty="0"/>
              <a:t>Stwórz markowe przedmioty.</a:t>
            </a:r>
            <a:endParaRPr lang="en-IE" dirty="0"/>
          </a:p>
          <a:p>
            <a:pPr fontAlgn="base"/>
            <a:r>
              <a:rPr lang="pl-PL" dirty="0"/>
              <a:t>Utrzymuj kontakt z klientami.</a:t>
            </a:r>
            <a:endParaRPr lang="en-IE" dirty="0"/>
          </a:p>
          <a:p>
            <a:pPr marL="0" indent="0" fontAlgn="base">
              <a:buNone/>
            </a:pPr>
            <a:r>
              <a:rPr lang="pl-PL" b="1" i="1" dirty="0"/>
              <a:t>Następnie przeczytaj powyższy artykuł aby uzyskać więcej informacji</a:t>
            </a:r>
            <a:r>
              <a:rPr lang="en-IE" b="1" i="1" dirty="0"/>
              <a:t>!</a:t>
            </a:r>
          </a:p>
        </p:txBody>
      </p:sp>
      <p:sp>
        <p:nvSpPr>
          <p:cNvPr id="2" name="TextBox 1">
            <a:extLst>
              <a:ext uri="{FF2B5EF4-FFF2-40B4-BE49-F238E27FC236}">
                <a16:creationId xmlns:a16="http://schemas.microsoft.com/office/drawing/2014/main" id="{6076EDFB-7326-4F10-A7F1-5EC4FBE45599}"/>
              </a:ext>
            </a:extLst>
          </p:cNvPr>
          <p:cNvSpPr txBox="1"/>
          <p:nvPr/>
        </p:nvSpPr>
        <p:spPr>
          <a:xfrm>
            <a:off x="7849430" y="4616113"/>
            <a:ext cx="4505093" cy="1569660"/>
          </a:xfrm>
          <a:prstGeom prst="rect">
            <a:avLst/>
          </a:prstGeom>
          <a:noFill/>
        </p:spPr>
        <p:txBody>
          <a:bodyPr wrap="square" rtlCol="0">
            <a:spAutoFit/>
          </a:bodyPr>
          <a:lstStyle/>
          <a:p>
            <a:br>
              <a:rPr lang="en-IE" sz="2400" dirty="0"/>
            </a:br>
            <a:r>
              <a:rPr lang="pl-PL" sz="2400" b="1" dirty="0">
                <a:solidFill>
                  <a:srgbClr val="DA2128"/>
                </a:solidFill>
              </a:rPr>
              <a:t>Przeczytaj</a:t>
            </a:r>
            <a:r>
              <a:rPr lang="en-IE" sz="2400" b="1" dirty="0">
                <a:solidFill>
                  <a:srgbClr val="DA2128"/>
                </a:solidFill>
              </a:rPr>
              <a:t>: </a:t>
            </a:r>
            <a:r>
              <a:rPr lang="en-IE" sz="2400" dirty="0">
                <a:solidFill>
                  <a:srgbClr val="4D4D4C"/>
                </a:solidFill>
                <a:hlinkClick r:id="rId3"/>
              </a:rPr>
              <a:t>Set Yourself up for Success with this Checklist</a:t>
            </a:r>
            <a:endParaRPr lang="en-IE" sz="2400" dirty="0">
              <a:solidFill>
                <a:srgbClr val="4D4D4C"/>
              </a:solidFill>
            </a:endParaRPr>
          </a:p>
          <a:p>
            <a:endParaRPr lang="en-IE" sz="2400" dirty="0"/>
          </a:p>
        </p:txBody>
      </p:sp>
    </p:spTree>
    <p:extLst>
      <p:ext uri="{BB962C8B-B14F-4D97-AF65-F5344CB8AC3E}">
        <p14:creationId xmlns:p14="http://schemas.microsoft.com/office/powerpoint/2010/main" val="10790203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b="1" dirty="0"/>
              <a:t>16. Pomysłów Na Sklepy Działające Tymczasowo</a:t>
            </a:r>
            <a:endParaRPr lang="en-IE" b="1"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19583" y="1726393"/>
            <a:ext cx="10986885" cy="4169140"/>
          </a:xfrm>
        </p:spPr>
        <p:txBody>
          <a:bodyPr/>
          <a:lstStyle/>
          <a:p>
            <a:pPr marL="0" indent="0">
              <a:buNone/>
            </a:pPr>
            <a:r>
              <a:rPr lang="en-IE" sz="3200" b="1" dirty="0">
                <a:solidFill>
                  <a:srgbClr val="DA2128"/>
                </a:solidFill>
              </a:rPr>
              <a:t>8. </a:t>
            </a:r>
            <a:r>
              <a:rPr lang="pl-PL" sz="3200" b="1" dirty="0">
                <a:solidFill>
                  <a:srgbClr val="DA2128"/>
                </a:solidFill>
              </a:rPr>
              <a:t>Zadbaj o Wysoką Interaktywność w Swoim Sklepie</a:t>
            </a:r>
            <a:endParaRPr lang="en-IE" sz="3200" b="1" dirty="0">
              <a:solidFill>
                <a:srgbClr val="DA2128"/>
              </a:solidFill>
            </a:endParaRPr>
          </a:p>
          <a:p>
            <a:pPr marL="0" indent="0">
              <a:buNone/>
            </a:pPr>
            <a:r>
              <a:rPr lang="pl-PL" dirty="0"/>
              <a:t>Ciekawy aspekt tego typu przedsiębiorczości wynika z faktu, że ludzie zwykle nie spodziewają się przejść obok sklepu działającego tymczasowo, dlatego ważne jest przyciągnięcie uwagi klientów, gdy już wejdą. Można to osiągnąć ustawiając wysoce interaktywną wystawę i empiryczne doświadczenia, które zachęcą klientów do przejrzenia twojej oferty.</a:t>
            </a:r>
            <a:endParaRPr lang="en-IE" dirty="0"/>
          </a:p>
          <a:p>
            <a:pPr marL="0" indent="0">
              <a:buNone/>
            </a:pPr>
            <a:r>
              <a:rPr lang="pl-PL" b="1" dirty="0">
                <a:solidFill>
                  <a:srgbClr val="1268B3"/>
                </a:solidFill>
              </a:rPr>
              <a:t>Jak zacząć</a:t>
            </a:r>
            <a:r>
              <a:rPr lang="en-IE" b="1" dirty="0">
                <a:solidFill>
                  <a:srgbClr val="1268B3"/>
                </a:solidFill>
              </a:rPr>
              <a:t>: </a:t>
            </a:r>
            <a:r>
              <a:rPr lang="pl-PL" dirty="0"/>
              <a:t>Zadaniem twojego sklepu jest utrzymać zainteresowanie klientów. Oznacza to, że będą oni nie tylko mieli dostęp do towarów komplementarnych, ale będą też mogli wchodzić w interakcję z towarami i podejmować decyzje, które wpłyną na to, co w końcu kupią. Rozważ, czy zaangażować w burzę mózgów wszystkich, aby mieć jak najszerszą perspektywę.</a:t>
            </a:r>
            <a:endParaRPr lang="en-IE" dirty="0"/>
          </a:p>
        </p:txBody>
      </p:sp>
    </p:spTree>
    <p:extLst>
      <p:ext uri="{BB962C8B-B14F-4D97-AF65-F5344CB8AC3E}">
        <p14:creationId xmlns:p14="http://schemas.microsoft.com/office/powerpoint/2010/main" val="3254367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576136" y="391665"/>
            <a:ext cx="5519864" cy="5256100"/>
          </a:xfrm>
        </p:spPr>
        <p:txBody>
          <a:bodyPr>
            <a:normAutofit/>
          </a:bodyPr>
          <a:lstStyle/>
          <a:p>
            <a:endParaRPr lang="en-US" b="1" dirty="0">
              <a:solidFill>
                <a:srgbClr val="1268B3"/>
              </a:solidFill>
            </a:endParaRPr>
          </a:p>
          <a:p>
            <a:r>
              <a:rPr lang="pl-PL" b="1" dirty="0">
                <a:solidFill>
                  <a:schemeClr val="accent5">
                    <a:lumMod val="75000"/>
                  </a:schemeClr>
                </a:solidFill>
              </a:rPr>
              <a:t>Opracowanie Biznesu w Pop Kulturze na Określony Rynek</a:t>
            </a:r>
            <a:endParaRPr lang="en-US" b="1" dirty="0">
              <a:solidFill>
                <a:schemeClr val="accent5">
                  <a:lumMod val="75000"/>
                </a:schemeClr>
              </a:solidFill>
            </a:endParaRPr>
          </a:p>
        </p:txBody>
      </p: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b="32560"/>
          <a:stretch/>
        </p:blipFill>
        <p:spPr>
          <a:xfrm flipH="1">
            <a:off x="5775960" y="329364"/>
            <a:ext cx="6453809" cy="6528636"/>
          </a:xfrm>
          <a:prstGeom prst="rect">
            <a:avLst/>
          </a:prstGeom>
        </p:spPr>
      </p:pic>
    </p:spTree>
    <p:extLst>
      <p:ext uri="{BB962C8B-B14F-4D97-AF65-F5344CB8AC3E}">
        <p14:creationId xmlns:p14="http://schemas.microsoft.com/office/powerpoint/2010/main" val="412512805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b="1" dirty="0"/>
              <a:t>16. Pomysłów Na Sklepy Działające Tymczasowo</a:t>
            </a:r>
            <a:endParaRPr lang="en-IE" b="1"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726393"/>
            <a:ext cx="10951026" cy="4169140"/>
          </a:xfrm>
        </p:spPr>
        <p:txBody>
          <a:bodyPr/>
          <a:lstStyle/>
          <a:p>
            <a:pPr marL="0" indent="0">
              <a:buNone/>
            </a:pPr>
            <a:r>
              <a:rPr lang="en-IE" sz="3200" b="1" dirty="0">
                <a:solidFill>
                  <a:srgbClr val="DA2128"/>
                </a:solidFill>
              </a:rPr>
              <a:t>9. </a:t>
            </a:r>
            <a:r>
              <a:rPr lang="pl-PL" sz="3200" b="1" dirty="0">
                <a:solidFill>
                  <a:srgbClr val="DA2128"/>
                </a:solidFill>
              </a:rPr>
              <a:t>Odpowiednie oznakowanie Przyciągnie Nowych Klientów</a:t>
            </a:r>
            <a:endParaRPr lang="en-IE" sz="3200" b="1" dirty="0">
              <a:solidFill>
                <a:srgbClr val="DA2128"/>
              </a:solidFill>
            </a:endParaRPr>
          </a:p>
          <a:p>
            <a:pPr marL="0" indent="0">
              <a:spcBef>
                <a:spcPts val="0"/>
              </a:spcBef>
              <a:buNone/>
            </a:pPr>
            <a:r>
              <a:rPr lang="pl-PL" dirty="0"/>
              <a:t>W celu przyciągnięcia uwagi potencjalnych klientów można użyć atrakcyjnego </a:t>
            </a:r>
          </a:p>
          <a:p>
            <a:pPr marL="0" indent="0">
              <a:spcBef>
                <a:spcPts val="0"/>
              </a:spcBef>
              <a:buNone/>
            </a:pPr>
            <a:r>
              <a:rPr lang="pl-PL" dirty="0"/>
              <a:t>i przyciągającego uwagę oznakowania. Twoim celem jest nakierowanie potencjalnych klientów na twój sklep, najlepiej to zrobić za pomocą oznakowania, które w sposób naturalny zaprowadzi do ciebie klientów przyciągając ich uwagę. Pamiętaj, że można zrobić coś kreatywnie nie przekraczając budżetu.</a:t>
            </a:r>
            <a:endParaRPr lang="en-IE" dirty="0"/>
          </a:p>
          <a:p>
            <a:pPr marL="0" indent="0">
              <a:buNone/>
            </a:pPr>
            <a:r>
              <a:rPr lang="pl-PL" b="1" dirty="0">
                <a:solidFill>
                  <a:srgbClr val="1268B3"/>
                </a:solidFill>
              </a:rPr>
              <a:t>Jak zacząć</a:t>
            </a:r>
            <a:r>
              <a:rPr lang="en-IE" b="1" dirty="0">
                <a:solidFill>
                  <a:srgbClr val="1268B3"/>
                </a:solidFill>
              </a:rPr>
              <a:t>: </a:t>
            </a:r>
            <a:r>
              <a:rPr lang="pl-PL" dirty="0"/>
              <a:t>Oznakowanie musi być przemyślane, od formy aż po kolor, musi ono zainteresować ludzi do tego stopnia, aby sami przyszli do twojego sklepu</a:t>
            </a:r>
            <a:r>
              <a:rPr lang="en-IE" dirty="0"/>
              <a:t>. </a:t>
            </a:r>
            <a:r>
              <a:rPr lang="pl-PL" dirty="0"/>
              <a:t>Po tym, jak zaaranżujesz wystrój sklepu, zorientuj się w ruchu pieszym w okolicy i oceń, które miejsca będą najbardziej strategiczne do umieszczenia twoich znaków. Po tym zorientujesz się również jakiego rodzaju oznakowanie będzie skuteczne.</a:t>
            </a:r>
            <a:endParaRPr lang="en-IE" dirty="0"/>
          </a:p>
          <a:p>
            <a:endParaRPr lang="en-IE" dirty="0"/>
          </a:p>
        </p:txBody>
      </p:sp>
    </p:spTree>
    <p:extLst>
      <p:ext uri="{BB962C8B-B14F-4D97-AF65-F5344CB8AC3E}">
        <p14:creationId xmlns:p14="http://schemas.microsoft.com/office/powerpoint/2010/main" val="3435219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b="1" dirty="0"/>
              <a:t>16. Pomysłów Na Sklepy Działające Tymczasowo</a:t>
            </a:r>
            <a:endParaRPr lang="en-IE" b="1" dirty="0"/>
          </a:p>
        </p:txBody>
      </p:sp>
      <p:pic>
        <p:nvPicPr>
          <p:cNvPr id="4" name="Picture 2" descr="Customers interacting with electronic product design at the LittleBits pop-up store ">
            <a:extLst>
              <a:ext uri="{FF2B5EF4-FFF2-40B4-BE49-F238E27FC236}">
                <a16:creationId xmlns:a16="http://schemas.microsoft.com/office/drawing/2014/main" id="{24DDD4F7-E774-482B-B7FC-83E7919BA85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1468" y="1800519"/>
            <a:ext cx="5899955" cy="3930845"/>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10 day fashion pop-up shop signage painted on a sidewalk">
            <a:extLst>
              <a:ext uri="{FF2B5EF4-FFF2-40B4-BE49-F238E27FC236}">
                <a16:creationId xmlns:a16="http://schemas.microsoft.com/office/drawing/2014/main" id="{A3408C03-0C92-48DC-8C82-1CE5B7A3C80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3017"/>
          <a:stretch/>
        </p:blipFill>
        <p:spPr bwMode="auto">
          <a:xfrm>
            <a:off x="7335623" y="1411597"/>
            <a:ext cx="3740871" cy="431976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1CBF11A8-F183-4499-A0D7-29130CA7AC36}"/>
              </a:ext>
            </a:extLst>
          </p:cNvPr>
          <p:cNvSpPr txBox="1"/>
          <p:nvPr/>
        </p:nvSpPr>
        <p:spPr>
          <a:xfrm>
            <a:off x="443059" y="5833770"/>
            <a:ext cx="4798243" cy="400110"/>
          </a:xfrm>
          <a:prstGeom prst="rect">
            <a:avLst/>
          </a:prstGeom>
          <a:noFill/>
        </p:spPr>
        <p:txBody>
          <a:bodyPr wrap="square" rtlCol="0">
            <a:spAutoFit/>
          </a:bodyPr>
          <a:lstStyle/>
          <a:p>
            <a:r>
              <a:rPr lang="pl-PL" sz="2000" b="1" dirty="0">
                <a:solidFill>
                  <a:schemeClr val="tx1">
                    <a:lumMod val="75000"/>
                    <a:lumOff val="25000"/>
                  </a:schemeClr>
                </a:solidFill>
              </a:rPr>
              <a:t>Interaktywny sklep tymczasowy.</a:t>
            </a:r>
            <a:endParaRPr lang="en-IE" sz="2000" b="1" dirty="0">
              <a:solidFill>
                <a:schemeClr val="tx1">
                  <a:lumMod val="75000"/>
                  <a:lumOff val="25000"/>
                </a:schemeClr>
              </a:solidFill>
            </a:endParaRPr>
          </a:p>
        </p:txBody>
      </p:sp>
      <p:sp>
        <p:nvSpPr>
          <p:cNvPr id="7" name="TextBox 6">
            <a:extLst>
              <a:ext uri="{FF2B5EF4-FFF2-40B4-BE49-F238E27FC236}">
                <a16:creationId xmlns:a16="http://schemas.microsoft.com/office/drawing/2014/main" id="{271392D3-FB13-4759-84F5-395FD45281AE}"/>
              </a:ext>
            </a:extLst>
          </p:cNvPr>
          <p:cNvSpPr txBox="1"/>
          <p:nvPr/>
        </p:nvSpPr>
        <p:spPr>
          <a:xfrm>
            <a:off x="7335623" y="5884012"/>
            <a:ext cx="4798243" cy="400110"/>
          </a:xfrm>
          <a:prstGeom prst="rect">
            <a:avLst/>
          </a:prstGeom>
          <a:noFill/>
        </p:spPr>
        <p:txBody>
          <a:bodyPr wrap="square" rtlCol="0">
            <a:spAutoFit/>
          </a:bodyPr>
          <a:lstStyle/>
          <a:p>
            <a:r>
              <a:rPr lang="pl-PL" sz="2000" b="1" dirty="0">
                <a:solidFill>
                  <a:schemeClr val="tx1">
                    <a:lumMod val="75000"/>
                    <a:lumOff val="25000"/>
                  </a:schemeClr>
                </a:solidFill>
              </a:rPr>
              <a:t>Oznakowanie do sklepu tymczasowego.</a:t>
            </a:r>
            <a:endParaRPr lang="en-IE" sz="2000" b="1" dirty="0">
              <a:solidFill>
                <a:schemeClr val="tx1">
                  <a:lumMod val="75000"/>
                  <a:lumOff val="25000"/>
                </a:schemeClr>
              </a:solidFill>
            </a:endParaRPr>
          </a:p>
        </p:txBody>
      </p:sp>
    </p:spTree>
    <p:extLst>
      <p:ext uri="{BB962C8B-B14F-4D97-AF65-F5344CB8AC3E}">
        <p14:creationId xmlns:p14="http://schemas.microsoft.com/office/powerpoint/2010/main" val="78112011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b="1" dirty="0"/>
              <a:t>16. Pomysłów Na Sklepy Działające Tymczasowo</a:t>
            </a:r>
            <a:endParaRPr lang="en-IE" b="1"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7" y="1726393"/>
            <a:ext cx="11158725" cy="4169140"/>
          </a:xfrm>
        </p:spPr>
        <p:txBody>
          <a:bodyPr/>
          <a:lstStyle/>
          <a:p>
            <a:pPr marL="0" indent="0">
              <a:buNone/>
            </a:pPr>
            <a:r>
              <a:rPr lang="en-IE" sz="3200" b="1" dirty="0">
                <a:solidFill>
                  <a:srgbClr val="DA2128"/>
                </a:solidFill>
              </a:rPr>
              <a:t>10. </a:t>
            </a:r>
            <a:r>
              <a:rPr lang="pl-PL" sz="3200" b="1" dirty="0">
                <a:solidFill>
                  <a:srgbClr val="DA2128"/>
                </a:solidFill>
              </a:rPr>
              <a:t>Specjalne Wydarzenia w Twoim Sklepie</a:t>
            </a:r>
            <a:endParaRPr lang="en-IE" sz="3200" b="1" dirty="0">
              <a:solidFill>
                <a:srgbClr val="DA2128"/>
              </a:solidFill>
            </a:endParaRPr>
          </a:p>
          <a:p>
            <a:pPr marL="0" indent="0">
              <a:buNone/>
            </a:pPr>
            <a:r>
              <a:rPr lang="pl-PL" dirty="0"/>
              <a:t>W marketingu ważne jest wyczucie chwili, przykładem na to może być otwarcie swojego sklepu jako części świętowania ważnego wydarzenia. Może to być lokalne święto, zwycięstwo twojej szkoły w konkursie sportowym, może to też być wydarzenie globalne, takie jak premiera filmu </a:t>
            </a:r>
            <a:r>
              <a:rPr lang="pl-PL" dirty="0" err="1"/>
              <a:t>Marvela</a:t>
            </a:r>
            <a:r>
              <a:rPr lang="pl-PL" dirty="0"/>
              <a:t>, wydanie nowej książki, czy Boże Narodzenie. Ważne jest, aby dotyczyło to popularnego wydarzenia, aby twój sklep przyciągnął wzmożony ruch wśród klientów związany z nim.</a:t>
            </a:r>
            <a:endParaRPr lang="en-IE" dirty="0"/>
          </a:p>
          <a:p>
            <a:pPr marL="0" indent="0">
              <a:buNone/>
            </a:pPr>
            <a:r>
              <a:rPr lang="pl-PL" b="1" dirty="0">
                <a:solidFill>
                  <a:srgbClr val="1268B3"/>
                </a:solidFill>
              </a:rPr>
              <a:t>Jak zacząć</a:t>
            </a:r>
            <a:r>
              <a:rPr lang="en-IE" b="1" dirty="0">
                <a:solidFill>
                  <a:srgbClr val="1268B3"/>
                </a:solidFill>
              </a:rPr>
              <a:t>: </a:t>
            </a:r>
            <a:r>
              <a:rPr lang="pl-PL" dirty="0"/>
              <a:t>Jeśli planujesz otwarcie swojego sklepu podczas takiego wydarzenia, należy też pomyśleć o odpowiednim motywie dla sklepu. Choć wiele biznesów otwieranych jest podczas wydarzeń, klienci bardziej doceniają te, które wprowadzają do tego odpowiednia tematykę, związaną z danym wydarzeniem, zwiększa to też zainteresowanie danym sklepem i obroty.</a:t>
            </a:r>
            <a:endParaRPr lang="en-IE" dirty="0"/>
          </a:p>
          <a:p>
            <a:endParaRPr lang="en-IE" dirty="0"/>
          </a:p>
        </p:txBody>
      </p:sp>
    </p:spTree>
    <p:extLst>
      <p:ext uri="{BB962C8B-B14F-4D97-AF65-F5344CB8AC3E}">
        <p14:creationId xmlns:p14="http://schemas.microsoft.com/office/powerpoint/2010/main" val="30318682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84347F8-49FB-4D4B-8E7E-3DD50EFE686F}"/>
              </a:ext>
            </a:extLst>
          </p:cNvPr>
          <p:cNvPicPr>
            <a:picLocks noChangeAspect="1"/>
          </p:cNvPicPr>
          <p:nvPr/>
        </p:nvPicPr>
        <p:blipFill>
          <a:blip r:embed="rId2"/>
          <a:stretch>
            <a:fillRect/>
          </a:stretch>
        </p:blipFill>
        <p:spPr>
          <a:xfrm>
            <a:off x="142875" y="157162"/>
            <a:ext cx="11906250" cy="6543675"/>
          </a:xfrm>
          <a:prstGeom prst="rect">
            <a:avLst/>
          </a:prstGeom>
        </p:spPr>
      </p:pic>
      <p:sp>
        <p:nvSpPr>
          <p:cNvPr id="10" name="TextBox 9">
            <a:extLst>
              <a:ext uri="{FF2B5EF4-FFF2-40B4-BE49-F238E27FC236}">
                <a16:creationId xmlns:a16="http://schemas.microsoft.com/office/drawing/2014/main" id="{8828F3FD-17F5-4444-BC34-5E7A1D39A233}"/>
              </a:ext>
            </a:extLst>
          </p:cNvPr>
          <p:cNvSpPr txBox="1"/>
          <p:nvPr/>
        </p:nvSpPr>
        <p:spPr>
          <a:xfrm>
            <a:off x="442763" y="6054506"/>
            <a:ext cx="5409398" cy="646331"/>
          </a:xfrm>
          <a:prstGeom prst="rect">
            <a:avLst/>
          </a:prstGeom>
          <a:solidFill>
            <a:schemeClr val="bg1"/>
          </a:solidFill>
        </p:spPr>
        <p:txBody>
          <a:bodyPr wrap="square" rtlCol="0">
            <a:spAutoFit/>
          </a:bodyPr>
          <a:lstStyle/>
          <a:p>
            <a:r>
              <a:rPr lang="en-IE" b="1" dirty="0">
                <a:solidFill>
                  <a:schemeClr val="tx1">
                    <a:lumMod val="75000"/>
                    <a:lumOff val="25000"/>
                  </a:schemeClr>
                </a:solidFill>
                <a:hlinkClick r:id="rId3"/>
              </a:rPr>
              <a:t>Potbelly </a:t>
            </a:r>
            <a:r>
              <a:rPr lang="pl-PL" b="1" dirty="0">
                <a:solidFill>
                  <a:schemeClr val="tx1">
                    <a:lumMod val="75000"/>
                    <a:lumOff val="25000"/>
                  </a:schemeClr>
                </a:solidFill>
              </a:rPr>
              <a:t>Menu sklepu z kanapkami w Pop kulturze</a:t>
            </a:r>
            <a:endParaRPr lang="en-IE" b="1" dirty="0">
              <a:solidFill>
                <a:schemeClr val="tx1">
                  <a:lumMod val="75000"/>
                  <a:lumOff val="25000"/>
                </a:schemeClr>
              </a:solidFill>
            </a:endParaRPr>
          </a:p>
          <a:p>
            <a:r>
              <a:rPr lang="pl-PL" b="1" dirty="0">
                <a:solidFill>
                  <a:schemeClr val="tx1">
                    <a:lumMod val="75000"/>
                    <a:lumOff val="25000"/>
                  </a:schemeClr>
                </a:solidFill>
              </a:rPr>
              <a:t> od</a:t>
            </a:r>
            <a:r>
              <a:rPr lang="en-IE" b="1" dirty="0">
                <a:solidFill>
                  <a:schemeClr val="tx1">
                    <a:lumMod val="75000"/>
                    <a:lumOff val="25000"/>
                  </a:schemeClr>
                </a:solidFill>
              </a:rPr>
              <a:t>‘Wreaking Ball’ </a:t>
            </a:r>
            <a:r>
              <a:rPr lang="pl-PL" b="1" dirty="0">
                <a:solidFill>
                  <a:schemeClr val="tx1">
                    <a:lumMod val="75000"/>
                    <a:lumOff val="25000"/>
                  </a:schemeClr>
                </a:solidFill>
              </a:rPr>
              <a:t>do</a:t>
            </a:r>
            <a:r>
              <a:rPr lang="en-IE" b="1" dirty="0">
                <a:solidFill>
                  <a:schemeClr val="tx1">
                    <a:lumMod val="75000"/>
                    <a:lumOff val="25000"/>
                  </a:schemeClr>
                </a:solidFill>
              </a:rPr>
              <a:t> ‘Monkey Business’ </a:t>
            </a:r>
          </a:p>
        </p:txBody>
      </p:sp>
      <p:sp>
        <p:nvSpPr>
          <p:cNvPr id="12" name="TextBox 11">
            <a:extLst>
              <a:ext uri="{FF2B5EF4-FFF2-40B4-BE49-F238E27FC236}">
                <a16:creationId xmlns:a16="http://schemas.microsoft.com/office/drawing/2014/main" id="{0FF44F9A-8B03-4EAF-8C95-8FE61813DF52}"/>
              </a:ext>
            </a:extLst>
          </p:cNvPr>
          <p:cNvSpPr txBox="1"/>
          <p:nvPr/>
        </p:nvSpPr>
        <p:spPr>
          <a:xfrm>
            <a:off x="6096000" y="6193005"/>
            <a:ext cx="5743074" cy="369332"/>
          </a:xfrm>
          <a:prstGeom prst="rect">
            <a:avLst/>
          </a:prstGeom>
          <a:solidFill>
            <a:schemeClr val="bg1"/>
          </a:solidFill>
        </p:spPr>
        <p:txBody>
          <a:bodyPr wrap="square" rtlCol="0">
            <a:spAutoFit/>
          </a:bodyPr>
          <a:lstStyle/>
          <a:p>
            <a:r>
              <a:rPr lang="pl-PL" b="1" dirty="0">
                <a:solidFill>
                  <a:schemeClr val="tx1">
                    <a:lumMod val="75000"/>
                    <a:lumOff val="25000"/>
                  </a:schemeClr>
                </a:solidFill>
              </a:rPr>
              <a:t>Wydarzenia w Pop kulturze</a:t>
            </a:r>
            <a:r>
              <a:rPr lang="en-IE" b="1" dirty="0">
                <a:solidFill>
                  <a:schemeClr val="tx1">
                    <a:lumMod val="75000"/>
                    <a:lumOff val="25000"/>
                  </a:schemeClr>
                </a:solidFill>
              </a:rPr>
              <a:t>, </a:t>
            </a:r>
            <a:r>
              <a:rPr lang="pl-PL" b="1" dirty="0">
                <a:solidFill>
                  <a:schemeClr val="tx1">
                    <a:lumMod val="75000"/>
                    <a:lumOff val="25000"/>
                  </a:schemeClr>
                </a:solidFill>
              </a:rPr>
              <a:t>premiery i jubileusze </a:t>
            </a:r>
            <a:r>
              <a:rPr lang="en-IE" b="1" dirty="0">
                <a:solidFill>
                  <a:schemeClr val="tx1">
                    <a:lumMod val="75000"/>
                    <a:lumOff val="25000"/>
                  </a:schemeClr>
                </a:solidFill>
              </a:rPr>
              <a:t>2019</a:t>
            </a:r>
          </a:p>
        </p:txBody>
      </p:sp>
      <p:sp>
        <p:nvSpPr>
          <p:cNvPr id="14" name="TextBox 13">
            <a:extLst>
              <a:ext uri="{FF2B5EF4-FFF2-40B4-BE49-F238E27FC236}">
                <a16:creationId xmlns:a16="http://schemas.microsoft.com/office/drawing/2014/main" id="{ACD039F5-F230-4691-B6E9-19C0E1198389}"/>
              </a:ext>
            </a:extLst>
          </p:cNvPr>
          <p:cNvSpPr txBox="1"/>
          <p:nvPr/>
        </p:nvSpPr>
        <p:spPr>
          <a:xfrm>
            <a:off x="352926" y="3042773"/>
            <a:ext cx="5743074" cy="369332"/>
          </a:xfrm>
          <a:prstGeom prst="rect">
            <a:avLst/>
          </a:prstGeom>
          <a:solidFill>
            <a:schemeClr val="bg1"/>
          </a:solidFill>
        </p:spPr>
        <p:txBody>
          <a:bodyPr wrap="square" rtlCol="0">
            <a:spAutoFit/>
          </a:bodyPr>
          <a:lstStyle/>
          <a:p>
            <a:r>
              <a:rPr lang="pl-PL" b="1" dirty="0">
                <a:solidFill>
                  <a:schemeClr val="tx1">
                    <a:lumMod val="75000"/>
                    <a:lumOff val="25000"/>
                  </a:schemeClr>
                </a:solidFill>
              </a:rPr>
              <a:t>Pop Kulturowe wydarzenia, premiery i jubileusze</a:t>
            </a:r>
            <a:r>
              <a:rPr lang="en-IE" b="1" dirty="0">
                <a:solidFill>
                  <a:schemeClr val="tx1">
                    <a:lumMod val="75000"/>
                    <a:lumOff val="25000"/>
                  </a:schemeClr>
                </a:solidFill>
              </a:rPr>
              <a:t> 2019</a:t>
            </a:r>
          </a:p>
        </p:txBody>
      </p:sp>
    </p:spTree>
    <p:extLst>
      <p:ext uri="{BB962C8B-B14F-4D97-AF65-F5344CB8AC3E}">
        <p14:creationId xmlns:p14="http://schemas.microsoft.com/office/powerpoint/2010/main" val="36015246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b="1" dirty="0"/>
              <a:t>16. Pomysłów Na Sklepy Działające Tymczasowo</a:t>
            </a:r>
            <a:endParaRPr lang="en-IE" b="1" dirty="0"/>
          </a:p>
          <a:p>
            <a:endParaRPr lang="en-IE" b="1"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726393"/>
            <a:ext cx="7288528" cy="4169140"/>
          </a:xfrm>
        </p:spPr>
        <p:txBody>
          <a:bodyPr/>
          <a:lstStyle/>
          <a:p>
            <a:pPr marL="0" indent="0">
              <a:buNone/>
            </a:pPr>
            <a:r>
              <a:rPr lang="pl-PL" sz="3000" b="1" dirty="0">
                <a:solidFill>
                  <a:srgbClr val="DA2128"/>
                </a:solidFill>
              </a:rPr>
              <a:t>11. Zadbaj o prawną stronę przedsięwzięcia.</a:t>
            </a:r>
            <a:endParaRPr lang="en-IE" sz="3000" b="1" dirty="0">
              <a:solidFill>
                <a:srgbClr val="DA2128"/>
              </a:solidFill>
            </a:endParaRPr>
          </a:p>
          <a:p>
            <a:pPr marL="0" indent="0">
              <a:buNone/>
            </a:pPr>
            <a:r>
              <a:rPr lang="pl-PL" sz="2300" dirty="0"/>
              <a:t>Podczas planowania startu swojego sklepu, warto jest zadbać o prawną stronę przedsięwzięcia. Pamiętaj, że do prowadzenia sklepu potrzebne są pozwolenia. Jeśli wynajmujesz przestrzeń, zapoznaj się z ograniczeniami </a:t>
            </a:r>
            <a:br>
              <a:rPr lang="pl-PL" sz="2300" dirty="0"/>
            </a:br>
            <a:r>
              <a:rPr lang="pl-PL" sz="2300" dirty="0"/>
              <a:t>w wykorzystaniu i modyfikacji powierzchni.</a:t>
            </a:r>
            <a:endParaRPr lang="en-IE" sz="2300" dirty="0"/>
          </a:p>
          <a:p>
            <a:pPr marL="0" indent="0">
              <a:spcBef>
                <a:spcPts val="0"/>
              </a:spcBef>
              <a:buNone/>
            </a:pPr>
            <a:r>
              <a:rPr lang="pl-PL" sz="3000" b="1" dirty="0">
                <a:solidFill>
                  <a:srgbClr val="1268B3"/>
                </a:solidFill>
              </a:rPr>
              <a:t>Jak zacząć</a:t>
            </a:r>
            <a:r>
              <a:rPr lang="en-IE" sz="3000" b="1" dirty="0">
                <a:solidFill>
                  <a:srgbClr val="1268B3"/>
                </a:solidFill>
              </a:rPr>
              <a:t>: </a:t>
            </a:r>
            <a:r>
              <a:rPr lang="pl-PL" sz="2300" dirty="0"/>
              <a:t>Jeśli testujesz dany pomysł na biznes, radzimy skorzystać ze znanej firmy która pomoże ci </a:t>
            </a:r>
            <a:br>
              <a:rPr lang="pl-PL" sz="2300" dirty="0"/>
            </a:br>
            <a:r>
              <a:rPr lang="pl-PL" sz="2300" dirty="0"/>
              <a:t>w rezerwacji znaku handlowego, pomoże zdecydować </a:t>
            </a:r>
            <a:br>
              <a:rPr lang="pl-PL" sz="2300" dirty="0"/>
            </a:br>
            <a:r>
              <a:rPr lang="pl-PL" sz="2300" dirty="0"/>
              <a:t>o formie przedsięwzięcia – spółka z ograniczoną odpowiedzialnością a korporacja, a także w zdobyciu licencji i niezbędnych pozwoleń.</a:t>
            </a:r>
            <a:endParaRPr lang="en-IE" sz="2300" dirty="0"/>
          </a:p>
          <a:p>
            <a:endParaRPr lang="en-IE" dirty="0"/>
          </a:p>
        </p:txBody>
      </p:sp>
      <p:pic>
        <p:nvPicPr>
          <p:cNvPr id="11266" name="Picture 2" descr="Image result for TRADE NAME IMAGES">
            <a:extLst>
              <a:ext uri="{FF2B5EF4-FFF2-40B4-BE49-F238E27FC236}">
                <a16:creationId xmlns:a16="http://schemas.microsoft.com/office/drawing/2014/main" id="{467E6046-0E06-486E-BF11-88872571C7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46796" y="2883440"/>
            <a:ext cx="4053526" cy="23195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49304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b="1" dirty="0"/>
              <a:t>16. Pomysłów Na Sklepy Działające Tymczasowo</a:t>
            </a:r>
            <a:endParaRPr lang="en-IE" b="1"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726393"/>
            <a:ext cx="10983835" cy="4169140"/>
          </a:xfrm>
        </p:spPr>
        <p:txBody>
          <a:bodyPr/>
          <a:lstStyle/>
          <a:p>
            <a:pPr marL="0" indent="0">
              <a:buNone/>
            </a:pPr>
            <a:r>
              <a:rPr lang="en-IE" sz="3000" b="1" dirty="0">
                <a:solidFill>
                  <a:srgbClr val="DA2128"/>
                </a:solidFill>
              </a:rPr>
              <a:t>13. </a:t>
            </a:r>
            <a:r>
              <a:rPr lang="pl-PL" sz="3000" b="1" dirty="0">
                <a:solidFill>
                  <a:srgbClr val="DA2128"/>
                </a:solidFill>
              </a:rPr>
              <a:t>Wykorzystaj Siłę Mediów Społecznościowych.</a:t>
            </a:r>
            <a:endParaRPr lang="en-IE" sz="3000" b="1" dirty="0">
              <a:solidFill>
                <a:srgbClr val="DA2128"/>
              </a:solidFill>
            </a:endParaRPr>
          </a:p>
          <a:p>
            <a:pPr marL="0" indent="0">
              <a:buNone/>
            </a:pPr>
            <a:r>
              <a:rPr lang="pl-PL" dirty="0"/>
              <a:t>Twój biznes powinien wykorzystać siłę mediów społecznościowych w prowadzeniu kampanii.</a:t>
            </a:r>
            <a:r>
              <a:rPr lang="en-IE" dirty="0"/>
              <a:t> </a:t>
            </a:r>
            <a:r>
              <a:rPr lang="pl-PL" dirty="0"/>
              <a:t>Można rozreklamować swój biznes tworząc rozgłos w mediach społecznościowych tuż przed otwarciem. Można też przeznaczyć fajne upominki dla osób, które opublikują na swoim profilu informacje o starcie twojego biznesu. Można też stworzyć </a:t>
            </a:r>
            <a:r>
              <a:rPr lang="pl-PL" dirty="0" err="1"/>
              <a:t>hashtag</a:t>
            </a:r>
            <a:r>
              <a:rPr lang="pl-PL" dirty="0"/>
              <a:t> dla wydarzenia i zaoferować uczestnikom specjalne zniżki na asortyment.</a:t>
            </a:r>
            <a:endParaRPr lang="en-IE" dirty="0"/>
          </a:p>
          <a:p>
            <a:pPr marL="0" indent="0">
              <a:lnSpc>
                <a:spcPct val="100000"/>
              </a:lnSpc>
              <a:spcBef>
                <a:spcPts val="600"/>
              </a:spcBef>
              <a:buNone/>
            </a:pPr>
            <a:r>
              <a:rPr lang="pl-PL" sz="2300" b="1" dirty="0">
                <a:solidFill>
                  <a:srgbClr val="1268B3"/>
                </a:solidFill>
              </a:rPr>
              <a:t>Jak zacząć</a:t>
            </a:r>
            <a:r>
              <a:rPr lang="en-IE" sz="2300" b="1" dirty="0">
                <a:solidFill>
                  <a:srgbClr val="1268B3"/>
                </a:solidFill>
              </a:rPr>
              <a:t>: </a:t>
            </a:r>
            <a:r>
              <a:rPr lang="pl-PL" sz="2300" dirty="0">
                <a:solidFill>
                  <a:schemeClr val="tx1">
                    <a:lumMod val="65000"/>
                    <a:lumOff val="35000"/>
                  </a:schemeClr>
                </a:solidFill>
              </a:rPr>
              <a:t>Aby wykorzystać media społecznościowe w promocji sklepu potrzebna jest kreatywność. Zbierz pomysły, skorzystaj z podpowiedzi swojego zespołu, a nawet rodziny i przyjaciół jak zwiększyć sprzedaż. Przeprowadź też badania na temat skutecznych strategii użycia mediów społecznościowych. Aby zaoszczędzić, skorzystaj z narzędzi internetowych.</a:t>
            </a:r>
            <a:endParaRPr lang="en-IE" sz="2300" dirty="0">
              <a:solidFill>
                <a:schemeClr val="tx1">
                  <a:lumMod val="65000"/>
                  <a:lumOff val="35000"/>
                </a:schemeClr>
              </a:solidFill>
            </a:endParaRPr>
          </a:p>
          <a:p>
            <a:endParaRPr lang="en-IE" dirty="0"/>
          </a:p>
        </p:txBody>
      </p:sp>
    </p:spTree>
    <p:extLst>
      <p:ext uri="{BB962C8B-B14F-4D97-AF65-F5344CB8AC3E}">
        <p14:creationId xmlns:p14="http://schemas.microsoft.com/office/powerpoint/2010/main" val="287062443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b="1" dirty="0"/>
              <a:t>16. Pomysłów Na Sklepy Działające Tymczasowo</a:t>
            </a:r>
            <a:endParaRPr lang="en-IE" b="1" dirty="0"/>
          </a:p>
        </p:txBody>
      </p:sp>
      <p:pic>
        <p:nvPicPr>
          <p:cNvPr id="2" name="Picture 1">
            <a:extLst>
              <a:ext uri="{FF2B5EF4-FFF2-40B4-BE49-F238E27FC236}">
                <a16:creationId xmlns:a16="http://schemas.microsoft.com/office/drawing/2014/main" id="{9B25A9A7-2DE5-4496-BCB4-5690E060888A}"/>
              </a:ext>
            </a:extLst>
          </p:cNvPr>
          <p:cNvPicPr>
            <a:picLocks noChangeAspect="1"/>
          </p:cNvPicPr>
          <p:nvPr/>
        </p:nvPicPr>
        <p:blipFill>
          <a:blip r:embed="rId2"/>
          <a:stretch>
            <a:fillRect/>
          </a:stretch>
        </p:blipFill>
        <p:spPr>
          <a:xfrm>
            <a:off x="2787116" y="2057263"/>
            <a:ext cx="6617768" cy="4169140"/>
          </a:xfrm>
          <a:prstGeom prst="rect">
            <a:avLst/>
          </a:prstGeom>
        </p:spPr>
      </p:pic>
    </p:spTree>
    <p:extLst>
      <p:ext uri="{BB962C8B-B14F-4D97-AF65-F5344CB8AC3E}">
        <p14:creationId xmlns:p14="http://schemas.microsoft.com/office/powerpoint/2010/main" val="95118324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fontScale="77500" lnSpcReduction="20000"/>
          </a:bodyPr>
          <a:lstStyle/>
          <a:p>
            <a:r>
              <a:rPr lang="pl-PL" b="1" dirty="0"/>
              <a:t>16. Pomysłów Na Sklepy Działające Tymczasowo</a:t>
            </a:r>
            <a:endParaRPr lang="en-IE" b="1"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726393"/>
            <a:ext cx="10983835" cy="4169140"/>
          </a:xfrm>
        </p:spPr>
        <p:txBody>
          <a:bodyPr/>
          <a:lstStyle/>
          <a:p>
            <a:pPr marL="0" indent="0">
              <a:buNone/>
            </a:pPr>
            <a:r>
              <a:rPr lang="en-IE" sz="3200" b="1" dirty="0">
                <a:solidFill>
                  <a:srgbClr val="DA2128"/>
                </a:solidFill>
              </a:rPr>
              <a:t>14. </a:t>
            </a:r>
            <a:r>
              <a:rPr lang="pl-PL" sz="3200" b="1" dirty="0">
                <a:solidFill>
                  <a:srgbClr val="DA2128"/>
                </a:solidFill>
              </a:rPr>
              <a:t>Współpraca z Firmami i Oferowanie Próbek Produktów</a:t>
            </a:r>
            <a:endParaRPr lang="en-IE" sz="3200" b="1" dirty="0">
              <a:solidFill>
                <a:srgbClr val="DA2128"/>
              </a:solidFill>
            </a:endParaRPr>
          </a:p>
          <a:p>
            <a:pPr marL="0" indent="0">
              <a:buNone/>
            </a:pPr>
            <a:r>
              <a:rPr lang="pl-PL" dirty="0"/>
              <a:t>Partnerstwo z firmami o podobnym profilu może pomóc w dotarciu do rynku docelowego.</a:t>
            </a:r>
            <a:endParaRPr lang="en-IE" dirty="0"/>
          </a:p>
          <a:p>
            <a:pPr marL="0" indent="0">
              <a:buNone/>
            </a:pPr>
            <a:r>
              <a:rPr lang="en-IE" sz="3200" b="1" dirty="0">
                <a:solidFill>
                  <a:srgbClr val="DA2128"/>
                </a:solidFill>
              </a:rPr>
              <a:t>15. </a:t>
            </a:r>
            <a:r>
              <a:rPr lang="pl-PL" sz="3200" b="1" dirty="0">
                <a:solidFill>
                  <a:srgbClr val="DA2128"/>
                </a:solidFill>
              </a:rPr>
              <a:t>Demonstracja produktu i usług</a:t>
            </a:r>
            <a:endParaRPr lang="en-IE" sz="3200" b="1" dirty="0">
              <a:solidFill>
                <a:srgbClr val="DA2128"/>
              </a:solidFill>
            </a:endParaRPr>
          </a:p>
          <a:p>
            <a:pPr marL="0" indent="0">
              <a:buNone/>
            </a:pPr>
            <a:r>
              <a:rPr lang="pl-PL" dirty="0"/>
              <a:t>Nawet w erze sklepów online czy prezentacji wideo, wielu klientów chciałoby zobaczyć fizyczny produkt zanim dokonają zakupu. Dzięki tej podstawowej potrzebie twoje przedsięwzięcie ma możliwość przedstawienia się jako takie, które odpowiada na każde pytanie czy wątpliwość odnośnie produktu, jakie mogą mieć klienci.</a:t>
            </a:r>
            <a:endParaRPr lang="en-IE" dirty="0"/>
          </a:p>
        </p:txBody>
      </p:sp>
    </p:spTree>
    <p:extLst>
      <p:ext uri="{BB962C8B-B14F-4D97-AF65-F5344CB8AC3E}">
        <p14:creationId xmlns:p14="http://schemas.microsoft.com/office/powerpoint/2010/main" val="42636814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F5C5E13-41C7-497C-B329-B58B4D0885D7}"/>
              </a:ext>
            </a:extLst>
          </p:cNvPr>
          <p:cNvPicPr>
            <a:picLocks noChangeAspect="1"/>
          </p:cNvPicPr>
          <p:nvPr/>
        </p:nvPicPr>
        <p:blipFill>
          <a:blip r:embed="rId2"/>
          <a:stretch>
            <a:fillRect/>
          </a:stretch>
        </p:blipFill>
        <p:spPr>
          <a:xfrm>
            <a:off x="0" y="62384"/>
            <a:ext cx="12191999" cy="6733231"/>
          </a:xfrm>
          <a:prstGeom prst="rect">
            <a:avLst/>
          </a:prstGeom>
        </p:spPr>
      </p:pic>
    </p:spTree>
    <p:extLst>
      <p:ext uri="{BB962C8B-B14F-4D97-AF65-F5344CB8AC3E}">
        <p14:creationId xmlns:p14="http://schemas.microsoft.com/office/powerpoint/2010/main" val="144155769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a:xfrm rot="285998">
            <a:off x="394963" y="785896"/>
            <a:ext cx="5664057" cy="716025"/>
          </a:xfrm>
        </p:spPr>
        <p:txBody>
          <a:bodyPr>
            <a:normAutofit fontScale="77500" lnSpcReduction="20000"/>
          </a:bodyPr>
          <a:lstStyle/>
          <a:p>
            <a:r>
              <a:rPr lang="pl-PL" b="1" dirty="0"/>
              <a:t>16. Pomysłów Na Sklepy Działające Tymczasowo</a:t>
            </a:r>
            <a:endParaRPr lang="en-IE" b="1"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375008" y="1755367"/>
            <a:ext cx="5874964" cy="4169140"/>
          </a:xfrm>
        </p:spPr>
        <p:txBody>
          <a:bodyPr/>
          <a:lstStyle/>
          <a:p>
            <a:pPr marL="0" indent="0">
              <a:spcBef>
                <a:spcPts val="0"/>
              </a:spcBef>
              <a:buNone/>
            </a:pPr>
            <a:r>
              <a:rPr lang="en-IE" sz="2800" b="1" dirty="0">
                <a:solidFill>
                  <a:srgbClr val="DA2128"/>
                </a:solidFill>
              </a:rPr>
              <a:t>16. </a:t>
            </a:r>
            <a:r>
              <a:rPr lang="en-IE" dirty="0">
                <a:hlinkClick r:id="rId2"/>
              </a:rPr>
              <a:t>SUMUP</a:t>
            </a:r>
            <a:r>
              <a:rPr lang="en-IE" dirty="0"/>
              <a:t> (POS). </a:t>
            </a:r>
            <a:r>
              <a:rPr lang="en-IE" dirty="0" err="1"/>
              <a:t>SumUp</a:t>
            </a:r>
            <a:r>
              <a:rPr lang="en-IE" dirty="0"/>
              <a:t> </a:t>
            </a:r>
            <a:r>
              <a:rPr lang="pl-PL" dirty="0"/>
              <a:t>to wiodący </a:t>
            </a:r>
            <a:br>
              <a:rPr lang="pl-PL" dirty="0"/>
            </a:br>
            <a:r>
              <a:rPr lang="pl-PL" dirty="0"/>
              <a:t>w Europie dostawca </a:t>
            </a:r>
            <a:r>
              <a:rPr lang="pl-PL" dirty="0" err="1"/>
              <a:t>mPOS</a:t>
            </a:r>
            <a:r>
              <a:rPr lang="pl-PL" dirty="0"/>
              <a:t> (mobilnych terminali płatniczych), mający pomóc światu szerzej wprowadzić płatności kartą. W celu zwiększenia sprzedaży potrzebna jest skuteczna strategia przyjmowania płatności. System </a:t>
            </a:r>
            <a:r>
              <a:rPr lang="pl-PL" dirty="0" err="1"/>
              <a:t>mPOS</a:t>
            </a:r>
            <a:r>
              <a:rPr lang="pl-PL" dirty="0"/>
              <a:t> od SUMUP oferuje możliwość płacenia kartą kredytową z użyciem iPada </a:t>
            </a:r>
            <a:br>
              <a:rPr lang="pl-PL" dirty="0"/>
            </a:br>
            <a:r>
              <a:rPr lang="pl-PL" dirty="0"/>
              <a:t>i mając połączenie z Internetem przesyła twoje dane do chmury. Oferowana przez nich „kieszonkowa” aplikacja pozwala za darmo sprawdzić poziom sprzedaży i inne ważne informacje.</a:t>
            </a:r>
            <a:endParaRPr lang="en-IE" dirty="0"/>
          </a:p>
        </p:txBody>
      </p:sp>
      <p:sp>
        <p:nvSpPr>
          <p:cNvPr id="3" name="TextBox 2">
            <a:extLst>
              <a:ext uri="{FF2B5EF4-FFF2-40B4-BE49-F238E27FC236}">
                <a16:creationId xmlns:a16="http://schemas.microsoft.com/office/drawing/2014/main" id="{B8EF8958-7832-44F6-84FC-BD596B4A56CD}"/>
              </a:ext>
            </a:extLst>
          </p:cNvPr>
          <p:cNvSpPr txBox="1"/>
          <p:nvPr/>
        </p:nvSpPr>
        <p:spPr>
          <a:xfrm>
            <a:off x="4023932" y="6239950"/>
            <a:ext cx="6722625" cy="369332"/>
          </a:xfrm>
          <a:prstGeom prst="rect">
            <a:avLst/>
          </a:prstGeom>
          <a:noFill/>
        </p:spPr>
        <p:txBody>
          <a:bodyPr wrap="square" rtlCol="0">
            <a:spAutoFit/>
          </a:bodyPr>
          <a:lstStyle/>
          <a:p>
            <a:r>
              <a:rPr lang="en-IE" dirty="0">
                <a:hlinkClick r:id="rId3"/>
              </a:rPr>
              <a:t>https://fitsmallbusiness.com/pop-up-shop-ideas/</a:t>
            </a:r>
            <a:endParaRPr lang="en-IE" dirty="0"/>
          </a:p>
        </p:txBody>
      </p:sp>
      <p:pic>
        <p:nvPicPr>
          <p:cNvPr id="10242" name="Picture 2" descr="Image result for sum up">
            <a:extLst>
              <a:ext uri="{FF2B5EF4-FFF2-40B4-BE49-F238E27FC236}">
                <a16:creationId xmlns:a16="http://schemas.microsoft.com/office/drawing/2014/main" id="{B1185ABC-7F48-4E2A-980C-0A94173E493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599" r="11473"/>
          <a:stretch/>
        </p:blipFill>
        <p:spPr bwMode="auto">
          <a:xfrm>
            <a:off x="6557937" y="2406320"/>
            <a:ext cx="5084168" cy="28672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16554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271237" y="1926699"/>
            <a:ext cx="5492547" cy="4061001"/>
          </a:xfrm>
        </p:spPr>
        <p:txBody>
          <a:bodyPr/>
          <a:lstStyle/>
          <a:p>
            <a:pPr lvl="0">
              <a:buClr>
                <a:schemeClr val="bg1"/>
              </a:buClr>
            </a:pPr>
            <a:r>
              <a:rPr lang="pl-PL" dirty="0"/>
              <a:t>Określenie rynku docelowego jest niezbędne, aby opracować strategie rozwoju i komunikacji. W tym rozdziale dowiesz się, w jaki sposób określić, gdzie leży ten rynek, kto do niego należy i jak do niego dotrzeć oraz dlaczego ten etap jest taki ważny.</a:t>
            </a:r>
            <a:endParaRPr lang="en-US" dirty="0"/>
          </a:p>
          <a:p>
            <a:pPr lvl="0">
              <a:buClr>
                <a:schemeClr val="bg1"/>
              </a:buClr>
            </a:pPr>
            <a:r>
              <a:rPr lang="pl-PL" dirty="0"/>
              <a:t>Następnie dowiesz się, jak zaprojektować swoje przedsięwzięcie pod ten wybrany rynek. W tym konkretnym wypadku zaczniemy od tworzenia bloga.</a:t>
            </a:r>
            <a:endParaRPr lang="en-US" dirty="0"/>
          </a:p>
        </p:txBody>
      </p:sp>
      <p:sp>
        <p:nvSpPr>
          <p:cNvPr id="3" name="Text Placeholder 2"/>
          <p:cNvSpPr>
            <a:spLocks noGrp="1"/>
          </p:cNvSpPr>
          <p:nvPr>
            <p:ph type="body" sz="quarter" idx="10"/>
          </p:nvPr>
        </p:nvSpPr>
        <p:spPr>
          <a:xfrm rot="256793">
            <a:off x="592302" y="614702"/>
            <a:ext cx="4670496" cy="919928"/>
          </a:xfrm>
        </p:spPr>
        <p:txBody>
          <a:bodyPr anchor="ctr">
            <a:normAutofit fontScale="62500" lnSpcReduction="20000"/>
          </a:bodyPr>
          <a:lstStyle/>
          <a:p>
            <a:r>
              <a:rPr lang="pl-PL" b="1" dirty="0">
                <a:solidFill>
                  <a:schemeClr val="accent5">
                    <a:lumMod val="75000"/>
                  </a:schemeClr>
                </a:solidFill>
              </a:rPr>
              <a:t>Opracowanie Biznesu w Pop Kulturze na Określony Rynek</a:t>
            </a:r>
            <a:endParaRPr lang="en-US" b="1" dirty="0">
              <a:solidFill>
                <a:schemeClr val="accent5">
                  <a:lumMod val="75000"/>
                </a:schemeClr>
              </a:solidFill>
            </a:endParaRPr>
          </a:p>
        </p:txBody>
      </p:sp>
      <p:pic>
        <p:nvPicPr>
          <p:cNvPr id="5" name="Picture Placeholder 4"/>
          <p:cNvPicPr>
            <a:picLocks noGrp="1" noChangeAspect="1"/>
          </p:cNvPicPr>
          <p:nvPr>
            <p:ph type="pic" sz="quarter" idx="24"/>
          </p:nvPr>
        </p:nvPicPr>
        <p:blipFill rotWithShape="1">
          <a:blip r:embed="rId2">
            <a:extLst>
              <a:ext uri="{28A0092B-C50C-407E-A947-70E740481C1C}">
                <a14:useLocalDpi xmlns:a14="http://schemas.microsoft.com/office/drawing/2010/main" val="0"/>
              </a:ext>
            </a:extLst>
          </a:blip>
          <a:srcRect l="1740" t="-204" r="36140" b="204"/>
          <a:stretch/>
        </p:blipFill>
        <p:spPr/>
      </p:pic>
    </p:spTree>
    <p:extLst>
      <p:ext uri="{BB962C8B-B14F-4D97-AF65-F5344CB8AC3E}">
        <p14:creationId xmlns:p14="http://schemas.microsoft.com/office/powerpoint/2010/main" val="15079715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522495" y="1734149"/>
            <a:ext cx="11294498" cy="4169140"/>
          </a:xfrm>
        </p:spPr>
        <p:txBody>
          <a:bodyPr/>
          <a:lstStyle/>
          <a:p>
            <a:pPr marL="0" indent="0">
              <a:buNone/>
            </a:pPr>
            <a:r>
              <a:rPr lang="pl-PL" sz="3200" b="1" dirty="0">
                <a:solidFill>
                  <a:srgbClr val="DA2128"/>
                </a:solidFill>
              </a:rPr>
              <a:t>Przestrzeń Biurowa</a:t>
            </a:r>
            <a:endParaRPr lang="en-IE" sz="3200" b="1" dirty="0">
              <a:solidFill>
                <a:srgbClr val="DA2128"/>
              </a:solidFill>
            </a:endParaRPr>
          </a:p>
          <a:p>
            <a:r>
              <a:rPr lang="pl-PL" sz="2600" dirty="0"/>
              <a:t>W tym biznesie posiadanie lub wynajmowanie własnej powierzchni nie jest konieczne. Jeśli jednak chcesz mieć więcej przestrzeni, lub spokój jaki daje biuro, można je wynająć w rozsądnej cenie.</a:t>
            </a:r>
            <a:endParaRPr lang="en-IE" sz="2600" dirty="0"/>
          </a:p>
          <a:p>
            <a:r>
              <a:rPr lang="pl-PL" sz="2600" dirty="0"/>
              <a:t>Można też zarejestrować swój biznes na adres domowy i korzystać z przestrzeni biurowej jaką zapewniają społeczności biznesowe w całym kraju.</a:t>
            </a:r>
            <a:r>
              <a:rPr lang="en-IE" sz="2600" dirty="0"/>
              <a:t> </a:t>
            </a:r>
            <a:r>
              <a:rPr lang="pl-PL" sz="2600" dirty="0"/>
              <a:t>Dla przykładu</a:t>
            </a:r>
            <a:r>
              <a:rPr lang="en-IE" sz="2600" dirty="0"/>
              <a:t>, </a:t>
            </a:r>
            <a:r>
              <a:rPr lang="en-IE" sz="2600" dirty="0">
                <a:hlinkClick r:id="rId2"/>
              </a:rPr>
              <a:t>Bank of Ireland</a:t>
            </a:r>
            <a:r>
              <a:rPr lang="en-IE" sz="2600" dirty="0"/>
              <a:t> </a:t>
            </a:r>
            <a:r>
              <a:rPr lang="pl-PL" sz="2600" dirty="0"/>
              <a:t>w swoich głównych placówkach udostępnia przestrzeń biurową za darmo</a:t>
            </a:r>
            <a:r>
              <a:rPr lang="en-IE" sz="2600" dirty="0"/>
              <a:t> – </a:t>
            </a:r>
            <a:r>
              <a:rPr lang="pl-PL" sz="2600" dirty="0"/>
              <a:t>trzy punkty są w Dublinie</a:t>
            </a:r>
            <a:r>
              <a:rPr lang="en-IE" sz="2600" dirty="0"/>
              <a:t>, </a:t>
            </a:r>
            <a:r>
              <a:rPr lang="pl-PL" sz="2600" dirty="0"/>
              <a:t>jedna w </a:t>
            </a:r>
            <a:r>
              <a:rPr lang="en-IE" sz="2600" dirty="0"/>
              <a:t>Cork </a:t>
            </a:r>
            <a:r>
              <a:rPr lang="pl-PL" sz="2600" dirty="0"/>
              <a:t>i jedna</a:t>
            </a:r>
            <a:br>
              <a:rPr lang="pl-PL" sz="2600" dirty="0"/>
            </a:br>
            <a:r>
              <a:rPr lang="pl-PL" sz="2600" dirty="0"/>
              <a:t>w </a:t>
            </a:r>
            <a:r>
              <a:rPr lang="en-IE" sz="2600" dirty="0">
                <a:hlinkClick r:id="rId3"/>
              </a:rPr>
              <a:t>Limerick</a:t>
            </a:r>
            <a:r>
              <a:rPr lang="en-IE" sz="2600" dirty="0"/>
              <a:t>.</a:t>
            </a:r>
          </a:p>
          <a:p>
            <a:endParaRPr lang="en-IE" dirty="0"/>
          </a:p>
        </p:txBody>
      </p:sp>
      <p:sp>
        <p:nvSpPr>
          <p:cNvPr id="4" name="Text Placeholder 4">
            <a:extLst>
              <a:ext uri="{FF2B5EF4-FFF2-40B4-BE49-F238E27FC236}">
                <a16:creationId xmlns:a16="http://schemas.microsoft.com/office/drawing/2014/main" id="{E416F3B7-7931-4552-8732-816684B6A721}"/>
              </a:ext>
            </a:extLst>
          </p:cNvPr>
          <p:cNvSpPr>
            <a:spLocks noGrp="1"/>
          </p:cNvSpPr>
          <p:nvPr>
            <p:ph type="body" sz="quarter" idx="10"/>
          </p:nvPr>
        </p:nvSpPr>
        <p:spPr>
          <a:xfrm rot="285998">
            <a:off x="399430" y="668945"/>
            <a:ext cx="5865508" cy="831922"/>
          </a:xfrm>
        </p:spPr>
        <p:txBody>
          <a:bodyPr>
            <a:normAutofit lnSpcReduction="10000"/>
          </a:bodyPr>
          <a:lstStyle/>
          <a:p>
            <a:r>
              <a:rPr lang="pl-PL" sz="2800" b="1" dirty="0"/>
              <a:t>Tworzenie Biznesu z Ograniczonym Budżetem</a:t>
            </a:r>
            <a:endParaRPr lang="en-US" sz="2800" b="1" dirty="0"/>
          </a:p>
          <a:p>
            <a:pPr algn="ctr"/>
            <a:endParaRPr lang="en-IE" sz="2800" b="1" dirty="0"/>
          </a:p>
        </p:txBody>
      </p:sp>
    </p:spTree>
    <p:extLst>
      <p:ext uri="{BB962C8B-B14F-4D97-AF65-F5344CB8AC3E}">
        <p14:creationId xmlns:p14="http://schemas.microsoft.com/office/powerpoint/2010/main" val="406088270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FAC353C-8D55-4713-84FB-F23B268BE905}"/>
              </a:ext>
            </a:extLst>
          </p:cNvPr>
          <p:cNvSpPr>
            <a:spLocks noGrp="1"/>
          </p:cNvSpPr>
          <p:nvPr>
            <p:ph type="body" sz="quarter" idx="10"/>
          </p:nvPr>
        </p:nvSpPr>
        <p:spPr>
          <a:xfrm rot="285998">
            <a:off x="302151" y="659802"/>
            <a:ext cx="6165594" cy="802429"/>
          </a:xfrm>
        </p:spPr>
        <p:txBody>
          <a:bodyPr>
            <a:noAutofit/>
          </a:bodyPr>
          <a:lstStyle/>
          <a:p>
            <a:r>
              <a:rPr lang="pl-PL" sz="2800" b="1" dirty="0"/>
              <a:t>Tworzenie Biznesu z Ograniczonym Budżetem</a:t>
            </a:r>
            <a:endParaRPr lang="en-US" sz="2800" b="1" dirty="0"/>
          </a:p>
          <a:p>
            <a:pPr algn="ctr"/>
            <a:endParaRPr lang="en-IE" sz="2800" dirty="0"/>
          </a:p>
        </p:txBody>
      </p:sp>
      <p:sp>
        <p:nvSpPr>
          <p:cNvPr id="3" name="Text Placeholder 2">
            <a:extLst>
              <a:ext uri="{FF2B5EF4-FFF2-40B4-BE49-F238E27FC236}">
                <a16:creationId xmlns:a16="http://schemas.microsoft.com/office/drawing/2014/main" id="{28F500A0-E4C3-4038-B5EA-9FC430B93300}"/>
              </a:ext>
            </a:extLst>
          </p:cNvPr>
          <p:cNvSpPr>
            <a:spLocks noGrp="1"/>
          </p:cNvSpPr>
          <p:nvPr>
            <p:ph type="body" sz="quarter" idx="20"/>
          </p:nvPr>
        </p:nvSpPr>
        <p:spPr>
          <a:xfrm>
            <a:off x="658269" y="2120067"/>
            <a:ext cx="6552829" cy="4169140"/>
          </a:xfrm>
        </p:spPr>
        <p:txBody>
          <a:bodyPr/>
          <a:lstStyle/>
          <a:p>
            <a:pPr marL="0" indent="0">
              <a:buNone/>
            </a:pPr>
            <a:r>
              <a:rPr lang="pl-PL" sz="3200" b="1" dirty="0">
                <a:solidFill>
                  <a:srgbClr val="DA2128"/>
                </a:solidFill>
              </a:rPr>
              <a:t>Przestrzeń Biurowa</a:t>
            </a:r>
            <a:endParaRPr lang="en-IE" sz="3200" b="1" dirty="0">
              <a:solidFill>
                <a:srgbClr val="DA2128"/>
              </a:solidFill>
            </a:endParaRPr>
          </a:p>
          <a:p>
            <a:pPr marL="0" indent="0">
              <a:buNone/>
            </a:pPr>
            <a:r>
              <a:rPr lang="pl-PL" sz="2600" dirty="0"/>
              <a:t>Jeśli zamierzasz działać w ramach organizacji, powinieneś pomyśleć o nabyciu biurka współdzielonego, lub przestrzeni biurowej oferowanej przez organizację, pozwala to na pracę w podróży, lub po prostu wsparcie organizacji przedsiębiorców stworzonej przez start-</a:t>
            </a:r>
            <a:r>
              <a:rPr lang="pl-PL" sz="2600" dirty="0" err="1"/>
              <a:t>upy</a:t>
            </a:r>
            <a:r>
              <a:rPr lang="pl-PL" sz="2600" dirty="0"/>
              <a:t> w Irlandii. Na tej stronie znajdziesz ich listę </a:t>
            </a:r>
            <a:r>
              <a:rPr lang="en-IE" sz="2600" dirty="0">
                <a:hlinkClick r:id="rId2"/>
              </a:rPr>
              <a:t>coworking.ie</a:t>
            </a:r>
            <a:r>
              <a:rPr lang="en-IE" sz="2600" dirty="0"/>
              <a:t>. </a:t>
            </a:r>
          </a:p>
          <a:p>
            <a:endParaRPr lang="en-IE" dirty="0"/>
          </a:p>
        </p:txBody>
      </p:sp>
      <p:pic>
        <p:nvPicPr>
          <p:cNvPr id="4" name="Picture 4" descr="Shop Knoll Office Furniture for Small and Medium Businesses">
            <a:extLst>
              <a:ext uri="{FF2B5EF4-FFF2-40B4-BE49-F238E27FC236}">
                <a16:creationId xmlns:a16="http://schemas.microsoft.com/office/drawing/2014/main" id="{489D4CDA-A54B-484F-9212-9F04BEB0ACE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8251" r="10701"/>
          <a:stretch/>
        </p:blipFill>
        <p:spPr bwMode="auto">
          <a:xfrm>
            <a:off x="7211098" y="2639837"/>
            <a:ext cx="4696288" cy="27391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09034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7" y="1717864"/>
            <a:ext cx="10955663" cy="4169140"/>
          </a:xfrm>
        </p:spPr>
        <p:txBody>
          <a:bodyPr/>
          <a:lstStyle/>
          <a:p>
            <a:pPr marL="0" indent="0">
              <a:buNone/>
            </a:pPr>
            <a:r>
              <a:rPr lang="pl-PL" sz="2900" b="1" dirty="0">
                <a:solidFill>
                  <a:srgbClr val="DA2128"/>
                </a:solidFill>
              </a:rPr>
              <a:t>Usługi Księgowe.</a:t>
            </a:r>
            <a:endParaRPr lang="en-IE" sz="2900" b="1" dirty="0">
              <a:solidFill>
                <a:srgbClr val="DA2128"/>
              </a:solidFill>
            </a:endParaRPr>
          </a:p>
          <a:p>
            <a:pPr marL="0" indent="0">
              <a:buNone/>
            </a:pPr>
            <a:r>
              <a:rPr lang="pl-PL" sz="2500" dirty="0"/>
              <a:t>Jesteś dobry/dobra w liczbach i chcesz prowadzić księgowość w zaciszu domowym?</a:t>
            </a:r>
            <a:r>
              <a:rPr lang="en-IE" sz="2500" dirty="0"/>
              <a:t> </a:t>
            </a:r>
            <a:r>
              <a:rPr lang="pl-PL" sz="2500" dirty="0"/>
              <a:t>Do tego nie trzeba być dyplomowanym księgowym, ale trzeba mieć w tym doświadczenie.</a:t>
            </a:r>
            <a:r>
              <a:rPr lang="en-IE" sz="2500" dirty="0"/>
              <a:t> </a:t>
            </a:r>
            <a:r>
              <a:rPr lang="pl-PL" sz="2500" dirty="0"/>
              <a:t>W sieci można znaleźć wiele </a:t>
            </a:r>
            <a:r>
              <a:rPr lang="pl-PL" sz="2500" dirty="0">
                <a:hlinkClick r:id="rId2"/>
              </a:rPr>
              <a:t>darmowych programów do wypełnienia faktur</a:t>
            </a:r>
            <a:r>
              <a:rPr lang="pl-PL" sz="2500" dirty="0"/>
              <a:t>, takich jak</a:t>
            </a:r>
            <a:r>
              <a:rPr lang="en-IE" sz="2500" dirty="0"/>
              <a:t> </a:t>
            </a:r>
            <a:r>
              <a:rPr lang="en-IE" sz="2500" dirty="0">
                <a:hlinkClick r:id="rId3"/>
              </a:rPr>
              <a:t>Sighted.com </a:t>
            </a:r>
            <a:r>
              <a:rPr lang="pl-PL" sz="2500" dirty="0"/>
              <a:t>czy narzędzie do płatności online </a:t>
            </a:r>
            <a:r>
              <a:rPr lang="en-IE" sz="2500" dirty="0">
                <a:hlinkClick r:id="rId4"/>
              </a:rPr>
              <a:t>Due.com</a:t>
            </a:r>
            <a:r>
              <a:rPr lang="en-IE" sz="2500" dirty="0"/>
              <a:t>. </a:t>
            </a:r>
            <a:r>
              <a:rPr lang="pl-PL" sz="2500" dirty="0"/>
              <a:t>Wśród twoich ofert mogą się znaleźć: prowadzenie bilansów, oświadczeń majątkowych czy sprawozdań.</a:t>
            </a:r>
            <a:endParaRPr lang="en-IE" sz="2500" dirty="0"/>
          </a:p>
          <a:p>
            <a:pPr marL="0" indent="0">
              <a:buNone/>
            </a:pPr>
            <a:r>
              <a:rPr lang="pl-PL" sz="2500" b="1" dirty="0">
                <a:solidFill>
                  <a:srgbClr val="DA2128"/>
                </a:solidFill>
              </a:rPr>
              <a:t>Załóż konto na </a:t>
            </a:r>
            <a:r>
              <a:rPr lang="en-IE" sz="2500" b="1" dirty="0">
                <a:solidFill>
                  <a:srgbClr val="DA2128"/>
                </a:solidFill>
              </a:rPr>
              <a:t>Google My Business </a:t>
            </a:r>
            <a:endParaRPr lang="pl-PL" sz="2500" b="1" dirty="0">
              <a:solidFill>
                <a:srgbClr val="DA2128"/>
              </a:solidFill>
            </a:endParaRPr>
          </a:p>
          <a:p>
            <a:pPr marL="0" indent="0">
              <a:buNone/>
            </a:pPr>
            <a:r>
              <a:rPr lang="pl-PL" sz="2500" dirty="0"/>
              <a:t>Jeśli chcesz, aby twoje ogłoszenie pokazało się w wyszukiwaniu lokalnym, musisz mieć konto w </a:t>
            </a:r>
            <a:r>
              <a:rPr lang="en-IE" sz="2500" dirty="0">
                <a:hlinkClick r:id="rId5"/>
              </a:rPr>
              <a:t>Google My Business</a:t>
            </a:r>
            <a:r>
              <a:rPr lang="en-IE" sz="2500" dirty="0"/>
              <a:t>. </a:t>
            </a:r>
            <a:r>
              <a:rPr lang="pl-PL" sz="2500" dirty="0"/>
              <a:t>Dzięki temu twoje ogłoszenie będzie się pojawiać nie tylko w wyszukiwarce, ale także w Google </a:t>
            </a:r>
            <a:r>
              <a:rPr lang="pl-PL" sz="2500" dirty="0" err="1"/>
              <a:t>Maps</a:t>
            </a:r>
            <a:r>
              <a:rPr lang="pl-PL" sz="2500" dirty="0"/>
              <a:t> i Google+.</a:t>
            </a:r>
            <a:endParaRPr lang="en-IE" sz="2500" dirty="0"/>
          </a:p>
          <a:p>
            <a:endParaRPr lang="en-IE" sz="2600" dirty="0"/>
          </a:p>
        </p:txBody>
      </p:sp>
      <p:sp>
        <p:nvSpPr>
          <p:cNvPr id="4" name="Text Placeholder 4">
            <a:extLst>
              <a:ext uri="{FF2B5EF4-FFF2-40B4-BE49-F238E27FC236}">
                <a16:creationId xmlns:a16="http://schemas.microsoft.com/office/drawing/2014/main" id="{17268037-81F7-454D-85D1-190BEABB12A4}"/>
              </a:ext>
            </a:extLst>
          </p:cNvPr>
          <p:cNvSpPr>
            <a:spLocks noGrp="1"/>
          </p:cNvSpPr>
          <p:nvPr>
            <p:ph type="body" sz="quarter" idx="10"/>
          </p:nvPr>
        </p:nvSpPr>
        <p:spPr>
          <a:xfrm rot="285998">
            <a:off x="399430" y="668945"/>
            <a:ext cx="5865508" cy="831922"/>
          </a:xfrm>
        </p:spPr>
        <p:txBody>
          <a:bodyPr>
            <a:normAutofit fontScale="92500" lnSpcReduction="10000"/>
          </a:bodyPr>
          <a:lstStyle/>
          <a:p>
            <a:r>
              <a:rPr lang="pl-PL" sz="3000" b="1" dirty="0"/>
              <a:t>Tworzenie Biznesu z Ograniczonym Budżetem</a:t>
            </a:r>
            <a:endParaRPr lang="en-US" sz="3000" b="1" dirty="0"/>
          </a:p>
          <a:p>
            <a:pPr algn="ctr"/>
            <a:endParaRPr lang="en-IE" b="1" dirty="0"/>
          </a:p>
        </p:txBody>
      </p:sp>
    </p:spTree>
    <p:extLst>
      <p:ext uri="{BB962C8B-B14F-4D97-AF65-F5344CB8AC3E}">
        <p14:creationId xmlns:p14="http://schemas.microsoft.com/office/powerpoint/2010/main" val="89951766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E05B6CA-EB94-624C-84CA-4A68E78011DA}"/>
              </a:ext>
            </a:extLst>
          </p:cNvPr>
          <p:cNvSpPr txBox="1"/>
          <p:nvPr/>
        </p:nvSpPr>
        <p:spPr>
          <a:xfrm>
            <a:off x="883920" y="407192"/>
            <a:ext cx="5542913" cy="523220"/>
          </a:xfrm>
          <a:prstGeom prst="rect">
            <a:avLst/>
          </a:prstGeom>
          <a:noFill/>
        </p:spPr>
        <p:txBody>
          <a:bodyPr wrap="square" rtlCol="0">
            <a:spAutoFit/>
          </a:bodyPr>
          <a:lstStyle/>
          <a:p>
            <a:pPr algn="ctr"/>
            <a:r>
              <a:rPr lang="en-IE" sz="2800" b="1" dirty="0">
                <a:solidFill>
                  <a:srgbClr val="4D4D4C"/>
                </a:solidFill>
              </a:rPr>
              <a:t>Google My Business</a:t>
            </a:r>
          </a:p>
        </p:txBody>
      </p:sp>
      <p:pic>
        <p:nvPicPr>
          <p:cNvPr id="8" name="Picture 7" descr="A picture containing monitor, sitting, indoor, screen&#10;&#10;Description automatically generated">
            <a:extLst>
              <a:ext uri="{FF2B5EF4-FFF2-40B4-BE49-F238E27FC236}">
                <a16:creationId xmlns:a16="http://schemas.microsoft.com/office/drawing/2014/main" id="{52006729-D05C-7D4F-9293-5FE3E187EA01}"/>
              </a:ext>
            </a:extLst>
          </p:cNvPr>
          <p:cNvPicPr/>
          <p:nvPr/>
        </p:nvPicPr>
        <p:blipFill rotWithShape="1">
          <a:blip r:embed="rId2"/>
          <a:srcRect l="4792" t="12636" r="6089" b="14423"/>
          <a:stretch/>
        </p:blipFill>
        <p:spPr>
          <a:xfrm>
            <a:off x="156130" y="833583"/>
            <a:ext cx="7053369" cy="4491636"/>
          </a:xfrm>
          <a:prstGeom prst="rect">
            <a:avLst/>
          </a:prstGeom>
        </p:spPr>
      </p:pic>
      <p:sp>
        <p:nvSpPr>
          <p:cNvPr id="9" name="Rectangle 8">
            <a:hlinkClick r:id="rId3"/>
            <a:extLst>
              <a:ext uri="{FF2B5EF4-FFF2-40B4-BE49-F238E27FC236}">
                <a16:creationId xmlns:a16="http://schemas.microsoft.com/office/drawing/2014/main" id="{25E941FA-CD85-3C46-ABB4-0569FE56CDA5}"/>
              </a:ext>
            </a:extLst>
          </p:cNvPr>
          <p:cNvSpPr/>
          <p:nvPr/>
        </p:nvSpPr>
        <p:spPr>
          <a:xfrm>
            <a:off x="1051560" y="1203960"/>
            <a:ext cx="5277087" cy="3225007"/>
          </a:xfrm>
          <a:prstGeom prst="rect">
            <a:avLst/>
          </a:prstGeom>
          <a:blipFill>
            <a:blip r:embed="rId4"/>
            <a:srcRect/>
            <a:stretch>
              <a:fillRect l="-401" r="-269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pic>
        <p:nvPicPr>
          <p:cNvPr id="10" name="Picture 9" descr="A picture containing monitor, sitting, indoor, screen&#10;&#10;Description automatically generated">
            <a:extLst>
              <a:ext uri="{FF2B5EF4-FFF2-40B4-BE49-F238E27FC236}">
                <a16:creationId xmlns:a16="http://schemas.microsoft.com/office/drawing/2014/main" id="{30D059B9-BB97-A148-9ADC-7AB9DC8315E0}"/>
              </a:ext>
            </a:extLst>
          </p:cNvPr>
          <p:cNvPicPr/>
          <p:nvPr/>
        </p:nvPicPr>
        <p:blipFill rotWithShape="1">
          <a:blip r:embed="rId2"/>
          <a:srcRect l="4792" t="12636" r="6089" b="14423"/>
          <a:stretch/>
        </p:blipFill>
        <p:spPr>
          <a:xfrm>
            <a:off x="4669434" y="1349901"/>
            <a:ext cx="7053369" cy="4491636"/>
          </a:xfrm>
          <a:prstGeom prst="rect">
            <a:avLst/>
          </a:prstGeom>
        </p:spPr>
      </p:pic>
      <p:sp>
        <p:nvSpPr>
          <p:cNvPr id="11" name="Rectangle 10">
            <a:hlinkClick r:id="rId5"/>
            <a:extLst>
              <a:ext uri="{FF2B5EF4-FFF2-40B4-BE49-F238E27FC236}">
                <a16:creationId xmlns:a16="http://schemas.microsoft.com/office/drawing/2014/main" id="{A24F40DE-A3E3-AE49-90FB-4EAA550C3FCB}"/>
              </a:ext>
            </a:extLst>
          </p:cNvPr>
          <p:cNvSpPr/>
          <p:nvPr/>
        </p:nvSpPr>
        <p:spPr>
          <a:xfrm>
            <a:off x="5564864" y="1720278"/>
            <a:ext cx="5277087" cy="3225007"/>
          </a:xfrm>
          <a:prstGeom prst="rect">
            <a:avLst/>
          </a:prstGeom>
          <a:blipFill>
            <a:blip r:embed="rId6"/>
            <a:srcRect/>
            <a:stretch>
              <a:fillRect l="-401" r="-269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12" name="TextBox 11">
            <a:extLst>
              <a:ext uri="{FF2B5EF4-FFF2-40B4-BE49-F238E27FC236}">
                <a16:creationId xmlns:a16="http://schemas.microsoft.com/office/drawing/2014/main" id="{4817E522-33D0-DF42-B0AD-D8EE71BCDE8B}"/>
              </a:ext>
            </a:extLst>
          </p:cNvPr>
          <p:cNvSpPr txBox="1"/>
          <p:nvPr/>
        </p:nvSpPr>
        <p:spPr>
          <a:xfrm>
            <a:off x="5596323" y="5557133"/>
            <a:ext cx="5542913" cy="523220"/>
          </a:xfrm>
          <a:prstGeom prst="rect">
            <a:avLst/>
          </a:prstGeom>
          <a:noFill/>
        </p:spPr>
        <p:txBody>
          <a:bodyPr wrap="square" rtlCol="0">
            <a:spAutoFit/>
          </a:bodyPr>
          <a:lstStyle/>
          <a:p>
            <a:pPr algn="ctr"/>
            <a:r>
              <a:rPr lang="en-IE" sz="2800" b="1" dirty="0">
                <a:solidFill>
                  <a:srgbClr val="4D4D4C"/>
                </a:solidFill>
              </a:rPr>
              <a:t>Sighted</a:t>
            </a:r>
          </a:p>
        </p:txBody>
      </p:sp>
    </p:spTree>
    <p:extLst>
      <p:ext uri="{BB962C8B-B14F-4D97-AF65-F5344CB8AC3E}">
        <p14:creationId xmlns:p14="http://schemas.microsoft.com/office/powerpoint/2010/main" val="117071590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743133"/>
            <a:ext cx="10096168" cy="4169140"/>
          </a:xfrm>
        </p:spPr>
        <p:txBody>
          <a:bodyPr/>
          <a:lstStyle/>
          <a:p>
            <a:pPr marL="0" indent="0">
              <a:buNone/>
            </a:pPr>
            <a:r>
              <a:rPr lang="pl-PL" sz="3000" b="1" dirty="0">
                <a:solidFill>
                  <a:srgbClr val="DA2128"/>
                </a:solidFill>
              </a:rPr>
              <a:t>Darmowy PR z HARO</a:t>
            </a:r>
            <a:r>
              <a:rPr lang="en-IE" sz="3000" b="1" dirty="0">
                <a:solidFill>
                  <a:srgbClr val="DA2128"/>
                </a:solidFill>
              </a:rPr>
              <a:t>.</a:t>
            </a:r>
          </a:p>
          <a:p>
            <a:r>
              <a:rPr lang="pl-PL" sz="2300" dirty="0"/>
              <a:t>Chciałbyś mieć darmowy PR w znanej gazecie, czy na stronie internetowej. Wystarczy darmowa rejestracja na </a:t>
            </a:r>
            <a:r>
              <a:rPr lang="pl-PL" sz="2300" dirty="0">
                <a:hlinkClick r:id="rId2"/>
              </a:rPr>
              <a:t>HARO</a:t>
            </a:r>
            <a:r>
              <a:rPr lang="en-IE" sz="2300" dirty="0"/>
              <a:t> (Help a Reporter Out) </a:t>
            </a:r>
            <a:r>
              <a:rPr lang="pl-PL" sz="2300" dirty="0"/>
              <a:t>- odpowiadaj na zapytania wiarygodnych mediów</a:t>
            </a:r>
            <a:r>
              <a:rPr lang="en-IE" sz="2300" dirty="0"/>
              <a:t>.</a:t>
            </a:r>
          </a:p>
          <a:p>
            <a:pPr marL="0" indent="0">
              <a:buNone/>
            </a:pPr>
            <a:r>
              <a:rPr lang="pl-PL" sz="3000" b="1" dirty="0">
                <a:solidFill>
                  <a:srgbClr val="DA2128"/>
                </a:solidFill>
              </a:rPr>
              <a:t>Stwórz darmową (lub tanią) listę </a:t>
            </a:r>
            <a:r>
              <a:rPr lang="pl-PL" sz="3000" b="1" dirty="0" err="1">
                <a:solidFill>
                  <a:srgbClr val="DA2128"/>
                </a:solidFill>
              </a:rPr>
              <a:t>emailową</a:t>
            </a:r>
            <a:r>
              <a:rPr lang="en-IE" sz="3000" b="1" dirty="0">
                <a:solidFill>
                  <a:srgbClr val="DA2128"/>
                </a:solidFill>
              </a:rPr>
              <a:t>.</a:t>
            </a:r>
            <a:r>
              <a:rPr lang="en-IE" sz="3000" b="1" dirty="0"/>
              <a:t> </a:t>
            </a:r>
          </a:p>
          <a:p>
            <a:r>
              <a:rPr lang="pl-PL" sz="2300" dirty="0"/>
              <a:t>Każdy właściciel biznesu powinien posiadać zautomatyzowane sortowanie maili! Wiele nowych biznesów nie może sobie pozwolić na comiesięczną opłatę, jakiej wymagają usługi zarządzające mailami. Na szczęście wiele z nich oferuje darmowe usługi dla biznesu z okrojonymi funkcjami</a:t>
            </a:r>
            <a:r>
              <a:rPr lang="en-IE" sz="2300" dirty="0"/>
              <a:t>. </a:t>
            </a:r>
            <a:r>
              <a:rPr lang="pl-PL" sz="2300" dirty="0"/>
              <a:t>Na przykład</a:t>
            </a:r>
            <a:r>
              <a:rPr lang="en-IE" sz="2300" dirty="0"/>
              <a:t>,</a:t>
            </a:r>
            <a:r>
              <a:rPr lang="pl-PL" sz="2300" dirty="0"/>
              <a:t> w</a:t>
            </a:r>
            <a:r>
              <a:rPr lang="en-IE" sz="2300" dirty="0"/>
              <a:t> </a:t>
            </a:r>
            <a:r>
              <a:rPr lang="en-IE" sz="2300" dirty="0" err="1">
                <a:hlinkClick r:id="rId3"/>
              </a:rPr>
              <a:t>MailChimp</a:t>
            </a:r>
            <a:r>
              <a:rPr lang="en-IE" sz="2300" dirty="0"/>
              <a:t> </a:t>
            </a:r>
            <a:r>
              <a:rPr lang="pl-PL" sz="2300" dirty="0"/>
              <a:t>biznesy z mniej niż 2,000 subskrybentów mają ich usługi za darmo</a:t>
            </a:r>
            <a:r>
              <a:rPr lang="en-IE" sz="2300" dirty="0"/>
              <a:t>. </a:t>
            </a:r>
            <a:r>
              <a:rPr lang="pl-PL" sz="2300" dirty="0"/>
              <a:t>A jeśli będziesz chciał rozwinąć zasięg biznesu, </a:t>
            </a:r>
            <a:r>
              <a:rPr lang="en-IE" sz="2300" dirty="0" err="1">
                <a:hlinkClick r:id="rId4"/>
              </a:rPr>
              <a:t>aWeber</a:t>
            </a:r>
            <a:r>
              <a:rPr lang="pl-PL" sz="2300" dirty="0"/>
              <a:t> oferuje swoje usługi od 19 dolarów miesięcznie.</a:t>
            </a:r>
            <a:endParaRPr lang="en-IE" sz="2300" dirty="0"/>
          </a:p>
          <a:p>
            <a:endParaRPr lang="en-IE" dirty="0"/>
          </a:p>
        </p:txBody>
      </p:sp>
      <p:sp>
        <p:nvSpPr>
          <p:cNvPr id="4" name="Text Placeholder 4">
            <a:extLst>
              <a:ext uri="{FF2B5EF4-FFF2-40B4-BE49-F238E27FC236}">
                <a16:creationId xmlns:a16="http://schemas.microsoft.com/office/drawing/2014/main" id="{61AB4D55-841C-402F-B917-E77CAC0C8786}"/>
              </a:ext>
            </a:extLst>
          </p:cNvPr>
          <p:cNvSpPr>
            <a:spLocks noGrp="1"/>
          </p:cNvSpPr>
          <p:nvPr>
            <p:ph type="body" sz="quarter" idx="10"/>
          </p:nvPr>
        </p:nvSpPr>
        <p:spPr>
          <a:xfrm rot="285998">
            <a:off x="399430" y="668945"/>
            <a:ext cx="5865508" cy="831922"/>
          </a:xfrm>
        </p:spPr>
        <p:txBody>
          <a:bodyPr>
            <a:noAutofit/>
          </a:bodyPr>
          <a:lstStyle/>
          <a:p>
            <a:r>
              <a:rPr lang="pl-PL" sz="2800" b="1" dirty="0"/>
              <a:t>Tworzenie Biznesu z Ograniczonym Budżetem</a:t>
            </a:r>
            <a:endParaRPr lang="en-US" sz="2800" b="1" dirty="0"/>
          </a:p>
          <a:p>
            <a:pPr algn="ctr"/>
            <a:endParaRPr lang="en-IE" sz="2800" b="1" dirty="0"/>
          </a:p>
        </p:txBody>
      </p:sp>
    </p:spTree>
    <p:extLst>
      <p:ext uri="{BB962C8B-B14F-4D97-AF65-F5344CB8AC3E}">
        <p14:creationId xmlns:p14="http://schemas.microsoft.com/office/powerpoint/2010/main" val="14615328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743133"/>
            <a:ext cx="10205350" cy="4688188"/>
          </a:xfrm>
        </p:spPr>
        <p:txBody>
          <a:bodyPr/>
          <a:lstStyle/>
          <a:p>
            <a:pPr marL="0" indent="0">
              <a:buNone/>
            </a:pPr>
            <a:r>
              <a:rPr lang="pl-PL" sz="2700" b="1" dirty="0">
                <a:solidFill>
                  <a:srgbClr val="DA2128"/>
                </a:solidFill>
              </a:rPr>
              <a:t>Napisz artykuł dla Magazynu Branżowego</a:t>
            </a:r>
            <a:endParaRPr lang="en-IE" sz="2700" b="1" dirty="0">
              <a:solidFill>
                <a:srgbClr val="DA2128"/>
              </a:solidFill>
            </a:endParaRPr>
          </a:p>
          <a:p>
            <a:r>
              <a:rPr lang="pl-PL" sz="2300" dirty="0"/>
              <a:t>Umieszczanie reklam w magazynie branżowym zwykle kosztuje wiele tysięcy dolarów, za to umieszczenie napisanego przez nas artykułu jest darmowe. Wiele magazynów chętnie przyjmuje takie artykuły i pozwala autorowi na promowanie swojej firmy we wprowadzeniu.</a:t>
            </a:r>
            <a:endParaRPr lang="en-IE" sz="2300" dirty="0"/>
          </a:p>
          <a:p>
            <a:pPr marL="0" indent="0">
              <a:buNone/>
            </a:pPr>
            <a:r>
              <a:rPr lang="pl-PL" sz="2700" b="1" dirty="0">
                <a:solidFill>
                  <a:srgbClr val="DA2128"/>
                </a:solidFill>
              </a:rPr>
              <a:t>Udział w Wydarzeniach Typu Networking</a:t>
            </a:r>
            <a:endParaRPr lang="en-IE" sz="2700" b="1" dirty="0"/>
          </a:p>
          <a:p>
            <a:r>
              <a:rPr lang="pl-PL" sz="2300" dirty="0"/>
              <a:t>Znajdź lokalne wydarzenia na </a:t>
            </a:r>
            <a:r>
              <a:rPr lang="en-IE" sz="2300" dirty="0">
                <a:hlinkClick r:id="rId2"/>
              </a:rPr>
              <a:t>Meetup.com</a:t>
            </a:r>
            <a:r>
              <a:rPr lang="en-IE" sz="2300" dirty="0"/>
              <a:t>, </a:t>
            </a:r>
            <a:r>
              <a:rPr lang="pl-PL" sz="2300" dirty="0"/>
              <a:t>lub sprawdź jakie lokalne wydarzenia przygotowały społeczności biznesowe.</a:t>
            </a:r>
            <a:endParaRPr lang="en-IE" sz="2300" dirty="0"/>
          </a:p>
          <a:p>
            <a:pPr marL="0" indent="0">
              <a:buNone/>
            </a:pPr>
            <a:r>
              <a:rPr lang="pl-PL" sz="2700" b="1" dirty="0">
                <a:solidFill>
                  <a:srgbClr val="DA2128"/>
                </a:solidFill>
              </a:rPr>
              <a:t>Wspólnie sponsorujcie konkurs</a:t>
            </a:r>
            <a:endParaRPr lang="en-IE" sz="2700" b="1" dirty="0">
              <a:solidFill>
                <a:srgbClr val="DA2128"/>
              </a:solidFill>
            </a:endParaRPr>
          </a:p>
          <a:p>
            <a:r>
              <a:rPr lang="pl-PL" sz="2300" dirty="0"/>
              <a:t>Nawiąż współpracę z właścicielem biznesu z twojej niszy i zaproponuj wspólne sponsorowanie konkursu. Będzie to świetna okazja do wspólnego reklamowania swoich produktów.</a:t>
            </a:r>
            <a:endParaRPr lang="en-IE" sz="2300" dirty="0"/>
          </a:p>
          <a:p>
            <a:endParaRPr lang="en-IE" dirty="0"/>
          </a:p>
        </p:txBody>
      </p:sp>
      <p:sp>
        <p:nvSpPr>
          <p:cNvPr id="4" name="Text Placeholder 4">
            <a:extLst>
              <a:ext uri="{FF2B5EF4-FFF2-40B4-BE49-F238E27FC236}">
                <a16:creationId xmlns:a16="http://schemas.microsoft.com/office/drawing/2014/main" id="{5112C382-3825-4A5D-9F9A-BEB40213C54E}"/>
              </a:ext>
            </a:extLst>
          </p:cNvPr>
          <p:cNvSpPr>
            <a:spLocks noGrp="1"/>
          </p:cNvSpPr>
          <p:nvPr>
            <p:ph type="body" sz="quarter" idx="10"/>
          </p:nvPr>
        </p:nvSpPr>
        <p:spPr>
          <a:xfrm rot="285998">
            <a:off x="399430" y="668945"/>
            <a:ext cx="5865508" cy="831922"/>
          </a:xfrm>
        </p:spPr>
        <p:txBody>
          <a:bodyPr>
            <a:noAutofit/>
          </a:bodyPr>
          <a:lstStyle/>
          <a:p>
            <a:r>
              <a:rPr lang="pl-PL" sz="2800" b="1" dirty="0"/>
              <a:t>Tworzenie Biznesu z Ograniczonym Budżetem</a:t>
            </a:r>
            <a:endParaRPr lang="en-US" sz="2800" b="1" dirty="0"/>
          </a:p>
          <a:p>
            <a:pPr algn="ctr"/>
            <a:endParaRPr lang="en-IE" sz="2800" b="1" dirty="0"/>
          </a:p>
        </p:txBody>
      </p:sp>
    </p:spTree>
    <p:extLst>
      <p:ext uri="{BB962C8B-B14F-4D97-AF65-F5344CB8AC3E}">
        <p14:creationId xmlns:p14="http://schemas.microsoft.com/office/powerpoint/2010/main" val="319025205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C539B07-2AD8-4A40-A602-899FDB6F4FDD}"/>
              </a:ext>
            </a:extLst>
          </p:cNvPr>
          <p:cNvSpPr txBox="1"/>
          <p:nvPr/>
        </p:nvSpPr>
        <p:spPr>
          <a:xfrm>
            <a:off x="883920" y="407192"/>
            <a:ext cx="5542913" cy="523220"/>
          </a:xfrm>
          <a:prstGeom prst="rect">
            <a:avLst/>
          </a:prstGeom>
          <a:noFill/>
        </p:spPr>
        <p:txBody>
          <a:bodyPr wrap="square" rtlCol="0">
            <a:spAutoFit/>
          </a:bodyPr>
          <a:lstStyle/>
          <a:p>
            <a:pPr algn="ctr"/>
            <a:r>
              <a:rPr lang="en-IE" sz="2800" b="1" dirty="0" err="1">
                <a:solidFill>
                  <a:srgbClr val="4D4D4C"/>
                </a:solidFill>
              </a:rPr>
              <a:t>Haro</a:t>
            </a:r>
            <a:endParaRPr lang="en-IE" sz="2800" b="1" dirty="0">
              <a:solidFill>
                <a:srgbClr val="4D4D4C"/>
              </a:solidFill>
            </a:endParaRPr>
          </a:p>
        </p:txBody>
      </p:sp>
      <p:pic>
        <p:nvPicPr>
          <p:cNvPr id="7" name="Picture 6" descr="A picture containing monitor, sitting, indoor, screen&#10;&#10;Description automatically generated">
            <a:extLst>
              <a:ext uri="{FF2B5EF4-FFF2-40B4-BE49-F238E27FC236}">
                <a16:creationId xmlns:a16="http://schemas.microsoft.com/office/drawing/2014/main" id="{F9F12EA1-EE01-E04F-BB49-F0F1E619231D}"/>
              </a:ext>
            </a:extLst>
          </p:cNvPr>
          <p:cNvPicPr/>
          <p:nvPr/>
        </p:nvPicPr>
        <p:blipFill rotWithShape="1">
          <a:blip r:embed="rId2"/>
          <a:srcRect l="4792" t="12636" r="6089" b="14423"/>
          <a:stretch/>
        </p:blipFill>
        <p:spPr>
          <a:xfrm>
            <a:off x="156130" y="833583"/>
            <a:ext cx="7053369" cy="4491636"/>
          </a:xfrm>
          <a:prstGeom prst="rect">
            <a:avLst/>
          </a:prstGeom>
        </p:spPr>
      </p:pic>
      <p:sp>
        <p:nvSpPr>
          <p:cNvPr id="8" name="Rectangle 7">
            <a:hlinkClick r:id="rId3"/>
            <a:extLst>
              <a:ext uri="{FF2B5EF4-FFF2-40B4-BE49-F238E27FC236}">
                <a16:creationId xmlns:a16="http://schemas.microsoft.com/office/drawing/2014/main" id="{667F06AE-D34E-6D48-8C81-4F2CFF3ABB60}"/>
              </a:ext>
            </a:extLst>
          </p:cNvPr>
          <p:cNvSpPr/>
          <p:nvPr/>
        </p:nvSpPr>
        <p:spPr>
          <a:xfrm>
            <a:off x="1051560" y="1203960"/>
            <a:ext cx="5277087" cy="3225007"/>
          </a:xfrm>
          <a:prstGeom prst="rect">
            <a:avLst/>
          </a:prstGeom>
          <a:blipFill>
            <a:blip r:embed="rId4"/>
            <a:srcRect/>
            <a:stretch>
              <a:fillRect l="-401" r="-269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pic>
        <p:nvPicPr>
          <p:cNvPr id="10" name="Picture 9" descr="A picture containing monitor, sitting, indoor, screen&#10;&#10;Description automatically generated">
            <a:extLst>
              <a:ext uri="{FF2B5EF4-FFF2-40B4-BE49-F238E27FC236}">
                <a16:creationId xmlns:a16="http://schemas.microsoft.com/office/drawing/2014/main" id="{2032A52C-91A8-2041-93DA-A778C45FB1A8}"/>
              </a:ext>
            </a:extLst>
          </p:cNvPr>
          <p:cNvPicPr/>
          <p:nvPr/>
        </p:nvPicPr>
        <p:blipFill rotWithShape="1">
          <a:blip r:embed="rId2"/>
          <a:srcRect l="4792" t="12636" r="6089" b="14423"/>
          <a:stretch/>
        </p:blipFill>
        <p:spPr>
          <a:xfrm>
            <a:off x="4669434" y="1349901"/>
            <a:ext cx="7053369" cy="4491636"/>
          </a:xfrm>
          <a:prstGeom prst="rect">
            <a:avLst/>
          </a:prstGeom>
        </p:spPr>
      </p:pic>
      <p:sp>
        <p:nvSpPr>
          <p:cNvPr id="11" name="Rectangle 10">
            <a:hlinkClick r:id="rId5"/>
            <a:extLst>
              <a:ext uri="{FF2B5EF4-FFF2-40B4-BE49-F238E27FC236}">
                <a16:creationId xmlns:a16="http://schemas.microsoft.com/office/drawing/2014/main" id="{2CCDD7F9-3B8A-D242-AFC6-287B7DA57086}"/>
              </a:ext>
            </a:extLst>
          </p:cNvPr>
          <p:cNvSpPr/>
          <p:nvPr/>
        </p:nvSpPr>
        <p:spPr>
          <a:xfrm>
            <a:off x="5564864" y="1720278"/>
            <a:ext cx="5277087" cy="3225007"/>
          </a:xfrm>
          <a:prstGeom prst="rect">
            <a:avLst/>
          </a:prstGeom>
          <a:blipFill>
            <a:blip r:embed="rId6"/>
            <a:srcRect/>
            <a:stretch>
              <a:fillRect l="-401" r="-269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12" name="TextBox 11">
            <a:extLst>
              <a:ext uri="{FF2B5EF4-FFF2-40B4-BE49-F238E27FC236}">
                <a16:creationId xmlns:a16="http://schemas.microsoft.com/office/drawing/2014/main" id="{2F15CB18-57CF-5F48-B1F5-6F8F7CDFE44A}"/>
              </a:ext>
            </a:extLst>
          </p:cNvPr>
          <p:cNvSpPr txBox="1"/>
          <p:nvPr/>
        </p:nvSpPr>
        <p:spPr>
          <a:xfrm>
            <a:off x="5596323" y="5557133"/>
            <a:ext cx="5542913" cy="523220"/>
          </a:xfrm>
          <a:prstGeom prst="rect">
            <a:avLst/>
          </a:prstGeom>
          <a:noFill/>
        </p:spPr>
        <p:txBody>
          <a:bodyPr wrap="square" rtlCol="0">
            <a:spAutoFit/>
          </a:bodyPr>
          <a:lstStyle/>
          <a:p>
            <a:pPr algn="ctr"/>
            <a:r>
              <a:rPr lang="en-IE" sz="2800" b="1" dirty="0">
                <a:solidFill>
                  <a:srgbClr val="4D4D4C"/>
                </a:solidFill>
              </a:rPr>
              <a:t>Meetup</a:t>
            </a:r>
          </a:p>
        </p:txBody>
      </p:sp>
    </p:spTree>
    <p:extLst>
      <p:ext uri="{BB962C8B-B14F-4D97-AF65-F5344CB8AC3E}">
        <p14:creationId xmlns:p14="http://schemas.microsoft.com/office/powerpoint/2010/main" val="49666536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73079" y="1825199"/>
            <a:ext cx="5849211" cy="4169140"/>
          </a:xfrm>
        </p:spPr>
        <p:txBody>
          <a:bodyPr/>
          <a:lstStyle/>
          <a:p>
            <a:pPr marL="0" indent="0">
              <a:buNone/>
            </a:pPr>
            <a:r>
              <a:rPr lang="pl-PL" sz="2600" b="1" dirty="0">
                <a:solidFill>
                  <a:srgbClr val="DA2128"/>
                </a:solidFill>
              </a:rPr>
              <a:t>Stwórz program partnerski.</a:t>
            </a:r>
            <a:endParaRPr lang="en-IE" sz="2600" b="1" dirty="0">
              <a:solidFill>
                <a:srgbClr val="DA2128"/>
              </a:solidFill>
            </a:endParaRPr>
          </a:p>
          <a:p>
            <a:r>
              <a:rPr lang="pl-PL" dirty="0"/>
              <a:t>Jeśli w twojej ofercie są produkty cyfrowe </a:t>
            </a:r>
            <a:br>
              <a:rPr lang="pl-PL" dirty="0"/>
            </a:br>
            <a:r>
              <a:rPr lang="pl-PL" dirty="0"/>
              <a:t>(np. e-booki) stwórz program partnerski z takimi platformami jak </a:t>
            </a:r>
            <a:r>
              <a:rPr lang="en-IE" dirty="0">
                <a:hlinkClick r:id="rId2"/>
              </a:rPr>
              <a:t>E-junkie</a:t>
            </a:r>
            <a:r>
              <a:rPr lang="en-IE" dirty="0"/>
              <a:t>. </a:t>
            </a:r>
            <a:r>
              <a:rPr lang="pl-PL" dirty="0"/>
              <a:t>Przy cenie 5 dolarów za miesiąc nie można przepłacić</a:t>
            </a:r>
            <a:r>
              <a:rPr lang="en-IE" dirty="0"/>
              <a:t>!</a:t>
            </a:r>
            <a:endParaRPr lang="en-IE" b="1" dirty="0"/>
          </a:p>
          <a:p>
            <a:pPr marL="0" indent="0">
              <a:buNone/>
            </a:pPr>
            <a:r>
              <a:rPr lang="pl-PL" sz="2600" b="1" dirty="0">
                <a:solidFill>
                  <a:srgbClr val="DA2128"/>
                </a:solidFill>
              </a:rPr>
              <a:t>Pisz artykuły gościnne na stronach niszowych.</a:t>
            </a:r>
            <a:endParaRPr lang="en-IE" sz="2600" b="1" dirty="0">
              <a:solidFill>
                <a:srgbClr val="DA2128"/>
              </a:solidFill>
            </a:endParaRPr>
          </a:p>
          <a:p>
            <a:r>
              <a:rPr lang="pl-PL" dirty="0"/>
              <a:t>Pisanie artykułów gościnnie to świetny sposób </a:t>
            </a:r>
            <a:br>
              <a:rPr lang="pl-PL" dirty="0"/>
            </a:br>
            <a:r>
              <a:rPr lang="pl-PL" dirty="0"/>
              <a:t>na dotarcie do nowych grup odbiorców. Nie zapomnij na stronie biograficznej dodać adresu na swoją stronę.</a:t>
            </a:r>
            <a:endParaRPr lang="en-IE" dirty="0"/>
          </a:p>
        </p:txBody>
      </p:sp>
      <p:sp>
        <p:nvSpPr>
          <p:cNvPr id="7" name="Rectangle 6">
            <a:extLst>
              <a:ext uri="{FF2B5EF4-FFF2-40B4-BE49-F238E27FC236}">
                <a16:creationId xmlns:a16="http://schemas.microsoft.com/office/drawing/2014/main" id="{05D42BCB-62F5-F641-80A5-EF5F22BEC862}"/>
              </a:ext>
            </a:extLst>
          </p:cNvPr>
          <p:cNvSpPr/>
          <p:nvPr/>
        </p:nvSpPr>
        <p:spPr>
          <a:xfrm rot="285998">
            <a:off x="-212483" y="694050"/>
            <a:ext cx="7620337"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4">
            <a:extLst>
              <a:ext uri="{FF2B5EF4-FFF2-40B4-BE49-F238E27FC236}">
                <a16:creationId xmlns:a16="http://schemas.microsoft.com/office/drawing/2014/main" id="{D0338601-46D9-7345-A56C-5594742B9995}"/>
              </a:ext>
            </a:extLst>
          </p:cNvPr>
          <p:cNvSpPr txBox="1">
            <a:spLocks/>
          </p:cNvSpPr>
          <p:nvPr/>
        </p:nvSpPr>
        <p:spPr>
          <a:xfrm rot="285998">
            <a:off x="392153" y="921386"/>
            <a:ext cx="7289047" cy="716025"/>
          </a:xfrm>
          <a:prstGeom prst="rect">
            <a:avLst/>
          </a:prstGeom>
        </p:spPr>
        <p:txBody>
          <a:bodyPr vert="horz" lIns="91440" tIns="45720" rIns="91440" bIns="45720" rtlCol="0">
            <a:normAutofit fontScale="55000" lnSpcReduction="20000"/>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pl-PL" sz="4800" b="1" dirty="0"/>
              <a:t>Tworzenie Biznesu z Ograniczonym Budżetem</a:t>
            </a:r>
            <a:endParaRPr lang="en-US" sz="4800" b="1" dirty="0"/>
          </a:p>
          <a:p>
            <a:pPr algn="ctr"/>
            <a:endParaRPr lang="en-IE" sz="4800" b="1" dirty="0"/>
          </a:p>
        </p:txBody>
      </p:sp>
      <p:pic>
        <p:nvPicPr>
          <p:cNvPr id="14" name="Picture 13" descr="A picture containing monitor, sitting, indoor, screen&#10;&#10;Description automatically generated">
            <a:extLst>
              <a:ext uri="{FF2B5EF4-FFF2-40B4-BE49-F238E27FC236}">
                <a16:creationId xmlns:a16="http://schemas.microsoft.com/office/drawing/2014/main" id="{597A5519-6D14-2741-B1D5-44AA021CE6DB}"/>
              </a:ext>
            </a:extLst>
          </p:cNvPr>
          <p:cNvPicPr/>
          <p:nvPr/>
        </p:nvPicPr>
        <p:blipFill rotWithShape="1">
          <a:blip r:embed="rId3"/>
          <a:srcRect l="4792" t="12636" r="6089" b="14423"/>
          <a:stretch/>
        </p:blipFill>
        <p:spPr>
          <a:xfrm>
            <a:off x="6233160" y="2750541"/>
            <a:ext cx="5653357" cy="3600098"/>
          </a:xfrm>
          <a:prstGeom prst="rect">
            <a:avLst/>
          </a:prstGeom>
        </p:spPr>
      </p:pic>
      <p:pic>
        <p:nvPicPr>
          <p:cNvPr id="16" name="Picture 15" descr="A screenshot of a cell phone&#10;&#10;Description automatically generated">
            <a:hlinkClick r:id="rId2"/>
            <a:extLst>
              <a:ext uri="{FF2B5EF4-FFF2-40B4-BE49-F238E27FC236}">
                <a16:creationId xmlns:a16="http://schemas.microsoft.com/office/drawing/2014/main" id="{02798D73-D98A-F544-8701-F62CE6B29CE2}"/>
              </a:ext>
            </a:extLst>
          </p:cNvPr>
          <p:cNvPicPr>
            <a:picLocks noChangeAspect="1"/>
          </p:cNvPicPr>
          <p:nvPr/>
        </p:nvPicPr>
        <p:blipFill rotWithShape="1">
          <a:blip r:embed="rId4"/>
          <a:srcRect l="15203" r="15743"/>
          <a:stretch/>
        </p:blipFill>
        <p:spPr>
          <a:xfrm>
            <a:off x="6912631" y="2987040"/>
            <a:ext cx="4272359" cy="2712720"/>
          </a:xfrm>
          <a:prstGeom prst="rect">
            <a:avLst/>
          </a:prstGeom>
        </p:spPr>
      </p:pic>
      <p:pic>
        <p:nvPicPr>
          <p:cNvPr id="17" name="Picture 16">
            <a:extLst>
              <a:ext uri="{FF2B5EF4-FFF2-40B4-BE49-F238E27FC236}">
                <a16:creationId xmlns:a16="http://schemas.microsoft.com/office/drawing/2014/main" id="{4F8839F2-FBE1-7D44-B9E5-FED27993228B}"/>
              </a:ext>
            </a:extLst>
          </p:cNvPr>
          <p:cNvPicPr>
            <a:picLocks noChangeAspect="1"/>
          </p:cNvPicPr>
          <p:nvPr/>
        </p:nvPicPr>
        <p:blipFill>
          <a:blip r:embed="rId5"/>
          <a:stretch>
            <a:fillRect/>
          </a:stretch>
        </p:blipFill>
        <p:spPr>
          <a:xfrm>
            <a:off x="7918041" y="4590100"/>
            <a:ext cx="2578100" cy="1435100"/>
          </a:xfrm>
          <a:prstGeom prst="rect">
            <a:avLst/>
          </a:prstGeom>
        </p:spPr>
      </p:pic>
    </p:spTree>
    <p:extLst>
      <p:ext uri="{BB962C8B-B14F-4D97-AF65-F5344CB8AC3E}">
        <p14:creationId xmlns:p14="http://schemas.microsoft.com/office/powerpoint/2010/main" val="33387305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2007183"/>
            <a:ext cx="10996920" cy="4169140"/>
          </a:xfrm>
        </p:spPr>
        <p:txBody>
          <a:bodyPr/>
          <a:lstStyle/>
          <a:p>
            <a:pPr marL="0" indent="0">
              <a:buNone/>
            </a:pPr>
            <a:r>
              <a:rPr lang="pl-PL" sz="3200" b="1" dirty="0">
                <a:solidFill>
                  <a:srgbClr val="DA2128"/>
                </a:solidFill>
              </a:rPr>
              <a:t>Komentuj na Blogach.</a:t>
            </a:r>
            <a:endParaRPr lang="en-IE" sz="3200" b="1" dirty="0">
              <a:solidFill>
                <a:srgbClr val="DA2128"/>
              </a:solidFill>
            </a:endParaRPr>
          </a:p>
          <a:p>
            <a:r>
              <a:rPr lang="pl-PL" dirty="0"/>
              <a:t>Pisanie przemyślanych komentarzy na stronach, którymi się interesujesz, to świetny sposób aby zwrócić uwagę twórcy blogu oraz jego czytelników.</a:t>
            </a:r>
            <a:endParaRPr lang="en-IE" dirty="0"/>
          </a:p>
          <a:p>
            <a:pPr marL="0" indent="0">
              <a:buNone/>
            </a:pPr>
            <a:r>
              <a:rPr lang="pl-PL" sz="3200" b="1" dirty="0">
                <a:solidFill>
                  <a:srgbClr val="DA2128"/>
                </a:solidFill>
              </a:rPr>
              <a:t>Prowadź Na Swojej Stronie Webinaria.</a:t>
            </a:r>
            <a:endParaRPr lang="en-IE" sz="3200" b="1" dirty="0">
              <a:solidFill>
                <a:srgbClr val="DA2128"/>
              </a:solidFill>
            </a:endParaRPr>
          </a:p>
          <a:p>
            <a:r>
              <a:rPr lang="pl-PL" dirty="0" err="1"/>
              <a:t>Hostowanie</a:t>
            </a:r>
            <a:r>
              <a:rPr lang="pl-PL" dirty="0"/>
              <a:t> webinariów może być drogie</a:t>
            </a:r>
            <a:r>
              <a:rPr lang="en-IE" dirty="0"/>
              <a:t>; </a:t>
            </a:r>
            <a:r>
              <a:rPr lang="pl-PL" dirty="0"/>
              <a:t>na szczęście są firmy, które oferują taką opcję za darmo, lub w niskiej cenie dla właścicieli małych biznesów</a:t>
            </a:r>
            <a:r>
              <a:rPr lang="en-IE" dirty="0"/>
              <a:t>. </a:t>
            </a:r>
            <a:r>
              <a:rPr lang="pl-PL" dirty="0"/>
              <a:t>Takie opcje to np.</a:t>
            </a:r>
            <a:r>
              <a:rPr lang="en-IE" dirty="0"/>
              <a:t> </a:t>
            </a:r>
            <a:r>
              <a:rPr lang="en-IE" dirty="0">
                <a:hlinkClick r:id="rId2"/>
              </a:rPr>
              <a:t>Webinars </a:t>
            </a:r>
            <a:r>
              <a:rPr lang="en-IE" dirty="0" err="1">
                <a:hlinkClick r:id="rId2"/>
              </a:rPr>
              <a:t>OnAir</a:t>
            </a:r>
            <a:r>
              <a:rPr lang="en-IE" dirty="0"/>
              <a:t> (</a:t>
            </a:r>
            <a:r>
              <a:rPr lang="pl-PL" dirty="0"/>
              <a:t>od </a:t>
            </a:r>
            <a:r>
              <a:rPr lang="en-IE" dirty="0"/>
              <a:t>€19.97</a:t>
            </a:r>
            <a:r>
              <a:rPr lang="pl-PL" dirty="0"/>
              <a:t> miesięcznie</a:t>
            </a:r>
            <a:r>
              <a:rPr lang="en-IE" dirty="0"/>
              <a:t>) </a:t>
            </a:r>
            <a:r>
              <a:rPr lang="pl-PL" dirty="0"/>
              <a:t>lub</a:t>
            </a:r>
            <a:r>
              <a:rPr lang="en-IE" dirty="0"/>
              <a:t> </a:t>
            </a:r>
            <a:r>
              <a:rPr lang="en-IE" dirty="0" err="1">
                <a:hlinkClick r:id="rId3"/>
              </a:rPr>
              <a:t>MeetCheap</a:t>
            </a:r>
            <a:r>
              <a:rPr lang="en-IE" dirty="0"/>
              <a:t> (</a:t>
            </a:r>
            <a:r>
              <a:rPr lang="pl-PL" dirty="0"/>
              <a:t>od </a:t>
            </a:r>
            <a:r>
              <a:rPr lang="en-IE" dirty="0"/>
              <a:t>€9.97</a:t>
            </a:r>
            <a:r>
              <a:rPr lang="pl-PL" dirty="0"/>
              <a:t> miesięcznie</a:t>
            </a:r>
            <a:r>
              <a:rPr lang="en-IE" dirty="0"/>
              <a:t>). </a:t>
            </a:r>
            <a:r>
              <a:rPr lang="pl-PL" dirty="0"/>
              <a:t>Jeśli szukasz jeszcze tańszej opcji</a:t>
            </a:r>
            <a:r>
              <a:rPr lang="en-IE" dirty="0"/>
              <a:t>,  </a:t>
            </a:r>
            <a:r>
              <a:rPr lang="en-IE" dirty="0">
                <a:hlinkClick r:id="rId4"/>
              </a:rPr>
              <a:t>Hangouts On Air</a:t>
            </a:r>
            <a:r>
              <a:rPr lang="en-IE" dirty="0"/>
              <a:t> </a:t>
            </a:r>
            <a:r>
              <a:rPr lang="pl-PL" dirty="0"/>
              <a:t>od Google jest za darmo.</a:t>
            </a:r>
            <a:endParaRPr lang="en-IE" dirty="0"/>
          </a:p>
          <a:p>
            <a:endParaRPr lang="en-IE" dirty="0"/>
          </a:p>
        </p:txBody>
      </p:sp>
      <p:sp>
        <p:nvSpPr>
          <p:cNvPr id="7" name="Text Placeholder 4">
            <a:extLst>
              <a:ext uri="{FF2B5EF4-FFF2-40B4-BE49-F238E27FC236}">
                <a16:creationId xmlns:a16="http://schemas.microsoft.com/office/drawing/2014/main" id="{A02C9B98-69C3-47FC-B8E7-931F3EBA6FB1}"/>
              </a:ext>
            </a:extLst>
          </p:cNvPr>
          <p:cNvSpPr>
            <a:spLocks noGrp="1"/>
          </p:cNvSpPr>
          <p:nvPr>
            <p:ph type="body" sz="quarter" idx="10"/>
          </p:nvPr>
        </p:nvSpPr>
        <p:spPr>
          <a:xfrm rot="285998">
            <a:off x="399430" y="668945"/>
            <a:ext cx="5865508" cy="831922"/>
          </a:xfrm>
        </p:spPr>
        <p:txBody>
          <a:bodyPr>
            <a:noAutofit/>
          </a:bodyPr>
          <a:lstStyle/>
          <a:p>
            <a:r>
              <a:rPr lang="pl-PL" sz="2800" b="1" dirty="0"/>
              <a:t>Tworzenie Biznesu z Ograniczonym Budżetem</a:t>
            </a:r>
            <a:endParaRPr lang="en-US" sz="2800" b="1" dirty="0"/>
          </a:p>
          <a:p>
            <a:pPr algn="ctr"/>
            <a:endParaRPr lang="en-IE" sz="2800" b="1" dirty="0"/>
          </a:p>
        </p:txBody>
      </p:sp>
    </p:spTree>
    <p:extLst>
      <p:ext uri="{BB962C8B-B14F-4D97-AF65-F5344CB8AC3E}">
        <p14:creationId xmlns:p14="http://schemas.microsoft.com/office/powerpoint/2010/main" val="163138119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5400533" y="762706"/>
            <a:ext cx="6966342" cy="1026223"/>
          </a:xfrm>
        </p:spPr>
        <p:txBody>
          <a:bodyPr>
            <a:noAutofit/>
          </a:bodyPr>
          <a:lstStyle/>
          <a:p>
            <a:pPr algn="r">
              <a:lnSpc>
                <a:spcPct val="100000"/>
              </a:lnSpc>
              <a:spcBef>
                <a:spcPts val="0"/>
              </a:spcBef>
            </a:pPr>
            <a:r>
              <a:rPr lang="pl-PL" sz="3600" b="1" dirty="0"/>
              <a:t>Aktywność</a:t>
            </a:r>
            <a:r>
              <a:rPr lang="en-IE" sz="3600" b="1" dirty="0"/>
              <a:t>: </a:t>
            </a:r>
            <a:r>
              <a:rPr lang="pl-PL" sz="3600" dirty="0"/>
              <a:t>Naucz się obsługiwać</a:t>
            </a:r>
            <a:endParaRPr lang="en-IE" dirty="0"/>
          </a:p>
        </p:txBody>
      </p:sp>
      <p:sp>
        <p:nvSpPr>
          <p:cNvPr id="13" name="TextBox 12">
            <a:extLst>
              <a:ext uri="{FF2B5EF4-FFF2-40B4-BE49-F238E27FC236}">
                <a16:creationId xmlns:a16="http://schemas.microsoft.com/office/drawing/2014/main" id="{1E20CD44-8655-4CC7-A0D2-17FEDC002746}"/>
              </a:ext>
            </a:extLst>
          </p:cNvPr>
          <p:cNvSpPr txBox="1"/>
          <p:nvPr/>
        </p:nvSpPr>
        <p:spPr>
          <a:xfrm>
            <a:off x="9590705" y="3259700"/>
            <a:ext cx="2227727" cy="1815882"/>
          </a:xfrm>
          <a:prstGeom prst="rect">
            <a:avLst/>
          </a:prstGeom>
          <a:noFill/>
        </p:spPr>
        <p:txBody>
          <a:bodyPr wrap="square" rtlCol="0">
            <a:spAutoFit/>
          </a:bodyPr>
          <a:lstStyle/>
          <a:p>
            <a:r>
              <a:rPr lang="pl-PL" sz="2800" b="1" dirty="0">
                <a:solidFill>
                  <a:srgbClr val="1268B3"/>
                </a:solidFill>
              </a:rPr>
              <a:t>Wszystkie potrzebne ci funkcje webinariów</a:t>
            </a:r>
            <a:r>
              <a:rPr lang="en-IE" sz="2800" b="1" dirty="0">
                <a:solidFill>
                  <a:srgbClr val="1268B3"/>
                </a:solidFill>
              </a:rPr>
              <a:t>!</a:t>
            </a:r>
          </a:p>
        </p:txBody>
      </p:sp>
      <p:sp>
        <p:nvSpPr>
          <p:cNvPr id="6" name="Rectangle 5">
            <a:extLst>
              <a:ext uri="{FF2B5EF4-FFF2-40B4-BE49-F238E27FC236}">
                <a16:creationId xmlns:a16="http://schemas.microsoft.com/office/drawing/2014/main" id="{7D3D7A17-7754-9449-ADF1-BA66556ACB8F}"/>
              </a:ext>
            </a:extLst>
          </p:cNvPr>
          <p:cNvSpPr/>
          <p:nvPr/>
        </p:nvSpPr>
        <p:spPr>
          <a:xfrm rot="21375402">
            <a:off x="8486557" y="1485085"/>
            <a:ext cx="3909684"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6">
            <a:extLst>
              <a:ext uri="{FF2B5EF4-FFF2-40B4-BE49-F238E27FC236}">
                <a16:creationId xmlns:a16="http://schemas.microsoft.com/office/drawing/2014/main" id="{AF3C7C29-7C4B-F843-A0DB-78BFF7A30EAE}"/>
              </a:ext>
            </a:extLst>
          </p:cNvPr>
          <p:cNvSpPr txBox="1">
            <a:spLocks/>
          </p:cNvSpPr>
          <p:nvPr/>
        </p:nvSpPr>
        <p:spPr>
          <a:xfrm rot="21375402">
            <a:off x="8042082" y="1604463"/>
            <a:ext cx="3878610" cy="1026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lnSpc>
                <a:spcPct val="100000"/>
              </a:lnSpc>
              <a:spcBef>
                <a:spcPts val="0"/>
              </a:spcBef>
            </a:pPr>
            <a:r>
              <a:rPr lang="en-IE" dirty="0"/>
              <a:t>Webinars </a:t>
            </a:r>
            <a:r>
              <a:rPr lang="en-IE" dirty="0" err="1"/>
              <a:t>OnAir</a:t>
            </a:r>
            <a:endParaRPr lang="en-IE" dirty="0"/>
          </a:p>
        </p:txBody>
      </p:sp>
      <p:grpSp>
        <p:nvGrpSpPr>
          <p:cNvPr id="4" name="Group 3">
            <a:extLst>
              <a:ext uri="{FF2B5EF4-FFF2-40B4-BE49-F238E27FC236}">
                <a16:creationId xmlns:a16="http://schemas.microsoft.com/office/drawing/2014/main" id="{76C42DB0-1EC4-1A49-9BDF-90A52FBE91DE}"/>
              </a:ext>
            </a:extLst>
          </p:cNvPr>
          <p:cNvGrpSpPr/>
          <p:nvPr/>
        </p:nvGrpSpPr>
        <p:grpSpPr>
          <a:xfrm>
            <a:off x="241946" y="1688841"/>
            <a:ext cx="6211358" cy="3955437"/>
            <a:chOff x="586976" y="2692252"/>
            <a:chExt cx="5653357" cy="3600098"/>
          </a:xfrm>
        </p:grpSpPr>
        <p:pic>
          <p:nvPicPr>
            <p:cNvPr id="10" name="Picture 9" descr="A picture containing monitor, sitting, indoor, screen&#10;&#10;Description automatically generated">
              <a:extLst>
                <a:ext uri="{FF2B5EF4-FFF2-40B4-BE49-F238E27FC236}">
                  <a16:creationId xmlns:a16="http://schemas.microsoft.com/office/drawing/2014/main" id="{98DF2F58-4B4A-8B4B-8449-77E3CB395AA5}"/>
                </a:ext>
              </a:extLst>
            </p:cNvPr>
            <p:cNvPicPr/>
            <p:nvPr/>
          </p:nvPicPr>
          <p:blipFill rotWithShape="1">
            <a:blip r:embed="rId2"/>
            <a:srcRect l="4792" t="12636" r="6089" b="14423"/>
            <a:stretch/>
          </p:blipFill>
          <p:spPr>
            <a:xfrm>
              <a:off x="586976" y="2692252"/>
              <a:ext cx="5653357" cy="3600098"/>
            </a:xfrm>
            <a:prstGeom prst="rect">
              <a:avLst/>
            </a:prstGeom>
          </p:spPr>
        </p:pic>
        <p:pic>
          <p:nvPicPr>
            <p:cNvPr id="11" name="Picture 10">
              <a:extLst>
                <a:ext uri="{FF2B5EF4-FFF2-40B4-BE49-F238E27FC236}">
                  <a16:creationId xmlns:a16="http://schemas.microsoft.com/office/drawing/2014/main" id="{FCC2650C-6863-DE41-A40B-C2351CB8F36C}"/>
                </a:ext>
              </a:extLst>
            </p:cNvPr>
            <p:cNvPicPr>
              <a:picLocks noChangeAspect="1"/>
            </p:cNvPicPr>
            <p:nvPr/>
          </p:nvPicPr>
          <p:blipFill>
            <a:blip r:embed="rId3"/>
            <a:stretch>
              <a:fillRect/>
            </a:stretch>
          </p:blipFill>
          <p:spPr>
            <a:xfrm>
              <a:off x="1225057" y="3035035"/>
              <a:ext cx="4398503" cy="2558636"/>
            </a:xfrm>
            <a:prstGeom prst="rect">
              <a:avLst/>
            </a:prstGeom>
          </p:spPr>
        </p:pic>
      </p:grpSp>
      <p:grpSp>
        <p:nvGrpSpPr>
          <p:cNvPr id="3" name="Group 2">
            <a:extLst>
              <a:ext uri="{FF2B5EF4-FFF2-40B4-BE49-F238E27FC236}">
                <a16:creationId xmlns:a16="http://schemas.microsoft.com/office/drawing/2014/main" id="{ED9AB8A4-190E-A544-A4FE-35C508FBD061}"/>
              </a:ext>
            </a:extLst>
          </p:cNvPr>
          <p:cNvGrpSpPr/>
          <p:nvPr/>
        </p:nvGrpSpPr>
        <p:grpSpPr>
          <a:xfrm>
            <a:off x="3379348" y="2558361"/>
            <a:ext cx="6211358" cy="3955437"/>
            <a:chOff x="5951667" y="2752730"/>
            <a:chExt cx="5653357" cy="3600098"/>
          </a:xfrm>
        </p:grpSpPr>
        <p:pic>
          <p:nvPicPr>
            <p:cNvPr id="12" name="Picture 11" descr="A picture containing monitor, sitting, indoor, screen&#10;&#10;Description automatically generated">
              <a:extLst>
                <a:ext uri="{FF2B5EF4-FFF2-40B4-BE49-F238E27FC236}">
                  <a16:creationId xmlns:a16="http://schemas.microsoft.com/office/drawing/2014/main" id="{044AFC2D-A886-0349-BA8D-312C1CA82A53}"/>
                </a:ext>
              </a:extLst>
            </p:cNvPr>
            <p:cNvPicPr/>
            <p:nvPr/>
          </p:nvPicPr>
          <p:blipFill rotWithShape="1">
            <a:blip r:embed="rId2"/>
            <a:srcRect l="4792" t="12636" r="6089" b="14423"/>
            <a:stretch/>
          </p:blipFill>
          <p:spPr>
            <a:xfrm>
              <a:off x="5951667" y="2752730"/>
              <a:ext cx="5653357" cy="3600098"/>
            </a:xfrm>
            <a:prstGeom prst="rect">
              <a:avLst/>
            </a:prstGeom>
          </p:spPr>
        </p:pic>
        <p:pic>
          <p:nvPicPr>
            <p:cNvPr id="14" name="Picture 13">
              <a:hlinkClick r:id="rId4"/>
              <a:extLst>
                <a:ext uri="{FF2B5EF4-FFF2-40B4-BE49-F238E27FC236}">
                  <a16:creationId xmlns:a16="http://schemas.microsoft.com/office/drawing/2014/main" id="{02409D9E-54E8-4649-9783-3BFA0CC3E5B2}"/>
                </a:ext>
              </a:extLst>
            </p:cNvPr>
            <p:cNvPicPr>
              <a:picLocks noChangeAspect="1"/>
            </p:cNvPicPr>
            <p:nvPr/>
          </p:nvPicPr>
          <p:blipFill rotWithShape="1">
            <a:blip r:embed="rId5"/>
            <a:srcRect l="1752" t="-896" r="28716" b="896"/>
            <a:stretch/>
          </p:blipFill>
          <p:spPr>
            <a:xfrm>
              <a:off x="6674435" y="3035035"/>
              <a:ext cx="4207820" cy="2740925"/>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26698185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BDBD17-8105-4BC8-9B7D-78ED0E98F474}"/>
              </a:ext>
            </a:extLst>
          </p:cNvPr>
          <p:cNvSpPr>
            <a:spLocks noGrp="1"/>
          </p:cNvSpPr>
          <p:nvPr>
            <p:ph type="body" sz="quarter" idx="10"/>
          </p:nvPr>
        </p:nvSpPr>
        <p:spPr>
          <a:xfrm rot="285998">
            <a:off x="399981" y="655708"/>
            <a:ext cx="5814560" cy="843061"/>
          </a:xfrm>
        </p:spPr>
        <p:txBody>
          <a:bodyPr>
            <a:noAutofit/>
          </a:bodyPr>
          <a:lstStyle/>
          <a:p>
            <a:pPr algn="ctr"/>
            <a:r>
              <a:rPr lang="pl-PL" sz="2800" b="1" dirty="0"/>
              <a:t>Zdefiniuj i Przeanalizuj Swój Rynek Docelowy</a:t>
            </a:r>
            <a:endParaRPr lang="en-IE" sz="2800" b="1" dirty="0"/>
          </a:p>
        </p:txBody>
      </p:sp>
      <p:sp>
        <p:nvSpPr>
          <p:cNvPr id="3" name="Text Placeholder 2">
            <a:extLst>
              <a:ext uri="{FF2B5EF4-FFF2-40B4-BE49-F238E27FC236}">
                <a16:creationId xmlns:a16="http://schemas.microsoft.com/office/drawing/2014/main" id="{BE5C2AC7-0AAF-493E-88CF-E96EF4E7F4B3}"/>
              </a:ext>
            </a:extLst>
          </p:cNvPr>
          <p:cNvSpPr>
            <a:spLocks noGrp="1"/>
          </p:cNvSpPr>
          <p:nvPr>
            <p:ph type="body" sz="quarter" idx="20"/>
          </p:nvPr>
        </p:nvSpPr>
        <p:spPr>
          <a:xfrm>
            <a:off x="375007" y="1718494"/>
            <a:ext cx="11370334" cy="4425838"/>
          </a:xfrm>
        </p:spPr>
        <p:txBody>
          <a:bodyPr/>
          <a:lstStyle/>
          <a:p>
            <a:r>
              <a:rPr lang="pl-PL" sz="2200" b="1" dirty="0">
                <a:solidFill>
                  <a:srgbClr val="DA2128"/>
                </a:solidFill>
              </a:rPr>
              <a:t>Zacznijmy od zdefiniowania i analizy rynku docelowego</a:t>
            </a:r>
            <a:r>
              <a:rPr lang="en-IE" sz="2200" b="1" dirty="0">
                <a:solidFill>
                  <a:srgbClr val="DA2128"/>
                </a:solidFill>
              </a:rPr>
              <a:t>.</a:t>
            </a:r>
            <a:r>
              <a:rPr lang="en-IE" sz="2200" b="1" dirty="0"/>
              <a:t> </a:t>
            </a:r>
            <a:r>
              <a:rPr lang="pl-PL" sz="2200" dirty="0"/>
              <a:t>Pomoże to określić, czy jest na nim miejsce na twój biznes, produkty i usługi,</a:t>
            </a:r>
            <a:r>
              <a:rPr lang="en-IE" sz="2200" dirty="0">
                <a:solidFill>
                  <a:schemeClr val="accent5">
                    <a:lumMod val="75000"/>
                  </a:schemeClr>
                </a:solidFill>
              </a:rPr>
              <a:t> </a:t>
            </a:r>
            <a:r>
              <a:rPr lang="pl-PL" sz="2200" dirty="0">
                <a:solidFill>
                  <a:schemeClr val="accent5">
                    <a:lumMod val="75000"/>
                  </a:schemeClr>
                </a:solidFill>
                <a:hlinkClick r:id="rId2"/>
              </a:rPr>
              <a:t>czy jest na tyle duży aby realizował twoje cele</a:t>
            </a:r>
            <a:r>
              <a:rPr lang="en-IE" sz="2200" dirty="0">
                <a:solidFill>
                  <a:schemeClr val="accent5">
                    <a:lumMod val="75000"/>
                  </a:schemeClr>
                </a:solidFill>
                <a:hlinkClick r:id="rId2"/>
              </a:rPr>
              <a:t>?</a:t>
            </a:r>
            <a:r>
              <a:rPr lang="en-IE" sz="2200" dirty="0">
                <a:hlinkClick r:id="rId2"/>
              </a:rPr>
              <a:t> </a:t>
            </a:r>
            <a:r>
              <a:rPr lang="pl-PL" sz="2200" dirty="0"/>
              <a:t>Grupę klientów docelowych niekiedy określa się jako </a:t>
            </a:r>
            <a:r>
              <a:rPr lang="en-IE" sz="2200" dirty="0"/>
              <a:t>buyer persona</a:t>
            </a:r>
            <a:r>
              <a:rPr lang="pl-PL" sz="2200" dirty="0"/>
              <a:t> czy customer avatar. Określenia te są bliskie znaczeniowo, jednak nie należy traktować ich jako tego samego.</a:t>
            </a:r>
            <a:r>
              <a:rPr lang="en-IE" sz="2200" dirty="0"/>
              <a:t> </a:t>
            </a:r>
          </a:p>
          <a:p>
            <a:r>
              <a:rPr lang="pl-PL" sz="2200" b="1" dirty="0">
                <a:solidFill>
                  <a:srgbClr val="DA2128"/>
                </a:solidFill>
              </a:rPr>
              <a:t>Grupa docelowa </a:t>
            </a:r>
            <a:r>
              <a:rPr lang="pl-PL" sz="2200" b="1" dirty="0"/>
              <a:t>to ogólnie zidentyfikowana grupa osób, </a:t>
            </a:r>
            <a:r>
              <a:rPr lang="pl-PL" sz="2200" dirty="0"/>
              <a:t>w tym przypadku są to osoby między 17 a 25 rokiem życia, zainteresowane pop kulturą, muzyką i filmami.</a:t>
            </a:r>
            <a:endParaRPr lang="en-IE" sz="2200" dirty="0"/>
          </a:p>
          <a:p>
            <a:r>
              <a:rPr lang="pl-PL" sz="2200" b="1" dirty="0">
                <a:solidFill>
                  <a:srgbClr val="DA2128"/>
                </a:solidFill>
                <a:hlinkClick r:id="rId3">
                  <a:extLst>
                    <a:ext uri="{A12FA001-AC4F-418D-AE19-62706E023703}">
                      <ahyp:hlinkClr xmlns:ahyp="http://schemas.microsoft.com/office/drawing/2018/hyperlinkcolor" val="tx"/>
                    </a:ext>
                  </a:extLst>
                </a:hlinkClick>
              </a:rPr>
              <a:t>B</a:t>
            </a:r>
            <a:r>
              <a:rPr lang="en-IE" sz="2200" b="1" dirty="0" err="1">
                <a:solidFill>
                  <a:srgbClr val="DA2128"/>
                </a:solidFill>
                <a:hlinkClick r:id="rId3">
                  <a:extLst>
                    <a:ext uri="{A12FA001-AC4F-418D-AE19-62706E023703}">
                      <ahyp:hlinkClr xmlns:ahyp="http://schemas.microsoft.com/office/drawing/2018/hyperlinkcolor" val="tx"/>
                    </a:ext>
                  </a:extLst>
                </a:hlinkClick>
              </a:rPr>
              <a:t>uyer</a:t>
            </a:r>
            <a:r>
              <a:rPr lang="en-IE" sz="2200" b="1" dirty="0">
                <a:solidFill>
                  <a:srgbClr val="DA2128"/>
                </a:solidFill>
                <a:hlinkClick r:id="rId3">
                  <a:extLst>
                    <a:ext uri="{A12FA001-AC4F-418D-AE19-62706E023703}">
                      <ahyp:hlinkClr xmlns:ahyp="http://schemas.microsoft.com/office/drawing/2018/hyperlinkcolor" val="tx"/>
                    </a:ext>
                  </a:extLst>
                </a:hlinkClick>
              </a:rPr>
              <a:t> persona </a:t>
            </a:r>
            <a:r>
              <a:rPr lang="pl-PL" sz="2200" b="1" dirty="0">
                <a:solidFill>
                  <a:srgbClr val="DA2128"/>
                </a:solidFill>
              </a:rPr>
              <a:t>lub </a:t>
            </a:r>
            <a:r>
              <a:rPr lang="en-IE" sz="2200" b="1" dirty="0">
                <a:solidFill>
                  <a:srgbClr val="DA2128"/>
                </a:solidFill>
              </a:rPr>
              <a:t>customer avatar </a:t>
            </a:r>
            <a:r>
              <a:rPr lang="pl-PL" sz="2200" b="1" dirty="0"/>
              <a:t>jest to szczegółowe określenie pojedynczej fikcyjnej osoby, </a:t>
            </a:r>
            <a:r>
              <a:rPr lang="pl-PL" sz="2200" dirty="0"/>
              <a:t>która uosabia wszystkie cechy grupy, w którą celuje twój produkt. Dla przykładu: Sam to 17-letni chłopak, który uwielbia wyszukiwać popularnych artystów i oglądać rozdania nagród. </a:t>
            </a:r>
            <a:br>
              <a:rPr lang="pl-PL" sz="2200" dirty="0"/>
            </a:br>
            <a:r>
              <a:rPr lang="pl-PL" sz="2200" dirty="0"/>
              <a:t>W przypadku buyer persona oraz customer avatar masz bardziej szczegółowy opis oraz dołączoną historię. W pierwszej kolejności stwórz grupę docelową a następnie przekop się przez poszczególne opisy, aż stworzysz personę posiadającą wymienione cechy.</a:t>
            </a:r>
            <a:endParaRPr lang="en-IE" sz="2200" dirty="0"/>
          </a:p>
          <a:p>
            <a:endParaRPr lang="en-IE" sz="2200" dirty="0"/>
          </a:p>
        </p:txBody>
      </p:sp>
    </p:spTree>
    <p:extLst>
      <p:ext uri="{BB962C8B-B14F-4D97-AF65-F5344CB8AC3E}">
        <p14:creationId xmlns:p14="http://schemas.microsoft.com/office/powerpoint/2010/main" val="333301406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628748"/>
            <a:ext cx="10996920" cy="4169140"/>
          </a:xfrm>
        </p:spPr>
        <p:txBody>
          <a:bodyPr/>
          <a:lstStyle/>
          <a:p>
            <a:pPr marL="0" indent="0">
              <a:buNone/>
            </a:pPr>
            <a:r>
              <a:rPr lang="pl-PL" sz="3200" b="1" dirty="0">
                <a:solidFill>
                  <a:srgbClr val="DA2128"/>
                </a:solidFill>
              </a:rPr>
              <a:t>Stań się wartościowym członkiem społeczności </a:t>
            </a:r>
            <a:r>
              <a:rPr lang="en-IE" sz="3200" b="1" dirty="0">
                <a:solidFill>
                  <a:srgbClr val="DA2128"/>
                </a:solidFill>
              </a:rPr>
              <a:t>(OPCs)</a:t>
            </a:r>
          </a:p>
          <a:p>
            <a:r>
              <a:rPr lang="pl-PL" dirty="0"/>
              <a:t>Dołącz do grup na Facebooku i LinkedIn z twojej branży i pokaż im, że posiadasz cenne doświadczenie i oferujesz użyteczne porady. </a:t>
            </a:r>
            <a:endParaRPr lang="en-IE" dirty="0"/>
          </a:p>
          <a:p>
            <a:pPr marL="0" indent="0">
              <a:buNone/>
            </a:pPr>
            <a:r>
              <a:rPr lang="pl-PL" sz="3200" b="1" dirty="0">
                <a:solidFill>
                  <a:srgbClr val="DA2128"/>
                </a:solidFill>
              </a:rPr>
              <a:t>Stwórz darmową listę na </a:t>
            </a:r>
            <a:r>
              <a:rPr lang="pl-PL" sz="3200" b="1" dirty="0" err="1">
                <a:solidFill>
                  <a:srgbClr val="DA2128"/>
                </a:solidFill>
              </a:rPr>
              <a:t>Yelp</a:t>
            </a:r>
            <a:endParaRPr lang="en-IE" sz="3200" b="1" dirty="0">
              <a:solidFill>
                <a:srgbClr val="DA2128"/>
              </a:solidFill>
            </a:endParaRPr>
          </a:p>
          <a:p>
            <a:r>
              <a:rPr lang="pl-PL" dirty="0"/>
              <a:t>Jeśli jesteś lokalnym przedsiębiorcą, rozważ </a:t>
            </a:r>
            <a:r>
              <a:rPr lang="pl-PL" dirty="0">
                <a:hlinkClick r:id="rId2"/>
              </a:rPr>
              <a:t>zamieszczenie swojego biznesu na </a:t>
            </a:r>
            <a:r>
              <a:rPr lang="pl-PL" dirty="0" err="1">
                <a:hlinkClick r:id="rId2"/>
              </a:rPr>
              <a:t>Yelp</a:t>
            </a:r>
            <a:r>
              <a:rPr lang="en-IE" dirty="0"/>
              <a:t>. </a:t>
            </a:r>
            <a:r>
              <a:rPr lang="pl-PL" dirty="0"/>
              <a:t>Jest darmo, a do tego polepsza twoją widoczność w wyszukiwarkach Internetowych</a:t>
            </a:r>
            <a:r>
              <a:rPr lang="en-IE" dirty="0"/>
              <a:t>.</a:t>
            </a:r>
          </a:p>
          <a:p>
            <a:endParaRPr lang="en-IE" dirty="0"/>
          </a:p>
        </p:txBody>
      </p:sp>
      <p:sp>
        <p:nvSpPr>
          <p:cNvPr id="3" name="Text Placeholder 4">
            <a:extLst>
              <a:ext uri="{FF2B5EF4-FFF2-40B4-BE49-F238E27FC236}">
                <a16:creationId xmlns:a16="http://schemas.microsoft.com/office/drawing/2014/main" id="{17CAE047-7635-42E7-B9FB-5810BFC5FECD}"/>
              </a:ext>
            </a:extLst>
          </p:cNvPr>
          <p:cNvSpPr>
            <a:spLocks noGrp="1"/>
          </p:cNvSpPr>
          <p:nvPr>
            <p:ph type="body" sz="quarter" idx="10"/>
          </p:nvPr>
        </p:nvSpPr>
        <p:spPr>
          <a:xfrm rot="285998">
            <a:off x="399430" y="668945"/>
            <a:ext cx="5865508" cy="831922"/>
          </a:xfrm>
        </p:spPr>
        <p:txBody>
          <a:bodyPr>
            <a:noAutofit/>
          </a:bodyPr>
          <a:lstStyle/>
          <a:p>
            <a:r>
              <a:rPr lang="pl-PL" sz="2800" b="1" dirty="0"/>
              <a:t>Tworzenie Biznesu z Ograniczonym Budżetem</a:t>
            </a:r>
            <a:endParaRPr lang="en-US" sz="2800" b="1" dirty="0"/>
          </a:p>
          <a:p>
            <a:pPr algn="ctr"/>
            <a:endParaRPr lang="en-IE" sz="2800" b="1" dirty="0"/>
          </a:p>
        </p:txBody>
      </p:sp>
    </p:spTree>
    <p:extLst>
      <p:ext uri="{BB962C8B-B14F-4D97-AF65-F5344CB8AC3E}">
        <p14:creationId xmlns:p14="http://schemas.microsoft.com/office/powerpoint/2010/main" val="200674012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E20CD44-8655-4CC7-A0D2-17FEDC002746}"/>
              </a:ext>
            </a:extLst>
          </p:cNvPr>
          <p:cNvSpPr txBox="1"/>
          <p:nvPr/>
        </p:nvSpPr>
        <p:spPr>
          <a:xfrm>
            <a:off x="9759262" y="3125352"/>
            <a:ext cx="2190792" cy="2031325"/>
          </a:xfrm>
          <a:prstGeom prst="rect">
            <a:avLst/>
          </a:prstGeom>
          <a:solidFill>
            <a:schemeClr val="bg1"/>
          </a:solidFill>
        </p:spPr>
        <p:txBody>
          <a:bodyPr wrap="square" rtlCol="0">
            <a:spAutoFit/>
          </a:bodyPr>
          <a:lstStyle/>
          <a:p>
            <a:r>
              <a:rPr lang="pl-PL" sz="2800" b="1" dirty="0">
                <a:solidFill>
                  <a:srgbClr val="1268B3"/>
                </a:solidFill>
              </a:rPr>
              <a:t>Jak reklamować swój biznes na </a:t>
            </a:r>
            <a:r>
              <a:rPr lang="pl-PL" sz="2800" b="1" dirty="0" err="1">
                <a:solidFill>
                  <a:srgbClr val="1268B3"/>
                </a:solidFill>
              </a:rPr>
              <a:t>Yelp</a:t>
            </a:r>
            <a:r>
              <a:rPr lang="en-IE" sz="2800" b="1" dirty="0">
                <a:solidFill>
                  <a:srgbClr val="1268B3"/>
                </a:solidFill>
              </a:rPr>
              <a:t>!</a:t>
            </a:r>
          </a:p>
          <a:p>
            <a:endParaRPr lang="en-IE" sz="1400" b="1" dirty="0">
              <a:solidFill>
                <a:srgbClr val="1268B3"/>
              </a:solidFill>
            </a:endParaRPr>
          </a:p>
        </p:txBody>
      </p:sp>
      <p:sp>
        <p:nvSpPr>
          <p:cNvPr id="6" name="Rectangle 5">
            <a:extLst>
              <a:ext uri="{FF2B5EF4-FFF2-40B4-BE49-F238E27FC236}">
                <a16:creationId xmlns:a16="http://schemas.microsoft.com/office/drawing/2014/main" id="{641FF650-1B27-7640-9784-B66BC5B4035A}"/>
              </a:ext>
            </a:extLst>
          </p:cNvPr>
          <p:cNvSpPr/>
          <p:nvPr/>
        </p:nvSpPr>
        <p:spPr>
          <a:xfrm rot="21375402">
            <a:off x="8013110" y="1500556"/>
            <a:ext cx="4383637"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6">
            <a:extLst>
              <a:ext uri="{FF2B5EF4-FFF2-40B4-BE49-F238E27FC236}">
                <a16:creationId xmlns:a16="http://schemas.microsoft.com/office/drawing/2014/main" id="{FCED1905-C18F-2646-969A-9C1E7D16DEBB}"/>
              </a:ext>
            </a:extLst>
          </p:cNvPr>
          <p:cNvSpPr txBox="1">
            <a:spLocks/>
          </p:cNvSpPr>
          <p:nvPr/>
        </p:nvSpPr>
        <p:spPr>
          <a:xfrm rot="21375402">
            <a:off x="8142188" y="1343460"/>
            <a:ext cx="4125480" cy="1026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00000"/>
              </a:lnSpc>
              <a:spcBef>
                <a:spcPts val="0"/>
              </a:spcBef>
            </a:pPr>
            <a:r>
              <a:rPr lang="pl-PL" sz="3400" dirty="0" err="1"/>
              <a:t>Yelp</a:t>
            </a:r>
            <a:r>
              <a:rPr lang="pl-PL" sz="3400" dirty="0"/>
              <a:t> jest dostępny w Europie</a:t>
            </a:r>
            <a:r>
              <a:rPr lang="en-IE" sz="3400" dirty="0"/>
              <a:t>!!</a:t>
            </a:r>
          </a:p>
        </p:txBody>
      </p:sp>
      <p:sp>
        <p:nvSpPr>
          <p:cNvPr id="11" name="Rectangle 10">
            <a:extLst>
              <a:ext uri="{FF2B5EF4-FFF2-40B4-BE49-F238E27FC236}">
                <a16:creationId xmlns:a16="http://schemas.microsoft.com/office/drawing/2014/main" id="{1ED9829A-19CB-3346-8D5D-C97A65C41404}"/>
              </a:ext>
            </a:extLst>
          </p:cNvPr>
          <p:cNvSpPr/>
          <p:nvPr/>
        </p:nvSpPr>
        <p:spPr>
          <a:xfrm rot="21375402">
            <a:off x="5672580" y="803850"/>
            <a:ext cx="3156697"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6108424" y="744727"/>
            <a:ext cx="7450675" cy="624053"/>
          </a:xfrm>
        </p:spPr>
        <p:txBody>
          <a:bodyPr>
            <a:normAutofit/>
          </a:bodyPr>
          <a:lstStyle/>
          <a:p>
            <a:pPr>
              <a:lnSpc>
                <a:spcPct val="100000"/>
              </a:lnSpc>
              <a:spcBef>
                <a:spcPts val="0"/>
              </a:spcBef>
            </a:pPr>
            <a:r>
              <a:rPr lang="pl-PL" sz="3400" b="1" dirty="0"/>
              <a:t>Aktywność</a:t>
            </a:r>
            <a:r>
              <a:rPr lang="en-IE" sz="3400" b="1" dirty="0"/>
              <a:t>: </a:t>
            </a:r>
            <a:r>
              <a:rPr lang="pl-PL" sz="3400" dirty="0"/>
              <a:t>Zapoznaj się z </a:t>
            </a:r>
            <a:r>
              <a:rPr lang="pl-PL" sz="3400" dirty="0" err="1"/>
              <a:t>Yelp</a:t>
            </a:r>
            <a:r>
              <a:rPr lang="en-IE" sz="3400" dirty="0"/>
              <a:t>!</a:t>
            </a:r>
          </a:p>
        </p:txBody>
      </p:sp>
      <p:pic>
        <p:nvPicPr>
          <p:cNvPr id="14" name="Picture 13" descr="A picture containing monitor, sitting, indoor, screen&#10;&#10;Description automatically generated">
            <a:extLst>
              <a:ext uri="{FF2B5EF4-FFF2-40B4-BE49-F238E27FC236}">
                <a16:creationId xmlns:a16="http://schemas.microsoft.com/office/drawing/2014/main" id="{C3EC2CFF-A236-1D45-8D14-C5FA86172794}"/>
              </a:ext>
            </a:extLst>
          </p:cNvPr>
          <p:cNvPicPr/>
          <p:nvPr/>
        </p:nvPicPr>
        <p:blipFill rotWithShape="1">
          <a:blip r:embed="rId2"/>
          <a:srcRect l="4792" t="12636" r="6089" b="14423"/>
          <a:stretch/>
        </p:blipFill>
        <p:spPr>
          <a:xfrm>
            <a:off x="241946" y="1688841"/>
            <a:ext cx="6211358" cy="3955437"/>
          </a:xfrm>
          <a:prstGeom prst="rect">
            <a:avLst/>
          </a:prstGeom>
        </p:spPr>
      </p:pic>
      <p:pic>
        <p:nvPicPr>
          <p:cNvPr id="19" name="Picture 18">
            <a:hlinkClick r:id="rId3"/>
            <a:extLst>
              <a:ext uri="{FF2B5EF4-FFF2-40B4-BE49-F238E27FC236}">
                <a16:creationId xmlns:a16="http://schemas.microsoft.com/office/drawing/2014/main" id="{3549E580-C31C-514F-B0C1-C038CDE820BB}"/>
              </a:ext>
            </a:extLst>
          </p:cNvPr>
          <p:cNvPicPr>
            <a:picLocks noChangeAspect="1"/>
          </p:cNvPicPr>
          <p:nvPr/>
        </p:nvPicPr>
        <p:blipFill rotWithShape="1">
          <a:blip r:embed="rId4"/>
          <a:srcRect l="4779" r="4779"/>
          <a:stretch/>
        </p:blipFill>
        <p:spPr>
          <a:xfrm>
            <a:off x="1084377" y="1981201"/>
            <a:ext cx="4598424" cy="2988756"/>
          </a:xfrm>
          <a:prstGeom prst="rect">
            <a:avLst/>
          </a:prstGeom>
        </p:spPr>
      </p:pic>
      <p:pic>
        <p:nvPicPr>
          <p:cNvPr id="17" name="Picture 16" descr="A picture containing monitor, sitting, indoor, screen&#10;&#10;Description automatically generated">
            <a:extLst>
              <a:ext uri="{FF2B5EF4-FFF2-40B4-BE49-F238E27FC236}">
                <a16:creationId xmlns:a16="http://schemas.microsoft.com/office/drawing/2014/main" id="{39E3CA55-9E31-2F47-A8E3-457205C7F430}"/>
              </a:ext>
            </a:extLst>
          </p:cNvPr>
          <p:cNvPicPr/>
          <p:nvPr/>
        </p:nvPicPr>
        <p:blipFill rotWithShape="1">
          <a:blip r:embed="rId2"/>
          <a:srcRect l="4792" t="12636" r="6089" b="14423"/>
          <a:stretch/>
        </p:blipFill>
        <p:spPr>
          <a:xfrm>
            <a:off x="3993570" y="2500055"/>
            <a:ext cx="6211358" cy="3955437"/>
          </a:xfrm>
          <a:prstGeom prst="rect">
            <a:avLst/>
          </a:prstGeom>
        </p:spPr>
      </p:pic>
      <p:pic>
        <p:nvPicPr>
          <p:cNvPr id="20" name="Picture 19">
            <a:hlinkClick r:id="rId5"/>
            <a:extLst>
              <a:ext uri="{FF2B5EF4-FFF2-40B4-BE49-F238E27FC236}">
                <a16:creationId xmlns:a16="http://schemas.microsoft.com/office/drawing/2014/main" id="{F798F59B-D9FE-704C-9F55-86622DE21A7B}"/>
              </a:ext>
            </a:extLst>
          </p:cNvPr>
          <p:cNvPicPr>
            <a:picLocks noChangeAspect="1"/>
          </p:cNvPicPr>
          <p:nvPr/>
        </p:nvPicPr>
        <p:blipFill rotWithShape="1">
          <a:blip r:embed="rId6"/>
          <a:srcRect l="287" r="19545"/>
          <a:stretch/>
        </p:blipFill>
        <p:spPr>
          <a:xfrm>
            <a:off x="4737860" y="2827810"/>
            <a:ext cx="4709574" cy="2847825"/>
          </a:xfrm>
          <a:prstGeom prst="rect">
            <a:avLst/>
          </a:prstGeom>
          <a:ln>
            <a:noFill/>
          </a:ln>
          <a:effectLst/>
        </p:spPr>
      </p:pic>
    </p:spTree>
    <p:extLst>
      <p:ext uri="{BB962C8B-B14F-4D97-AF65-F5344CB8AC3E}">
        <p14:creationId xmlns:p14="http://schemas.microsoft.com/office/powerpoint/2010/main" val="174876184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E20CD44-8655-4CC7-A0D2-17FEDC002746}"/>
              </a:ext>
            </a:extLst>
          </p:cNvPr>
          <p:cNvSpPr txBox="1"/>
          <p:nvPr/>
        </p:nvSpPr>
        <p:spPr>
          <a:xfrm>
            <a:off x="349097" y="1698100"/>
            <a:ext cx="4756303" cy="954107"/>
          </a:xfrm>
          <a:prstGeom prst="rect">
            <a:avLst/>
          </a:prstGeom>
          <a:solidFill>
            <a:schemeClr val="bg1"/>
          </a:solidFill>
        </p:spPr>
        <p:txBody>
          <a:bodyPr wrap="square" rtlCol="0">
            <a:spAutoFit/>
          </a:bodyPr>
          <a:lstStyle/>
          <a:p>
            <a:r>
              <a:rPr lang="pl-PL" sz="2800" b="1" dirty="0">
                <a:solidFill>
                  <a:srgbClr val="1268B3"/>
                </a:solidFill>
              </a:rPr>
              <a:t>Planowanie Swojego Sklepu – Lista Czynności Krok Po Kroku</a:t>
            </a:r>
            <a:r>
              <a:rPr lang="en-IE" sz="2800" b="1" dirty="0">
                <a:solidFill>
                  <a:srgbClr val="1268B3"/>
                </a:solidFill>
              </a:rPr>
              <a:t>!</a:t>
            </a:r>
          </a:p>
        </p:txBody>
      </p:sp>
      <p:sp>
        <p:nvSpPr>
          <p:cNvPr id="8" name="Text Placeholder 5">
            <a:extLst>
              <a:ext uri="{FF2B5EF4-FFF2-40B4-BE49-F238E27FC236}">
                <a16:creationId xmlns:a16="http://schemas.microsoft.com/office/drawing/2014/main" id="{EE893168-E63A-48E8-98FA-C8E4DF643EE5}"/>
              </a:ext>
            </a:extLst>
          </p:cNvPr>
          <p:cNvSpPr>
            <a:spLocks noGrp="1"/>
          </p:cNvSpPr>
          <p:nvPr>
            <p:ph type="body" sz="quarter" idx="20"/>
          </p:nvPr>
        </p:nvSpPr>
        <p:spPr>
          <a:xfrm>
            <a:off x="349097" y="2633292"/>
            <a:ext cx="9230543" cy="4559065"/>
          </a:xfrm>
          <a:noFill/>
        </p:spPr>
        <p:txBody>
          <a:bodyPr/>
          <a:lstStyle/>
          <a:p>
            <a:pPr fontAlgn="base"/>
            <a:r>
              <a:rPr lang="pl-PL" sz="2000" dirty="0"/>
              <a:t>Uzgodnij całe przedsięwzięcie z właścicielem lokalu.</a:t>
            </a:r>
            <a:endParaRPr lang="en-IE" sz="2000" dirty="0"/>
          </a:p>
          <a:p>
            <a:pPr fontAlgn="base"/>
            <a:r>
              <a:rPr lang="pl-PL" sz="2000" dirty="0"/>
              <a:t>Upewnij się że masz licencje, pozwolenia i ubezpieczenie.</a:t>
            </a:r>
            <a:endParaRPr lang="en-IE" sz="2000" dirty="0"/>
          </a:p>
          <a:p>
            <a:pPr fontAlgn="base"/>
            <a:r>
              <a:rPr lang="pl-PL" sz="2000" dirty="0"/>
              <a:t>Upewnij się że lokal spełnia twoje potrzeby.</a:t>
            </a:r>
            <a:endParaRPr lang="en-IE" sz="2000" dirty="0"/>
          </a:p>
          <a:p>
            <a:pPr fontAlgn="base"/>
            <a:r>
              <a:rPr lang="pl-PL" sz="2000" dirty="0"/>
              <a:t>Wybierz sposób płatności.</a:t>
            </a:r>
            <a:endParaRPr lang="en-IE" sz="2000" dirty="0"/>
          </a:p>
          <a:p>
            <a:pPr fontAlgn="base"/>
            <a:r>
              <a:rPr lang="pl-PL" sz="2000" dirty="0">
                <a:hlinkClick r:id="rId2"/>
              </a:rPr>
              <a:t>Zakomponuj rozkład wnętrza.</a:t>
            </a:r>
            <a:endParaRPr lang="en-IE" sz="2000" dirty="0"/>
          </a:p>
          <a:p>
            <a:pPr fontAlgn="base"/>
            <a:r>
              <a:rPr lang="pl-PL" sz="2000" dirty="0"/>
              <a:t>Wypożycz, kup, lub zrób wyposażenie które będzie ci potrzebne.</a:t>
            </a:r>
            <a:endParaRPr lang="en-IE" sz="2000" dirty="0"/>
          </a:p>
          <a:p>
            <a:pPr fontAlgn="base"/>
            <a:r>
              <a:rPr lang="pl-PL" sz="2000" dirty="0"/>
              <a:t>Stwórz strategie marketingową.</a:t>
            </a:r>
            <a:endParaRPr lang="en-IE" sz="2000" dirty="0"/>
          </a:p>
          <a:p>
            <a:pPr fontAlgn="base"/>
            <a:r>
              <a:rPr lang="pl-PL" sz="2000" dirty="0"/>
              <a:t>Stwórz markowe przedmioty.</a:t>
            </a:r>
            <a:endParaRPr lang="en-IE" sz="2000" dirty="0"/>
          </a:p>
          <a:p>
            <a:pPr fontAlgn="base"/>
            <a:r>
              <a:rPr lang="pl-PL" sz="2000" dirty="0"/>
              <a:t>Utrzymuj kontakt z klientami.</a:t>
            </a:r>
            <a:endParaRPr lang="en-IE" sz="2000" dirty="0"/>
          </a:p>
          <a:p>
            <a:pPr marL="0" indent="0" fontAlgn="base">
              <a:buNone/>
            </a:pPr>
            <a:r>
              <a:rPr lang="pl-PL" sz="2200" b="1" i="1" dirty="0"/>
              <a:t>Następnie przeczytaj powyższy artykuł aby uzyskać więcej informacji</a:t>
            </a:r>
            <a:r>
              <a:rPr lang="en-IE" sz="2200" b="1" i="1" dirty="0"/>
              <a:t>!</a:t>
            </a:r>
          </a:p>
        </p:txBody>
      </p:sp>
      <p:sp>
        <p:nvSpPr>
          <p:cNvPr id="2" name="TextBox 1">
            <a:extLst>
              <a:ext uri="{FF2B5EF4-FFF2-40B4-BE49-F238E27FC236}">
                <a16:creationId xmlns:a16="http://schemas.microsoft.com/office/drawing/2014/main" id="{6076EDFB-7326-4F10-A7F1-5EC4FBE45599}"/>
              </a:ext>
            </a:extLst>
          </p:cNvPr>
          <p:cNvSpPr txBox="1"/>
          <p:nvPr/>
        </p:nvSpPr>
        <p:spPr>
          <a:xfrm>
            <a:off x="8228265" y="3031699"/>
            <a:ext cx="3199489" cy="1938992"/>
          </a:xfrm>
          <a:prstGeom prst="rect">
            <a:avLst/>
          </a:prstGeom>
          <a:noFill/>
        </p:spPr>
        <p:txBody>
          <a:bodyPr wrap="square" rtlCol="0">
            <a:spAutoFit/>
          </a:bodyPr>
          <a:lstStyle/>
          <a:p>
            <a:pPr algn="ctr"/>
            <a:br>
              <a:rPr lang="en-IE" sz="2400" dirty="0"/>
            </a:br>
            <a:r>
              <a:rPr lang="pl-PL" sz="2400" b="1" dirty="0">
                <a:solidFill>
                  <a:srgbClr val="DA2128"/>
                </a:solidFill>
              </a:rPr>
              <a:t>Przeczytaj</a:t>
            </a:r>
            <a:r>
              <a:rPr lang="en-IE" sz="2400" b="1" dirty="0">
                <a:solidFill>
                  <a:srgbClr val="DA2128"/>
                </a:solidFill>
              </a:rPr>
              <a:t>: </a:t>
            </a:r>
            <a:r>
              <a:rPr lang="en-IE" sz="2400" dirty="0">
                <a:solidFill>
                  <a:srgbClr val="4D4D4C"/>
                </a:solidFill>
                <a:hlinkClick r:id="rId3"/>
              </a:rPr>
              <a:t>Set Yourself up for Success with this Checklist</a:t>
            </a:r>
            <a:endParaRPr lang="en-IE" sz="2400" dirty="0">
              <a:solidFill>
                <a:srgbClr val="4D4D4C"/>
              </a:solidFill>
            </a:endParaRPr>
          </a:p>
          <a:p>
            <a:pPr algn="ctr"/>
            <a:endParaRPr lang="en-IE" sz="2400" dirty="0"/>
          </a:p>
        </p:txBody>
      </p:sp>
      <p:sp>
        <p:nvSpPr>
          <p:cNvPr id="6" name="Rectangle 5">
            <a:extLst>
              <a:ext uri="{FF2B5EF4-FFF2-40B4-BE49-F238E27FC236}">
                <a16:creationId xmlns:a16="http://schemas.microsoft.com/office/drawing/2014/main" id="{0248B469-8078-324F-9E9C-05175E1FBEDC}"/>
              </a:ext>
            </a:extLst>
          </p:cNvPr>
          <p:cNvSpPr/>
          <p:nvPr/>
        </p:nvSpPr>
        <p:spPr>
          <a:xfrm rot="21375402">
            <a:off x="5546216" y="815356"/>
            <a:ext cx="2657923"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A49EE748-3A1B-694B-9E30-7E658FAF1996}"/>
              </a:ext>
            </a:extLst>
          </p:cNvPr>
          <p:cNvSpPr/>
          <p:nvPr/>
        </p:nvSpPr>
        <p:spPr>
          <a:xfrm rot="21375402">
            <a:off x="5967700" y="1572126"/>
            <a:ext cx="6403831"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6">
            <a:extLst>
              <a:ext uri="{FF2B5EF4-FFF2-40B4-BE49-F238E27FC236}">
                <a16:creationId xmlns:a16="http://schemas.microsoft.com/office/drawing/2014/main" id="{14B1DA1E-B452-9F40-ACF1-CCCFA7CADE5D}"/>
              </a:ext>
            </a:extLst>
          </p:cNvPr>
          <p:cNvSpPr>
            <a:spLocks noGrp="1"/>
          </p:cNvSpPr>
          <p:nvPr>
            <p:ph type="body" sz="quarter" idx="10"/>
          </p:nvPr>
        </p:nvSpPr>
        <p:spPr>
          <a:xfrm rot="21375402">
            <a:off x="5802028" y="1697124"/>
            <a:ext cx="6521716" cy="1026223"/>
          </a:xfrm>
        </p:spPr>
        <p:txBody>
          <a:bodyPr>
            <a:noAutofit/>
          </a:bodyPr>
          <a:lstStyle/>
          <a:p>
            <a:pPr algn="r"/>
            <a:r>
              <a:rPr lang="pl-PL" sz="3400" dirty="0"/>
              <a:t>Wyglądać Twój Tymczasowy Sklep</a:t>
            </a:r>
            <a:r>
              <a:rPr lang="en-IE" sz="3400" dirty="0"/>
              <a:t>?</a:t>
            </a:r>
          </a:p>
        </p:txBody>
      </p:sp>
      <p:sp>
        <p:nvSpPr>
          <p:cNvPr id="11" name="Text Placeholder 6">
            <a:extLst>
              <a:ext uri="{FF2B5EF4-FFF2-40B4-BE49-F238E27FC236}">
                <a16:creationId xmlns:a16="http://schemas.microsoft.com/office/drawing/2014/main" id="{7EE472E5-7600-A746-95E5-64EEFC91F2DE}"/>
              </a:ext>
            </a:extLst>
          </p:cNvPr>
          <p:cNvSpPr txBox="1">
            <a:spLocks/>
          </p:cNvSpPr>
          <p:nvPr/>
        </p:nvSpPr>
        <p:spPr>
          <a:xfrm rot="21375402">
            <a:off x="5138739" y="839562"/>
            <a:ext cx="7227133" cy="1026223"/>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pl-PL" sz="3400" b="1" dirty="0"/>
              <a:t>Aktywność</a:t>
            </a:r>
            <a:r>
              <a:rPr lang="en-IE" sz="3400" b="1" dirty="0"/>
              <a:t>: </a:t>
            </a:r>
            <a:r>
              <a:rPr lang="pl-PL" sz="3400" dirty="0"/>
              <a:t>Zastanów Się Jak Miałby</a:t>
            </a:r>
            <a:endParaRPr lang="en-IE" sz="3400" dirty="0"/>
          </a:p>
        </p:txBody>
      </p:sp>
    </p:spTree>
    <p:extLst>
      <p:ext uri="{BB962C8B-B14F-4D97-AF65-F5344CB8AC3E}">
        <p14:creationId xmlns:p14="http://schemas.microsoft.com/office/powerpoint/2010/main" val="39361286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2120067"/>
            <a:ext cx="10766919" cy="4169140"/>
          </a:xfrm>
        </p:spPr>
        <p:txBody>
          <a:bodyPr/>
          <a:lstStyle/>
          <a:p>
            <a:pPr marL="0" indent="0">
              <a:buNone/>
            </a:pPr>
            <a:r>
              <a:rPr lang="pl-PL" sz="3200" b="1" dirty="0">
                <a:solidFill>
                  <a:srgbClr val="DA2128"/>
                </a:solidFill>
              </a:rPr>
              <a:t>Stwórz Grupę Na Facebooku.</a:t>
            </a:r>
            <a:endParaRPr lang="en-IE" b="1" dirty="0"/>
          </a:p>
          <a:p>
            <a:r>
              <a:rPr lang="pl-PL" dirty="0"/>
              <a:t>Stwórz grupę dyskusyjną, do której mogą dołączyć osoby z twojej grupy docelowej. Niech będzie skupiona wokół jakiegoś tematu lub zagadnienie, nie wokół twojego biznesu. Na przykład, osoba od marketingu może stworzyć </a:t>
            </a:r>
            <a:r>
              <a:rPr lang="en-IE" dirty="0"/>
              <a:t>“Marketing Tips For Small Business Owners.”</a:t>
            </a:r>
          </a:p>
          <a:p>
            <a:pPr marL="0" indent="0">
              <a:buNone/>
            </a:pPr>
            <a:r>
              <a:rPr lang="pl-PL" sz="3200" b="1" dirty="0">
                <a:solidFill>
                  <a:srgbClr val="DA2128"/>
                </a:solidFill>
              </a:rPr>
              <a:t>Zaoferuj na stronie produkt informacyjny.</a:t>
            </a:r>
            <a:endParaRPr lang="en-IE" b="1" dirty="0"/>
          </a:p>
          <a:p>
            <a:r>
              <a:rPr lang="pl-PL" dirty="0"/>
              <a:t>Zaoferuj na swojej stronie darmowy e-book lub inne cyfrowe źródło informacji. To powinno zachęcić osoby do wejścia na twoją stronę i w twój zasięg.</a:t>
            </a:r>
            <a:endParaRPr lang="en-IE" dirty="0"/>
          </a:p>
          <a:p>
            <a:endParaRPr lang="en-IE" dirty="0"/>
          </a:p>
        </p:txBody>
      </p:sp>
      <p:sp>
        <p:nvSpPr>
          <p:cNvPr id="4" name="Text Placeholder 4">
            <a:extLst>
              <a:ext uri="{FF2B5EF4-FFF2-40B4-BE49-F238E27FC236}">
                <a16:creationId xmlns:a16="http://schemas.microsoft.com/office/drawing/2014/main" id="{A18F282F-4FB1-4D8E-877A-F28E01E6324D}"/>
              </a:ext>
            </a:extLst>
          </p:cNvPr>
          <p:cNvSpPr>
            <a:spLocks noGrp="1"/>
          </p:cNvSpPr>
          <p:nvPr>
            <p:ph type="body" sz="quarter" idx="10"/>
          </p:nvPr>
        </p:nvSpPr>
        <p:spPr>
          <a:xfrm rot="285998">
            <a:off x="399430" y="668945"/>
            <a:ext cx="5865508" cy="831922"/>
          </a:xfrm>
        </p:spPr>
        <p:txBody>
          <a:bodyPr>
            <a:noAutofit/>
          </a:bodyPr>
          <a:lstStyle/>
          <a:p>
            <a:r>
              <a:rPr lang="pl-PL" sz="2800" b="1" dirty="0"/>
              <a:t>Tworzenie Biznesu z Ograniczonym Budżetem</a:t>
            </a:r>
            <a:endParaRPr lang="en-US" sz="2800" b="1" dirty="0"/>
          </a:p>
          <a:p>
            <a:pPr algn="ctr"/>
            <a:endParaRPr lang="en-IE" sz="2800" b="1" dirty="0"/>
          </a:p>
        </p:txBody>
      </p:sp>
    </p:spTree>
    <p:extLst>
      <p:ext uri="{BB962C8B-B14F-4D97-AF65-F5344CB8AC3E}">
        <p14:creationId xmlns:p14="http://schemas.microsoft.com/office/powerpoint/2010/main" val="371634267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375007" y="1758354"/>
            <a:ext cx="11037863" cy="4169140"/>
          </a:xfrm>
        </p:spPr>
        <p:txBody>
          <a:bodyPr/>
          <a:lstStyle/>
          <a:p>
            <a:pPr marL="0" indent="0">
              <a:buNone/>
            </a:pPr>
            <a:r>
              <a:rPr lang="pl-PL" sz="2800" b="1" dirty="0">
                <a:solidFill>
                  <a:srgbClr val="DA2128"/>
                </a:solidFill>
              </a:rPr>
              <a:t>Wykorzystaj darmowe miejsca na reklamy oferowane przez Facebook </a:t>
            </a:r>
            <a:br>
              <a:rPr lang="pl-PL" sz="2800" b="1" dirty="0">
                <a:solidFill>
                  <a:srgbClr val="DA2128"/>
                </a:solidFill>
              </a:rPr>
            </a:br>
            <a:r>
              <a:rPr lang="pl-PL" sz="2800" b="1" dirty="0">
                <a:solidFill>
                  <a:srgbClr val="DA2128"/>
                </a:solidFill>
              </a:rPr>
              <a:t>i Google.</a:t>
            </a:r>
            <a:endParaRPr lang="en-IE" sz="2800" b="1" dirty="0">
              <a:solidFill>
                <a:srgbClr val="DA2128"/>
              </a:solidFill>
            </a:endParaRPr>
          </a:p>
          <a:p>
            <a:r>
              <a:rPr lang="pl-PL" sz="2200" dirty="0"/>
              <a:t>Facebook i Google zawsze rozdają kupony na darmowe reklamy</a:t>
            </a:r>
            <a:r>
              <a:rPr lang="en-IE" sz="2200" dirty="0"/>
              <a:t>. </a:t>
            </a:r>
            <a:r>
              <a:rPr lang="pl-PL" sz="2200" dirty="0"/>
              <a:t>Kiedy zapisujesz się do usług, takich jak</a:t>
            </a:r>
            <a:r>
              <a:rPr lang="en-IE" sz="2200" dirty="0"/>
              <a:t> </a:t>
            </a:r>
            <a:r>
              <a:rPr lang="pl-PL" sz="2200" dirty="0"/>
              <a:t>hosting albo </a:t>
            </a:r>
            <a:r>
              <a:rPr lang="en-IE" sz="2200" dirty="0"/>
              <a:t>AdWords, </a:t>
            </a:r>
            <a:r>
              <a:rPr lang="pl-PL" sz="2200" dirty="0"/>
              <a:t>skorzystaj z oferowanych przez nie darmowych kuponów i przetestuj reklamy.</a:t>
            </a:r>
            <a:endParaRPr lang="en-IE" sz="2200" dirty="0"/>
          </a:p>
          <a:p>
            <a:pPr marL="0" indent="0">
              <a:buNone/>
            </a:pPr>
            <a:r>
              <a:rPr lang="pl-PL" sz="2800" b="1" dirty="0">
                <a:solidFill>
                  <a:srgbClr val="DA2128"/>
                </a:solidFill>
              </a:rPr>
              <a:t>Stwórz własną infografikę</a:t>
            </a:r>
            <a:endParaRPr lang="en-IE" sz="2800" b="1" dirty="0">
              <a:solidFill>
                <a:srgbClr val="DA2128"/>
              </a:solidFill>
            </a:endParaRPr>
          </a:p>
          <a:p>
            <a:r>
              <a:rPr lang="pl-PL" sz="2200" dirty="0"/>
              <a:t>Jest to proste i tanie, jeśli używasz </a:t>
            </a:r>
            <a:r>
              <a:rPr lang="en-IE" sz="2200" dirty="0">
                <a:hlinkClick r:id="rId2"/>
              </a:rPr>
              <a:t>infogr.am</a:t>
            </a:r>
            <a:r>
              <a:rPr lang="en-IE" sz="2200" dirty="0"/>
              <a:t>. </a:t>
            </a:r>
            <a:r>
              <a:rPr lang="pl-PL" sz="2200" dirty="0"/>
              <a:t>W infografikach można umieszczać linki do twojej strony.</a:t>
            </a:r>
            <a:endParaRPr lang="en-IE" sz="2200" dirty="0"/>
          </a:p>
          <a:p>
            <a:pPr marL="0" indent="0">
              <a:buNone/>
            </a:pPr>
            <a:r>
              <a:rPr lang="pl-PL" sz="2800" b="1" dirty="0">
                <a:solidFill>
                  <a:srgbClr val="DA2128"/>
                </a:solidFill>
              </a:rPr>
              <a:t>Stwórz przyciągające uwagę wizytówki biznesowe</a:t>
            </a:r>
            <a:endParaRPr lang="en-IE" sz="2800" b="1" dirty="0">
              <a:solidFill>
                <a:srgbClr val="DA2128"/>
              </a:solidFill>
            </a:endParaRPr>
          </a:p>
          <a:p>
            <a:r>
              <a:rPr lang="pl-PL" sz="2200" dirty="0"/>
              <a:t>Dzięki unikalnemu projektowi wizytówki możesz się wyróżnić na biznesowych wydarzeniach</a:t>
            </a:r>
            <a:r>
              <a:rPr lang="en-IE" sz="2200" dirty="0"/>
              <a:t>. </a:t>
            </a:r>
            <a:r>
              <a:rPr lang="en-IE" sz="2200" dirty="0">
                <a:hlinkClick r:id="rId3"/>
              </a:rPr>
              <a:t>MOO</a:t>
            </a:r>
            <a:r>
              <a:rPr lang="en-IE" sz="2200" dirty="0"/>
              <a:t> </a:t>
            </a:r>
            <a:r>
              <a:rPr lang="pl-PL" sz="2200" dirty="0"/>
              <a:t>ma szeroką ofertę takich kart</a:t>
            </a:r>
            <a:r>
              <a:rPr lang="en-IE" sz="2200" dirty="0"/>
              <a:t>. </a:t>
            </a:r>
            <a:r>
              <a:rPr lang="pl-PL" sz="2200" dirty="0"/>
              <a:t>Kwadratowych, lub mini kart, w cenie od</a:t>
            </a:r>
            <a:r>
              <a:rPr lang="en-IE" sz="2200" dirty="0"/>
              <a:t> 19.99 €.</a:t>
            </a:r>
          </a:p>
          <a:p>
            <a:endParaRPr lang="en-IE" dirty="0"/>
          </a:p>
        </p:txBody>
      </p:sp>
      <p:sp>
        <p:nvSpPr>
          <p:cNvPr id="4" name="Text Placeholder 4">
            <a:extLst>
              <a:ext uri="{FF2B5EF4-FFF2-40B4-BE49-F238E27FC236}">
                <a16:creationId xmlns:a16="http://schemas.microsoft.com/office/drawing/2014/main" id="{5A3E6710-30FA-49C3-9A40-64416821AB08}"/>
              </a:ext>
            </a:extLst>
          </p:cNvPr>
          <p:cNvSpPr>
            <a:spLocks noGrp="1"/>
          </p:cNvSpPr>
          <p:nvPr>
            <p:ph type="body" sz="quarter" idx="10"/>
          </p:nvPr>
        </p:nvSpPr>
        <p:spPr>
          <a:xfrm rot="285998">
            <a:off x="399430" y="684166"/>
            <a:ext cx="5865508" cy="831922"/>
          </a:xfrm>
        </p:spPr>
        <p:txBody>
          <a:bodyPr>
            <a:noAutofit/>
          </a:bodyPr>
          <a:lstStyle/>
          <a:p>
            <a:r>
              <a:rPr lang="pl-PL" sz="2800" b="1" dirty="0"/>
              <a:t>Tworzenie Biznesu z Ograniczonym Budżetem</a:t>
            </a:r>
            <a:endParaRPr lang="en-US" sz="2800" b="1" dirty="0"/>
          </a:p>
          <a:p>
            <a:pPr algn="ctr"/>
            <a:endParaRPr lang="en-IE" sz="2800" b="1" dirty="0"/>
          </a:p>
        </p:txBody>
      </p:sp>
    </p:spTree>
    <p:extLst>
      <p:ext uri="{BB962C8B-B14F-4D97-AF65-F5344CB8AC3E}">
        <p14:creationId xmlns:p14="http://schemas.microsoft.com/office/powerpoint/2010/main" val="262570139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2120067"/>
            <a:ext cx="10516663" cy="4169140"/>
          </a:xfrm>
        </p:spPr>
        <p:txBody>
          <a:bodyPr/>
          <a:lstStyle/>
          <a:p>
            <a:pPr marL="0" indent="0">
              <a:buNone/>
            </a:pPr>
            <a:r>
              <a:rPr lang="pl-PL" sz="3200" b="1" dirty="0">
                <a:solidFill>
                  <a:srgbClr val="DA2128"/>
                </a:solidFill>
              </a:rPr>
              <a:t>Dawanie miejsca na prowadzenie zajęć</a:t>
            </a:r>
            <a:endParaRPr lang="en-IE" sz="3200" b="1" dirty="0">
              <a:solidFill>
                <a:srgbClr val="DA2128"/>
              </a:solidFill>
            </a:endParaRPr>
          </a:p>
          <a:p>
            <a:r>
              <a:rPr lang="pl-PL" dirty="0"/>
              <a:t>Oferowanie przestrzeni na prowadzenie zajęć to świetny sposób na przyciągnięcie ludzi do twojego miejsca pracy</a:t>
            </a:r>
            <a:r>
              <a:rPr lang="en-IE" dirty="0"/>
              <a:t>.</a:t>
            </a:r>
          </a:p>
          <a:p>
            <a:pPr marL="0" indent="0">
              <a:buNone/>
            </a:pPr>
            <a:r>
              <a:rPr lang="pl-PL" sz="3200" b="1" dirty="0">
                <a:solidFill>
                  <a:srgbClr val="DA2128"/>
                </a:solidFill>
              </a:rPr>
              <a:t>Oferuj darmowe informacje w mediach społecznościowych</a:t>
            </a:r>
            <a:endParaRPr lang="en-IE" sz="3200" b="1" dirty="0">
              <a:solidFill>
                <a:srgbClr val="DA2128"/>
              </a:solidFill>
            </a:endParaRPr>
          </a:p>
          <a:p>
            <a:r>
              <a:rPr lang="pl-PL" dirty="0"/>
              <a:t>Jako lokalny przedsiębiorca w mediach społecznościowych, muszę o tym powiedzieć</a:t>
            </a:r>
            <a:r>
              <a:rPr lang="en-IE" dirty="0"/>
              <a:t>! </a:t>
            </a:r>
            <a:r>
              <a:rPr lang="pl-PL" dirty="0"/>
              <a:t>Przekazuj ważne informacje osobom, które cię obserwują, zostań zaufanym ekspertem w danej dziedzinie</a:t>
            </a:r>
            <a:r>
              <a:rPr lang="en-IE" dirty="0"/>
              <a:t>. </a:t>
            </a:r>
            <a:r>
              <a:rPr lang="pl-PL" dirty="0"/>
              <a:t>Nie wiesz co udostępnić</a:t>
            </a:r>
            <a:r>
              <a:rPr lang="en-IE" dirty="0"/>
              <a:t>? </a:t>
            </a:r>
          </a:p>
          <a:p>
            <a:pPr marL="0" indent="0">
              <a:buNone/>
            </a:pPr>
            <a:r>
              <a:rPr lang="pl-PL" dirty="0"/>
              <a:t>Sprawdź tutaj</a:t>
            </a:r>
            <a:r>
              <a:rPr lang="en-IE" dirty="0"/>
              <a:t> </a:t>
            </a:r>
            <a:r>
              <a:rPr lang="en-IE" dirty="0">
                <a:hlinkClick r:id="rId2"/>
              </a:rPr>
              <a:t>50 ideas to help you connect with your social media followers</a:t>
            </a:r>
            <a:r>
              <a:rPr lang="en-IE" dirty="0"/>
              <a:t>.</a:t>
            </a:r>
          </a:p>
          <a:p>
            <a:endParaRPr lang="en-IE" dirty="0"/>
          </a:p>
        </p:txBody>
      </p:sp>
      <p:sp>
        <p:nvSpPr>
          <p:cNvPr id="4" name="Text Placeholder 4">
            <a:extLst>
              <a:ext uri="{FF2B5EF4-FFF2-40B4-BE49-F238E27FC236}">
                <a16:creationId xmlns:a16="http://schemas.microsoft.com/office/drawing/2014/main" id="{D3E7F135-0AC6-4FC1-8AA1-BEC62857F421}"/>
              </a:ext>
            </a:extLst>
          </p:cNvPr>
          <p:cNvSpPr>
            <a:spLocks noGrp="1"/>
          </p:cNvSpPr>
          <p:nvPr>
            <p:ph type="body" sz="quarter" idx="10"/>
          </p:nvPr>
        </p:nvSpPr>
        <p:spPr>
          <a:xfrm rot="285998">
            <a:off x="399430" y="655297"/>
            <a:ext cx="5865508" cy="831922"/>
          </a:xfrm>
        </p:spPr>
        <p:txBody>
          <a:bodyPr>
            <a:normAutofit fontScale="92500" lnSpcReduction="10000"/>
          </a:bodyPr>
          <a:lstStyle/>
          <a:p>
            <a:r>
              <a:rPr lang="pl-PL" sz="3000" b="1" dirty="0"/>
              <a:t>Tworzenie Biznesu z Ograniczonym Budżetem</a:t>
            </a:r>
            <a:endParaRPr lang="en-US" sz="3000" b="1" dirty="0"/>
          </a:p>
          <a:p>
            <a:pPr algn="ctr"/>
            <a:endParaRPr lang="en-IE" b="1" dirty="0"/>
          </a:p>
        </p:txBody>
      </p:sp>
    </p:spTree>
    <p:extLst>
      <p:ext uri="{BB962C8B-B14F-4D97-AF65-F5344CB8AC3E}">
        <p14:creationId xmlns:p14="http://schemas.microsoft.com/office/powerpoint/2010/main" val="101278512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1851B6E-5099-4DC9-9DE5-7015A84FED2E}"/>
              </a:ext>
            </a:extLst>
          </p:cNvPr>
          <p:cNvSpPr txBox="1"/>
          <p:nvPr/>
        </p:nvSpPr>
        <p:spPr>
          <a:xfrm>
            <a:off x="883920" y="407192"/>
            <a:ext cx="5542913" cy="954107"/>
          </a:xfrm>
          <a:prstGeom prst="rect">
            <a:avLst/>
          </a:prstGeom>
          <a:noFill/>
        </p:spPr>
        <p:txBody>
          <a:bodyPr wrap="square" rtlCol="0">
            <a:spAutoFit/>
          </a:bodyPr>
          <a:lstStyle/>
          <a:p>
            <a:pPr algn="ctr"/>
            <a:r>
              <a:rPr lang="en-IE" sz="2800" b="1" dirty="0">
                <a:solidFill>
                  <a:srgbClr val="4D4D4C"/>
                </a:solidFill>
              </a:rPr>
              <a:t>Infogram	                           MobileMonkey</a:t>
            </a:r>
          </a:p>
        </p:txBody>
      </p:sp>
      <p:pic>
        <p:nvPicPr>
          <p:cNvPr id="7" name="Picture 6" descr="A picture containing monitor, sitting, indoor, screen&#10;&#10;Description automatically generated">
            <a:extLst>
              <a:ext uri="{FF2B5EF4-FFF2-40B4-BE49-F238E27FC236}">
                <a16:creationId xmlns:a16="http://schemas.microsoft.com/office/drawing/2014/main" id="{AEF026EE-1139-5A4D-A6F3-A0B90E73E908}"/>
              </a:ext>
            </a:extLst>
          </p:cNvPr>
          <p:cNvPicPr/>
          <p:nvPr/>
        </p:nvPicPr>
        <p:blipFill rotWithShape="1">
          <a:blip r:embed="rId2"/>
          <a:srcRect l="4792" t="12636" r="6089" b="14423"/>
          <a:stretch/>
        </p:blipFill>
        <p:spPr>
          <a:xfrm>
            <a:off x="156130" y="833583"/>
            <a:ext cx="7053369" cy="4491636"/>
          </a:xfrm>
          <a:prstGeom prst="rect">
            <a:avLst/>
          </a:prstGeom>
        </p:spPr>
      </p:pic>
      <p:sp>
        <p:nvSpPr>
          <p:cNvPr id="2" name="Rectangle 1">
            <a:hlinkClick r:id="rId3"/>
            <a:extLst>
              <a:ext uri="{FF2B5EF4-FFF2-40B4-BE49-F238E27FC236}">
                <a16:creationId xmlns:a16="http://schemas.microsoft.com/office/drawing/2014/main" id="{F0B3F485-0871-F14F-BC2E-27A14EB66F03}"/>
              </a:ext>
            </a:extLst>
          </p:cNvPr>
          <p:cNvSpPr/>
          <p:nvPr/>
        </p:nvSpPr>
        <p:spPr>
          <a:xfrm>
            <a:off x="1051560" y="1203960"/>
            <a:ext cx="5277087" cy="3225007"/>
          </a:xfrm>
          <a:prstGeom prst="rect">
            <a:avLst/>
          </a:prstGeom>
          <a:blipFill>
            <a:blip r:embed="rId4"/>
            <a:srcRect/>
            <a:stretch>
              <a:fillRect l="-401" r="-269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pic>
        <p:nvPicPr>
          <p:cNvPr id="8" name="Picture 7" descr="A picture containing monitor, sitting, indoor, screen&#10;&#10;Description automatically generated">
            <a:extLst>
              <a:ext uri="{FF2B5EF4-FFF2-40B4-BE49-F238E27FC236}">
                <a16:creationId xmlns:a16="http://schemas.microsoft.com/office/drawing/2014/main" id="{00C703C6-3DEA-AD40-9810-999F467DB677}"/>
              </a:ext>
            </a:extLst>
          </p:cNvPr>
          <p:cNvPicPr/>
          <p:nvPr/>
        </p:nvPicPr>
        <p:blipFill rotWithShape="1">
          <a:blip r:embed="rId2"/>
          <a:srcRect l="4792" t="12636" r="6089" b="14423"/>
          <a:stretch/>
        </p:blipFill>
        <p:spPr>
          <a:xfrm>
            <a:off x="4669434" y="1349901"/>
            <a:ext cx="7053369" cy="4491636"/>
          </a:xfrm>
          <a:prstGeom prst="rect">
            <a:avLst/>
          </a:prstGeom>
        </p:spPr>
      </p:pic>
      <p:sp>
        <p:nvSpPr>
          <p:cNvPr id="11" name="Rectangle 10">
            <a:hlinkClick r:id="rId5"/>
            <a:extLst>
              <a:ext uri="{FF2B5EF4-FFF2-40B4-BE49-F238E27FC236}">
                <a16:creationId xmlns:a16="http://schemas.microsoft.com/office/drawing/2014/main" id="{A0841CF0-C788-8A43-8F16-9C297EEBC3D6}"/>
              </a:ext>
            </a:extLst>
          </p:cNvPr>
          <p:cNvSpPr/>
          <p:nvPr/>
        </p:nvSpPr>
        <p:spPr>
          <a:xfrm>
            <a:off x="5564864" y="1720278"/>
            <a:ext cx="5277087" cy="3225007"/>
          </a:xfrm>
          <a:prstGeom prst="rect">
            <a:avLst/>
          </a:prstGeom>
          <a:blipFill>
            <a:blip r:embed="rId6"/>
            <a:srcRect/>
            <a:stretch>
              <a:fillRect l="-401" r="-2697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dirty="0"/>
          </a:p>
        </p:txBody>
      </p:sp>
      <p:sp>
        <p:nvSpPr>
          <p:cNvPr id="12" name="TextBox 11">
            <a:extLst>
              <a:ext uri="{FF2B5EF4-FFF2-40B4-BE49-F238E27FC236}">
                <a16:creationId xmlns:a16="http://schemas.microsoft.com/office/drawing/2014/main" id="{22DB9A2D-3BB6-B449-8EE2-1BEC58D02B9E}"/>
              </a:ext>
            </a:extLst>
          </p:cNvPr>
          <p:cNvSpPr txBox="1"/>
          <p:nvPr/>
        </p:nvSpPr>
        <p:spPr>
          <a:xfrm>
            <a:off x="5596323" y="5557133"/>
            <a:ext cx="5542913" cy="523220"/>
          </a:xfrm>
          <a:prstGeom prst="rect">
            <a:avLst/>
          </a:prstGeom>
          <a:noFill/>
        </p:spPr>
        <p:txBody>
          <a:bodyPr wrap="square" rtlCol="0">
            <a:spAutoFit/>
          </a:bodyPr>
          <a:lstStyle/>
          <a:p>
            <a:pPr algn="ctr"/>
            <a:r>
              <a:rPr lang="en-IE" sz="2800" b="1" dirty="0" err="1">
                <a:solidFill>
                  <a:srgbClr val="4D4D4C"/>
                </a:solidFill>
              </a:rPr>
              <a:t>MobileMonkey</a:t>
            </a:r>
            <a:endParaRPr lang="en-IE" sz="2800" b="1" dirty="0">
              <a:solidFill>
                <a:srgbClr val="4D4D4C"/>
              </a:solidFill>
            </a:endParaRPr>
          </a:p>
        </p:txBody>
      </p:sp>
    </p:spTree>
    <p:extLst>
      <p:ext uri="{BB962C8B-B14F-4D97-AF65-F5344CB8AC3E}">
        <p14:creationId xmlns:p14="http://schemas.microsoft.com/office/powerpoint/2010/main" val="325649980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743133"/>
            <a:ext cx="9427428" cy="4169140"/>
          </a:xfrm>
        </p:spPr>
        <p:txBody>
          <a:bodyPr/>
          <a:lstStyle/>
          <a:p>
            <a:pPr marL="0" indent="0">
              <a:buNone/>
            </a:pPr>
            <a:r>
              <a:rPr lang="en-IE" sz="3200" b="1" dirty="0">
                <a:solidFill>
                  <a:srgbClr val="DA2128"/>
                </a:solidFill>
              </a:rPr>
              <a:t>Chat </a:t>
            </a:r>
            <a:r>
              <a:rPr lang="pl-PL" sz="3200" b="1" dirty="0">
                <a:solidFill>
                  <a:srgbClr val="DA2128"/>
                </a:solidFill>
              </a:rPr>
              <a:t>boty.</a:t>
            </a:r>
            <a:endParaRPr lang="en-IE" sz="3200" b="1" dirty="0">
              <a:solidFill>
                <a:srgbClr val="DA2128"/>
              </a:solidFill>
            </a:endParaRPr>
          </a:p>
          <a:p>
            <a:r>
              <a:rPr lang="pl-PL" dirty="0"/>
              <a:t>Chat boty to nowy trend</a:t>
            </a:r>
            <a:r>
              <a:rPr lang="en-IE" dirty="0"/>
              <a:t>, </a:t>
            </a:r>
            <a:r>
              <a:rPr lang="pl-PL" dirty="0"/>
              <a:t>który jest już nieodzowny w każdym biznesie</a:t>
            </a:r>
            <a:r>
              <a:rPr lang="en-IE" dirty="0"/>
              <a:t>. </a:t>
            </a:r>
            <a:r>
              <a:rPr lang="pl-PL" dirty="0"/>
              <a:t>Chat boty to świetny sposób, w jaki firmy mogą poprawić komunikację ze swoimi klientami, zebrać informacje i poprawić swoją strategię marketingową, czy wsparcie dla klientów.</a:t>
            </a:r>
            <a:r>
              <a:rPr lang="en-IE" dirty="0"/>
              <a:t> </a:t>
            </a:r>
            <a:r>
              <a:rPr lang="pl-PL" dirty="0"/>
              <a:t>Nie trzeba być koderem, aby mieć własnego Chat bota</a:t>
            </a:r>
            <a:r>
              <a:rPr lang="en-IE" dirty="0"/>
              <a:t>. </a:t>
            </a:r>
            <a:r>
              <a:rPr lang="pl-PL" dirty="0"/>
              <a:t>Na stronie</a:t>
            </a:r>
            <a:r>
              <a:rPr lang="en-IE" dirty="0"/>
              <a:t> </a:t>
            </a:r>
            <a:r>
              <a:rPr lang="en-IE" dirty="0">
                <a:hlinkClick r:id="rId2"/>
              </a:rPr>
              <a:t>Chattypeople.com</a:t>
            </a:r>
            <a:r>
              <a:rPr lang="en-IE" dirty="0"/>
              <a:t>, </a:t>
            </a:r>
            <a:r>
              <a:rPr lang="pl-PL" dirty="0"/>
              <a:t>można znaleźć narzędzia do ich stworzenia, w sieci jest też wiele innych możliwości.</a:t>
            </a:r>
            <a:endParaRPr lang="en-IE" dirty="0"/>
          </a:p>
        </p:txBody>
      </p:sp>
      <p:sp>
        <p:nvSpPr>
          <p:cNvPr id="7" name="Text Placeholder 4">
            <a:extLst>
              <a:ext uri="{FF2B5EF4-FFF2-40B4-BE49-F238E27FC236}">
                <a16:creationId xmlns:a16="http://schemas.microsoft.com/office/drawing/2014/main" id="{76056188-04C2-42E6-B00E-C0431F970EB2}"/>
              </a:ext>
            </a:extLst>
          </p:cNvPr>
          <p:cNvSpPr>
            <a:spLocks noGrp="1"/>
          </p:cNvSpPr>
          <p:nvPr>
            <p:ph type="body" sz="quarter" idx="10"/>
          </p:nvPr>
        </p:nvSpPr>
        <p:spPr>
          <a:xfrm rot="285998">
            <a:off x="399430" y="668945"/>
            <a:ext cx="5865508" cy="831922"/>
          </a:xfrm>
        </p:spPr>
        <p:txBody>
          <a:bodyPr>
            <a:noAutofit/>
          </a:bodyPr>
          <a:lstStyle/>
          <a:p>
            <a:r>
              <a:rPr lang="pl-PL" sz="2800" b="1" dirty="0"/>
              <a:t>Tworzenie Biznesu z Ograniczonym Budżetem</a:t>
            </a:r>
            <a:endParaRPr lang="en-US" sz="2800" b="1" dirty="0"/>
          </a:p>
        </p:txBody>
      </p:sp>
    </p:spTree>
    <p:extLst>
      <p:ext uri="{BB962C8B-B14F-4D97-AF65-F5344CB8AC3E}">
        <p14:creationId xmlns:p14="http://schemas.microsoft.com/office/powerpoint/2010/main" val="281034963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475490" y="1344430"/>
            <a:ext cx="10887738" cy="4169140"/>
          </a:xfrm>
        </p:spPr>
        <p:txBody>
          <a:bodyPr/>
          <a:lstStyle/>
          <a:p>
            <a:pPr marL="0" indent="0">
              <a:buNone/>
            </a:pPr>
            <a:r>
              <a:rPr lang="pl-PL" sz="2200" b="1" dirty="0"/>
              <a:t>Oto co musisz zrobić</a:t>
            </a:r>
            <a:r>
              <a:rPr lang="en-IE" sz="2200" b="1" dirty="0"/>
              <a:t>:</a:t>
            </a:r>
          </a:p>
          <a:p>
            <a:r>
              <a:rPr lang="pl-PL" sz="2200" dirty="0"/>
              <a:t>Poczytać o botach i o tym jak działają.</a:t>
            </a:r>
            <a:endParaRPr lang="en-IE" sz="2200" dirty="0"/>
          </a:p>
          <a:p>
            <a:r>
              <a:rPr lang="pl-PL" sz="2200" dirty="0"/>
              <a:t>Założyć konto.</a:t>
            </a:r>
            <a:endParaRPr lang="en-IE" sz="2200" dirty="0"/>
          </a:p>
          <a:p>
            <a:r>
              <a:rPr lang="pl-PL" sz="2200" dirty="0"/>
              <a:t>Sprawdzić, jakim firmom potrzebne są Chat boty.</a:t>
            </a:r>
            <a:endParaRPr lang="en-IE" sz="2200" dirty="0"/>
          </a:p>
          <a:p>
            <a:r>
              <a:rPr lang="pl-PL" sz="2200" dirty="0"/>
              <a:t>Stworzyć dla nich boty.</a:t>
            </a:r>
            <a:endParaRPr lang="en-IE" sz="2200" dirty="0"/>
          </a:p>
          <a:p>
            <a:r>
              <a:rPr lang="pl-PL" sz="2200" dirty="0"/>
              <a:t>Uruchomić je przez </a:t>
            </a:r>
            <a:r>
              <a:rPr lang="en-IE" sz="2200" dirty="0"/>
              <a:t>Facebook Messenger</a:t>
            </a:r>
            <a:r>
              <a:rPr lang="pl-PL" sz="2200" dirty="0"/>
              <a:t>.</a:t>
            </a:r>
            <a:endParaRPr lang="en-IE" sz="2200" dirty="0"/>
          </a:p>
          <a:p>
            <a:r>
              <a:rPr lang="pl-PL" sz="2200" dirty="0"/>
              <a:t>Zaletą platformy jest to, że: działa zarówno z </a:t>
            </a:r>
            <a:r>
              <a:rPr lang="en-IE" sz="2200" dirty="0">
                <a:hlinkClick r:id="rId2"/>
              </a:rPr>
              <a:t>Facebook Messenger</a:t>
            </a:r>
            <a:r>
              <a:rPr lang="en-IE" sz="2200" dirty="0"/>
              <a:t> </a:t>
            </a:r>
            <a:r>
              <a:rPr lang="pl-PL" sz="2200" dirty="0"/>
              <a:t>jak </a:t>
            </a:r>
            <a:br>
              <a:rPr lang="pl-PL" sz="2200" dirty="0"/>
            </a:br>
            <a:r>
              <a:rPr lang="pl-PL" sz="2200" dirty="0"/>
              <a:t>i komentarzami.</a:t>
            </a:r>
            <a:endParaRPr lang="en-IE" sz="2200" dirty="0"/>
          </a:p>
          <a:p>
            <a:r>
              <a:rPr lang="pl-PL" sz="2200" dirty="0"/>
              <a:t>Można przekazywać promocje prosto do klientów.</a:t>
            </a:r>
            <a:endParaRPr lang="en-IE" sz="2200" dirty="0"/>
          </a:p>
          <a:p>
            <a:r>
              <a:rPr lang="pl-PL" sz="2200" dirty="0"/>
              <a:t>Rozpoznaje konkretne słowa klucze.</a:t>
            </a:r>
            <a:endParaRPr lang="en-IE" sz="2200" dirty="0"/>
          </a:p>
          <a:p>
            <a:r>
              <a:rPr lang="pl-PL" sz="2200" dirty="0"/>
              <a:t>Realizuje zamówienia na poziomie </a:t>
            </a:r>
            <a:r>
              <a:rPr lang="en-IE" sz="2200" dirty="0"/>
              <a:t>Facebook</a:t>
            </a:r>
            <a:r>
              <a:rPr lang="pl-PL" sz="2200" dirty="0"/>
              <a:t>a.</a:t>
            </a:r>
            <a:endParaRPr lang="en-IE" sz="2200" dirty="0"/>
          </a:p>
          <a:p>
            <a:r>
              <a:rPr lang="pl-PL" sz="2200" dirty="0"/>
              <a:t>Jest zintegrowana z każdą główną platformą płatniczą.</a:t>
            </a:r>
            <a:endParaRPr lang="en-IE" sz="2200" dirty="0"/>
          </a:p>
          <a:p>
            <a:endParaRPr lang="en-IE" dirty="0"/>
          </a:p>
        </p:txBody>
      </p:sp>
      <p:sp>
        <p:nvSpPr>
          <p:cNvPr id="7" name="Text Placeholder 4">
            <a:extLst>
              <a:ext uri="{FF2B5EF4-FFF2-40B4-BE49-F238E27FC236}">
                <a16:creationId xmlns:a16="http://schemas.microsoft.com/office/drawing/2014/main" id="{76056188-04C2-42E6-B00E-C0431F970EB2}"/>
              </a:ext>
            </a:extLst>
          </p:cNvPr>
          <p:cNvSpPr>
            <a:spLocks noGrp="1"/>
          </p:cNvSpPr>
          <p:nvPr>
            <p:ph type="body" sz="quarter" idx="10"/>
          </p:nvPr>
        </p:nvSpPr>
        <p:spPr>
          <a:xfrm rot="285998">
            <a:off x="399429" y="668946"/>
            <a:ext cx="5865508" cy="831922"/>
          </a:xfrm>
        </p:spPr>
        <p:txBody>
          <a:bodyPr>
            <a:noAutofit/>
          </a:bodyPr>
          <a:lstStyle/>
          <a:p>
            <a:r>
              <a:rPr lang="pl-PL" sz="2800" b="1" dirty="0"/>
              <a:t>Tworzenie Biznesu z Ograniczonym Budżetem</a:t>
            </a:r>
            <a:endParaRPr lang="en-US" sz="2800" b="1" dirty="0"/>
          </a:p>
          <a:p>
            <a:pPr algn="ctr"/>
            <a:endParaRPr lang="en-IE" sz="2800" b="1" dirty="0"/>
          </a:p>
          <a:p>
            <a:pPr algn="ctr"/>
            <a:endParaRPr lang="en-IE" sz="2800" b="1" dirty="0"/>
          </a:p>
        </p:txBody>
      </p:sp>
    </p:spTree>
    <p:extLst>
      <p:ext uri="{BB962C8B-B14F-4D97-AF65-F5344CB8AC3E}">
        <p14:creationId xmlns:p14="http://schemas.microsoft.com/office/powerpoint/2010/main" val="267307940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lstStyle/>
          <a:p>
            <a:r>
              <a:rPr lang="pl-PL" b="1" dirty="0"/>
              <a:t>Aktywność</a:t>
            </a:r>
            <a:endParaRPr lang="en-IE" b="1" dirty="0"/>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658268" y="1828800"/>
            <a:ext cx="10266907" cy="4460407"/>
          </a:xfrm>
        </p:spPr>
        <p:txBody>
          <a:bodyPr/>
          <a:lstStyle/>
          <a:p>
            <a:pPr marL="0" indent="0">
              <a:buNone/>
            </a:pPr>
            <a:r>
              <a:rPr lang="pl-PL" sz="2800" b="1" dirty="0">
                <a:solidFill>
                  <a:srgbClr val="DA2128"/>
                </a:solidFill>
              </a:rPr>
              <a:t>Pobierz</a:t>
            </a:r>
            <a:r>
              <a:rPr lang="en-IE" sz="2800" b="1" dirty="0">
                <a:solidFill>
                  <a:srgbClr val="DA2128"/>
                </a:solidFill>
              </a:rPr>
              <a:t>: </a:t>
            </a:r>
            <a:r>
              <a:rPr lang="en-IE" b="1" dirty="0">
                <a:hlinkClick r:id="rId2">
                  <a:extLst>
                    <a:ext uri="{A12FA001-AC4F-418D-AE19-62706E023703}">
                      <ahyp:hlinkClr xmlns:ahyp="http://schemas.microsoft.com/office/drawing/2018/hyperlinkcolor" val="tx"/>
                    </a:ext>
                  </a:extLst>
                </a:hlinkClick>
              </a:rPr>
              <a:t>11 Killer Free Tools to Launch and Build Your Startup</a:t>
            </a:r>
            <a:endParaRPr lang="en-IE" b="1" dirty="0"/>
          </a:p>
          <a:p>
            <a:pPr marL="0" indent="0">
              <a:buNone/>
            </a:pPr>
            <a:r>
              <a:rPr lang="en-IE" b="1" dirty="0"/>
              <a:t>Startup Stash, Due, Shake, The Name App, Content Idea Generator, Pablo by Buffer, Stock Snap.io, Freebbble, SumoMe, Awesome Screenshot</a:t>
            </a:r>
          </a:p>
          <a:p>
            <a:pPr marL="0" indent="0">
              <a:buNone/>
            </a:pPr>
            <a:endParaRPr lang="en-IE" b="1" dirty="0"/>
          </a:p>
          <a:p>
            <a:pPr marL="0" indent="0">
              <a:buNone/>
            </a:pPr>
            <a:r>
              <a:rPr lang="pl-PL" sz="2800" b="1" dirty="0">
                <a:solidFill>
                  <a:srgbClr val="DA2128"/>
                </a:solidFill>
              </a:rPr>
              <a:t>Przeczytaj</a:t>
            </a:r>
            <a:r>
              <a:rPr lang="en-IE" sz="2800" b="1" dirty="0">
                <a:solidFill>
                  <a:srgbClr val="DA2128"/>
                </a:solidFill>
              </a:rPr>
              <a:t>: </a:t>
            </a:r>
            <a:r>
              <a:rPr lang="en-IE" b="1" dirty="0">
                <a:hlinkClick r:id="rId3">
                  <a:extLst>
                    <a:ext uri="{A12FA001-AC4F-418D-AE19-62706E023703}">
                      <ahyp:hlinkClr xmlns:ahyp="http://schemas.microsoft.com/office/drawing/2018/hyperlinkcolor" val="tx"/>
                    </a:ext>
                  </a:extLst>
                </a:hlinkClick>
              </a:rPr>
              <a:t>10 Must-Have Tools for Entrepreneurs With an Online Presence</a:t>
            </a:r>
            <a:endParaRPr lang="en-IE" b="1" dirty="0"/>
          </a:p>
          <a:p>
            <a:pPr marL="0" indent="0">
              <a:buNone/>
            </a:pPr>
            <a:r>
              <a:rPr lang="en-IE" b="1" dirty="0"/>
              <a:t>WordPress, Dropbox, Google Analytics, Skype, Bright Journey</a:t>
            </a:r>
          </a:p>
          <a:p>
            <a:pPr marL="0" indent="0">
              <a:buNone/>
            </a:pPr>
            <a:r>
              <a:rPr lang="en-IE" b="1" dirty="0"/>
              <a:t>Microsoft Office, OpenOffice, Google Adwords, Shopify</a:t>
            </a:r>
            <a:r>
              <a:rPr lang="en-IE" b="1" dirty="0">
                <a:solidFill>
                  <a:srgbClr val="DA2128"/>
                </a:solidFill>
              </a:rPr>
              <a:t> </a:t>
            </a:r>
          </a:p>
          <a:p>
            <a:pPr marL="0" indent="0">
              <a:buNone/>
            </a:pPr>
            <a:endParaRPr lang="en-IE" b="1" dirty="0">
              <a:solidFill>
                <a:srgbClr val="DA2128"/>
              </a:solidFill>
            </a:endParaRPr>
          </a:p>
          <a:p>
            <a:pPr marL="0" indent="0">
              <a:buNone/>
            </a:pPr>
            <a:r>
              <a:rPr lang="pl-PL" b="1" dirty="0">
                <a:solidFill>
                  <a:srgbClr val="DA2128"/>
                </a:solidFill>
              </a:rPr>
              <a:t>Przeczytaj</a:t>
            </a:r>
            <a:r>
              <a:rPr lang="en-IE" b="1" dirty="0">
                <a:solidFill>
                  <a:srgbClr val="DA2128"/>
                </a:solidFill>
              </a:rPr>
              <a:t>: </a:t>
            </a:r>
            <a:r>
              <a:rPr lang="en-IE" b="1" dirty="0">
                <a:hlinkClick r:id="rId4">
                  <a:extLst>
                    <a:ext uri="{A12FA001-AC4F-418D-AE19-62706E023703}">
                      <ahyp:hlinkClr xmlns:ahyp="http://schemas.microsoft.com/office/drawing/2018/hyperlinkcolor" val="tx"/>
                    </a:ext>
                  </a:extLst>
                </a:hlinkClick>
              </a:rPr>
              <a:t>7 Ways to Create In-Store Experiences That Drive Traffic and Sales</a:t>
            </a:r>
            <a:endParaRPr lang="en-IE" b="1" dirty="0"/>
          </a:p>
          <a:p>
            <a:pPr marL="0" indent="0">
              <a:buNone/>
            </a:pPr>
            <a:endParaRPr lang="en-IE" b="1" dirty="0"/>
          </a:p>
          <a:p>
            <a:pPr marL="0" indent="0">
              <a:buNone/>
            </a:pPr>
            <a:endParaRPr lang="en-IE" b="1" dirty="0"/>
          </a:p>
          <a:p>
            <a:endParaRPr lang="en-IE" dirty="0"/>
          </a:p>
        </p:txBody>
      </p:sp>
    </p:spTree>
    <p:extLst>
      <p:ext uri="{BB962C8B-B14F-4D97-AF65-F5344CB8AC3E}">
        <p14:creationId xmlns:p14="http://schemas.microsoft.com/office/powerpoint/2010/main" val="31920906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E20CD44-8655-4CC7-A0D2-17FEDC002746}"/>
              </a:ext>
            </a:extLst>
          </p:cNvPr>
          <p:cNvSpPr txBox="1"/>
          <p:nvPr/>
        </p:nvSpPr>
        <p:spPr>
          <a:xfrm>
            <a:off x="550070" y="2494521"/>
            <a:ext cx="4627480" cy="3416320"/>
          </a:xfrm>
          <a:prstGeom prst="rect">
            <a:avLst/>
          </a:prstGeom>
          <a:noFill/>
        </p:spPr>
        <p:txBody>
          <a:bodyPr wrap="square" rtlCol="0">
            <a:spAutoFit/>
          </a:bodyPr>
          <a:lstStyle/>
          <a:p>
            <a:r>
              <a:rPr lang="pl-PL" sz="2400" b="1" dirty="0">
                <a:solidFill>
                  <a:srgbClr val="1268B3"/>
                </a:solidFill>
              </a:rPr>
              <a:t>Określ swoją </a:t>
            </a:r>
            <a:r>
              <a:rPr lang="en-IE" sz="2400" b="1" dirty="0">
                <a:solidFill>
                  <a:srgbClr val="1268B3"/>
                </a:solidFill>
              </a:rPr>
              <a:t>buyer persona!</a:t>
            </a:r>
          </a:p>
          <a:p>
            <a:endParaRPr lang="en-IE" sz="2400" b="1" dirty="0">
              <a:solidFill>
                <a:srgbClr val="1268B3"/>
              </a:solidFill>
            </a:endParaRPr>
          </a:p>
          <a:p>
            <a:pPr fontAlgn="base"/>
            <a:r>
              <a:rPr lang="pl-PL" sz="2400" dirty="0">
                <a:solidFill>
                  <a:srgbClr val="4D4D4C"/>
                </a:solidFill>
              </a:rPr>
              <a:t>Poprzez określenie swojej </a:t>
            </a:r>
            <a:r>
              <a:rPr lang="en-IE" sz="2400" dirty="0">
                <a:solidFill>
                  <a:srgbClr val="4D4D4C"/>
                </a:solidFill>
                <a:hlinkClick r:id="rId2"/>
              </a:rPr>
              <a:t>Buyer Persona</a:t>
            </a:r>
            <a:r>
              <a:rPr lang="pl-PL" sz="2400" dirty="0">
                <a:solidFill>
                  <a:srgbClr val="4D4D4C"/>
                </a:solidFill>
              </a:rPr>
              <a:t> będziesz w stanie pozyskać najbardziej wartościowych klientów.</a:t>
            </a:r>
            <a:endParaRPr lang="en-IE" sz="2400" dirty="0">
              <a:solidFill>
                <a:srgbClr val="4D4D4C"/>
              </a:solidFill>
            </a:endParaRPr>
          </a:p>
          <a:p>
            <a:pPr fontAlgn="base"/>
            <a:r>
              <a:rPr lang="pl-PL" sz="2400" dirty="0">
                <a:solidFill>
                  <a:srgbClr val="4D4D4C"/>
                </a:solidFill>
              </a:rPr>
              <a:t>Kliknij na poniższy link i dowiedz się jak </a:t>
            </a:r>
            <a:r>
              <a:rPr lang="pl-PL" sz="2400" dirty="0">
                <a:solidFill>
                  <a:srgbClr val="4D4D4C"/>
                </a:solidFill>
                <a:hlinkClick r:id="rId3"/>
              </a:rPr>
              <a:t>tworzyć dla swojej firmy szczegółowy </a:t>
            </a:r>
            <a:r>
              <a:rPr lang="pl-PL" sz="2400" dirty="0" err="1">
                <a:solidFill>
                  <a:srgbClr val="4D4D4C"/>
                </a:solidFill>
                <a:hlinkClick r:id="rId3"/>
              </a:rPr>
              <a:t>buyer’s</a:t>
            </a:r>
            <a:r>
              <a:rPr lang="pl-PL" sz="2400" dirty="0">
                <a:solidFill>
                  <a:srgbClr val="4D4D4C"/>
                </a:solidFill>
                <a:hlinkClick r:id="rId3"/>
              </a:rPr>
              <a:t> persona</a:t>
            </a:r>
            <a:r>
              <a:rPr lang="en-IE" sz="2400" dirty="0">
                <a:solidFill>
                  <a:srgbClr val="4D4D4C"/>
                </a:solidFill>
                <a:hlinkClick r:id="rId3"/>
              </a:rPr>
              <a:t>.</a:t>
            </a:r>
            <a:endParaRPr lang="en-IE" sz="2400" dirty="0">
              <a:solidFill>
                <a:srgbClr val="4D4D4C"/>
              </a:solidFill>
            </a:endParaRPr>
          </a:p>
        </p:txBody>
      </p:sp>
      <p:sp>
        <p:nvSpPr>
          <p:cNvPr id="5" name="Rectangle 4">
            <a:extLst>
              <a:ext uri="{FF2B5EF4-FFF2-40B4-BE49-F238E27FC236}">
                <a16:creationId xmlns:a16="http://schemas.microsoft.com/office/drawing/2014/main" id="{DF50066D-5C46-194A-B880-64154E8A505D}"/>
              </a:ext>
            </a:extLst>
          </p:cNvPr>
          <p:cNvSpPr/>
          <p:nvPr/>
        </p:nvSpPr>
        <p:spPr>
          <a:xfrm rot="21375402">
            <a:off x="5246307" y="806990"/>
            <a:ext cx="3513477"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5647784" y="640682"/>
            <a:ext cx="6521716" cy="902366"/>
          </a:xfrm>
        </p:spPr>
        <p:txBody>
          <a:bodyPr>
            <a:noAutofit/>
          </a:bodyPr>
          <a:lstStyle/>
          <a:p>
            <a:r>
              <a:rPr lang="pl-PL" sz="3000" b="1" dirty="0"/>
              <a:t>Aktywność </a:t>
            </a:r>
            <a:r>
              <a:rPr lang="en-IE" sz="3000" b="1" dirty="0"/>
              <a:t>: </a:t>
            </a:r>
            <a:r>
              <a:rPr lang="pl-PL" sz="3000" dirty="0"/>
              <a:t>Kto Się Zalicza Do Twojej Grupy Docelowej?</a:t>
            </a:r>
            <a:endParaRPr lang="en-IE" sz="3000" dirty="0"/>
          </a:p>
        </p:txBody>
      </p:sp>
      <p:pic>
        <p:nvPicPr>
          <p:cNvPr id="6" name="Picture 5" descr="A picture containing monitor, sitting, indoor, screen&#10;&#10;Description automatically generated">
            <a:extLst>
              <a:ext uri="{FF2B5EF4-FFF2-40B4-BE49-F238E27FC236}">
                <a16:creationId xmlns:a16="http://schemas.microsoft.com/office/drawing/2014/main" id="{FDEE3FC5-1A60-274A-8ECD-173109A0D866}"/>
              </a:ext>
            </a:extLst>
          </p:cNvPr>
          <p:cNvPicPr/>
          <p:nvPr/>
        </p:nvPicPr>
        <p:blipFill rotWithShape="1">
          <a:blip r:embed="rId4"/>
          <a:srcRect l="4792" t="12636" r="6089" b="14423"/>
          <a:stretch/>
        </p:blipFill>
        <p:spPr>
          <a:xfrm>
            <a:off x="5878332" y="2494521"/>
            <a:ext cx="5763598" cy="3670300"/>
          </a:xfrm>
          <a:prstGeom prst="rect">
            <a:avLst/>
          </a:prstGeom>
        </p:spPr>
      </p:pic>
      <p:grpSp>
        <p:nvGrpSpPr>
          <p:cNvPr id="9" name="Group 8">
            <a:extLst>
              <a:ext uri="{FF2B5EF4-FFF2-40B4-BE49-F238E27FC236}">
                <a16:creationId xmlns:a16="http://schemas.microsoft.com/office/drawing/2014/main" id="{ABE8A319-3313-5A4C-91C1-93A06C7E455F}"/>
              </a:ext>
            </a:extLst>
          </p:cNvPr>
          <p:cNvGrpSpPr/>
          <p:nvPr/>
        </p:nvGrpSpPr>
        <p:grpSpPr>
          <a:xfrm>
            <a:off x="6579113" y="2790559"/>
            <a:ext cx="4362035" cy="2748532"/>
            <a:chOff x="862186" y="1668922"/>
            <a:chExt cx="4362035" cy="2748532"/>
          </a:xfrm>
        </p:grpSpPr>
        <p:pic>
          <p:nvPicPr>
            <p:cNvPr id="4" name="Picture 3" descr="A screenshot of a cell phone&#10;&#10;Description automatically generated">
              <a:hlinkClick r:id="rId5"/>
              <a:extLst>
                <a:ext uri="{FF2B5EF4-FFF2-40B4-BE49-F238E27FC236}">
                  <a16:creationId xmlns:a16="http://schemas.microsoft.com/office/drawing/2014/main" id="{57952519-E4FE-6E4A-96EC-A622493CB1AF}"/>
                </a:ext>
              </a:extLst>
            </p:cNvPr>
            <p:cNvPicPr>
              <a:picLocks noChangeAspect="1"/>
            </p:cNvPicPr>
            <p:nvPr/>
          </p:nvPicPr>
          <p:blipFill>
            <a:blip r:embed="rId6"/>
            <a:stretch>
              <a:fillRect/>
            </a:stretch>
          </p:blipFill>
          <p:spPr>
            <a:xfrm>
              <a:off x="863313" y="1668922"/>
              <a:ext cx="4360908" cy="2748532"/>
            </a:xfrm>
            <a:prstGeom prst="rect">
              <a:avLst/>
            </a:prstGeom>
          </p:spPr>
        </p:pic>
        <p:pic>
          <p:nvPicPr>
            <p:cNvPr id="10" name="Picture 9">
              <a:hlinkClick r:id="rId5"/>
              <a:extLst>
                <a:ext uri="{FF2B5EF4-FFF2-40B4-BE49-F238E27FC236}">
                  <a16:creationId xmlns:a16="http://schemas.microsoft.com/office/drawing/2014/main" id="{D1F19BEA-8AAE-E846-9947-4531D20AC20F}"/>
                </a:ext>
              </a:extLst>
            </p:cNvPr>
            <p:cNvPicPr>
              <a:picLocks noChangeAspect="1"/>
            </p:cNvPicPr>
            <p:nvPr/>
          </p:nvPicPr>
          <p:blipFill>
            <a:blip r:embed="rId7"/>
            <a:stretch>
              <a:fillRect/>
            </a:stretch>
          </p:blipFill>
          <p:spPr>
            <a:xfrm>
              <a:off x="862186" y="2085176"/>
              <a:ext cx="4360908" cy="1918100"/>
            </a:xfrm>
            <a:prstGeom prst="rect">
              <a:avLst/>
            </a:prstGeom>
          </p:spPr>
        </p:pic>
      </p:grpSp>
    </p:spTree>
    <p:extLst>
      <p:ext uri="{BB962C8B-B14F-4D97-AF65-F5344CB8AC3E}">
        <p14:creationId xmlns:p14="http://schemas.microsoft.com/office/powerpoint/2010/main" val="108733348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lstStyle/>
          <a:p>
            <a:r>
              <a:rPr lang="pl-PL" dirty="0"/>
              <a:t>Dziękuję</a:t>
            </a:r>
            <a:endParaRPr lang="en-US" dirty="0"/>
          </a:p>
        </p:txBody>
      </p:sp>
      <p:sp>
        <p:nvSpPr>
          <p:cNvPr id="3" name="Text Placeholder 2"/>
          <p:cNvSpPr>
            <a:spLocks noGrp="1"/>
          </p:cNvSpPr>
          <p:nvPr>
            <p:ph type="body" sz="quarter" idx="18"/>
          </p:nvPr>
        </p:nvSpPr>
        <p:spPr/>
        <p:txBody>
          <a:bodyPr/>
          <a:lstStyle/>
          <a:p>
            <a:r>
              <a:rPr lang="pl-PL"/>
              <a:t>Jakieś Pytania</a:t>
            </a:r>
            <a:r>
              <a:rPr lang="en-US"/>
              <a:t>?</a:t>
            </a:r>
            <a:endParaRPr lang="en-US" dirty="0"/>
          </a:p>
        </p:txBody>
      </p:sp>
      <p:sp>
        <p:nvSpPr>
          <p:cNvPr id="4" name="Text Placeholder 3"/>
          <p:cNvSpPr>
            <a:spLocks noGrp="1"/>
          </p:cNvSpPr>
          <p:nvPr>
            <p:ph type="body" sz="quarter" idx="19"/>
          </p:nvPr>
        </p:nvSpPr>
        <p:spPr>
          <a:xfrm>
            <a:off x="624990" y="6176832"/>
            <a:ext cx="3621977" cy="419808"/>
          </a:xfrm>
        </p:spPr>
        <p:txBody>
          <a:bodyPr>
            <a:normAutofit fontScale="62500" lnSpcReduction="20000"/>
          </a:bodyPr>
          <a:lstStyle/>
          <a:p>
            <a:r>
              <a:rPr lang="en-IE" dirty="0">
                <a:hlinkClick r:id="rId2"/>
              </a:rPr>
              <a:t>https://www.facebook.com/EPICopportunties/</a:t>
            </a:r>
            <a:endParaRPr lang="en-US" dirty="0"/>
          </a:p>
        </p:txBody>
      </p:sp>
      <p:sp>
        <p:nvSpPr>
          <p:cNvPr id="5" name="Text Placeholder 4"/>
          <p:cNvSpPr>
            <a:spLocks noGrp="1"/>
          </p:cNvSpPr>
          <p:nvPr>
            <p:ph type="body" sz="quarter" idx="20"/>
          </p:nvPr>
        </p:nvSpPr>
        <p:spPr>
          <a:xfrm>
            <a:off x="5894653" y="6158451"/>
            <a:ext cx="2470321" cy="419808"/>
          </a:xfrm>
        </p:spPr>
        <p:txBody>
          <a:bodyPr>
            <a:normAutofit fontScale="70000" lnSpcReduction="20000"/>
          </a:bodyPr>
          <a:lstStyle/>
          <a:p>
            <a:r>
              <a:rPr lang="en-US" dirty="0">
                <a:hlinkClick r:id="rId3"/>
              </a:rPr>
              <a:t>www.epicopportunities.eu</a:t>
            </a:r>
            <a:endParaRPr lang="en-US" dirty="0"/>
          </a:p>
          <a:p>
            <a:endParaRPr lang="en-US"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2082" t="11936" r="59586" b="26371"/>
          <a:stretch/>
        </p:blipFill>
        <p:spPr>
          <a:xfrm>
            <a:off x="4404821" y="5976642"/>
            <a:ext cx="305143" cy="400381"/>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8912" t="77879" r="4725" b="-4082"/>
          <a:stretch/>
        </p:blipFill>
        <p:spPr>
          <a:xfrm>
            <a:off x="8364974" y="5943369"/>
            <a:ext cx="477838" cy="466929"/>
          </a:xfrm>
          <a:prstGeom prst="ellipse">
            <a:avLst/>
          </a:prstGeom>
        </p:spPr>
      </p:pic>
    </p:spTree>
    <p:extLst>
      <p:ext uri="{BB962C8B-B14F-4D97-AF65-F5344CB8AC3E}">
        <p14:creationId xmlns:p14="http://schemas.microsoft.com/office/powerpoint/2010/main" val="17191384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5926719" y="625913"/>
            <a:ext cx="6521716" cy="902366"/>
          </a:xfrm>
        </p:spPr>
        <p:txBody>
          <a:bodyPr>
            <a:normAutofit/>
          </a:bodyPr>
          <a:lstStyle/>
          <a:p>
            <a:r>
              <a:rPr lang="pl-PL" sz="2800" b="1" dirty="0"/>
              <a:t>Aktywność </a:t>
            </a:r>
            <a:r>
              <a:rPr lang="en-IE" sz="2800" b="1" dirty="0"/>
              <a:t>: </a:t>
            </a:r>
            <a:r>
              <a:rPr lang="pl-PL" sz="2800" b="1" dirty="0"/>
              <a:t>Kto Się Zalicza Do Twojej Grupy Docelowej?</a:t>
            </a:r>
            <a:endParaRPr lang="en-IE" sz="2800" dirty="0"/>
          </a:p>
          <a:p>
            <a:endParaRPr lang="en-IE" dirty="0"/>
          </a:p>
        </p:txBody>
      </p:sp>
      <p:sp>
        <p:nvSpPr>
          <p:cNvPr id="13" name="TextBox 12">
            <a:extLst>
              <a:ext uri="{FF2B5EF4-FFF2-40B4-BE49-F238E27FC236}">
                <a16:creationId xmlns:a16="http://schemas.microsoft.com/office/drawing/2014/main" id="{1E20CD44-8655-4CC7-A0D2-17FEDC002746}"/>
              </a:ext>
            </a:extLst>
          </p:cNvPr>
          <p:cNvSpPr txBox="1"/>
          <p:nvPr/>
        </p:nvSpPr>
        <p:spPr>
          <a:xfrm>
            <a:off x="550070" y="1951672"/>
            <a:ext cx="11641930" cy="2215991"/>
          </a:xfrm>
          <a:prstGeom prst="rect">
            <a:avLst/>
          </a:prstGeom>
          <a:noFill/>
        </p:spPr>
        <p:txBody>
          <a:bodyPr wrap="square" rtlCol="0">
            <a:spAutoFit/>
          </a:bodyPr>
          <a:lstStyle/>
          <a:p>
            <a:r>
              <a:rPr lang="pl-PL" sz="2800" b="1" dirty="0">
                <a:solidFill>
                  <a:srgbClr val="1268B3"/>
                </a:solidFill>
              </a:rPr>
              <a:t>Określ swoją </a:t>
            </a:r>
            <a:r>
              <a:rPr lang="en-IE" sz="2800" b="1" dirty="0">
                <a:solidFill>
                  <a:srgbClr val="1268B3"/>
                </a:solidFill>
              </a:rPr>
              <a:t>buyer persona!</a:t>
            </a:r>
          </a:p>
          <a:p>
            <a:endParaRPr lang="en-IE" sz="1400" b="1" dirty="0">
              <a:solidFill>
                <a:srgbClr val="1268B3"/>
              </a:solidFill>
            </a:endParaRPr>
          </a:p>
          <a:p>
            <a:pPr fontAlgn="base"/>
            <a:r>
              <a:rPr lang="pl-PL" sz="2400" dirty="0">
                <a:solidFill>
                  <a:srgbClr val="4D4D4C"/>
                </a:solidFill>
              </a:rPr>
              <a:t>Poprzez określenie swojej </a:t>
            </a:r>
            <a:r>
              <a:rPr lang="en-IE" sz="2400" dirty="0">
                <a:solidFill>
                  <a:srgbClr val="4D4D4C"/>
                </a:solidFill>
                <a:hlinkClick r:id="rId2"/>
              </a:rPr>
              <a:t>Buyer Persona</a:t>
            </a:r>
            <a:r>
              <a:rPr lang="pl-PL" sz="2400" dirty="0">
                <a:solidFill>
                  <a:srgbClr val="4D4D4C"/>
                </a:solidFill>
              </a:rPr>
              <a:t> będziesz w stanie pozyskać najbardziej wartościowych klientów.</a:t>
            </a:r>
            <a:endParaRPr lang="en-IE" sz="2400" dirty="0">
              <a:solidFill>
                <a:srgbClr val="4D4D4C"/>
              </a:solidFill>
            </a:endParaRPr>
          </a:p>
          <a:p>
            <a:pPr fontAlgn="base"/>
            <a:r>
              <a:rPr lang="pl-PL" sz="2400" dirty="0">
                <a:solidFill>
                  <a:srgbClr val="4D4D4C"/>
                </a:solidFill>
              </a:rPr>
              <a:t>Kliknij na poniższy link i dowiedz się jak </a:t>
            </a:r>
            <a:r>
              <a:rPr lang="pl-PL" sz="2400" dirty="0">
                <a:solidFill>
                  <a:srgbClr val="4D4D4C"/>
                </a:solidFill>
                <a:hlinkClick r:id="rId3"/>
              </a:rPr>
              <a:t>tworzyć dla swojej firmy szczegółowy </a:t>
            </a:r>
            <a:r>
              <a:rPr lang="pl-PL" sz="2400" dirty="0" err="1">
                <a:solidFill>
                  <a:srgbClr val="4D4D4C"/>
                </a:solidFill>
                <a:hlinkClick r:id="rId3"/>
              </a:rPr>
              <a:t>buyer’s</a:t>
            </a:r>
            <a:r>
              <a:rPr lang="pl-PL" sz="2400" dirty="0">
                <a:solidFill>
                  <a:srgbClr val="4D4D4C"/>
                </a:solidFill>
                <a:hlinkClick r:id="rId3"/>
              </a:rPr>
              <a:t> persona</a:t>
            </a:r>
            <a:r>
              <a:rPr lang="en-IE" sz="2400" dirty="0">
                <a:solidFill>
                  <a:srgbClr val="4D4D4C"/>
                </a:solidFill>
                <a:hlinkClick r:id="rId3"/>
              </a:rPr>
              <a:t>.</a:t>
            </a:r>
            <a:endParaRPr lang="en-IE" sz="2400" dirty="0">
              <a:solidFill>
                <a:srgbClr val="4D4D4C"/>
              </a:solidFill>
            </a:endParaRPr>
          </a:p>
        </p:txBody>
      </p:sp>
      <p:pic>
        <p:nvPicPr>
          <p:cNvPr id="2" name="Picture 1">
            <a:hlinkClick r:id="rId4"/>
            <a:extLst>
              <a:ext uri="{FF2B5EF4-FFF2-40B4-BE49-F238E27FC236}">
                <a16:creationId xmlns:a16="http://schemas.microsoft.com/office/drawing/2014/main" id="{8199E0C0-6FA2-43A4-9A83-D25789700538}"/>
              </a:ext>
            </a:extLst>
          </p:cNvPr>
          <p:cNvPicPr>
            <a:picLocks noChangeAspect="1"/>
          </p:cNvPicPr>
          <p:nvPr/>
        </p:nvPicPr>
        <p:blipFill>
          <a:blip r:embed="rId5"/>
          <a:stretch>
            <a:fillRect/>
          </a:stretch>
        </p:blipFill>
        <p:spPr>
          <a:xfrm>
            <a:off x="2742502" y="4167477"/>
            <a:ext cx="5665517" cy="1932240"/>
          </a:xfrm>
          <a:prstGeom prst="rect">
            <a:avLst/>
          </a:prstGeom>
        </p:spPr>
      </p:pic>
    </p:spTree>
    <p:extLst>
      <p:ext uri="{BB962C8B-B14F-4D97-AF65-F5344CB8AC3E}">
        <p14:creationId xmlns:p14="http://schemas.microsoft.com/office/powerpoint/2010/main" val="33714669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83D478A-8088-444F-AED2-4F11741CBA40}"/>
              </a:ext>
            </a:extLst>
          </p:cNvPr>
          <p:cNvSpPr>
            <a:spLocks noGrp="1"/>
          </p:cNvSpPr>
          <p:nvPr>
            <p:ph type="body" sz="quarter" idx="10"/>
          </p:nvPr>
        </p:nvSpPr>
        <p:spPr/>
        <p:txBody>
          <a:bodyPr>
            <a:normAutofit/>
          </a:bodyPr>
          <a:lstStyle/>
          <a:p>
            <a:r>
              <a:rPr lang="pl-PL" sz="2800" b="1" dirty="0"/>
              <a:t>Jaka Jest Twoja Grupa Docelowa</a:t>
            </a:r>
            <a:r>
              <a:rPr lang="en-IE" sz="2800" b="1" dirty="0"/>
              <a:t>?</a:t>
            </a:r>
          </a:p>
        </p:txBody>
      </p:sp>
      <p:sp>
        <p:nvSpPr>
          <p:cNvPr id="6" name="Text Placeholder 5">
            <a:extLst>
              <a:ext uri="{FF2B5EF4-FFF2-40B4-BE49-F238E27FC236}">
                <a16:creationId xmlns:a16="http://schemas.microsoft.com/office/drawing/2014/main" id="{75E464D5-869A-4C02-A46B-1FA5C5B935BC}"/>
              </a:ext>
            </a:extLst>
          </p:cNvPr>
          <p:cNvSpPr>
            <a:spLocks noGrp="1"/>
          </p:cNvSpPr>
          <p:nvPr>
            <p:ph type="body" sz="quarter" idx="20"/>
          </p:nvPr>
        </p:nvSpPr>
        <p:spPr>
          <a:xfrm>
            <a:off x="589110" y="1344430"/>
            <a:ext cx="11013779" cy="4169140"/>
          </a:xfrm>
        </p:spPr>
        <p:txBody>
          <a:bodyPr/>
          <a:lstStyle/>
          <a:p>
            <a:endParaRPr lang="en-IE" b="1" dirty="0">
              <a:hlinkClick r:id="rId2"/>
            </a:endParaRPr>
          </a:p>
          <a:p>
            <a:pPr marL="0" indent="0">
              <a:buNone/>
            </a:pPr>
            <a:r>
              <a:rPr lang="pl-PL" b="1" dirty="0">
                <a:hlinkClick r:id="rId2"/>
              </a:rPr>
              <a:t>Słownik biznesowy </a:t>
            </a:r>
            <a:r>
              <a:rPr lang="pl-PL" dirty="0"/>
              <a:t>określa grupę docelową jako</a:t>
            </a:r>
            <a:r>
              <a:rPr lang="en-IE" dirty="0"/>
              <a:t>:</a:t>
            </a:r>
          </a:p>
          <a:p>
            <a:pPr marL="0" indent="0">
              <a:buNone/>
            </a:pPr>
            <a:endParaRPr lang="en-IE" dirty="0"/>
          </a:p>
          <a:p>
            <a:pPr marL="0" indent="0" algn="ctr">
              <a:buNone/>
            </a:pPr>
            <a:r>
              <a:rPr lang="en-IE" b="1" i="1" dirty="0">
                <a:solidFill>
                  <a:srgbClr val="DA2128"/>
                </a:solidFill>
              </a:rPr>
              <a:t>“</a:t>
            </a:r>
            <a:r>
              <a:rPr lang="pl-PL" b="1" i="1" dirty="0">
                <a:solidFill>
                  <a:srgbClr val="DA2128"/>
                </a:solidFill>
              </a:rPr>
              <a:t>Grupa docelowa (e</a:t>
            </a:r>
            <a:r>
              <a:rPr lang="en-US" b="1" i="1" dirty="0">
                <a:solidFill>
                  <a:srgbClr val="DA2128"/>
                </a:solidFill>
              </a:rPr>
              <a:t>ng. target group</a:t>
            </a:r>
            <a:r>
              <a:rPr lang="pl-PL" b="1" i="1" dirty="0">
                <a:solidFill>
                  <a:srgbClr val="DA2128"/>
                </a:solidFill>
              </a:rPr>
              <a:t>) to zbiór osób lub firm, do których kierujemy lub planujemy skierować nasze działania marketingowe i sprzedażowe.”</a:t>
            </a:r>
            <a:endParaRPr lang="en-IE" b="1" i="1" dirty="0">
              <a:solidFill>
                <a:srgbClr val="DA2128"/>
              </a:solidFill>
            </a:endParaRPr>
          </a:p>
          <a:p>
            <a:pPr marL="0" indent="0" algn="ctr">
              <a:buNone/>
            </a:pPr>
            <a:endParaRPr lang="en-IE" b="1" i="1" dirty="0">
              <a:solidFill>
                <a:srgbClr val="DA2128"/>
              </a:solidFill>
            </a:endParaRPr>
          </a:p>
          <a:p>
            <a:pPr marL="0" indent="0">
              <a:buNone/>
            </a:pPr>
            <a:r>
              <a:rPr lang="pl-PL" b="1" dirty="0"/>
              <a:t>Grupa docelowa to grupa osób</a:t>
            </a:r>
            <a:r>
              <a:rPr lang="en-IE" b="1" dirty="0"/>
              <a:t>:</a:t>
            </a:r>
          </a:p>
          <a:p>
            <a:r>
              <a:rPr lang="pl-PL" dirty="0"/>
              <a:t>Dla których tworzysz zawartość przekazu</a:t>
            </a:r>
            <a:endParaRPr lang="en-IE" dirty="0"/>
          </a:p>
          <a:p>
            <a:r>
              <a:rPr lang="pl-PL" dirty="0"/>
              <a:t>Do których najbardziej kierujesz tę zawartość</a:t>
            </a:r>
            <a:endParaRPr lang="en-IE" dirty="0"/>
          </a:p>
          <a:p>
            <a:r>
              <a:rPr lang="pl-PL" dirty="0"/>
              <a:t>Które najlepiej zareagują na twój materiał</a:t>
            </a:r>
            <a:endParaRPr lang="en-IE" dirty="0"/>
          </a:p>
          <a:p>
            <a:endParaRPr lang="en-IE" dirty="0"/>
          </a:p>
        </p:txBody>
      </p:sp>
      <p:sp>
        <p:nvSpPr>
          <p:cNvPr id="3" name="TextBox 2">
            <a:extLst>
              <a:ext uri="{FF2B5EF4-FFF2-40B4-BE49-F238E27FC236}">
                <a16:creationId xmlns:a16="http://schemas.microsoft.com/office/drawing/2014/main" id="{50B9121C-1AC4-4069-856C-8EE5D2D2F8EB}"/>
              </a:ext>
            </a:extLst>
          </p:cNvPr>
          <p:cNvSpPr txBox="1"/>
          <p:nvPr/>
        </p:nvSpPr>
        <p:spPr>
          <a:xfrm>
            <a:off x="4930219" y="6225809"/>
            <a:ext cx="7173797" cy="646331"/>
          </a:xfrm>
          <a:prstGeom prst="rect">
            <a:avLst/>
          </a:prstGeom>
          <a:noFill/>
        </p:spPr>
        <p:txBody>
          <a:bodyPr wrap="square" rtlCol="0">
            <a:spAutoFit/>
          </a:bodyPr>
          <a:lstStyle/>
          <a:p>
            <a:r>
              <a:rPr lang="en-IE" dirty="0">
                <a:solidFill>
                  <a:schemeClr val="tx1">
                    <a:lumMod val="75000"/>
                    <a:lumOff val="25000"/>
                  </a:schemeClr>
                </a:solidFill>
                <a:hlinkClick r:id="rId3"/>
              </a:rPr>
              <a:t>Why You Need to Define Your Target Audience to Create Great Marketing</a:t>
            </a:r>
            <a:endParaRPr lang="en-IE" dirty="0">
              <a:solidFill>
                <a:schemeClr val="tx1">
                  <a:lumMod val="75000"/>
                  <a:lumOff val="25000"/>
                </a:schemeClr>
              </a:solidFill>
            </a:endParaRPr>
          </a:p>
          <a:p>
            <a:endParaRPr lang="en-IE" dirty="0"/>
          </a:p>
        </p:txBody>
      </p:sp>
    </p:spTree>
    <p:extLst>
      <p:ext uri="{BB962C8B-B14F-4D97-AF65-F5344CB8AC3E}">
        <p14:creationId xmlns:p14="http://schemas.microsoft.com/office/powerpoint/2010/main" val="7948973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13900</TotalTime>
  <Words>5006</Words>
  <Application>Microsoft Office PowerPoint</Application>
  <PresentationFormat>Panoramiczny</PresentationFormat>
  <Paragraphs>339</Paragraphs>
  <Slides>70</Slides>
  <Notes>2</Notes>
  <HiddenSlides>0</HiddenSlides>
  <MMClips>0</MMClips>
  <ScaleCrop>false</ScaleCrop>
  <HeadingPairs>
    <vt:vector size="6" baseType="variant">
      <vt:variant>
        <vt:lpstr>Używane czcionki</vt:lpstr>
      </vt:variant>
      <vt:variant>
        <vt:i4>6</vt:i4>
      </vt:variant>
      <vt:variant>
        <vt:lpstr>Motyw</vt:lpstr>
      </vt:variant>
      <vt:variant>
        <vt:i4>1</vt:i4>
      </vt:variant>
      <vt:variant>
        <vt:lpstr>Tytuły slajdów</vt:lpstr>
      </vt:variant>
      <vt:variant>
        <vt:i4>70</vt:i4>
      </vt:variant>
    </vt:vector>
  </HeadingPairs>
  <TitlesOfParts>
    <vt:vector size="77" baseType="lpstr">
      <vt:lpstr>Arial</vt:lpstr>
      <vt:lpstr>Calibri</vt:lpstr>
      <vt:lpstr>Calibri Light</vt:lpstr>
      <vt:lpstr>Lucida Grande</vt:lpstr>
      <vt:lpstr>Quattrocento Sans</vt:lpstr>
      <vt:lpstr>Times New Roman</vt:lpstr>
      <vt:lpstr>Office Theme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Magan</dc:creator>
  <cp:lastModifiedBy>Michał Ledwosiński</cp:lastModifiedBy>
  <cp:revision>270</cp:revision>
  <dcterms:created xsi:type="dcterms:W3CDTF">2019-10-30T15:44:46Z</dcterms:created>
  <dcterms:modified xsi:type="dcterms:W3CDTF">2020-09-29T11:52:02Z</dcterms:modified>
</cp:coreProperties>
</file>