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2"/>
  </p:notesMasterIdLst>
  <p:sldIdLst>
    <p:sldId id="893" r:id="rId2"/>
    <p:sldId id="894" r:id="rId3"/>
    <p:sldId id="917" r:id="rId4"/>
    <p:sldId id="414" r:id="rId5"/>
    <p:sldId id="887" r:id="rId6"/>
    <p:sldId id="628" r:id="rId7"/>
    <p:sldId id="700" r:id="rId8"/>
    <p:sldId id="798" r:id="rId9"/>
    <p:sldId id="799" r:id="rId10"/>
    <p:sldId id="800" r:id="rId11"/>
    <p:sldId id="914" r:id="rId12"/>
    <p:sldId id="802" r:id="rId13"/>
    <p:sldId id="803" r:id="rId14"/>
    <p:sldId id="804" r:id="rId15"/>
    <p:sldId id="735" r:id="rId16"/>
    <p:sldId id="831" r:id="rId17"/>
    <p:sldId id="415" r:id="rId18"/>
    <p:sldId id="877" r:id="rId19"/>
    <p:sldId id="836" r:id="rId20"/>
    <p:sldId id="878" r:id="rId21"/>
    <p:sldId id="880" r:id="rId22"/>
    <p:sldId id="828" r:id="rId23"/>
    <p:sldId id="881" r:id="rId24"/>
    <p:sldId id="883" r:id="rId25"/>
    <p:sldId id="884" r:id="rId26"/>
    <p:sldId id="885" r:id="rId27"/>
    <p:sldId id="882" r:id="rId28"/>
    <p:sldId id="915" r:id="rId29"/>
    <p:sldId id="918" r:id="rId30"/>
    <p:sldId id="899" r:id="rId3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Orla Casey" initials="OC" lastIdx="34" clrIdx="0">
    <p:extLst>
      <p:ext uri="{19B8F6BF-5375-455C-9EA6-DF929625EA0E}">
        <p15:presenceInfo xmlns:p15="http://schemas.microsoft.com/office/powerpoint/2012/main" userId="f0c6d9f0e8bc30f8"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A2128"/>
    <a:srgbClr val="4D4D4C"/>
    <a:srgbClr val="1268B3"/>
    <a:srgbClr val="F15A2A"/>
    <a:srgbClr val="FDB614"/>
    <a:srgbClr val="EEDC00"/>
    <a:srgbClr val="622650"/>
    <a:srgbClr val="085156"/>
    <a:srgbClr val="B52372"/>
    <a:srgbClr val="FFD7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026" autoAdjust="0"/>
    <p:restoredTop sz="93302" autoAdjust="0"/>
  </p:normalViewPr>
  <p:slideViewPr>
    <p:cSldViewPr snapToGrid="0" snapToObjects="1">
      <p:cViewPr varScale="1">
        <p:scale>
          <a:sx n="44" d="100"/>
          <a:sy n="44" d="100"/>
        </p:scale>
        <p:origin x="91" y="845"/>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20" d="100"/>
        <a:sy n="12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27C4A2-7988-6643-81CC-A0DA021CADC6}" type="datetimeFigureOut">
              <a:rPr lang="en-US" smtClean="0"/>
              <a:t>9/29/2020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AE25547-4A32-6147-ADC5-EFE816487606}" type="slidenum">
              <a:rPr lang="en-US" smtClean="0"/>
              <a:t>‹#›</a:t>
            </a:fld>
            <a:endParaRPr lang="en-US"/>
          </a:p>
        </p:txBody>
      </p:sp>
    </p:spTree>
    <p:extLst>
      <p:ext uri="{BB962C8B-B14F-4D97-AF65-F5344CB8AC3E}">
        <p14:creationId xmlns:p14="http://schemas.microsoft.com/office/powerpoint/2010/main" val="19599460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Icons">
    <p:spTree>
      <p:nvGrpSpPr>
        <p:cNvPr id="1" name=""/>
        <p:cNvGrpSpPr/>
        <p:nvPr/>
      </p:nvGrpSpPr>
      <p:grpSpPr>
        <a:xfrm>
          <a:off x="0" y="0"/>
          <a:ext cx="0" cy="0"/>
          <a:chOff x="0" y="0"/>
          <a:chExt cx="0" cy="0"/>
        </a:xfrm>
      </p:grpSpPr>
      <p:sp>
        <p:nvSpPr>
          <p:cNvPr id="7" name="Rectangle 6"/>
          <p:cNvSpPr/>
          <p:nvPr userDrawn="1"/>
        </p:nvSpPr>
        <p:spPr>
          <a:xfrm>
            <a:off x="0" y="-1"/>
            <a:ext cx="12192000" cy="6858001"/>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userDrawn="1"/>
        </p:nvSpPr>
        <p:spPr>
          <a:xfrm>
            <a:off x="586901" y="491138"/>
            <a:ext cx="4104369" cy="4893647"/>
          </a:xfrm>
          <a:prstGeom prst="rect">
            <a:avLst/>
          </a:prstGeom>
        </p:spPr>
        <p:txBody>
          <a:bodyPr wrap="square">
            <a:spAutoFit/>
          </a:bodyPr>
          <a:lstStyle/>
          <a:p>
            <a:pPr marL="0" lvl="0" indent="0" algn="l" rtl="0">
              <a:spcBef>
                <a:spcPts val="0"/>
              </a:spcBef>
              <a:spcAft>
                <a:spcPts val="0"/>
              </a:spcAft>
              <a:buClr>
                <a:schemeClr val="dk1"/>
              </a:buClr>
              <a:buSzPts val="1100"/>
              <a:buFont typeface="Arial"/>
              <a:buNone/>
            </a:pPr>
            <a:r>
              <a:rPr lang="en-IE" sz="3600" dirty="0">
                <a:solidFill>
                  <a:schemeClr val="bg1"/>
                </a:solidFill>
                <a:latin typeface="+mn-lt"/>
                <a:ea typeface="Quattrocento Sans"/>
                <a:cs typeface="Quattrocento Sans"/>
                <a:sym typeface="Quattrocento Sans"/>
              </a:rPr>
              <a:t>ICONS</a:t>
            </a:r>
            <a:r>
              <a:rPr lang="en-IE" sz="3600" baseline="0" dirty="0">
                <a:solidFill>
                  <a:schemeClr val="bg1"/>
                </a:solidFill>
                <a:latin typeface="+mn-lt"/>
                <a:ea typeface="Quattrocento Sans"/>
                <a:cs typeface="Quattrocento Sans"/>
                <a:sym typeface="Quattrocento Sans"/>
              </a:rPr>
              <a:t> WHICH CAN BE USED WITHIN THE </a:t>
            </a:r>
            <a:r>
              <a:rPr lang="en-IE" sz="3600" b="1" baseline="0" dirty="0">
                <a:solidFill>
                  <a:schemeClr val="bg1"/>
                </a:solidFill>
                <a:latin typeface="+mn-lt"/>
                <a:ea typeface="Quattrocento Sans"/>
                <a:cs typeface="Quattrocento Sans"/>
                <a:sym typeface="Quattrocento Sans"/>
              </a:rPr>
              <a:t>EPIC</a:t>
            </a:r>
          </a:p>
          <a:p>
            <a:pPr marL="0" lvl="0" indent="0" algn="l" rtl="0">
              <a:spcBef>
                <a:spcPts val="0"/>
              </a:spcBef>
              <a:spcAft>
                <a:spcPts val="0"/>
              </a:spcAft>
              <a:buClr>
                <a:schemeClr val="dk1"/>
              </a:buClr>
              <a:buSzPts val="1100"/>
              <a:buFont typeface="Arial"/>
              <a:buNone/>
            </a:pPr>
            <a:r>
              <a:rPr lang="en-IE" sz="3600" baseline="0" dirty="0">
                <a:solidFill>
                  <a:schemeClr val="bg1"/>
                </a:solidFill>
                <a:latin typeface="+mn-lt"/>
                <a:ea typeface="Quattrocento Sans"/>
                <a:cs typeface="Quattrocento Sans"/>
                <a:sym typeface="Quattrocento Sans"/>
              </a:rPr>
              <a:t>POWERPOINT</a:t>
            </a:r>
          </a:p>
          <a:p>
            <a:pPr marL="0" lvl="0" indent="0" algn="l" rtl="0">
              <a:spcBef>
                <a:spcPts val="0"/>
              </a:spcBef>
              <a:spcAft>
                <a:spcPts val="0"/>
              </a:spcAft>
              <a:buClr>
                <a:schemeClr val="dk1"/>
              </a:buClr>
              <a:buSzPts val="1100"/>
              <a:buFont typeface="Arial"/>
              <a:buNone/>
            </a:pPr>
            <a:endParaRPr lang="en-IE" sz="3600" dirty="0">
              <a:solidFill>
                <a:schemeClr val="bg1"/>
              </a:solidFill>
              <a:latin typeface="+mn-lt"/>
              <a:ea typeface="Quattrocento Sans"/>
              <a:cs typeface="Quattrocento Sans"/>
              <a:sym typeface="Quattrocento Sans"/>
            </a:endParaRPr>
          </a:p>
          <a:p>
            <a:pPr marL="52388" lvl="0" indent="0" algn="l" rtl="0">
              <a:spcBef>
                <a:spcPts val="0"/>
              </a:spcBef>
              <a:spcAft>
                <a:spcPts val="0"/>
              </a:spcAft>
              <a:buClr>
                <a:schemeClr val="dk1"/>
              </a:buClr>
              <a:buSzPts val="900"/>
              <a:buFont typeface="Quattrocento Sans"/>
              <a:buNone/>
              <a:tabLst/>
            </a:pPr>
            <a:r>
              <a:rPr lang="en-IE" sz="2400" i="1" dirty="0">
                <a:solidFill>
                  <a:schemeClr val="bg1"/>
                </a:solidFill>
                <a:latin typeface="+mn-lt"/>
                <a:ea typeface="Quattrocento Sans"/>
                <a:cs typeface="Quattrocento Sans"/>
                <a:sym typeface="Quattrocento Sans"/>
              </a:rPr>
              <a:t>Resize them without losing quality.</a:t>
            </a:r>
            <a:r>
              <a:rPr lang="en-IE" sz="2400" i="1" baseline="0" dirty="0">
                <a:solidFill>
                  <a:schemeClr val="bg1"/>
                </a:solidFill>
                <a:latin typeface="+mn-lt"/>
                <a:ea typeface="Quattrocento Sans"/>
                <a:cs typeface="Quattrocento Sans"/>
                <a:sym typeface="Quattrocento Sans"/>
              </a:rPr>
              <a:t> </a:t>
            </a:r>
            <a:r>
              <a:rPr lang="en-IE" sz="2400" i="1" dirty="0">
                <a:solidFill>
                  <a:schemeClr val="bg1"/>
                </a:solidFill>
                <a:latin typeface="+mn-lt"/>
                <a:ea typeface="Quattrocento Sans"/>
                <a:cs typeface="Quattrocento Sans"/>
                <a:sym typeface="Quattrocento Sans"/>
              </a:rPr>
              <a:t> Change line colour, width and style.</a:t>
            </a:r>
            <a:r>
              <a:rPr lang="en-IE" sz="2400" i="1" baseline="0" dirty="0">
                <a:solidFill>
                  <a:schemeClr val="bg1"/>
                </a:solidFill>
                <a:latin typeface="+mn-lt"/>
                <a:ea typeface="Quattrocento Sans"/>
                <a:cs typeface="Quattrocento Sans"/>
                <a:sym typeface="Quattrocento Sans"/>
              </a:rPr>
              <a:t> </a:t>
            </a:r>
          </a:p>
          <a:p>
            <a:pPr marL="0" lvl="0" indent="0" algn="l" rtl="0">
              <a:spcBef>
                <a:spcPts val="0"/>
              </a:spcBef>
              <a:spcAft>
                <a:spcPts val="0"/>
              </a:spcAft>
              <a:buClr>
                <a:schemeClr val="dk1"/>
              </a:buClr>
              <a:buSzPts val="1100"/>
              <a:buFont typeface="Arial"/>
              <a:buNone/>
            </a:pPr>
            <a:endParaRPr lang="en" sz="3600" dirty="0">
              <a:solidFill>
                <a:schemeClr val="bg1"/>
              </a:solidFill>
              <a:latin typeface="+mn-lt"/>
              <a:ea typeface="Quattrocento Sans"/>
              <a:cs typeface="Quattrocento Sans"/>
              <a:sym typeface="Quattrocento Sans"/>
            </a:endParaRPr>
          </a:p>
          <a:p>
            <a:pPr marL="0" lvl="0" indent="0" algn="l" rtl="0">
              <a:spcBef>
                <a:spcPts val="0"/>
              </a:spcBef>
              <a:spcAft>
                <a:spcPts val="0"/>
              </a:spcAft>
              <a:buFont typeface="Arial" charset="0"/>
              <a:buNone/>
            </a:pPr>
            <a:r>
              <a:rPr lang="en" sz="2400" dirty="0">
                <a:solidFill>
                  <a:schemeClr val="bg1"/>
                </a:solidFill>
                <a:latin typeface="+mn-lt"/>
                <a:ea typeface="Quattrocento Sans"/>
                <a:cs typeface="Quattrocento Sans"/>
                <a:sym typeface="Quattrocento Sans"/>
              </a:rPr>
              <a:t>Isn’t that nice? :)</a:t>
            </a:r>
          </a:p>
        </p:txBody>
      </p:sp>
    </p:spTree>
    <p:extLst>
      <p:ext uri="{BB962C8B-B14F-4D97-AF65-F5344CB8AC3E}">
        <p14:creationId xmlns:p14="http://schemas.microsoft.com/office/powerpoint/2010/main" val="20322019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Photo Top - Text Bottom Blue">
    <p:spTree>
      <p:nvGrpSpPr>
        <p:cNvPr id="1" name=""/>
        <p:cNvGrpSpPr/>
        <p:nvPr/>
      </p:nvGrpSpPr>
      <p:grpSpPr>
        <a:xfrm>
          <a:off x="0" y="0"/>
          <a:ext cx="0" cy="0"/>
          <a:chOff x="0" y="0"/>
          <a:chExt cx="0" cy="0"/>
        </a:xfrm>
      </p:grpSpPr>
      <p:sp>
        <p:nvSpPr>
          <p:cNvPr id="19" name="Rectangle 2"/>
          <p:cNvSpPr/>
          <p:nvPr userDrawn="1"/>
        </p:nvSpPr>
        <p:spPr>
          <a:xfrm rot="16200000">
            <a:off x="3309730" y="-2024269"/>
            <a:ext cx="5572539" cy="12192000"/>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3009" h="6871252">
                <a:moveTo>
                  <a:pt x="0" y="0"/>
                </a:moveTo>
                <a:lnTo>
                  <a:pt x="7673009" y="0"/>
                </a:lnTo>
                <a:lnTo>
                  <a:pt x="4731026" y="6871252"/>
                </a:lnTo>
                <a:lnTo>
                  <a:pt x="0" y="6858000"/>
                </a:lnTo>
                <a:lnTo>
                  <a:pt x="0" y="0"/>
                </a:lnTo>
                <a:close/>
              </a:path>
            </a:pathLst>
          </a:cu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 Placeholder 84"/>
          <p:cNvSpPr>
            <a:spLocks noGrp="1"/>
          </p:cNvSpPr>
          <p:nvPr>
            <p:ph type="body" sz="quarter" idx="25" hasCustomPrompt="1"/>
          </p:nvPr>
        </p:nvSpPr>
        <p:spPr>
          <a:xfrm>
            <a:off x="702256" y="3553398"/>
            <a:ext cx="10853639" cy="633861"/>
          </a:xfrm>
        </p:spPr>
        <p:txBody>
          <a:bodyPr anchor="ctr">
            <a:normAutofit/>
          </a:bodyPr>
          <a:lstStyle>
            <a:lvl1pPr marL="0" indent="0" algn="l">
              <a:buNone/>
              <a:defRPr sz="3000">
                <a:solidFill>
                  <a:schemeClr val="bg1"/>
                </a:solidFill>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Sub heading</a:t>
            </a:r>
          </a:p>
        </p:txBody>
      </p:sp>
      <p:sp>
        <p:nvSpPr>
          <p:cNvPr id="21" name="Text Placeholder 25"/>
          <p:cNvSpPr>
            <a:spLocks noGrp="1"/>
          </p:cNvSpPr>
          <p:nvPr>
            <p:ph type="body" sz="quarter" idx="23" hasCustomPrompt="1"/>
          </p:nvPr>
        </p:nvSpPr>
        <p:spPr>
          <a:xfrm>
            <a:off x="702256" y="4558542"/>
            <a:ext cx="10853639" cy="1770421"/>
          </a:xfrm>
        </p:spPr>
        <p:txBody>
          <a:bodyPr>
            <a:noAutofit/>
          </a:bodyPr>
          <a:lstStyle>
            <a:lvl1pPr marL="0" indent="0" algn="l">
              <a:buClr>
                <a:srgbClr val="EA1D76"/>
              </a:buClr>
              <a:buFont typeface="Arial" charset="0"/>
              <a:buNone/>
              <a:defRPr sz="240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Body Text</a:t>
            </a:r>
          </a:p>
        </p:txBody>
      </p:sp>
      <p:sp>
        <p:nvSpPr>
          <p:cNvPr id="25" name="Rectangle 24"/>
          <p:cNvSpPr/>
          <p:nvPr userDrawn="1"/>
        </p:nvSpPr>
        <p:spPr>
          <a:xfrm rot="285998">
            <a:off x="-99436" y="2058511"/>
            <a:ext cx="5289466" cy="825926"/>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 Placeholder 11"/>
          <p:cNvSpPr>
            <a:spLocks noGrp="1"/>
          </p:cNvSpPr>
          <p:nvPr>
            <p:ph type="body" sz="quarter" idx="10" hasCustomPrompt="1"/>
          </p:nvPr>
        </p:nvSpPr>
        <p:spPr>
          <a:xfrm rot="285998">
            <a:off x="464254" y="2161220"/>
            <a:ext cx="3912108" cy="716025"/>
          </a:xfrm>
        </p:spPr>
        <p:txBody>
          <a:bodyPr>
            <a:normAutofit/>
          </a:bodyPr>
          <a:lstStyle>
            <a:lvl1pPr marL="0" indent="0">
              <a:buNone/>
              <a:defRPr sz="3600">
                <a:solidFill>
                  <a:schemeClr val="bg1"/>
                </a:solidFill>
              </a:defRPr>
            </a:lvl1pPr>
          </a:lstStyle>
          <a:p>
            <a:pPr lvl="0"/>
            <a:r>
              <a:rPr lang="en-US" dirty="0"/>
              <a:t>TITLE</a:t>
            </a:r>
          </a:p>
        </p:txBody>
      </p:sp>
      <p:sp>
        <p:nvSpPr>
          <p:cNvPr id="28" name="Picture Placeholder 2"/>
          <p:cNvSpPr>
            <a:spLocks noGrp="1"/>
          </p:cNvSpPr>
          <p:nvPr>
            <p:ph type="pic" sz="quarter" idx="26"/>
          </p:nvPr>
        </p:nvSpPr>
        <p:spPr>
          <a:xfrm>
            <a:off x="0" y="0"/>
            <a:ext cx="12205252" cy="3458334"/>
          </a:xfrm>
          <a:custGeom>
            <a:avLst/>
            <a:gdLst>
              <a:gd name="connsiteX0" fmla="*/ 0 w 12192000"/>
              <a:gd name="connsiteY0" fmla="*/ 0 h 3935413"/>
              <a:gd name="connsiteX1" fmla="*/ 12192000 w 12192000"/>
              <a:gd name="connsiteY1" fmla="*/ 0 h 3935413"/>
              <a:gd name="connsiteX2" fmla="*/ 12192000 w 12192000"/>
              <a:gd name="connsiteY2" fmla="*/ 3935413 h 3935413"/>
              <a:gd name="connsiteX3" fmla="*/ 0 w 12192000"/>
              <a:gd name="connsiteY3" fmla="*/ 3935413 h 3935413"/>
              <a:gd name="connsiteX4" fmla="*/ 0 w 12192000"/>
              <a:gd name="connsiteY4" fmla="*/ 0 h 3935413"/>
              <a:gd name="connsiteX0" fmla="*/ 0 w 12192000"/>
              <a:gd name="connsiteY0" fmla="*/ 0 h 3935413"/>
              <a:gd name="connsiteX1" fmla="*/ 12192000 w 12192000"/>
              <a:gd name="connsiteY1" fmla="*/ 0 h 3935413"/>
              <a:gd name="connsiteX2" fmla="*/ 12192000 w 12192000"/>
              <a:gd name="connsiteY2" fmla="*/ 3935413 h 3935413"/>
              <a:gd name="connsiteX3" fmla="*/ 0 w 12192000"/>
              <a:gd name="connsiteY3" fmla="*/ 1298231 h 3935413"/>
              <a:gd name="connsiteX4" fmla="*/ 0 w 12192000"/>
              <a:gd name="connsiteY4" fmla="*/ 0 h 3935413"/>
              <a:gd name="connsiteX0" fmla="*/ 0 w 12205252"/>
              <a:gd name="connsiteY0" fmla="*/ 0 h 3458334"/>
              <a:gd name="connsiteX1" fmla="*/ 12192000 w 12205252"/>
              <a:gd name="connsiteY1" fmla="*/ 0 h 3458334"/>
              <a:gd name="connsiteX2" fmla="*/ 12205252 w 12205252"/>
              <a:gd name="connsiteY2" fmla="*/ 3458334 h 3458334"/>
              <a:gd name="connsiteX3" fmla="*/ 0 w 12205252"/>
              <a:gd name="connsiteY3" fmla="*/ 1298231 h 3458334"/>
              <a:gd name="connsiteX4" fmla="*/ 0 w 12205252"/>
              <a:gd name="connsiteY4" fmla="*/ 0 h 34583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05252" h="3458334">
                <a:moveTo>
                  <a:pt x="0" y="0"/>
                </a:moveTo>
                <a:lnTo>
                  <a:pt x="12192000" y="0"/>
                </a:lnTo>
                <a:cubicBezTo>
                  <a:pt x="12196417" y="1152778"/>
                  <a:pt x="12200835" y="2305556"/>
                  <a:pt x="12205252" y="3458334"/>
                </a:cubicBezTo>
                <a:lnTo>
                  <a:pt x="0" y="1298231"/>
                </a:lnTo>
                <a:lnTo>
                  <a:pt x="0" y="0"/>
                </a:lnTo>
                <a:close/>
              </a:path>
            </a:pathLst>
          </a:custGeom>
        </p:spPr>
        <p:txBody>
          <a:bodyPr anchor="t"/>
          <a:lstStyle>
            <a:lvl1pPr marL="0" indent="0" algn="ctr">
              <a:buNone/>
              <a:defRPr baseline="0">
                <a:solidFill>
                  <a:schemeClr val="bg1">
                    <a:lumMod val="50000"/>
                  </a:schemeClr>
                </a:solidFill>
              </a:defRPr>
            </a:lvl1pPr>
          </a:lstStyle>
          <a:p>
            <a:endParaRPr lang="en-US" dirty="0"/>
          </a:p>
          <a:p>
            <a:r>
              <a:rPr lang="en-US" dirty="0"/>
              <a:t>Click here to add photo</a:t>
            </a:r>
          </a:p>
        </p:txBody>
      </p:sp>
      <p:sp>
        <p:nvSpPr>
          <p:cNvPr id="33"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altLang="ja-JP" sz="1100" b="1" dirty="0">
                <a:solidFill>
                  <a:schemeClr val="bg1"/>
                </a:solidFill>
                <a:latin typeface="Calibri" charset="0"/>
              </a:rPr>
              <a:t>EPIC |</a:t>
            </a:r>
            <a:r>
              <a:rPr lang="en-US" altLang="ja-JP" sz="1100" dirty="0">
                <a:solidFill>
                  <a:schemeClr val="bg1"/>
                </a:solidFill>
                <a:latin typeface="Calibri" charset="0"/>
              </a:rPr>
              <a:t> ENTERPRISE OPPORTUNITIES IN POP CULTURE</a:t>
            </a:r>
            <a:endParaRPr kumimoji="1" lang="ja-JP" altLang="en-US" sz="1100" dirty="0">
              <a:solidFill>
                <a:schemeClr val="bg1"/>
              </a:solidFill>
              <a:latin typeface="Calibri" charset="0"/>
            </a:endParaRPr>
          </a:p>
        </p:txBody>
      </p:sp>
      <p:pic>
        <p:nvPicPr>
          <p:cNvPr id="40" name="Picture 39"/>
          <p:cNvPicPr>
            <a:picLocks noChangeAspect="1"/>
          </p:cNvPicPr>
          <p:nvPr userDrawn="1"/>
        </p:nvPicPr>
        <p:blipFill>
          <a:blip r:embed="rId2">
            <a:alphaModFix amt="18000"/>
            <a:extLst>
              <a:ext uri="{28A0092B-C50C-407E-A947-70E740481C1C}">
                <a14:useLocalDpi xmlns:a14="http://schemas.microsoft.com/office/drawing/2010/main" val="0"/>
              </a:ext>
            </a:extLst>
          </a:blip>
          <a:stretch>
            <a:fillRect/>
          </a:stretch>
        </p:blipFill>
        <p:spPr>
          <a:xfrm>
            <a:off x="8449742" y="3881373"/>
            <a:ext cx="4590288" cy="4126992"/>
          </a:xfrm>
          <a:prstGeom prst="rect">
            <a:avLst/>
          </a:prstGeom>
        </p:spPr>
      </p:pic>
    </p:spTree>
    <p:extLst>
      <p:ext uri="{BB962C8B-B14F-4D97-AF65-F5344CB8AC3E}">
        <p14:creationId xmlns:p14="http://schemas.microsoft.com/office/powerpoint/2010/main" val="17590073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Photo Top - Text Bottom Red">
    <p:spTree>
      <p:nvGrpSpPr>
        <p:cNvPr id="1" name=""/>
        <p:cNvGrpSpPr/>
        <p:nvPr/>
      </p:nvGrpSpPr>
      <p:grpSpPr>
        <a:xfrm>
          <a:off x="0" y="0"/>
          <a:ext cx="0" cy="0"/>
          <a:chOff x="0" y="0"/>
          <a:chExt cx="0" cy="0"/>
        </a:xfrm>
      </p:grpSpPr>
      <p:sp>
        <p:nvSpPr>
          <p:cNvPr id="24" name="Rectangle 2"/>
          <p:cNvSpPr/>
          <p:nvPr userDrawn="1"/>
        </p:nvSpPr>
        <p:spPr>
          <a:xfrm rot="16200000">
            <a:off x="3309730" y="-2024269"/>
            <a:ext cx="5572539" cy="12192000"/>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3009" h="6871252">
                <a:moveTo>
                  <a:pt x="0" y="0"/>
                </a:moveTo>
                <a:lnTo>
                  <a:pt x="7673009" y="0"/>
                </a:lnTo>
                <a:lnTo>
                  <a:pt x="4731026" y="6871252"/>
                </a:lnTo>
                <a:lnTo>
                  <a:pt x="0" y="6858000"/>
                </a:lnTo>
                <a:lnTo>
                  <a:pt x="0" y="0"/>
                </a:lnTo>
                <a:close/>
              </a:path>
            </a:pathLst>
          </a:cu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p:cNvSpPr/>
          <p:nvPr userDrawn="1"/>
        </p:nvSpPr>
        <p:spPr>
          <a:xfrm rot="285998">
            <a:off x="-99436" y="2058511"/>
            <a:ext cx="5289466"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Text Placeholder 11"/>
          <p:cNvSpPr>
            <a:spLocks noGrp="1"/>
          </p:cNvSpPr>
          <p:nvPr>
            <p:ph type="body" sz="quarter" idx="10" hasCustomPrompt="1"/>
          </p:nvPr>
        </p:nvSpPr>
        <p:spPr>
          <a:xfrm rot="285998">
            <a:off x="464254" y="2161220"/>
            <a:ext cx="3912108" cy="716025"/>
          </a:xfrm>
        </p:spPr>
        <p:txBody>
          <a:bodyPr>
            <a:normAutofit/>
          </a:bodyPr>
          <a:lstStyle>
            <a:lvl1pPr marL="0" indent="0">
              <a:buNone/>
              <a:defRPr sz="3600">
                <a:solidFill>
                  <a:schemeClr val="bg1"/>
                </a:solidFill>
              </a:defRPr>
            </a:lvl1pPr>
          </a:lstStyle>
          <a:p>
            <a:pPr lvl="0"/>
            <a:r>
              <a:rPr lang="en-US" dirty="0"/>
              <a:t>TITLE</a:t>
            </a:r>
          </a:p>
        </p:txBody>
      </p:sp>
      <p:sp>
        <p:nvSpPr>
          <p:cNvPr id="3" name="Picture Placeholder 2"/>
          <p:cNvSpPr>
            <a:spLocks noGrp="1"/>
          </p:cNvSpPr>
          <p:nvPr>
            <p:ph type="pic" sz="quarter" idx="26"/>
          </p:nvPr>
        </p:nvSpPr>
        <p:spPr>
          <a:xfrm>
            <a:off x="0" y="0"/>
            <a:ext cx="12205252" cy="3458334"/>
          </a:xfrm>
          <a:custGeom>
            <a:avLst/>
            <a:gdLst>
              <a:gd name="connsiteX0" fmla="*/ 0 w 12192000"/>
              <a:gd name="connsiteY0" fmla="*/ 0 h 3935413"/>
              <a:gd name="connsiteX1" fmla="*/ 12192000 w 12192000"/>
              <a:gd name="connsiteY1" fmla="*/ 0 h 3935413"/>
              <a:gd name="connsiteX2" fmla="*/ 12192000 w 12192000"/>
              <a:gd name="connsiteY2" fmla="*/ 3935413 h 3935413"/>
              <a:gd name="connsiteX3" fmla="*/ 0 w 12192000"/>
              <a:gd name="connsiteY3" fmla="*/ 3935413 h 3935413"/>
              <a:gd name="connsiteX4" fmla="*/ 0 w 12192000"/>
              <a:gd name="connsiteY4" fmla="*/ 0 h 3935413"/>
              <a:gd name="connsiteX0" fmla="*/ 0 w 12192000"/>
              <a:gd name="connsiteY0" fmla="*/ 0 h 3935413"/>
              <a:gd name="connsiteX1" fmla="*/ 12192000 w 12192000"/>
              <a:gd name="connsiteY1" fmla="*/ 0 h 3935413"/>
              <a:gd name="connsiteX2" fmla="*/ 12192000 w 12192000"/>
              <a:gd name="connsiteY2" fmla="*/ 3935413 h 3935413"/>
              <a:gd name="connsiteX3" fmla="*/ 0 w 12192000"/>
              <a:gd name="connsiteY3" fmla="*/ 1298231 h 3935413"/>
              <a:gd name="connsiteX4" fmla="*/ 0 w 12192000"/>
              <a:gd name="connsiteY4" fmla="*/ 0 h 3935413"/>
              <a:gd name="connsiteX0" fmla="*/ 0 w 12205252"/>
              <a:gd name="connsiteY0" fmla="*/ 0 h 3458334"/>
              <a:gd name="connsiteX1" fmla="*/ 12192000 w 12205252"/>
              <a:gd name="connsiteY1" fmla="*/ 0 h 3458334"/>
              <a:gd name="connsiteX2" fmla="*/ 12205252 w 12205252"/>
              <a:gd name="connsiteY2" fmla="*/ 3458334 h 3458334"/>
              <a:gd name="connsiteX3" fmla="*/ 0 w 12205252"/>
              <a:gd name="connsiteY3" fmla="*/ 1298231 h 3458334"/>
              <a:gd name="connsiteX4" fmla="*/ 0 w 12205252"/>
              <a:gd name="connsiteY4" fmla="*/ 0 h 34583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05252" h="3458334">
                <a:moveTo>
                  <a:pt x="0" y="0"/>
                </a:moveTo>
                <a:lnTo>
                  <a:pt x="12192000" y="0"/>
                </a:lnTo>
                <a:cubicBezTo>
                  <a:pt x="12196417" y="1152778"/>
                  <a:pt x="12200835" y="2305556"/>
                  <a:pt x="12205252" y="3458334"/>
                </a:cubicBezTo>
                <a:lnTo>
                  <a:pt x="0" y="1298231"/>
                </a:lnTo>
                <a:lnTo>
                  <a:pt x="0" y="0"/>
                </a:lnTo>
                <a:close/>
              </a:path>
            </a:pathLst>
          </a:custGeom>
        </p:spPr>
        <p:txBody>
          <a:bodyPr anchor="t"/>
          <a:lstStyle>
            <a:lvl1pPr marL="0" indent="0" algn="ctr">
              <a:buNone/>
              <a:defRPr baseline="0">
                <a:solidFill>
                  <a:schemeClr val="bg1">
                    <a:lumMod val="50000"/>
                  </a:schemeClr>
                </a:solidFill>
              </a:defRPr>
            </a:lvl1pPr>
          </a:lstStyle>
          <a:p>
            <a:endParaRPr lang="en-US" dirty="0"/>
          </a:p>
          <a:p>
            <a:r>
              <a:rPr lang="en-US" dirty="0"/>
              <a:t>Click here to add photo</a:t>
            </a:r>
          </a:p>
        </p:txBody>
      </p:sp>
      <p:sp>
        <p:nvSpPr>
          <p:cNvPr id="31" name="Text Placeholder 84"/>
          <p:cNvSpPr>
            <a:spLocks noGrp="1"/>
          </p:cNvSpPr>
          <p:nvPr>
            <p:ph type="body" sz="quarter" idx="25" hasCustomPrompt="1"/>
          </p:nvPr>
        </p:nvSpPr>
        <p:spPr>
          <a:xfrm>
            <a:off x="702256" y="3553398"/>
            <a:ext cx="10853639" cy="633861"/>
          </a:xfrm>
        </p:spPr>
        <p:txBody>
          <a:bodyPr anchor="ctr">
            <a:normAutofit/>
          </a:bodyPr>
          <a:lstStyle>
            <a:lvl1pPr marL="0" indent="0" algn="l">
              <a:buNone/>
              <a:defRPr sz="3000">
                <a:solidFill>
                  <a:schemeClr val="bg1"/>
                </a:solidFill>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Sub heading</a:t>
            </a:r>
          </a:p>
        </p:txBody>
      </p:sp>
      <p:sp>
        <p:nvSpPr>
          <p:cNvPr id="32" name="Text Placeholder 25"/>
          <p:cNvSpPr>
            <a:spLocks noGrp="1"/>
          </p:cNvSpPr>
          <p:nvPr>
            <p:ph type="body" sz="quarter" idx="23" hasCustomPrompt="1"/>
          </p:nvPr>
        </p:nvSpPr>
        <p:spPr>
          <a:xfrm>
            <a:off x="702256" y="4558542"/>
            <a:ext cx="10853639" cy="1770421"/>
          </a:xfrm>
        </p:spPr>
        <p:txBody>
          <a:bodyPr>
            <a:noAutofit/>
          </a:bodyPr>
          <a:lstStyle>
            <a:lvl1pPr marL="0" indent="0" algn="l">
              <a:buClr>
                <a:srgbClr val="EA1D76"/>
              </a:buClr>
              <a:buFont typeface="Arial" charset="0"/>
              <a:buNone/>
              <a:defRPr sz="240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Body Text</a:t>
            </a:r>
          </a:p>
        </p:txBody>
      </p:sp>
      <p:sp>
        <p:nvSpPr>
          <p:cNvPr id="33"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altLang="ja-JP" sz="1100" b="1" dirty="0">
                <a:solidFill>
                  <a:schemeClr val="bg1"/>
                </a:solidFill>
                <a:latin typeface="Calibri" charset="0"/>
              </a:rPr>
              <a:t>EPIC |</a:t>
            </a:r>
            <a:r>
              <a:rPr lang="en-US" altLang="ja-JP" sz="1100" dirty="0">
                <a:solidFill>
                  <a:schemeClr val="bg1"/>
                </a:solidFill>
                <a:latin typeface="Calibri" charset="0"/>
              </a:rPr>
              <a:t> ENTERPRISE OPPORTUNITIES IN POP CULTURE</a:t>
            </a:r>
            <a:endParaRPr kumimoji="1" lang="ja-JP" altLang="en-US" sz="1100" dirty="0">
              <a:solidFill>
                <a:schemeClr val="bg1"/>
              </a:solidFill>
              <a:latin typeface="Calibri" charset="0"/>
            </a:endParaRPr>
          </a:p>
        </p:txBody>
      </p:sp>
      <p:pic>
        <p:nvPicPr>
          <p:cNvPr id="34" name="Picture 33"/>
          <p:cNvPicPr>
            <a:picLocks noChangeAspect="1"/>
          </p:cNvPicPr>
          <p:nvPr userDrawn="1"/>
        </p:nvPicPr>
        <p:blipFill>
          <a:blip r:embed="rId2">
            <a:alphaModFix amt="18000"/>
            <a:extLst>
              <a:ext uri="{28A0092B-C50C-407E-A947-70E740481C1C}">
                <a14:useLocalDpi xmlns:a14="http://schemas.microsoft.com/office/drawing/2010/main" val="0"/>
              </a:ext>
            </a:extLst>
          </a:blip>
          <a:stretch>
            <a:fillRect/>
          </a:stretch>
        </p:blipFill>
        <p:spPr>
          <a:xfrm>
            <a:off x="8449742" y="3881373"/>
            <a:ext cx="4590288" cy="4126992"/>
          </a:xfrm>
          <a:prstGeom prst="rect">
            <a:avLst/>
          </a:prstGeom>
        </p:spPr>
      </p:pic>
    </p:spTree>
    <p:extLst>
      <p:ext uri="{BB962C8B-B14F-4D97-AF65-F5344CB8AC3E}">
        <p14:creationId xmlns:p14="http://schemas.microsoft.com/office/powerpoint/2010/main" val="137718467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Red Header Page">
    <p:spTree>
      <p:nvGrpSpPr>
        <p:cNvPr id="1" name=""/>
        <p:cNvGrpSpPr/>
        <p:nvPr/>
      </p:nvGrpSpPr>
      <p:grpSpPr>
        <a:xfrm>
          <a:off x="0" y="0"/>
          <a:ext cx="0" cy="0"/>
          <a:chOff x="0" y="0"/>
          <a:chExt cx="0" cy="0"/>
        </a:xfrm>
      </p:grpSpPr>
      <p:sp>
        <p:nvSpPr>
          <p:cNvPr id="6" name="Rectangle 2"/>
          <p:cNvSpPr/>
          <p:nvPr userDrawn="1"/>
        </p:nvSpPr>
        <p:spPr>
          <a:xfrm rot="16200000" flipH="1" flipV="1">
            <a:off x="5453265" y="-5453267"/>
            <a:ext cx="1285465" cy="12192002"/>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3009" h="6871252">
                <a:moveTo>
                  <a:pt x="0" y="0"/>
                </a:moveTo>
                <a:lnTo>
                  <a:pt x="7673009" y="0"/>
                </a:lnTo>
                <a:lnTo>
                  <a:pt x="4731026" y="6871252"/>
                </a:lnTo>
                <a:lnTo>
                  <a:pt x="0" y="6858000"/>
                </a:lnTo>
                <a:lnTo>
                  <a:pt x="0" y="0"/>
                </a:lnTo>
                <a:close/>
              </a:path>
            </a:pathLst>
          </a:cu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l="396" t="12816" r="-396" b="-12816"/>
          <a:stretch/>
        </p:blipFill>
        <p:spPr>
          <a:xfrm>
            <a:off x="7761358" y="5674"/>
            <a:ext cx="2928731" cy="2326714"/>
          </a:xfrm>
          <a:prstGeom prst="rect">
            <a:avLst/>
          </a:prstGeom>
        </p:spPr>
      </p:pic>
      <p:sp>
        <p:nvSpPr>
          <p:cNvPr id="9"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altLang="ja-JP" sz="1100" b="1" dirty="0">
                <a:solidFill>
                  <a:srgbClr val="DA2128"/>
                </a:solidFill>
                <a:latin typeface="Calibri" charset="0"/>
              </a:rPr>
              <a:t>EPIC </a:t>
            </a:r>
            <a:r>
              <a:rPr lang="en-US" altLang="ja-JP" sz="1100" b="1" dirty="0">
                <a:solidFill>
                  <a:srgbClr val="1268B3"/>
                </a:solidFill>
                <a:latin typeface="Calibri" charset="0"/>
              </a:rPr>
              <a:t>|</a:t>
            </a:r>
            <a:r>
              <a:rPr lang="en-US" altLang="ja-JP" sz="1100" dirty="0">
                <a:solidFill>
                  <a:srgbClr val="1268B3"/>
                </a:solidFill>
                <a:latin typeface="Calibri" charset="0"/>
              </a:rPr>
              <a:t> ENTERPRISE OPPORTUNITIES IN POP CULTURE</a:t>
            </a:r>
            <a:endParaRPr kumimoji="1" lang="ja-JP" altLang="en-US" sz="1100" dirty="0">
              <a:solidFill>
                <a:srgbClr val="1268B3"/>
              </a:solidFill>
              <a:latin typeface="Calibri" charset="0"/>
            </a:endParaRPr>
          </a:p>
        </p:txBody>
      </p:sp>
      <p:sp>
        <p:nvSpPr>
          <p:cNvPr id="10" name="Rectangle 9"/>
          <p:cNvSpPr/>
          <p:nvPr userDrawn="1"/>
        </p:nvSpPr>
        <p:spPr>
          <a:xfrm rot="285998">
            <a:off x="-167625" y="647071"/>
            <a:ext cx="6403831"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 Placeholder 11"/>
          <p:cNvSpPr>
            <a:spLocks noGrp="1"/>
          </p:cNvSpPr>
          <p:nvPr>
            <p:ph type="body" sz="quarter" idx="10" hasCustomPrompt="1"/>
          </p:nvPr>
        </p:nvSpPr>
        <p:spPr>
          <a:xfrm rot="285998">
            <a:off x="394963" y="776271"/>
            <a:ext cx="5664057" cy="716025"/>
          </a:xfrm>
        </p:spPr>
        <p:txBody>
          <a:bodyPr>
            <a:normAutofit/>
          </a:bodyPr>
          <a:lstStyle>
            <a:lvl1pPr marL="0" indent="0">
              <a:buNone/>
              <a:defRPr sz="3600">
                <a:solidFill>
                  <a:schemeClr val="bg1"/>
                </a:solidFill>
              </a:defRPr>
            </a:lvl1pPr>
          </a:lstStyle>
          <a:p>
            <a:pPr lvl="0"/>
            <a:r>
              <a:rPr lang="en-US" dirty="0"/>
              <a:t>TITLE</a:t>
            </a:r>
          </a:p>
        </p:txBody>
      </p:sp>
      <p:pic>
        <p:nvPicPr>
          <p:cNvPr id="13" name="Picture 12"/>
          <p:cNvPicPr>
            <a:picLocks noChangeAspect="1"/>
          </p:cNvPicPr>
          <p:nvPr userDrawn="1"/>
        </p:nvPicPr>
        <p:blipFill rotWithShape="1">
          <a:blip r:embed="rId3">
            <a:alphaModFix/>
            <a:extLst>
              <a:ext uri="{28A0092B-C50C-407E-A947-70E740481C1C}">
                <a14:useLocalDpi xmlns:a14="http://schemas.microsoft.com/office/drawing/2010/main" val="0"/>
              </a:ext>
            </a:extLst>
          </a:blip>
          <a:srcRect t="48629"/>
          <a:stretch/>
        </p:blipFill>
        <p:spPr>
          <a:xfrm>
            <a:off x="6634461" y="0"/>
            <a:ext cx="2295144" cy="1060034"/>
          </a:xfrm>
          <a:prstGeom prst="rect">
            <a:avLst/>
          </a:prstGeom>
        </p:spPr>
      </p:pic>
      <p:sp>
        <p:nvSpPr>
          <p:cNvPr id="15" name="Text Placeholder 25"/>
          <p:cNvSpPr>
            <a:spLocks noGrp="1"/>
          </p:cNvSpPr>
          <p:nvPr>
            <p:ph type="body" sz="quarter" idx="20" hasCustomPrompt="1"/>
          </p:nvPr>
        </p:nvSpPr>
        <p:spPr>
          <a:xfrm>
            <a:off x="658268" y="2120067"/>
            <a:ext cx="8271337" cy="4169140"/>
          </a:xfrm>
        </p:spPr>
        <p:txBody>
          <a:bodyPr>
            <a:noAutofit/>
          </a:bodyPr>
          <a:lstStyle>
            <a:lvl1pPr marL="342900" indent="-342900" algn="l">
              <a:buClr>
                <a:srgbClr val="FDB614"/>
              </a:buClr>
              <a:buFont typeface="Arial" charset="0"/>
              <a:buChar char="•"/>
              <a:defRPr sz="2400">
                <a:solidFill>
                  <a:srgbClr val="4D4D4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Tree>
    <p:extLst>
      <p:ext uri="{BB962C8B-B14F-4D97-AF65-F5344CB8AC3E}">
        <p14:creationId xmlns:p14="http://schemas.microsoft.com/office/powerpoint/2010/main" val="17365007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ue Header Page">
    <p:spTree>
      <p:nvGrpSpPr>
        <p:cNvPr id="1" name=""/>
        <p:cNvGrpSpPr/>
        <p:nvPr/>
      </p:nvGrpSpPr>
      <p:grpSpPr>
        <a:xfrm>
          <a:off x="0" y="0"/>
          <a:ext cx="0" cy="0"/>
          <a:chOff x="0" y="0"/>
          <a:chExt cx="0" cy="0"/>
        </a:xfrm>
      </p:grpSpPr>
      <p:sp>
        <p:nvSpPr>
          <p:cNvPr id="7" name="Rectangle 2"/>
          <p:cNvSpPr/>
          <p:nvPr userDrawn="1"/>
        </p:nvSpPr>
        <p:spPr>
          <a:xfrm rot="5400000" flipV="1">
            <a:off x="5453265" y="-5453267"/>
            <a:ext cx="1285465" cy="12192002"/>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3009" h="6871252">
                <a:moveTo>
                  <a:pt x="0" y="0"/>
                </a:moveTo>
                <a:lnTo>
                  <a:pt x="7673009" y="0"/>
                </a:lnTo>
                <a:lnTo>
                  <a:pt x="4731026" y="6871252"/>
                </a:lnTo>
                <a:lnTo>
                  <a:pt x="0" y="6858000"/>
                </a:lnTo>
                <a:lnTo>
                  <a:pt x="0" y="0"/>
                </a:lnTo>
                <a:close/>
              </a:path>
            </a:pathLst>
          </a:cu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p:cNvPicPr>
            <a:picLocks noChangeAspect="1"/>
          </p:cNvPicPr>
          <p:nvPr userDrawn="1"/>
        </p:nvPicPr>
        <p:blipFill rotWithShape="1">
          <a:blip r:embed="rId2">
            <a:extLst>
              <a:ext uri="{28A0092B-C50C-407E-A947-70E740481C1C}">
                <a14:useLocalDpi xmlns:a14="http://schemas.microsoft.com/office/drawing/2010/main" val="0"/>
              </a:ext>
            </a:extLst>
          </a:blip>
          <a:srcRect l="396" t="12816" r="-396" b="-12816"/>
          <a:stretch/>
        </p:blipFill>
        <p:spPr>
          <a:xfrm>
            <a:off x="1081698" y="12230"/>
            <a:ext cx="2928731" cy="2326714"/>
          </a:xfrm>
          <a:prstGeom prst="rect">
            <a:avLst/>
          </a:prstGeom>
        </p:spPr>
      </p:pic>
      <p:sp>
        <p:nvSpPr>
          <p:cNvPr id="12" name="Rectangle 11"/>
          <p:cNvSpPr/>
          <p:nvPr userDrawn="1"/>
        </p:nvSpPr>
        <p:spPr>
          <a:xfrm rot="21375402">
            <a:off x="5941628" y="666947"/>
            <a:ext cx="6403831" cy="825926"/>
          </a:xfrm>
          <a:prstGeom prst="rect">
            <a:avLst/>
          </a:pr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 Placeholder 11"/>
          <p:cNvSpPr>
            <a:spLocks noGrp="1"/>
          </p:cNvSpPr>
          <p:nvPr>
            <p:ph type="body" sz="quarter" idx="10" hasCustomPrompt="1"/>
          </p:nvPr>
        </p:nvSpPr>
        <p:spPr>
          <a:xfrm rot="21375402">
            <a:off x="6504127" y="798296"/>
            <a:ext cx="5715790" cy="716025"/>
          </a:xfrm>
        </p:spPr>
        <p:txBody>
          <a:bodyPr>
            <a:normAutofit/>
          </a:bodyPr>
          <a:lstStyle>
            <a:lvl1pPr marL="0" indent="0">
              <a:buNone/>
              <a:defRPr sz="3600">
                <a:solidFill>
                  <a:schemeClr val="bg1"/>
                </a:solidFill>
              </a:defRPr>
            </a:lvl1pPr>
          </a:lstStyle>
          <a:p>
            <a:pPr lvl="0"/>
            <a:r>
              <a:rPr lang="en-US" dirty="0"/>
              <a:t>TITLE</a:t>
            </a:r>
          </a:p>
        </p:txBody>
      </p:sp>
      <p:pic>
        <p:nvPicPr>
          <p:cNvPr id="15" name="Picture 14"/>
          <p:cNvPicPr>
            <a:picLocks noChangeAspect="1"/>
          </p:cNvPicPr>
          <p:nvPr userDrawn="1"/>
        </p:nvPicPr>
        <p:blipFill rotWithShape="1">
          <a:blip r:embed="rId3">
            <a:alphaModFix/>
            <a:extLst>
              <a:ext uri="{28A0092B-C50C-407E-A947-70E740481C1C}">
                <a14:useLocalDpi xmlns:a14="http://schemas.microsoft.com/office/drawing/2010/main" val="0"/>
              </a:ext>
            </a:extLst>
          </a:blip>
          <a:srcRect t="48629"/>
          <a:stretch/>
        </p:blipFill>
        <p:spPr>
          <a:xfrm>
            <a:off x="-45199" y="6556"/>
            <a:ext cx="2295144" cy="1060034"/>
          </a:xfrm>
          <a:prstGeom prst="rect">
            <a:avLst/>
          </a:prstGeom>
        </p:spPr>
      </p:pic>
      <p:sp>
        <p:nvSpPr>
          <p:cNvPr id="16"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altLang="ja-JP" sz="1100" b="1" dirty="0">
                <a:solidFill>
                  <a:srgbClr val="DA2128"/>
                </a:solidFill>
                <a:latin typeface="Calibri" charset="0"/>
              </a:rPr>
              <a:t>EPIC </a:t>
            </a:r>
            <a:r>
              <a:rPr lang="en-US" altLang="ja-JP" sz="1100" b="1" dirty="0">
                <a:solidFill>
                  <a:srgbClr val="1268B3"/>
                </a:solidFill>
                <a:latin typeface="Calibri" charset="0"/>
              </a:rPr>
              <a:t>|</a:t>
            </a:r>
            <a:r>
              <a:rPr lang="en-US" altLang="ja-JP" sz="1100" dirty="0">
                <a:solidFill>
                  <a:srgbClr val="1268B3"/>
                </a:solidFill>
                <a:latin typeface="Calibri" charset="0"/>
              </a:rPr>
              <a:t> ENTERPRISE OPPORTUNITIES IN POP CULTURE</a:t>
            </a:r>
            <a:endParaRPr kumimoji="1" lang="ja-JP" altLang="en-US" sz="1100" dirty="0">
              <a:solidFill>
                <a:srgbClr val="1268B3"/>
              </a:solidFill>
              <a:latin typeface="Calibri" charset="0"/>
            </a:endParaRPr>
          </a:p>
        </p:txBody>
      </p:sp>
      <p:sp>
        <p:nvSpPr>
          <p:cNvPr id="18" name="Text Placeholder 25"/>
          <p:cNvSpPr>
            <a:spLocks noGrp="1"/>
          </p:cNvSpPr>
          <p:nvPr>
            <p:ph type="body" sz="quarter" idx="20" hasCustomPrompt="1"/>
          </p:nvPr>
        </p:nvSpPr>
        <p:spPr>
          <a:xfrm>
            <a:off x="3644348" y="2120067"/>
            <a:ext cx="7898295" cy="4169140"/>
          </a:xfrm>
        </p:spPr>
        <p:txBody>
          <a:bodyPr>
            <a:noAutofit/>
          </a:bodyPr>
          <a:lstStyle>
            <a:lvl1pPr marL="342900" indent="-342900" algn="l">
              <a:buClr>
                <a:srgbClr val="FDB614"/>
              </a:buClr>
              <a:buFont typeface="Arial" charset="0"/>
              <a:buChar char="•"/>
              <a:defRPr sz="2400">
                <a:solidFill>
                  <a:srgbClr val="4D4D4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7" name="Text Placeholder 23"/>
          <p:cNvSpPr>
            <a:spLocks noGrp="1"/>
          </p:cNvSpPr>
          <p:nvPr>
            <p:ph type="body" sz="quarter" idx="14" hasCustomPrompt="1"/>
          </p:nvPr>
        </p:nvSpPr>
        <p:spPr>
          <a:xfrm>
            <a:off x="5328871" y="4402483"/>
            <a:ext cx="785328" cy="1056986"/>
          </a:xfrm>
        </p:spPr>
        <p:txBody>
          <a:bodyPr anchor="t">
            <a:normAutofit/>
          </a:bodyPr>
          <a:lstStyle>
            <a:lvl1pPr marL="0" indent="0" algn="r">
              <a:buNone/>
              <a:defRPr sz="9600" b="1" i="0" baseline="0">
                <a:solidFill>
                  <a:srgbClr val="DA2128"/>
                </a:solidFill>
                <a:latin typeface="Times New Roman" charset="0"/>
                <a:ea typeface="Times New Roman" charset="0"/>
                <a:cs typeface="Times New Roman" charset="0"/>
              </a:defRPr>
            </a:lvl1pPr>
          </a:lstStyle>
          <a:p>
            <a:pPr lvl="0"/>
            <a:r>
              <a:rPr lang="en-US" dirty="0"/>
              <a:t>”</a:t>
            </a:r>
          </a:p>
        </p:txBody>
      </p:sp>
      <p:sp>
        <p:nvSpPr>
          <p:cNvPr id="9" name="Text Placeholder 23"/>
          <p:cNvSpPr>
            <a:spLocks noGrp="1"/>
          </p:cNvSpPr>
          <p:nvPr>
            <p:ph type="body" sz="quarter" idx="15" hasCustomPrompt="1"/>
          </p:nvPr>
        </p:nvSpPr>
        <p:spPr>
          <a:xfrm>
            <a:off x="625611" y="1679591"/>
            <a:ext cx="2613204" cy="1221666"/>
          </a:xfrm>
        </p:spPr>
        <p:txBody>
          <a:bodyPr anchor="t">
            <a:normAutofit/>
          </a:bodyPr>
          <a:lstStyle>
            <a:lvl1pPr marL="0" indent="0" algn="l">
              <a:buNone/>
              <a:defRPr sz="9600" b="1" i="0" baseline="0">
                <a:solidFill>
                  <a:srgbClr val="DA2128"/>
                </a:solidFill>
                <a:latin typeface="Times New Roman" charset="0"/>
                <a:ea typeface="Times New Roman" charset="0"/>
                <a:cs typeface="Times New Roman" charset="0"/>
              </a:defRPr>
            </a:lvl1pPr>
          </a:lstStyle>
          <a:p>
            <a:pPr lvl="0"/>
            <a:r>
              <a:rPr lang="en-US" dirty="0"/>
              <a:t>“</a:t>
            </a:r>
          </a:p>
        </p:txBody>
      </p:sp>
      <p:sp>
        <p:nvSpPr>
          <p:cNvPr id="10" name="Text Placeholder 23"/>
          <p:cNvSpPr>
            <a:spLocks noGrp="1"/>
          </p:cNvSpPr>
          <p:nvPr>
            <p:ph type="body" sz="quarter" idx="13" hasCustomPrompt="1"/>
          </p:nvPr>
        </p:nvSpPr>
        <p:spPr>
          <a:xfrm>
            <a:off x="658268" y="2325125"/>
            <a:ext cx="5423273" cy="2497338"/>
          </a:xfrm>
        </p:spPr>
        <p:txBody>
          <a:bodyPr anchor="ctr">
            <a:normAutofit/>
          </a:bodyPr>
          <a:lstStyle>
            <a:lvl1pPr marL="0" indent="0" algn="ctr">
              <a:buNone/>
              <a:defRPr sz="3000" i="1" baseline="0">
                <a:solidFill>
                  <a:srgbClr val="1268B3"/>
                </a:solidFill>
                <a:latin typeface="+mn-lt"/>
              </a:defRPr>
            </a:lvl1pPr>
          </a:lstStyle>
          <a:p>
            <a:pPr lvl="0"/>
            <a:r>
              <a:rPr lang="en-US" dirty="0"/>
              <a:t>Quote Here</a:t>
            </a:r>
          </a:p>
        </p:txBody>
      </p:sp>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l="-19782" t="26897" r="19782" b="-26897"/>
          <a:stretch/>
        </p:blipFill>
        <p:spPr>
          <a:xfrm>
            <a:off x="6649146" y="0"/>
            <a:ext cx="5542854" cy="5404728"/>
          </a:xfrm>
          <a:prstGeom prst="rect">
            <a:avLst/>
          </a:prstGeom>
        </p:spPr>
      </p:pic>
      <p:sp>
        <p:nvSpPr>
          <p:cNvPr id="8"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altLang="ja-JP" sz="1100" b="1" dirty="0">
                <a:solidFill>
                  <a:srgbClr val="DA2128"/>
                </a:solidFill>
                <a:latin typeface="Calibri" charset="0"/>
              </a:rPr>
              <a:t>EPIC </a:t>
            </a:r>
            <a:r>
              <a:rPr lang="en-US" altLang="ja-JP" sz="1100" b="1" dirty="0">
                <a:solidFill>
                  <a:srgbClr val="1268B3"/>
                </a:solidFill>
                <a:latin typeface="Calibri" charset="0"/>
              </a:rPr>
              <a:t>|</a:t>
            </a:r>
            <a:r>
              <a:rPr lang="en-US" altLang="ja-JP" sz="1100" dirty="0">
                <a:solidFill>
                  <a:srgbClr val="1268B3"/>
                </a:solidFill>
                <a:latin typeface="Calibri" charset="0"/>
              </a:rPr>
              <a:t> ENTERPRISE OPPORTUNITIES IN POP CULTURE</a:t>
            </a:r>
            <a:endParaRPr kumimoji="1" lang="ja-JP" altLang="en-US" sz="1100" dirty="0">
              <a:solidFill>
                <a:srgbClr val="1268B3"/>
              </a:solidFill>
              <a:latin typeface="Calibri"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Intro. Text with 3 bullets">
    <p:spTree>
      <p:nvGrpSpPr>
        <p:cNvPr id="1" name=""/>
        <p:cNvGrpSpPr/>
        <p:nvPr/>
      </p:nvGrpSpPr>
      <p:grpSpPr>
        <a:xfrm>
          <a:off x="0" y="0"/>
          <a:ext cx="0" cy="0"/>
          <a:chOff x="0" y="0"/>
          <a:chExt cx="0" cy="0"/>
        </a:xfrm>
      </p:grpSpPr>
      <p:sp>
        <p:nvSpPr>
          <p:cNvPr id="29" name="Rectangle 2"/>
          <p:cNvSpPr/>
          <p:nvPr userDrawn="1"/>
        </p:nvSpPr>
        <p:spPr>
          <a:xfrm>
            <a:off x="0" y="0"/>
            <a:ext cx="7580243" cy="6871252"/>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 name="connsiteX0" fmla="*/ 0 w 6782296"/>
              <a:gd name="connsiteY0" fmla="*/ 0 h 6871252"/>
              <a:gd name="connsiteX1" fmla="*/ 6782296 w 6782296"/>
              <a:gd name="connsiteY1" fmla="*/ 0 h 6871252"/>
              <a:gd name="connsiteX2" fmla="*/ 4731026 w 6782296"/>
              <a:gd name="connsiteY2" fmla="*/ 6871252 h 6871252"/>
              <a:gd name="connsiteX3" fmla="*/ 0 w 6782296"/>
              <a:gd name="connsiteY3" fmla="*/ 6858000 h 6871252"/>
              <a:gd name="connsiteX4" fmla="*/ 0 w 6782296"/>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82296" h="6871252">
                <a:moveTo>
                  <a:pt x="0" y="0"/>
                </a:moveTo>
                <a:lnTo>
                  <a:pt x="6782296" y="0"/>
                </a:lnTo>
                <a:lnTo>
                  <a:pt x="4731026" y="6871252"/>
                </a:lnTo>
                <a:lnTo>
                  <a:pt x="0" y="6858000"/>
                </a:lnTo>
                <a:lnTo>
                  <a:pt x="0" y="0"/>
                </a:lnTo>
                <a:close/>
              </a:path>
            </a:pathLst>
          </a:cu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5420235" y="4816650"/>
            <a:ext cx="6405664" cy="1130610"/>
          </a:xfrm>
          <a:prstGeom prst="rect">
            <a:avLst/>
          </a:prstGeom>
          <a:solidFill>
            <a:srgbClr val="1268B3"/>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userDrawn="1"/>
        </p:nvSpPr>
        <p:spPr>
          <a:xfrm>
            <a:off x="5421062" y="3295516"/>
            <a:ext cx="6434785" cy="1130610"/>
          </a:xfrm>
          <a:prstGeom prst="rect">
            <a:avLst/>
          </a:prstGeom>
          <a:solidFill>
            <a:srgbClr val="1268B3"/>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userDrawn="1"/>
        </p:nvSpPr>
        <p:spPr>
          <a:xfrm>
            <a:off x="5420235" y="1767285"/>
            <a:ext cx="6405664" cy="1130610"/>
          </a:xfrm>
          <a:prstGeom prst="rect">
            <a:avLst/>
          </a:prstGeom>
          <a:solidFill>
            <a:srgbClr val="1268B3"/>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 name="Straight Connector 16"/>
          <p:cNvCxnSpPr/>
          <p:nvPr userDrawn="1"/>
        </p:nvCxnSpPr>
        <p:spPr>
          <a:xfrm>
            <a:off x="6692445" y="2038802"/>
            <a:ext cx="0" cy="696487"/>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pic>
        <p:nvPicPr>
          <p:cNvPr id="18" name="Picture 17"/>
          <p:cNvPicPr>
            <a:picLocks noChangeAspect="1"/>
          </p:cNvPicPr>
          <p:nvPr userDrawn="1"/>
        </p:nvPicPr>
        <p:blipFill rotWithShape="1">
          <a:blip r:embed="rId2">
            <a:extLst>
              <a:ext uri="{28A0092B-C50C-407E-A947-70E740481C1C}">
                <a14:useLocalDpi xmlns:a14="http://schemas.microsoft.com/office/drawing/2010/main" val="0"/>
              </a:ext>
            </a:extLst>
          </a:blip>
          <a:srcRect l="78564" t="6637" r="6523" b="6599"/>
          <a:stretch/>
        </p:blipFill>
        <p:spPr>
          <a:xfrm>
            <a:off x="5480388" y="831109"/>
            <a:ext cx="268053" cy="5201246"/>
          </a:xfrm>
          <a:prstGeom prst="rect">
            <a:avLst/>
          </a:prstGeom>
        </p:spPr>
      </p:pic>
      <p:cxnSp>
        <p:nvCxnSpPr>
          <p:cNvPr id="21" name="Straight Connector 20"/>
          <p:cNvCxnSpPr/>
          <p:nvPr userDrawn="1"/>
        </p:nvCxnSpPr>
        <p:spPr>
          <a:xfrm>
            <a:off x="6692445" y="3582457"/>
            <a:ext cx="0" cy="696487"/>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a:xfrm>
            <a:off x="6692445" y="5094621"/>
            <a:ext cx="0" cy="696487"/>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Rectangle 21"/>
          <p:cNvSpPr>
            <a:spLocks noChangeArrowheads="1"/>
          </p:cNvSpPr>
          <p:nvPr userDrawn="1"/>
        </p:nvSpPr>
        <p:spPr bwMode="auto">
          <a:xfrm flipV="1">
            <a:off x="465266" y="1589475"/>
            <a:ext cx="4101734" cy="56433"/>
          </a:xfrm>
          <a:prstGeom prst="rect">
            <a:avLst/>
          </a:prstGeom>
          <a:solidFill>
            <a:srgbClr val="FDB614"/>
          </a:solidFill>
          <a:ln>
            <a:solidFill>
              <a:srgbClr val="FDB614"/>
            </a:solidFill>
          </a:ln>
        </p:spPr>
        <p:txBody>
          <a:bodyPr lIns="0"/>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spcBef>
                <a:spcPct val="0"/>
              </a:spcBef>
              <a:buFontTx/>
              <a:buNone/>
            </a:pPr>
            <a:endParaRPr lang="x-none" altLang="x-none" sz="2400">
              <a:solidFill>
                <a:srgbClr val="FDB614"/>
              </a:solidFill>
              <a:ea typeface="ＭＳ Ｐゴシック" charset="-128"/>
              <a:cs typeface="ＭＳ Ｐゴシック" charset="-128"/>
            </a:endParaRPr>
          </a:p>
        </p:txBody>
      </p:sp>
      <p:sp>
        <p:nvSpPr>
          <p:cNvPr id="33" name="Text Placeholder 5"/>
          <p:cNvSpPr>
            <a:spLocks noGrp="1"/>
          </p:cNvSpPr>
          <p:nvPr userDrawn="1">
            <p:ph type="body" sz="quarter" idx="13" hasCustomPrompt="1"/>
          </p:nvPr>
        </p:nvSpPr>
        <p:spPr>
          <a:xfrm>
            <a:off x="643223" y="681688"/>
            <a:ext cx="3821205" cy="697353"/>
          </a:xfrm>
        </p:spPr>
        <p:txBody>
          <a:bodyPr>
            <a:normAutofit/>
          </a:bodyPr>
          <a:lstStyle>
            <a:lvl1pPr marL="0" indent="0">
              <a:buNone/>
              <a:defRPr sz="3600">
                <a:solidFill>
                  <a:schemeClr val="bg1"/>
                </a:solidFill>
              </a:defRPr>
            </a:lvl1pPr>
          </a:lstStyle>
          <a:p>
            <a:r>
              <a:rPr lang="en-US" dirty="0"/>
              <a:t>Title</a:t>
            </a:r>
          </a:p>
        </p:txBody>
      </p:sp>
      <p:sp>
        <p:nvSpPr>
          <p:cNvPr id="34" name="Text Placeholder 6"/>
          <p:cNvSpPr>
            <a:spLocks noGrp="1"/>
          </p:cNvSpPr>
          <p:nvPr userDrawn="1">
            <p:ph type="body" sz="quarter" idx="14" hasCustomPrompt="1"/>
          </p:nvPr>
        </p:nvSpPr>
        <p:spPr>
          <a:xfrm>
            <a:off x="643223" y="2087287"/>
            <a:ext cx="3821205" cy="3642009"/>
          </a:xfrm>
        </p:spPr>
        <p:txBody>
          <a:bodyPr>
            <a:normAutofit/>
          </a:bodyPr>
          <a:lstStyle>
            <a:lvl1pPr marL="0" indent="0">
              <a:buNone/>
              <a:defRPr sz="2400">
                <a:solidFill>
                  <a:schemeClr val="bg1"/>
                </a:solidFill>
              </a:defRPr>
            </a:lvl1pPr>
          </a:lstStyle>
          <a:p>
            <a:r>
              <a:rPr lang="en-US" dirty="0"/>
              <a:t>Body Text</a:t>
            </a:r>
          </a:p>
        </p:txBody>
      </p:sp>
      <p:sp>
        <p:nvSpPr>
          <p:cNvPr id="35" name="Text Placeholder 7"/>
          <p:cNvSpPr>
            <a:spLocks noGrp="1"/>
          </p:cNvSpPr>
          <p:nvPr userDrawn="1">
            <p:ph type="body" sz="quarter" idx="15" hasCustomPrompt="1"/>
          </p:nvPr>
        </p:nvSpPr>
        <p:spPr>
          <a:xfrm>
            <a:off x="5489681" y="1766517"/>
            <a:ext cx="1176670" cy="1122295"/>
          </a:xfrm>
        </p:spPr>
        <p:txBody>
          <a:bodyPr anchor="ctr">
            <a:normAutofit/>
          </a:bodyPr>
          <a:lstStyle>
            <a:lvl1pPr marL="0" indent="0" algn="ctr">
              <a:buNone/>
              <a:defRPr sz="4800">
                <a:solidFill>
                  <a:srgbClr val="FDB614"/>
                </a:solidFill>
              </a:defRPr>
            </a:lvl1pPr>
          </a:lstStyle>
          <a:p>
            <a:r>
              <a:rPr lang="en-US" dirty="0"/>
              <a:t>01</a:t>
            </a:r>
          </a:p>
        </p:txBody>
      </p:sp>
      <p:sp>
        <p:nvSpPr>
          <p:cNvPr id="36" name="Text Placeholder 4"/>
          <p:cNvSpPr>
            <a:spLocks noGrp="1"/>
          </p:cNvSpPr>
          <p:nvPr userDrawn="1">
            <p:ph type="body" sz="quarter" idx="12" hasCustomPrompt="1"/>
          </p:nvPr>
        </p:nvSpPr>
        <p:spPr>
          <a:xfrm>
            <a:off x="6960165" y="1775790"/>
            <a:ext cx="4871864" cy="1122292"/>
          </a:xfrm>
        </p:spPr>
        <p:txBody>
          <a:bodyPr anchor="ctr">
            <a:normAutofit/>
          </a:bodyPr>
          <a:lstStyle>
            <a:lvl1pPr marL="0" indent="0">
              <a:buNone/>
              <a:defRPr sz="2400" baseline="0">
                <a:solidFill>
                  <a:schemeClr val="bg1"/>
                </a:solidFill>
              </a:defRPr>
            </a:lvl1pPr>
          </a:lstStyle>
          <a:p>
            <a:r>
              <a:rPr lang="en-US" dirty="0"/>
              <a:t>Body Text</a:t>
            </a:r>
          </a:p>
        </p:txBody>
      </p:sp>
      <p:sp>
        <p:nvSpPr>
          <p:cNvPr id="37" name="Text Placeholder 8"/>
          <p:cNvSpPr>
            <a:spLocks noGrp="1"/>
          </p:cNvSpPr>
          <p:nvPr userDrawn="1">
            <p:ph type="body" sz="quarter" idx="16" hasCustomPrompt="1"/>
          </p:nvPr>
        </p:nvSpPr>
        <p:spPr>
          <a:xfrm>
            <a:off x="5513499" y="3314348"/>
            <a:ext cx="1176670" cy="1122295"/>
          </a:xfrm>
        </p:spPr>
        <p:txBody>
          <a:bodyPr anchor="ctr">
            <a:normAutofit/>
          </a:bodyPr>
          <a:lstStyle>
            <a:lvl1pPr marL="0" indent="0" algn="ctr">
              <a:buNone/>
              <a:defRPr sz="4800">
                <a:solidFill>
                  <a:srgbClr val="FDB614"/>
                </a:solidFill>
              </a:defRPr>
            </a:lvl1pPr>
          </a:lstStyle>
          <a:p>
            <a:r>
              <a:rPr lang="en-US" dirty="0"/>
              <a:t>02</a:t>
            </a:r>
          </a:p>
        </p:txBody>
      </p:sp>
      <p:sp>
        <p:nvSpPr>
          <p:cNvPr id="38" name="Text Placeholder 9"/>
          <p:cNvSpPr>
            <a:spLocks noGrp="1"/>
          </p:cNvSpPr>
          <p:nvPr userDrawn="1">
            <p:ph type="body" sz="quarter" idx="17" hasCustomPrompt="1"/>
          </p:nvPr>
        </p:nvSpPr>
        <p:spPr>
          <a:xfrm>
            <a:off x="6983983" y="3310369"/>
            <a:ext cx="4871864" cy="1122292"/>
          </a:xfrm>
        </p:spPr>
        <p:txBody>
          <a:bodyPr anchor="ctr">
            <a:normAutofit/>
          </a:bodyPr>
          <a:lstStyle>
            <a:lvl1pPr marL="0" indent="0">
              <a:buNone/>
              <a:defRPr sz="2400" baseline="0">
                <a:solidFill>
                  <a:schemeClr val="bg1"/>
                </a:solidFill>
              </a:defRPr>
            </a:lvl1pPr>
          </a:lstStyle>
          <a:p>
            <a:r>
              <a:rPr lang="en-US" dirty="0"/>
              <a:t>Body Text</a:t>
            </a:r>
          </a:p>
        </p:txBody>
      </p:sp>
      <p:sp>
        <p:nvSpPr>
          <p:cNvPr id="39" name="Text Placeholder 10"/>
          <p:cNvSpPr>
            <a:spLocks noGrp="1"/>
          </p:cNvSpPr>
          <p:nvPr userDrawn="1">
            <p:ph type="body" sz="quarter" idx="18" hasCustomPrompt="1"/>
          </p:nvPr>
        </p:nvSpPr>
        <p:spPr>
          <a:xfrm>
            <a:off x="5483551" y="4828948"/>
            <a:ext cx="1176670" cy="1122295"/>
          </a:xfrm>
        </p:spPr>
        <p:txBody>
          <a:bodyPr anchor="ctr">
            <a:normAutofit/>
          </a:bodyPr>
          <a:lstStyle>
            <a:lvl1pPr marL="0" indent="0" algn="ctr">
              <a:buNone/>
              <a:defRPr sz="4800">
                <a:solidFill>
                  <a:srgbClr val="FDB614"/>
                </a:solidFill>
              </a:defRPr>
            </a:lvl1pPr>
          </a:lstStyle>
          <a:p>
            <a:r>
              <a:rPr lang="en-US" dirty="0"/>
              <a:t>03</a:t>
            </a:r>
          </a:p>
        </p:txBody>
      </p:sp>
      <p:sp>
        <p:nvSpPr>
          <p:cNvPr id="40" name="Text Placeholder 11"/>
          <p:cNvSpPr>
            <a:spLocks noGrp="1"/>
          </p:cNvSpPr>
          <p:nvPr userDrawn="1">
            <p:ph type="body" sz="quarter" idx="19" hasCustomPrompt="1"/>
          </p:nvPr>
        </p:nvSpPr>
        <p:spPr>
          <a:xfrm>
            <a:off x="6954035" y="4811716"/>
            <a:ext cx="4871864" cy="1122292"/>
          </a:xfrm>
        </p:spPr>
        <p:txBody>
          <a:bodyPr anchor="ctr">
            <a:normAutofit/>
          </a:bodyPr>
          <a:lstStyle>
            <a:lvl1pPr marL="0" indent="0">
              <a:buNone/>
              <a:defRPr sz="2400">
                <a:solidFill>
                  <a:schemeClr val="bg1"/>
                </a:solidFill>
              </a:defRPr>
            </a:lvl1pPr>
          </a:lstStyle>
          <a:p>
            <a:r>
              <a:rPr lang="en-US" dirty="0"/>
              <a:t>Body Text</a:t>
            </a:r>
          </a:p>
        </p:txBody>
      </p:sp>
      <p:sp>
        <p:nvSpPr>
          <p:cNvPr id="31"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altLang="ja-JP" sz="1100" b="1" dirty="0">
                <a:solidFill>
                  <a:srgbClr val="DA2128"/>
                </a:solidFill>
                <a:latin typeface="Calibri" charset="0"/>
              </a:rPr>
              <a:t>EPIC </a:t>
            </a:r>
            <a:r>
              <a:rPr lang="en-US" altLang="ja-JP" sz="1100" b="1" dirty="0">
                <a:solidFill>
                  <a:srgbClr val="1268B3"/>
                </a:solidFill>
                <a:latin typeface="Calibri" charset="0"/>
              </a:rPr>
              <a:t>|</a:t>
            </a:r>
            <a:r>
              <a:rPr lang="en-US" altLang="ja-JP" sz="1100" dirty="0">
                <a:solidFill>
                  <a:srgbClr val="1268B3"/>
                </a:solidFill>
                <a:latin typeface="Calibri" charset="0"/>
              </a:rPr>
              <a:t> ENTERPRISE OPPORTUNITIES IN POP CULTURE</a:t>
            </a:r>
            <a:endParaRPr kumimoji="1" lang="ja-JP" altLang="en-US" sz="1100" dirty="0">
              <a:solidFill>
                <a:srgbClr val="1268B3"/>
              </a:solidFill>
              <a:latin typeface="Calibri" charset="0"/>
            </a:endParaRPr>
          </a:p>
        </p:txBody>
      </p:sp>
      <p:pic>
        <p:nvPicPr>
          <p:cNvPr id="41" name="Picture 40"/>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4464428" y="-2312958"/>
            <a:ext cx="4590288" cy="4126992"/>
          </a:xfrm>
          <a:prstGeom prst="rect">
            <a:avLst/>
          </a:prstGeom>
        </p:spPr>
      </p:pic>
    </p:spTree>
    <p:extLst>
      <p:ext uri="{BB962C8B-B14F-4D97-AF65-F5344CB8AC3E}">
        <p14:creationId xmlns:p14="http://schemas.microsoft.com/office/powerpoint/2010/main" val="23155112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hank you Slide">
    <p:spTree>
      <p:nvGrpSpPr>
        <p:cNvPr id="1" name=""/>
        <p:cNvGrpSpPr/>
        <p:nvPr/>
      </p:nvGrpSpPr>
      <p:grpSpPr>
        <a:xfrm>
          <a:off x="0" y="0"/>
          <a:ext cx="0" cy="0"/>
          <a:chOff x="0" y="0"/>
          <a:chExt cx="0" cy="0"/>
        </a:xfrm>
      </p:grpSpPr>
      <p:grpSp>
        <p:nvGrpSpPr>
          <p:cNvPr id="7" name="Group 6"/>
          <p:cNvGrpSpPr/>
          <p:nvPr userDrawn="1"/>
        </p:nvGrpSpPr>
        <p:grpSpPr>
          <a:xfrm flipH="1">
            <a:off x="0" y="0"/>
            <a:ext cx="12192057" cy="4412975"/>
            <a:chOff x="0" y="0"/>
            <a:chExt cx="12192057" cy="4412975"/>
          </a:xfrm>
        </p:grpSpPr>
        <p:sp>
          <p:nvSpPr>
            <p:cNvPr id="5" name="Rectangle 4"/>
            <p:cNvSpPr/>
            <p:nvPr userDrawn="1"/>
          </p:nvSpPr>
          <p:spPr>
            <a:xfrm>
              <a:off x="0" y="0"/>
              <a:ext cx="7858539" cy="2014330"/>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nip Single Corner Rectangle 3"/>
            <p:cNvSpPr/>
            <p:nvPr userDrawn="1"/>
          </p:nvSpPr>
          <p:spPr>
            <a:xfrm>
              <a:off x="0" y="0"/>
              <a:ext cx="12192057" cy="4412975"/>
            </a:xfrm>
            <a:custGeom>
              <a:avLst/>
              <a:gdLst>
                <a:gd name="connsiteX0" fmla="*/ 0 w 11383617"/>
                <a:gd name="connsiteY0" fmla="*/ 0 h 2955235"/>
                <a:gd name="connsiteX1" fmla="*/ 10891068 w 11383617"/>
                <a:gd name="connsiteY1" fmla="*/ 0 h 2955235"/>
                <a:gd name="connsiteX2" fmla="*/ 11383617 w 11383617"/>
                <a:gd name="connsiteY2" fmla="*/ 492549 h 2955235"/>
                <a:gd name="connsiteX3" fmla="*/ 11383617 w 11383617"/>
                <a:gd name="connsiteY3" fmla="*/ 2955235 h 2955235"/>
                <a:gd name="connsiteX4" fmla="*/ 0 w 11383617"/>
                <a:gd name="connsiteY4" fmla="*/ 2955235 h 2955235"/>
                <a:gd name="connsiteX5" fmla="*/ 0 w 11383617"/>
                <a:gd name="connsiteY5" fmla="*/ 0 h 2955235"/>
                <a:gd name="connsiteX0" fmla="*/ 0 w 11383617"/>
                <a:gd name="connsiteY0" fmla="*/ 954157 h 3909392"/>
                <a:gd name="connsiteX1" fmla="*/ 4954094 w 11383617"/>
                <a:gd name="connsiteY1" fmla="*/ 0 h 3909392"/>
                <a:gd name="connsiteX2" fmla="*/ 11383617 w 11383617"/>
                <a:gd name="connsiteY2" fmla="*/ 1446706 h 3909392"/>
                <a:gd name="connsiteX3" fmla="*/ 11383617 w 11383617"/>
                <a:gd name="connsiteY3" fmla="*/ 3909392 h 3909392"/>
                <a:gd name="connsiteX4" fmla="*/ 0 w 11383617"/>
                <a:gd name="connsiteY4" fmla="*/ 3909392 h 3909392"/>
                <a:gd name="connsiteX5" fmla="*/ 0 w 11383617"/>
                <a:gd name="connsiteY5" fmla="*/ 954157 h 3909392"/>
                <a:gd name="connsiteX0" fmla="*/ 0 w 12245008"/>
                <a:gd name="connsiteY0" fmla="*/ 954157 h 3909392"/>
                <a:gd name="connsiteX1" fmla="*/ 4954094 w 12245008"/>
                <a:gd name="connsiteY1" fmla="*/ 0 h 3909392"/>
                <a:gd name="connsiteX2" fmla="*/ 11383617 w 12245008"/>
                <a:gd name="connsiteY2" fmla="*/ 1446706 h 3909392"/>
                <a:gd name="connsiteX3" fmla="*/ 12245008 w 12245008"/>
                <a:gd name="connsiteY3" fmla="*/ 2849218 h 3909392"/>
                <a:gd name="connsiteX4" fmla="*/ 0 w 12245008"/>
                <a:gd name="connsiteY4" fmla="*/ 3909392 h 3909392"/>
                <a:gd name="connsiteX5" fmla="*/ 0 w 12245008"/>
                <a:gd name="connsiteY5" fmla="*/ 954157 h 3909392"/>
                <a:gd name="connsiteX0" fmla="*/ 0 w 12245008"/>
                <a:gd name="connsiteY0" fmla="*/ 954157 h 3909392"/>
                <a:gd name="connsiteX1" fmla="*/ 4954094 w 12245008"/>
                <a:gd name="connsiteY1" fmla="*/ 0 h 3909392"/>
                <a:gd name="connsiteX2" fmla="*/ 12165495 w 12245008"/>
                <a:gd name="connsiteY2" fmla="*/ 2219 h 3909392"/>
                <a:gd name="connsiteX3" fmla="*/ 12245008 w 12245008"/>
                <a:gd name="connsiteY3" fmla="*/ 2849218 h 3909392"/>
                <a:gd name="connsiteX4" fmla="*/ 0 w 12245008"/>
                <a:gd name="connsiteY4" fmla="*/ 3909392 h 3909392"/>
                <a:gd name="connsiteX5" fmla="*/ 0 w 12245008"/>
                <a:gd name="connsiteY5" fmla="*/ 954157 h 3909392"/>
                <a:gd name="connsiteX0" fmla="*/ 13253 w 12258261"/>
                <a:gd name="connsiteY0" fmla="*/ 954157 h 4399723"/>
                <a:gd name="connsiteX1" fmla="*/ 4967347 w 12258261"/>
                <a:gd name="connsiteY1" fmla="*/ 0 h 4399723"/>
                <a:gd name="connsiteX2" fmla="*/ 12178748 w 12258261"/>
                <a:gd name="connsiteY2" fmla="*/ 2219 h 4399723"/>
                <a:gd name="connsiteX3" fmla="*/ 12258261 w 12258261"/>
                <a:gd name="connsiteY3" fmla="*/ 2849218 h 4399723"/>
                <a:gd name="connsiteX4" fmla="*/ 0 w 12258261"/>
                <a:gd name="connsiteY4" fmla="*/ 4399723 h 4399723"/>
                <a:gd name="connsiteX5" fmla="*/ 13253 w 12258261"/>
                <a:gd name="connsiteY5" fmla="*/ 954157 h 4399723"/>
                <a:gd name="connsiteX0" fmla="*/ 13253 w 12205252"/>
                <a:gd name="connsiteY0" fmla="*/ 954157 h 4399723"/>
                <a:gd name="connsiteX1" fmla="*/ 4967347 w 12205252"/>
                <a:gd name="connsiteY1" fmla="*/ 0 h 4399723"/>
                <a:gd name="connsiteX2" fmla="*/ 12178748 w 12205252"/>
                <a:gd name="connsiteY2" fmla="*/ 2219 h 4399723"/>
                <a:gd name="connsiteX3" fmla="*/ 12205252 w 12205252"/>
                <a:gd name="connsiteY3" fmla="*/ 2491410 h 4399723"/>
                <a:gd name="connsiteX4" fmla="*/ 0 w 12205252"/>
                <a:gd name="connsiteY4" fmla="*/ 4399723 h 4399723"/>
                <a:gd name="connsiteX5" fmla="*/ 13253 w 12205252"/>
                <a:gd name="connsiteY5" fmla="*/ 954157 h 4399723"/>
                <a:gd name="connsiteX0" fmla="*/ 13253 w 12205252"/>
                <a:gd name="connsiteY0" fmla="*/ 954157 h 4399723"/>
                <a:gd name="connsiteX1" fmla="*/ 4967347 w 12205252"/>
                <a:gd name="connsiteY1" fmla="*/ 0 h 4399723"/>
                <a:gd name="connsiteX2" fmla="*/ 12178748 w 12205252"/>
                <a:gd name="connsiteY2" fmla="*/ 2219 h 4399723"/>
                <a:gd name="connsiteX3" fmla="*/ 12205252 w 12205252"/>
                <a:gd name="connsiteY3" fmla="*/ 2517915 h 4399723"/>
                <a:gd name="connsiteX4" fmla="*/ 0 w 12205252"/>
                <a:gd name="connsiteY4" fmla="*/ 4399723 h 4399723"/>
                <a:gd name="connsiteX5" fmla="*/ 13253 w 12205252"/>
                <a:gd name="connsiteY5" fmla="*/ 954157 h 4399723"/>
                <a:gd name="connsiteX0" fmla="*/ 13253 w 12205252"/>
                <a:gd name="connsiteY0" fmla="*/ 967409 h 4412975"/>
                <a:gd name="connsiteX1" fmla="*/ 7922582 w 12205252"/>
                <a:gd name="connsiteY1" fmla="*/ 0 h 4412975"/>
                <a:gd name="connsiteX2" fmla="*/ 12178748 w 12205252"/>
                <a:gd name="connsiteY2" fmla="*/ 15471 h 4412975"/>
                <a:gd name="connsiteX3" fmla="*/ 12205252 w 12205252"/>
                <a:gd name="connsiteY3" fmla="*/ 2531167 h 4412975"/>
                <a:gd name="connsiteX4" fmla="*/ 0 w 12205252"/>
                <a:gd name="connsiteY4" fmla="*/ 4412975 h 4412975"/>
                <a:gd name="connsiteX5" fmla="*/ 13253 w 12205252"/>
                <a:gd name="connsiteY5" fmla="*/ 967409 h 4412975"/>
                <a:gd name="connsiteX0" fmla="*/ 587 w 12219091"/>
                <a:gd name="connsiteY0" fmla="*/ 1338470 h 4412975"/>
                <a:gd name="connsiteX1" fmla="*/ 7936421 w 12219091"/>
                <a:gd name="connsiteY1" fmla="*/ 0 h 4412975"/>
                <a:gd name="connsiteX2" fmla="*/ 12192587 w 12219091"/>
                <a:gd name="connsiteY2" fmla="*/ 15471 h 4412975"/>
                <a:gd name="connsiteX3" fmla="*/ 12219091 w 12219091"/>
                <a:gd name="connsiteY3" fmla="*/ 2531167 h 4412975"/>
                <a:gd name="connsiteX4" fmla="*/ 13839 w 12219091"/>
                <a:gd name="connsiteY4" fmla="*/ 4412975 h 4412975"/>
                <a:gd name="connsiteX5" fmla="*/ 587 w 12219091"/>
                <a:gd name="connsiteY5" fmla="*/ 1338470 h 4412975"/>
                <a:gd name="connsiteX0" fmla="*/ 587 w 12219150"/>
                <a:gd name="connsiteY0" fmla="*/ 1338470 h 4412975"/>
                <a:gd name="connsiteX1" fmla="*/ 7936421 w 12219150"/>
                <a:gd name="connsiteY1" fmla="*/ 0 h 4412975"/>
                <a:gd name="connsiteX2" fmla="*/ 12219150 w 12219150"/>
                <a:gd name="connsiteY2" fmla="*/ 15471 h 4412975"/>
                <a:gd name="connsiteX3" fmla="*/ 12219091 w 12219150"/>
                <a:gd name="connsiteY3" fmla="*/ 2531167 h 4412975"/>
                <a:gd name="connsiteX4" fmla="*/ 13839 w 12219150"/>
                <a:gd name="connsiteY4" fmla="*/ 4412975 h 4412975"/>
                <a:gd name="connsiteX5" fmla="*/ 587 w 12219150"/>
                <a:gd name="connsiteY5" fmla="*/ 1338470 h 4412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219150" h="4412975">
                  <a:moveTo>
                    <a:pt x="587" y="1338470"/>
                  </a:moveTo>
                  <a:lnTo>
                    <a:pt x="7936421" y="0"/>
                  </a:lnTo>
                  <a:lnTo>
                    <a:pt x="12219150" y="15471"/>
                  </a:lnTo>
                  <a:cubicBezTo>
                    <a:pt x="12219130" y="854036"/>
                    <a:pt x="12219111" y="1692602"/>
                    <a:pt x="12219091" y="2531167"/>
                  </a:cubicBezTo>
                  <a:lnTo>
                    <a:pt x="13839" y="4412975"/>
                  </a:lnTo>
                  <a:cubicBezTo>
                    <a:pt x="18257" y="3264453"/>
                    <a:pt x="-3831" y="2486992"/>
                    <a:pt x="587" y="1338470"/>
                  </a:cubicBezTo>
                  <a:close/>
                </a:path>
              </a:pathLst>
            </a:cu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598081" y="0"/>
            <a:ext cx="5805670" cy="5065989"/>
          </a:xfrm>
          <a:prstGeom prst="rect">
            <a:avLst/>
          </a:prstGeom>
        </p:spPr>
      </p:pic>
      <p:sp>
        <p:nvSpPr>
          <p:cNvPr id="83" name="Rectangle 82"/>
          <p:cNvSpPr/>
          <p:nvPr userDrawn="1"/>
        </p:nvSpPr>
        <p:spPr>
          <a:xfrm rot="21247678">
            <a:off x="-203757" y="2863176"/>
            <a:ext cx="6405664" cy="1130610"/>
          </a:xfrm>
          <a:prstGeom prst="rect">
            <a:avLst/>
          </a:prstGeom>
          <a:solidFill>
            <a:srgbClr val="1268B3"/>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4" name="Straight Connector 83"/>
          <p:cNvCxnSpPr/>
          <p:nvPr userDrawn="1"/>
        </p:nvCxnSpPr>
        <p:spPr>
          <a:xfrm rot="21247678">
            <a:off x="3460705" y="2937369"/>
            <a:ext cx="0" cy="696487"/>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85" name="Text Placeholder 7"/>
          <p:cNvSpPr>
            <a:spLocks noGrp="1"/>
          </p:cNvSpPr>
          <p:nvPr>
            <p:ph type="body" sz="quarter" idx="15" hasCustomPrompt="1"/>
          </p:nvPr>
        </p:nvSpPr>
        <p:spPr>
          <a:xfrm rot="21247678">
            <a:off x="464686" y="2981541"/>
            <a:ext cx="2822796" cy="1029244"/>
          </a:xfrm>
        </p:spPr>
        <p:txBody>
          <a:bodyPr anchor="ctr">
            <a:normAutofit/>
          </a:bodyPr>
          <a:lstStyle>
            <a:lvl1pPr marL="0" indent="0" algn="l">
              <a:buNone/>
              <a:defRPr sz="4800">
                <a:solidFill>
                  <a:srgbClr val="FDB614"/>
                </a:solidFill>
              </a:defRPr>
            </a:lvl1pPr>
          </a:lstStyle>
          <a:p>
            <a:r>
              <a:rPr lang="en-US" dirty="0"/>
              <a:t>Title</a:t>
            </a:r>
          </a:p>
        </p:txBody>
      </p:sp>
      <p:sp>
        <p:nvSpPr>
          <p:cNvPr id="86" name="Text Placeholder 4"/>
          <p:cNvSpPr>
            <a:spLocks noGrp="1"/>
          </p:cNvSpPr>
          <p:nvPr>
            <p:ph type="body" sz="quarter" idx="18" hasCustomPrompt="1"/>
          </p:nvPr>
        </p:nvSpPr>
        <p:spPr>
          <a:xfrm rot="21247678">
            <a:off x="3741547" y="2634812"/>
            <a:ext cx="2447713" cy="1106570"/>
          </a:xfrm>
        </p:spPr>
        <p:txBody>
          <a:bodyPr anchor="ctr">
            <a:normAutofit/>
          </a:bodyPr>
          <a:lstStyle>
            <a:lvl1pPr marL="0" indent="0">
              <a:buNone/>
              <a:defRPr sz="2600" baseline="0">
                <a:solidFill>
                  <a:schemeClr val="bg1"/>
                </a:solidFill>
              </a:defRPr>
            </a:lvl1pPr>
          </a:lstStyle>
          <a:p>
            <a:r>
              <a:rPr lang="en-US" dirty="0"/>
              <a:t>Sub Title</a:t>
            </a:r>
          </a:p>
        </p:txBody>
      </p:sp>
      <p:sp>
        <p:nvSpPr>
          <p:cNvPr id="89" name="Text Placeholder 23"/>
          <p:cNvSpPr>
            <a:spLocks noGrp="1"/>
          </p:cNvSpPr>
          <p:nvPr>
            <p:ph type="body" sz="quarter" idx="19" hasCustomPrompt="1"/>
          </p:nvPr>
        </p:nvSpPr>
        <p:spPr>
          <a:xfrm>
            <a:off x="5149737" y="6029993"/>
            <a:ext cx="2470321" cy="419808"/>
          </a:xfrm>
        </p:spPr>
        <p:txBody>
          <a:bodyPr>
            <a:normAutofit/>
          </a:bodyPr>
          <a:lstStyle>
            <a:lvl1pPr marL="0" indent="0" algn="l">
              <a:buNone/>
              <a:defRPr sz="2200">
                <a:solidFill>
                  <a:srgbClr val="4D4D4C"/>
                </a:solidFill>
                <a:latin typeface="+mn-lt"/>
              </a:defRPr>
            </a:lvl1pPr>
          </a:lstStyle>
          <a:p>
            <a:pPr lvl="0"/>
            <a:r>
              <a:rPr lang="en-US" dirty="0"/>
              <a:t>Body Text</a:t>
            </a:r>
          </a:p>
        </p:txBody>
      </p:sp>
      <p:sp>
        <p:nvSpPr>
          <p:cNvPr id="90" name="Rectangle 89"/>
          <p:cNvSpPr/>
          <p:nvPr userDrawn="1"/>
        </p:nvSpPr>
        <p:spPr>
          <a:xfrm rot="20852900">
            <a:off x="4266740" y="5903454"/>
            <a:ext cx="589657" cy="537710"/>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Text Placeholder 23"/>
          <p:cNvSpPr>
            <a:spLocks noGrp="1"/>
          </p:cNvSpPr>
          <p:nvPr>
            <p:ph type="body" sz="quarter" idx="20" hasCustomPrompt="1"/>
          </p:nvPr>
        </p:nvSpPr>
        <p:spPr>
          <a:xfrm>
            <a:off x="9158520" y="6029994"/>
            <a:ext cx="2470321" cy="419808"/>
          </a:xfrm>
        </p:spPr>
        <p:txBody>
          <a:bodyPr>
            <a:normAutofit/>
          </a:bodyPr>
          <a:lstStyle>
            <a:lvl1pPr marL="0" indent="0" algn="l">
              <a:buNone/>
              <a:defRPr sz="2200">
                <a:solidFill>
                  <a:srgbClr val="4D4D4C"/>
                </a:solidFill>
                <a:latin typeface="+mn-lt"/>
              </a:defRPr>
            </a:lvl1pPr>
          </a:lstStyle>
          <a:p>
            <a:pPr lvl="0"/>
            <a:r>
              <a:rPr lang="en-US" dirty="0"/>
              <a:t>Body Text</a:t>
            </a:r>
          </a:p>
        </p:txBody>
      </p:sp>
      <p:sp>
        <p:nvSpPr>
          <p:cNvPr id="92" name="Rectangle 91"/>
          <p:cNvSpPr/>
          <p:nvPr userDrawn="1"/>
        </p:nvSpPr>
        <p:spPr>
          <a:xfrm rot="20852900">
            <a:off x="8275523" y="5903455"/>
            <a:ext cx="589657" cy="537710"/>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304775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Font Size">
    <p:spTree>
      <p:nvGrpSpPr>
        <p:cNvPr id="1" name=""/>
        <p:cNvGrpSpPr/>
        <p:nvPr/>
      </p:nvGrpSpPr>
      <p:grpSpPr>
        <a:xfrm>
          <a:off x="0" y="0"/>
          <a:ext cx="0" cy="0"/>
          <a:chOff x="0" y="0"/>
          <a:chExt cx="0" cy="0"/>
        </a:xfrm>
      </p:grpSpPr>
    </p:spTree>
    <p:extLst>
      <p:ext uri="{BB962C8B-B14F-4D97-AF65-F5344CB8AC3E}">
        <p14:creationId xmlns:p14="http://schemas.microsoft.com/office/powerpoint/2010/main" val="7895234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09674933-F2B1-8A48-B5FC-18445F691229}" type="datetimeFigureOut">
              <a:rPr lang="en-US" smtClean="0"/>
              <a:t>9/29/2020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3F4CC3-3726-6A40-B89F-F0B2541AE1A6}" type="slidenum">
              <a:rPr lang="en-US" smtClean="0"/>
              <a:t>‹#›</a:t>
            </a:fld>
            <a:endParaRPr lang="en-US"/>
          </a:p>
        </p:txBody>
      </p:sp>
    </p:spTree>
    <p:extLst>
      <p:ext uri="{BB962C8B-B14F-4D97-AF65-F5344CB8AC3E}">
        <p14:creationId xmlns:p14="http://schemas.microsoft.com/office/powerpoint/2010/main" val="342197058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_Intro. Text with 3 bullets">
    <p:spTree>
      <p:nvGrpSpPr>
        <p:cNvPr id="1" name=""/>
        <p:cNvGrpSpPr/>
        <p:nvPr/>
      </p:nvGrpSpPr>
      <p:grpSpPr>
        <a:xfrm>
          <a:off x="0" y="0"/>
          <a:ext cx="0" cy="0"/>
          <a:chOff x="0" y="0"/>
          <a:chExt cx="0" cy="0"/>
        </a:xfrm>
      </p:grpSpPr>
      <p:sp>
        <p:nvSpPr>
          <p:cNvPr id="29" name="Rectangle 2"/>
          <p:cNvSpPr/>
          <p:nvPr userDrawn="1"/>
        </p:nvSpPr>
        <p:spPr>
          <a:xfrm>
            <a:off x="0" y="0"/>
            <a:ext cx="7580243" cy="6871252"/>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 name="connsiteX0" fmla="*/ 0 w 6782296"/>
              <a:gd name="connsiteY0" fmla="*/ 0 h 6871252"/>
              <a:gd name="connsiteX1" fmla="*/ 6782296 w 6782296"/>
              <a:gd name="connsiteY1" fmla="*/ 0 h 6871252"/>
              <a:gd name="connsiteX2" fmla="*/ 4731026 w 6782296"/>
              <a:gd name="connsiteY2" fmla="*/ 6871252 h 6871252"/>
              <a:gd name="connsiteX3" fmla="*/ 0 w 6782296"/>
              <a:gd name="connsiteY3" fmla="*/ 6858000 h 6871252"/>
              <a:gd name="connsiteX4" fmla="*/ 0 w 6782296"/>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82296" h="6871252">
                <a:moveTo>
                  <a:pt x="0" y="0"/>
                </a:moveTo>
                <a:lnTo>
                  <a:pt x="6782296" y="0"/>
                </a:lnTo>
                <a:lnTo>
                  <a:pt x="4731026" y="6871252"/>
                </a:lnTo>
                <a:lnTo>
                  <a:pt x="0" y="6858000"/>
                </a:lnTo>
                <a:lnTo>
                  <a:pt x="0" y="0"/>
                </a:lnTo>
                <a:close/>
              </a:path>
            </a:pathLst>
          </a:cu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userDrawn="1"/>
        </p:nvSpPr>
        <p:spPr>
          <a:xfrm>
            <a:off x="5421062" y="3295516"/>
            <a:ext cx="6434785" cy="1130610"/>
          </a:xfrm>
          <a:prstGeom prst="rect">
            <a:avLst/>
          </a:prstGeom>
          <a:solidFill>
            <a:srgbClr val="1268B3"/>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userDrawn="1"/>
        </p:nvSpPr>
        <p:spPr>
          <a:xfrm>
            <a:off x="5420235" y="1767285"/>
            <a:ext cx="6405664" cy="1130610"/>
          </a:xfrm>
          <a:prstGeom prst="rect">
            <a:avLst/>
          </a:prstGeom>
          <a:solidFill>
            <a:srgbClr val="1268B3"/>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 name="Straight Connector 16"/>
          <p:cNvCxnSpPr/>
          <p:nvPr userDrawn="1"/>
        </p:nvCxnSpPr>
        <p:spPr>
          <a:xfrm>
            <a:off x="6692445" y="2038802"/>
            <a:ext cx="0" cy="696487"/>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userDrawn="1"/>
        </p:nvCxnSpPr>
        <p:spPr>
          <a:xfrm>
            <a:off x="6692445" y="3582457"/>
            <a:ext cx="0" cy="696487"/>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Rectangle 21"/>
          <p:cNvSpPr>
            <a:spLocks noChangeArrowheads="1"/>
          </p:cNvSpPr>
          <p:nvPr userDrawn="1"/>
        </p:nvSpPr>
        <p:spPr bwMode="auto">
          <a:xfrm flipV="1">
            <a:off x="465266" y="1589475"/>
            <a:ext cx="4101734" cy="56433"/>
          </a:xfrm>
          <a:prstGeom prst="rect">
            <a:avLst/>
          </a:prstGeom>
          <a:solidFill>
            <a:srgbClr val="FDB614"/>
          </a:solidFill>
          <a:ln>
            <a:solidFill>
              <a:srgbClr val="FDB614"/>
            </a:solidFill>
          </a:ln>
        </p:spPr>
        <p:txBody>
          <a:bodyPr lIns="0"/>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spcBef>
                <a:spcPct val="0"/>
              </a:spcBef>
              <a:buFontTx/>
              <a:buNone/>
            </a:pPr>
            <a:endParaRPr lang="x-none" altLang="x-none" sz="2400">
              <a:solidFill>
                <a:srgbClr val="FDB614"/>
              </a:solidFill>
              <a:ea typeface="ＭＳ Ｐゴシック" charset="-128"/>
              <a:cs typeface="ＭＳ Ｐゴシック" charset="-128"/>
            </a:endParaRPr>
          </a:p>
        </p:txBody>
      </p:sp>
      <p:sp>
        <p:nvSpPr>
          <p:cNvPr id="33" name="Text Placeholder 5"/>
          <p:cNvSpPr>
            <a:spLocks noGrp="1"/>
          </p:cNvSpPr>
          <p:nvPr userDrawn="1">
            <p:ph type="body" sz="quarter" idx="13" hasCustomPrompt="1"/>
          </p:nvPr>
        </p:nvSpPr>
        <p:spPr>
          <a:xfrm>
            <a:off x="643223" y="681688"/>
            <a:ext cx="3821205" cy="697353"/>
          </a:xfrm>
        </p:spPr>
        <p:txBody>
          <a:bodyPr>
            <a:normAutofit/>
          </a:bodyPr>
          <a:lstStyle>
            <a:lvl1pPr marL="0" indent="0">
              <a:buNone/>
              <a:defRPr sz="3600">
                <a:solidFill>
                  <a:schemeClr val="bg1"/>
                </a:solidFill>
              </a:defRPr>
            </a:lvl1pPr>
          </a:lstStyle>
          <a:p>
            <a:r>
              <a:rPr lang="en-US" dirty="0"/>
              <a:t>Title</a:t>
            </a:r>
          </a:p>
        </p:txBody>
      </p:sp>
      <p:sp>
        <p:nvSpPr>
          <p:cNvPr id="34" name="Text Placeholder 6"/>
          <p:cNvSpPr>
            <a:spLocks noGrp="1"/>
          </p:cNvSpPr>
          <p:nvPr userDrawn="1">
            <p:ph type="body" sz="quarter" idx="14" hasCustomPrompt="1"/>
          </p:nvPr>
        </p:nvSpPr>
        <p:spPr>
          <a:xfrm>
            <a:off x="643223" y="2087287"/>
            <a:ext cx="3821205" cy="3642009"/>
          </a:xfrm>
        </p:spPr>
        <p:txBody>
          <a:bodyPr>
            <a:normAutofit/>
          </a:bodyPr>
          <a:lstStyle>
            <a:lvl1pPr marL="0" indent="0">
              <a:buNone/>
              <a:defRPr sz="2400">
                <a:solidFill>
                  <a:schemeClr val="bg1"/>
                </a:solidFill>
              </a:defRPr>
            </a:lvl1pPr>
          </a:lstStyle>
          <a:p>
            <a:r>
              <a:rPr lang="en-US" dirty="0"/>
              <a:t>Body Text</a:t>
            </a:r>
          </a:p>
        </p:txBody>
      </p:sp>
      <p:sp>
        <p:nvSpPr>
          <p:cNvPr id="35" name="Text Placeholder 7"/>
          <p:cNvSpPr>
            <a:spLocks noGrp="1"/>
          </p:cNvSpPr>
          <p:nvPr userDrawn="1">
            <p:ph type="body" sz="quarter" idx="15" hasCustomPrompt="1"/>
          </p:nvPr>
        </p:nvSpPr>
        <p:spPr>
          <a:xfrm>
            <a:off x="5489681" y="1766517"/>
            <a:ext cx="1176670" cy="1122295"/>
          </a:xfrm>
        </p:spPr>
        <p:txBody>
          <a:bodyPr anchor="ctr">
            <a:normAutofit/>
          </a:bodyPr>
          <a:lstStyle>
            <a:lvl1pPr marL="0" indent="0" algn="ctr">
              <a:buNone/>
              <a:defRPr sz="4800">
                <a:solidFill>
                  <a:srgbClr val="FDB614"/>
                </a:solidFill>
              </a:defRPr>
            </a:lvl1pPr>
          </a:lstStyle>
          <a:p>
            <a:r>
              <a:rPr lang="en-US" dirty="0"/>
              <a:t>01</a:t>
            </a:r>
          </a:p>
        </p:txBody>
      </p:sp>
      <p:sp>
        <p:nvSpPr>
          <p:cNvPr id="36" name="Text Placeholder 4"/>
          <p:cNvSpPr>
            <a:spLocks noGrp="1"/>
          </p:cNvSpPr>
          <p:nvPr userDrawn="1">
            <p:ph type="body" sz="quarter" idx="12" hasCustomPrompt="1"/>
          </p:nvPr>
        </p:nvSpPr>
        <p:spPr>
          <a:xfrm>
            <a:off x="6960165" y="1775790"/>
            <a:ext cx="4871864" cy="1122292"/>
          </a:xfrm>
        </p:spPr>
        <p:txBody>
          <a:bodyPr anchor="ctr">
            <a:normAutofit/>
          </a:bodyPr>
          <a:lstStyle>
            <a:lvl1pPr marL="0" indent="0">
              <a:buNone/>
              <a:defRPr sz="2400" baseline="0">
                <a:solidFill>
                  <a:schemeClr val="bg1"/>
                </a:solidFill>
              </a:defRPr>
            </a:lvl1pPr>
          </a:lstStyle>
          <a:p>
            <a:r>
              <a:rPr lang="en-US" dirty="0"/>
              <a:t>Body Text</a:t>
            </a:r>
          </a:p>
        </p:txBody>
      </p:sp>
      <p:sp>
        <p:nvSpPr>
          <p:cNvPr id="37" name="Text Placeholder 8"/>
          <p:cNvSpPr>
            <a:spLocks noGrp="1"/>
          </p:cNvSpPr>
          <p:nvPr userDrawn="1">
            <p:ph type="body" sz="quarter" idx="16" hasCustomPrompt="1"/>
          </p:nvPr>
        </p:nvSpPr>
        <p:spPr>
          <a:xfrm>
            <a:off x="5513499" y="3314348"/>
            <a:ext cx="1176670" cy="1122295"/>
          </a:xfrm>
        </p:spPr>
        <p:txBody>
          <a:bodyPr anchor="ctr">
            <a:normAutofit/>
          </a:bodyPr>
          <a:lstStyle>
            <a:lvl1pPr marL="0" indent="0" algn="ctr">
              <a:buNone/>
              <a:defRPr sz="4800">
                <a:solidFill>
                  <a:srgbClr val="FDB614"/>
                </a:solidFill>
              </a:defRPr>
            </a:lvl1pPr>
          </a:lstStyle>
          <a:p>
            <a:r>
              <a:rPr lang="en-US" dirty="0"/>
              <a:t>02</a:t>
            </a:r>
          </a:p>
        </p:txBody>
      </p:sp>
      <p:sp>
        <p:nvSpPr>
          <p:cNvPr id="38" name="Text Placeholder 9"/>
          <p:cNvSpPr>
            <a:spLocks noGrp="1"/>
          </p:cNvSpPr>
          <p:nvPr userDrawn="1">
            <p:ph type="body" sz="quarter" idx="17" hasCustomPrompt="1"/>
          </p:nvPr>
        </p:nvSpPr>
        <p:spPr>
          <a:xfrm>
            <a:off x="6983983" y="3310369"/>
            <a:ext cx="4871864" cy="1122292"/>
          </a:xfrm>
        </p:spPr>
        <p:txBody>
          <a:bodyPr anchor="ctr">
            <a:normAutofit/>
          </a:bodyPr>
          <a:lstStyle>
            <a:lvl1pPr marL="0" indent="0">
              <a:buNone/>
              <a:defRPr sz="2400" baseline="0">
                <a:solidFill>
                  <a:schemeClr val="bg1"/>
                </a:solidFill>
              </a:defRPr>
            </a:lvl1pPr>
          </a:lstStyle>
          <a:p>
            <a:r>
              <a:rPr lang="en-US" dirty="0"/>
              <a:t>Body Text</a:t>
            </a:r>
          </a:p>
        </p:txBody>
      </p:sp>
      <p:sp>
        <p:nvSpPr>
          <p:cNvPr id="31"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altLang="ja-JP" sz="1100" b="1" dirty="0">
                <a:solidFill>
                  <a:srgbClr val="DA2128"/>
                </a:solidFill>
                <a:latin typeface="Calibri" charset="0"/>
              </a:rPr>
              <a:t>EPIC </a:t>
            </a:r>
            <a:r>
              <a:rPr lang="en-US" altLang="ja-JP" sz="1100" b="1" dirty="0">
                <a:solidFill>
                  <a:srgbClr val="1268B3"/>
                </a:solidFill>
                <a:latin typeface="Calibri" charset="0"/>
              </a:rPr>
              <a:t>|</a:t>
            </a:r>
            <a:r>
              <a:rPr lang="en-US" altLang="ja-JP" sz="1100" dirty="0">
                <a:solidFill>
                  <a:srgbClr val="1268B3"/>
                </a:solidFill>
                <a:latin typeface="Calibri" charset="0"/>
              </a:rPr>
              <a:t> ENTERPRISE OPPORTUNITIES IN POP CULTURE</a:t>
            </a:r>
            <a:endParaRPr kumimoji="1" lang="ja-JP" altLang="en-US" sz="1100" dirty="0">
              <a:solidFill>
                <a:srgbClr val="1268B3"/>
              </a:solidFill>
              <a:latin typeface="Calibri" charset="0"/>
            </a:endParaRPr>
          </a:p>
        </p:txBody>
      </p:sp>
      <p:pic>
        <p:nvPicPr>
          <p:cNvPr id="41" name="Picture 40"/>
          <p:cNvPicPr>
            <a:picLocks noChangeAspect="1"/>
          </p:cNvPicPr>
          <p:nvPr userDrawn="1"/>
        </p:nvPicPr>
        <p:blipFill>
          <a:blip r:embed="rId2">
            <a:alphaModFix/>
            <a:extLst>
              <a:ext uri="{28A0092B-C50C-407E-A947-70E740481C1C}">
                <a14:useLocalDpi xmlns:a14="http://schemas.microsoft.com/office/drawing/2010/main" val="0"/>
              </a:ext>
            </a:extLst>
          </a:blip>
          <a:stretch>
            <a:fillRect/>
          </a:stretch>
        </p:blipFill>
        <p:spPr>
          <a:xfrm>
            <a:off x="4464428" y="-2312958"/>
            <a:ext cx="4590288" cy="4126992"/>
          </a:xfrm>
          <a:prstGeom prst="rect">
            <a:avLst/>
          </a:prstGeom>
        </p:spPr>
      </p:pic>
    </p:spTree>
    <p:extLst>
      <p:ext uri="{BB962C8B-B14F-4D97-AF65-F5344CB8AC3E}">
        <p14:creationId xmlns:p14="http://schemas.microsoft.com/office/powerpoint/2010/main" val="24570605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Font Typeface and Size">
    <p:spTree>
      <p:nvGrpSpPr>
        <p:cNvPr id="1" name=""/>
        <p:cNvGrpSpPr/>
        <p:nvPr/>
      </p:nvGrpSpPr>
      <p:grpSpPr>
        <a:xfrm>
          <a:off x="0" y="0"/>
          <a:ext cx="0" cy="0"/>
          <a:chOff x="0" y="0"/>
          <a:chExt cx="0" cy="0"/>
        </a:xfrm>
      </p:grpSpPr>
      <p:sp>
        <p:nvSpPr>
          <p:cNvPr id="6" name="Rectangle 5"/>
          <p:cNvSpPr/>
          <p:nvPr userDrawn="1"/>
        </p:nvSpPr>
        <p:spPr>
          <a:xfrm>
            <a:off x="0" y="-1"/>
            <a:ext cx="12192000" cy="6858001"/>
          </a:xfrm>
          <a:prstGeom prst="rect">
            <a:avLst/>
          </a:pr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1268B3"/>
              </a:solidFill>
            </a:endParaRPr>
          </a:p>
        </p:txBody>
      </p:sp>
      <p:sp>
        <p:nvSpPr>
          <p:cNvPr id="7" name="Rectangle 6"/>
          <p:cNvSpPr/>
          <p:nvPr userDrawn="1"/>
        </p:nvSpPr>
        <p:spPr>
          <a:xfrm>
            <a:off x="424669" y="528535"/>
            <a:ext cx="5666415" cy="1446550"/>
          </a:xfrm>
          <a:prstGeom prst="rect">
            <a:avLst/>
          </a:prstGeom>
        </p:spPr>
        <p:txBody>
          <a:bodyPr wrap="square">
            <a:spAutoFit/>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lang="en-IE" sz="4400" b="1" i="0" u="none" strike="noStrike" kern="1200" baseline="0" dirty="0">
                <a:solidFill>
                  <a:schemeClr val="bg1"/>
                </a:solidFill>
                <a:effectLst/>
                <a:latin typeface="+mn-lt"/>
                <a:ea typeface="Quattrocento Sans"/>
                <a:cs typeface="Quattrocento Sans"/>
                <a:sym typeface="Quattrocento Sans"/>
              </a:rPr>
              <a:t>EPIC</a:t>
            </a:r>
            <a:endParaRPr lang="en-IE" sz="4400" b="1" i="0" u="none" strike="noStrike" kern="1200" baseline="0" dirty="0">
              <a:solidFill>
                <a:schemeClr val="bg1"/>
              </a:solidFill>
              <a:effectLst/>
              <a:latin typeface="+mn-lt"/>
              <a:ea typeface="+mn-ea"/>
              <a:cs typeface="+mn-cs"/>
              <a:sym typeface="Quattrocento Sans"/>
            </a:endParaRPr>
          </a:p>
          <a:p>
            <a:pPr fontAlgn="base"/>
            <a:r>
              <a:rPr lang="en-IE" sz="4400" b="0" i="0" u="none" strike="noStrike" kern="1200" baseline="0" dirty="0">
                <a:solidFill>
                  <a:schemeClr val="bg1"/>
                </a:solidFill>
                <a:effectLst/>
                <a:latin typeface="+mn-lt"/>
                <a:ea typeface="+mn-ea"/>
                <a:cs typeface="+mn-cs"/>
                <a:sym typeface="Quattrocento Sans"/>
              </a:rPr>
              <a:t>FONT TYPEFACE &amp; SIZE</a:t>
            </a:r>
            <a:endParaRPr lang="en-IE" sz="3600" baseline="0" dirty="0">
              <a:solidFill>
                <a:schemeClr val="bg1"/>
              </a:solidFill>
              <a:latin typeface="+mn-lt"/>
              <a:ea typeface="Quattrocento Sans"/>
              <a:cs typeface="Quattrocento Sans"/>
              <a:sym typeface="Quattrocento Sans"/>
            </a:endParaRPr>
          </a:p>
        </p:txBody>
      </p:sp>
      <p:sp>
        <p:nvSpPr>
          <p:cNvPr id="8" name="Rectangle 7"/>
          <p:cNvSpPr/>
          <p:nvPr userDrawn="1"/>
        </p:nvSpPr>
        <p:spPr>
          <a:xfrm>
            <a:off x="7093974" y="1633466"/>
            <a:ext cx="4589207" cy="4555093"/>
          </a:xfrm>
          <a:prstGeom prst="rect">
            <a:avLst/>
          </a:prstGeom>
        </p:spPr>
        <p:txBody>
          <a:bodyPr wrap="square">
            <a:spAutoFit/>
          </a:bodyPr>
          <a:lstStyle/>
          <a:p>
            <a:pPr fontAlgn="base"/>
            <a:r>
              <a:rPr lang="en-IE" sz="3000" b="0" i="0" u="none" strike="noStrike" kern="1200" dirty="0">
                <a:solidFill>
                  <a:schemeClr val="bg1"/>
                </a:solidFill>
                <a:effectLst/>
                <a:latin typeface="+mn-lt"/>
                <a:ea typeface="+mn-ea"/>
                <a:cs typeface="+mn-cs"/>
              </a:rPr>
              <a:t>PLEASE</a:t>
            </a:r>
            <a:r>
              <a:rPr lang="en-IE" sz="3000" b="0" i="0" u="none" strike="noStrike" kern="1200" baseline="0" dirty="0">
                <a:solidFill>
                  <a:schemeClr val="bg1"/>
                </a:solidFill>
                <a:effectLst/>
                <a:latin typeface="+mn-lt"/>
                <a:ea typeface="+mn-ea"/>
                <a:cs typeface="+mn-cs"/>
              </a:rPr>
              <a:t> ENSURE TO KEEP FONTS AS PER THE LAYOUT</a:t>
            </a:r>
            <a:endParaRPr lang="en-IE" sz="3000" b="0" i="0" u="none" strike="noStrike" kern="1200" dirty="0">
              <a:solidFill>
                <a:schemeClr val="bg1"/>
              </a:solidFill>
              <a:effectLst/>
              <a:latin typeface="+mn-lt"/>
              <a:ea typeface="+mn-ea"/>
              <a:cs typeface="+mn-cs"/>
            </a:endParaRPr>
          </a:p>
          <a:p>
            <a:pPr fontAlgn="base"/>
            <a:endParaRPr lang="en-IE" sz="3000" b="0" i="0" u="none" strike="noStrike" kern="1200" dirty="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36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30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	</a:t>
            </a:r>
            <a:r>
              <a:rPr lang="en-IE" sz="3000" b="0" i="0" u="none" strike="noStrike" kern="1200" baseline="0" dirty="0">
                <a:solidFill>
                  <a:schemeClr val="bg1"/>
                </a:solidFill>
                <a:effectLst/>
                <a:latin typeface="+mn-lt"/>
                <a:ea typeface="+mn-ea"/>
                <a:cs typeface="+mn-cs"/>
              </a:rPr>
              <a:t>       </a:t>
            </a:r>
            <a:r>
              <a:rPr lang="en-IE" sz="3000" b="0" i="0" u="none" strike="noStrike" kern="1200" dirty="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24 point</a:t>
            </a:r>
            <a:r>
              <a:rPr lang="en-IE" sz="3000" b="0" i="0" u="none" strike="noStrike" kern="1200" baseline="0" dirty="0">
                <a:solidFill>
                  <a:schemeClr val="bg1"/>
                </a:solidFill>
                <a:effectLst/>
                <a:latin typeface="+mn-lt"/>
                <a:ea typeface="+mn-ea"/>
                <a:cs typeface="+mn-cs"/>
              </a:rPr>
              <a:t>  -  </a:t>
            </a:r>
            <a:r>
              <a:rPr lang="en-IE" sz="3000" b="0" i="0" u="none" strike="noStrike" kern="1200" baseline="0" dirty="0">
                <a:solidFill>
                  <a:schemeClr val="bg1"/>
                </a:solidFill>
                <a:effectLst/>
                <a:latin typeface="+mn-lt"/>
                <a:ea typeface="Quattrocento Sans"/>
                <a:cs typeface="Quattrocento Sans"/>
                <a:sym typeface="Quattrocento Sans"/>
              </a:rPr>
              <a:t>Main </a:t>
            </a:r>
            <a:r>
              <a:rPr lang="en-IE" sz="3000" b="0" i="0" u="none" strike="noStrike" kern="1200" dirty="0">
                <a:solidFill>
                  <a:schemeClr val="bg1"/>
                </a:solidFill>
                <a:effectLst/>
                <a:latin typeface="+mn-lt"/>
                <a:ea typeface="+mn-ea"/>
                <a:cs typeface="+mn-cs"/>
              </a:rPr>
              <a:t>Text Body </a:t>
            </a:r>
            <a:endParaRPr lang="en-US" sz="3000" dirty="0"/>
          </a:p>
          <a:p>
            <a:pPr fontAlgn="base"/>
            <a:endParaRPr lang="en-IE" sz="3000" b="0" i="0" u="none" strike="noStrike" kern="1200" dirty="0">
              <a:solidFill>
                <a:schemeClr val="bg1"/>
              </a:solidFill>
              <a:effectLst/>
              <a:latin typeface="+mn-lt"/>
              <a:ea typeface="+mn-ea"/>
              <a:cs typeface="+mn-cs"/>
            </a:endParaRPr>
          </a:p>
        </p:txBody>
      </p:sp>
      <p:sp>
        <p:nvSpPr>
          <p:cNvPr id="9" name="Rectangle 8"/>
          <p:cNvSpPr/>
          <p:nvPr userDrawn="1"/>
        </p:nvSpPr>
        <p:spPr>
          <a:xfrm>
            <a:off x="424669" y="3172202"/>
            <a:ext cx="5489434" cy="2123658"/>
          </a:xfrm>
          <a:prstGeom prst="rect">
            <a:avLst/>
          </a:prstGeom>
        </p:spPr>
        <p:txBody>
          <a:bodyPr wrap="square">
            <a:spAutoFit/>
          </a:bodyPr>
          <a:lstStyle/>
          <a:p>
            <a:pPr fontAlgn="base"/>
            <a:r>
              <a:rPr lang="en-IE" sz="2400" b="0" i="0" u="none" strike="noStrike" kern="1200" baseline="0" dirty="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dirty="0">
                <a:solidFill>
                  <a:schemeClr val="bg1"/>
                </a:solidFill>
                <a:effectLst/>
                <a:latin typeface="+mn-lt"/>
                <a:ea typeface="+mn-ea"/>
                <a:cs typeface="+mn-cs"/>
                <a:sym typeface="Quattrocento Sans"/>
              </a:rPr>
              <a:t>EPIC </a:t>
            </a:r>
            <a:r>
              <a:rPr lang="en-IE" sz="2400" b="0" i="0" u="none" strike="noStrike" kern="1200" baseline="0" dirty="0">
                <a:solidFill>
                  <a:schemeClr val="bg1"/>
                </a:solidFill>
                <a:effectLst/>
                <a:latin typeface="+mn-lt"/>
                <a:ea typeface="+mn-ea"/>
                <a:cs typeface="+mn-cs"/>
                <a:sym typeface="Quattrocento Sans"/>
              </a:rPr>
              <a:t>PowerPoint is</a:t>
            </a:r>
            <a:r>
              <a:rPr lang="is-IS" sz="2400" b="0" i="0" u="none" strike="noStrike" kern="1200" baseline="0" dirty="0">
                <a:solidFill>
                  <a:schemeClr val="bg1"/>
                </a:solidFill>
                <a:effectLst/>
                <a:latin typeface="+mn-lt"/>
                <a:ea typeface="+mn-ea"/>
                <a:cs typeface="+mn-cs"/>
                <a:sym typeface="Quattrocento Sans"/>
              </a:rPr>
              <a:t>….</a:t>
            </a:r>
            <a:endParaRPr lang="en-IE" sz="2400" b="0" i="0" u="none" strike="noStrike" kern="1200" baseline="0" dirty="0">
              <a:solidFill>
                <a:schemeClr val="bg1"/>
              </a:solidFill>
              <a:effectLst/>
              <a:latin typeface="+mn-lt"/>
              <a:ea typeface="+mn-ea"/>
              <a:cs typeface="+mn-cs"/>
              <a:sym typeface="Quattrocento Sans"/>
            </a:endParaRPr>
          </a:p>
          <a:p>
            <a:pPr fontAlgn="base"/>
            <a:endParaRPr lang="en-IE" sz="2400" b="0" i="0" u="none" strike="noStrike" kern="1200" baseline="0" dirty="0">
              <a:solidFill>
                <a:schemeClr val="bg1"/>
              </a:solidFill>
              <a:effectLst/>
              <a:latin typeface="+mn-lt"/>
              <a:ea typeface="+mn-ea"/>
              <a:cs typeface="+mn-cs"/>
              <a:sym typeface="Quattrocento Sans"/>
            </a:endParaRPr>
          </a:p>
          <a:p>
            <a:pPr fontAlgn="base"/>
            <a:r>
              <a:rPr lang="en-IE" sz="3600" b="1" i="1" baseline="0" dirty="0">
                <a:solidFill>
                  <a:schemeClr val="bg1"/>
                </a:solidFill>
                <a:latin typeface="+mn-lt"/>
                <a:ea typeface="Quattrocento Sans"/>
                <a:cs typeface="Quattrocento Sans"/>
                <a:sym typeface="Quattrocento Sans"/>
              </a:rPr>
              <a:t>Calibri</a:t>
            </a:r>
            <a:endParaRPr lang="en-IE" sz="3600" baseline="0" dirty="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6592529" y="-1"/>
            <a:ext cx="0" cy="668102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0" y="2503620"/>
            <a:ext cx="659252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794835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ver Slide">
    <p:spTree>
      <p:nvGrpSpPr>
        <p:cNvPr id="1" name=""/>
        <p:cNvGrpSpPr/>
        <p:nvPr/>
      </p:nvGrpSpPr>
      <p:grpSpPr>
        <a:xfrm>
          <a:off x="0" y="0"/>
          <a:ext cx="0" cy="0"/>
          <a:chOff x="0" y="0"/>
          <a:chExt cx="0" cy="0"/>
        </a:xfrm>
      </p:grpSpPr>
      <p:sp>
        <p:nvSpPr>
          <p:cNvPr id="3" name="Rectangle 2"/>
          <p:cNvSpPr/>
          <p:nvPr userDrawn="1"/>
        </p:nvSpPr>
        <p:spPr>
          <a:xfrm>
            <a:off x="0" y="-13252"/>
            <a:ext cx="7673009" cy="6871252"/>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3009" h="6871252">
                <a:moveTo>
                  <a:pt x="0" y="0"/>
                </a:moveTo>
                <a:lnTo>
                  <a:pt x="7673009" y="0"/>
                </a:lnTo>
                <a:lnTo>
                  <a:pt x="4731026" y="6871252"/>
                </a:lnTo>
                <a:lnTo>
                  <a:pt x="0" y="6858000"/>
                </a:lnTo>
                <a:lnTo>
                  <a:pt x="0" y="0"/>
                </a:lnTo>
                <a:close/>
              </a:path>
            </a:pathLst>
          </a:cu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p:cNvSpPr/>
          <p:nvPr userDrawn="1"/>
        </p:nvSpPr>
        <p:spPr>
          <a:xfrm rot="353497">
            <a:off x="-106891" y="570482"/>
            <a:ext cx="5181600" cy="898532"/>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 Placeholder 11"/>
          <p:cNvSpPr>
            <a:spLocks noGrp="1"/>
          </p:cNvSpPr>
          <p:nvPr>
            <p:ph type="body" sz="quarter" idx="10" hasCustomPrompt="1"/>
          </p:nvPr>
        </p:nvSpPr>
        <p:spPr>
          <a:xfrm rot="353497">
            <a:off x="459254" y="680351"/>
            <a:ext cx="3912108" cy="743199"/>
          </a:xfrm>
        </p:spPr>
        <p:txBody>
          <a:bodyPr>
            <a:normAutofit/>
          </a:bodyPr>
          <a:lstStyle>
            <a:lvl1pPr marL="0" indent="0">
              <a:buNone/>
              <a:defRPr sz="4400">
                <a:solidFill>
                  <a:schemeClr val="bg1"/>
                </a:solidFill>
              </a:defRPr>
            </a:lvl1pPr>
          </a:lstStyle>
          <a:p>
            <a:pPr lvl="0"/>
            <a:r>
              <a:rPr lang="en-US" dirty="0"/>
              <a:t>TITLE</a:t>
            </a:r>
          </a:p>
        </p:txBody>
      </p:sp>
      <p:sp>
        <p:nvSpPr>
          <p:cNvPr id="10" name="Text Placeholder 25"/>
          <p:cNvSpPr>
            <a:spLocks noGrp="1"/>
          </p:cNvSpPr>
          <p:nvPr>
            <p:ph type="body" sz="quarter" idx="23" hasCustomPrompt="1"/>
          </p:nvPr>
        </p:nvSpPr>
        <p:spPr>
          <a:xfrm>
            <a:off x="608054" y="3476639"/>
            <a:ext cx="2784503" cy="3056683"/>
          </a:xfrm>
        </p:spPr>
        <p:txBody>
          <a:bodyPr>
            <a:noAutofit/>
          </a:bodyPr>
          <a:lstStyle>
            <a:lvl1pPr marL="0" indent="0" algn="l">
              <a:buClr>
                <a:srgbClr val="EA1D76"/>
              </a:buClr>
              <a:buFont typeface="Arial" charset="0"/>
              <a:buNone/>
              <a:defRPr sz="240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Body Text</a:t>
            </a:r>
          </a:p>
        </p:txBody>
      </p:sp>
      <p:pic>
        <p:nvPicPr>
          <p:cNvPr id="12" name="Picture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067635" y="-13252"/>
            <a:ext cx="5124365" cy="4311535"/>
          </a:xfrm>
          <a:prstGeom prst="rect">
            <a:avLst/>
          </a:prstGeom>
        </p:spPr>
      </p:pic>
      <p:sp>
        <p:nvSpPr>
          <p:cNvPr id="13" name="Rectangle 12"/>
          <p:cNvSpPr/>
          <p:nvPr userDrawn="1"/>
        </p:nvSpPr>
        <p:spPr>
          <a:xfrm rot="353497">
            <a:off x="-106891" y="1603482"/>
            <a:ext cx="5181600" cy="898532"/>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 Placeholder 11"/>
          <p:cNvSpPr>
            <a:spLocks noGrp="1"/>
          </p:cNvSpPr>
          <p:nvPr>
            <p:ph type="body" sz="quarter" idx="24" hasCustomPrompt="1"/>
          </p:nvPr>
        </p:nvSpPr>
        <p:spPr>
          <a:xfrm rot="353497">
            <a:off x="459254" y="1713351"/>
            <a:ext cx="3912108" cy="743199"/>
          </a:xfrm>
        </p:spPr>
        <p:txBody>
          <a:bodyPr>
            <a:normAutofit/>
          </a:bodyPr>
          <a:lstStyle>
            <a:lvl1pPr marL="0" indent="0">
              <a:buNone/>
              <a:defRPr sz="4400">
                <a:solidFill>
                  <a:schemeClr val="bg1"/>
                </a:solidFill>
              </a:defRPr>
            </a:lvl1pPr>
          </a:lstStyle>
          <a:p>
            <a:pPr lvl="0"/>
            <a:r>
              <a:rPr lang="en-US" dirty="0"/>
              <a:t>TITLE</a:t>
            </a:r>
          </a:p>
        </p:txBody>
      </p:sp>
      <p:sp>
        <p:nvSpPr>
          <p:cNvPr id="16" name="Footer Placeholder 6"/>
          <p:cNvSpPr txBox="1">
            <a:spLocks noGrp="1"/>
          </p:cNvSpPr>
          <p:nvPr userDrawn="1"/>
        </p:nvSpPr>
        <p:spPr bwMode="auto">
          <a:xfrm>
            <a:off x="7655243" y="6126922"/>
            <a:ext cx="2462212" cy="35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spcBef>
                <a:spcPct val="0"/>
              </a:spcBef>
              <a:buFontTx/>
              <a:buNone/>
            </a:pPr>
            <a:r>
              <a:rPr lang="en-IE" altLang="en-US" sz="1000" dirty="0">
                <a:solidFill>
                  <a:srgbClr val="1A1918"/>
                </a:solidFill>
                <a:latin typeface="Calibri" charset="0"/>
              </a:rPr>
              <a:t> This programme has been funded with support from the European Commission </a:t>
            </a:r>
          </a:p>
        </p:txBody>
      </p:sp>
      <p:pic>
        <p:nvPicPr>
          <p:cNvPr id="17" name="Picture 8"/>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9984105" y="6071360"/>
            <a:ext cx="16256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333380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ntro. Slide">
    <p:spTree>
      <p:nvGrpSpPr>
        <p:cNvPr id="1" name=""/>
        <p:cNvGrpSpPr/>
        <p:nvPr/>
      </p:nvGrpSpPr>
      <p:grpSpPr>
        <a:xfrm>
          <a:off x="0" y="0"/>
          <a:ext cx="0" cy="0"/>
          <a:chOff x="0" y="0"/>
          <a:chExt cx="0" cy="0"/>
        </a:xfrm>
      </p:grpSpPr>
      <p:sp>
        <p:nvSpPr>
          <p:cNvPr id="7" name="Rectangle 6"/>
          <p:cNvSpPr/>
          <p:nvPr userDrawn="1"/>
        </p:nvSpPr>
        <p:spPr>
          <a:xfrm>
            <a:off x="0" y="0"/>
            <a:ext cx="12192000" cy="6858000"/>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userDrawn="1"/>
        </p:nvSpPr>
        <p:spPr>
          <a:xfrm>
            <a:off x="463826" y="6052320"/>
            <a:ext cx="6692348" cy="400110"/>
          </a:xfrm>
          <a:prstGeom prst="rect">
            <a:avLst/>
          </a:prstGeom>
        </p:spPr>
        <p:txBody>
          <a:bodyPr wrap="square">
            <a:spAutoFit/>
          </a:bodyPr>
          <a:lstStyle/>
          <a:p>
            <a:pPr algn="just">
              <a:spcBef>
                <a:spcPct val="0"/>
              </a:spcBef>
              <a:buFontTx/>
              <a:buNone/>
            </a:pPr>
            <a:r>
              <a:rPr lang="en-GB" altLang="x-none" sz="1000" dirty="0">
                <a:solidFill>
                  <a:schemeClr val="bg1"/>
                </a:solidFill>
              </a:rPr>
              <a:t>This publication reflects the views only of the authors, and the Education, </a:t>
            </a:r>
            <a:r>
              <a:rPr lang="en-GB" altLang="x-none" sz="1000" dirty="0" err="1">
                <a:solidFill>
                  <a:schemeClr val="bg1"/>
                </a:solidFill>
              </a:rPr>
              <a:t>Audiovisual</a:t>
            </a:r>
            <a:r>
              <a:rPr lang="en-GB" altLang="x-none" sz="1000" dirty="0">
                <a:solidFill>
                  <a:schemeClr val="bg1"/>
                </a:solidFill>
              </a:rPr>
              <a:t> and Culture Executive Agency and the European Commission cannot be held responsible for any use which may be made of the information contained therein."  </a:t>
            </a:r>
            <a:endParaRPr lang="en-IE" altLang="en-US" sz="1000" dirty="0">
              <a:solidFill>
                <a:schemeClr val="bg1"/>
              </a:solidFill>
            </a:endParaRPr>
          </a:p>
        </p:txBody>
      </p:sp>
      <p:sp>
        <p:nvSpPr>
          <p:cNvPr id="12" name="Text Placeholder 11"/>
          <p:cNvSpPr>
            <a:spLocks noGrp="1"/>
          </p:cNvSpPr>
          <p:nvPr>
            <p:ph type="body" sz="quarter" idx="10" hasCustomPrompt="1"/>
          </p:nvPr>
        </p:nvSpPr>
        <p:spPr>
          <a:xfrm>
            <a:off x="576136" y="391665"/>
            <a:ext cx="5199824" cy="3224991"/>
          </a:xfrm>
        </p:spPr>
        <p:txBody>
          <a:bodyPr>
            <a:normAutofit/>
          </a:bodyPr>
          <a:lstStyle>
            <a:lvl1pPr marL="0" indent="0">
              <a:buNone/>
              <a:defRPr sz="5400">
                <a:solidFill>
                  <a:schemeClr val="bg1"/>
                </a:solidFill>
              </a:defRPr>
            </a:lvl1pPr>
          </a:lstStyle>
          <a:p>
            <a:pPr lvl="0"/>
            <a:r>
              <a:rPr lang="en-US" dirty="0"/>
              <a:t>INTRO.</a:t>
            </a:r>
          </a:p>
        </p:txBody>
      </p:sp>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l="-32729" t="-39417" r="31006" b="23679"/>
          <a:stretch/>
        </p:blipFill>
        <p:spPr>
          <a:xfrm>
            <a:off x="5870713" y="391665"/>
            <a:ext cx="6321287" cy="6466335"/>
          </a:xfrm>
          <a:prstGeom prst="rect">
            <a:avLst/>
          </a:prstGeom>
        </p:spPr>
      </p:pic>
    </p:spTree>
    <p:extLst>
      <p:ext uri="{BB962C8B-B14F-4D97-AF65-F5344CB8AC3E}">
        <p14:creationId xmlns:p14="http://schemas.microsoft.com/office/powerpoint/2010/main" val="20661952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 Icons with Title">
    <p:spTree>
      <p:nvGrpSpPr>
        <p:cNvPr id="1" name=""/>
        <p:cNvGrpSpPr/>
        <p:nvPr/>
      </p:nvGrpSpPr>
      <p:grpSpPr>
        <a:xfrm>
          <a:off x="0" y="0"/>
          <a:ext cx="0" cy="0"/>
          <a:chOff x="0" y="0"/>
          <a:chExt cx="0" cy="0"/>
        </a:xfrm>
      </p:grpSpPr>
      <p:sp>
        <p:nvSpPr>
          <p:cNvPr id="30" name="Rectangle 2"/>
          <p:cNvSpPr/>
          <p:nvPr userDrawn="1"/>
        </p:nvSpPr>
        <p:spPr>
          <a:xfrm rot="16200000" flipH="1" flipV="1">
            <a:off x="4610365" y="-4597113"/>
            <a:ext cx="2984522" cy="12178751"/>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 name="connsiteX0" fmla="*/ 0 w 7673009"/>
              <a:gd name="connsiteY0" fmla="*/ 0 h 6863783"/>
              <a:gd name="connsiteX1" fmla="*/ 7673009 w 7673009"/>
              <a:gd name="connsiteY1" fmla="*/ 0 h 6863783"/>
              <a:gd name="connsiteX2" fmla="*/ 5924975 w 7673009"/>
              <a:gd name="connsiteY2" fmla="*/ 6863783 h 6863783"/>
              <a:gd name="connsiteX3" fmla="*/ 0 w 7673009"/>
              <a:gd name="connsiteY3" fmla="*/ 6858000 h 6863783"/>
              <a:gd name="connsiteX4" fmla="*/ 0 w 7673009"/>
              <a:gd name="connsiteY4" fmla="*/ 0 h 6863783"/>
              <a:gd name="connsiteX0" fmla="*/ 0 w 7076033"/>
              <a:gd name="connsiteY0" fmla="*/ 1 h 6863784"/>
              <a:gd name="connsiteX1" fmla="*/ 7076034 w 7076033"/>
              <a:gd name="connsiteY1" fmla="*/ 0 h 6863784"/>
              <a:gd name="connsiteX2" fmla="*/ 5924975 w 7076033"/>
              <a:gd name="connsiteY2" fmla="*/ 6863784 h 6863784"/>
              <a:gd name="connsiteX3" fmla="*/ 0 w 7076033"/>
              <a:gd name="connsiteY3" fmla="*/ 6858001 h 6863784"/>
              <a:gd name="connsiteX4" fmla="*/ 0 w 7076033"/>
              <a:gd name="connsiteY4" fmla="*/ 1 h 68637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76033" h="6863784">
                <a:moveTo>
                  <a:pt x="0" y="1"/>
                </a:moveTo>
                <a:lnTo>
                  <a:pt x="7076034" y="0"/>
                </a:lnTo>
                <a:lnTo>
                  <a:pt x="5924975" y="6863784"/>
                </a:lnTo>
                <a:lnTo>
                  <a:pt x="0" y="6858001"/>
                </a:lnTo>
                <a:lnTo>
                  <a:pt x="0" y="1"/>
                </a:lnTo>
                <a:close/>
              </a:path>
            </a:pathLst>
          </a:cu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23"/>
          <p:cNvSpPr>
            <a:spLocks noChangeArrowheads="1"/>
          </p:cNvSpPr>
          <p:nvPr userDrawn="1"/>
        </p:nvSpPr>
        <p:spPr bwMode="auto">
          <a:xfrm>
            <a:off x="16262195" y="7966708"/>
            <a:ext cx="452438" cy="454025"/>
          </a:xfrm>
          <a:prstGeom prst="ellipse">
            <a:avLst/>
          </a:prstGeom>
          <a:solidFill>
            <a:srgbClr val="4FC5D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spcBef>
                <a:spcPct val="0"/>
              </a:spcBef>
              <a:buFontTx/>
              <a:buNone/>
            </a:pPr>
            <a:endParaRPr lang="x-none" altLang="x-none" sz="2400">
              <a:solidFill>
                <a:srgbClr val="000000"/>
              </a:solidFill>
              <a:ea typeface="ＭＳ Ｐゴシック" charset="-128"/>
              <a:cs typeface="ＭＳ Ｐゴシック" charset="-128"/>
            </a:endParaRPr>
          </a:p>
        </p:txBody>
      </p:sp>
      <p:sp>
        <p:nvSpPr>
          <p:cNvPr id="11" name="Oval 24"/>
          <p:cNvSpPr>
            <a:spLocks noChangeArrowheads="1"/>
          </p:cNvSpPr>
          <p:nvPr userDrawn="1"/>
        </p:nvSpPr>
        <p:spPr bwMode="auto">
          <a:xfrm>
            <a:off x="16063758" y="8581070"/>
            <a:ext cx="719137" cy="720725"/>
          </a:xfrm>
          <a:prstGeom prst="ellipse">
            <a:avLst/>
          </a:prstGeom>
          <a:solidFill>
            <a:srgbClr val="7864A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spcBef>
                <a:spcPct val="0"/>
              </a:spcBef>
              <a:buFontTx/>
              <a:buNone/>
            </a:pPr>
            <a:endParaRPr lang="x-none" altLang="x-none" sz="2400">
              <a:solidFill>
                <a:srgbClr val="000000"/>
              </a:solidFill>
              <a:ea typeface="ＭＳ Ｐゴシック" charset="-128"/>
              <a:cs typeface="ＭＳ Ｐゴシック" charset="-128"/>
            </a:endParaRPr>
          </a:p>
        </p:txBody>
      </p:sp>
      <p:sp>
        <p:nvSpPr>
          <p:cNvPr id="12" name="Oval 25"/>
          <p:cNvSpPr>
            <a:spLocks noChangeArrowheads="1"/>
          </p:cNvSpPr>
          <p:nvPr userDrawn="1"/>
        </p:nvSpPr>
        <p:spPr bwMode="auto">
          <a:xfrm>
            <a:off x="16898783" y="7961945"/>
            <a:ext cx="1060450" cy="1058863"/>
          </a:xfrm>
          <a:prstGeom prst="ellipse">
            <a:avLst/>
          </a:prstGeom>
          <a:solidFill>
            <a:srgbClr val="F16B6E"/>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spcBef>
                <a:spcPct val="0"/>
              </a:spcBef>
              <a:buFontTx/>
              <a:buNone/>
            </a:pPr>
            <a:endParaRPr lang="x-none" altLang="x-none" sz="2400">
              <a:solidFill>
                <a:srgbClr val="000000"/>
              </a:solidFill>
              <a:ea typeface="ＭＳ Ｐゴシック" charset="-128"/>
              <a:cs typeface="ＭＳ Ｐゴシック" charset="-128"/>
            </a:endParaRPr>
          </a:p>
        </p:txBody>
      </p:sp>
      <p:sp>
        <p:nvSpPr>
          <p:cNvPr id="13" name="Oval 26"/>
          <p:cNvSpPr>
            <a:spLocks noChangeArrowheads="1"/>
          </p:cNvSpPr>
          <p:nvPr userDrawn="1"/>
        </p:nvSpPr>
        <p:spPr bwMode="auto">
          <a:xfrm>
            <a:off x="16414595" y="8119108"/>
            <a:ext cx="452438" cy="454025"/>
          </a:xfrm>
          <a:prstGeom prst="ellipse">
            <a:avLst/>
          </a:prstGeom>
          <a:solidFill>
            <a:srgbClr val="4FC5D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spcBef>
                <a:spcPct val="0"/>
              </a:spcBef>
              <a:buFontTx/>
              <a:buNone/>
            </a:pPr>
            <a:endParaRPr lang="x-none" altLang="x-none" sz="2400">
              <a:solidFill>
                <a:srgbClr val="000000"/>
              </a:solidFill>
              <a:ea typeface="ＭＳ Ｐゴシック" charset="-128"/>
              <a:cs typeface="ＭＳ Ｐゴシック" charset="-128"/>
            </a:endParaRPr>
          </a:p>
        </p:txBody>
      </p:sp>
      <p:sp>
        <p:nvSpPr>
          <p:cNvPr id="14" name="Oval 27"/>
          <p:cNvSpPr>
            <a:spLocks noChangeArrowheads="1"/>
          </p:cNvSpPr>
          <p:nvPr userDrawn="1"/>
        </p:nvSpPr>
        <p:spPr bwMode="auto">
          <a:xfrm>
            <a:off x="16216158" y="8733470"/>
            <a:ext cx="719137" cy="720725"/>
          </a:xfrm>
          <a:prstGeom prst="ellipse">
            <a:avLst/>
          </a:prstGeom>
          <a:solidFill>
            <a:srgbClr val="7864A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spcBef>
                <a:spcPct val="0"/>
              </a:spcBef>
              <a:buFontTx/>
              <a:buNone/>
            </a:pPr>
            <a:endParaRPr lang="x-none" altLang="x-none" sz="2400">
              <a:solidFill>
                <a:srgbClr val="000000"/>
              </a:solidFill>
              <a:ea typeface="ＭＳ Ｐゴシック" charset="-128"/>
              <a:cs typeface="ＭＳ Ｐゴシック" charset="-128"/>
            </a:endParaRPr>
          </a:p>
        </p:txBody>
      </p:sp>
      <p:sp>
        <p:nvSpPr>
          <p:cNvPr id="15" name="Oval 28"/>
          <p:cNvSpPr>
            <a:spLocks noChangeArrowheads="1"/>
          </p:cNvSpPr>
          <p:nvPr userDrawn="1"/>
        </p:nvSpPr>
        <p:spPr bwMode="auto">
          <a:xfrm>
            <a:off x="17051183" y="8114345"/>
            <a:ext cx="1060450" cy="1058863"/>
          </a:xfrm>
          <a:prstGeom prst="ellipse">
            <a:avLst/>
          </a:prstGeom>
          <a:solidFill>
            <a:srgbClr val="F16B6E"/>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spcBef>
                <a:spcPct val="0"/>
              </a:spcBef>
              <a:buFontTx/>
              <a:buNone/>
            </a:pPr>
            <a:endParaRPr lang="x-none" altLang="x-none" sz="2400">
              <a:solidFill>
                <a:srgbClr val="000000"/>
              </a:solidFill>
              <a:ea typeface="ＭＳ Ｐゴシック" charset="-128"/>
              <a:cs typeface="ＭＳ Ｐゴシック" charset="-128"/>
            </a:endParaRPr>
          </a:p>
        </p:txBody>
      </p:sp>
      <p:sp>
        <p:nvSpPr>
          <p:cNvPr id="16" name="Oval 29"/>
          <p:cNvSpPr>
            <a:spLocks noChangeArrowheads="1"/>
          </p:cNvSpPr>
          <p:nvPr userDrawn="1"/>
        </p:nvSpPr>
        <p:spPr bwMode="auto">
          <a:xfrm>
            <a:off x="16566995" y="8271508"/>
            <a:ext cx="452438" cy="454025"/>
          </a:xfrm>
          <a:prstGeom prst="ellipse">
            <a:avLst/>
          </a:prstGeom>
          <a:solidFill>
            <a:srgbClr val="4FC5D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spcBef>
                <a:spcPct val="0"/>
              </a:spcBef>
              <a:buFontTx/>
              <a:buNone/>
            </a:pPr>
            <a:endParaRPr lang="x-none" altLang="x-none" sz="2400">
              <a:solidFill>
                <a:srgbClr val="000000"/>
              </a:solidFill>
              <a:ea typeface="ＭＳ Ｐゴシック" charset="-128"/>
              <a:cs typeface="ＭＳ Ｐゴシック" charset="-128"/>
            </a:endParaRPr>
          </a:p>
        </p:txBody>
      </p:sp>
      <p:sp>
        <p:nvSpPr>
          <p:cNvPr id="17" name="Oval 30"/>
          <p:cNvSpPr>
            <a:spLocks noChangeArrowheads="1"/>
          </p:cNvSpPr>
          <p:nvPr userDrawn="1"/>
        </p:nvSpPr>
        <p:spPr bwMode="auto">
          <a:xfrm>
            <a:off x="16368558" y="8885870"/>
            <a:ext cx="719137" cy="720725"/>
          </a:xfrm>
          <a:prstGeom prst="ellipse">
            <a:avLst/>
          </a:prstGeom>
          <a:solidFill>
            <a:srgbClr val="7864A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spcBef>
                <a:spcPct val="0"/>
              </a:spcBef>
              <a:buFontTx/>
              <a:buNone/>
            </a:pPr>
            <a:endParaRPr lang="x-none" altLang="x-none" sz="2400">
              <a:solidFill>
                <a:srgbClr val="000000"/>
              </a:solidFill>
              <a:ea typeface="ＭＳ Ｐゴシック" charset="-128"/>
              <a:cs typeface="ＭＳ Ｐゴシック" charset="-128"/>
            </a:endParaRPr>
          </a:p>
        </p:txBody>
      </p:sp>
      <p:sp>
        <p:nvSpPr>
          <p:cNvPr id="18" name="Oval 31"/>
          <p:cNvSpPr>
            <a:spLocks noChangeArrowheads="1"/>
          </p:cNvSpPr>
          <p:nvPr userDrawn="1"/>
        </p:nvSpPr>
        <p:spPr bwMode="auto">
          <a:xfrm>
            <a:off x="17203583" y="8266745"/>
            <a:ext cx="1060450" cy="1058863"/>
          </a:xfrm>
          <a:prstGeom prst="ellipse">
            <a:avLst/>
          </a:prstGeom>
          <a:solidFill>
            <a:srgbClr val="F16B6E"/>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spcBef>
                <a:spcPct val="0"/>
              </a:spcBef>
              <a:buFontTx/>
              <a:buNone/>
            </a:pPr>
            <a:endParaRPr lang="x-none" altLang="x-none" sz="2400">
              <a:solidFill>
                <a:srgbClr val="000000"/>
              </a:solidFill>
              <a:ea typeface="ＭＳ Ｐゴシック" charset="-128"/>
              <a:cs typeface="ＭＳ Ｐゴシック" charset="-128"/>
            </a:endParaRPr>
          </a:p>
        </p:txBody>
      </p:sp>
      <p:pic>
        <p:nvPicPr>
          <p:cNvPr id="20" name="図プレースホルダー 37"/>
          <p:cNvPicPr>
            <a:picLocks noChangeAspect="1"/>
          </p:cNvPicPr>
          <p:nvPr userDrawn="1"/>
        </p:nvPicPr>
        <p:blipFill>
          <a:blip r:embed="rId2">
            <a:extLst>
              <a:ext uri="{28A0092B-C50C-407E-A947-70E740481C1C}">
                <a14:useLocalDpi xmlns:a14="http://schemas.microsoft.com/office/drawing/2010/main" val="0"/>
              </a:ext>
            </a:extLst>
          </a:blip>
          <a:srcRect l="16211" r="16211"/>
          <a:stretch>
            <a:fillRect/>
          </a:stretch>
        </p:blipFill>
        <p:spPr bwMode="auto">
          <a:xfrm>
            <a:off x="13804745" y="3534408"/>
            <a:ext cx="863600" cy="865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 name="Text Placeholder 23"/>
          <p:cNvSpPr>
            <a:spLocks noGrp="1"/>
          </p:cNvSpPr>
          <p:nvPr>
            <p:ph type="body" sz="quarter" idx="13" hasCustomPrompt="1"/>
          </p:nvPr>
        </p:nvSpPr>
        <p:spPr>
          <a:xfrm>
            <a:off x="13250" y="901279"/>
            <a:ext cx="12192000" cy="697353"/>
          </a:xfrm>
        </p:spPr>
        <p:txBody>
          <a:bodyPr>
            <a:normAutofit/>
          </a:bodyPr>
          <a:lstStyle>
            <a:lvl1pPr marL="0" indent="0" algn="ctr">
              <a:buNone/>
              <a:defRPr sz="3600">
                <a:solidFill>
                  <a:schemeClr val="bg1"/>
                </a:solidFill>
                <a:latin typeface="+mn-lt"/>
              </a:defRPr>
            </a:lvl1pPr>
          </a:lstStyle>
          <a:p>
            <a:pPr lvl="0"/>
            <a:r>
              <a:rPr lang="en-US" dirty="0"/>
              <a:t>TITLE</a:t>
            </a:r>
          </a:p>
        </p:txBody>
      </p:sp>
      <p:sp>
        <p:nvSpPr>
          <p:cNvPr id="46" name="Text Placeholder 23"/>
          <p:cNvSpPr>
            <a:spLocks noGrp="1"/>
          </p:cNvSpPr>
          <p:nvPr>
            <p:ph type="body" sz="quarter" idx="14" hasCustomPrompt="1"/>
          </p:nvPr>
        </p:nvSpPr>
        <p:spPr>
          <a:xfrm>
            <a:off x="684287" y="3236316"/>
            <a:ext cx="3408830" cy="1045795"/>
          </a:xfrm>
        </p:spPr>
        <p:txBody>
          <a:bodyPr anchor="ctr">
            <a:normAutofit/>
          </a:bodyPr>
          <a:lstStyle>
            <a:lvl1pPr marL="0" indent="0" algn="ctr">
              <a:buNone/>
              <a:defRPr sz="3000">
                <a:solidFill>
                  <a:srgbClr val="4D4D4C"/>
                </a:solidFill>
                <a:latin typeface="+mn-lt"/>
              </a:defRPr>
            </a:lvl1pPr>
          </a:lstStyle>
          <a:p>
            <a:pPr lvl="0"/>
            <a:r>
              <a:rPr lang="en-US" dirty="0"/>
              <a:t>Sub Title</a:t>
            </a:r>
          </a:p>
        </p:txBody>
      </p:sp>
      <p:sp>
        <p:nvSpPr>
          <p:cNvPr id="47" name="Text Placeholder 23"/>
          <p:cNvSpPr>
            <a:spLocks noGrp="1"/>
          </p:cNvSpPr>
          <p:nvPr>
            <p:ph type="body" sz="quarter" idx="15" hasCustomPrompt="1"/>
          </p:nvPr>
        </p:nvSpPr>
        <p:spPr>
          <a:xfrm>
            <a:off x="684287" y="4432247"/>
            <a:ext cx="3408830" cy="1412740"/>
          </a:xfrm>
        </p:spPr>
        <p:txBody>
          <a:bodyPr>
            <a:normAutofit/>
          </a:bodyPr>
          <a:lstStyle>
            <a:lvl1pPr marL="0" indent="0" algn="ctr">
              <a:buNone/>
              <a:defRPr sz="2400">
                <a:solidFill>
                  <a:srgbClr val="4D4D4C"/>
                </a:solidFill>
                <a:latin typeface="+mn-lt"/>
              </a:defRPr>
            </a:lvl1pPr>
          </a:lstStyle>
          <a:p>
            <a:pPr lvl="0"/>
            <a:r>
              <a:rPr lang="en-US" dirty="0"/>
              <a:t>Main Body Text</a:t>
            </a:r>
          </a:p>
        </p:txBody>
      </p:sp>
      <p:cxnSp>
        <p:nvCxnSpPr>
          <p:cNvPr id="48" name="Straight Connector 47"/>
          <p:cNvCxnSpPr/>
          <p:nvPr userDrawn="1"/>
        </p:nvCxnSpPr>
        <p:spPr>
          <a:xfrm flipH="1">
            <a:off x="555813" y="4342602"/>
            <a:ext cx="3591091" cy="0"/>
          </a:xfrm>
          <a:prstGeom prst="line">
            <a:avLst/>
          </a:prstGeom>
          <a:ln w="12700">
            <a:solidFill>
              <a:srgbClr val="1268B3"/>
            </a:solidFill>
          </a:ln>
        </p:spPr>
        <p:style>
          <a:lnRef idx="1">
            <a:schemeClr val="accent1"/>
          </a:lnRef>
          <a:fillRef idx="0">
            <a:schemeClr val="accent1"/>
          </a:fillRef>
          <a:effectRef idx="0">
            <a:schemeClr val="accent1"/>
          </a:effectRef>
          <a:fontRef idx="minor">
            <a:schemeClr val="tx1"/>
          </a:fontRef>
        </p:style>
      </p:cxnSp>
      <p:sp>
        <p:nvSpPr>
          <p:cNvPr id="50" name="Text Placeholder 23"/>
          <p:cNvSpPr>
            <a:spLocks noGrp="1"/>
          </p:cNvSpPr>
          <p:nvPr>
            <p:ph type="body" sz="quarter" idx="16" hasCustomPrompt="1"/>
          </p:nvPr>
        </p:nvSpPr>
        <p:spPr>
          <a:xfrm>
            <a:off x="4512216" y="3236316"/>
            <a:ext cx="3408830" cy="1045795"/>
          </a:xfrm>
        </p:spPr>
        <p:txBody>
          <a:bodyPr anchor="ctr">
            <a:normAutofit/>
          </a:bodyPr>
          <a:lstStyle>
            <a:lvl1pPr marL="0" indent="0" algn="ctr">
              <a:buNone/>
              <a:defRPr sz="3000">
                <a:solidFill>
                  <a:srgbClr val="4D4D4C"/>
                </a:solidFill>
                <a:latin typeface="+mn-lt"/>
              </a:defRPr>
            </a:lvl1pPr>
          </a:lstStyle>
          <a:p>
            <a:pPr lvl="0"/>
            <a:r>
              <a:rPr lang="en-US" dirty="0"/>
              <a:t>Sub Title</a:t>
            </a:r>
          </a:p>
        </p:txBody>
      </p:sp>
      <p:sp>
        <p:nvSpPr>
          <p:cNvPr id="51" name="Text Placeholder 23"/>
          <p:cNvSpPr>
            <a:spLocks noGrp="1"/>
          </p:cNvSpPr>
          <p:nvPr>
            <p:ph type="body" sz="quarter" idx="17" hasCustomPrompt="1"/>
          </p:nvPr>
        </p:nvSpPr>
        <p:spPr>
          <a:xfrm>
            <a:off x="4512216" y="4432247"/>
            <a:ext cx="3408830" cy="1412740"/>
          </a:xfrm>
        </p:spPr>
        <p:txBody>
          <a:bodyPr>
            <a:normAutofit/>
          </a:bodyPr>
          <a:lstStyle>
            <a:lvl1pPr marL="0" indent="0" algn="ctr">
              <a:buNone/>
              <a:defRPr sz="2400">
                <a:solidFill>
                  <a:srgbClr val="4D4D4C"/>
                </a:solidFill>
                <a:latin typeface="+mn-lt"/>
              </a:defRPr>
            </a:lvl1pPr>
          </a:lstStyle>
          <a:p>
            <a:pPr lvl="0"/>
            <a:r>
              <a:rPr lang="en-US" dirty="0"/>
              <a:t>Main Body Text</a:t>
            </a:r>
          </a:p>
        </p:txBody>
      </p:sp>
      <p:cxnSp>
        <p:nvCxnSpPr>
          <p:cNvPr id="52" name="Straight Connector 51"/>
          <p:cNvCxnSpPr/>
          <p:nvPr userDrawn="1"/>
        </p:nvCxnSpPr>
        <p:spPr>
          <a:xfrm flipH="1">
            <a:off x="4383742" y="4342602"/>
            <a:ext cx="3591091" cy="0"/>
          </a:xfrm>
          <a:prstGeom prst="line">
            <a:avLst/>
          </a:prstGeom>
          <a:ln w="12700">
            <a:solidFill>
              <a:srgbClr val="1268B3"/>
            </a:solidFill>
          </a:ln>
        </p:spPr>
        <p:style>
          <a:lnRef idx="1">
            <a:schemeClr val="accent1"/>
          </a:lnRef>
          <a:fillRef idx="0">
            <a:schemeClr val="accent1"/>
          </a:fillRef>
          <a:effectRef idx="0">
            <a:schemeClr val="accent1"/>
          </a:effectRef>
          <a:fontRef idx="minor">
            <a:schemeClr val="tx1"/>
          </a:fontRef>
        </p:style>
      </p:cxnSp>
      <p:sp>
        <p:nvSpPr>
          <p:cNvPr id="54" name="Text Placeholder 23"/>
          <p:cNvSpPr>
            <a:spLocks noGrp="1"/>
          </p:cNvSpPr>
          <p:nvPr>
            <p:ph type="body" sz="quarter" idx="18" hasCustomPrompt="1"/>
          </p:nvPr>
        </p:nvSpPr>
        <p:spPr>
          <a:xfrm>
            <a:off x="8228086" y="3236316"/>
            <a:ext cx="3408830" cy="1045795"/>
          </a:xfrm>
        </p:spPr>
        <p:txBody>
          <a:bodyPr anchor="ctr">
            <a:normAutofit/>
          </a:bodyPr>
          <a:lstStyle>
            <a:lvl1pPr marL="0" indent="0" algn="ctr">
              <a:buNone/>
              <a:defRPr sz="3000">
                <a:solidFill>
                  <a:srgbClr val="4D4D4C"/>
                </a:solidFill>
                <a:latin typeface="+mn-lt"/>
              </a:defRPr>
            </a:lvl1pPr>
          </a:lstStyle>
          <a:p>
            <a:pPr lvl="0"/>
            <a:r>
              <a:rPr lang="en-US" dirty="0"/>
              <a:t>Sub Title</a:t>
            </a:r>
          </a:p>
        </p:txBody>
      </p:sp>
      <p:sp>
        <p:nvSpPr>
          <p:cNvPr id="55" name="Text Placeholder 23"/>
          <p:cNvSpPr>
            <a:spLocks noGrp="1"/>
          </p:cNvSpPr>
          <p:nvPr>
            <p:ph type="body" sz="quarter" idx="19" hasCustomPrompt="1"/>
          </p:nvPr>
        </p:nvSpPr>
        <p:spPr>
          <a:xfrm>
            <a:off x="8228086" y="4432247"/>
            <a:ext cx="3408830" cy="1412740"/>
          </a:xfrm>
        </p:spPr>
        <p:txBody>
          <a:bodyPr>
            <a:normAutofit/>
          </a:bodyPr>
          <a:lstStyle>
            <a:lvl1pPr marL="0" indent="0" algn="ctr">
              <a:buNone/>
              <a:defRPr sz="2400">
                <a:solidFill>
                  <a:srgbClr val="4D4D4C"/>
                </a:solidFill>
                <a:latin typeface="+mn-lt"/>
              </a:defRPr>
            </a:lvl1pPr>
          </a:lstStyle>
          <a:p>
            <a:pPr lvl="0"/>
            <a:r>
              <a:rPr lang="en-US" dirty="0"/>
              <a:t>Main Body Text</a:t>
            </a:r>
          </a:p>
        </p:txBody>
      </p:sp>
      <p:cxnSp>
        <p:nvCxnSpPr>
          <p:cNvPr id="56" name="Straight Connector 55"/>
          <p:cNvCxnSpPr/>
          <p:nvPr userDrawn="1"/>
        </p:nvCxnSpPr>
        <p:spPr>
          <a:xfrm flipH="1">
            <a:off x="8099612" y="4342602"/>
            <a:ext cx="3591091" cy="0"/>
          </a:xfrm>
          <a:prstGeom prst="line">
            <a:avLst/>
          </a:prstGeom>
          <a:ln w="12700">
            <a:solidFill>
              <a:srgbClr val="1268B3"/>
            </a:solidFill>
          </a:ln>
        </p:spPr>
        <p:style>
          <a:lnRef idx="1">
            <a:schemeClr val="accent1"/>
          </a:lnRef>
          <a:fillRef idx="0">
            <a:schemeClr val="accent1"/>
          </a:fillRef>
          <a:effectRef idx="0">
            <a:schemeClr val="accent1"/>
          </a:effectRef>
          <a:fontRef idx="minor">
            <a:schemeClr val="tx1"/>
          </a:fontRef>
        </p:style>
      </p:cxnSp>
      <p:sp>
        <p:nvSpPr>
          <p:cNvPr id="61"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altLang="ja-JP" sz="1100" b="1" dirty="0">
                <a:solidFill>
                  <a:srgbClr val="DA2128"/>
                </a:solidFill>
                <a:latin typeface="Calibri" charset="0"/>
              </a:rPr>
              <a:t>EPIC </a:t>
            </a:r>
            <a:r>
              <a:rPr lang="en-US" altLang="ja-JP" sz="1100" b="1" dirty="0">
                <a:solidFill>
                  <a:srgbClr val="1268B3"/>
                </a:solidFill>
                <a:latin typeface="Calibri" charset="0"/>
              </a:rPr>
              <a:t>|</a:t>
            </a:r>
            <a:r>
              <a:rPr lang="en-US" altLang="ja-JP" sz="1100" dirty="0">
                <a:solidFill>
                  <a:srgbClr val="1268B3"/>
                </a:solidFill>
                <a:latin typeface="Calibri" charset="0"/>
              </a:rPr>
              <a:t> ENTERPRISE OPPORTUNITIES IN POP CULTURE</a:t>
            </a:r>
            <a:endParaRPr kumimoji="1" lang="ja-JP" altLang="en-US" sz="1100" dirty="0">
              <a:solidFill>
                <a:srgbClr val="1268B3"/>
              </a:solidFill>
              <a:latin typeface="Calibri" charset="0"/>
            </a:endParaRPr>
          </a:p>
        </p:txBody>
      </p:sp>
      <p:pic>
        <p:nvPicPr>
          <p:cNvPr id="31" name="Picture 30"/>
          <p:cNvPicPr>
            <a:picLocks noChangeAspect="1"/>
          </p:cNvPicPr>
          <p:nvPr userDrawn="1"/>
        </p:nvPicPr>
        <p:blipFill rotWithShape="1">
          <a:blip r:embed="rId3">
            <a:extLst>
              <a:ext uri="{28A0092B-C50C-407E-A947-70E740481C1C}">
                <a14:useLocalDpi xmlns:a14="http://schemas.microsoft.com/office/drawing/2010/main" val="0"/>
              </a:ext>
            </a:extLst>
          </a:blip>
          <a:srcRect l="-29572" t="35076" r="29572" b="-35076"/>
          <a:stretch/>
        </p:blipFill>
        <p:spPr>
          <a:xfrm>
            <a:off x="8261657" y="5060"/>
            <a:ext cx="3943593" cy="3545568"/>
          </a:xfrm>
          <a:prstGeom prst="rect">
            <a:avLst/>
          </a:prstGeom>
        </p:spPr>
      </p:pic>
      <p:sp>
        <p:nvSpPr>
          <p:cNvPr id="2" name="Rectangle 1"/>
          <p:cNvSpPr/>
          <p:nvPr userDrawn="1"/>
        </p:nvSpPr>
        <p:spPr>
          <a:xfrm rot="20852900">
            <a:off x="1758912" y="2179950"/>
            <a:ext cx="979063" cy="892811"/>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p:cNvSpPr/>
          <p:nvPr userDrawn="1"/>
        </p:nvSpPr>
        <p:spPr>
          <a:xfrm rot="649108">
            <a:off x="5613094" y="2122558"/>
            <a:ext cx="979063" cy="892811"/>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p:cNvSpPr/>
          <p:nvPr userDrawn="1"/>
        </p:nvSpPr>
        <p:spPr>
          <a:xfrm rot="21216429">
            <a:off x="9635129" y="2128224"/>
            <a:ext cx="979063" cy="892811"/>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151730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xt Left (Blue) Photo Right">
    <p:spTree>
      <p:nvGrpSpPr>
        <p:cNvPr id="1" name=""/>
        <p:cNvGrpSpPr/>
        <p:nvPr/>
      </p:nvGrpSpPr>
      <p:grpSpPr>
        <a:xfrm>
          <a:off x="0" y="0"/>
          <a:ext cx="0" cy="0"/>
          <a:chOff x="0" y="0"/>
          <a:chExt cx="0" cy="0"/>
        </a:xfrm>
      </p:grpSpPr>
      <p:sp>
        <p:nvSpPr>
          <p:cNvPr id="18" name="Rectangle 2"/>
          <p:cNvSpPr/>
          <p:nvPr userDrawn="1"/>
        </p:nvSpPr>
        <p:spPr>
          <a:xfrm>
            <a:off x="0" y="0"/>
            <a:ext cx="8375374" cy="6871252"/>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 name="connsiteX0" fmla="*/ 0 w 6782296"/>
              <a:gd name="connsiteY0" fmla="*/ 0 h 6871252"/>
              <a:gd name="connsiteX1" fmla="*/ 6782296 w 6782296"/>
              <a:gd name="connsiteY1" fmla="*/ 0 h 6871252"/>
              <a:gd name="connsiteX2" fmla="*/ 4731026 w 6782296"/>
              <a:gd name="connsiteY2" fmla="*/ 6871252 h 6871252"/>
              <a:gd name="connsiteX3" fmla="*/ 0 w 6782296"/>
              <a:gd name="connsiteY3" fmla="*/ 6858000 h 6871252"/>
              <a:gd name="connsiteX4" fmla="*/ 0 w 6782296"/>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82296" h="6871252">
                <a:moveTo>
                  <a:pt x="0" y="0"/>
                </a:moveTo>
                <a:lnTo>
                  <a:pt x="6782296" y="0"/>
                </a:lnTo>
                <a:lnTo>
                  <a:pt x="4731026" y="6871252"/>
                </a:lnTo>
                <a:lnTo>
                  <a:pt x="0" y="6858000"/>
                </a:lnTo>
                <a:lnTo>
                  <a:pt x="0" y="0"/>
                </a:lnTo>
                <a:close/>
              </a:path>
            </a:pathLst>
          </a:cu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 Placeholder 25"/>
          <p:cNvSpPr>
            <a:spLocks noGrp="1"/>
          </p:cNvSpPr>
          <p:nvPr>
            <p:ph type="body" sz="quarter" idx="23" hasCustomPrompt="1"/>
          </p:nvPr>
        </p:nvSpPr>
        <p:spPr>
          <a:xfrm>
            <a:off x="606335" y="2052748"/>
            <a:ext cx="5595682" cy="4061001"/>
          </a:xfrm>
        </p:spPr>
        <p:txBody>
          <a:bodyPr>
            <a:noAutofit/>
          </a:bodyPr>
          <a:lstStyle>
            <a:lvl1pPr marL="0" indent="0" algn="l">
              <a:buClr>
                <a:srgbClr val="EA1D76"/>
              </a:buClr>
              <a:buFont typeface="Arial" charset="0"/>
              <a:buNone/>
              <a:defRPr sz="240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Body Text</a:t>
            </a:r>
          </a:p>
        </p:txBody>
      </p:sp>
      <p:pic>
        <p:nvPicPr>
          <p:cNvPr id="24" name="Picture 23"/>
          <p:cNvPicPr>
            <a:picLocks noChangeAspect="1"/>
          </p:cNvPicPr>
          <p:nvPr userDrawn="1"/>
        </p:nvPicPr>
        <p:blipFill>
          <a:blip r:embed="rId2">
            <a:alphaModFix/>
            <a:extLst>
              <a:ext uri="{28A0092B-C50C-407E-A947-70E740481C1C}">
                <a14:useLocalDpi xmlns:a14="http://schemas.microsoft.com/office/drawing/2010/main" val="0"/>
              </a:ext>
            </a:extLst>
          </a:blip>
          <a:stretch>
            <a:fillRect/>
          </a:stretch>
        </p:blipFill>
        <p:spPr>
          <a:xfrm>
            <a:off x="-939314" y="-2471809"/>
            <a:ext cx="4590288" cy="4126992"/>
          </a:xfrm>
          <a:prstGeom prst="rect">
            <a:avLst/>
          </a:prstGeom>
        </p:spPr>
      </p:pic>
      <p:sp>
        <p:nvSpPr>
          <p:cNvPr id="25" name="Rectangle 24"/>
          <p:cNvSpPr/>
          <p:nvPr userDrawn="1"/>
        </p:nvSpPr>
        <p:spPr>
          <a:xfrm rot="256793">
            <a:off x="-140890" y="570860"/>
            <a:ext cx="5349025" cy="898532"/>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 Placeholder 11"/>
          <p:cNvSpPr>
            <a:spLocks noGrp="1"/>
          </p:cNvSpPr>
          <p:nvPr>
            <p:ph type="body" sz="quarter" idx="10" hasCustomPrompt="1"/>
          </p:nvPr>
        </p:nvSpPr>
        <p:spPr>
          <a:xfrm rot="256793">
            <a:off x="592447" y="686976"/>
            <a:ext cx="3912108" cy="743199"/>
          </a:xfrm>
        </p:spPr>
        <p:txBody>
          <a:bodyPr>
            <a:normAutofit/>
          </a:bodyPr>
          <a:lstStyle>
            <a:lvl1pPr marL="0" indent="0">
              <a:buNone/>
              <a:defRPr sz="4400">
                <a:solidFill>
                  <a:schemeClr val="bg1"/>
                </a:solidFill>
              </a:defRPr>
            </a:lvl1pPr>
          </a:lstStyle>
          <a:p>
            <a:pPr lvl="0"/>
            <a:r>
              <a:rPr lang="en-US" dirty="0"/>
              <a:t>TITLE</a:t>
            </a:r>
          </a:p>
        </p:txBody>
      </p:sp>
      <p:sp>
        <p:nvSpPr>
          <p:cNvPr id="28"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altLang="ja-JP" sz="1100" b="1" dirty="0">
                <a:solidFill>
                  <a:schemeClr val="bg1"/>
                </a:solidFill>
                <a:latin typeface="Calibri" charset="0"/>
              </a:rPr>
              <a:t>EPIC |</a:t>
            </a:r>
            <a:r>
              <a:rPr lang="en-US" altLang="ja-JP" sz="1100" dirty="0">
                <a:solidFill>
                  <a:schemeClr val="bg1"/>
                </a:solidFill>
                <a:latin typeface="Calibri" charset="0"/>
              </a:rPr>
              <a:t> ENTERPRISE OPPORTUNITIES IN POP CULTURE</a:t>
            </a:r>
            <a:endParaRPr kumimoji="1" lang="ja-JP" altLang="en-US" sz="1100" dirty="0">
              <a:solidFill>
                <a:schemeClr val="bg1"/>
              </a:solidFill>
              <a:latin typeface="Calibri" charset="0"/>
            </a:endParaRPr>
          </a:p>
        </p:txBody>
      </p:sp>
      <p:sp>
        <p:nvSpPr>
          <p:cNvPr id="29" name="Picture Placeholder 2"/>
          <p:cNvSpPr>
            <a:spLocks noGrp="1"/>
          </p:cNvSpPr>
          <p:nvPr>
            <p:ph type="pic" sz="quarter" idx="24"/>
          </p:nvPr>
        </p:nvSpPr>
        <p:spPr>
          <a:xfrm>
            <a:off x="5804728" y="-14012"/>
            <a:ext cx="6413499" cy="6879191"/>
          </a:xfrm>
          <a:custGeom>
            <a:avLst/>
            <a:gdLst>
              <a:gd name="connsiteX0" fmla="*/ 0 w 3060700"/>
              <a:gd name="connsiteY0" fmla="*/ 0 h 4427537"/>
              <a:gd name="connsiteX1" fmla="*/ 3060700 w 3060700"/>
              <a:gd name="connsiteY1" fmla="*/ 0 h 4427537"/>
              <a:gd name="connsiteX2" fmla="*/ 3060700 w 3060700"/>
              <a:gd name="connsiteY2" fmla="*/ 4427537 h 4427537"/>
              <a:gd name="connsiteX3" fmla="*/ 0 w 3060700"/>
              <a:gd name="connsiteY3" fmla="*/ 4427537 h 4427537"/>
              <a:gd name="connsiteX4" fmla="*/ 0 w 3060700"/>
              <a:gd name="connsiteY4" fmla="*/ 0 h 4427537"/>
              <a:gd name="connsiteX0" fmla="*/ 2570921 w 5631621"/>
              <a:gd name="connsiteY0" fmla="*/ 0 h 6123816"/>
              <a:gd name="connsiteX1" fmla="*/ 5631621 w 5631621"/>
              <a:gd name="connsiteY1" fmla="*/ 0 h 6123816"/>
              <a:gd name="connsiteX2" fmla="*/ 5631621 w 5631621"/>
              <a:gd name="connsiteY2" fmla="*/ 4427537 h 6123816"/>
              <a:gd name="connsiteX3" fmla="*/ 0 w 5631621"/>
              <a:gd name="connsiteY3" fmla="*/ 6123816 h 6123816"/>
              <a:gd name="connsiteX4" fmla="*/ 2570921 w 5631621"/>
              <a:gd name="connsiteY4" fmla="*/ 0 h 6123816"/>
              <a:gd name="connsiteX0" fmla="*/ 2570921 w 6413499"/>
              <a:gd name="connsiteY0" fmla="*/ 0 h 6123816"/>
              <a:gd name="connsiteX1" fmla="*/ 5631621 w 6413499"/>
              <a:gd name="connsiteY1" fmla="*/ 0 h 6123816"/>
              <a:gd name="connsiteX2" fmla="*/ 6413499 w 6413499"/>
              <a:gd name="connsiteY2" fmla="*/ 6123815 h 6123816"/>
              <a:gd name="connsiteX3" fmla="*/ 0 w 6413499"/>
              <a:gd name="connsiteY3" fmla="*/ 6123816 h 6123816"/>
              <a:gd name="connsiteX4" fmla="*/ 2570921 w 6413499"/>
              <a:gd name="connsiteY4" fmla="*/ 0 h 6123816"/>
              <a:gd name="connsiteX0" fmla="*/ 2570921 w 6413499"/>
              <a:gd name="connsiteY0" fmla="*/ 781879 h 6905695"/>
              <a:gd name="connsiteX1" fmla="*/ 6400248 w 6413499"/>
              <a:gd name="connsiteY1" fmla="*/ 0 h 6905695"/>
              <a:gd name="connsiteX2" fmla="*/ 6413499 w 6413499"/>
              <a:gd name="connsiteY2" fmla="*/ 6905694 h 6905695"/>
              <a:gd name="connsiteX3" fmla="*/ 0 w 6413499"/>
              <a:gd name="connsiteY3" fmla="*/ 6905695 h 6905695"/>
              <a:gd name="connsiteX4" fmla="*/ 2570921 w 6413499"/>
              <a:gd name="connsiteY4" fmla="*/ 781879 h 6905695"/>
              <a:gd name="connsiteX0" fmla="*/ 2504660 w 6413499"/>
              <a:gd name="connsiteY0" fmla="*/ 53009 h 6905695"/>
              <a:gd name="connsiteX1" fmla="*/ 6400248 w 6413499"/>
              <a:gd name="connsiteY1" fmla="*/ 0 h 6905695"/>
              <a:gd name="connsiteX2" fmla="*/ 6413499 w 6413499"/>
              <a:gd name="connsiteY2" fmla="*/ 6905694 h 6905695"/>
              <a:gd name="connsiteX3" fmla="*/ 0 w 6413499"/>
              <a:gd name="connsiteY3" fmla="*/ 6905695 h 6905695"/>
              <a:gd name="connsiteX4" fmla="*/ 2504660 w 6413499"/>
              <a:gd name="connsiteY4" fmla="*/ 53009 h 6905695"/>
              <a:gd name="connsiteX0" fmla="*/ 2504660 w 6413499"/>
              <a:gd name="connsiteY0" fmla="*/ 26505 h 6879191"/>
              <a:gd name="connsiteX1" fmla="*/ 6400248 w 6413499"/>
              <a:gd name="connsiteY1" fmla="*/ 0 h 6879191"/>
              <a:gd name="connsiteX2" fmla="*/ 6413499 w 6413499"/>
              <a:gd name="connsiteY2" fmla="*/ 6879190 h 6879191"/>
              <a:gd name="connsiteX3" fmla="*/ 0 w 6413499"/>
              <a:gd name="connsiteY3" fmla="*/ 6879191 h 6879191"/>
              <a:gd name="connsiteX4" fmla="*/ 2504660 w 6413499"/>
              <a:gd name="connsiteY4" fmla="*/ 26505 h 68791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13499" h="6879191">
                <a:moveTo>
                  <a:pt x="2504660" y="26505"/>
                </a:moveTo>
                <a:lnTo>
                  <a:pt x="6400248" y="0"/>
                </a:lnTo>
                <a:lnTo>
                  <a:pt x="6413499" y="6879190"/>
                </a:lnTo>
                <a:lnTo>
                  <a:pt x="0" y="6879191"/>
                </a:lnTo>
                <a:lnTo>
                  <a:pt x="2504660" y="26505"/>
                </a:lnTo>
                <a:close/>
              </a:path>
            </a:pathLst>
          </a:custGeom>
        </p:spPr>
        <p:txBody>
          <a:bodyPr/>
          <a:lstStyle>
            <a:lvl1pPr marL="0" indent="0" algn="ctr">
              <a:buNone/>
              <a:defRPr>
                <a:solidFill>
                  <a:srgbClr val="4D4D4C"/>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here </a:t>
            </a:r>
          </a:p>
          <a:p>
            <a:r>
              <a:rPr lang="en-US" dirty="0"/>
              <a:t>to add photo</a:t>
            </a:r>
          </a:p>
        </p:txBody>
      </p:sp>
    </p:spTree>
    <p:extLst>
      <p:ext uri="{BB962C8B-B14F-4D97-AF65-F5344CB8AC3E}">
        <p14:creationId xmlns:p14="http://schemas.microsoft.com/office/powerpoint/2010/main" val="10350673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hoto Right Text Left (Blue)">
    <p:spTree>
      <p:nvGrpSpPr>
        <p:cNvPr id="1" name=""/>
        <p:cNvGrpSpPr/>
        <p:nvPr/>
      </p:nvGrpSpPr>
      <p:grpSpPr>
        <a:xfrm>
          <a:off x="0" y="0"/>
          <a:ext cx="0" cy="0"/>
          <a:chOff x="0" y="0"/>
          <a:chExt cx="0" cy="0"/>
        </a:xfrm>
      </p:grpSpPr>
      <p:sp>
        <p:nvSpPr>
          <p:cNvPr id="63" name="Rectangle 2"/>
          <p:cNvSpPr/>
          <p:nvPr userDrawn="1"/>
        </p:nvSpPr>
        <p:spPr>
          <a:xfrm flipH="1">
            <a:off x="3842853" y="-13252"/>
            <a:ext cx="8375374" cy="6871252"/>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 name="connsiteX0" fmla="*/ 0 w 6782296"/>
              <a:gd name="connsiteY0" fmla="*/ 0 h 6871252"/>
              <a:gd name="connsiteX1" fmla="*/ 6782296 w 6782296"/>
              <a:gd name="connsiteY1" fmla="*/ 0 h 6871252"/>
              <a:gd name="connsiteX2" fmla="*/ 4731026 w 6782296"/>
              <a:gd name="connsiteY2" fmla="*/ 6871252 h 6871252"/>
              <a:gd name="connsiteX3" fmla="*/ 0 w 6782296"/>
              <a:gd name="connsiteY3" fmla="*/ 6858000 h 6871252"/>
              <a:gd name="connsiteX4" fmla="*/ 0 w 6782296"/>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82296" h="6871252">
                <a:moveTo>
                  <a:pt x="0" y="0"/>
                </a:moveTo>
                <a:lnTo>
                  <a:pt x="6782296" y="0"/>
                </a:lnTo>
                <a:lnTo>
                  <a:pt x="4731026" y="6871252"/>
                </a:lnTo>
                <a:lnTo>
                  <a:pt x="0" y="6858000"/>
                </a:lnTo>
                <a:lnTo>
                  <a:pt x="0" y="0"/>
                </a:lnTo>
                <a:close/>
              </a:path>
            </a:pathLst>
          </a:cu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Text Placeholder 25"/>
          <p:cNvSpPr>
            <a:spLocks noGrp="1"/>
          </p:cNvSpPr>
          <p:nvPr>
            <p:ph type="body" sz="quarter" idx="23" hasCustomPrompt="1"/>
          </p:nvPr>
        </p:nvSpPr>
        <p:spPr>
          <a:xfrm>
            <a:off x="6202017" y="2263203"/>
            <a:ext cx="5595682" cy="4061001"/>
          </a:xfrm>
        </p:spPr>
        <p:txBody>
          <a:bodyPr>
            <a:noAutofit/>
          </a:bodyPr>
          <a:lstStyle>
            <a:lvl1pPr marL="0" indent="0" algn="l">
              <a:buClr>
                <a:srgbClr val="EA1D76"/>
              </a:buClr>
              <a:buFont typeface="Arial" charset="0"/>
              <a:buNone/>
              <a:defRPr sz="240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Body Text</a:t>
            </a:r>
          </a:p>
        </p:txBody>
      </p:sp>
      <p:pic>
        <p:nvPicPr>
          <p:cNvPr id="65" name="Picture 64"/>
          <p:cNvPicPr>
            <a:picLocks noChangeAspect="1"/>
          </p:cNvPicPr>
          <p:nvPr userDrawn="1"/>
        </p:nvPicPr>
        <p:blipFill>
          <a:blip r:embed="rId2">
            <a:alphaModFix/>
            <a:extLst>
              <a:ext uri="{28A0092B-C50C-407E-A947-70E740481C1C}">
                <a14:useLocalDpi xmlns:a14="http://schemas.microsoft.com/office/drawing/2010/main" val="0"/>
              </a:ext>
            </a:extLst>
          </a:blip>
          <a:stretch>
            <a:fillRect/>
          </a:stretch>
        </p:blipFill>
        <p:spPr>
          <a:xfrm>
            <a:off x="8669452" y="-2238332"/>
            <a:ext cx="4590288" cy="4126992"/>
          </a:xfrm>
          <a:prstGeom prst="rect">
            <a:avLst/>
          </a:prstGeom>
        </p:spPr>
      </p:pic>
      <p:sp>
        <p:nvSpPr>
          <p:cNvPr id="66" name="Rectangle 65"/>
          <p:cNvSpPr/>
          <p:nvPr userDrawn="1"/>
        </p:nvSpPr>
        <p:spPr>
          <a:xfrm rot="21343207" flipH="1">
            <a:off x="7174033" y="791785"/>
            <a:ext cx="5349025" cy="898532"/>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Text Placeholder 11"/>
          <p:cNvSpPr>
            <a:spLocks noGrp="1"/>
          </p:cNvSpPr>
          <p:nvPr>
            <p:ph type="body" sz="quarter" idx="10" hasCustomPrompt="1"/>
          </p:nvPr>
        </p:nvSpPr>
        <p:spPr>
          <a:xfrm rot="21367454">
            <a:off x="7892491" y="935068"/>
            <a:ext cx="3912108" cy="743199"/>
          </a:xfrm>
        </p:spPr>
        <p:txBody>
          <a:bodyPr>
            <a:normAutofit/>
          </a:bodyPr>
          <a:lstStyle>
            <a:lvl1pPr marL="0" indent="0" algn="r">
              <a:buNone/>
              <a:defRPr sz="4400">
                <a:solidFill>
                  <a:schemeClr val="bg1"/>
                </a:solidFill>
              </a:defRPr>
            </a:lvl1pPr>
          </a:lstStyle>
          <a:p>
            <a:pPr lvl="0"/>
            <a:r>
              <a:rPr lang="en-US" dirty="0"/>
              <a:t>TITLE</a:t>
            </a:r>
          </a:p>
        </p:txBody>
      </p:sp>
      <p:sp>
        <p:nvSpPr>
          <p:cNvPr id="68"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altLang="ja-JP" sz="1100" b="1" dirty="0">
                <a:solidFill>
                  <a:schemeClr val="bg1"/>
                </a:solidFill>
                <a:latin typeface="Calibri" charset="0"/>
              </a:rPr>
              <a:t>EPIC |</a:t>
            </a:r>
            <a:r>
              <a:rPr lang="en-US" altLang="ja-JP" sz="1100" dirty="0">
                <a:solidFill>
                  <a:schemeClr val="bg1"/>
                </a:solidFill>
                <a:latin typeface="Calibri" charset="0"/>
              </a:rPr>
              <a:t> ENTERPRISE OPPORTUNITIES IN POP CULTURE</a:t>
            </a:r>
            <a:endParaRPr kumimoji="1" lang="ja-JP" altLang="en-US" sz="1100" dirty="0">
              <a:solidFill>
                <a:schemeClr val="bg1"/>
              </a:solidFill>
              <a:latin typeface="Calibri" charset="0"/>
            </a:endParaRPr>
          </a:p>
        </p:txBody>
      </p:sp>
      <p:sp>
        <p:nvSpPr>
          <p:cNvPr id="71" name="Picture Placeholder 2"/>
          <p:cNvSpPr>
            <a:spLocks noGrp="1"/>
          </p:cNvSpPr>
          <p:nvPr>
            <p:ph type="pic" sz="quarter" idx="24"/>
          </p:nvPr>
        </p:nvSpPr>
        <p:spPr>
          <a:xfrm flipH="1">
            <a:off x="-26281" y="0"/>
            <a:ext cx="6413499" cy="6879191"/>
          </a:xfrm>
          <a:custGeom>
            <a:avLst/>
            <a:gdLst>
              <a:gd name="connsiteX0" fmla="*/ 0 w 3060700"/>
              <a:gd name="connsiteY0" fmla="*/ 0 h 4427537"/>
              <a:gd name="connsiteX1" fmla="*/ 3060700 w 3060700"/>
              <a:gd name="connsiteY1" fmla="*/ 0 h 4427537"/>
              <a:gd name="connsiteX2" fmla="*/ 3060700 w 3060700"/>
              <a:gd name="connsiteY2" fmla="*/ 4427537 h 4427537"/>
              <a:gd name="connsiteX3" fmla="*/ 0 w 3060700"/>
              <a:gd name="connsiteY3" fmla="*/ 4427537 h 4427537"/>
              <a:gd name="connsiteX4" fmla="*/ 0 w 3060700"/>
              <a:gd name="connsiteY4" fmla="*/ 0 h 4427537"/>
              <a:gd name="connsiteX0" fmla="*/ 2570921 w 5631621"/>
              <a:gd name="connsiteY0" fmla="*/ 0 h 6123816"/>
              <a:gd name="connsiteX1" fmla="*/ 5631621 w 5631621"/>
              <a:gd name="connsiteY1" fmla="*/ 0 h 6123816"/>
              <a:gd name="connsiteX2" fmla="*/ 5631621 w 5631621"/>
              <a:gd name="connsiteY2" fmla="*/ 4427537 h 6123816"/>
              <a:gd name="connsiteX3" fmla="*/ 0 w 5631621"/>
              <a:gd name="connsiteY3" fmla="*/ 6123816 h 6123816"/>
              <a:gd name="connsiteX4" fmla="*/ 2570921 w 5631621"/>
              <a:gd name="connsiteY4" fmla="*/ 0 h 6123816"/>
              <a:gd name="connsiteX0" fmla="*/ 2570921 w 6413499"/>
              <a:gd name="connsiteY0" fmla="*/ 0 h 6123816"/>
              <a:gd name="connsiteX1" fmla="*/ 5631621 w 6413499"/>
              <a:gd name="connsiteY1" fmla="*/ 0 h 6123816"/>
              <a:gd name="connsiteX2" fmla="*/ 6413499 w 6413499"/>
              <a:gd name="connsiteY2" fmla="*/ 6123815 h 6123816"/>
              <a:gd name="connsiteX3" fmla="*/ 0 w 6413499"/>
              <a:gd name="connsiteY3" fmla="*/ 6123816 h 6123816"/>
              <a:gd name="connsiteX4" fmla="*/ 2570921 w 6413499"/>
              <a:gd name="connsiteY4" fmla="*/ 0 h 6123816"/>
              <a:gd name="connsiteX0" fmla="*/ 2570921 w 6413499"/>
              <a:gd name="connsiteY0" fmla="*/ 781879 h 6905695"/>
              <a:gd name="connsiteX1" fmla="*/ 6400248 w 6413499"/>
              <a:gd name="connsiteY1" fmla="*/ 0 h 6905695"/>
              <a:gd name="connsiteX2" fmla="*/ 6413499 w 6413499"/>
              <a:gd name="connsiteY2" fmla="*/ 6905694 h 6905695"/>
              <a:gd name="connsiteX3" fmla="*/ 0 w 6413499"/>
              <a:gd name="connsiteY3" fmla="*/ 6905695 h 6905695"/>
              <a:gd name="connsiteX4" fmla="*/ 2570921 w 6413499"/>
              <a:gd name="connsiteY4" fmla="*/ 781879 h 6905695"/>
              <a:gd name="connsiteX0" fmla="*/ 2504660 w 6413499"/>
              <a:gd name="connsiteY0" fmla="*/ 53009 h 6905695"/>
              <a:gd name="connsiteX1" fmla="*/ 6400248 w 6413499"/>
              <a:gd name="connsiteY1" fmla="*/ 0 h 6905695"/>
              <a:gd name="connsiteX2" fmla="*/ 6413499 w 6413499"/>
              <a:gd name="connsiteY2" fmla="*/ 6905694 h 6905695"/>
              <a:gd name="connsiteX3" fmla="*/ 0 w 6413499"/>
              <a:gd name="connsiteY3" fmla="*/ 6905695 h 6905695"/>
              <a:gd name="connsiteX4" fmla="*/ 2504660 w 6413499"/>
              <a:gd name="connsiteY4" fmla="*/ 53009 h 6905695"/>
              <a:gd name="connsiteX0" fmla="*/ 2504660 w 6413499"/>
              <a:gd name="connsiteY0" fmla="*/ 26505 h 6879191"/>
              <a:gd name="connsiteX1" fmla="*/ 6400248 w 6413499"/>
              <a:gd name="connsiteY1" fmla="*/ 0 h 6879191"/>
              <a:gd name="connsiteX2" fmla="*/ 6413499 w 6413499"/>
              <a:gd name="connsiteY2" fmla="*/ 6879190 h 6879191"/>
              <a:gd name="connsiteX3" fmla="*/ 0 w 6413499"/>
              <a:gd name="connsiteY3" fmla="*/ 6879191 h 6879191"/>
              <a:gd name="connsiteX4" fmla="*/ 2504660 w 6413499"/>
              <a:gd name="connsiteY4" fmla="*/ 26505 h 68791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13499" h="6879191">
                <a:moveTo>
                  <a:pt x="2504660" y="26505"/>
                </a:moveTo>
                <a:lnTo>
                  <a:pt x="6400248" y="0"/>
                </a:lnTo>
                <a:lnTo>
                  <a:pt x="6413499" y="6879190"/>
                </a:lnTo>
                <a:lnTo>
                  <a:pt x="0" y="6879191"/>
                </a:lnTo>
                <a:lnTo>
                  <a:pt x="2504660" y="26505"/>
                </a:lnTo>
                <a:close/>
              </a:path>
            </a:pathLst>
          </a:custGeom>
        </p:spPr>
        <p:txBody>
          <a:bodyPr/>
          <a:lstStyle>
            <a:lvl1pPr marL="0" indent="0" algn="ctr">
              <a:buNone/>
              <a:defRPr>
                <a:solidFill>
                  <a:srgbClr val="4D4D4C"/>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here </a:t>
            </a:r>
          </a:p>
          <a:p>
            <a:r>
              <a:rPr lang="en-US" dirty="0"/>
              <a:t>to add photo</a:t>
            </a:r>
          </a:p>
        </p:txBody>
      </p:sp>
      <p:sp>
        <p:nvSpPr>
          <p:cNvPr id="72" name="テキスト プレースホルダー 36"/>
          <p:cNvSpPr txBox="1">
            <a:spLocks/>
          </p:cNvSpPr>
          <p:nvPr userDrawn="1"/>
        </p:nvSpPr>
        <p:spPr bwMode="auto">
          <a:xfrm>
            <a:off x="810668" y="6441607"/>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altLang="ja-JP" sz="1100" b="1" dirty="0">
                <a:solidFill>
                  <a:schemeClr val="bg1"/>
                </a:solidFill>
                <a:latin typeface="Calibri" charset="0"/>
              </a:rPr>
              <a:t>EPIC |</a:t>
            </a:r>
            <a:r>
              <a:rPr lang="en-US" altLang="ja-JP" sz="1100" dirty="0">
                <a:solidFill>
                  <a:schemeClr val="bg1"/>
                </a:solidFill>
                <a:latin typeface="Calibri" charset="0"/>
              </a:rPr>
              <a:t> ENTERPRISE OPPORTUNITIES IN POP CULTURE</a:t>
            </a:r>
            <a:endParaRPr kumimoji="1" lang="ja-JP" altLang="en-US" sz="1100" dirty="0">
              <a:solidFill>
                <a:schemeClr val="bg1"/>
              </a:solidFill>
              <a:latin typeface="Calibri" charset="0"/>
            </a:endParaRPr>
          </a:p>
        </p:txBody>
      </p:sp>
    </p:spTree>
    <p:extLst>
      <p:ext uri="{BB962C8B-B14F-4D97-AF65-F5344CB8AC3E}">
        <p14:creationId xmlns:p14="http://schemas.microsoft.com/office/powerpoint/2010/main" val="17326586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Left (Red) Photo Right">
    <p:spTree>
      <p:nvGrpSpPr>
        <p:cNvPr id="1" name=""/>
        <p:cNvGrpSpPr/>
        <p:nvPr/>
      </p:nvGrpSpPr>
      <p:grpSpPr>
        <a:xfrm>
          <a:off x="0" y="0"/>
          <a:ext cx="0" cy="0"/>
          <a:chOff x="0" y="0"/>
          <a:chExt cx="0" cy="0"/>
        </a:xfrm>
      </p:grpSpPr>
      <p:sp>
        <p:nvSpPr>
          <p:cNvPr id="15" name="Rectangle 2"/>
          <p:cNvSpPr/>
          <p:nvPr userDrawn="1"/>
        </p:nvSpPr>
        <p:spPr>
          <a:xfrm>
            <a:off x="0" y="0"/>
            <a:ext cx="8375374" cy="6871252"/>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 name="connsiteX0" fmla="*/ 0 w 6782296"/>
              <a:gd name="connsiteY0" fmla="*/ 0 h 6871252"/>
              <a:gd name="connsiteX1" fmla="*/ 6782296 w 6782296"/>
              <a:gd name="connsiteY1" fmla="*/ 0 h 6871252"/>
              <a:gd name="connsiteX2" fmla="*/ 4731026 w 6782296"/>
              <a:gd name="connsiteY2" fmla="*/ 6871252 h 6871252"/>
              <a:gd name="connsiteX3" fmla="*/ 0 w 6782296"/>
              <a:gd name="connsiteY3" fmla="*/ 6858000 h 6871252"/>
              <a:gd name="connsiteX4" fmla="*/ 0 w 6782296"/>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82296" h="6871252">
                <a:moveTo>
                  <a:pt x="0" y="0"/>
                </a:moveTo>
                <a:lnTo>
                  <a:pt x="6782296" y="0"/>
                </a:lnTo>
                <a:lnTo>
                  <a:pt x="4731026" y="6871252"/>
                </a:lnTo>
                <a:lnTo>
                  <a:pt x="0" y="6858000"/>
                </a:lnTo>
                <a:lnTo>
                  <a:pt x="0" y="0"/>
                </a:lnTo>
                <a:close/>
              </a:path>
            </a:pathLst>
          </a:cu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 Placeholder 25"/>
          <p:cNvSpPr>
            <a:spLocks noGrp="1"/>
          </p:cNvSpPr>
          <p:nvPr>
            <p:ph type="body" sz="quarter" idx="23" hasCustomPrompt="1"/>
          </p:nvPr>
        </p:nvSpPr>
        <p:spPr>
          <a:xfrm>
            <a:off x="606335" y="2052748"/>
            <a:ext cx="5595682" cy="4061001"/>
          </a:xfrm>
        </p:spPr>
        <p:txBody>
          <a:bodyPr>
            <a:noAutofit/>
          </a:bodyPr>
          <a:lstStyle>
            <a:lvl1pPr marL="0" indent="0" algn="l">
              <a:buClr>
                <a:srgbClr val="EA1D76"/>
              </a:buClr>
              <a:buFont typeface="Arial" charset="0"/>
              <a:buNone/>
              <a:defRPr sz="240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Body Text</a:t>
            </a:r>
          </a:p>
        </p:txBody>
      </p:sp>
      <p:pic>
        <p:nvPicPr>
          <p:cNvPr id="19" name="Picture 18"/>
          <p:cNvPicPr>
            <a:picLocks noChangeAspect="1"/>
          </p:cNvPicPr>
          <p:nvPr userDrawn="1"/>
        </p:nvPicPr>
        <p:blipFill>
          <a:blip r:embed="rId2">
            <a:alphaModFix/>
            <a:extLst>
              <a:ext uri="{28A0092B-C50C-407E-A947-70E740481C1C}">
                <a14:useLocalDpi xmlns:a14="http://schemas.microsoft.com/office/drawing/2010/main" val="0"/>
              </a:ext>
            </a:extLst>
          </a:blip>
          <a:stretch>
            <a:fillRect/>
          </a:stretch>
        </p:blipFill>
        <p:spPr>
          <a:xfrm>
            <a:off x="-939314" y="-2471809"/>
            <a:ext cx="4590288" cy="4126992"/>
          </a:xfrm>
          <a:prstGeom prst="rect">
            <a:avLst/>
          </a:prstGeom>
        </p:spPr>
      </p:pic>
      <p:sp>
        <p:nvSpPr>
          <p:cNvPr id="20" name="Rectangle 19"/>
          <p:cNvSpPr/>
          <p:nvPr userDrawn="1"/>
        </p:nvSpPr>
        <p:spPr>
          <a:xfrm rot="256793">
            <a:off x="-140890" y="570860"/>
            <a:ext cx="5349025" cy="898532"/>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 Placeholder 11"/>
          <p:cNvSpPr>
            <a:spLocks noGrp="1"/>
          </p:cNvSpPr>
          <p:nvPr>
            <p:ph type="body" sz="quarter" idx="10" hasCustomPrompt="1"/>
          </p:nvPr>
        </p:nvSpPr>
        <p:spPr>
          <a:xfrm rot="256793">
            <a:off x="592447" y="686976"/>
            <a:ext cx="3912108" cy="743199"/>
          </a:xfrm>
        </p:spPr>
        <p:txBody>
          <a:bodyPr>
            <a:normAutofit/>
          </a:bodyPr>
          <a:lstStyle>
            <a:lvl1pPr marL="0" indent="0">
              <a:buNone/>
              <a:defRPr sz="4400">
                <a:solidFill>
                  <a:schemeClr val="bg1"/>
                </a:solidFill>
              </a:defRPr>
            </a:lvl1pPr>
          </a:lstStyle>
          <a:p>
            <a:pPr lvl="0"/>
            <a:r>
              <a:rPr lang="en-US" dirty="0"/>
              <a:t>TITLE</a:t>
            </a:r>
          </a:p>
        </p:txBody>
      </p:sp>
      <p:sp>
        <p:nvSpPr>
          <p:cNvPr id="22"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altLang="ja-JP" sz="1100" b="1" dirty="0">
                <a:solidFill>
                  <a:schemeClr val="bg1"/>
                </a:solidFill>
                <a:latin typeface="Calibri" charset="0"/>
              </a:rPr>
              <a:t>EPIC |</a:t>
            </a:r>
            <a:r>
              <a:rPr lang="en-US" altLang="ja-JP" sz="1100" dirty="0">
                <a:solidFill>
                  <a:schemeClr val="bg1"/>
                </a:solidFill>
                <a:latin typeface="Calibri" charset="0"/>
              </a:rPr>
              <a:t> ENTERPRISE OPPORTUNITIES IN POP CULTURE</a:t>
            </a:r>
            <a:endParaRPr kumimoji="1" lang="ja-JP" altLang="en-US" sz="1100" dirty="0">
              <a:solidFill>
                <a:schemeClr val="bg1"/>
              </a:solidFill>
              <a:latin typeface="Calibri" charset="0"/>
            </a:endParaRPr>
          </a:p>
        </p:txBody>
      </p:sp>
      <p:sp>
        <p:nvSpPr>
          <p:cNvPr id="3" name="Picture Placeholder 2"/>
          <p:cNvSpPr>
            <a:spLocks noGrp="1"/>
          </p:cNvSpPr>
          <p:nvPr>
            <p:ph type="pic" sz="quarter" idx="24"/>
          </p:nvPr>
        </p:nvSpPr>
        <p:spPr>
          <a:xfrm>
            <a:off x="5804728" y="-14012"/>
            <a:ext cx="6413499" cy="6879191"/>
          </a:xfrm>
          <a:custGeom>
            <a:avLst/>
            <a:gdLst>
              <a:gd name="connsiteX0" fmla="*/ 0 w 3060700"/>
              <a:gd name="connsiteY0" fmla="*/ 0 h 4427537"/>
              <a:gd name="connsiteX1" fmla="*/ 3060700 w 3060700"/>
              <a:gd name="connsiteY1" fmla="*/ 0 h 4427537"/>
              <a:gd name="connsiteX2" fmla="*/ 3060700 w 3060700"/>
              <a:gd name="connsiteY2" fmla="*/ 4427537 h 4427537"/>
              <a:gd name="connsiteX3" fmla="*/ 0 w 3060700"/>
              <a:gd name="connsiteY3" fmla="*/ 4427537 h 4427537"/>
              <a:gd name="connsiteX4" fmla="*/ 0 w 3060700"/>
              <a:gd name="connsiteY4" fmla="*/ 0 h 4427537"/>
              <a:gd name="connsiteX0" fmla="*/ 2570921 w 5631621"/>
              <a:gd name="connsiteY0" fmla="*/ 0 h 6123816"/>
              <a:gd name="connsiteX1" fmla="*/ 5631621 w 5631621"/>
              <a:gd name="connsiteY1" fmla="*/ 0 h 6123816"/>
              <a:gd name="connsiteX2" fmla="*/ 5631621 w 5631621"/>
              <a:gd name="connsiteY2" fmla="*/ 4427537 h 6123816"/>
              <a:gd name="connsiteX3" fmla="*/ 0 w 5631621"/>
              <a:gd name="connsiteY3" fmla="*/ 6123816 h 6123816"/>
              <a:gd name="connsiteX4" fmla="*/ 2570921 w 5631621"/>
              <a:gd name="connsiteY4" fmla="*/ 0 h 6123816"/>
              <a:gd name="connsiteX0" fmla="*/ 2570921 w 6413499"/>
              <a:gd name="connsiteY0" fmla="*/ 0 h 6123816"/>
              <a:gd name="connsiteX1" fmla="*/ 5631621 w 6413499"/>
              <a:gd name="connsiteY1" fmla="*/ 0 h 6123816"/>
              <a:gd name="connsiteX2" fmla="*/ 6413499 w 6413499"/>
              <a:gd name="connsiteY2" fmla="*/ 6123815 h 6123816"/>
              <a:gd name="connsiteX3" fmla="*/ 0 w 6413499"/>
              <a:gd name="connsiteY3" fmla="*/ 6123816 h 6123816"/>
              <a:gd name="connsiteX4" fmla="*/ 2570921 w 6413499"/>
              <a:gd name="connsiteY4" fmla="*/ 0 h 6123816"/>
              <a:gd name="connsiteX0" fmla="*/ 2570921 w 6413499"/>
              <a:gd name="connsiteY0" fmla="*/ 781879 h 6905695"/>
              <a:gd name="connsiteX1" fmla="*/ 6400248 w 6413499"/>
              <a:gd name="connsiteY1" fmla="*/ 0 h 6905695"/>
              <a:gd name="connsiteX2" fmla="*/ 6413499 w 6413499"/>
              <a:gd name="connsiteY2" fmla="*/ 6905694 h 6905695"/>
              <a:gd name="connsiteX3" fmla="*/ 0 w 6413499"/>
              <a:gd name="connsiteY3" fmla="*/ 6905695 h 6905695"/>
              <a:gd name="connsiteX4" fmla="*/ 2570921 w 6413499"/>
              <a:gd name="connsiteY4" fmla="*/ 781879 h 6905695"/>
              <a:gd name="connsiteX0" fmla="*/ 2504660 w 6413499"/>
              <a:gd name="connsiteY0" fmla="*/ 53009 h 6905695"/>
              <a:gd name="connsiteX1" fmla="*/ 6400248 w 6413499"/>
              <a:gd name="connsiteY1" fmla="*/ 0 h 6905695"/>
              <a:gd name="connsiteX2" fmla="*/ 6413499 w 6413499"/>
              <a:gd name="connsiteY2" fmla="*/ 6905694 h 6905695"/>
              <a:gd name="connsiteX3" fmla="*/ 0 w 6413499"/>
              <a:gd name="connsiteY3" fmla="*/ 6905695 h 6905695"/>
              <a:gd name="connsiteX4" fmla="*/ 2504660 w 6413499"/>
              <a:gd name="connsiteY4" fmla="*/ 53009 h 6905695"/>
              <a:gd name="connsiteX0" fmla="*/ 2504660 w 6413499"/>
              <a:gd name="connsiteY0" fmla="*/ 26505 h 6879191"/>
              <a:gd name="connsiteX1" fmla="*/ 6400248 w 6413499"/>
              <a:gd name="connsiteY1" fmla="*/ 0 h 6879191"/>
              <a:gd name="connsiteX2" fmla="*/ 6413499 w 6413499"/>
              <a:gd name="connsiteY2" fmla="*/ 6879190 h 6879191"/>
              <a:gd name="connsiteX3" fmla="*/ 0 w 6413499"/>
              <a:gd name="connsiteY3" fmla="*/ 6879191 h 6879191"/>
              <a:gd name="connsiteX4" fmla="*/ 2504660 w 6413499"/>
              <a:gd name="connsiteY4" fmla="*/ 26505 h 68791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13499" h="6879191">
                <a:moveTo>
                  <a:pt x="2504660" y="26505"/>
                </a:moveTo>
                <a:lnTo>
                  <a:pt x="6400248" y="0"/>
                </a:lnTo>
                <a:lnTo>
                  <a:pt x="6413499" y="6879190"/>
                </a:lnTo>
                <a:lnTo>
                  <a:pt x="0" y="6879191"/>
                </a:lnTo>
                <a:lnTo>
                  <a:pt x="2504660" y="26505"/>
                </a:lnTo>
                <a:close/>
              </a:path>
            </a:pathLst>
          </a:custGeom>
        </p:spPr>
        <p:txBody>
          <a:bodyPr/>
          <a:lstStyle>
            <a:lvl1pPr marL="0" indent="0" algn="ctr">
              <a:buNone/>
              <a:defRPr>
                <a:solidFill>
                  <a:srgbClr val="4D4D4C"/>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here </a:t>
            </a:r>
          </a:p>
          <a:p>
            <a:r>
              <a:rPr lang="en-US" dirty="0"/>
              <a:t>to add photo</a:t>
            </a:r>
          </a:p>
        </p:txBody>
      </p:sp>
    </p:spTree>
    <p:extLst>
      <p:ext uri="{BB962C8B-B14F-4D97-AF65-F5344CB8AC3E}">
        <p14:creationId xmlns:p14="http://schemas.microsoft.com/office/powerpoint/2010/main" val="7640349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hoto  Left Text Right (Red) ">
    <p:spTree>
      <p:nvGrpSpPr>
        <p:cNvPr id="1" name=""/>
        <p:cNvGrpSpPr/>
        <p:nvPr/>
      </p:nvGrpSpPr>
      <p:grpSpPr>
        <a:xfrm>
          <a:off x="0" y="0"/>
          <a:ext cx="0" cy="0"/>
          <a:chOff x="0" y="0"/>
          <a:chExt cx="0" cy="0"/>
        </a:xfrm>
      </p:grpSpPr>
      <p:sp>
        <p:nvSpPr>
          <p:cNvPr id="30" name="Rectangle 2"/>
          <p:cNvSpPr/>
          <p:nvPr userDrawn="1"/>
        </p:nvSpPr>
        <p:spPr>
          <a:xfrm flipH="1">
            <a:off x="3842853" y="-13252"/>
            <a:ext cx="8375374" cy="6871252"/>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 name="connsiteX0" fmla="*/ 0 w 6782296"/>
              <a:gd name="connsiteY0" fmla="*/ 0 h 6871252"/>
              <a:gd name="connsiteX1" fmla="*/ 6782296 w 6782296"/>
              <a:gd name="connsiteY1" fmla="*/ 0 h 6871252"/>
              <a:gd name="connsiteX2" fmla="*/ 4731026 w 6782296"/>
              <a:gd name="connsiteY2" fmla="*/ 6871252 h 6871252"/>
              <a:gd name="connsiteX3" fmla="*/ 0 w 6782296"/>
              <a:gd name="connsiteY3" fmla="*/ 6858000 h 6871252"/>
              <a:gd name="connsiteX4" fmla="*/ 0 w 6782296"/>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82296" h="6871252">
                <a:moveTo>
                  <a:pt x="0" y="0"/>
                </a:moveTo>
                <a:lnTo>
                  <a:pt x="6782296" y="0"/>
                </a:lnTo>
                <a:lnTo>
                  <a:pt x="4731026" y="6871252"/>
                </a:lnTo>
                <a:lnTo>
                  <a:pt x="0" y="6858000"/>
                </a:lnTo>
                <a:lnTo>
                  <a:pt x="0" y="0"/>
                </a:lnTo>
                <a:close/>
              </a:path>
            </a:pathLst>
          </a:cu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 Placeholder 25"/>
          <p:cNvSpPr>
            <a:spLocks noGrp="1"/>
          </p:cNvSpPr>
          <p:nvPr>
            <p:ph type="body" sz="quarter" idx="23" hasCustomPrompt="1"/>
          </p:nvPr>
        </p:nvSpPr>
        <p:spPr>
          <a:xfrm>
            <a:off x="6202017" y="2263203"/>
            <a:ext cx="5595682" cy="4061001"/>
          </a:xfrm>
        </p:spPr>
        <p:txBody>
          <a:bodyPr>
            <a:noAutofit/>
          </a:bodyPr>
          <a:lstStyle>
            <a:lvl1pPr marL="0" indent="0" algn="l">
              <a:buClr>
                <a:srgbClr val="EA1D76"/>
              </a:buClr>
              <a:buFont typeface="Arial" charset="0"/>
              <a:buNone/>
              <a:defRPr sz="240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Body Text</a:t>
            </a:r>
          </a:p>
        </p:txBody>
      </p:sp>
      <p:pic>
        <p:nvPicPr>
          <p:cNvPr id="33" name="Picture 32"/>
          <p:cNvPicPr>
            <a:picLocks noChangeAspect="1"/>
          </p:cNvPicPr>
          <p:nvPr userDrawn="1"/>
        </p:nvPicPr>
        <p:blipFill>
          <a:blip r:embed="rId2">
            <a:alphaModFix/>
            <a:extLst>
              <a:ext uri="{28A0092B-C50C-407E-A947-70E740481C1C}">
                <a14:useLocalDpi xmlns:a14="http://schemas.microsoft.com/office/drawing/2010/main" val="0"/>
              </a:ext>
            </a:extLst>
          </a:blip>
          <a:stretch>
            <a:fillRect/>
          </a:stretch>
        </p:blipFill>
        <p:spPr>
          <a:xfrm>
            <a:off x="8669452" y="-2238332"/>
            <a:ext cx="4590288" cy="4126992"/>
          </a:xfrm>
          <a:prstGeom prst="rect">
            <a:avLst/>
          </a:prstGeom>
        </p:spPr>
      </p:pic>
      <p:sp>
        <p:nvSpPr>
          <p:cNvPr id="38" name="Rectangle 37"/>
          <p:cNvSpPr/>
          <p:nvPr userDrawn="1"/>
        </p:nvSpPr>
        <p:spPr>
          <a:xfrm rot="21343207" flipH="1">
            <a:off x="7174033" y="791785"/>
            <a:ext cx="5349025" cy="898532"/>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Text Placeholder 11"/>
          <p:cNvSpPr>
            <a:spLocks noGrp="1"/>
          </p:cNvSpPr>
          <p:nvPr>
            <p:ph type="body" sz="quarter" idx="10" hasCustomPrompt="1"/>
          </p:nvPr>
        </p:nvSpPr>
        <p:spPr>
          <a:xfrm rot="21367454">
            <a:off x="7892491" y="935068"/>
            <a:ext cx="3912108" cy="743199"/>
          </a:xfrm>
        </p:spPr>
        <p:txBody>
          <a:bodyPr>
            <a:normAutofit/>
          </a:bodyPr>
          <a:lstStyle>
            <a:lvl1pPr marL="0" indent="0" algn="r">
              <a:buNone/>
              <a:defRPr sz="4400">
                <a:solidFill>
                  <a:schemeClr val="bg1"/>
                </a:solidFill>
              </a:defRPr>
            </a:lvl1pPr>
          </a:lstStyle>
          <a:p>
            <a:pPr lvl="0"/>
            <a:r>
              <a:rPr lang="en-US" dirty="0"/>
              <a:t>TITLE</a:t>
            </a:r>
          </a:p>
        </p:txBody>
      </p:sp>
      <p:sp>
        <p:nvSpPr>
          <p:cNvPr id="47"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altLang="ja-JP" sz="1100" b="1" dirty="0">
                <a:solidFill>
                  <a:schemeClr val="bg1"/>
                </a:solidFill>
                <a:latin typeface="Calibri" charset="0"/>
              </a:rPr>
              <a:t>EPIC |</a:t>
            </a:r>
            <a:r>
              <a:rPr lang="en-US" altLang="ja-JP" sz="1100" dirty="0">
                <a:solidFill>
                  <a:schemeClr val="bg1"/>
                </a:solidFill>
                <a:latin typeface="Calibri" charset="0"/>
              </a:rPr>
              <a:t> ENTERPRISE OPPORTUNITIES IN POP CULTURE</a:t>
            </a:r>
            <a:endParaRPr kumimoji="1" lang="ja-JP" altLang="en-US" sz="1100" dirty="0">
              <a:solidFill>
                <a:schemeClr val="bg1"/>
              </a:solidFill>
              <a:latin typeface="Calibri" charset="0"/>
            </a:endParaRPr>
          </a:p>
        </p:txBody>
      </p:sp>
      <p:sp>
        <p:nvSpPr>
          <p:cNvPr id="48" name="Picture Placeholder 2"/>
          <p:cNvSpPr>
            <a:spLocks noGrp="1"/>
          </p:cNvSpPr>
          <p:nvPr>
            <p:ph type="pic" sz="quarter" idx="24"/>
          </p:nvPr>
        </p:nvSpPr>
        <p:spPr>
          <a:xfrm flipH="1">
            <a:off x="-26281" y="0"/>
            <a:ext cx="6413499" cy="6879191"/>
          </a:xfrm>
          <a:custGeom>
            <a:avLst/>
            <a:gdLst>
              <a:gd name="connsiteX0" fmla="*/ 0 w 3060700"/>
              <a:gd name="connsiteY0" fmla="*/ 0 h 4427537"/>
              <a:gd name="connsiteX1" fmla="*/ 3060700 w 3060700"/>
              <a:gd name="connsiteY1" fmla="*/ 0 h 4427537"/>
              <a:gd name="connsiteX2" fmla="*/ 3060700 w 3060700"/>
              <a:gd name="connsiteY2" fmla="*/ 4427537 h 4427537"/>
              <a:gd name="connsiteX3" fmla="*/ 0 w 3060700"/>
              <a:gd name="connsiteY3" fmla="*/ 4427537 h 4427537"/>
              <a:gd name="connsiteX4" fmla="*/ 0 w 3060700"/>
              <a:gd name="connsiteY4" fmla="*/ 0 h 4427537"/>
              <a:gd name="connsiteX0" fmla="*/ 2570921 w 5631621"/>
              <a:gd name="connsiteY0" fmla="*/ 0 h 6123816"/>
              <a:gd name="connsiteX1" fmla="*/ 5631621 w 5631621"/>
              <a:gd name="connsiteY1" fmla="*/ 0 h 6123816"/>
              <a:gd name="connsiteX2" fmla="*/ 5631621 w 5631621"/>
              <a:gd name="connsiteY2" fmla="*/ 4427537 h 6123816"/>
              <a:gd name="connsiteX3" fmla="*/ 0 w 5631621"/>
              <a:gd name="connsiteY3" fmla="*/ 6123816 h 6123816"/>
              <a:gd name="connsiteX4" fmla="*/ 2570921 w 5631621"/>
              <a:gd name="connsiteY4" fmla="*/ 0 h 6123816"/>
              <a:gd name="connsiteX0" fmla="*/ 2570921 w 6413499"/>
              <a:gd name="connsiteY0" fmla="*/ 0 h 6123816"/>
              <a:gd name="connsiteX1" fmla="*/ 5631621 w 6413499"/>
              <a:gd name="connsiteY1" fmla="*/ 0 h 6123816"/>
              <a:gd name="connsiteX2" fmla="*/ 6413499 w 6413499"/>
              <a:gd name="connsiteY2" fmla="*/ 6123815 h 6123816"/>
              <a:gd name="connsiteX3" fmla="*/ 0 w 6413499"/>
              <a:gd name="connsiteY3" fmla="*/ 6123816 h 6123816"/>
              <a:gd name="connsiteX4" fmla="*/ 2570921 w 6413499"/>
              <a:gd name="connsiteY4" fmla="*/ 0 h 6123816"/>
              <a:gd name="connsiteX0" fmla="*/ 2570921 w 6413499"/>
              <a:gd name="connsiteY0" fmla="*/ 781879 h 6905695"/>
              <a:gd name="connsiteX1" fmla="*/ 6400248 w 6413499"/>
              <a:gd name="connsiteY1" fmla="*/ 0 h 6905695"/>
              <a:gd name="connsiteX2" fmla="*/ 6413499 w 6413499"/>
              <a:gd name="connsiteY2" fmla="*/ 6905694 h 6905695"/>
              <a:gd name="connsiteX3" fmla="*/ 0 w 6413499"/>
              <a:gd name="connsiteY3" fmla="*/ 6905695 h 6905695"/>
              <a:gd name="connsiteX4" fmla="*/ 2570921 w 6413499"/>
              <a:gd name="connsiteY4" fmla="*/ 781879 h 6905695"/>
              <a:gd name="connsiteX0" fmla="*/ 2504660 w 6413499"/>
              <a:gd name="connsiteY0" fmla="*/ 53009 h 6905695"/>
              <a:gd name="connsiteX1" fmla="*/ 6400248 w 6413499"/>
              <a:gd name="connsiteY1" fmla="*/ 0 h 6905695"/>
              <a:gd name="connsiteX2" fmla="*/ 6413499 w 6413499"/>
              <a:gd name="connsiteY2" fmla="*/ 6905694 h 6905695"/>
              <a:gd name="connsiteX3" fmla="*/ 0 w 6413499"/>
              <a:gd name="connsiteY3" fmla="*/ 6905695 h 6905695"/>
              <a:gd name="connsiteX4" fmla="*/ 2504660 w 6413499"/>
              <a:gd name="connsiteY4" fmla="*/ 53009 h 6905695"/>
              <a:gd name="connsiteX0" fmla="*/ 2504660 w 6413499"/>
              <a:gd name="connsiteY0" fmla="*/ 26505 h 6879191"/>
              <a:gd name="connsiteX1" fmla="*/ 6400248 w 6413499"/>
              <a:gd name="connsiteY1" fmla="*/ 0 h 6879191"/>
              <a:gd name="connsiteX2" fmla="*/ 6413499 w 6413499"/>
              <a:gd name="connsiteY2" fmla="*/ 6879190 h 6879191"/>
              <a:gd name="connsiteX3" fmla="*/ 0 w 6413499"/>
              <a:gd name="connsiteY3" fmla="*/ 6879191 h 6879191"/>
              <a:gd name="connsiteX4" fmla="*/ 2504660 w 6413499"/>
              <a:gd name="connsiteY4" fmla="*/ 26505 h 68791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13499" h="6879191">
                <a:moveTo>
                  <a:pt x="2504660" y="26505"/>
                </a:moveTo>
                <a:lnTo>
                  <a:pt x="6400248" y="0"/>
                </a:lnTo>
                <a:lnTo>
                  <a:pt x="6413499" y="6879190"/>
                </a:lnTo>
                <a:lnTo>
                  <a:pt x="0" y="6879191"/>
                </a:lnTo>
                <a:lnTo>
                  <a:pt x="2504660" y="26505"/>
                </a:lnTo>
                <a:close/>
              </a:path>
            </a:pathLst>
          </a:custGeom>
        </p:spPr>
        <p:txBody>
          <a:bodyPr/>
          <a:lstStyle>
            <a:lvl1pPr marL="0" indent="0" algn="ctr">
              <a:buNone/>
              <a:defRPr>
                <a:solidFill>
                  <a:srgbClr val="4D4D4C"/>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here </a:t>
            </a:r>
          </a:p>
          <a:p>
            <a:r>
              <a:rPr lang="en-US" dirty="0"/>
              <a:t>to add photo</a:t>
            </a:r>
          </a:p>
        </p:txBody>
      </p:sp>
      <p:sp>
        <p:nvSpPr>
          <p:cNvPr id="49" name="テキスト プレースホルダー 36"/>
          <p:cNvSpPr txBox="1">
            <a:spLocks/>
          </p:cNvSpPr>
          <p:nvPr userDrawn="1"/>
        </p:nvSpPr>
        <p:spPr bwMode="auto">
          <a:xfrm>
            <a:off x="810668" y="6441607"/>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altLang="ja-JP" sz="1100" b="1" dirty="0">
                <a:solidFill>
                  <a:schemeClr val="bg1"/>
                </a:solidFill>
                <a:latin typeface="Calibri" charset="0"/>
              </a:rPr>
              <a:t>EPIC |</a:t>
            </a:r>
            <a:r>
              <a:rPr lang="en-US" altLang="ja-JP" sz="1100" dirty="0">
                <a:solidFill>
                  <a:schemeClr val="bg1"/>
                </a:solidFill>
                <a:latin typeface="Calibri" charset="0"/>
              </a:rPr>
              <a:t> ENTERPRISE OPPORTUNITIES IN POP CULTURE</a:t>
            </a:r>
            <a:endParaRPr kumimoji="1" lang="ja-JP" altLang="en-US" sz="1100" dirty="0">
              <a:solidFill>
                <a:schemeClr val="bg1"/>
              </a:solidFill>
              <a:latin typeface="Calibri" charset="0"/>
            </a:endParaRPr>
          </a:p>
        </p:txBody>
      </p:sp>
    </p:spTree>
    <p:extLst>
      <p:ext uri="{BB962C8B-B14F-4D97-AF65-F5344CB8AC3E}">
        <p14:creationId xmlns:p14="http://schemas.microsoft.com/office/powerpoint/2010/main" val="10646198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9674933-F2B1-8A48-B5FC-18445F691229}" type="datetimeFigureOut">
              <a:rPr lang="en-US" smtClean="0"/>
              <a:t>9/29/2020</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3F4CC3-3726-6A40-B89F-F0B2541AE1A6}" type="slidenum">
              <a:rPr lang="en-US" smtClean="0"/>
              <a:t>‹#›</a:t>
            </a:fld>
            <a:endParaRPr lang="en-US" dirty="0"/>
          </a:p>
        </p:txBody>
      </p:sp>
    </p:spTree>
    <p:extLst>
      <p:ext uri="{BB962C8B-B14F-4D97-AF65-F5344CB8AC3E}">
        <p14:creationId xmlns:p14="http://schemas.microsoft.com/office/powerpoint/2010/main" val="76914611"/>
      </p:ext>
    </p:extLst>
  </p:cSld>
  <p:clrMap bg1="lt1" tx1="dk1" bg2="lt2" tx2="dk2" accent1="accent1" accent2="accent2" accent3="accent3" accent4="accent4" accent5="accent5" accent6="accent6" hlink="hlink" folHlink="folHlink"/>
  <p:sldLayoutIdLst>
    <p:sldLayoutId id="2147483674" r:id="rId1"/>
    <p:sldLayoutId id="2147483676" r:id="rId2"/>
    <p:sldLayoutId id="2147483675" r:id="rId3"/>
    <p:sldLayoutId id="2147483649" r:id="rId4"/>
    <p:sldLayoutId id="2147483651" r:id="rId5"/>
    <p:sldLayoutId id="2147483652" r:id="rId6"/>
    <p:sldLayoutId id="2147483650" r:id="rId7"/>
    <p:sldLayoutId id="2147483655" r:id="rId8"/>
    <p:sldLayoutId id="2147483658" r:id="rId9"/>
    <p:sldLayoutId id="2147483653" r:id="rId10"/>
    <p:sldLayoutId id="2147483654" r:id="rId11"/>
    <p:sldLayoutId id="2147483657" r:id="rId12"/>
    <p:sldLayoutId id="2147483660" r:id="rId13"/>
    <p:sldLayoutId id="2147483661" r:id="rId14"/>
    <p:sldLayoutId id="2147483659" r:id="rId15"/>
    <p:sldLayoutId id="2147483656" r:id="rId16"/>
    <p:sldLayoutId id="2147483677" r:id="rId17"/>
    <p:sldLayoutId id="2147483679" r:id="rId18"/>
    <p:sldLayoutId id="2147483680" r:id="rId1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hyperlink" Target="https://entrepreneurhandbook.co.uk/creating-a-website/" TargetMode="Externa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hyperlink" Target="https://entrepreneurhandbook.co.uk/ecommerce-website/" TargetMode="Externa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3.pn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hyperlink" Target="http://blog.etsy.com/en/2010/fan-art-and-fair-use-one-truth-and-five-myths/" TargetMode="External"/><Relationship Id="rId2" Type="http://schemas.openxmlformats.org/officeDocument/2006/relationships/hyperlink" Target="https://www.polygon.com/2018/9/11/17843664/copyright-directive-europian-union-parliament-explained-internet-article-13-youtube-fair-use#targetText=Stanford%20Law%20defines%20fair%20use,permission%20from%20the%20copyright%20owner." TargetMode="External"/><Relationship Id="rId1" Type="http://schemas.openxmlformats.org/officeDocument/2006/relationships/slideLayout" Target="../slideLayouts/slideLayout12.xml"/><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png"/><Relationship Id="rId1" Type="http://schemas.openxmlformats.org/officeDocument/2006/relationships/slideLayout" Target="../slideLayouts/slideLayout17.xml"/><Relationship Id="rId4" Type="http://schemas.openxmlformats.org/officeDocument/2006/relationships/hyperlink" Target="https://www.vibrationsadda.com/" TargetMode="Externa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0.xml.rels><?xml version="1.0" encoding="UTF-8" standalone="yes"?>
<Relationships xmlns="http://schemas.openxmlformats.org/package/2006/relationships"><Relationship Id="rId3" Type="http://schemas.openxmlformats.org/officeDocument/2006/relationships/hyperlink" Target="http://www.epicopportunities.eu/" TargetMode="External"/><Relationship Id="rId2" Type="http://schemas.openxmlformats.org/officeDocument/2006/relationships/hyperlink" Target="https://www.facebook.com/EPICopportunties/" TargetMode="External"/><Relationship Id="rId1" Type="http://schemas.openxmlformats.org/officeDocument/2006/relationships/slideLayout" Target="../slideLayouts/slideLayout16.xml"/><Relationship Id="rId5" Type="http://schemas.openxmlformats.org/officeDocument/2006/relationships/image" Target="../media/image25.png"/><Relationship Id="rId4" Type="http://schemas.openxmlformats.org/officeDocument/2006/relationships/image" Target="../media/image24.png"/></Relationships>
</file>

<file path=ppt/slides/_rels/slide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hyperlink" Target="https://quickbooks.intuit.com/r/business-development/how-to-test-market-your-big-idea-on-a-small-scale/" TargetMode="External"/><Relationship Id="rId2" Type="http://schemas.openxmlformats.org/officeDocument/2006/relationships/hyperlink" Target="https://mindmapsunleashed.com/how-to-mind-map-with-tony-buzan" TargetMode="Externa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hyperlink" Target="https://www.survata.com/" TargetMode="External"/><Relationship Id="rId1" Type="http://schemas.openxmlformats.org/officeDocument/2006/relationships/slideLayout" Target="../slideLayouts/slideLayout12.xml"/><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hyperlink" Target="https://www.surveymonkey.com/r/?sm=5bKRUW8HQ7QE3ZCON0itZWmT1%2fg3vws%2fmZCQ5bmiwOU%3d" TargetMode="External"/><Relationship Id="rId1" Type="http://schemas.openxmlformats.org/officeDocument/2006/relationships/slideLayout" Target="../slideLayouts/slideLayout12.xml"/><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hyperlink" Target="https://quickbooks.intuit.com/r/marketing/7-best-practices-for-customer-satisfaction-surveys/" TargetMode="Externa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rot="353497">
            <a:off x="-6257" y="686084"/>
            <a:ext cx="4954234" cy="743199"/>
          </a:xfrm>
        </p:spPr>
        <p:txBody>
          <a:bodyPr>
            <a:normAutofit/>
          </a:bodyPr>
          <a:lstStyle/>
          <a:p>
            <a:r>
              <a:rPr lang="pl-PL" dirty="0"/>
              <a:t>Moduł</a:t>
            </a:r>
            <a:r>
              <a:rPr lang="en-US" dirty="0"/>
              <a:t> 2 (</a:t>
            </a:r>
            <a:r>
              <a:rPr lang="pl-PL" dirty="0"/>
              <a:t>Część</a:t>
            </a:r>
            <a:r>
              <a:rPr lang="en-US" dirty="0"/>
              <a:t> </a:t>
            </a:r>
            <a:r>
              <a:rPr lang="pl-PL" dirty="0"/>
              <a:t>3</a:t>
            </a:r>
            <a:r>
              <a:rPr lang="en-US" dirty="0"/>
              <a:t>)</a:t>
            </a:r>
          </a:p>
        </p:txBody>
      </p:sp>
      <p:sp>
        <p:nvSpPr>
          <p:cNvPr id="7" name="Text Placeholder 6"/>
          <p:cNvSpPr>
            <a:spLocks noGrp="1"/>
          </p:cNvSpPr>
          <p:nvPr>
            <p:ph type="body" sz="quarter" idx="23"/>
          </p:nvPr>
        </p:nvSpPr>
        <p:spPr>
          <a:xfrm>
            <a:off x="152400" y="2655371"/>
            <a:ext cx="3397623" cy="3056683"/>
          </a:xfrm>
        </p:spPr>
        <p:txBody>
          <a:bodyPr/>
          <a:lstStyle/>
          <a:p>
            <a:pPr algn="ctr"/>
            <a:r>
              <a:rPr lang="pl-PL" sz="3600" b="1" dirty="0"/>
              <a:t>Identyfikacja</a:t>
            </a:r>
            <a:br>
              <a:rPr lang="pl-PL" sz="3600" b="1" dirty="0"/>
            </a:br>
            <a:r>
              <a:rPr lang="pl-PL" sz="3600" b="1" dirty="0"/>
              <a:t>i Analiza Pomysłów Na Biznes </a:t>
            </a:r>
            <a:br>
              <a:rPr lang="pl-PL" sz="3600" b="1" dirty="0"/>
            </a:br>
            <a:r>
              <a:rPr lang="pl-PL" sz="3600" b="1" dirty="0"/>
              <a:t>w Kulturze Popularnej</a:t>
            </a:r>
            <a:endParaRPr lang="en-US" sz="3600" b="1" dirty="0"/>
          </a:p>
        </p:txBody>
      </p:sp>
      <p:sp>
        <p:nvSpPr>
          <p:cNvPr id="8" name="Text Placeholder 7"/>
          <p:cNvSpPr>
            <a:spLocks noGrp="1"/>
          </p:cNvSpPr>
          <p:nvPr>
            <p:ph type="body" sz="quarter" idx="24"/>
          </p:nvPr>
        </p:nvSpPr>
        <p:spPr>
          <a:xfrm rot="353497">
            <a:off x="-15958" y="1688897"/>
            <a:ext cx="4388578" cy="743199"/>
          </a:xfrm>
        </p:spPr>
        <p:txBody>
          <a:bodyPr>
            <a:normAutofit fontScale="70000" lnSpcReduction="20000"/>
          </a:bodyPr>
          <a:lstStyle/>
          <a:p>
            <a:r>
              <a:rPr lang="pl-PL" dirty="0"/>
              <a:t>Przejmowanie Inicjatywy</a:t>
            </a:r>
            <a:endParaRPr lang="en-US" dirty="0"/>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12717" y="1205948"/>
            <a:ext cx="5404239" cy="5652052"/>
          </a:xfrm>
          <a:prstGeom prst="rect">
            <a:avLst/>
          </a:prstGeom>
        </p:spPr>
      </p:pic>
    </p:spTree>
    <p:extLst>
      <p:ext uri="{BB962C8B-B14F-4D97-AF65-F5344CB8AC3E}">
        <p14:creationId xmlns:p14="http://schemas.microsoft.com/office/powerpoint/2010/main" val="41161728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454116C-0432-4333-A4E5-CE75CEDD503C}"/>
              </a:ext>
            </a:extLst>
          </p:cNvPr>
          <p:cNvSpPr>
            <a:spLocks noGrp="1"/>
          </p:cNvSpPr>
          <p:nvPr>
            <p:ph type="body" sz="quarter" idx="10"/>
          </p:nvPr>
        </p:nvSpPr>
        <p:spPr>
          <a:xfrm rot="285998">
            <a:off x="394963" y="785896"/>
            <a:ext cx="5664057" cy="716025"/>
          </a:xfrm>
        </p:spPr>
        <p:txBody>
          <a:bodyPr>
            <a:normAutofit/>
          </a:bodyPr>
          <a:lstStyle/>
          <a:p>
            <a:r>
              <a:rPr lang="pl-PL" sz="3200" b="1" dirty="0"/>
              <a:t>Sprawdź Rynek Docelowy</a:t>
            </a:r>
            <a:endParaRPr lang="en-IE" sz="3200" b="1" dirty="0"/>
          </a:p>
        </p:txBody>
      </p:sp>
      <p:sp>
        <p:nvSpPr>
          <p:cNvPr id="3" name="Text Placeholder 2">
            <a:extLst>
              <a:ext uri="{FF2B5EF4-FFF2-40B4-BE49-F238E27FC236}">
                <a16:creationId xmlns:a16="http://schemas.microsoft.com/office/drawing/2014/main" id="{2D64744A-059A-4790-BFD7-5F8FE7DC8D74}"/>
              </a:ext>
            </a:extLst>
          </p:cNvPr>
          <p:cNvSpPr>
            <a:spLocks noGrp="1"/>
          </p:cNvSpPr>
          <p:nvPr>
            <p:ph type="body" sz="quarter" idx="20"/>
          </p:nvPr>
        </p:nvSpPr>
        <p:spPr>
          <a:xfrm>
            <a:off x="588062" y="1620446"/>
            <a:ext cx="10959773" cy="4169140"/>
          </a:xfrm>
        </p:spPr>
        <p:txBody>
          <a:bodyPr/>
          <a:lstStyle/>
          <a:p>
            <a:pPr marL="0" indent="0" fontAlgn="base">
              <a:buNone/>
            </a:pPr>
            <a:r>
              <a:rPr lang="pl-PL" sz="3200" b="1" dirty="0">
                <a:solidFill>
                  <a:srgbClr val="DA2128"/>
                </a:solidFill>
              </a:rPr>
              <a:t>Przeprowadź Test Beta</a:t>
            </a:r>
            <a:endParaRPr lang="en-IE" sz="3200" b="1" dirty="0">
              <a:solidFill>
                <a:srgbClr val="DA2128"/>
              </a:solidFill>
            </a:endParaRPr>
          </a:p>
          <a:p>
            <a:pPr marL="0" indent="0" fontAlgn="base">
              <a:buNone/>
            </a:pPr>
            <a:r>
              <a:rPr lang="pl-PL" dirty="0"/>
              <a:t>Test beta to próbne wypuszczenie swojego produktu na rynek docelowy. Próbny start ma sprawdzić, w jaki sposób rynek zareaguje na pojawienie się twojego produktu, pozwoli też zebrać informacje o ewentualnych usterkach lub niedoskonałościach </a:t>
            </a:r>
            <a:br>
              <a:rPr lang="pl-PL" dirty="0"/>
            </a:br>
            <a:r>
              <a:rPr lang="pl-PL" dirty="0"/>
              <a:t>i przygotować się na właściwą premierę produktu. Należy dopilnować, aby produkt jak najlepiej odpowiadał wersji ostatecznej, tak aby klienci mogli doświadczyć twojej wizji. Ważne jest, aby użytkownicy korzystający z twojego produktu, robili to przez 4 do 6 tygodni, aby można było zebrać jak najdokładniejsze dane. Tego rodzaju testy przeprowadza się zwykle na krótko przed startem produktu, aby można było wyłapać ewentualne wady i je poprawić oraz uzyskać informacje, w jaki sposób klienci korzystają z naszego produktu.</a:t>
            </a:r>
            <a:endParaRPr lang="en-IE" dirty="0"/>
          </a:p>
          <a:p>
            <a:endParaRPr lang="en-IE" dirty="0"/>
          </a:p>
        </p:txBody>
      </p:sp>
    </p:spTree>
    <p:extLst>
      <p:ext uri="{BB962C8B-B14F-4D97-AF65-F5344CB8AC3E}">
        <p14:creationId xmlns:p14="http://schemas.microsoft.com/office/powerpoint/2010/main" val="19503895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9410916A-CD3F-4FEF-818A-1505870BB28A}"/>
              </a:ext>
            </a:extLst>
          </p:cNvPr>
          <p:cNvSpPr>
            <a:spLocks noGrp="1"/>
          </p:cNvSpPr>
          <p:nvPr>
            <p:ph type="body" sz="quarter" idx="10"/>
          </p:nvPr>
        </p:nvSpPr>
        <p:spPr>
          <a:xfrm rot="21375402">
            <a:off x="5930762" y="625780"/>
            <a:ext cx="6521716" cy="1026223"/>
          </a:xfrm>
        </p:spPr>
        <p:txBody>
          <a:bodyPr>
            <a:normAutofit/>
          </a:bodyPr>
          <a:lstStyle/>
          <a:p>
            <a:pPr>
              <a:lnSpc>
                <a:spcPct val="100000"/>
              </a:lnSpc>
              <a:spcBef>
                <a:spcPts val="0"/>
              </a:spcBef>
            </a:pPr>
            <a:r>
              <a:rPr lang="pl-PL" sz="2800" b="1" dirty="0"/>
              <a:t>Aktywność</a:t>
            </a:r>
            <a:r>
              <a:rPr lang="en-IE" sz="2800" b="1" dirty="0"/>
              <a:t>: </a:t>
            </a:r>
            <a:r>
              <a:rPr lang="pl-PL" sz="2800" b="1" dirty="0"/>
              <a:t>Badanie Rynku Docelowego</a:t>
            </a:r>
            <a:endParaRPr lang="en-IE" sz="2800" b="1" dirty="0"/>
          </a:p>
          <a:p>
            <a:pPr>
              <a:lnSpc>
                <a:spcPct val="100000"/>
              </a:lnSpc>
              <a:spcBef>
                <a:spcPts val="0"/>
              </a:spcBef>
            </a:pPr>
            <a:r>
              <a:rPr lang="pl-PL" sz="2600" dirty="0"/>
              <a:t>Stwórz niewielką stronę internetową</a:t>
            </a:r>
            <a:endParaRPr lang="en-IE" sz="2600" dirty="0"/>
          </a:p>
        </p:txBody>
      </p:sp>
      <p:sp>
        <p:nvSpPr>
          <p:cNvPr id="9" name="Text Placeholder 2">
            <a:extLst>
              <a:ext uri="{FF2B5EF4-FFF2-40B4-BE49-F238E27FC236}">
                <a16:creationId xmlns:a16="http://schemas.microsoft.com/office/drawing/2014/main" id="{E4D00E9A-EF58-4E07-8980-24BFB8467F38}"/>
              </a:ext>
            </a:extLst>
          </p:cNvPr>
          <p:cNvSpPr>
            <a:spLocks noGrp="1"/>
          </p:cNvSpPr>
          <p:nvPr>
            <p:ph type="body" sz="quarter" idx="20"/>
          </p:nvPr>
        </p:nvSpPr>
        <p:spPr>
          <a:xfrm>
            <a:off x="588062" y="1989852"/>
            <a:ext cx="10959773" cy="4169140"/>
          </a:xfrm>
        </p:spPr>
        <p:txBody>
          <a:bodyPr/>
          <a:lstStyle/>
          <a:p>
            <a:pPr marL="0" indent="0" fontAlgn="base">
              <a:buNone/>
            </a:pPr>
            <a:r>
              <a:rPr lang="pl-PL" sz="3000" b="1" dirty="0">
                <a:solidFill>
                  <a:srgbClr val="1268B3"/>
                </a:solidFill>
              </a:rPr>
              <a:t>Tworzenie strony startowej i prowadzenie kampanii przez emaile</a:t>
            </a:r>
            <a:endParaRPr lang="en-IE" sz="3000" b="1" dirty="0">
              <a:solidFill>
                <a:srgbClr val="1268B3"/>
              </a:solidFill>
            </a:endParaRPr>
          </a:p>
          <a:p>
            <a:pPr marL="0" indent="0" fontAlgn="base">
              <a:buNone/>
            </a:pPr>
            <a:r>
              <a:rPr lang="pl-PL" sz="2300" dirty="0"/>
              <a:t>Jeśli prowadzisz sprzedaż głównie online, najlepiej sprawdzi się ten test</a:t>
            </a:r>
            <a:r>
              <a:rPr lang="en-IE" sz="2300" dirty="0"/>
              <a:t>:</a:t>
            </a:r>
          </a:p>
          <a:p>
            <a:pPr marL="0" indent="0" fontAlgn="base">
              <a:buNone/>
            </a:pPr>
            <a:r>
              <a:rPr lang="pl-PL" sz="2300" b="1" dirty="0">
                <a:solidFill>
                  <a:srgbClr val="DA2128"/>
                </a:solidFill>
              </a:rPr>
              <a:t>Aktywność</a:t>
            </a:r>
            <a:r>
              <a:rPr lang="en-IE" sz="2300" dirty="0">
                <a:solidFill>
                  <a:schemeClr val="tx1">
                    <a:lumMod val="75000"/>
                    <a:lumOff val="25000"/>
                  </a:schemeClr>
                </a:solidFill>
              </a:rPr>
              <a:t>: </a:t>
            </a:r>
            <a:r>
              <a:rPr lang="pl-PL" sz="2300" dirty="0">
                <a:solidFill>
                  <a:schemeClr val="tx1">
                    <a:lumMod val="75000"/>
                    <a:lumOff val="25000"/>
                  </a:schemeClr>
                </a:solidFill>
                <a:hlinkClick r:id="rId2"/>
              </a:rPr>
              <a:t>Na szybko stwórz niewielką stronę internetową</a:t>
            </a:r>
            <a:r>
              <a:rPr lang="pl-PL" sz="2300" dirty="0">
                <a:solidFill>
                  <a:schemeClr val="tx1">
                    <a:lumMod val="75000"/>
                    <a:lumOff val="25000"/>
                  </a:schemeClr>
                </a:solidFill>
              </a:rPr>
              <a:t> </a:t>
            </a:r>
            <a:r>
              <a:rPr lang="en-IE" sz="2300" dirty="0"/>
              <a:t>(</a:t>
            </a:r>
            <a:r>
              <a:rPr lang="pl-PL" sz="2300" dirty="0"/>
              <a:t>jeśli nie masz doświadczenia, skorzystaj z </a:t>
            </a:r>
            <a:r>
              <a:rPr lang="pl-PL" sz="2300" dirty="0" err="1"/>
              <a:t>Wix</a:t>
            </a:r>
            <a:r>
              <a:rPr lang="en-IE" sz="2300" dirty="0"/>
              <a:t>).</a:t>
            </a:r>
          </a:p>
          <a:p>
            <a:pPr fontAlgn="base"/>
            <a:r>
              <a:rPr lang="pl-PL" sz="2300" dirty="0"/>
              <a:t>Strona powinna wyglądać profesjonalnie.</a:t>
            </a:r>
            <a:endParaRPr lang="en-IE" sz="2300" dirty="0"/>
          </a:p>
          <a:p>
            <a:pPr fontAlgn="base"/>
            <a:r>
              <a:rPr lang="pl-PL" sz="2300" dirty="0"/>
              <a:t>Wymień swoje usługi/produkty</a:t>
            </a:r>
            <a:r>
              <a:rPr lang="en-IE" sz="2300" dirty="0"/>
              <a:t>.</a:t>
            </a:r>
          </a:p>
          <a:p>
            <a:pPr fontAlgn="base"/>
            <a:r>
              <a:rPr lang="pl-PL" sz="2300" dirty="0"/>
              <a:t>Dodaj adres kontaktowy</a:t>
            </a:r>
            <a:r>
              <a:rPr lang="en-IE" sz="2300" dirty="0"/>
              <a:t>.</a:t>
            </a:r>
          </a:p>
          <a:p>
            <a:pPr fontAlgn="base"/>
            <a:r>
              <a:rPr lang="pl-PL" sz="2300" dirty="0"/>
              <a:t>Znajdź adresy kontaktowe potencjalnych klientów i przedstaw swoją ofertę</a:t>
            </a:r>
            <a:r>
              <a:rPr lang="en-IE" sz="2300" dirty="0"/>
              <a:t>.</a:t>
            </a:r>
          </a:p>
          <a:p>
            <a:r>
              <a:rPr lang="pl-PL" sz="2300" dirty="0"/>
              <a:t>Podtrzymaj komunikację i oceń czy dane osoby są zainteresowane, jeśli nie są, zapytaj </a:t>
            </a:r>
            <a:br>
              <a:rPr lang="pl-PL" sz="2300" dirty="0"/>
            </a:br>
            <a:r>
              <a:rPr lang="pl-PL" sz="2300" dirty="0"/>
              <a:t>o powody.</a:t>
            </a:r>
            <a:endParaRPr lang="en-IE" sz="2300" dirty="0"/>
          </a:p>
          <a:p>
            <a:endParaRPr lang="en-IE" dirty="0"/>
          </a:p>
        </p:txBody>
      </p:sp>
    </p:spTree>
    <p:extLst>
      <p:ext uri="{BB962C8B-B14F-4D97-AF65-F5344CB8AC3E}">
        <p14:creationId xmlns:p14="http://schemas.microsoft.com/office/powerpoint/2010/main" val="41733877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454116C-0432-4333-A4E5-CE75CEDD503C}"/>
              </a:ext>
            </a:extLst>
          </p:cNvPr>
          <p:cNvSpPr>
            <a:spLocks noGrp="1"/>
          </p:cNvSpPr>
          <p:nvPr>
            <p:ph type="body" sz="quarter" idx="10"/>
          </p:nvPr>
        </p:nvSpPr>
        <p:spPr/>
        <p:txBody>
          <a:bodyPr>
            <a:normAutofit/>
          </a:bodyPr>
          <a:lstStyle/>
          <a:p>
            <a:r>
              <a:rPr lang="pl-PL" sz="3200" b="1" dirty="0"/>
              <a:t>Sprawdź Rynek Docelowy</a:t>
            </a:r>
            <a:endParaRPr lang="en-IE" sz="3200" b="1" dirty="0"/>
          </a:p>
        </p:txBody>
      </p:sp>
      <p:sp>
        <p:nvSpPr>
          <p:cNvPr id="3" name="Text Placeholder 2">
            <a:extLst>
              <a:ext uri="{FF2B5EF4-FFF2-40B4-BE49-F238E27FC236}">
                <a16:creationId xmlns:a16="http://schemas.microsoft.com/office/drawing/2014/main" id="{2D64744A-059A-4790-BFD7-5F8FE7DC8D74}"/>
              </a:ext>
            </a:extLst>
          </p:cNvPr>
          <p:cNvSpPr>
            <a:spLocks noGrp="1"/>
          </p:cNvSpPr>
          <p:nvPr>
            <p:ph type="body" sz="quarter" idx="20"/>
          </p:nvPr>
        </p:nvSpPr>
        <p:spPr>
          <a:xfrm>
            <a:off x="588062" y="1620446"/>
            <a:ext cx="10959773" cy="4169140"/>
          </a:xfrm>
        </p:spPr>
        <p:txBody>
          <a:bodyPr/>
          <a:lstStyle/>
          <a:p>
            <a:pPr marL="0" indent="0" fontAlgn="base">
              <a:buNone/>
            </a:pPr>
            <a:r>
              <a:rPr lang="pl-PL" sz="3200" b="1" dirty="0">
                <a:solidFill>
                  <a:srgbClr val="DA2128"/>
                </a:solidFill>
              </a:rPr>
              <a:t>Stwórz Sklep Internetowy</a:t>
            </a:r>
            <a:endParaRPr lang="en-IE" sz="3200" b="1" dirty="0">
              <a:solidFill>
                <a:srgbClr val="DA2128"/>
              </a:solidFill>
            </a:endParaRPr>
          </a:p>
          <a:p>
            <a:pPr marL="0" indent="0" fontAlgn="base">
              <a:buNone/>
            </a:pPr>
            <a:r>
              <a:rPr lang="pl-PL" dirty="0"/>
              <a:t>Dla osób, które sprzedają produkty online</a:t>
            </a:r>
            <a:r>
              <a:rPr lang="en-IE" dirty="0"/>
              <a:t>:</a:t>
            </a:r>
          </a:p>
          <a:p>
            <a:pPr marL="0" indent="0" fontAlgn="base">
              <a:buNone/>
            </a:pPr>
            <a:r>
              <a:rPr lang="pl-PL" b="1" dirty="0">
                <a:solidFill>
                  <a:srgbClr val="DA2128"/>
                </a:solidFill>
              </a:rPr>
              <a:t>Aktywność</a:t>
            </a:r>
            <a:r>
              <a:rPr lang="en-IE" b="1" dirty="0">
                <a:solidFill>
                  <a:srgbClr val="DA2128"/>
                </a:solidFill>
              </a:rPr>
              <a:t>: </a:t>
            </a:r>
            <a:r>
              <a:rPr lang="pl-PL" dirty="0">
                <a:hlinkClick r:id="rId2"/>
              </a:rPr>
              <a:t>Stwórz na szybko stronę online </a:t>
            </a:r>
            <a:r>
              <a:rPr lang="en-IE" dirty="0"/>
              <a:t>(</a:t>
            </a:r>
            <a:r>
              <a:rPr lang="pl-PL" dirty="0"/>
              <a:t>dobrymi narzędziami są </a:t>
            </a:r>
            <a:r>
              <a:rPr lang="en-IE" dirty="0"/>
              <a:t>WordPress, Shopify </a:t>
            </a:r>
            <a:r>
              <a:rPr lang="pl-PL" dirty="0"/>
              <a:t>albo</a:t>
            </a:r>
            <a:r>
              <a:rPr lang="en-IE" dirty="0"/>
              <a:t> BigCommerce).</a:t>
            </a:r>
          </a:p>
          <a:p>
            <a:pPr fontAlgn="base"/>
            <a:r>
              <a:rPr lang="pl-PL" dirty="0"/>
              <a:t>Dodaj markę i zadbaj o profesjonalizm strony</a:t>
            </a:r>
            <a:r>
              <a:rPr lang="en-IE" dirty="0"/>
              <a:t>.</a:t>
            </a:r>
          </a:p>
          <a:p>
            <a:pPr fontAlgn="base"/>
            <a:r>
              <a:rPr lang="pl-PL" dirty="0"/>
              <a:t>Stwórz makietę grafiki dla swojej marki</a:t>
            </a:r>
            <a:r>
              <a:rPr lang="en-IE" dirty="0"/>
              <a:t>.</a:t>
            </a:r>
          </a:p>
          <a:p>
            <a:pPr fontAlgn="base"/>
            <a:r>
              <a:rPr lang="pl-PL" dirty="0"/>
              <a:t>Dodaj do tego dane kontaktowe.</a:t>
            </a:r>
            <a:endParaRPr lang="en-IE" dirty="0"/>
          </a:p>
          <a:p>
            <a:pPr fontAlgn="base"/>
            <a:r>
              <a:rPr lang="pl-PL" dirty="0"/>
              <a:t>Wykup na Facebooku reklamy za 25 Euro i zobacz ile osób w nie kliknie i jakie będzie zainteresowanie twoim produktem</a:t>
            </a:r>
            <a:r>
              <a:rPr lang="en-IE" dirty="0"/>
              <a:t>.</a:t>
            </a:r>
          </a:p>
          <a:p>
            <a:endParaRPr lang="en-IE" dirty="0"/>
          </a:p>
        </p:txBody>
      </p:sp>
    </p:spTree>
    <p:extLst>
      <p:ext uri="{BB962C8B-B14F-4D97-AF65-F5344CB8AC3E}">
        <p14:creationId xmlns:p14="http://schemas.microsoft.com/office/powerpoint/2010/main" val="30464644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454116C-0432-4333-A4E5-CE75CEDD503C}"/>
              </a:ext>
            </a:extLst>
          </p:cNvPr>
          <p:cNvSpPr>
            <a:spLocks noGrp="1"/>
          </p:cNvSpPr>
          <p:nvPr>
            <p:ph type="body" sz="quarter" idx="10"/>
          </p:nvPr>
        </p:nvSpPr>
        <p:spPr/>
        <p:txBody>
          <a:bodyPr/>
          <a:lstStyle/>
          <a:p>
            <a:r>
              <a:rPr lang="pl-PL" b="1" dirty="0"/>
              <a:t>Sprawdź Rynek Docelowy</a:t>
            </a:r>
            <a:endParaRPr lang="en-IE" b="1" dirty="0"/>
          </a:p>
        </p:txBody>
      </p:sp>
      <p:sp>
        <p:nvSpPr>
          <p:cNvPr id="3" name="Text Placeholder 2">
            <a:extLst>
              <a:ext uri="{FF2B5EF4-FFF2-40B4-BE49-F238E27FC236}">
                <a16:creationId xmlns:a16="http://schemas.microsoft.com/office/drawing/2014/main" id="{2D64744A-059A-4790-BFD7-5F8FE7DC8D74}"/>
              </a:ext>
            </a:extLst>
          </p:cNvPr>
          <p:cNvSpPr>
            <a:spLocks noGrp="1"/>
          </p:cNvSpPr>
          <p:nvPr>
            <p:ph type="body" sz="quarter" idx="20"/>
          </p:nvPr>
        </p:nvSpPr>
        <p:spPr>
          <a:xfrm>
            <a:off x="588064" y="1620446"/>
            <a:ext cx="5265982" cy="4169140"/>
          </a:xfrm>
        </p:spPr>
        <p:txBody>
          <a:bodyPr/>
          <a:lstStyle/>
          <a:p>
            <a:pPr marL="0" indent="0" fontAlgn="base">
              <a:buNone/>
            </a:pPr>
            <a:r>
              <a:rPr lang="pl-PL" sz="3200" b="1" dirty="0">
                <a:solidFill>
                  <a:srgbClr val="DA2128"/>
                </a:solidFill>
              </a:rPr>
              <a:t>Otwórz Stragan Na Rynku </a:t>
            </a:r>
            <a:br>
              <a:rPr lang="pl-PL" sz="3200" b="1" dirty="0">
                <a:solidFill>
                  <a:srgbClr val="DA2128"/>
                </a:solidFill>
              </a:rPr>
            </a:br>
            <a:r>
              <a:rPr lang="pl-PL" sz="3200" b="1" dirty="0">
                <a:solidFill>
                  <a:srgbClr val="DA2128"/>
                </a:solidFill>
              </a:rPr>
              <a:t>i Zacznij Sprzedaż </a:t>
            </a:r>
            <a:r>
              <a:rPr lang="en-IE" i="1" dirty="0">
                <a:solidFill>
                  <a:srgbClr val="DA2128"/>
                </a:solidFill>
              </a:rPr>
              <a:t>(</a:t>
            </a:r>
            <a:r>
              <a:rPr lang="pl-PL" i="1" dirty="0">
                <a:solidFill>
                  <a:srgbClr val="DA2128"/>
                </a:solidFill>
              </a:rPr>
              <a:t>Zobacz część </a:t>
            </a:r>
            <a:br>
              <a:rPr lang="pl-PL" i="1" dirty="0">
                <a:solidFill>
                  <a:srgbClr val="DA2128"/>
                </a:solidFill>
              </a:rPr>
            </a:br>
            <a:r>
              <a:rPr lang="pl-PL" i="1" dirty="0">
                <a:solidFill>
                  <a:srgbClr val="DA2128"/>
                </a:solidFill>
              </a:rPr>
              <a:t>o sklepach tymczasowych</a:t>
            </a:r>
            <a:r>
              <a:rPr lang="en-IE" i="1" dirty="0">
                <a:solidFill>
                  <a:srgbClr val="DA2128"/>
                </a:solidFill>
              </a:rPr>
              <a:t>)</a:t>
            </a:r>
          </a:p>
          <a:p>
            <a:pPr marL="0" indent="0" fontAlgn="base">
              <a:buNone/>
            </a:pPr>
            <a:r>
              <a:rPr lang="pl-PL" sz="2300" dirty="0"/>
              <a:t>Jeśli planujesz sprzedać fizyczny produkt </a:t>
            </a:r>
            <a:br>
              <a:rPr lang="pl-PL" sz="2300" dirty="0"/>
            </a:br>
            <a:r>
              <a:rPr lang="pl-PL" sz="2300" dirty="0"/>
              <a:t>i planujesz to robić bezpośrednio, wtedy najlepszą metodą jest przygotowanie </a:t>
            </a:r>
            <a:br>
              <a:rPr lang="pl-PL" sz="2300" dirty="0"/>
            </a:br>
            <a:r>
              <a:rPr lang="pl-PL" sz="2300" dirty="0"/>
              <a:t>swojego produktu i rezerwacja miejsca na targu lub na terenie festiwalu.</a:t>
            </a:r>
            <a:endParaRPr lang="en-IE" sz="2300" dirty="0"/>
          </a:p>
          <a:p>
            <a:pPr marL="0" indent="0" fontAlgn="base">
              <a:buNone/>
            </a:pPr>
            <a:r>
              <a:rPr lang="pl-PL" sz="2300" dirty="0"/>
              <a:t>Jeśli przedsięwzięcie będzie udane, możesz łatwo uzyskać od klientów opinie co się sprawdza, a co nie, natomiast jeśli jest to niewypał, możesz się zorientować jak obrócić to w sukces.</a:t>
            </a:r>
            <a:endParaRPr lang="en-IE" sz="2300" dirty="0"/>
          </a:p>
        </p:txBody>
      </p:sp>
      <p:pic>
        <p:nvPicPr>
          <p:cNvPr id="4" name="Picture 5" descr="A picture containing monitor, sitting, indoor, screen&#10;&#10;Description automatically generated">
            <a:extLst>
              <a:ext uri="{FF2B5EF4-FFF2-40B4-BE49-F238E27FC236}">
                <a16:creationId xmlns:a16="http://schemas.microsoft.com/office/drawing/2014/main" id="{1D584DC6-3B3F-4040-87B3-63BCC037AADA}"/>
              </a:ext>
            </a:extLst>
          </p:cNvPr>
          <p:cNvPicPr/>
          <p:nvPr/>
        </p:nvPicPr>
        <p:blipFill rotWithShape="1">
          <a:blip r:embed="rId2"/>
          <a:srcRect l="4792" t="12636" r="6089" b="14423"/>
          <a:stretch/>
        </p:blipFill>
        <p:spPr>
          <a:xfrm>
            <a:off x="5645056" y="2432014"/>
            <a:ext cx="6546944" cy="4169140"/>
          </a:xfrm>
          <a:prstGeom prst="rect">
            <a:avLst/>
          </a:prstGeom>
        </p:spPr>
      </p:pic>
      <p:pic>
        <p:nvPicPr>
          <p:cNvPr id="6" name="Picture 2" descr="Image result for pop culture at market">
            <a:extLst>
              <a:ext uri="{FF2B5EF4-FFF2-40B4-BE49-F238E27FC236}">
                <a16:creationId xmlns:a16="http://schemas.microsoft.com/office/drawing/2014/main" id="{64DDDA7A-778F-43C8-A56C-205DEF3C200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58818" y="2750118"/>
            <a:ext cx="4919420" cy="3074638"/>
          </a:xfrm>
          <a:prstGeom prst="rect">
            <a:avLst/>
          </a:prstGeom>
          <a:ln>
            <a:noFill/>
          </a:ln>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932015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454116C-0432-4333-A4E5-CE75CEDD503C}"/>
              </a:ext>
            </a:extLst>
          </p:cNvPr>
          <p:cNvSpPr>
            <a:spLocks noGrp="1"/>
          </p:cNvSpPr>
          <p:nvPr>
            <p:ph type="body" sz="quarter" idx="10"/>
          </p:nvPr>
        </p:nvSpPr>
        <p:spPr/>
        <p:txBody>
          <a:bodyPr>
            <a:normAutofit/>
          </a:bodyPr>
          <a:lstStyle/>
          <a:p>
            <a:r>
              <a:rPr lang="pl-PL" sz="3200" b="1" dirty="0"/>
              <a:t>Sprawdź Rynek Docelowy</a:t>
            </a:r>
            <a:endParaRPr lang="en-IE" sz="3200" b="1" dirty="0"/>
          </a:p>
        </p:txBody>
      </p:sp>
      <p:sp>
        <p:nvSpPr>
          <p:cNvPr id="3" name="Text Placeholder 2">
            <a:extLst>
              <a:ext uri="{FF2B5EF4-FFF2-40B4-BE49-F238E27FC236}">
                <a16:creationId xmlns:a16="http://schemas.microsoft.com/office/drawing/2014/main" id="{2D64744A-059A-4790-BFD7-5F8FE7DC8D74}"/>
              </a:ext>
            </a:extLst>
          </p:cNvPr>
          <p:cNvSpPr>
            <a:spLocks noGrp="1"/>
          </p:cNvSpPr>
          <p:nvPr>
            <p:ph type="body" sz="quarter" idx="20"/>
          </p:nvPr>
        </p:nvSpPr>
        <p:spPr>
          <a:xfrm>
            <a:off x="588064" y="1620446"/>
            <a:ext cx="5166510" cy="4169140"/>
          </a:xfrm>
        </p:spPr>
        <p:txBody>
          <a:bodyPr/>
          <a:lstStyle/>
          <a:p>
            <a:pPr marL="0" indent="0" fontAlgn="base">
              <a:buNone/>
            </a:pPr>
            <a:r>
              <a:rPr lang="pl-PL" sz="3200" b="1" dirty="0">
                <a:solidFill>
                  <a:srgbClr val="DA2128"/>
                </a:solidFill>
              </a:rPr>
              <a:t>Prawna Strona Własności Intelektualnej</a:t>
            </a:r>
            <a:endParaRPr lang="en-IE" i="1" dirty="0">
              <a:solidFill>
                <a:srgbClr val="DA2128"/>
              </a:solidFill>
            </a:endParaRPr>
          </a:p>
          <a:p>
            <a:pPr marL="0" indent="0" fontAlgn="base">
              <a:buNone/>
            </a:pPr>
            <a:r>
              <a:rPr lang="pl-PL" dirty="0"/>
              <a:t>Należy zaznaczyć, że każdy kto chce działać na tym rynku, powinien sprawdzić czy jego produkt nie narusza jakichś praw autorskich. Choć prawo </a:t>
            </a:r>
            <a:r>
              <a:rPr lang="en-IE" dirty="0">
                <a:hlinkClick r:id="rId2"/>
              </a:rPr>
              <a:t>Fair Use </a:t>
            </a:r>
            <a:r>
              <a:rPr lang="pl-PL" dirty="0"/>
              <a:t>nieraz chroni artystę używającego materiałów objętych tym prawem, warto jest dokładnie zapoznać się z prawem nim zaczniemy czerpać zyski ze sprzedaży produktu. Więcej</a:t>
            </a:r>
            <a:br>
              <a:rPr lang="pl-PL" dirty="0"/>
            </a:br>
            <a:r>
              <a:rPr lang="pl-PL" dirty="0"/>
              <a:t>o Fan Arcie i Fair </a:t>
            </a:r>
            <a:r>
              <a:rPr lang="pl-PL" dirty="0" err="1"/>
              <a:t>Use</a:t>
            </a:r>
            <a:r>
              <a:rPr lang="pl-PL" dirty="0"/>
              <a:t> dowiesz się stąd </a:t>
            </a:r>
            <a:r>
              <a:rPr lang="en-IE" dirty="0">
                <a:hlinkClick r:id="rId3"/>
              </a:rPr>
              <a:t>Etsy blog post</a:t>
            </a:r>
            <a:r>
              <a:rPr lang="pl-PL" dirty="0"/>
              <a:t>.</a:t>
            </a:r>
            <a:endParaRPr lang="en-IE" dirty="0"/>
          </a:p>
        </p:txBody>
      </p:sp>
      <p:pic>
        <p:nvPicPr>
          <p:cNvPr id="28674" name="Picture 2" descr="Image result for intellectual property legal issues">
            <a:extLst>
              <a:ext uri="{FF2B5EF4-FFF2-40B4-BE49-F238E27FC236}">
                <a16:creationId xmlns:a16="http://schemas.microsoft.com/office/drawing/2014/main" id="{A55D4CCE-9D1C-47A9-8470-5490C227AEB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37427" y="2233170"/>
            <a:ext cx="5086350" cy="33909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4537941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BA630EC-490F-4DCB-8532-133F9BC90133}"/>
              </a:ext>
            </a:extLst>
          </p:cNvPr>
          <p:cNvSpPr>
            <a:spLocks noGrp="1"/>
          </p:cNvSpPr>
          <p:nvPr>
            <p:ph type="body" sz="quarter" idx="10"/>
          </p:nvPr>
        </p:nvSpPr>
        <p:spPr/>
        <p:txBody>
          <a:bodyPr/>
          <a:lstStyle/>
          <a:p>
            <a:r>
              <a:rPr lang="pl-PL" b="1" dirty="0"/>
              <a:t>Testowanie - Cena</a:t>
            </a:r>
            <a:endParaRPr lang="en-IE" b="1" dirty="0"/>
          </a:p>
        </p:txBody>
      </p:sp>
      <p:sp>
        <p:nvSpPr>
          <p:cNvPr id="3" name="Text Placeholder 2">
            <a:extLst>
              <a:ext uri="{FF2B5EF4-FFF2-40B4-BE49-F238E27FC236}">
                <a16:creationId xmlns:a16="http://schemas.microsoft.com/office/drawing/2014/main" id="{1288E494-2152-445B-928F-A2E5C13218D7}"/>
              </a:ext>
            </a:extLst>
          </p:cNvPr>
          <p:cNvSpPr>
            <a:spLocks noGrp="1"/>
          </p:cNvSpPr>
          <p:nvPr>
            <p:ph type="body" sz="quarter" idx="20"/>
          </p:nvPr>
        </p:nvSpPr>
        <p:spPr>
          <a:xfrm>
            <a:off x="658268" y="1872417"/>
            <a:ext cx="11007259" cy="4169140"/>
          </a:xfrm>
        </p:spPr>
        <p:txBody>
          <a:bodyPr/>
          <a:lstStyle/>
          <a:p>
            <a:pPr marL="0" indent="0">
              <a:buNone/>
            </a:pPr>
            <a:r>
              <a:rPr lang="pl-PL" sz="3200" b="1" dirty="0">
                <a:solidFill>
                  <a:srgbClr val="DA2128"/>
                </a:solidFill>
              </a:rPr>
              <a:t>Kiedy Jesteś Gotów do Działania</a:t>
            </a:r>
            <a:br>
              <a:rPr lang="en-IE" dirty="0"/>
            </a:br>
            <a:r>
              <a:rPr lang="pl-PL" dirty="0"/>
              <a:t>Kiedy zaczynasz swoją działalność pamiętaj, żeby dostosować swój model sprzedaży do oczekiwań rynku. Twoja strategii sprzedaży powinna uwzględniać rozwiniętą sieć dystrybucji. Twoja cena powinna być dostosowana do twojej pozycji na rynku, a także do ceny u twoich najbliższych rywali. Wysoka cena przeznaczona jest dla produktów ponadprzeciętnych, których wartość usprawiedliwia różnicę w cenie do produktów oferowanych przez konkurencję. Zaletą działalności indywidualnej jest to, że można regulować cenę wedle uznania, więc jeśli obecna struktura nie działa, zmień ją. Ponieważ nie można podwyższać ceny, doradzamy zacząć od wysokiej ceny i wtedy ją obniżyć. Sprzedając przez Internet należy brać pod uwagę wydatki na reklamy</a:t>
            </a:r>
            <a:br>
              <a:rPr lang="pl-PL" dirty="0"/>
            </a:br>
            <a:r>
              <a:rPr lang="pl-PL" dirty="0"/>
              <a:t>i przyciąganie klientów. Przy sprzedaży fizycznej lepiej jest sięgnąć po osoby mające</a:t>
            </a:r>
            <a:br>
              <a:rPr lang="pl-PL" dirty="0"/>
            </a:br>
            <a:r>
              <a:rPr lang="pl-PL" dirty="0"/>
              <a:t>w tej dziedzinie doświadczenie.</a:t>
            </a:r>
            <a:endParaRPr lang="en-IE" dirty="0"/>
          </a:p>
          <a:p>
            <a:endParaRPr lang="en-IE" dirty="0"/>
          </a:p>
        </p:txBody>
      </p:sp>
    </p:spTree>
    <p:extLst>
      <p:ext uri="{BB962C8B-B14F-4D97-AF65-F5344CB8AC3E}">
        <p14:creationId xmlns:p14="http://schemas.microsoft.com/office/powerpoint/2010/main" val="315895826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2" descr="Image result for pop culture images">
            <a:extLst>
              <a:ext uri="{FF2B5EF4-FFF2-40B4-BE49-F238E27FC236}">
                <a16:creationId xmlns:a16="http://schemas.microsoft.com/office/drawing/2014/main" id="{6B681EA0-3247-4887-81A9-8763B80B9F9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500" y="0"/>
            <a:ext cx="10287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6550818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p:cNvSpPr>
            <a:spLocks noGrp="1"/>
          </p:cNvSpPr>
          <p:nvPr>
            <p:ph type="body" sz="quarter" idx="10"/>
          </p:nvPr>
        </p:nvSpPr>
        <p:spPr>
          <a:xfrm>
            <a:off x="576136" y="391665"/>
            <a:ext cx="5519864" cy="5256100"/>
          </a:xfrm>
        </p:spPr>
        <p:txBody>
          <a:bodyPr>
            <a:normAutofit/>
          </a:bodyPr>
          <a:lstStyle/>
          <a:p>
            <a:endParaRPr lang="en-US" b="1" dirty="0">
              <a:solidFill>
                <a:srgbClr val="1268B3"/>
              </a:solidFill>
            </a:endParaRPr>
          </a:p>
          <a:p>
            <a:r>
              <a:rPr lang="pl-PL" b="1" dirty="0"/>
              <a:t>Ewaluacja Pomysłów Biznesowych </a:t>
            </a:r>
            <a:br>
              <a:rPr lang="pl-PL" b="1" dirty="0"/>
            </a:br>
            <a:r>
              <a:rPr lang="pl-PL" b="1" dirty="0"/>
              <a:t>w Pop Kulturze</a:t>
            </a:r>
            <a:endParaRPr lang="en-US" b="1" dirty="0"/>
          </a:p>
        </p:txBody>
      </p:sp>
      <p:pic>
        <p:nvPicPr>
          <p:cNvPr id="12" name="Picture 11"/>
          <p:cNvPicPr>
            <a:picLocks noChangeAspect="1"/>
          </p:cNvPicPr>
          <p:nvPr/>
        </p:nvPicPr>
        <p:blipFill rotWithShape="1">
          <a:blip r:embed="rId2">
            <a:extLst>
              <a:ext uri="{28A0092B-C50C-407E-A947-70E740481C1C}">
                <a14:useLocalDpi xmlns:a14="http://schemas.microsoft.com/office/drawing/2010/main" val="0"/>
              </a:ext>
            </a:extLst>
          </a:blip>
          <a:srcRect b="32560"/>
          <a:stretch/>
        </p:blipFill>
        <p:spPr>
          <a:xfrm flipH="1">
            <a:off x="5775960" y="329364"/>
            <a:ext cx="6453809" cy="6528636"/>
          </a:xfrm>
          <a:prstGeom prst="rect">
            <a:avLst/>
          </a:prstGeom>
        </p:spPr>
      </p:pic>
    </p:spTree>
    <p:extLst>
      <p:ext uri="{BB962C8B-B14F-4D97-AF65-F5344CB8AC3E}">
        <p14:creationId xmlns:p14="http://schemas.microsoft.com/office/powerpoint/2010/main" val="281006477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3"/>
          </p:nvPr>
        </p:nvSpPr>
        <p:spPr>
          <a:xfrm>
            <a:off x="187486" y="1731090"/>
            <a:ext cx="5783819" cy="4061001"/>
          </a:xfrm>
        </p:spPr>
        <p:txBody>
          <a:bodyPr/>
          <a:lstStyle/>
          <a:p>
            <a:r>
              <a:rPr lang="pl-PL" sz="2000" dirty="0"/>
              <a:t>Łatwo jest zachwycić się nowym pomysłem na biznes, niestety nie każdy pomysł jest dobry. Przetrwanie twojego przedsięwzięcia zależy od siły twojego pomysłu, od tego jak komponuje się z twoją osobowością, a także od skuteczności twojej strategii </a:t>
            </a:r>
            <a:br>
              <a:rPr lang="pl-PL" sz="2000" dirty="0"/>
            </a:br>
            <a:r>
              <a:rPr lang="pl-PL" sz="2000" dirty="0"/>
              <a:t>i od kapitału jaki jesteś w stanie włożyć.</a:t>
            </a:r>
            <a:endParaRPr lang="en-IE" sz="2000" dirty="0"/>
          </a:p>
          <a:p>
            <a:r>
              <a:rPr lang="pl-PL" sz="2000" dirty="0"/>
              <a:t>Po zetknięciu z rzeczywistością może się okazać, że pomysł był zły, warto zatem zawczasu oddzielić pomysły dobre od złych, pamiętaj też, że dobre pomysły mogą być jeszcze lepsze jeśli poświęci im się czas i energię.</a:t>
            </a:r>
            <a:endParaRPr lang="en-IE" sz="2000" dirty="0"/>
          </a:p>
          <a:p>
            <a:r>
              <a:rPr lang="pl-PL" sz="2000" dirty="0"/>
              <a:t>Zanim podejmiesz kolejny krok, zapoznaj się </a:t>
            </a:r>
            <a:br>
              <a:rPr lang="pl-PL" sz="2000" dirty="0"/>
            </a:br>
            <a:r>
              <a:rPr lang="pl-PL" sz="2000" dirty="0"/>
              <a:t>z poniższą </a:t>
            </a:r>
            <a:r>
              <a:rPr lang="pl-PL" sz="2000"/>
              <a:t>listą pytań, </a:t>
            </a:r>
            <a:r>
              <a:rPr lang="pl-PL" sz="2000" dirty="0"/>
              <a:t>na które bezwzględnie musisz mieć odpowiedź, jeśli chcesz zanurzyć się w świat biznesu.</a:t>
            </a:r>
            <a:endParaRPr lang="en-IE" sz="2000" dirty="0"/>
          </a:p>
        </p:txBody>
      </p:sp>
      <p:sp>
        <p:nvSpPr>
          <p:cNvPr id="3" name="Text Placeholder 2"/>
          <p:cNvSpPr>
            <a:spLocks noGrp="1"/>
          </p:cNvSpPr>
          <p:nvPr>
            <p:ph type="body" sz="quarter" idx="10"/>
          </p:nvPr>
        </p:nvSpPr>
        <p:spPr>
          <a:xfrm rot="256793">
            <a:off x="591642" y="708514"/>
            <a:ext cx="4489315" cy="743199"/>
          </a:xfrm>
        </p:spPr>
        <p:txBody>
          <a:bodyPr anchor="ctr">
            <a:normAutofit fontScale="62500" lnSpcReduction="20000"/>
          </a:bodyPr>
          <a:lstStyle/>
          <a:p>
            <a:r>
              <a:rPr lang="en-US" b="1" dirty="0"/>
              <a:t>M2 – </a:t>
            </a:r>
            <a:r>
              <a:rPr lang="pl-PL" b="1" dirty="0"/>
              <a:t>Wprowadzenie do Nauczania</a:t>
            </a:r>
            <a:endParaRPr lang="en-US" b="1" dirty="0"/>
          </a:p>
        </p:txBody>
      </p:sp>
      <p:pic>
        <p:nvPicPr>
          <p:cNvPr id="5" name="Picture Placeholder 4"/>
          <p:cNvPicPr>
            <a:picLocks noGrp="1" noChangeAspect="1"/>
          </p:cNvPicPr>
          <p:nvPr>
            <p:ph type="pic" sz="quarter" idx="24"/>
          </p:nvPr>
        </p:nvPicPr>
        <p:blipFill rotWithShape="1">
          <a:blip r:embed="rId2">
            <a:extLst>
              <a:ext uri="{28A0092B-C50C-407E-A947-70E740481C1C}">
                <a14:useLocalDpi xmlns:a14="http://schemas.microsoft.com/office/drawing/2010/main" val="0"/>
              </a:ext>
            </a:extLst>
          </a:blip>
          <a:srcRect l="1740" t="-204" r="36140" b="204"/>
          <a:stretch/>
        </p:blipFill>
        <p:spPr/>
      </p:pic>
    </p:spTree>
    <p:extLst>
      <p:ext uri="{BB962C8B-B14F-4D97-AF65-F5344CB8AC3E}">
        <p14:creationId xmlns:p14="http://schemas.microsoft.com/office/powerpoint/2010/main" val="399205509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81BE183-3B9E-4607-9751-2AF907B82816}"/>
              </a:ext>
            </a:extLst>
          </p:cNvPr>
          <p:cNvPicPr>
            <a:picLocks noChangeAspect="1"/>
          </p:cNvPicPr>
          <p:nvPr/>
        </p:nvPicPr>
        <p:blipFill>
          <a:blip r:embed="rId2"/>
          <a:stretch>
            <a:fillRect/>
          </a:stretch>
        </p:blipFill>
        <p:spPr>
          <a:xfrm>
            <a:off x="735980" y="6049"/>
            <a:ext cx="10772079" cy="6812989"/>
          </a:xfrm>
          <a:prstGeom prst="rect">
            <a:avLst/>
          </a:prstGeom>
        </p:spPr>
      </p:pic>
    </p:spTree>
    <p:extLst>
      <p:ext uri="{BB962C8B-B14F-4D97-AF65-F5344CB8AC3E}">
        <p14:creationId xmlns:p14="http://schemas.microsoft.com/office/powerpoint/2010/main" val="34227748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23"/>
          </p:nvPr>
        </p:nvSpPr>
        <p:spPr>
          <a:xfrm>
            <a:off x="6576102" y="2164591"/>
            <a:ext cx="5900336" cy="4061001"/>
          </a:xfrm>
        </p:spPr>
        <p:txBody>
          <a:bodyPr/>
          <a:lstStyle/>
          <a:p>
            <a:pPr>
              <a:buClr>
                <a:schemeClr val="bg1"/>
              </a:buClr>
            </a:pPr>
            <a:endParaRPr lang="pl-PL" sz="4000" b="1" dirty="0"/>
          </a:p>
          <a:p>
            <a:pPr>
              <a:buClr>
                <a:schemeClr val="bg1"/>
              </a:buClr>
            </a:pPr>
            <a:r>
              <a:rPr lang="pl-PL" sz="4000" b="1" dirty="0"/>
              <a:t>Jak Zacząć: </a:t>
            </a:r>
            <a:br>
              <a:rPr lang="pl-PL" sz="4000" b="1" dirty="0"/>
            </a:br>
            <a:r>
              <a:rPr lang="pl-PL" sz="4000" b="1" dirty="0"/>
              <a:t>Identyfikacja i Analiza Pomysłów Na Biznes </a:t>
            </a:r>
            <a:br>
              <a:rPr lang="pl-PL" sz="4000" b="1" dirty="0"/>
            </a:br>
            <a:r>
              <a:rPr lang="pl-PL" sz="4000" b="1" dirty="0"/>
              <a:t>w Kulturze Popularnej</a:t>
            </a:r>
            <a:endParaRPr lang="en-US" sz="4000" dirty="0"/>
          </a:p>
        </p:txBody>
      </p:sp>
      <p:sp>
        <p:nvSpPr>
          <p:cNvPr id="2" name="Text Placeholder 1"/>
          <p:cNvSpPr>
            <a:spLocks noGrp="1"/>
          </p:cNvSpPr>
          <p:nvPr>
            <p:ph type="body" sz="quarter" idx="10"/>
          </p:nvPr>
        </p:nvSpPr>
        <p:spPr>
          <a:xfrm rot="21367454">
            <a:off x="7217394" y="932874"/>
            <a:ext cx="5327083" cy="743199"/>
          </a:xfrm>
        </p:spPr>
        <p:txBody>
          <a:bodyPr>
            <a:normAutofit/>
          </a:bodyPr>
          <a:lstStyle/>
          <a:p>
            <a:pPr algn="ctr"/>
            <a:r>
              <a:rPr lang="pl-PL" b="1" dirty="0"/>
              <a:t>Moduł</a:t>
            </a:r>
            <a:r>
              <a:rPr lang="en-US" b="1" dirty="0"/>
              <a:t> 2 </a:t>
            </a:r>
            <a:r>
              <a:rPr lang="en-US" dirty="0"/>
              <a:t>(</a:t>
            </a:r>
            <a:r>
              <a:rPr lang="pl-PL"/>
              <a:t>Część 3</a:t>
            </a:r>
            <a:r>
              <a:rPr lang="en-US"/>
              <a:t>)</a:t>
            </a:r>
            <a:endParaRPr lang="en-US" dirty="0"/>
          </a:p>
          <a:p>
            <a:pPr algn="ctr"/>
            <a:endParaRPr lang="en-US" b="1" dirty="0"/>
          </a:p>
        </p:txBody>
      </p:sp>
      <p:pic>
        <p:nvPicPr>
          <p:cNvPr id="5" name="Picture Placeholder 4"/>
          <p:cNvPicPr>
            <a:picLocks noGrp="1" noChangeAspect="1"/>
          </p:cNvPicPr>
          <p:nvPr>
            <p:ph type="pic" sz="quarter" idx="24"/>
          </p:nvPr>
        </p:nvPicPr>
        <p:blipFill>
          <a:blip r:embed="rId2">
            <a:extLst>
              <a:ext uri="{28A0092B-C50C-407E-A947-70E740481C1C}">
                <a14:useLocalDpi xmlns:a14="http://schemas.microsoft.com/office/drawing/2010/main" val="0"/>
              </a:ext>
            </a:extLst>
          </a:blip>
          <a:srcRect l="18896" r="18896"/>
          <a:stretch>
            <a:fillRect/>
          </a:stretch>
        </p:blipFill>
        <p:spPr/>
      </p:pic>
    </p:spTree>
    <p:extLst>
      <p:ext uri="{BB962C8B-B14F-4D97-AF65-F5344CB8AC3E}">
        <p14:creationId xmlns:p14="http://schemas.microsoft.com/office/powerpoint/2010/main" val="25090339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483D478A-8088-444F-AED2-4F11741CBA40}"/>
              </a:ext>
            </a:extLst>
          </p:cNvPr>
          <p:cNvSpPr>
            <a:spLocks noGrp="1"/>
          </p:cNvSpPr>
          <p:nvPr>
            <p:ph type="body" sz="quarter" idx="10"/>
          </p:nvPr>
        </p:nvSpPr>
        <p:spPr/>
        <p:txBody>
          <a:bodyPr>
            <a:normAutofit fontScale="77500" lnSpcReduction="20000"/>
          </a:bodyPr>
          <a:lstStyle/>
          <a:p>
            <a:r>
              <a:rPr lang="pl-PL" dirty="0"/>
              <a:t>Zanim podejmiesz kolejny krok, zapoznaj się z poniższą listą 11 pytań</a:t>
            </a:r>
            <a:endParaRPr lang="en-IE" dirty="0"/>
          </a:p>
        </p:txBody>
      </p:sp>
      <p:sp>
        <p:nvSpPr>
          <p:cNvPr id="6" name="Text Placeholder 5">
            <a:extLst>
              <a:ext uri="{FF2B5EF4-FFF2-40B4-BE49-F238E27FC236}">
                <a16:creationId xmlns:a16="http://schemas.microsoft.com/office/drawing/2014/main" id="{75E464D5-869A-4C02-A46B-1FA5C5B935BC}"/>
              </a:ext>
            </a:extLst>
          </p:cNvPr>
          <p:cNvSpPr>
            <a:spLocks noGrp="1"/>
          </p:cNvSpPr>
          <p:nvPr>
            <p:ph type="body" sz="quarter" idx="20"/>
          </p:nvPr>
        </p:nvSpPr>
        <p:spPr>
          <a:xfrm>
            <a:off x="753518" y="1805742"/>
            <a:ext cx="10600282" cy="4169140"/>
          </a:xfrm>
        </p:spPr>
        <p:txBody>
          <a:bodyPr/>
          <a:lstStyle/>
          <a:p>
            <a:pPr marL="457200" indent="-457200">
              <a:buFont typeface="+mj-lt"/>
              <a:buAutoNum type="arabicPeriod"/>
            </a:pPr>
            <a:r>
              <a:rPr lang="pl-PL" b="1" dirty="0">
                <a:solidFill>
                  <a:srgbClr val="DA2128"/>
                </a:solidFill>
              </a:rPr>
              <a:t>Czy ten pomysł na biznes naprawdę jest dla mnie</a:t>
            </a:r>
            <a:r>
              <a:rPr lang="en-IE" b="1" dirty="0">
                <a:solidFill>
                  <a:srgbClr val="DA2128"/>
                </a:solidFill>
              </a:rPr>
              <a:t>? </a:t>
            </a:r>
            <a:r>
              <a:rPr lang="pl-PL" dirty="0"/>
              <a:t>Ludzie biznesu, którzy odnieśli sukces szczerze wierzą w swój pomysł, dbają o swój produkt czy usługę, którą oferują i kochają swoją pracę – nawet w ciężkich czasach. Pomyśl </a:t>
            </a:r>
            <a:br>
              <a:rPr lang="pl-PL" dirty="0"/>
            </a:br>
            <a:r>
              <a:rPr lang="pl-PL" dirty="0"/>
              <a:t>o wprowadzeniu swojego pomysłu w życie. Czy jesteś gotów włożyć w to swoje serce? Czy ci na tym zależy? Czy tak chcesz spędzać swoje życie? Jeśli na powyższe pytania odpowiedziałeś entuzjastycznie „Tak!”, czytaj dalej. Jeśli nie, może czas wrócić do formułowania pomysłów.</a:t>
            </a:r>
            <a:endParaRPr lang="en-IE" dirty="0"/>
          </a:p>
          <a:p>
            <a:pPr marL="457200" indent="-457200">
              <a:buFont typeface="+mj-lt"/>
              <a:buAutoNum type="arabicPeriod" startAt="2"/>
            </a:pPr>
            <a:r>
              <a:rPr lang="pl-PL" b="1" dirty="0">
                <a:solidFill>
                  <a:srgbClr val="DA2128"/>
                </a:solidFill>
              </a:rPr>
              <a:t>Czy jestem w stanie wprowadzić ten pomysł w życie</a:t>
            </a:r>
            <a:r>
              <a:rPr lang="en-IE" b="1" dirty="0">
                <a:solidFill>
                  <a:srgbClr val="DA2128"/>
                </a:solidFill>
              </a:rPr>
              <a:t>? </a:t>
            </a:r>
            <a:r>
              <a:rPr lang="pl-PL" dirty="0"/>
              <a:t>Innymi słowy, czy sobie poradzisz? Czy posiadasz środki, powiązania, umiejętności i wiedzę niezbędną do tego, aby prowadzony przez ciebie plan odniósł sukces? A jeśli brakuje ci wymienionych elementów, to czy masz wiedzę i zasoby niezbędne do zebrania zespołu, który będzie w stanie to zrobić?</a:t>
            </a:r>
            <a:endParaRPr lang="en-IE" b="1" dirty="0"/>
          </a:p>
          <a:p>
            <a:endParaRPr lang="en-IE" b="1" dirty="0"/>
          </a:p>
        </p:txBody>
      </p:sp>
    </p:spTree>
    <p:extLst>
      <p:ext uri="{BB962C8B-B14F-4D97-AF65-F5344CB8AC3E}">
        <p14:creationId xmlns:p14="http://schemas.microsoft.com/office/powerpoint/2010/main" val="366256429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483D478A-8088-444F-AED2-4F11741CBA40}"/>
              </a:ext>
            </a:extLst>
          </p:cNvPr>
          <p:cNvSpPr>
            <a:spLocks noGrp="1"/>
          </p:cNvSpPr>
          <p:nvPr>
            <p:ph type="body" sz="quarter" idx="10"/>
          </p:nvPr>
        </p:nvSpPr>
        <p:spPr/>
        <p:txBody>
          <a:bodyPr>
            <a:normAutofit fontScale="77500" lnSpcReduction="20000"/>
          </a:bodyPr>
          <a:lstStyle/>
          <a:p>
            <a:r>
              <a:rPr lang="pl-PL" dirty="0"/>
              <a:t>Zanim podejmiesz kolejny krok, zapoznaj się z poniższą listą 11 pytań</a:t>
            </a:r>
            <a:endParaRPr lang="en-IE" dirty="0"/>
          </a:p>
        </p:txBody>
      </p:sp>
      <p:sp>
        <p:nvSpPr>
          <p:cNvPr id="6" name="Text Placeholder 5">
            <a:extLst>
              <a:ext uri="{FF2B5EF4-FFF2-40B4-BE49-F238E27FC236}">
                <a16:creationId xmlns:a16="http://schemas.microsoft.com/office/drawing/2014/main" id="{75E464D5-869A-4C02-A46B-1FA5C5B935BC}"/>
              </a:ext>
            </a:extLst>
          </p:cNvPr>
          <p:cNvSpPr>
            <a:spLocks noGrp="1"/>
          </p:cNvSpPr>
          <p:nvPr>
            <p:ph type="body" sz="quarter" idx="20"/>
          </p:nvPr>
        </p:nvSpPr>
        <p:spPr>
          <a:xfrm>
            <a:off x="753518" y="2034342"/>
            <a:ext cx="10600282" cy="4169140"/>
          </a:xfrm>
        </p:spPr>
        <p:txBody>
          <a:bodyPr/>
          <a:lstStyle/>
          <a:p>
            <a:pPr marL="457200" indent="-457200">
              <a:buFont typeface="+mj-lt"/>
              <a:buAutoNum type="arabicPeriod" startAt="3"/>
            </a:pPr>
            <a:r>
              <a:rPr lang="pl-PL" b="1" dirty="0">
                <a:solidFill>
                  <a:srgbClr val="DA2128"/>
                </a:solidFill>
              </a:rPr>
              <a:t>Czy to przedsięwzięcie wykorzystuje moje mocne strony</a:t>
            </a:r>
            <a:r>
              <a:rPr lang="en-IE" b="1" dirty="0">
                <a:solidFill>
                  <a:srgbClr val="DA2128"/>
                </a:solidFill>
              </a:rPr>
              <a:t>? </a:t>
            </a:r>
            <a:r>
              <a:rPr lang="pl-PL" dirty="0"/>
              <a:t>Nie każdy może zarządzać firmą opartą na wysokich technologiach, czy nawet prowadzić sklep </a:t>
            </a:r>
            <a:br>
              <a:rPr lang="pl-PL" dirty="0"/>
            </a:br>
            <a:r>
              <a:rPr lang="pl-PL" dirty="0"/>
              <a:t>z pamiątkami. Zadaj sobie pytanie, czy wybrane przedsięwzięcie korzysta</a:t>
            </a:r>
            <a:br>
              <a:rPr lang="pl-PL" dirty="0"/>
            </a:br>
            <a:r>
              <a:rPr lang="pl-PL" dirty="0"/>
              <a:t>z twoich mocnych stron, czy działa w sferach, w których nie czujesz się pewnie. Odnoszące sukcesy przedsięwzięcia wykorzystują mocne strony, jednocześnie obchodząc słabości.</a:t>
            </a:r>
            <a:endParaRPr lang="en-IE" dirty="0"/>
          </a:p>
          <a:p>
            <a:pPr marL="457200" indent="-457200">
              <a:buFont typeface="+mj-lt"/>
              <a:buAutoNum type="arabicPeriod" startAt="3"/>
            </a:pPr>
            <a:r>
              <a:rPr lang="pl-PL" b="1" dirty="0">
                <a:solidFill>
                  <a:srgbClr val="DA2128"/>
                </a:solidFill>
              </a:rPr>
              <a:t>Czy potrafisz opisać swój biznes w 25 słowach</a:t>
            </a:r>
            <a:r>
              <a:rPr lang="en-IE" b="1" dirty="0">
                <a:solidFill>
                  <a:srgbClr val="DA2128"/>
                </a:solidFill>
              </a:rPr>
              <a:t>? </a:t>
            </a:r>
            <a:r>
              <a:rPr lang="pl-PL" dirty="0"/>
              <a:t>Jeżeli do opisania własnego biznesu potrzebujesz pół godziny i dwudziestu plansz, od razu ci mówimy, że jest zbyt skomplikowany.</a:t>
            </a:r>
            <a:r>
              <a:rPr lang="en-IE" dirty="0"/>
              <a:t> </a:t>
            </a:r>
            <a:r>
              <a:rPr lang="pl-PL" dirty="0"/>
              <a:t>Niemal każdy świetny pomysł biznesowy można opisać </a:t>
            </a:r>
            <a:br>
              <a:rPr lang="pl-PL" dirty="0"/>
            </a:br>
            <a:r>
              <a:rPr lang="pl-PL" dirty="0"/>
              <a:t>w maksymalnie 25 słowach, jedno przemyślane zdanie może wywindować twój pomysł, lub posłać go na dno.</a:t>
            </a:r>
            <a:endParaRPr lang="en-IE" b="1" dirty="0"/>
          </a:p>
        </p:txBody>
      </p:sp>
    </p:spTree>
    <p:extLst>
      <p:ext uri="{BB962C8B-B14F-4D97-AF65-F5344CB8AC3E}">
        <p14:creationId xmlns:p14="http://schemas.microsoft.com/office/powerpoint/2010/main" val="280469809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7ADF2CC-95A6-447A-A8C8-C48335CEC070}"/>
              </a:ext>
            </a:extLst>
          </p:cNvPr>
          <p:cNvPicPr>
            <a:picLocks noChangeAspect="1"/>
          </p:cNvPicPr>
          <p:nvPr/>
        </p:nvPicPr>
        <p:blipFill rotWithShape="1">
          <a:blip r:embed="rId2"/>
          <a:srcRect r="-2" b="-2"/>
          <a:stretch/>
        </p:blipFill>
        <p:spPr>
          <a:xfrm>
            <a:off x="991027" y="956945"/>
            <a:ext cx="4944107" cy="4944110"/>
          </a:xfrm>
          <a:custGeom>
            <a:avLst/>
            <a:gdLst>
              <a:gd name="connsiteX0" fmla="*/ 2313823 w 4627646"/>
              <a:gd name="connsiteY0" fmla="*/ 0 h 4627648"/>
              <a:gd name="connsiteX1" fmla="*/ 4627646 w 4627646"/>
              <a:gd name="connsiteY1" fmla="*/ 2313824 h 4627648"/>
              <a:gd name="connsiteX2" fmla="*/ 2313823 w 4627646"/>
              <a:gd name="connsiteY2" fmla="*/ 4627648 h 4627648"/>
              <a:gd name="connsiteX3" fmla="*/ 0 w 4627646"/>
              <a:gd name="connsiteY3" fmla="*/ 2313824 h 4627648"/>
              <a:gd name="connsiteX4" fmla="*/ 2313823 w 4627646"/>
              <a:gd name="connsiteY4" fmla="*/ 0 h 46276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27646" h="4627648">
                <a:moveTo>
                  <a:pt x="2313823" y="0"/>
                </a:moveTo>
                <a:cubicBezTo>
                  <a:pt x="3591712" y="0"/>
                  <a:pt x="4627646" y="1035934"/>
                  <a:pt x="4627646" y="2313824"/>
                </a:cubicBezTo>
                <a:cubicBezTo>
                  <a:pt x="4627646" y="3591714"/>
                  <a:pt x="3591712" y="4627648"/>
                  <a:pt x="2313823" y="4627648"/>
                </a:cubicBezTo>
                <a:cubicBezTo>
                  <a:pt x="1035934" y="4627648"/>
                  <a:pt x="0" y="3591714"/>
                  <a:pt x="0" y="2313824"/>
                </a:cubicBezTo>
                <a:cubicBezTo>
                  <a:pt x="0" y="1035934"/>
                  <a:pt x="1035934" y="0"/>
                  <a:pt x="2313823" y="0"/>
                </a:cubicBezTo>
                <a:close/>
              </a:path>
            </a:pathLst>
          </a:custGeom>
        </p:spPr>
      </p:pic>
      <p:pic>
        <p:nvPicPr>
          <p:cNvPr id="44034" name="Picture 2" descr="gallery-image">
            <a:extLst>
              <a:ext uri="{FF2B5EF4-FFF2-40B4-BE49-F238E27FC236}">
                <a16:creationId xmlns:a16="http://schemas.microsoft.com/office/drawing/2014/main" id="{E2EB5543-5125-469B-94A7-F1A680DA942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2" b="-2"/>
          <a:stretch/>
        </p:blipFill>
        <p:spPr bwMode="auto">
          <a:xfrm>
            <a:off x="6256867" y="956945"/>
            <a:ext cx="4944107" cy="4944110"/>
          </a:xfrm>
          <a:custGeom>
            <a:avLst/>
            <a:gdLst>
              <a:gd name="connsiteX0" fmla="*/ 2313823 w 4627646"/>
              <a:gd name="connsiteY0" fmla="*/ 0 h 4627648"/>
              <a:gd name="connsiteX1" fmla="*/ 4627646 w 4627646"/>
              <a:gd name="connsiteY1" fmla="*/ 2313824 h 4627648"/>
              <a:gd name="connsiteX2" fmla="*/ 2313823 w 4627646"/>
              <a:gd name="connsiteY2" fmla="*/ 4627648 h 4627648"/>
              <a:gd name="connsiteX3" fmla="*/ 0 w 4627646"/>
              <a:gd name="connsiteY3" fmla="*/ 2313824 h 4627648"/>
              <a:gd name="connsiteX4" fmla="*/ 2313823 w 4627646"/>
              <a:gd name="connsiteY4" fmla="*/ 0 h 46276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27646" h="4627648">
                <a:moveTo>
                  <a:pt x="2313823" y="0"/>
                </a:moveTo>
                <a:cubicBezTo>
                  <a:pt x="3591712" y="0"/>
                  <a:pt x="4627646" y="1035934"/>
                  <a:pt x="4627646" y="2313824"/>
                </a:cubicBezTo>
                <a:cubicBezTo>
                  <a:pt x="4627646" y="3591714"/>
                  <a:pt x="3591712" y="4627648"/>
                  <a:pt x="2313823" y="4627648"/>
                </a:cubicBezTo>
                <a:cubicBezTo>
                  <a:pt x="1035934" y="4627648"/>
                  <a:pt x="0" y="3591714"/>
                  <a:pt x="0" y="2313824"/>
                </a:cubicBezTo>
                <a:cubicBezTo>
                  <a:pt x="0" y="1035934"/>
                  <a:pt x="1035934" y="0"/>
                  <a:pt x="2313823" y="0"/>
                </a:cubicBezTo>
                <a:close/>
              </a:path>
            </a:pathLst>
          </a:cu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E00DA86E-B740-4560-AE6B-B272D2B1E901}"/>
              </a:ext>
            </a:extLst>
          </p:cNvPr>
          <p:cNvSpPr txBox="1"/>
          <p:nvPr/>
        </p:nvSpPr>
        <p:spPr>
          <a:xfrm>
            <a:off x="4451195" y="6262081"/>
            <a:ext cx="4114800" cy="369332"/>
          </a:xfrm>
          <a:prstGeom prst="rect">
            <a:avLst/>
          </a:prstGeom>
          <a:noFill/>
        </p:spPr>
        <p:txBody>
          <a:bodyPr wrap="square" rtlCol="0">
            <a:spAutoFit/>
          </a:bodyPr>
          <a:lstStyle/>
          <a:p>
            <a:r>
              <a:rPr lang="en-IE" b="1" dirty="0">
                <a:solidFill>
                  <a:schemeClr val="tx1">
                    <a:lumMod val="75000"/>
                    <a:lumOff val="25000"/>
                  </a:schemeClr>
                </a:solidFill>
                <a:hlinkClick r:id="rId4"/>
              </a:rPr>
              <a:t>Vibrations Kolkata</a:t>
            </a:r>
            <a:endParaRPr lang="en-IE" b="1" dirty="0">
              <a:solidFill>
                <a:schemeClr val="tx1">
                  <a:lumMod val="75000"/>
                  <a:lumOff val="25000"/>
                </a:schemeClr>
              </a:solidFill>
            </a:endParaRPr>
          </a:p>
        </p:txBody>
      </p:sp>
    </p:spTree>
    <p:extLst>
      <p:ext uri="{BB962C8B-B14F-4D97-AF65-F5344CB8AC3E}">
        <p14:creationId xmlns:p14="http://schemas.microsoft.com/office/powerpoint/2010/main" val="129042922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483D478A-8088-444F-AED2-4F11741CBA40}"/>
              </a:ext>
            </a:extLst>
          </p:cNvPr>
          <p:cNvSpPr>
            <a:spLocks noGrp="1"/>
          </p:cNvSpPr>
          <p:nvPr>
            <p:ph type="body" sz="quarter" idx="10"/>
          </p:nvPr>
        </p:nvSpPr>
        <p:spPr/>
        <p:txBody>
          <a:bodyPr>
            <a:normAutofit fontScale="77500" lnSpcReduction="20000"/>
          </a:bodyPr>
          <a:lstStyle/>
          <a:p>
            <a:r>
              <a:rPr lang="pl-PL" dirty="0"/>
              <a:t>Zanim podejmiesz kolejny krok, zapoznaj się z poniższą listą 11 pytań</a:t>
            </a:r>
            <a:endParaRPr lang="en-IE" dirty="0"/>
          </a:p>
        </p:txBody>
      </p:sp>
      <p:sp>
        <p:nvSpPr>
          <p:cNvPr id="6" name="Text Placeholder 5">
            <a:extLst>
              <a:ext uri="{FF2B5EF4-FFF2-40B4-BE49-F238E27FC236}">
                <a16:creationId xmlns:a16="http://schemas.microsoft.com/office/drawing/2014/main" id="{75E464D5-869A-4C02-A46B-1FA5C5B935BC}"/>
              </a:ext>
            </a:extLst>
          </p:cNvPr>
          <p:cNvSpPr>
            <a:spLocks noGrp="1"/>
          </p:cNvSpPr>
          <p:nvPr>
            <p:ph type="body" sz="quarter" idx="20"/>
          </p:nvPr>
        </p:nvSpPr>
        <p:spPr>
          <a:xfrm>
            <a:off x="467768" y="1862892"/>
            <a:ext cx="11438482" cy="4169140"/>
          </a:xfrm>
        </p:spPr>
        <p:txBody>
          <a:bodyPr/>
          <a:lstStyle/>
          <a:p>
            <a:pPr marL="457200" indent="-457200">
              <a:buFont typeface="+mj-lt"/>
              <a:buAutoNum type="arabicPeriod" startAt="5"/>
            </a:pPr>
            <a:r>
              <a:rPr lang="pl-PL" b="1" dirty="0">
                <a:solidFill>
                  <a:srgbClr val="DA2128"/>
                </a:solidFill>
              </a:rPr>
              <a:t>Któremu przedsięwzięciu obecnemu na rynku jest najbliżej do twojego pomysłu</a:t>
            </a:r>
            <a:r>
              <a:rPr lang="en-IE" b="1" dirty="0">
                <a:solidFill>
                  <a:srgbClr val="DA2128"/>
                </a:solidFill>
              </a:rPr>
              <a:t>? </a:t>
            </a:r>
            <a:r>
              <a:rPr lang="pl-PL" dirty="0"/>
              <a:t>Przy okazji oceny własnego pomysłu weź pod uwagę podobne przedsięwzięcia, które już są na rynku i zadaj sobie następujące pytanie: W jaki sposób mój produkt różni się od ich produktów? Co sprawi, że klienci wybiorą właśnie mój produkt?</a:t>
            </a:r>
            <a:r>
              <a:rPr lang="en-IE" dirty="0"/>
              <a:t> </a:t>
            </a:r>
            <a:r>
              <a:rPr lang="pl-PL" dirty="0"/>
              <a:t>Aby odnieść sukces, należy mieć USP, czyli Unikalną Cechę Produktu (</a:t>
            </a:r>
            <a:r>
              <a:rPr lang="en-US" dirty="0"/>
              <a:t>Unique Selling Point</a:t>
            </a:r>
            <a:r>
              <a:rPr lang="pl-PL" dirty="0"/>
              <a:t>), która jest podstawą twojego biznesu. Dobre pomysły powstają z połączenia już istniejących na rynku pomysłów. Np. mamy Internet i telewizję. Hej! Może stworzyć telewizję internetową?!</a:t>
            </a:r>
            <a:endParaRPr lang="en-IE" dirty="0"/>
          </a:p>
          <a:p>
            <a:pPr marL="457200" indent="-457200">
              <a:buFont typeface="+mj-lt"/>
              <a:buAutoNum type="arabicPeriod" startAt="5"/>
            </a:pPr>
            <a:r>
              <a:rPr lang="pl-PL" b="1" dirty="0">
                <a:solidFill>
                  <a:srgbClr val="DA2128"/>
                </a:solidFill>
              </a:rPr>
              <a:t>Czy twój pomysł zaspokaja potrzebę lub rozwiązuje problem</a:t>
            </a:r>
            <a:r>
              <a:rPr lang="en-IE" b="1" dirty="0">
                <a:solidFill>
                  <a:srgbClr val="DA2128"/>
                </a:solidFill>
              </a:rPr>
              <a:t>? </a:t>
            </a:r>
            <a:r>
              <a:rPr lang="pl-PL" dirty="0"/>
              <a:t>Trudno jest sprzedać produkt, który nie odnosi się do prawdziwych problemów, potrzeb czy pragnień, ponieważ w takiej sytuacji nie prezentujesz produktu jako odpowiedzi na dany problem czy potrzebę, ale musisz najpierw stworzyć na rynku to zapotrzebowanie, a dopiero potem zaprezentować produkt.</a:t>
            </a:r>
            <a:endParaRPr lang="en-IE" b="1" dirty="0"/>
          </a:p>
        </p:txBody>
      </p:sp>
    </p:spTree>
    <p:extLst>
      <p:ext uri="{BB962C8B-B14F-4D97-AF65-F5344CB8AC3E}">
        <p14:creationId xmlns:p14="http://schemas.microsoft.com/office/powerpoint/2010/main" val="325838822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483D478A-8088-444F-AED2-4F11741CBA40}"/>
              </a:ext>
            </a:extLst>
          </p:cNvPr>
          <p:cNvSpPr>
            <a:spLocks noGrp="1"/>
          </p:cNvSpPr>
          <p:nvPr>
            <p:ph type="body" sz="quarter" idx="10"/>
          </p:nvPr>
        </p:nvSpPr>
        <p:spPr/>
        <p:txBody>
          <a:bodyPr>
            <a:normAutofit fontScale="77500" lnSpcReduction="20000"/>
          </a:bodyPr>
          <a:lstStyle/>
          <a:p>
            <a:r>
              <a:rPr lang="pl-PL" dirty="0"/>
              <a:t>Zanim podejmiesz kolejny krok, zapoznaj się z poniższą listą 11 pytań</a:t>
            </a:r>
            <a:endParaRPr lang="en-IE" dirty="0"/>
          </a:p>
        </p:txBody>
      </p:sp>
      <p:sp>
        <p:nvSpPr>
          <p:cNvPr id="6" name="Text Placeholder 5">
            <a:extLst>
              <a:ext uri="{FF2B5EF4-FFF2-40B4-BE49-F238E27FC236}">
                <a16:creationId xmlns:a16="http://schemas.microsoft.com/office/drawing/2014/main" id="{75E464D5-869A-4C02-A46B-1FA5C5B935BC}"/>
              </a:ext>
            </a:extLst>
          </p:cNvPr>
          <p:cNvSpPr>
            <a:spLocks noGrp="1"/>
          </p:cNvSpPr>
          <p:nvPr>
            <p:ph type="body" sz="quarter" idx="20"/>
          </p:nvPr>
        </p:nvSpPr>
        <p:spPr>
          <a:xfrm>
            <a:off x="753517" y="1920042"/>
            <a:ext cx="10971757" cy="4169140"/>
          </a:xfrm>
        </p:spPr>
        <p:txBody>
          <a:bodyPr/>
          <a:lstStyle/>
          <a:p>
            <a:pPr marL="457200" indent="-457200">
              <a:buFont typeface="+mj-lt"/>
              <a:buAutoNum type="arabicPeriod" startAt="7"/>
            </a:pPr>
            <a:r>
              <a:rPr lang="pl-PL" b="1" dirty="0">
                <a:solidFill>
                  <a:srgbClr val="DA2128"/>
                </a:solidFill>
              </a:rPr>
              <a:t>Czy ten pomysł na siebie zarobi – jak szybko</a:t>
            </a:r>
            <a:r>
              <a:rPr lang="en-IE" b="1" dirty="0">
                <a:solidFill>
                  <a:srgbClr val="DA2128"/>
                </a:solidFill>
              </a:rPr>
              <a:t>? </a:t>
            </a:r>
            <a:r>
              <a:rPr lang="en-IE" dirty="0"/>
              <a:t> </a:t>
            </a:r>
            <a:r>
              <a:rPr lang="pl-PL" dirty="0"/>
              <a:t>Na to pytanie nowi przedsiębiorcy najpewniej nie odpowiedzą, choćby dlatego, że pytanie czy klienci będą gotowi zapłacić za twój produkt jest skomplikowane i wymaga zdania się na prognozy dotyczące rynku</a:t>
            </a:r>
            <a:r>
              <a:rPr lang="en-IE" dirty="0"/>
              <a:t>:</a:t>
            </a:r>
          </a:p>
          <a:p>
            <a:pPr marL="800100" lvl="1" indent="-342900" algn="l">
              <a:buFont typeface="Arial" panose="020B0604020202020204" pitchFamily="34" charset="0"/>
              <a:buChar char="•"/>
            </a:pPr>
            <a:r>
              <a:rPr lang="pl-PL" dirty="0"/>
              <a:t>Po jakim czasie twój biznes zacznie przynosić zyski</a:t>
            </a:r>
            <a:r>
              <a:rPr lang="en-IE" dirty="0"/>
              <a:t>?</a:t>
            </a:r>
          </a:p>
          <a:p>
            <a:pPr marL="800100" lvl="1" indent="-342900" algn="l">
              <a:buFont typeface="Arial" panose="020B0604020202020204" pitchFamily="34" charset="0"/>
              <a:buChar char="•"/>
            </a:pPr>
            <a:r>
              <a:rPr lang="pl-PL" dirty="0"/>
              <a:t>Jak długo możesz na to czekać</a:t>
            </a:r>
            <a:r>
              <a:rPr lang="en-IE" dirty="0"/>
              <a:t>?</a:t>
            </a:r>
          </a:p>
          <a:p>
            <a:pPr marL="800100" lvl="1" indent="-342900" algn="l">
              <a:buFont typeface="Arial" panose="020B0604020202020204" pitchFamily="34" charset="0"/>
              <a:buChar char="•"/>
            </a:pPr>
            <a:r>
              <a:rPr lang="pl-PL" dirty="0"/>
              <a:t>Kto w szczególności będzie kupował twoje produkty/usługi</a:t>
            </a:r>
            <a:r>
              <a:rPr lang="en-IE" dirty="0"/>
              <a:t>?</a:t>
            </a:r>
          </a:p>
          <a:p>
            <a:pPr marL="800100" lvl="1" indent="-342900" algn="l">
              <a:buFont typeface="Arial" panose="020B0604020202020204" pitchFamily="34" charset="0"/>
              <a:buChar char="•"/>
            </a:pPr>
            <a:r>
              <a:rPr lang="pl-PL" dirty="0"/>
              <a:t>Czy towar pozostanie opłacalny po tym jak ruszy sprzedaż</a:t>
            </a:r>
            <a:r>
              <a:rPr lang="en-IE" dirty="0"/>
              <a:t>?</a:t>
            </a:r>
          </a:p>
          <a:p>
            <a:pPr marL="800100" lvl="1" indent="-342900" algn="l">
              <a:buFont typeface="Arial" panose="020B0604020202020204" pitchFamily="34" charset="0"/>
              <a:buChar char="•"/>
            </a:pPr>
            <a:endParaRPr lang="en-IE" dirty="0"/>
          </a:p>
          <a:p>
            <a:pPr marL="0" indent="0">
              <a:buNone/>
            </a:pPr>
            <a:r>
              <a:rPr lang="pl-PL" b="1" i="1" dirty="0"/>
              <a:t>Należy poświęcić czas na poważne zastanowienie się nad tymi pytaniami i udzielić na nie odpowiedzi</a:t>
            </a:r>
            <a:r>
              <a:rPr lang="en-IE" b="1" i="1" dirty="0"/>
              <a:t>.</a:t>
            </a:r>
          </a:p>
        </p:txBody>
      </p:sp>
    </p:spTree>
    <p:extLst>
      <p:ext uri="{BB962C8B-B14F-4D97-AF65-F5344CB8AC3E}">
        <p14:creationId xmlns:p14="http://schemas.microsoft.com/office/powerpoint/2010/main" val="317459091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483D478A-8088-444F-AED2-4F11741CBA40}"/>
              </a:ext>
            </a:extLst>
          </p:cNvPr>
          <p:cNvSpPr>
            <a:spLocks noGrp="1"/>
          </p:cNvSpPr>
          <p:nvPr>
            <p:ph type="body" sz="quarter" idx="10"/>
          </p:nvPr>
        </p:nvSpPr>
        <p:spPr/>
        <p:txBody>
          <a:bodyPr>
            <a:normAutofit fontScale="77500" lnSpcReduction="20000"/>
          </a:bodyPr>
          <a:lstStyle/>
          <a:p>
            <a:r>
              <a:rPr lang="pl-PL" dirty="0"/>
              <a:t>Zanim podejmiesz kolejny krok, zapoznaj się z poniższą listą 11 pytań</a:t>
            </a:r>
            <a:endParaRPr lang="en-IE" dirty="0"/>
          </a:p>
        </p:txBody>
      </p:sp>
      <p:sp>
        <p:nvSpPr>
          <p:cNvPr id="6" name="Text Placeholder 5">
            <a:extLst>
              <a:ext uri="{FF2B5EF4-FFF2-40B4-BE49-F238E27FC236}">
                <a16:creationId xmlns:a16="http://schemas.microsoft.com/office/drawing/2014/main" id="{75E464D5-869A-4C02-A46B-1FA5C5B935BC}"/>
              </a:ext>
            </a:extLst>
          </p:cNvPr>
          <p:cNvSpPr>
            <a:spLocks noGrp="1"/>
          </p:cNvSpPr>
          <p:nvPr>
            <p:ph type="body" sz="quarter" idx="20"/>
          </p:nvPr>
        </p:nvSpPr>
        <p:spPr>
          <a:xfrm>
            <a:off x="753518" y="1920042"/>
            <a:ext cx="10600282" cy="4169140"/>
          </a:xfrm>
        </p:spPr>
        <p:txBody>
          <a:bodyPr/>
          <a:lstStyle/>
          <a:p>
            <a:pPr marL="457200" indent="-457200">
              <a:buFont typeface="+mj-lt"/>
              <a:buAutoNum type="arabicPeriod" startAt="8"/>
            </a:pPr>
            <a:r>
              <a:rPr lang="pl-PL" b="1" dirty="0">
                <a:solidFill>
                  <a:srgbClr val="DA2128"/>
                </a:solidFill>
              </a:rPr>
              <a:t>Jak opłacić działalność</a:t>
            </a:r>
            <a:r>
              <a:rPr lang="en-IE" b="1" dirty="0">
                <a:solidFill>
                  <a:srgbClr val="DA2128"/>
                </a:solidFill>
              </a:rPr>
              <a:t>?</a:t>
            </a:r>
            <a:r>
              <a:rPr lang="en-IE" dirty="0"/>
              <a:t> </a:t>
            </a:r>
            <a:r>
              <a:rPr lang="pl-PL" dirty="0"/>
              <a:t>Ile będzie cię kosztowało rozpoczęcie działalności? </a:t>
            </a:r>
            <a:br>
              <a:rPr lang="pl-PL" dirty="0"/>
            </a:br>
            <a:r>
              <a:rPr lang="pl-PL" dirty="0"/>
              <a:t>Nie sugerujemy tutaj, że masz wziąć pożyczkę, której nie będziesz w stanie spłacić, natomiast potraktuj to jako test swojej wiary we własny biznes. Gdybyś musiał wziąć pożyczkę, żeby rozkręcić swój biznes, to czy byś tak zrobił? Nawet </a:t>
            </a:r>
            <a:br>
              <a:rPr lang="pl-PL" dirty="0"/>
            </a:br>
            <a:r>
              <a:rPr lang="pl-PL" dirty="0"/>
              <a:t>w sytuacji, kiedy masz przekonać inwestorów do podjęcia niewielkiego ryzyka, należy samemu wierzyć w dany biznes.</a:t>
            </a:r>
            <a:endParaRPr lang="en-IE" dirty="0"/>
          </a:p>
          <a:p>
            <a:r>
              <a:rPr lang="pl-PL" dirty="0"/>
              <a:t>Jeśli zdecydujesz się zaciągnąć taką pożyczkę w banku, będziesz musiał podpisać dokument zobowiązujący cię do oddania bankowi tej sumy. Zakładając biznes, </a:t>
            </a:r>
            <a:br>
              <a:rPr lang="pl-PL" dirty="0"/>
            </a:br>
            <a:r>
              <a:rPr lang="pl-PL" dirty="0"/>
              <a:t>w ten czy inny sposób narażasz się na straty, zadaj więc sobie pytanie, czy jesteś gotów na takie ryzyko, bo jeśli nie, to może nie jesteś gotowy na prowadzenie działalności o jakiej myślałeś.</a:t>
            </a:r>
            <a:endParaRPr lang="en-IE" dirty="0"/>
          </a:p>
        </p:txBody>
      </p:sp>
    </p:spTree>
    <p:extLst>
      <p:ext uri="{BB962C8B-B14F-4D97-AF65-F5344CB8AC3E}">
        <p14:creationId xmlns:p14="http://schemas.microsoft.com/office/powerpoint/2010/main" val="20338606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483D478A-8088-444F-AED2-4F11741CBA40}"/>
              </a:ext>
            </a:extLst>
          </p:cNvPr>
          <p:cNvSpPr>
            <a:spLocks noGrp="1"/>
          </p:cNvSpPr>
          <p:nvPr>
            <p:ph type="body" sz="quarter" idx="10"/>
          </p:nvPr>
        </p:nvSpPr>
        <p:spPr/>
        <p:txBody>
          <a:bodyPr>
            <a:normAutofit fontScale="77500" lnSpcReduction="20000"/>
          </a:bodyPr>
          <a:lstStyle/>
          <a:p>
            <a:r>
              <a:rPr lang="pl-PL" dirty="0"/>
              <a:t>Zanim podejmiesz kolejny krok, zapoznaj się z poniższą listą 11 pytań</a:t>
            </a:r>
            <a:endParaRPr lang="en-IE" dirty="0"/>
          </a:p>
        </p:txBody>
      </p:sp>
      <p:sp>
        <p:nvSpPr>
          <p:cNvPr id="6" name="Text Placeholder 5">
            <a:extLst>
              <a:ext uri="{FF2B5EF4-FFF2-40B4-BE49-F238E27FC236}">
                <a16:creationId xmlns:a16="http://schemas.microsoft.com/office/drawing/2014/main" id="{75E464D5-869A-4C02-A46B-1FA5C5B935BC}"/>
              </a:ext>
            </a:extLst>
          </p:cNvPr>
          <p:cNvSpPr>
            <a:spLocks noGrp="1"/>
          </p:cNvSpPr>
          <p:nvPr>
            <p:ph type="body" sz="quarter" idx="20"/>
          </p:nvPr>
        </p:nvSpPr>
        <p:spPr>
          <a:xfrm>
            <a:off x="753518" y="1920042"/>
            <a:ext cx="10600282" cy="4169140"/>
          </a:xfrm>
        </p:spPr>
        <p:txBody>
          <a:bodyPr/>
          <a:lstStyle/>
          <a:p>
            <a:pPr marL="457200" indent="-457200">
              <a:buFont typeface="+mj-lt"/>
              <a:buAutoNum type="arabicPeriod" startAt="9"/>
            </a:pPr>
            <a:r>
              <a:rPr lang="pl-PL" b="1" dirty="0">
                <a:solidFill>
                  <a:srgbClr val="DA2128"/>
                </a:solidFill>
              </a:rPr>
              <a:t>Określ jak duży jest twój rynek</a:t>
            </a:r>
            <a:r>
              <a:rPr lang="en-IE" b="1" dirty="0">
                <a:solidFill>
                  <a:srgbClr val="DA2128"/>
                </a:solidFill>
              </a:rPr>
              <a:t>? </a:t>
            </a:r>
            <a:r>
              <a:rPr lang="pl-PL" dirty="0"/>
              <a:t>Czy uczestniczą w nim kobiety i mężczyźni, reprezentujący różne rasy i wierzenia? Jak szybko twój rynek będzie się rozwijać lub kurczyć? Jeśli planujesz stworzyć produkt dla niszowej grupy na danym rynku, trudno ci będzie zdobyć dość klientów, aby twój biznes był opłacalny. Znalezienie klientów na ten niszowy produkt będzie też wymagało znacznych nakładów na reklamę.</a:t>
            </a:r>
            <a:endParaRPr lang="en-IE" dirty="0"/>
          </a:p>
          <a:p>
            <a:r>
              <a:rPr lang="pl-PL" dirty="0"/>
              <a:t>W oparciu o twoje badania jaka część rynku jest w rękach konkurencji, ile z tego zostaje dla ciebie, albo jaka jest twoja strategia odebrania konkurencji ich części rynku? Nawet w sytuacji gdy twój produkt jest atrakcyjny dla szerokiej grupy odbiorców, nasycenie rynku może spowodować, że walka o klienta będzie po prostu nieopłacalna.</a:t>
            </a:r>
            <a:endParaRPr lang="en-IE" dirty="0"/>
          </a:p>
        </p:txBody>
      </p:sp>
    </p:spTree>
    <p:extLst>
      <p:ext uri="{BB962C8B-B14F-4D97-AF65-F5344CB8AC3E}">
        <p14:creationId xmlns:p14="http://schemas.microsoft.com/office/powerpoint/2010/main" val="61824211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483D478A-8088-444F-AED2-4F11741CBA40}"/>
              </a:ext>
            </a:extLst>
          </p:cNvPr>
          <p:cNvSpPr>
            <a:spLocks noGrp="1"/>
          </p:cNvSpPr>
          <p:nvPr>
            <p:ph type="body" sz="quarter" idx="10"/>
          </p:nvPr>
        </p:nvSpPr>
        <p:spPr/>
        <p:txBody>
          <a:bodyPr>
            <a:normAutofit fontScale="77500" lnSpcReduction="20000"/>
          </a:bodyPr>
          <a:lstStyle/>
          <a:p>
            <a:r>
              <a:rPr lang="pl-PL" dirty="0"/>
              <a:t>Zanim podejmiesz kolejny krok, zapoznaj się z poniższą listą 11 pytań</a:t>
            </a:r>
            <a:endParaRPr lang="en-IE" dirty="0"/>
          </a:p>
        </p:txBody>
      </p:sp>
      <p:sp>
        <p:nvSpPr>
          <p:cNvPr id="6" name="Text Placeholder 5">
            <a:extLst>
              <a:ext uri="{FF2B5EF4-FFF2-40B4-BE49-F238E27FC236}">
                <a16:creationId xmlns:a16="http://schemas.microsoft.com/office/drawing/2014/main" id="{75E464D5-869A-4C02-A46B-1FA5C5B935BC}"/>
              </a:ext>
            </a:extLst>
          </p:cNvPr>
          <p:cNvSpPr>
            <a:spLocks noGrp="1"/>
          </p:cNvSpPr>
          <p:nvPr>
            <p:ph type="body" sz="quarter" idx="20"/>
          </p:nvPr>
        </p:nvSpPr>
        <p:spPr>
          <a:xfrm>
            <a:off x="672034" y="1950985"/>
            <a:ext cx="10847932" cy="4169140"/>
          </a:xfrm>
        </p:spPr>
        <p:txBody>
          <a:bodyPr/>
          <a:lstStyle/>
          <a:p>
            <a:pPr marL="457200" indent="-457200">
              <a:buFont typeface="+mj-lt"/>
              <a:buAutoNum type="arabicPeriod" startAt="10"/>
            </a:pPr>
            <a:r>
              <a:rPr lang="pl-PL" b="1" dirty="0">
                <a:solidFill>
                  <a:srgbClr val="DA2128"/>
                </a:solidFill>
              </a:rPr>
              <a:t>Czy twój pomysł może wykorzystać nowe okazje</a:t>
            </a:r>
            <a:r>
              <a:rPr lang="en-IE" b="1" dirty="0">
                <a:solidFill>
                  <a:srgbClr val="DA2128"/>
                </a:solidFill>
              </a:rPr>
              <a:t>? </a:t>
            </a:r>
            <a:r>
              <a:rPr lang="pl-PL" dirty="0"/>
              <a:t>Sukces w biznesie często brał się z wprowadzenia swojego pomysłu we właściwym miejscu i czasie. Jednoczesny rozwój Internetu w Ameryce oraz rozwój pasji do kolekcjonowania, stworzyły okazję do niebywałego rozwoju rodzącemu się wtedy serwisowi </a:t>
            </a:r>
            <a:r>
              <a:rPr lang="pl-PL" dirty="0" err="1"/>
              <a:t>eBay</a:t>
            </a:r>
            <a:r>
              <a:rPr lang="pl-PL" dirty="0"/>
              <a:t>. Jakie szanse ma twój pomysł na złapanie podobnej fali popularności, czy jest w stanie przetrwać trudne czasy?</a:t>
            </a:r>
            <a:endParaRPr lang="en-IE" dirty="0"/>
          </a:p>
          <a:p>
            <a:pPr marL="457200" indent="-457200">
              <a:buFont typeface="+mj-lt"/>
              <a:buAutoNum type="arabicPeriod" startAt="10"/>
            </a:pPr>
            <a:r>
              <a:rPr lang="pl-PL" b="1" dirty="0">
                <a:solidFill>
                  <a:srgbClr val="DA2128"/>
                </a:solidFill>
              </a:rPr>
              <a:t>Jakie są największe wady lub ograniczenia twojego pomysłu</a:t>
            </a:r>
            <a:r>
              <a:rPr lang="en-IE" b="1" dirty="0">
                <a:solidFill>
                  <a:srgbClr val="DA2128"/>
                </a:solidFill>
              </a:rPr>
              <a:t>? </a:t>
            </a:r>
            <a:r>
              <a:rPr lang="pl-PL" dirty="0"/>
              <a:t>Żaden plan biznesowy nie jest wolny od wad i ograniczeń. Wadą pomysłu może być na przykład to, że konkurencja może go łatwo skopiować. Przemyślenia i analiza dotyczące wad twojego pomysłu stwarzają jednocześnie okazje dla twojego biznesu. Jeżeli zalet jest więcej niż wad i twoich lęków, to rokowania dla twojego biznesu wyglądają całkiem nieźle.</a:t>
            </a:r>
            <a:endParaRPr lang="en-IE" b="1" dirty="0"/>
          </a:p>
        </p:txBody>
      </p:sp>
    </p:spTree>
    <p:extLst>
      <p:ext uri="{BB962C8B-B14F-4D97-AF65-F5344CB8AC3E}">
        <p14:creationId xmlns:p14="http://schemas.microsoft.com/office/powerpoint/2010/main" val="410218113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9410916A-CD3F-4FEF-818A-1505870BB28A}"/>
              </a:ext>
            </a:extLst>
          </p:cNvPr>
          <p:cNvSpPr>
            <a:spLocks noGrp="1"/>
          </p:cNvSpPr>
          <p:nvPr>
            <p:ph type="body" sz="quarter" idx="10"/>
          </p:nvPr>
        </p:nvSpPr>
        <p:spPr>
          <a:xfrm rot="21375402">
            <a:off x="5930762" y="625780"/>
            <a:ext cx="6521716" cy="1026223"/>
          </a:xfrm>
        </p:spPr>
        <p:txBody>
          <a:bodyPr>
            <a:normAutofit/>
          </a:bodyPr>
          <a:lstStyle/>
          <a:p>
            <a:r>
              <a:rPr lang="pl-PL" sz="2800" b="1" dirty="0"/>
              <a:t>Aktywność</a:t>
            </a:r>
            <a:r>
              <a:rPr lang="en-IE" sz="2800" b="1" dirty="0"/>
              <a:t>: </a:t>
            </a:r>
            <a:r>
              <a:rPr lang="pl-PL" sz="2800" dirty="0"/>
              <a:t>Zanim zaczniesz spróbuj znaleźć odpowiedź na tych 11 pytań.</a:t>
            </a:r>
            <a:endParaRPr lang="en-IE" sz="2800" dirty="0"/>
          </a:p>
        </p:txBody>
      </p:sp>
      <p:sp>
        <p:nvSpPr>
          <p:cNvPr id="9" name="Text Placeholder 2">
            <a:extLst>
              <a:ext uri="{FF2B5EF4-FFF2-40B4-BE49-F238E27FC236}">
                <a16:creationId xmlns:a16="http://schemas.microsoft.com/office/drawing/2014/main" id="{E4D00E9A-EF58-4E07-8980-24BFB8467F38}"/>
              </a:ext>
            </a:extLst>
          </p:cNvPr>
          <p:cNvSpPr>
            <a:spLocks noGrp="1"/>
          </p:cNvSpPr>
          <p:nvPr>
            <p:ph type="body" sz="quarter" idx="20"/>
          </p:nvPr>
        </p:nvSpPr>
        <p:spPr>
          <a:xfrm>
            <a:off x="3384016" y="1710748"/>
            <a:ext cx="8520769" cy="4461451"/>
          </a:xfrm>
        </p:spPr>
        <p:txBody>
          <a:bodyPr/>
          <a:lstStyle/>
          <a:p>
            <a:pPr marL="457200" indent="-457200">
              <a:buFont typeface="+mj-lt"/>
              <a:buAutoNum type="arabicPeriod"/>
            </a:pPr>
            <a:r>
              <a:rPr lang="pl-PL" sz="2000" dirty="0">
                <a:solidFill>
                  <a:srgbClr val="DA2128"/>
                </a:solidFill>
              </a:rPr>
              <a:t>Czy naprawdę chcesz wprowadzić w życie ten pomysł na biznes?</a:t>
            </a:r>
            <a:endParaRPr lang="en-IE" sz="2000" dirty="0">
              <a:solidFill>
                <a:srgbClr val="DA2128"/>
              </a:solidFill>
            </a:endParaRPr>
          </a:p>
          <a:p>
            <a:pPr marL="457200" indent="-457200">
              <a:buFont typeface="+mj-lt"/>
              <a:buAutoNum type="arabicPeriod"/>
            </a:pPr>
            <a:r>
              <a:rPr lang="pl-PL" sz="2000" dirty="0">
                <a:solidFill>
                  <a:srgbClr val="DA2128"/>
                </a:solidFill>
              </a:rPr>
              <a:t>Czy jesteś w stanie wprowadzić w życie ten pomysł na biznes?</a:t>
            </a:r>
            <a:endParaRPr lang="en-IE" sz="2000" dirty="0">
              <a:solidFill>
                <a:srgbClr val="DA2128"/>
              </a:solidFill>
            </a:endParaRPr>
          </a:p>
          <a:p>
            <a:pPr marL="457200" indent="-457200">
              <a:buFont typeface="+mj-lt"/>
              <a:buAutoNum type="arabicPeriod" startAt="3"/>
            </a:pPr>
            <a:r>
              <a:rPr lang="pl-PL" sz="2000" dirty="0">
                <a:solidFill>
                  <a:srgbClr val="DA2128"/>
                </a:solidFill>
              </a:rPr>
              <a:t>Czy ten biznes wykorzystuje twoje mocne strony?</a:t>
            </a:r>
            <a:endParaRPr lang="en-IE" sz="2000" dirty="0">
              <a:solidFill>
                <a:srgbClr val="DA2128"/>
              </a:solidFill>
            </a:endParaRPr>
          </a:p>
          <a:p>
            <a:pPr marL="457200" indent="-457200">
              <a:buFont typeface="+mj-lt"/>
              <a:buAutoNum type="arabicPeriod" startAt="3"/>
            </a:pPr>
            <a:r>
              <a:rPr lang="pl-PL" sz="2000" dirty="0">
                <a:solidFill>
                  <a:srgbClr val="DA2128"/>
                </a:solidFill>
              </a:rPr>
              <a:t>Czy jesteś w stanie opisać ten pomysł w maksimum 25 słowach?</a:t>
            </a:r>
            <a:endParaRPr lang="en-IE" sz="2000" dirty="0">
              <a:solidFill>
                <a:srgbClr val="DA2128"/>
              </a:solidFill>
            </a:endParaRPr>
          </a:p>
          <a:p>
            <a:pPr marL="457200" indent="-457200">
              <a:buFont typeface="+mj-lt"/>
              <a:buAutoNum type="arabicPeriod" startAt="5"/>
            </a:pPr>
            <a:r>
              <a:rPr lang="pl-PL" sz="2000" dirty="0">
                <a:solidFill>
                  <a:srgbClr val="DA2128"/>
                </a:solidFill>
              </a:rPr>
              <a:t>Które przedsięwzięcie na rynku jest najbliższe twojemu pomysłowi na biznes?</a:t>
            </a:r>
          </a:p>
          <a:p>
            <a:pPr marL="457200" indent="-457200">
              <a:buFont typeface="+mj-lt"/>
              <a:buAutoNum type="arabicPeriod" startAt="6"/>
            </a:pPr>
            <a:r>
              <a:rPr lang="pl-PL" sz="2000" dirty="0">
                <a:solidFill>
                  <a:srgbClr val="DA2128"/>
                </a:solidFill>
              </a:rPr>
              <a:t>Czy ten pomysł biznesowy zaspokaja potrzebę, czy rozwiązuje problem?</a:t>
            </a:r>
            <a:endParaRPr lang="en-IE" sz="2000" dirty="0">
              <a:solidFill>
                <a:srgbClr val="DA2128"/>
              </a:solidFill>
            </a:endParaRPr>
          </a:p>
          <a:p>
            <a:pPr marL="457200" indent="-457200">
              <a:buFont typeface="+mj-lt"/>
              <a:buAutoNum type="arabicPeriod" startAt="6"/>
            </a:pPr>
            <a:r>
              <a:rPr lang="pl-PL" sz="2000" dirty="0">
                <a:solidFill>
                  <a:srgbClr val="DA2128"/>
                </a:solidFill>
              </a:rPr>
              <a:t>Czy ten pomysł biznesowy zarobi na siebie – i jak szybko?</a:t>
            </a:r>
            <a:endParaRPr lang="en-IE" sz="2000" dirty="0">
              <a:solidFill>
                <a:srgbClr val="DA2128"/>
              </a:solidFill>
            </a:endParaRPr>
          </a:p>
          <a:p>
            <a:pPr marL="457200" indent="-457200">
              <a:buFont typeface="+mj-lt"/>
              <a:buAutoNum type="arabicPeriod" startAt="6"/>
            </a:pPr>
            <a:r>
              <a:rPr lang="pl-PL" sz="2000" dirty="0">
                <a:solidFill>
                  <a:srgbClr val="DA2128"/>
                </a:solidFill>
              </a:rPr>
              <a:t>Jak zamierzasz sfinansować ten biznes?</a:t>
            </a:r>
            <a:endParaRPr lang="en-IE" sz="2000" dirty="0">
              <a:solidFill>
                <a:srgbClr val="DA2128"/>
              </a:solidFill>
            </a:endParaRPr>
          </a:p>
          <a:p>
            <a:pPr marL="457200" indent="-457200">
              <a:buFont typeface="+mj-lt"/>
              <a:buAutoNum type="arabicPeriod" startAt="6"/>
            </a:pPr>
            <a:r>
              <a:rPr lang="pl-PL" sz="2000" dirty="0">
                <a:solidFill>
                  <a:srgbClr val="DA2128"/>
                </a:solidFill>
              </a:rPr>
              <a:t>Czy możesz szczegółowo opisać, jak duży jest twój rynek?</a:t>
            </a:r>
            <a:endParaRPr lang="en-IE" sz="2000" dirty="0">
              <a:solidFill>
                <a:srgbClr val="DA2128"/>
              </a:solidFill>
            </a:endParaRPr>
          </a:p>
          <a:p>
            <a:pPr marL="457200" indent="-457200">
              <a:buFont typeface="+mj-lt"/>
              <a:buAutoNum type="arabicPeriod" startAt="6"/>
            </a:pPr>
            <a:r>
              <a:rPr lang="pl-PL" sz="2000" dirty="0">
                <a:solidFill>
                  <a:srgbClr val="DA2128"/>
                </a:solidFill>
              </a:rPr>
              <a:t>Czy twój pomysł biznesowy wykorzystuje nowe możliwości?</a:t>
            </a:r>
            <a:endParaRPr lang="en-IE" sz="2000" dirty="0">
              <a:solidFill>
                <a:srgbClr val="DA2128"/>
              </a:solidFill>
            </a:endParaRPr>
          </a:p>
          <a:p>
            <a:pPr marL="457200" indent="-457200">
              <a:buFont typeface="+mj-lt"/>
              <a:buAutoNum type="arabicPeriod" startAt="6"/>
            </a:pPr>
            <a:r>
              <a:rPr lang="pl-PL" sz="2000" dirty="0">
                <a:solidFill>
                  <a:srgbClr val="DA2128"/>
                </a:solidFill>
              </a:rPr>
              <a:t>Jaka jest największa wada, czy ograniczenie dla twojego pomysłu biznesowego?</a:t>
            </a:r>
            <a:endParaRPr lang="en-IE" sz="2000" dirty="0">
              <a:solidFill>
                <a:srgbClr val="DA2128"/>
              </a:solidFill>
            </a:endParaRPr>
          </a:p>
          <a:p>
            <a:pPr marL="457200" indent="-457200">
              <a:buFont typeface="+mj-lt"/>
              <a:buAutoNum type="arabicPeriod" startAt="5"/>
            </a:pPr>
            <a:endParaRPr lang="en-IE" sz="2000" dirty="0"/>
          </a:p>
        </p:txBody>
      </p:sp>
      <p:sp>
        <p:nvSpPr>
          <p:cNvPr id="4" name="Text Placeholder 2">
            <a:extLst>
              <a:ext uri="{FF2B5EF4-FFF2-40B4-BE49-F238E27FC236}">
                <a16:creationId xmlns:a16="http://schemas.microsoft.com/office/drawing/2014/main" id="{2E0B508A-574A-4259-9E64-5A74FCB58004}"/>
              </a:ext>
            </a:extLst>
          </p:cNvPr>
          <p:cNvSpPr txBox="1">
            <a:spLocks/>
          </p:cNvSpPr>
          <p:nvPr/>
        </p:nvSpPr>
        <p:spPr>
          <a:xfrm>
            <a:off x="431810" y="2150365"/>
            <a:ext cx="2743200" cy="4169140"/>
          </a:xfrm>
          <a:prstGeom prst="rect">
            <a:avLst/>
          </a:prstGeom>
        </p:spPr>
        <p:txBody>
          <a:bodyPr vert="horz" lIns="91440" tIns="45720" rIns="91440" bIns="45720" rtlCol="0">
            <a:noAutofit/>
          </a:bodyPr>
          <a:lstStyle>
            <a:lvl1pPr marL="342900" indent="-342900" algn="l" defTabSz="914400" rtl="0" eaLnBrk="1" latinLnBrk="0" hangingPunct="1">
              <a:lnSpc>
                <a:spcPct val="90000"/>
              </a:lnSpc>
              <a:spcBef>
                <a:spcPts val="1000"/>
              </a:spcBef>
              <a:buClr>
                <a:srgbClr val="FDB614"/>
              </a:buClr>
              <a:buFont typeface="Arial" charset="0"/>
              <a:buChar char="•"/>
              <a:defRPr sz="2400" kern="1200">
                <a:solidFill>
                  <a:srgbClr val="4D4D4C"/>
                </a:solidFill>
                <a:latin typeface="+mn-lt"/>
                <a:ea typeface="+mn-ea"/>
                <a:cs typeface="+mn-cs"/>
              </a:defRPr>
            </a:lvl1pPr>
            <a:lvl2pPr marL="4572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fontAlgn="base">
              <a:buNone/>
            </a:pPr>
            <a:r>
              <a:rPr lang="pl-PL" sz="3200" b="1" dirty="0">
                <a:solidFill>
                  <a:srgbClr val="1268B3"/>
                </a:solidFill>
              </a:rPr>
              <a:t>Następnie jako grupa rozważcie tych 11 pytań.</a:t>
            </a:r>
            <a:endParaRPr lang="en-IE" sz="3200" b="1" dirty="0">
              <a:solidFill>
                <a:srgbClr val="1268B3"/>
              </a:solidFill>
            </a:endParaRPr>
          </a:p>
        </p:txBody>
      </p:sp>
    </p:spTree>
    <p:extLst>
      <p:ext uri="{BB962C8B-B14F-4D97-AF65-F5344CB8AC3E}">
        <p14:creationId xmlns:p14="http://schemas.microsoft.com/office/powerpoint/2010/main" val="76630468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6CE9E4-DFB4-462D-884D-23234A80361D}"/>
              </a:ext>
            </a:extLst>
          </p:cNvPr>
          <p:cNvSpPr>
            <a:spLocks noGrp="1"/>
          </p:cNvSpPr>
          <p:nvPr>
            <p:ph type="ctrTitle"/>
          </p:nvPr>
        </p:nvSpPr>
        <p:spPr/>
        <p:txBody>
          <a:bodyPr/>
          <a:lstStyle/>
          <a:p>
            <a:endParaRPr lang="en-IE" dirty="0"/>
          </a:p>
        </p:txBody>
      </p:sp>
      <p:sp>
        <p:nvSpPr>
          <p:cNvPr id="3" name="Subtitle 2">
            <a:extLst>
              <a:ext uri="{FF2B5EF4-FFF2-40B4-BE49-F238E27FC236}">
                <a16:creationId xmlns:a16="http://schemas.microsoft.com/office/drawing/2014/main" id="{A9A6F1FF-EDE7-4152-8A66-459FF8A16AB3}"/>
              </a:ext>
            </a:extLst>
          </p:cNvPr>
          <p:cNvSpPr>
            <a:spLocks noGrp="1"/>
          </p:cNvSpPr>
          <p:nvPr>
            <p:ph type="subTitle" idx="1"/>
          </p:nvPr>
        </p:nvSpPr>
        <p:spPr/>
        <p:txBody>
          <a:bodyPr/>
          <a:lstStyle/>
          <a:p>
            <a:endParaRPr lang="en-IE" dirty="0"/>
          </a:p>
        </p:txBody>
      </p:sp>
      <p:pic>
        <p:nvPicPr>
          <p:cNvPr id="4" name="Picture 3">
            <a:extLst>
              <a:ext uri="{FF2B5EF4-FFF2-40B4-BE49-F238E27FC236}">
                <a16:creationId xmlns:a16="http://schemas.microsoft.com/office/drawing/2014/main" id="{44EB9315-9166-4BC7-B9D7-48BB46DD0714}"/>
              </a:ext>
            </a:extLst>
          </p:cNvPr>
          <p:cNvPicPr>
            <a:picLocks noChangeAspect="1"/>
          </p:cNvPicPr>
          <p:nvPr/>
        </p:nvPicPr>
        <p:blipFill rotWithShape="1">
          <a:blip r:embed="rId2"/>
          <a:srcRect l="10766" t="8559" r="7468" b="7872"/>
          <a:stretch/>
        </p:blipFill>
        <p:spPr>
          <a:xfrm>
            <a:off x="0" y="0"/>
            <a:ext cx="12192000" cy="6858000"/>
          </a:xfrm>
          <a:prstGeom prst="rect">
            <a:avLst/>
          </a:prstGeom>
        </p:spPr>
      </p:pic>
    </p:spTree>
    <p:extLst>
      <p:ext uri="{BB962C8B-B14F-4D97-AF65-F5344CB8AC3E}">
        <p14:creationId xmlns:p14="http://schemas.microsoft.com/office/powerpoint/2010/main" val="31507763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4"/>
          </p:nvPr>
        </p:nvSpPr>
        <p:spPr>
          <a:xfrm>
            <a:off x="643223" y="2087287"/>
            <a:ext cx="4462177" cy="4332563"/>
          </a:xfrm>
        </p:spPr>
        <p:txBody>
          <a:bodyPr>
            <a:normAutofit fontScale="92500" lnSpcReduction="10000"/>
          </a:bodyPr>
          <a:lstStyle/>
          <a:p>
            <a:r>
              <a:rPr lang="pl-PL" i="1" dirty="0"/>
              <a:t>Po etapie koncepcyjnym, następnym krokiem jest sprawdzenie pomysłu biznesowego w scenariuszu </a:t>
            </a:r>
            <a:br>
              <a:rPr lang="pl-PL" i="1" dirty="0"/>
            </a:br>
            <a:r>
              <a:rPr lang="pl-PL" i="1" dirty="0"/>
              <a:t>z prawdziwymi klientami. </a:t>
            </a:r>
          </a:p>
          <a:p>
            <a:r>
              <a:rPr lang="pl-PL" i="1" dirty="0"/>
              <a:t>Tutaj nauczysz się, jak ważne jest testowanie biznesu oraz w jaki sposób ten test przeprowadzić, aby nie wymagało to dużo czasu </a:t>
            </a:r>
            <a:br>
              <a:rPr lang="pl-PL" i="1" dirty="0"/>
            </a:br>
            <a:r>
              <a:rPr lang="pl-PL" i="1" dirty="0"/>
              <a:t>i środków. </a:t>
            </a:r>
          </a:p>
          <a:p>
            <a:r>
              <a:rPr lang="pl-PL" i="1" dirty="0"/>
              <a:t>Przed rozpoczęciem ostatniego etapu w zakładaniu biznesu należy przetestować, czy twój pomysł biznesowy jest dość opłacalny i czy </a:t>
            </a:r>
            <a:br>
              <a:rPr lang="pl-PL" i="1" dirty="0"/>
            </a:br>
            <a:r>
              <a:rPr lang="pl-PL" i="1" dirty="0"/>
              <a:t>w ogóle jest wart wdrażania.</a:t>
            </a:r>
            <a:endParaRPr lang="en-US" i="1" dirty="0"/>
          </a:p>
        </p:txBody>
      </p:sp>
      <p:sp>
        <p:nvSpPr>
          <p:cNvPr id="8" name="Text Placeholder 7"/>
          <p:cNvSpPr>
            <a:spLocks noGrp="1"/>
          </p:cNvSpPr>
          <p:nvPr>
            <p:ph type="body" sz="quarter" idx="15"/>
          </p:nvPr>
        </p:nvSpPr>
        <p:spPr>
          <a:xfrm>
            <a:off x="5473430" y="3252417"/>
            <a:ext cx="1176670" cy="1122295"/>
          </a:xfrm>
        </p:spPr>
        <p:txBody>
          <a:bodyPr/>
          <a:lstStyle/>
          <a:p>
            <a:r>
              <a:rPr lang="en-US" dirty="0"/>
              <a:t>07</a:t>
            </a:r>
          </a:p>
        </p:txBody>
      </p:sp>
      <p:sp>
        <p:nvSpPr>
          <p:cNvPr id="5" name="Text Placeholder 4"/>
          <p:cNvSpPr>
            <a:spLocks noGrp="1"/>
          </p:cNvSpPr>
          <p:nvPr>
            <p:ph type="body" sz="quarter" idx="12"/>
          </p:nvPr>
        </p:nvSpPr>
        <p:spPr>
          <a:xfrm>
            <a:off x="6943914" y="3261690"/>
            <a:ext cx="4871864" cy="1122292"/>
          </a:xfrm>
        </p:spPr>
        <p:txBody>
          <a:bodyPr/>
          <a:lstStyle/>
          <a:p>
            <a:r>
              <a:rPr lang="pl-PL" b="1" dirty="0"/>
              <a:t>Ewaluacja Pomysłów Biznesowych </a:t>
            </a:r>
            <a:br>
              <a:rPr lang="pl-PL" b="1" dirty="0"/>
            </a:br>
            <a:r>
              <a:rPr lang="pl-PL" b="1" dirty="0"/>
              <a:t>w Pop Kulturze</a:t>
            </a:r>
            <a:endParaRPr lang="en-US" b="1" dirty="0"/>
          </a:p>
        </p:txBody>
      </p:sp>
      <p:sp>
        <p:nvSpPr>
          <p:cNvPr id="13" name="Text Placeholder 5">
            <a:extLst>
              <a:ext uri="{FF2B5EF4-FFF2-40B4-BE49-F238E27FC236}">
                <a16:creationId xmlns:a16="http://schemas.microsoft.com/office/drawing/2014/main" id="{5040A2AC-283C-4DA5-8D67-A2D2DAB62DA7}"/>
              </a:ext>
            </a:extLst>
          </p:cNvPr>
          <p:cNvSpPr>
            <a:spLocks noGrp="1"/>
          </p:cNvSpPr>
          <p:nvPr>
            <p:ph type="body" sz="quarter" idx="13"/>
          </p:nvPr>
        </p:nvSpPr>
        <p:spPr>
          <a:xfrm>
            <a:off x="381000" y="706151"/>
            <a:ext cx="4552950" cy="697353"/>
          </a:xfrm>
        </p:spPr>
        <p:txBody>
          <a:bodyPr>
            <a:normAutofit/>
          </a:bodyPr>
          <a:lstStyle/>
          <a:p>
            <a:r>
              <a:rPr lang="en-US" b="1" dirty="0"/>
              <a:t>M2 </a:t>
            </a:r>
            <a:r>
              <a:rPr lang="pl-PL" b="1" dirty="0"/>
              <a:t>Cele Nauczania</a:t>
            </a:r>
            <a:endParaRPr lang="en-US" b="1" dirty="0"/>
          </a:p>
        </p:txBody>
      </p:sp>
      <p:sp>
        <p:nvSpPr>
          <p:cNvPr id="6" name="Text Placeholder 10">
            <a:extLst>
              <a:ext uri="{FF2B5EF4-FFF2-40B4-BE49-F238E27FC236}">
                <a16:creationId xmlns:a16="http://schemas.microsoft.com/office/drawing/2014/main" id="{21FB2228-D8C8-4BF1-A623-70270BBBBFFB}"/>
              </a:ext>
            </a:extLst>
          </p:cNvPr>
          <p:cNvSpPr txBox="1">
            <a:spLocks/>
          </p:cNvSpPr>
          <p:nvPr/>
        </p:nvSpPr>
        <p:spPr>
          <a:xfrm>
            <a:off x="5483551" y="1819048"/>
            <a:ext cx="1176670" cy="1122295"/>
          </a:xfrm>
          <a:prstGeom prst="rect">
            <a:avLst/>
          </a:prstGeom>
        </p:spPr>
        <p:txBody>
          <a:bodyPr vert="horz" lIns="91440" tIns="45720" rIns="91440" bIns="45720" rtlCol="0" anchor="ctr">
            <a:normAutofit/>
          </a:bodyPr>
          <a:lstStyle>
            <a:lvl1pPr marL="0" indent="0" algn="ctr" defTabSz="914400" rtl="0" eaLnBrk="1" latinLnBrk="0" hangingPunct="1">
              <a:lnSpc>
                <a:spcPct val="90000"/>
              </a:lnSpc>
              <a:spcBef>
                <a:spcPts val="1000"/>
              </a:spcBef>
              <a:buFont typeface="Arial"/>
              <a:buNone/>
              <a:defRPr sz="4800" kern="1200">
                <a:solidFill>
                  <a:srgbClr val="FDB614"/>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en-US" dirty="0"/>
              <a:t>06</a:t>
            </a:r>
          </a:p>
        </p:txBody>
      </p:sp>
      <p:sp>
        <p:nvSpPr>
          <p:cNvPr id="9" name="Text Placeholder 11">
            <a:extLst>
              <a:ext uri="{FF2B5EF4-FFF2-40B4-BE49-F238E27FC236}">
                <a16:creationId xmlns:a16="http://schemas.microsoft.com/office/drawing/2014/main" id="{31D8B7AB-2F18-4D97-A048-04A2B4448ECD}"/>
              </a:ext>
            </a:extLst>
          </p:cNvPr>
          <p:cNvSpPr txBox="1">
            <a:spLocks/>
          </p:cNvSpPr>
          <p:nvPr/>
        </p:nvSpPr>
        <p:spPr>
          <a:xfrm>
            <a:off x="6954035" y="1801816"/>
            <a:ext cx="4871864" cy="1122292"/>
          </a:xfrm>
          <a:prstGeom prst="rect">
            <a:avLst/>
          </a:prstGeom>
        </p:spPr>
        <p:txBody>
          <a:bodyPr vert="horz" lIns="91440" tIns="45720" rIns="91440" bIns="45720" rtlCol="0" anchor="ctr">
            <a:normAutofit/>
          </a:bodyPr>
          <a:lstStyle>
            <a:lvl1pPr marL="0" indent="0" algn="l" defTabSz="914400" rtl="0" eaLnBrk="1" latinLnBrk="0" hangingPunct="1">
              <a:lnSpc>
                <a:spcPct val="90000"/>
              </a:lnSpc>
              <a:spcBef>
                <a:spcPts val="1000"/>
              </a:spcBef>
              <a:buFont typeface="Arial"/>
              <a:buNone/>
              <a:defRPr sz="24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pl-PL" b="1" dirty="0"/>
              <a:t>Testowanie Pomysłów Biznesowych na Małą Skalę</a:t>
            </a:r>
            <a:endParaRPr lang="en-US" b="1" dirty="0"/>
          </a:p>
        </p:txBody>
      </p:sp>
    </p:spTree>
    <p:extLst>
      <p:ext uri="{BB962C8B-B14F-4D97-AF65-F5344CB8AC3E}">
        <p14:creationId xmlns:p14="http://schemas.microsoft.com/office/powerpoint/2010/main" val="122105115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normAutofit fontScale="85000" lnSpcReduction="10000"/>
          </a:bodyPr>
          <a:lstStyle/>
          <a:p>
            <a:r>
              <a:rPr lang="pl-PL"/>
              <a:t>Dziękujemy!</a:t>
            </a:r>
            <a:endParaRPr lang="en-US" dirty="0"/>
          </a:p>
        </p:txBody>
      </p:sp>
      <p:sp>
        <p:nvSpPr>
          <p:cNvPr id="3" name="Text Placeholder 2"/>
          <p:cNvSpPr>
            <a:spLocks noGrp="1"/>
          </p:cNvSpPr>
          <p:nvPr>
            <p:ph type="body" sz="quarter" idx="18"/>
          </p:nvPr>
        </p:nvSpPr>
        <p:spPr/>
        <p:txBody>
          <a:bodyPr/>
          <a:lstStyle/>
          <a:p>
            <a:r>
              <a:rPr lang="pl-PL"/>
              <a:t>Jakieś Pytania</a:t>
            </a:r>
            <a:r>
              <a:rPr lang="en-US"/>
              <a:t>?</a:t>
            </a:r>
            <a:endParaRPr lang="en-US" dirty="0"/>
          </a:p>
        </p:txBody>
      </p:sp>
      <p:sp>
        <p:nvSpPr>
          <p:cNvPr id="4" name="Text Placeholder 3"/>
          <p:cNvSpPr>
            <a:spLocks noGrp="1"/>
          </p:cNvSpPr>
          <p:nvPr>
            <p:ph type="body" sz="quarter" idx="19"/>
          </p:nvPr>
        </p:nvSpPr>
        <p:spPr>
          <a:xfrm>
            <a:off x="624990" y="6176832"/>
            <a:ext cx="3621977" cy="419808"/>
          </a:xfrm>
        </p:spPr>
        <p:txBody>
          <a:bodyPr>
            <a:normAutofit fontScale="62500" lnSpcReduction="20000"/>
          </a:bodyPr>
          <a:lstStyle/>
          <a:p>
            <a:r>
              <a:rPr lang="en-IE" dirty="0">
                <a:hlinkClick r:id="rId2"/>
              </a:rPr>
              <a:t>https://www.facebook.com/EPICopportunties/</a:t>
            </a:r>
            <a:endParaRPr lang="en-US" dirty="0"/>
          </a:p>
        </p:txBody>
      </p:sp>
      <p:sp>
        <p:nvSpPr>
          <p:cNvPr id="5" name="Text Placeholder 4"/>
          <p:cNvSpPr>
            <a:spLocks noGrp="1"/>
          </p:cNvSpPr>
          <p:nvPr>
            <p:ph type="body" sz="quarter" idx="20"/>
          </p:nvPr>
        </p:nvSpPr>
        <p:spPr>
          <a:xfrm>
            <a:off x="5894653" y="6158451"/>
            <a:ext cx="2470321" cy="419808"/>
          </a:xfrm>
        </p:spPr>
        <p:txBody>
          <a:bodyPr>
            <a:normAutofit fontScale="70000" lnSpcReduction="20000"/>
          </a:bodyPr>
          <a:lstStyle/>
          <a:p>
            <a:r>
              <a:rPr lang="en-US" dirty="0">
                <a:hlinkClick r:id="rId3"/>
              </a:rPr>
              <a:t>www.epicopportunities.eu</a:t>
            </a:r>
            <a:endParaRPr lang="en-US" dirty="0"/>
          </a:p>
          <a:p>
            <a:endParaRPr lang="en-US" dirty="0"/>
          </a:p>
        </p:txBody>
      </p:sp>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l="12082" t="11936" r="59586" b="26371"/>
          <a:stretch/>
        </p:blipFill>
        <p:spPr>
          <a:xfrm>
            <a:off x="4404821" y="5976642"/>
            <a:ext cx="305143" cy="400381"/>
          </a:xfrm>
          <a:prstGeom prst="rect">
            <a:avLst/>
          </a:prstGeom>
        </p:spPr>
      </p:pic>
      <p:pic>
        <p:nvPicPr>
          <p:cNvPr id="7" name="Picture 6"/>
          <p:cNvPicPr>
            <a:picLocks noChangeAspect="1"/>
          </p:cNvPicPr>
          <p:nvPr/>
        </p:nvPicPr>
        <p:blipFill rotWithShape="1">
          <a:blip r:embed="rId5">
            <a:extLst>
              <a:ext uri="{28A0092B-C50C-407E-A947-70E740481C1C}">
                <a14:useLocalDpi xmlns:a14="http://schemas.microsoft.com/office/drawing/2010/main" val="0"/>
              </a:ext>
            </a:extLst>
          </a:blip>
          <a:srcRect l="8912" t="77879" r="4725" b="-4082"/>
          <a:stretch/>
        </p:blipFill>
        <p:spPr>
          <a:xfrm>
            <a:off x="8364974" y="5943369"/>
            <a:ext cx="477838" cy="466929"/>
          </a:xfrm>
          <a:prstGeom prst="ellipse">
            <a:avLst/>
          </a:prstGeom>
        </p:spPr>
      </p:pic>
    </p:spTree>
    <p:extLst>
      <p:ext uri="{BB962C8B-B14F-4D97-AF65-F5344CB8AC3E}">
        <p14:creationId xmlns:p14="http://schemas.microsoft.com/office/powerpoint/2010/main" val="40110888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p:cNvSpPr>
            <a:spLocks noGrp="1"/>
          </p:cNvSpPr>
          <p:nvPr>
            <p:ph type="body" sz="quarter" idx="10"/>
          </p:nvPr>
        </p:nvSpPr>
        <p:spPr>
          <a:xfrm>
            <a:off x="576136" y="391665"/>
            <a:ext cx="5519864" cy="5256100"/>
          </a:xfrm>
        </p:spPr>
        <p:txBody>
          <a:bodyPr>
            <a:normAutofit/>
          </a:bodyPr>
          <a:lstStyle/>
          <a:p>
            <a:endParaRPr lang="en-US" b="1" dirty="0">
              <a:solidFill>
                <a:srgbClr val="1268B3"/>
              </a:solidFill>
            </a:endParaRPr>
          </a:p>
          <a:p>
            <a:r>
              <a:rPr lang="pl-PL" b="1" dirty="0">
                <a:solidFill>
                  <a:srgbClr val="1268B3"/>
                </a:solidFill>
              </a:rPr>
              <a:t>Testowanie Pomysłów Biznesowych na Małą Skalę</a:t>
            </a:r>
            <a:endParaRPr lang="en-US" b="1" dirty="0">
              <a:solidFill>
                <a:srgbClr val="1268B3"/>
              </a:solidFill>
            </a:endParaRPr>
          </a:p>
          <a:p>
            <a:endParaRPr lang="en-US" dirty="0">
              <a:solidFill>
                <a:srgbClr val="1268B3"/>
              </a:solidFill>
            </a:endParaRPr>
          </a:p>
        </p:txBody>
      </p:sp>
      <p:pic>
        <p:nvPicPr>
          <p:cNvPr id="12" name="Picture 11"/>
          <p:cNvPicPr>
            <a:picLocks noChangeAspect="1"/>
          </p:cNvPicPr>
          <p:nvPr/>
        </p:nvPicPr>
        <p:blipFill rotWithShape="1">
          <a:blip r:embed="rId2">
            <a:extLst>
              <a:ext uri="{28A0092B-C50C-407E-A947-70E740481C1C}">
                <a14:useLocalDpi xmlns:a14="http://schemas.microsoft.com/office/drawing/2010/main" val="0"/>
              </a:ext>
            </a:extLst>
          </a:blip>
          <a:srcRect b="32560"/>
          <a:stretch/>
        </p:blipFill>
        <p:spPr>
          <a:xfrm flipH="1">
            <a:off x="5775960" y="329364"/>
            <a:ext cx="6453809" cy="6528636"/>
          </a:xfrm>
          <a:prstGeom prst="rect">
            <a:avLst/>
          </a:prstGeom>
        </p:spPr>
      </p:pic>
    </p:spTree>
    <p:extLst>
      <p:ext uri="{BB962C8B-B14F-4D97-AF65-F5344CB8AC3E}">
        <p14:creationId xmlns:p14="http://schemas.microsoft.com/office/powerpoint/2010/main" val="34498835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3"/>
          </p:nvPr>
        </p:nvSpPr>
        <p:spPr>
          <a:xfrm>
            <a:off x="201342" y="1926699"/>
            <a:ext cx="5756114" cy="4061001"/>
          </a:xfrm>
        </p:spPr>
        <p:txBody>
          <a:bodyPr/>
          <a:lstStyle/>
          <a:p>
            <a:pPr lvl="0">
              <a:buClr>
                <a:schemeClr val="bg1"/>
              </a:buClr>
            </a:pPr>
            <a:r>
              <a:rPr lang="pl-PL" sz="2300" dirty="0"/>
              <a:t>A więc masz swój pomysł na biznes i jesteś</a:t>
            </a:r>
            <a:br>
              <a:rPr lang="pl-PL" sz="2300" dirty="0"/>
            </a:br>
            <a:r>
              <a:rPr lang="pl-PL" sz="2300" dirty="0"/>
              <a:t>gotów zmierzyć się ze światem przedsiębiorczości. Ale, czy jesteś pewien,</a:t>
            </a:r>
            <a:br>
              <a:rPr lang="pl-PL" sz="2300" dirty="0"/>
            </a:br>
            <a:r>
              <a:rPr lang="pl-PL" sz="2300" dirty="0"/>
              <a:t>że ten pomysł się nadaje? Zanim zainwestujesz, sprawdź jego prawdziwy potencjał.</a:t>
            </a:r>
            <a:r>
              <a:rPr lang="en-IE" sz="2300" dirty="0"/>
              <a:t> </a:t>
            </a:r>
            <a:r>
              <a:rPr lang="pl-PL" sz="2300" dirty="0"/>
              <a:t>Upewnij się, że będzie on miał dobry start. W celu uzyskania odpowiedzi,</a:t>
            </a:r>
            <a:br>
              <a:rPr lang="pl-PL" sz="2300" dirty="0"/>
            </a:br>
            <a:r>
              <a:rPr lang="pl-PL" sz="2300" dirty="0"/>
              <a:t>jak sprawdzi się na rynku, należy przeprowadzić serie badań  dotyczących popytu na twój produkt lub usługę. W tej części poznasz metody testowania, które </a:t>
            </a:r>
            <a:br>
              <a:rPr lang="pl-PL" sz="2300" dirty="0"/>
            </a:br>
            <a:r>
              <a:rPr lang="pl-PL" sz="2300" dirty="0"/>
              <a:t>nie są kosztowne i są łatwe w implementacji.</a:t>
            </a:r>
            <a:endParaRPr lang="en-US" sz="2300" dirty="0"/>
          </a:p>
        </p:txBody>
      </p:sp>
      <p:sp>
        <p:nvSpPr>
          <p:cNvPr id="3" name="Text Placeholder 2"/>
          <p:cNvSpPr>
            <a:spLocks noGrp="1"/>
          </p:cNvSpPr>
          <p:nvPr>
            <p:ph type="body" sz="quarter" idx="10"/>
          </p:nvPr>
        </p:nvSpPr>
        <p:spPr>
          <a:xfrm rot="256793">
            <a:off x="592302" y="614702"/>
            <a:ext cx="4670496" cy="919928"/>
          </a:xfrm>
        </p:spPr>
        <p:txBody>
          <a:bodyPr anchor="ctr">
            <a:normAutofit fontScale="70000" lnSpcReduction="20000"/>
          </a:bodyPr>
          <a:lstStyle/>
          <a:p>
            <a:r>
              <a:rPr lang="pl-PL" b="1" dirty="0"/>
              <a:t>Testowanie Pomysłów Biznesowych na Małą Skalę</a:t>
            </a:r>
            <a:endParaRPr lang="en-US" b="1" dirty="0"/>
          </a:p>
        </p:txBody>
      </p:sp>
      <p:pic>
        <p:nvPicPr>
          <p:cNvPr id="5" name="Picture Placeholder 4"/>
          <p:cNvPicPr>
            <a:picLocks noGrp="1" noChangeAspect="1"/>
          </p:cNvPicPr>
          <p:nvPr>
            <p:ph type="pic" sz="quarter" idx="24"/>
          </p:nvPr>
        </p:nvPicPr>
        <p:blipFill rotWithShape="1">
          <a:blip r:embed="rId2">
            <a:extLst>
              <a:ext uri="{28A0092B-C50C-407E-A947-70E740481C1C}">
                <a14:useLocalDpi xmlns:a14="http://schemas.microsoft.com/office/drawing/2010/main" val="0"/>
              </a:ext>
            </a:extLst>
          </a:blip>
          <a:srcRect l="1740" t="-204" r="36140" b="204"/>
          <a:stretch/>
        </p:blipFill>
        <p:spPr/>
      </p:pic>
    </p:spTree>
    <p:extLst>
      <p:ext uri="{BB962C8B-B14F-4D97-AF65-F5344CB8AC3E}">
        <p14:creationId xmlns:p14="http://schemas.microsoft.com/office/powerpoint/2010/main" val="35541883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483D478A-8088-444F-AED2-4F11741CBA40}"/>
              </a:ext>
            </a:extLst>
          </p:cNvPr>
          <p:cNvSpPr>
            <a:spLocks noGrp="1"/>
          </p:cNvSpPr>
          <p:nvPr>
            <p:ph type="body" sz="quarter" idx="10"/>
          </p:nvPr>
        </p:nvSpPr>
        <p:spPr>
          <a:xfrm rot="285998">
            <a:off x="399037" y="678377"/>
            <a:ext cx="5664057" cy="814089"/>
          </a:xfrm>
        </p:spPr>
        <p:txBody>
          <a:bodyPr>
            <a:noAutofit/>
          </a:bodyPr>
          <a:lstStyle/>
          <a:p>
            <a:pPr algn="ctr"/>
            <a:r>
              <a:rPr lang="pl-PL" sz="2800" b="1" dirty="0"/>
              <a:t>Pomysł o Wielkim Potencjale Testowany na Małą Skalę</a:t>
            </a:r>
            <a:endParaRPr lang="en-IE" sz="2800" b="1" dirty="0"/>
          </a:p>
        </p:txBody>
      </p:sp>
      <p:sp>
        <p:nvSpPr>
          <p:cNvPr id="6" name="Text Placeholder 5">
            <a:extLst>
              <a:ext uri="{FF2B5EF4-FFF2-40B4-BE49-F238E27FC236}">
                <a16:creationId xmlns:a16="http://schemas.microsoft.com/office/drawing/2014/main" id="{75E464D5-869A-4C02-A46B-1FA5C5B935BC}"/>
              </a:ext>
            </a:extLst>
          </p:cNvPr>
          <p:cNvSpPr>
            <a:spLocks noGrp="1"/>
          </p:cNvSpPr>
          <p:nvPr>
            <p:ph type="body" sz="quarter" idx="20"/>
          </p:nvPr>
        </p:nvSpPr>
        <p:spPr>
          <a:xfrm>
            <a:off x="566787" y="1726393"/>
            <a:ext cx="11040673" cy="4169140"/>
          </a:xfrm>
        </p:spPr>
        <p:txBody>
          <a:bodyPr/>
          <a:lstStyle/>
          <a:p>
            <a:pPr marL="0" indent="0" fontAlgn="base">
              <a:buNone/>
            </a:pPr>
            <a:r>
              <a:rPr lang="pl-PL" dirty="0"/>
              <a:t>Często przyczyną upadku nowych przedsięwzięć jest przekonanie o wielkim potencjale, przez co zapomina się o zbadaniu rynku na zapotrzebowanie</a:t>
            </a:r>
            <a:r>
              <a:rPr lang="en-IE" dirty="0"/>
              <a:t>. </a:t>
            </a:r>
            <a:r>
              <a:rPr lang="pl-PL" dirty="0"/>
              <a:t>Są nawet </a:t>
            </a:r>
            <a:r>
              <a:rPr lang="pl-PL" dirty="0">
                <a:hlinkClick r:id="rId2"/>
              </a:rPr>
              <a:t>badania</a:t>
            </a:r>
            <a:r>
              <a:rPr lang="pl-PL" dirty="0"/>
              <a:t> które pokazują że aż 42% startupów wypada z rynku ponieważ twórcy nie sprawdzili, czy jest na nim zapotrzebowanie na ich usługi. Na szczęście są testy, które nie wymagają dużego nakładu finansowego. Poniżej znajdziesz pomysły na przetestowanie biznesu na małą skalę.</a:t>
            </a:r>
            <a:endParaRPr lang="en-IE" dirty="0"/>
          </a:p>
          <a:p>
            <a:pPr marL="0" indent="0" fontAlgn="base">
              <a:buNone/>
            </a:pPr>
            <a:endParaRPr lang="en-IE" sz="1000" dirty="0"/>
          </a:p>
          <a:p>
            <a:pPr marL="0" indent="0" fontAlgn="base">
              <a:buNone/>
            </a:pPr>
            <a:r>
              <a:rPr lang="pl-PL" sz="3200" b="1" dirty="0">
                <a:solidFill>
                  <a:srgbClr val="DA2128"/>
                </a:solidFill>
              </a:rPr>
              <a:t>Dlaczego warto sprawdzać rynek</a:t>
            </a:r>
            <a:br>
              <a:rPr lang="en-IE" dirty="0"/>
            </a:br>
            <a:r>
              <a:rPr lang="pl-PL" dirty="0"/>
              <a:t>Ciężko jest obiektywnie patrzeć na własny produkt, będąc w trakcie planowania biznesu, przez co mogą ci umknąć szczegóły, które zadecydują o jego powodzeniu. Dlatego badania rynku są ważne, bo jeśli jesteś w błędzie, stracisz nie tylko swoje marzenie, ale również poniesiesz poważne finansowe konsekwencje.</a:t>
            </a:r>
            <a:endParaRPr lang="en-IE" dirty="0"/>
          </a:p>
          <a:p>
            <a:pPr marL="0" indent="0" fontAlgn="base">
              <a:buNone/>
            </a:pPr>
            <a:r>
              <a:rPr lang="en-IE" sz="1800" dirty="0">
                <a:hlinkClick r:id="rId3"/>
              </a:rPr>
              <a:t>https://quickbooks.intuit.com/r/business-development/how-to-test-market-your-big-idea-on-a-small-scale/</a:t>
            </a:r>
            <a:endParaRPr lang="en-IE" sz="1800" dirty="0"/>
          </a:p>
        </p:txBody>
      </p:sp>
    </p:spTree>
    <p:extLst>
      <p:ext uri="{BB962C8B-B14F-4D97-AF65-F5344CB8AC3E}">
        <p14:creationId xmlns:p14="http://schemas.microsoft.com/office/powerpoint/2010/main" val="910907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454116C-0432-4333-A4E5-CE75CEDD503C}"/>
              </a:ext>
            </a:extLst>
          </p:cNvPr>
          <p:cNvSpPr>
            <a:spLocks noGrp="1"/>
          </p:cNvSpPr>
          <p:nvPr>
            <p:ph type="body" sz="quarter" idx="10"/>
          </p:nvPr>
        </p:nvSpPr>
        <p:spPr/>
        <p:txBody>
          <a:bodyPr>
            <a:normAutofit/>
          </a:bodyPr>
          <a:lstStyle/>
          <a:p>
            <a:r>
              <a:rPr lang="pl-PL" sz="3200" b="1" dirty="0"/>
              <a:t>Sprawdź Rynek Docelowy</a:t>
            </a:r>
            <a:endParaRPr lang="en-IE" sz="3200" b="1" dirty="0"/>
          </a:p>
        </p:txBody>
      </p:sp>
      <p:sp>
        <p:nvSpPr>
          <p:cNvPr id="3" name="Text Placeholder 2">
            <a:extLst>
              <a:ext uri="{FF2B5EF4-FFF2-40B4-BE49-F238E27FC236}">
                <a16:creationId xmlns:a16="http://schemas.microsoft.com/office/drawing/2014/main" id="{2D64744A-059A-4790-BFD7-5F8FE7DC8D74}"/>
              </a:ext>
            </a:extLst>
          </p:cNvPr>
          <p:cNvSpPr>
            <a:spLocks noGrp="1"/>
          </p:cNvSpPr>
          <p:nvPr>
            <p:ph type="body" sz="quarter" idx="20"/>
          </p:nvPr>
        </p:nvSpPr>
        <p:spPr>
          <a:xfrm>
            <a:off x="588062" y="1620446"/>
            <a:ext cx="6104969" cy="4169140"/>
          </a:xfrm>
        </p:spPr>
        <p:txBody>
          <a:bodyPr/>
          <a:lstStyle/>
          <a:p>
            <a:pPr marL="0" indent="0" fontAlgn="base">
              <a:buNone/>
            </a:pPr>
            <a:r>
              <a:rPr lang="pl-PL" sz="3200" b="1" dirty="0">
                <a:solidFill>
                  <a:srgbClr val="DA2128"/>
                </a:solidFill>
              </a:rPr>
              <a:t>Sondowanie Rynku Docelowego</a:t>
            </a:r>
            <a:endParaRPr lang="en-IE" sz="3200" b="1" dirty="0">
              <a:solidFill>
                <a:srgbClr val="DA2128"/>
              </a:solidFill>
            </a:endParaRPr>
          </a:p>
          <a:p>
            <a:pPr marL="0" indent="0" fontAlgn="base">
              <a:buNone/>
            </a:pPr>
            <a:r>
              <a:rPr lang="pl-PL" dirty="0"/>
              <a:t>Jeśli jesteś już na tym etapie procesu, to wiesz jaki jest twój rynek docelowy. Kwestia tego, czy jest na nim zainteresowanie twoim produktem jest kluczowa dla sukcesu przedsięwzięcia, na szczęście nie musisz polegać na zwykłym przeczuciu. Możesz sprawdzić dany rynek tworząc ankietę i rozsyłając ją do potencjalnych klientów.</a:t>
            </a:r>
            <a:r>
              <a:rPr lang="en-IE" dirty="0"/>
              <a:t> </a:t>
            </a:r>
            <a:r>
              <a:rPr lang="pl-PL" dirty="0"/>
              <a:t>Firmy takie jak  </a:t>
            </a:r>
            <a:r>
              <a:rPr lang="en-IE" dirty="0" err="1">
                <a:hlinkClick r:id="rId2"/>
              </a:rPr>
              <a:t>Survata</a:t>
            </a:r>
            <a:r>
              <a:rPr lang="pl-PL" dirty="0"/>
              <a:t>, pomogą ci </a:t>
            </a:r>
            <a:br>
              <a:rPr lang="pl-PL" dirty="0"/>
            </a:br>
            <a:r>
              <a:rPr lang="pl-PL" dirty="0"/>
              <a:t>w dostosowaniu ankiety do twoich potrzeb </a:t>
            </a:r>
            <a:br>
              <a:rPr lang="pl-PL" dirty="0"/>
            </a:br>
            <a:r>
              <a:rPr lang="pl-PL" dirty="0"/>
              <a:t>i zajmą się jej dystrybucją, sam dodajesz do niej zdjęcia i materiały wideo, masz też do dyspozycji eksperta w tej dziedzinie.</a:t>
            </a:r>
            <a:endParaRPr lang="en-IE" dirty="0"/>
          </a:p>
        </p:txBody>
      </p:sp>
      <p:pic>
        <p:nvPicPr>
          <p:cNvPr id="6" name="Picture 6" descr="A picture containing monitor, sitting, indoor, screen&#10;&#10;Description automatically generated">
            <a:extLst>
              <a:ext uri="{FF2B5EF4-FFF2-40B4-BE49-F238E27FC236}">
                <a16:creationId xmlns:a16="http://schemas.microsoft.com/office/drawing/2014/main" id="{2EB264C5-6719-4B63-AB72-073C55A5F0DF}"/>
              </a:ext>
            </a:extLst>
          </p:cNvPr>
          <p:cNvPicPr/>
          <p:nvPr/>
        </p:nvPicPr>
        <p:blipFill rotWithShape="1">
          <a:blip r:embed="rId3"/>
          <a:srcRect l="4792" t="12636" r="6089" b="14423"/>
          <a:stretch/>
        </p:blipFill>
        <p:spPr>
          <a:xfrm>
            <a:off x="6428402" y="2607984"/>
            <a:ext cx="5763598" cy="3670300"/>
          </a:xfrm>
          <a:prstGeom prst="rect">
            <a:avLst/>
          </a:prstGeom>
        </p:spPr>
      </p:pic>
      <p:pic>
        <p:nvPicPr>
          <p:cNvPr id="8" name="Picture 3">
            <a:extLst>
              <a:ext uri="{FF2B5EF4-FFF2-40B4-BE49-F238E27FC236}">
                <a16:creationId xmlns:a16="http://schemas.microsoft.com/office/drawing/2014/main" id="{EB92B6F7-A34E-4372-BC2F-26732914E04A}"/>
              </a:ext>
            </a:extLst>
          </p:cNvPr>
          <p:cNvPicPr>
            <a:picLocks noChangeAspect="1"/>
          </p:cNvPicPr>
          <p:nvPr/>
        </p:nvPicPr>
        <p:blipFill>
          <a:blip r:embed="rId4"/>
          <a:stretch>
            <a:fillRect/>
          </a:stretch>
        </p:blipFill>
        <p:spPr>
          <a:xfrm>
            <a:off x="7227664" y="2930100"/>
            <a:ext cx="4165074" cy="2638061"/>
          </a:xfrm>
          <a:prstGeom prst="rect">
            <a:avLst/>
          </a:prstGeom>
          <a:ln>
            <a:noFill/>
          </a:ln>
          <a:effectLst/>
        </p:spPr>
      </p:pic>
    </p:spTree>
    <p:extLst>
      <p:ext uri="{BB962C8B-B14F-4D97-AF65-F5344CB8AC3E}">
        <p14:creationId xmlns:p14="http://schemas.microsoft.com/office/powerpoint/2010/main" val="36786274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454116C-0432-4333-A4E5-CE75CEDD503C}"/>
              </a:ext>
            </a:extLst>
          </p:cNvPr>
          <p:cNvSpPr>
            <a:spLocks noGrp="1"/>
          </p:cNvSpPr>
          <p:nvPr>
            <p:ph type="body" sz="quarter" idx="10"/>
          </p:nvPr>
        </p:nvSpPr>
        <p:spPr/>
        <p:txBody>
          <a:bodyPr>
            <a:normAutofit/>
          </a:bodyPr>
          <a:lstStyle/>
          <a:p>
            <a:r>
              <a:rPr lang="pl-PL" sz="3200" b="1" dirty="0"/>
              <a:t>Sprawdź Rynek Docelowy</a:t>
            </a:r>
            <a:endParaRPr lang="en-IE" sz="3200" b="1" dirty="0"/>
          </a:p>
        </p:txBody>
      </p:sp>
      <p:sp>
        <p:nvSpPr>
          <p:cNvPr id="3" name="Text Placeholder 2">
            <a:extLst>
              <a:ext uri="{FF2B5EF4-FFF2-40B4-BE49-F238E27FC236}">
                <a16:creationId xmlns:a16="http://schemas.microsoft.com/office/drawing/2014/main" id="{2D64744A-059A-4790-BFD7-5F8FE7DC8D74}"/>
              </a:ext>
            </a:extLst>
          </p:cNvPr>
          <p:cNvSpPr>
            <a:spLocks noGrp="1"/>
          </p:cNvSpPr>
          <p:nvPr>
            <p:ph type="body" sz="quarter" idx="20"/>
          </p:nvPr>
        </p:nvSpPr>
        <p:spPr>
          <a:xfrm>
            <a:off x="588062" y="1620446"/>
            <a:ext cx="7038223" cy="4169140"/>
          </a:xfrm>
        </p:spPr>
        <p:txBody>
          <a:bodyPr/>
          <a:lstStyle/>
          <a:p>
            <a:pPr marL="0" indent="0" fontAlgn="base">
              <a:buNone/>
            </a:pPr>
            <a:r>
              <a:rPr lang="pl-PL" sz="3200" b="1" dirty="0">
                <a:solidFill>
                  <a:srgbClr val="DA2128"/>
                </a:solidFill>
              </a:rPr>
              <a:t>Rozdawanie Wersji Próbnej Za Szczerą Recenzję</a:t>
            </a:r>
            <a:endParaRPr lang="en-IE" sz="3200" b="1" dirty="0">
              <a:solidFill>
                <a:srgbClr val="DA2128"/>
              </a:solidFill>
            </a:endParaRPr>
          </a:p>
          <a:p>
            <a:pPr marL="0" indent="0" fontAlgn="base">
              <a:buNone/>
            </a:pPr>
            <a:r>
              <a:rPr lang="pl-PL" dirty="0"/>
              <a:t>Jeśli dysponujesz działającymi wersjami swojego produktu, możesz je rozdać w zamian za opinie klientów, które możesz z kolei wykorzystać w celu udoskonalenia swojego produktu. Wybierz do tego osoby ze swojego rynku docelowego, możesz je znaleźć w mediach społecznościowych, albo zapytać ludzi, którzy finansowali twój start-up.</a:t>
            </a:r>
            <a:r>
              <a:rPr lang="en-IE" dirty="0"/>
              <a:t> </a:t>
            </a:r>
            <a:r>
              <a:rPr lang="pl-PL" dirty="0"/>
              <a:t>Niech wypełnią kwestionariusz taki, jak na stronie </a:t>
            </a:r>
            <a:r>
              <a:rPr lang="en-IE" dirty="0">
                <a:hlinkClick r:id="rId2"/>
              </a:rPr>
              <a:t>SurveyMonkey</a:t>
            </a:r>
            <a:r>
              <a:rPr lang="en-IE" dirty="0"/>
              <a:t>, </a:t>
            </a:r>
            <a:r>
              <a:rPr lang="pl-PL" dirty="0"/>
              <a:t>lub spytaj ich co w nim lubią, lub czego nie lubią.</a:t>
            </a:r>
            <a:endParaRPr lang="en-IE" dirty="0"/>
          </a:p>
          <a:p>
            <a:endParaRPr lang="en-IE" dirty="0"/>
          </a:p>
        </p:txBody>
      </p:sp>
      <p:grpSp>
        <p:nvGrpSpPr>
          <p:cNvPr id="6" name="Group 5">
            <a:extLst>
              <a:ext uri="{FF2B5EF4-FFF2-40B4-BE49-F238E27FC236}">
                <a16:creationId xmlns:a16="http://schemas.microsoft.com/office/drawing/2014/main" id="{F4F52A26-FF9B-45EF-9138-D55A5E5E46BE}"/>
              </a:ext>
            </a:extLst>
          </p:cNvPr>
          <p:cNvGrpSpPr/>
          <p:nvPr/>
        </p:nvGrpSpPr>
        <p:grpSpPr>
          <a:xfrm>
            <a:off x="7338834" y="2112901"/>
            <a:ext cx="4853166" cy="4259672"/>
            <a:chOff x="7823601" y="3122605"/>
            <a:chExt cx="3880120" cy="3405620"/>
          </a:xfrm>
        </p:grpSpPr>
        <p:pic>
          <p:nvPicPr>
            <p:cNvPr id="7" name="Picture 8" descr="A picture containing monitor, sitting, indoor, screen&#10;&#10;Description automatically generated">
              <a:extLst>
                <a:ext uri="{FF2B5EF4-FFF2-40B4-BE49-F238E27FC236}">
                  <a16:creationId xmlns:a16="http://schemas.microsoft.com/office/drawing/2014/main" id="{78066B30-5E54-465A-8847-397DE28281EF}"/>
                </a:ext>
              </a:extLst>
            </p:cNvPr>
            <p:cNvPicPr/>
            <p:nvPr/>
          </p:nvPicPr>
          <p:blipFill rotWithShape="1">
            <a:blip r:embed="rId3"/>
            <a:srcRect l="4792" t="12636" r="30549" b="14423"/>
            <a:stretch/>
          </p:blipFill>
          <p:spPr>
            <a:xfrm>
              <a:off x="7823601" y="3122605"/>
              <a:ext cx="3880120" cy="3405620"/>
            </a:xfrm>
            <a:prstGeom prst="rect">
              <a:avLst/>
            </a:prstGeom>
          </p:spPr>
        </p:pic>
        <p:pic>
          <p:nvPicPr>
            <p:cNvPr id="8" name="Picture 9">
              <a:extLst>
                <a:ext uri="{FF2B5EF4-FFF2-40B4-BE49-F238E27FC236}">
                  <a16:creationId xmlns:a16="http://schemas.microsoft.com/office/drawing/2014/main" id="{A85AAA0C-BCD4-459D-BDC9-078E5AFD18A2}"/>
                </a:ext>
              </a:extLst>
            </p:cNvPr>
            <p:cNvPicPr>
              <a:picLocks noChangeAspect="1"/>
            </p:cNvPicPr>
            <p:nvPr/>
          </p:nvPicPr>
          <p:blipFill rotWithShape="1">
            <a:blip r:embed="rId4"/>
            <a:srcRect r="19645"/>
            <a:stretch/>
          </p:blipFill>
          <p:spPr>
            <a:xfrm>
              <a:off x="8562620" y="3414931"/>
              <a:ext cx="3141101" cy="2518504"/>
            </a:xfrm>
            <a:prstGeom prst="rect">
              <a:avLst/>
            </a:prstGeom>
            <a:ln>
              <a:noFill/>
            </a:ln>
            <a:effectLst/>
          </p:spPr>
        </p:pic>
      </p:grpSp>
    </p:spTree>
    <p:extLst>
      <p:ext uri="{BB962C8B-B14F-4D97-AF65-F5344CB8AC3E}">
        <p14:creationId xmlns:p14="http://schemas.microsoft.com/office/powerpoint/2010/main" val="40426232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454116C-0432-4333-A4E5-CE75CEDD503C}"/>
              </a:ext>
            </a:extLst>
          </p:cNvPr>
          <p:cNvSpPr>
            <a:spLocks noGrp="1"/>
          </p:cNvSpPr>
          <p:nvPr>
            <p:ph type="body" sz="quarter" idx="10"/>
          </p:nvPr>
        </p:nvSpPr>
        <p:spPr/>
        <p:txBody>
          <a:bodyPr>
            <a:normAutofit/>
          </a:bodyPr>
          <a:lstStyle/>
          <a:p>
            <a:r>
              <a:rPr lang="pl-PL" sz="2800" b="1" dirty="0"/>
              <a:t>Testowanie Rynku Docelowego</a:t>
            </a:r>
            <a:endParaRPr lang="en-IE" sz="2800" b="1" dirty="0"/>
          </a:p>
        </p:txBody>
      </p:sp>
      <p:sp>
        <p:nvSpPr>
          <p:cNvPr id="3" name="Text Placeholder 2">
            <a:extLst>
              <a:ext uri="{FF2B5EF4-FFF2-40B4-BE49-F238E27FC236}">
                <a16:creationId xmlns:a16="http://schemas.microsoft.com/office/drawing/2014/main" id="{2D64744A-059A-4790-BFD7-5F8FE7DC8D74}"/>
              </a:ext>
            </a:extLst>
          </p:cNvPr>
          <p:cNvSpPr>
            <a:spLocks noGrp="1"/>
          </p:cNvSpPr>
          <p:nvPr>
            <p:ph type="body" sz="quarter" idx="20"/>
          </p:nvPr>
        </p:nvSpPr>
        <p:spPr>
          <a:xfrm>
            <a:off x="588063" y="1620446"/>
            <a:ext cx="5524964" cy="4169140"/>
          </a:xfrm>
        </p:spPr>
        <p:txBody>
          <a:bodyPr/>
          <a:lstStyle/>
          <a:p>
            <a:pPr marL="0" indent="0" fontAlgn="base">
              <a:buNone/>
            </a:pPr>
            <a:r>
              <a:rPr lang="pl-PL" sz="3200" b="1" dirty="0">
                <a:solidFill>
                  <a:srgbClr val="DA2128"/>
                </a:solidFill>
              </a:rPr>
              <a:t>Przygotuj Wydarzenie, Które Wzbudzi Zainteresowanie.</a:t>
            </a:r>
            <a:endParaRPr lang="en-IE" sz="3200" b="1" dirty="0">
              <a:solidFill>
                <a:srgbClr val="DA2128"/>
              </a:solidFill>
            </a:endParaRPr>
          </a:p>
          <a:p>
            <a:pPr marL="0" indent="0" fontAlgn="base">
              <a:buNone/>
            </a:pPr>
            <a:r>
              <a:rPr lang="pl-PL" dirty="0"/>
              <a:t>Jednym ze sposobów na sprawdzenie wartości twojego produktu jest przeprowadzenie prób przedpremierowych i sprawdzenie reakcji konsumentów. Jeśli na przykład chcesz sprzedać sztukę opartą o pop kulturę, stwórz galerię, w której odbiorcy mogą za darmo oglądać dzieła </a:t>
            </a:r>
            <a:br>
              <a:rPr lang="pl-PL" dirty="0"/>
            </a:br>
            <a:r>
              <a:rPr lang="pl-PL" dirty="0"/>
              <a:t>w zamian za szczerą opinię. Ta metoda nie jest ograniczona do branży usługowej.</a:t>
            </a:r>
            <a:endParaRPr lang="en-IE" dirty="0"/>
          </a:p>
          <a:p>
            <a:pPr marL="0" indent="0" fontAlgn="base">
              <a:buNone/>
            </a:pPr>
            <a:r>
              <a:rPr lang="pl-PL" b="1" dirty="0">
                <a:solidFill>
                  <a:srgbClr val="DA2128"/>
                </a:solidFill>
              </a:rPr>
              <a:t>Przeczytaj</a:t>
            </a:r>
            <a:r>
              <a:rPr lang="en-IE" dirty="0"/>
              <a:t> </a:t>
            </a:r>
            <a:r>
              <a:rPr lang="en-IE" sz="1800" dirty="0">
                <a:hlinkClick r:id="rId2"/>
              </a:rPr>
              <a:t>7 Best Practices for Customer Satisfaction Surveys</a:t>
            </a:r>
            <a:endParaRPr lang="en-IE" sz="1800" dirty="0"/>
          </a:p>
          <a:p>
            <a:pPr marL="0" indent="0" fontAlgn="base">
              <a:buNone/>
            </a:pPr>
            <a:endParaRPr lang="en-IE" dirty="0"/>
          </a:p>
          <a:p>
            <a:endParaRPr lang="en-IE" dirty="0"/>
          </a:p>
        </p:txBody>
      </p:sp>
      <p:pic>
        <p:nvPicPr>
          <p:cNvPr id="22530" name="Picture 2" descr="Image result for customer surveys">
            <a:extLst>
              <a:ext uri="{FF2B5EF4-FFF2-40B4-BE49-F238E27FC236}">
                <a16:creationId xmlns:a16="http://schemas.microsoft.com/office/drawing/2014/main" id="{09F1DFB0-746B-4B6F-96F4-48DE23DEB40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38209" y="2014151"/>
            <a:ext cx="4521783" cy="377543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1255576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5663</TotalTime>
  <Words>2526</Words>
  <Application>Microsoft Office PowerPoint</Application>
  <PresentationFormat>Panoramiczny</PresentationFormat>
  <Paragraphs>113</Paragraphs>
  <Slides>30</Slides>
  <Notes>0</Notes>
  <HiddenSlides>0</HiddenSlides>
  <MMClips>0</MMClips>
  <ScaleCrop>false</ScaleCrop>
  <HeadingPairs>
    <vt:vector size="6" baseType="variant">
      <vt:variant>
        <vt:lpstr>Używane czcionki</vt:lpstr>
      </vt:variant>
      <vt:variant>
        <vt:i4>6</vt:i4>
      </vt:variant>
      <vt:variant>
        <vt:lpstr>Motyw</vt:lpstr>
      </vt:variant>
      <vt:variant>
        <vt:i4>1</vt:i4>
      </vt:variant>
      <vt:variant>
        <vt:lpstr>Tytuły slajdów</vt:lpstr>
      </vt:variant>
      <vt:variant>
        <vt:i4>30</vt:i4>
      </vt:variant>
    </vt:vector>
  </HeadingPairs>
  <TitlesOfParts>
    <vt:vector size="37" baseType="lpstr">
      <vt:lpstr>Arial</vt:lpstr>
      <vt:lpstr>Calibri</vt:lpstr>
      <vt:lpstr>Calibri Light</vt:lpstr>
      <vt:lpstr>Lucida Grande</vt:lpstr>
      <vt:lpstr>Quattrocento Sans</vt:lpstr>
      <vt:lpstr>Times New Roman</vt:lpstr>
      <vt:lpstr>Office Theme</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Laura Magan</dc:creator>
  <cp:lastModifiedBy>Michał Ledwosiński</cp:lastModifiedBy>
  <cp:revision>160</cp:revision>
  <dcterms:created xsi:type="dcterms:W3CDTF">2019-10-30T15:44:46Z</dcterms:created>
  <dcterms:modified xsi:type="dcterms:W3CDTF">2020-09-29T12:32:17Z</dcterms:modified>
</cp:coreProperties>
</file>