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56"/>
  </p:notesMasterIdLst>
  <p:sldIdLst>
    <p:sldId id="352" r:id="rId5"/>
    <p:sldId id="371" r:id="rId6"/>
    <p:sldId id="523" r:id="rId7"/>
    <p:sldId id="509" r:id="rId8"/>
    <p:sldId id="368" r:id="rId9"/>
    <p:sldId id="375" r:id="rId10"/>
    <p:sldId id="524" r:id="rId11"/>
    <p:sldId id="525" r:id="rId12"/>
    <p:sldId id="510" r:id="rId13"/>
    <p:sldId id="526" r:id="rId14"/>
    <p:sldId id="527" r:id="rId15"/>
    <p:sldId id="528" r:id="rId16"/>
    <p:sldId id="529" r:id="rId17"/>
    <p:sldId id="530" r:id="rId18"/>
    <p:sldId id="425" r:id="rId19"/>
    <p:sldId id="531" r:id="rId20"/>
    <p:sldId id="388" r:id="rId21"/>
    <p:sldId id="390" r:id="rId22"/>
    <p:sldId id="532" r:id="rId23"/>
    <p:sldId id="472" r:id="rId24"/>
    <p:sldId id="533" r:id="rId25"/>
    <p:sldId id="393" r:id="rId26"/>
    <p:sldId id="394" r:id="rId27"/>
    <p:sldId id="513" r:id="rId28"/>
    <p:sldId id="395" r:id="rId29"/>
    <p:sldId id="420" r:id="rId30"/>
    <p:sldId id="396" r:id="rId31"/>
    <p:sldId id="511" r:id="rId32"/>
    <p:sldId id="440" r:id="rId33"/>
    <p:sldId id="468" r:id="rId34"/>
    <p:sldId id="534" r:id="rId35"/>
    <p:sldId id="499" r:id="rId36"/>
    <p:sldId id="535" r:id="rId37"/>
    <p:sldId id="536" r:id="rId38"/>
    <p:sldId id="537" r:id="rId39"/>
    <p:sldId id="416" r:id="rId40"/>
    <p:sldId id="538" r:id="rId41"/>
    <p:sldId id="539" r:id="rId42"/>
    <p:sldId id="500" r:id="rId43"/>
    <p:sldId id="540" r:id="rId44"/>
    <p:sldId id="541" r:id="rId45"/>
    <p:sldId id="542" r:id="rId46"/>
    <p:sldId id="543" r:id="rId47"/>
    <p:sldId id="516" r:id="rId48"/>
    <p:sldId id="520" r:id="rId49"/>
    <p:sldId id="544" r:id="rId50"/>
    <p:sldId id="481" r:id="rId51"/>
    <p:sldId id="545" r:id="rId52"/>
    <p:sldId id="477" r:id="rId53"/>
    <p:sldId id="521" r:id="rId54"/>
    <p:sldId id="321" r:id="rId5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m marshall" initials="Sm" lastIdx="1" clrIdx="0">
    <p:extLst>
      <p:ext uri="{19B8F6BF-5375-455C-9EA6-DF929625EA0E}">
        <p15:presenceInfo xmlns:p15="http://schemas.microsoft.com/office/powerpoint/2012/main" userId="864025ba454e8d2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1268B3"/>
    <a:srgbClr val="DA2128"/>
    <a:srgbClr val="FDB614"/>
    <a:srgbClr val="4D4D4C"/>
    <a:srgbClr val="EEDC00"/>
    <a:srgbClr val="622650"/>
    <a:srgbClr val="F15A2A"/>
    <a:srgbClr val="085156"/>
    <a:srgbClr val="B52372"/>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299" autoAdjust="0"/>
    <p:restoredTop sz="93792" autoAdjust="0"/>
  </p:normalViewPr>
  <p:slideViewPr>
    <p:cSldViewPr snapToGrid="0" snapToObjects="1">
      <p:cViewPr varScale="1">
        <p:scale>
          <a:sx n="50" d="100"/>
          <a:sy n="50" d="100"/>
        </p:scale>
        <p:origin x="48" y="499"/>
      </p:cViewPr>
      <p:guideLst>
        <p:guide orient="horz" pos="2160"/>
        <p:guide pos="3840"/>
      </p:guideLst>
    </p:cSldViewPr>
  </p:slid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tableStyles" Target="tableStyle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notesMaster" Target="notesMasters/notesMaster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commentAuthors" Target="commentAuthors.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27C4A2-7988-6643-81CC-A0DA021CADC6}" type="datetimeFigureOut">
              <a:rPr lang="en-US" smtClean="0"/>
              <a:t>10/10/2020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25547-4A32-6147-ADC5-EFE816487606}" type="slidenum">
              <a:rPr lang="en-US" smtClean="0"/>
              <a:t>‹#›</a:t>
            </a:fld>
            <a:endParaRPr lang="en-US"/>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7</a:t>
            </a:fld>
            <a:endParaRPr lang="en-US"/>
          </a:p>
        </p:txBody>
      </p:sp>
    </p:spTree>
    <p:extLst>
      <p:ext uri="{BB962C8B-B14F-4D97-AF65-F5344CB8AC3E}">
        <p14:creationId xmlns:p14="http://schemas.microsoft.com/office/powerpoint/2010/main" val="8600026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a:t>
            </a:r>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24</a:t>
            </a:fld>
            <a:endParaRPr lang="en-US"/>
          </a:p>
        </p:txBody>
      </p:sp>
    </p:spTree>
    <p:extLst>
      <p:ext uri="{BB962C8B-B14F-4D97-AF65-F5344CB8AC3E}">
        <p14:creationId xmlns:p14="http://schemas.microsoft.com/office/powerpoint/2010/main" val="29137476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 think</a:t>
            </a:r>
            <a:r>
              <a:rPr lang="en-GB" baseline="0" dirty="0"/>
              <a:t> this needs to be related to business planning in some way – does he mention it in the video? </a:t>
            </a:r>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25</a:t>
            </a:fld>
            <a:endParaRPr lang="en-US"/>
          </a:p>
        </p:txBody>
      </p:sp>
    </p:spTree>
    <p:extLst>
      <p:ext uri="{BB962C8B-B14F-4D97-AF65-F5344CB8AC3E}">
        <p14:creationId xmlns:p14="http://schemas.microsoft.com/office/powerpoint/2010/main" val="15373408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26</a:t>
            </a:fld>
            <a:endParaRPr lang="en-US"/>
          </a:p>
        </p:txBody>
      </p:sp>
    </p:spTree>
    <p:extLst>
      <p:ext uri="{BB962C8B-B14F-4D97-AF65-F5344CB8AC3E}">
        <p14:creationId xmlns:p14="http://schemas.microsoft.com/office/powerpoint/2010/main" val="5267770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27</a:t>
            </a:fld>
            <a:endParaRPr lang="en-US"/>
          </a:p>
        </p:txBody>
      </p:sp>
    </p:spTree>
    <p:extLst>
      <p:ext uri="{BB962C8B-B14F-4D97-AF65-F5344CB8AC3E}">
        <p14:creationId xmlns:p14="http://schemas.microsoft.com/office/powerpoint/2010/main" val="4999909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29</a:t>
            </a:fld>
            <a:endParaRPr lang="en-US"/>
          </a:p>
        </p:txBody>
      </p:sp>
    </p:spTree>
    <p:extLst>
      <p:ext uri="{BB962C8B-B14F-4D97-AF65-F5344CB8AC3E}">
        <p14:creationId xmlns:p14="http://schemas.microsoft.com/office/powerpoint/2010/main" val="18769227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doesn’t</a:t>
            </a:r>
            <a:r>
              <a:rPr lang="en-GB" baseline="0" dirty="0"/>
              <a:t> relate clearly to what slide 7 says. </a:t>
            </a:r>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30</a:t>
            </a:fld>
            <a:endParaRPr lang="en-US"/>
          </a:p>
        </p:txBody>
      </p:sp>
    </p:spTree>
    <p:extLst>
      <p:ext uri="{BB962C8B-B14F-4D97-AF65-F5344CB8AC3E}">
        <p14:creationId xmlns:p14="http://schemas.microsoft.com/office/powerpoint/2010/main" val="40388579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31</a:t>
            </a:fld>
            <a:endParaRPr lang="en-US" dirty="0"/>
          </a:p>
        </p:txBody>
      </p:sp>
    </p:spTree>
    <p:extLst>
      <p:ext uri="{BB962C8B-B14F-4D97-AF65-F5344CB8AC3E}">
        <p14:creationId xmlns:p14="http://schemas.microsoft.com/office/powerpoint/2010/main" val="38909744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32</a:t>
            </a:fld>
            <a:endParaRPr lang="en-US"/>
          </a:p>
        </p:txBody>
      </p:sp>
    </p:spTree>
    <p:extLst>
      <p:ext uri="{BB962C8B-B14F-4D97-AF65-F5344CB8AC3E}">
        <p14:creationId xmlns:p14="http://schemas.microsoft.com/office/powerpoint/2010/main" val="31307301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33</a:t>
            </a:fld>
            <a:endParaRPr lang="en-US"/>
          </a:p>
        </p:txBody>
      </p:sp>
    </p:spTree>
    <p:extLst>
      <p:ext uri="{BB962C8B-B14F-4D97-AF65-F5344CB8AC3E}">
        <p14:creationId xmlns:p14="http://schemas.microsoft.com/office/powerpoint/2010/main" val="251422123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34</a:t>
            </a:fld>
            <a:endParaRPr lang="en-US"/>
          </a:p>
        </p:txBody>
      </p:sp>
    </p:spTree>
    <p:extLst>
      <p:ext uri="{BB962C8B-B14F-4D97-AF65-F5344CB8AC3E}">
        <p14:creationId xmlns:p14="http://schemas.microsoft.com/office/powerpoint/2010/main" val="2028412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8</a:t>
            </a:fld>
            <a:endParaRPr lang="en-US" dirty="0"/>
          </a:p>
        </p:txBody>
      </p:sp>
    </p:spTree>
    <p:extLst>
      <p:ext uri="{BB962C8B-B14F-4D97-AF65-F5344CB8AC3E}">
        <p14:creationId xmlns:p14="http://schemas.microsoft.com/office/powerpoint/2010/main" val="33175032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35</a:t>
            </a:fld>
            <a:endParaRPr lang="en-US"/>
          </a:p>
        </p:txBody>
      </p:sp>
    </p:spTree>
    <p:extLst>
      <p:ext uri="{BB962C8B-B14F-4D97-AF65-F5344CB8AC3E}">
        <p14:creationId xmlns:p14="http://schemas.microsoft.com/office/powerpoint/2010/main" val="36901434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36</a:t>
            </a:fld>
            <a:endParaRPr lang="en-US"/>
          </a:p>
        </p:txBody>
      </p:sp>
    </p:spTree>
    <p:extLst>
      <p:ext uri="{BB962C8B-B14F-4D97-AF65-F5344CB8AC3E}">
        <p14:creationId xmlns:p14="http://schemas.microsoft.com/office/powerpoint/2010/main" val="27079866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Anything about passions/motivations/ethics/ethos</a:t>
            </a:r>
            <a:r>
              <a:rPr lang="en-GB" baseline="0" dirty="0"/>
              <a:t> here?</a:t>
            </a:r>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37</a:t>
            </a:fld>
            <a:endParaRPr lang="en-US"/>
          </a:p>
        </p:txBody>
      </p:sp>
    </p:spTree>
    <p:extLst>
      <p:ext uri="{BB962C8B-B14F-4D97-AF65-F5344CB8AC3E}">
        <p14:creationId xmlns:p14="http://schemas.microsoft.com/office/powerpoint/2010/main" val="9756963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 sure about this one</a:t>
            </a:r>
          </a:p>
        </p:txBody>
      </p:sp>
      <p:sp>
        <p:nvSpPr>
          <p:cNvPr id="4" name="Slide Number Placeholder 3"/>
          <p:cNvSpPr>
            <a:spLocks noGrp="1"/>
          </p:cNvSpPr>
          <p:nvPr>
            <p:ph type="sldNum" sz="quarter" idx="10"/>
          </p:nvPr>
        </p:nvSpPr>
        <p:spPr/>
        <p:txBody>
          <a:bodyPr/>
          <a:lstStyle/>
          <a:p>
            <a:fld id="{9AE25547-4A32-6147-ADC5-EFE816487606}" type="slidenum">
              <a:rPr lang="en-US" smtClean="0"/>
              <a:t>38</a:t>
            </a:fld>
            <a:endParaRPr lang="en-US"/>
          </a:p>
        </p:txBody>
      </p:sp>
    </p:spTree>
    <p:extLst>
      <p:ext uri="{BB962C8B-B14F-4D97-AF65-F5344CB8AC3E}">
        <p14:creationId xmlns:p14="http://schemas.microsoft.com/office/powerpoint/2010/main" val="385992801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 sure about this one</a:t>
            </a:r>
          </a:p>
        </p:txBody>
      </p:sp>
      <p:sp>
        <p:nvSpPr>
          <p:cNvPr id="4" name="Slide Number Placeholder 3"/>
          <p:cNvSpPr>
            <a:spLocks noGrp="1"/>
          </p:cNvSpPr>
          <p:nvPr>
            <p:ph type="sldNum" sz="quarter" idx="10"/>
          </p:nvPr>
        </p:nvSpPr>
        <p:spPr/>
        <p:txBody>
          <a:bodyPr/>
          <a:lstStyle/>
          <a:p>
            <a:fld id="{9AE25547-4A32-6147-ADC5-EFE816487606}" type="slidenum">
              <a:rPr lang="en-US" smtClean="0"/>
              <a:t>39</a:t>
            </a:fld>
            <a:endParaRPr lang="en-US"/>
          </a:p>
        </p:txBody>
      </p:sp>
    </p:spTree>
    <p:extLst>
      <p:ext uri="{BB962C8B-B14F-4D97-AF65-F5344CB8AC3E}">
        <p14:creationId xmlns:p14="http://schemas.microsoft.com/office/powerpoint/2010/main" val="5116637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Do we need a slide to relate this to the structure in slide 7?</a:t>
            </a:r>
          </a:p>
        </p:txBody>
      </p:sp>
      <p:sp>
        <p:nvSpPr>
          <p:cNvPr id="4" name="Slide Number Placeholder 3"/>
          <p:cNvSpPr>
            <a:spLocks noGrp="1"/>
          </p:cNvSpPr>
          <p:nvPr>
            <p:ph type="sldNum" sz="quarter" idx="5"/>
          </p:nvPr>
        </p:nvSpPr>
        <p:spPr/>
        <p:txBody>
          <a:bodyPr/>
          <a:lstStyle/>
          <a:p>
            <a:fld id="{9AE25547-4A32-6147-ADC5-EFE816487606}" type="slidenum">
              <a:rPr lang="en-US" smtClean="0"/>
              <a:t>40</a:t>
            </a:fld>
            <a:endParaRPr lang="en-US"/>
          </a:p>
        </p:txBody>
      </p:sp>
    </p:spTree>
    <p:extLst>
      <p:ext uri="{BB962C8B-B14F-4D97-AF65-F5344CB8AC3E}">
        <p14:creationId xmlns:p14="http://schemas.microsoft.com/office/powerpoint/2010/main" val="37392412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41</a:t>
            </a:fld>
            <a:endParaRPr lang="en-US"/>
          </a:p>
        </p:txBody>
      </p:sp>
    </p:spTree>
    <p:extLst>
      <p:ext uri="{BB962C8B-B14F-4D97-AF65-F5344CB8AC3E}">
        <p14:creationId xmlns:p14="http://schemas.microsoft.com/office/powerpoint/2010/main" val="3558536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Absolutely love this picture</a:t>
            </a:r>
          </a:p>
        </p:txBody>
      </p:sp>
      <p:sp>
        <p:nvSpPr>
          <p:cNvPr id="4" name="Slide Number Placeholder 3"/>
          <p:cNvSpPr>
            <a:spLocks noGrp="1"/>
          </p:cNvSpPr>
          <p:nvPr>
            <p:ph type="sldNum" sz="quarter" idx="5"/>
          </p:nvPr>
        </p:nvSpPr>
        <p:spPr/>
        <p:txBody>
          <a:bodyPr/>
          <a:lstStyle/>
          <a:p>
            <a:fld id="{9AE25547-4A32-6147-ADC5-EFE816487606}" type="slidenum">
              <a:rPr lang="en-US" smtClean="0"/>
              <a:t>42</a:t>
            </a:fld>
            <a:endParaRPr lang="en-US"/>
          </a:p>
        </p:txBody>
      </p:sp>
    </p:spTree>
    <p:extLst>
      <p:ext uri="{BB962C8B-B14F-4D97-AF65-F5344CB8AC3E}">
        <p14:creationId xmlns:p14="http://schemas.microsoft.com/office/powerpoint/2010/main" val="414945180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43</a:t>
            </a:fld>
            <a:endParaRPr lang="en-US"/>
          </a:p>
        </p:txBody>
      </p:sp>
    </p:spTree>
    <p:extLst>
      <p:ext uri="{BB962C8B-B14F-4D97-AF65-F5344CB8AC3E}">
        <p14:creationId xmlns:p14="http://schemas.microsoft.com/office/powerpoint/2010/main" val="9023129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44</a:t>
            </a:fld>
            <a:endParaRPr lang="en-US"/>
          </a:p>
        </p:txBody>
      </p:sp>
    </p:spTree>
    <p:extLst>
      <p:ext uri="{BB962C8B-B14F-4D97-AF65-F5344CB8AC3E}">
        <p14:creationId xmlns:p14="http://schemas.microsoft.com/office/powerpoint/2010/main" val="27374912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AE25547-4A32-6147-ADC5-EFE81648760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09449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46</a:t>
            </a:fld>
            <a:endParaRPr lang="en-US"/>
          </a:p>
        </p:txBody>
      </p:sp>
    </p:spTree>
    <p:extLst>
      <p:ext uri="{BB962C8B-B14F-4D97-AF65-F5344CB8AC3E}">
        <p14:creationId xmlns:p14="http://schemas.microsoft.com/office/powerpoint/2010/main" val="122197186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47</a:t>
            </a:fld>
            <a:endParaRPr lang="en-US"/>
          </a:p>
        </p:txBody>
      </p:sp>
    </p:spTree>
    <p:extLst>
      <p:ext uri="{BB962C8B-B14F-4D97-AF65-F5344CB8AC3E}">
        <p14:creationId xmlns:p14="http://schemas.microsoft.com/office/powerpoint/2010/main" val="16332936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48</a:t>
            </a:fld>
            <a:endParaRPr lang="en-US"/>
          </a:p>
        </p:txBody>
      </p:sp>
    </p:spTree>
    <p:extLst>
      <p:ext uri="{BB962C8B-B14F-4D97-AF65-F5344CB8AC3E}">
        <p14:creationId xmlns:p14="http://schemas.microsoft.com/office/powerpoint/2010/main" val="4821234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49</a:t>
            </a:fld>
            <a:endParaRPr lang="en-US"/>
          </a:p>
        </p:txBody>
      </p:sp>
    </p:spTree>
    <p:extLst>
      <p:ext uri="{BB962C8B-B14F-4D97-AF65-F5344CB8AC3E}">
        <p14:creationId xmlns:p14="http://schemas.microsoft.com/office/powerpoint/2010/main" val="3579781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12</a:t>
            </a:fld>
            <a:endParaRPr lang="en-US" dirty="0"/>
          </a:p>
        </p:txBody>
      </p:sp>
    </p:spTree>
    <p:extLst>
      <p:ext uri="{BB962C8B-B14F-4D97-AF65-F5344CB8AC3E}">
        <p14:creationId xmlns:p14="http://schemas.microsoft.com/office/powerpoint/2010/main" val="930790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13</a:t>
            </a:fld>
            <a:endParaRPr lang="en-US" dirty="0"/>
          </a:p>
        </p:txBody>
      </p:sp>
    </p:spTree>
    <p:extLst>
      <p:ext uri="{BB962C8B-B14F-4D97-AF65-F5344CB8AC3E}">
        <p14:creationId xmlns:p14="http://schemas.microsoft.com/office/powerpoint/2010/main" val="6110937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14</a:t>
            </a:fld>
            <a:endParaRPr lang="en-US" dirty="0"/>
          </a:p>
        </p:txBody>
      </p:sp>
    </p:spTree>
    <p:extLst>
      <p:ext uri="{BB962C8B-B14F-4D97-AF65-F5344CB8AC3E}">
        <p14:creationId xmlns:p14="http://schemas.microsoft.com/office/powerpoint/2010/main" val="2189121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Relates to M 2&amp;5</a:t>
            </a:r>
          </a:p>
        </p:txBody>
      </p:sp>
      <p:sp>
        <p:nvSpPr>
          <p:cNvPr id="4" name="Slide Number Placeholder 3"/>
          <p:cNvSpPr>
            <a:spLocks noGrp="1"/>
          </p:cNvSpPr>
          <p:nvPr>
            <p:ph type="sldNum" sz="quarter" idx="10"/>
          </p:nvPr>
        </p:nvSpPr>
        <p:spPr/>
        <p:txBody>
          <a:bodyPr/>
          <a:lstStyle/>
          <a:p>
            <a:fld id="{9AE25547-4A32-6147-ADC5-EFE816487606}" type="slidenum">
              <a:rPr lang="en-US" smtClean="0"/>
              <a:t>18</a:t>
            </a:fld>
            <a:endParaRPr lang="en-US"/>
          </a:p>
        </p:txBody>
      </p:sp>
    </p:spTree>
    <p:extLst>
      <p:ext uri="{BB962C8B-B14F-4D97-AF65-F5344CB8AC3E}">
        <p14:creationId xmlns:p14="http://schemas.microsoft.com/office/powerpoint/2010/main" val="1363341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20</a:t>
            </a:fld>
            <a:endParaRPr lang="en-US"/>
          </a:p>
        </p:txBody>
      </p:sp>
    </p:spTree>
    <p:extLst>
      <p:ext uri="{BB962C8B-B14F-4D97-AF65-F5344CB8AC3E}">
        <p14:creationId xmlns:p14="http://schemas.microsoft.com/office/powerpoint/2010/main" val="2169734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Add something about language</a:t>
            </a:r>
            <a:r>
              <a:rPr lang="en-GB" baseline="0" dirty="0"/>
              <a:t> etc.</a:t>
            </a:r>
            <a:endParaRPr lang="en-GB" dirty="0"/>
          </a:p>
        </p:txBody>
      </p:sp>
      <p:sp>
        <p:nvSpPr>
          <p:cNvPr id="4" name="Slide Number Placeholder 3"/>
          <p:cNvSpPr>
            <a:spLocks noGrp="1"/>
          </p:cNvSpPr>
          <p:nvPr>
            <p:ph type="sldNum" sz="quarter" idx="5"/>
          </p:nvPr>
        </p:nvSpPr>
        <p:spPr/>
        <p:txBody>
          <a:bodyPr/>
          <a:lstStyle/>
          <a:p>
            <a:fld id="{9AE25547-4A32-6147-ADC5-EFE816487606}" type="slidenum">
              <a:rPr lang="en-US" smtClean="0"/>
              <a:t>21</a:t>
            </a:fld>
            <a:endParaRPr lang="en-US"/>
          </a:p>
        </p:txBody>
      </p:sp>
    </p:spTree>
    <p:extLst>
      <p:ext uri="{BB962C8B-B14F-4D97-AF65-F5344CB8AC3E}">
        <p14:creationId xmlns:p14="http://schemas.microsoft.com/office/powerpoint/2010/main" val="978444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a:t>
            </a:r>
            <a:r>
              <a:rPr lang="en-IE" sz="3600" baseline="0">
                <a:solidFill>
                  <a:schemeClr val="bg1"/>
                </a:solidFill>
                <a:latin typeface="+mn-lt"/>
                <a:ea typeface="Quattrocento Sans"/>
                <a:cs typeface="Quattrocento Sans"/>
                <a:sym typeface="Quattrocento Sans"/>
              </a:rPr>
              <a:t>THE </a:t>
            </a:r>
            <a:r>
              <a:rPr lang="en-IE" sz="3600" b="1" baseline="0">
                <a:solidFill>
                  <a:schemeClr val="bg1"/>
                </a:solidFill>
                <a:latin typeface="+mn-lt"/>
                <a:ea typeface="Quattrocento Sans"/>
                <a:cs typeface="Quattrocento Sans"/>
                <a:sym typeface="Quattrocento Sans"/>
              </a:rPr>
              <a:t>EPIC</a:t>
            </a:r>
            <a:endParaRPr lang="en-IE" sz="36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20235" y="4816650"/>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rotWithShape="1">
          <a:blip r:embed="rId2">
            <a:extLst>
              <a:ext uri="{28A0092B-C50C-407E-A947-70E740481C1C}">
                <a14:useLocalDpi xmlns:a14="http://schemas.microsoft.com/office/drawing/2010/main" val="0"/>
              </a:ext>
            </a:extLst>
          </a:blip>
          <a:srcRect l="78564" t="6637" r="6523" b="6599"/>
          <a:stretch/>
        </p:blipFill>
        <p:spPr>
          <a:xfrm>
            <a:off x="5480388" y="831109"/>
            <a:ext cx="268053" cy="5201246"/>
          </a:xfrm>
          <a:prstGeom prst="rect">
            <a:avLst/>
          </a:prstGeom>
        </p:spPr>
      </p:pic>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6692445" y="5094621"/>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9" name="Text Placeholder 10"/>
          <p:cNvSpPr>
            <a:spLocks noGrp="1"/>
          </p:cNvSpPr>
          <p:nvPr userDrawn="1">
            <p:ph type="body" sz="quarter" idx="18" hasCustomPrompt="1"/>
          </p:nvPr>
        </p:nvSpPr>
        <p:spPr>
          <a:xfrm>
            <a:off x="5483551" y="4828948"/>
            <a:ext cx="1176670" cy="1122295"/>
          </a:xfrm>
        </p:spPr>
        <p:txBody>
          <a:bodyPr anchor="ctr">
            <a:normAutofit/>
          </a:bodyPr>
          <a:lstStyle>
            <a:lvl1pPr marL="0" indent="0" algn="ctr">
              <a:buNone/>
              <a:defRPr sz="4800">
                <a:solidFill>
                  <a:srgbClr val="FDB614"/>
                </a:solidFill>
              </a:defRPr>
            </a:lvl1pPr>
          </a:lstStyle>
          <a:p>
            <a:r>
              <a:rPr lang="en-US" dirty="0"/>
              <a:t>03</a:t>
            </a:r>
          </a:p>
        </p:txBody>
      </p:sp>
      <p:sp>
        <p:nvSpPr>
          <p:cNvPr id="40" name="Text Placeholder 11"/>
          <p:cNvSpPr>
            <a:spLocks noGrp="1"/>
          </p:cNvSpPr>
          <p:nvPr userDrawn="1">
            <p:ph type="body" sz="quarter" idx="19" hasCustomPrompt="1"/>
          </p:nvPr>
        </p:nvSpPr>
        <p:spPr>
          <a:xfrm>
            <a:off x="6954035" y="4811716"/>
            <a:ext cx="4871864" cy="1122292"/>
          </a:xfrm>
        </p:spPr>
        <p:txBody>
          <a:bodyPr anchor="ctr">
            <a:normAutofit/>
          </a:bodyPr>
          <a:lstStyle>
            <a:lvl1pPr marL="0" indent="0">
              <a:buNone/>
              <a:defRPr sz="240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477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94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10/10/2020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58" r:id="rId9"/>
    <p:sldLayoutId id="2147483653" r:id="rId10"/>
    <p:sldLayoutId id="2147483654" r:id="rId11"/>
    <p:sldLayoutId id="2147483657" r:id="rId12"/>
    <p:sldLayoutId id="2147483660" r:id="rId13"/>
    <p:sldLayoutId id="2147483661" r:id="rId14"/>
    <p:sldLayoutId id="2147483659" r:id="rId15"/>
    <p:sldLayoutId id="2147483656" r:id="rId16"/>
    <p:sldLayoutId id="2147483677"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g"/><Relationship Id="rId1" Type="http://schemas.openxmlformats.org/officeDocument/2006/relationships/slideLayout" Target="../slideLayouts/slideLayout9.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hyperlink" Target="https://www.inc.com/larry-kim/7-insanely-creative-business-plan-templates.html" TargetMode="External"/><Relationship Id="rId2" Type="http://schemas.openxmlformats.org/officeDocument/2006/relationships/hyperlink" Target="https://www.youtube.com/watch?v=QoAOzMTLP5s" TargetMode="External"/><Relationship Id="rId1" Type="http://schemas.openxmlformats.org/officeDocument/2006/relationships/slideLayout" Target="../slideLayouts/slideLayout13.xml"/><Relationship Id="rId5" Type="http://schemas.openxmlformats.org/officeDocument/2006/relationships/image" Target="../media/image22.jpeg"/><Relationship Id="rId4" Type="http://schemas.openxmlformats.org/officeDocument/2006/relationships/hyperlink" Target="Business%20Model%20Cannas%20YouTube%20Example"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tiff"/><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hyperlink" Target="https://www.youtube.com/watch?v=S5EUjOknwEk" TargetMode="External"/><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hyperlink" Target="https://www.youtube.com/watch?v=MY-bCLSpaGM" TargetMode="External"/><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32.jp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hyperlink" Target="https://frosted.ie/" TargetMode="Externa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hyperlink" Target="https://www.youtube.com/watch?v=xMjxp-7_3i4" TargetMode="External"/><Relationship Id="rId2" Type="http://schemas.openxmlformats.org/officeDocument/2006/relationships/notesSlide" Target="../notesSlides/notesSlide14.xml"/><Relationship Id="rId1" Type="http://schemas.openxmlformats.org/officeDocument/2006/relationships/slideLayout" Target="../slideLayouts/slideLayout6.xml"/><Relationship Id="rId5" Type="http://schemas.openxmlformats.org/officeDocument/2006/relationships/image" Target="../media/image35.jpg"/><Relationship Id="rId4" Type="http://schemas.openxmlformats.org/officeDocument/2006/relationships/hyperlink" Target="https://www.youtube.com/watch?v=95VxUaVhE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5.xml"/><Relationship Id="rId1" Type="http://schemas.openxmlformats.org/officeDocument/2006/relationships/slideLayout" Target="../slideLayouts/slideLayout9.xml"/></Relationships>
</file>

<file path=ppt/slides/_rels/slide41.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hyperlink" Target="https://www.youtube.com/watch?time_continue=35&amp;v=CY6W-E2pa1g&amp;feature=emb_logo" TargetMode="External"/><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2.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s://www.youtube.com/watch?time_continue=5&amp;v=-lfHXKbsMLE&amp;feature=emb_logo" TargetMode="Externa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16.xml"/><Relationship Id="rId5" Type="http://schemas.openxmlformats.org/officeDocument/2006/relationships/image" Target="../media/image56.png"/><Relationship Id="rId4" Type="http://schemas.openxmlformats.org/officeDocument/2006/relationships/image" Target="../media/image5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354058" y="2514600"/>
            <a:ext cx="5595682" cy="3810156"/>
          </a:xfrm>
        </p:spPr>
        <p:txBody>
          <a:bodyPr/>
          <a:lstStyle/>
          <a:p>
            <a:pPr>
              <a:buClr>
                <a:schemeClr val="bg1"/>
              </a:buClr>
            </a:pPr>
            <a:endParaRPr lang="en-US" sz="4000" b="1" dirty="0"/>
          </a:p>
          <a:p>
            <a:pPr algn="r">
              <a:buClr>
                <a:schemeClr val="bg1"/>
              </a:buClr>
            </a:pPr>
            <a:r>
              <a:rPr lang="pl-PL" sz="4800" b="1" dirty="0"/>
              <a:t>Rozwijanie Planu Biznesowego.</a:t>
            </a:r>
            <a:endParaRPr lang="en-US" sz="4800" dirty="0"/>
          </a:p>
        </p:txBody>
      </p:sp>
      <p:sp>
        <p:nvSpPr>
          <p:cNvPr id="2" name="Text Placeholder 1"/>
          <p:cNvSpPr>
            <a:spLocks noGrp="1"/>
          </p:cNvSpPr>
          <p:nvPr>
            <p:ph type="body" sz="quarter" idx="10"/>
          </p:nvPr>
        </p:nvSpPr>
        <p:spPr>
          <a:xfrm rot="21333864">
            <a:off x="7182993" y="929568"/>
            <a:ext cx="4773734" cy="743199"/>
          </a:xfrm>
        </p:spPr>
        <p:txBody>
          <a:bodyPr>
            <a:noAutofit/>
          </a:bodyPr>
          <a:lstStyle/>
          <a:p>
            <a:pPr algn="ctr"/>
            <a:r>
              <a:rPr lang="pl-PL" b="1" dirty="0"/>
              <a:t>Moduł 3 (Część 1)</a:t>
            </a:r>
            <a:endParaRPr lang="en-US" b="1" dirty="0"/>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3637" r="13637"/>
          <a:stretch/>
        </p:blipFill>
        <p:spPr>
          <a:xfrm flipH="1">
            <a:off x="-26282" y="-14288"/>
            <a:ext cx="7498644" cy="6879191"/>
          </a:xfrm>
        </p:spPr>
      </p:pic>
      <p:sp>
        <p:nvSpPr>
          <p:cNvPr id="4" name="Rectangle 3">
            <a:extLst>
              <a:ext uri="{FF2B5EF4-FFF2-40B4-BE49-F238E27FC236}">
                <a16:creationId xmlns:a16="http://schemas.microsoft.com/office/drawing/2014/main" id="{33C9042E-B49C-D049-BD75-43A40FE2B45C}"/>
              </a:ext>
            </a:extLst>
          </p:cNvPr>
          <p:cNvSpPr/>
          <p:nvPr/>
        </p:nvSpPr>
        <p:spPr>
          <a:xfrm>
            <a:off x="7871846" y="6064803"/>
            <a:ext cx="4106470" cy="800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ooter Placeholder 6">
            <a:extLst>
              <a:ext uri="{FF2B5EF4-FFF2-40B4-BE49-F238E27FC236}">
                <a16:creationId xmlns:a16="http://schemas.microsoft.com/office/drawing/2014/main" id="{E72B9572-00D7-454B-82AA-7C5414260933}"/>
              </a:ext>
            </a:extLst>
          </p:cNvPr>
          <p:cNvSpPr txBox="1">
            <a:spLocks noGrp="1"/>
          </p:cNvSpPr>
          <p:nvPr/>
        </p:nvSpPr>
        <p:spPr bwMode="auto">
          <a:xfrm>
            <a:off x="7995278" y="6324756"/>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9" name="Picture 8">
            <a:extLst>
              <a:ext uri="{FF2B5EF4-FFF2-40B4-BE49-F238E27FC236}">
                <a16:creationId xmlns:a16="http://schemas.microsoft.com/office/drawing/2014/main" id="{0123F999-FEF4-1447-8497-432C334AB4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24140" y="6269194"/>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a:extLst>
              <a:ext uri="{FF2B5EF4-FFF2-40B4-BE49-F238E27FC236}">
                <a16:creationId xmlns:a16="http://schemas.microsoft.com/office/drawing/2014/main" id="{5E66043E-730B-FC46-A436-313C664992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65935" y="3006261"/>
            <a:ext cx="4586090" cy="3858642"/>
          </a:xfrm>
          <a:prstGeom prst="rect">
            <a:avLst/>
          </a:prstGeom>
        </p:spPr>
      </p:pic>
    </p:spTree>
    <p:extLst>
      <p:ext uri="{BB962C8B-B14F-4D97-AF65-F5344CB8AC3E}">
        <p14:creationId xmlns:p14="http://schemas.microsoft.com/office/powerpoint/2010/main" val="2990299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8E82E1F8-D94F-4F7A-91FF-03C53985AD9B}"/>
              </a:ext>
            </a:extLst>
          </p:cNvPr>
          <p:cNvSpPr>
            <a:spLocks noGrp="1"/>
          </p:cNvSpPr>
          <p:nvPr>
            <p:ph type="body" sz="quarter" idx="10"/>
          </p:nvPr>
        </p:nvSpPr>
        <p:spPr>
          <a:xfrm rot="256793">
            <a:off x="151528" y="772047"/>
            <a:ext cx="4515233" cy="743199"/>
          </a:xfrm>
        </p:spPr>
        <p:txBody>
          <a:bodyPr>
            <a:normAutofit fontScale="77500" lnSpcReduction="20000"/>
          </a:bodyPr>
          <a:lstStyle/>
          <a:p>
            <a:r>
              <a:rPr lang="pl-PL" b="1" dirty="0"/>
              <a:t>Zadaj sobie tych 8 pytań</a:t>
            </a:r>
            <a:endParaRPr lang="en-GB" b="1" dirty="0"/>
          </a:p>
        </p:txBody>
      </p:sp>
      <p:pic>
        <p:nvPicPr>
          <p:cNvPr id="4" name="Picture Placeholder 3"/>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6646" r="16646"/>
          <a:stretch>
            <a:fillRect/>
          </a:stretch>
        </p:blipFill>
        <p:spPr/>
      </p:pic>
      <p:sp>
        <p:nvSpPr>
          <p:cNvPr id="11" name="Text Placeholder 10">
            <a:extLst>
              <a:ext uri="{FF2B5EF4-FFF2-40B4-BE49-F238E27FC236}">
                <a16:creationId xmlns:a16="http://schemas.microsoft.com/office/drawing/2014/main" id="{F52A8AFB-423F-452C-A208-098281567485}"/>
              </a:ext>
            </a:extLst>
          </p:cNvPr>
          <p:cNvSpPr>
            <a:spLocks noGrp="1"/>
          </p:cNvSpPr>
          <p:nvPr>
            <p:ph type="body" sz="quarter" idx="4294967295"/>
          </p:nvPr>
        </p:nvSpPr>
        <p:spPr>
          <a:xfrm>
            <a:off x="130091" y="1742278"/>
            <a:ext cx="5780379" cy="4974406"/>
          </a:xfrm>
        </p:spPr>
        <p:txBody>
          <a:bodyPr>
            <a:normAutofit fontScale="47500" lnSpcReduction="20000"/>
          </a:bodyPr>
          <a:lstStyle/>
          <a:p>
            <a:r>
              <a:rPr lang="pl-PL" sz="4600" dirty="0">
                <a:solidFill>
                  <a:schemeClr val="bg1"/>
                </a:solidFill>
              </a:rPr>
              <a:t>Jakie problemy na rynku dostrzegasz i jakie</a:t>
            </a:r>
            <a:br>
              <a:rPr lang="pl-PL" sz="4600" dirty="0">
                <a:solidFill>
                  <a:schemeClr val="bg1"/>
                </a:solidFill>
              </a:rPr>
            </a:br>
            <a:r>
              <a:rPr lang="pl-PL" sz="4600" dirty="0">
                <a:solidFill>
                  <a:schemeClr val="bg1"/>
                </a:solidFill>
              </a:rPr>
              <a:t>jest twoje niepowtarzalne rozwiązanie?</a:t>
            </a:r>
            <a:endParaRPr lang="en-GB" sz="4600" dirty="0">
              <a:solidFill>
                <a:schemeClr val="bg1"/>
              </a:solidFill>
            </a:endParaRPr>
          </a:p>
          <a:p>
            <a:r>
              <a:rPr lang="pl-PL" sz="4600" dirty="0">
                <a:solidFill>
                  <a:schemeClr val="bg1"/>
                </a:solidFill>
              </a:rPr>
              <a:t>Czy rynek jest dostatecznie duży</a:t>
            </a:r>
            <a:r>
              <a:rPr lang="en-GB" sz="4600" dirty="0">
                <a:solidFill>
                  <a:schemeClr val="bg1"/>
                </a:solidFill>
              </a:rPr>
              <a:t>?</a:t>
            </a:r>
          </a:p>
          <a:p>
            <a:r>
              <a:rPr lang="pl-PL" sz="4600" dirty="0">
                <a:solidFill>
                  <a:schemeClr val="bg1"/>
                </a:solidFill>
              </a:rPr>
              <a:t>Kim są twoi klienci – skąd wiesz, czego oczekują</a:t>
            </a:r>
            <a:r>
              <a:rPr lang="en-GB" sz="4600" dirty="0">
                <a:solidFill>
                  <a:schemeClr val="bg1"/>
                </a:solidFill>
              </a:rPr>
              <a:t>? </a:t>
            </a:r>
          </a:p>
          <a:p>
            <a:r>
              <a:rPr lang="pl-PL" sz="4600" dirty="0">
                <a:solidFill>
                  <a:schemeClr val="bg1"/>
                </a:solidFill>
              </a:rPr>
              <a:t>Czy na rynku jest wielu konkurentów – w czym twoja oferta jest lepsza od ich</a:t>
            </a:r>
            <a:r>
              <a:rPr lang="en-GB" sz="4600" dirty="0">
                <a:solidFill>
                  <a:schemeClr val="bg1"/>
                </a:solidFill>
              </a:rPr>
              <a:t>?</a:t>
            </a:r>
          </a:p>
          <a:p>
            <a:r>
              <a:rPr lang="pl-PL" sz="4600" dirty="0">
                <a:solidFill>
                  <a:schemeClr val="bg1"/>
                </a:solidFill>
              </a:rPr>
              <a:t>Jak wyglądają finanse – czy można na tym zarobić</a:t>
            </a:r>
            <a:r>
              <a:rPr lang="en-GB" sz="4600" dirty="0">
                <a:solidFill>
                  <a:schemeClr val="bg1"/>
                </a:solidFill>
              </a:rPr>
              <a:t>?</a:t>
            </a:r>
          </a:p>
          <a:p>
            <a:r>
              <a:rPr lang="pl-PL" sz="4600" dirty="0">
                <a:solidFill>
                  <a:schemeClr val="bg1"/>
                </a:solidFill>
              </a:rPr>
              <a:t>Ile będzie kosztowało stworzenie firmy</a:t>
            </a:r>
            <a:r>
              <a:rPr lang="en-GB" sz="4600" dirty="0">
                <a:solidFill>
                  <a:schemeClr val="bg1"/>
                </a:solidFill>
              </a:rPr>
              <a:t>?</a:t>
            </a:r>
          </a:p>
          <a:p>
            <a:r>
              <a:rPr lang="pl-PL" sz="4600" dirty="0">
                <a:solidFill>
                  <a:schemeClr val="bg1"/>
                </a:solidFill>
              </a:rPr>
              <a:t>Kto w tym uczestniczy – czy ty lub twój partner/ka macie umiejętności potrzebne do prowadzenia biznesu</a:t>
            </a:r>
            <a:r>
              <a:rPr lang="en-GB" sz="4600" dirty="0">
                <a:solidFill>
                  <a:schemeClr val="bg1"/>
                </a:solidFill>
              </a:rPr>
              <a:t>?</a:t>
            </a:r>
          </a:p>
          <a:p>
            <a:r>
              <a:rPr lang="pl-PL" sz="4600" dirty="0">
                <a:solidFill>
                  <a:schemeClr val="bg1"/>
                </a:solidFill>
              </a:rPr>
              <a:t>Jaka jest twoja ścieżka – jakie masz cele krótko </a:t>
            </a:r>
            <a:br>
              <a:rPr lang="pl-PL" sz="4600" dirty="0">
                <a:solidFill>
                  <a:schemeClr val="bg1"/>
                </a:solidFill>
              </a:rPr>
            </a:br>
            <a:r>
              <a:rPr lang="pl-PL" sz="4600" dirty="0">
                <a:solidFill>
                  <a:schemeClr val="bg1"/>
                </a:solidFill>
              </a:rPr>
              <a:t>i długo terminowe</a:t>
            </a:r>
            <a:r>
              <a:rPr lang="en-GB" sz="4600" dirty="0">
                <a:solidFill>
                  <a:schemeClr val="bg1"/>
                </a:solidFill>
              </a:rPr>
              <a:t>? </a:t>
            </a:r>
          </a:p>
          <a:p>
            <a:pPr marL="0" indent="0">
              <a:buNone/>
            </a:pPr>
            <a:endParaRPr lang="en-GB" b="1" dirty="0"/>
          </a:p>
          <a:p>
            <a:endParaRPr lang="en-GB" b="1" dirty="0"/>
          </a:p>
          <a:p>
            <a:endParaRPr lang="en-GB" b="1" dirty="0"/>
          </a:p>
          <a:p>
            <a:endParaRPr lang="en-GB" dirty="0"/>
          </a:p>
        </p:txBody>
      </p:sp>
    </p:spTree>
    <p:extLst>
      <p:ext uri="{BB962C8B-B14F-4D97-AF65-F5344CB8AC3E}">
        <p14:creationId xmlns:p14="http://schemas.microsoft.com/office/powerpoint/2010/main" val="9026559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7061679" y="972847"/>
            <a:ext cx="5117143" cy="563072"/>
          </a:xfrm>
        </p:spPr>
        <p:txBody>
          <a:bodyPr>
            <a:normAutofit fontScale="70000" lnSpcReduction="20000"/>
          </a:bodyPr>
          <a:lstStyle/>
          <a:p>
            <a:r>
              <a:rPr lang="pl-PL" b="1" dirty="0"/>
              <a:t>Rozwijanie Pomysłu Na Biznes</a:t>
            </a:r>
            <a:endParaRPr lang="en-GB" b="1" dirty="0"/>
          </a:p>
        </p:txBody>
      </p:sp>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p:pic>
      <p:sp>
        <p:nvSpPr>
          <p:cNvPr id="4" name="Text Placeholder 2">
            <a:extLst>
              <a:ext uri="{FF2B5EF4-FFF2-40B4-BE49-F238E27FC236}">
                <a16:creationId xmlns:a16="http://schemas.microsoft.com/office/drawing/2014/main" id="{147DB1FF-D032-4AA7-8279-9101732F3026}"/>
              </a:ext>
            </a:extLst>
          </p:cNvPr>
          <p:cNvSpPr>
            <a:spLocks noGrp="1"/>
          </p:cNvSpPr>
          <p:nvPr>
            <p:ph type="body" sz="quarter" idx="23"/>
          </p:nvPr>
        </p:nvSpPr>
        <p:spPr>
          <a:xfrm>
            <a:off x="6347789" y="2164591"/>
            <a:ext cx="5900336" cy="4061001"/>
          </a:xfrm>
        </p:spPr>
        <p:txBody>
          <a:bodyPr/>
          <a:lstStyle/>
          <a:p>
            <a:pPr>
              <a:buClr>
                <a:schemeClr val="bg1"/>
              </a:buClr>
            </a:pPr>
            <a:endParaRPr lang="en-US" sz="4000" b="1" dirty="0"/>
          </a:p>
          <a:p>
            <a:pPr>
              <a:buClr>
                <a:schemeClr val="bg1"/>
              </a:buClr>
            </a:pPr>
            <a:r>
              <a:rPr lang="pl-PL" sz="4000" b="1" dirty="0"/>
              <a:t>Czym jest plan biznesowy</a:t>
            </a:r>
            <a:endParaRPr lang="en-US" sz="4000" b="1" dirty="0"/>
          </a:p>
          <a:p>
            <a:pPr>
              <a:buClr>
                <a:schemeClr val="bg1"/>
              </a:buClr>
            </a:pPr>
            <a:r>
              <a:rPr lang="pl-PL" dirty="0"/>
              <a:t>Plan biznesowy to ogólny opis twojego pomysłu na biznes i rozplanowanie dalszych kroków. Zawiera on przeprowadzone przez ciebie badania </a:t>
            </a:r>
            <a:br>
              <a:rPr lang="pl-PL" dirty="0"/>
            </a:br>
            <a:r>
              <a:rPr lang="pl-PL" dirty="0"/>
              <a:t>i wyciąga z nich wniosek jak należy postępować.</a:t>
            </a:r>
            <a:endParaRPr lang="en-GB" dirty="0"/>
          </a:p>
          <a:p>
            <a:pPr>
              <a:buClr>
                <a:schemeClr val="bg1"/>
              </a:buClr>
            </a:pPr>
            <a:endParaRPr lang="en-US" sz="4000" dirty="0"/>
          </a:p>
        </p:txBody>
      </p:sp>
    </p:spTree>
    <p:extLst>
      <p:ext uri="{BB962C8B-B14F-4D97-AF65-F5344CB8AC3E}">
        <p14:creationId xmlns:p14="http://schemas.microsoft.com/office/powerpoint/2010/main" val="22040781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1F15C2F0-0642-47E3-95CB-5EDA53E25489}"/>
              </a:ext>
            </a:extLst>
          </p:cNvPr>
          <p:cNvSpPr>
            <a:spLocks noGrp="1"/>
          </p:cNvSpPr>
          <p:nvPr>
            <p:ph type="body" sz="quarter" idx="23"/>
          </p:nvPr>
        </p:nvSpPr>
        <p:spPr>
          <a:xfrm>
            <a:off x="6400797" y="2461983"/>
            <a:ext cx="5595682" cy="4061001"/>
          </a:xfrm>
        </p:spPr>
        <p:txBody>
          <a:bodyPr/>
          <a:lstStyle/>
          <a:p>
            <a:pPr marL="0" indent="0">
              <a:buNone/>
            </a:pPr>
            <a:r>
              <a:rPr lang="pl-PL" dirty="0"/>
              <a:t>Plan biznesowy pozwala na ocenę pomysłu i sprawdzenie, jak będzie działał.</a:t>
            </a:r>
            <a:endParaRPr lang="en-GB" dirty="0"/>
          </a:p>
          <a:p>
            <a:pPr marL="0" indent="0">
              <a:buNone/>
            </a:pPr>
            <a:r>
              <a:rPr lang="pl-PL" dirty="0"/>
              <a:t>Pozwala uniknąć podstawowych błędów </a:t>
            </a:r>
            <a:br>
              <a:rPr lang="pl-PL" dirty="0"/>
            </a:br>
            <a:r>
              <a:rPr lang="pl-PL" dirty="0"/>
              <a:t>i zapewnia strukturę i cele na przyszłość.</a:t>
            </a:r>
            <a:endParaRPr lang="en-GB" dirty="0"/>
          </a:p>
          <a:p>
            <a:pPr marL="0" indent="0">
              <a:buNone/>
            </a:pPr>
            <a:r>
              <a:rPr lang="pl-PL" dirty="0"/>
              <a:t>Prowadzenie planowania biznesowego pozwoli ci samodzielnie ocenić, na ile twój pomysł jest opłacalny.</a:t>
            </a:r>
            <a:endParaRPr lang="en-GB" dirty="0"/>
          </a:p>
        </p:txBody>
      </p:sp>
      <p:sp>
        <p:nvSpPr>
          <p:cNvPr id="2" name="Text Placeholder 1">
            <a:extLst>
              <a:ext uri="{FF2B5EF4-FFF2-40B4-BE49-F238E27FC236}">
                <a16:creationId xmlns:a16="http://schemas.microsoft.com/office/drawing/2014/main" id="{B59F001D-DA34-4DA6-8B15-5549618319DD}"/>
              </a:ext>
            </a:extLst>
          </p:cNvPr>
          <p:cNvSpPr>
            <a:spLocks noGrp="1"/>
          </p:cNvSpPr>
          <p:nvPr>
            <p:ph type="body" sz="quarter" idx="10"/>
          </p:nvPr>
        </p:nvSpPr>
        <p:spPr/>
        <p:txBody>
          <a:bodyPr>
            <a:normAutofit fontScale="62500" lnSpcReduction="20000"/>
          </a:bodyPr>
          <a:lstStyle/>
          <a:p>
            <a:pPr algn="l"/>
            <a:r>
              <a:rPr lang="pl-PL" b="1" dirty="0"/>
              <a:t>Dlaczego Potrzebny Jest Plan Biznesowy</a:t>
            </a:r>
            <a:endParaRPr lang="en-GB" b="1" dirty="0"/>
          </a:p>
        </p:txBody>
      </p:sp>
      <p:pic>
        <p:nvPicPr>
          <p:cNvPr id="17" name="Picture Placeholder 16" descr="A picture containing man, small, black, young&#10;&#10;Description automatically generated">
            <a:extLst>
              <a:ext uri="{FF2B5EF4-FFF2-40B4-BE49-F238E27FC236}">
                <a16:creationId xmlns:a16="http://schemas.microsoft.com/office/drawing/2014/main" id="{3C09E16C-0F4B-4050-AAB6-10E655BFFADB}"/>
              </a:ext>
            </a:extLst>
          </p:cNvPr>
          <p:cNvPicPr>
            <a:picLocks noGrp="1" noChangeAspect="1"/>
          </p:cNvPicPr>
          <p:nvPr>
            <p:ph type="pic" sz="quarter" idx="24"/>
          </p:nvPr>
        </p:nvPicPr>
        <p:blipFill>
          <a:blip r:embed="rId3"/>
          <a:srcRect l="18921" r="18921"/>
          <a:stretch>
            <a:fillRect/>
          </a:stretch>
        </p:blipFill>
        <p:spPr/>
      </p:pic>
    </p:spTree>
    <p:extLst>
      <p:ext uri="{BB962C8B-B14F-4D97-AF65-F5344CB8AC3E}">
        <p14:creationId xmlns:p14="http://schemas.microsoft.com/office/powerpoint/2010/main" val="4330923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3AC6DF9-B1BB-409A-B0F8-1EC5E0D183AE}"/>
              </a:ext>
            </a:extLst>
          </p:cNvPr>
          <p:cNvSpPr>
            <a:spLocks noGrp="1"/>
          </p:cNvSpPr>
          <p:nvPr>
            <p:ph type="body" sz="quarter" idx="23"/>
          </p:nvPr>
        </p:nvSpPr>
        <p:spPr>
          <a:xfrm>
            <a:off x="675806" y="3079684"/>
            <a:ext cx="10853639" cy="1770421"/>
          </a:xfrm>
        </p:spPr>
        <p:txBody>
          <a:bodyPr/>
          <a:lstStyle/>
          <a:p>
            <a:pPr marL="0" indent="0">
              <a:buNone/>
            </a:pPr>
            <a:r>
              <a:rPr lang="en-GB" b="1" dirty="0">
                <a:solidFill>
                  <a:srgbClr val="1268B3"/>
                </a:solidFill>
              </a:rPr>
              <a:t>Planning ahead</a:t>
            </a:r>
            <a:endParaRPr lang="en-GB" dirty="0"/>
          </a:p>
          <a:p>
            <a:pPr marL="0" indent="0">
              <a:buNone/>
            </a:pPr>
            <a:r>
              <a:rPr lang="pl-PL" b="1" dirty="0">
                <a:solidFill>
                  <a:schemeClr val="accent4"/>
                </a:solidFill>
              </a:rPr>
              <a:t>Plan Biznesowy pomaga ci w 5 ważnych elementach</a:t>
            </a:r>
            <a:r>
              <a:rPr lang="en-GB" b="1" dirty="0">
                <a:solidFill>
                  <a:schemeClr val="accent4"/>
                </a:solidFill>
              </a:rPr>
              <a:t>:</a:t>
            </a:r>
          </a:p>
          <a:p>
            <a:pPr marL="457200" indent="-457200">
              <a:buClr>
                <a:srgbClr val="FDB614"/>
              </a:buClr>
              <a:buFont typeface="+mj-lt"/>
              <a:buAutoNum type="arabicPeriod"/>
            </a:pPr>
            <a:r>
              <a:rPr lang="pl-PL" dirty="0"/>
              <a:t>Pozwala stworzyć i sprecyzować plan na biznes.</a:t>
            </a:r>
            <a:endParaRPr lang="en-GB" dirty="0"/>
          </a:p>
          <a:p>
            <a:pPr marL="457200" indent="-457200">
              <a:buClr>
                <a:srgbClr val="FDB614"/>
              </a:buClr>
              <a:buFont typeface="+mj-lt"/>
              <a:buAutoNum type="arabicPeriod"/>
            </a:pPr>
            <a:r>
              <a:rPr lang="pl-PL" dirty="0"/>
              <a:t>Pomaga realistycznie ocenić plan.</a:t>
            </a:r>
            <a:endParaRPr lang="en-GB" dirty="0"/>
          </a:p>
          <a:p>
            <a:pPr marL="457200" indent="-457200">
              <a:buClr>
                <a:srgbClr val="FDB614"/>
              </a:buClr>
              <a:buFont typeface="+mj-lt"/>
              <a:buAutoNum type="arabicPeriod"/>
            </a:pPr>
            <a:r>
              <a:rPr lang="pl-PL" dirty="0"/>
              <a:t>Pomaga w zdobyciu środków.</a:t>
            </a:r>
            <a:endParaRPr lang="en-GB" dirty="0"/>
          </a:p>
          <a:p>
            <a:pPr marL="457200" indent="-457200">
              <a:buClr>
                <a:srgbClr val="FDB614"/>
              </a:buClr>
              <a:buFont typeface="+mj-lt"/>
              <a:buAutoNum type="arabicPeriod"/>
            </a:pPr>
            <a:r>
              <a:rPr lang="pl-PL" dirty="0"/>
              <a:t>Identyfikuje zagrożenia i okazje w biznesie.</a:t>
            </a:r>
            <a:endParaRPr lang="en-GB" dirty="0"/>
          </a:p>
          <a:p>
            <a:pPr marL="457200" indent="-457200">
              <a:buClr>
                <a:srgbClr val="FDB614"/>
              </a:buClr>
              <a:buFont typeface="+mj-lt"/>
              <a:buAutoNum type="arabicPeriod"/>
            </a:pPr>
            <a:r>
              <a:rPr lang="pl-PL" dirty="0"/>
              <a:t>Kieruje rozwojem twojego biznesu, określa cel i dążenia na przyszłość.</a:t>
            </a:r>
            <a:endParaRPr lang="en-GB" dirty="0"/>
          </a:p>
        </p:txBody>
      </p:sp>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85998">
            <a:off x="463730" y="2289203"/>
            <a:ext cx="4214756" cy="716025"/>
          </a:xfrm>
        </p:spPr>
        <p:txBody>
          <a:bodyPr>
            <a:normAutofit fontScale="77500" lnSpcReduction="20000"/>
          </a:bodyPr>
          <a:lstStyle/>
          <a:p>
            <a:r>
              <a:rPr lang="pl-PL" b="1" dirty="0"/>
              <a:t>Czym Jest Plan Biznesowy</a:t>
            </a:r>
            <a:endParaRPr lang="en-GB" b="1" dirty="0"/>
          </a:p>
        </p:txBody>
      </p:sp>
      <p:pic>
        <p:nvPicPr>
          <p:cNvPr id="31" name="Picture Placeholder 30" descr="A picture containing person, man, sitting, computer&#10;&#10;Description automatically generated">
            <a:extLst>
              <a:ext uri="{FF2B5EF4-FFF2-40B4-BE49-F238E27FC236}">
                <a16:creationId xmlns:a16="http://schemas.microsoft.com/office/drawing/2014/main" id="{AB1857E0-3B01-4057-8B70-096DC32230C7}"/>
              </a:ext>
            </a:extLst>
          </p:cNvPr>
          <p:cNvPicPr>
            <a:picLocks noGrp="1" noChangeAspect="1"/>
          </p:cNvPicPr>
          <p:nvPr>
            <p:ph type="pic" sz="quarter" idx="26"/>
          </p:nvPr>
        </p:nvPicPr>
        <p:blipFill>
          <a:blip r:embed="rId3"/>
          <a:srcRect t="28753" b="28753"/>
          <a:stretch>
            <a:fillRect/>
          </a:stretch>
        </p:blipFill>
        <p:spPr/>
      </p:pic>
    </p:spTree>
    <p:extLst>
      <p:ext uri="{BB962C8B-B14F-4D97-AF65-F5344CB8AC3E}">
        <p14:creationId xmlns:p14="http://schemas.microsoft.com/office/powerpoint/2010/main" val="42803093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DB01EB1-B424-4A7C-B601-9A5952627EAF}"/>
              </a:ext>
            </a:extLst>
          </p:cNvPr>
          <p:cNvSpPr>
            <a:spLocks noGrp="1"/>
          </p:cNvSpPr>
          <p:nvPr>
            <p:ph type="body" sz="quarter" idx="23"/>
          </p:nvPr>
        </p:nvSpPr>
        <p:spPr>
          <a:xfrm>
            <a:off x="681261" y="3687828"/>
            <a:ext cx="8796586" cy="1770421"/>
          </a:xfrm>
        </p:spPr>
        <p:txBody>
          <a:bodyPr/>
          <a:lstStyle/>
          <a:p>
            <a:r>
              <a:rPr lang="pl-PL" sz="2800" dirty="0"/>
              <a:t>Każdego roku powstają nowe pomysły</a:t>
            </a:r>
            <a:r>
              <a:rPr lang="en-GB" sz="2800" dirty="0"/>
              <a:t>.</a:t>
            </a:r>
            <a:r>
              <a:rPr lang="pl-PL" sz="2800" dirty="0"/>
              <a:t> Mogą się manifestować jako fizyczne produkty, takie jak komiks, lub usługi takie jak trener dla zespołu w e-sportach</a:t>
            </a:r>
            <a:r>
              <a:rPr lang="en-GB" sz="2800" dirty="0"/>
              <a:t>. </a:t>
            </a:r>
            <a:r>
              <a:rPr lang="pl-PL" sz="2800" dirty="0"/>
              <a:t>Niezależnie od natury pomysłów, muszą one przejść przez te same fazy planowania.</a:t>
            </a:r>
            <a:endParaRPr lang="en-GB" dirty="0"/>
          </a:p>
        </p:txBody>
      </p:sp>
      <p:sp>
        <p:nvSpPr>
          <p:cNvPr id="25" name="Text Placeholder 24">
            <a:extLst>
              <a:ext uri="{FF2B5EF4-FFF2-40B4-BE49-F238E27FC236}">
                <a16:creationId xmlns:a16="http://schemas.microsoft.com/office/drawing/2014/main" id="{B17D48E1-7C13-4DD7-85A2-C81B464A8CD2}"/>
              </a:ext>
            </a:extLst>
          </p:cNvPr>
          <p:cNvSpPr>
            <a:spLocks noGrp="1"/>
          </p:cNvSpPr>
          <p:nvPr>
            <p:ph type="body" sz="quarter" idx="10"/>
          </p:nvPr>
        </p:nvSpPr>
        <p:spPr>
          <a:xfrm rot="285998">
            <a:off x="463072" y="2289674"/>
            <a:ext cx="4594676" cy="716025"/>
          </a:xfrm>
        </p:spPr>
        <p:txBody>
          <a:bodyPr>
            <a:normAutofit fontScale="77500" lnSpcReduction="20000"/>
          </a:bodyPr>
          <a:lstStyle/>
          <a:p>
            <a:r>
              <a:rPr lang="pl-PL" b="1" dirty="0"/>
              <a:t>Rozwijanie Swoich Pomysłów</a:t>
            </a:r>
            <a:endParaRPr lang="en-GB" b="1" dirty="0"/>
          </a:p>
        </p:txBody>
      </p:sp>
      <p:pic>
        <p:nvPicPr>
          <p:cNvPr id="24" name="Picture Placeholder 23" descr="A close up of a sign&#10;&#10;Description automatically generated">
            <a:extLst>
              <a:ext uri="{FF2B5EF4-FFF2-40B4-BE49-F238E27FC236}">
                <a16:creationId xmlns:a16="http://schemas.microsoft.com/office/drawing/2014/main" id="{D6BA2429-DC3F-4DF5-850A-B70C1F453CBE}"/>
              </a:ext>
            </a:extLst>
          </p:cNvPr>
          <p:cNvPicPr>
            <a:picLocks noGrp="1" noChangeAspect="1"/>
          </p:cNvPicPr>
          <p:nvPr>
            <p:ph type="pic" sz="quarter" idx="26"/>
          </p:nvPr>
        </p:nvPicPr>
        <p:blipFill rotWithShape="1">
          <a:blip r:embed="rId3"/>
          <a:srcRect t="28744" b="28744"/>
          <a:stretch/>
        </p:blipFill>
        <p:spPr/>
      </p:pic>
    </p:spTree>
    <p:extLst>
      <p:ext uri="{BB962C8B-B14F-4D97-AF65-F5344CB8AC3E}">
        <p14:creationId xmlns:p14="http://schemas.microsoft.com/office/powerpoint/2010/main" val="28156247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1E5568C-59EA-49BF-AF90-36D4DB9A0192}"/>
              </a:ext>
            </a:extLst>
          </p:cNvPr>
          <p:cNvPicPr/>
          <p:nvPr/>
        </p:nvPicPr>
        <p:blipFill>
          <a:blip r:embed="rId2"/>
          <a:stretch>
            <a:fillRect/>
          </a:stretch>
        </p:blipFill>
        <p:spPr>
          <a:xfrm>
            <a:off x="348832" y="169817"/>
            <a:ext cx="7602581" cy="3409406"/>
          </a:xfrm>
          <a:prstGeom prst="rect">
            <a:avLst/>
          </a:prstGeom>
        </p:spPr>
      </p:pic>
      <p:sp>
        <p:nvSpPr>
          <p:cNvPr id="6" name="TextBox 5"/>
          <p:cNvSpPr txBox="1"/>
          <p:nvPr/>
        </p:nvSpPr>
        <p:spPr>
          <a:xfrm>
            <a:off x="326571" y="3895234"/>
            <a:ext cx="11260183" cy="2031325"/>
          </a:xfrm>
          <a:prstGeom prst="rect">
            <a:avLst/>
          </a:prstGeom>
          <a:noFill/>
        </p:spPr>
        <p:txBody>
          <a:bodyPr wrap="square" rtlCol="0">
            <a:spAutoFit/>
          </a:bodyPr>
          <a:lstStyle/>
          <a:p>
            <a:r>
              <a:rPr lang="en-GB" sz="2700" dirty="0"/>
              <a:t>1. </a:t>
            </a:r>
            <a:r>
              <a:rPr lang="pl-PL" sz="2700" dirty="0"/>
              <a:t>Określić potrzebę lub problem do rozwiązania</a:t>
            </a:r>
            <a:r>
              <a:rPr lang="en-GB" sz="2700" dirty="0"/>
              <a:t>. 2. </a:t>
            </a:r>
            <a:r>
              <a:rPr lang="pl-PL" sz="2700" dirty="0"/>
              <a:t>Zdecydować, które pomysły wdrożyć</a:t>
            </a:r>
            <a:r>
              <a:rPr lang="en-GB" sz="2700" dirty="0"/>
              <a:t>.</a:t>
            </a:r>
            <a:r>
              <a:rPr lang="pl-PL" sz="2700" dirty="0"/>
              <a:t> </a:t>
            </a:r>
            <a:r>
              <a:rPr lang="en-GB" sz="2700" dirty="0"/>
              <a:t>3. </a:t>
            </a:r>
            <a:r>
              <a:rPr lang="pl-PL" sz="2700" dirty="0"/>
              <a:t>Stworzyć wstępne plany i koncepcje</a:t>
            </a:r>
            <a:r>
              <a:rPr lang="en-GB" sz="2700" dirty="0"/>
              <a:t>. 4. </a:t>
            </a:r>
            <a:r>
              <a:rPr lang="pl-PL" sz="2700" dirty="0"/>
              <a:t>Przetestować je z udziałem klientów</a:t>
            </a:r>
            <a:r>
              <a:rPr lang="en-GB" sz="2700" dirty="0"/>
              <a:t>. 5. </a:t>
            </a:r>
            <a:r>
              <a:rPr lang="pl-PL" sz="2700" dirty="0"/>
              <a:t>Na podstawie uzyskanych danych stworzyć produkt</a:t>
            </a:r>
            <a:r>
              <a:rPr lang="en-GB" sz="2700" dirty="0"/>
              <a:t>.   </a:t>
            </a:r>
            <a:endParaRPr lang="pl-PL" sz="2700" dirty="0"/>
          </a:p>
          <a:p>
            <a:r>
              <a:rPr lang="en-GB" sz="2700" dirty="0"/>
              <a:t>6. </a:t>
            </a:r>
            <a:r>
              <a:rPr lang="pl-PL" sz="2700" dirty="0"/>
              <a:t>Wprowadzić produkt do sprzedaży.</a:t>
            </a:r>
            <a:endParaRPr lang="en-GB" sz="2700" dirty="0"/>
          </a:p>
          <a:p>
            <a:endParaRPr lang="en-GB" dirty="0"/>
          </a:p>
        </p:txBody>
      </p:sp>
      <p:sp>
        <p:nvSpPr>
          <p:cNvPr id="7" name="TextBox 6"/>
          <p:cNvSpPr txBox="1"/>
          <p:nvPr/>
        </p:nvSpPr>
        <p:spPr>
          <a:xfrm rot="21091818">
            <a:off x="7969907" y="695200"/>
            <a:ext cx="4505901" cy="584775"/>
          </a:xfrm>
          <a:prstGeom prst="rect">
            <a:avLst/>
          </a:prstGeom>
          <a:solidFill>
            <a:srgbClr val="DA2128"/>
          </a:solidFill>
        </p:spPr>
        <p:txBody>
          <a:bodyPr wrap="square" rtlCol="0">
            <a:spAutoFit/>
          </a:bodyPr>
          <a:lstStyle/>
          <a:p>
            <a:r>
              <a:rPr lang="pl-PL" sz="3200" b="1" dirty="0">
                <a:solidFill>
                  <a:schemeClr val="bg1"/>
                </a:solidFill>
              </a:rPr>
              <a:t>Pomysł Na Biznes</a:t>
            </a:r>
            <a:endParaRPr lang="en-GB" sz="3200" b="1" dirty="0">
              <a:solidFill>
                <a:schemeClr val="bg1"/>
              </a:solidFill>
            </a:endParaRPr>
          </a:p>
        </p:txBody>
      </p:sp>
    </p:spTree>
    <p:extLst>
      <p:ext uri="{BB962C8B-B14F-4D97-AF65-F5344CB8AC3E}">
        <p14:creationId xmlns:p14="http://schemas.microsoft.com/office/powerpoint/2010/main" val="2098733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476040" y="2402371"/>
            <a:ext cx="5595682" cy="4061001"/>
          </a:xfrm>
        </p:spPr>
        <p:txBody>
          <a:bodyPr/>
          <a:lstStyle/>
          <a:p>
            <a:r>
              <a:rPr lang="pl-PL" dirty="0"/>
              <a:t>Kiedy tworzysz po raz pierwszy plan biznesowy, może się to wydawać przytłaczające. Pamiętaj jednak że zawsze możesz liczyć na pomoc i wsparcie od agencji rozwoju przedsiębiorczości w twoim regionie. </a:t>
            </a:r>
            <a:br>
              <a:rPr lang="pl-PL" dirty="0"/>
            </a:br>
            <a:r>
              <a:rPr lang="pl-PL" dirty="0"/>
              <a:t>Jeśli dostarczysz im dosyć informacji na temat swojej działalności, przeprowadzą cię przez poszczególne etapy.</a:t>
            </a:r>
          </a:p>
        </p:txBody>
      </p:sp>
      <p:sp>
        <p:nvSpPr>
          <p:cNvPr id="3" name="Text Placeholder 2"/>
          <p:cNvSpPr>
            <a:spLocks noGrp="1"/>
          </p:cNvSpPr>
          <p:nvPr>
            <p:ph type="body" sz="quarter" idx="10"/>
          </p:nvPr>
        </p:nvSpPr>
        <p:spPr/>
        <p:txBody>
          <a:bodyPr/>
          <a:lstStyle/>
          <a:p>
            <a:r>
              <a:rPr lang="pl-PL" b="1" dirty="0"/>
              <a:t>Wsparcie</a:t>
            </a:r>
            <a:endParaRPr lang="en-GB" b="1" dirty="0"/>
          </a:p>
        </p:txBody>
      </p:sp>
      <p:pic>
        <p:nvPicPr>
          <p:cNvPr id="8" name="Picture Placeholder 7"/>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9550" t="5892" r="500" b="8964"/>
          <a:stretch/>
        </p:blipFill>
        <p:spPr/>
      </p:pic>
    </p:spTree>
    <p:extLst>
      <p:ext uri="{BB962C8B-B14F-4D97-AF65-F5344CB8AC3E}">
        <p14:creationId xmlns:p14="http://schemas.microsoft.com/office/powerpoint/2010/main" val="7811041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DFE1B93-D603-4E84-B801-4CDB461E22CC}"/>
              </a:ext>
            </a:extLst>
          </p:cNvPr>
          <p:cNvSpPr>
            <a:spLocks noGrp="1"/>
          </p:cNvSpPr>
          <p:nvPr>
            <p:ph type="body" sz="quarter" idx="10"/>
          </p:nvPr>
        </p:nvSpPr>
        <p:spPr>
          <a:xfrm rot="21375402">
            <a:off x="5902912" y="747165"/>
            <a:ext cx="6315334" cy="786803"/>
          </a:xfrm>
        </p:spPr>
        <p:txBody>
          <a:bodyPr>
            <a:normAutofit fontScale="92500" lnSpcReduction="20000"/>
          </a:bodyPr>
          <a:lstStyle/>
          <a:p>
            <a:r>
              <a:rPr lang="pl-PL" sz="3300" b="1" dirty="0"/>
              <a:t>Innowacyjne typy Planów Biznesowych.</a:t>
            </a:r>
            <a:endParaRPr lang="en-GB" sz="3300" b="1" dirty="0"/>
          </a:p>
          <a:p>
            <a:endParaRPr lang="en-GB" b="1" dirty="0"/>
          </a:p>
        </p:txBody>
      </p:sp>
      <p:sp>
        <p:nvSpPr>
          <p:cNvPr id="8" name="Text Placeholder 2">
            <a:extLst>
              <a:ext uri="{FF2B5EF4-FFF2-40B4-BE49-F238E27FC236}">
                <a16:creationId xmlns:a16="http://schemas.microsoft.com/office/drawing/2014/main" id="{A59F0934-51D2-4DCB-A8D6-2EBCC69F6084}"/>
              </a:ext>
            </a:extLst>
          </p:cNvPr>
          <p:cNvSpPr txBox="1">
            <a:spLocks/>
          </p:cNvSpPr>
          <p:nvPr/>
        </p:nvSpPr>
        <p:spPr>
          <a:xfrm>
            <a:off x="420958" y="2178990"/>
            <a:ext cx="4916355" cy="4184374"/>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pl-PL" dirty="0"/>
              <a:t>Plan biznesowy pomaga zaprezentować twoje przedsięwzięcie, a w sieci znajdziesz wiele wzorów. </a:t>
            </a:r>
            <a:br>
              <a:rPr lang="pl-PL" dirty="0"/>
            </a:br>
            <a:r>
              <a:rPr lang="pl-PL" dirty="0"/>
              <a:t>Formy planu biznesowego mogą być różne, najważniejsze jest jednak aby można go było zrozumieć.</a:t>
            </a:r>
            <a:endParaRPr lang="en-GB" dirty="0"/>
          </a:p>
          <a:p>
            <a:pPr marL="0" indent="0">
              <a:buNone/>
            </a:pPr>
            <a:r>
              <a:rPr lang="pl-PL" dirty="0">
                <a:hlinkClick r:id="rId2"/>
              </a:rPr>
              <a:t>Wideo objaśniające na YouTube</a:t>
            </a:r>
            <a:endParaRPr lang="en-GB" dirty="0"/>
          </a:p>
          <a:p>
            <a:pPr marL="0" indent="0">
              <a:buNone/>
            </a:pPr>
            <a:r>
              <a:rPr lang="pl-PL" dirty="0">
                <a:hlinkClick r:id="rId3"/>
              </a:rPr>
              <a:t>Kreatywne wzory na plan biznesowy</a:t>
            </a:r>
            <a:endParaRPr lang="en-GB" dirty="0"/>
          </a:p>
          <a:p>
            <a:pPr marL="0" indent="0">
              <a:buNone/>
            </a:pPr>
            <a:endParaRPr lang="en-GB" dirty="0"/>
          </a:p>
          <a:p>
            <a:pPr marL="0" indent="0">
              <a:buFont typeface="Arial" charset="0"/>
              <a:buNone/>
            </a:pPr>
            <a:endParaRPr lang="en-GB" dirty="0"/>
          </a:p>
          <a:p>
            <a:pPr marL="0" indent="0">
              <a:buFont typeface="Arial" charset="0"/>
              <a:buNone/>
            </a:pPr>
            <a:r>
              <a:rPr lang="en-GB" dirty="0"/>
              <a:t> </a:t>
            </a:r>
          </a:p>
          <a:p>
            <a:pPr marL="0" indent="0">
              <a:buFont typeface="Arial" charset="0"/>
              <a:buNone/>
            </a:pPr>
            <a:endParaRPr lang="en-GB" dirty="0"/>
          </a:p>
          <a:p>
            <a:pPr marL="0" indent="0">
              <a:buFont typeface="Arial" charset="0"/>
              <a:buNone/>
            </a:pPr>
            <a:endParaRPr lang="en-GB" dirty="0"/>
          </a:p>
          <a:p>
            <a:pPr marL="0" indent="0">
              <a:buFont typeface="Arial" charset="0"/>
              <a:buNone/>
            </a:pPr>
            <a:endParaRPr lang="en-GB" dirty="0"/>
          </a:p>
          <a:p>
            <a:pPr marL="0" indent="0">
              <a:buFont typeface="Arial" charset="0"/>
              <a:buNone/>
            </a:pPr>
            <a:endParaRPr lang="en-GB" dirty="0"/>
          </a:p>
          <a:p>
            <a:pPr marL="0" indent="0">
              <a:buFont typeface="Arial" charset="0"/>
              <a:buNone/>
            </a:pPr>
            <a:endParaRPr lang="en-GB" dirty="0">
              <a:hlinkClick r:id="rId4" action="ppaction://hlinkfile"/>
            </a:endParaRPr>
          </a:p>
        </p:txBody>
      </p:sp>
      <p:sp>
        <p:nvSpPr>
          <p:cNvPr id="9" name="Text Placeholder 2">
            <a:extLst>
              <a:ext uri="{FF2B5EF4-FFF2-40B4-BE49-F238E27FC236}">
                <a16:creationId xmlns:a16="http://schemas.microsoft.com/office/drawing/2014/main" id="{B54C1013-9491-40CD-BBE6-5BE5F7C52FBC}"/>
              </a:ext>
            </a:extLst>
          </p:cNvPr>
          <p:cNvSpPr txBox="1">
            <a:spLocks/>
          </p:cNvSpPr>
          <p:nvPr/>
        </p:nvSpPr>
        <p:spPr>
          <a:xfrm>
            <a:off x="7346576" y="2122563"/>
            <a:ext cx="6065892" cy="124176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charset="0"/>
              <a:buNone/>
            </a:pPr>
            <a:endParaRPr lang="en-GB" dirty="0">
              <a:hlinkClick r:id="rId2"/>
            </a:endParaRPr>
          </a:p>
          <a:p>
            <a:pPr marL="0" indent="0">
              <a:buFont typeface="Arial" charset="0"/>
              <a:buNone/>
            </a:pPr>
            <a:endParaRPr lang="en-GB" dirty="0">
              <a:hlinkClick r:id="rId2"/>
            </a:endParaRPr>
          </a:p>
          <a:p>
            <a:pPr marL="0" indent="0">
              <a:buFont typeface="Arial" charset="0"/>
              <a:buNone/>
            </a:pPr>
            <a:endParaRPr lang="en-GB" dirty="0"/>
          </a:p>
          <a:p>
            <a:pPr marL="0" indent="0">
              <a:buFont typeface="Arial" charset="0"/>
              <a:buNone/>
            </a:pPr>
            <a:endParaRPr lang="en-GB" dirty="0"/>
          </a:p>
          <a:p>
            <a:pPr marL="0" indent="0">
              <a:buFont typeface="Arial" charset="0"/>
              <a:buNone/>
            </a:pPr>
            <a:endParaRPr lang="en-GB" dirty="0"/>
          </a:p>
          <a:p>
            <a:pPr marL="0" indent="0">
              <a:buFont typeface="Arial" charset="0"/>
              <a:buNone/>
            </a:pPr>
            <a:endParaRPr lang="en-GB" dirty="0">
              <a:hlinkClick r:id="rId4" action="ppaction://hlinkfile"/>
            </a:endParaRPr>
          </a:p>
        </p:txBody>
      </p:sp>
      <p:pic>
        <p:nvPicPr>
          <p:cNvPr id="1036" name="Picture 12">
            <a:extLst>
              <a:ext uri="{FF2B5EF4-FFF2-40B4-BE49-F238E27FC236}">
                <a16:creationId xmlns:a16="http://schemas.microsoft.com/office/drawing/2014/main" id="{53BAF5C1-7DD2-4F80-9DD2-C301367D19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1074" y="1805016"/>
            <a:ext cx="6443943" cy="45583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5755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2165B25-F7A2-4154-A8E4-4F002AAE289E}"/>
              </a:ext>
            </a:extLst>
          </p:cNvPr>
          <p:cNvSpPr>
            <a:spLocks noGrp="1"/>
          </p:cNvSpPr>
          <p:nvPr>
            <p:ph type="body" sz="quarter" idx="10"/>
          </p:nvPr>
        </p:nvSpPr>
        <p:spPr/>
        <p:txBody>
          <a:bodyPr>
            <a:normAutofit fontScale="85000" lnSpcReduction="10000"/>
          </a:bodyPr>
          <a:lstStyle/>
          <a:p>
            <a:r>
              <a:rPr lang="pl-PL" b="1" dirty="0"/>
              <a:t>Stwórz Genialny Plan Biznesowy</a:t>
            </a:r>
            <a:endParaRPr lang="en-GB" b="1" dirty="0"/>
          </a:p>
        </p:txBody>
      </p:sp>
      <p:sp>
        <p:nvSpPr>
          <p:cNvPr id="3" name="Text Placeholder 2">
            <a:extLst>
              <a:ext uri="{FF2B5EF4-FFF2-40B4-BE49-F238E27FC236}">
                <a16:creationId xmlns:a16="http://schemas.microsoft.com/office/drawing/2014/main" id="{83381CBD-A589-4052-BC88-A7C400932841}"/>
              </a:ext>
            </a:extLst>
          </p:cNvPr>
          <p:cNvSpPr>
            <a:spLocks noGrp="1"/>
          </p:cNvSpPr>
          <p:nvPr>
            <p:ph type="body" sz="quarter" idx="20"/>
          </p:nvPr>
        </p:nvSpPr>
        <p:spPr>
          <a:xfrm>
            <a:off x="485408" y="2076382"/>
            <a:ext cx="11306257" cy="4169140"/>
          </a:xfrm>
        </p:spPr>
        <p:txBody>
          <a:bodyPr/>
          <a:lstStyle/>
          <a:p>
            <a:pPr marL="0" indent="0">
              <a:buNone/>
            </a:pPr>
            <a:r>
              <a:rPr lang="pl-PL" b="1" dirty="0">
                <a:solidFill>
                  <a:srgbClr val="1268B3"/>
                </a:solidFill>
              </a:rPr>
              <a:t>Najlepsze porady:</a:t>
            </a:r>
            <a:endParaRPr lang="en-GB" dirty="0"/>
          </a:p>
          <a:p>
            <a:r>
              <a:rPr lang="pl-PL" dirty="0"/>
              <a:t>Dostosuj plan biznesowy do odbiorców</a:t>
            </a:r>
            <a:r>
              <a:rPr lang="en-GB" dirty="0"/>
              <a:t>.</a:t>
            </a:r>
            <a:r>
              <a:rPr lang="pl-PL" dirty="0"/>
              <a:t> np. dyrektor banku, inwestor, partner biznesowy itd. </a:t>
            </a:r>
            <a:endParaRPr lang="en-GB" dirty="0"/>
          </a:p>
          <a:p>
            <a:r>
              <a:rPr lang="pl-PL" dirty="0"/>
              <a:t>Stwórz cele SMART </a:t>
            </a:r>
            <a:r>
              <a:rPr lang="en-GB" dirty="0"/>
              <a:t>(Specific</a:t>
            </a:r>
            <a:r>
              <a:rPr lang="pl-PL" dirty="0"/>
              <a:t>/konkretne</a:t>
            </a:r>
            <a:r>
              <a:rPr lang="en-GB" dirty="0"/>
              <a:t>, Measurable</a:t>
            </a:r>
            <a:r>
              <a:rPr lang="pl-PL" dirty="0"/>
              <a:t>/Obliczalne</a:t>
            </a:r>
            <a:r>
              <a:rPr lang="en-GB" dirty="0"/>
              <a:t>, Achievable</a:t>
            </a:r>
            <a:r>
              <a:rPr lang="pl-PL" dirty="0"/>
              <a:t>/Osiągalne</a:t>
            </a:r>
            <a:r>
              <a:rPr lang="en-GB" dirty="0"/>
              <a:t>, Realistic</a:t>
            </a:r>
            <a:r>
              <a:rPr lang="pl-PL" dirty="0"/>
              <a:t>/Realistyczne</a:t>
            </a:r>
            <a:r>
              <a:rPr lang="en-GB" dirty="0"/>
              <a:t> and Time Bound</a:t>
            </a:r>
            <a:r>
              <a:rPr lang="pl-PL" dirty="0"/>
              <a:t>/Terminowe</a:t>
            </a:r>
            <a:r>
              <a:rPr lang="en-GB" dirty="0"/>
              <a:t>)</a:t>
            </a:r>
            <a:r>
              <a:rPr lang="pl-PL" dirty="0"/>
              <a:t>.</a:t>
            </a:r>
            <a:endParaRPr lang="en-GB" dirty="0"/>
          </a:p>
          <a:p>
            <a:r>
              <a:rPr lang="pl-PL" dirty="0"/>
              <a:t>Zadbaj aby przedstawić wnikliwą analizę rynku.</a:t>
            </a:r>
            <a:endParaRPr lang="en-GB" dirty="0"/>
          </a:p>
          <a:p>
            <a:r>
              <a:rPr lang="pl-PL" dirty="0"/>
              <a:t>Dysponuj silną strategią marketingową.</a:t>
            </a:r>
            <a:endParaRPr lang="en-GB" dirty="0"/>
          </a:p>
          <a:p>
            <a:r>
              <a:rPr lang="pl-PL" dirty="0"/>
              <a:t>Przedstaw realistyczne założenia sprzedaży.</a:t>
            </a:r>
            <a:endParaRPr lang="en-GB" dirty="0"/>
          </a:p>
          <a:p>
            <a:r>
              <a:rPr lang="pl-PL" dirty="0"/>
              <a:t>Upewnij się że język jest prosty i czytelny.</a:t>
            </a:r>
            <a:endParaRPr lang="en-GB" dirty="0"/>
          </a:p>
          <a:p>
            <a:r>
              <a:rPr lang="pl-PL" dirty="0"/>
              <a:t>Spraw aby był precyzyjny i dobrze przedstawiony.</a:t>
            </a:r>
            <a:endParaRPr lang="en-GB" dirty="0"/>
          </a:p>
        </p:txBody>
      </p:sp>
    </p:spTree>
    <p:extLst>
      <p:ext uri="{BB962C8B-B14F-4D97-AF65-F5344CB8AC3E}">
        <p14:creationId xmlns:p14="http://schemas.microsoft.com/office/powerpoint/2010/main" val="1072397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EB11C7E-DB07-48E0-9F72-D892DE5BEDA9}"/>
              </a:ext>
            </a:extLst>
          </p:cNvPr>
          <p:cNvSpPr>
            <a:spLocks noGrp="1"/>
          </p:cNvSpPr>
          <p:nvPr>
            <p:ph type="body" sz="quarter" idx="10"/>
          </p:nvPr>
        </p:nvSpPr>
        <p:spPr/>
        <p:txBody>
          <a:bodyPr/>
          <a:lstStyle/>
          <a:p>
            <a:r>
              <a:rPr lang="pl-PL" b="1" dirty="0"/>
              <a:t>Co Robić, A Czego Nie</a:t>
            </a:r>
            <a:endParaRPr lang="en-GB" b="1" dirty="0"/>
          </a:p>
        </p:txBody>
      </p:sp>
      <p:sp>
        <p:nvSpPr>
          <p:cNvPr id="4" name="TextBox 3">
            <a:extLst>
              <a:ext uri="{FF2B5EF4-FFF2-40B4-BE49-F238E27FC236}">
                <a16:creationId xmlns:a16="http://schemas.microsoft.com/office/drawing/2014/main" id="{502F24ED-86A4-4E9F-ACEC-B854C7993539}"/>
              </a:ext>
            </a:extLst>
          </p:cNvPr>
          <p:cNvSpPr txBox="1"/>
          <p:nvPr/>
        </p:nvSpPr>
        <p:spPr>
          <a:xfrm>
            <a:off x="476372" y="2503393"/>
            <a:ext cx="5165814" cy="4893647"/>
          </a:xfrm>
          <a:prstGeom prst="rect">
            <a:avLst/>
          </a:prstGeom>
          <a:noFill/>
        </p:spPr>
        <p:txBody>
          <a:bodyPr wrap="square" rtlCol="0">
            <a:spAutoFit/>
          </a:bodyPr>
          <a:lstStyle/>
          <a:p>
            <a:r>
              <a:rPr lang="pl-PL" sz="2400" b="1" dirty="0">
                <a:latin typeface="+mj-lt"/>
              </a:rPr>
              <a:t>Tak</a:t>
            </a:r>
            <a:r>
              <a:rPr lang="en-GB" sz="2400" b="1" dirty="0">
                <a:latin typeface="+mj-lt"/>
              </a:rPr>
              <a:t>:</a:t>
            </a:r>
          </a:p>
          <a:p>
            <a:pPr marL="342900" indent="-342900">
              <a:buClr>
                <a:schemeClr val="accent4"/>
              </a:buClr>
              <a:buFont typeface="Arial" panose="020B0604020202020204" pitchFamily="34" charset="0"/>
              <a:buChar char="•"/>
            </a:pPr>
            <a:r>
              <a:rPr lang="pl-PL" sz="2400" dirty="0">
                <a:latin typeface="+mj-lt"/>
              </a:rPr>
              <a:t>Używaj przejrzystej struktury.</a:t>
            </a:r>
            <a:endParaRPr lang="en-GB" sz="2400" dirty="0">
              <a:latin typeface="+mj-lt"/>
            </a:endParaRPr>
          </a:p>
          <a:p>
            <a:pPr marL="342900" indent="-342900">
              <a:buClr>
                <a:schemeClr val="accent4"/>
              </a:buClr>
              <a:buFont typeface="Arial" panose="020B0604020202020204" pitchFamily="34" charset="0"/>
              <a:buChar char="•"/>
            </a:pPr>
            <a:r>
              <a:rPr lang="pl-PL" sz="2400" dirty="0">
                <a:latin typeface="+mj-lt"/>
              </a:rPr>
              <a:t>Podziel plan na sekcje.</a:t>
            </a:r>
            <a:endParaRPr lang="en-GB" sz="2400" dirty="0">
              <a:latin typeface="+mj-lt"/>
            </a:endParaRPr>
          </a:p>
          <a:p>
            <a:pPr marL="342900" indent="-342900">
              <a:buClr>
                <a:schemeClr val="accent4"/>
              </a:buClr>
              <a:buFont typeface="Arial" panose="020B0604020202020204" pitchFamily="34" charset="0"/>
              <a:buChar char="•"/>
            </a:pPr>
            <a:r>
              <a:rPr lang="pl-PL" sz="2400" dirty="0">
                <a:latin typeface="+mj-lt"/>
              </a:rPr>
              <a:t>Nagłówki muszą być czytelne </a:t>
            </a:r>
            <a:br>
              <a:rPr lang="pl-PL" sz="2400" dirty="0">
                <a:latin typeface="+mj-lt"/>
              </a:rPr>
            </a:br>
            <a:r>
              <a:rPr lang="pl-PL" sz="2400" dirty="0">
                <a:latin typeface="+mj-lt"/>
              </a:rPr>
              <a:t>a czcionka jednorodna.</a:t>
            </a:r>
            <a:endParaRPr lang="en-GB" sz="2400" dirty="0">
              <a:latin typeface="+mj-lt"/>
            </a:endParaRPr>
          </a:p>
          <a:p>
            <a:pPr marL="342900" indent="-342900">
              <a:buClr>
                <a:schemeClr val="accent4"/>
              </a:buClr>
              <a:buFont typeface="Arial" panose="020B0604020202020204" pitchFamily="34" charset="0"/>
              <a:buChar char="•"/>
            </a:pPr>
            <a:r>
              <a:rPr lang="pl-PL" sz="2400" dirty="0">
                <a:latin typeface="+mj-lt"/>
              </a:rPr>
              <a:t>Całość musi być zwięzła i łatwa </a:t>
            </a:r>
            <a:br>
              <a:rPr lang="pl-PL" sz="2400" dirty="0">
                <a:latin typeface="+mj-lt"/>
              </a:rPr>
            </a:br>
            <a:r>
              <a:rPr lang="pl-PL" sz="2400" dirty="0">
                <a:latin typeface="+mj-lt"/>
              </a:rPr>
              <a:t>w odbiorze.</a:t>
            </a:r>
            <a:endParaRPr lang="en-GB" sz="2400" dirty="0">
              <a:latin typeface="+mj-lt"/>
            </a:endParaRPr>
          </a:p>
          <a:p>
            <a:pPr marL="342900" indent="-342900">
              <a:buClr>
                <a:schemeClr val="accent4"/>
              </a:buClr>
              <a:buFont typeface="Arial" panose="020B0604020202020204" pitchFamily="34" charset="0"/>
              <a:buChar char="•"/>
            </a:pPr>
            <a:r>
              <a:rPr lang="pl-PL" sz="2400" dirty="0">
                <a:latin typeface="+mj-lt"/>
              </a:rPr>
              <a:t>Sprawdź gramatykę, pisownię </a:t>
            </a:r>
            <a:br>
              <a:rPr lang="pl-PL" sz="2400" dirty="0">
                <a:latin typeface="+mj-lt"/>
              </a:rPr>
            </a:br>
            <a:r>
              <a:rPr lang="pl-PL" sz="2400" dirty="0">
                <a:latin typeface="+mj-lt"/>
              </a:rPr>
              <a:t>i zgodność z faktami.</a:t>
            </a:r>
            <a:endParaRPr lang="en-GB" sz="2400" dirty="0">
              <a:latin typeface="+mj-lt"/>
            </a:endParaRPr>
          </a:p>
          <a:p>
            <a:pPr marL="342900" indent="-342900">
              <a:buClr>
                <a:schemeClr val="accent4"/>
              </a:buClr>
              <a:buFont typeface="Arial" panose="020B0604020202020204" pitchFamily="34" charset="0"/>
              <a:buChar char="•"/>
            </a:pPr>
            <a:r>
              <a:rPr lang="pl-PL" sz="2400" dirty="0">
                <a:latin typeface="+mj-lt"/>
              </a:rPr>
              <a:t>Użyj obrazów i grafik.</a:t>
            </a:r>
            <a:endParaRPr lang="en-GB" sz="2400" dirty="0">
              <a:latin typeface="+mj-lt"/>
            </a:endParaRP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400" dirty="0"/>
          </a:p>
        </p:txBody>
      </p:sp>
      <p:sp>
        <p:nvSpPr>
          <p:cNvPr id="5" name="Rectangle 4">
            <a:extLst>
              <a:ext uri="{FF2B5EF4-FFF2-40B4-BE49-F238E27FC236}">
                <a16:creationId xmlns:a16="http://schemas.microsoft.com/office/drawing/2014/main" id="{3A2F2432-702E-401D-AF66-7DF1B21F0078}"/>
              </a:ext>
            </a:extLst>
          </p:cNvPr>
          <p:cNvSpPr/>
          <p:nvPr/>
        </p:nvSpPr>
        <p:spPr>
          <a:xfrm>
            <a:off x="5989657" y="2503393"/>
            <a:ext cx="6096000" cy="3785652"/>
          </a:xfrm>
          <a:prstGeom prst="rect">
            <a:avLst/>
          </a:prstGeom>
        </p:spPr>
        <p:txBody>
          <a:bodyPr>
            <a:spAutoFit/>
          </a:bodyPr>
          <a:lstStyle/>
          <a:p>
            <a:r>
              <a:rPr lang="pl-PL" sz="2400" b="1" dirty="0">
                <a:latin typeface="+mj-lt"/>
              </a:rPr>
              <a:t>Nie</a:t>
            </a:r>
            <a:endParaRPr lang="en-GB" sz="2400" b="1" dirty="0">
              <a:latin typeface="+mj-lt"/>
            </a:endParaRPr>
          </a:p>
          <a:p>
            <a:pPr marL="342900" indent="-342900">
              <a:buClr>
                <a:schemeClr val="accent4"/>
              </a:buClr>
              <a:buFont typeface="Arial" panose="020B0604020202020204" pitchFamily="34" charset="0"/>
              <a:buChar char="•"/>
            </a:pPr>
            <a:r>
              <a:rPr lang="pl-PL" sz="2400" dirty="0">
                <a:latin typeface="+mj-lt"/>
              </a:rPr>
              <a:t>Przedstawiaj wniosków nie popartych dowodami.</a:t>
            </a:r>
            <a:endParaRPr lang="en-GB" sz="2400" dirty="0">
              <a:latin typeface="+mj-lt"/>
            </a:endParaRPr>
          </a:p>
          <a:p>
            <a:pPr marL="342900" indent="-342900">
              <a:buClr>
                <a:schemeClr val="accent4"/>
              </a:buClr>
              <a:buFont typeface="Arial" panose="020B0604020202020204" pitchFamily="34" charset="0"/>
              <a:buChar char="•"/>
            </a:pPr>
            <a:r>
              <a:rPr lang="pl-PL" sz="2400" dirty="0">
                <a:latin typeface="+mj-lt"/>
              </a:rPr>
              <a:t>Nie rozwódź się nad tematem.</a:t>
            </a:r>
            <a:endParaRPr lang="en-GB" sz="2400" dirty="0">
              <a:latin typeface="+mj-lt"/>
            </a:endParaRPr>
          </a:p>
          <a:p>
            <a:pPr marL="342900" indent="-342900">
              <a:buClr>
                <a:schemeClr val="accent4"/>
              </a:buClr>
              <a:buFont typeface="Arial" panose="020B0604020202020204" pitchFamily="34" charset="0"/>
              <a:buChar char="•"/>
            </a:pPr>
            <a:r>
              <a:rPr lang="pl-PL" sz="2400" dirty="0">
                <a:latin typeface="+mj-lt"/>
              </a:rPr>
              <a:t>Nie zakładaj, że odbiorcy znają daną dziedzinę.</a:t>
            </a:r>
            <a:endParaRPr lang="en-GB" sz="2400" dirty="0">
              <a:latin typeface="+mj-lt"/>
            </a:endParaRPr>
          </a:p>
          <a:p>
            <a:pPr marL="342900" indent="-342900">
              <a:buClr>
                <a:schemeClr val="accent4"/>
              </a:buClr>
              <a:buFont typeface="Arial" panose="020B0604020202020204" pitchFamily="34" charset="0"/>
              <a:buChar char="•"/>
            </a:pPr>
            <a:r>
              <a:rPr lang="pl-PL" sz="2400" dirty="0">
                <a:latin typeface="+mj-lt"/>
              </a:rPr>
              <a:t>Nie próbuj dopasować planu do pospolitego szablonu.</a:t>
            </a:r>
            <a:endParaRPr lang="en-GB" sz="2400" dirty="0">
              <a:latin typeface="+mj-lt"/>
            </a:endParaRPr>
          </a:p>
          <a:p>
            <a:pPr marL="342900" indent="-342900">
              <a:buClr>
                <a:schemeClr val="accent4"/>
              </a:buClr>
              <a:buFont typeface="Arial" panose="020B0604020202020204" pitchFamily="34" charset="0"/>
              <a:buChar char="•"/>
            </a:pPr>
            <a:r>
              <a:rPr lang="pl-PL" sz="2400" dirty="0">
                <a:latin typeface="+mj-lt"/>
              </a:rPr>
              <a:t>Nie używaj nadmiernych uproszczeń.</a:t>
            </a:r>
            <a:endParaRPr lang="en-GB" sz="2400" dirty="0">
              <a:latin typeface="+mj-lt"/>
            </a:endParaRPr>
          </a:p>
          <a:p>
            <a:pPr marL="342900" indent="-342900">
              <a:buClr>
                <a:schemeClr val="accent4"/>
              </a:buClr>
              <a:buFont typeface="Arial" panose="020B0604020202020204" pitchFamily="34" charset="0"/>
              <a:buChar char="•"/>
            </a:pPr>
            <a:endParaRPr lang="en-GB" sz="2400" dirty="0"/>
          </a:p>
        </p:txBody>
      </p:sp>
      <p:pic>
        <p:nvPicPr>
          <p:cNvPr id="2052" name="Picture 4" descr="Hand, Thumb, Sign, Ok, Yes, Positive, Approve">
            <a:extLst>
              <a:ext uri="{FF2B5EF4-FFF2-40B4-BE49-F238E27FC236}">
                <a16:creationId xmlns:a16="http://schemas.microsoft.com/office/drawing/2014/main" id="{D8A8BCD9-8A2A-47B8-899C-109790A510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0991" y="1471221"/>
            <a:ext cx="975136" cy="102197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Delete, Dustbin, Garbage Can, Garbage Disposal">
            <a:extLst>
              <a:ext uri="{FF2B5EF4-FFF2-40B4-BE49-F238E27FC236}">
                <a16:creationId xmlns:a16="http://schemas.microsoft.com/office/drawing/2014/main" id="{18F0D510-8A54-4942-895C-7EF745A2CA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4398" y="1471221"/>
            <a:ext cx="1331259" cy="13312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933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normAutofit fontScale="92500"/>
          </a:bodyPr>
          <a:lstStyle/>
          <a:p>
            <a:r>
              <a:rPr lang="en-US" b="1" dirty="0"/>
              <a:t>M3 – </a:t>
            </a:r>
            <a:r>
              <a:rPr lang="pl-PL" b="1" dirty="0"/>
              <a:t>Omówienie Pedagogiczne</a:t>
            </a:r>
            <a:endParaRPr lang="en-US" b="1" dirty="0"/>
          </a:p>
        </p:txBody>
      </p:sp>
      <p:sp>
        <p:nvSpPr>
          <p:cNvPr id="3" name="Text Placeholder 2"/>
          <p:cNvSpPr>
            <a:spLocks noGrp="1"/>
          </p:cNvSpPr>
          <p:nvPr>
            <p:ph type="body" sz="quarter" idx="20"/>
          </p:nvPr>
        </p:nvSpPr>
        <p:spPr>
          <a:xfrm>
            <a:off x="3891998" y="1916034"/>
            <a:ext cx="7898295" cy="4169140"/>
          </a:xfrm>
        </p:spPr>
        <p:txBody>
          <a:bodyPr/>
          <a:lstStyle/>
          <a:p>
            <a:pPr marL="0" indent="0">
              <a:buNone/>
            </a:pPr>
            <a:r>
              <a:rPr lang="pl-PL" sz="2800" dirty="0"/>
              <a:t>Jako edukatorzy zajmujący się przedsiębiorczością, rozumiemy że podstawą silnego biznesu jest porządny plan biznesowy.</a:t>
            </a:r>
            <a:endParaRPr lang="en-US" sz="2800" dirty="0"/>
          </a:p>
          <a:p>
            <a:pPr marL="0" indent="0">
              <a:buNone/>
            </a:pPr>
            <a:r>
              <a:rPr lang="pl-PL" sz="2800" dirty="0"/>
              <a:t>Wyzwanie tkwi w tym aby podczas nauczania młodych osób i NEET- ów sprawić, aby temat był ciekawy i wciągający.</a:t>
            </a:r>
            <a:endParaRPr lang="en-US" sz="2800" dirty="0"/>
          </a:p>
          <a:p>
            <a:pPr marL="0" indent="0">
              <a:buNone/>
            </a:pPr>
            <a:r>
              <a:rPr lang="pl-PL" sz="2800" dirty="0"/>
              <a:t>W tym module zajmiemy się nowymi i innowacyjnymi sposobami, w jakie młodzi ludzie mogą przedstawiać swoje plany biznesowe.</a:t>
            </a:r>
            <a:endParaRPr lang="en-US" sz="28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294872" y="2120067"/>
            <a:ext cx="3797043" cy="4737933"/>
          </a:xfrm>
          <a:prstGeom prst="rect">
            <a:avLst/>
          </a:prstGeom>
        </p:spPr>
      </p:pic>
    </p:spTree>
    <p:extLst>
      <p:ext uri="{BB962C8B-B14F-4D97-AF65-F5344CB8AC3E}">
        <p14:creationId xmlns:p14="http://schemas.microsoft.com/office/powerpoint/2010/main" val="71473381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a:extLst>
              <a:ext uri="{FF2B5EF4-FFF2-40B4-BE49-F238E27FC236}">
                <a16:creationId xmlns:a16="http://schemas.microsoft.com/office/drawing/2014/main" id="{AE68A19E-C59E-4F48-8A9C-40E912870D88}"/>
              </a:ext>
            </a:extLst>
          </p:cNvPr>
          <p:cNvSpPr>
            <a:spLocks noGrp="1"/>
          </p:cNvSpPr>
          <p:nvPr>
            <p:ph type="body" sz="quarter" idx="23"/>
          </p:nvPr>
        </p:nvSpPr>
        <p:spPr/>
        <p:txBody>
          <a:bodyPr/>
          <a:lstStyle/>
          <a:p>
            <a:r>
              <a:rPr lang="pl-PL" sz="2200" dirty="0"/>
              <a:t>Jednym z najważniejszych elementów planu jest opisanie twojego przedsięwzięcia </a:t>
            </a:r>
            <a:br>
              <a:rPr lang="pl-PL" sz="2200" dirty="0"/>
            </a:br>
            <a:r>
              <a:rPr lang="pl-PL" sz="2200" dirty="0"/>
              <a:t>w sposób przystępny, tak aby każdy mógł </a:t>
            </a:r>
            <a:br>
              <a:rPr lang="pl-PL" sz="2200" dirty="0"/>
            </a:br>
            <a:r>
              <a:rPr lang="pl-PL" sz="2200" dirty="0"/>
              <a:t>go zrozumieć i ocenić.</a:t>
            </a:r>
            <a:endParaRPr lang="en-GB" sz="2200" dirty="0"/>
          </a:p>
          <a:p>
            <a:r>
              <a:rPr lang="pl-PL" sz="2200" dirty="0"/>
              <a:t>Każdy biznes potrzebuje </a:t>
            </a:r>
            <a:r>
              <a:rPr lang="pl-PL" sz="2200" b="1" dirty="0"/>
              <a:t>powodu</a:t>
            </a:r>
            <a:r>
              <a:rPr lang="pl-PL" sz="2200" dirty="0"/>
              <a:t>, dla </a:t>
            </a:r>
            <a:br>
              <a:rPr lang="pl-PL" sz="2200" dirty="0"/>
            </a:br>
            <a:r>
              <a:rPr lang="pl-PL" sz="2200" dirty="0"/>
              <a:t>którego ludzie mają kupować u nich, a nie </a:t>
            </a:r>
            <a:br>
              <a:rPr lang="pl-PL" sz="2200" dirty="0"/>
            </a:br>
            <a:r>
              <a:rPr lang="pl-PL" sz="2200" dirty="0"/>
              <a:t>u konkurencji, ten powód to właśnie </a:t>
            </a:r>
            <a:r>
              <a:rPr lang="pl-PL" sz="2200" b="1" dirty="0"/>
              <a:t>Unikatowa Cecha Produktu </a:t>
            </a:r>
            <a:r>
              <a:rPr lang="pl-PL" sz="2200" dirty="0"/>
              <a:t>(USP).</a:t>
            </a:r>
            <a:endParaRPr lang="en-GB" sz="2200" b="1" dirty="0"/>
          </a:p>
          <a:p>
            <a:r>
              <a:rPr lang="pl-PL" sz="2200" dirty="0"/>
              <a:t>W czym będzie lepszy od konkurencji</a:t>
            </a:r>
            <a:r>
              <a:rPr lang="en-GB" sz="2200" dirty="0"/>
              <a:t>?</a:t>
            </a:r>
          </a:p>
          <a:p>
            <a:r>
              <a:rPr lang="pl-PL" sz="2200" dirty="0"/>
              <a:t>Jak poprawi on życia twoich klientów</a:t>
            </a:r>
            <a:r>
              <a:rPr lang="en-GB" sz="2200" dirty="0"/>
              <a:t>? </a:t>
            </a:r>
          </a:p>
          <a:p>
            <a:r>
              <a:rPr lang="pl-PL" sz="2200" dirty="0"/>
              <a:t>Jakie problemy rozwiąże</a:t>
            </a:r>
            <a:r>
              <a:rPr lang="en-GB" sz="2200" dirty="0"/>
              <a:t>?</a:t>
            </a:r>
          </a:p>
        </p:txBody>
      </p:sp>
      <p:sp>
        <p:nvSpPr>
          <p:cNvPr id="16" name="Text Placeholder 15">
            <a:extLst>
              <a:ext uri="{FF2B5EF4-FFF2-40B4-BE49-F238E27FC236}">
                <a16:creationId xmlns:a16="http://schemas.microsoft.com/office/drawing/2014/main" id="{6D6C8C2C-AC3E-4B37-BFCD-31FB1160B186}"/>
              </a:ext>
            </a:extLst>
          </p:cNvPr>
          <p:cNvSpPr>
            <a:spLocks noGrp="1"/>
          </p:cNvSpPr>
          <p:nvPr>
            <p:ph type="body" sz="quarter" idx="10"/>
          </p:nvPr>
        </p:nvSpPr>
        <p:spPr/>
        <p:txBody>
          <a:bodyPr>
            <a:normAutofit fontScale="62500" lnSpcReduction="20000"/>
          </a:bodyPr>
          <a:lstStyle/>
          <a:p>
            <a:r>
              <a:rPr lang="pl-PL" sz="4400" b="1" dirty="0"/>
              <a:t>Unikatowe Cechy Produktu</a:t>
            </a:r>
            <a:endParaRPr lang="en-GB" sz="4400" b="1" dirty="0"/>
          </a:p>
        </p:txBody>
      </p:sp>
      <p:pic>
        <p:nvPicPr>
          <p:cNvPr id="15" name="Picture Placeholder 14" descr="A picture containing sitting, small, red, bag&#10;&#10;Description automatically generated">
            <a:extLst>
              <a:ext uri="{FF2B5EF4-FFF2-40B4-BE49-F238E27FC236}">
                <a16:creationId xmlns:a16="http://schemas.microsoft.com/office/drawing/2014/main" id="{0050260E-3469-4C07-B54F-0A88C016A37D}"/>
              </a:ext>
            </a:extLst>
          </p:cNvPr>
          <p:cNvPicPr>
            <a:picLocks noGrp="1" noChangeAspect="1"/>
          </p:cNvPicPr>
          <p:nvPr>
            <p:ph type="pic" sz="quarter" idx="24"/>
          </p:nvPr>
        </p:nvPicPr>
        <p:blipFill rotWithShape="1">
          <a:blip r:embed="rId3"/>
          <a:srcRect l="18928" r="18928"/>
          <a:stretch/>
        </p:blipFill>
        <p:spPr/>
      </p:pic>
    </p:spTree>
    <p:extLst>
      <p:ext uri="{BB962C8B-B14F-4D97-AF65-F5344CB8AC3E}">
        <p14:creationId xmlns:p14="http://schemas.microsoft.com/office/powerpoint/2010/main" val="21269124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38A5D70-7D12-4832-BFBA-6005F7A3C168}"/>
              </a:ext>
            </a:extLst>
          </p:cNvPr>
          <p:cNvSpPr>
            <a:spLocks noGrp="1"/>
          </p:cNvSpPr>
          <p:nvPr>
            <p:ph type="body" sz="quarter" idx="10"/>
          </p:nvPr>
        </p:nvSpPr>
        <p:spPr>
          <a:xfrm rot="285998">
            <a:off x="288156" y="2192980"/>
            <a:ext cx="4673880" cy="652505"/>
          </a:xfrm>
        </p:spPr>
        <p:txBody>
          <a:bodyPr>
            <a:normAutofit/>
          </a:bodyPr>
          <a:lstStyle/>
          <a:p>
            <a:r>
              <a:rPr lang="pl-PL" b="1" dirty="0"/>
              <a:t>Jak Opisać </a:t>
            </a:r>
            <a:r>
              <a:rPr lang="en-GB" b="1" dirty="0"/>
              <a:t>USP</a:t>
            </a:r>
          </a:p>
        </p:txBody>
      </p:sp>
      <p:pic>
        <p:nvPicPr>
          <p:cNvPr id="22" name="Picture Placeholder 21" descr="A group of clouds in the sky&#10;&#10;Description automatically generated">
            <a:extLst>
              <a:ext uri="{FF2B5EF4-FFF2-40B4-BE49-F238E27FC236}">
                <a16:creationId xmlns:a16="http://schemas.microsoft.com/office/drawing/2014/main" id="{2EB74AEE-609A-4B27-B077-D46CD32F8758}"/>
              </a:ext>
            </a:extLst>
          </p:cNvPr>
          <p:cNvPicPr>
            <a:picLocks noGrp="1" noChangeAspect="1"/>
          </p:cNvPicPr>
          <p:nvPr>
            <p:ph type="pic" sz="quarter" idx="26"/>
          </p:nvPr>
        </p:nvPicPr>
        <p:blipFill>
          <a:blip r:embed="rId3"/>
          <a:srcRect t="13786" b="13786"/>
          <a:stretch>
            <a:fillRect/>
          </a:stretch>
        </p:blipFill>
        <p:spPr/>
      </p:pic>
      <p:sp>
        <p:nvSpPr>
          <p:cNvPr id="23" name="Rectangle 22">
            <a:extLst>
              <a:ext uri="{FF2B5EF4-FFF2-40B4-BE49-F238E27FC236}">
                <a16:creationId xmlns:a16="http://schemas.microsoft.com/office/drawing/2014/main" id="{68C445E7-9A5D-41B9-ADA9-A14E8A50CEC4}"/>
              </a:ext>
            </a:extLst>
          </p:cNvPr>
          <p:cNvSpPr/>
          <p:nvPr/>
        </p:nvSpPr>
        <p:spPr>
          <a:xfrm>
            <a:off x="625515" y="3237339"/>
            <a:ext cx="10589332" cy="3539430"/>
          </a:xfrm>
          <a:prstGeom prst="rect">
            <a:avLst/>
          </a:prstGeom>
        </p:spPr>
        <p:txBody>
          <a:bodyPr wrap="square">
            <a:spAutoFit/>
          </a:bodyPr>
          <a:lstStyle/>
          <a:p>
            <a:pPr>
              <a:buClr>
                <a:schemeClr val="bg1"/>
              </a:buClr>
            </a:pPr>
            <a:r>
              <a:rPr lang="pl-PL" sz="2800" dirty="0">
                <a:solidFill>
                  <a:schemeClr val="bg1"/>
                </a:solidFill>
              </a:rPr>
              <a:t>Dobre USP powstaje dzięki dobrej strategii marketingowej</a:t>
            </a:r>
            <a:r>
              <a:rPr lang="en-GB" sz="2800" dirty="0">
                <a:solidFill>
                  <a:schemeClr val="bg1"/>
                </a:solidFill>
              </a:rPr>
              <a:t>.</a:t>
            </a:r>
          </a:p>
          <a:p>
            <a:pPr>
              <a:buClr>
                <a:schemeClr val="bg1"/>
              </a:buClr>
            </a:pPr>
            <a:endParaRPr lang="pl-PL" sz="2800" dirty="0">
              <a:solidFill>
                <a:schemeClr val="bg1"/>
              </a:solidFill>
            </a:endParaRPr>
          </a:p>
          <a:p>
            <a:pPr>
              <a:buClr>
                <a:schemeClr val="bg1"/>
              </a:buClr>
            </a:pPr>
            <a:r>
              <a:rPr lang="pl-PL" sz="2800" dirty="0">
                <a:solidFill>
                  <a:schemeClr val="bg1"/>
                </a:solidFill>
              </a:rPr>
              <a:t>Aby uzyskać pomoc przy tworzeniu USP, odnieś się do modułu</a:t>
            </a:r>
            <a:r>
              <a:rPr lang="en-GB" sz="2800" dirty="0">
                <a:solidFill>
                  <a:schemeClr val="bg1"/>
                </a:solidFill>
              </a:rPr>
              <a:t> 5</a:t>
            </a:r>
            <a:r>
              <a:rPr lang="pl-PL" sz="2800" dirty="0">
                <a:solidFill>
                  <a:schemeClr val="bg1"/>
                </a:solidFill>
              </a:rPr>
              <a:t> EPIC</a:t>
            </a:r>
            <a:r>
              <a:rPr lang="en-GB" sz="2800" dirty="0">
                <a:solidFill>
                  <a:schemeClr val="bg1"/>
                </a:solidFill>
              </a:rPr>
              <a:t>. </a:t>
            </a:r>
          </a:p>
          <a:p>
            <a:pPr>
              <a:buClr>
                <a:schemeClr val="bg1"/>
              </a:buClr>
            </a:pPr>
            <a:endParaRPr lang="pl-PL" sz="2800" dirty="0">
              <a:solidFill>
                <a:schemeClr val="bg1"/>
              </a:solidFill>
            </a:endParaRPr>
          </a:p>
          <a:p>
            <a:pPr>
              <a:buClr>
                <a:schemeClr val="bg1"/>
              </a:buClr>
            </a:pPr>
            <a:r>
              <a:rPr lang="pl-PL" sz="2800" dirty="0">
                <a:solidFill>
                  <a:schemeClr val="bg1"/>
                </a:solidFill>
              </a:rPr>
              <a:t>Na końcu tego modułu znajdziesz krótkie ćwiczenie, które pomoże ci poukładać myśli</a:t>
            </a:r>
            <a:r>
              <a:rPr lang="en-GB" sz="2800" dirty="0">
                <a:solidFill>
                  <a:schemeClr val="bg1"/>
                </a:solidFill>
              </a:rPr>
              <a:t>. </a:t>
            </a:r>
          </a:p>
          <a:p>
            <a:endParaRPr lang="en-GB" sz="2800" dirty="0"/>
          </a:p>
          <a:p>
            <a:endParaRPr lang="en-GB" sz="2800" dirty="0"/>
          </a:p>
        </p:txBody>
      </p:sp>
    </p:spTree>
    <p:extLst>
      <p:ext uri="{BB962C8B-B14F-4D97-AF65-F5344CB8AC3E}">
        <p14:creationId xmlns:p14="http://schemas.microsoft.com/office/powerpoint/2010/main" val="1048033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2105CED-9AF9-4B45-8C5F-F8D4B9298633}"/>
              </a:ext>
            </a:extLst>
          </p:cNvPr>
          <p:cNvSpPr>
            <a:spLocks noGrp="1"/>
          </p:cNvSpPr>
          <p:nvPr>
            <p:ph type="body" sz="quarter" idx="10"/>
          </p:nvPr>
        </p:nvSpPr>
        <p:spPr/>
        <p:txBody>
          <a:bodyPr>
            <a:normAutofit fontScale="77500" lnSpcReduction="20000"/>
          </a:bodyPr>
          <a:lstStyle/>
          <a:p>
            <a:r>
              <a:rPr lang="pl-PL" b="1" dirty="0"/>
              <a:t>Współpraca Dla Sukcesu w Biznesie</a:t>
            </a:r>
            <a:endParaRPr lang="en-GB" b="1" dirty="0"/>
          </a:p>
        </p:txBody>
      </p:sp>
      <p:sp>
        <p:nvSpPr>
          <p:cNvPr id="3" name="Text Placeholder 2">
            <a:extLst>
              <a:ext uri="{FF2B5EF4-FFF2-40B4-BE49-F238E27FC236}">
                <a16:creationId xmlns:a16="http://schemas.microsoft.com/office/drawing/2014/main" id="{D53970DD-5D5D-4C35-A748-16996126DC22}"/>
              </a:ext>
            </a:extLst>
          </p:cNvPr>
          <p:cNvSpPr>
            <a:spLocks noGrp="1"/>
          </p:cNvSpPr>
          <p:nvPr>
            <p:ph type="body" sz="quarter" idx="20"/>
          </p:nvPr>
        </p:nvSpPr>
        <p:spPr>
          <a:xfrm>
            <a:off x="3846054" y="1700139"/>
            <a:ext cx="7898295" cy="4169140"/>
          </a:xfrm>
        </p:spPr>
        <p:txBody>
          <a:bodyPr/>
          <a:lstStyle/>
          <a:p>
            <a:pPr marL="0" indent="0" algn="r">
              <a:buNone/>
            </a:pPr>
            <a:r>
              <a:rPr lang="pl-PL" sz="2600" b="1" dirty="0">
                <a:solidFill>
                  <a:srgbClr val="1268B3"/>
                </a:solidFill>
              </a:rPr>
              <a:t>Praca z innymi</a:t>
            </a:r>
            <a:endParaRPr lang="en-GB" sz="2600" dirty="0"/>
          </a:p>
          <a:p>
            <a:pPr marL="0" indent="0">
              <a:buNone/>
            </a:pPr>
            <a:r>
              <a:rPr lang="pl-PL" dirty="0"/>
              <a:t>Współpraca stanowi potężne narzędzie biznesowe, tworzące okazję do podzielenia się wiedza i umiejętnościami, oraz wspólnej pracy nad większymi projektami. Działanie w ramach sieci współpracujących ze sobą osób stwarza okazje </a:t>
            </a:r>
            <a:br>
              <a:rPr lang="pl-PL" dirty="0"/>
            </a:br>
            <a:r>
              <a:rPr lang="pl-PL" dirty="0"/>
              <a:t>i rozwiązuje problemy, na przykład są zespoły które potrzebują, aby ktoś zrobił materiał wideo.</a:t>
            </a:r>
            <a:endParaRPr lang="en-GB" dirty="0">
              <a:solidFill>
                <a:srgbClr val="525252"/>
              </a:solidFill>
              <a:latin typeface="Calibri" panose="020F0502020204030204" pitchFamily="34" charset="0"/>
              <a:cs typeface="Calibri" panose="020F0502020204030204" pitchFamily="34" charset="0"/>
            </a:endParaRPr>
          </a:p>
          <a:p>
            <a:pPr marL="0" indent="0">
              <a:buNone/>
            </a:pPr>
            <a:r>
              <a:rPr lang="pl-PL" altLang="en-US" dirty="0">
                <a:solidFill>
                  <a:srgbClr val="525252"/>
                </a:solidFill>
                <a:latin typeface="Calibri" panose="020F0502020204030204" pitchFamily="34" charset="0"/>
                <a:cs typeface="Calibri" panose="020F0502020204030204" pitchFamily="34" charset="0"/>
              </a:rPr>
              <a:t>Współpraca i rywalizacja na poziomie lokalnym może też powodować, że w danej grupie rozejdzie się wiedza </a:t>
            </a:r>
            <a:br>
              <a:rPr lang="pl-PL" altLang="en-US" dirty="0">
                <a:solidFill>
                  <a:srgbClr val="525252"/>
                </a:solidFill>
                <a:latin typeface="Calibri" panose="020F0502020204030204" pitchFamily="34" charset="0"/>
                <a:cs typeface="Calibri" panose="020F0502020204030204" pitchFamily="34" charset="0"/>
              </a:rPr>
            </a:br>
            <a:r>
              <a:rPr lang="pl-PL" altLang="en-US" dirty="0">
                <a:solidFill>
                  <a:srgbClr val="525252"/>
                </a:solidFill>
                <a:latin typeface="Calibri" panose="020F0502020204030204" pitchFamily="34" charset="0"/>
                <a:cs typeface="Calibri" panose="020F0502020204030204" pitchFamily="34" charset="0"/>
              </a:rPr>
              <a:t>i doświadczenie, dzięki czemu powstaną nowe trendy. Współpraca może się przejawiać przez </a:t>
            </a:r>
            <a:r>
              <a:rPr lang="pl-PL" altLang="en-US" dirty="0" err="1">
                <a:solidFill>
                  <a:srgbClr val="525252"/>
                </a:solidFill>
                <a:latin typeface="Calibri" panose="020F0502020204030204" pitchFamily="34" charset="0"/>
                <a:cs typeface="Calibri" panose="020F0502020204030204" pitchFamily="34" charset="0"/>
              </a:rPr>
              <a:t>networking</a:t>
            </a:r>
            <a:r>
              <a:rPr lang="pl-PL" altLang="en-US" dirty="0">
                <a:solidFill>
                  <a:srgbClr val="525252"/>
                </a:solidFill>
                <a:latin typeface="Calibri" panose="020F0502020204030204" pitchFamily="34" charset="0"/>
                <a:cs typeface="Calibri" panose="020F0502020204030204" pitchFamily="34" charset="0"/>
              </a:rPr>
              <a:t>, koalicje, konsorcja, współdzielenie przestrzeni biurowej czy podwykonawstwo.</a:t>
            </a:r>
            <a:endParaRPr lang="en-US" altLang="en-US" dirty="0">
              <a:solidFill>
                <a:srgbClr val="525252"/>
              </a:solidFill>
              <a:latin typeface="Calibri" panose="020F0502020204030204" pitchFamily="34" charset="0"/>
              <a:cs typeface="Calibri" panose="020F0502020204030204" pitchFamily="34" charset="0"/>
            </a:endParaRPr>
          </a:p>
          <a:p>
            <a:pPr marL="0" indent="0">
              <a:buNone/>
            </a:pPr>
            <a:endParaRPr lang="en-GB" dirty="0"/>
          </a:p>
          <a:p>
            <a:pPr marL="0" indent="0">
              <a:buNone/>
            </a:pPr>
            <a:endParaRPr lang="en-GB" dirty="0"/>
          </a:p>
        </p:txBody>
      </p:sp>
      <p:pic>
        <p:nvPicPr>
          <p:cNvPr id="4" name="Picture 3">
            <a:extLst>
              <a:ext uri="{FF2B5EF4-FFF2-40B4-BE49-F238E27FC236}">
                <a16:creationId xmlns:a16="http://schemas.microsoft.com/office/drawing/2014/main" id="{07029107-688C-4DC6-9215-8A483771AD0D}"/>
              </a:ext>
            </a:extLst>
          </p:cNvPr>
          <p:cNvPicPr>
            <a:picLocks noChangeAspect="1"/>
          </p:cNvPicPr>
          <p:nvPr/>
        </p:nvPicPr>
        <p:blipFill>
          <a:blip r:embed="rId2"/>
          <a:stretch>
            <a:fillRect/>
          </a:stretch>
        </p:blipFill>
        <p:spPr>
          <a:xfrm>
            <a:off x="0" y="2120067"/>
            <a:ext cx="3492500" cy="2324100"/>
          </a:xfrm>
          <a:prstGeom prst="rect">
            <a:avLst/>
          </a:prstGeom>
        </p:spPr>
      </p:pic>
      <p:pic>
        <p:nvPicPr>
          <p:cNvPr id="2050" name="Picture 2" descr="women using laptop on brown wooden table">
            <a:extLst>
              <a:ext uri="{FF2B5EF4-FFF2-40B4-BE49-F238E27FC236}">
                <a16:creationId xmlns:a16="http://schemas.microsoft.com/office/drawing/2014/main" id="{80D124DD-1193-4F50-9E5A-EEE6E39787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131" y="4444167"/>
            <a:ext cx="3044237" cy="20305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68465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A53D09E-0D31-403A-A272-D38DAE3F12FF}"/>
              </a:ext>
            </a:extLst>
          </p:cNvPr>
          <p:cNvSpPr>
            <a:spLocks noGrp="1"/>
          </p:cNvSpPr>
          <p:nvPr>
            <p:ph type="body" sz="quarter" idx="10"/>
          </p:nvPr>
        </p:nvSpPr>
        <p:spPr>
          <a:xfrm rot="21375402">
            <a:off x="5962849" y="737942"/>
            <a:ext cx="6255096" cy="794068"/>
          </a:xfrm>
        </p:spPr>
        <p:txBody>
          <a:bodyPr>
            <a:normAutofit fontScale="85000" lnSpcReduction="20000"/>
          </a:bodyPr>
          <a:lstStyle/>
          <a:p>
            <a:r>
              <a:rPr lang="pl-PL" b="1" dirty="0"/>
              <a:t>Dlaczego Nie Musisz Pracować </a:t>
            </a:r>
            <a:br>
              <a:rPr lang="pl-PL" b="1" dirty="0"/>
            </a:br>
            <a:r>
              <a:rPr lang="pl-PL" b="1" dirty="0"/>
              <a:t>w Pojedynkę.</a:t>
            </a:r>
            <a:endParaRPr lang="en-GB" b="1" dirty="0"/>
          </a:p>
        </p:txBody>
      </p:sp>
      <p:sp>
        <p:nvSpPr>
          <p:cNvPr id="3" name="Text Placeholder 2">
            <a:extLst>
              <a:ext uri="{FF2B5EF4-FFF2-40B4-BE49-F238E27FC236}">
                <a16:creationId xmlns:a16="http://schemas.microsoft.com/office/drawing/2014/main" id="{60BB6DD9-3B69-44DB-94F6-CF9F47E740F5}"/>
              </a:ext>
            </a:extLst>
          </p:cNvPr>
          <p:cNvSpPr>
            <a:spLocks noGrp="1"/>
          </p:cNvSpPr>
          <p:nvPr>
            <p:ph type="body" sz="quarter" idx="20"/>
          </p:nvPr>
        </p:nvSpPr>
        <p:spPr>
          <a:xfrm>
            <a:off x="3644348" y="1881514"/>
            <a:ext cx="7898295" cy="4169140"/>
          </a:xfrm>
        </p:spPr>
        <p:txBody>
          <a:bodyPr/>
          <a:lstStyle/>
          <a:p>
            <a:pPr marL="0" indent="0" algn="r">
              <a:buNone/>
            </a:pPr>
            <a:r>
              <a:rPr lang="pl-PL" sz="2600" b="1" dirty="0">
                <a:solidFill>
                  <a:srgbClr val="1268B3"/>
                </a:solidFill>
              </a:rPr>
              <a:t>Wsparcie</a:t>
            </a:r>
            <a:r>
              <a:rPr lang="en-GB" b="1" dirty="0">
                <a:solidFill>
                  <a:srgbClr val="1268B3"/>
                </a:solidFill>
              </a:rPr>
              <a:t> </a:t>
            </a:r>
            <a:endParaRPr lang="en-GB" dirty="0"/>
          </a:p>
          <a:p>
            <a:pPr marL="0" indent="0">
              <a:buNone/>
            </a:pPr>
            <a:r>
              <a:rPr lang="pl-PL" dirty="0"/>
              <a:t>Zakładanie biznesu nie oznacza że należy pracować samemu. Współpraca z innymi i kolaboracje mają wiele zalet:</a:t>
            </a:r>
            <a:endParaRPr lang="en-GB" dirty="0"/>
          </a:p>
          <a:p>
            <a:r>
              <a:rPr lang="pl-PL" dirty="0"/>
              <a:t>Połączenie doświadczenia, wiedzy i praktyki.</a:t>
            </a:r>
            <a:endParaRPr lang="en-GB" dirty="0"/>
          </a:p>
          <a:p>
            <a:r>
              <a:rPr lang="pl-PL" dirty="0"/>
              <a:t>Podział zasobów, sprzętu i przestrzeni do pracy.</a:t>
            </a:r>
            <a:endParaRPr lang="en-GB" dirty="0"/>
          </a:p>
          <a:p>
            <a:r>
              <a:rPr lang="pl-PL" dirty="0"/>
              <a:t>Zalety finansowe a także możliwość celowania we większe zlecenia.</a:t>
            </a:r>
            <a:endParaRPr lang="en-GB" dirty="0"/>
          </a:p>
          <a:p>
            <a:r>
              <a:rPr lang="pl-PL" dirty="0"/>
              <a:t>Poszerzanie umiejętności i większa zdolność operacyjna.</a:t>
            </a:r>
            <a:endParaRPr lang="en-GB" dirty="0"/>
          </a:p>
          <a:p>
            <a:r>
              <a:rPr lang="pl-PL" dirty="0"/>
              <a:t>Zdolność do szerszej współpracy, można kupować więcej.</a:t>
            </a:r>
            <a:endParaRPr lang="en-GB" dirty="0"/>
          </a:p>
          <a:p>
            <a:r>
              <a:rPr lang="pl-PL" dirty="0"/>
              <a:t>Dzielenie się ryzykiem.</a:t>
            </a:r>
            <a:endParaRPr lang="en-GB" dirty="0"/>
          </a:p>
          <a:p>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endParaRPr lang="en-GB" dirty="0"/>
          </a:p>
          <a:p>
            <a:pPr marL="0" indent="0">
              <a:buNone/>
            </a:pPr>
            <a:r>
              <a:rPr lang="en-GB" dirty="0"/>
              <a:t>  </a:t>
            </a:r>
          </a:p>
        </p:txBody>
      </p:sp>
      <p:pic>
        <p:nvPicPr>
          <p:cNvPr id="6" name="Picture 5" descr="man doing tattoo on person's arm">
            <a:extLst>
              <a:ext uri="{FF2B5EF4-FFF2-40B4-BE49-F238E27FC236}">
                <a16:creationId xmlns:a16="http://schemas.microsoft.com/office/drawing/2014/main" id="{5F299015-330C-474A-B8C0-AB9984308E5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9306" y="4191000"/>
            <a:ext cx="3145738" cy="2098207"/>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men wearing headsets">
            <a:extLst>
              <a:ext uri="{FF2B5EF4-FFF2-40B4-BE49-F238E27FC236}">
                <a16:creationId xmlns:a16="http://schemas.microsoft.com/office/drawing/2014/main" id="{2232F405-252C-471B-BF68-7549B84972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306" y="1867338"/>
            <a:ext cx="3145738" cy="20950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65204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7195123" y="815390"/>
            <a:ext cx="4966640" cy="1062773"/>
          </a:xfrm>
        </p:spPr>
        <p:txBody>
          <a:bodyPr>
            <a:normAutofit fontScale="92500" lnSpcReduction="20000"/>
          </a:bodyPr>
          <a:lstStyle/>
          <a:p>
            <a:pPr algn="l"/>
            <a:r>
              <a:rPr lang="pl-PL" b="1" dirty="0"/>
              <a:t>Studia Przypadku </a:t>
            </a:r>
            <a:br>
              <a:rPr lang="pl-PL" b="1" dirty="0"/>
            </a:br>
            <a:r>
              <a:rPr lang="pl-PL" b="1" dirty="0"/>
              <a:t>w Pop Kulturze</a:t>
            </a:r>
            <a:endParaRPr lang="en-GB" b="1" dirty="0"/>
          </a:p>
        </p:txBody>
      </p:sp>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p:pic>
      <p:sp>
        <p:nvSpPr>
          <p:cNvPr id="4" name="Text Placeholder 2">
            <a:extLst>
              <a:ext uri="{FF2B5EF4-FFF2-40B4-BE49-F238E27FC236}">
                <a16:creationId xmlns:a16="http://schemas.microsoft.com/office/drawing/2014/main" id="{7183210F-1500-475F-8E3B-3D343519AC9C}"/>
              </a:ext>
            </a:extLst>
          </p:cNvPr>
          <p:cNvSpPr txBox="1">
            <a:spLocks/>
          </p:cNvSpPr>
          <p:nvPr/>
        </p:nvSpPr>
        <p:spPr>
          <a:xfrm>
            <a:off x="5905610" y="2560552"/>
            <a:ext cx="10711543" cy="471991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514350" indent="-514350">
              <a:spcBef>
                <a:spcPts val="0"/>
              </a:spcBef>
              <a:buFont typeface="+mj-lt"/>
              <a:buAutoNum type="arabicPeriod"/>
            </a:pPr>
            <a:r>
              <a:rPr lang="en-GB" dirty="0" err="1">
                <a:solidFill>
                  <a:schemeClr val="bg1"/>
                </a:solidFill>
              </a:rPr>
              <a:t>Ruach</a:t>
            </a:r>
            <a:r>
              <a:rPr lang="en-GB" dirty="0">
                <a:solidFill>
                  <a:schemeClr val="bg1"/>
                </a:solidFill>
              </a:rPr>
              <a:t> Music</a:t>
            </a:r>
          </a:p>
          <a:p>
            <a:pPr marL="514350" indent="-514350">
              <a:spcBef>
                <a:spcPts val="0"/>
              </a:spcBef>
              <a:buFont typeface="+mj-lt"/>
              <a:buAutoNum type="arabicPeriod"/>
            </a:pPr>
            <a:r>
              <a:rPr lang="en-GB" dirty="0">
                <a:solidFill>
                  <a:schemeClr val="bg1"/>
                </a:solidFill>
              </a:rPr>
              <a:t>Brave Retreats</a:t>
            </a:r>
          </a:p>
          <a:p>
            <a:pPr marL="514350" indent="-514350">
              <a:spcBef>
                <a:spcPts val="0"/>
              </a:spcBef>
              <a:buFont typeface="+mj-lt"/>
              <a:buAutoNum type="arabicPeriod"/>
            </a:pPr>
            <a:r>
              <a:rPr lang="en-GB" dirty="0">
                <a:solidFill>
                  <a:schemeClr val="bg1"/>
                </a:solidFill>
              </a:rPr>
              <a:t>Frosted</a:t>
            </a:r>
          </a:p>
          <a:p>
            <a:pPr marL="514350" indent="-514350">
              <a:spcBef>
                <a:spcPts val="0"/>
              </a:spcBef>
              <a:buFont typeface="+mj-lt"/>
              <a:buAutoNum type="arabicPeriod"/>
            </a:pPr>
            <a:r>
              <a:rPr lang="en-GB" dirty="0">
                <a:solidFill>
                  <a:schemeClr val="bg1"/>
                </a:solidFill>
              </a:rPr>
              <a:t>Comic Book Guys</a:t>
            </a:r>
          </a:p>
          <a:p>
            <a:pPr marL="514350" indent="-514350">
              <a:spcBef>
                <a:spcPts val="0"/>
              </a:spcBef>
              <a:buFont typeface="+mj-lt"/>
              <a:buAutoNum type="arabicPeriod"/>
            </a:pPr>
            <a:endParaRPr lang="en-GB" dirty="0"/>
          </a:p>
        </p:txBody>
      </p:sp>
    </p:spTree>
    <p:extLst>
      <p:ext uri="{BB962C8B-B14F-4D97-AF65-F5344CB8AC3E}">
        <p14:creationId xmlns:p14="http://schemas.microsoft.com/office/powerpoint/2010/main" val="22255681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0A13BA1-A3DD-44CF-9295-79CAE7F96EB4}"/>
              </a:ext>
            </a:extLst>
          </p:cNvPr>
          <p:cNvSpPr>
            <a:spLocks noGrp="1"/>
          </p:cNvSpPr>
          <p:nvPr>
            <p:ph type="body" sz="quarter" idx="10"/>
          </p:nvPr>
        </p:nvSpPr>
        <p:spPr>
          <a:xfrm rot="21375402">
            <a:off x="6478413" y="799136"/>
            <a:ext cx="5741531" cy="716025"/>
          </a:xfrm>
        </p:spPr>
        <p:txBody>
          <a:bodyPr>
            <a:normAutofit fontScale="77500" lnSpcReduction="20000"/>
          </a:bodyPr>
          <a:lstStyle/>
          <a:p>
            <a:r>
              <a:rPr lang="pl-PL" b="1" dirty="0"/>
              <a:t>Studium Przypadku </a:t>
            </a:r>
            <a:r>
              <a:rPr lang="en-GB" b="1" dirty="0"/>
              <a:t>1, </a:t>
            </a:r>
            <a:r>
              <a:rPr lang="en-GB" b="1" dirty="0" err="1"/>
              <a:t>Ruach</a:t>
            </a:r>
            <a:r>
              <a:rPr lang="en-GB" b="1" dirty="0"/>
              <a:t> Music, </a:t>
            </a:r>
            <a:r>
              <a:rPr lang="pl-PL" b="1" dirty="0"/>
              <a:t>UK</a:t>
            </a:r>
            <a:endParaRPr lang="en-GB" b="1" dirty="0"/>
          </a:p>
        </p:txBody>
      </p:sp>
      <p:sp>
        <p:nvSpPr>
          <p:cNvPr id="3" name="Text Placeholder 2">
            <a:extLst>
              <a:ext uri="{FF2B5EF4-FFF2-40B4-BE49-F238E27FC236}">
                <a16:creationId xmlns:a16="http://schemas.microsoft.com/office/drawing/2014/main" id="{26B0C2D6-1379-4F69-A26B-74DE9A482329}"/>
              </a:ext>
            </a:extLst>
          </p:cNvPr>
          <p:cNvSpPr>
            <a:spLocks noGrp="1"/>
          </p:cNvSpPr>
          <p:nvPr>
            <p:ph type="body" sz="quarter" idx="20"/>
          </p:nvPr>
        </p:nvSpPr>
        <p:spPr>
          <a:xfrm>
            <a:off x="336274" y="2146256"/>
            <a:ext cx="11519452" cy="3937901"/>
          </a:xfrm>
        </p:spPr>
        <p:txBody>
          <a:bodyPr/>
          <a:lstStyle/>
          <a:p>
            <a:pPr marL="0" indent="0" fontAlgn="base">
              <a:buNone/>
            </a:pPr>
            <a:r>
              <a:rPr lang="en-IE" b="1" dirty="0" err="1">
                <a:solidFill>
                  <a:srgbClr val="1268B3"/>
                </a:solidFill>
              </a:rPr>
              <a:t>Ruach</a:t>
            </a:r>
            <a:r>
              <a:rPr lang="en-IE" b="1" dirty="0">
                <a:solidFill>
                  <a:srgbClr val="1268B3"/>
                </a:solidFill>
              </a:rPr>
              <a:t> Music, </a:t>
            </a:r>
            <a:r>
              <a:rPr lang="pl-PL" b="1" dirty="0">
                <a:solidFill>
                  <a:srgbClr val="1268B3"/>
                </a:solidFill>
              </a:rPr>
              <a:t>Producent Instrumentów Muzycznych</a:t>
            </a:r>
            <a:r>
              <a:rPr lang="en-IE" b="1" dirty="0">
                <a:solidFill>
                  <a:srgbClr val="1268B3"/>
                </a:solidFill>
              </a:rPr>
              <a:t>, Kilkeel, </a:t>
            </a:r>
            <a:r>
              <a:rPr lang="pl-PL" b="1" dirty="0">
                <a:solidFill>
                  <a:srgbClr val="1268B3"/>
                </a:solidFill>
              </a:rPr>
              <a:t>Irlandia Północną.</a:t>
            </a:r>
            <a:endParaRPr lang="en-GB" b="1" dirty="0"/>
          </a:p>
          <a:p>
            <a:pPr fontAlgn="base"/>
            <a:r>
              <a:rPr lang="pl-PL" dirty="0"/>
              <a:t>Dyrektor </a:t>
            </a:r>
            <a:r>
              <a:rPr lang="en-GB" dirty="0" err="1"/>
              <a:t>Ruach</a:t>
            </a:r>
            <a:r>
              <a:rPr lang="en-GB" dirty="0"/>
              <a:t> Musi</a:t>
            </a:r>
            <a:r>
              <a:rPr lang="pl-PL" dirty="0"/>
              <a:t>c,</a:t>
            </a:r>
            <a:r>
              <a:rPr lang="en-GB" dirty="0"/>
              <a:t> Stephen Henderson, </a:t>
            </a:r>
            <a:r>
              <a:rPr lang="pl-PL" dirty="0"/>
              <a:t>opisuje nam w jaki sposób jego miłość do muzyki i rzeźbienia w drewnie pozwoliła mu stworzyć dochodowy biznes.</a:t>
            </a:r>
            <a:endParaRPr lang="en-GB" dirty="0"/>
          </a:p>
          <a:p>
            <a:pPr fontAlgn="base"/>
            <a:r>
              <a:rPr lang="pl-PL" dirty="0"/>
              <a:t>Od czasu założenia sklepu Stephen stworzył sklep internetowy, za pośrednictwem którego rozprowadza swoje instrumenty po Wielkiej Brytanii.</a:t>
            </a:r>
            <a:endParaRPr lang="en-GB" dirty="0"/>
          </a:p>
          <a:p>
            <a:pPr fontAlgn="base"/>
            <a:r>
              <a:rPr lang="pl-PL" dirty="0"/>
              <a:t>W poniższym linku Stephen omawia zalety bycia młodym przedsiębiorcą i dzieli się doświadczeniem szukania odpowiedniego wsparcia, które pozwoli na rozwój twojego przedsięwzięcia.</a:t>
            </a:r>
            <a:endParaRPr lang="en-GB" dirty="0"/>
          </a:p>
          <a:p>
            <a:pPr fontAlgn="base"/>
            <a:r>
              <a:rPr lang="en-GB" dirty="0">
                <a:hlinkClick r:id="rId3"/>
              </a:rPr>
              <a:t>https://www.youtube.com/watch?v=S5EUjOknwEk</a:t>
            </a:r>
            <a:endParaRPr lang="en-GB" dirty="0"/>
          </a:p>
          <a:p>
            <a:endParaRPr lang="en-GB" dirty="0"/>
          </a:p>
        </p:txBody>
      </p:sp>
    </p:spTree>
    <p:extLst>
      <p:ext uri="{BB962C8B-B14F-4D97-AF65-F5344CB8AC3E}">
        <p14:creationId xmlns:p14="http://schemas.microsoft.com/office/powerpoint/2010/main" val="36106806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the Ruach roster">
            <a:extLst>
              <a:ext uri="{FF2B5EF4-FFF2-40B4-BE49-F238E27FC236}">
                <a16:creationId xmlns:a16="http://schemas.microsoft.com/office/drawing/2014/main" id="{CD823C0E-64CE-4DBD-AD8F-4E8FE3ADCCE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887" r="12891"/>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6" descr="the Ruach roster">
            <a:extLst>
              <a:ext uri="{FF2B5EF4-FFF2-40B4-BE49-F238E27FC236}">
                <a16:creationId xmlns:a16="http://schemas.microsoft.com/office/drawing/2014/main" id="{583F3763-3554-45F5-8DB4-BF933FC6A44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2887" r="12891"/>
          <a:stretch/>
        </p:blipFill>
        <p:spPr bwMode="auto">
          <a:xfrm>
            <a:off x="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872323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0A13BA1-A3DD-44CF-9295-79CAE7F96EB4}"/>
              </a:ext>
            </a:extLst>
          </p:cNvPr>
          <p:cNvSpPr>
            <a:spLocks noGrp="1"/>
          </p:cNvSpPr>
          <p:nvPr>
            <p:ph type="body" sz="quarter" idx="10"/>
          </p:nvPr>
        </p:nvSpPr>
        <p:spPr/>
        <p:txBody>
          <a:bodyPr>
            <a:normAutofit fontScale="77500" lnSpcReduction="20000"/>
          </a:bodyPr>
          <a:lstStyle/>
          <a:p>
            <a:r>
              <a:rPr lang="pl-PL" b="1" dirty="0"/>
              <a:t>Studium Przypadku </a:t>
            </a:r>
            <a:r>
              <a:rPr lang="en-GB" b="1" dirty="0"/>
              <a:t>2 - Brave Retreats, </a:t>
            </a:r>
            <a:r>
              <a:rPr lang="pl-PL" b="1" dirty="0"/>
              <a:t>UK</a:t>
            </a:r>
            <a:endParaRPr lang="en-GB" b="1" dirty="0"/>
          </a:p>
        </p:txBody>
      </p:sp>
      <p:pic>
        <p:nvPicPr>
          <p:cNvPr id="6" name="Picture 5" descr="A picture containing purple, photo, woman, player&#10;&#10;Description automatically generated">
            <a:hlinkClick r:id="rId3"/>
            <a:extLst>
              <a:ext uri="{FF2B5EF4-FFF2-40B4-BE49-F238E27FC236}">
                <a16:creationId xmlns:a16="http://schemas.microsoft.com/office/drawing/2014/main" id="{7AB96624-38DA-43E9-92B5-D8208CBF6594}"/>
              </a:ext>
            </a:extLst>
          </p:cNvPr>
          <p:cNvPicPr>
            <a:picLocks noChangeAspect="1"/>
          </p:cNvPicPr>
          <p:nvPr/>
        </p:nvPicPr>
        <p:blipFill>
          <a:blip r:embed="rId4"/>
          <a:stretch>
            <a:fillRect/>
          </a:stretch>
        </p:blipFill>
        <p:spPr>
          <a:xfrm>
            <a:off x="5675220" y="2129064"/>
            <a:ext cx="6245543" cy="3536950"/>
          </a:xfrm>
          <a:prstGeom prst="rect">
            <a:avLst/>
          </a:prstGeom>
        </p:spPr>
      </p:pic>
      <p:sp>
        <p:nvSpPr>
          <p:cNvPr id="7" name="Rectangle 6">
            <a:extLst>
              <a:ext uri="{FF2B5EF4-FFF2-40B4-BE49-F238E27FC236}">
                <a16:creationId xmlns:a16="http://schemas.microsoft.com/office/drawing/2014/main" id="{E0938ECF-0302-4EBF-B398-DE061BA1CAD6}"/>
              </a:ext>
            </a:extLst>
          </p:cNvPr>
          <p:cNvSpPr/>
          <p:nvPr/>
        </p:nvSpPr>
        <p:spPr>
          <a:xfrm>
            <a:off x="271235" y="2129063"/>
            <a:ext cx="5403985" cy="4154984"/>
          </a:xfrm>
          <a:prstGeom prst="rect">
            <a:avLst/>
          </a:prstGeom>
        </p:spPr>
        <p:txBody>
          <a:bodyPr wrap="square">
            <a:spAutoFit/>
          </a:bodyPr>
          <a:lstStyle/>
          <a:p>
            <a:r>
              <a:rPr lang="pl-PL" sz="2400" dirty="0" err="1"/>
              <a:t>Influencerka</a:t>
            </a:r>
            <a:r>
              <a:rPr lang="pl-PL" sz="2400" dirty="0"/>
              <a:t> w lokalnych mediach społecznościowych </a:t>
            </a:r>
            <a:r>
              <a:rPr lang="en-GB" sz="2400" dirty="0"/>
              <a:t>Sinead Hegarty </a:t>
            </a:r>
            <a:r>
              <a:rPr lang="pl-PL" sz="2400" dirty="0"/>
              <a:t>rozwinęła swoje zdolności przedsiębiorcze tworząc biznes pt. </a:t>
            </a:r>
            <a:r>
              <a:rPr lang="pl-PL" sz="2400" dirty="0" err="1"/>
              <a:t>Brave</a:t>
            </a:r>
            <a:r>
              <a:rPr lang="pl-PL" sz="2400" dirty="0"/>
              <a:t> </a:t>
            </a:r>
            <a:r>
              <a:rPr lang="pl-PL" sz="2400" dirty="0" err="1"/>
              <a:t>Retreats</a:t>
            </a:r>
            <a:r>
              <a:rPr lang="pl-PL" sz="2400" dirty="0"/>
              <a:t>.</a:t>
            </a:r>
            <a:endParaRPr lang="en-GB" sz="2400" dirty="0"/>
          </a:p>
          <a:p>
            <a:endParaRPr lang="en-GB" sz="2400" dirty="0"/>
          </a:p>
          <a:p>
            <a:r>
              <a:rPr lang="pl-PL" sz="2400" dirty="0"/>
              <a:t>Tworząc swój biznes z niczego, udało jej się rozkręcić </a:t>
            </a:r>
            <a:r>
              <a:rPr lang="pl-PL" sz="2400" dirty="0" err="1"/>
              <a:t>Brave</a:t>
            </a:r>
            <a:r>
              <a:rPr lang="pl-PL" sz="2400" dirty="0"/>
              <a:t> </a:t>
            </a:r>
            <a:r>
              <a:rPr lang="pl-PL" sz="2400" dirty="0" err="1"/>
              <a:t>Retreats</a:t>
            </a:r>
            <a:r>
              <a:rPr lang="pl-PL" sz="2400" dirty="0"/>
              <a:t> dzięki wsparciu lokalnych programów pomocy przedsiębiorczości.</a:t>
            </a:r>
            <a:endParaRPr lang="en-GB" sz="2400" dirty="0"/>
          </a:p>
          <a:p>
            <a:endParaRPr lang="en-GB" sz="2400" dirty="0"/>
          </a:p>
          <a:p>
            <a:r>
              <a:rPr lang="pl-PL" sz="2400" dirty="0">
                <a:hlinkClick r:id="rId3"/>
              </a:rPr>
              <a:t>Film z YouTube do studiu przypadku</a:t>
            </a:r>
            <a:endParaRPr lang="en-GB" sz="2400" dirty="0"/>
          </a:p>
        </p:txBody>
      </p:sp>
    </p:spTree>
    <p:extLst>
      <p:ext uri="{BB962C8B-B14F-4D97-AF65-F5344CB8AC3E}">
        <p14:creationId xmlns:p14="http://schemas.microsoft.com/office/powerpoint/2010/main" val="245948347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0A13BA1-A3DD-44CF-9295-79CAE7F96EB4}"/>
              </a:ext>
            </a:extLst>
          </p:cNvPr>
          <p:cNvSpPr>
            <a:spLocks noGrp="1"/>
          </p:cNvSpPr>
          <p:nvPr>
            <p:ph type="body" sz="quarter" idx="10"/>
          </p:nvPr>
        </p:nvSpPr>
        <p:spPr>
          <a:xfrm rot="21375402">
            <a:off x="6264430" y="798296"/>
            <a:ext cx="5715790" cy="716025"/>
          </a:xfrm>
        </p:spPr>
        <p:txBody>
          <a:bodyPr>
            <a:normAutofit fontScale="85000" lnSpcReduction="10000"/>
          </a:bodyPr>
          <a:lstStyle/>
          <a:p>
            <a:r>
              <a:rPr lang="pl-PL" b="1" dirty="0"/>
              <a:t>Studium Przypadku </a:t>
            </a:r>
            <a:r>
              <a:rPr lang="en-GB" b="1" dirty="0"/>
              <a:t>3, Frosted, </a:t>
            </a:r>
            <a:r>
              <a:rPr lang="pl-PL" b="1" dirty="0"/>
              <a:t>IP</a:t>
            </a:r>
            <a:endParaRPr lang="en-GB" b="1" dirty="0"/>
          </a:p>
        </p:txBody>
      </p:sp>
      <p:sp>
        <p:nvSpPr>
          <p:cNvPr id="3" name="Text Placeholder 2">
            <a:extLst>
              <a:ext uri="{FF2B5EF4-FFF2-40B4-BE49-F238E27FC236}">
                <a16:creationId xmlns:a16="http://schemas.microsoft.com/office/drawing/2014/main" id="{26B0C2D6-1379-4F69-A26B-74DE9A482329}"/>
              </a:ext>
            </a:extLst>
          </p:cNvPr>
          <p:cNvSpPr>
            <a:spLocks noGrp="1"/>
          </p:cNvSpPr>
          <p:nvPr>
            <p:ph type="body" sz="quarter" idx="20"/>
          </p:nvPr>
        </p:nvSpPr>
        <p:spPr>
          <a:xfrm>
            <a:off x="6080888" y="2076382"/>
            <a:ext cx="6082873" cy="4169140"/>
          </a:xfrm>
        </p:spPr>
        <p:txBody>
          <a:bodyPr/>
          <a:lstStyle/>
          <a:p>
            <a:pPr marL="0" indent="0">
              <a:buNone/>
            </a:pPr>
            <a:r>
              <a:rPr lang="en-GB" b="1" dirty="0">
                <a:solidFill>
                  <a:srgbClr val="1268B3"/>
                </a:solidFill>
              </a:rPr>
              <a:t>Frosted.ie, </a:t>
            </a:r>
            <a:r>
              <a:rPr lang="pl-PL" b="1" dirty="0">
                <a:solidFill>
                  <a:srgbClr val="1268B3"/>
                </a:solidFill>
              </a:rPr>
              <a:t>platforma </a:t>
            </a:r>
            <a:r>
              <a:rPr lang="pl-PL" b="1" dirty="0" err="1">
                <a:solidFill>
                  <a:srgbClr val="1268B3"/>
                </a:solidFill>
              </a:rPr>
              <a:t>Irish</a:t>
            </a:r>
            <a:r>
              <a:rPr lang="pl-PL" b="1" dirty="0">
                <a:solidFill>
                  <a:srgbClr val="1268B3"/>
                </a:solidFill>
              </a:rPr>
              <a:t> Urban Music</a:t>
            </a:r>
            <a:r>
              <a:rPr lang="en-GB" b="1" dirty="0">
                <a:solidFill>
                  <a:srgbClr val="1268B3"/>
                </a:solidFill>
              </a:rPr>
              <a:t>, </a:t>
            </a:r>
            <a:r>
              <a:rPr lang="en-GB" b="1" dirty="0" err="1">
                <a:solidFill>
                  <a:srgbClr val="1268B3"/>
                </a:solidFill>
              </a:rPr>
              <a:t>Annaclone</a:t>
            </a:r>
            <a:r>
              <a:rPr lang="en-GB" b="1" dirty="0">
                <a:solidFill>
                  <a:srgbClr val="1268B3"/>
                </a:solidFill>
              </a:rPr>
              <a:t>, </a:t>
            </a:r>
            <a:r>
              <a:rPr lang="pl-PL" b="1" dirty="0">
                <a:solidFill>
                  <a:srgbClr val="1268B3"/>
                </a:solidFill>
              </a:rPr>
              <a:t>Irlandia Północna</a:t>
            </a:r>
            <a:endParaRPr lang="en-GB" b="1" dirty="0"/>
          </a:p>
          <a:p>
            <a:r>
              <a:rPr lang="pl-PL" dirty="0"/>
              <a:t>Platforma promująca </a:t>
            </a:r>
            <a:r>
              <a:rPr lang="pl-PL" dirty="0" err="1"/>
              <a:t>Irish</a:t>
            </a:r>
            <a:r>
              <a:rPr lang="pl-PL" dirty="0"/>
              <a:t> Urban Music powstała za sprawą </a:t>
            </a:r>
            <a:r>
              <a:rPr lang="en-GB" dirty="0"/>
              <a:t>Declan</a:t>
            </a:r>
            <a:r>
              <a:rPr lang="pl-PL" dirty="0"/>
              <a:t>a</a:t>
            </a:r>
            <a:r>
              <a:rPr lang="en-GB" dirty="0"/>
              <a:t> Loy</a:t>
            </a:r>
            <a:r>
              <a:rPr lang="pl-PL" dirty="0"/>
              <a:t>a</a:t>
            </a:r>
            <a:r>
              <a:rPr lang="en-GB" dirty="0"/>
              <a:t> </a:t>
            </a:r>
            <a:r>
              <a:rPr lang="pl-PL" dirty="0"/>
              <a:t>z Irlandii Północnej, wtedy studiującego w Dublinie.</a:t>
            </a:r>
            <a:endParaRPr lang="en-GB" dirty="0"/>
          </a:p>
          <a:p>
            <a:r>
              <a:rPr lang="pl-PL" dirty="0"/>
              <a:t>Stworzony przez niego biznes promuje nowe talenty muzyczne</a:t>
            </a:r>
            <a:r>
              <a:rPr lang="en-GB" dirty="0"/>
              <a:t>, </a:t>
            </a:r>
            <a:r>
              <a:rPr lang="pl-PL" dirty="0"/>
              <a:t>tworzy klipy wideo</a:t>
            </a:r>
            <a:r>
              <a:rPr lang="en-GB" dirty="0"/>
              <a:t>, </a:t>
            </a:r>
            <a:r>
              <a:rPr lang="pl-PL" dirty="0"/>
              <a:t>prowadzi wydarzenia, a także promuje Irlandzką wersję Urban Music.</a:t>
            </a:r>
            <a:endParaRPr lang="en-GB" dirty="0"/>
          </a:p>
        </p:txBody>
      </p:sp>
      <p:sp>
        <p:nvSpPr>
          <p:cNvPr id="4" name="Rectangle 3">
            <a:extLst>
              <a:ext uri="{FF2B5EF4-FFF2-40B4-BE49-F238E27FC236}">
                <a16:creationId xmlns:a16="http://schemas.microsoft.com/office/drawing/2014/main" id="{8CA9E00C-6FD3-46FE-81A4-44BBE6039782}"/>
              </a:ext>
            </a:extLst>
          </p:cNvPr>
          <p:cNvSpPr/>
          <p:nvPr/>
        </p:nvSpPr>
        <p:spPr>
          <a:xfrm>
            <a:off x="1311284" y="6055619"/>
            <a:ext cx="2801151" cy="461665"/>
          </a:xfrm>
          <a:prstGeom prst="rect">
            <a:avLst/>
          </a:prstGeom>
        </p:spPr>
        <p:txBody>
          <a:bodyPr wrap="none">
            <a:spAutoFit/>
          </a:bodyPr>
          <a:lstStyle/>
          <a:p>
            <a:pPr marL="342900" indent="-342900">
              <a:buClr>
                <a:schemeClr val="accent4"/>
              </a:buClr>
              <a:buFont typeface="Arial" panose="020B0604020202020204" pitchFamily="34" charset="0"/>
              <a:buChar char="•"/>
            </a:pPr>
            <a:r>
              <a:rPr lang="en-GB" sz="2400" dirty="0">
                <a:hlinkClick r:id="rId2"/>
              </a:rPr>
              <a:t>https://frosted.ie/</a:t>
            </a:r>
            <a:endParaRPr lang="en-GB" sz="2400" dirty="0"/>
          </a:p>
        </p:txBody>
      </p:sp>
      <p:grpSp>
        <p:nvGrpSpPr>
          <p:cNvPr id="5" name="Group 25">
            <a:extLst>
              <a:ext uri="{FF2B5EF4-FFF2-40B4-BE49-F238E27FC236}">
                <a16:creationId xmlns:a16="http://schemas.microsoft.com/office/drawing/2014/main" id="{7EB521D6-7B25-4C2F-B406-D44D4D4FD56C}"/>
              </a:ext>
            </a:extLst>
          </p:cNvPr>
          <p:cNvGrpSpPr/>
          <p:nvPr/>
        </p:nvGrpSpPr>
        <p:grpSpPr>
          <a:xfrm>
            <a:off x="-363002" y="1949167"/>
            <a:ext cx="6829088" cy="4153297"/>
            <a:chOff x="4414839" y="1763198"/>
            <a:chExt cx="7648802" cy="4651829"/>
          </a:xfrm>
        </p:grpSpPr>
        <p:pic>
          <p:nvPicPr>
            <p:cNvPr id="6" name="Picture 24" descr="A screenshot of a social media post&#10;&#10;Description automatically generated">
              <a:extLst>
                <a:ext uri="{FF2B5EF4-FFF2-40B4-BE49-F238E27FC236}">
                  <a16:creationId xmlns:a16="http://schemas.microsoft.com/office/drawing/2014/main" id="{329CDDC3-EB45-4000-8328-4171685F9C5A}"/>
                </a:ext>
              </a:extLst>
            </p:cNvPr>
            <p:cNvPicPr>
              <a:picLocks noChangeAspect="1"/>
            </p:cNvPicPr>
            <p:nvPr/>
          </p:nvPicPr>
          <p:blipFill>
            <a:blip r:embed="rId3"/>
            <a:stretch>
              <a:fillRect/>
            </a:stretch>
          </p:blipFill>
          <p:spPr>
            <a:xfrm>
              <a:off x="5558144" y="2148664"/>
              <a:ext cx="5521528" cy="3394885"/>
            </a:xfrm>
            <a:prstGeom prst="rect">
              <a:avLst/>
            </a:prstGeom>
          </p:spPr>
        </p:pic>
        <p:pic>
          <p:nvPicPr>
            <p:cNvPr id="7" name="Picture 20">
              <a:extLst>
                <a:ext uri="{FF2B5EF4-FFF2-40B4-BE49-F238E27FC236}">
                  <a16:creationId xmlns:a16="http://schemas.microsoft.com/office/drawing/2014/main" id="{9182C3EE-482B-493A-8E25-41AEC3A8AFC4}"/>
                </a:ext>
              </a:extLst>
            </p:cNvPr>
            <p:cNvPicPr>
              <a:picLocks noChangeAspect="1"/>
            </p:cNvPicPr>
            <p:nvPr/>
          </p:nvPicPr>
          <p:blipFill rotWithShape="1">
            <a:blip r:embed="rId4">
              <a:extLst>
                <a:ext uri="{28A0092B-C50C-407E-A947-70E740481C1C}">
                  <a14:useLocalDpi xmlns:a14="http://schemas.microsoft.com/office/drawing/2010/main" val="0"/>
                </a:ext>
              </a:extLst>
            </a:blip>
            <a:srcRect l="8387" t="10823" r="9307" b="5574"/>
            <a:stretch/>
          </p:blipFill>
          <p:spPr>
            <a:xfrm>
              <a:off x="4414839" y="1763198"/>
              <a:ext cx="7648802" cy="4651829"/>
            </a:xfrm>
            <a:prstGeom prst="rect">
              <a:avLst/>
            </a:prstGeom>
          </p:spPr>
        </p:pic>
      </p:grpSp>
    </p:spTree>
    <p:extLst>
      <p:ext uri="{BB962C8B-B14F-4D97-AF65-F5344CB8AC3E}">
        <p14:creationId xmlns:p14="http://schemas.microsoft.com/office/powerpoint/2010/main" val="378543745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 Placeholder 2">
            <a:extLst>
              <a:ext uri="{FF2B5EF4-FFF2-40B4-BE49-F238E27FC236}">
                <a16:creationId xmlns:a16="http://schemas.microsoft.com/office/drawing/2014/main" id="{8912A351-4F90-4F1B-9E9C-D1E76CD75785}"/>
              </a:ext>
            </a:extLst>
          </p:cNvPr>
          <p:cNvSpPr>
            <a:spLocks noGrp="1"/>
          </p:cNvSpPr>
          <p:nvPr>
            <p:ph type="body" sz="quarter" idx="23"/>
          </p:nvPr>
        </p:nvSpPr>
        <p:spPr/>
        <p:txBody>
          <a:bodyPr/>
          <a:lstStyle/>
          <a:p>
            <a:r>
              <a:rPr lang="en-GB" sz="2600" dirty="0"/>
              <a:t>Comic Book Guys, Belfast, </a:t>
            </a:r>
            <a:r>
              <a:rPr lang="pl-PL" sz="2600" dirty="0"/>
              <a:t>Irlandia Północna.</a:t>
            </a:r>
            <a:endParaRPr lang="en-GB" sz="2600" dirty="0"/>
          </a:p>
          <a:p>
            <a:r>
              <a:rPr lang="pl-PL" sz="2600" dirty="0"/>
              <a:t>Z poniższych filmów dowiesz się jak </a:t>
            </a:r>
            <a:r>
              <a:rPr lang="en-GB" sz="2600" dirty="0"/>
              <a:t>Aaron Flanagan </a:t>
            </a:r>
            <a:r>
              <a:rPr lang="pl-PL" sz="2600" dirty="0"/>
              <a:t>stworzył swój sklep w Belfaście, oraz jak zebrał na to fundusze.</a:t>
            </a:r>
            <a:endParaRPr lang="en-GB" sz="2600" dirty="0"/>
          </a:p>
          <a:p>
            <a:pPr marL="457200" indent="-457200">
              <a:buClr>
                <a:srgbClr val="FFC000"/>
              </a:buClr>
              <a:buFont typeface="Arial" panose="020B0604020202020204" pitchFamily="34" charset="0"/>
              <a:buChar char="•"/>
            </a:pPr>
            <a:r>
              <a:rPr lang="pl-PL" sz="2600" dirty="0">
                <a:hlinkClick r:id="rId3">
                  <a:extLst>
                    <a:ext uri="{A12FA001-AC4F-418D-AE19-62706E023703}">
                      <ahyp:hlinkClr xmlns:ahyp="http://schemas.microsoft.com/office/drawing/2018/hyperlinkcolor" xmlns="" val="tx"/>
                    </a:ext>
                  </a:extLst>
                </a:hlinkClick>
              </a:rPr>
              <a:t>Otwarcie nowego sklepu Comic </a:t>
            </a:r>
            <a:r>
              <a:rPr lang="pl-PL" sz="2600" dirty="0" err="1">
                <a:hlinkClick r:id="rId3">
                  <a:extLst>
                    <a:ext uri="{A12FA001-AC4F-418D-AE19-62706E023703}">
                      <ahyp:hlinkClr xmlns:ahyp="http://schemas.microsoft.com/office/drawing/2018/hyperlinkcolor" xmlns="" val="tx"/>
                    </a:ext>
                  </a:extLst>
                </a:hlinkClick>
              </a:rPr>
              <a:t>Book</a:t>
            </a:r>
            <a:r>
              <a:rPr lang="pl-PL" sz="2600" dirty="0">
                <a:hlinkClick r:id="rId3">
                  <a:extLst>
                    <a:ext uri="{A12FA001-AC4F-418D-AE19-62706E023703}">
                      <ahyp:hlinkClr xmlns:ahyp="http://schemas.microsoft.com/office/drawing/2018/hyperlinkcolor" xmlns="" val="tx"/>
                    </a:ext>
                  </a:extLst>
                </a:hlinkClick>
              </a:rPr>
              <a:t> </a:t>
            </a:r>
            <a:r>
              <a:rPr lang="pl-PL" sz="2600" dirty="0" err="1">
                <a:hlinkClick r:id="rId3">
                  <a:extLst>
                    <a:ext uri="{A12FA001-AC4F-418D-AE19-62706E023703}">
                      <ahyp:hlinkClr xmlns:ahyp="http://schemas.microsoft.com/office/drawing/2018/hyperlinkcolor" xmlns="" val="tx"/>
                    </a:ext>
                  </a:extLst>
                </a:hlinkClick>
              </a:rPr>
              <a:t>Guys</a:t>
            </a:r>
            <a:endParaRPr lang="en-GB" sz="2600" dirty="0"/>
          </a:p>
          <a:p>
            <a:pPr marL="457200" indent="-457200">
              <a:buClr>
                <a:srgbClr val="FFC000"/>
              </a:buClr>
              <a:buFont typeface="Arial" panose="020B0604020202020204" pitchFamily="34" charset="0"/>
              <a:buChar char="•"/>
            </a:pPr>
            <a:r>
              <a:rPr lang="pl-PL" sz="2600" dirty="0">
                <a:hlinkClick r:id="rId4">
                  <a:extLst>
                    <a:ext uri="{A12FA001-AC4F-418D-AE19-62706E023703}">
                      <ahyp:hlinkClr xmlns:ahyp="http://schemas.microsoft.com/office/drawing/2018/hyperlinkcolor" xmlns="" val="tx"/>
                    </a:ext>
                  </a:extLst>
                </a:hlinkClick>
              </a:rPr>
              <a:t>Comic </a:t>
            </a:r>
            <a:r>
              <a:rPr lang="pl-PL" sz="2600" dirty="0" err="1">
                <a:hlinkClick r:id="rId4">
                  <a:extLst>
                    <a:ext uri="{A12FA001-AC4F-418D-AE19-62706E023703}">
                      <ahyp:hlinkClr xmlns:ahyp="http://schemas.microsoft.com/office/drawing/2018/hyperlinkcolor" xmlns="" val="tx"/>
                    </a:ext>
                  </a:extLst>
                </a:hlinkClick>
              </a:rPr>
              <a:t>Book</a:t>
            </a:r>
            <a:r>
              <a:rPr lang="pl-PL" sz="2600" dirty="0">
                <a:hlinkClick r:id="rId4">
                  <a:extLst>
                    <a:ext uri="{A12FA001-AC4F-418D-AE19-62706E023703}">
                      <ahyp:hlinkClr xmlns:ahyp="http://schemas.microsoft.com/office/drawing/2018/hyperlinkcolor" xmlns="" val="tx"/>
                    </a:ext>
                  </a:extLst>
                </a:hlinkClick>
              </a:rPr>
              <a:t> </a:t>
            </a:r>
            <a:r>
              <a:rPr lang="pl-PL" sz="2600" dirty="0" err="1">
                <a:hlinkClick r:id="rId4">
                  <a:extLst>
                    <a:ext uri="{A12FA001-AC4F-418D-AE19-62706E023703}">
                      <ahyp:hlinkClr xmlns:ahyp="http://schemas.microsoft.com/office/drawing/2018/hyperlinkcolor" xmlns="" val="tx"/>
                    </a:ext>
                  </a:extLst>
                </a:hlinkClick>
              </a:rPr>
              <a:t>Guys</a:t>
            </a:r>
            <a:r>
              <a:rPr lang="pl-PL" sz="2600" dirty="0">
                <a:hlinkClick r:id="rId4">
                  <a:extLst>
                    <a:ext uri="{A12FA001-AC4F-418D-AE19-62706E023703}">
                      <ahyp:hlinkClr xmlns:ahyp="http://schemas.microsoft.com/office/drawing/2018/hyperlinkcolor" xmlns="" val="tx"/>
                    </a:ext>
                  </a:extLst>
                </a:hlinkClick>
              </a:rPr>
              <a:t> zdobywa kapitał</a:t>
            </a:r>
            <a:endParaRPr lang="en-GB" sz="2600" dirty="0"/>
          </a:p>
          <a:p>
            <a:pPr fontAlgn="base"/>
            <a:endParaRPr lang="en-GB" sz="2600" dirty="0"/>
          </a:p>
        </p:txBody>
      </p:sp>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56793">
            <a:off x="591693" y="671620"/>
            <a:ext cx="4452231" cy="743199"/>
          </a:xfrm>
        </p:spPr>
        <p:txBody>
          <a:bodyPr>
            <a:noAutofit/>
          </a:bodyPr>
          <a:lstStyle/>
          <a:p>
            <a:r>
              <a:rPr lang="pl-PL" sz="2800" b="1" dirty="0"/>
              <a:t>Studium Przypadku </a:t>
            </a:r>
            <a:r>
              <a:rPr lang="en-GB" sz="2800" b="1" dirty="0"/>
              <a:t>4, </a:t>
            </a:r>
            <a:r>
              <a:rPr lang="pl-PL" sz="2800" b="1" dirty="0"/>
              <a:t>Sklep z komiksami i gadżetami.</a:t>
            </a:r>
            <a:endParaRPr lang="en-GB" sz="2800" b="1" dirty="0"/>
          </a:p>
        </p:txBody>
      </p:sp>
      <p:pic>
        <p:nvPicPr>
          <p:cNvPr id="6" name="Picture Placeholder 5" descr="A picture containing text&#10;&#10;Description automatically generated">
            <a:extLst>
              <a:ext uri="{FF2B5EF4-FFF2-40B4-BE49-F238E27FC236}">
                <a16:creationId xmlns:a16="http://schemas.microsoft.com/office/drawing/2014/main" id="{5932B574-5E38-4D38-B952-A20FC27E3037}"/>
              </a:ext>
            </a:extLst>
          </p:cNvPr>
          <p:cNvPicPr>
            <a:picLocks noGrp="1" noChangeAspect="1"/>
          </p:cNvPicPr>
          <p:nvPr>
            <p:ph type="pic" sz="quarter" idx="24"/>
          </p:nvPr>
        </p:nvPicPr>
        <p:blipFill>
          <a:blip r:embed="rId5"/>
          <a:srcRect l="18904" r="18904"/>
          <a:stretch>
            <a:fillRect/>
          </a:stretch>
        </p:blipFill>
        <p:spPr/>
      </p:pic>
    </p:spTree>
    <p:extLst>
      <p:ext uri="{BB962C8B-B14F-4D97-AF65-F5344CB8AC3E}">
        <p14:creationId xmlns:p14="http://schemas.microsoft.com/office/powerpoint/2010/main" val="35030110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r>
              <a:rPr lang="pl-PL" b="1" dirty="0"/>
              <a:t>Wprowadzenie</a:t>
            </a:r>
            <a:endParaRPr lang="en-US" b="1" dirty="0"/>
          </a:p>
        </p:txBody>
      </p:sp>
      <p:sp>
        <p:nvSpPr>
          <p:cNvPr id="3" name="Text Placeholder 2"/>
          <p:cNvSpPr>
            <a:spLocks noGrp="1"/>
          </p:cNvSpPr>
          <p:nvPr>
            <p:ph type="body" sz="quarter" idx="20"/>
          </p:nvPr>
        </p:nvSpPr>
        <p:spPr/>
        <p:txBody>
          <a:bodyPr/>
          <a:lstStyle/>
          <a:p>
            <a:pPr marL="0" indent="0">
              <a:buNone/>
            </a:pPr>
            <a:r>
              <a:rPr lang="pl-PL" sz="2800" dirty="0"/>
              <a:t>Jeśli chcesz mieć dom, który będzie solidny </a:t>
            </a:r>
            <a:br>
              <a:rPr lang="pl-PL" sz="2800" dirty="0"/>
            </a:br>
            <a:r>
              <a:rPr lang="pl-PL" sz="2800" dirty="0"/>
              <a:t>i mocno zbudowany, należy zacząć od fundamentów, posiłkując się wcześniej przygotowanym planem.</a:t>
            </a:r>
            <a:endParaRPr lang="en-US" sz="2800" dirty="0"/>
          </a:p>
          <a:p>
            <a:pPr marL="0" indent="0" algn="ctr">
              <a:buNone/>
            </a:pPr>
            <a:r>
              <a:rPr lang="pl-PL" sz="2800" dirty="0">
                <a:solidFill>
                  <a:srgbClr val="FF0000"/>
                </a:solidFill>
              </a:rPr>
              <a:t>Ta sama zasada obowiązuje też przy tworzeniu biznesu.</a:t>
            </a:r>
            <a:endParaRPr lang="en-US" sz="2800" dirty="0">
              <a:solidFill>
                <a:srgbClr val="FF0000"/>
              </a:solidFill>
            </a:endParaRPr>
          </a:p>
          <a:p>
            <a:pPr marL="0" indent="0">
              <a:buNone/>
            </a:pPr>
            <a:r>
              <a:rPr lang="pl-PL" sz="2800" dirty="0"/>
              <a:t>Moduł EPIC 2</a:t>
            </a:r>
            <a:r>
              <a:rPr lang="en-US" sz="2800" dirty="0"/>
              <a:t>, </a:t>
            </a:r>
            <a:r>
              <a:rPr lang="pl-PL" sz="2800" dirty="0"/>
              <a:t>pomagał ci przy tworzeniu pomysłu na biznes</a:t>
            </a:r>
            <a:r>
              <a:rPr lang="en-US" sz="2800" dirty="0"/>
              <a:t>, </a:t>
            </a:r>
            <a:r>
              <a:rPr lang="pl-PL" sz="2800" dirty="0"/>
              <a:t>w Module 3 dowiesz się jak rozbudować biznes na podstawie tego pomysłu i jak położyć mocne fundamenty pod przyszłe inwestycje.</a:t>
            </a:r>
            <a:endParaRPr lang="en-US" sz="2800" dirty="0"/>
          </a:p>
        </p:txBody>
      </p:sp>
      <p:pic>
        <p:nvPicPr>
          <p:cNvPr id="11" name="Picture 10" descr="A drawing of a cartoon character&#10;&#10;Description automatically generated">
            <a:extLst>
              <a:ext uri="{FF2B5EF4-FFF2-40B4-BE49-F238E27FC236}">
                <a16:creationId xmlns:a16="http://schemas.microsoft.com/office/drawing/2014/main" id="{BDDCEC60-0E85-4CB1-9DDA-B3F01722A2CA}"/>
              </a:ext>
            </a:extLst>
          </p:cNvPr>
          <p:cNvPicPr>
            <a:picLocks noChangeAspect="1"/>
          </p:cNvPicPr>
          <p:nvPr/>
        </p:nvPicPr>
        <p:blipFill>
          <a:blip r:embed="rId2"/>
          <a:stretch>
            <a:fillRect/>
          </a:stretch>
        </p:blipFill>
        <p:spPr>
          <a:xfrm>
            <a:off x="0" y="2810435"/>
            <a:ext cx="3575127" cy="2681345"/>
          </a:xfrm>
          <a:prstGeom prst="rect">
            <a:avLst/>
          </a:prstGeom>
        </p:spPr>
      </p:pic>
    </p:spTree>
    <p:extLst>
      <p:ext uri="{BB962C8B-B14F-4D97-AF65-F5344CB8AC3E}">
        <p14:creationId xmlns:p14="http://schemas.microsoft.com/office/powerpoint/2010/main" val="22248655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5710552" y="1095676"/>
            <a:ext cx="5117143" cy="563072"/>
          </a:xfrm>
        </p:spPr>
        <p:txBody>
          <a:bodyPr>
            <a:normAutofit fontScale="92500" lnSpcReduction="20000"/>
          </a:bodyPr>
          <a:lstStyle/>
          <a:p>
            <a:r>
              <a:rPr lang="pl-PL" b="1" dirty="0"/>
              <a:t>Wprowadzenie</a:t>
            </a:r>
            <a:endParaRPr lang="en-GB" b="1" dirty="0"/>
          </a:p>
        </p:txBody>
      </p:sp>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p:pic>
      <p:sp>
        <p:nvSpPr>
          <p:cNvPr id="4" name="Text Placeholder 2">
            <a:extLst>
              <a:ext uri="{FF2B5EF4-FFF2-40B4-BE49-F238E27FC236}">
                <a16:creationId xmlns:a16="http://schemas.microsoft.com/office/drawing/2014/main" id="{D826988E-6AB5-49D3-8AF5-19C5C2876ECA}"/>
              </a:ext>
            </a:extLst>
          </p:cNvPr>
          <p:cNvSpPr>
            <a:spLocks noGrp="1"/>
          </p:cNvSpPr>
          <p:nvPr>
            <p:ph type="body" sz="quarter" idx="23"/>
          </p:nvPr>
        </p:nvSpPr>
        <p:spPr>
          <a:xfrm>
            <a:off x="6718844" y="2601164"/>
            <a:ext cx="6173981" cy="4064499"/>
          </a:xfrm>
        </p:spPr>
        <p:txBody>
          <a:bodyPr/>
          <a:lstStyle/>
          <a:p>
            <a:pPr marL="342900" indent="-342900">
              <a:buClr>
                <a:schemeClr val="bg1"/>
              </a:buClr>
              <a:buFont typeface="Arial" panose="020B0604020202020204" pitchFamily="34" charset="0"/>
              <a:buChar char="•"/>
            </a:pPr>
            <a:r>
              <a:rPr lang="pl-PL" sz="2700" dirty="0"/>
              <a:t>Streszczenie Dla Kierownictwa.</a:t>
            </a:r>
            <a:endParaRPr lang="en-GB" sz="2700" dirty="0"/>
          </a:p>
          <a:p>
            <a:pPr marL="342900" indent="-342900">
              <a:buClr>
                <a:schemeClr val="bg1"/>
              </a:buClr>
              <a:buFont typeface="Arial" panose="020B0604020202020204" pitchFamily="34" charset="0"/>
              <a:buChar char="•"/>
            </a:pPr>
            <a:r>
              <a:rPr lang="pl-PL" sz="2700" dirty="0"/>
              <a:t>Unikatowe Cechy Produktu.</a:t>
            </a:r>
            <a:endParaRPr lang="en-GB" sz="2700" dirty="0"/>
          </a:p>
          <a:p>
            <a:pPr marL="342900" indent="-342900">
              <a:buClr>
                <a:schemeClr val="bg1"/>
              </a:buClr>
              <a:buFont typeface="Arial" panose="020B0604020202020204" pitchFamily="34" charset="0"/>
              <a:buChar char="•"/>
            </a:pPr>
            <a:r>
              <a:rPr lang="pl-PL" sz="2700" dirty="0"/>
              <a:t>Opis Biznesu.</a:t>
            </a:r>
            <a:endParaRPr lang="en-GB" sz="2700" dirty="0"/>
          </a:p>
          <a:p>
            <a:pPr marL="342900" indent="-342900">
              <a:buClr>
                <a:schemeClr val="bg1"/>
              </a:buClr>
              <a:buFont typeface="Arial" panose="020B0604020202020204" pitchFamily="34" charset="0"/>
              <a:buChar char="•"/>
            </a:pPr>
            <a:r>
              <a:rPr lang="pl-PL" sz="2700" dirty="0"/>
              <a:t>Właściciel/e.</a:t>
            </a:r>
            <a:endParaRPr lang="en-GB" sz="2700" dirty="0"/>
          </a:p>
          <a:p>
            <a:pPr marL="342900" indent="-342900">
              <a:buClr>
                <a:schemeClr val="bg1"/>
              </a:buClr>
              <a:buFont typeface="Arial" panose="020B0604020202020204" pitchFamily="34" charset="0"/>
              <a:buChar char="•"/>
            </a:pPr>
            <a:r>
              <a:rPr lang="pl-PL" sz="2700" dirty="0"/>
              <a:t>Twoja Wizja i Cele.</a:t>
            </a:r>
            <a:endParaRPr lang="en-GB" sz="2700" dirty="0"/>
          </a:p>
        </p:txBody>
      </p:sp>
    </p:spTree>
    <p:extLst>
      <p:ext uri="{BB962C8B-B14F-4D97-AF65-F5344CB8AC3E}">
        <p14:creationId xmlns:p14="http://schemas.microsoft.com/office/powerpoint/2010/main" val="32290497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9E7C7AD-3A54-4180-A0DD-7746AF65F6E3}"/>
              </a:ext>
            </a:extLst>
          </p:cNvPr>
          <p:cNvSpPr>
            <a:spLocks noGrp="1"/>
          </p:cNvSpPr>
          <p:nvPr>
            <p:ph type="body" sz="quarter" idx="23"/>
          </p:nvPr>
        </p:nvSpPr>
        <p:spPr>
          <a:xfrm>
            <a:off x="833154" y="3648108"/>
            <a:ext cx="11063794" cy="2347415"/>
          </a:xfrm>
        </p:spPr>
        <p:txBody>
          <a:bodyPr>
            <a:noAutofit/>
          </a:bodyPr>
          <a:lstStyle/>
          <a:p>
            <a:pPr marL="0" indent="0">
              <a:buNone/>
            </a:pPr>
            <a:r>
              <a:rPr lang="pl-PL" sz="2600" b="1" dirty="0">
                <a:solidFill>
                  <a:schemeClr val="accent4"/>
                </a:solidFill>
              </a:rPr>
              <a:t>Aby stworzyć plan, będziesz potrzebował następujących rzeczy</a:t>
            </a:r>
            <a:r>
              <a:rPr lang="en-GB" sz="2600" b="1" dirty="0">
                <a:solidFill>
                  <a:schemeClr val="accent4"/>
                </a:solidFill>
              </a:rPr>
              <a:t>:</a:t>
            </a:r>
          </a:p>
          <a:p>
            <a:pPr marL="457200" indent="-457200">
              <a:buClr>
                <a:schemeClr val="accent4">
                  <a:lumMod val="60000"/>
                  <a:lumOff val="40000"/>
                </a:schemeClr>
              </a:buClr>
              <a:buFont typeface="Arial" panose="020B0604020202020204" pitchFamily="34" charset="0"/>
              <a:buChar char="•"/>
            </a:pPr>
            <a:r>
              <a:rPr lang="pl-PL" sz="2600" dirty="0"/>
              <a:t>Opis pomysłu na biznes i jego wizję.</a:t>
            </a:r>
            <a:endParaRPr lang="en-GB" sz="2600" dirty="0"/>
          </a:p>
          <a:p>
            <a:pPr marL="457200" indent="-457200">
              <a:buClr>
                <a:schemeClr val="accent4">
                  <a:lumMod val="60000"/>
                  <a:lumOff val="40000"/>
                </a:schemeClr>
              </a:buClr>
              <a:buFont typeface="Arial" panose="020B0604020202020204" pitchFamily="34" charset="0"/>
              <a:buChar char="•"/>
            </a:pPr>
            <a:r>
              <a:rPr lang="pl-PL" sz="2600" dirty="0"/>
              <a:t>Badania rynku i plan marketingowy.</a:t>
            </a:r>
            <a:endParaRPr lang="en-GB" sz="2600" dirty="0"/>
          </a:p>
          <a:p>
            <a:pPr marL="457200" indent="-457200">
              <a:buClr>
                <a:schemeClr val="accent4">
                  <a:lumMod val="60000"/>
                  <a:lumOff val="40000"/>
                </a:schemeClr>
              </a:buClr>
              <a:buFont typeface="Arial" panose="020B0604020202020204" pitchFamily="34" charset="0"/>
              <a:buChar char="•"/>
            </a:pPr>
            <a:r>
              <a:rPr lang="pl-PL" sz="2600" dirty="0"/>
              <a:t>Omówienie operacji i kwestie prawne.</a:t>
            </a:r>
            <a:endParaRPr lang="en-GB" sz="2600" dirty="0"/>
          </a:p>
          <a:p>
            <a:pPr marL="457200" indent="-457200">
              <a:buClr>
                <a:schemeClr val="accent4">
                  <a:lumMod val="60000"/>
                  <a:lumOff val="40000"/>
                </a:schemeClr>
              </a:buClr>
              <a:buFont typeface="Arial" panose="020B0604020202020204" pitchFamily="34" charset="0"/>
              <a:buChar char="•"/>
            </a:pPr>
            <a:r>
              <a:rPr lang="pl-PL" sz="2600" dirty="0"/>
              <a:t>Planowany budżet i projekcje finansowe.</a:t>
            </a:r>
            <a:endParaRPr lang="en-GB" sz="2600" dirty="0"/>
          </a:p>
        </p:txBody>
      </p:sp>
      <p:sp>
        <p:nvSpPr>
          <p:cNvPr id="2" name="Text Placeholder 1">
            <a:extLst>
              <a:ext uri="{FF2B5EF4-FFF2-40B4-BE49-F238E27FC236}">
                <a16:creationId xmlns:a16="http://schemas.microsoft.com/office/drawing/2014/main" id="{CA9DCA7E-2A37-4D9E-8B4C-F90022F7F7D3}"/>
              </a:ext>
            </a:extLst>
          </p:cNvPr>
          <p:cNvSpPr>
            <a:spLocks noGrp="1"/>
          </p:cNvSpPr>
          <p:nvPr>
            <p:ph type="body" sz="quarter" idx="10"/>
          </p:nvPr>
        </p:nvSpPr>
        <p:spPr>
          <a:xfrm rot="285998">
            <a:off x="190665" y="2176450"/>
            <a:ext cx="4741122" cy="735272"/>
          </a:xfrm>
        </p:spPr>
        <p:txBody>
          <a:bodyPr>
            <a:normAutofit/>
          </a:bodyPr>
          <a:lstStyle/>
          <a:p>
            <a:r>
              <a:rPr lang="pl-PL" b="1" dirty="0"/>
              <a:t>Co jest mi potrzebne</a:t>
            </a:r>
            <a:endParaRPr lang="en-GB" b="1" dirty="0"/>
          </a:p>
        </p:txBody>
      </p:sp>
      <p:pic>
        <p:nvPicPr>
          <p:cNvPr id="7" name="Picture Placeholder 6" descr="A screenshot of a cell phone&#10;&#10;Description automatically generated">
            <a:extLst>
              <a:ext uri="{FF2B5EF4-FFF2-40B4-BE49-F238E27FC236}">
                <a16:creationId xmlns:a16="http://schemas.microsoft.com/office/drawing/2014/main" id="{7A71D136-6735-4CCD-A259-4405D92C9978}"/>
              </a:ext>
            </a:extLst>
          </p:cNvPr>
          <p:cNvPicPr>
            <a:picLocks noGrp="1" noChangeAspect="1"/>
          </p:cNvPicPr>
          <p:nvPr>
            <p:ph type="pic" sz="quarter" idx="26"/>
          </p:nvPr>
        </p:nvPicPr>
        <p:blipFill rotWithShape="1">
          <a:blip r:embed="rId3"/>
          <a:srcRect t="31113" b="31113"/>
          <a:stretch/>
        </p:blipFill>
        <p:spPr/>
      </p:pic>
    </p:spTree>
    <p:extLst>
      <p:ext uri="{BB962C8B-B14F-4D97-AF65-F5344CB8AC3E}">
        <p14:creationId xmlns:p14="http://schemas.microsoft.com/office/powerpoint/2010/main" val="22794331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4A22134-C0E3-4AF6-B734-EA3B48E10FFF}"/>
              </a:ext>
            </a:extLst>
          </p:cNvPr>
          <p:cNvSpPr>
            <a:spLocks noGrp="1"/>
          </p:cNvSpPr>
          <p:nvPr>
            <p:ph type="body" sz="quarter" idx="23"/>
          </p:nvPr>
        </p:nvSpPr>
        <p:spPr>
          <a:xfrm>
            <a:off x="328042" y="1738849"/>
            <a:ext cx="5449908" cy="4061001"/>
          </a:xfrm>
        </p:spPr>
        <p:txBody>
          <a:bodyPr/>
          <a:lstStyle/>
          <a:p>
            <a:pPr marL="0" indent="0">
              <a:buNone/>
            </a:pPr>
            <a:r>
              <a:rPr lang="pl-PL" dirty="0"/>
              <a:t>Tą część zwykle tworzy się na koniec, kiedy już powstały pozostałe sekcje.</a:t>
            </a:r>
            <a:endParaRPr lang="en-GB" dirty="0"/>
          </a:p>
          <a:p>
            <a:pPr marL="0" indent="0">
              <a:buNone/>
            </a:pPr>
            <a:r>
              <a:rPr lang="pl-PL" dirty="0"/>
              <a:t>Ta część ma za zadanie podsumować kluczowe aspekty planu, tak aby czytelnicy mogli szybko sprawdzić jakie są główne elementy i jak jest jego opłacalność.</a:t>
            </a:r>
            <a:endParaRPr lang="en-GB" dirty="0"/>
          </a:p>
          <a:p>
            <a:pPr marL="0" indent="0">
              <a:buNone/>
            </a:pPr>
            <a:r>
              <a:rPr lang="pl-PL" dirty="0"/>
              <a:t>Powinna ona być przejrzysta </a:t>
            </a:r>
            <a:br>
              <a:rPr lang="pl-PL" dirty="0"/>
            </a:br>
            <a:r>
              <a:rPr lang="pl-PL" dirty="0"/>
              <a:t>i przekonująca. Dla poprawienia jakości można ją dać komuś z zespołu, komu ufasz </a:t>
            </a:r>
            <a:br>
              <a:rPr lang="pl-PL" dirty="0"/>
            </a:br>
            <a:r>
              <a:rPr lang="pl-PL" dirty="0"/>
              <a:t>i uzyskać dzięki temu świeżą perspektywę.</a:t>
            </a:r>
            <a:endParaRPr lang="en-GB" dirty="0"/>
          </a:p>
        </p:txBody>
      </p:sp>
      <p:sp>
        <p:nvSpPr>
          <p:cNvPr id="2" name="Text Placeholder 1">
            <a:extLst>
              <a:ext uri="{FF2B5EF4-FFF2-40B4-BE49-F238E27FC236}">
                <a16:creationId xmlns:a16="http://schemas.microsoft.com/office/drawing/2014/main" id="{BF8A0FE1-FCA9-4C5E-B863-E412DB7EB03F}"/>
              </a:ext>
            </a:extLst>
          </p:cNvPr>
          <p:cNvSpPr>
            <a:spLocks noGrp="1"/>
          </p:cNvSpPr>
          <p:nvPr>
            <p:ph type="body" sz="quarter" idx="10"/>
          </p:nvPr>
        </p:nvSpPr>
        <p:spPr/>
        <p:txBody>
          <a:bodyPr>
            <a:normAutofit fontScale="62500" lnSpcReduction="20000"/>
          </a:bodyPr>
          <a:lstStyle/>
          <a:p>
            <a:r>
              <a:rPr lang="pl-PL" b="1" dirty="0"/>
              <a:t>Streszczenie Dla Kierownictwa</a:t>
            </a:r>
            <a:endParaRPr lang="en-GB" b="1" dirty="0"/>
          </a:p>
        </p:txBody>
      </p:sp>
      <p:pic>
        <p:nvPicPr>
          <p:cNvPr id="6" name="Picture Placeholder 5" descr="A picture containing computer&#10;&#10;Description automatically generated">
            <a:extLst>
              <a:ext uri="{FF2B5EF4-FFF2-40B4-BE49-F238E27FC236}">
                <a16:creationId xmlns:a16="http://schemas.microsoft.com/office/drawing/2014/main" id="{B79ABDDE-759E-4711-997F-AFF5CE540522}"/>
              </a:ext>
            </a:extLst>
          </p:cNvPr>
          <p:cNvPicPr>
            <a:picLocks noGrp="1" noChangeAspect="1"/>
          </p:cNvPicPr>
          <p:nvPr>
            <p:ph type="pic" sz="quarter" idx="24"/>
          </p:nvPr>
        </p:nvPicPr>
        <p:blipFill>
          <a:blip r:embed="rId3"/>
          <a:srcRect l="22958" r="22958"/>
          <a:stretch>
            <a:fillRect/>
          </a:stretch>
        </p:blipFill>
        <p:spPr/>
      </p:pic>
    </p:spTree>
    <p:extLst>
      <p:ext uri="{BB962C8B-B14F-4D97-AF65-F5344CB8AC3E}">
        <p14:creationId xmlns:p14="http://schemas.microsoft.com/office/powerpoint/2010/main" val="39105916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739503-82DC-43CC-9A42-54CED2A29604}"/>
              </a:ext>
            </a:extLst>
          </p:cNvPr>
          <p:cNvSpPr>
            <a:spLocks noGrp="1"/>
          </p:cNvSpPr>
          <p:nvPr>
            <p:ph type="body" sz="quarter" idx="10"/>
          </p:nvPr>
        </p:nvSpPr>
        <p:spPr>
          <a:xfrm rot="256793">
            <a:off x="412511" y="708117"/>
            <a:ext cx="4231386" cy="791578"/>
          </a:xfrm>
        </p:spPr>
        <p:txBody>
          <a:bodyPr>
            <a:normAutofit fontScale="70000" lnSpcReduction="20000"/>
          </a:bodyPr>
          <a:lstStyle/>
          <a:p>
            <a:r>
              <a:rPr lang="pl-PL" b="1" dirty="0"/>
              <a:t>Opis Działalności Biznesowej</a:t>
            </a:r>
            <a:endParaRPr lang="en-GB" b="1" dirty="0"/>
          </a:p>
        </p:txBody>
      </p:sp>
      <p:sp>
        <p:nvSpPr>
          <p:cNvPr id="4" name="Text Placeholder 2">
            <a:extLst>
              <a:ext uri="{FF2B5EF4-FFF2-40B4-BE49-F238E27FC236}">
                <a16:creationId xmlns:a16="http://schemas.microsoft.com/office/drawing/2014/main" id="{0B5FF74A-A292-49AD-BAD6-67C9371D1E1B}"/>
              </a:ext>
            </a:extLst>
          </p:cNvPr>
          <p:cNvSpPr txBox="1">
            <a:spLocks/>
          </p:cNvSpPr>
          <p:nvPr/>
        </p:nvSpPr>
        <p:spPr>
          <a:xfrm>
            <a:off x="245442" y="2105988"/>
            <a:ext cx="5635409" cy="4271749"/>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Font typeface="Arial" charset="0"/>
              <a:buNone/>
            </a:pPr>
            <a:r>
              <a:rPr lang="pl-PL" dirty="0">
                <a:solidFill>
                  <a:schemeClr val="bg1"/>
                </a:solidFill>
              </a:rPr>
              <a:t>Ta część planu biznesowego objaśnia bardziej szczegółowo, czym zajmuje się</a:t>
            </a:r>
            <a:br>
              <a:rPr lang="pl-PL" dirty="0">
                <a:solidFill>
                  <a:schemeClr val="bg1"/>
                </a:solidFill>
              </a:rPr>
            </a:br>
            <a:r>
              <a:rPr lang="pl-PL" dirty="0">
                <a:solidFill>
                  <a:schemeClr val="bg1"/>
                </a:solidFill>
              </a:rPr>
              <a:t>twój biznes, jak ma na siebie zarobić, oraz jakie produkty/usługi oferuje</a:t>
            </a:r>
            <a:r>
              <a:rPr lang="en-GB" dirty="0">
                <a:solidFill>
                  <a:schemeClr val="bg1"/>
                </a:solidFill>
              </a:rPr>
              <a:t>.  </a:t>
            </a:r>
          </a:p>
          <a:p>
            <a:pPr marL="0" indent="0">
              <a:buFont typeface="Arial" charset="0"/>
              <a:buNone/>
            </a:pPr>
            <a:r>
              <a:rPr lang="pl-PL" dirty="0">
                <a:solidFill>
                  <a:schemeClr val="bg1"/>
                </a:solidFill>
              </a:rPr>
              <a:t>Po pierwsze należy pamiętać, że odbiorcy mogą nie znać zbyt dobrze twojego przedsięwzięcia,  po drugie nie możesz zakładać, że wiesz o nim wszystko.</a:t>
            </a:r>
            <a:endParaRPr lang="en-GB" dirty="0">
              <a:solidFill>
                <a:schemeClr val="bg1"/>
              </a:solidFill>
            </a:endParaRPr>
          </a:p>
        </p:txBody>
      </p:sp>
      <p:pic>
        <p:nvPicPr>
          <p:cNvPr id="16" name="Picture Placeholder 15" descr="A person holding a plate of food&#10;&#10;Description automatically generated">
            <a:extLst>
              <a:ext uri="{FF2B5EF4-FFF2-40B4-BE49-F238E27FC236}">
                <a16:creationId xmlns:a16="http://schemas.microsoft.com/office/drawing/2014/main" id="{A23005A3-3462-432C-8050-B94E39C46FEA}"/>
              </a:ext>
            </a:extLst>
          </p:cNvPr>
          <p:cNvPicPr>
            <a:picLocks noGrp="1" noChangeAspect="1"/>
          </p:cNvPicPr>
          <p:nvPr>
            <p:ph type="pic" sz="quarter" idx="24"/>
          </p:nvPr>
        </p:nvPicPr>
        <p:blipFill>
          <a:blip r:embed="rId3"/>
          <a:srcRect t="14241" b="14241"/>
          <a:stretch>
            <a:fillRect/>
          </a:stretch>
        </p:blipFill>
        <p:spPr/>
      </p:pic>
    </p:spTree>
    <p:extLst>
      <p:ext uri="{BB962C8B-B14F-4D97-AF65-F5344CB8AC3E}">
        <p14:creationId xmlns:p14="http://schemas.microsoft.com/office/powerpoint/2010/main" val="2168740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9739503-82DC-43CC-9A42-54CED2A29604}"/>
              </a:ext>
            </a:extLst>
          </p:cNvPr>
          <p:cNvSpPr>
            <a:spLocks noGrp="1"/>
          </p:cNvSpPr>
          <p:nvPr>
            <p:ph type="body" sz="quarter" idx="10"/>
          </p:nvPr>
        </p:nvSpPr>
        <p:spPr>
          <a:xfrm rot="256793">
            <a:off x="412511" y="708117"/>
            <a:ext cx="4231386" cy="791578"/>
          </a:xfrm>
        </p:spPr>
        <p:txBody>
          <a:bodyPr>
            <a:normAutofit fontScale="70000" lnSpcReduction="20000"/>
          </a:bodyPr>
          <a:lstStyle/>
          <a:p>
            <a:r>
              <a:rPr lang="pl-PL" dirty="0"/>
              <a:t>Opis Działalności Biznesowej</a:t>
            </a:r>
            <a:endParaRPr lang="en-GB" dirty="0"/>
          </a:p>
        </p:txBody>
      </p:sp>
      <p:sp>
        <p:nvSpPr>
          <p:cNvPr id="4" name="Text Placeholder 2">
            <a:extLst>
              <a:ext uri="{FF2B5EF4-FFF2-40B4-BE49-F238E27FC236}">
                <a16:creationId xmlns:a16="http://schemas.microsoft.com/office/drawing/2014/main" id="{0B5FF74A-A292-49AD-BAD6-67C9371D1E1B}"/>
              </a:ext>
            </a:extLst>
          </p:cNvPr>
          <p:cNvSpPr txBox="1">
            <a:spLocks/>
          </p:cNvSpPr>
          <p:nvPr/>
        </p:nvSpPr>
        <p:spPr>
          <a:xfrm>
            <a:off x="295046" y="1616727"/>
            <a:ext cx="6611940" cy="5208696"/>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buNone/>
            </a:pPr>
            <a:r>
              <a:rPr lang="pl-PL" b="1" dirty="0">
                <a:solidFill>
                  <a:schemeClr val="accent4"/>
                </a:solidFill>
              </a:rPr>
              <a:t>Należy podać najważniejsze punkty</a:t>
            </a:r>
            <a:r>
              <a:rPr lang="en-GB" b="1" dirty="0">
                <a:solidFill>
                  <a:schemeClr val="accent4"/>
                </a:solidFill>
              </a:rPr>
              <a:t>:	</a:t>
            </a:r>
          </a:p>
          <a:p>
            <a:r>
              <a:rPr lang="pl-PL" sz="2300" dirty="0">
                <a:solidFill>
                  <a:schemeClr val="bg1"/>
                </a:solidFill>
              </a:rPr>
              <a:t>Nazwa firmy i gdzie się znajduje.</a:t>
            </a:r>
            <a:endParaRPr lang="en-GB" sz="2300" dirty="0">
              <a:solidFill>
                <a:schemeClr val="bg1"/>
              </a:solidFill>
            </a:endParaRPr>
          </a:p>
          <a:p>
            <a:r>
              <a:rPr lang="pl-PL" sz="2300" dirty="0">
                <a:solidFill>
                  <a:schemeClr val="bg1"/>
                </a:solidFill>
              </a:rPr>
              <a:t>Dane kontaktowe: email, numer telefonu, </a:t>
            </a:r>
            <a:br>
              <a:rPr lang="pl-PL" sz="2300" dirty="0">
                <a:solidFill>
                  <a:schemeClr val="bg1"/>
                </a:solidFill>
              </a:rPr>
            </a:br>
            <a:r>
              <a:rPr lang="pl-PL" sz="2300" dirty="0">
                <a:solidFill>
                  <a:schemeClr val="bg1"/>
                </a:solidFill>
              </a:rPr>
              <a:t>strona internetowa, media społecznościowe.</a:t>
            </a:r>
            <a:endParaRPr lang="en-GB" sz="2300" dirty="0">
              <a:solidFill>
                <a:schemeClr val="bg1"/>
              </a:solidFill>
            </a:endParaRPr>
          </a:p>
          <a:p>
            <a:r>
              <a:rPr lang="pl-PL" sz="2300" dirty="0">
                <a:solidFill>
                  <a:schemeClr val="bg1"/>
                </a:solidFill>
              </a:rPr>
              <a:t>Kiedy planujecie otwarcie.</a:t>
            </a:r>
            <a:endParaRPr lang="en-GB" sz="2300" dirty="0">
              <a:solidFill>
                <a:schemeClr val="bg1"/>
              </a:solidFill>
            </a:endParaRPr>
          </a:p>
          <a:p>
            <a:r>
              <a:rPr lang="pl-PL" sz="2300" dirty="0">
                <a:solidFill>
                  <a:schemeClr val="bg1"/>
                </a:solidFill>
              </a:rPr>
              <a:t>Typ firmy np.: jednoosobowa działalność gospodarcza, spółka z.o.o itd.</a:t>
            </a:r>
            <a:endParaRPr lang="en-GB" sz="2300" dirty="0">
              <a:solidFill>
                <a:schemeClr val="bg1"/>
              </a:solidFill>
            </a:endParaRPr>
          </a:p>
          <a:p>
            <a:r>
              <a:rPr lang="pl-PL" sz="2300" dirty="0">
                <a:solidFill>
                  <a:schemeClr val="bg1"/>
                </a:solidFill>
              </a:rPr>
              <a:t>Kiedy będzie czynny.</a:t>
            </a:r>
            <a:endParaRPr lang="en-GB" sz="2300" dirty="0">
              <a:solidFill>
                <a:schemeClr val="bg1"/>
              </a:solidFill>
            </a:endParaRPr>
          </a:p>
          <a:p>
            <a:r>
              <a:rPr lang="pl-PL" sz="2300" dirty="0">
                <a:solidFill>
                  <a:schemeClr val="bg1"/>
                </a:solidFill>
              </a:rPr>
              <a:t>Rodzaj usług: sprzedaż detaliczna, </a:t>
            </a:r>
            <a:br>
              <a:rPr lang="pl-PL" sz="2300" dirty="0">
                <a:solidFill>
                  <a:schemeClr val="bg1"/>
                </a:solidFill>
              </a:rPr>
            </a:br>
            <a:r>
              <a:rPr lang="pl-PL" sz="2300" dirty="0">
                <a:solidFill>
                  <a:schemeClr val="bg1"/>
                </a:solidFill>
              </a:rPr>
              <a:t>prowadzenie usług, produkcja.</a:t>
            </a:r>
            <a:endParaRPr lang="en-GB" sz="2300" dirty="0">
              <a:solidFill>
                <a:schemeClr val="bg1"/>
              </a:solidFill>
            </a:endParaRPr>
          </a:p>
          <a:p>
            <a:r>
              <a:rPr lang="pl-PL" sz="2300" dirty="0">
                <a:solidFill>
                  <a:schemeClr val="bg1"/>
                </a:solidFill>
              </a:rPr>
              <a:t>Twój personel.</a:t>
            </a:r>
            <a:endParaRPr lang="en-GB" sz="2300" dirty="0">
              <a:solidFill>
                <a:schemeClr val="bg1"/>
              </a:solidFill>
            </a:endParaRPr>
          </a:p>
        </p:txBody>
      </p:sp>
      <p:pic>
        <p:nvPicPr>
          <p:cNvPr id="22" name="Picture Placeholder 21" descr="A close up of a sign&#10;&#10;Description automatically generated">
            <a:extLst>
              <a:ext uri="{FF2B5EF4-FFF2-40B4-BE49-F238E27FC236}">
                <a16:creationId xmlns:a16="http://schemas.microsoft.com/office/drawing/2014/main" id="{FF0C987C-E233-4018-8A0C-37DE6287ECF8}"/>
              </a:ext>
            </a:extLst>
          </p:cNvPr>
          <p:cNvPicPr>
            <a:picLocks noGrp="1" noChangeAspect="1"/>
          </p:cNvPicPr>
          <p:nvPr>
            <p:ph type="pic" sz="quarter" idx="24"/>
          </p:nvPr>
        </p:nvPicPr>
        <p:blipFill>
          <a:blip r:embed="rId3"/>
          <a:srcRect l="18928" r="18928"/>
          <a:stretch>
            <a:fillRect/>
          </a:stretch>
        </p:blipFill>
        <p:spPr/>
      </p:pic>
    </p:spTree>
    <p:extLst>
      <p:ext uri="{BB962C8B-B14F-4D97-AF65-F5344CB8AC3E}">
        <p14:creationId xmlns:p14="http://schemas.microsoft.com/office/powerpoint/2010/main" val="217718714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FDF7864-3FBA-4062-B562-6BC64F206D73}"/>
              </a:ext>
            </a:extLst>
          </p:cNvPr>
          <p:cNvSpPr>
            <a:spLocks noGrp="1"/>
          </p:cNvSpPr>
          <p:nvPr>
            <p:ph type="body" sz="quarter" idx="23"/>
          </p:nvPr>
        </p:nvSpPr>
        <p:spPr>
          <a:xfrm>
            <a:off x="6503698" y="1886057"/>
            <a:ext cx="5508688" cy="4061001"/>
          </a:xfrm>
        </p:spPr>
        <p:txBody>
          <a:bodyPr/>
          <a:lstStyle/>
          <a:p>
            <a:pPr algn="r"/>
            <a:r>
              <a:rPr lang="pl-PL" sz="2800" b="1" dirty="0">
                <a:solidFill>
                  <a:schemeClr val="accent4"/>
                </a:solidFill>
              </a:rPr>
              <a:t>Napisz o sobie</a:t>
            </a:r>
            <a:endParaRPr lang="en-GB" sz="2800" dirty="0">
              <a:solidFill>
                <a:schemeClr val="accent4"/>
              </a:solidFill>
            </a:endParaRPr>
          </a:p>
          <a:p>
            <a:endParaRPr lang="pl-PL" dirty="0"/>
          </a:p>
          <a:p>
            <a:r>
              <a:rPr lang="pl-PL" dirty="0"/>
              <a:t>W tej części planu zamieścisz informacje</a:t>
            </a:r>
            <a:br>
              <a:rPr lang="pl-PL" dirty="0"/>
            </a:br>
            <a:r>
              <a:rPr lang="pl-PL" dirty="0"/>
              <a:t>o właścicielach przedsięwzięcia.</a:t>
            </a:r>
            <a:endParaRPr lang="en-GB" dirty="0"/>
          </a:p>
          <a:p>
            <a:r>
              <a:rPr lang="pl-PL" dirty="0"/>
              <a:t>Tutaj podasz swoją wiedzę, doświadczenie, pasję i umiejętności, które kwalifikują cię do prowadzenia takiego biznesu.</a:t>
            </a:r>
            <a:endParaRPr lang="en-GB" dirty="0"/>
          </a:p>
          <a:p>
            <a:r>
              <a:rPr lang="pl-PL" dirty="0"/>
              <a:t>Takich informacji będą wymagali inwestorzy, którzy mają płacić za twój biznes.</a:t>
            </a:r>
            <a:endParaRPr lang="en-GB" dirty="0"/>
          </a:p>
        </p:txBody>
      </p:sp>
      <p:sp>
        <p:nvSpPr>
          <p:cNvPr id="2" name="Text Placeholder 1">
            <a:extLst>
              <a:ext uri="{FF2B5EF4-FFF2-40B4-BE49-F238E27FC236}">
                <a16:creationId xmlns:a16="http://schemas.microsoft.com/office/drawing/2014/main" id="{59739503-82DC-43CC-9A42-54CED2A29604}"/>
              </a:ext>
            </a:extLst>
          </p:cNvPr>
          <p:cNvSpPr>
            <a:spLocks noGrp="1"/>
          </p:cNvSpPr>
          <p:nvPr>
            <p:ph type="body" sz="quarter" idx="10"/>
          </p:nvPr>
        </p:nvSpPr>
        <p:spPr>
          <a:xfrm rot="21367454">
            <a:off x="6874606" y="935072"/>
            <a:ext cx="3912108" cy="743199"/>
          </a:xfrm>
        </p:spPr>
        <p:txBody>
          <a:bodyPr>
            <a:normAutofit/>
          </a:bodyPr>
          <a:lstStyle/>
          <a:p>
            <a:r>
              <a:rPr lang="pl-PL" dirty="0"/>
              <a:t>Właściciel</a:t>
            </a:r>
            <a:endParaRPr lang="en-GB" dirty="0"/>
          </a:p>
        </p:txBody>
      </p:sp>
      <p:pic>
        <p:nvPicPr>
          <p:cNvPr id="17" name="Picture Placeholder 16" descr="A picture containing person, outdoor, man, wearing&#10;&#10;Description automatically generated">
            <a:extLst>
              <a:ext uri="{FF2B5EF4-FFF2-40B4-BE49-F238E27FC236}">
                <a16:creationId xmlns:a16="http://schemas.microsoft.com/office/drawing/2014/main" id="{C0C47245-24A6-48D5-8916-C598A18E478D}"/>
              </a:ext>
            </a:extLst>
          </p:cNvPr>
          <p:cNvPicPr>
            <a:picLocks noGrp="1" noChangeAspect="1"/>
          </p:cNvPicPr>
          <p:nvPr>
            <p:ph type="pic" sz="quarter" idx="24"/>
          </p:nvPr>
        </p:nvPicPr>
        <p:blipFill>
          <a:blip r:embed="rId3"/>
          <a:srcRect t="14249" b="14249"/>
          <a:stretch>
            <a:fillRect/>
          </a:stretch>
        </p:blipFill>
        <p:spPr/>
      </p:pic>
    </p:spTree>
    <p:extLst>
      <p:ext uri="{BB962C8B-B14F-4D97-AF65-F5344CB8AC3E}">
        <p14:creationId xmlns:p14="http://schemas.microsoft.com/office/powerpoint/2010/main" val="160361375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819D7EA3-F757-4188-A889-C169A86FB472}"/>
              </a:ext>
            </a:extLst>
          </p:cNvPr>
          <p:cNvSpPr>
            <a:spLocks noGrp="1"/>
          </p:cNvSpPr>
          <p:nvPr>
            <p:ph type="body" sz="quarter" idx="23"/>
          </p:nvPr>
        </p:nvSpPr>
        <p:spPr>
          <a:xfrm>
            <a:off x="500317" y="1881298"/>
            <a:ext cx="5900483" cy="4061001"/>
          </a:xfrm>
        </p:spPr>
        <p:txBody>
          <a:bodyPr/>
          <a:lstStyle/>
          <a:p>
            <a:r>
              <a:rPr lang="pl-PL" sz="2800" b="1" dirty="0">
                <a:solidFill>
                  <a:schemeClr val="accent4"/>
                </a:solidFill>
              </a:rPr>
              <a:t>Tutaj musisz podać swoje</a:t>
            </a:r>
            <a:r>
              <a:rPr lang="en-GB" sz="2800" b="1" dirty="0">
                <a:solidFill>
                  <a:schemeClr val="accent4"/>
                </a:solidFill>
              </a:rPr>
              <a:t>:</a:t>
            </a:r>
          </a:p>
          <a:p>
            <a:pPr marL="342900" indent="-342900">
              <a:buClr>
                <a:srgbClr val="FFD700"/>
              </a:buClr>
              <a:buFont typeface="Arial" panose="020B0604020202020204" pitchFamily="34" charset="0"/>
              <a:buChar char="•"/>
            </a:pPr>
            <a:r>
              <a:rPr lang="pl-PL" sz="2800" dirty="0"/>
              <a:t>Imię oraz adres.</a:t>
            </a:r>
            <a:endParaRPr lang="en-GB" sz="2800" dirty="0"/>
          </a:p>
          <a:p>
            <a:pPr marL="342900" indent="-342900">
              <a:buClr>
                <a:srgbClr val="FFD700"/>
              </a:buClr>
              <a:buFont typeface="Arial" panose="020B0604020202020204" pitchFamily="34" charset="0"/>
              <a:buChar char="•"/>
            </a:pPr>
            <a:r>
              <a:rPr lang="pl-PL" sz="2800" dirty="0"/>
              <a:t>Doświadczenie i umiejętności.</a:t>
            </a:r>
            <a:endParaRPr lang="en-GB" sz="2800" dirty="0"/>
          </a:p>
          <a:p>
            <a:pPr marL="342900" indent="-342900">
              <a:buClr>
                <a:srgbClr val="FFD700"/>
              </a:buClr>
              <a:buFont typeface="Arial" panose="020B0604020202020204" pitchFamily="34" charset="0"/>
              <a:buChar char="•"/>
            </a:pPr>
            <a:r>
              <a:rPr lang="pl-PL" sz="2800" dirty="0"/>
              <a:t>Zainteresowania.</a:t>
            </a:r>
            <a:endParaRPr lang="en-GB" sz="2800" dirty="0"/>
          </a:p>
          <a:p>
            <a:pPr marL="342900" indent="-342900">
              <a:buClr>
                <a:srgbClr val="FFD700"/>
              </a:buClr>
              <a:buFont typeface="Arial" panose="020B0604020202020204" pitchFamily="34" charset="0"/>
              <a:buChar char="•"/>
            </a:pPr>
            <a:r>
              <a:rPr lang="pl-PL" sz="2800" dirty="0"/>
              <a:t>Rolę jaką spełniasz w biznesie.</a:t>
            </a:r>
            <a:endParaRPr lang="en-GB" sz="2800" dirty="0"/>
          </a:p>
          <a:p>
            <a:pPr marL="342900" indent="-342900">
              <a:buClr>
                <a:srgbClr val="FFD700"/>
              </a:buClr>
              <a:buFont typeface="Arial" panose="020B0604020202020204" pitchFamily="34" charset="0"/>
              <a:buChar char="•"/>
            </a:pPr>
            <a:r>
              <a:rPr lang="pl-PL" sz="2800" dirty="0"/>
              <a:t>Trening. </a:t>
            </a:r>
            <a:endParaRPr lang="en-GB" sz="2800" dirty="0"/>
          </a:p>
          <a:p>
            <a:pPr marL="342900" indent="-342900">
              <a:buClr>
                <a:srgbClr val="FFD700"/>
              </a:buClr>
              <a:buFont typeface="Arial" panose="020B0604020202020204" pitchFamily="34" charset="0"/>
              <a:buChar char="•"/>
            </a:pPr>
            <a:r>
              <a:rPr lang="pl-PL" sz="2800" dirty="0"/>
              <a:t>Pomoc z zewnątrz, na przykład księgowego.</a:t>
            </a:r>
            <a:endParaRPr lang="en-GB" sz="2800" dirty="0"/>
          </a:p>
          <a:p>
            <a:endParaRPr lang="en-GB" sz="2800" dirty="0"/>
          </a:p>
        </p:txBody>
      </p:sp>
      <p:sp>
        <p:nvSpPr>
          <p:cNvPr id="4" name="Text Placeholder 3">
            <a:extLst>
              <a:ext uri="{FF2B5EF4-FFF2-40B4-BE49-F238E27FC236}">
                <a16:creationId xmlns:a16="http://schemas.microsoft.com/office/drawing/2014/main" id="{057B20C6-0294-4A82-B690-93E187FB8FC4}"/>
              </a:ext>
            </a:extLst>
          </p:cNvPr>
          <p:cNvSpPr>
            <a:spLocks noGrp="1"/>
          </p:cNvSpPr>
          <p:nvPr>
            <p:ph type="body" sz="quarter" idx="10"/>
          </p:nvPr>
        </p:nvSpPr>
        <p:spPr>
          <a:xfrm rot="256793">
            <a:off x="592446" y="686977"/>
            <a:ext cx="3912108" cy="743199"/>
          </a:xfrm>
        </p:spPr>
        <p:txBody>
          <a:bodyPr>
            <a:normAutofit/>
          </a:bodyPr>
          <a:lstStyle/>
          <a:p>
            <a:r>
              <a:rPr lang="pl-PL" dirty="0"/>
              <a:t>Właściciel</a:t>
            </a:r>
            <a:endParaRPr lang="en-GB" dirty="0"/>
          </a:p>
        </p:txBody>
      </p:sp>
      <p:pic>
        <p:nvPicPr>
          <p:cNvPr id="17" name="Picture Placeholder 16" descr="A person sitting on a bench&#10;&#10;Description automatically generated">
            <a:extLst>
              <a:ext uri="{FF2B5EF4-FFF2-40B4-BE49-F238E27FC236}">
                <a16:creationId xmlns:a16="http://schemas.microsoft.com/office/drawing/2014/main" id="{24BFD9B1-BEDE-4AAF-9081-13A3AC7E216D}"/>
              </a:ext>
            </a:extLst>
          </p:cNvPr>
          <p:cNvPicPr>
            <a:picLocks noGrp="1" noChangeAspect="1"/>
          </p:cNvPicPr>
          <p:nvPr>
            <p:ph type="pic" sz="quarter" idx="24"/>
          </p:nvPr>
        </p:nvPicPr>
        <p:blipFill>
          <a:blip r:embed="rId3"/>
          <a:srcRect l="18928" r="18928"/>
          <a:stretch>
            <a:fillRect/>
          </a:stretch>
        </p:blipFill>
        <p:spPr/>
      </p:pic>
    </p:spTree>
    <p:extLst>
      <p:ext uri="{BB962C8B-B14F-4D97-AF65-F5344CB8AC3E}">
        <p14:creationId xmlns:p14="http://schemas.microsoft.com/office/powerpoint/2010/main" val="12264760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3F7A12D-8274-4B1B-BF50-ECE022B406C9}"/>
              </a:ext>
            </a:extLst>
          </p:cNvPr>
          <p:cNvSpPr>
            <a:spLocks noGrp="1"/>
          </p:cNvSpPr>
          <p:nvPr>
            <p:ph type="body" sz="quarter" idx="23"/>
          </p:nvPr>
        </p:nvSpPr>
        <p:spPr>
          <a:xfrm>
            <a:off x="672353" y="3599434"/>
            <a:ext cx="10841623" cy="2529621"/>
          </a:xfrm>
        </p:spPr>
        <p:txBody>
          <a:bodyPr/>
          <a:lstStyle/>
          <a:p>
            <a:r>
              <a:rPr lang="pl-PL" sz="2800" dirty="0"/>
              <a:t>Sekcja pt. wizja i cele pokazuje, co zamierzasz osiągnąć w ciągu najbliższych kilku lat</a:t>
            </a:r>
            <a:r>
              <a:rPr lang="en-GB" sz="2800" dirty="0"/>
              <a:t>. </a:t>
            </a:r>
            <a:r>
              <a:rPr lang="pl-PL" sz="2800" dirty="0"/>
              <a:t>Wyznacza ona zadania i spodziewane rezultaty, </a:t>
            </a:r>
            <a:br>
              <a:rPr lang="pl-PL" sz="2800" dirty="0"/>
            </a:br>
            <a:r>
              <a:rPr lang="pl-PL" sz="2800" dirty="0"/>
              <a:t>a także określa jak twój biznes ma to osiągnąć</a:t>
            </a:r>
            <a:r>
              <a:rPr lang="en-GB" sz="2800" dirty="0"/>
              <a:t>.  </a:t>
            </a:r>
          </a:p>
          <a:p>
            <a:r>
              <a:rPr lang="pl-PL" sz="2800" dirty="0"/>
              <a:t>Przykładowo, w ciągu pierwszego roku planujesz mieć przychód 10,000</a:t>
            </a:r>
            <a:r>
              <a:rPr lang="en-GB" sz="2800" dirty="0"/>
              <a:t>£</a:t>
            </a:r>
            <a:r>
              <a:rPr lang="pl-PL" sz="2800" dirty="0"/>
              <a:t> </a:t>
            </a:r>
            <a:br>
              <a:rPr lang="pl-PL" sz="2800" dirty="0"/>
            </a:br>
            <a:r>
              <a:rPr lang="pl-PL" sz="2800" dirty="0"/>
              <a:t>i posiadać 1000 subskrybentów/klientów</a:t>
            </a:r>
            <a:r>
              <a:rPr lang="en-GB" sz="2800" dirty="0"/>
              <a:t>.  </a:t>
            </a:r>
          </a:p>
        </p:txBody>
      </p:sp>
      <p:sp>
        <p:nvSpPr>
          <p:cNvPr id="4" name="Text Placeholder 3">
            <a:extLst>
              <a:ext uri="{FF2B5EF4-FFF2-40B4-BE49-F238E27FC236}">
                <a16:creationId xmlns:a16="http://schemas.microsoft.com/office/drawing/2014/main" id="{FA34C243-2112-4861-9D02-B0AEA6E7E00C}"/>
              </a:ext>
            </a:extLst>
          </p:cNvPr>
          <p:cNvSpPr>
            <a:spLocks noGrp="1"/>
          </p:cNvSpPr>
          <p:nvPr>
            <p:ph type="body" sz="quarter" idx="10"/>
          </p:nvPr>
        </p:nvSpPr>
        <p:spPr/>
        <p:txBody>
          <a:bodyPr/>
          <a:lstStyle/>
          <a:p>
            <a:r>
              <a:rPr lang="pl-PL" dirty="0"/>
              <a:t>Wizja i Cele</a:t>
            </a:r>
            <a:endParaRPr lang="en-GB" dirty="0"/>
          </a:p>
        </p:txBody>
      </p:sp>
      <p:pic>
        <p:nvPicPr>
          <p:cNvPr id="9" name="Picture Placeholder 8" descr="A person with a football ball&#10;&#10;Description automatically generated">
            <a:extLst>
              <a:ext uri="{FF2B5EF4-FFF2-40B4-BE49-F238E27FC236}">
                <a16:creationId xmlns:a16="http://schemas.microsoft.com/office/drawing/2014/main" id="{BB0F227F-E7D5-403F-A111-EBF672A65EA8}"/>
              </a:ext>
            </a:extLst>
          </p:cNvPr>
          <p:cNvPicPr>
            <a:picLocks noGrp="1" noChangeAspect="1"/>
          </p:cNvPicPr>
          <p:nvPr>
            <p:ph type="pic" sz="quarter" idx="26"/>
          </p:nvPr>
        </p:nvPicPr>
        <p:blipFill>
          <a:blip r:embed="rId3"/>
          <a:srcRect t="25479" b="25479"/>
          <a:stretch>
            <a:fillRect/>
          </a:stretch>
        </p:blipFill>
        <p:spPr/>
      </p:pic>
    </p:spTree>
    <p:extLst>
      <p:ext uri="{BB962C8B-B14F-4D97-AF65-F5344CB8AC3E}">
        <p14:creationId xmlns:p14="http://schemas.microsoft.com/office/powerpoint/2010/main" val="207653981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C6D02-3B3F-46A8-9106-21D6892BD700}"/>
              </a:ext>
            </a:extLst>
          </p:cNvPr>
          <p:cNvSpPr>
            <a:spLocks noGrp="1"/>
          </p:cNvSpPr>
          <p:nvPr>
            <p:ph type="body" sz="quarter" idx="23"/>
          </p:nvPr>
        </p:nvSpPr>
        <p:spPr>
          <a:xfrm>
            <a:off x="500318" y="2074460"/>
            <a:ext cx="5159702" cy="4053386"/>
          </a:xfrm>
        </p:spPr>
        <p:txBody>
          <a:bodyPr/>
          <a:lstStyle/>
          <a:p>
            <a:pPr algn="ctr"/>
            <a:endParaRPr lang="pl-PL" sz="2800" i="1" dirty="0"/>
          </a:p>
          <a:p>
            <a:pPr algn="ctr"/>
            <a:endParaRPr lang="en-GB" sz="2800" i="1" dirty="0"/>
          </a:p>
          <a:p>
            <a:pPr algn="ctr"/>
            <a:r>
              <a:rPr lang="pl-PL" sz="2800" i="1" dirty="0"/>
              <a:t>Wizja opisuje ambicję twoich długoterminowych planów względem biznesu. Opisuje, co zamierzasz osiągnąć w przedziale od trzech do pięciu lat</a:t>
            </a:r>
            <a:r>
              <a:rPr lang="pl-PL" sz="2800" dirty="0"/>
              <a:t>.</a:t>
            </a:r>
            <a:endParaRPr lang="en-GB" sz="2800" dirty="0"/>
          </a:p>
          <a:p>
            <a:endParaRPr lang="en-GB" sz="2800" dirty="0"/>
          </a:p>
          <a:p>
            <a:endParaRPr lang="en-GB" sz="2800" b="1" dirty="0"/>
          </a:p>
        </p:txBody>
      </p:sp>
      <p:sp>
        <p:nvSpPr>
          <p:cNvPr id="2" name="Text Placeholder 1">
            <a:extLst>
              <a:ext uri="{FF2B5EF4-FFF2-40B4-BE49-F238E27FC236}">
                <a16:creationId xmlns:a16="http://schemas.microsoft.com/office/drawing/2014/main" id="{06154847-6EE9-4A72-A340-363A242DDB5A}"/>
              </a:ext>
            </a:extLst>
          </p:cNvPr>
          <p:cNvSpPr>
            <a:spLocks noGrp="1"/>
          </p:cNvSpPr>
          <p:nvPr>
            <p:ph type="body" sz="quarter" idx="10"/>
          </p:nvPr>
        </p:nvSpPr>
        <p:spPr/>
        <p:txBody>
          <a:bodyPr>
            <a:normAutofit/>
          </a:bodyPr>
          <a:lstStyle/>
          <a:p>
            <a:r>
              <a:rPr lang="pl-PL" dirty="0"/>
              <a:t>Wizja</a:t>
            </a:r>
            <a:r>
              <a:rPr lang="en-GB" dirty="0"/>
              <a:t> </a:t>
            </a:r>
          </a:p>
        </p:txBody>
      </p:sp>
      <p:pic>
        <p:nvPicPr>
          <p:cNvPr id="19" name="Picture Placeholder 18" descr="A picture containing person, outdoor, game, man&#10;&#10;Description automatically generated">
            <a:extLst>
              <a:ext uri="{FF2B5EF4-FFF2-40B4-BE49-F238E27FC236}">
                <a16:creationId xmlns:a16="http://schemas.microsoft.com/office/drawing/2014/main" id="{C07652FA-9854-46A9-814A-6BAEA3D575CD}"/>
              </a:ext>
            </a:extLst>
          </p:cNvPr>
          <p:cNvPicPr>
            <a:picLocks noGrp="1" noChangeAspect="1"/>
          </p:cNvPicPr>
          <p:nvPr>
            <p:ph type="pic" sz="quarter" idx="24"/>
          </p:nvPr>
        </p:nvPicPr>
        <p:blipFill>
          <a:blip r:embed="rId3"/>
          <a:srcRect t="14299" b="14299"/>
          <a:stretch>
            <a:fillRect/>
          </a:stretch>
        </p:blipFill>
        <p:spPr/>
      </p:pic>
    </p:spTree>
    <p:extLst>
      <p:ext uri="{BB962C8B-B14F-4D97-AF65-F5344CB8AC3E}">
        <p14:creationId xmlns:p14="http://schemas.microsoft.com/office/powerpoint/2010/main" val="31254208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68C6D02-3B3F-46A8-9106-21D6892BD700}"/>
              </a:ext>
            </a:extLst>
          </p:cNvPr>
          <p:cNvSpPr>
            <a:spLocks noGrp="1"/>
          </p:cNvSpPr>
          <p:nvPr>
            <p:ph type="body" sz="quarter" idx="23"/>
          </p:nvPr>
        </p:nvSpPr>
        <p:spPr>
          <a:xfrm>
            <a:off x="394300" y="1145498"/>
            <a:ext cx="5288870" cy="4053386"/>
          </a:xfrm>
        </p:spPr>
        <p:txBody>
          <a:bodyPr/>
          <a:lstStyle/>
          <a:p>
            <a:endParaRPr lang="en-GB" sz="2600" b="1" dirty="0"/>
          </a:p>
          <a:p>
            <a:r>
              <a:rPr lang="pl-PL" dirty="0"/>
              <a:t>Twoje cele to droga do urzeczywistnienia wizji</a:t>
            </a:r>
            <a:r>
              <a:rPr lang="en-GB" dirty="0"/>
              <a:t>. </a:t>
            </a:r>
            <a:r>
              <a:rPr lang="pl-PL" dirty="0"/>
              <a:t>Są one konkretne, można je oszacować i są realistyczne. Mieszczą się też w wyznaczonym przedziale czasowym.</a:t>
            </a:r>
            <a:endParaRPr lang="en-GB" dirty="0"/>
          </a:p>
          <a:p>
            <a:r>
              <a:rPr lang="pl-PL" dirty="0"/>
              <a:t>Dla przykładu: ile planujesz zarobić </a:t>
            </a:r>
            <a:br>
              <a:rPr lang="pl-PL" dirty="0"/>
            </a:br>
            <a:r>
              <a:rPr lang="pl-PL" dirty="0"/>
              <a:t>w roku </a:t>
            </a:r>
            <a:r>
              <a:rPr lang="en-GB" dirty="0"/>
              <a:t>1/2/3?</a:t>
            </a:r>
          </a:p>
          <a:p>
            <a:r>
              <a:rPr lang="pl-PL" dirty="0"/>
              <a:t>Ilu planujesz mieć klientów pod koniec roku</a:t>
            </a:r>
            <a:r>
              <a:rPr lang="en-GB" dirty="0"/>
              <a:t>?</a:t>
            </a:r>
          </a:p>
          <a:p>
            <a:r>
              <a:rPr lang="pl-PL" dirty="0"/>
              <a:t>Czy masz w planach zatrudnienie personelu</a:t>
            </a:r>
            <a:r>
              <a:rPr lang="en-GB" dirty="0"/>
              <a:t>?</a:t>
            </a:r>
          </a:p>
          <a:p>
            <a:r>
              <a:rPr lang="pl-PL" dirty="0"/>
              <a:t>Czy w ciągu 2, 3 lat planujesz ekspansję</a:t>
            </a:r>
            <a:r>
              <a:rPr lang="en-GB" dirty="0"/>
              <a:t>?</a:t>
            </a:r>
          </a:p>
        </p:txBody>
      </p:sp>
      <p:sp>
        <p:nvSpPr>
          <p:cNvPr id="2" name="Text Placeholder 1">
            <a:extLst>
              <a:ext uri="{FF2B5EF4-FFF2-40B4-BE49-F238E27FC236}">
                <a16:creationId xmlns:a16="http://schemas.microsoft.com/office/drawing/2014/main" id="{06154847-6EE9-4A72-A340-363A242DDB5A}"/>
              </a:ext>
            </a:extLst>
          </p:cNvPr>
          <p:cNvSpPr>
            <a:spLocks noGrp="1"/>
          </p:cNvSpPr>
          <p:nvPr>
            <p:ph type="body" sz="quarter" idx="10"/>
          </p:nvPr>
        </p:nvSpPr>
        <p:spPr/>
        <p:txBody>
          <a:bodyPr>
            <a:normAutofit/>
          </a:bodyPr>
          <a:lstStyle/>
          <a:p>
            <a:r>
              <a:rPr lang="pl-PL" dirty="0"/>
              <a:t>Cele</a:t>
            </a:r>
          </a:p>
        </p:txBody>
      </p:sp>
      <p:pic>
        <p:nvPicPr>
          <p:cNvPr id="11" name="Picture Placeholder 10" descr="A view of a rocky mountain&#10;&#10;Description automatically generated">
            <a:extLst>
              <a:ext uri="{FF2B5EF4-FFF2-40B4-BE49-F238E27FC236}">
                <a16:creationId xmlns:a16="http://schemas.microsoft.com/office/drawing/2014/main" id="{72E5B873-3199-474A-9C35-F991997422FB}"/>
              </a:ext>
            </a:extLst>
          </p:cNvPr>
          <p:cNvPicPr>
            <a:picLocks noGrp="1" noChangeAspect="1"/>
          </p:cNvPicPr>
          <p:nvPr>
            <p:ph type="pic" sz="quarter" idx="24"/>
          </p:nvPr>
        </p:nvPicPr>
        <p:blipFill>
          <a:blip r:embed="rId3"/>
          <a:srcRect l="18928" r="18928"/>
          <a:stretch>
            <a:fillRect/>
          </a:stretch>
        </p:blipFill>
        <p:spPr/>
      </p:pic>
    </p:spTree>
    <p:extLst>
      <p:ext uri="{BB962C8B-B14F-4D97-AF65-F5344CB8AC3E}">
        <p14:creationId xmlns:p14="http://schemas.microsoft.com/office/powerpoint/2010/main" val="9208808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295275" y="681688"/>
            <a:ext cx="4552950" cy="697353"/>
          </a:xfrm>
        </p:spPr>
        <p:txBody>
          <a:bodyPr>
            <a:normAutofit/>
          </a:bodyPr>
          <a:lstStyle/>
          <a:p>
            <a:r>
              <a:rPr lang="en-US" b="1" dirty="0"/>
              <a:t>M3 </a:t>
            </a:r>
            <a:r>
              <a:rPr lang="pl-PL" b="1" dirty="0"/>
              <a:t>Cele Nauczania</a:t>
            </a:r>
            <a:endParaRPr lang="en-US" b="1" dirty="0"/>
          </a:p>
        </p:txBody>
      </p:sp>
      <p:sp>
        <p:nvSpPr>
          <p:cNvPr id="7" name="Text Placeholder 6"/>
          <p:cNvSpPr>
            <a:spLocks noGrp="1"/>
          </p:cNvSpPr>
          <p:nvPr>
            <p:ph type="body" sz="quarter" idx="14"/>
          </p:nvPr>
        </p:nvSpPr>
        <p:spPr>
          <a:xfrm>
            <a:off x="643223" y="2087287"/>
            <a:ext cx="4205002" cy="3642009"/>
          </a:xfrm>
        </p:spPr>
        <p:txBody>
          <a:bodyPr>
            <a:normAutofit/>
          </a:bodyPr>
          <a:lstStyle/>
          <a:p>
            <a:pPr marL="342900" indent="-342900">
              <a:buFont typeface="Arial" panose="020B0604020202020204" pitchFamily="34" charset="0"/>
              <a:buChar char="•"/>
            </a:pPr>
            <a:r>
              <a:rPr lang="pl-PL" i="1" dirty="0"/>
              <a:t>Nauczysz się ustalać, czy pomysł na biznes jest opłacalny.</a:t>
            </a:r>
            <a:endParaRPr lang="en-US" i="1" dirty="0"/>
          </a:p>
          <a:p>
            <a:pPr marL="342900" indent="-342900">
              <a:buFont typeface="Arial" panose="020B0604020202020204" pitchFamily="34" charset="0"/>
              <a:buChar char="•"/>
            </a:pPr>
            <a:r>
              <a:rPr lang="pl-PL" i="1" dirty="0"/>
              <a:t>Poznasz kluczowe składniki, które tworzą dobry biznes </a:t>
            </a:r>
            <a:br>
              <a:rPr lang="pl-PL" i="1" dirty="0"/>
            </a:br>
            <a:r>
              <a:rPr lang="pl-PL" i="1" dirty="0"/>
              <a:t>w pop kulturze.</a:t>
            </a:r>
            <a:endParaRPr lang="en-US" i="1" dirty="0"/>
          </a:p>
          <a:p>
            <a:pPr marL="342900" indent="-342900">
              <a:buFont typeface="Arial" panose="020B0604020202020204" pitchFamily="34" charset="0"/>
              <a:buChar char="•"/>
            </a:pPr>
            <a:r>
              <a:rPr lang="pl-PL" i="1" dirty="0"/>
              <a:t>Dowiesz </a:t>
            </a:r>
            <a:r>
              <a:rPr lang="pl-PL" i="1" dirty="0" smtClean="0"/>
              <a:t>się </a:t>
            </a:r>
            <a:r>
              <a:rPr lang="pl-PL" i="1" dirty="0"/>
              <a:t>czym jest plan biznesowy, a także do czego służy.</a:t>
            </a:r>
            <a:endParaRPr lang="en-US" i="1" dirty="0"/>
          </a:p>
          <a:p>
            <a:endParaRPr lang="en-US" dirty="0"/>
          </a:p>
        </p:txBody>
      </p:sp>
      <p:sp>
        <p:nvSpPr>
          <p:cNvPr id="8" name="Text Placeholder 7"/>
          <p:cNvSpPr>
            <a:spLocks noGrp="1"/>
          </p:cNvSpPr>
          <p:nvPr>
            <p:ph type="body" sz="quarter" idx="15"/>
          </p:nvPr>
        </p:nvSpPr>
        <p:spPr/>
        <p:txBody>
          <a:bodyPr/>
          <a:lstStyle/>
          <a:p>
            <a:r>
              <a:rPr lang="en-US" dirty="0"/>
              <a:t>01</a:t>
            </a:r>
          </a:p>
        </p:txBody>
      </p:sp>
      <p:sp>
        <p:nvSpPr>
          <p:cNvPr id="5" name="Text Placeholder 4"/>
          <p:cNvSpPr>
            <a:spLocks noGrp="1"/>
          </p:cNvSpPr>
          <p:nvPr>
            <p:ph type="body" sz="quarter" idx="12"/>
          </p:nvPr>
        </p:nvSpPr>
        <p:spPr/>
        <p:txBody>
          <a:bodyPr/>
          <a:lstStyle/>
          <a:p>
            <a:pPr lvl="0"/>
            <a:r>
              <a:rPr lang="pl-PL" b="1" dirty="0"/>
              <a:t>Lista Kontrolna, Czy Twój Plan Biznesowy Jest Wykonalny.</a:t>
            </a:r>
            <a:endParaRPr lang="en-IE" b="1" dirty="0"/>
          </a:p>
        </p:txBody>
      </p:sp>
      <p:sp>
        <p:nvSpPr>
          <p:cNvPr id="9" name="Text Placeholder 8"/>
          <p:cNvSpPr>
            <a:spLocks noGrp="1"/>
          </p:cNvSpPr>
          <p:nvPr>
            <p:ph type="body" sz="quarter" idx="16"/>
          </p:nvPr>
        </p:nvSpPr>
        <p:spPr/>
        <p:txBody>
          <a:bodyPr/>
          <a:lstStyle/>
          <a:p>
            <a:r>
              <a:rPr lang="en-US" dirty="0"/>
              <a:t>02</a:t>
            </a:r>
          </a:p>
        </p:txBody>
      </p:sp>
      <p:sp>
        <p:nvSpPr>
          <p:cNvPr id="10" name="Text Placeholder 9"/>
          <p:cNvSpPr>
            <a:spLocks noGrp="1"/>
          </p:cNvSpPr>
          <p:nvPr>
            <p:ph type="body" sz="quarter" idx="17"/>
          </p:nvPr>
        </p:nvSpPr>
        <p:spPr/>
        <p:txBody>
          <a:bodyPr/>
          <a:lstStyle/>
          <a:p>
            <a:pPr lvl="0"/>
            <a:r>
              <a:rPr lang="pl-PL" b="1" dirty="0"/>
              <a:t>Składniki Kluczowe Dla Dobrego Biznesu.</a:t>
            </a:r>
            <a:endParaRPr lang="en-IE" b="1" dirty="0"/>
          </a:p>
        </p:txBody>
      </p:sp>
      <p:sp>
        <p:nvSpPr>
          <p:cNvPr id="11" name="Text Placeholder 10"/>
          <p:cNvSpPr>
            <a:spLocks noGrp="1"/>
          </p:cNvSpPr>
          <p:nvPr>
            <p:ph type="body" sz="quarter" idx="18"/>
          </p:nvPr>
        </p:nvSpPr>
        <p:spPr/>
        <p:txBody>
          <a:bodyPr/>
          <a:lstStyle/>
          <a:p>
            <a:r>
              <a:rPr lang="en-US" dirty="0"/>
              <a:t>03</a:t>
            </a:r>
          </a:p>
        </p:txBody>
      </p:sp>
      <p:sp>
        <p:nvSpPr>
          <p:cNvPr id="12" name="Text Placeholder 11"/>
          <p:cNvSpPr>
            <a:spLocks noGrp="1"/>
          </p:cNvSpPr>
          <p:nvPr>
            <p:ph type="body" sz="quarter" idx="19"/>
          </p:nvPr>
        </p:nvSpPr>
        <p:spPr/>
        <p:txBody>
          <a:bodyPr/>
          <a:lstStyle/>
          <a:p>
            <a:pPr lvl="0"/>
            <a:r>
              <a:rPr lang="pl-PL" b="1" dirty="0"/>
              <a:t>Czym Jest Plan Biznesowy i Do Czego Jest Ci Potrzebny.</a:t>
            </a:r>
            <a:endParaRPr lang="en-IE" b="1" dirty="0"/>
          </a:p>
        </p:txBody>
      </p:sp>
    </p:spTree>
    <p:extLst>
      <p:ext uri="{BB962C8B-B14F-4D97-AF65-F5344CB8AC3E}">
        <p14:creationId xmlns:p14="http://schemas.microsoft.com/office/powerpoint/2010/main" val="10396876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3B02581-771B-44AA-9E44-12438972C15C}"/>
              </a:ext>
            </a:extLst>
          </p:cNvPr>
          <p:cNvSpPr>
            <a:spLocks noGrp="1"/>
          </p:cNvSpPr>
          <p:nvPr>
            <p:ph type="body" sz="quarter" idx="10"/>
          </p:nvPr>
        </p:nvSpPr>
        <p:spPr>
          <a:xfrm rot="21367454">
            <a:off x="7363312" y="1011586"/>
            <a:ext cx="2629024" cy="563072"/>
          </a:xfrm>
        </p:spPr>
        <p:txBody>
          <a:bodyPr>
            <a:normAutofit fontScale="92500" lnSpcReduction="20000"/>
          </a:bodyPr>
          <a:lstStyle/>
          <a:p>
            <a:r>
              <a:rPr lang="en-GB" dirty="0"/>
              <a:t>Marketing</a:t>
            </a:r>
          </a:p>
        </p:txBody>
      </p:sp>
      <p:pic>
        <p:nvPicPr>
          <p:cNvPr id="17" name="Picture Placeholder 16">
            <a:extLst>
              <a:ext uri="{FF2B5EF4-FFF2-40B4-BE49-F238E27FC236}">
                <a16:creationId xmlns:a16="http://schemas.microsoft.com/office/drawing/2014/main" id="{C8854543-1CC1-4DE9-8100-19C6D538E1E4}"/>
              </a:ext>
            </a:extLst>
          </p:cNvPr>
          <p:cNvPicPr>
            <a:picLocks noGrp="1" noChangeAspect="1"/>
          </p:cNvPicPr>
          <p:nvPr>
            <p:ph type="pic" sz="quarter" idx="24"/>
          </p:nvPr>
        </p:nvPicPr>
        <p:blipFill>
          <a:blip r:embed="rId3"/>
          <a:srcRect t="14263" b="14263"/>
          <a:stretch>
            <a:fillRect/>
          </a:stretch>
        </p:blipFill>
        <p:spPr/>
      </p:pic>
      <p:sp>
        <p:nvSpPr>
          <p:cNvPr id="4" name="Text Placeholder 2">
            <a:extLst>
              <a:ext uri="{FF2B5EF4-FFF2-40B4-BE49-F238E27FC236}">
                <a16:creationId xmlns:a16="http://schemas.microsoft.com/office/drawing/2014/main" id="{D826988E-6AB5-49D3-8AF5-19C5C2876ECA}"/>
              </a:ext>
            </a:extLst>
          </p:cNvPr>
          <p:cNvSpPr>
            <a:spLocks noGrp="1"/>
          </p:cNvSpPr>
          <p:nvPr>
            <p:ph type="body" sz="quarter" idx="23"/>
          </p:nvPr>
        </p:nvSpPr>
        <p:spPr>
          <a:xfrm>
            <a:off x="6510049" y="2502797"/>
            <a:ext cx="5363503" cy="3576207"/>
          </a:xfrm>
        </p:spPr>
        <p:txBody>
          <a:bodyPr/>
          <a:lstStyle/>
          <a:p>
            <a:pPr algn="ctr"/>
            <a:endParaRPr lang="pl-PL" sz="2800" i="1" dirty="0"/>
          </a:p>
          <a:p>
            <a:pPr algn="ctr"/>
            <a:r>
              <a:rPr lang="pl-PL" sz="2800" i="1" dirty="0"/>
              <a:t>Ta część planu opisuje, jak zamierzasz wejść na rynek </a:t>
            </a:r>
            <a:br>
              <a:rPr lang="pl-PL" sz="2800" i="1" dirty="0"/>
            </a:br>
            <a:r>
              <a:rPr lang="pl-PL" sz="2800" i="1" dirty="0"/>
              <a:t>i konkurować z innymi. Tutaj też podsumowujesz przeprowadzone badania rynku.</a:t>
            </a:r>
            <a:endParaRPr lang="en-GB" sz="2800" i="1" dirty="0"/>
          </a:p>
        </p:txBody>
      </p:sp>
    </p:spTree>
    <p:extLst>
      <p:ext uri="{BB962C8B-B14F-4D97-AF65-F5344CB8AC3E}">
        <p14:creationId xmlns:p14="http://schemas.microsoft.com/office/powerpoint/2010/main" val="38736953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E98BF7-4903-4FE1-8529-97A3A28DBB3D}"/>
              </a:ext>
            </a:extLst>
          </p:cNvPr>
          <p:cNvSpPr>
            <a:spLocks noGrp="1"/>
          </p:cNvSpPr>
          <p:nvPr>
            <p:ph type="body" sz="quarter" idx="23"/>
          </p:nvPr>
        </p:nvSpPr>
        <p:spPr>
          <a:xfrm>
            <a:off x="446991" y="2052748"/>
            <a:ext cx="5357737" cy="4263218"/>
          </a:xfrm>
        </p:spPr>
        <p:txBody>
          <a:bodyPr/>
          <a:lstStyle/>
          <a:p>
            <a:r>
              <a:rPr lang="pl-PL" dirty="0">
                <a:solidFill>
                  <a:schemeClr val="accent4"/>
                </a:solidFill>
              </a:rPr>
              <a:t>Powinna zawierać</a:t>
            </a:r>
            <a:r>
              <a:rPr lang="en-GB" dirty="0">
                <a:solidFill>
                  <a:schemeClr val="accent4"/>
                </a:solidFill>
              </a:rPr>
              <a:t>:</a:t>
            </a:r>
          </a:p>
          <a:p>
            <a:pPr>
              <a:spcBef>
                <a:spcPts val="0"/>
              </a:spcBef>
              <a:buClr>
                <a:srgbClr val="FDB614"/>
              </a:buClr>
            </a:pPr>
            <a:r>
              <a:rPr lang="en-GB" dirty="0"/>
              <a:t>		</a:t>
            </a:r>
          </a:p>
          <a:p>
            <a:pPr marL="342900" indent="-342900">
              <a:spcBef>
                <a:spcPts val="0"/>
              </a:spcBef>
              <a:buClr>
                <a:srgbClr val="FDB614"/>
              </a:buClr>
              <a:buFont typeface="Arial" panose="020B0604020202020204" pitchFamily="34" charset="0"/>
              <a:buChar char="•"/>
            </a:pPr>
            <a:r>
              <a:rPr lang="pl-PL" dirty="0"/>
              <a:t>Kim są twoi klienci.</a:t>
            </a:r>
            <a:endParaRPr lang="en-GB" dirty="0"/>
          </a:p>
          <a:p>
            <a:pPr marL="342900" indent="-342900">
              <a:spcBef>
                <a:spcPts val="0"/>
              </a:spcBef>
              <a:buClr>
                <a:srgbClr val="FDB614"/>
              </a:buClr>
              <a:buFont typeface="Arial" panose="020B0604020202020204" pitchFamily="34" charset="0"/>
              <a:buChar char="•"/>
            </a:pPr>
            <a:r>
              <a:rPr lang="pl-PL" dirty="0"/>
              <a:t>W jaki sposób chcesz do nich dotrzeć.</a:t>
            </a:r>
            <a:endParaRPr lang="en-GB" dirty="0"/>
          </a:p>
          <a:p>
            <a:pPr marL="342900" indent="-342900">
              <a:spcBef>
                <a:spcPts val="0"/>
              </a:spcBef>
              <a:buClr>
                <a:srgbClr val="FDB614"/>
              </a:buClr>
              <a:buFont typeface="Arial" panose="020B0604020202020204" pitchFamily="34" charset="0"/>
              <a:buChar char="•"/>
            </a:pPr>
            <a:r>
              <a:rPr lang="pl-PL" dirty="0"/>
              <a:t>Najważniejsze trendy danego rynku.</a:t>
            </a:r>
            <a:endParaRPr lang="en-GB" dirty="0"/>
          </a:p>
          <a:p>
            <a:pPr marL="342900" indent="-342900">
              <a:spcBef>
                <a:spcPts val="0"/>
              </a:spcBef>
              <a:buClr>
                <a:srgbClr val="FDB614"/>
              </a:buClr>
              <a:buFont typeface="Arial" panose="020B0604020202020204" pitchFamily="34" charset="0"/>
              <a:buChar char="•"/>
            </a:pPr>
            <a:r>
              <a:rPr lang="pl-PL" dirty="0"/>
              <a:t>Omówienie konkurentów na rynku.</a:t>
            </a:r>
            <a:endParaRPr lang="en-GB" dirty="0"/>
          </a:p>
          <a:p>
            <a:pPr marL="342900" indent="-342900">
              <a:spcBef>
                <a:spcPts val="0"/>
              </a:spcBef>
              <a:buClr>
                <a:srgbClr val="FDB614"/>
              </a:buClr>
              <a:buFont typeface="Arial" panose="020B0604020202020204" pitchFamily="34" charset="0"/>
              <a:buChar char="•"/>
            </a:pPr>
            <a:r>
              <a:rPr lang="pl-PL" dirty="0"/>
              <a:t>Jak i gdzie planujesz sprzedać swoje produkty i usługi.</a:t>
            </a:r>
            <a:endParaRPr lang="en-GB" dirty="0"/>
          </a:p>
          <a:p>
            <a:pPr marL="342900" indent="-342900">
              <a:spcBef>
                <a:spcPts val="0"/>
              </a:spcBef>
              <a:buClr>
                <a:srgbClr val="FDB614"/>
              </a:buClr>
              <a:buFont typeface="Arial" panose="020B0604020202020204" pitchFamily="34" charset="0"/>
              <a:buChar char="•"/>
            </a:pPr>
            <a:r>
              <a:rPr lang="pl-PL" dirty="0"/>
              <a:t>W jaki sposób będziesz promował produkty/usługi.</a:t>
            </a:r>
            <a:endParaRPr lang="en-GB" dirty="0"/>
          </a:p>
        </p:txBody>
      </p:sp>
      <p:sp>
        <p:nvSpPr>
          <p:cNvPr id="2" name="Text Placeholder 1">
            <a:extLst>
              <a:ext uri="{FF2B5EF4-FFF2-40B4-BE49-F238E27FC236}">
                <a16:creationId xmlns:a16="http://schemas.microsoft.com/office/drawing/2014/main" id="{7305F17B-CEEF-41E3-BB85-56327D67C9CD}"/>
              </a:ext>
            </a:extLst>
          </p:cNvPr>
          <p:cNvSpPr>
            <a:spLocks noGrp="1"/>
          </p:cNvSpPr>
          <p:nvPr>
            <p:ph type="body" sz="quarter" idx="10"/>
          </p:nvPr>
        </p:nvSpPr>
        <p:spPr/>
        <p:txBody>
          <a:bodyPr>
            <a:normAutofit fontScale="77500" lnSpcReduction="20000"/>
          </a:bodyPr>
          <a:lstStyle/>
          <a:p>
            <a:r>
              <a:rPr lang="pl-PL" dirty="0"/>
              <a:t>Część Marketingowa</a:t>
            </a:r>
            <a:endParaRPr lang="en-GB" dirty="0"/>
          </a:p>
        </p:txBody>
      </p:sp>
      <p:pic>
        <p:nvPicPr>
          <p:cNvPr id="7" name="Picture Placeholder 6" descr="A group of people on a city street&#10;&#10;Description automatically generated">
            <a:extLst>
              <a:ext uri="{FF2B5EF4-FFF2-40B4-BE49-F238E27FC236}">
                <a16:creationId xmlns:a16="http://schemas.microsoft.com/office/drawing/2014/main" id="{A7C8CA87-DCDB-4BC4-B806-736CC0AF1F08}"/>
              </a:ext>
            </a:extLst>
          </p:cNvPr>
          <p:cNvPicPr>
            <a:picLocks noGrp="1" noChangeAspect="1"/>
          </p:cNvPicPr>
          <p:nvPr>
            <p:ph type="pic" sz="quarter" idx="24"/>
          </p:nvPr>
        </p:nvPicPr>
        <p:blipFill>
          <a:blip r:embed="rId3"/>
          <a:srcRect l="18928" r="18928"/>
          <a:stretch>
            <a:fillRect/>
          </a:stretch>
        </p:blipFill>
        <p:spPr/>
      </p:pic>
    </p:spTree>
    <p:extLst>
      <p:ext uri="{BB962C8B-B14F-4D97-AF65-F5344CB8AC3E}">
        <p14:creationId xmlns:p14="http://schemas.microsoft.com/office/powerpoint/2010/main" val="298408579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4ED1224-E869-4682-A461-78E326C8FA83}"/>
              </a:ext>
            </a:extLst>
          </p:cNvPr>
          <p:cNvSpPr>
            <a:spLocks noGrp="1"/>
          </p:cNvSpPr>
          <p:nvPr>
            <p:ph type="body" sz="quarter" idx="23"/>
          </p:nvPr>
        </p:nvSpPr>
        <p:spPr>
          <a:xfrm>
            <a:off x="6595567" y="2165572"/>
            <a:ext cx="5595682" cy="4061001"/>
          </a:xfrm>
        </p:spPr>
        <p:txBody>
          <a:bodyPr/>
          <a:lstStyle/>
          <a:p>
            <a:r>
              <a:rPr lang="pl-PL" dirty="0"/>
              <a:t>Ważne jest, aby twój plan biznesowy miał wsparcie w postaci badana rynku. Ta sekcja dzieli się na badania podstawowe </a:t>
            </a:r>
            <a:br>
              <a:rPr lang="pl-PL" dirty="0"/>
            </a:br>
            <a:r>
              <a:rPr lang="pl-PL" dirty="0"/>
              <a:t>i wtórne.</a:t>
            </a:r>
            <a:endParaRPr lang="en-GB" dirty="0"/>
          </a:p>
          <a:p>
            <a:r>
              <a:rPr lang="pl-PL" b="1" dirty="0">
                <a:solidFill>
                  <a:schemeClr val="accent4"/>
                </a:solidFill>
              </a:rPr>
              <a:t>Badanie Podstawowe </a:t>
            </a:r>
            <a:r>
              <a:rPr lang="pl-PL" dirty="0"/>
              <a:t>przeprowadza się osobiście, korzystając z metod jak mystery shopping, zaglądając do konkurencji oraz rozmawiając z klientami.</a:t>
            </a:r>
            <a:endParaRPr lang="en-GB" dirty="0"/>
          </a:p>
          <a:p>
            <a:r>
              <a:rPr lang="pl-PL" b="1" dirty="0">
                <a:solidFill>
                  <a:schemeClr val="accent4"/>
                </a:solidFill>
              </a:rPr>
              <a:t>Badanie wtórne </a:t>
            </a:r>
            <a:r>
              <a:rPr lang="pl-PL" dirty="0"/>
              <a:t>opiera się na badaniach już przeprowadzonych i ogólnie dostępnych, takich jak rządowe statystyki czy raporty z rynku.</a:t>
            </a:r>
            <a:endParaRPr lang="en-GB" dirty="0"/>
          </a:p>
        </p:txBody>
      </p:sp>
      <p:sp>
        <p:nvSpPr>
          <p:cNvPr id="3" name="Text Placeholder 2">
            <a:extLst>
              <a:ext uri="{FF2B5EF4-FFF2-40B4-BE49-F238E27FC236}">
                <a16:creationId xmlns:a16="http://schemas.microsoft.com/office/drawing/2014/main" id="{FC0DDFDE-AD4E-4FCA-AE87-7E2BC37FEA82}"/>
              </a:ext>
            </a:extLst>
          </p:cNvPr>
          <p:cNvSpPr>
            <a:spLocks noGrp="1"/>
          </p:cNvSpPr>
          <p:nvPr>
            <p:ph type="body" sz="quarter" idx="10"/>
          </p:nvPr>
        </p:nvSpPr>
        <p:spPr/>
        <p:txBody>
          <a:bodyPr>
            <a:normAutofit/>
          </a:bodyPr>
          <a:lstStyle/>
          <a:p>
            <a:r>
              <a:rPr lang="pl-PL" dirty="0"/>
              <a:t>Badanie Rynku</a:t>
            </a:r>
            <a:endParaRPr lang="en-GB" dirty="0"/>
          </a:p>
        </p:txBody>
      </p:sp>
      <p:pic>
        <p:nvPicPr>
          <p:cNvPr id="6" name="Picture Placeholder 5" descr="A small dog playing with a toy&#10;&#10;Description automatically generated">
            <a:extLst>
              <a:ext uri="{FF2B5EF4-FFF2-40B4-BE49-F238E27FC236}">
                <a16:creationId xmlns:a16="http://schemas.microsoft.com/office/drawing/2014/main" id="{18405A51-4A23-4838-888E-DA8469F2A183}"/>
              </a:ext>
            </a:extLst>
          </p:cNvPr>
          <p:cNvPicPr>
            <a:picLocks noGrp="1" noChangeAspect="1"/>
          </p:cNvPicPr>
          <p:nvPr>
            <p:ph type="pic" sz="quarter" idx="24"/>
          </p:nvPr>
        </p:nvPicPr>
        <p:blipFill rotWithShape="1">
          <a:blip r:embed="rId3"/>
          <a:srcRect t="14249" b="14249"/>
          <a:stretch/>
        </p:blipFill>
        <p:spPr/>
      </p:pic>
    </p:spTree>
    <p:extLst>
      <p:ext uri="{BB962C8B-B14F-4D97-AF65-F5344CB8AC3E}">
        <p14:creationId xmlns:p14="http://schemas.microsoft.com/office/powerpoint/2010/main" val="231997496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E98BF7-4903-4FE1-8529-97A3A28DBB3D}"/>
              </a:ext>
            </a:extLst>
          </p:cNvPr>
          <p:cNvSpPr>
            <a:spLocks noGrp="1"/>
          </p:cNvSpPr>
          <p:nvPr>
            <p:ph type="body" sz="quarter" idx="23"/>
          </p:nvPr>
        </p:nvSpPr>
        <p:spPr>
          <a:xfrm>
            <a:off x="549856" y="3608809"/>
            <a:ext cx="8880747" cy="1580131"/>
          </a:xfrm>
        </p:spPr>
        <p:txBody>
          <a:bodyPr/>
          <a:lstStyle/>
          <a:p>
            <a:pPr marL="0" indent="0">
              <a:buNone/>
            </a:pPr>
            <a:r>
              <a:rPr lang="pl-PL" dirty="0"/>
              <a:t>Warto określić, kim są twoi klienci. Kiedy uda ci się określić jakich klientów szukasz na rynku, możliwe jest podzielenie tego rynku na mniejsze części. Nazywamy to </a:t>
            </a:r>
            <a:br>
              <a:rPr lang="pl-PL" dirty="0"/>
            </a:br>
            <a:r>
              <a:rPr lang="pl-PL" b="1" dirty="0">
                <a:solidFill>
                  <a:schemeClr val="accent4"/>
                </a:solidFill>
              </a:rPr>
              <a:t>segmentacją rynku.</a:t>
            </a:r>
            <a:endParaRPr lang="en-GB" b="1" dirty="0">
              <a:solidFill>
                <a:schemeClr val="accent4"/>
              </a:solidFill>
            </a:endParaRPr>
          </a:p>
          <a:p>
            <a:pPr marL="0" indent="0">
              <a:buNone/>
            </a:pPr>
            <a:r>
              <a:rPr lang="pl-PL" dirty="0"/>
              <a:t>Rynki konsumenckie zwykle są posegmentowane przez czynniki demograficzne, takie jak wiek czy płeć, lub społeczne, takie jak styl życia. Rynki komercyjne dzieli się ze względu na typ biznesu, sektory czy liczbę pracowników.</a:t>
            </a:r>
            <a:endParaRPr lang="en-GB" dirty="0"/>
          </a:p>
        </p:txBody>
      </p:sp>
      <p:sp>
        <p:nvSpPr>
          <p:cNvPr id="2" name="Text Placeholder 1">
            <a:extLst>
              <a:ext uri="{FF2B5EF4-FFF2-40B4-BE49-F238E27FC236}">
                <a16:creationId xmlns:a16="http://schemas.microsoft.com/office/drawing/2014/main" id="{7305F17B-CEEF-41E3-BB85-56327D67C9CD}"/>
              </a:ext>
            </a:extLst>
          </p:cNvPr>
          <p:cNvSpPr>
            <a:spLocks noGrp="1"/>
          </p:cNvSpPr>
          <p:nvPr>
            <p:ph type="body" sz="quarter" idx="10"/>
          </p:nvPr>
        </p:nvSpPr>
        <p:spPr>
          <a:xfrm rot="285998">
            <a:off x="1174966" y="2136503"/>
            <a:ext cx="3912108" cy="740787"/>
          </a:xfrm>
        </p:spPr>
        <p:txBody>
          <a:bodyPr/>
          <a:lstStyle/>
          <a:p>
            <a:r>
              <a:rPr lang="pl-PL" dirty="0"/>
              <a:t>Klienci</a:t>
            </a:r>
            <a:endParaRPr lang="en-GB" dirty="0"/>
          </a:p>
        </p:txBody>
      </p:sp>
      <p:pic>
        <p:nvPicPr>
          <p:cNvPr id="10" name="Picture Placeholder 9" descr="A close up of a device&#10;&#10;Description automatically generated">
            <a:extLst>
              <a:ext uri="{FF2B5EF4-FFF2-40B4-BE49-F238E27FC236}">
                <a16:creationId xmlns:a16="http://schemas.microsoft.com/office/drawing/2014/main" id="{68F2787D-177C-4A0C-A51B-D1C99D4654DE}"/>
              </a:ext>
            </a:extLst>
          </p:cNvPr>
          <p:cNvPicPr>
            <a:picLocks noGrp="1" noChangeAspect="1"/>
          </p:cNvPicPr>
          <p:nvPr>
            <p:ph type="pic" sz="quarter" idx="26"/>
          </p:nvPr>
        </p:nvPicPr>
        <p:blipFill>
          <a:blip r:embed="rId3"/>
          <a:srcRect t="28753" b="28753"/>
          <a:stretch>
            <a:fillRect/>
          </a:stretch>
        </p:blipFill>
        <p:spPr/>
      </p:pic>
    </p:spTree>
    <p:extLst>
      <p:ext uri="{BB962C8B-B14F-4D97-AF65-F5344CB8AC3E}">
        <p14:creationId xmlns:p14="http://schemas.microsoft.com/office/powerpoint/2010/main" val="351006788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E98BF7-4903-4FE1-8529-97A3A28DBB3D}"/>
              </a:ext>
            </a:extLst>
          </p:cNvPr>
          <p:cNvSpPr>
            <a:spLocks noGrp="1"/>
          </p:cNvSpPr>
          <p:nvPr>
            <p:ph type="body" sz="quarter" idx="23"/>
          </p:nvPr>
        </p:nvSpPr>
        <p:spPr>
          <a:xfrm>
            <a:off x="221226" y="1828800"/>
            <a:ext cx="5980791" cy="4284949"/>
          </a:xfrm>
        </p:spPr>
        <p:txBody>
          <a:bodyPr/>
          <a:lstStyle/>
          <a:p>
            <a:r>
              <a:rPr lang="pl-PL" b="1" dirty="0">
                <a:solidFill>
                  <a:schemeClr val="accent4"/>
                </a:solidFill>
              </a:rPr>
              <a:t>Aktywność</a:t>
            </a:r>
            <a:r>
              <a:rPr lang="en-GB" b="1" dirty="0">
                <a:solidFill>
                  <a:schemeClr val="accent4"/>
                </a:solidFill>
              </a:rPr>
              <a:t> </a:t>
            </a:r>
            <a:r>
              <a:rPr lang="pl-PL" b="1" dirty="0">
                <a:solidFill>
                  <a:schemeClr val="accent4"/>
                </a:solidFill>
              </a:rPr>
              <a:t> -</a:t>
            </a:r>
            <a:r>
              <a:rPr lang="en-GB" b="1" dirty="0">
                <a:solidFill>
                  <a:schemeClr val="accent4"/>
                </a:solidFill>
              </a:rPr>
              <a:t> </a:t>
            </a:r>
            <a:r>
              <a:rPr lang="pl-PL" dirty="0"/>
              <a:t>Zastanów się co możesz zaoferować klientom:</a:t>
            </a:r>
            <a:endParaRPr lang="en-GB" dirty="0"/>
          </a:p>
          <a:p>
            <a:pPr marL="342900" indent="-342900">
              <a:buClr>
                <a:srgbClr val="FFC000"/>
              </a:buClr>
              <a:buFont typeface="Arial" panose="020B0604020202020204" pitchFamily="34" charset="0"/>
              <a:buChar char="•"/>
            </a:pPr>
            <a:r>
              <a:rPr lang="pl-PL" dirty="0"/>
              <a:t>Fani Gry o Tron chcący odwiedzić lokację, </a:t>
            </a:r>
            <a:br>
              <a:rPr lang="pl-PL" dirty="0"/>
            </a:br>
            <a:r>
              <a:rPr lang="pl-PL" dirty="0"/>
              <a:t>w których kręcono serial.</a:t>
            </a:r>
            <a:endParaRPr lang="en-GB" dirty="0"/>
          </a:p>
          <a:p>
            <a:pPr marL="342900" indent="-342900">
              <a:buClr>
                <a:srgbClr val="FFC000"/>
              </a:buClr>
              <a:buFont typeface="Arial" panose="020B0604020202020204" pitchFamily="34" charset="0"/>
              <a:buChar char="•"/>
            </a:pPr>
            <a:r>
              <a:rPr lang="pl-PL" dirty="0"/>
              <a:t>Fani cosplay-u</a:t>
            </a:r>
            <a:endParaRPr lang="en-GB" dirty="0"/>
          </a:p>
          <a:p>
            <a:pPr marL="342900" indent="-342900">
              <a:buClr>
                <a:srgbClr val="FFC000"/>
              </a:buClr>
              <a:buFont typeface="Arial" panose="020B0604020202020204" pitchFamily="34" charset="0"/>
              <a:buChar char="•"/>
            </a:pPr>
            <a:r>
              <a:rPr lang="pl-PL" dirty="0" err="1"/>
              <a:t>Influencerzy</a:t>
            </a:r>
            <a:r>
              <a:rPr lang="pl-PL" dirty="0"/>
              <a:t> mediów społecznościowych</a:t>
            </a:r>
            <a:endParaRPr lang="en-GB" dirty="0"/>
          </a:p>
          <a:p>
            <a:pPr marL="342900" indent="-342900">
              <a:buClr>
                <a:srgbClr val="FFC000"/>
              </a:buClr>
              <a:buFont typeface="Arial" panose="020B0604020202020204" pitchFamily="34" charset="0"/>
              <a:buChar char="•"/>
            </a:pPr>
            <a:endParaRPr lang="en-GB" dirty="0"/>
          </a:p>
          <a:p>
            <a:pPr>
              <a:buClr>
                <a:srgbClr val="FFC000"/>
              </a:buClr>
            </a:pPr>
            <a:r>
              <a:rPr lang="pl-PL" b="1" dirty="0">
                <a:solidFill>
                  <a:schemeClr val="accent4"/>
                </a:solidFill>
              </a:rPr>
              <a:t>Działanie</a:t>
            </a:r>
            <a:r>
              <a:rPr lang="en-GB" b="1" dirty="0">
                <a:solidFill>
                  <a:schemeClr val="accent4"/>
                </a:solidFill>
              </a:rPr>
              <a:t>: </a:t>
            </a:r>
            <a:r>
              <a:rPr lang="pl-PL" dirty="0"/>
              <a:t>W ramach dyskusji w grupie, określenie trzech cech szczególnych dla każdej </a:t>
            </a:r>
            <a:br>
              <a:rPr lang="pl-PL" dirty="0"/>
            </a:br>
            <a:r>
              <a:rPr lang="pl-PL" dirty="0"/>
              <a:t>z grup i jak można im zareklamować swoje usługi.</a:t>
            </a:r>
            <a:endParaRPr lang="en-GB" dirty="0"/>
          </a:p>
          <a:p>
            <a:pPr marL="342900" indent="-342900">
              <a:buClr>
                <a:srgbClr val="FFC000"/>
              </a:buClr>
              <a:buFont typeface="Arial" panose="020B0604020202020204" pitchFamily="34" charset="0"/>
              <a:buChar char="•"/>
            </a:pPr>
            <a:endParaRPr lang="en-GB" dirty="0"/>
          </a:p>
          <a:p>
            <a:pPr marL="342900" indent="-342900">
              <a:buClr>
                <a:srgbClr val="FFC000"/>
              </a:buClr>
              <a:buFont typeface="Arial" panose="020B0604020202020204" pitchFamily="34" charset="0"/>
              <a:buChar char="•"/>
            </a:pPr>
            <a:endParaRPr lang="en-GB" dirty="0"/>
          </a:p>
          <a:p>
            <a:endParaRPr lang="en-GB" dirty="0"/>
          </a:p>
          <a:p>
            <a:endParaRPr lang="en-GB" dirty="0"/>
          </a:p>
          <a:p>
            <a:endParaRPr lang="en-GB" dirty="0"/>
          </a:p>
          <a:p>
            <a:endParaRPr lang="en-GB" dirty="0"/>
          </a:p>
          <a:p>
            <a:endParaRPr lang="en-GB" dirty="0"/>
          </a:p>
          <a:p>
            <a:pPr marL="0" indent="0">
              <a:buNone/>
            </a:pPr>
            <a:endParaRPr lang="en-GB" dirty="0"/>
          </a:p>
        </p:txBody>
      </p:sp>
      <p:sp>
        <p:nvSpPr>
          <p:cNvPr id="2" name="Text Placeholder 1">
            <a:extLst>
              <a:ext uri="{FF2B5EF4-FFF2-40B4-BE49-F238E27FC236}">
                <a16:creationId xmlns:a16="http://schemas.microsoft.com/office/drawing/2014/main" id="{7305F17B-CEEF-41E3-BB85-56327D67C9CD}"/>
              </a:ext>
            </a:extLst>
          </p:cNvPr>
          <p:cNvSpPr>
            <a:spLocks noGrp="1"/>
          </p:cNvSpPr>
          <p:nvPr>
            <p:ph type="body" sz="quarter" idx="10"/>
          </p:nvPr>
        </p:nvSpPr>
        <p:spPr>
          <a:xfrm rot="256793">
            <a:off x="592447" y="800695"/>
            <a:ext cx="3912108" cy="743199"/>
          </a:xfrm>
        </p:spPr>
        <p:txBody>
          <a:bodyPr>
            <a:normAutofit fontScale="77500" lnSpcReduction="20000"/>
          </a:bodyPr>
          <a:lstStyle/>
          <a:p>
            <a:r>
              <a:rPr lang="pl-PL" dirty="0"/>
              <a:t>Klienci z Pop Kultury</a:t>
            </a:r>
            <a:endParaRPr lang="en-GB" dirty="0"/>
          </a:p>
        </p:txBody>
      </p:sp>
      <p:pic>
        <p:nvPicPr>
          <p:cNvPr id="11" name="Picture Placeholder 10" descr="A group of people that are standing in the snow&#10;&#10;Description automatically generated">
            <a:extLst>
              <a:ext uri="{FF2B5EF4-FFF2-40B4-BE49-F238E27FC236}">
                <a16:creationId xmlns:a16="http://schemas.microsoft.com/office/drawing/2014/main" id="{202B24D6-7A8F-4F7E-8427-EF1A3879E609}"/>
              </a:ext>
            </a:extLst>
          </p:cNvPr>
          <p:cNvPicPr>
            <a:picLocks noGrp="1" noChangeAspect="1"/>
          </p:cNvPicPr>
          <p:nvPr>
            <p:ph type="pic" sz="quarter" idx="24"/>
          </p:nvPr>
        </p:nvPicPr>
        <p:blipFill>
          <a:blip r:embed="rId3"/>
          <a:srcRect t="9771" b="9771"/>
          <a:stretch>
            <a:fillRect/>
          </a:stretch>
        </p:blipFill>
        <p:spPr/>
      </p:pic>
      <p:grpSp>
        <p:nvGrpSpPr>
          <p:cNvPr id="5" name="Google Shape;518;p39">
            <a:extLst>
              <a:ext uri="{FF2B5EF4-FFF2-40B4-BE49-F238E27FC236}">
                <a16:creationId xmlns:a16="http://schemas.microsoft.com/office/drawing/2014/main" id="{25A1F8C3-72D8-4CA9-AC98-F3D6FF30F8D6}"/>
              </a:ext>
            </a:extLst>
          </p:cNvPr>
          <p:cNvGrpSpPr/>
          <p:nvPr/>
        </p:nvGrpSpPr>
        <p:grpSpPr>
          <a:xfrm>
            <a:off x="784342" y="4469292"/>
            <a:ext cx="366458" cy="366437"/>
            <a:chOff x="1923675" y="1633650"/>
            <a:chExt cx="436000" cy="435975"/>
          </a:xfrm>
        </p:grpSpPr>
        <p:sp>
          <p:nvSpPr>
            <p:cNvPr id="6" name="Google Shape;519;p39">
              <a:extLst>
                <a:ext uri="{FF2B5EF4-FFF2-40B4-BE49-F238E27FC236}">
                  <a16:creationId xmlns:a16="http://schemas.microsoft.com/office/drawing/2014/main" id="{945B672B-BDB8-4286-99F1-378226473E87}"/>
                </a:ext>
              </a:extLst>
            </p:cNvPr>
            <p:cNvSpPr/>
            <p:nvPr/>
          </p:nvSpPr>
          <p:spPr>
            <a:xfrm>
              <a:off x="2209250" y="1633650"/>
              <a:ext cx="150425" cy="150425"/>
            </a:xfrm>
            <a:custGeom>
              <a:avLst/>
              <a:gdLst/>
              <a:ahLst/>
              <a:cxnLst/>
              <a:rect l="l" t="t" r="r" b="b"/>
              <a:pathLst>
                <a:path w="6017" h="6017" fill="none" extrusionOk="0">
                  <a:moveTo>
                    <a:pt x="5846" y="3605"/>
                  </a:moveTo>
                  <a:lnTo>
                    <a:pt x="2412" y="171"/>
                  </a:lnTo>
                  <a:lnTo>
                    <a:pt x="2412" y="171"/>
                  </a:lnTo>
                  <a:lnTo>
                    <a:pt x="2314" y="98"/>
                  </a:lnTo>
                  <a:lnTo>
                    <a:pt x="2217" y="49"/>
                  </a:lnTo>
                  <a:lnTo>
                    <a:pt x="2095" y="25"/>
                  </a:lnTo>
                  <a:lnTo>
                    <a:pt x="1997" y="1"/>
                  </a:lnTo>
                  <a:lnTo>
                    <a:pt x="1876" y="25"/>
                  </a:lnTo>
                  <a:lnTo>
                    <a:pt x="1778" y="49"/>
                  </a:lnTo>
                  <a:lnTo>
                    <a:pt x="1681" y="98"/>
                  </a:lnTo>
                  <a:lnTo>
                    <a:pt x="1583" y="171"/>
                  </a:lnTo>
                  <a:lnTo>
                    <a:pt x="0" y="1778"/>
                  </a:lnTo>
                  <a:lnTo>
                    <a:pt x="4238" y="6016"/>
                  </a:lnTo>
                  <a:lnTo>
                    <a:pt x="5846" y="4433"/>
                  </a:lnTo>
                  <a:lnTo>
                    <a:pt x="5846" y="4433"/>
                  </a:lnTo>
                  <a:lnTo>
                    <a:pt x="5919" y="4336"/>
                  </a:lnTo>
                  <a:lnTo>
                    <a:pt x="5967" y="4238"/>
                  </a:lnTo>
                  <a:lnTo>
                    <a:pt x="5992" y="4141"/>
                  </a:lnTo>
                  <a:lnTo>
                    <a:pt x="6016" y="4019"/>
                  </a:lnTo>
                  <a:lnTo>
                    <a:pt x="5992" y="3922"/>
                  </a:lnTo>
                  <a:lnTo>
                    <a:pt x="5967" y="3800"/>
                  </a:lnTo>
                  <a:lnTo>
                    <a:pt x="5919" y="3703"/>
                  </a:lnTo>
                  <a:lnTo>
                    <a:pt x="5846" y="3605"/>
                  </a:lnTo>
                  <a:lnTo>
                    <a:pt x="5846" y="3605"/>
                  </a:lnTo>
                  <a:close/>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 name="Google Shape;520;p39">
              <a:extLst>
                <a:ext uri="{FF2B5EF4-FFF2-40B4-BE49-F238E27FC236}">
                  <a16:creationId xmlns:a16="http://schemas.microsoft.com/office/drawing/2014/main" id="{0C93F17F-710C-4483-839F-15E61889609B}"/>
                </a:ext>
              </a:extLst>
            </p:cNvPr>
            <p:cNvSpPr/>
            <p:nvPr/>
          </p:nvSpPr>
          <p:spPr>
            <a:xfrm>
              <a:off x="2019900" y="1757250"/>
              <a:ext cx="261825" cy="261850"/>
            </a:xfrm>
            <a:custGeom>
              <a:avLst/>
              <a:gdLst/>
              <a:ahLst/>
              <a:cxnLst/>
              <a:rect l="l" t="t" r="r" b="b"/>
              <a:pathLst>
                <a:path w="10473" h="10474" fill="none" extrusionOk="0">
                  <a:moveTo>
                    <a:pt x="10473" y="1"/>
                  </a:moveTo>
                  <a:lnTo>
                    <a:pt x="0" y="10473"/>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Google Shape;521;p39">
              <a:extLst>
                <a:ext uri="{FF2B5EF4-FFF2-40B4-BE49-F238E27FC236}">
                  <a16:creationId xmlns:a16="http://schemas.microsoft.com/office/drawing/2014/main" id="{629A2555-5D29-451B-8F41-5C09370B9189}"/>
                </a:ext>
              </a:extLst>
            </p:cNvPr>
            <p:cNvSpPr/>
            <p:nvPr/>
          </p:nvSpPr>
          <p:spPr>
            <a:xfrm>
              <a:off x="1923675" y="1681150"/>
              <a:ext cx="388500" cy="388475"/>
            </a:xfrm>
            <a:custGeom>
              <a:avLst/>
              <a:gdLst/>
              <a:ahLst/>
              <a:cxnLst/>
              <a:rect l="l" t="t" r="r" b="b"/>
              <a:pathLst>
                <a:path w="15540" h="15539" fill="none" extrusionOk="0">
                  <a:moveTo>
                    <a:pt x="11277" y="0"/>
                  </a:moveTo>
                  <a:lnTo>
                    <a:pt x="756" y="10546"/>
                  </a:lnTo>
                  <a:lnTo>
                    <a:pt x="756" y="10546"/>
                  </a:lnTo>
                  <a:lnTo>
                    <a:pt x="683" y="10619"/>
                  </a:lnTo>
                  <a:lnTo>
                    <a:pt x="634" y="10692"/>
                  </a:lnTo>
                  <a:lnTo>
                    <a:pt x="610" y="10765"/>
                  </a:lnTo>
                  <a:lnTo>
                    <a:pt x="585" y="10863"/>
                  </a:lnTo>
                  <a:lnTo>
                    <a:pt x="1" y="14881"/>
                  </a:lnTo>
                  <a:lnTo>
                    <a:pt x="1" y="14881"/>
                  </a:lnTo>
                  <a:lnTo>
                    <a:pt x="1" y="15003"/>
                  </a:lnTo>
                  <a:lnTo>
                    <a:pt x="25" y="15149"/>
                  </a:lnTo>
                  <a:lnTo>
                    <a:pt x="98" y="15271"/>
                  </a:lnTo>
                  <a:lnTo>
                    <a:pt x="171" y="15368"/>
                  </a:lnTo>
                  <a:lnTo>
                    <a:pt x="171" y="15368"/>
                  </a:lnTo>
                  <a:lnTo>
                    <a:pt x="269" y="15441"/>
                  </a:lnTo>
                  <a:lnTo>
                    <a:pt x="366" y="15490"/>
                  </a:lnTo>
                  <a:lnTo>
                    <a:pt x="464" y="15514"/>
                  </a:lnTo>
                  <a:lnTo>
                    <a:pt x="585" y="15539"/>
                  </a:lnTo>
                  <a:lnTo>
                    <a:pt x="585" y="15539"/>
                  </a:lnTo>
                  <a:lnTo>
                    <a:pt x="659" y="15539"/>
                  </a:lnTo>
                  <a:lnTo>
                    <a:pt x="4677" y="14954"/>
                  </a:lnTo>
                  <a:lnTo>
                    <a:pt x="4677" y="14954"/>
                  </a:lnTo>
                  <a:lnTo>
                    <a:pt x="4848" y="14905"/>
                  </a:lnTo>
                  <a:lnTo>
                    <a:pt x="4921" y="14857"/>
                  </a:lnTo>
                  <a:lnTo>
                    <a:pt x="4994" y="14784"/>
                  </a:lnTo>
                  <a:lnTo>
                    <a:pt x="15539" y="426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 name="Google Shape;522;p39">
              <a:extLst>
                <a:ext uri="{FF2B5EF4-FFF2-40B4-BE49-F238E27FC236}">
                  <a16:creationId xmlns:a16="http://schemas.microsoft.com/office/drawing/2014/main" id="{532355DD-742E-41E5-A0EC-97400CC330F4}"/>
                </a:ext>
              </a:extLst>
            </p:cNvPr>
            <p:cNvSpPr/>
            <p:nvPr/>
          </p:nvSpPr>
          <p:spPr>
            <a:xfrm>
              <a:off x="1974225" y="1711575"/>
              <a:ext cx="261825" cy="261850"/>
            </a:xfrm>
            <a:custGeom>
              <a:avLst/>
              <a:gdLst/>
              <a:ahLst/>
              <a:cxnLst/>
              <a:rect l="l" t="t" r="r" b="b"/>
              <a:pathLst>
                <a:path w="10473" h="10474" fill="none" extrusionOk="0">
                  <a:moveTo>
                    <a:pt x="0" y="10474"/>
                  </a:moveTo>
                  <a:lnTo>
                    <a:pt x="1047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523;p39">
              <a:extLst>
                <a:ext uri="{FF2B5EF4-FFF2-40B4-BE49-F238E27FC236}">
                  <a16:creationId xmlns:a16="http://schemas.microsoft.com/office/drawing/2014/main" id="{B19D8BC2-B625-4495-A200-7FDFB0FBAE1F}"/>
                </a:ext>
              </a:extLst>
            </p:cNvPr>
            <p:cNvSpPr/>
            <p:nvPr/>
          </p:nvSpPr>
          <p:spPr>
            <a:xfrm>
              <a:off x="1934650" y="2014200"/>
              <a:ext cx="44475" cy="44475"/>
            </a:xfrm>
            <a:custGeom>
              <a:avLst/>
              <a:gdLst/>
              <a:ahLst/>
              <a:cxnLst/>
              <a:rect l="l" t="t" r="r" b="b"/>
              <a:pathLst>
                <a:path w="1779" h="1779" fill="none" extrusionOk="0">
                  <a:moveTo>
                    <a:pt x="1778" y="1778"/>
                  </a:moveTo>
                  <a:lnTo>
                    <a:pt x="0"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524;p39">
              <a:extLst>
                <a:ext uri="{FF2B5EF4-FFF2-40B4-BE49-F238E27FC236}">
                  <a16:creationId xmlns:a16="http://schemas.microsoft.com/office/drawing/2014/main" id="{72B6D21E-31BA-4AA0-BF21-A47382C9148A}"/>
                </a:ext>
              </a:extLst>
            </p:cNvPr>
            <p:cNvSpPr/>
            <p:nvPr/>
          </p:nvSpPr>
          <p:spPr>
            <a:xfrm>
              <a:off x="1944375" y="1947225"/>
              <a:ext cx="101725" cy="101700"/>
            </a:xfrm>
            <a:custGeom>
              <a:avLst/>
              <a:gdLst/>
              <a:ahLst/>
              <a:cxnLst/>
              <a:rect l="l" t="t" r="r" b="b"/>
              <a:pathLst>
                <a:path w="4069" h="4068" fill="none" extrusionOk="0">
                  <a:moveTo>
                    <a:pt x="1" y="49"/>
                  </a:moveTo>
                  <a:lnTo>
                    <a:pt x="1" y="49"/>
                  </a:lnTo>
                  <a:lnTo>
                    <a:pt x="25" y="0"/>
                  </a:lnTo>
                  <a:lnTo>
                    <a:pt x="25" y="0"/>
                  </a:lnTo>
                  <a:lnTo>
                    <a:pt x="4068" y="4043"/>
                  </a:lnTo>
                  <a:lnTo>
                    <a:pt x="4068" y="4043"/>
                  </a:lnTo>
                  <a:lnTo>
                    <a:pt x="4068" y="4043"/>
                  </a:lnTo>
                  <a:lnTo>
                    <a:pt x="4020" y="4068"/>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91603987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0268093-6B4F-40F8-B0C7-3FE62DEF6423}"/>
              </a:ext>
            </a:extLst>
          </p:cNvPr>
          <p:cNvSpPr>
            <a:spLocks noGrp="1"/>
          </p:cNvSpPr>
          <p:nvPr>
            <p:ph type="body" sz="quarter" idx="10"/>
          </p:nvPr>
        </p:nvSpPr>
        <p:spPr/>
        <p:txBody>
          <a:bodyPr>
            <a:normAutofit fontScale="77500" lnSpcReduction="20000"/>
          </a:bodyPr>
          <a:lstStyle/>
          <a:p>
            <a:r>
              <a:rPr lang="pl-PL" dirty="0"/>
              <a:t>Doświadczenia Wspierane mediami</a:t>
            </a:r>
            <a:endParaRPr lang="en-GB" dirty="0"/>
          </a:p>
        </p:txBody>
      </p:sp>
      <p:pic>
        <p:nvPicPr>
          <p:cNvPr id="8" name="Picture 7">
            <a:hlinkClick r:id="rId2"/>
            <a:extLst>
              <a:ext uri="{FF2B5EF4-FFF2-40B4-BE49-F238E27FC236}">
                <a16:creationId xmlns:a16="http://schemas.microsoft.com/office/drawing/2014/main" id="{04BA90E1-A760-43A4-9B29-4FD6D9588BED}"/>
              </a:ext>
            </a:extLst>
          </p:cNvPr>
          <p:cNvPicPr>
            <a:picLocks noChangeAspect="1"/>
          </p:cNvPicPr>
          <p:nvPr/>
        </p:nvPicPr>
        <p:blipFill>
          <a:blip r:embed="rId3"/>
          <a:stretch>
            <a:fillRect/>
          </a:stretch>
        </p:blipFill>
        <p:spPr>
          <a:xfrm>
            <a:off x="5675220" y="2129063"/>
            <a:ext cx="6373773" cy="3568465"/>
          </a:xfrm>
          <a:prstGeom prst="rect">
            <a:avLst/>
          </a:prstGeom>
        </p:spPr>
      </p:pic>
      <p:sp>
        <p:nvSpPr>
          <p:cNvPr id="10" name="Rectangle 9">
            <a:extLst>
              <a:ext uri="{FF2B5EF4-FFF2-40B4-BE49-F238E27FC236}">
                <a16:creationId xmlns:a16="http://schemas.microsoft.com/office/drawing/2014/main" id="{82AADA89-D6BA-4CAF-8840-4CEBB90C6F59}"/>
              </a:ext>
            </a:extLst>
          </p:cNvPr>
          <p:cNvSpPr/>
          <p:nvPr/>
        </p:nvSpPr>
        <p:spPr>
          <a:xfrm>
            <a:off x="271235" y="2129063"/>
            <a:ext cx="5580925" cy="4154984"/>
          </a:xfrm>
          <a:prstGeom prst="rect">
            <a:avLst/>
          </a:prstGeom>
        </p:spPr>
        <p:txBody>
          <a:bodyPr wrap="square">
            <a:spAutoFit/>
          </a:bodyPr>
          <a:lstStyle/>
          <a:p>
            <a:r>
              <a:rPr lang="pl-PL" sz="2400" dirty="0"/>
              <a:t>Turystyka związana z Grą o Tron stała się dużą zaletą dla Irlandii Północnej, wielu przedsiębiorców stworzyło wokół niej swoje biznesy oparte na pop kulturze.</a:t>
            </a:r>
            <a:endParaRPr lang="en-GB" sz="2400" dirty="0"/>
          </a:p>
          <a:p>
            <a:endParaRPr lang="en-GB" sz="2400" dirty="0"/>
          </a:p>
          <a:p>
            <a:r>
              <a:rPr lang="pl-PL" sz="2400" dirty="0"/>
              <a:t>Na poniższym filmie właściciel mieszczącego się w </a:t>
            </a:r>
            <a:r>
              <a:rPr lang="pl-PL" sz="2400" dirty="0" err="1"/>
              <a:t>Winterfell</a:t>
            </a:r>
            <a:r>
              <a:rPr lang="pl-PL" sz="2400" dirty="0"/>
              <a:t>, </a:t>
            </a:r>
            <a:r>
              <a:rPr lang="en-GB" sz="2400" dirty="0" err="1"/>
              <a:t>Clearsky</a:t>
            </a:r>
            <a:r>
              <a:rPr lang="en-GB" sz="2400" dirty="0"/>
              <a:t> Adventure Centre</a:t>
            </a:r>
            <a:r>
              <a:rPr lang="pl-PL" sz="2400" dirty="0"/>
              <a:t> pokazują, w jaki sposób tworzą swoje wycieczki.</a:t>
            </a:r>
            <a:endParaRPr lang="en-GB" sz="2400" dirty="0"/>
          </a:p>
          <a:p>
            <a:endParaRPr lang="en-GB" sz="2400" dirty="0"/>
          </a:p>
          <a:p>
            <a:r>
              <a:rPr lang="en-GB" sz="2400" dirty="0">
                <a:hlinkClick r:id="rId2"/>
              </a:rPr>
              <a:t>YouTube Video case study</a:t>
            </a:r>
            <a:endParaRPr lang="en-GB" sz="2400" dirty="0"/>
          </a:p>
        </p:txBody>
      </p:sp>
    </p:spTree>
    <p:extLst>
      <p:ext uri="{BB962C8B-B14F-4D97-AF65-F5344CB8AC3E}">
        <p14:creationId xmlns:p14="http://schemas.microsoft.com/office/powerpoint/2010/main" val="24658388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4ED1224-E869-4682-A461-78E326C8FA83}"/>
              </a:ext>
            </a:extLst>
          </p:cNvPr>
          <p:cNvSpPr>
            <a:spLocks noGrp="1"/>
          </p:cNvSpPr>
          <p:nvPr>
            <p:ph type="body" sz="quarter" idx="23"/>
          </p:nvPr>
        </p:nvSpPr>
        <p:spPr>
          <a:xfrm>
            <a:off x="246069" y="2071423"/>
            <a:ext cx="5367644" cy="4061001"/>
          </a:xfrm>
        </p:spPr>
        <p:txBody>
          <a:bodyPr/>
          <a:lstStyle/>
          <a:p>
            <a:pPr marL="457200" indent="-457200" fontAlgn="base">
              <a:buFont typeface="Arial" panose="020B0604020202020204" pitchFamily="34" charset="0"/>
              <a:buChar char="•"/>
            </a:pPr>
            <a:r>
              <a:rPr lang="pl-PL" dirty="0"/>
              <a:t>Jaki jest obecnie popyt na twój produkt lub usługę, rośnie czy się zmniejsza</a:t>
            </a:r>
            <a:r>
              <a:rPr lang="en-GB" dirty="0"/>
              <a:t>?</a:t>
            </a:r>
          </a:p>
          <a:p>
            <a:pPr marL="457200" indent="-457200" fontAlgn="base">
              <a:buFont typeface="Arial" panose="020B0604020202020204" pitchFamily="34" charset="0"/>
              <a:buChar char="•"/>
            </a:pPr>
            <a:r>
              <a:rPr lang="pl-PL" dirty="0"/>
              <a:t>Jakie są obecnie główne trendy </a:t>
            </a:r>
            <a:br>
              <a:rPr lang="pl-PL" dirty="0"/>
            </a:br>
            <a:r>
              <a:rPr lang="pl-PL" dirty="0"/>
              <a:t>w ekonomii i na rynku</a:t>
            </a:r>
            <a:r>
              <a:rPr lang="en-GB" dirty="0"/>
              <a:t>?</a:t>
            </a:r>
          </a:p>
          <a:p>
            <a:pPr marL="457200" indent="-457200">
              <a:buFont typeface="Arial" panose="020B0604020202020204" pitchFamily="34" charset="0"/>
              <a:buChar char="•"/>
            </a:pPr>
            <a:r>
              <a:rPr lang="pl-PL" dirty="0"/>
              <a:t>Zrozumienie trendów pozwoli ci być </a:t>
            </a:r>
            <a:br>
              <a:rPr lang="pl-PL" dirty="0"/>
            </a:br>
            <a:r>
              <a:rPr lang="pl-PL" dirty="0"/>
              <a:t>o krok przed konkurencją. Przykładem takiego trendu może być większe zainteresowanie wydarzeniami online i popularność e-sportów.</a:t>
            </a:r>
            <a:endParaRPr lang="en-GB" dirty="0"/>
          </a:p>
          <a:p>
            <a:pPr marL="457200" indent="-457200">
              <a:buFont typeface="Arial" panose="020B0604020202020204" pitchFamily="34" charset="0"/>
              <a:buChar char="•"/>
            </a:pPr>
            <a:endParaRPr lang="en-GB" dirty="0"/>
          </a:p>
        </p:txBody>
      </p:sp>
      <p:sp>
        <p:nvSpPr>
          <p:cNvPr id="3" name="Text Placeholder 2">
            <a:extLst>
              <a:ext uri="{FF2B5EF4-FFF2-40B4-BE49-F238E27FC236}">
                <a16:creationId xmlns:a16="http://schemas.microsoft.com/office/drawing/2014/main" id="{FC0DDFDE-AD4E-4FCA-AE87-7E2BC37FEA82}"/>
              </a:ext>
            </a:extLst>
          </p:cNvPr>
          <p:cNvSpPr>
            <a:spLocks noGrp="1"/>
          </p:cNvSpPr>
          <p:nvPr>
            <p:ph type="body" sz="quarter" idx="10"/>
          </p:nvPr>
        </p:nvSpPr>
        <p:spPr/>
        <p:txBody>
          <a:bodyPr>
            <a:normAutofit/>
          </a:bodyPr>
          <a:lstStyle/>
          <a:p>
            <a:r>
              <a:rPr lang="pl-PL" dirty="0"/>
              <a:t>Trendy</a:t>
            </a:r>
            <a:endParaRPr lang="en-GB" dirty="0"/>
          </a:p>
        </p:txBody>
      </p:sp>
      <p:pic>
        <p:nvPicPr>
          <p:cNvPr id="8" name="Picture Placeholder 7" descr="A person posing for the camera&#10;&#10;Description automatically generated">
            <a:extLst>
              <a:ext uri="{FF2B5EF4-FFF2-40B4-BE49-F238E27FC236}">
                <a16:creationId xmlns:a16="http://schemas.microsoft.com/office/drawing/2014/main" id="{F7A31EB9-DF40-4F86-A8A8-3FC0A690A703}"/>
              </a:ext>
            </a:extLst>
          </p:cNvPr>
          <p:cNvPicPr>
            <a:picLocks noGrp="1" noChangeAspect="1"/>
          </p:cNvPicPr>
          <p:nvPr>
            <p:ph type="pic" sz="quarter" idx="24"/>
          </p:nvPr>
        </p:nvPicPr>
        <p:blipFill rotWithShape="1">
          <a:blip r:embed="rId3"/>
          <a:srcRect l="18928" r="18928"/>
          <a:stretch/>
        </p:blipFill>
        <p:spPr/>
      </p:pic>
    </p:spTree>
    <p:extLst>
      <p:ext uri="{BB962C8B-B14F-4D97-AF65-F5344CB8AC3E}">
        <p14:creationId xmlns:p14="http://schemas.microsoft.com/office/powerpoint/2010/main" val="12102196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839BEC92-881D-4834-BEA6-29315D10327E}"/>
              </a:ext>
            </a:extLst>
          </p:cNvPr>
          <p:cNvSpPr>
            <a:spLocks noGrp="1"/>
          </p:cNvSpPr>
          <p:nvPr>
            <p:ph type="body" sz="quarter" idx="23"/>
          </p:nvPr>
        </p:nvSpPr>
        <p:spPr>
          <a:xfrm>
            <a:off x="438384" y="2052748"/>
            <a:ext cx="5663836" cy="4061001"/>
          </a:xfrm>
        </p:spPr>
        <p:txBody>
          <a:bodyPr/>
          <a:lstStyle/>
          <a:p>
            <a:r>
              <a:rPr lang="pl-PL" dirty="0"/>
              <a:t>Po tym jak opiszesz swoich klientów i jak zamierzasz sprzedać swój produkt lub usługę, możesz zająć się opisaniem sposobu promocji swojego biznesu.</a:t>
            </a:r>
          </a:p>
          <a:p>
            <a:r>
              <a:rPr lang="pl-PL" dirty="0"/>
              <a:t>Promocja może być prowadzona w sieci lub fizycznie, zależnie od preferencji twojej grupy docelowej.</a:t>
            </a:r>
            <a:endParaRPr lang="en-GB" dirty="0"/>
          </a:p>
          <a:p>
            <a:r>
              <a:rPr lang="pl-PL" dirty="0"/>
              <a:t>Określ realistyczny budżet który obejmie start i prowadzenie twojego przedsięwzięcia.</a:t>
            </a:r>
            <a:endParaRPr lang="en-GB" dirty="0"/>
          </a:p>
        </p:txBody>
      </p:sp>
      <p:sp>
        <p:nvSpPr>
          <p:cNvPr id="6" name="Text Placeholder 5">
            <a:extLst>
              <a:ext uri="{FF2B5EF4-FFF2-40B4-BE49-F238E27FC236}">
                <a16:creationId xmlns:a16="http://schemas.microsoft.com/office/drawing/2014/main" id="{ADF6B1F9-E019-4E8A-B708-B88DC7FA2D13}"/>
              </a:ext>
            </a:extLst>
          </p:cNvPr>
          <p:cNvSpPr>
            <a:spLocks noGrp="1"/>
          </p:cNvSpPr>
          <p:nvPr>
            <p:ph type="body" sz="quarter" idx="10"/>
          </p:nvPr>
        </p:nvSpPr>
        <p:spPr/>
        <p:txBody>
          <a:bodyPr/>
          <a:lstStyle/>
          <a:p>
            <a:r>
              <a:rPr lang="pl-PL" sz="3600" dirty="0"/>
              <a:t>Promowanie</a:t>
            </a:r>
            <a:r>
              <a:rPr lang="en-GB" dirty="0"/>
              <a:t>  </a:t>
            </a:r>
          </a:p>
        </p:txBody>
      </p:sp>
      <p:pic>
        <p:nvPicPr>
          <p:cNvPr id="3" name="Picture Placeholder 2" descr="A person standing in front of a store&#10;&#10;Description automatically generated">
            <a:extLst>
              <a:ext uri="{FF2B5EF4-FFF2-40B4-BE49-F238E27FC236}">
                <a16:creationId xmlns:a16="http://schemas.microsoft.com/office/drawing/2014/main" id="{42D5E9BA-D55A-44CA-87FD-7133E9F0D704}"/>
              </a:ext>
            </a:extLst>
          </p:cNvPr>
          <p:cNvPicPr>
            <a:picLocks noGrp="1" noChangeAspect="1"/>
          </p:cNvPicPr>
          <p:nvPr>
            <p:ph type="pic" sz="quarter" idx="24"/>
          </p:nvPr>
        </p:nvPicPr>
        <p:blipFill>
          <a:blip r:embed="rId3"/>
          <a:srcRect l="18928" r="18928"/>
          <a:stretch>
            <a:fillRect/>
          </a:stretch>
        </p:blipFill>
        <p:spPr/>
      </p:pic>
    </p:spTree>
    <p:extLst>
      <p:ext uri="{BB962C8B-B14F-4D97-AF65-F5344CB8AC3E}">
        <p14:creationId xmlns:p14="http://schemas.microsoft.com/office/powerpoint/2010/main" val="6421542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A2873872-2F3F-4DE9-9B65-A95CF9ADC694}"/>
              </a:ext>
            </a:extLst>
          </p:cNvPr>
          <p:cNvSpPr>
            <a:spLocks noGrp="1"/>
          </p:cNvSpPr>
          <p:nvPr>
            <p:ph type="body" sz="quarter" idx="23"/>
          </p:nvPr>
        </p:nvSpPr>
        <p:spPr>
          <a:xfrm>
            <a:off x="441269" y="3622941"/>
            <a:ext cx="11123202" cy="2874037"/>
          </a:xfrm>
        </p:spPr>
        <p:txBody>
          <a:bodyPr/>
          <a:lstStyle/>
          <a:p>
            <a:pPr fontAlgn="base"/>
            <a:r>
              <a:rPr lang="pl-PL" dirty="0"/>
              <a:t>Cena twojego produktu to jeden z najważniejszych elementów biznesu, zbyt wysoka cena może ograniczyć szanse rozwoju twojej firmy</a:t>
            </a:r>
            <a:r>
              <a:rPr lang="en-GB" dirty="0"/>
              <a:t>. </a:t>
            </a:r>
            <a:r>
              <a:rPr lang="pl-PL" dirty="0"/>
              <a:t>Należy wybrać taką cenę, która zapewni ci zysk, a jednocześnie twoi klienci będą uważali, że jest to rozsądna cena za twoje produkty/usługi. Kieruj się tym, co zmieniają twoi konkurenci.</a:t>
            </a:r>
            <a:endParaRPr lang="en-GB" dirty="0"/>
          </a:p>
          <a:p>
            <a:pPr fontAlgn="base"/>
            <a:r>
              <a:rPr lang="pl-PL" dirty="0"/>
              <a:t>Możesz się zdecydować na produkt ekskluzywny, za który zażądasz więcej, ale musisz wiedzieć dlaczego jest on tyle wart, musisz też mieć pewność, że klienci będą gotowi tyle zapłacić oraz mieć rozplanowaną sprzedaż takiego produktu.</a:t>
            </a:r>
            <a:endParaRPr lang="en-GB" dirty="0"/>
          </a:p>
          <a:p>
            <a:endParaRPr lang="en-GB" dirty="0"/>
          </a:p>
        </p:txBody>
      </p:sp>
      <p:sp>
        <p:nvSpPr>
          <p:cNvPr id="4" name="Text Placeholder 3">
            <a:extLst>
              <a:ext uri="{FF2B5EF4-FFF2-40B4-BE49-F238E27FC236}">
                <a16:creationId xmlns:a16="http://schemas.microsoft.com/office/drawing/2014/main" id="{C54008DE-342B-46C1-8EF2-BD20C43FEB34}"/>
              </a:ext>
            </a:extLst>
          </p:cNvPr>
          <p:cNvSpPr>
            <a:spLocks noGrp="1"/>
          </p:cNvSpPr>
          <p:nvPr>
            <p:ph type="body" sz="quarter" idx="10"/>
          </p:nvPr>
        </p:nvSpPr>
        <p:spPr/>
        <p:txBody>
          <a:bodyPr/>
          <a:lstStyle/>
          <a:p>
            <a:r>
              <a:rPr lang="pl-PL" dirty="0"/>
              <a:t>Cennik</a:t>
            </a:r>
            <a:endParaRPr lang="en-GB" dirty="0"/>
          </a:p>
        </p:txBody>
      </p:sp>
      <p:pic>
        <p:nvPicPr>
          <p:cNvPr id="7" name="Picture Placeholder 6" descr="A close up of a sign&#10;&#10;Description automatically generated">
            <a:extLst>
              <a:ext uri="{FF2B5EF4-FFF2-40B4-BE49-F238E27FC236}">
                <a16:creationId xmlns:a16="http://schemas.microsoft.com/office/drawing/2014/main" id="{ADDB36F9-C439-4C0C-A76E-106B4E6757DF}"/>
              </a:ext>
            </a:extLst>
          </p:cNvPr>
          <p:cNvPicPr>
            <a:picLocks noGrp="1" noChangeAspect="1"/>
          </p:cNvPicPr>
          <p:nvPr>
            <p:ph type="pic" sz="quarter" idx="26"/>
          </p:nvPr>
        </p:nvPicPr>
        <p:blipFill>
          <a:blip r:embed="rId3"/>
          <a:srcRect t="28753" b="28753"/>
          <a:stretch>
            <a:fillRect/>
          </a:stretch>
        </p:blipFill>
        <p:spPr/>
      </p:pic>
    </p:spTree>
    <p:extLst>
      <p:ext uri="{BB962C8B-B14F-4D97-AF65-F5344CB8AC3E}">
        <p14:creationId xmlns:p14="http://schemas.microsoft.com/office/powerpoint/2010/main" val="96344584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BE98BF7-4903-4FE1-8529-97A3A28DBB3D}"/>
              </a:ext>
            </a:extLst>
          </p:cNvPr>
          <p:cNvSpPr>
            <a:spLocks noGrp="1"/>
          </p:cNvSpPr>
          <p:nvPr>
            <p:ph type="body" sz="quarter" idx="23"/>
          </p:nvPr>
        </p:nvSpPr>
        <p:spPr>
          <a:xfrm>
            <a:off x="764321" y="3829163"/>
            <a:ext cx="9163451" cy="2369260"/>
          </a:xfrm>
        </p:spPr>
        <p:txBody>
          <a:bodyPr/>
          <a:lstStyle/>
          <a:p>
            <a:pPr algn="ctr"/>
            <a:r>
              <a:rPr lang="pl-PL" sz="2800" i="1" dirty="0"/>
              <a:t>Określenie kim są i co oferują twoi konkurenci, może ci pomóc w ulepszeniu swojego produktów, usług i marketingu</a:t>
            </a:r>
            <a:r>
              <a:rPr lang="en-GB" sz="2800" i="1" dirty="0"/>
              <a:t>. </a:t>
            </a:r>
            <a:r>
              <a:rPr lang="pl-PL" sz="2800" i="1" dirty="0"/>
              <a:t>Pozwoli ci to ustawić swoje ceny tak aby były konkurencyjne, pozwoli ci też reagować na kampanie reklamowe konkurencji swoimi własnymi kampaniami.</a:t>
            </a:r>
            <a:endParaRPr lang="en-GB" sz="2800" i="1" dirty="0"/>
          </a:p>
          <a:p>
            <a:pPr marL="0" indent="0">
              <a:buNone/>
            </a:pPr>
            <a:endParaRPr lang="en-GB" sz="2800" dirty="0"/>
          </a:p>
        </p:txBody>
      </p:sp>
      <p:sp>
        <p:nvSpPr>
          <p:cNvPr id="2" name="Text Placeholder 1">
            <a:extLst>
              <a:ext uri="{FF2B5EF4-FFF2-40B4-BE49-F238E27FC236}">
                <a16:creationId xmlns:a16="http://schemas.microsoft.com/office/drawing/2014/main" id="{7305F17B-CEEF-41E3-BB85-56327D67C9CD}"/>
              </a:ext>
            </a:extLst>
          </p:cNvPr>
          <p:cNvSpPr>
            <a:spLocks noGrp="1"/>
          </p:cNvSpPr>
          <p:nvPr>
            <p:ph type="body" sz="quarter" idx="10"/>
          </p:nvPr>
        </p:nvSpPr>
        <p:spPr>
          <a:xfrm rot="285998">
            <a:off x="1174966" y="2136503"/>
            <a:ext cx="3912108" cy="740787"/>
          </a:xfrm>
        </p:spPr>
        <p:txBody>
          <a:bodyPr/>
          <a:lstStyle/>
          <a:p>
            <a:r>
              <a:rPr lang="pl-PL" dirty="0"/>
              <a:t>Konkurencja</a:t>
            </a:r>
            <a:endParaRPr lang="en-GB" dirty="0"/>
          </a:p>
        </p:txBody>
      </p:sp>
      <p:pic>
        <p:nvPicPr>
          <p:cNvPr id="16" name="Picture Placeholder 15" descr="A person standing in front of a building&#10;&#10;Description automatically generated">
            <a:extLst>
              <a:ext uri="{FF2B5EF4-FFF2-40B4-BE49-F238E27FC236}">
                <a16:creationId xmlns:a16="http://schemas.microsoft.com/office/drawing/2014/main" id="{661C08D8-2883-48DC-98AA-4F9FE0D3808C}"/>
              </a:ext>
            </a:extLst>
          </p:cNvPr>
          <p:cNvPicPr>
            <a:picLocks noGrp="1" noChangeAspect="1"/>
          </p:cNvPicPr>
          <p:nvPr>
            <p:ph type="pic" sz="quarter" idx="26"/>
          </p:nvPr>
        </p:nvPicPr>
        <p:blipFill>
          <a:blip r:embed="rId3"/>
          <a:srcRect t="28703" b="28703"/>
          <a:stretch>
            <a:fillRect/>
          </a:stretch>
        </p:blipFill>
        <p:spPr/>
      </p:pic>
    </p:spTree>
    <p:extLst>
      <p:ext uri="{BB962C8B-B14F-4D97-AF65-F5344CB8AC3E}">
        <p14:creationId xmlns:p14="http://schemas.microsoft.com/office/powerpoint/2010/main" val="40047627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p:txBody>
          <a:bodyPr/>
          <a:lstStyle/>
          <a:p>
            <a:pPr marL="342900" indent="-342900">
              <a:buFont typeface="Arial" panose="020B0604020202020204" pitchFamily="34" charset="0"/>
              <a:buChar char="•"/>
            </a:pPr>
            <a:r>
              <a:rPr lang="pl-PL" i="1" dirty="0"/>
              <a:t>Odkryjesz nowe rodzaje planów biznesowych.</a:t>
            </a:r>
            <a:endParaRPr lang="en-US" i="1" dirty="0"/>
          </a:p>
          <a:p>
            <a:pPr marL="342900" indent="-342900">
              <a:buFont typeface="Arial" panose="020B0604020202020204" pitchFamily="34" charset="0"/>
              <a:buChar char="•"/>
            </a:pPr>
            <a:r>
              <a:rPr lang="pl-PL" i="1" dirty="0"/>
              <a:t>Będziesz umiał stworzyć genialny plan biznesowy.</a:t>
            </a:r>
            <a:endParaRPr lang="en-US" i="1" dirty="0"/>
          </a:p>
          <a:p>
            <a:pPr marL="342900" indent="-342900">
              <a:buFont typeface="Arial" panose="020B0604020202020204" pitchFamily="34" charset="0"/>
              <a:buChar char="•"/>
            </a:pPr>
            <a:r>
              <a:rPr lang="pl-PL" i="1" dirty="0"/>
              <a:t>Dowiesz się czym są USP </a:t>
            </a:r>
            <a:br>
              <a:rPr lang="pl-PL" i="1" dirty="0"/>
            </a:br>
            <a:r>
              <a:rPr lang="pl-PL" i="1" dirty="0"/>
              <a:t>i jak stworzyć swój własny. </a:t>
            </a:r>
            <a:endParaRPr lang="en-US" dirty="0"/>
          </a:p>
        </p:txBody>
      </p:sp>
      <p:sp>
        <p:nvSpPr>
          <p:cNvPr id="8" name="Text Placeholder 7"/>
          <p:cNvSpPr>
            <a:spLocks noGrp="1"/>
          </p:cNvSpPr>
          <p:nvPr>
            <p:ph type="body" sz="quarter" idx="15"/>
          </p:nvPr>
        </p:nvSpPr>
        <p:spPr/>
        <p:txBody>
          <a:bodyPr/>
          <a:lstStyle/>
          <a:p>
            <a:r>
              <a:rPr lang="en-US" dirty="0"/>
              <a:t>04</a:t>
            </a:r>
          </a:p>
        </p:txBody>
      </p:sp>
      <p:sp>
        <p:nvSpPr>
          <p:cNvPr id="5" name="Text Placeholder 4"/>
          <p:cNvSpPr>
            <a:spLocks noGrp="1"/>
          </p:cNvSpPr>
          <p:nvPr>
            <p:ph type="body" sz="quarter" idx="12"/>
          </p:nvPr>
        </p:nvSpPr>
        <p:spPr/>
        <p:txBody>
          <a:bodyPr/>
          <a:lstStyle/>
          <a:p>
            <a:r>
              <a:rPr lang="pl-PL" b="1" dirty="0"/>
              <a:t>Nowe i Innowacyjne Rodzaje Planów Biznesowych.</a:t>
            </a:r>
            <a:endParaRPr lang="en-US" b="1" dirty="0"/>
          </a:p>
        </p:txBody>
      </p:sp>
      <p:sp>
        <p:nvSpPr>
          <p:cNvPr id="9" name="Text Placeholder 8"/>
          <p:cNvSpPr>
            <a:spLocks noGrp="1"/>
          </p:cNvSpPr>
          <p:nvPr>
            <p:ph type="body" sz="quarter" idx="16"/>
          </p:nvPr>
        </p:nvSpPr>
        <p:spPr/>
        <p:txBody>
          <a:bodyPr/>
          <a:lstStyle/>
          <a:p>
            <a:r>
              <a:rPr lang="en-US" dirty="0"/>
              <a:t>05</a:t>
            </a:r>
          </a:p>
        </p:txBody>
      </p:sp>
      <p:sp>
        <p:nvSpPr>
          <p:cNvPr id="10" name="Text Placeholder 9"/>
          <p:cNvSpPr>
            <a:spLocks noGrp="1"/>
          </p:cNvSpPr>
          <p:nvPr>
            <p:ph type="body" sz="quarter" idx="17"/>
          </p:nvPr>
        </p:nvSpPr>
        <p:spPr/>
        <p:txBody>
          <a:bodyPr/>
          <a:lstStyle/>
          <a:p>
            <a:r>
              <a:rPr lang="pl-PL" b="1" dirty="0"/>
              <a:t>Najlepsze Porady, Jak Stworzyć Genialny Plan Biznesowy.</a:t>
            </a:r>
            <a:endParaRPr lang="en-US" b="1" dirty="0"/>
          </a:p>
        </p:txBody>
      </p:sp>
      <p:sp>
        <p:nvSpPr>
          <p:cNvPr id="11" name="Text Placeholder 10"/>
          <p:cNvSpPr>
            <a:spLocks noGrp="1"/>
          </p:cNvSpPr>
          <p:nvPr>
            <p:ph type="body" sz="quarter" idx="18"/>
          </p:nvPr>
        </p:nvSpPr>
        <p:spPr/>
        <p:txBody>
          <a:bodyPr/>
          <a:lstStyle/>
          <a:p>
            <a:r>
              <a:rPr lang="en-US" dirty="0"/>
              <a:t>06</a:t>
            </a:r>
          </a:p>
        </p:txBody>
      </p:sp>
      <p:sp>
        <p:nvSpPr>
          <p:cNvPr id="12" name="Text Placeholder 11"/>
          <p:cNvSpPr>
            <a:spLocks noGrp="1"/>
          </p:cNvSpPr>
          <p:nvPr>
            <p:ph type="body" sz="quarter" idx="19"/>
          </p:nvPr>
        </p:nvSpPr>
        <p:spPr/>
        <p:txBody>
          <a:bodyPr>
            <a:normAutofit/>
          </a:bodyPr>
          <a:lstStyle/>
          <a:p>
            <a:pPr lvl="0"/>
            <a:r>
              <a:rPr lang="pl-PL" b="1" dirty="0"/>
              <a:t>Czym są Unikatowe Cechy Produktów? Jak Stworzyć USP/UCP Dla Twojego Biznesu.</a:t>
            </a:r>
            <a:endParaRPr lang="en-IE"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a:bodyPr>
          <a:lstStyle/>
          <a:p>
            <a:r>
              <a:rPr lang="en-US" b="1" dirty="0"/>
              <a:t>M3 </a:t>
            </a:r>
            <a:r>
              <a:rPr lang="pl-PL" b="1" dirty="0"/>
              <a:t>Cele Nauczania</a:t>
            </a:r>
            <a:endParaRPr lang="en-US" b="1" dirty="0"/>
          </a:p>
        </p:txBody>
      </p:sp>
    </p:spTree>
    <p:extLst>
      <p:ext uri="{BB962C8B-B14F-4D97-AF65-F5344CB8AC3E}">
        <p14:creationId xmlns:p14="http://schemas.microsoft.com/office/powerpoint/2010/main" val="10028133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B01B2592-BA66-493D-BFA6-3820C2BDD510}"/>
              </a:ext>
            </a:extLst>
          </p:cNvPr>
          <p:cNvSpPr>
            <a:spLocks noGrp="1"/>
          </p:cNvSpPr>
          <p:nvPr>
            <p:ph type="body" sz="quarter" idx="10"/>
          </p:nvPr>
        </p:nvSpPr>
        <p:spPr/>
        <p:txBody>
          <a:bodyPr/>
          <a:lstStyle/>
          <a:p>
            <a:r>
              <a:rPr lang="pl-PL" dirty="0"/>
              <a:t>Przykłady Marketingu</a:t>
            </a:r>
            <a:endParaRPr lang="en-GB" dirty="0"/>
          </a:p>
        </p:txBody>
      </p:sp>
      <p:pic>
        <p:nvPicPr>
          <p:cNvPr id="8" name="Picture 7">
            <a:hlinkClick r:id="rId2"/>
            <a:extLst>
              <a:ext uri="{FF2B5EF4-FFF2-40B4-BE49-F238E27FC236}">
                <a16:creationId xmlns:a16="http://schemas.microsoft.com/office/drawing/2014/main" id="{1B1D2D3B-9940-4F16-86D2-59A5293C1D0E}"/>
              </a:ext>
            </a:extLst>
          </p:cNvPr>
          <p:cNvPicPr>
            <a:picLocks noChangeAspect="1"/>
          </p:cNvPicPr>
          <p:nvPr/>
        </p:nvPicPr>
        <p:blipFill>
          <a:blip r:embed="rId3"/>
          <a:stretch>
            <a:fillRect/>
          </a:stretch>
        </p:blipFill>
        <p:spPr>
          <a:xfrm>
            <a:off x="5675220" y="2129063"/>
            <a:ext cx="6425477" cy="3586913"/>
          </a:xfrm>
          <a:prstGeom prst="rect">
            <a:avLst/>
          </a:prstGeom>
        </p:spPr>
      </p:pic>
      <p:sp>
        <p:nvSpPr>
          <p:cNvPr id="10" name="Rectangle 9">
            <a:extLst>
              <a:ext uri="{FF2B5EF4-FFF2-40B4-BE49-F238E27FC236}">
                <a16:creationId xmlns:a16="http://schemas.microsoft.com/office/drawing/2014/main" id="{D662D37E-8E79-4F0D-9742-CEF08A1126FF}"/>
              </a:ext>
            </a:extLst>
          </p:cNvPr>
          <p:cNvSpPr/>
          <p:nvPr/>
        </p:nvSpPr>
        <p:spPr>
          <a:xfrm>
            <a:off x="271235" y="1895831"/>
            <a:ext cx="5403985" cy="3662541"/>
          </a:xfrm>
          <a:prstGeom prst="rect">
            <a:avLst/>
          </a:prstGeom>
        </p:spPr>
        <p:txBody>
          <a:bodyPr wrap="square">
            <a:spAutoFit/>
          </a:bodyPr>
          <a:lstStyle/>
          <a:p>
            <a:r>
              <a:rPr lang="pl-PL" sz="2300" dirty="0"/>
              <a:t>Pop kultury używa się w wielu kampaniach marketingowych w celu nasilenia nostalgii i dotarcia do konkretnych grup wiekowych.</a:t>
            </a:r>
            <a:endParaRPr lang="en-GB" sz="2300" dirty="0"/>
          </a:p>
          <a:p>
            <a:r>
              <a:rPr lang="pl-PL" sz="2300" dirty="0"/>
              <a:t>W przedstawionej reklamie, Google stara się dotrzeć do osób urodzonych w latach osiemdziesiątych, które pamiętają film „Kevin sam w domu” I wypromować swoją usługę Google Assistant w okresie świąt.</a:t>
            </a:r>
            <a:endParaRPr lang="en-GB" sz="2300" dirty="0"/>
          </a:p>
          <a:p>
            <a:endParaRPr lang="en-GB" sz="2400" dirty="0"/>
          </a:p>
          <a:p>
            <a:r>
              <a:rPr lang="en-GB" sz="2400" dirty="0">
                <a:hlinkClick r:id="rId2"/>
              </a:rPr>
              <a:t>Google advert</a:t>
            </a:r>
            <a:endParaRPr lang="en-GB" sz="2400" dirty="0"/>
          </a:p>
        </p:txBody>
      </p:sp>
    </p:spTree>
    <p:extLst>
      <p:ext uri="{BB962C8B-B14F-4D97-AF65-F5344CB8AC3E}">
        <p14:creationId xmlns:p14="http://schemas.microsoft.com/office/powerpoint/2010/main" val="247966274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a:xfrm rot="21247678">
            <a:off x="-55907" y="3021178"/>
            <a:ext cx="3597678" cy="1029244"/>
          </a:xfrm>
        </p:spPr>
        <p:txBody>
          <a:bodyPr>
            <a:normAutofit fontScale="85000" lnSpcReduction="10000"/>
          </a:bodyPr>
          <a:lstStyle/>
          <a:p>
            <a:r>
              <a:rPr lang="pl-PL" dirty="0"/>
              <a:t>Podsumowanie</a:t>
            </a:r>
            <a:endParaRPr lang="en-US" dirty="0"/>
          </a:p>
        </p:txBody>
      </p:sp>
      <p:sp>
        <p:nvSpPr>
          <p:cNvPr id="3" name="Text Placeholder 2"/>
          <p:cNvSpPr>
            <a:spLocks noGrp="1"/>
          </p:cNvSpPr>
          <p:nvPr>
            <p:ph type="body" sz="quarter" idx="18"/>
          </p:nvPr>
        </p:nvSpPr>
        <p:spPr/>
        <p:txBody>
          <a:bodyPr/>
          <a:lstStyle/>
          <a:p>
            <a:r>
              <a:rPr lang="pl-PL" dirty="0"/>
              <a:t>Jakieś Pytania</a:t>
            </a:r>
            <a:r>
              <a:rPr lang="en-US" dirty="0"/>
              <a:t>?</a:t>
            </a:r>
          </a:p>
        </p:txBody>
      </p:sp>
      <p:sp>
        <p:nvSpPr>
          <p:cNvPr id="4" name="Text Placeholder 3"/>
          <p:cNvSpPr>
            <a:spLocks noGrp="1"/>
          </p:cNvSpPr>
          <p:nvPr>
            <p:ph type="body" sz="quarter" idx="19"/>
          </p:nvPr>
        </p:nvSpPr>
        <p:spPr>
          <a:xfrm>
            <a:off x="624990" y="6176832"/>
            <a:ext cx="3621977" cy="419808"/>
          </a:xfrm>
        </p:spPr>
        <p:txBody>
          <a:bodyPr>
            <a:normAutofit fontScale="700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15708325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643223" y="2087287"/>
            <a:ext cx="4095032" cy="3642009"/>
          </a:xfrm>
        </p:spPr>
        <p:txBody>
          <a:bodyPr/>
          <a:lstStyle/>
          <a:p>
            <a:pPr marL="342900" indent="-342900">
              <a:buFont typeface="Arial" panose="020B0604020202020204" pitchFamily="34" charset="0"/>
              <a:buChar char="•"/>
            </a:pPr>
            <a:r>
              <a:rPr lang="pl-PL" i="1" dirty="0"/>
              <a:t>Dowiesz </a:t>
            </a:r>
            <a:r>
              <a:rPr lang="pl-PL" i="1" dirty="0" smtClean="0"/>
              <a:t>się </a:t>
            </a:r>
            <a:r>
              <a:rPr lang="pl-PL" i="1" dirty="0"/>
              <a:t>jakie są zalety współpracy.</a:t>
            </a:r>
            <a:endParaRPr lang="en-US" i="1" dirty="0"/>
          </a:p>
          <a:p>
            <a:pPr marL="342900" indent="-342900">
              <a:buFont typeface="Arial" panose="020B0604020202020204" pitchFamily="34" charset="0"/>
              <a:buChar char="•"/>
            </a:pPr>
            <a:r>
              <a:rPr lang="pl-PL" i="1" dirty="0"/>
              <a:t>Zapoznasz się z przykładami biznesów w pop kulturze zakładanych przez młode osoby.</a:t>
            </a:r>
            <a:endParaRPr lang="en-US" i="1" dirty="0"/>
          </a:p>
          <a:p>
            <a:pPr marL="342900" indent="-342900">
              <a:buFont typeface="Arial" panose="020B0604020202020204" pitchFamily="34" charset="0"/>
              <a:buChar char="•"/>
            </a:pPr>
            <a:r>
              <a:rPr lang="pl-PL" i="1" dirty="0"/>
              <a:t>Dowiesz </a:t>
            </a:r>
            <a:r>
              <a:rPr lang="pl-PL" i="1" dirty="0" smtClean="0"/>
              <a:t>się </a:t>
            </a:r>
            <a:r>
              <a:rPr lang="pl-PL" i="1" dirty="0"/>
              <a:t>co należy umieścić w planie biznesowym.</a:t>
            </a:r>
            <a:endParaRPr lang="en-US" i="1" dirty="0"/>
          </a:p>
          <a:p>
            <a:endParaRPr lang="en-US" i="1" dirty="0"/>
          </a:p>
          <a:p>
            <a:endParaRPr lang="en-US" dirty="0"/>
          </a:p>
        </p:txBody>
      </p:sp>
      <p:sp>
        <p:nvSpPr>
          <p:cNvPr id="8" name="Text Placeholder 7"/>
          <p:cNvSpPr>
            <a:spLocks noGrp="1"/>
          </p:cNvSpPr>
          <p:nvPr>
            <p:ph type="body" sz="quarter" idx="15"/>
          </p:nvPr>
        </p:nvSpPr>
        <p:spPr/>
        <p:txBody>
          <a:bodyPr/>
          <a:lstStyle/>
          <a:p>
            <a:r>
              <a:rPr lang="en-US" dirty="0"/>
              <a:t>07</a:t>
            </a:r>
          </a:p>
        </p:txBody>
      </p:sp>
      <p:sp>
        <p:nvSpPr>
          <p:cNvPr id="5" name="Text Placeholder 4"/>
          <p:cNvSpPr>
            <a:spLocks noGrp="1"/>
          </p:cNvSpPr>
          <p:nvPr>
            <p:ph type="body" sz="quarter" idx="12"/>
          </p:nvPr>
        </p:nvSpPr>
        <p:spPr/>
        <p:txBody>
          <a:bodyPr/>
          <a:lstStyle/>
          <a:p>
            <a:pPr lvl="0"/>
            <a:r>
              <a:rPr lang="pl-PL" b="1" dirty="0"/>
              <a:t>Współpraca Dla Osiągnięcia Sukcesu w Biznesie – Dlaczego Nie Musisz Działać w Pojedynkę!</a:t>
            </a:r>
            <a:endParaRPr lang="en-IE" b="1" dirty="0"/>
          </a:p>
        </p:txBody>
      </p:sp>
      <p:sp>
        <p:nvSpPr>
          <p:cNvPr id="9" name="Text Placeholder 8"/>
          <p:cNvSpPr>
            <a:spLocks noGrp="1"/>
          </p:cNvSpPr>
          <p:nvPr>
            <p:ph type="body" sz="quarter" idx="16"/>
          </p:nvPr>
        </p:nvSpPr>
        <p:spPr/>
        <p:txBody>
          <a:bodyPr/>
          <a:lstStyle/>
          <a:p>
            <a:r>
              <a:rPr lang="en-US" dirty="0"/>
              <a:t>08</a:t>
            </a:r>
          </a:p>
        </p:txBody>
      </p:sp>
      <p:sp>
        <p:nvSpPr>
          <p:cNvPr id="10" name="Text Placeholder 9"/>
          <p:cNvSpPr>
            <a:spLocks noGrp="1"/>
          </p:cNvSpPr>
          <p:nvPr>
            <p:ph type="body" sz="quarter" idx="17"/>
          </p:nvPr>
        </p:nvSpPr>
        <p:spPr/>
        <p:txBody>
          <a:bodyPr/>
          <a:lstStyle/>
          <a:p>
            <a:pPr lvl="0"/>
            <a:r>
              <a:rPr lang="pl-PL" b="1" dirty="0"/>
              <a:t>Studia Przypadku – Przyjrzyjmy Się USP Trzech Najlepszych Biznesów </a:t>
            </a:r>
            <a:br>
              <a:rPr lang="pl-PL" b="1" dirty="0"/>
            </a:br>
            <a:r>
              <a:rPr lang="pl-PL" b="1" dirty="0"/>
              <a:t>w Pop Kulturze.</a:t>
            </a:r>
            <a:endParaRPr lang="en-IE" b="1" dirty="0"/>
          </a:p>
        </p:txBody>
      </p:sp>
      <p:sp>
        <p:nvSpPr>
          <p:cNvPr id="11" name="Text Placeholder 10"/>
          <p:cNvSpPr>
            <a:spLocks noGrp="1"/>
          </p:cNvSpPr>
          <p:nvPr>
            <p:ph type="body" sz="quarter" idx="18"/>
          </p:nvPr>
        </p:nvSpPr>
        <p:spPr/>
        <p:txBody>
          <a:bodyPr/>
          <a:lstStyle/>
          <a:p>
            <a:r>
              <a:rPr lang="en-US" dirty="0"/>
              <a:t>09</a:t>
            </a:r>
          </a:p>
        </p:txBody>
      </p:sp>
      <p:sp>
        <p:nvSpPr>
          <p:cNvPr id="12" name="Text Placeholder 11"/>
          <p:cNvSpPr>
            <a:spLocks noGrp="1"/>
          </p:cNvSpPr>
          <p:nvPr>
            <p:ph type="body" sz="quarter" idx="19"/>
          </p:nvPr>
        </p:nvSpPr>
        <p:spPr/>
        <p:txBody>
          <a:bodyPr/>
          <a:lstStyle/>
          <a:p>
            <a:pPr lvl="0"/>
            <a:r>
              <a:rPr lang="pl-PL" b="1" dirty="0"/>
              <a:t>Co Umieścić w Planie Biznesowym.</a:t>
            </a:r>
            <a:endParaRPr lang="en-IE"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a:bodyPr>
          <a:lstStyle/>
          <a:p>
            <a:r>
              <a:rPr lang="en-US" b="1" dirty="0"/>
              <a:t>M3 </a:t>
            </a:r>
            <a:r>
              <a:rPr lang="pl-PL" b="1" dirty="0"/>
              <a:t>Cele Nauczania</a:t>
            </a:r>
            <a:endParaRPr lang="en-US" b="1" dirty="0"/>
          </a:p>
        </p:txBody>
      </p:sp>
    </p:spTree>
    <p:extLst>
      <p:ext uri="{BB962C8B-B14F-4D97-AF65-F5344CB8AC3E}">
        <p14:creationId xmlns:p14="http://schemas.microsoft.com/office/powerpoint/2010/main" val="3194230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8E82E1F8-D94F-4F7A-91FF-03C53985AD9B}"/>
              </a:ext>
            </a:extLst>
          </p:cNvPr>
          <p:cNvSpPr>
            <a:spLocks noGrp="1"/>
          </p:cNvSpPr>
          <p:nvPr>
            <p:ph type="body" sz="quarter" idx="10"/>
          </p:nvPr>
        </p:nvSpPr>
        <p:spPr/>
        <p:txBody>
          <a:bodyPr>
            <a:normAutofit fontScale="77500" lnSpcReduction="20000"/>
          </a:bodyPr>
          <a:lstStyle/>
          <a:p>
            <a:r>
              <a:rPr lang="pl-PL" b="1" dirty="0"/>
              <a:t>Lista Kontrolna Planu Biznesowego</a:t>
            </a:r>
            <a:endParaRPr lang="en-GB" b="1" dirty="0"/>
          </a:p>
        </p:txBody>
      </p:sp>
      <p:sp>
        <p:nvSpPr>
          <p:cNvPr id="11" name="Text Placeholder 10">
            <a:extLst>
              <a:ext uri="{FF2B5EF4-FFF2-40B4-BE49-F238E27FC236}">
                <a16:creationId xmlns:a16="http://schemas.microsoft.com/office/drawing/2014/main" id="{F52A8AFB-423F-452C-A208-098281567485}"/>
              </a:ext>
            </a:extLst>
          </p:cNvPr>
          <p:cNvSpPr>
            <a:spLocks noGrp="1"/>
          </p:cNvSpPr>
          <p:nvPr>
            <p:ph type="body" sz="quarter" idx="20"/>
          </p:nvPr>
        </p:nvSpPr>
        <p:spPr>
          <a:xfrm>
            <a:off x="4293705" y="2139049"/>
            <a:ext cx="7898295" cy="4169140"/>
          </a:xfrm>
        </p:spPr>
        <p:txBody>
          <a:bodyPr/>
          <a:lstStyle/>
          <a:p>
            <a:pPr marL="0" indent="0">
              <a:buNone/>
            </a:pPr>
            <a:r>
              <a:rPr lang="pl-PL" b="1" dirty="0">
                <a:solidFill>
                  <a:srgbClr val="1268B3"/>
                </a:solidFill>
              </a:rPr>
              <a:t>Biznes krok po kroku</a:t>
            </a:r>
            <a:endParaRPr lang="en-GB" b="1" dirty="0"/>
          </a:p>
          <a:p>
            <a:pPr marL="457200" indent="-457200">
              <a:buFont typeface="+mj-lt"/>
              <a:buAutoNum type="arabicPeriod"/>
            </a:pPr>
            <a:r>
              <a:rPr lang="pl-PL" dirty="0"/>
              <a:t>Zidentyfikuj </a:t>
            </a:r>
            <a:r>
              <a:rPr lang="pl-PL" dirty="0" smtClean="0"/>
              <a:t>problem, </a:t>
            </a:r>
            <a:r>
              <a:rPr lang="pl-PL" dirty="0"/>
              <a:t>który chcesz rozwiązać.</a:t>
            </a:r>
            <a:endParaRPr lang="en-GB" dirty="0"/>
          </a:p>
          <a:p>
            <a:pPr marL="457200" indent="-457200">
              <a:buFont typeface="+mj-lt"/>
              <a:buAutoNum type="arabicPeriod"/>
            </a:pPr>
            <a:r>
              <a:rPr lang="pl-PL" dirty="0"/>
              <a:t>Czy masz do tego niezbędne umiejętności?</a:t>
            </a:r>
            <a:endParaRPr lang="en-GB" dirty="0"/>
          </a:p>
          <a:p>
            <a:pPr marL="457200" indent="-457200">
              <a:buFont typeface="+mj-lt"/>
              <a:buAutoNum type="arabicPeriod"/>
            </a:pPr>
            <a:r>
              <a:rPr lang="pl-PL" dirty="0"/>
              <a:t>Czy przeprowadziłeś badania rynku?</a:t>
            </a:r>
            <a:endParaRPr lang="en-GB" dirty="0"/>
          </a:p>
          <a:p>
            <a:pPr marL="457200" indent="-457200">
              <a:buFont typeface="+mj-lt"/>
              <a:buAutoNum type="arabicPeriod"/>
            </a:pPr>
            <a:r>
              <a:rPr lang="pl-PL" dirty="0"/>
              <a:t>Czy rynek jest dostatecznie duży?</a:t>
            </a:r>
            <a:endParaRPr lang="en-GB" dirty="0"/>
          </a:p>
          <a:p>
            <a:pPr marL="457200" indent="-457200">
              <a:buFont typeface="+mj-lt"/>
              <a:buAutoNum type="arabicPeriod"/>
            </a:pPr>
            <a:r>
              <a:rPr lang="pl-PL" dirty="0"/>
              <a:t>Kim są Twoi Klienci?</a:t>
            </a:r>
            <a:endParaRPr lang="en-GB" dirty="0"/>
          </a:p>
          <a:p>
            <a:pPr marL="457200" indent="-457200">
              <a:buFont typeface="+mj-lt"/>
              <a:buAutoNum type="arabicPeriod"/>
            </a:pPr>
            <a:r>
              <a:rPr lang="pl-PL" dirty="0"/>
              <a:t>Czy masz na nim jakąś konkurencję?</a:t>
            </a:r>
            <a:endParaRPr lang="en-GB" dirty="0"/>
          </a:p>
          <a:p>
            <a:pPr marL="457200" indent="-457200">
              <a:buFont typeface="+mj-lt"/>
              <a:buAutoNum type="arabicPeriod"/>
            </a:pPr>
            <a:r>
              <a:rPr lang="pl-PL" dirty="0"/>
              <a:t>Ile będzie to kosztować?</a:t>
            </a:r>
            <a:endParaRPr lang="en-GB" dirty="0"/>
          </a:p>
          <a:p>
            <a:pPr marL="457200" indent="-457200">
              <a:buFont typeface="+mj-lt"/>
              <a:buAutoNum type="arabicPeriod"/>
            </a:pPr>
            <a:r>
              <a:rPr lang="pl-PL" dirty="0"/>
              <a:t>Jakie są przepisy?</a:t>
            </a:r>
            <a:endParaRPr lang="en-GB" dirty="0"/>
          </a:p>
          <a:p>
            <a:pPr marL="0" indent="0">
              <a:buNone/>
            </a:pPr>
            <a:r>
              <a:rPr lang="en-GB" b="1" dirty="0"/>
              <a:t>  </a:t>
            </a:r>
          </a:p>
          <a:p>
            <a:endParaRPr lang="en-GB" b="1" dirty="0"/>
          </a:p>
          <a:p>
            <a:endParaRPr lang="en-GB" b="1" dirty="0"/>
          </a:p>
          <a:p>
            <a:endParaRPr lang="en-GB" b="1" dirty="0"/>
          </a:p>
          <a:p>
            <a:endParaRPr lang="en-GB" dirty="0"/>
          </a:p>
        </p:txBody>
      </p:sp>
      <p:pic>
        <p:nvPicPr>
          <p:cNvPr id="2060" name="Picture 12" descr="Checklist, Clip Board, Blank, To Do, Control">
            <a:extLst>
              <a:ext uri="{FF2B5EF4-FFF2-40B4-BE49-F238E27FC236}">
                <a16:creationId xmlns:a16="http://schemas.microsoft.com/office/drawing/2014/main" id="{4BB89EB3-798B-4C65-ACCB-B9FD37DC3D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857" y="2264709"/>
            <a:ext cx="2475940" cy="36307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7276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8784483-F488-4825-8753-1975F45F02A8}"/>
              </a:ext>
            </a:extLst>
          </p:cNvPr>
          <p:cNvSpPr>
            <a:spLocks noGrp="1"/>
          </p:cNvSpPr>
          <p:nvPr>
            <p:ph type="body" sz="quarter" idx="23"/>
          </p:nvPr>
        </p:nvSpPr>
        <p:spPr>
          <a:xfrm>
            <a:off x="235279" y="2432386"/>
            <a:ext cx="5595682" cy="4061001"/>
          </a:xfrm>
        </p:spPr>
        <p:txBody>
          <a:bodyPr/>
          <a:lstStyle/>
          <a:p>
            <a:pPr marL="0" indent="0">
              <a:buNone/>
            </a:pPr>
            <a:r>
              <a:rPr lang="pl-PL" sz="2800" dirty="0"/>
              <a:t>Tworząc plan biznesowy musisz mieć odpowiednie dane, by wiedzieć że idziesz w dobrym kierunku. Sam pomysł na biznes powinien móc na siebie zarobić.</a:t>
            </a:r>
            <a:endParaRPr lang="en-GB" sz="2800" dirty="0"/>
          </a:p>
        </p:txBody>
      </p:sp>
      <p:sp>
        <p:nvSpPr>
          <p:cNvPr id="2" name="Text Placeholder 1">
            <a:extLst>
              <a:ext uri="{FF2B5EF4-FFF2-40B4-BE49-F238E27FC236}">
                <a16:creationId xmlns:a16="http://schemas.microsoft.com/office/drawing/2014/main" id="{6FB221C9-EAAE-430D-84EC-E0686E2ADBCF}"/>
              </a:ext>
            </a:extLst>
          </p:cNvPr>
          <p:cNvSpPr>
            <a:spLocks noGrp="1"/>
          </p:cNvSpPr>
          <p:nvPr>
            <p:ph type="body" sz="quarter" idx="10"/>
          </p:nvPr>
        </p:nvSpPr>
        <p:spPr>
          <a:xfrm rot="256793">
            <a:off x="-101125" y="740464"/>
            <a:ext cx="5746645" cy="937448"/>
          </a:xfrm>
        </p:spPr>
        <p:txBody>
          <a:bodyPr>
            <a:noAutofit/>
          </a:bodyPr>
          <a:lstStyle/>
          <a:p>
            <a:r>
              <a:rPr lang="pl-PL" sz="3100" b="1" dirty="0"/>
              <a:t>Czy Twój Plan Jest Wykonalny</a:t>
            </a:r>
            <a:r>
              <a:rPr lang="en-GB" sz="3100" b="1" dirty="0"/>
              <a:t>?</a:t>
            </a:r>
          </a:p>
        </p:txBody>
      </p:sp>
      <p:pic>
        <p:nvPicPr>
          <p:cNvPr id="10245" name="Picture Placeholder 10244" descr="A close up of a logo&#10;&#10;Description automatically generated">
            <a:extLst>
              <a:ext uri="{FF2B5EF4-FFF2-40B4-BE49-F238E27FC236}">
                <a16:creationId xmlns:a16="http://schemas.microsoft.com/office/drawing/2014/main" id="{F1E77914-82FC-41D2-B6BC-DE400D9103B1}"/>
              </a:ext>
            </a:extLst>
          </p:cNvPr>
          <p:cNvPicPr>
            <a:picLocks noGrp="1" noChangeAspect="1"/>
          </p:cNvPicPr>
          <p:nvPr>
            <p:ph type="pic" sz="quarter" idx="24"/>
          </p:nvPr>
        </p:nvPicPr>
        <p:blipFill rotWithShape="1">
          <a:blip r:embed="rId3"/>
          <a:srcRect l="20457" r="20457"/>
          <a:stretch/>
        </p:blipFill>
        <p:spPr/>
      </p:pic>
    </p:spTree>
    <p:extLst>
      <p:ext uri="{BB962C8B-B14F-4D97-AF65-F5344CB8AC3E}">
        <p14:creationId xmlns:p14="http://schemas.microsoft.com/office/powerpoint/2010/main" val="4183876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FB221C9-EAAE-430D-84EC-E0686E2ADBCF}"/>
              </a:ext>
            </a:extLst>
          </p:cNvPr>
          <p:cNvSpPr>
            <a:spLocks noGrp="1"/>
          </p:cNvSpPr>
          <p:nvPr>
            <p:ph type="body" sz="quarter" idx="10"/>
          </p:nvPr>
        </p:nvSpPr>
        <p:spPr>
          <a:xfrm rot="21375402">
            <a:off x="6504125" y="712678"/>
            <a:ext cx="5715790" cy="716025"/>
          </a:xfrm>
        </p:spPr>
        <p:txBody>
          <a:bodyPr>
            <a:normAutofit fontScale="77500" lnSpcReduction="20000"/>
          </a:bodyPr>
          <a:lstStyle/>
          <a:p>
            <a:r>
              <a:rPr lang="pl-PL" b="1" dirty="0"/>
              <a:t>Czy Twój Plan Biznesowy Jest Wykonalny?</a:t>
            </a:r>
            <a:endParaRPr lang="en-GB" b="1" dirty="0"/>
          </a:p>
        </p:txBody>
      </p:sp>
      <p:sp>
        <p:nvSpPr>
          <p:cNvPr id="3" name="Text Placeholder 2">
            <a:extLst>
              <a:ext uri="{FF2B5EF4-FFF2-40B4-BE49-F238E27FC236}">
                <a16:creationId xmlns:a16="http://schemas.microsoft.com/office/drawing/2014/main" id="{78784483-F488-4825-8753-1975F45F02A8}"/>
              </a:ext>
            </a:extLst>
          </p:cNvPr>
          <p:cNvSpPr>
            <a:spLocks noGrp="1"/>
          </p:cNvSpPr>
          <p:nvPr>
            <p:ph type="body" sz="quarter" idx="20"/>
          </p:nvPr>
        </p:nvSpPr>
        <p:spPr>
          <a:xfrm>
            <a:off x="349818" y="1939278"/>
            <a:ext cx="7898295" cy="4918722"/>
          </a:xfrm>
        </p:spPr>
        <p:txBody>
          <a:bodyPr/>
          <a:lstStyle/>
          <a:p>
            <a:pPr marL="0" indent="0">
              <a:buNone/>
            </a:pPr>
            <a:r>
              <a:rPr lang="pl-PL" b="1" dirty="0">
                <a:solidFill>
                  <a:srgbClr val="FF0000"/>
                </a:solidFill>
              </a:rPr>
              <a:t>Czynniki które pomogą ci ocenić wykonalność twojego przedsięwzięcia</a:t>
            </a:r>
            <a:r>
              <a:rPr lang="en-GB" b="1" dirty="0">
                <a:solidFill>
                  <a:srgbClr val="FF0000"/>
                </a:solidFill>
              </a:rPr>
              <a:t>:</a:t>
            </a:r>
          </a:p>
          <a:p>
            <a:r>
              <a:rPr lang="pl-PL" dirty="0"/>
              <a:t>Popyt na rynku.</a:t>
            </a:r>
            <a:endParaRPr lang="en-GB" dirty="0"/>
          </a:p>
          <a:p>
            <a:r>
              <a:rPr lang="pl-PL" dirty="0"/>
              <a:t>Potrzeby klientów.</a:t>
            </a:r>
            <a:endParaRPr lang="en-GB" dirty="0"/>
          </a:p>
          <a:p>
            <a:r>
              <a:rPr lang="pl-PL" dirty="0"/>
              <a:t>Zwrot kosztów.</a:t>
            </a:r>
            <a:endParaRPr lang="en-GB" dirty="0"/>
          </a:p>
          <a:p>
            <a:r>
              <a:rPr lang="pl-PL" dirty="0"/>
              <a:t>Na ile pokrywa się z wizją i celami twojego </a:t>
            </a:r>
            <a:br>
              <a:rPr lang="pl-PL" dirty="0"/>
            </a:br>
            <a:r>
              <a:rPr lang="pl-PL" dirty="0"/>
              <a:t>przedsięwzięcia.</a:t>
            </a:r>
            <a:endParaRPr lang="en-GB" dirty="0"/>
          </a:p>
          <a:p>
            <a:r>
              <a:rPr lang="pl-PL" dirty="0"/>
              <a:t>Wykonalność od strony technicznej.</a:t>
            </a:r>
            <a:endParaRPr lang="en-GB" dirty="0"/>
          </a:p>
          <a:p>
            <a:r>
              <a:rPr lang="pl-PL" dirty="0"/>
              <a:t>Jak szybko można go rozreklamować.</a:t>
            </a:r>
            <a:endParaRPr lang="en-GB" dirty="0"/>
          </a:p>
          <a:p>
            <a:r>
              <a:rPr lang="pl-PL" dirty="0"/>
              <a:t>Konkurencja na rynku.</a:t>
            </a:r>
            <a:endParaRPr lang="en-GB" dirty="0"/>
          </a:p>
          <a:p>
            <a:r>
              <a:rPr lang="pl-PL" dirty="0"/>
              <a:t>Opłacalność.</a:t>
            </a:r>
            <a:endParaRPr lang="en-GB" dirty="0"/>
          </a:p>
        </p:txBody>
      </p:sp>
      <p:pic>
        <p:nvPicPr>
          <p:cNvPr id="10246" name="Picture 6" descr="Adult, Arrow Sign, Beautiful, Body">
            <a:extLst>
              <a:ext uri="{FF2B5EF4-FFF2-40B4-BE49-F238E27FC236}">
                <a16:creationId xmlns:a16="http://schemas.microsoft.com/office/drawing/2014/main" id="{B67EA794-0F03-40A3-B9DD-55CF1643DA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7283" y="2588791"/>
            <a:ext cx="4414899" cy="3800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144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2E2B2E9F57E254297E8C520F6AB90CA" ma:contentTypeVersion="12" ma:contentTypeDescription="Create a new document." ma:contentTypeScope="" ma:versionID="3f009222ecc1b50588429d0ef9412405">
  <xsd:schema xmlns:xsd="http://www.w3.org/2001/XMLSchema" xmlns:xs="http://www.w3.org/2001/XMLSchema" xmlns:p="http://schemas.microsoft.com/office/2006/metadata/properties" xmlns:ns2="ab4fe050-19d9-48c3-b326-e65a64e40524" xmlns:ns3="6b3bd29d-add5-404f-a16a-9650d8295be1" targetNamespace="http://schemas.microsoft.com/office/2006/metadata/properties" ma:root="true" ma:fieldsID="fbf852c0455c59998d6fcd484772ef4d" ns2:_="" ns3:_="">
    <xsd:import namespace="ab4fe050-19d9-48c3-b326-e65a64e40524"/>
    <xsd:import namespace="6b3bd29d-add5-404f-a16a-9650d8295be1"/>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2:MediaServiceOCR" minOccurs="0"/>
                <xsd:element ref="ns2:MediaServiceLocation"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b4fe050-19d9-48c3-b326-e65a64e405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b3bd29d-add5-404f-a16a-9650d8295be1"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BCFC476-48A7-4B6E-995D-22C091F2CB81}">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6b3bd29d-add5-404f-a16a-9650d8295be1"/>
    <ds:schemaRef ds:uri="http://purl.org/dc/elements/1.1/"/>
    <ds:schemaRef ds:uri="http://schemas.microsoft.com/office/2006/metadata/properties"/>
    <ds:schemaRef ds:uri="ab4fe050-19d9-48c3-b326-e65a64e40524"/>
    <ds:schemaRef ds:uri="http://www.w3.org/XML/1998/namespace"/>
    <ds:schemaRef ds:uri="http://purl.org/dc/dcmitype/"/>
  </ds:schemaRefs>
</ds:datastoreItem>
</file>

<file path=customXml/itemProps2.xml><?xml version="1.0" encoding="utf-8"?>
<ds:datastoreItem xmlns:ds="http://schemas.openxmlformats.org/officeDocument/2006/customXml" ds:itemID="{6564737A-1F75-43E0-A262-2E71513F634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b4fe050-19d9-48c3-b326-e65a64e40524"/>
    <ds:schemaRef ds:uri="6b3bd29d-add5-404f-a16a-9650d8295b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1DB227C-71EC-4E9D-A4FB-B2938252978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2422</TotalTime>
  <Words>2864</Words>
  <Application>Microsoft Office PowerPoint</Application>
  <PresentationFormat>Panoramiczny</PresentationFormat>
  <Paragraphs>357</Paragraphs>
  <Slides>51</Slides>
  <Notes>33</Notes>
  <HiddenSlides>0</HiddenSlides>
  <MMClips>0</MMClips>
  <ScaleCrop>false</ScaleCrop>
  <HeadingPairs>
    <vt:vector size="6" baseType="variant">
      <vt:variant>
        <vt:lpstr>Używane czcionki</vt:lpstr>
      </vt:variant>
      <vt:variant>
        <vt:i4>9</vt:i4>
      </vt:variant>
      <vt:variant>
        <vt:lpstr>Motyw</vt:lpstr>
      </vt:variant>
      <vt:variant>
        <vt:i4>1</vt:i4>
      </vt:variant>
      <vt:variant>
        <vt:lpstr>Tytuły slajdów</vt:lpstr>
      </vt:variant>
      <vt:variant>
        <vt:i4>51</vt:i4>
      </vt:variant>
    </vt:vector>
  </HeadingPairs>
  <TitlesOfParts>
    <vt:vector size="61" baseType="lpstr">
      <vt:lpstr>ＭＳ Ｐゴシック</vt:lpstr>
      <vt:lpstr>ＭＳ Ｐゴシック</vt:lpstr>
      <vt:lpstr>Arial</vt:lpstr>
      <vt:lpstr>Calibri</vt:lpstr>
      <vt:lpstr>Calibri Light</vt:lpstr>
      <vt:lpstr>Geneva</vt:lpstr>
      <vt:lpstr>Lucida Grande</vt:lpstr>
      <vt:lpstr>Quattrocento Sans</vt:lpstr>
      <vt:lpstr>Times New Roman</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marshall</dc:creator>
  <cp:lastModifiedBy>edul</cp:lastModifiedBy>
  <cp:revision>116</cp:revision>
  <dcterms:created xsi:type="dcterms:W3CDTF">2020-06-22T13:19:53Z</dcterms:created>
  <dcterms:modified xsi:type="dcterms:W3CDTF">2020-10-10T20:23:18Z</dcterms:modified>
</cp:coreProperties>
</file>