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5"/>
  </p:notesMasterIdLst>
  <p:sldIdLst>
    <p:sldId id="556" r:id="rId5"/>
    <p:sldId id="534" r:id="rId6"/>
    <p:sldId id="535" r:id="rId7"/>
    <p:sldId id="529" r:id="rId8"/>
    <p:sldId id="536" r:id="rId9"/>
    <p:sldId id="537" r:id="rId10"/>
    <p:sldId id="523" r:id="rId11"/>
    <p:sldId id="524" r:id="rId12"/>
    <p:sldId id="525" r:id="rId13"/>
    <p:sldId id="526" r:id="rId14"/>
    <p:sldId id="454" r:id="rId15"/>
    <p:sldId id="538" r:id="rId16"/>
    <p:sldId id="539" r:id="rId17"/>
    <p:sldId id="527" r:id="rId18"/>
    <p:sldId id="518" r:id="rId19"/>
    <p:sldId id="532" r:id="rId20"/>
    <p:sldId id="533" r:id="rId21"/>
    <p:sldId id="540" r:id="rId22"/>
    <p:sldId id="541" r:id="rId23"/>
    <p:sldId id="480" r:id="rId24"/>
    <p:sldId id="542" r:id="rId25"/>
    <p:sldId id="543" r:id="rId26"/>
    <p:sldId id="528" r:id="rId27"/>
    <p:sldId id="544" r:id="rId28"/>
    <p:sldId id="545" r:id="rId29"/>
    <p:sldId id="546" r:id="rId30"/>
    <p:sldId id="547" r:id="rId31"/>
    <p:sldId id="402" r:id="rId32"/>
    <p:sldId id="549" r:id="rId33"/>
    <p:sldId id="550" r:id="rId34"/>
    <p:sldId id="551" r:id="rId35"/>
    <p:sldId id="552" r:id="rId36"/>
    <p:sldId id="501" r:id="rId37"/>
    <p:sldId id="426" r:id="rId38"/>
    <p:sldId id="557" r:id="rId39"/>
    <p:sldId id="553" r:id="rId40"/>
    <p:sldId id="554" r:id="rId41"/>
    <p:sldId id="505" r:id="rId42"/>
    <p:sldId id="558" r:id="rId43"/>
    <p:sldId id="504" r:id="rId44"/>
    <p:sldId id="489" r:id="rId45"/>
    <p:sldId id="519" r:id="rId46"/>
    <p:sldId id="531" r:id="rId47"/>
    <p:sldId id="555" r:id="rId48"/>
    <p:sldId id="530" r:id="rId49"/>
    <p:sldId id="494" r:id="rId50"/>
    <p:sldId id="356" r:id="rId51"/>
    <p:sldId id="514" r:id="rId52"/>
    <p:sldId id="369" r:id="rId53"/>
    <p:sldId id="321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marshall" initials="Sm" lastIdx="1" clrIdx="0">
    <p:extLst>
      <p:ext uri="{19B8F6BF-5375-455C-9EA6-DF929625EA0E}">
        <p15:presenceInfo xmlns:p15="http://schemas.microsoft.com/office/powerpoint/2012/main" userId="864025ba454e8d2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68B3"/>
    <a:srgbClr val="DA2128"/>
    <a:srgbClr val="FDB614"/>
    <a:srgbClr val="4D4D4C"/>
    <a:srgbClr val="EEDC00"/>
    <a:srgbClr val="622650"/>
    <a:srgbClr val="F15A2A"/>
    <a:srgbClr val="085156"/>
    <a:srgbClr val="B52372"/>
    <a:srgbClr val="FF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3792" autoAdjust="0"/>
  </p:normalViewPr>
  <p:slideViewPr>
    <p:cSldViewPr snapToGrid="0" snapToObjects="1">
      <p:cViewPr varScale="1">
        <p:scale>
          <a:sx n="49" d="100"/>
          <a:sy n="49" d="100"/>
        </p:scale>
        <p:origin x="67" y="48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C4A2-7988-6643-81CC-A0DA021CADC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25547-4A32-6147-ADC5-EFE816487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46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33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98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 sure about this section. The terminology</a:t>
            </a:r>
            <a:r>
              <a:rPr lang="en-GB" baseline="0" dirty="0"/>
              <a:t> is very jargon heavy. Would it be better to start with putting together a budget and have a simple spreadsheet with headings for a service business and a product business?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Also VAT is particularly important when calculating your taxes and prices of your services or products. Look for advice if you are unsure about your calculations in this section?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65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45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14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89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 would put in an</a:t>
            </a:r>
            <a:r>
              <a:rPr lang="en-GB" baseline="0" dirty="0"/>
              <a:t> additional couple of slides with example of how you calculate it for a product or service.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90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25547-4A32-6147-ADC5-EFE8164876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259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26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485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7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785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706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68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6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Intellectual property</a:t>
            </a:r>
            <a:r>
              <a:rPr lang="en-GB" baseline="0" dirty="0"/>
              <a:t> support?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415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 we need to say more about advice???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38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important but difficult for a beginner to get their head</a:t>
            </a:r>
            <a:r>
              <a:rPr lang="en-GB" baseline="0" dirty="0"/>
              <a:t> around. Ta</a:t>
            </a:r>
            <a:r>
              <a:rPr lang="en-GB" dirty="0"/>
              <a:t>ke another couple of slides</a:t>
            </a:r>
            <a:r>
              <a:rPr lang="en-GB" baseline="0" dirty="0"/>
              <a:t> to demonstrate what you mean by systems, equipment, suppliers etc.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823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Describe any equipment</a:t>
            </a:r>
            <a:r>
              <a:rPr lang="en-GB" baseline="0" dirty="0"/>
              <a:t> you will need in this section, for example a computer….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10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59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3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25547-4A32-6147-ADC5-EFE81648760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56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6901" y="491138"/>
            <a:ext cx="410436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EPIC</a:t>
            </a:r>
            <a:endParaRPr lang="en-IE" sz="36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  <p:extLst>
      <p:ext uri="{BB962C8B-B14F-4D97-AF65-F5344CB8AC3E}">
        <p14:creationId xmlns:p14="http://schemas.microsoft.com/office/powerpoint/2010/main" val="2032201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/>
          <p:nvPr userDrawn="1"/>
        </p:nvSpPr>
        <p:spPr>
          <a:xfrm rot="16200000">
            <a:off x="3309730" y="-2024269"/>
            <a:ext cx="5572539" cy="12192000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702256" y="3553398"/>
            <a:ext cx="10853639" cy="633861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702256" y="4558542"/>
            <a:ext cx="10853639" cy="177042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5" name="Rectangle 24"/>
          <p:cNvSpPr/>
          <p:nvPr userDrawn="1"/>
        </p:nvSpPr>
        <p:spPr>
          <a:xfrm rot="285998">
            <a:off x="-99436" y="2058511"/>
            <a:ext cx="5289466" cy="825926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464254" y="2161220"/>
            <a:ext cx="3912108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0"/>
            <a:ext cx="12205252" cy="3458334"/>
          </a:xfrm>
          <a:custGeom>
            <a:avLst/>
            <a:gdLst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3935413 h 3935413"/>
              <a:gd name="connsiteX4" fmla="*/ 0 w 12192000"/>
              <a:gd name="connsiteY4" fmla="*/ 0 h 3935413"/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1298231 h 3935413"/>
              <a:gd name="connsiteX4" fmla="*/ 0 w 12192000"/>
              <a:gd name="connsiteY4" fmla="*/ 0 h 3935413"/>
              <a:gd name="connsiteX0" fmla="*/ 0 w 12205252"/>
              <a:gd name="connsiteY0" fmla="*/ 0 h 3458334"/>
              <a:gd name="connsiteX1" fmla="*/ 12192000 w 12205252"/>
              <a:gd name="connsiteY1" fmla="*/ 0 h 3458334"/>
              <a:gd name="connsiteX2" fmla="*/ 12205252 w 12205252"/>
              <a:gd name="connsiteY2" fmla="*/ 3458334 h 3458334"/>
              <a:gd name="connsiteX3" fmla="*/ 0 w 12205252"/>
              <a:gd name="connsiteY3" fmla="*/ 1298231 h 3458334"/>
              <a:gd name="connsiteX4" fmla="*/ 0 w 12205252"/>
              <a:gd name="connsiteY4" fmla="*/ 0 h 345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5252" h="3458334">
                <a:moveTo>
                  <a:pt x="0" y="0"/>
                </a:moveTo>
                <a:lnTo>
                  <a:pt x="12192000" y="0"/>
                </a:lnTo>
                <a:cubicBezTo>
                  <a:pt x="12196417" y="1152778"/>
                  <a:pt x="12200835" y="2305556"/>
                  <a:pt x="12205252" y="3458334"/>
                </a:cubicBezTo>
                <a:lnTo>
                  <a:pt x="0" y="1298231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t"/>
          <a:lstStyle>
            <a:lvl1pPr marL="0" indent="0" algn="ctr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here to add photo</a:t>
            </a:r>
          </a:p>
        </p:txBody>
      </p:sp>
      <p:sp>
        <p:nvSpPr>
          <p:cNvPr id="33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42" y="3881373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0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/>
          <p:nvPr userDrawn="1"/>
        </p:nvSpPr>
        <p:spPr>
          <a:xfrm rot="16200000">
            <a:off x="3309730" y="-2024269"/>
            <a:ext cx="5572539" cy="12192000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 rot="285998">
            <a:off x="-99436" y="2058511"/>
            <a:ext cx="5289466" cy="825926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464254" y="2161220"/>
            <a:ext cx="3912108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0"/>
            <a:ext cx="12205252" cy="3458334"/>
          </a:xfrm>
          <a:custGeom>
            <a:avLst/>
            <a:gdLst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3935413 h 3935413"/>
              <a:gd name="connsiteX4" fmla="*/ 0 w 12192000"/>
              <a:gd name="connsiteY4" fmla="*/ 0 h 3935413"/>
              <a:gd name="connsiteX0" fmla="*/ 0 w 12192000"/>
              <a:gd name="connsiteY0" fmla="*/ 0 h 3935413"/>
              <a:gd name="connsiteX1" fmla="*/ 12192000 w 12192000"/>
              <a:gd name="connsiteY1" fmla="*/ 0 h 3935413"/>
              <a:gd name="connsiteX2" fmla="*/ 12192000 w 12192000"/>
              <a:gd name="connsiteY2" fmla="*/ 3935413 h 3935413"/>
              <a:gd name="connsiteX3" fmla="*/ 0 w 12192000"/>
              <a:gd name="connsiteY3" fmla="*/ 1298231 h 3935413"/>
              <a:gd name="connsiteX4" fmla="*/ 0 w 12192000"/>
              <a:gd name="connsiteY4" fmla="*/ 0 h 3935413"/>
              <a:gd name="connsiteX0" fmla="*/ 0 w 12205252"/>
              <a:gd name="connsiteY0" fmla="*/ 0 h 3458334"/>
              <a:gd name="connsiteX1" fmla="*/ 12192000 w 12205252"/>
              <a:gd name="connsiteY1" fmla="*/ 0 h 3458334"/>
              <a:gd name="connsiteX2" fmla="*/ 12205252 w 12205252"/>
              <a:gd name="connsiteY2" fmla="*/ 3458334 h 3458334"/>
              <a:gd name="connsiteX3" fmla="*/ 0 w 12205252"/>
              <a:gd name="connsiteY3" fmla="*/ 1298231 h 3458334"/>
              <a:gd name="connsiteX4" fmla="*/ 0 w 12205252"/>
              <a:gd name="connsiteY4" fmla="*/ 0 h 345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5252" h="3458334">
                <a:moveTo>
                  <a:pt x="0" y="0"/>
                </a:moveTo>
                <a:lnTo>
                  <a:pt x="12192000" y="0"/>
                </a:lnTo>
                <a:cubicBezTo>
                  <a:pt x="12196417" y="1152778"/>
                  <a:pt x="12200835" y="2305556"/>
                  <a:pt x="12205252" y="3458334"/>
                </a:cubicBezTo>
                <a:lnTo>
                  <a:pt x="0" y="1298231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t"/>
          <a:lstStyle>
            <a:lvl1pPr marL="0" indent="0" algn="ctr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here to add photo</a:t>
            </a:r>
          </a:p>
        </p:txBody>
      </p:sp>
      <p:sp>
        <p:nvSpPr>
          <p:cNvPr id="3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702256" y="3553398"/>
            <a:ext cx="10853639" cy="633861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702256" y="4558542"/>
            <a:ext cx="10853639" cy="177042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33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42" y="3881373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Hea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/>
          <p:nvPr userDrawn="1"/>
        </p:nvSpPr>
        <p:spPr>
          <a:xfrm rot="16200000" flipH="1" flipV="1">
            <a:off x="5453265" y="-5453267"/>
            <a:ext cx="1285465" cy="1219200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t="12816" r="-396" b="-12816"/>
          <a:stretch/>
        </p:blipFill>
        <p:spPr>
          <a:xfrm>
            <a:off x="7761358" y="5674"/>
            <a:ext cx="2928731" cy="2326714"/>
          </a:xfrm>
          <a:prstGeom prst="rect">
            <a:avLst/>
          </a:prstGeom>
        </p:spPr>
      </p:pic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 rot="285998">
            <a:off x="-167625" y="647071"/>
            <a:ext cx="6403831" cy="825926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85998">
            <a:off x="394963" y="776271"/>
            <a:ext cx="5664057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9"/>
          <a:stretch/>
        </p:blipFill>
        <p:spPr>
          <a:xfrm>
            <a:off x="6634461" y="0"/>
            <a:ext cx="2295144" cy="1060034"/>
          </a:xfrm>
          <a:prstGeom prst="rect">
            <a:avLst/>
          </a:prstGeom>
        </p:spPr>
      </p:pic>
      <p:sp>
        <p:nvSpPr>
          <p:cNvPr id="15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58268" y="2120067"/>
            <a:ext cx="8271337" cy="4169140"/>
          </a:xfrm>
        </p:spPr>
        <p:txBody>
          <a:bodyPr>
            <a:noAutofit/>
          </a:bodyPr>
          <a:lstStyle>
            <a:lvl1pPr marL="342900" indent="-342900" algn="l">
              <a:buClr>
                <a:srgbClr val="FDB614"/>
              </a:buClr>
              <a:buFont typeface="Arial" charset="0"/>
              <a:buChar char="•"/>
              <a:defRPr sz="2400">
                <a:solidFill>
                  <a:srgbClr val="4D4D4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Hea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 userDrawn="1"/>
        </p:nvSpPr>
        <p:spPr>
          <a:xfrm rot="5400000" flipV="1">
            <a:off x="5453265" y="-5453267"/>
            <a:ext cx="1285465" cy="1219200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t="12816" r="-396" b="-12816"/>
          <a:stretch/>
        </p:blipFill>
        <p:spPr>
          <a:xfrm>
            <a:off x="1081698" y="12230"/>
            <a:ext cx="2928731" cy="2326714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 rot="21375402">
            <a:off x="5941628" y="666947"/>
            <a:ext cx="6403831" cy="825926"/>
          </a:xfrm>
          <a:prstGeom prst="rect">
            <a:avLst/>
          </a:pr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75402">
            <a:off x="6504127" y="798296"/>
            <a:ext cx="5715790" cy="716025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9"/>
          <a:stretch/>
        </p:blipFill>
        <p:spPr>
          <a:xfrm>
            <a:off x="-45199" y="6556"/>
            <a:ext cx="2295144" cy="1060034"/>
          </a:xfrm>
          <a:prstGeom prst="rect">
            <a:avLst/>
          </a:prstGeom>
        </p:spPr>
      </p:pic>
      <p:sp>
        <p:nvSpPr>
          <p:cNvPr id="16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3644348" y="2120067"/>
            <a:ext cx="7898295" cy="4169140"/>
          </a:xfrm>
        </p:spPr>
        <p:txBody>
          <a:bodyPr>
            <a:noAutofit/>
          </a:bodyPr>
          <a:lstStyle>
            <a:lvl1pPr marL="342900" indent="-342900" algn="l">
              <a:buClr>
                <a:srgbClr val="FDB614"/>
              </a:buClr>
              <a:buFont typeface="Arial" charset="0"/>
              <a:buChar char="•"/>
              <a:defRPr sz="2400">
                <a:solidFill>
                  <a:srgbClr val="4D4D4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328871" y="4402483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rgbClr val="DA2128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25611" y="167959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rgbClr val="DA2128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8" y="2325125"/>
            <a:ext cx="5423273" cy="24973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1268B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82" t="26897" r="19782" b="-26897"/>
          <a:stretch/>
        </p:blipFill>
        <p:spPr>
          <a:xfrm>
            <a:off x="6649146" y="0"/>
            <a:ext cx="5542854" cy="5404728"/>
          </a:xfrm>
          <a:prstGeom prst="rect">
            <a:avLst/>
          </a:prstGeom>
        </p:spPr>
      </p:pic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. Text with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/>
          <p:nvPr userDrawn="1"/>
        </p:nvSpPr>
        <p:spPr>
          <a:xfrm>
            <a:off x="0" y="0"/>
            <a:ext cx="7580243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20235" y="4816650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421062" y="3295516"/>
            <a:ext cx="6434785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420235" y="1767285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692445" y="2038802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4" t="6637" r="6523" b="6599"/>
          <a:stretch/>
        </p:blipFill>
        <p:spPr>
          <a:xfrm>
            <a:off x="5480388" y="831109"/>
            <a:ext cx="268053" cy="5201246"/>
          </a:xfrm>
          <a:prstGeom prst="rect">
            <a:avLst/>
          </a:prstGeom>
        </p:spPr>
      </p:pic>
      <p:cxnSp>
        <p:nvCxnSpPr>
          <p:cNvPr id="21" name="Straight Connector 20"/>
          <p:cNvCxnSpPr/>
          <p:nvPr userDrawn="1"/>
        </p:nvCxnSpPr>
        <p:spPr>
          <a:xfrm>
            <a:off x="6692445" y="3582457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6692445" y="5094621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1"/>
          <p:cNvSpPr>
            <a:spLocks noChangeArrowheads="1"/>
          </p:cNvSpPr>
          <p:nvPr userDrawn="1"/>
        </p:nvSpPr>
        <p:spPr bwMode="auto">
          <a:xfrm flipV="1">
            <a:off x="465266" y="1589475"/>
            <a:ext cx="4101734" cy="56433"/>
          </a:xfrm>
          <a:prstGeom prst="rect">
            <a:avLst/>
          </a:prstGeom>
          <a:solidFill>
            <a:srgbClr val="FDB614"/>
          </a:solidFill>
          <a:ln>
            <a:solidFill>
              <a:srgbClr val="FDB614"/>
            </a:solidFill>
          </a:ln>
        </p:spPr>
        <p:txBody>
          <a:bodyPr l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FDB614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ext Placeholder 5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43223" y="681688"/>
            <a:ext cx="3821205" cy="69735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4" name="Text Placeholder 6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5" name="Text Placeholder 7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489681" y="1766517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36" name="Text Placeholder 4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960165" y="1775790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7" name="Text Placeholder 8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513499" y="3314348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02</a:t>
            </a:r>
          </a:p>
        </p:txBody>
      </p:sp>
      <p:sp>
        <p:nvSpPr>
          <p:cNvPr id="38" name="Text Placeholder 9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983983" y="3310369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9" name="Text Placeholder 10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483551" y="4828948"/>
            <a:ext cx="1176670" cy="11222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03</a:t>
            </a:r>
          </a:p>
        </p:txBody>
      </p:sp>
      <p:sp>
        <p:nvSpPr>
          <p:cNvPr id="40" name="Text Placeholder 1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954035" y="4811716"/>
            <a:ext cx="4871864" cy="112229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Body Text</a:t>
            </a:r>
          </a:p>
        </p:txBody>
      </p:sp>
      <p:sp>
        <p:nvSpPr>
          <p:cNvPr id="31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28" y="-2312958"/>
            <a:ext cx="4590288" cy="4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 flipH="1">
            <a:off x="0" y="0"/>
            <a:ext cx="12192057" cy="4412975"/>
            <a:chOff x="0" y="0"/>
            <a:chExt cx="12192057" cy="441297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0"/>
              <a:ext cx="7858539" cy="2014330"/>
            </a:xfrm>
            <a:prstGeom prst="rect">
              <a:avLst/>
            </a:prstGeom>
            <a:solidFill>
              <a:srgbClr val="126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Snip Single Corner Rectangle 3"/>
            <p:cNvSpPr/>
            <p:nvPr userDrawn="1"/>
          </p:nvSpPr>
          <p:spPr>
            <a:xfrm>
              <a:off x="0" y="0"/>
              <a:ext cx="12192057" cy="4412975"/>
            </a:xfrm>
            <a:custGeom>
              <a:avLst/>
              <a:gdLst>
                <a:gd name="connsiteX0" fmla="*/ 0 w 11383617"/>
                <a:gd name="connsiteY0" fmla="*/ 0 h 2955235"/>
                <a:gd name="connsiteX1" fmla="*/ 10891068 w 11383617"/>
                <a:gd name="connsiteY1" fmla="*/ 0 h 2955235"/>
                <a:gd name="connsiteX2" fmla="*/ 11383617 w 11383617"/>
                <a:gd name="connsiteY2" fmla="*/ 492549 h 2955235"/>
                <a:gd name="connsiteX3" fmla="*/ 11383617 w 11383617"/>
                <a:gd name="connsiteY3" fmla="*/ 2955235 h 2955235"/>
                <a:gd name="connsiteX4" fmla="*/ 0 w 11383617"/>
                <a:gd name="connsiteY4" fmla="*/ 2955235 h 2955235"/>
                <a:gd name="connsiteX5" fmla="*/ 0 w 11383617"/>
                <a:gd name="connsiteY5" fmla="*/ 0 h 2955235"/>
                <a:gd name="connsiteX0" fmla="*/ 0 w 11383617"/>
                <a:gd name="connsiteY0" fmla="*/ 954157 h 3909392"/>
                <a:gd name="connsiteX1" fmla="*/ 4954094 w 11383617"/>
                <a:gd name="connsiteY1" fmla="*/ 0 h 3909392"/>
                <a:gd name="connsiteX2" fmla="*/ 11383617 w 11383617"/>
                <a:gd name="connsiteY2" fmla="*/ 1446706 h 3909392"/>
                <a:gd name="connsiteX3" fmla="*/ 11383617 w 11383617"/>
                <a:gd name="connsiteY3" fmla="*/ 3909392 h 3909392"/>
                <a:gd name="connsiteX4" fmla="*/ 0 w 11383617"/>
                <a:gd name="connsiteY4" fmla="*/ 3909392 h 3909392"/>
                <a:gd name="connsiteX5" fmla="*/ 0 w 11383617"/>
                <a:gd name="connsiteY5" fmla="*/ 954157 h 3909392"/>
                <a:gd name="connsiteX0" fmla="*/ 0 w 12245008"/>
                <a:gd name="connsiteY0" fmla="*/ 954157 h 3909392"/>
                <a:gd name="connsiteX1" fmla="*/ 4954094 w 12245008"/>
                <a:gd name="connsiteY1" fmla="*/ 0 h 3909392"/>
                <a:gd name="connsiteX2" fmla="*/ 11383617 w 12245008"/>
                <a:gd name="connsiteY2" fmla="*/ 1446706 h 3909392"/>
                <a:gd name="connsiteX3" fmla="*/ 12245008 w 12245008"/>
                <a:gd name="connsiteY3" fmla="*/ 2849218 h 3909392"/>
                <a:gd name="connsiteX4" fmla="*/ 0 w 12245008"/>
                <a:gd name="connsiteY4" fmla="*/ 3909392 h 3909392"/>
                <a:gd name="connsiteX5" fmla="*/ 0 w 12245008"/>
                <a:gd name="connsiteY5" fmla="*/ 954157 h 3909392"/>
                <a:gd name="connsiteX0" fmla="*/ 0 w 12245008"/>
                <a:gd name="connsiteY0" fmla="*/ 954157 h 3909392"/>
                <a:gd name="connsiteX1" fmla="*/ 4954094 w 12245008"/>
                <a:gd name="connsiteY1" fmla="*/ 0 h 3909392"/>
                <a:gd name="connsiteX2" fmla="*/ 12165495 w 12245008"/>
                <a:gd name="connsiteY2" fmla="*/ 2219 h 3909392"/>
                <a:gd name="connsiteX3" fmla="*/ 12245008 w 12245008"/>
                <a:gd name="connsiteY3" fmla="*/ 2849218 h 3909392"/>
                <a:gd name="connsiteX4" fmla="*/ 0 w 12245008"/>
                <a:gd name="connsiteY4" fmla="*/ 3909392 h 3909392"/>
                <a:gd name="connsiteX5" fmla="*/ 0 w 12245008"/>
                <a:gd name="connsiteY5" fmla="*/ 954157 h 3909392"/>
                <a:gd name="connsiteX0" fmla="*/ 13253 w 12258261"/>
                <a:gd name="connsiteY0" fmla="*/ 954157 h 4399723"/>
                <a:gd name="connsiteX1" fmla="*/ 4967347 w 12258261"/>
                <a:gd name="connsiteY1" fmla="*/ 0 h 4399723"/>
                <a:gd name="connsiteX2" fmla="*/ 12178748 w 12258261"/>
                <a:gd name="connsiteY2" fmla="*/ 2219 h 4399723"/>
                <a:gd name="connsiteX3" fmla="*/ 12258261 w 12258261"/>
                <a:gd name="connsiteY3" fmla="*/ 2849218 h 4399723"/>
                <a:gd name="connsiteX4" fmla="*/ 0 w 12258261"/>
                <a:gd name="connsiteY4" fmla="*/ 4399723 h 4399723"/>
                <a:gd name="connsiteX5" fmla="*/ 13253 w 12258261"/>
                <a:gd name="connsiteY5" fmla="*/ 954157 h 4399723"/>
                <a:gd name="connsiteX0" fmla="*/ 13253 w 12205252"/>
                <a:gd name="connsiteY0" fmla="*/ 954157 h 4399723"/>
                <a:gd name="connsiteX1" fmla="*/ 4967347 w 12205252"/>
                <a:gd name="connsiteY1" fmla="*/ 0 h 4399723"/>
                <a:gd name="connsiteX2" fmla="*/ 12178748 w 12205252"/>
                <a:gd name="connsiteY2" fmla="*/ 2219 h 4399723"/>
                <a:gd name="connsiteX3" fmla="*/ 12205252 w 12205252"/>
                <a:gd name="connsiteY3" fmla="*/ 2491410 h 4399723"/>
                <a:gd name="connsiteX4" fmla="*/ 0 w 12205252"/>
                <a:gd name="connsiteY4" fmla="*/ 4399723 h 4399723"/>
                <a:gd name="connsiteX5" fmla="*/ 13253 w 12205252"/>
                <a:gd name="connsiteY5" fmla="*/ 954157 h 4399723"/>
                <a:gd name="connsiteX0" fmla="*/ 13253 w 12205252"/>
                <a:gd name="connsiteY0" fmla="*/ 954157 h 4399723"/>
                <a:gd name="connsiteX1" fmla="*/ 4967347 w 12205252"/>
                <a:gd name="connsiteY1" fmla="*/ 0 h 4399723"/>
                <a:gd name="connsiteX2" fmla="*/ 12178748 w 12205252"/>
                <a:gd name="connsiteY2" fmla="*/ 2219 h 4399723"/>
                <a:gd name="connsiteX3" fmla="*/ 12205252 w 12205252"/>
                <a:gd name="connsiteY3" fmla="*/ 2517915 h 4399723"/>
                <a:gd name="connsiteX4" fmla="*/ 0 w 12205252"/>
                <a:gd name="connsiteY4" fmla="*/ 4399723 h 4399723"/>
                <a:gd name="connsiteX5" fmla="*/ 13253 w 12205252"/>
                <a:gd name="connsiteY5" fmla="*/ 954157 h 4399723"/>
                <a:gd name="connsiteX0" fmla="*/ 13253 w 12205252"/>
                <a:gd name="connsiteY0" fmla="*/ 967409 h 4412975"/>
                <a:gd name="connsiteX1" fmla="*/ 7922582 w 12205252"/>
                <a:gd name="connsiteY1" fmla="*/ 0 h 4412975"/>
                <a:gd name="connsiteX2" fmla="*/ 12178748 w 12205252"/>
                <a:gd name="connsiteY2" fmla="*/ 15471 h 4412975"/>
                <a:gd name="connsiteX3" fmla="*/ 12205252 w 12205252"/>
                <a:gd name="connsiteY3" fmla="*/ 2531167 h 4412975"/>
                <a:gd name="connsiteX4" fmla="*/ 0 w 12205252"/>
                <a:gd name="connsiteY4" fmla="*/ 4412975 h 4412975"/>
                <a:gd name="connsiteX5" fmla="*/ 13253 w 12205252"/>
                <a:gd name="connsiteY5" fmla="*/ 967409 h 4412975"/>
                <a:gd name="connsiteX0" fmla="*/ 587 w 12219091"/>
                <a:gd name="connsiteY0" fmla="*/ 1338470 h 4412975"/>
                <a:gd name="connsiteX1" fmla="*/ 7936421 w 12219091"/>
                <a:gd name="connsiteY1" fmla="*/ 0 h 4412975"/>
                <a:gd name="connsiteX2" fmla="*/ 12192587 w 12219091"/>
                <a:gd name="connsiteY2" fmla="*/ 15471 h 4412975"/>
                <a:gd name="connsiteX3" fmla="*/ 12219091 w 12219091"/>
                <a:gd name="connsiteY3" fmla="*/ 2531167 h 4412975"/>
                <a:gd name="connsiteX4" fmla="*/ 13839 w 12219091"/>
                <a:gd name="connsiteY4" fmla="*/ 4412975 h 4412975"/>
                <a:gd name="connsiteX5" fmla="*/ 587 w 12219091"/>
                <a:gd name="connsiteY5" fmla="*/ 1338470 h 4412975"/>
                <a:gd name="connsiteX0" fmla="*/ 587 w 12219150"/>
                <a:gd name="connsiteY0" fmla="*/ 1338470 h 4412975"/>
                <a:gd name="connsiteX1" fmla="*/ 7936421 w 12219150"/>
                <a:gd name="connsiteY1" fmla="*/ 0 h 4412975"/>
                <a:gd name="connsiteX2" fmla="*/ 12219150 w 12219150"/>
                <a:gd name="connsiteY2" fmla="*/ 15471 h 4412975"/>
                <a:gd name="connsiteX3" fmla="*/ 12219091 w 12219150"/>
                <a:gd name="connsiteY3" fmla="*/ 2531167 h 4412975"/>
                <a:gd name="connsiteX4" fmla="*/ 13839 w 12219150"/>
                <a:gd name="connsiteY4" fmla="*/ 4412975 h 4412975"/>
                <a:gd name="connsiteX5" fmla="*/ 587 w 12219150"/>
                <a:gd name="connsiteY5" fmla="*/ 1338470 h 441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19150" h="4412975">
                  <a:moveTo>
                    <a:pt x="587" y="1338470"/>
                  </a:moveTo>
                  <a:lnTo>
                    <a:pt x="7936421" y="0"/>
                  </a:lnTo>
                  <a:lnTo>
                    <a:pt x="12219150" y="15471"/>
                  </a:lnTo>
                  <a:cubicBezTo>
                    <a:pt x="12219130" y="854036"/>
                    <a:pt x="12219111" y="1692602"/>
                    <a:pt x="12219091" y="2531167"/>
                  </a:cubicBezTo>
                  <a:lnTo>
                    <a:pt x="13839" y="4412975"/>
                  </a:lnTo>
                  <a:cubicBezTo>
                    <a:pt x="18257" y="3264453"/>
                    <a:pt x="-3831" y="2486992"/>
                    <a:pt x="587" y="1338470"/>
                  </a:cubicBezTo>
                  <a:close/>
                </a:path>
              </a:pathLst>
            </a:custGeom>
            <a:solidFill>
              <a:srgbClr val="DA2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81" y="0"/>
            <a:ext cx="5805670" cy="5065989"/>
          </a:xfrm>
          <a:prstGeom prst="rect">
            <a:avLst/>
          </a:prstGeom>
        </p:spPr>
      </p:pic>
      <p:sp>
        <p:nvSpPr>
          <p:cNvPr id="83" name="Rectangle 82"/>
          <p:cNvSpPr/>
          <p:nvPr userDrawn="1"/>
        </p:nvSpPr>
        <p:spPr>
          <a:xfrm rot="21247678">
            <a:off x="-203757" y="2863176"/>
            <a:ext cx="6405664" cy="1130610"/>
          </a:xfrm>
          <a:prstGeom prst="rect">
            <a:avLst/>
          </a:prstGeom>
          <a:solidFill>
            <a:srgbClr val="1268B3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Connector 83"/>
          <p:cNvCxnSpPr/>
          <p:nvPr userDrawn="1"/>
        </p:nvCxnSpPr>
        <p:spPr>
          <a:xfrm rot="21247678">
            <a:off x="3460705" y="2937369"/>
            <a:ext cx="0" cy="6964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21247678">
            <a:off x="464686" y="2981541"/>
            <a:ext cx="2822796" cy="1029244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>
                <a:solidFill>
                  <a:srgbClr val="FDB614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6" name="Text Placeholder 4"/>
          <p:cNvSpPr>
            <a:spLocks noGrp="1"/>
          </p:cNvSpPr>
          <p:nvPr>
            <p:ph type="body" sz="quarter" idx="18" hasCustomPrompt="1"/>
          </p:nvPr>
        </p:nvSpPr>
        <p:spPr>
          <a:xfrm rot="21247678">
            <a:off x="3741547" y="2634812"/>
            <a:ext cx="2447713" cy="1106570"/>
          </a:xfrm>
        </p:spPr>
        <p:txBody>
          <a:bodyPr anchor="ctr">
            <a:normAutofit/>
          </a:bodyPr>
          <a:lstStyle>
            <a:lvl1pPr marL="0" indent="0">
              <a:buNone/>
              <a:defRPr sz="2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 Title</a:t>
            </a:r>
          </a:p>
        </p:txBody>
      </p:sp>
      <p:sp>
        <p:nvSpPr>
          <p:cNvPr id="89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5149737" y="6029993"/>
            <a:ext cx="2470321" cy="41980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90" name="Rectangle 89"/>
          <p:cNvSpPr/>
          <p:nvPr userDrawn="1"/>
        </p:nvSpPr>
        <p:spPr>
          <a:xfrm rot="20852900">
            <a:off x="4266740" y="5903454"/>
            <a:ext cx="589657" cy="53771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158520" y="6029994"/>
            <a:ext cx="2470321" cy="41980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92" name="Rectangle 91"/>
          <p:cNvSpPr/>
          <p:nvPr userDrawn="1"/>
        </p:nvSpPr>
        <p:spPr>
          <a:xfrm rot="20852900">
            <a:off x="8275523" y="5903455"/>
            <a:ext cx="589657" cy="53771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Typeface and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268B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EPIC</a:t>
            </a:r>
            <a:endParaRPr lang="en-IE" sz="4400" b="1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093974" y="1633466"/>
            <a:ext cx="4589207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4669" y="3172202"/>
            <a:ext cx="54894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EPIC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483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-13252"/>
            <a:ext cx="7673009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009" h="6871252">
                <a:moveTo>
                  <a:pt x="0" y="0"/>
                </a:moveTo>
                <a:lnTo>
                  <a:pt x="7673009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 rot="353497">
            <a:off x="-106891" y="570482"/>
            <a:ext cx="5181600" cy="898532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353497">
            <a:off x="459254" y="680351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8054" y="3476639"/>
            <a:ext cx="2784503" cy="305668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635" y="-13252"/>
            <a:ext cx="5124365" cy="431153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rot="353497">
            <a:off x="-106891" y="1603482"/>
            <a:ext cx="5181600" cy="898532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 hasCustomPrompt="1"/>
          </p:nvPr>
        </p:nvSpPr>
        <p:spPr>
          <a:xfrm rot="353497">
            <a:off x="459254" y="1713351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6" name="Footer Placeholder 6"/>
          <p:cNvSpPr txBox="1">
            <a:spLocks noGrp="1"/>
          </p:cNvSpPr>
          <p:nvPr userDrawn="1"/>
        </p:nvSpPr>
        <p:spPr bwMode="auto">
          <a:xfrm>
            <a:off x="7655243" y="6126922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rgbClr val="1A1918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7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105" y="6071360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33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.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63826" y="6052320"/>
            <a:ext cx="66923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GB" altLang="x-none" sz="1000" dirty="0">
                <a:solidFill>
                  <a:schemeClr val="bg1"/>
                </a:solidFill>
              </a:rPr>
              <a:t>This publication reflects the views only of the authors, and the Education, </a:t>
            </a:r>
            <a:r>
              <a:rPr lang="en-GB" altLang="x-none" sz="1000" dirty="0" err="1">
                <a:solidFill>
                  <a:schemeClr val="bg1"/>
                </a:solidFill>
              </a:rPr>
              <a:t>Audiovisual</a:t>
            </a:r>
            <a:r>
              <a:rPr lang="en-GB" altLang="x-none" sz="1000" dirty="0">
                <a:solidFill>
                  <a:schemeClr val="bg1"/>
                </a:solidFill>
              </a:rPr>
              <a:t> and Culture Executive Agency and the European Commission cannot be held responsible for any use which may be made of the information contained therein."  </a:t>
            </a:r>
            <a:endParaRPr lang="en-IE" altLang="en-US" sz="1000" dirty="0">
              <a:solidFill>
                <a:schemeClr val="bg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76136" y="391665"/>
            <a:ext cx="5199824" cy="3224991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INTRO.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29" t="-39417" r="31006" b="23679"/>
          <a:stretch/>
        </p:blipFill>
        <p:spPr>
          <a:xfrm>
            <a:off x="5870713" y="391665"/>
            <a:ext cx="6321287" cy="646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95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 userDrawn="1"/>
        </p:nvSpPr>
        <p:spPr>
          <a:xfrm rot="16200000" flipH="1" flipV="1">
            <a:off x="4610365" y="-4597113"/>
            <a:ext cx="2984522" cy="12178751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7673009"/>
              <a:gd name="connsiteY0" fmla="*/ 0 h 6863783"/>
              <a:gd name="connsiteX1" fmla="*/ 7673009 w 7673009"/>
              <a:gd name="connsiteY1" fmla="*/ 0 h 6863783"/>
              <a:gd name="connsiteX2" fmla="*/ 5924975 w 7673009"/>
              <a:gd name="connsiteY2" fmla="*/ 6863783 h 6863783"/>
              <a:gd name="connsiteX3" fmla="*/ 0 w 7673009"/>
              <a:gd name="connsiteY3" fmla="*/ 6858000 h 6863783"/>
              <a:gd name="connsiteX4" fmla="*/ 0 w 7673009"/>
              <a:gd name="connsiteY4" fmla="*/ 0 h 6863783"/>
              <a:gd name="connsiteX0" fmla="*/ 0 w 7076033"/>
              <a:gd name="connsiteY0" fmla="*/ 1 h 6863784"/>
              <a:gd name="connsiteX1" fmla="*/ 7076034 w 7076033"/>
              <a:gd name="connsiteY1" fmla="*/ 0 h 6863784"/>
              <a:gd name="connsiteX2" fmla="*/ 5924975 w 7076033"/>
              <a:gd name="connsiteY2" fmla="*/ 6863784 h 6863784"/>
              <a:gd name="connsiteX3" fmla="*/ 0 w 7076033"/>
              <a:gd name="connsiteY3" fmla="*/ 6858001 h 6863784"/>
              <a:gd name="connsiteX4" fmla="*/ 0 w 7076033"/>
              <a:gd name="connsiteY4" fmla="*/ 1 h 686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6033" h="6863784">
                <a:moveTo>
                  <a:pt x="0" y="1"/>
                </a:moveTo>
                <a:lnTo>
                  <a:pt x="7076034" y="0"/>
                </a:lnTo>
                <a:lnTo>
                  <a:pt x="5924975" y="6863784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23"/>
          <p:cNvSpPr>
            <a:spLocks noChangeArrowheads="1"/>
          </p:cNvSpPr>
          <p:nvPr userDrawn="1"/>
        </p:nvSpPr>
        <p:spPr bwMode="auto">
          <a:xfrm>
            <a:off x="16262195" y="79667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Oval 24"/>
          <p:cNvSpPr>
            <a:spLocks noChangeArrowheads="1"/>
          </p:cNvSpPr>
          <p:nvPr userDrawn="1"/>
        </p:nvSpPr>
        <p:spPr bwMode="auto">
          <a:xfrm>
            <a:off x="16063758" y="85810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Oval 25"/>
          <p:cNvSpPr>
            <a:spLocks noChangeArrowheads="1"/>
          </p:cNvSpPr>
          <p:nvPr userDrawn="1"/>
        </p:nvSpPr>
        <p:spPr bwMode="auto">
          <a:xfrm>
            <a:off x="16898783" y="79619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26"/>
          <p:cNvSpPr>
            <a:spLocks noChangeArrowheads="1"/>
          </p:cNvSpPr>
          <p:nvPr userDrawn="1"/>
        </p:nvSpPr>
        <p:spPr bwMode="auto">
          <a:xfrm>
            <a:off x="16414595" y="81191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Oval 27"/>
          <p:cNvSpPr>
            <a:spLocks noChangeArrowheads="1"/>
          </p:cNvSpPr>
          <p:nvPr userDrawn="1"/>
        </p:nvSpPr>
        <p:spPr bwMode="auto">
          <a:xfrm>
            <a:off x="16216158" y="87334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Oval 28"/>
          <p:cNvSpPr>
            <a:spLocks noChangeArrowheads="1"/>
          </p:cNvSpPr>
          <p:nvPr userDrawn="1"/>
        </p:nvSpPr>
        <p:spPr bwMode="auto">
          <a:xfrm>
            <a:off x="17051183" y="81143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Oval 29"/>
          <p:cNvSpPr>
            <a:spLocks noChangeArrowheads="1"/>
          </p:cNvSpPr>
          <p:nvPr userDrawn="1"/>
        </p:nvSpPr>
        <p:spPr bwMode="auto">
          <a:xfrm>
            <a:off x="16566995" y="8271508"/>
            <a:ext cx="452438" cy="454025"/>
          </a:xfrm>
          <a:prstGeom prst="ellipse">
            <a:avLst/>
          </a:prstGeom>
          <a:solidFill>
            <a:srgbClr val="4FC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Oval 30"/>
          <p:cNvSpPr>
            <a:spLocks noChangeArrowheads="1"/>
          </p:cNvSpPr>
          <p:nvPr userDrawn="1"/>
        </p:nvSpPr>
        <p:spPr bwMode="auto">
          <a:xfrm>
            <a:off x="16368558" y="8885870"/>
            <a:ext cx="719137" cy="720725"/>
          </a:xfrm>
          <a:prstGeom prst="ellipse">
            <a:avLst/>
          </a:prstGeom>
          <a:solidFill>
            <a:srgbClr val="7864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Oval 31"/>
          <p:cNvSpPr>
            <a:spLocks noChangeArrowheads="1"/>
          </p:cNvSpPr>
          <p:nvPr userDrawn="1"/>
        </p:nvSpPr>
        <p:spPr bwMode="auto">
          <a:xfrm>
            <a:off x="17203583" y="8266745"/>
            <a:ext cx="1060450" cy="1058863"/>
          </a:xfrm>
          <a:prstGeom prst="ellipse">
            <a:avLst/>
          </a:prstGeom>
          <a:solidFill>
            <a:srgbClr val="F16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x-none" altLang="x-none" sz="24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図プレースホルダー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1" r="16211"/>
          <a:stretch>
            <a:fillRect/>
          </a:stretch>
        </p:blipFill>
        <p:spPr bwMode="auto">
          <a:xfrm>
            <a:off x="13804745" y="3534408"/>
            <a:ext cx="86360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13250" y="901279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6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8" name="Straight Connector 47"/>
          <p:cNvCxnSpPr/>
          <p:nvPr userDrawn="1"/>
        </p:nvCxnSpPr>
        <p:spPr>
          <a:xfrm flipH="1">
            <a:off x="555813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51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2" name="Straight Connector 51"/>
          <p:cNvCxnSpPr/>
          <p:nvPr userDrawn="1"/>
        </p:nvCxnSpPr>
        <p:spPr>
          <a:xfrm flipH="1">
            <a:off x="4383742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2363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55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4322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4D4D4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6" name="Straight Connector 55"/>
          <p:cNvCxnSpPr/>
          <p:nvPr userDrawn="1"/>
        </p:nvCxnSpPr>
        <p:spPr>
          <a:xfrm flipH="1">
            <a:off x="8099612" y="4342602"/>
            <a:ext cx="3591091" cy="0"/>
          </a:xfrm>
          <a:prstGeom prst="line">
            <a:avLst/>
          </a:prstGeom>
          <a:ln w="12700">
            <a:solidFill>
              <a:srgbClr val="1268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rgbClr val="DA2128"/>
                </a:solidFill>
                <a:latin typeface="Calibri" charset="0"/>
              </a:rPr>
              <a:t>EPIC </a:t>
            </a:r>
            <a:r>
              <a:rPr lang="en-US" altLang="ja-JP" sz="1100" b="1" dirty="0">
                <a:solidFill>
                  <a:srgbClr val="1268B3"/>
                </a:solidFill>
                <a:latin typeface="Calibri" charset="0"/>
              </a:rPr>
              <a:t>|</a:t>
            </a:r>
            <a:r>
              <a:rPr lang="en-US" altLang="ja-JP" sz="1100" dirty="0">
                <a:solidFill>
                  <a:srgbClr val="1268B3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rgbClr val="1268B3"/>
              </a:solidFill>
              <a:latin typeface="Calibri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72" t="35076" r="29572" b="-35076"/>
          <a:stretch/>
        </p:blipFill>
        <p:spPr>
          <a:xfrm>
            <a:off x="8261657" y="5060"/>
            <a:ext cx="3943593" cy="3545568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 rot="20852900">
            <a:off x="1758912" y="2179950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 rot="649108">
            <a:off x="5613094" y="2122558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 rot="21216429">
            <a:off x="9635129" y="2128224"/>
            <a:ext cx="979063" cy="892811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73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(Blue)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/>
          <p:nvPr userDrawn="1"/>
        </p:nvSpPr>
        <p:spPr>
          <a:xfrm>
            <a:off x="0" y="0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6335" y="2052748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314" y="-2471809"/>
            <a:ext cx="4590288" cy="4126992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 rot="256793">
            <a:off x="-140890" y="570860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56793">
            <a:off x="592447" y="686976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804728" y="-14012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 Text Lef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2"/>
          <p:cNvSpPr/>
          <p:nvPr userDrawn="1"/>
        </p:nvSpPr>
        <p:spPr>
          <a:xfrm flipH="1">
            <a:off x="3842853" y="-13252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202017" y="2263203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452" y="-2238332"/>
            <a:ext cx="4590288" cy="4126992"/>
          </a:xfrm>
          <a:prstGeom prst="rect">
            <a:avLst/>
          </a:prstGeom>
        </p:spPr>
      </p:pic>
      <p:sp>
        <p:nvSpPr>
          <p:cNvPr id="66" name="Rectangle 65"/>
          <p:cNvSpPr/>
          <p:nvPr userDrawn="1"/>
        </p:nvSpPr>
        <p:spPr>
          <a:xfrm rot="21343207" flipH="1">
            <a:off x="7174033" y="791785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67454">
            <a:off x="7892491" y="935068"/>
            <a:ext cx="3912108" cy="743199"/>
          </a:xfrm>
        </p:spPr>
        <p:txBody>
          <a:bodyPr>
            <a:normAutofit/>
          </a:bodyPr>
          <a:lstStyle>
            <a:lvl1pPr marL="0" indent="0" algn="r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8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71" name="Picture Placeholder 2"/>
          <p:cNvSpPr>
            <a:spLocks noGrp="1"/>
          </p:cNvSpPr>
          <p:nvPr>
            <p:ph type="pic" sz="quarter" idx="24"/>
          </p:nvPr>
        </p:nvSpPr>
        <p:spPr>
          <a:xfrm flipH="1">
            <a:off x="-26281" y="0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  <p:sp>
        <p:nvSpPr>
          <p:cNvPr id="72" name="テキスト プレースホルダー 36"/>
          <p:cNvSpPr txBox="1">
            <a:spLocks/>
          </p:cNvSpPr>
          <p:nvPr userDrawn="1"/>
        </p:nvSpPr>
        <p:spPr bwMode="auto">
          <a:xfrm>
            <a:off x="810668" y="6441607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(Red)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/>
          <p:nvPr userDrawn="1"/>
        </p:nvSpPr>
        <p:spPr>
          <a:xfrm>
            <a:off x="0" y="0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06335" y="2052748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314" y="-2471809"/>
            <a:ext cx="4590288" cy="412699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 rot="256793">
            <a:off x="-140890" y="570860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56793">
            <a:off x="592447" y="686976"/>
            <a:ext cx="3912108" cy="743199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804728" y="-14012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</p:spTree>
    <p:extLst>
      <p:ext uri="{BB962C8B-B14F-4D97-AF65-F5344CB8AC3E}">
        <p14:creationId xmlns:p14="http://schemas.microsoft.com/office/powerpoint/2010/main" val="76403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 Left Text Right (Red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 userDrawn="1"/>
        </p:nvSpPr>
        <p:spPr>
          <a:xfrm flipH="1">
            <a:off x="3842853" y="-13252"/>
            <a:ext cx="8375374" cy="6871252"/>
          </a:xfrm>
          <a:custGeom>
            <a:avLst/>
            <a:gdLst>
              <a:gd name="connsiteX0" fmla="*/ 0 w 7673009"/>
              <a:gd name="connsiteY0" fmla="*/ 0 h 6858000"/>
              <a:gd name="connsiteX1" fmla="*/ 7673009 w 7673009"/>
              <a:gd name="connsiteY1" fmla="*/ 0 h 6858000"/>
              <a:gd name="connsiteX2" fmla="*/ 7673009 w 7673009"/>
              <a:gd name="connsiteY2" fmla="*/ 6858000 h 6858000"/>
              <a:gd name="connsiteX3" fmla="*/ 0 w 7673009"/>
              <a:gd name="connsiteY3" fmla="*/ 6858000 h 6858000"/>
              <a:gd name="connsiteX4" fmla="*/ 0 w 7673009"/>
              <a:gd name="connsiteY4" fmla="*/ 0 h 6858000"/>
              <a:gd name="connsiteX0" fmla="*/ 0 w 7673009"/>
              <a:gd name="connsiteY0" fmla="*/ 0 h 6871252"/>
              <a:gd name="connsiteX1" fmla="*/ 7673009 w 7673009"/>
              <a:gd name="connsiteY1" fmla="*/ 0 h 6871252"/>
              <a:gd name="connsiteX2" fmla="*/ 4731026 w 7673009"/>
              <a:gd name="connsiteY2" fmla="*/ 6871252 h 6871252"/>
              <a:gd name="connsiteX3" fmla="*/ 0 w 7673009"/>
              <a:gd name="connsiteY3" fmla="*/ 6858000 h 6871252"/>
              <a:gd name="connsiteX4" fmla="*/ 0 w 7673009"/>
              <a:gd name="connsiteY4" fmla="*/ 0 h 6871252"/>
              <a:gd name="connsiteX0" fmla="*/ 0 w 6782296"/>
              <a:gd name="connsiteY0" fmla="*/ 0 h 6871252"/>
              <a:gd name="connsiteX1" fmla="*/ 6782296 w 6782296"/>
              <a:gd name="connsiteY1" fmla="*/ 0 h 6871252"/>
              <a:gd name="connsiteX2" fmla="*/ 4731026 w 6782296"/>
              <a:gd name="connsiteY2" fmla="*/ 6871252 h 6871252"/>
              <a:gd name="connsiteX3" fmla="*/ 0 w 6782296"/>
              <a:gd name="connsiteY3" fmla="*/ 6858000 h 6871252"/>
              <a:gd name="connsiteX4" fmla="*/ 0 w 6782296"/>
              <a:gd name="connsiteY4" fmla="*/ 0 h 687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2296" h="6871252">
                <a:moveTo>
                  <a:pt x="0" y="0"/>
                </a:moveTo>
                <a:lnTo>
                  <a:pt x="6782296" y="0"/>
                </a:lnTo>
                <a:lnTo>
                  <a:pt x="4731026" y="687125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A2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6202017" y="2263203"/>
            <a:ext cx="5595682" cy="4061001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452" y="-2238332"/>
            <a:ext cx="4590288" cy="4126992"/>
          </a:xfrm>
          <a:prstGeom prst="rect">
            <a:avLst/>
          </a:prstGeom>
        </p:spPr>
      </p:pic>
      <p:sp>
        <p:nvSpPr>
          <p:cNvPr id="38" name="Rectangle 37"/>
          <p:cNvSpPr/>
          <p:nvPr userDrawn="1"/>
        </p:nvSpPr>
        <p:spPr>
          <a:xfrm rot="21343207" flipH="1">
            <a:off x="7174033" y="791785"/>
            <a:ext cx="5349025" cy="898532"/>
          </a:xfrm>
          <a:prstGeom prst="rect">
            <a:avLst/>
          </a:prstGeom>
          <a:solidFill>
            <a:srgbClr val="FDB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11"/>
          <p:cNvSpPr>
            <a:spLocks noGrp="1"/>
          </p:cNvSpPr>
          <p:nvPr>
            <p:ph type="body" sz="quarter" idx="10" hasCustomPrompt="1"/>
          </p:nvPr>
        </p:nvSpPr>
        <p:spPr>
          <a:xfrm rot="21367454">
            <a:off x="7892491" y="935068"/>
            <a:ext cx="3912108" cy="743199"/>
          </a:xfrm>
        </p:spPr>
        <p:txBody>
          <a:bodyPr>
            <a:normAutofit/>
          </a:bodyPr>
          <a:lstStyle>
            <a:lvl1pPr marL="0" indent="0" algn="r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7" name="テキスト プレースホルダー 36"/>
          <p:cNvSpPr txBox="1">
            <a:spLocks/>
          </p:cNvSpPr>
          <p:nvPr userDrawn="1"/>
        </p:nvSpPr>
        <p:spPr bwMode="auto">
          <a:xfrm>
            <a:off x="658268" y="6328963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24"/>
          </p:nvPr>
        </p:nvSpPr>
        <p:spPr>
          <a:xfrm flipH="1">
            <a:off x="-26281" y="0"/>
            <a:ext cx="6413499" cy="6879191"/>
          </a:xfrm>
          <a:custGeom>
            <a:avLst/>
            <a:gdLst>
              <a:gd name="connsiteX0" fmla="*/ 0 w 3060700"/>
              <a:gd name="connsiteY0" fmla="*/ 0 h 4427537"/>
              <a:gd name="connsiteX1" fmla="*/ 3060700 w 3060700"/>
              <a:gd name="connsiteY1" fmla="*/ 0 h 4427537"/>
              <a:gd name="connsiteX2" fmla="*/ 3060700 w 3060700"/>
              <a:gd name="connsiteY2" fmla="*/ 4427537 h 4427537"/>
              <a:gd name="connsiteX3" fmla="*/ 0 w 3060700"/>
              <a:gd name="connsiteY3" fmla="*/ 4427537 h 4427537"/>
              <a:gd name="connsiteX4" fmla="*/ 0 w 3060700"/>
              <a:gd name="connsiteY4" fmla="*/ 0 h 4427537"/>
              <a:gd name="connsiteX0" fmla="*/ 2570921 w 5631621"/>
              <a:gd name="connsiteY0" fmla="*/ 0 h 6123816"/>
              <a:gd name="connsiteX1" fmla="*/ 5631621 w 5631621"/>
              <a:gd name="connsiteY1" fmla="*/ 0 h 6123816"/>
              <a:gd name="connsiteX2" fmla="*/ 5631621 w 5631621"/>
              <a:gd name="connsiteY2" fmla="*/ 4427537 h 6123816"/>
              <a:gd name="connsiteX3" fmla="*/ 0 w 5631621"/>
              <a:gd name="connsiteY3" fmla="*/ 6123816 h 6123816"/>
              <a:gd name="connsiteX4" fmla="*/ 2570921 w 5631621"/>
              <a:gd name="connsiteY4" fmla="*/ 0 h 6123816"/>
              <a:gd name="connsiteX0" fmla="*/ 2570921 w 6413499"/>
              <a:gd name="connsiteY0" fmla="*/ 0 h 6123816"/>
              <a:gd name="connsiteX1" fmla="*/ 5631621 w 6413499"/>
              <a:gd name="connsiteY1" fmla="*/ 0 h 6123816"/>
              <a:gd name="connsiteX2" fmla="*/ 6413499 w 6413499"/>
              <a:gd name="connsiteY2" fmla="*/ 6123815 h 6123816"/>
              <a:gd name="connsiteX3" fmla="*/ 0 w 6413499"/>
              <a:gd name="connsiteY3" fmla="*/ 6123816 h 6123816"/>
              <a:gd name="connsiteX4" fmla="*/ 2570921 w 6413499"/>
              <a:gd name="connsiteY4" fmla="*/ 0 h 6123816"/>
              <a:gd name="connsiteX0" fmla="*/ 2570921 w 6413499"/>
              <a:gd name="connsiteY0" fmla="*/ 78187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70921 w 6413499"/>
              <a:gd name="connsiteY4" fmla="*/ 781879 h 6905695"/>
              <a:gd name="connsiteX0" fmla="*/ 2504660 w 6413499"/>
              <a:gd name="connsiteY0" fmla="*/ 53009 h 6905695"/>
              <a:gd name="connsiteX1" fmla="*/ 6400248 w 6413499"/>
              <a:gd name="connsiteY1" fmla="*/ 0 h 6905695"/>
              <a:gd name="connsiteX2" fmla="*/ 6413499 w 6413499"/>
              <a:gd name="connsiteY2" fmla="*/ 6905694 h 6905695"/>
              <a:gd name="connsiteX3" fmla="*/ 0 w 6413499"/>
              <a:gd name="connsiteY3" fmla="*/ 6905695 h 6905695"/>
              <a:gd name="connsiteX4" fmla="*/ 2504660 w 6413499"/>
              <a:gd name="connsiteY4" fmla="*/ 53009 h 6905695"/>
              <a:gd name="connsiteX0" fmla="*/ 2504660 w 6413499"/>
              <a:gd name="connsiteY0" fmla="*/ 26505 h 6879191"/>
              <a:gd name="connsiteX1" fmla="*/ 6400248 w 6413499"/>
              <a:gd name="connsiteY1" fmla="*/ 0 h 6879191"/>
              <a:gd name="connsiteX2" fmla="*/ 6413499 w 6413499"/>
              <a:gd name="connsiteY2" fmla="*/ 6879190 h 6879191"/>
              <a:gd name="connsiteX3" fmla="*/ 0 w 6413499"/>
              <a:gd name="connsiteY3" fmla="*/ 6879191 h 6879191"/>
              <a:gd name="connsiteX4" fmla="*/ 2504660 w 6413499"/>
              <a:gd name="connsiteY4" fmla="*/ 26505 h 687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499" h="6879191">
                <a:moveTo>
                  <a:pt x="2504660" y="26505"/>
                </a:moveTo>
                <a:lnTo>
                  <a:pt x="6400248" y="0"/>
                </a:lnTo>
                <a:lnTo>
                  <a:pt x="6413499" y="6879190"/>
                </a:lnTo>
                <a:lnTo>
                  <a:pt x="0" y="6879191"/>
                </a:lnTo>
                <a:lnTo>
                  <a:pt x="2504660" y="26505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>
                <a:solidFill>
                  <a:srgbClr val="4D4D4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here </a:t>
            </a:r>
          </a:p>
          <a:p>
            <a:r>
              <a:rPr lang="en-US" dirty="0"/>
              <a:t>to add photo</a:t>
            </a:r>
          </a:p>
        </p:txBody>
      </p:sp>
      <p:sp>
        <p:nvSpPr>
          <p:cNvPr id="49" name="テキスト プレースホルダー 36"/>
          <p:cNvSpPr txBox="1">
            <a:spLocks/>
          </p:cNvSpPr>
          <p:nvPr userDrawn="1"/>
        </p:nvSpPr>
        <p:spPr bwMode="auto">
          <a:xfrm>
            <a:off x="810668" y="6441607"/>
            <a:ext cx="11042038" cy="41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altLang="ja-JP" sz="1100" b="1" dirty="0">
                <a:solidFill>
                  <a:schemeClr val="bg1"/>
                </a:solidFill>
                <a:latin typeface="Calibri" charset="0"/>
              </a:rPr>
              <a:t>EPIC |</a:t>
            </a:r>
            <a:r>
              <a:rPr lang="en-US" altLang="ja-JP" sz="1100" dirty="0">
                <a:solidFill>
                  <a:schemeClr val="bg1"/>
                </a:solidFill>
                <a:latin typeface="Calibri" charset="0"/>
              </a:rPr>
              <a:t> ENTERPRISE OPPORTUNITIES IN POP CULTURE</a:t>
            </a:r>
            <a:endParaRPr kumimoji="1" lang="ja-JP" altLang="en-US" sz="1100" dirty="0">
              <a:solidFill>
                <a:schemeClr val="bg1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74933-F2B1-8A48-B5FC-18445F691229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F4CC3-3726-6A40-B89F-F0B2541AE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5" r:id="rId3"/>
    <p:sldLayoutId id="2147483649" r:id="rId4"/>
    <p:sldLayoutId id="2147483651" r:id="rId5"/>
    <p:sldLayoutId id="2147483652" r:id="rId6"/>
    <p:sldLayoutId id="2147483650" r:id="rId7"/>
    <p:sldLayoutId id="2147483655" r:id="rId8"/>
    <p:sldLayoutId id="2147483658" r:id="rId9"/>
    <p:sldLayoutId id="2147483653" r:id="rId10"/>
    <p:sldLayoutId id="2147483654" r:id="rId11"/>
    <p:sldLayoutId id="2147483657" r:id="rId12"/>
    <p:sldLayoutId id="2147483660" r:id="rId13"/>
    <p:sldLayoutId id="2147483661" r:id="rId14"/>
    <p:sldLayoutId id="2147483659" r:id="rId15"/>
    <p:sldLayoutId id="214748365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Free%20breakeven%20spreadsheet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jpg"/><Relationship Id="rId4" Type="http://schemas.openxmlformats.org/officeDocument/2006/relationships/hyperlink" Target="Free%20online%20tool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Free%20Cashflow%20template" TargetMode="Externa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businessinfo.co.uk/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trepreneur.com/amphtml/309697" TargetMode="External"/><Relationship Id="rId2" Type="http://schemas.openxmlformats.org/officeDocument/2006/relationships/hyperlink" Target="https://www.juniorachievement.org/documents/193773/563462/The+Marshmallow+Challenge+Instructions.pdf/20602b5f-a3c8-4227-9269-c4eb8689988e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irybaby.com/father-ted-76/ted-tshirts" TargetMode="External"/><Relationship Id="rId2" Type="http://schemas.openxmlformats.org/officeDocument/2006/relationships/hyperlink" Target="https://springintosales.com/unique-selling-proposition-template/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hyperlink" Target="https://www.electricireland.ie/news/article/news/2015/09/16/hairy-baby-founder-on-building-your-brand-online-as-an-SME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getvoip.com/amp/blog/2016/05/09/business-advice-from-characters/" TargetMode="External"/><Relationship Id="rId2" Type="http://schemas.openxmlformats.org/officeDocument/2006/relationships/hyperlink" Target="https://www.udiscovermusic.com/stories/run-this-town-jay-z-best-collaborations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icopportunities.eu/" TargetMode="External"/><Relationship Id="rId2" Type="http://schemas.openxmlformats.org/officeDocument/2006/relationships/hyperlink" Target="https://www.facebook.com/EPICopportunties/" TargetMode="Externa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6354058" y="2514600"/>
            <a:ext cx="5595682" cy="3810156"/>
          </a:xfrm>
        </p:spPr>
        <p:txBody>
          <a:bodyPr/>
          <a:lstStyle/>
          <a:p>
            <a:pPr>
              <a:buClr>
                <a:schemeClr val="bg1"/>
              </a:buClr>
            </a:pPr>
            <a:endParaRPr lang="en-US" sz="4000" b="1" dirty="0"/>
          </a:p>
          <a:p>
            <a:pPr algn="r">
              <a:buClr>
                <a:schemeClr val="bg1"/>
              </a:buClr>
            </a:pPr>
            <a:r>
              <a:rPr lang="pl-PL" sz="4800" b="1" dirty="0"/>
              <a:t>Rozwijanie Planu Biznesowego.</a:t>
            </a:r>
            <a:endParaRPr lang="en-US" sz="4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 rot="21333864">
            <a:off x="7182993" y="929568"/>
            <a:ext cx="4773734" cy="743199"/>
          </a:xfrm>
        </p:spPr>
        <p:txBody>
          <a:bodyPr>
            <a:noAutofit/>
          </a:bodyPr>
          <a:lstStyle/>
          <a:p>
            <a:pPr algn="ctr"/>
            <a:r>
              <a:rPr lang="pl-PL" b="1" dirty="0"/>
              <a:t>Moduł</a:t>
            </a:r>
            <a:r>
              <a:rPr lang="en-US" b="1" dirty="0"/>
              <a:t> 3 (</a:t>
            </a:r>
            <a:r>
              <a:rPr lang="pl-PL" b="1" dirty="0"/>
              <a:t>Część</a:t>
            </a:r>
            <a:r>
              <a:rPr lang="en-US" b="1" dirty="0"/>
              <a:t> 2) 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7" r="13637"/>
          <a:stretch/>
        </p:blipFill>
        <p:spPr>
          <a:xfrm flipH="1">
            <a:off x="-26282" y="-14288"/>
            <a:ext cx="7498644" cy="6879191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C9042E-B49C-D049-BD75-43A40FE2B45C}"/>
              </a:ext>
            </a:extLst>
          </p:cNvPr>
          <p:cNvSpPr/>
          <p:nvPr/>
        </p:nvSpPr>
        <p:spPr>
          <a:xfrm>
            <a:off x="7871846" y="6064803"/>
            <a:ext cx="4106470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E72B9572-00D7-454B-82AA-7C5414260933}"/>
              </a:ext>
            </a:extLst>
          </p:cNvPr>
          <p:cNvSpPr txBox="1">
            <a:spLocks noGrp="1"/>
          </p:cNvSpPr>
          <p:nvPr/>
        </p:nvSpPr>
        <p:spPr bwMode="auto">
          <a:xfrm>
            <a:off x="7995278" y="6324756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rgbClr val="1A1918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23F999-FEF4-1447-8497-432C334AB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40" y="6269194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66043E-730B-FC46-A436-313C66499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935" y="3006261"/>
            <a:ext cx="4586090" cy="385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26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002248-5130-4C29-9658-EF440A6281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Spółka Osobowa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8C5D5-16AC-4D92-BC3C-295754AAD0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8235" y="1837791"/>
            <a:ext cx="11872848" cy="5395765"/>
          </a:xfrm>
        </p:spPr>
        <p:txBody>
          <a:bodyPr/>
          <a:lstStyle/>
          <a:p>
            <a:pPr marL="0" indent="0">
              <a:buNone/>
            </a:pPr>
            <a:r>
              <a:rPr lang="pl-PL" b="0" i="0" dirty="0">
                <a:solidFill>
                  <a:srgbClr val="262626"/>
                </a:solidFill>
                <a:effectLst/>
              </a:rPr>
              <a:t>Spółka osobowa powstaje w chwili, kiedy dwie osoby postanawiają współpracować w prowadzeniu przedsięwzięcia. W przypadku spółki, ty i twój partner (partnerzy) jesteście </a:t>
            </a:r>
            <a:r>
              <a:rPr lang="pl-PL" b="1" i="0" dirty="0">
                <a:solidFill>
                  <a:srgbClr val="FF0000"/>
                </a:solidFill>
                <a:effectLst/>
              </a:rPr>
              <a:t>współodpowiedzialni</a:t>
            </a:r>
            <a:r>
              <a:rPr lang="pl-PL" b="1" i="0" dirty="0">
                <a:solidFill>
                  <a:srgbClr val="262626"/>
                </a:solidFill>
                <a:effectLst/>
              </a:rPr>
              <a:t> </a:t>
            </a:r>
            <a:r>
              <a:rPr lang="pl-PL" i="0" dirty="0">
                <a:solidFill>
                  <a:srgbClr val="262626"/>
                </a:solidFill>
                <a:effectLst/>
              </a:rPr>
              <a:t> za działanie firmy.</a:t>
            </a:r>
            <a:r>
              <a:rPr lang="en-GB" b="0" i="0" dirty="0">
                <a:solidFill>
                  <a:srgbClr val="262626"/>
                </a:solidFill>
                <a:effectLst/>
              </a:rPr>
              <a:t> </a:t>
            </a:r>
            <a:r>
              <a:rPr lang="pl-PL" dirty="0">
                <a:solidFill>
                  <a:srgbClr val="262626"/>
                </a:solidFill>
              </a:rPr>
              <a:t>To obejmuje:</a:t>
            </a:r>
            <a:endParaRPr lang="en-GB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62626"/>
                </a:solidFill>
              </a:rPr>
              <a:t>Straty jakie ponosi wasza firma.</a:t>
            </a:r>
            <a:endParaRPr lang="en-GB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262626"/>
                </a:solidFill>
                <a:effectLst/>
              </a:rPr>
              <a:t>Rachunki za rzeczy, które kupuje wasza firma</a:t>
            </a:r>
            <a:r>
              <a:rPr lang="en-GB" b="0" i="0" dirty="0">
                <a:solidFill>
                  <a:srgbClr val="262626"/>
                </a:solidFill>
                <a:effectLst/>
              </a:rPr>
              <a:t>, </a:t>
            </a:r>
            <a:r>
              <a:rPr lang="pl-PL" b="0" i="0" dirty="0">
                <a:solidFill>
                  <a:srgbClr val="262626"/>
                </a:solidFill>
                <a:effectLst/>
              </a:rPr>
              <a:t>w tym towar i wyposażenie.</a:t>
            </a:r>
            <a:endParaRPr lang="en-GB" b="0" i="0" dirty="0">
              <a:solidFill>
                <a:srgbClr val="262626"/>
              </a:solidFill>
              <a:effectLst/>
            </a:endParaRPr>
          </a:p>
          <a:p>
            <a:pPr algn="l" fontAlgn="base"/>
            <a:r>
              <a:rPr lang="pl-PL" b="0" i="0" dirty="0">
                <a:solidFill>
                  <a:srgbClr val="262626"/>
                </a:solidFill>
                <a:effectLst/>
              </a:rPr>
              <a:t>Partnerzy mają udział w zyskach twojej firmy, a każde z nich płaci podatki za swoje przychody.</a:t>
            </a:r>
            <a:r>
              <a:rPr lang="en-GB" b="0" i="0" dirty="0">
                <a:solidFill>
                  <a:srgbClr val="262626"/>
                </a:solidFill>
                <a:effectLst/>
              </a:rPr>
              <a:t> </a:t>
            </a:r>
            <a:endParaRPr lang="pl-PL" b="0" i="0" dirty="0">
              <a:solidFill>
                <a:srgbClr val="262626"/>
              </a:solidFill>
              <a:effectLst/>
            </a:endParaRPr>
          </a:p>
          <a:p>
            <a:pPr marL="0" indent="0" algn="l" fontAlgn="base">
              <a:buNone/>
            </a:pPr>
            <a:r>
              <a:rPr lang="pl-PL" b="1" i="0" dirty="0">
                <a:solidFill>
                  <a:srgbClr val="FF0000"/>
                </a:solidFill>
                <a:effectLst/>
              </a:rPr>
              <a:t>Zakładając spółkę osobową należy wybrać</a:t>
            </a:r>
            <a:r>
              <a:rPr lang="en-GB" b="1" i="0" dirty="0">
                <a:solidFill>
                  <a:srgbClr val="FF0000"/>
                </a:solidFill>
                <a:effectLst/>
              </a:rPr>
              <a:t>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62626"/>
                </a:solidFill>
              </a:rPr>
              <a:t>n</a:t>
            </a:r>
            <a:r>
              <a:rPr lang="pl-PL" b="0" i="0" dirty="0">
                <a:solidFill>
                  <a:srgbClr val="262626"/>
                </a:solidFill>
                <a:effectLst/>
              </a:rPr>
              <a:t>azwę firmy</a:t>
            </a:r>
            <a:endParaRPr lang="en-GB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62626"/>
                </a:solidFill>
              </a:rPr>
              <a:t>w</a:t>
            </a:r>
            <a:r>
              <a:rPr lang="pl-PL" b="0" i="0" dirty="0">
                <a:solidFill>
                  <a:srgbClr val="262626"/>
                </a:solidFill>
                <a:effectLst/>
              </a:rPr>
              <a:t>ybrać z kim chcesz wejść w partnerstwo.</a:t>
            </a:r>
            <a:endParaRPr lang="en-GB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262626"/>
                </a:solidFill>
                <a:effectLst/>
              </a:rPr>
              <a:t>Zarejestrować się w urzędzie skarbowym </a:t>
            </a:r>
            <a:r>
              <a:rPr lang="en-GB" b="0" i="0" dirty="0">
                <a:solidFill>
                  <a:srgbClr val="262626"/>
                </a:solidFill>
                <a:effectLst/>
              </a:rPr>
              <a:t>HM Revenue and Customs (HMRC)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854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A050E-087D-400C-8364-D7386A1C7B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1189" y="3663607"/>
            <a:ext cx="8012265" cy="2920073"/>
          </a:xfrm>
        </p:spPr>
        <p:txBody>
          <a:bodyPr/>
          <a:lstStyle/>
          <a:p>
            <a:pPr marL="0" indent="0">
              <a:buNone/>
            </a:pPr>
            <a:r>
              <a:rPr lang="pl-PL" sz="2600" dirty="0"/>
              <a:t>Tworząc biznes należy się zarejestrować w lokalnym urzędzie podatkowym. Taki urząd dla Irlandii Północnej to </a:t>
            </a:r>
            <a:r>
              <a:rPr lang="en-GB" sz="2600" dirty="0"/>
              <a:t>HMRC </a:t>
            </a:r>
            <a:r>
              <a:rPr lang="pl-PL" sz="2600" dirty="0"/>
              <a:t>odpowiedzialny za podatki oraz NIN.</a:t>
            </a:r>
            <a:endParaRPr lang="en-GB" sz="2600" dirty="0"/>
          </a:p>
          <a:p>
            <a:pPr marL="0" indent="0" algn="ctr">
              <a:buNone/>
            </a:pPr>
            <a:r>
              <a:rPr lang="pl-PL" sz="2600" b="1" dirty="0">
                <a:solidFill>
                  <a:schemeClr val="accent4"/>
                </a:solidFill>
              </a:rPr>
              <a:t>W przypadku kiedy twoje przychody roczne przekraczają </a:t>
            </a:r>
            <a:r>
              <a:rPr lang="en-GB" sz="2600" b="1" dirty="0">
                <a:solidFill>
                  <a:schemeClr val="accent4"/>
                </a:solidFill>
              </a:rPr>
              <a:t>85,000 </a:t>
            </a:r>
            <a:r>
              <a:rPr lang="pl-PL" sz="2600" b="1" dirty="0">
                <a:solidFill>
                  <a:schemeClr val="accent4"/>
                </a:solidFill>
              </a:rPr>
              <a:t>funtów należy też zarejestrować się do podatku WAT.</a:t>
            </a:r>
            <a:endParaRPr lang="en-GB" sz="2600" b="1" dirty="0">
              <a:solidFill>
                <a:schemeClr val="accent4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C21A04-1902-4A02-ACC0-F697784A16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Podatki i VAT</a:t>
            </a:r>
            <a:endParaRPr lang="en-GB" dirty="0"/>
          </a:p>
        </p:txBody>
      </p:sp>
      <p:pic>
        <p:nvPicPr>
          <p:cNvPr id="25" name="Picture Placeholder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72B3F61C-1EBE-4AFA-A2CC-13FF78A157AD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t="35835" b="35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2254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3D88B62-EFB1-4181-AE95-9269B2125A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1212" y="2052748"/>
            <a:ext cx="5595682" cy="4061001"/>
          </a:xfrm>
        </p:spPr>
        <p:txBody>
          <a:bodyPr/>
          <a:lstStyle/>
          <a:p>
            <a:pPr marL="0" indent="0">
              <a:buNone/>
            </a:pPr>
            <a:r>
              <a:rPr lang="pl-PL" sz="2600" dirty="0"/>
              <a:t>W tej części planu biznesowego wyjaśniasz, jak twój biznes będzie działał, w tym lokalizacja, używane systemy, personel, wyposażenie </a:t>
            </a:r>
            <a:br>
              <a:rPr lang="pl-PL" sz="2600" dirty="0"/>
            </a:br>
            <a:r>
              <a:rPr lang="pl-PL" sz="2600" dirty="0"/>
              <a:t>i dostawcy.</a:t>
            </a:r>
            <a:endParaRPr lang="en-GB" sz="2600" dirty="0"/>
          </a:p>
          <a:p>
            <a:pPr marL="0" indent="0">
              <a:buNone/>
            </a:pPr>
            <a:r>
              <a:rPr lang="pl-PL" sz="2600" dirty="0"/>
              <a:t>Jest to zestawienie tego, co jest potrzebne do rozpoczęcia działalności </a:t>
            </a:r>
            <a:br>
              <a:rPr lang="pl-PL" sz="2600" dirty="0"/>
            </a:br>
            <a:r>
              <a:rPr lang="pl-PL" sz="2600" dirty="0"/>
              <a:t>i czego potrzeba do rozwoju </a:t>
            </a:r>
            <a:br>
              <a:rPr lang="pl-PL" sz="2600" dirty="0"/>
            </a:br>
            <a:r>
              <a:rPr lang="pl-PL" sz="2600" dirty="0"/>
              <a:t>w przyszłości.</a:t>
            </a:r>
            <a:endParaRPr lang="en-GB" sz="2600" dirty="0"/>
          </a:p>
          <a:p>
            <a:pPr marL="0" indent="0">
              <a:buNone/>
            </a:pPr>
            <a:r>
              <a:rPr lang="en-GB" dirty="0"/>
              <a:t>	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46B98C-E9BC-48DC-8A7D-742D34EE9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99620" y="804190"/>
            <a:ext cx="3953224" cy="549391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Operacje w Biznesie</a:t>
            </a:r>
            <a:endParaRPr lang="en-GB" dirty="0"/>
          </a:p>
        </p:txBody>
      </p:sp>
      <p:pic>
        <p:nvPicPr>
          <p:cNvPr id="7" name="Picture Placeholder 6" descr="A picture containing shelf, book, indoor, filled&#10;&#10;Description automatically generated">
            <a:extLst>
              <a:ext uri="{FF2B5EF4-FFF2-40B4-BE49-F238E27FC236}">
                <a16:creationId xmlns:a16="http://schemas.microsoft.com/office/drawing/2014/main" id="{983455D1-BAA5-4713-8C4C-97A6C3CC257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0272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50C84F0-2030-41D9-88B4-E4A4246EDF4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97234" y="3429000"/>
            <a:ext cx="10853639" cy="177042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pl-PL" dirty="0"/>
              <a:t>Dopasowanie właściwych lokalizacji do biznesu może w przyszłości zadecydować </a:t>
            </a:r>
          </a:p>
          <a:p>
            <a:pPr>
              <a:spcBef>
                <a:spcPts val="0"/>
              </a:spcBef>
            </a:pPr>
            <a:r>
              <a:rPr lang="pl-PL" dirty="0"/>
              <a:t>o jego sukcesie, niezależnie czy właśnie się otwierasz, zmieniasz lokal, czy szukasz miejsca do ekspansji.</a:t>
            </a:r>
          </a:p>
          <a:p>
            <a:pPr>
              <a:spcBef>
                <a:spcPts val="0"/>
              </a:spcBef>
            </a:pPr>
            <a:endParaRPr lang="pl-PL" dirty="0"/>
          </a:p>
          <a:p>
            <a:pPr>
              <a:spcBef>
                <a:spcPts val="0"/>
              </a:spcBef>
            </a:pPr>
            <a:r>
              <a:rPr lang="pl-PL" dirty="0"/>
              <a:t>Ważne czynniki przy wyborze lokalizacji to koszty, położenie, oraz potrzebny do tego teren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3D3AF3D-8FD6-4DE9-BB94-45DE173E33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Teren</a:t>
            </a:r>
            <a:endParaRPr lang="en-GB" dirty="0"/>
          </a:p>
        </p:txBody>
      </p:sp>
      <p:pic>
        <p:nvPicPr>
          <p:cNvPr id="29" name="Picture Placeholder 28" descr="A picture containing person, woman, holding, man&#10;&#10;Description automatically generated">
            <a:extLst>
              <a:ext uri="{FF2B5EF4-FFF2-40B4-BE49-F238E27FC236}">
                <a16:creationId xmlns:a16="http://schemas.microsoft.com/office/drawing/2014/main" id="{9C9F65EC-C5AE-46D5-AE83-5164D8562F03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/>
          <a:srcRect t="28744" b="287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1710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9314F-C46C-45F2-BAAF-4A7A753291D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69180" y="3307626"/>
            <a:ext cx="10853639" cy="3794214"/>
          </a:xfrm>
        </p:spPr>
        <p:txBody>
          <a:bodyPr/>
          <a:lstStyle/>
          <a:p>
            <a:r>
              <a:rPr lang="pl-PL" b="1" i="0" dirty="0">
                <a:solidFill>
                  <a:schemeClr val="accent4"/>
                </a:solidFill>
                <a:effectLst/>
                <a:latin typeface="open_sansregular"/>
              </a:rPr>
              <a:t>Dobra lokacja dla twojego biznesu to podstawa</a:t>
            </a:r>
            <a:r>
              <a:rPr lang="en-GB" b="0" i="0" dirty="0">
                <a:effectLst/>
                <a:latin typeface="open_sansregular"/>
              </a:rPr>
              <a:t>, </a:t>
            </a:r>
            <a:r>
              <a:rPr lang="pl-PL" b="0" i="0" dirty="0">
                <a:effectLst/>
                <a:latin typeface="open_sansregular"/>
              </a:rPr>
              <a:t>jednak wybór miejsca często wymaga kompromisów</a:t>
            </a:r>
            <a:r>
              <a:rPr lang="en-GB" b="0" i="0" dirty="0">
                <a:effectLst/>
                <a:latin typeface="open_sansregular"/>
              </a:rPr>
              <a:t>.</a:t>
            </a:r>
            <a:r>
              <a:rPr lang="pl-PL" b="0" i="0" dirty="0">
                <a:effectLst/>
                <a:latin typeface="open_sansregular"/>
              </a:rPr>
              <a:t> Najlepiej aby twoje położenie było wygodne dla klientów, pracowników i dostawców, nie powinno też być zbyt drogie. Przed podjęciem decyzji dobrze jest rozważyć zalety i wady danego miejsca. </a:t>
            </a:r>
          </a:p>
          <a:p>
            <a:r>
              <a:rPr lang="pl-PL" b="0" i="0" dirty="0">
                <a:effectLst/>
                <a:latin typeface="open_sansregular"/>
              </a:rPr>
              <a:t>Najważniejszymi cechami lokacji powinny być, swoboda dostęp</a:t>
            </a:r>
            <a:r>
              <a:rPr lang="pl-PL" dirty="0">
                <a:latin typeface="open_sansregular"/>
              </a:rPr>
              <a:t>u, ograniczenia </a:t>
            </a:r>
            <a:br>
              <a:rPr lang="pl-PL" dirty="0">
                <a:latin typeface="open_sansregular"/>
              </a:rPr>
            </a:br>
            <a:r>
              <a:rPr lang="pl-PL" dirty="0">
                <a:latin typeface="open_sansregular"/>
              </a:rPr>
              <a:t>i zezwolenia, uchwały, konkurencję, miejsca parkingowe i dostępność.</a:t>
            </a:r>
            <a:endParaRPr lang="pl-PL" b="0" i="0" dirty="0">
              <a:effectLst/>
              <a:latin typeface="open_sansregular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3E13BB-2CF9-4FA4-B54D-E6A15C66A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Lokalizacja</a:t>
            </a:r>
            <a:r>
              <a:rPr lang="en-GB" dirty="0"/>
              <a:t> </a:t>
            </a:r>
          </a:p>
        </p:txBody>
      </p:sp>
      <p:pic>
        <p:nvPicPr>
          <p:cNvPr id="7" name="Picture Placeholder 6" descr="A picture containing text, graffiti&#10;&#10;Description automatically generated">
            <a:extLst>
              <a:ext uri="{FF2B5EF4-FFF2-40B4-BE49-F238E27FC236}">
                <a16:creationId xmlns:a16="http://schemas.microsoft.com/office/drawing/2014/main" id="{3AF86518-81B9-42F2-945E-CF78D1445422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/>
          <a:srcRect t="28694" b="28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1634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2A3340-3387-4F38-84B4-73DA97E1213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18" y="1769568"/>
            <a:ext cx="5595682" cy="4061001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pl-PL" b="0" i="0" dirty="0">
                <a:effectLst/>
              </a:rPr>
              <a:t>Jeśli planujesz założyć własny biznes, możesz rozważyć możliwość pracy we własnym domu.</a:t>
            </a:r>
            <a:endParaRPr lang="en-GB" b="0" i="0" dirty="0">
              <a:effectLst/>
            </a:endParaRPr>
          </a:p>
          <a:p>
            <a:pPr marL="0" indent="0">
              <a:buNone/>
            </a:pPr>
            <a:r>
              <a:rPr lang="pl-PL" b="1" dirty="0">
                <a:solidFill>
                  <a:schemeClr val="accent4"/>
                </a:solidFill>
              </a:rPr>
              <a:t>Zalety to</a:t>
            </a:r>
            <a:r>
              <a:rPr lang="en-GB" b="1" dirty="0">
                <a:solidFill>
                  <a:schemeClr val="accent4"/>
                </a:solidFill>
              </a:rPr>
              <a:t>: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Niższe koszty.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Zero wydatków na podróże.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Lepszy balans życia osobistego i pracy.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Elastyczny czas pracy.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Możliwość wyboru/projektowania przestrzeni biurowej.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E8646D-FDFE-407C-A857-3841BB539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dirty="0"/>
              <a:t>Biznes Prowadzony </a:t>
            </a:r>
            <a:br>
              <a:rPr lang="pl-PL" dirty="0"/>
            </a:br>
            <a:r>
              <a:rPr lang="pl-PL" dirty="0"/>
              <a:t>z Domu</a:t>
            </a:r>
            <a:endParaRPr lang="en-GB" dirty="0"/>
          </a:p>
        </p:txBody>
      </p:sp>
      <p:pic>
        <p:nvPicPr>
          <p:cNvPr id="10" name="Picture Placeholder 9" descr="A person sitting at a table&#10;&#10;Description automatically generated">
            <a:extLst>
              <a:ext uri="{FF2B5EF4-FFF2-40B4-BE49-F238E27FC236}">
                <a16:creationId xmlns:a16="http://schemas.microsoft.com/office/drawing/2014/main" id="{732574F5-33D4-4193-8CB5-2D3E69E0003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04" r="18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5079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E07AD4-C837-441D-B4D0-E659CE0B75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pl-PL" dirty="0"/>
              <a:t>Biznes wirtualny nie jest powiązany z konkretną lokacją, ma też swoje zalety </a:t>
            </a:r>
            <a:br>
              <a:rPr lang="pl-PL" dirty="0"/>
            </a:br>
            <a:r>
              <a:rPr lang="pl-PL" dirty="0"/>
              <a:t>i wady.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Niższe koszty na start.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Elastyczność.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Mobilność.</a:t>
            </a:r>
            <a:r>
              <a:rPr lang="en-GB" dirty="0"/>
              <a:t> 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Mniejsze zapasy towaru.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Licencje handlowe.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Odpowiedni pitch i lokacja.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650F7-6C31-4DD0-80F0-B6F837E6A7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Praca Zdalna</a:t>
            </a:r>
            <a:endParaRPr lang="en-GB" sz="3800" dirty="0"/>
          </a:p>
        </p:txBody>
      </p:sp>
      <p:pic>
        <p:nvPicPr>
          <p:cNvPr id="6" name="Picture Placeholder 5" descr="A picture containing building, graffiti, bus, curtain&#10;&#10;Description automatically generated">
            <a:extLst>
              <a:ext uri="{FF2B5EF4-FFF2-40B4-BE49-F238E27FC236}">
                <a16:creationId xmlns:a16="http://schemas.microsoft.com/office/drawing/2014/main" id="{C423240B-8720-4D48-B3E7-C7A1FC35F975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23856" r="23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3258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78E7AD-F306-4AAD-8288-D81382B5C4A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70169" y="1801042"/>
            <a:ext cx="5595682" cy="5316038"/>
          </a:xfrm>
        </p:spPr>
        <p:txBody>
          <a:bodyPr/>
          <a:lstStyle/>
          <a:p>
            <a:r>
              <a:rPr lang="pl-PL" dirty="0"/>
              <a:t>Wybór lokacji jest kluczowy dla sukcesu </a:t>
            </a:r>
            <a:br>
              <a:rPr lang="pl-PL" dirty="0"/>
            </a:br>
            <a:r>
              <a:rPr lang="pl-PL" dirty="0"/>
              <a:t>w biznesie. Lokalizacja powinna umożliwiać biznesowi efektywną pracę bez dodatkowych kosztów. Z drugiej strony nie należy przywiązywać się do miejsca które może w przyszłości nie spełniać zapotrzebowani twoich i twojej firmy.</a:t>
            </a:r>
          </a:p>
          <a:p>
            <a:r>
              <a:rPr lang="pl-PL" dirty="0"/>
              <a:t>Wybieranie lokacji dla firmy może być wyzwaniem, jednak biznes może liczyć na wsparcie. W Irlandii Północnej funkcjonują lokalne ośrodki wsparcia przedsiębiorczości oraz inkubatory które mogą doradzić lokalizację i wesprzeć finansowo.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75F39-2984-4B30-A006-DA43EDD895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/>
              <a:t>Lokacja Dla Biznesu</a:t>
            </a:r>
            <a:endParaRPr lang="en-GB" dirty="0"/>
          </a:p>
        </p:txBody>
      </p:sp>
      <p:pic>
        <p:nvPicPr>
          <p:cNvPr id="6" name="Picture Placeholder 5" descr="A store inside of a building&#10;&#10;Description automatically generated">
            <a:extLst>
              <a:ext uri="{FF2B5EF4-FFF2-40B4-BE49-F238E27FC236}">
                <a16:creationId xmlns:a16="http://schemas.microsoft.com/office/drawing/2014/main" id="{9CBEC6A0-8D28-4198-A784-E655C2C176BB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04" r="18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2533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31277-EEF7-4E87-B737-C7978353BD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1269" y="3621979"/>
            <a:ext cx="10853639" cy="2329275"/>
          </a:xfrm>
        </p:spPr>
        <p:txBody>
          <a:bodyPr/>
          <a:lstStyle/>
          <a:p>
            <a:r>
              <a:rPr lang="pl-PL" dirty="0"/>
              <a:t>Tutaj wymień wyposażenie, które będzie ci potrzebne do prowadzenia działalności. Przykładowo, osoba streamująca na </a:t>
            </a:r>
            <a:r>
              <a:rPr lang="pl-PL" dirty="0" err="1"/>
              <a:t>Twitch</a:t>
            </a:r>
            <a:r>
              <a:rPr lang="pl-PL" dirty="0"/>
              <a:t> będzie potrzebowała gamingowego komputera, kamerki, wielu ekranów, biurka, fotela do grania i dobrego połączenia </a:t>
            </a:r>
            <a:br>
              <a:rPr lang="pl-PL" dirty="0"/>
            </a:br>
            <a:r>
              <a:rPr lang="pl-PL" dirty="0"/>
              <a:t>z Internetem.</a:t>
            </a:r>
          </a:p>
          <a:p>
            <a:r>
              <a:rPr lang="pl-PL" dirty="0"/>
              <a:t>Twórca gadżetów potrzebuje maszyn do ich </a:t>
            </a:r>
            <a:r>
              <a:rPr lang="pl-PL" dirty="0" err="1"/>
              <a:t>wytwarzania.Wypełnienie</a:t>
            </a:r>
            <a:r>
              <a:rPr lang="pl-PL" dirty="0"/>
              <a:t> tej sekcji pozwoli ci uniknąć zakupu niewłaściwego wyposażenia i co za tym idzie, spowolnienia rozwoju twojego przedsięwzięcia.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EDFD79-6FB9-4B27-8C8E-F983B7B0E5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Wyposażenie</a:t>
            </a:r>
            <a:endParaRPr lang="en-GB" dirty="0"/>
          </a:p>
        </p:txBody>
      </p:sp>
      <p:pic>
        <p:nvPicPr>
          <p:cNvPr id="11" name="Picture Placeholder 10" descr="A picture containing table, wooden, computer, laptop&#10;&#10;Description automatically generated">
            <a:extLst>
              <a:ext uri="{FF2B5EF4-FFF2-40B4-BE49-F238E27FC236}">
                <a16:creationId xmlns:a16="http://schemas.microsoft.com/office/drawing/2014/main" id="{5EE57259-6EF1-4A85-9964-93EE79F460D3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t="26299" b="262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7113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7E8C25-ACA5-4A19-9ACB-2BA3061C44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16960" y="1857439"/>
            <a:ext cx="5595682" cy="4179376"/>
          </a:xfrm>
        </p:spPr>
        <p:txBody>
          <a:bodyPr/>
          <a:lstStyle/>
          <a:p>
            <a:r>
              <a:rPr lang="pl-PL" sz="2300" dirty="0"/>
              <a:t>Tutaj opisz wszystkie materiały jakie ci są potrzebne do prowadzenia działalności. Są to materiały, których będziesz potrzebował </a:t>
            </a:r>
            <a:br>
              <a:rPr lang="pl-PL" sz="2300" dirty="0"/>
            </a:br>
            <a:r>
              <a:rPr lang="pl-PL" sz="2300" dirty="0"/>
              <a:t>i które muszą być zawsze dostępne.</a:t>
            </a:r>
          </a:p>
          <a:p>
            <a:pPr>
              <a:spcBef>
                <a:spcPts val="500"/>
              </a:spcBef>
            </a:pPr>
            <a:r>
              <a:rPr lang="pl-PL" sz="2300" b="1" dirty="0">
                <a:solidFill>
                  <a:schemeClr val="accent4"/>
                </a:solidFill>
              </a:rPr>
              <a:t>Ta lista może obejmować:</a:t>
            </a:r>
          </a:p>
          <a:p>
            <a:pPr marL="342900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pl-PL" sz="2300" dirty="0"/>
              <a:t>Pakowanie.</a:t>
            </a:r>
          </a:p>
          <a:p>
            <a:pPr marL="342900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pl-PL" sz="2300" dirty="0"/>
              <a:t>Elementy produktu, na przykład koszulki, na których dajesz nadruki.</a:t>
            </a:r>
          </a:p>
          <a:p>
            <a:pPr marL="342900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pl-PL" sz="2300" dirty="0"/>
              <a:t>Towary, na przykład partia komiksów, które chcesz sprzedać w sklepie.</a:t>
            </a:r>
          </a:p>
          <a:p>
            <a:pPr marL="342900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pl-PL" sz="2300" dirty="0"/>
              <a:t>Farby dla artysty, lub ulotki, które chcesz rozdawać.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EDFD79-6FB9-4B27-8C8E-F983B7B0E5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317437" y="719521"/>
            <a:ext cx="4781833" cy="678112"/>
          </a:xfrm>
        </p:spPr>
        <p:txBody>
          <a:bodyPr>
            <a:normAutofit/>
          </a:bodyPr>
          <a:lstStyle/>
          <a:p>
            <a:r>
              <a:rPr lang="pl-PL" sz="3100" dirty="0"/>
              <a:t>Towary, materiały i zasoby</a:t>
            </a:r>
            <a:endParaRPr lang="en-GB" sz="3100" dirty="0"/>
          </a:p>
        </p:txBody>
      </p:sp>
      <p:pic>
        <p:nvPicPr>
          <p:cNvPr id="7" name="Picture Placeholder 6" descr="A picture containing indoor, table, sitting, food&#10;&#10;Description automatically generated">
            <a:extLst>
              <a:ext uri="{FF2B5EF4-FFF2-40B4-BE49-F238E27FC236}">
                <a16:creationId xmlns:a16="http://schemas.microsoft.com/office/drawing/2014/main" id="{94E624EF-D801-4DFA-86EA-53CF5301C52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7593" r="175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66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Dowiesz się jakie są prawne wymogi dla prowadzenia biznesu.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Zapoznasz się z finansami.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Dowiesz się jak przekształcić pomysł na biznes w plan biznesowy.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i="1" dirty="0">
                <a:solidFill>
                  <a:prstClr val="white"/>
                </a:solidFill>
                <a:latin typeface="Calibri" panose="020F0502020204030204"/>
              </a:rPr>
              <a:t>Dowiesz się jakie wsparcie jest dostępne na start.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en-US" i="1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960165" y="3298824"/>
            <a:ext cx="4871864" cy="112229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pl-PL" b="1" dirty="0"/>
              <a:t>Znajomość Finansów</a:t>
            </a:r>
            <a:r>
              <a:rPr lang="en-US" b="1" dirty="0"/>
              <a:t>– </a:t>
            </a:r>
            <a:r>
              <a:rPr lang="pl-PL" b="1" dirty="0"/>
              <a:t>Jak obliczać koszty</a:t>
            </a:r>
            <a:r>
              <a:rPr lang="en-US" b="1" dirty="0"/>
              <a:t>, </a:t>
            </a:r>
            <a:r>
              <a:rPr lang="pl-PL" b="1" dirty="0"/>
              <a:t>prognozować sprzedaż </a:t>
            </a:r>
            <a:br>
              <a:rPr lang="pl-PL" b="1" dirty="0"/>
            </a:br>
            <a:r>
              <a:rPr lang="pl-PL" b="1" dirty="0"/>
              <a:t>i planować budżet dla swojego nowego biznesu.</a:t>
            </a:r>
            <a:endParaRPr lang="en-IE" b="1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040A2AC-283C-4DA5-8D67-A2D2DAB62D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706151"/>
            <a:ext cx="4552950" cy="697353"/>
          </a:xfrm>
        </p:spPr>
        <p:txBody>
          <a:bodyPr>
            <a:normAutofit/>
          </a:bodyPr>
          <a:lstStyle/>
          <a:p>
            <a:r>
              <a:rPr lang="en-US" b="1" dirty="0"/>
              <a:t>M3 </a:t>
            </a:r>
            <a:r>
              <a:rPr lang="pl-PL" b="1" dirty="0"/>
              <a:t>Cele Nauczania</a:t>
            </a:r>
            <a:endParaRPr lang="en-US" b="1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422CEC6-EF9D-464D-892E-0FAC1A6B4EE8}"/>
              </a:ext>
            </a:extLst>
          </p:cNvPr>
          <p:cNvSpPr txBox="1">
            <a:spLocks/>
          </p:cNvSpPr>
          <p:nvPr/>
        </p:nvSpPr>
        <p:spPr>
          <a:xfrm>
            <a:off x="6960165" y="4804685"/>
            <a:ext cx="4871864" cy="1122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/>
              <a:t>Finasowanie i udzielanie wsparcia młodym osobom.</a:t>
            </a:r>
            <a:endParaRPr lang="en-IE" b="1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9DE52B1-536D-4B0D-95AF-3EC99F085851}"/>
              </a:ext>
            </a:extLst>
          </p:cNvPr>
          <p:cNvSpPr txBox="1">
            <a:spLocks/>
          </p:cNvSpPr>
          <p:nvPr/>
        </p:nvSpPr>
        <p:spPr>
          <a:xfrm>
            <a:off x="5507665" y="3347143"/>
            <a:ext cx="1176670" cy="1122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4800" kern="1200">
                <a:solidFill>
                  <a:srgbClr val="FDB61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11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7EB13AE-93AB-40DA-9E5F-8AFF854E2D1D}"/>
              </a:ext>
            </a:extLst>
          </p:cNvPr>
          <p:cNvSpPr txBox="1">
            <a:spLocks/>
          </p:cNvSpPr>
          <p:nvPr/>
        </p:nvSpPr>
        <p:spPr>
          <a:xfrm>
            <a:off x="5507665" y="4812196"/>
            <a:ext cx="1176670" cy="1122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4800" kern="1200">
                <a:solidFill>
                  <a:srgbClr val="FDB61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C270D0D-CB6A-42D7-B8B8-E01CB8109740}"/>
              </a:ext>
            </a:extLst>
          </p:cNvPr>
          <p:cNvSpPr txBox="1">
            <a:spLocks/>
          </p:cNvSpPr>
          <p:nvPr/>
        </p:nvSpPr>
        <p:spPr>
          <a:xfrm>
            <a:off x="6960165" y="1792963"/>
            <a:ext cx="4871864" cy="1122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b="1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49BED674-1588-4FDF-AF24-BC98E931FB5F}"/>
              </a:ext>
            </a:extLst>
          </p:cNvPr>
          <p:cNvSpPr txBox="1">
            <a:spLocks/>
          </p:cNvSpPr>
          <p:nvPr/>
        </p:nvSpPr>
        <p:spPr>
          <a:xfrm>
            <a:off x="5507665" y="4888465"/>
            <a:ext cx="1176670" cy="1122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4800" kern="1200">
                <a:solidFill>
                  <a:srgbClr val="FDB61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12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90537A9-6B54-4E4E-A822-BEE3B25F6392}"/>
              </a:ext>
            </a:extLst>
          </p:cNvPr>
          <p:cNvSpPr txBox="1">
            <a:spLocks/>
          </p:cNvSpPr>
          <p:nvPr/>
        </p:nvSpPr>
        <p:spPr>
          <a:xfrm>
            <a:off x="6960165" y="1790057"/>
            <a:ext cx="4871864" cy="1122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/>
              <a:t>Operacje i Część Prawna.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2616565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9BEC92-881D-4834-BEA6-29315D10327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6335" y="1808908"/>
            <a:ext cx="5595682" cy="4061001"/>
          </a:xfrm>
        </p:spPr>
        <p:txBody>
          <a:bodyPr/>
          <a:lstStyle/>
          <a:p>
            <a:pPr fontAlgn="base"/>
            <a:r>
              <a:rPr lang="pl-PL" dirty="0"/>
              <a:t>Niezbędna jest wiedza </a:t>
            </a:r>
            <a:r>
              <a:rPr lang="pl-PL" b="1" dirty="0"/>
              <a:t>jak i gdzie </a:t>
            </a:r>
            <a:r>
              <a:rPr lang="pl-PL" dirty="0"/>
              <a:t>klienci chcą kupować twoje produkty lub usługi, oraz jak ich o tym najlepiej poinformować.</a:t>
            </a:r>
          </a:p>
          <a:p>
            <a:pPr fontAlgn="base"/>
            <a:r>
              <a:rPr lang="pl-PL" dirty="0"/>
              <a:t>Na przykład dla sklepów sieciowych są to klienci wchodzący przez ich drzwi. Dla sklepów internetowych są to osoby </a:t>
            </a:r>
            <a:br>
              <a:rPr lang="pl-PL" dirty="0"/>
            </a:br>
            <a:r>
              <a:rPr lang="pl-PL" dirty="0"/>
              <a:t>z dostępem do Internetu i możliwością płatności online.</a:t>
            </a:r>
          </a:p>
          <a:p>
            <a:pPr fontAlgn="base"/>
            <a:r>
              <a:rPr lang="pl-PL" dirty="0"/>
              <a:t>Blogerzy dostarczają swoje usługi bezpośrednio do subskrybentów lub odbiorców których następnie podają dostarczycielom reklam.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F6B1F9-E019-4E8A-B708-B88DC7FA2D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Dystrybucja</a:t>
            </a:r>
            <a:endParaRPr lang="en-GB" sz="3800" dirty="0"/>
          </a:p>
        </p:txBody>
      </p:sp>
      <p:pic>
        <p:nvPicPr>
          <p:cNvPr id="10" name="Picture Placeholder 9" descr="A person sitting at a desk looking at a computer&#10;&#10;Description automatically generated">
            <a:extLst>
              <a:ext uri="{FF2B5EF4-FFF2-40B4-BE49-F238E27FC236}">
                <a16:creationId xmlns:a16="http://schemas.microsoft.com/office/drawing/2014/main" id="{660DD617-19FC-4D34-A2A9-EDBE6C71C26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14241" b="142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03118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31277-EEF7-4E87-B737-C7978353BD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0631" y="3618375"/>
            <a:ext cx="10853639" cy="2968970"/>
          </a:xfrm>
        </p:spPr>
        <p:txBody>
          <a:bodyPr/>
          <a:lstStyle/>
          <a:p>
            <a:r>
              <a:rPr lang="pl-PL" sz="2300" dirty="0"/>
              <a:t>W każdym biznesie jest wiele obszarów, które muszą funkcjonować harmonijnie, aby możliwa była produkcja i wysyłka produktu lub usług. Aby biznes działał sprawnie, należy stworzyć system, który będzie zarządzał codziennymi działaniami i administrację. </a:t>
            </a:r>
            <a:br>
              <a:rPr lang="pl-PL" sz="2300" dirty="0"/>
            </a:br>
            <a:r>
              <a:rPr lang="pl-PL" sz="2300" b="1" dirty="0">
                <a:solidFill>
                  <a:schemeClr val="accent4"/>
                </a:solidFill>
              </a:rPr>
              <a:t>W swoim opisie możesz zawrzeć: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300" dirty="0"/>
              <a:t>Jak będziesz zarządzał pieniędzmi, wystawiał fakturę i prowadził rachunkowość.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300" dirty="0"/>
              <a:t>Jak będziesz zarządzał zasobami, wytwarzał produkty i je rozprowadzał.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300" dirty="0"/>
              <a:t>Jak będziesz prowadzić marketing w celu zwiększenia sprzedaży.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300" dirty="0"/>
              <a:t>Jak będziesz zarządzał personelem.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EDFD79-6FB9-4B27-8C8E-F983B7B0E5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85998">
            <a:off x="24197" y="2195071"/>
            <a:ext cx="5181625" cy="798050"/>
          </a:xfrm>
        </p:spPr>
        <p:txBody>
          <a:bodyPr>
            <a:normAutofit fontScale="92500"/>
          </a:bodyPr>
          <a:lstStyle/>
          <a:p>
            <a:r>
              <a:rPr lang="pl-PL" dirty="0"/>
              <a:t>Systemy operacyjne i procesy</a:t>
            </a:r>
            <a:endParaRPr lang="en-GB" dirty="0"/>
          </a:p>
        </p:txBody>
      </p:sp>
      <p:pic>
        <p:nvPicPr>
          <p:cNvPr id="10" name="Picture Placeholder 9" descr="A picture containing table, sitting, photo, board&#10;&#10;Description automatically generated">
            <a:extLst>
              <a:ext uri="{FF2B5EF4-FFF2-40B4-BE49-F238E27FC236}">
                <a16:creationId xmlns:a16="http://schemas.microsoft.com/office/drawing/2014/main" id="{1D74AE1C-F73B-4910-BC40-D68EAA503C33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/>
          <a:srcRect t="28654" b="28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1684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A5353FF-8B99-4312-96A1-47FD86D040E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89635" y="2527323"/>
            <a:ext cx="5595682" cy="4061001"/>
          </a:xfrm>
        </p:spPr>
        <p:txBody>
          <a:bodyPr/>
          <a:lstStyle/>
          <a:p>
            <a:r>
              <a:rPr lang="pl-PL" dirty="0"/>
              <a:t>W tej części określisz, czy zamierzasz </a:t>
            </a:r>
            <a:br>
              <a:rPr lang="pl-PL" dirty="0"/>
            </a:br>
            <a:r>
              <a:rPr lang="pl-PL" dirty="0"/>
              <a:t>w przyszłości inwestować w nowy personel.</a:t>
            </a:r>
          </a:p>
          <a:p>
            <a:r>
              <a:rPr lang="pl-PL" dirty="0"/>
              <a:t>Jeśli uznałeś, że będzie ci potrzebna pomoc w dalszym rozwoju przedsięwzięcia, to </a:t>
            </a:r>
            <a:br>
              <a:rPr lang="pl-PL" dirty="0"/>
            </a:br>
            <a:r>
              <a:rPr lang="pl-PL" dirty="0"/>
              <a:t>w tej części powinieneś określić jakie będą role osób, które zamierzasz zatrudnić, czym mieliby się zajmować.</a:t>
            </a:r>
          </a:p>
          <a:p>
            <a:r>
              <a:rPr lang="pl-PL" dirty="0"/>
              <a:t>Personelem może też być rodzina </a:t>
            </a:r>
            <a:br>
              <a:rPr lang="pl-PL" dirty="0"/>
            </a:br>
            <a:r>
              <a:rPr lang="pl-PL" dirty="0"/>
              <a:t>i przyjaciele, którzy pomagaliby w okresie zwiększonego ruchu.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073F4-446D-4E74-A17F-B1C0F2195C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Pracownicy</a:t>
            </a:r>
            <a:r>
              <a:rPr lang="en-GB" sz="3800" dirty="0"/>
              <a:t> </a:t>
            </a:r>
          </a:p>
        </p:txBody>
      </p:sp>
      <p:pic>
        <p:nvPicPr>
          <p:cNvPr id="7" name="Picture Placeholder 6" descr="A picture containing toy, indoor, table, desk&#10;&#10;Description automatically generated">
            <a:extLst>
              <a:ext uri="{FF2B5EF4-FFF2-40B4-BE49-F238E27FC236}">
                <a16:creationId xmlns:a16="http://schemas.microsoft.com/office/drawing/2014/main" id="{EF104F8C-AB36-464D-83CA-CF2EBC073C8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04" r="18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9082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BC9C0A-81F6-43B0-A117-6FBAC2CD279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pl-PL" dirty="0"/>
              <a:t>Jeśli prowadzisz biznes i planujesz ekspansję, musisz pomyśleć jak najlepiej zaspokoić nowe potrzeby – w tym outsourcing, trening dla obecnego personelu, lub zatrudnienie nowego.</a:t>
            </a:r>
          </a:p>
          <a:p>
            <a:endParaRPr lang="pl-PL" dirty="0"/>
          </a:p>
          <a:p>
            <a:r>
              <a:rPr lang="pl-PL" dirty="0"/>
              <a:t>Niezależnie od wybranej drogi, zatrudnienie nowego personelu zawsze oznacza inwestycję w swój biznes na przyszłość.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9BCD4-1A0E-4B90-95E4-E49C635608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449676" y="759700"/>
            <a:ext cx="4433621" cy="743199"/>
          </a:xfrm>
        </p:spPr>
        <p:txBody>
          <a:bodyPr>
            <a:noAutofit/>
          </a:bodyPr>
          <a:lstStyle/>
          <a:p>
            <a:r>
              <a:rPr lang="pl-PL" sz="3300" dirty="0"/>
              <a:t>Jak zatrudniać personel</a:t>
            </a:r>
            <a:endParaRPr lang="en-GB" sz="3300" dirty="0"/>
          </a:p>
        </p:txBody>
      </p:sp>
      <p:pic>
        <p:nvPicPr>
          <p:cNvPr id="14" name="Picture Placeholder 13" descr="A person standing in front of a store&#10;&#10;Description automatically generated">
            <a:extLst>
              <a:ext uri="{FF2B5EF4-FFF2-40B4-BE49-F238E27FC236}">
                <a16:creationId xmlns:a16="http://schemas.microsoft.com/office/drawing/2014/main" id="{FC265E08-4215-465C-81FB-69BCBF39084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14014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7C7AD-3A54-4180-A0DD-7746AF65F6E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9010" y="2099048"/>
            <a:ext cx="5616990" cy="391942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Sam plan biznesowy powinien być dobrze ułożony i wyglądać profesjonalnie.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Potrzeba czasu na napisanie i zręczne przygotowanie całości.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Dokument powinien zawierać stronę tytułową, spis treści i numeracje stron aby wyglądał schludnie.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9DCA7E-2A37-4D9E-8B4C-F90022F7F7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Układ</a:t>
            </a:r>
            <a:endParaRPr lang="en-GB" sz="3800" dirty="0"/>
          </a:p>
        </p:txBody>
      </p:sp>
      <p:pic>
        <p:nvPicPr>
          <p:cNvPr id="6" name="Picture Placeholder 5" descr="A close up of a device&#10;&#10;Description automatically generated">
            <a:extLst>
              <a:ext uri="{FF2B5EF4-FFF2-40B4-BE49-F238E27FC236}">
                <a16:creationId xmlns:a16="http://schemas.microsoft.com/office/drawing/2014/main" id="{3EAE8627-C206-401C-BA8C-F72E51C81939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70602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6851725" y="1068031"/>
            <a:ext cx="3915809" cy="552548"/>
          </a:xfrm>
        </p:spPr>
        <p:txBody>
          <a:bodyPr>
            <a:normAutofit fontScale="92500" lnSpcReduction="20000"/>
          </a:bodyPr>
          <a:lstStyle/>
          <a:p>
            <a:r>
              <a:rPr lang="pl-PL" dirty="0"/>
              <a:t>Część Finansowa</a:t>
            </a:r>
            <a:endParaRPr lang="en-GB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8854543-1CC1-4DE9-8100-19C6D538E1E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14263" b="14263"/>
          <a:stretch>
            <a:fillRect/>
          </a:stretch>
        </p:blipFill>
        <p:spPr/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0635D9B4-1AA1-48C4-9BB2-0F752242E17C}"/>
              </a:ext>
            </a:extLst>
          </p:cNvPr>
          <p:cNvSpPr txBox="1"/>
          <p:nvPr/>
        </p:nvSpPr>
        <p:spPr>
          <a:xfrm>
            <a:off x="6456668" y="2356054"/>
            <a:ext cx="563480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dirty="0">
                <a:solidFill>
                  <a:schemeClr val="bg1"/>
                </a:solidFill>
              </a:rPr>
              <a:t>Większość z nas każdego dnia tworzy budżet </a:t>
            </a:r>
            <a:br>
              <a:rPr lang="pl-PL" sz="2200" dirty="0">
                <a:solidFill>
                  <a:schemeClr val="bg1"/>
                </a:solidFill>
              </a:rPr>
            </a:br>
            <a:r>
              <a:rPr lang="pl-PL" sz="2200" dirty="0">
                <a:solidFill>
                  <a:schemeClr val="bg1"/>
                </a:solidFill>
              </a:rPr>
              <a:t>dla domu i zarządza pieniędzmi, podobne zasady obowiązują w prowadzeniu biznesu.</a:t>
            </a:r>
          </a:p>
          <a:p>
            <a:endParaRPr lang="pl-PL" sz="2200" dirty="0">
              <a:solidFill>
                <a:schemeClr val="bg1"/>
              </a:solidFill>
            </a:endParaRPr>
          </a:p>
          <a:p>
            <a:r>
              <a:rPr lang="pl-PL" sz="2200" dirty="0">
                <a:solidFill>
                  <a:schemeClr val="bg1"/>
                </a:solidFill>
              </a:rPr>
              <a:t>Część finansowa ma absolutnie kluczowe znaczenie dla działania i sukcesu twojego biznesu. Pokazuje on kiedy i czy zacznie on przynosić zyski. Pozwoli też określić, jaki jest przepływ pieniędzy, pomoże w terminowym płaceniu rachunków i zapewni przedsięwzięciu płynność finansową.</a:t>
            </a:r>
            <a:endParaRPr lang="en-GB" sz="2200" dirty="0">
              <a:solidFill>
                <a:schemeClr val="bg1"/>
              </a:solidFill>
            </a:endParaRPr>
          </a:p>
          <a:p>
            <a:endParaRPr lang="en-GB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580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014A46A-79BA-44E5-BCFF-E92EE759F8F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552439" y="446578"/>
            <a:ext cx="10212053" cy="3307683"/>
          </a:xfrm>
        </p:spPr>
        <p:txBody>
          <a:bodyPr/>
          <a:lstStyle/>
          <a:p>
            <a:pPr marL="0" indent="0">
              <a:buNone/>
            </a:pPr>
            <a:endParaRPr lang="en-GB" sz="3200" dirty="0"/>
          </a:p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297329-7010-4904-8C36-6154C080F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85998">
            <a:off x="180620" y="2196474"/>
            <a:ext cx="4632606" cy="716025"/>
          </a:xfrm>
        </p:spPr>
        <p:txBody>
          <a:bodyPr>
            <a:normAutofit/>
          </a:bodyPr>
          <a:lstStyle/>
          <a:p>
            <a:r>
              <a:rPr lang="pl-PL" dirty="0"/>
              <a:t>Co należy zamieścić</a:t>
            </a:r>
            <a:r>
              <a:rPr lang="en-GB" dirty="0"/>
              <a:t>?</a:t>
            </a:r>
          </a:p>
        </p:txBody>
      </p:sp>
      <p:pic>
        <p:nvPicPr>
          <p:cNvPr id="16" name="Picture Placeholder 15" descr="A stack of flyers on a table&#10;&#10;Description automatically generated">
            <a:extLst>
              <a:ext uri="{FF2B5EF4-FFF2-40B4-BE49-F238E27FC236}">
                <a16:creationId xmlns:a16="http://schemas.microsoft.com/office/drawing/2014/main" id="{1724F0E1-EF4C-4254-BC0A-4FBE0BCDAD2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/>
          <a:srcRect t="28744" b="28744"/>
          <a:stretch/>
        </p:blipFill>
        <p:spPr>
          <a:xfrm>
            <a:off x="0" y="0"/>
            <a:ext cx="12205252" cy="3458334"/>
          </a:xfrm>
        </p:spPr>
      </p:pic>
      <p:sp>
        <p:nvSpPr>
          <p:cNvPr id="3" name="Rectangle 2"/>
          <p:cNvSpPr/>
          <p:nvPr/>
        </p:nvSpPr>
        <p:spPr>
          <a:xfrm>
            <a:off x="1010083" y="3138901"/>
            <a:ext cx="74209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accent4"/>
                </a:solidFill>
              </a:rPr>
              <a:t>Ta sekcja powinna zawierać</a:t>
            </a:r>
            <a:r>
              <a:rPr lang="en-GB" sz="2400" b="1" dirty="0">
                <a:solidFill>
                  <a:schemeClr val="accent4"/>
                </a:solidFill>
              </a:rPr>
              <a:t>: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Prognozę sprzedaży.</a:t>
            </a: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Koszty.</a:t>
            </a: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Analizę progu rentowności.</a:t>
            </a: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Projekcję finansową.</a:t>
            </a: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Omówienie potrzebnych funduszy.</a:t>
            </a: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bg1"/>
                </a:solidFill>
              </a:rPr>
              <a:t>Omówienie ryzyka finansowego.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066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7C7C3B-CD83-4E9C-9DC0-96EFBCB16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72428" y="1916487"/>
            <a:ext cx="5464871" cy="4106208"/>
          </a:xfrm>
        </p:spPr>
        <p:txBody>
          <a:bodyPr/>
          <a:lstStyle/>
          <a:p>
            <a:r>
              <a:rPr lang="pl-PL" dirty="0"/>
              <a:t>Prognoza sprzedaży przewiduje, jaką ilość produktów lub usług uda ci się sprzedać </a:t>
            </a:r>
            <a:br>
              <a:rPr lang="pl-PL" dirty="0"/>
            </a:br>
            <a:r>
              <a:rPr lang="pl-PL" dirty="0"/>
              <a:t>w danym odcinku czasu, np. w przeciągu miesiąca albo roku. Jest to hipoteza, oparta na takich czynnikach jak badania rynku, sezonowość, czas i zasoby, którymi dysponujesz. </a:t>
            </a:r>
            <a:endParaRPr lang="en-GB" dirty="0"/>
          </a:p>
          <a:p>
            <a:pPr algn="just"/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99586-3405-4075-8D48-14029EB8F8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91649" y="703190"/>
            <a:ext cx="4346844" cy="748323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Prognoza Sprzedaży</a:t>
            </a:r>
            <a:endParaRPr lang="en-GB" dirty="0"/>
          </a:p>
        </p:txBody>
      </p:sp>
      <p:pic>
        <p:nvPicPr>
          <p:cNvPr id="7" name="Picture Placeholder 6" descr="A close up of a computer&#10;&#10;Description automatically generated">
            <a:extLst>
              <a:ext uri="{FF2B5EF4-FFF2-40B4-BE49-F238E27FC236}">
                <a16:creationId xmlns:a16="http://schemas.microsoft.com/office/drawing/2014/main" id="{E6C8A525-8658-4C8F-8A1B-91B4EE699BA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5044" r="150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3032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F684EEE-3607-4318-9D1B-DB8EBCF61CD7}"/>
              </a:ext>
            </a:extLst>
          </p:cNvPr>
          <p:cNvGraphicFramePr>
            <a:graphicFrameLocks noGrp="1"/>
          </p:cNvGraphicFramePr>
          <p:nvPr/>
        </p:nvGraphicFramePr>
        <p:xfrm>
          <a:off x="4072727" y="4724456"/>
          <a:ext cx="7623613" cy="1559306"/>
        </p:xfrm>
        <a:graphic>
          <a:graphicData uri="http://schemas.openxmlformats.org/drawingml/2006/table">
            <a:tbl>
              <a:tblPr/>
              <a:tblGrid>
                <a:gridCol w="2246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4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Amount of sales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May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June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July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59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A</a:t>
                      </a:r>
                      <a:endParaRPr kumimoji="0" lang="en-US" altLang="x-none" sz="1800" b="1" i="0" u="none" strike="noStrike" cap="none" normalizeH="0" baseline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£1,500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£1,800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£2,100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59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B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£250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£500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£750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59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C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£1,000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£1,500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£2,000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59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Total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£2,750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£3,800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£4,850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4882226-4EA6-486A-AC73-294921EB32B4}"/>
              </a:ext>
            </a:extLst>
          </p:cNvPr>
          <p:cNvGraphicFramePr>
            <a:graphicFrameLocks noGrp="1"/>
          </p:cNvGraphicFramePr>
          <p:nvPr/>
        </p:nvGraphicFramePr>
        <p:xfrm>
          <a:off x="4071938" y="3290021"/>
          <a:ext cx="7592543" cy="1289051"/>
        </p:xfrm>
        <a:graphic>
          <a:graphicData uri="http://schemas.openxmlformats.org/drawingml/2006/table">
            <a:tbl>
              <a:tblPr/>
              <a:tblGrid>
                <a:gridCol w="2283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9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9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0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131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Number of sales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May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June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July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9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A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500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600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700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9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B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100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150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9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C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100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150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200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A265EC3C-FE2D-4523-8CDF-1AE3D7E91DA3}"/>
              </a:ext>
            </a:extLst>
          </p:cNvPr>
          <p:cNvGraphicFramePr>
            <a:graphicFrameLocks noGrp="1"/>
          </p:cNvGraphicFramePr>
          <p:nvPr/>
        </p:nvGraphicFramePr>
        <p:xfrm>
          <a:off x="9005420" y="1726393"/>
          <a:ext cx="2659062" cy="1339852"/>
        </p:xfrm>
        <a:graphic>
          <a:graphicData uri="http://schemas.openxmlformats.org/drawingml/2006/table">
            <a:tbl>
              <a:tblPr/>
              <a:tblGrid>
                <a:gridCol w="1519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96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Products</a:t>
                      </a:r>
                      <a:endParaRPr kumimoji="0" lang="en-US" altLang="x-none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Price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68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A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£3.00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6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B</a:t>
                      </a:r>
                      <a:endParaRPr kumimoji="0" lang="en-US" altLang="x-none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£5.00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96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C</a:t>
                      </a:r>
                      <a:endParaRPr kumimoji="0" lang="en-US" altLang="x-none" sz="1800" b="1" i="0" u="none" strike="noStrike" cap="none" normalizeH="0" baseline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Lucida Grande" charset="0"/>
                          <a:ea typeface="MS PGothic" charset="-128"/>
                          <a:cs typeface="Geneva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Lucida Grande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D4D4C"/>
                          </a:solidFill>
                          <a:effectLst/>
                          <a:latin typeface="Calibri" charset="0"/>
                          <a:ea typeface="MS PGothic" charset="-128"/>
                        </a:rPr>
                        <a:t>£10.00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4D4D4C"/>
                        </a:solidFill>
                        <a:effectLst/>
                        <a:latin typeface="Calibri" charset="0"/>
                        <a:ea typeface="MS PGothic" charset="-128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BA00BD15-B8AA-044A-A2EE-A37D4C45E74A}"/>
              </a:ext>
            </a:extLst>
          </p:cNvPr>
          <p:cNvSpPr/>
          <p:nvPr/>
        </p:nvSpPr>
        <p:spPr>
          <a:xfrm rot="285998">
            <a:off x="-384029" y="593013"/>
            <a:ext cx="5540064" cy="825926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CA7E9A-07DB-4ED6-B8BC-96634E0F32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Przykładowa Prognoza</a:t>
            </a:r>
            <a:endParaRPr lang="en-GB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95D550BF-8C9D-BE4F-88A3-3D12DE6CF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007" y="3336779"/>
            <a:ext cx="3487193" cy="232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panose="020B0600070205080204" pitchFamily="34" charset="-128"/>
                <a:cs typeface="Geneva" panose="020B05030304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panose="020B0503030404040204" pitchFamily="34" charset="0"/>
                <a:cs typeface="Geneva" panose="020B0503030404040204" pitchFamily="34" charset="0"/>
              </a:defRPr>
            </a:lvl9pPr>
          </a:lstStyle>
          <a:p>
            <a:pPr>
              <a:buNone/>
            </a:pPr>
            <a:r>
              <a:rPr lang="pl-PL" altLang="en-US" sz="2400" b="1" dirty="0">
                <a:solidFill>
                  <a:srgbClr val="1268B3"/>
                </a:solidFill>
                <a:latin typeface="Calibri" panose="020F0502020204030204" pitchFamily="34" charset="0"/>
              </a:rPr>
              <a:t>Przykład prognozy</a:t>
            </a:r>
            <a:endParaRPr lang="en-GB" altLang="en-US" sz="2400" b="1" dirty="0">
              <a:solidFill>
                <a:srgbClr val="595959"/>
              </a:solidFill>
              <a:latin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pl-PL" altLang="en-US" sz="2400" b="1" dirty="0">
                <a:solidFill>
                  <a:srgbClr val="595959"/>
                </a:solidFill>
                <a:latin typeface="Calibri" panose="020F0502020204030204" pitchFamily="34" charset="0"/>
              </a:rPr>
              <a:t>Gadżety z super bohaterami </a:t>
            </a:r>
            <a:r>
              <a:rPr lang="en-GB" altLang="en-US" sz="2400" b="1" dirty="0">
                <a:solidFill>
                  <a:srgbClr val="595959"/>
                </a:solidFill>
                <a:latin typeface="Calibri" panose="020F0502020204030204" pitchFamily="34" charset="0"/>
              </a:rPr>
              <a:t>- </a:t>
            </a:r>
            <a:r>
              <a:rPr lang="pl-PL" altLang="en-US" sz="2400" b="1" dirty="0">
                <a:solidFill>
                  <a:srgbClr val="595959"/>
                </a:solidFill>
                <a:latin typeface="Calibri" panose="020F0502020204030204" pitchFamily="34" charset="0"/>
              </a:rPr>
              <a:t>Prognozowana sprzedaż</a:t>
            </a:r>
            <a:endParaRPr lang="en-US" altLang="en-US" sz="2400" b="1" dirty="0">
              <a:solidFill>
                <a:srgbClr val="595959"/>
              </a:solidFill>
              <a:latin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pl-PL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Ceny komiksów</a:t>
            </a:r>
            <a:r>
              <a:rPr lang="en-GB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, </a:t>
            </a:r>
            <a:r>
              <a:rPr lang="pl-PL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zabawek</a:t>
            </a:r>
            <a:r>
              <a:rPr lang="en-GB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, </a:t>
            </a:r>
            <a:r>
              <a:rPr lang="pl-PL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przedmiotów kolekcjonerskich</a:t>
            </a:r>
            <a:r>
              <a:rPr lang="en-GB" altLang="en-US" sz="2000" i="1" dirty="0">
                <a:solidFill>
                  <a:srgbClr val="595959"/>
                </a:solidFill>
                <a:latin typeface="Calibri" panose="020F0502020204030204" pitchFamily="34" charset="0"/>
              </a:rPr>
              <a:t>.   </a:t>
            </a:r>
            <a:endParaRPr lang="en-US" altLang="en-US" sz="2000" i="1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0EC7B-3AE2-3145-A783-2E4FE9E70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18" y="1726393"/>
            <a:ext cx="1223972" cy="122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345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5755B6-BB8F-4F53-B67D-C564BDCC61D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7095" y="1551848"/>
            <a:ext cx="5477634" cy="4061001"/>
          </a:xfrm>
        </p:spPr>
        <p:txBody>
          <a:bodyPr/>
          <a:lstStyle/>
          <a:p>
            <a:endParaRPr lang="en-GB" dirty="0"/>
          </a:p>
          <a:p>
            <a:r>
              <a:rPr lang="pl-PL" sz="2300" dirty="0"/>
              <a:t>Sporządzanie kosztorysu pomaga w określeniu, ile będzie kosztowało dostarczenie produktu lub usługi. Aby biznes przynosił dochody, musi najpierw pokryć koszty. Precyzyjne określenie wydatków jest ważną częścią tworzenia kosztorysu.</a:t>
            </a:r>
            <a:endParaRPr lang="en-GB" sz="2300" dirty="0"/>
          </a:p>
          <a:p>
            <a:r>
              <a:rPr lang="pl-PL" sz="2300" b="1" dirty="0">
                <a:solidFill>
                  <a:schemeClr val="accent4"/>
                </a:solidFill>
              </a:rPr>
              <a:t>Istnieją trzy podstawowe rodzaje kosztów:</a:t>
            </a:r>
            <a:endParaRPr lang="en-GB" sz="2300" b="1" dirty="0">
              <a:solidFill>
                <a:schemeClr val="accent4"/>
              </a:solidFill>
            </a:endParaRPr>
          </a:p>
          <a:p>
            <a:pPr marL="457200" indent="-4572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300" dirty="0"/>
              <a:t>Koszty zmienne</a:t>
            </a:r>
            <a:endParaRPr lang="en-GB" sz="2300" dirty="0"/>
          </a:p>
          <a:p>
            <a:pPr marL="457200" indent="-4572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300" dirty="0"/>
              <a:t>Koszty stałe</a:t>
            </a:r>
            <a:endParaRPr lang="en-GB" sz="2300" dirty="0"/>
          </a:p>
          <a:p>
            <a:pPr marL="457200" indent="-4572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pl-PL" sz="2300" dirty="0"/>
              <a:t>Koszty inwestycyjne</a:t>
            </a:r>
            <a:endParaRPr lang="en-GB" sz="2300" dirty="0"/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D0869A-264A-4036-9B68-8E7F3993E6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/>
              <a:t>Szacowanie Kosztów</a:t>
            </a:r>
            <a:endParaRPr lang="en-GB" dirty="0"/>
          </a:p>
        </p:txBody>
      </p:sp>
      <p:pic>
        <p:nvPicPr>
          <p:cNvPr id="19" name="Picture Placeholder 18" descr="A screenshot of a video game&#10;&#10;Description automatically generated">
            <a:extLst>
              <a:ext uri="{FF2B5EF4-FFF2-40B4-BE49-F238E27FC236}">
                <a16:creationId xmlns:a16="http://schemas.microsoft.com/office/drawing/2014/main" id="{9CEA5812-8CD7-4545-A732-2242CA346E7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4425" r="144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7418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7145961" y="1021510"/>
            <a:ext cx="3574516" cy="598582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Część Prawna</a:t>
            </a:r>
            <a:endParaRPr lang="en-GB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8854543-1CC1-4DE9-8100-19C6D538E1E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14263" b="14263"/>
          <a:stretch>
            <a:fillRect/>
          </a:stretch>
        </p:blipFill>
        <p:spPr/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11FCA78-8769-45CA-9F58-15E9354A7575}"/>
              </a:ext>
            </a:extLst>
          </p:cNvPr>
          <p:cNvSpPr txBox="1">
            <a:spLocks/>
          </p:cNvSpPr>
          <p:nvPr/>
        </p:nvSpPr>
        <p:spPr>
          <a:xfrm>
            <a:off x="6220964" y="2663917"/>
            <a:ext cx="5692503" cy="45924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i="1" dirty="0">
                <a:solidFill>
                  <a:schemeClr val="bg1"/>
                </a:solidFill>
              </a:rPr>
              <a:t>W tej części opiszesz w jaki sposób twój biznes będzie przestrzegał praw </a:t>
            </a:r>
            <a:br>
              <a:rPr lang="pl-PL" i="1" dirty="0">
                <a:solidFill>
                  <a:schemeClr val="bg1"/>
                </a:solidFill>
              </a:rPr>
            </a:br>
            <a:r>
              <a:rPr lang="pl-PL" i="1" dirty="0">
                <a:solidFill>
                  <a:schemeClr val="bg1"/>
                </a:solidFill>
              </a:rPr>
              <a:t>i regulacji obowiązujących w danym państwie i w sektorze,</a:t>
            </a:r>
            <a:br>
              <a:rPr lang="pl-PL" i="1" dirty="0">
                <a:solidFill>
                  <a:schemeClr val="bg1"/>
                </a:solidFill>
              </a:rPr>
            </a:br>
            <a:r>
              <a:rPr lang="pl-PL" i="1" dirty="0">
                <a:solidFill>
                  <a:schemeClr val="bg1"/>
                </a:solidFill>
              </a:rPr>
              <a:t>którego będzie częścią.</a:t>
            </a:r>
            <a:endParaRPr lang="en-GB" i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989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7C7C3B-CD83-4E9C-9DC0-96EFBCB16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81392" y="1961240"/>
            <a:ext cx="5722226" cy="2928685"/>
          </a:xfrm>
        </p:spPr>
        <p:txBody>
          <a:bodyPr/>
          <a:lstStyle/>
          <a:p>
            <a:r>
              <a:rPr lang="pl-PL" b="1" dirty="0">
                <a:solidFill>
                  <a:schemeClr val="accent4"/>
                </a:solidFill>
              </a:rPr>
              <a:t>Koszty zmienne</a:t>
            </a:r>
            <a:r>
              <a:rPr lang="en-GB" dirty="0">
                <a:solidFill>
                  <a:schemeClr val="accent4"/>
                </a:solidFill>
              </a:rPr>
              <a:t> </a:t>
            </a:r>
            <a:r>
              <a:rPr lang="pl-PL" dirty="0"/>
              <a:t>są bezpośrednio związane </a:t>
            </a:r>
            <a:br>
              <a:rPr lang="pl-PL" dirty="0"/>
            </a:br>
            <a:r>
              <a:rPr lang="pl-PL" dirty="0"/>
              <a:t>z wyprodukowaniem towaru, lub udostępnieniem usługi. Koszty te rosną, lub maleją zależnie od poziomu sprzedaży.</a:t>
            </a:r>
            <a:r>
              <a:rPr lang="en-GB" dirty="0"/>
              <a:t> </a:t>
            </a:r>
          </a:p>
          <a:p>
            <a:r>
              <a:rPr lang="pl-PL" dirty="0">
                <a:solidFill>
                  <a:schemeClr val="accent4"/>
                </a:solidFill>
              </a:rPr>
              <a:t>W te koszty wliczamy</a:t>
            </a:r>
            <a:r>
              <a:rPr lang="en-GB" dirty="0">
                <a:solidFill>
                  <a:schemeClr val="accent4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Towar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Materiał produkcyjny, części i pakowanie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Koszty robocizny (czas) jaki zajmuje stworzenie i udostępnienie usługi, na przykład czas potrzebny na napisanie bloga lub zrobienie wydruku na koszulce</a:t>
            </a:r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99586-3405-4075-8D48-14029EB8F8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Koszty Zmienne</a:t>
            </a:r>
            <a:endParaRPr lang="en-GB" sz="3800" dirty="0"/>
          </a:p>
        </p:txBody>
      </p:sp>
      <p:pic>
        <p:nvPicPr>
          <p:cNvPr id="6" name="Picture Placeholder 5" descr="A picture containing table, indoor, cake, items&#10;&#10;Description automatically generated">
            <a:extLst>
              <a:ext uri="{FF2B5EF4-FFF2-40B4-BE49-F238E27FC236}">
                <a16:creationId xmlns:a16="http://schemas.microsoft.com/office/drawing/2014/main" id="{AFA479A3-72E9-4FE4-A737-AB045F029B9F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9771" b="9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98637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7C7C3B-CD83-4E9C-9DC0-96EFBCB16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8669" y="1884359"/>
            <a:ext cx="5413772" cy="4264650"/>
          </a:xfrm>
        </p:spPr>
        <p:txBody>
          <a:bodyPr/>
          <a:lstStyle/>
          <a:p>
            <a:r>
              <a:rPr lang="pl-PL" b="1" dirty="0">
                <a:solidFill>
                  <a:schemeClr val="accent4"/>
                </a:solidFill>
              </a:rPr>
              <a:t>Koszty stałe </a:t>
            </a:r>
            <a:r>
              <a:rPr lang="pl-PL" dirty="0"/>
              <a:t>są to koszty, które pozostają niezmienne, nie związane z zyskiem danej firmy. To koszty, które trzeba pokryć niezależnie od tego czy zarabiasz, czy nie</a:t>
            </a:r>
            <a:r>
              <a:rPr lang="en-GB" dirty="0"/>
              <a:t>. </a:t>
            </a:r>
            <a:r>
              <a:rPr lang="pl-PL" b="1" dirty="0">
                <a:solidFill>
                  <a:schemeClr val="accent4"/>
                </a:solidFill>
              </a:rPr>
              <a:t>Obejmują one</a:t>
            </a:r>
            <a:r>
              <a:rPr lang="en-GB" b="1" dirty="0">
                <a:solidFill>
                  <a:schemeClr val="accent4"/>
                </a:solidFill>
              </a:rPr>
              <a:t>: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dirty="0"/>
              <a:t>Koszty najmu.</a:t>
            </a:r>
            <a:endParaRPr lang="en-GB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dirty="0"/>
              <a:t>Raty.</a:t>
            </a:r>
            <a:endParaRPr lang="en-GB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dirty="0"/>
              <a:t>Prąd i ogrzewanie.</a:t>
            </a:r>
            <a:endParaRPr lang="en-GB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dirty="0"/>
              <a:t>Ubezpieczenie.</a:t>
            </a:r>
            <a:endParaRPr lang="en-GB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dirty="0"/>
              <a:t>Opłaty za poradę prawną, księgowość itd.</a:t>
            </a:r>
            <a:r>
              <a:rPr lang="en-GB" dirty="0"/>
              <a:t>  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99586-3405-4075-8D48-14029EB8F8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Koszty Stałe</a:t>
            </a:r>
            <a:endParaRPr lang="en-GB" sz="3800" dirty="0"/>
          </a:p>
        </p:txBody>
      </p:sp>
      <p:pic>
        <p:nvPicPr>
          <p:cNvPr id="8" name="Picture Placeholder 7" descr="A picture containing toy, clock, sign&#10;&#10;Description automatically generated">
            <a:extLst>
              <a:ext uri="{FF2B5EF4-FFF2-40B4-BE49-F238E27FC236}">
                <a16:creationId xmlns:a16="http://schemas.microsoft.com/office/drawing/2014/main" id="{C876449C-57DE-4182-BA34-ACAE3C2B43D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3392" r="3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39888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7C7C3B-CD83-4E9C-9DC0-96EFBCB16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44453" y="1835380"/>
            <a:ext cx="5635486" cy="4061001"/>
          </a:xfrm>
        </p:spPr>
        <p:txBody>
          <a:bodyPr/>
          <a:lstStyle/>
          <a:p>
            <a:r>
              <a:rPr lang="pl-PL" sz="2300" dirty="0"/>
              <a:t>Koszty inwestycyjne obejmują koszty długoterminowe, na przykład koszty wynajmu maszyn i pojazdów. Koszty inwestycyjne obejmują rozpoczęcie działalności</a:t>
            </a:r>
            <a:r>
              <a:rPr lang="en-GB" sz="2300" dirty="0"/>
              <a:t>. </a:t>
            </a:r>
          </a:p>
          <a:p>
            <a:r>
              <a:rPr lang="pl-PL" sz="2300" b="1" dirty="0">
                <a:solidFill>
                  <a:schemeClr val="accent4"/>
                </a:solidFill>
              </a:rPr>
              <a:t>W tym</a:t>
            </a:r>
            <a:r>
              <a:rPr lang="en-GB" sz="2300" b="1" dirty="0">
                <a:solidFill>
                  <a:schemeClr val="accent4"/>
                </a:solidFill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300" dirty="0"/>
              <a:t>Maszyny.</a:t>
            </a: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300" dirty="0"/>
              <a:t>Wyposażenie wnętrz.</a:t>
            </a: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300" dirty="0"/>
              <a:t>Pojazdy.</a:t>
            </a: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300" dirty="0"/>
              <a:t>Sprzęt</a:t>
            </a:r>
            <a:r>
              <a:rPr lang="en-GB" sz="2300" dirty="0"/>
              <a:t> – </a:t>
            </a:r>
            <a:r>
              <a:rPr lang="pl-PL" sz="2300" dirty="0"/>
              <a:t>taki jak kamery, komputery, itd.</a:t>
            </a:r>
            <a:endParaRPr lang="en-GB" sz="230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99586-3405-4075-8D48-14029EB8F8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91838" y="703265"/>
            <a:ext cx="4348646" cy="743199"/>
          </a:xfrm>
        </p:spPr>
        <p:txBody>
          <a:bodyPr>
            <a:noAutofit/>
          </a:bodyPr>
          <a:lstStyle/>
          <a:p>
            <a:r>
              <a:rPr lang="pl-PL" sz="3800" dirty="0"/>
              <a:t>Koszty Inwestycyjne</a:t>
            </a:r>
            <a:endParaRPr lang="en-GB" sz="3800" dirty="0"/>
          </a:p>
        </p:txBody>
      </p:sp>
      <p:pic>
        <p:nvPicPr>
          <p:cNvPr id="7" name="Picture Placeholder 6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EAB1CE6A-C03F-4184-B721-6805ABB489AF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/>
          <a:srcRect l="18869" r="18869"/>
          <a:stretch/>
        </p:blipFill>
        <p:spPr/>
      </p:pic>
    </p:spTree>
    <p:extLst>
      <p:ext uri="{BB962C8B-B14F-4D97-AF65-F5344CB8AC3E}">
        <p14:creationId xmlns:p14="http://schemas.microsoft.com/office/powerpoint/2010/main" val="4591310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>
          <a:xfrm>
            <a:off x="431522" y="1797254"/>
            <a:ext cx="5996171" cy="4061001"/>
          </a:xfrm>
        </p:spPr>
        <p:txBody>
          <a:bodyPr/>
          <a:lstStyle/>
          <a:p>
            <a:r>
              <a:rPr lang="pl-PL" dirty="0"/>
              <a:t>Zapisz na kartce papieru lub w notesie koszty  dotyczące twojego biznesu. Uwzględnij koszty miesięcznej działalności i koszty rozpoczęcia działalności.</a:t>
            </a:r>
          </a:p>
          <a:p>
            <a:r>
              <a:rPr lang="pl-PL" dirty="0"/>
              <a:t>Po zapisaniu kosztów i prognozowanych zysków ze sprzedaży na pierwszy rok, możesz je zsumować i sprawdzić, czy twój biznes będzie opłacalny.</a:t>
            </a:r>
          </a:p>
          <a:p>
            <a:r>
              <a:rPr lang="pl-PL" dirty="0"/>
              <a:t>Określenie progu rentowności powie ci, ile produktów musisz sprzedać i za ile aby wyjść na plus.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Koszty</a:t>
            </a:r>
            <a:endParaRPr lang="en-GB" sz="3800" dirty="0"/>
          </a:p>
        </p:txBody>
      </p:sp>
      <p:pic>
        <p:nvPicPr>
          <p:cNvPr id="6" name="Picture Placeholder 5" descr="A pineapple sitting on a table&#10;&#10;Description automatically generated">
            <a:extLst>
              <a:ext uri="{FF2B5EF4-FFF2-40B4-BE49-F238E27FC236}">
                <a16:creationId xmlns:a16="http://schemas.microsoft.com/office/drawing/2014/main" id="{3B026018-0469-4451-A745-19DE7766CD0C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31" r="189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8948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247391" y="3317911"/>
            <a:ext cx="8753733" cy="2511389"/>
          </a:xfrm>
        </p:spPr>
        <p:txBody>
          <a:bodyPr/>
          <a:lstStyle/>
          <a:p>
            <a:pPr fontAlgn="base"/>
            <a:r>
              <a:rPr lang="pl-PL" dirty="0"/>
              <a:t>Dzięki progowi rentowności możesz się dowiedzieć, przy jakim poziomie sprzedaży twój biznes przyniesie zyski. Próg rentowności osiąga się kiedy twoja firma przynosi miesięczny zysk, który przewyższa sumę kosztów stałych i zmiennych.</a:t>
            </a:r>
          </a:p>
          <a:p>
            <a:pPr marL="0" indent="0">
              <a:buNone/>
            </a:pPr>
            <a:r>
              <a:rPr lang="pl-PL" b="1" dirty="0">
                <a:solidFill>
                  <a:schemeClr val="accent4"/>
                </a:solidFill>
              </a:rPr>
              <a:t>Narzędzi kalkulacyjne do określenia progu rentowności można znaleźć tutaj</a:t>
            </a:r>
            <a:r>
              <a:rPr lang="en-GB" b="1" dirty="0">
                <a:solidFill>
                  <a:schemeClr val="accent4"/>
                </a:solidFill>
              </a:rPr>
              <a:t>:</a:t>
            </a: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GB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 breakeven spreadsheet</a:t>
            </a:r>
            <a:endParaRPr lang="en-GB" dirty="0"/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GB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 online tool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Próg Rentowności</a:t>
            </a:r>
            <a:endParaRPr lang="en-GB" dirty="0"/>
          </a:p>
        </p:txBody>
      </p:sp>
      <p:pic>
        <p:nvPicPr>
          <p:cNvPr id="19" name="Picture Placeholder 18" descr="A picture containing indoor, large, table, display&#10;&#10;Description automatically generated">
            <a:extLst>
              <a:ext uri="{FF2B5EF4-FFF2-40B4-BE49-F238E27FC236}">
                <a16:creationId xmlns:a16="http://schemas.microsoft.com/office/drawing/2014/main" id="{3DC54E81-C97D-4F02-893C-45CC2D0736C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5"/>
          <a:srcRect t="31113" b="311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411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DE12241-3100-2A4D-A75F-0263349B0082}"/>
              </a:ext>
            </a:extLst>
          </p:cNvPr>
          <p:cNvGrpSpPr/>
          <p:nvPr/>
        </p:nvGrpSpPr>
        <p:grpSpPr>
          <a:xfrm>
            <a:off x="-214316" y="227573"/>
            <a:ext cx="10522163" cy="6402853"/>
            <a:chOff x="526017" y="260961"/>
            <a:chExt cx="8428761" cy="512899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390E1EB-081E-F44C-A490-E1FAAA1D3317}"/>
                </a:ext>
              </a:extLst>
            </p:cNvPr>
            <p:cNvSpPr/>
            <p:nvPr/>
          </p:nvSpPr>
          <p:spPr>
            <a:xfrm>
              <a:off x="1785938" y="640081"/>
              <a:ext cx="6015037" cy="3874769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Picture 2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BB2C12E6-AF72-4107-8BE2-51DEC4CA96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121" b="16067"/>
            <a:stretch/>
          </p:blipFill>
          <p:spPr>
            <a:xfrm>
              <a:off x="1943752" y="784156"/>
              <a:ext cx="5699408" cy="3730694"/>
            </a:xfrm>
            <a:prstGeom prst="rect">
              <a:avLst/>
            </a:prstGeom>
          </p:spPr>
        </p:pic>
        <p:pic>
          <p:nvPicPr>
            <p:cNvPr id="13" name="Picture 12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67D3F97D-38EC-624F-A72D-4F024A11B3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408" t="82404" r="37647"/>
            <a:stretch/>
          </p:blipFill>
          <p:spPr>
            <a:xfrm>
              <a:off x="6569156" y="1385887"/>
              <a:ext cx="972391" cy="5143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D4504B3-8CC7-234A-AA39-B3A403BA52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7" t="10823" r="9307" b="5574"/>
            <a:stretch/>
          </p:blipFill>
          <p:spPr>
            <a:xfrm>
              <a:off x="526017" y="260961"/>
              <a:ext cx="8428761" cy="5128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53245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E732F0-FF1B-41BC-AFDC-3619B2E470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64288" y="1851042"/>
            <a:ext cx="5573525" cy="4263218"/>
          </a:xfrm>
        </p:spPr>
        <p:txBody>
          <a:bodyPr/>
          <a:lstStyle/>
          <a:p>
            <a:r>
              <a:rPr lang="pl-PL" sz="2500" dirty="0"/>
              <a:t>Po przedstawieniu rentowności twojego przedsięwzięcia, prognozy sprzedaży </a:t>
            </a:r>
            <a:br>
              <a:rPr lang="pl-PL" sz="2500" dirty="0"/>
            </a:br>
            <a:r>
              <a:rPr lang="pl-PL" sz="2500" dirty="0"/>
              <a:t>i listę kosztów należy umieścić w rubryce </a:t>
            </a:r>
            <a:r>
              <a:rPr lang="pl-PL" sz="2500" b="1" dirty="0">
                <a:solidFill>
                  <a:schemeClr val="accent4"/>
                </a:solidFill>
              </a:rPr>
              <a:t>przewidywań finansowych</a:t>
            </a:r>
            <a:r>
              <a:rPr lang="pl-PL" sz="2500" dirty="0"/>
              <a:t>, która przełoży twoją wizję i cele na liczby.</a:t>
            </a:r>
            <a:endParaRPr lang="en-GB" sz="2500" dirty="0"/>
          </a:p>
          <a:p>
            <a:endParaRPr lang="en-GB" sz="2500" dirty="0"/>
          </a:p>
          <a:p>
            <a:r>
              <a:rPr lang="pl-PL" sz="2500" dirty="0"/>
              <a:t>Zwykle odnosi się to do okresu od roku do trzech najbliższych lat</a:t>
            </a:r>
            <a:r>
              <a:rPr lang="en-GB" sz="25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2C3C0-CE6E-43D2-A0B8-A550BC113C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194904" y="763687"/>
            <a:ext cx="5479230" cy="907682"/>
          </a:xfrm>
        </p:spPr>
        <p:txBody>
          <a:bodyPr>
            <a:noAutofit/>
          </a:bodyPr>
          <a:lstStyle/>
          <a:p>
            <a:r>
              <a:rPr lang="pl-PL" sz="3300" dirty="0"/>
              <a:t>Przewidywanie Finansowe</a:t>
            </a:r>
            <a:endParaRPr lang="en-GB" sz="3300" dirty="0"/>
          </a:p>
        </p:txBody>
      </p:sp>
      <p:pic>
        <p:nvPicPr>
          <p:cNvPr id="46" name="Picture Placeholder 45" descr="A group of items on display&#10;&#10;Description automatically generated">
            <a:extLst>
              <a:ext uri="{FF2B5EF4-FFF2-40B4-BE49-F238E27FC236}">
                <a16:creationId xmlns:a16="http://schemas.microsoft.com/office/drawing/2014/main" id="{36116366-F46E-4A28-9E84-98E80F84F03A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5044" r="150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04948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E732F0-FF1B-41BC-AFDC-3619B2E470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1761" y="1881298"/>
            <a:ext cx="5644478" cy="4263218"/>
          </a:xfrm>
        </p:spPr>
        <p:txBody>
          <a:bodyPr/>
          <a:lstStyle/>
          <a:p>
            <a:r>
              <a:rPr lang="pl-PL" sz="2800" dirty="0"/>
              <a:t>W skład planu biznesowego wchodzą zwykle </a:t>
            </a:r>
            <a:r>
              <a:rPr lang="pl-PL" sz="2800" b="1" dirty="0">
                <a:solidFill>
                  <a:schemeClr val="accent4"/>
                </a:solidFill>
              </a:rPr>
              <a:t>trzy typy przewidywań</a:t>
            </a:r>
            <a:r>
              <a:rPr lang="en-GB" sz="2800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Prognoza przepływu środków pieniężnych.</a:t>
            </a: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Zyski i straty.</a:t>
            </a: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Zestawienie finansowe.</a:t>
            </a:r>
            <a:endParaRPr lang="en-GB" sz="2800" dirty="0"/>
          </a:p>
          <a:p>
            <a:endParaRPr lang="en-GB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2C3C0-CE6E-43D2-A0B8-A550BC113C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178746" y="730998"/>
            <a:ext cx="5093129" cy="776315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Przewidywania Finansowe</a:t>
            </a:r>
            <a:endParaRPr lang="en-GB" dirty="0"/>
          </a:p>
        </p:txBody>
      </p:sp>
      <p:pic>
        <p:nvPicPr>
          <p:cNvPr id="15" name="Picture Placeholder 14" descr="A person with graffiti on the side of a building&#10;&#10;Description automatically generated">
            <a:extLst>
              <a:ext uri="{FF2B5EF4-FFF2-40B4-BE49-F238E27FC236}">
                <a16:creationId xmlns:a16="http://schemas.microsoft.com/office/drawing/2014/main" id="{332BD6C6-E841-4608-81E1-3DA96B419CB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64540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343441" y="3187668"/>
            <a:ext cx="8534342" cy="3329510"/>
          </a:xfrm>
        </p:spPr>
        <p:txBody>
          <a:bodyPr/>
          <a:lstStyle/>
          <a:p>
            <a:r>
              <a:rPr lang="pl-PL" sz="2400" dirty="0"/>
              <a:t>Przepływ pieniędzy z i do biznesu to jeden z podstawowych czynników oceny, czy biznes odnosi sukces.</a:t>
            </a:r>
            <a:endParaRPr lang="en-GB" sz="2400" dirty="0"/>
          </a:p>
          <a:p>
            <a:r>
              <a:rPr lang="pl-PL" sz="2400" dirty="0"/>
              <a:t>Prognozy przepływu środków pieniężnych przewidują kiedy trafi do nas gotówka, i kiedy ją wydamy, księgując i zawczasu planując te wydatki</a:t>
            </a:r>
            <a:r>
              <a:rPr lang="en-GB" sz="2400" dirty="0"/>
              <a:t>.</a:t>
            </a:r>
          </a:p>
          <a:p>
            <a:r>
              <a:rPr lang="pl-PL" dirty="0"/>
              <a:t>W sieci jest wiele szablonów do prognozowania takiego przepływu, wszystko zależy od </a:t>
            </a:r>
            <a:r>
              <a:rPr lang="pl-PL" dirty="0" smtClean="0"/>
              <a:t>tego, </a:t>
            </a:r>
            <a:r>
              <a:rPr lang="pl-PL" dirty="0"/>
              <a:t>jaki jest twój model biznesu</a:t>
            </a:r>
            <a:r>
              <a:rPr lang="en-GB" dirty="0"/>
              <a:t>. </a:t>
            </a:r>
            <a:r>
              <a:rPr lang="pl-PL" dirty="0"/>
              <a:t>Wiele jest opartych na Microsoft Excel</a:t>
            </a:r>
            <a:r>
              <a:rPr lang="en-GB" dirty="0"/>
              <a:t>. </a:t>
            </a:r>
            <a:r>
              <a:rPr lang="pl-PL" dirty="0"/>
              <a:t>      </a:t>
            </a:r>
            <a:r>
              <a:rPr lang="en-GB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 Cashflow template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/>
              <a:t>Prognozowanie Przepływu Pieniędzy</a:t>
            </a:r>
            <a:endParaRPr lang="en-GB" dirty="0"/>
          </a:p>
        </p:txBody>
      </p:sp>
      <p:pic>
        <p:nvPicPr>
          <p:cNvPr id="8" name="Picture Placeholder 7" descr="A picture containing small, little, toy, child&#10;&#10;Description automatically generated">
            <a:extLst>
              <a:ext uri="{FF2B5EF4-FFF2-40B4-BE49-F238E27FC236}">
                <a16:creationId xmlns:a16="http://schemas.microsoft.com/office/drawing/2014/main" id="{428A8B53-59E2-4223-8F7E-C93F46A5490D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t="20975" b="20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84511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75D537D-2E33-744A-94F6-142B1F968A58}"/>
              </a:ext>
            </a:extLst>
          </p:cNvPr>
          <p:cNvSpPr/>
          <p:nvPr/>
        </p:nvSpPr>
        <p:spPr>
          <a:xfrm>
            <a:off x="1171575" y="671513"/>
            <a:ext cx="1885950" cy="4843462"/>
          </a:xfrm>
          <a:prstGeom prst="rect">
            <a:avLst/>
          </a:prstGeom>
          <a:solidFill>
            <a:srgbClr val="12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ashflow">
            <a:extLst>
              <a:ext uri="{FF2B5EF4-FFF2-40B4-BE49-F238E27FC236}">
                <a16:creationId xmlns:a16="http://schemas.microsoft.com/office/drawing/2014/main" id="{257D93A2-9A5F-294D-B4FA-99150123D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800101"/>
            <a:ext cx="5798903" cy="45521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CD3C828-3F65-5446-A9FD-DBE99D04A6F2}"/>
              </a:ext>
            </a:extLst>
          </p:cNvPr>
          <p:cNvSpPr/>
          <p:nvPr/>
        </p:nvSpPr>
        <p:spPr>
          <a:xfrm>
            <a:off x="1343024" y="2228670"/>
            <a:ext cx="1714501" cy="120032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highlight>
                  <a:srgbClr val="1268B3"/>
                </a:highlight>
              </a:rPr>
              <a:t> Example Cashflow Forecast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43D14C-5DB0-BA43-9284-DD0BC5E645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10823" r="9307" b="5574"/>
          <a:stretch/>
        </p:blipFill>
        <p:spPr>
          <a:xfrm>
            <a:off x="-242890" y="227572"/>
            <a:ext cx="10522163" cy="640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2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CDF703-7D69-4D3F-A42A-F70B8BDBEC9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6335" y="1575117"/>
            <a:ext cx="5595682" cy="4061001"/>
          </a:xfrm>
        </p:spPr>
        <p:txBody>
          <a:bodyPr/>
          <a:lstStyle/>
          <a:p>
            <a:r>
              <a:rPr lang="pl-PL" dirty="0"/>
              <a:t>Otwierając swoje przedsięwzięcie w Pop kulturze, należy ustalić co jest potrzebne do jego prowadzenia.</a:t>
            </a:r>
          </a:p>
          <a:p>
            <a:r>
              <a:rPr lang="pl-PL" dirty="0"/>
              <a:t>Na przykład chcąc otworzyć restaurację opartą na pop kulturze, należy spełniać wymogi higieniczne, posiadać wymagane ubezpieczenia i przepisy dotyczące zatrudnienia.</a:t>
            </a:r>
            <a:endParaRPr lang="en-GB" dirty="0"/>
          </a:p>
          <a:p>
            <a:r>
              <a:rPr lang="pl-PL" dirty="0"/>
              <a:t>Przy wykorzystaniu obrazów lub nazw </a:t>
            </a:r>
            <a:br>
              <a:rPr lang="pl-PL" dirty="0"/>
            </a:br>
            <a:r>
              <a:rPr lang="pl-PL" dirty="0"/>
              <a:t>z popularnych programów należy uzyskać zezwolenie od autorów.</a:t>
            </a:r>
            <a:endParaRPr lang="en-GB" dirty="0"/>
          </a:p>
          <a:p>
            <a:r>
              <a:rPr lang="pl-PL" dirty="0"/>
              <a:t>Ostrzeżenie od twórców dla baru używającego stylistyki </a:t>
            </a:r>
            <a:r>
              <a:rPr lang="pl-PL" dirty="0" err="1"/>
              <a:t>Peaky</a:t>
            </a:r>
            <a:r>
              <a:rPr lang="pl-PL" dirty="0"/>
              <a:t> </a:t>
            </a:r>
            <a:r>
              <a:rPr lang="pl-PL" dirty="0" err="1"/>
              <a:t>Blinders</a:t>
            </a:r>
            <a:r>
              <a:rPr lang="pl-PL" dirty="0"/>
              <a:t>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4D70C-2A94-4F23-AE9F-98899A4B35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b="1" dirty="0"/>
              <a:t>Czego dotyczą przepisy prawa</a:t>
            </a:r>
            <a:endParaRPr lang="en-GB" b="1" dirty="0"/>
          </a:p>
        </p:txBody>
      </p:sp>
      <p:pic>
        <p:nvPicPr>
          <p:cNvPr id="8" name="Picture Placeholder 7" descr="A dining room table&#10;&#10;Description automatically generated">
            <a:extLst>
              <a:ext uri="{FF2B5EF4-FFF2-40B4-BE49-F238E27FC236}">
                <a16:creationId xmlns:a16="http://schemas.microsoft.com/office/drawing/2014/main" id="{A0778B12-83DB-4E82-9BE7-15E4C89D22F9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t="7089" b="70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40026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>
          <a:xfrm>
            <a:off x="570169" y="2214113"/>
            <a:ext cx="5595682" cy="4061001"/>
          </a:xfrm>
        </p:spPr>
        <p:txBody>
          <a:bodyPr/>
          <a:lstStyle/>
          <a:p>
            <a:r>
              <a:rPr lang="pl-PL" dirty="0"/>
              <a:t>Prognoza przepływu pieniędzy </a:t>
            </a:r>
            <a:r>
              <a:rPr lang="pl-PL" dirty="0" smtClean="0"/>
              <a:t>podaje </a:t>
            </a:r>
            <a:r>
              <a:rPr lang="pl-PL" dirty="0"/>
              <a:t>kwotę jaką twój biznes powinien wypracować w pewnym odstępie czasu.</a:t>
            </a:r>
          </a:p>
          <a:p>
            <a:r>
              <a:rPr lang="pl-PL" dirty="0"/>
              <a:t>Taką prognozę możesz następnie przedstawić doradcy biznesowemu lub księgowemu, który oceni opłacalność twojego biznesu i pomoże ci </a:t>
            </a:r>
            <a:br>
              <a:rPr lang="pl-PL" dirty="0"/>
            </a:br>
            <a:r>
              <a:rPr lang="pl-PL" dirty="0"/>
              <a:t>w sporządzeniu wszystkich prognoz finansowych.</a:t>
            </a:r>
            <a:endParaRPr lang="en-GB" dirty="0"/>
          </a:p>
          <a:p>
            <a:r>
              <a:rPr lang="pl-PL" dirty="0"/>
              <a:t>Pomocy można też szukać w agencjach rządowych.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 rot="256793">
            <a:off x="830573" y="735911"/>
            <a:ext cx="3912108" cy="743199"/>
          </a:xfrm>
        </p:spPr>
        <p:txBody>
          <a:bodyPr>
            <a:normAutofit/>
          </a:bodyPr>
          <a:lstStyle/>
          <a:p>
            <a:r>
              <a:rPr lang="pl-PL" sz="3800" dirty="0"/>
              <a:t>Dalsza Pomoc</a:t>
            </a:r>
            <a:endParaRPr lang="en-GB" sz="3800" dirty="0"/>
          </a:p>
        </p:txBody>
      </p:sp>
      <p:pic>
        <p:nvPicPr>
          <p:cNvPr id="6" name="Picture Placeholder 5" descr="A dog wearing sunglasses&#10;&#10;Description automatically generated">
            <a:extLst>
              <a:ext uri="{FF2B5EF4-FFF2-40B4-BE49-F238E27FC236}">
                <a16:creationId xmlns:a16="http://schemas.microsoft.com/office/drawing/2014/main" id="{A25ACBDE-FB19-44DF-94D1-FAAEF2E0E88E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04632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33550C-A118-4D21-8F86-2E3004C35FB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26" y="1791490"/>
            <a:ext cx="6240583" cy="4061001"/>
          </a:xfrm>
        </p:spPr>
        <p:txBody>
          <a:bodyPr/>
          <a:lstStyle/>
          <a:p>
            <a:r>
              <a:rPr lang="pl-PL" sz="2400" dirty="0" smtClean="0"/>
              <a:t>Jedna </a:t>
            </a:r>
            <a:r>
              <a:rPr lang="pl-PL" sz="2400" dirty="0"/>
              <a:t>z największych przeszkód w starcie dla nowego biznesu to za mało pieniędzy na rozpoczęcie działalności</a:t>
            </a:r>
            <a:r>
              <a:rPr lang="en-GB" sz="2400" dirty="0"/>
              <a:t>. </a:t>
            </a:r>
            <a:endParaRPr lang="pl-PL" sz="2400" dirty="0"/>
          </a:p>
          <a:p>
            <a:r>
              <a:rPr lang="pl-PL" dirty="0"/>
              <a:t>Zadaj sobie </a:t>
            </a:r>
            <a:r>
              <a:rPr lang="pl-PL" dirty="0" smtClean="0"/>
              <a:t>pytanie, </a:t>
            </a:r>
            <a:r>
              <a:rPr lang="pl-PL" dirty="0"/>
              <a:t>czy możesz zacząć działalność na niewielką </a:t>
            </a:r>
            <a:r>
              <a:rPr lang="pl-PL" dirty="0" smtClean="0"/>
              <a:t>skalę, </a:t>
            </a:r>
            <a:r>
              <a:rPr lang="pl-PL" dirty="0"/>
              <a:t>aby zredukować koszty.</a:t>
            </a:r>
            <a:endParaRPr lang="en-GB" dirty="0"/>
          </a:p>
          <a:p>
            <a:r>
              <a:rPr lang="pl-PL" dirty="0"/>
              <a:t>Czy możesz zebrać pieniądze przez crowdfunding, lub korzystać z pomocy agencji rządowych. Czy oferują one granty na start, lub poprzez pożyczki.</a:t>
            </a:r>
          </a:p>
          <a:p>
            <a:pPr>
              <a:buClr>
                <a:srgbClr val="FFD700"/>
              </a:buClr>
            </a:pPr>
            <a:r>
              <a:rPr lang="pl-PL" b="1" dirty="0">
                <a:solidFill>
                  <a:schemeClr val="accent4"/>
                </a:solidFill>
              </a:rPr>
              <a:t>Więcej informacji znajdziesz w Module 4.</a:t>
            </a:r>
            <a:endParaRPr lang="en-GB" b="1" dirty="0">
              <a:solidFill>
                <a:schemeClr val="accent4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8E5656-A161-48F2-BD18-082D8C5FEF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Finansowanie</a:t>
            </a:r>
          </a:p>
        </p:txBody>
      </p:sp>
      <p:pic>
        <p:nvPicPr>
          <p:cNvPr id="8" name="Picture Placeholder 7" descr="A picture containing using, laptop, sitting, table&#10;&#10;Description automatically generated">
            <a:extLst>
              <a:ext uri="{FF2B5EF4-FFF2-40B4-BE49-F238E27FC236}">
                <a16:creationId xmlns:a16="http://schemas.microsoft.com/office/drawing/2014/main" id="{1D591705-61CF-44DF-B185-057C61A7A04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928" r="18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94164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3E1969-A891-4390-8895-72F20DD96E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206561" y="730626"/>
            <a:ext cx="5083768" cy="793205"/>
          </a:xfrm>
        </p:spPr>
        <p:txBody>
          <a:bodyPr>
            <a:noAutofit/>
          </a:bodyPr>
          <a:lstStyle/>
          <a:p>
            <a:r>
              <a:rPr lang="pl-PL" sz="3400" dirty="0"/>
              <a:t>Wsparcie dla osób młodych</a:t>
            </a:r>
            <a:endParaRPr lang="en-GB" sz="3400" dirty="0"/>
          </a:p>
        </p:txBody>
      </p:sp>
      <p:pic>
        <p:nvPicPr>
          <p:cNvPr id="10" name="Picture Placeholder 9" descr="A picture containing sitting, small, person, holding&#10;&#10;Description automatically generated">
            <a:extLst>
              <a:ext uri="{FF2B5EF4-FFF2-40B4-BE49-F238E27FC236}">
                <a16:creationId xmlns:a16="http://schemas.microsoft.com/office/drawing/2014/main" id="{1DCFF539-5536-4731-9B55-0E8760715CA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t="14245" b="14245"/>
          <a:stretch>
            <a:fillRect/>
          </a:stretch>
        </p:blipFill>
        <p:spPr/>
      </p:pic>
      <p:sp>
        <p:nvSpPr>
          <p:cNvPr id="2" name="Prostokąt 1"/>
          <p:cNvSpPr/>
          <p:nvPr/>
        </p:nvSpPr>
        <p:spPr>
          <a:xfrm>
            <a:off x="425669" y="3972910"/>
            <a:ext cx="3578772" cy="42566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9B50FF3-C357-4796-B040-5C1AF6E1777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W Irlandii Północnej jest obecnych wiele organizacji, które oferują pomoc młodym osobom w prowadzeniu przedsięwzięcia.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pl-PL" dirty="0"/>
              <a:t>Największa strona Internetowa to</a:t>
            </a:r>
            <a:r>
              <a:rPr lang="en-GB" dirty="0"/>
              <a:t> </a:t>
            </a:r>
            <a:r>
              <a:rPr lang="en-GB" dirty="0">
                <a:solidFill>
                  <a:srgbClr val="FFFF00"/>
                </a:solidFill>
                <a:hlinkClick r:id="rId3"/>
              </a:rPr>
              <a:t>www.nibusinessinfo.co.uk</a:t>
            </a:r>
            <a:r>
              <a:rPr lang="en-GB" dirty="0">
                <a:solidFill>
                  <a:srgbClr val="FFFF00"/>
                </a:solidFill>
              </a:rPr>
              <a:t> </a:t>
            </a:r>
            <a:r>
              <a:rPr lang="pl-PL" dirty="0"/>
              <a:t>, która oferuje przewodniki, szablony, informacje </a:t>
            </a:r>
            <a:br>
              <a:rPr lang="pl-PL" dirty="0"/>
            </a:br>
            <a:r>
              <a:rPr lang="pl-PL" dirty="0"/>
              <a:t>o finansowaniu, linki do szkoleń, oraz biuletyn informacji.</a:t>
            </a:r>
          </a:p>
        </p:txBody>
      </p:sp>
    </p:spTree>
    <p:extLst>
      <p:ext uri="{BB962C8B-B14F-4D97-AF65-F5344CB8AC3E}">
        <p14:creationId xmlns:p14="http://schemas.microsoft.com/office/powerpoint/2010/main" val="3041137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3E1969-A891-4390-8895-72F20DD96E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pl-PL" dirty="0"/>
              <a:t>Wsparcie dla młodych osób w IP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B50FF3-C357-4796-B040-5C1AF6E177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8141" y="2064773"/>
            <a:ext cx="11394206" cy="4003207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Princes Trust </a:t>
            </a:r>
          </a:p>
          <a:p>
            <a:pPr marL="0" indent="0">
              <a:buNone/>
            </a:pPr>
            <a:r>
              <a:rPr lang="pl-PL" dirty="0"/>
              <a:t>Wsparcie dla osób w wieku </a:t>
            </a:r>
            <a:r>
              <a:rPr lang="en-GB" dirty="0"/>
              <a:t>16-30, </a:t>
            </a:r>
            <a:r>
              <a:rPr lang="pl-PL" dirty="0"/>
              <a:t>które chcą zacząć własny biznes</a:t>
            </a:r>
            <a:r>
              <a:rPr lang="en-GB" dirty="0"/>
              <a:t>.</a:t>
            </a:r>
            <a:r>
              <a:rPr lang="pl-PL" dirty="0"/>
              <a:t> Program oferuje pakiet z treningiem biznesowym, finansowanie, mentoring i praktyczne wsparcie.</a:t>
            </a:r>
            <a:r>
              <a:rPr lang="en-GB" dirty="0"/>
              <a:t> </a:t>
            </a:r>
            <a:endParaRPr lang="pl-PL" dirty="0"/>
          </a:p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Go For It Programme</a:t>
            </a:r>
          </a:p>
          <a:p>
            <a:pPr marL="0" indent="0">
              <a:buNone/>
            </a:pPr>
            <a:r>
              <a:rPr lang="pl-PL" dirty="0"/>
              <a:t>Lokalne urzędy oferują wsparcie dla osób chcących rozwinąć pomysł na biznes. Wsparcie obejmuje konsultacje z doradcą biznesowym, oraz dostosowane do nich porady, mające pomóc w stworzeniu planu biznesowego. </a:t>
            </a:r>
          </a:p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Pożyczki Na Start</a:t>
            </a:r>
            <a:endParaRPr lang="en-GB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pl-PL" dirty="0"/>
              <a:t>Oferują pożyczki od </a:t>
            </a:r>
            <a:r>
              <a:rPr lang="en-GB" dirty="0"/>
              <a:t>£500 </a:t>
            </a:r>
            <a:r>
              <a:rPr lang="pl-PL" dirty="0"/>
              <a:t>do</a:t>
            </a:r>
            <a:r>
              <a:rPr lang="en-GB" dirty="0"/>
              <a:t> £25,000 </a:t>
            </a:r>
            <a:r>
              <a:rPr lang="pl-PL" dirty="0"/>
              <a:t>oraz wsparcie biznesowe dla </a:t>
            </a:r>
            <a:r>
              <a:rPr lang="pl-PL" dirty="0" smtClean="0"/>
              <a:t>start-</a:t>
            </a:r>
            <a:r>
              <a:rPr lang="pl-PL" dirty="0" err="1" smtClean="0"/>
              <a:t>up’ów</a:t>
            </a:r>
            <a:r>
              <a:rPr lang="pl-PL" dirty="0" smtClean="0"/>
              <a:t> </a:t>
            </a:r>
            <a:r>
              <a:rPr lang="pl-PL" dirty="0"/>
              <a:t>w Irlandii Północnej.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9631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9068F9-FA11-4A53-8817-262450BF6C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1269" y="3751503"/>
            <a:ext cx="9915711" cy="2235112"/>
          </a:xfrm>
        </p:spPr>
        <p:txBody>
          <a:bodyPr/>
          <a:lstStyle/>
          <a:p>
            <a:pPr fontAlgn="base"/>
            <a:r>
              <a:rPr lang="pl-PL" sz="3000" dirty="0"/>
              <a:t>Dobrą praktyką </a:t>
            </a:r>
            <a:r>
              <a:rPr lang="pl-PL" sz="3000"/>
              <a:t>jest </a:t>
            </a:r>
            <a:r>
              <a:rPr lang="pl-PL" sz="3000" smtClean="0"/>
              <a:t>zawarcie, </a:t>
            </a:r>
            <a:r>
              <a:rPr lang="pl-PL" sz="3000" dirty="0"/>
              <a:t>obok </a:t>
            </a:r>
            <a:r>
              <a:rPr lang="pl-PL" sz="3000"/>
              <a:t>prognozy </a:t>
            </a:r>
            <a:r>
              <a:rPr lang="pl-PL" sz="3000" smtClean="0"/>
              <a:t>finansowej, </a:t>
            </a:r>
            <a:r>
              <a:rPr lang="pl-PL" sz="3000" dirty="0"/>
              <a:t>listy potencjalnych zagrożeń, na jakie może natknąć się twój biznes oraz jakie kroki podejmiesz, aby im przeciwdziałać.</a:t>
            </a:r>
            <a:endParaRPr lang="en-GB" sz="3000" dirty="0"/>
          </a:p>
          <a:p>
            <a:pPr fontAlgn="base"/>
            <a:endParaRPr lang="en-GB" dirty="0"/>
          </a:p>
          <a:p>
            <a:pPr fontAlgn="base"/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538D8-7E55-4A50-A10E-27609CE95B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Zagrożenia</a:t>
            </a:r>
            <a:endParaRPr lang="en-GB" dirty="0"/>
          </a:p>
        </p:txBody>
      </p:sp>
      <p:pic>
        <p:nvPicPr>
          <p:cNvPr id="11" name="Picture Placeholder 10" descr="A close up of a traffic light hanging off the side of a building&#10;&#10;Description automatically generated">
            <a:extLst>
              <a:ext uri="{FF2B5EF4-FFF2-40B4-BE49-F238E27FC236}">
                <a16:creationId xmlns:a16="http://schemas.microsoft.com/office/drawing/2014/main" id="{89B6E2A1-0779-4CC6-B50F-DEFE4379C2F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/>
          <a:srcRect t="28753" b="28753"/>
          <a:stretch/>
        </p:blipFill>
        <p:spPr/>
      </p:pic>
    </p:spTree>
    <p:extLst>
      <p:ext uri="{BB962C8B-B14F-4D97-AF65-F5344CB8AC3E}">
        <p14:creationId xmlns:p14="http://schemas.microsoft.com/office/powerpoint/2010/main" val="18222930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3E50ABE-03EE-417E-A78C-2162658B0A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1470" y="1655251"/>
            <a:ext cx="6738363" cy="4402936"/>
          </a:xfrm>
        </p:spPr>
        <p:txBody>
          <a:bodyPr/>
          <a:lstStyle/>
          <a:p>
            <a:r>
              <a:rPr lang="pl-PL" b="1" dirty="0">
                <a:solidFill>
                  <a:srgbClr val="FFC000"/>
                </a:solidFill>
              </a:rPr>
              <a:t>Zestaw najczęstszych powodów na upadłość biznesów</a:t>
            </a:r>
            <a:r>
              <a:rPr lang="en-GB" b="1" dirty="0">
                <a:solidFill>
                  <a:srgbClr val="FFC000"/>
                </a:solidFill>
              </a:rPr>
              <a:t>:</a:t>
            </a:r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Brak analizy rynku.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Brak umiejętności.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Brak przejrzystego planu biznesowego.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Brak finansowania i problemy z płynnością finansową.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Ignorowanie kwestii prawnych.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Problemy z personelem.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Złe planowanie.</a:t>
            </a:r>
            <a:endParaRPr lang="en-GB" dirty="0"/>
          </a:p>
          <a:p>
            <a:pPr marL="342900" indent="-342900">
              <a:buClr>
                <a:srgbClr val="FFD700"/>
              </a:buClr>
              <a:buFont typeface="Arial" panose="020B0604020202020204" pitchFamily="34" charset="0"/>
              <a:buChar char="•"/>
            </a:pPr>
            <a:r>
              <a:rPr lang="pl-PL" dirty="0"/>
              <a:t>Ignorowanie porad i wsparcia.</a:t>
            </a:r>
            <a:endParaRPr lang="en-GB" dirty="0"/>
          </a:p>
          <a:p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5A7EE94-EB42-464A-98D6-B3EF6CA41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sz="3800" dirty="0"/>
              <a:t>Zagrożenia</a:t>
            </a:r>
            <a:endParaRPr lang="en-GB" sz="3800" dirty="0"/>
          </a:p>
        </p:txBody>
      </p:sp>
      <p:pic>
        <p:nvPicPr>
          <p:cNvPr id="12" name="Picture Placeholder 11" descr="A picture containing water, refrigerator, table, people&#10;&#10;Description automatically generated">
            <a:extLst>
              <a:ext uri="{FF2B5EF4-FFF2-40B4-BE49-F238E27FC236}">
                <a16:creationId xmlns:a16="http://schemas.microsoft.com/office/drawing/2014/main" id="{2B9A86C5-5729-4623-9581-E0F34FE10D0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/>
          <a:srcRect t="9771" b="9771"/>
          <a:stretch/>
        </p:blipFill>
        <p:spPr/>
      </p:pic>
    </p:spTree>
    <p:extLst>
      <p:ext uri="{BB962C8B-B14F-4D97-AF65-F5344CB8AC3E}">
        <p14:creationId xmlns:p14="http://schemas.microsoft.com/office/powerpoint/2010/main" val="1247168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B02581-771B-44AA-9E44-12438972C1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367454">
            <a:off x="6978871" y="1051862"/>
            <a:ext cx="5000942" cy="556447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Działalność Edukacyjna</a:t>
            </a:r>
            <a:endParaRPr lang="en-GB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8854543-1CC1-4DE9-8100-19C6D538E1E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t="14263" b="14263"/>
          <a:stretch>
            <a:fillRect/>
          </a:stretch>
        </p:blipFill>
        <p:spPr/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183210F-1500-475F-8E3B-3D343519AC9C}"/>
              </a:ext>
            </a:extLst>
          </p:cNvPr>
          <p:cNvSpPr txBox="1">
            <a:spLocks/>
          </p:cNvSpPr>
          <p:nvPr/>
        </p:nvSpPr>
        <p:spPr>
          <a:xfrm>
            <a:off x="5905610" y="2560552"/>
            <a:ext cx="10711543" cy="47199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</a:rPr>
              <a:t>           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E822B0-06DF-4ADB-ACAB-3CBD62917A2F}"/>
              </a:ext>
            </a:extLst>
          </p:cNvPr>
          <p:cNvSpPr/>
          <p:nvPr/>
        </p:nvSpPr>
        <p:spPr>
          <a:xfrm>
            <a:off x="6826616" y="2913992"/>
            <a:ext cx="50285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</a:rPr>
              <a:t>Działalność edukacyjna </a:t>
            </a:r>
            <a:br>
              <a:rPr lang="pl-PL" sz="2800" dirty="0">
                <a:solidFill>
                  <a:schemeClr val="bg1"/>
                </a:solidFill>
              </a:rPr>
            </a:br>
            <a:r>
              <a:rPr lang="pl-PL" sz="2800" dirty="0">
                <a:solidFill>
                  <a:schemeClr val="bg1"/>
                </a:solidFill>
              </a:rPr>
              <a:t>i przykłady.</a:t>
            </a:r>
            <a:endParaRPr lang="en-GB" sz="2800" dirty="0">
              <a:solidFill>
                <a:schemeClr val="bg1"/>
              </a:solidFill>
            </a:endParaRPr>
          </a:p>
          <a:p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0543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dirty="0"/>
              <a:t>Aktywność Klasowa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514350" indent="-514350">
              <a:buClr>
                <a:srgbClr val="DA2128"/>
              </a:buClr>
              <a:buFont typeface="+mj-lt"/>
              <a:buAutoNum type="arabicPeriod"/>
            </a:pPr>
            <a:r>
              <a:rPr lang="pl-PL" sz="2800" b="1" dirty="0">
                <a:solidFill>
                  <a:srgbClr val="FF0000"/>
                </a:solidFill>
              </a:rPr>
              <a:t>Aktywność Klasowa </a:t>
            </a:r>
            <a:r>
              <a:rPr lang="en-US" sz="2800" b="1" dirty="0"/>
              <a:t>– </a:t>
            </a:r>
            <a:r>
              <a:rPr lang="pl-PL" sz="2800" dirty="0"/>
              <a:t>Ćwiczenie Wieża spaghetti</a:t>
            </a:r>
            <a:r>
              <a:rPr lang="en-US" sz="2800" dirty="0"/>
              <a:t>. </a:t>
            </a:r>
            <a:r>
              <a:rPr lang="pl-PL" sz="2800" dirty="0"/>
              <a:t>Skupia się na budowaniu zespołu i rozwiązywaniu problemów </a:t>
            </a:r>
            <a:r>
              <a:rPr lang="en-US" sz="1800" u="sng" dirty="0">
                <a:hlinkClick r:id="rId2"/>
              </a:rPr>
              <a:t>https://www.juniorachievement.org/documents/193773/563462/The+Marshmallow+Challenge+Instructions.pdf/20602b5f-a3c8-4227-9269-c4eb8689988e</a:t>
            </a:r>
            <a:r>
              <a:rPr lang="en-US" sz="1800" dirty="0"/>
              <a:t> </a:t>
            </a:r>
          </a:p>
          <a:p>
            <a:pPr>
              <a:buClr>
                <a:srgbClr val="DA2128"/>
              </a:buClr>
              <a:buFont typeface="+mj-lt"/>
              <a:buAutoNum type="arabicPeriod"/>
            </a:pPr>
            <a:endParaRPr lang="en-IE" sz="1800" dirty="0"/>
          </a:p>
          <a:p>
            <a:pPr marL="514350" indent="-514350">
              <a:buClr>
                <a:srgbClr val="DA2128"/>
              </a:buClr>
              <a:buFont typeface="+mj-lt"/>
              <a:buAutoNum type="arabicPeriod"/>
            </a:pPr>
            <a:r>
              <a:rPr lang="pl-PL" sz="2800" b="1" dirty="0">
                <a:solidFill>
                  <a:srgbClr val="FF0000"/>
                </a:solidFill>
              </a:rPr>
              <a:t>Aktywność</a:t>
            </a:r>
            <a:r>
              <a:rPr lang="en-US" sz="2800" b="1" dirty="0"/>
              <a:t> – </a:t>
            </a:r>
            <a:r>
              <a:rPr lang="pl-PL" sz="2800" dirty="0"/>
              <a:t>Wideo skupiające się na </a:t>
            </a:r>
            <a:r>
              <a:rPr lang="en-US" sz="2800" dirty="0"/>
              <a:t>JAY Z – </a:t>
            </a:r>
            <a:r>
              <a:rPr lang="pl-PL" sz="2800" dirty="0"/>
              <a:t>Podkreślenie współpracy jako klucza do sukcesu.  </a:t>
            </a:r>
            <a:r>
              <a:rPr lang="en-US" sz="1800" u="sng" dirty="0">
                <a:hlinkClick r:id="rId3"/>
              </a:rPr>
              <a:t>https://www.entrepreneur.com/amphtml/309697</a:t>
            </a:r>
            <a:r>
              <a:rPr lang="en-US" sz="1800" b="1" dirty="0"/>
              <a:t> </a:t>
            </a:r>
            <a:endParaRPr lang="en-IE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872" y="2120067"/>
            <a:ext cx="3797043" cy="473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074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l-PL" dirty="0"/>
              <a:t>Aktywność Klasowa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3930098" y="1977192"/>
            <a:ext cx="7898295" cy="4169140"/>
          </a:xfrm>
        </p:spPr>
        <p:txBody>
          <a:bodyPr/>
          <a:lstStyle/>
          <a:p>
            <a:pPr marL="0" indent="0">
              <a:buClr>
                <a:srgbClr val="DA2128"/>
              </a:buClr>
              <a:buNone/>
            </a:pPr>
            <a:r>
              <a:rPr lang="pl-PL" b="1" dirty="0">
                <a:solidFill>
                  <a:srgbClr val="FF0000"/>
                </a:solidFill>
              </a:rPr>
              <a:t>3.   Aktywność</a:t>
            </a:r>
            <a:r>
              <a:rPr lang="en-GB" b="1" dirty="0">
                <a:solidFill>
                  <a:srgbClr val="FF0000"/>
                </a:solidFill>
              </a:rPr>
              <a:t> Fill-in-the-Blanks USP </a:t>
            </a:r>
            <a:r>
              <a:rPr lang="en-US" b="1" dirty="0"/>
              <a:t>- </a:t>
            </a:r>
            <a:r>
              <a:rPr lang="pl-PL" dirty="0"/>
              <a:t>Aktywność</a:t>
            </a:r>
            <a:r>
              <a:rPr lang="en-GB" dirty="0"/>
              <a:t> Fill-in-the-Blanks USP</a:t>
            </a:r>
            <a:r>
              <a:rPr lang="pl-PL" dirty="0"/>
              <a:t> </a:t>
            </a:r>
            <a:r>
              <a:rPr lang="en-US" dirty="0"/>
              <a:t>(</a:t>
            </a:r>
            <a:r>
              <a:rPr lang="pl-PL" dirty="0"/>
              <a:t>Nazywam się</a:t>
            </a:r>
            <a:r>
              <a:rPr lang="en-US" dirty="0"/>
              <a:t>__________________, </a:t>
            </a:r>
            <a:r>
              <a:rPr lang="pl-PL" dirty="0"/>
              <a:t>Kocham </a:t>
            </a:r>
            <a:r>
              <a:rPr lang="en-US" dirty="0"/>
              <a:t>_______________ </a:t>
            </a:r>
            <a:r>
              <a:rPr lang="pl-PL" dirty="0"/>
              <a:t>ale mam dosyć</a:t>
            </a:r>
            <a:r>
              <a:rPr lang="en-US" dirty="0"/>
              <a:t>_______________. </a:t>
            </a:r>
            <a:r>
              <a:rPr lang="pl-PL" dirty="0"/>
              <a:t>Dlatego stworzyłem/łam</a:t>
            </a:r>
            <a:r>
              <a:rPr lang="en-US" dirty="0"/>
              <a:t>______________ </a:t>
            </a:r>
            <a:r>
              <a:rPr lang="pl-PL" dirty="0"/>
              <a:t>które</a:t>
            </a:r>
            <a:r>
              <a:rPr lang="en-US" dirty="0"/>
              <a:t> ___________________________</a:t>
            </a:r>
          </a:p>
          <a:p>
            <a:pPr marL="0" indent="0">
              <a:buClr>
                <a:srgbClr val="DA2128"/>
              </a:buClr>
              <a:buNone/>
            </a:pPr>
            <a:r>
              <a:rPr lang="en-US" dirty="0"/>
              <a:t> </a:t>
            </a:r>
            <a:r>
              <a:rPr lang="en-US" sz="1800" u="sng" dirty="0">
                <a:hlinkClick r:id="rId2"/>
              </a:rPr>
              <a:t>https://springintosales.com/unique-selling-proposition-template/</a:t>
            </a:r>
            <a:r>
              <a:rPr lang="en-US" sz="1800" dirty="0"/>
              <a:t>)</a:t>
            </a:r>
          </a:p>
          <a:p>
            <a:pPr marL="0" indent="0">
              <a:buClr>
                <a:srgbClr val="DA2128"/>
              </a:buClr>
              <a:buNone/>
            </a:pPr>
            <a:endParaRPr lang="en-IE" sz="1800" dirty="0"/>
          </a:p>
          <a:p>
            <a:pPr marL="457200" indent="-457200">
              <a:buClr>
                <a:srgbClr val="DA2128"/>
              </a:buClr>
              <a:buFont typeface="+mj-lt"/>
              <a:buAutoNum type="arabicPeriod" startAt="4"/>
            </a:pPr>
            <a:r>
              <a:rPr lang="pl-PL" b="1" dirty="0">
                <a:solidFill>
                  <a:srgbClr val="FF0000"/>
                </a:solidFill>
              </a:rPr>
              <a:t>Studium Przypadku Współpraca w Przedsiębiorczości </a:t>
            </a:r>
            <a:br>
              <a:rPr lang="pl-PL" b="1" dirty="0">
                <a:solidFill>
                  <a:srgbClr val="FF0000"/>
                </a:solidFill>
              </a:rPr>
            </a:br>
            <a:r>
              <a:rPr lang="pl-PL" b="1" dirty="0">
                <a:solidFill>
                  <a:srgbClr val="FF0000"/>
                </a:solidFill>
              </a:rPr>
              <a:t>w Kulturze Masowej </a:t>
            </a:r>
            <a:r>
              <a:rPr lang="pl-PL" dirty="0"/>
              <a:t>współpraca między </a:t>
            </a:r>
            <a:r>
              <a:rPr lang="pl-PL" b="1" dirty="0"/>
              <a:t> </a:t>
            </a:r>
            <a:r>
              <a:rPr lang="en-US" dirty="0"/>
              <a:t>Hairy Baby T-shirts </a:t>
            </a:r>
            <a:r>
              <a:rPr lang="pl-PL" dirty="0"/>
              <a:t>a </a:t>
            </a:r>
            <a:r>
              <a:rPr lang="en-US" dirty="0"/>
              <a:t>Father Ted:</a:t>
            </a:r>
          </a:p>
          <a:p>
            <a:pPr marL="0" indent="0">
              <a:buClr>
                <a:srgbClr val="DA2128"/>
              </a:buClr>
              <a:buNone/>
            </a:pPr>
            <a:r>
              <a:rPr lang="en-US" sz="1800" u="sng" dirty="0">
                <a:hlinkClick r:id="rId3"/>
              </a:rPr>
              <a:t>https://www.hairybaby.com/father-ted-76/ted-tshirts</a:t>
            </a:r>
            <a:r>
              <a:rPr lang="en-US" sz="1800" dirty="0"/>
              <a:t>, </a:t>
            </a:r>
            <a:r>
              <a:rPr lang="en-US" sz="1800" u="sng" dirty="0">
                <a:hlinkClick r:id="rId4"/>
              </a:rPr>
              <a:t>https://www.electricireland.ie/news/article/news/2015/09/16/hairy-baby-founder-on-building-your-brand-online-as-an-SME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872" y="2120067"/>
            <a:ext cx="3797043" cy="473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668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b="1" dirty="0"/>
              <a:t>Przykłady Do Nauki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514350" indent="-514350">
              <a:buClr>
                <a:srgbClr val="DA2128"/>
              </a:buClr>
              <a:buFont typeface="+mj-lt"/>
              <a:buAutoNum type="arabicPeriod" startAt="6"/>
            </a:pPr>
            <a:r>
              <a:rPr lang="pl-PL" sz="2800" b="1" dirty="0">
                <a:solidFill>
                  <a:srgbClr val="FF0000"/>
                </a:solidFill>
              </a:rPr>
              <a:t>Najlepsze współprace </a:t>
            </a:r>
            <a:r>
              <a:rPr lang="pl-PL" sz="2800" b="1" dirty="0" err="1">
                <a:solidFill>
                  <a:srgbClr val="FF0000"/>
                </a:solidFill>
              </a:rPr>
              <a:t>Jaya</a:t>
            </a:r>
            <a:r>
              <a:rPr lang="pl-PL" sz="2800" b="1" dirty="0">
                <a:solidFill>
                  <a:srgbClr val="FF0000"/>
                </a:solidFill>
              </a:rPr>
              <a:t> Z</a:t>
            </a:r>
            <a:endParaRPr lang="en-US" sz="2800" b="1" dirty="0">
              <a:solidFill>
                <a:srgbClr val="FF0000"/>
              </a:solidFill>
            </a:endParaRPr>
          </a:p>
          <a:p>
            <a:pPr marL="0" indent="0">
              <a:buClr>
                <a:srgbClr val="DA2128"/>
              </a:buClr>
              <a:buNone/>
            </a:pPr>
            <a:r>
              <a:rPr lang="en-US" sz="1800" u="sng" dirty="0">
                <a:hlinkClick r:id="rId2"/>
              </a:rPr>
              <a:t>https://www.udiscovermusic.com/stories/run-this-town-jay-z-best-collaborations/</a:t>
            </a:r>
            <a:endParaRPr lang="en-US" sz="1800" u="sng" dirty="0"/>
          </a:p>
          <a:p>
            <a:pPr>
              <a:buClr>
                <a:srgbClr val="DA2128"/>
              </a:buClr>
              <a:buFont typeface="+mj-lt"/>
              <a:buAutoNum type="arabicPeriod"/>
            </a:pPr>
            <a:endParaRPr lang="en-IE" sz="1800" dirty="0"/>
          </a:p>
          <a:p>
            <a:pPr marL="514350" indent="-514350">
              <a:buClr>
                <a:srgbClr val="DA2128"/>
              </a:buClr>
              <a:buFont typeface="+mj-lt"/>
              <a:buAutoNum type="arabicPeriod" startAt="7"/>
            </a:pPr>
            <a:r>
              <a:rPr lang="pl-PL" sz="2800" b="1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Porady biznesowe od 33 postaci z Pop kultury</a:t>
            </a:r>
            <a:r>
              <a:rPr lang="pl-PL" sz="2800" b="1" u="sng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</a:t>
            </a:r>
            <a:r>
              <a:rPr lang="en-US" sz="2800" dirty="0"/>
              <a:t>(</a:t>
            </a:r>
            <a:r>
              <a:rPr lang="pl-PL" sz="2800" dirty="0"/>
              <a:t>dodaj jedną lub dwie odnoszące się do tego modułu</a:t>
            </a:r>
            <a:r>
              <a:rPr lang="en-US" sz="2800" dirty="0"/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872" y="2120067"/>
            <a:ext cx="3797043" cy="473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5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B8207-4137-4B30-8EFB-B742FD87C8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5584" y="1955917"/>
            <a:ext cx="5589468" cy="3952226"/>
          </a:xfrm>
        </p:spPr>
        <p:txBody>
          <a:bodyPr/>
          <a:lstStyle/>
          <a:p>
            <a:pPr fontAlgn="base"/>
            <a:r>
              <a:rPr lang="pl-PL" sz="2600" dirty="0"/>
              <a:t>Wszystko zależy od tego jak chcesz chronić swoje pomysły</a:t>
            </a:r>
            <a:r>
              <a:rPr lang="en-GB" sz="2600" dirty="0"/>
              <a:t>.</a:t>
            </a:r>
          </a:p>
          <a:p>
            <a:pPr fontAlgn="base"/>
            <a:r>
              <a:rPr lang="pl-PL" sz="2600" dirty="0"/>
              <a:t>W każdej firmie jest </a:t>
            </a:r>
            <a:r>
              <a:rPr lang="pl-PL" sz="2600" b="1" dirty="0"/>
              <a:t>własność intelektualna </a:t>
            </a:r>
            <a:r>
              <a:rPr lang="pl-PL" sz="2600" dirty="0"/>
              <a:t>(WI), którą warto jest chronić, niezależnie od rozmiaru firmy.</a:t>
            </a:r>
          </a:p>
          <a:p>
            <a:pPr fontAlgn="base"/>
            <a:r>
              <a:rPr lang="pl-PL" sz="2600" b="1" dirty="0">
                <a:solidFill>
                  <a:schemeClr val="accent4"/>
                </a:solidFill>
              </a:rPr>
              <a:t>Do WI zaliczają się</a:t>
            </a:r>
            <a:r>
              <a:rPr lang="en-GB" sz="2600" b="1" dirty="0">
                <a:solidFill>
                  <a:schemeClr val="accent4"/>
                </a:solidFill>
              </a:rPr>
              <a:t>:</a:t>
            </a:r>
          </a:p>
          <a:p>
            <a:pPr fontAlgn="base"/>
            <a:r>
              <a:rPr lang="pl-PL" sz="2600" dirty="0"/>
              <a:t>Nazwa twojej firmy</a:t>
            </a:r>
            <a:r>
              <a:rPr lang="en-GB" sz="2600" dirty="0"/>
              <a:t>, </a:t>
            </a:r>
            <a:r>
              <a:rPr lang="pl-PL" sz="2600" dirty="0"/>
              <a:t>marka</a:t>
            </a:r>
            <a:r>
              <a:rPr lang="en-GB" sz="2600" dirty="0"/>
              <a:t>, </a:t>
            </a:r>
            <a:r>
              <a:rPr lang="pl-PL" sz="2600" dirty="0"/>
              <a:t>wynalazek</a:t>
            </a:r>
            <a:r>
              <a:rPr lang="en-GB" sz="2600" dirty="0"/>
              <a:t>, </a:t>
            </a:r>
            <a:r>
              <a:rPr lang="pl-PL" sz="2600" dirty="0"/>
              <a:t>wzornictwo, tekst lub sztuka, którą tworzysz</a:t>
            </a:r>
            <a:r>
              <a:rPr lang="en-GB" sz="2600" dirty="0"/>
              <a:t>.</a:t>
            </a:r>
          </a:p>
          <a:p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BDBEB7-F6E0-4E34-98EC-D1559B43AA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91411" y="714691"/>
            <a:ext cx="4654851" cy="743199"/>
          </a:xfrm>
        </p:spPr>
        <p:txBody>
          <a:bodyPr>
            <a:noAutofit/>
          </a:bodyPr>
          <a:lstStyle/>
          <a:p>
            <a:r>
              <a:rPr lang="pl-PL" sz="3600" dirty="0"/>
              <a:t>Własność Intelektualna</a:t>
            </a:r>
            <a:endParaRPr lang="en-GB" sz="3600" dirty="0"/>
          </a:p>
        </p:txBody>
      </p:sp>
      <p:pic>
        <p:nvPicPr>
          <p:cNvPr id="8" name="Picture Placeholder 7" descr="A picture containing toy, yellow&#10;&#10;Description automatically generated">
            <a:extLst>
              <a:ext uri="{FF2B5EF4-FFF2-40B4-BE49-F238E27FC236}">
                <a16:creationId xmlns:a16="http://schemas.microsoft.com/office/drawing/2014/main" id="{4BCCE6BC-DCEB-49CF-BEEA-B1BAE6417DFC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5372" r="153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8948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 rot="21247678">
            <a:off x="-19259" y="2984668"/>
            <a:ext cx="3729866" cy="1029244"/>
          </a:xfrm>
        </p:spPr>
        <p:txBody>
          <a:bodyPr>
            <a:normAutofit/>
          </a:bodyPr>
          <a:lstStyle/>
          <a:p>
            <a:r>
              <a:rPr lang="pl-PL" sz="4200" dirty="0"/>
              <a:t>Podsumowanie</a:t>
            </a:r>
            <a:endParaRPr lang="en-US" sz="4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pl-PL"/>
              <a:t>Jakieś pytania</a:t>
            </a:r>
            <a:r>
              <a:rPr lang="en-US"/>
              <a:t>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24990" y="6176832"/>
            <a:ext cx="3621977" cy="419808"/>
          </a:xfrm>
        </p:spPr>
        <p:txBody>
          <a:bodyPr>
            <a:normAutofit fontScale="70000" lnSpcReduction="20000"/>
          </a:bodyPr>
          <a:lstStyle/>
          <a:p>
            <a:r>
              <a:rPr lang="en-IE" dirty="0">
                <a:hlinkClick r:id="rId2"/>
              </a:rPr>
              <a:t>https://www.facebook.com/EPICopportunties/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5894653" y="6158451"/>
            <a:ext cx="2470321" cy="419808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hlinkClick r:id="rId3"/>
              </a:rPr>
              <a:t>www.epicopportunities.eu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2" t="11936" r="59586" b="26371"/>
          <a:stretch/>
        </p:blipFill>
        <p:spPr>
          <a:xfrm>
            <a:off x="4404821" y="5976642"/>
            <a:ext cx="305143" cy="4003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2" t="77879" r="4725" b="-4082"/>
          <a:stretch/>
        </p:blipFill>
        <p:spPr>
          <a:xfrm>
            <a:off x="8364974" y="5943369"/>
            <a:ext cx="477838" cy="4669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083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B8207-4137-4B30-8EFB-B742FD87C8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30657" y="1360131"/>
            <a:ext cx="5696753" cy="3683033"/>
          </a:xfrm>
        </p:spPr>
        <p:txBody>
          <a:bodyPr/>
          <a:lstStyle/>
          <a:p>
            <a:pPr marL="0" indent="0" fontAlgn="base">
              <a:buNone/>
            </a:pPr>
            <a:endParaRPr lang="en-GB" sz="2700" dirty="0"/>
          </a:p>
          <a:p>
            <a:pPr fontAlgn="base"/>
            <a:r>
              <a:rPr lang="pl-PL" sz="2500" dirty="0"/>
              <a:t>Myśl o swoim WI jako o wartościowym zasobie, który jest istotny dla twojej działalności, i który do ciebie należy.</a:t>
            </a:r>
            <a:r>
              <a:rPr lang="en-GB" sz="2500" dirty="0"/>
              <a:t> </a:t>
            </a:r>
            <a:r>
              <a:rPr lang="pl-PL" sz="2500" dirty="0"/>
              <a:t>Powinieneś znać prawo i wiedzieć, jak może ono zabezpieczyć twoje pomysły </a:t>
            </a:r>
            <a:br>
              <a:rPr lang="pl-PL" sz="2500" dirty="0"/>
            </a:br>
            <a:r>
              <a:rPr lang="pl-PL" sz="2500" dirty="0"/>
              <a:t>i biznes.</a:t>
            </a:r>
            <a:endParaRPr lang="en-GB" sz="2500" dirty="0"/>
          </a:p>
          <a:p>
            <a:pPr marL="0" indent="0" fontAlgn="base">
              <a:buNone/>
            </a:pPr>
            <a:r>
              <a:rPr lang="pl-PL" sz="2500" b="1" dirty="0">
                <a:solidFill>
                  <a:schemeClr val="accent4"/>
                </a:solidFill>
              </a:rPr>
              <a:t>Czy planujesz zabezpieczyć znak towarowy, prawo autorskie, czy patent</a:t>
            </a:r>
            <a:r>
              <a:rPr lang="en-GB" sz="2500" b="1" dirty="0">
                <a:solidFill>
                  <a:schemeClr val="accent4"/>
                </a:solidFill>
              </a:rPr>
              <a:t>?</a:t>
            </a:r>
          </a:p>
          <a:p>
            <a:pPr marL="0" indent="0" fontAlgn="base">
              <a:buNone/>
            </a:pPr>
            <a:r>
              <a:rPr lang="pl-PL" sz="2500" dirty="0"/>
              <a:t>Należy pokazać inwestorom, że chronisz własność swojego biznesu</a:t>
            </a:r>
            <a:r>
              <a:rPr lang="en-GB" sz="2500" dirty="0"/>
              <a:t>.</a:t>
            </a:r>
          </a:p>
          <a:p>
            <a:endParaRPr lang="en-GB" sz="27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BDBEB7-F6E0-4E34-98EC-D1559B43AA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56793">
            <a:off x="591705" y="706825"/>
            <a:ext cx="4444050" cy="743199"/>
          </a:xfrm>
        </p:spPr>
        <p:txBody>
          <a:bodyPr>
            <a:noAutofit/>
          </a:bodyPr>
          <a:lstStyle/>
          <a:p>
            <a:r>
              <a:rPr lang="pl-PL" sz="3300" dirty="0"/>
              <a:t>Własność Intelektualna</a:t>
            </a:r>
            <a:endParaRPr lang="en-GB" sz="3300" dirty="0"/>
          </a:p>
        </p:txBody>
      </p:sp>
      <p:pic>
        <p:nvPicPr>
          <p:cNvPr id="8" name="Picture Placeholder 7" descr="A close up of a blue background&#10;&#10;Description automatically generated">
            <a:extLst>
              <a:ext uri="{FF2B5EF4-FFF2-40B4-BE49-F238E27FC236}">
                <a16:creationId xmlns:a16="http://schemas.microsoft.com/office/drawing/2014/main" id="{918CCF17-A32C-4AC9-A561-BD65E8A9DED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22035" r="220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3241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745BEF-C45C-445B-92ED-F6371A7D2F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b="1" dirty="0"/>
              <a:t>Stan Prawny</a:t>
            </a:r>
            <a:endParaRPr lang="en-GB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5524E-A58C-4E97-83CB-69DC9DC971F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0921" y="1932039"/>
            <a:ext cx="11450158" cy="3885220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pl-PL" sz="2800" b="1" i="0" dirty="0">
                <a:solidFill>
                  <a:srgbClr val="FF0000"/>
                </a:solidFill>
                <a:effectLst/>
              </a:rPr>
              <a:t>Jeśli planujesz założyć własny biznes, należy się zastanowić jaką formę prawną przyjąć, która będzie lepiej pasować do różnych przedsięwzięć, będzie to miało wpływ na to: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rgbClr val="262626"/>
                </a:solidFill>
              </a:rPr>
              <a:t>W którym urzędzie należy zgłosić założenie swojej firmy.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b="0" i="0" dirty="0">
                <a:solidFill>
                  <a:srgbClr val="262626"/>
                </a:solidFill>
                <a:effectLst/>
              </a:rPr>
              <a:t>Jakie musisz zapłacić podatki i NIN (dotyczy Wielkiej </a:t>
            </a:r>
            <a:r>
              <a:rPr lang="pl-PL" sz="2800" dirty="0">
                <a:solidFill>
                  <a:srgbClr val="262626"/>
                </a:solidFill>
              </a:rPr>
              <a:t>B</a:t>
            </a:r>
            <a:r>
              <a:rPr lang="pl-PL" sz="2800" b="0" i="0" dirty="0">
                <a:solidFill>
                  <a:srgbClr val="262626"/>
                </a:solidFill>
                <a:effectLst/>
              </a:rPr>
              <a:t>rytanii).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b="0" i="0" dirty="0">
                <a:solidFill>
                  <a:srgbClr val="262626"/>
                </a:solidFill>
                <a:effectLst/>
              </a:rPr>
              <a:t>Jakie dokumenty i rachunkowość musisz trzymać.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b="0" i="0" dirty="0">
                <a:solidFill>
                  <a:srgbClr val="262626"/>
                </a:solidFill>
                <a:effectLst/>
              </a:rPr>
              <a:t>Zobowiązania finansowe w przypadku problemów firmy.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b="0" i="0" dirty="0">
                <a:solidFill>
                  <a:srgbClr val="262626"/>
                </a:solidFill>
                <a:effectLst/>
              </a:rPr>
              <a:t>Jakie metody zarobku będą dostępne dla twojej firmy.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800" b="0" i="0" dirty="0">
                <a:solidFill>
                  <a:srgbClr val="262626"/>
                </a:solidFill>
                <a:effectLst/>
              </a:rPr>
              <a:t>Jaki jest sposób zarzadzania przedsięwzięciem.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9680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80AFB2-C960-47DE-82B5-6E2C3A50E9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/>
              <a:t>Firma Jednoosobowa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E015E-A314-4932-9876-F4B1FED1D8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37919" y="2059305"/>
            <a:ext cx="9891906" cy="3890710"/>
          </a:xfrm>
        </p:spPr>
        <p:txBody>
          <a:bodyPr/>
          <a:lstStyle/>
          <a:p>
            <a:pPr algn="l" fontAlgn="base"/>
            <a:r>
              <a:rPr lang="pl-PL" sz="2800" dirty="0">
                <a:solidFill>
                  <a:srgbClr val="262626"/>
                </a:solidFill>
              </a:rPr>
              <a:t>Prowadząc firmę jednoosobową, prowadzisz przedsięwzięcie samodzielnie i jesteś kwalifikowany jako osoba samozatrudniona.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/>
            <a:r>
              <a:rPr lang="pl-PL" sz="2800" dirty="0">
                <a:solidFill>
                  <a:srgbClr val="262626"/>
                </a:solidFill>
              </a:rPr>
              <a:t>Zachowujesz wszystkie zyski po opodatkowaniu. Odpowiadasz też za straty, jakie przynosi twoja firma. Musisz spełniać pewne wymogi przy prowadzeniu i nazywaniu przedsięwzięcia.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pPr algn="l" fontAlgn="base"/>
            <a:r>
              <a:rPr lang="pl-PL" sz="2800" b="0" i="0" dirty="0">
                <a:solidFill>
                  <a:srgbClr val="262626"/>
                </a:solidFill>
                <a:effectLst/>
              </a:rPr>
              <a:t>Można być jednocześnie na samozatrudnieniu i być zatrudnionym przez kogoś. Na przykład pracować u kogoś za dnia i prowadzić własną działalność w nocy.</a:t>
            </a:r>
            <a:endParaRPr lang="en-GB" sz="2800" b="0" i="0" dirty="0">
              <a:solidFill>
                <a:srgbClr val="262626"/>
              </a:solidFill>
              <a:effectLst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2522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CB1F6D-FFD6-44D7-993D-A8AB213997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b="1" dirty="0"/>
              <a:t>Spółka z Ograniczoną Odpowiedzialnością</a:t>
            </a:r>
            <a:endParaRPr lang="en-GB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C4FD6-334D-46C2-94FD-9C6957E6EE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43960" y="2357437"/>
            <a:ext cx="10457415" cy="3965861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pl-PL" sz="2600" b="1" i="0" dirty="0">
                <a:solidFill>
                  <a:srgbClr val="FF0000"/>
                </a:solidFill>
                <a:effectLst/>
              </a:rPr>
              <a:t>Możesz prowadzić działalność w ramach spółki z ograniczoną odpowiedzialnością, co oznacza że</a:t>
            </a:r>
            <a:r>
              <a:rPr lang="en-GB" sz="2600" b="1" i="0" dirty="0">
                <a:solidFill>
                  <a:srgbClr val="FF0000"/>
                </a:solidFill>
                <a:effectLst/>
              </a:rPr>
              <a:t>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600" b="0" i="0" dirty="0">
                <a:solidFill>
                  <a:srgbClr val="262626"/>
                </a:solidFill>
                <a:effectLst/>
              </a:rPr>
              <a:t>Firmę i osoby ją prowadzące traktuje się jako osobne podmioty.</a:t>
            </a:r>
            <a:endParaRPr lang="en-GB" sz="26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600" b="0" i="0" dirty="0">
                <a:solidFill>
                  <a:srgbClr val="262626"/>
                </a:solidFill>
                <a:effectLst/>
              </a:rPr>
              <a:t>Finanse twoje i twojej firmy traktowane są osobno.</a:t>
            </a:r>
            <a:endParaRPr lang="en-GB" sz="2600" b="0" i="0" dirty="0">
              <a:solidFill>
                <a:srgbClr val="262626"/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pl-PL" sz="2600" dirty="0">
                <a:solidFill>
                  <a:srgbClr val="262626"/>
                </a:solidFill>
              </a:rPr>
              <a:t>Zatrzymujesz przychód jaki pozostaje po odliczeniu podatku.</a:t>
            </a:r>
          </a:p>
          <a:p>
            <a:pPr marL="0" indent="0" algn="l" fontAlgn="base">
              <a:buNone/>
            </a:pPr>
            <a:r>
              <a:rPr lang="pl-PL" b="0" i="0" dirty="0">
                <a:solidFill>
                  <a:srgbClr val="262626"/>
                </a:solidFill>
                <a:effectLst/>
              </a:rPr>
              <a:t>Aby założyć spółkę z ograniczoną odpowiedzialnością, należy się wpisać do Krajowego Rejestru Sądowy. Jest to proces zwany </a:t>
            </a:r>
            <a:r>
              <a:rPr lang="pl-PL" b="1" i="0" dirty="0">
                <a:solidFill>
                  <a:srgbClr val="262626"/>
                </a:solidFill>
                <a:effectLst/>
              </a:rPr>
              <a:t>„tworzenie </a:t>
            </a:r>
            <a:r>
              <a:rPr lang="pl-PL" b="1" dirty="0">
                <a:solidFill>
                  <a:srgbClr val="262626"/>
                </a:solidFill>
              </a:rPr>
              <a:t>s</a:t>
            </a:r>
            <a:r>
              <a:rPr lang="pl-PL" b="1" i="0" dirty="0">
                <a:solidFill>
                  <a:srgbClr val="262626"/>
                </a:solidFill>
                <a:effectLst/>
              </a:rPr>
              <a:t>półki/</a:t>
            </a:r>
            <a:r>
              <a:rPr lang="pl-PL" b="1" i="0" dirty="0" err="1">
                <a:solidFill>
                  <a:srgbClr val="262626"/>
                </a:solidFill>
                <a:effectLst/>
              </a:rPr>
              <a:t>incorporation</a:t>
            </a:r>
            <a:r>
              <a:rPr lang="pl-PL" b="1" i="0" dirty="0">
                <a:solidFill>
                  <a:srgbClr val="262626"/>
                </a:solidFill>
                <a:effectLst/>
              </a:rPr>
              <a:t>”.</a:t>
            </a:r>
            <a:endParaRPr lang="en-GB" b="1" i="0" dirty="0">
              <a:solidFill>
                <a:srgbClr val="262626"/>
              </a:solidFill>
              <a:effectLst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271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E2B2E9F57E254297E8C520F6AB90CA" ma:contentTypeVersion="12" ma:contentTypeDescription="Create a new document." ma:contentTypeScope="" ma:versionID="3f009222ecc1b50588429d0ef9412405">
  <xsd:schema xmlns:xsd="http://www.w3.org/2001/XMLSchema" xmlns:xs="http://www.w3.org/2001/XMLSchema" xmlns:p="http://schemas.microsoft.com/office/2006/metadata/properties" xmlns:ns2="ab4fe050-19d9-48c3-b326-e65a64e40524" xmlns:ns3="6b3bd29d-add5-404f-a16a-9650d8295be1" targetNamespace="http://schemas.microsoft.com/office/2006/metadata/properties" ma:root="true" ma:fieldsID="fbf852c0455c59998d6fcd484772ef4d" ns2:_="" ns3:_="">
    <xsd:import namespace="ab4fe050-19d9-48c3-b326-e65a64e40524"/>
    <xsd:import namespace="6b3bd29d-add5-404f-a16a-9650d8295b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4fe050-19d9-48c3-b326-e65a64e405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3bd29d-add5-404f-a16a-9650d8295be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564737A-1F75-43E0-A262-2E71513F63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4fe050-19d9-48c3-b326-e65a64e40524"/>
    <ds:schemaRef ds:uri="6b3bd29d-add5-404f-a16a-9650d8295b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DB227C-71EC-4E9D-A4FB-B293825297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CFC476-48A7-4B6E-995D-22C091F2CB8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6b3bd29d-add5-404f-a16a-9650d8295be1"/>
    <ds:schemaRef ds:uri="http://purl.org/dc/elements/1.1/"/>
    <ds:schemaRef ds:uri="http://schemas.microsoft.com/office/2006/metadata/properties"/>
    <ds:schemaRef ds:uri="ab4fe050-19d9-48c3-b326-e65a64e4052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2788</Words>
  <Application>Microsoft Office PowerPoint</Application>
  <PresentationFormat>Panoramiczny</PresentationFormat>
  <Paragraphs>324</Paragraphs>
  <Slides>50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50</vt:i4>
      </vt:variant>
    </vt:vector>
  </HeadingPairs>
  <TitlesOfParts>
    <vt:vector size="62" baseType="lpstr">
      <vt:lpstr>ＭＳ Ｐゴシック</vt:lpstr>
      <vt:lpstr>ＭＳ Ｐゴシック</vt:lpstr>
      <vt:lpstr>Arial</vt:lpstr>
      <vt:lpstr>Calibri</vt:lpstr>
      <vt:lpstr>Calibri Light</vt:lpstr>
      <vt:lpstr>Geneva</vt:lpstr>
      <vt:lpstr>Lucida Grande</vt:lpstr>
      <vt:lpstr>open_sansregular</vt:lpstr>
      <vt:lpstr>Quattrocento Sans</vt:lpstr>
      <vt:lpstr>Times New Roman</vt:lpstr>
      <vt:lpstr>Wingdings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marshall</dc:creator>
  <cp:lastModifiedBy>edul</cp:lastModifiedBy>
  <cp:revision>104</cp:revision>
  <dcterms:created xsi:type="dcterms:W3CDTF">2020-06-22T13:19:53Z</dcterms:created>
  <dcterms:modified xsi:type="dcterms:W3CDTF">2020-10-10T20:19:55Z</dcterms:modified>
</cp:coreProperties>
</file>