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8" r:id="rId2"/>
  </p:sldMasterIdLst>
  <p:notesMasterIdLst>
    <p:notesMasterId r:id="rId85"/>
  </p:notesMasterIdLst>
  <p:handoutMasterIdLst>
    <p:handoutMasterId r:id="rId86"/>
  </p:handoutMasterIdLst>
  <p:sldIdLst>
    <p:sldId id="535" r:id="rId3"/>
    <p:sldId id="378" r:id="rId4"/>
    <p:sldId id="359" r:id="rId5"/>
    <p:sldId id="417" r:id="rId6"/>
    <p:sldId id="381" r:id="rId7"/>
    <p:sldId id="382" r:id="rId8"/>
    <p:sldId id="536" r:id="rId9"/>
    <p:sldId id="537" r:id="rId10"/>
    <p:sldId id="538" r:id="rId11"/>
    <p:sldId id="539" r:id="rId12"/>
    <p:sldId id="389" r:id="rId13"/>
    <p:sldId id="391" r:id="rId14"/>
    <p:sldId id="442" r:id="rId15"/>
    <p:sldId id="540" r:id="rId16"/>
    <p:sldId id="387" r:id="rId17"/>
    <p:sldId id="412" r:id="rId18"/>
    <p:sldId id="541" r:id="rId19"/>
    <p:sldId id="410" r:id="rId20"/>
    <p:sldId id="414" r:id="rId21"/>
    <p:sldId id="542" r:id="rId22"/>
    <p:sldId id="543" r:id="rId23"/>
    <p:sldId id="544" r:id="rId24"/>
    <p:sldId id="545" r:id="rId25"/>
    <p:sldId id="454" r:id="rId26"/>
    <p:sldId id="546" r:id="rId27"/>
    <p:sldId id="458" r:id="rId28"/>
    <p:sldId id="459" r:id="rId29"/>
    <p:sldId id="470" r:id="rId30"/>
    <p:sldId id="424" r:id="rId31"/>
    <p:sldId id="486" r:id="rId32"/>
    <p:sldId id="440" r:id="rId33"/>
    <p:sldId id="443" r:id="rId34"/>
    <p:sldId id="485" r:id="rId35"/>
    <p:sldId id="484" r:id="rId36"/>
    <p:sldId id="487" r:id="rId37"/>
    <p:sldId id="547" r:id="rId38"/>
    <p:sldId id="548" r:id="rId39"/>
    <p:sldId id="428" r:id="rId40"/>
    <p:sldId id="478" r:id="rId41"/>
    <p:sldId id="549" r:id="rId42"/>
    <p:sldId id="457" r:id="rId43"/>
    <p:sldId id="464" r:id="rId44"/>
    <p:sldId id="449" r:id="rId45"/>
    <p:sldId id="466" r:id="rId46"/>
    <p:sldId id="490" r:id="rId47"/>
    <p:sldId id="472" r:id="rId48"/>
    <p:sldId id="550" r:id="rId49"/>
    <p:sldId id="551" r:id="rId50"/>
    <p:sldId id="474" r:id="rId51"/>
    <p:sldId id="393" r:id="rId52"/>
    <p:sldId id="552" r:id="rId53"/>
    <p:sldId id="396" r:id="rId54"/>
    <p:sldId id="397" r:id="rId55"/>
    <p:sldId id="398" r:id="rId56"/>
    <p:sldId id="399" r:id="rId57"/>
    <p:sldId id="392" r:id="rId58"/>
    <p:sldId id="557" r:id="rId59"/>
    <p:sldId id="558" r:id="rId60"/>
    <p:sldId id="559" r:id="rId61"/>
    <p:sldId id="400" r:id="rId62"/>
    <p:sldId id="401" r:id="rId63"/>
    <p:sldId id="386" r:id="rId64"/>
    <p:sldId id="477" r:id="rId65"/>
    <p:sldId id="405" r:id="rId66"/>
    <p:sldId id="407" r:id="rId67"/>
    <p:sldId id="422" r:id="rId68"/>
    <p:sldId id="430" r:id="rId69"/>
    <p:sldId id="445" r:id="rId70"/>
    <p:sldId id="553" r:id="rId71"/>
    <p:sldId id="436" r:id="rId72"/>
    <p:sldId id="469" r:id="rId73"/>
    <p:sldId id="554" r:id="rId74"/>
    <p:sldId id="448" r:id="rId75"/>
    <p:sldId id="460" r:id="rId76"/>
    <p:sldId id="555" r:id="rId77"/>
    <p:sldId id="471" r:id="rId78"/>
    <p:sldId id="556" r:id="rId79"/>
    <p:sldId id="480" r:id="rId80"/>
    <p:sldId id="482" r:id="rId81"/>
    <p:sldId id="481" r:id="rId82"/>
    <p:sldId id="416" r:id="rId83"/>
    <p:sldId id="321" r:id="rId84"/>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95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ł Ledwosiński" initials="ML" lastIdx="1" clrIdx="0">
    <p:extLst>
      <p:ext uri="{19B8F6BF-5375-455C-9EA6-DF929625EA0E}">
        <p15:presenceInfo xmlns:p15="http://schemas.microsoft.com/office/powerpoint/2012/main" userId="bcb88c5aae95238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700"/>
    <a:srgbClr val="EEDC00"/>
    <a:srgbClr val="FDB614"/>
    <a:srgbClr val="1268B3"/>
    <a:srgbClr val="4D4D4C"/>
    <a:srgbClr val="DA2128"/>
    <a:srgbClr val="622650"/>
    <a:srgbClr val="F15A2A"/>
    <a:srgbClr val="085156"/>
    <a:srgbClr val="B523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76" autoAdjust="0"/>
    <p:restoredTop sz="84941" autoAdjust="0"/>
  </p:normalViewPr>
  <p:slideViewPr>
    <p:cSldViewPr snapToGrid="0" snapToObjects="1">
      <p:cViewPr varScale="1">
        <p:scale>
          <a:sx n="46" d="100"/>
          <a:sy n="46" d="100"/>
        </p:scale>
        <p:origin x="77" y="917"/>
      </p:cViewPr>
      <p:guideLst>
        <p:guide orient="horz" pos="2183"/>
        <p:guide pos="395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5427"/>
          </a:xfrm>
          <a:prstGeom prst="rect">
            <a:avLst/>
          </a:prstGeom>
        </p:spPr>
        <p:txBody>
          <a:bodyPr vert="horz" lIns="90992" tIns="45496" rIns="90992" bIns="45496"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60" cy="495427"/>
          </a:xfrm>
          <a:prstGeom prst="rect">
            <a:avLst/>
          </a:prstGeom>
        </p:spPr>
        <p:txBody>
          <a:bodyPr vert="horz" lIns="90992" tIns="45496" rIns="90992" bIns="45496" rtlCol="0"/>
          <a:lstStyle>
            <a:lvl1pPr algn="r">
              <a:defRPr sz="1200"/>
            </a:lvl1pPr>
          </a:lstStyle>
          <a:p>
            <a:fld id="{73B8B6B4-C90B-487F-B6CB-01428DE01AD3}" type="datetimeFigureOut">
              <a:rPr lang="en-US" smtClean="0"/>
              <a:t>9/30/2020</a:t>
            </a:fld>
            <a:endParaRPr lang="en-US" dirty="0"/>
          </a:p>
        </p:txBody>
      </p:sp>
      <p:sp>
        <p:nvSpPr>
          <p:cNvPr id="4" name="Footer Placeholder 3"/>
          <p:cNvSpPr>
            <a:spLocks noGrp="1"/>
          </p:cNvSpPr>
          <p:nvPr>
            <p:ph type="ftr" sz="quarter" idx="2"/>
          </p:nvPr>
        </p:nvSpPr>
        <p:spPr>
          <a:xfrm>
            <a:off x="0" y="9378824"/>
            <a:ext cx="2945660" cy="495426"/>
          </a:xfrm>
          <a:prstGeom prst="rect">
            <a:avLst/>
          </a:prstGeom>
        </p:spPr>
        <p:txBody>
          <a:bodyPr vert="horz" lIns="90992" tIns="45496" rIns="90992" bIns="4549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378824"/>
            <a:ext cx="2945660" cy="495426"/>
          </a:xfrm>
          <a:prstGeom prst="rect">
            <a:avLst/>
          </a:prstGeom>
        </p:spPr>
        <p:txBody>
          <a:bodyPr vert="horz" lIns="90992" tIns="45496" rIns="90992" bIns="45496" rtlCol="0" anchor="b"/>
          <a:lstStyle>
            <a:lvl1pPr algn="r">
              <a:defRPr sz="1200"/>
            </a:lvl1pPr>
          </a:lstStyle>
          <a:p>
            <a:fld id="{17D44DA2-F17E-4243-B786-6E78A9248A71}" type="slidenum">
              <a:rPr lang="en-US" smtClean="0"/>
              <a:t>‹#›</a:t>
            </a:fld>
            <a:endParaRPr lang="en-US" dirty="0"/>
          </a:p>
        </p:txBody>
      </p:sp>
    </p:spTree>
    <p:extLst>
      <p:ext uri="{BB962C8B-B14F-4D97-AF65-F5344CB8AC3E}">
        <p14:creationId xmlns:p14="http://schemas.microsoft.com/office/powerpoint/2010/main" val="1638036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5427"/>
          </a:xfrm>
          <a:prstGeom prst="rect">
            <a:avLst/>
          </a:prstGeom>
        </p:spPr>
        <p:txBody>
          <a:bodyPr vert="horz" lIns="90992" tIns="45496" rIns="90992" bIns="45496" rtlCol="0"/>
          <a:lstStyle>
            <a:lvl1pPr algn="l">
              <a:defRPr sz="1200"/>
            </a:lvl1pPr>
          </a:lstStyle>
          <a:p>
            <a:endParaRPr lang="en-US" dirty="0"/>
          </a:p>
        </p:txBody>
      </p:sp>
      <p:sp>
        <p:nvSpPr>
          <p:cNvPr id="3" name="Date Placeholder 2"/>
          <p:cNvSpPr>
            <a:spLocks noGrp="1"/>
          </p:cNvSpPr>
          <p:nvPr>
            <p:ph type="dt" idx="1"/>
          </p:nvPr>
        </p:nvSpPr>
        <p:spPr>
          <a:xfrm>
            <a:off x="3850443" y="0"/>
            <a:ext cx="2945660" cy="495427"/>
          </a:xfrm>
          <a:prstGeom prst="rect">
            <a:avLst/>
          </a:prstGeom>
        </p:spPr>
        <p:txBody>
          <a:bodyPr vert="horz" lIns="90992" tIns="45496" rIns="90992" bIns="45496" rtlCol="0"/>
          <a:lstStyle>
            <a:lvl1pPr algn="r">
              <a:defRPr sz="1200"/>
            </a:lvl1pPr>
          </a:lstStyle>
          <a:p>
            <a:fld id="{D227C4A2-7988-6643-81CC-A0DA021CADC6}" type="datetimeFigureOut">
              <a:rPr lang="en-US" smtClean="0"/>
              <a:t>9/30/2020</a:t>
            </a:fld>
            <a:endParaRPr lang="en-US" dirty="0"/>
          </a:p>
        </p:txBody>
      </p:sp>
      <p:sp>
        <p:nvSpPr>
          <p:cNvPr id="4" name="Slide Image Placeholder 3"/>
          <p:cNvSpPr>
            <a:spLocks noGrp="1" noRot="1" noChangeAspect="1"/>
          </p:cNvSpPr>
          <p:nvPr>
            <p:ph type="sldImg" idx="2"/>
          </p:nvPr>
        </p:nvSpPr>
        <p:spPr>
          <a:xfrm>
            <a:off x="436563" y="1235075"/>
            <a:ext cx="5924550" cy="3332163"/>
          </a:xfrm>
          <a:prstGeom prst="rect">
            <a:avLst/>
          </a:prstGeom>
          <a:noFill/>
          <a:ln w="12700">
            <a:solidFill>
              <a:prstClr val="black"/>
            </a:solidFill>
          </a:ln>
        </p:spPr>
        <p:txBody>
          <a:bodyPr vert="horz" lIns="90992" tIns="45496" rIns="90992" bIns="45496" rtlCol="0" anchor="ctr"/>
          <a:lstStyle/>
          <a:p>
            <a:endParaRPr lang="en-US" dirty="0"/>
          </a:p>
        </p:txBody>
      </p:sp>
      <p:sp>
        <p:nvSpPr>
          <p:cNvPr id="5" name="Notes Placeholder 4"/>
          <p:cNvSpPr>
            <a:spLocks noGrp="1"/>
          </p:cNvSpPr>
          <p:nvPr>
            <p:ph type="body" sz="quarter" idx="3"/>
          </p:nvPr>
        </p:nvSpPr>
        <p:spPr>
          <a:xfrm>
            <a:off x="679768" y="4751984"/>
            <a:ext cx="5438140" cy="3887985"/>
          </a:xfrm>
          <a:prstGeom prst="rect">
            <a:avLst/>
          </a:prstGeom>
        </p:spPr>
        <p:txBody>
          <a:bodyPr vert="horz" lIns="90992" tIns="45496" rIns="90992" bIns="454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8824"/>
            <a:ext cx="2945660" cy="495426"/>
          </a:xfrm>
          <a:prstGeom prst="rect">
            <a:avLst/>
          </a:prstGeom>
        </p:spPr>
        <p:txBody>
          <a:bodyPr vert="horz" lIns="90992" tIns="45496" rIns="90992" bIns="454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378824"/>
            <a:ext cx="2945660" cy="495426"/>
          </a:xfrm>
          <a:prstGeom prst="rect">
            <a:avLst/>
          </a:prstGeom>
        </p:spPr>
        <p:txBody>
          <a:bodyPr vert="horz" lIns="90992" tIns="45496" rIns="90992" bIns="45496" rtlCol="0" anchor="b"/>
          <a:lstStyle>
            <a:lvl1pPr algn="r">
              <a:defRPr sz="1200"/>
            </a:lvl1pPr>
          </a:lstStyle>
          <a:p>
            <a:fld id="{9AE25547-4A32-6147-ADC5-EFE816487606}" type="slidenum">
              <a:rPr lang="en-US" smtClean="0"/>
              <a:t>‹#›</a:t>
            </a:fld>
            <a:endParaRPr lang="en-US" dirty="0"/>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a:t>
            </a:fld>
            <a:endParaRPr lang="en-US" dirty="0"/>
          </a:p>
        </p:txBody>
      </p:sp>
    </p:spTree>
    <p:extLst>
      <p:ext uri="{BB962C8B-B14F-4D97-AF65-F5344CB8AC3E}">
        <p14:creationId xmlns:p14="http://schemas.microsoft.com/office/powerpoint/2010/main" val="3214342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5"/>
          </p:nvPr>
        </p:nvSpPr>
        <p:spPr/>
        <p:txBody>
          <a:bodyPr/>
          <a:lstStyle/>
          <a:p>
            <a:fld id="{9AE25547-4A32-6147-ADC5-EFE816487606}" type="slidenum">
              <a:rPr lang="en-US" smtClean="0"/>
              <a:t>33</a:t>
            </a:fld>
            <a:endParaRPr lang="en-US" dirty="0"/>
          </a:p>
        </p:txBody>
      </p:sp>
    </p:spTree>
    <p:extLst>
      <p:ext uri="{BB962C8B-B14F-4D97-AF65-F5344CB8AC3E}">
        <p14:creationId xmlns:p14="http://schemas.microsoft.com/office/powerpoint/2010/main" val="1672898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dirty="0"/>
          </a:p>
        </p:txBody>
      </p:sp>
    </p:spTree>
    <p:extLst>
      <p:ext uri="{BB962C8B-B14F-4D97-AF65-F5344CB8AC3E}">
        <p14:creationId xmlns:p14="http://schemas.microsoft.com/office/powerpoint/2010/main" val="3021842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E25547-4A32-6147-ADC5-EFE81648760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5982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E25547-4A32-6147-ADC5-EFE81648760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471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39</a:t>
            </a:fld>
            <a:endParaRPr lang="en-US" dirty="0"/>
          </a:p>
        </p:txBody>
      </p:sp>
    </p:spTree>
    <p:extLst>
      <p:ext uri="{BB962C8B-B14F-4D97-AF65-F5344CB8AC3E}">
        <p14:creationId xmlns:p14="http://schemas.microsoft.com/office/powerpoint/2010/main" val="2564472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40</a:t>
            </a:fld>
            <a:endParaRPr lang="en-US" dirty="0"/>
          </a:p>
        </p:txBody>
      </p:sp>
    </p:spTree>
    <p:extLst>
      <p:ext uri="{BB962C8B-B14F-4D97-AF65-F5344CB8AC3E}">
        <p14:creationId xmlns:p14="http://schemas.microsoft.com/office/powerpoint/2010/main" val="4163454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46</a:t>
            </a:fld>
            <a:endParaRPr lang="en-US" dirty="0"/>
          </a:p>
        </p:txBody>
      </p:sp>
    </p:spTree>
    <p:extLst>
      <p:ext uri="{BB962C8B-B14F-4D97-AF65-F5344CB8AC3E}">
        <p14:creationId xmlns:p14="http://schemas.microsoft.com/office/powerpoint/2010/main" val="2073509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57</a:t>
            </a:fld>
            <a:endParaRPr lang="en-US"/>
          </a:p>
        </p:txBody>
      </p:sp>
    </p:spTree>
    <p:extLst>
      <p:ext uri="{BB962C8B-B14F-4D97-AF65-F5344CB8AC3E}">
        <p14:creationId xmlns:p14="http://schemas.microsoft.com/office/powerpoint/2010/main" val="514334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58</a:t>
            </a:fld>
            <a:endParaRPr lang="en-US"/>
          </a:p>
        </p:txBody>
      </p:sp>
    </p:spTree>
    <p:extLst>
      <p:ext uri="{BB962C8B-B14F-4D97-AF65-F5344CB8AC3E}">
        <p14:creationId xmlns:p14="http://schemas.microsoft.com/office/powerpoint/2010/main" val="1708838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59</a:t>
            </a:fld>
            <a:endParaRPr lang="en-US"/>
          </a:p>
        </p:txBody>
      </p:sp>
    </p:spTree>
    <p:extLst>
      <p:ext uri="{BB962C8B-B14F-4D97-AF65-F5344CB8AC3E}">
        <p14:creationId xmlns:p14="http://schemas.microsoft.com/office/powerpoint/2010/main" val="2728800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8</a:t>
            </a:fld>
            <a:endParaRPr lang="en-US"/>
          </a:p>
        </p:txBody>
      </p:sp>
    </p:spTree>
    <p:extLst>
      <p:ext uri="{BB962C8B-B14F-4D97-AF65-F5344CB8AC3E}">
        <p14:creationId xmlns:p14="http://schemas.microsoft.com/office/powerpoint/2010/main" val="3290335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9</a:t>
            </a:fld>
            <a:endParaRPr lang="en-US"/>
          </a:p>
        </p:txBody>
      </p:sp>
    </p:spTree>
    <p:extLst>
      <p:ext uri="{BB962C8B-B14F-4D97-AF65-F5344CB8AC3E}">
        <p14:creationId xmlns:p14="http://schemas.microsoft.com/office/powerpoint/2010/main" val="636307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10</a:t>
            </a:fld>
            <a:endParaRPr lang="en-US"/>
          </a:p>
        </p:txBody>
      </p:sp>
    </p:spTree>
    <p:extLst>
      <p:ext uri="{BB962C8B-B14F-4D97-AF65-F5344CB8AC3E}">
        <p14:creationId xmlns:p14="http://schemas.microsoft.com/office/powerpoint/2010/main" val="2430090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2940495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17</a:t>
            </a:fld>
            <a:endParaRPr lang="en-US"/>
          </a:p>
        </p:txBody>
      </p:sp>
    </p:spTree>
    <p:extLst>
      <p:ext uri="{BB962C8B-B14F-4D97-AF65-F5344CB8AC3E}">
        <p14:creationId xmlns:p14="http://schemas.microsoft.com/office/powerpoint/2010/main" val="3439771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23</a:t>
            </a:fld>
            <a:endParaRPr lang="en-US"/>
          </a:p>
        </p:txBody>
      </p:sp>
    </p:spTree>
    <p:extLst>
      <p:ext uri="{BB962C8B-B14F-4D97-AF65-F5344CB8AC3E}">
        <p14:creationId xmlns:p14="http://schemas.microsoft.com/office/powerpoint/2010/main" val="3460311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24</a:t>
            </a:fld>
            <a:endParaRPr lang="en-US" dirty="0"/>
          </a:p>
        </p:txBody>
      </p:sp>
    </p:spTree>
    <p:extLst>
      <p:ext uri="{BB962C8B-B14F-4D97-AF65-F5344CB8AC3E}">
        <p14:creationId xmlns:p14="http://schemas.microsoft.com/office/powerpoint/2010/main" val="982543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1946488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78564" t="6637" r="6523" b="6599"/>
          <a:stretch/>
        </p:blipFill>
        <p:spPr>
          <a:xfrm>
            <a:off x="5480388" y="831109"/>
            <a:ext cx="268053" cy="5201246"/>
          </a:xfrm>
          <a:prstGeom prst="rect">
            <a:avLst/>
          </a:prstGeom>
        </p:spPr>
      </p:pic>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0477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8156752" y="0"/>
            <a:ext cx="4035248" cy="3934691"/>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513991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72993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54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69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300950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7122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9565042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32960108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29230225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29353755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9770454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2239815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42066787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4706060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635416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42821011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3685462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4783742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8156752" y="0"/>
            <a:ext cx="4035248" cy="3934691"/>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34270338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8821656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8800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1272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Audiovisual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9/30/2020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59" r:id="rId15"/>
    <p:sldLayoutId id="2147483656" r:id="rId16"/>
    <p:sldLayoutId id="2147483677" r:id="rId17"/>
    <p:sldLayoutId id="2147483700"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9/30/2020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220165204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hyperlink" Target="https://www.thesimpledollar.com/make-money/crowdfunding/"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hyperlink" Target="https://www.patreon.com/" TargetMode="External"/><Relationship Id="rId2" Type="http://schemas.openxmlformats.org/officeDocument/2006/relationships/hyperlink" Target="https://www.causes.com/"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s://circleup.com/" TargetMode="External"/><Relationship Id="rId2" Type="http://schemas.openxmlformats.org/officeDocument/2006/relationships/hyperlink" Target="https://www.gofundme.com/" TargetMode="External"/><Relationship Id="rId1" Type="http://schemas.openxmlformats.org/officeDocument/2006/relationships/slideLayout" Target="../slideLayouts/slideLayout12.xml"/><Relationship Id="rId4" Type="http://schemas.openxmlformats.org/officeDocument/2006/relationships/hyperlink" Target="https://www.lendingclub.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crowdfunding.hr/" TargetMode="Externa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croinvest.eu/" TargetMode="Externa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indiegogo.com/projects/brlog-a-cooperative-brewery-on-the-croatian-coast--2#/" TargetMode="Externa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hyperlink" Target="https://www.youtube.com/watch?v=Bjb1mB3dutI" TargetMode="Externa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hyperlink" Target="https://wspieram.to/TRIANGWARS?pokaz_projekt=1" TargetMode="External"/><Relationship Id="rId3" Type="http://schemas.openxmlformats.org/officeDocument/2006/relationships/hyperlink" Target="https://www.crowdfundport.eu/for-starters/" TargetMode="External"/><Relationship Id="rId7" Type="http://schemas.openxmlformats.org/officeDocument/2006/relationships/hyperlink" Target="https://wspieram.to/terminarz2020odmety"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wspieram.to/" TargetMode="External"/><Relationship Id="rId5" Type="http://schemas.openxmlformats.org/officeDocument/2006/relationships/hyperlink" Target="https://youtu.be/MNb3oGo2vo4" TargetMode="External"/><Relationship Id="rId4" Type="http://schemas.openxmlformats.org/officeDocument/2006/relationships/hyperlink" Target="https://www.parp.gov.pl/publications/publication/crowdfunding-innowacyjny-sposob-na-rozwoj-biznesu"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gofundme.com/"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s://www.meag.ie/erasmus/crowdfunding/" TargetMode="External"/><Relationship Id="rId2" Type="http://schemas.openxmlformats.org/officeDocument/2006/relationships/hyperlink" Target="https://www.algoodbody.com/insights-publications/the-regulation-of-crowdfunding-in-ireland-an-update" TargetMode="Externa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s://www.nesta.org.uk/blog/understanding-alternative-finance/" TargetMode="External"/><Relationship Id="rId2" Type="http://schemas.openxmlformats.org/officeDocument/2006/relationships/hyperlink" Target="https://www.nibusinessinfo.co.uk/content/crowdfunding" TargetMode="External"/><Relationship Id="rId1" Type="http://schemas.openxmlformats.org/officeDocument/2006/relationships/slideLayout" Target="../slideLayouts/slideLayout12.xml"/><Relationship Id="rId4" Type="http://schemas.openxmlformats.org/officeDocument/2006/relationships/hyperlink" Target="https://www.fundingcircle.com/uk/"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www.diki.pl/slownik-angielskiego?q=fundusz+kapita%C5%82u+podwy%C5%BCszonego+ryzyka+specjalizuj%C4%85cy+si%C4%99+w+start-upach" TargetMode="Externa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hyperlink" Target="https://www.forbes.com/sites/carminegallo/2014/11/14/a-new-business-pitch-should-never-last-more-than-18-minutes/#563a7d716077"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hyperlink" Target="https://www.ryrob.com/how-to-pitch/"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Lb0Yz_5ZYzI" TargetMode="External"/><Relationship Id="rId2" Type="http://schemas.openxmlformats.org/officeDocument/2006/relationships/slideLayout" Target="../slideLayouts/slideLayout13.xml"/><Relationship Id="rId1" Type="http://schemas.openxmlformats.org/officeDocument/2006/relationships/video" Target="https://www.youtube.com/embed/Lb0Yz_5ZYzI" TargetMode="External"/><Relationship Id="rId5" Type="http://schemas.openxmlformats.org/officeDocument/2006/relationships/hyperlink" Target="https://www.forbes.com/sites/carminegallo/2012/07/17/how-to-pitch-anything-in-15-seconds/#51443c711dd9" TargetMode="Externa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channel/UCop6KsWbEm-UCgksVbahsPw/featured" TargetMode="External"/><Relationship Id="rId2" Type="http://schemas.openxmlformats.org/officeDocument/2006/relationships/hyperlink" Target="http://caseygameswebsite.blogspot.com/" TargetMode="External"/><Relationship Id="rId1" Type="http://schemas.openxmlformats.org/officeDocument/2006/relationships/slideLayout" Target="../slideLayouts/slideLayout12.xml"/><Relationship Id="rId5" Type="http://schemas.openxmlformats.org/officeDocument/2006/relationships/hyperlink" Target="https://www.thejournal.ie/junior-dragons-den-jordan-casey-886383-Apr2013/"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hyperlink" Target="http://www.eurodesk.pl/aktualnosci/konkursy/europejski-konkurs-innowacji-spolecznych-0" TargetMode="External"/><Relationship Id="rId2" Type="http://schemas.openxmlformats.org/officeDocument/2006/relationships/hyperlink" Target="https://startupy.lodz.pl/en/news/fight-to-succeed-in-business?category=news" TargetMode="External"/><Relationship Id="rId1" Type="http://schemas.openxmlformats.org/officeDocument/2006/relationships/slideLayout" Target="../slideLayouts/slideLayout12.xml"/><Relationship Id="rId5" Type="http://schemas.openxmlformats.org/officeDocument/2006/relationships/hyperlink" Target="https://startupy.lodz.pl/uploads/pdf/LKI_LKI3_24_2019_EN.pdf" TargetMode="External"/><Relationship Id="rId4" Type="http://schemas.openxmlformats.org/officeDocument/2006/relationships/hyperlink" Target="https://www.youtube.com/watch?v=dOTBlein6KA&amp;feature=youtu.be"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startupfactory.zicer.hr/" TargetMode="External"/><Relationship Id="rId2" Type="http://schemas.openxmlformats.org/officeDocument/2006/relationships/hyperlink" Target="https://www.netokracija.com/tag/idea-pitch" TargetMode="External"/><Relationship Id="rId1" Type="http://schemas.openxmlformats.org/officeDocument/2006/relationships/slideLayout" Target="../slideLayouts/slideLayout12.xml"/><Relationship Id="rId4" Type="http://schemas.openxmlformats.org/officeDocument/2006/relationships/hyperlink" Target="http://crane.hr/prijava-projekta/"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crane.hr/prijava-projekta/" TargetMode="External"/><Relationship Id="rId2" Type="http://schemas.openxmlformats.org/officeDocument/2006/relationships/hyperlink" Target="https://zagrebconnect.zicer.hr/" TargetMode="Externa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video" Target="https://www.youtube.com/embed/TJlNdcH0yts" TargetMode="External"/><Relationship Id="rId5" Type="http://schemas.openxmlformats.org/officeDocument/2006/relationships/hyperlink" Target="https://www.youtube.com/watch?v=TJlNdcH0yts" TargetMode="External"/><Relationship Id="rId4" Type="http://schemas.openxmlformats.org/officeDocument/2006/relationships/image" Target="../media/image35.jpeg"/></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jere.hr/mjere/potpore-za-samozaposljavanje/" TargetMode="Externa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hyperlink" Target="https://hamagbicro.hr/financijski-instrumenti/kako-do-zajma/" TargetMode="External"/><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3" Type="http://schemas.openxmlformats.org/officeDocument/2006/relationships/hyperlink" Target="https://www.investni.com/support-for-business/innovation-vouchers" TargetMode="External"/><Relationship Id="rId2" Type="http://schemas.openxmlformats.org/officeDocument/2006/relationships/hyperlink" Target="https://www.princes-trust.org.uk/help-for-young-people/support-starting-business/business-finance" TargetMode="External"/><Relationship Id="rId1" Type="http://schemas.openxmlformats.org/officeDocument/2006/relationships/slideLayout" Target="../slideLayouts/slideLayout12.xml"/><Relationship Id="rId4" Type="http://schemas.openxmlformats.org/officeDocument/2006/relationships/hyperlink" Target="https://www.startuploans.co.u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hyperlink" Target="https://www.dziv.hr/hr/"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44.emf"/></Relationships>
</file>

<file path=ppt/slides/_rels/slide58.xml.rels><?xml version="1.0" encoding="UTF-8" standalone="yes"?>
<Relationships xmlns="http://schemas.openxmlformats.org/package/2006/relationships"><Relationship Id="rId3" Type="http://schemas.openxmlformats.org/officeDocument/2006/relationships/image" Target="../media/image44.emf"/><Relationship Id="rId7" Type="http://schemas.openxmlformats.org/officeDocument/2006/relationships/hyperlink" Target="https://www.biznes.gov.pl/en/firma/doing-business-in-poland/types-of-economic-activity-in-poland/before-you-decide-to-start-your-own-business/financing-for-start-up-business"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www.innovaccess.eu/poland-ip-office" TargetMode="External"/><Relationship Id="rId5" Type="http://schemas.openxmlformats.org/officeDocument/2006/relationships/hyperlink" Target="https://www.paih.gov.pl/prawo/prawa_wlasnosci_intelektualnej/prawa_wlasnosci_intelektualnej" TargetMode="External"/><Relationship Id="rId4" Type="http://schemas.openxmlformats.org/officeDocument/2006/relationships/hyperlink" Target="https://www.paih.gov.pl/en"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www.nibusinessinfo.co.uk/content/intellectual-property-basics"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44.emf"/><Relationship Id="rId4" Type="http://schemas.openxmlformats.org/officeDocument/2006/relationships/hyperlink" Target="https://www.gov.uk/intellectual-property-an-overview"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hyperlink" Target="https://www.strataltllc.com/blog/2018/12/30/game-dev-tip-4-dont-pitch-alone" TargetMode="Externa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hyperlink" Target="http://reg.mingo.hr/pi/public/" TargetMode="External"/><Relationship Id="rId2" Type="http://schemas.openxmlformats.org/officeDocument/2006/relationships/image" Target="../media/image49.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www.dunea.hr/" TargetMode="External"/><Relationship Id="rId7" Type="http://schemas.openxmlformats.org/officeDocument/2006/relationships/hyperlink" Target="http://www.kora.hr/" TargetMode="External"/><Relationship Id="rId2" Type="http://schemas.openxmlformats.org/officeDocument/2006/relationships/hyperlink" Target="http://www.centar-za-poduzetnistvo.hr/" TargetMode="External"/><Relationship Id="rId1" Type="http://schemas.openxmlformats.org/officeDocument/2006/relationships/slideLayout" Target="../slideLayouts/slideLayout12.xml"/><Relationship Id="rId6" Type="http://schemas.openxmlformats.org/officeDocument/2006/relationships/hyperlink" Target="http://http/www.ra-orebic.hr/" TargetMode="External"/><Relationship Id="rId5" Type="http://schemas.openxmlformats.org/officeDocument/2006/relationships/hyperlink" Target="http://https/ploce.hr/" TargetMode="External"/><Relationship Id="rId4" Type="http://schemas.openxmlformats.org/officeDocument/2006/relationships/hyperlink" Target="http://www.dura.hr/"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ckmdubrovnik.hr/" TargetMode="External"/><Relationship Id="rId2" Type="http://schemas.openxmlformats.org/officeDocument/2006/relationships/hyperlink" Target="http://informadur.com/novosti/" TargetMode="Externa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hyperlink" Target="http://www.udrugabonsai.hr/newbonsai/" TargetMode="External"/><Relationship Id="rId2" Type="http://schemas.openxmlformats.org/officeDocument/2006/relationships/hyperlink" Target="https://desa-dubrovnik.hr/o-nama/desin-obrazovni-centar/" TargetMode="Externa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hyperlink" Target="https://www.parp.gov.pl/start-biznesu#na-start" TargetMode="External"/><Relationship Id="rId2" Type="http://schemas.openxmlformats.org/officeDocument/2006/relationships/hyperlink" Target="https://en.parp.gov.pl/" TargetMode="External"/><Relationship Id="rId1" Type="http://schemas.openxmlformats.org/officeDocument/2006/relationships/slideLayout" Target="../slideLayouts/slideLayout12.xml"/><Relationship Id="rId6" Type="http://schemas.openxmlformats.org/officeDocument/2006/relationships/hyperlink" Target="https://youtu.be/dOTBlein6KA" TargetMode="External"/><Relationship Id="rId5" Type="http://schemas.openxmlformats.org/officeDocument/2006/relationships/hyperlink" Target="http://www.funduszeeuropejskie.gov.pl/strony/o-funduszach/sprawdz-oferte-dla-osob-mlodych/" TargetMode="External"/><Relationship Id="rId4" Type="http://schemas.openxmlformats.org/officeDocument/2006/relationships/hyperlink" Target="https://www.biznes-firma.pl/dotacje-i-dofinansowania"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www.ibye.ie/" TargetMode="Externa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75.xml.rels><?xml version="1.0" encoding="UTF-8" standalone="yes"?>
<Relationships xmlns="http://schemas.openxmlformats.org/package/2006/relationships"><Relationship Id="rId3" Type="http://schemas.openxmlformats.org/officeDocument/2006/relationships/hyperlink" Target="https://spunout.ie/employment/article/what-does-enterprise-ireland-do-for-young-entrepreneurs" TargetMode="External"/><Relationship Id="rId2" Type="http://schemas.openxmlformats.org/officeDocument/2006/relationships/hyperlink" Target="https://studententrepreneurawards.com/" TargetMode="External"/><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76.xml.rels><?xml version="1.0" encoding="UTF-8" standalone="yes"?>
<Relationships xmlns="http://schemas.openxmlformats.org/package/2006/relationships"><Relationship Id="rId3" Type="http://schemas.openxmlformats.org/officeDocument/2006/relationships/hyperlink" Target="http://www.goforitni.com/" TargetMode="External"/><Relationship Id="rId2" Type="http://schemas.openxmlformats.org/officeDocument/2006/relationships/hyperlink" Target="http://www.enterpriseni.com/" TargetMode="External"/><Relationship Id="rId1" Type="http://schemas.openxmlformats.org/officeDocument/2006/relationships/slideLayout" Target="../slideLayouts/slideLayout12.xml"/><Relationship Id="rId4" Type="http://schemas.openxmlformats.org/officeDocument/2006/relationships/hyperlink" Target="https://www.princes-trust.org.uk/help-for-young-people/support-starting-business" TargetMode="External"/></Relationships>
</file>

<file path=ppt/slides/_rels/slide7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hyperlink" Target="https://www.youtube.com/watch?v=FrIfes1L7NI" TargetMode="External"/><Relationship Id="rId2" Type="http://schemas.openxmlformats.org/officeDocument/2006/relationships/hyperlink" Target="https://www.youtube.com/watch?v=P9t2I-rSpNg" TargetMode="Externa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6.xml"/><Relationship Id="rId5" Type="http://schemas.openxmlformats.org/officeDocument/2006/relationships/image" Target="../media/image55.png"/><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600826" y="2616622"/>
            <a:ext cx="5348914" cy="3708133"/>
          </a:xfrm>
        </p:spPr>
        <p:txBody>
          <a:bodyPr/>
          <a:lstStyle/>
          <a:p>
            <a:pPr algn="r"/>
            <a:r>
              <a:rPr lang="pl-PL" sz="4100" b="1" dirty="0"/>
              <a:t>Pozyskiwanie Zasobów na Pomysł Biznesowy</a:t>
            </a:r>
            <a:r>
              <a:rPr lang="en-US" sz="4100" b="1" dirty="0"/>
              <a:t>: </a:t>
            </a:r>
            <a:r>
              <a:rPr lang="pl-PL" sz="4100" b="1" dirty="0"/>
              <a:t>Jak uzyskać potrzebne wsparcie</a:t>
            </a:r>
            <a:endParaRPr lang="en-IE" sz="4100" dirty="0"/>
          </a:p>
        </p:txBody>
      </p:sp>
      <p:sp>
        <p:nvSpPr>
          <p:cNvPr id="2" name="Text Placeholder 1"/>
          <p:cNvSpPr>
            <a:spLocks noGrp="1"/>
          </p:cNvSpPr>
          <p:nvPr>
            <p:ph type="body" sz="quarter" idx="10"/>
          </p:nvPr>
        </p:nvSpPr>
        <p:spPr>
          <a:xfrm rot="21333864">
            <a:off x="7182993" y="929568"/>
            <a:ext cx="4773734" cy="743199"/>
          </a:xfrm>
        </p:spPr>
        <p:txBody>
          <a:bodyPr>
            <a:noAutofit/>
          </a:bodyPr>
          <a:lstStyle/>
          <a:p>
            <a:pPr algn="ctr"/>
            <a:r>
              <a:rPr lang="pl-PL" b="1" dirty="0"/>
              <a:t>Moduł</a:t>
            </a:r>
            <a:r>
              <a:rPr lang="en-US" b="1" dirty="0"/>
              <a:t> 4 - DURA</a:t>
            </a: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3637" r="13637"/>
          <a:stretch/>
        </p:blipFill>
        <p:spPr>
          <a:xfrm flipH="1">
            <a:off x="-26282" y="-14288"/>
            <a:ext cx="7498644" cy="6879191"/>
          </a:xfrm>
        </p:spPr>
      </p:pic>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Tree>
    <p:extLst>
      <p:ext uri="{BB962C8B-B14F-4D97-AF65-F5344CB8AC3E}">
        <p14:creationId xmlns:p14="http://schemas.microsoft.com/office/powerpoint/2010/main" val="1021484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buNone/>
            </a:pPr>
            <a:r>
              <a:rPr lang="hr-HR" sz="2400" dirty="0">
                <a:solidFill>
                  <a:srgbClr val="FF0000"/>
                </a:solidFill>
              </a:rPr>
              <a:t>Ty</a:t>
            </a:r>
            <a:r>
              <a:rPr lang="hr-HR" sz="2400" dirty="0"/>
              <a:t> jesteś najważniejszym zasobem dla swojego biznesu. Wiedza i umiejętności są ważne, ale ważniejsza jest twoja umiejętność rozwiązywania problemów.</a:t>
            </a:r>
          </a:p>
          <a:p>
            <a:pPr marL="0" indent="0">
              <a:buNone/>
            </a:pPr>
            <a:r>
              <a:rPr lang="hr-HR" sz="2400" dirty="0"/>
              <a:t>Bądź </a:t>
            </a:r>
            <a:r>
              <a:rPr lang="hr-HR" sz="2400" dirty="0">
                <a:solidFill>
                  <a:srgbClr val="FF0000"/>
                </a:solidFill>
              </a:rPr>
              <a:t>zdeterminowany</a:t>
            </a:r>
            <a:r>
              <a:rPr lang="hr-HR" sz="2400" dirty="0"/>
              <a:t>, a także </a:t>
            </a:r>
            <a:r>
              <a:rPr lang="hr-HR" sz="2400" dirty="0">
                <a:solidFill>
                  <a:srgbClr val="FF0000"/>
                </a:solidFill>
              </a:rPr>
              <a:t>elastyczny</a:t>
            </a:r>
            <a:r>
              <a:rPr lang="hr-HR" sz="2400" dirty="0"/>
              <a:t>!</a:t>
            </a:r>
          </a:p>
          <a:p>
            <a:pPr marL="0" indent="0">
              <a:buNone/>
            </a:pPr>
            <a:r>
              <a:rPr lang="hr-HR" sz="2400" b="1" dirty="0">
                <a:solidFill>
                  <a:srgbClr val="FF0000"/>
                </a:solidFill>
              </a:rPr>
              <a:t>5 kolejnych zasobów pomocnych przy zakładaniu biznesu:</a:t>
            </a:r>
          </a:p>
          <a:p>
            <a:pPr marL="0" indent="0">
              <a:spcBef>
                <a:spcPts val="0"/>
              </a:spcBef>
              <a:buNone/>
            </a:pPr>
            <a:r>
              <a:rPr lang="hr-HR" sz="2800" dirty="0">
                <a:solidFill>
                  <a:srgbClr val="DA2128"/>
                </a:solidFill>
              </a:rPr>
              <a:t>:</a:t>
            </a: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17034" y="728263"/>
            <a:ext cx="7352961" cy="716025"/>
          </a:xfrm>
        </p:spPr>
        <p:txBody>
          <a:bodyPr>
            <a:noAutofit/>
          </a:bodyPr>
          <a:lstStyle/>
          <a:p>
            <a:r>
              <a:rPr lang="pl-PL" sz="2600" b="1" dirty="0"/>
              <a:t>Pozyskiwanie Zasobów na Realizację Pomysłu Biznesowego</a:t>
            </a:r>
            <a:endParaRPr lang="en-US" sz="2600" dirty="0"/>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buClr>
                <a:srgbClr val="DA2128"/>
              </a:buClr>
              <a:buSzPct val="71000"/>
              <a:buFont typeface="+mj-lt"/>
              <a:buAutoNum type="arabicPeriod" startAt="5"/>
            </a:pPr>
            <a:r>
              <a:rPr lang="hr-HR" sz="2200" b="1" dirty="0">
                <a:solidFill>
                  <a:srgbClr val="DA2128"/>
                </a:solidFill>
              </a:rPr>
              <a:t>Wsparcie biznesu </a:t>
            </a:r>
            <a:r>
              <a:rPr lang="hr-HR" sz="2200" b="1" dirty="0"/>
              <a:t>–</a:t>
            </a:r>
            <a:r>
              <a:rPr lang="hr-HR" sz="2200" b="1" dirty="0">
                <a:solidFill>
                  <a:srgbClr val="DA2128"/>
                </a:solidFill>
              </a:rPr>
              <a:t> </a:t>
            </a:r>
            <a:r>
              <a:rPr lang="pl-PL" sz="2200" dirty="0"/>
              <a:t>ponieważ będziesz musiał pracować z różnymi ludźmi, potrzebne ci będą zdolności interpersonalne, zdolność budowania zespołu. Grupa osób do współpracy obejmuje: sprzedawców, pracowników lub freelancerów oraz klientów.</a:t>
            </a:r>
            <a:endParaRPr lang="hr-HR" sz="2200" dirty="0"/>
          </a:p>
          <a:p>
            <a:pPr marL="0" indent="0" algn="r">
              <a:buClr>
                <a:srgbClr val="DA2128"/>
              </a:buClr>
              <a:buSzPct val="71000"/>
              <a:buNone/>
            </a:pPr>
            <a:r>
              <a:rPr lang="hr-HR" sz="2200" i="1" dirty="0">
                <a:solidFill>
                  <a:srgbClr val="1268B3"/>
                </a:solidFill>
              </a:rPr>
              <a:t>	https://www.thebalancesmb.com/succeed-in-starting-a-business-2947253</a:t>
            </a:r>
            <a:endParaRPr lang="hr-HR" sz="2200" dirty="0">
              <a:solidFill>
                <a:schemeClr val="tx1">
                  <a:lumMod val="75000"/>
                  <a:lumOff val="25000"/>
                </a:schemeClr>
              </a:solidFill>
            </a:endParaRPr>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38100">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5800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6"/>
            <a:ext cx="5199824" cy="2741002"/>
          </a:xfrm>
        </p:spPr>
        <p:txBody>
          <a:bodyPr>
            <a:normAutofit fontScale="92500" lnSpcReduction="10000"/>
          </a:bodyPr>
          <a:lstStyle/>
          <a:p>
            <a:r>
              <a:rPr lang="hr-HR" dirty="0"/>
              <a:t>02 Finansowanie Pomysłu Biznesowego: </a:t>
            </a:r>
            <a:r>
              <a:rPr lang="hr-HR" b="1" dirty="0"/>
              <a:t>CROWDFUNDING.</a:t>
            </a:r>
            <a:endParaRPr lang="en-US" b="1" dirty="0"/>
          </a:p>
        </p:txBody>
      </p:sp>
      <p:pic>
        <p:nvPicPr>
          <p:cNvPr id="3" name="Picture 2"/>
          <p:cNvPicPr>
            <a:picLocks noChangeAspect="1"/>
          </p:cNvPicPr>
          <p:nvPr/>
        </p:nvPicPr>
        <p:blipFill>
          <a:blip r:embed="rId2"/>
          <a:stretch>
            <a:fillRect/>
          </a:stretch>
        </p:blipFill>
        <p:spPr>
          <a:xfrm>
            <a:off x="6195060" y="328618"/>
            <a:ext cx="6456224" cy="6529382"/>
          </a:xfrm>
          <a:prstGeom prst="rect">
            <a:avLst/>
          </a:prstGeom>
        </p:spPr>
      </p:pic>
      <p:sp>
        <p:nvSpPr>
          <p:cNvPr id="4" name="Rectangle 3"/>
          <p:cNvSpPr/>
          <p:nvPr/>
        </p:nvSpPr>
        <p:spPr>
          <a:xfrm>
            <a:off x="576136" y="3593309"/>
            <a:ext cx="4959960" cy="1938992"/>
          </a:xfrm>
          <a:prstGeom prst="rect">
            <a:avLst/>
          </a:prstGeom>
        </p:spPr>
        <p:txBody>
          <a:bodyPr wrap="square">
            <a:spAutoFit/>
          </a:bodyPr>
          <a:lstStyle/>
          <a:p>
            <a:r>
              <a:rPr lang="pl-PL" sz="2400" dirty="0">
                <a:solidFill>
                  <a:schemeClr val="bg1"/>
                </a:solidFill>
              </a:rPr>
              <a:t>Szukasz najlepszej metody na finasowanie swojego pomysłu: W crowdfundingu znajdziesz różne metody na to, wybierz najlepszą dla siebie!</a:t>
            </a:r>
            <a:endParaRPr lang="hr-HR" sz="2400" dirty="0">
              <a:solidFill>
                <a:schemeClr val="bg1"/>
              </a:solidFill>
            </a:endParaRPr>
          </a:p>
        </p:txBody>
      </p:sp>
    </p:spTree>
    <p:extLst>
      <p:ext uri="{BB962C8B-B14F-4D97-AF65-F5344CB8AC3E}">
        <p14:creationId xmlns:p14="http://schemas.microsoft.com/office/powerpoint/2010/main" val="84377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500318" y="2052748"/>
            <a:ext cx="5595682" cy="4061001"/>
          </a:xfrm>
        </p:spPr>
        <p:txBody>
          <a:bodyPr/>
          <a:lstStyle/>
          <a:p>
            <a:r>
              <a:rPr lang="en-GB" b="1" dirty="0">
                <a:solidFill>
                  <a:srgbClr val="FFD700"/>
                </a:solidFill>
              </a:rPr>
              <a:t>Crowdfunding</a:t>
            </a:r>
            <a:r>
              <a:rPr lang="en-GB" dirty="0">
                <a:solidFill>
                  <a:srgbClr val="FFD700"/>
                </a:solidFill>
              </a:rPr>
              <a:t> </a:t>
            </a:r>
            <a:r>
              <a:rPr lang="pl-PL" dirty="0"/>
              <a:t>pozwala na promowanie swojej wizji produktu w sieci, zbieranie na niego zamówień i towar w przedsprzedaży, zanim zdecydujesz się zapłacić za jego wyprodukowanie.</a:t>
            </a:r>
            <a:endParaRPr lang="hr-HR" dirty="0"/>
          </a:p>
          <a:p>
            <a:endParaRPr lang="hr-HR" dirty="0"/>
          </a:p>
          <a:p>
            <a:r>
              <a:rPr lang="en-GB" b="1" dirty="0">
                <a:solidFill>
                  <a:srgbClr val="FFD700"/>
                </a:solidFill>
              </a:rPr>
              <a:t>Crowdfunding</a:t>
            </a:r>
            <a:r>
              <a:rPr lang="en-GB" dirty="0">
                <a:solidFill>
                  <a:srgbClr val="FFD700"/>
                </a:solidFill>
              </a:rPr>
              <a:t> </a:t>
            </a:r>
            <a:r>
              <a:rPr lang="pl-PL" dirty="0"/>
              <a:t>to metoda zbierania pieniędzy na projekt, przedsięwzięcie, lub ekspansję biznesową. Zbiera się je od dużej grupy osób, których organizator najczęściej nie zna, zbieranie odbywa się przez Internet.</a:t>
            </a:r>
            <a:endParaRPr lang="en-US" dirty="0"/>
          </a:p>
        </p:txBody>
      </p:sp>
      <p:sp>
        <p:nvSpPr>
          <p:cNvPr id="3" name="Text Placeholder 2"/>
          <p:cNvSpPr>
            <a:spLocks noGrp="1"/>
          </p:cNvSpPr>
          <p:nvPr>
            <p:ph type="body" sz="quarter" idx="10"/>
          </p:nvPr>
        </p:nvSpPr>
        <p:spPr/>
        <p:txBody>
          <a:bodyPr>
            <a:normAutofit fontScale="92500"/>
          </a:bodyPr>
          <a:lstStyle/>
          <a:p>
            <a:r>
              <a:rPr lang="hr-HR" dirty="0"/>
              <a:t>CROWDFUNDING</a:t>
            </a:r>
            <a:endParaRPr lang="en-US"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912" r="18912"/>
          <a:stretch>
            <a:fillRect/>
          </a:stretch>
        </p:blipFill>
        <p:spPr/>
      </p:pic>
    </p:spTree>
    <p:extLst>
      <p:ext uri="{BB962C8B-B14F-4D97-AF65-F5344CB8AC3E}">
        <p14:creationId xmlns:p14="http://schemas.microsoft.com/office/powerpoint/2010/main" val="2950047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268B3"/>
        </a:solidFill>
        <a:effectLst/>
      </p:bgPr>
    </p:bg>
    <p:spTree>
      <p:nvGrpSpPr>
        <p:cNvPr id="1" name=""/>
        <p:cNvGrpSpPr/>
        <p:nvPr/>
      </p:nvGrpSpPr>
      <p:grpSpPr>
        <a:xfrm>
          <a:off x="0" y="0"/>
          <a:ext cx="0" cy="0"/>
          <a:chOff x="0" y="0"/>
          <a:chExt cx="0" cy="0"/>
        </a:xfrm>
      </p:grpSpPr>
      <p:sp>
        <p:nvSpPr>
          <p:cNvPr id="3" name="Rectangle 2"/>
          <p:cNvSpPr/>
          <p:nvPr/>
        </p:nvSpPr>
        <p:spPr>
          <a:xfrm>
            <a:off x="1481138" y="2794288"/>
            <a:ext cx="9588500" cy="4133439"/>
          </a:xfrm>
          <a:prstGeom prst="rect">
            <a:avLst/>
          </a:prstGeom>
        </p:spPr>
        <p:txBody>
          <a:bodyPr wrap="square">
            <a:spAutoFit/>
          </a:bodyPr>
          <a:lstStyle/>
          <a:p>
            <a:pPr lvl="0" fontAlgn="base">
              <a:lnSpc>
                <a:spcPct val="90000"/>
              </a:lnSpc>
              <a:spcBef>
                <a:spcPts val="1000"/>
              </a:spcBef>
              <a:buClr>
                <a:srgbClr val="EA1D76"/>
              </a:buClr>
            </a:pPr>
            <a:r>
              <a:rPr lang="pl-PL" sz="2400" b="1" dirty="0">
                <a:solidFill>
                  <a:srgbClr val="FFD700"/>
                </a:solidFill>
              </a:rPr>
              <a:t>Crowdfunding oparty na nagrodach</a:t>
            </a:r>
            <a:r>
              <a:rPr lang="hr-HR" sz="2400" dirty="0">
                <a:solidFill>
                  <a:prstClr val="white"/>
                </a:solidFill>
              </a:rPr>
              <a:t>: </a:t>
            </a:r>
            <a:r>
              <a:rPr lang="pl-PL" sz="2400" dirty="0">
                <a:solidFill>
                  <a:prstClr val="white"/>
                </a:solidFill>
              </a:rPr>
              <a:t>osoby wpierające wpłacają niewielkie sumy w zamian za nagrodę.</a:t>
            </a:r>
            <a:endParaRPr lang="hr-HR" sz="2400" dirty="0">
              <a:solidFill>
                <a:prstClr val="white"/>
              </a:solidFill>
            </a:endParaRPr>
          </a:p>
          <a:p>
            <a:pPr lvl="0" fontAlgn="base">
              <a:lnSpc>
                <a:spcPct val="90000"/>
              </a:lnSpc>
              <a:spcBef>
                <a:spcPts val="1000"/>
              </a:spcBef>
              <a:buClr>
                <a:srgbClr val="EA1D76"/>
              </a:buClr>
            </a:pPr>
            <a:r>
              <a:rPr lang="pl-PL" sz="2400" b="1" dirty="0">
                <a:solidFill>
                  <a:srgbClr val="FFD700"/>
                </a:solidFill>
              </a:rPr>
              <a:t>Crowdfunding oparty na darowiźnie: </a:t>
            </a:r>
            <a:r>
              <a:rPr lang="pl-PL" sz="2400" dirty="0">
                <a:solidFill>
                  <a:prstClr val="white"/>
                </a:solidFill>
              </a:rPr>
              <a:t>osoby wspierające wpłacają niewielkie sumy w zamian za wdzięczność i poczucie że wspierają coś istotnego.</a:t>
            </a:r>
            <a:endParaRPr lang="en-GB" sz="2400" dirty="0">
              <a:solidFill>
                <a:prstClr val="white"/>
              </a:solidFill>
            </a:endParaRPr>
          </a:p>
          <a:p>
            <a:pPr lvl="0" fontAlgn="base">
              <a:lnSpc>
                <a:spcPct val="90000"/>
              </a:lnSpc>
              <a:spcBef>
                <a:spcPts val="1000"/>
              </a:spcBef>
              <a:buClr>
                <a:srgbClr val="EA1D76"/>
              </a:buClr>
            </a:pPr>
            <a:r>
              <a:rPr lang="pl-PL" sz="2400" b="1" dirty="0">
                <a:solidFill>
                  <a:srgbClr val="FFD700"/>
                </a:solidFill>
              </a:rPr>
              <a:t>Crowdfunding za udziały</a:t>
            </a:r>
            <a:r>
              <a:rPr lang="hr-HR" sz="2400" dirty="0">
                <a:solidFill>
                  <a:prstClr val="white"/>
                </a:solidFill>
              </a:rPr>
              <a:t>: </a:t>
            </a:r>
            <a:r>
              <a:rPr lang="pl-PL" sz="2400" dirty="0">
                <a:solidFill>
                  <a:prstClr val="white"/>
                </a:solidFill>
              </a:rPr>
              <a:t>inwestorzy wpłacają większe sumy w zamian za niewielki udział w przedsięwzięciu.</a:t>
            </a:r>
            <a:endParaRPr lang="hr-HR" sz="2400" dirty="0">
              <a:solidFill>
                <a:prstClr val="white"/>
              </a:solidFill>
            </a:endParaRPr>
          </a:p>
          <a:p>
            <a:pPr lvl="0" fontAlgn="base">
              <a:lnSpc>
                <a:spcPct val="90000"/>
              </a:lnSpc>
              <a:spcBef>
                <a:spcPts val="1000"/>
              </a:spcBef>
              <a:buClr>
                <a:srgbClr val="EA1D76"/>
              </a:buClr>
            </a:pPr>
            <a:r>
              <a:rPr lang="pl-PL" sz="2400" b="1" dirty="0">
                <a:solidFill>
                  <a:srgbClr val="FFD700"/>
                </a:solidFill>
              </a:rPr>
              <a:t>Crowdfunding za dług</a:t>
            </a:r>
            <a:r>
              <a:rPr lang="hr-HR" sz="2400" dirty="0">
                <a:solidFill>
                  <a:prstClr val="white"/>
                </a:solidFill>
              </a:rPr>
              <a:t>: </a:t>
            </a:r>
            <a:r>
              <a:rPr lang="en-GB" sz="2400" dirty="0">
                <a:solidFill>
                  <a:prstClr val="white"/>
                </a:solidFill>
              </a:rPr>
              <a:t> </a:t>
            </a:r>
            <a:r>
              <a:rPr lang="pl-PL" sz="2400" dirty="0">
                <a:solidFill>
                  <a:prstClr val="white"/>
                </a:solidFill>
              </a:rPr>
              <a:t>inwestorzy otrzymują z powrotem swoje pieniądze w formie stałych wypłat, razem z odsetkami. W praktyce jest to podobne do pożyczki w banku, tylko tutaj pożyczasz pieniądze od grupy inwestorów</a:t>
            </a:r>
            <a:r>
              <a:rPr lang="hr-HR" sz="2400" dirty="0">
                <a:solidFill>
                  <a:prstClr val="white"/>
                </a:solidFill>
              </a:rPr>
              <a:t>; czasem nazywa się to pożyczką peer-to-peer.</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9342" b="30906"/>
          <a:stretch/>
        </p:blipFill>
        <p:spPr>
          <a:xfrm>
            <a:off x="0" y="0"/>
            <a:ext cx="12192000" cy="2120900"/>
          </a:xfrm>
          <a:prstGeom prst="rect">
            <a:avLst/>
          </a:prstGeom>
          <a:ln>
            <a:noFill/>
          </a:ln>
          <a:effectLst>
            <a:softEdge rad="112500"/>
          </a:effectLst>
        </p:spPr>
      </p:pic>
      <p:sp>
        <p:nvSpPr>
          <p:cNvPr id="5" name="Rectangle 4"/>
          <p:cNvSpPr/>
          <p:nvPr/>
        </p:nvSpPr>
        <p:spPr>
          <a:xfrm>
            <a:off x="570758" y="2298028"/>
            <a:ext cx="6376142" cy="461665"/>
          </a:xfrm>
          <a:prstGeom prst="rect">
            <a:avLst/>
          </a:prstGeom>
        </p:spPr>
        <p:txBody>
          <a:bodyPr wrap="square">
            <a:spAutoFit/>
          </a:bodyPr>
          <a:lstStyle/>
          <a:p>
            <a:r>
              <a:rPr lang="hr-HR" sz="2400" b="1" dirty="0">
                <a:solidFill>
                  <a:schemeClr val="bg1"/>
                </a:solidFill>
              </a:rPr>
              <a:t>Istnieją </a:t>
            </a:r>
            <a:r>
              <a:rPr lang="hr-HR" sz="2400" b="1" dirty="0">
                <a:solidFill>
                  <a:schemeClr val="accent4"/>
                </a:solidFill>
              </a:rPr>
              <a:t>4</a:t>
            </a:r>
            <a:r>
              <a:rPr lang="hr-HR" sz="2400" b="1" dirty="0">
                <a:solidFill>
                  <a:schemeClr val="bg1"/>
                </a:solidFill>
              </a:rPr>
              <a:t>  typy platfrm do crowdfundingu:</a:t>
            </a:r>
            <a:endParaRPr lang="en-US" sz="2400" b="1" dirty="0">
              <a:solidFill>
                <a:schemeClr val="bg1"/>
              </a:solidFill>
            </a:endParaRPr>
          </a:p>
        </p:txBody>
      </p:sp>
    </p:spTree>
    <p:extLst>
      <p:ext uri="{BB962C8B-B14F-4D97-AF65-F5344CB8AC3E}">
        <p14:creationId xmlns:p14="http://schemas.microsoft.com/office/powerpoint/2010/main" val="4228005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FEC6CD-8204-A646-B8E3-1893565294DF}"/>
              </a:ext>
            </a:extLst>
          </p:cNvPr>
          <p:cNvSpPr/>
          <p:nvPr/>
        </p:nvSpPr>
        <p:spPr>
          <a:xfrm>
            <a:off x="556471" y="1696568"/>
            <a:ext cx="7773142" cy="4465838"/>
          </a:xfrm>
          <a:prstGeom prst="rect">
            <a:avLst/>
          </a:prstGeom>
        </p:spPr>
        <p:txBody>
          <a:bodyPr wrap="square">
            <a:spAutoFit/>
          </a:bodyPr>
          <a:lstStyle/>
          <a:p>
            <a:pPr lvl="0" fontAlgn="base">
              <a:lnSpc>
                <a:spcPct val="90000"/>
              </a:lnSpc>
              <a:spcBef>
                <a:spcPts val="1000"/>
              </a:spcBef>
              <a:buClr>
                <a:srgbClr val="EA1D76"/>
              </a:buClr>
            </a:pPr>
            <a:r>
              <a:rPr lang="pl-PL" sz="2400" b="1" dirty="0">
                <a:solidFill>
                  <a:schemeClr val="accent1"/>
                </a:solidFill>
              </a:rPr>
              <a:t>Crowdfunding oparty na nagrodach</a:t>
            </a:r>
            <a:r>
              <a:rPr lang="hr-HR" sz="2400" dirty="0"/>
              <a:t>: </a:t>
            </a:r>
            <a:r>
              <a:rPr lang="pl-PL" sz="2400" dirty="0"/>
              <a:t>osoby wpierające wpłacają niewielkie sumy w zamian za nagrodę.</a:t>
            </a:r>
            <a:endParaRPr lang="hr-HR" sz="2400" dirty="0"/>
          </a:p>
          <a:p>
            <a:pPr lvl="0" fontAlgn="base">
              <a:lnSpc>
                <a:spcPct val="90000"/>
              </a:lnSpc>
              <a:spcBef>
                <a:spcPts val="1000"/>
              </a:spcBef>
              <a:buClr>
                <a:srgbClr val="EA1D76"/>
              </a:buClr>
            </a:pPr>
            <a:r>
              <a:rPr lang="pl-PL" sz="2400" b="1" dirty="0">
                <a:solidFill>
                  <a:schemeClr val="accent1"/>
                </a:solidFill>
              </a:rPr>
              <a:t>Crowdfunding oparty na darowiźnie: </a:t>
            </a:r>
            <a:r>
              <a:rPr lang="pl-PL" sz="2400" dirty="0"/>
              <a:t>osoby wspierające wpłacają niewielkie sumy w zamian za wdzięczność i poczucie że wspierają coś istotnego.</a:t>
            </a:r>
            <a:endParaRPr lang="en-GB" sz="2400" dirty="0"/>
          </a:p>
          <a:p>
            <a:pPr lvl="0" fontAlgn="base">
              <a:lnSpc>
                <a:spcPct val="90000"/>
              </a:lnSpc>
              <a:spcBef>
                <a:spcPts val="1000"/>
              </a:spcBef>
              <a:buClr>
                <a:srgbClr val="EA1D76"/>
              </a:buClr>
            </a:pPr>
            <a:r>
              <a:rPr lang="pl-PL" sz="2400" b="1" dirty="0">
                <a:solidFill>
                  <a:schemeClr val="accent1"/>
                </a:solidFill>
              </a:rPr>
              <a:t>Crowdfunding za udziały</a:t>
            </a:r>
            <a:r>
              <a:rPr lang="hr-HR" sz="2400" dirty="0">
                <a:solidFill>
                  <a:schemeClr val="accent1"/>
                </a:solidFill>
              </a:rPr>
              <a:t>: </a:t>
            </a:r>
            <a:r>
              <a:rPr lang="pl-PL" sz="2400" dirty="0"/>
              <a:t>inwestorzy wpłacają większe sumy w zamian za niewielki udział w przedsięwzięciu.</a:t>
            </a:r>
            <a:endParaRPr lang="hr-HR" sz="2400" dirty="0"/>
          </a:p>
          <a:p>
            <a:pPr lvl="0" fontAlgn="base">
              <a:lnSpc>
                <a:spcPct val="90000"/>
              </a:lnSpc>
              <a:spcBef>
                <a:spcPts val="1000"/>
              </a:spcBef>
              <a:buClr>
                <a:srgbClr val="EA1D76"/>
              </a:buClr>
            </a:pPr>
            <a:r>
              <a:rPr lang="pl-PL" sz="2400" b="1" dirty="0">
                <a:solidFill>
                  <a:schemeClr val="accent1"/>
                </a:solidFill>
              </a:rPr>
              <a:t>Crowdfunding za dług</a:t>
            </a:r>
            <a:r>
              <a:rPr lang="hr-HR" sz="2400" dirty="0">
                <a:solidFill>
                  <a:schemeClr val="accent1"/>
                </a:solidFill>
              </a:rPr>
              <a:t>: </a:t>
            </a:r>
            <a:r>
              <a:rPr lang="en-GB" sz="2400" dirty="0">
                <a:solidFill>
                  <a:schemeClr val="accent1"/>
                </a:solidFill>
              </a:rPr>
              <a:t> </a:t>
            </a:r>
            <a:r>
              <a:rPr lang="pl-PL" sz="2400" dirty="0"/>
              <a:t>inwestorzy otrzymują z powrotem swoje pieniądze w formie stałych wypłat, razem z odsetkami. W praktyce jest to podobne do pożyczki w banku, tylko tutaj pożyczasz pieniądze od grupy inwestorów</a:t>
            </a:r>
            <a:r>
              <a:rPr lang="hr-HR" sz="2400" dirty="0"/>
              <a:t>; czasem nazywa się to pożyczką peer-to-peer.</a:t>
            </a:r>
          </a:p>
        </p:txBody>
      </p:sp>
      <p:sp>
        <p:nvSpPr>
          <p:cNvPr id="6" name="Rectangle 5">
            <a:extLst>
              <a:ext uri="{FF2B5EF4-FFF2-40B4-BE49-F238E27FC236}">
                <a16:creationId xmlns:a16="http://schemas.microsoft.com/office/drawing/2014/main" id="{3EF32644-1A2E-C942-B820-6D84CFF8FA20}"/>
              </a:ext>
            </a:extLst>
          </p:cNvPr>
          <p:cNvSpPr/>
          <p:nvPr/>
        </p:nvSpPr>
        <p:spPr>
          <a:xfrm>
            <a:off x="556471" y="495568"/>
            <a:ext cx="4944217" cy="954107"/>
          </a:xfrm>
          <a:prstGeom prst="rect">
            <a:avLst/>
          </a:prstGeom>
        </p:spPr>
        <p:txBody>
          <a:bodyPr wrap="square">
            <a:spAutoFit/>
          </a:bodyPr>
          <a:lstStyle/>
          <a:p>
            <a:r>
              <a:rPr lang="hr-HR" sz="2800" b="1" dirty="0">
                <a:solidFill>
                  <a:srgbClr val="FF0000"/>
                </a:solidFill>
              </a:rPr>
              <a:t>Istnieją 4  typy platfrm do crowdfundingu:</a:t>
            </a:r>
            <a:endParaRPr lang="en-US" sz="2800" b="1" dirty="0">
              <a:solidFill>
                <a:srgbClr val="FF0000"/>
              </a:solidFill>
            </a:endParaRPr>
          </a:p>
        </p:txBody>
      </p:sp>
      <p:pic>
        <p:nvPicPr>
          <p:cNvPr id="10" name="Picture 9">
            <a:extLst>
              <a:ext uri="{FF2B5EF4-FFF2-40B4-BE49-F238E27FC236}">
                <a16:creationId xmlns:a16="http://schemas.microsoft.com/office/drawing/2014/main" id="{72955A90-C280-2A41-8DD3-2A306E09DFE7}"/>
              </a:ext>
            </a:extLst>
          </p:cNvPr>
          <p:cNvPicPr>
            <a:picLocks noChangeAspect="1"/>
          </p:cNvPicPr>
          <p:nvPr/>
        </p:nvPicPr>
        <p:blipFill>
          <a:blip r:embed="rId3"/>
          <a:stretch>
            <a:fillRect/>
          </a:stretch>
        </p:blipFill>
        <p:spPr>
          <a:xfrm>
            <a:off x="9386888" y="3836870"/>
            <a:ext cx="1982788" cy="2195630"/>
          </a:xfrm>
          <a:prstGeom prst="rect">
            <a:avLst/>
          </a:prstGeom>
        </p:spPr>
      </p:pic>
    </p:spTree>
    <p:extLst>
      <p:ext uri="{BB962C8B-B14F-4D97-AF65-F5344CB8AC3E}">
        <p14:creationId xmlns:p14="http://schemas.microsoft.com/office/powerpoint/2010/main" val="4106178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27895" y="667968"/>
            <a:ext cx="6179515" cy="1018815"/>
          </a:xfrm>
        </p:spPr>
        <p:txBody>
          <a:bodyPr>
            <a:normAutofit fontScale="92500" lnSpcReduction="10000"/>
          </a:bodyPr>
          <a:lstStyle/>
          <a:p>
            <a:pPr algn="ctr"/>
            <a:r>
              <a:rPr lang="hr-HR" sz="3900" dirty="0"/>
              <a:t>CROWDFUNDING – Jak To Działa</a:t>
            </a:r>
            <a:endParaRPr lang="en-US" sz="3900" dirty="0"/>
          </a:p>
          <a:p>
            <a:pPr algn="just"/>
            <a:endParaRPr lang="en-US" dirty="0"/>
          </a:p>
        </p:txBody>
      </p:sp>
      <p:sp>
        <p:nvSpPr>
          <p:cNvPr id="3" name="Text Placeholder 2"/>
          <p:cNvSpPr>
            <a:spLocks noGrp="1"/>
          </p:cNvSpPr>
          <p:nvPr>
            <p:ph type="body" sz="quarter" idx="20"/>
          </p:nvPr>
        </p:nvSpPr>
        <p:spPr>
          <a:xfrm>
            <a:off x="658268" y="1823770"/>
            <a:ext cx="10846547" cy="4363860"/>
          </a:xfrm>
        </p:spPr>
        <p:txBody>
          <a:bodyPr/>
          <a:lstStyle/>
          <a:p>
            <a:pPr algn="just"/>
            <a:r>
              <a:rPr lang="pl-PL" b="1" dirty="0"/>
              <a:t>W typowym modelu crowdfunding biorą udział </a:t>
            </a:r>
            <a:r>
              <a:rPr lang="pl-PL" b="1" dirty="0">
                <a:solidFill>
                  <a:srgbClr val="FF0000"/>
                </a:solidFill>
              </a:rPr>
              <a:t>trzy</a:t>
            </a:r>
            <a:r>
              <a:rPr lang="pl-PL" b="1" dirty="0"/>
              <a:t> strony</a:t>
            </a:r>
            <a:r>
              <a:rPr lang="en-GB" b="1" dirty="0"/>
              <a:t>:</a:t>
            </a:r>
          </a:p>
          <a:p>
            <a:pPr marL="784225" lvl="1" indent="-512763" algn="l">
              <a:buClr>
                <a:srgbClr val="FDB614"/>
              </a:buClr>
              <a:buFont typeface="+mj-lt"/>
              <a:buAutoNum type="arabicPeriod"/>
              <a:tabLst>
                <a:tab pos="1252538" algn="l"/>
              </a:tabLst>
            </a:pPr>
            <a:r>
              <a:rPr lang="pl-PL" b="1" dirty="0">
                <a:solidFill>
                  <a:srgbClr val="FDB614"/>
                </a:solidFill>
              </a:rPr>
              <a:t>Osoba inicjująca projekt</a:t>
            </a:r>
            <a:r>
              <a:rPr lang="en-GB" dirty="0">
                <a:solidFill>
                  <a:srgbClr val="FDB614"/>
                </a:solidFill>
              </a:rPr>
              <a:t>: </a:t>
            </a:r>
            <a:r>
              <a:rPr lang="pl-PL" dirty="0"/>
              <a:t>wynalazca, artysta, przedsiębiorca, lub nowa firma, która chce zebrać fundusze.</a:t>
            </a:r>
            <a:endParaRPr lang="hr-HR" dirty="0"/>
          </a:p>
          <a:p>
            <a:pPr marL="784225" lvl="1" indent="-512763" algn="l">
              <a:buClr>
                <a:srgbClr val="FDB614"/>
              </a:buClr>
              <a:buFont typeface="+mj-lt"/>
              <a:buAutoNum type="arabicPeriod"/>
            </a:pPr>
            <a:r>
              <a:rPr lang="pl-PL" b="1" dirty="0">
                <a:solidFill>
                  <a:srgbClr val="FDB614"/>
                </a:solidFill>
              </a:rPr>
              <a:t>Platforma</a:t>
            </a:r>
            <a:r>
              <a:rPr lang="en-GB" dirty="0">
                <a:solidFill>
                  <a:srgbClr val="FDB614"/>
                </a:solidFill>
              </a:rPr>
              <a:t>: </a:t>
            </a:r>
            <a:r>
              <a:rPr lang="pl-PL" dirty="0"/>
              <a:t>jest to faktyczna przestrzeń, na której dochodzi do zbiórki </a:t>
            </a:r>
            <a:br>
              <a:rPr lang="pl-PL" dirty="0"/>
            </a:br>
            <a:r>
              <a:rPr lang="pl-PL" dirty="0"/>
              <a:t>i zaspokojenia potrzeb rynku, platformy to </a:t>
            </a:r>
            <a:r>
              <a:rPr lang="en-US" dirty="0"/>
              <a:t>Kickstarter, IndieGoGo </a:t>
            </a:r>
            <a:r>
              <a:rPr lang="pl-PL" dirty="0"/>
              <a:t>itd.</a:t>
            </a:r>
            <a:endParaRPr lang="hr-HR" dirty="0"/>
          </a:p>
          <a:p>
            <a:pPr marL="784225" lvl="1" indent="-512763" algn="l">
              <a:buClr>
                <a:srgbClr val="FDB614"/>
              </a:buClr>
              <a:buFont typeface="+mj-lt"/>
              <a:buAutoNum type="arabicPeriod"/>
            </a:pPr>
            <a:r>
              <a:rPr lang="pl-PL" b="1" dirty="0">
                <a:solidFill>
                  <a:srgbClr val="FDB614"/>
                </a:solidFill>
              </a:rPr>
              <a:t>Uczestnicy</a:t>
            </a:r>
            <a:r>
              <a:rPr lang="en-GB" dirty="0">
                <a:solidFill>
                  <a:srgbClr val="FDB614"/>
                </a:solidFill>
              </a:rPr>
              <a:t>: </a:t>
            </a:r>
            <a:r>
              <a:rPr lang="pl-PL" dirty="0"/>
              <a:t>konkretne osoby lub grupa osób, które przeznaczają pieniądze na konkretne cele.</a:t>
            </a:r>
            <a:endParaRPr lang="en-GB" dirty="0"/>
          </a:p>
          <a:p>
            <a:pPr marL="0" indent="0" algn="just">
              <a:buNone/>
            </a:pPr>
            <a:r>
              <a:rPr lang="pl-PL" b="1" i="1" dirty="0"/>
              <a:t>Osoba inicjująca dokonuje wyboru platformy, ustala poziom, do jakiego musi dojść zebrana kwota, następnie wyznacza przedział czasowy, w jakim musi być zebrana, następnie zachęca potencjalnych inwestorów do udziału za pośrednictwem rodziny, przyjaciół, własnych kontaktów, mediów społecznościowych.</a:t>
            </a:r>
            <a:endParaRPr lang="hr-HR" b="1" i="1" dirty="0"/>
          </a:p>
          <a:p>
            <a:pPr marL="0" indent="0" algn="just">
              <a:buNone/>
            </a:pPr>
            <a:r>
              <a:rPr lang="hr-HR" sz="1800" i="1" dirty="0"/>
              <a:t>	</a:t>
            </a:r>
            <a:r>
              <a:rPr lang="en-GB" sz="1800" i="1" dirty="0">
                <a:hlinkClick r:id="rId2"/>
              </a:rPr>
              <a:t>https://www.thesimpledollar.com/make-money/crowdfunding/</a:t>
            </a:r>
            <a:r>
              <a:rPr lang="hr-HR" sz="1800" i="1" dirty="0"/>
              <a:t> </a:t>
            </a:r>
            <a:endParaRPr lang="en-GB" sz="1800" i="1" dirty="0"/>
          </a:p>
          <a:p>
            <a:endParaRPr lang="en-US" dirty="0"/>
          </a:p>
        </p:txBody>
      </p:sp>
      <p:grpSp>
        <p:nvGrpSpPr>
          <p:cNvPr id="4" name="Google Shape;664;p39"/>
          <p:cNvGrpSpPr/>
          <p:nvPr/>
        </p:nvGrpSpPr>
        <p:grpSpPr>
          <a:xfrm>
            <a:off x="1265015" y="5886206"/>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1779680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5807" y="835018"/>
            <a:ext cx="6236146" cy="639989"/>
          </a:xfrm>
        </p:spPr>
        <p:txBody>
          <a:bodyPr>
            <a:normAutofit fontScale="77500" lnSpcReduction="20000"/>
          </a:bodyPr>
          <a:lstStyle/>
          <a:p>
            <a:r>
              <a:rPr lang="pl-PL" dirty="0"/>
              <a:t>Najlepsze strony do Crowdfundingu </a:t>
            </a:r>
            <a:r>
              <a:rPr lang="en-GB" dirty="0"/>
              <a:t>2020</a:t>
            </a:r>
          </a:p>
          <a:p>
            <a:endParaRPr lang="en-US" dirty="0"/>
          </a:p>
        </p:txBody>
      </p:sp>
      <p:sp>
        <p:nvSpPr>
          <p:cNvPr id="3" name="Text Placeholder 2"/>
          <p:cNvSpPr>
            <a:spLocks noGrp="1"/>
          </p:cNvSpPr>
          <p:nvPr>
            <p:ph type="body" sz="quarter" idx="20"/>
          </p:nvPr>
        </p:nvSpPr>
        <p:spPr>
          <a:xfrm>
            <a:off x="415013" y="1800660"/>
            <a:ext cx="6627471" cy="4169140"/>
          </a:xfrm>
        </p:spPr>
        <p:txBody>
          <a:bodyPr/>
          <a:lstStyle/>
          <a:p>
            <a:r>
              <a:rPr lang="en-GB" sz="2300" b="1" dirty="0">
                <a:solidFill>
                  <a:srgbClr val="DA2128"/>
                </a:solidFill>
              </a:rPr>
              <a:t>Kickstarter</a:t>
            </a:r>
            <a:r>
              <a:rPr lang="en-GB" sz="2300" dirty="0"/>
              <a:t> </a:t>
            </a:r>
            <a:r>
              <a:rPr lang="pl-PL" sz="2300" dirty="0"/>
              <a:t>to portal, który pomaga przedsiębiorcom z branży technologicznej </a:t>
            </a:r>
            <a:br>
              <a:rPr lang="pl-PL" sz="2300" dirty="0"/>
            </a:br>
            <a:r>
              <a:rPr lang="pl-PL" sz="2300" dirty="0"/>
              <a:t>i kreatywnej zebrać fundusze, zanim będą </a:t>
            </a:r>
            <a:br>
              <a:rPr lang="pl-PL" sz="2300" dirty="0"/>
            </a:br>
            <a:r>
              <a:rPr lang="pl-PL" sz="2300" dirty="0"/>
              <a:t>musieli zabiegać o pożyczkę lub zdać się na kapitał wysokiego ryzyka.</a:t>
            </a:r>
          </a:p>
          <a:p>
            <a:r>
              <a:rPr lang="hr-HR" sz="2300" dirty="0"/>
              <a:t>Link: </a:t>
            </a:r>
            <a:r>
              <a:rPr lang="en-GB" sz="2300" dirty="0">
                <a:hlinkClick r:id="rId2"/>
              </a:rPr>
              <a:t>https://www.kickstarter.com/</a:t>
            </a:r>
            <a:endParaRPr lang="en-GB" sz="1600" dirty="0"/>
          </a:p>
          <a:p>
            <a:r>
              <a:rPr lang="en-GB" b="1" dirty="0">
                <a:solidFill>
                  <a:srgbClr val="DA2128"/>
                </a:solidFill>
              </a:rPr>
              <a:t>Indiegogo</a:t>
            </a:r>
            <a:r>
              <a:rPr lang="en-GB" dirty="0">
                <a:solidFill>
                  <a:srgbClr val="DA2128"/>
                </a:solidFill>
              </a:rPr>
              <a:t> </a:t>
            </a:r>
            <a:r>
              <a:rPr lang="pl-PL" sz="2300" dirty="0"/>
              <a:t>użytkownicy tworzą zbiórki na rzecz innowacji w technologii, prac kreatywnych, czy projektów społecznych. Jest to platforma podobna do Kickstartera, ale w odróżnieniu od tego pierwszego, ich model działania nie opiera się wyłącznie na podejściu: wszystko albo nic.</a:t>
            </a:r>
            <a:br>
              <a:rPr lang="pl-PL" sz="2300" dirty="0"/>
            </a:br>
            <a:r>
              <a:rPr lang="hr-HR" sz="2300" dirty="0"/>
              <a:t>Link: </a:t>
            </a:r>
            <a:r>
              <a:rPr lang="en-GB" sz="2300" dirty="0">
                <a:solidFill>
                  <a:srgbClr val="1268B3"/>
                </a:solidFill>
                <a:hlinkClick r:id="rId3"/>
              </a:rPr>
              <a:t>https://www.indiegogo.com/</a:t>
            </a:r>
            <a:r>
              <a:rPr lang="hr-HR" sz="2300" dirty="0">
                <a:solidFill>
                  <a:srgbClr val="1268B3"/>
                </a:solidFill>
              </a:rPr>
              <a:t> </a:t>
            </a:r>
            <a:endParaRPr lang="en-GB" sz="2300" dirty="0">
              <a:solidFill>
                <a:srgbClr val="1268B3"/>
              </a:solidFill>
            </a:endParaRPr>
          </a:p>
          <a:p>
            <a:pPr marL="0" indent="0">
              <a:buNone/>
            </a:pP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45523">
            <a:off x="7476510" y="2033630"/>
            <a:ext cx="4105496" cy="3789544"/>
          </a:xfrm>
          <a:prstGeom prst="rect">
            <a:avLst/>
          </a:prstGeom>
          <a:solidFill>
            <a:srgbClr val="FFFFFF">
              <a:shade val="85000"/>
            </a:srgbClr>
          </a:solidFill>
          <a:ln w="190500" cap="rnd">
            <a:solidFill>
              <a:srgbClr val="1268B3"/>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121472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583186" y="1026006"/>
            <a:ext cx="6618744" cy="4188932"/>
          </a:xfrm>
          <a:prstGeom prst="rect">
            <a:avLst/>
          </a:prstGeom>
          <a:ln>
            <a:noFill/>
          </a:ln>
          <a:effectLst/>
        </p:spPr>
      </p:pic>
      <p:sp>
        <p:nvSpPr>
          <p:cNvPr id="20" name="Rectangle 19">
            <a:extLst>
              <a:ext uri="{FF2B5EF4-FFF2-40B4-BE49-F238E27FC236}">
                <a16:creationId xmlns:a16="http://schemas.microsoft.com/office/drawing/2014/main" id="{901C4F1A-BDBC-594F-8A94-F75475E8BF0B}"/>
              </a:ext>
            </a:extLst>
          </p:cNvPr>
          <p:cNvSpPr/>
          <p:nvPr/>
        </p:nvSpPr>
        <p:spPr>
          <a:xfrm>
            <a:off x="3699761" y="6047378"/>
            <a:ext cx="3006079" cy="369332"/>
          </a:xfrm>
          <a:prstGeom prst="rect">
            <a:avLst/>
          </a:prstGeom>
        </p:spPr>
        <p:txBody>
          <a:bodyPr wrap="none">
            <a:spAutoFit/>
          </a:bodyPr>
          <a:lstStyle/>
          <a:p>
            <a:r>
              <a:rPr lang="en-US" i="1" dirty="0">
                <a:solidFill>
                  <a:srgbClr val="1268B3"/>
                </a:solidFill>
              </a:rPr>
              <a:t>https://www.indiegogo.com/</a:t>
            </a:r>
          </a:p>
        </p:txBody>
      </p:sp>
      <p:grpSp>
        <p:nvGrpSpPr>
          <p:cNvPr id="21" name="Google Shape;664;p39">
            <a:extLst>
              <a:ext uri="{FF2B5EF4-FFF2-40B4-BE49-F238E27FC236}">
                <a16:creationId xmlns:a16="http://schemas.microsoft.com/office/drawing/2014/main" id="{4705ADC6-23D0-BC49-9FFE-3DDAA4BC2E96}"/>
              </a:ext>
            </a:extLst>
          </p:cNvPr>
          <p:cNvGrpSpPr/>
          <p:nvPr/>
        </p:nvGrpSpPr>
        <p:grpSpPr>
          <a:xfrm>
            <a:off x="3292855" y="6049626"/>
            <a:ext cx="393060" cy="393060"/>
            <a:chOff x="5941025" y="3634400"/>
            <a:chExt cx="467650" cy="467650"/>
          </a:xfrm>
        </p:grpSpPr>
        <p:sp>
          <p:nvSpPr>
            <p:cNvPr id="22" name="Google Shape;665;p39">
              <a:extLst>
                <a:ext uri="{FF2B5EF4-FFF2-40B4-BE49-F238E27FC236}">
                  <a16:creationId xmlns:a16="http://schemas.microsoft.com/office/drawing/2014/main" id="{4E3D5B91-26BC-AB49-BFE9-7AD41BAC09F3}"/>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6;p39">
              <a:extLst>
                <a:ext uri="{FF2B5EF4-FFF2-40B4-BE49-F238E27FC236}">
                  <a16:creationId xmlns:a16="http://schemas.microsoft.com/office/drawing/2014/main" id="{96B32FD2-4300-A643-818B-66BCECC99D3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39">
              <a:extLst>
                <a:ext uri="{FF2B5EF4-FFF2-40B4-BE49-F238E27FC236}">
                  <a16:creationId xmlns:a16="http://schemas.microsoft.com/office/drawing/2014/main" id="{0D56B75E-8345-2045-BA2E-759CD358F24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8;p39">
              <a:extLst>
                <a:ext uri="{FF2B5EF4-FFF2-40B4-BE49-F238E27FC236}">
                  <a16:creationId xmlns:a16="http://schemas.microsoft.com/office/drawing/2014/main" id="{246C2BA0-9A71-B747-B1B4-FA9589C1348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39">
              <a:extLst>
                <a:ext uri="{FF2B5EF4-FFF2-40B4-BE49-F238E27FC236}">
                  <a16:creationId xmlns:a16="http://schemas.microsoft.com/office/drawing/2014/main" id="{A61D876C-0639-B84D-B932-A4E96C0779C0}"/>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70;p39">
              <a:extLst>
                <a:ext uri="{FF2B5EF4-FFF2-40B4-BE49-F238E27FC236}">
                  <a16:creationId xmlns:a16="http://schemas.microsoft.com/office/drawing/2014/main" id="{844F028B-42DD-F640-BB2F-7426E7886BB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8" name="Picture 27">
            <a:extLst>
              <a:ext uri="{FF2B5EF4-FFF2-40B4-BE49-F238E27FC236}">
                <a16:creationId xmlns:a16="http://schemas.microsoft.com/office/drawing/2014/main" id="{000FA143-7BBB-9E49-9C22-30F23ABCC0B8}"/>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132979" y="534393"/>
            <a:ext cx="9451966" cy="5748472"/>
          </a:xfrm>
          <a:prstGeom prst="rect">
            <a:avLst/>
          </a:prstGeom>
        </p:spPr>
      </p:pic>
    </p:spTree>
    <p:extLst>
      <p:ext uri="{BB962C8B-B14F-4D97-AF65-F5344CB8AC3E}">
        <p14:creationId xmlns:p14="http://schemas.microsoft.com/office/powerpoint/2010/main" val="3418851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31468" y="809346"/>
            <a:ext cx="6321148" cy="655545"/>
          </a:xfrm>
        </p:spPr>
        <p:txBody>
          <a:bodyPr>
            <a:normAutofit/>
          </a:bodyPr>
          <a:lstStyle/>
          <a:p>
            <a:r>
              <a:rPr lang="pl-PL" sz="2800" dirty="0"/>
              <a:t>Najlepsze strony do Crowdfundingu </a:t>
            </a:r>
            <a:r>
              <a:rPr lang="en-GB" sz="2800" dirty="0"/>
              <a:t>2020</a:t>
            </a:r>
          </a:p>
        </p:txBody>
      </p:sp>
      <p:sp>
        <p:nvSpPr>
          <p:cNvPr id="3" name="Text Placeholder 2"/>
          <p:cNvSpPr>
            <a:spLocks noGrp="1"/>
          </p:cNvSpPr>
          <p:nvPr>
            <p:ph type="body" sz="quarter" idx="20"/>
          </p:nvPr>
        </p:nvSpPr>
        <p:spPr>
          <a:xfrm>
            <a:off x="375008" y="1726393"/>
            <a:ext cx="11351771" cy="4604084"/>
          </a:xfrm>
        </p:spPr>
        <p:txBody>
          <a:bodyPr/>
          <a:lstStyle/>
          <a:p>
            <a:r>
              <a:rPr lang="hr-HR" sz="2300" b="1" dirty="0">
                <a:solidFill>
                  <a:srgbClr val="DA2128"/>
                </a:solidFill>
              </a:rPr>
              <a:t>Causes</a:t>
            </a:r>
            <a:r>
              <a:rPr lang="hr-HR" sz="2300" dirty="0">
                <a:solidFill>
                  <a:srgbClr val="DA2128"/>
                </a:solidFill>
              </a:rPr>
              <a:t> </a:t>
            </a:r>
            <a:r>
              <a:rPr lang="pl-PL" sz="2300" dirty="0"/>
              <a:t>to jedna z największych na świecie platform do prowadzenia kampanii o tematyce </a:t>
            </a:r>
            <a:r>
              <a:rPr lang="pl-PL" sz="2300" b="1" dirty="0"/>
              <a:t>społecznej</a:t>
            </a:r>
            <a:r>
              <a:rPr lang="pl-PL" sz="2300" dirty="0"/>
              <a:t>, </a:t>
            </a:r>
            <a:r>
              <a:rPr lang="pl-PL" sz="2300" b="1" dirty="0"/>
              <a:t>politycznej</a:t>
            </a:r>
            <a:r>
              <a:rPr lang="pl-PL" sz="2300" dirty="0"/>
              <a:t> i </a:t>
            </a:r>
            <a:r>
              <a:rPr lang="pl-PL" sz="2300" b="1" dirty="0"/>
              <a:t>socjalnej</a:t>
            </a:r>
            <a:r>
              <a:rPr lang="pl-PL" sz="2300" dirty="0"/>
              <a:t>. Platforma sama siebie określa jako </a:t>
            </a:r>
            <a:r>
              <a:rPr lang="pl-PL" sz="2300" b="1" dirty="0"/>
              <a:t>portal społecznościowy zrzeszający ludzi, którzy chcą coś zmienić w otaczającej ich rzeczywistości.</a:t>
            </a:r>
            <a:r>
              <a:rPr lang="en-GB" sz="2300" b="1" dirty="0"/>
              <a:t> </a:t>
            </a:r>
            <a:r>
              <a:rPr lang="pl-PL" sz="2300" dirty="0"/>
              <a:t>Strona chwali się liczbą 186 milionów użytkowników w 156 krajach</a:t>
            </a:r>
            <a:r>
              <a:rPr lang="en-GB" sz="2300" dirty="0"/>
              <a:t>. </a:t>
            </a:r>
            <a:r>
              <a:rPr lang="pl-PL" sz="2300" dirty="0"/>
              <a:t>Strona jest najlepsza dla działaczy </a:t>
            </a:r>
            <a:r>
              <a:rPr lang="pl-PL" sz="2300" b="1" dirty="0"/>
              <a:t>non-profit,</a:t>
            </a:r>
            <a:r>
              <a:rPr lang="pl-PL" sz="2300" dirty="0"/>
              <a:t> którzy chcą stworzyć społeczność darczyńców bez potrzeby wydawania pieniędzy na pracę w sieci. Dzięki reklamom</a:t>
            </a:r>
            <a:r>
              <a:rPr lang="en-GB" sz="2300" dirty="0"/>
              <a:t>, </a:t>
            </a:r>
            <a:r>
              <a:rPr lang="pl-PL" sz="2300" dirty="0"/>
              <a:t>strona </a:t>
            </a:r>
            <a:r>
              <a:rPr lang="en-GB" sz="2300" dirty="0"/>
              <a:t>Causes </a:t>
            </a:r>
            <a:r>
              <a:rPr lang="pl-PL" sz="2300" dirty="0"/>
              <a:t>jest darmowa dla użytkowników</a:t>
            </a:r>
            <a:r>
              <a:rPr lang="en-GB" sz="2300" dirty="0"/>
              <a:t>.</a:t>
            </a:r>
            <a:r>
              <a:rPr lang="hr-HR" sz="2300" dirty="0"/>
              <a:t> Link: </a:t>
            </a:r>
            <a:r>
              <a:rPr lang="hr-HR" sz="2300" dirty="0">
                <a:hlinkClick r:id="rId2"/>
              </a:rPr>
              <a:t>https://www.causes.com/</a:t>
            </a:r>
            <a:r>
              <a:rPr lang="hr-HR" sz="2300" dirty="0"/>
              <a:t> </a:t>
            </a:r>
          </a:p>
          <a:p>
            <a:r>
              <a:rPr lang="hr-HR" sz="2300" b="1" dirty="0">
                <a:solidFill>
                  <a:srgbClr val="DA2128"/>
                </a:solidFill>
              </a:rPr>
              <a:t>Patreon</a:t>
            </a:r>
            <a:r>
              <a:rPr lang="hr-HR" sz="2300" dirty="0"/>
              <a:t> </a:t>
            </a:r>
            <a:r>
              <a:rPr lang="pl-PL" sz="2300" dirty="0"/>
              <a:t>jest popularna wśród </a:t>
            </a:r>
            <a:r>
              <a:rPr lang="pl-PL" sz="2300" b="1" dirty="0"/>
              <a:t>osobowości internetowych </a:t>
            </a:r>
            <a:r>
              <a:rPr lang="pl-PL" sz="2300" dirty="0"/>
              <a:t>takich jak </a:t>
            </a:r>
            <a:r>
              <a:rPr lang="pl-PL" sz="2300" b="1" dirty="0"/>
              <a:t>Youtuberzy</a:t>
            </a:r>
            <a:r>
              <a:rPr lang="pl-PL" sz="2300" dirty="0"/>
              <a:t>, </a:t>
            </a:r>
            <a:r>
              <a:rPr lang="pl-PL" sz="2300" b="1" dirty="0"/>
              <a:t>twórcy podcastów</a:t>
            </a:r>
            <a:r>
              <a:rPr lang="pl-PL" sz="2300" dirty="0"/>
              <a:t>, czy </a:t>
            </a:r>
            <a:r>
              <a:rPr lang="pl-PL" sz="2300" b="1" dirty="0"/>
              <a:t>blogerzy</a:t>
            </a:r>
            <a:r>
              <a:rPr lang="en-GB" sz="2300" dirty="0"/>
              <a:t>. </a:t>
            </a:r>
            <a:r>
              <a:rPr lang="pl-PL" sz="2300" dirty="0"/>
              <a:t>W przeciwieństwie do poprzedniego modelu jednorazowych dotacji, ta strona ma system zapisów, w którym uczestnicy co miesiąc wpłacają określoną sumę na konto twórcy. Strona pozwala na tworzenie więzi ze społecznością, pozwala też twórcom wydawać materiał specjalnie dla członków </a:t>
            </a:r>
            <a:r>
              <a:rPr lang="pl-PL" sz="2300" dirty="0" err="1"/>
              <a:t>Patreonu</a:t>
            </a:r>
            <a:r>
              <a:rPr lang="pl-PL" sz="2300" dirty="0"/>
              <a:t>, aby okazać im wdzięczność</a:t>
            </a:r>
            <a:r>
              <a:rPr lang="en-GB" sz="2300" dirty="0"/>
              <a:t>. </a:t>
            </a:r>
            <a:r>
              <a:rPr lang="hr-HR" sz="2300" dirty="0"/>
              <a:t>Link: </a:t>
            </a:r>
            <a:r>
              <a:rPr lang="hr-HR" sz="2300" dirty="0">
                <a:hlinkClick r:id="rId3"/>
              </a:rPr>
              <a:t>https://www.patreon.com/</a:t>
            </a:r>
            <a:r>
              <a:rPr lang="hr-HR" sz="2300" dirty="0"/>
              <a:t> </a:t>
            </a:r>
          </a:p>
          <a:p>
            <a:endParaRPr lang="en-US" dirty="0"/>
          </a:p>
        </p:txBody>
      </p:sp>
    </p:spTree>
    <p:extLst>
      <p:ext uri="{BB962C8B-B14F-4D97-AF65-F5344CB8AC3E}">
        <p14:creationId xmlns:p14="http://schemas.microsoft.com/office/powerpoint/2010/main" val="2815678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658268" y="1723930"/>
            <a:ext cx="11020385" cy="4569491"/>
          </a:xfrm>
        </p:spPr>
        <p:txBody>
          <a:bodyPr/>
          <a:lstStyle/>
          <a:p>
            <a:r>
              <a:rPr lang="en-GB" sz="2300" b="1" dirty="0">
                <a:solidFill>
                  <a:srgbClr val="DA2128"/>
                </a:solidFill>
              </a:rPr>
              <a:t>GoFundMe</a:t>
            </a:r>
            <a:r>
              <a:rPr lang="hr-HR" sz="2300" dirty="0"/>
              <a:t> </a:t>
            </a:r>
            <a:r>
              <a:rPr lang="pl-PL" sz="2300" dirty="0"/>
              <a:t>ta platforma pobiera 2,9% opłaty manipulacyjnej, a do tego 30 centów od każdej dotacji</a:t>
            </a:r>
            <a:r>
              <a:rPr lang="en-GB" sz="2300" dirty="0"/>
              <a:t>. </a:t>
            </a:r>
            <a:r>
              <a:rPr lang="pl-PL" sz="2300" dirty="0"/>
              <a:t>Platforma nie wyznaje polityki wszystko, albo nic, zbierający może więc zatrzymać kapitał jaki już zebrał, bez osiągania wyznaczonej sumy. Dodatkowo osoby znajdujące się na terenie Stanów Zjednoczonych nie płacą nic za datki</a:t>
            </a:r>
            <a:r>
              <a:rPr lang="hr-HR" sz="2300" dirty="0"/>
              <a:t>. </a:t>
            </a:r>
            <a:br>
              <a:rPr lang="hr-HR" sz="2300" dirty="0"/>
            </a:br>
            <a:r>
              <a:rPr lang="hr-HR" sz="2300" dirty="0"/>
              <a:t>Link: </a:t>
            </a:r>
            <a:r>
              <a:rPr lang="hr-HR" sz="2300" dirty="0">
                <a:hlinkClick r:id="rId2"/>
              </a:rPr>
              <a:t>https://www.gofundme.com/</a:t>
            </a:r>
            <a:r>
              <a:rPr lang="hr-HR" sz="2300" dirty="0"/>
              <a:t> </a:t>
            </a:r>
          </a:p>
          <a:p>
            <a:r>
              <a:rPr lang="pl-PL" sz="2300" dirty="0"/>
              <a:t>Jeśli chcesz stworzyć markę konsumencką, warto zapoznać się z </a:t>
            </a:r>
            <a:r>
              <a:rPr lang="pl-PL" sz="2300" dirty="0">
                <a:solidFill>
                  <a:srgbClr val="FF0000"/>
                </a:solidFill>
              </a:rPr>
              <a:t>CircleUp</a:t>
            </a:r>
            <a:r>
              <a:rPr lang="pl-PL" sz="2300" dirty="0"/>
              <a:t>, która pomogła w zebraniu 260 milionów dolarów dla 196 startupów.</a:t>
            </a:r>
            <a:r>
              <a:rPr lang="en-GB" sz="2300" dirty="0"/>
              <a:t> </a:t>
            </a:r>
            <a:r>
              <a:rPr lang="pl-PL" sz="2300" dirty="0"/>
              <a:t>Oferuje ona zarówno kapitał własny, jak i finasowanie z kredytów</a:t>
            </a:r>
            <a:r>
              <a:rPr lang="en-GB" sz="2300" dirty="0"/>
              <a:t>. </a:t>
            </a:r>
            <a:r>
              <a:rPr lang="pl-PL" sz="2300" dirty="0"/>
              <a:t>Oferuje platformę, na której możesz współpracować z ekspertami, sprzedawcami i przedsiębiorcami</a:t>
            </a:r>
            <a:r>
              <a:rPr lang="en-GB" sz="2300" dirty="0"/>
              <a:t>. </a:t>
            </a:r>
            <a:r>
              <a:rPr lang="pl-PL" sz="2300" dirty="0"/>
              <a:t>Oferuje też kontakt ze sprawdzonymi inwestorami, których wartość netto wynosi przynajmniej </a:t>
            </a:r>
            <a:br>
              <a:rPr lang="pl-PL" sz="2300" dirty="0"/>
            </a:br>
            <a:r>
              <a:rPr lang="pl-PL" sz="2300" dirty="0"/>
              <a:t>1 milion dolarów, natomiast ich przychody to co najmniej 200,000$. </a:t>
            </a:r>
            <a:r>
              <a:rPr lang="hr-HR" sz="2300" dirty="0"/>
              <a:t>Link: </a:t>
            </a:r>
            <a:r>
              <a:rPr lang="hr-HR" sz="2300" dirty="0">
                <a:hlinkClick r:id="rId3"/>
              </a:rPr>
              <a:t>https://circleup.com/</a:t>
            </a:r>
            <a:r>
              <a:rPr lang="hr-HR" sz="2300" dirty="0"/>
              <a:t> </a:t>
            </a:r>
          </a:p>
          <a:p>
            <a:pPr algn="just"/>
            <a:r>
              <a:rPr lang="en-GB" sz="2300" b="1" dirty="0">
                <a:solidFill>
                  <a:srgbClr val="DA2128"/>
                </a:solidFill>
              </a:rPr>
              <a:t>Lending Club </a:t>
            </a:r>
            <a:r>
              <a:rPr lang="pl-PL" sz="2300" dirty="0"/>
              <a:t>to strona do crowdfundingu, która oferuje do </a:t>
            </a:r>
            <a:r>
              <a:rPr lang="en-GB" sz="2300" dirty="0"/>
              <a:t>40,000</a:t>
            </a:r>
            <a:r>
              <a:rPr lang="pl-PL" sz="2300" dirty="0"/>
              <a:t> dolarów na pożyczki osobiste</a:t>
            </a:r>
            <a:r>
              <a:rPr lang="en-GB" sz="2300" dirty="0"/>
              <a:t> </a:t>
            </a:r>
            <a:r>
              <a:rPr lang="pl-PL" sz="2300" dirty="0"/>
              <a:t>i do 300,000 na pożyczki biznesowe</a:t>
            </a:r>
            <a:r>
              <a:rPr lang="en-GB" sz="2300" dirty="0"/>
              <a:t>. </a:t>
            </a:r>
            <a:r>
              <a:rPr lang="hr-HR" sz="2300" dirty="0"/>
              <a:t>Link: </a:t>
            </a:r>
            <a:r>
              <a:rPr lang="hr-HR" sz="2300" dirty="0">
                <a:hlinkClick r:id="rId4"/>
              </a:rPr>
              <a:t>https://www.lendingclub.com/</a:t>
            </a:r>
            <a:r>
              <a:rPr lang="hr-HR" sz="2300" dirty="0"/>
              <a:t> </a:t>
            </a:r>
            <a:endParaRPr lang="en-US" sz="2300" dirty="0"/>
          </a:p>
        </p:txBody>
      </p:sp>
      <p:sp>
        <p:nvSpPr>
          <p:cNvPr id="4" name="Text Placeholder 1"/>
          <p:cNvSpPr>
            <a:spLocks noGrp="1"/>
          </p:cNvSpPr>
          <p:nvPr>
            <p:ph type="body" sz="quarter" idx="10"/>
          </p:nvPr>
        </p:nvSpPr>
        <p:spPr>
          <a:xfrm rot="285998">
            <a:off x="21256" y="838718"/>
            <a:ext cx="6274868" cy="772763"/>
          </a:xfrm>
        </p:spPr>
        <p:txBody>
          <a:bodyPr>
            <a:noAutofit/>
          </a:bodyPr>
          <a:lstStyle/>
          <a:p>
            <a:r>
              <a:rPr lang="pl-PL" sz="2800" dirty="0"/>
              <a:t>Najlepsze strony do Crowdfundingu </a:t>
            </a:r>
            <a:r>
              <a:rPr lang="en-GB" sz="2800" dirty="0"/>
              <a:t>2020</a:t>
            </a:r>
          </a:p>
        </p:txBody>
      </p:sp>
    </p:spTree>
    <p:extLst>
      <p:ext uri="{BB962C8B-B14F-4D97-AF65-F5344CB8AC3E}">
        <p14:creationId xmlns:p14="http://schemas.microsoft.com/office/powerpoint/2010/main" val="356261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hr-HR" sz="2800" b="1" dirty="0"/>
              <a:t>M4 – Omówienie Pedagogiczne</a:t>
            </a:r>
            <a:endParaRPr lang="en-US" sz="2800" b="1" dirty="0"/>
          </a:p>
        </p:txBody>
      </p:sp>
      <p:sp>
        <p:nvSpPr>
          <p:cNvPr id="3" name="Text Placeholder 2"/>
          <p:cNvSpPr>
            <a:spLocks noGrp="1"/>
          </p:cNvSpPr>
          <p:nvPr>
            <p:ph type="body" sz="quarter" idx="20"/>
          </p:nvPr>
        </p:nvSpPr>
        <p:spPr>
          <a:xfrm>
            <a:off x="503583" y="2034342"/>
            <a:ext cx="8271337" cy="4169140"/>
          </a:xfrm>
        </p:spPr>
        <p:txBody>
          <a:bodyPr/>
          <a:lstStyle/>
          <a:p>
            <a:pPr marL="0" indent="0">
              <a:buNone/>
            </a:pPr>
            <a:r>
              <a:rPr lang="pl-PL" sz="2800" dirty="0"/>
              <a:t>Choć wiele biznesów można otworzyć na ograniczonym budżecie, to rozpoczęcie działalności bez żadnych środków jest niemal niemożliwe.</a:t>
            </a:r>
            <a:endParaRPr lang="en-US" sz="2800" dirty="0"/>
          </a:p>
          <a:p>
            <a:pPr marL="0" indent="0">
              <a:buNone/>
            </a:pPr>
            <a:r>
              <a:rPr lang="pl-PL" sz="2800" dirty="0"/>
              <a:t>W tym module dowiesz się, </a:t>
            </a:r>
            <a:r>
              <a:rPr lang="pl-PL" sz="2800" dirty="0">
                <a:solidFill>
                  <a:srgbClr val="FF0000"/>
                </a:solidFill>
              </a:rPr>
              <a:t>jakie</a:t>
            </a:r>
            <a:r>
              <a:rPr lang="pl-PL" sz="2800" dirty="0"/>
              <a:t> </a:t>
            </a:r>
            <a:r>
              <a:rPr lang="pl-PL" sz="2800" dirty="0">
                <a:solidFill>
                  <a:srgbClr val="FF0000"/>
                </a:solidFill>
              </a:rPr>
              <a:t>fundusze i zasoby </a:t>
            </a:r>
            <a:r>
              <a:rPr lang="pl-PL" sz="2800" dirty="0">
                <a:solidFill>
                  <a:schemeClr val="tx1">
                    <a:lumMod val="75000"/>
                    <a:lumOff val="25000"/>
                  </a:schemeClr>
                </a:solidFill>
              </a:rPr>
              <a:t>są potrzebne do stworzenia własnego biznesu, a także jak zebrać takie fundusze.</a:t>
            </a:r>
            <a:endParaRPr lang="en-US" sz="2800" dirty="0">
              <a:solidFill>
                <a:schemeClr val="tx1">
                  <a:lumMod val="75000"/>
                  <a:lumOff val="25000"/>
                </a:schemeClr>
              </a:solidFill>
            </a:endParaRPr>
          </a:p>
          <a:p>
            <a:pPr marL="0" indent="0">
              <a:buNone/>
            </a:pPr>
            <a:r>
              <a:rPr lang="pl-PL" sz="2800" dirty="0"/>
              <a:t>Oprócz samych finansów, przyjrzymy się również tematowi </a:t>
            </a:r>
            <a:r>
              <a:rPr lang="pl-PL" sz="2800" dirty="0">
                <a:solidFill>
                  <a:srgbClr val="FF0000"/>
                </a:solidFill>
              </a:rPr>
              <a:t>WI (Własności Intelektualnej) </a:t>
            </a:r>
            <a:r>
              <a:rPr lang="pl-PL" sz="2800" dirty="0"/>
              <a:t>i temu, jaki wpływ ma na branżę, która korzysta z popularnych marek, tematyki i gatunków.</a:t>
            </a:r>
            <a:endParaRPr lang="en-US" sz="2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Tree>
    <p:extLst>
      <p:ext uri="{BB962C8B-B14F-4D97-AF65-F5344CB8AC3E}">
        <p14:creationId xmlns:p14="http://schemas.microsoft.com/office/powerpoint/2010/main" val="4100604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9455F0A3-DAA4-EF45-90E2-55697972AAC9}"/>
              </a:ext>
            </a:extLst>
          </p:cNvPr>
          <p:cNvSpPr>
            <a:spLocks noGrp="1"/>
          </p:cNvSpPr>
          <p:nvPr>
            <p:ph type="body" sz="quarter" idx="20"/>
          </p:nvPr>
        </p:nvSpPr>
        <p:spPr>
          <a:xfrm>
            <a:off x="703619" y="1915233"/>
            <a:ext cx="4425593" cy="4679578"/>
          </a:xfrm>
        </p:spPr>
        <p:txBody>
          <a:bodyPr/>
          <a:lstStyle/>
          <a:p>
            <a:r>
              <a:rPr lang="en-GB" b="1" dirty="0" err="1">
                <a:solidFill>
                  <a:srgbClr val="1268B3"/>
                </a:solidFill>
              </a:rPr>
              <a:t>Crowdfunding.h</a:t>
            </a:r>
            <a:r>
              <a:rPr lang="hr-HR" b="1" dirty="0">
                <a:solidFill>
                  <a:srgbClr val="1268B3"/>
                </a:solidFill>
              </a:rPr>
              <a:t>r </a:t>
            </a:r>
            <a:r>
              <a:rPr lang="hr-HR" b="1" dirty="0"/>
              <a:t>– </a:t>
            </a:r>
            <a:r>
              <a:rPr lang="pl-PL" dirty="0"/>
              <a:t>blog internetowy, na którym znajdziesz informacje o działaniach crowdfundingu na Chorwacji i na świecie</a:t>
            </a:r>
            <a:r>
              <a:rPr lang="en-GB" dirty="0"/>
              <a:t>.</a:t>
            </a:r>
            <a:r>
              <a:rPr lang="pl-PL" dirty="0"/>
              <a:t> Śledzi lokalne projekty crowdfundingu, tworzenie wspólnot i pomaga w tworzeniu własnych przedsięwzięć.</a:t>
            </a:r>
          </a:p>
          <a:p>
            <a:endParaRPr lang="pl-PL" dirty="0"/>
          </a:p>
          <a:p>
            <a:r>
              <a:rPr lang="hr-HR" sz="2400" i="1" dirty="0">
                <a:hlinkClick r:id="rId2"/>
              </a:rPr>
              <a:t>http://www.crowdfunding.hr/</a:t>
            </a:r>
            <a:endParaRPr lang="hr-HR" dirty="0"/>
          </a:p>
        </p:txBody>
      </p:sp>
      <p:sp>
        <p:nvSpPr>
          <p:cNvPr id="14" name="Rectangle 13">
            <a:extLst>
              <a:ext uri="{FF2B5EF4-FFF2-40B4-BE49-F238E27FC236}">
                <a16:creationId xmlns:a16="http://schemas.microsoft.com/office/drawing/2014/main" id="{7D7C1F27-0494-F44B-BD11-92FBCA1C1D51}"/>
              </a:ext>
            </a:extLst>
          </p:cNvPr>
          <p:cNvSpPr/>
          <p:nvPr/>
        </p:nvSpPr>
        <p:spPr>
          <a:xfrm rot="285998">
            <a:off x="-515565" y="594847"/>
            <a:ext cx="584713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
            <a:extLst>
              <a:ext uri="{FF2B5EF4-FFF2-40B4-BE49-F238E27FC236}">
                <a16:creationId xmlns:a16="http://schemas.microsoft.com/office/drawing/2014/main" id="{C21DF8F6-E5E1-5841-9EAD-C3C5D6CAF807}"/>
              </a:ext>
            </a:extLst>
          </p:cNvPr>
          <p:cNvSpPr>
            <a:spLocks noGrp="1"/>
          </p:cNvSpPr>
          <p:nvPr>
            <p:ph type="body" sz="quarter" idx="10"/>
          </p:nvPr>
        </p:nvSpPr>
        <p:spPr>
          <a:xfrm rot="285998">
            <a:off x="394963" y="776271"/>
            <a:ext cx="5664057" cy="716025"/>
          </a:xfrm>
        </p:spPr>
        <p:txBody>
          <a:bodyPr/>
          <a:lstStyle/>
          <a:p>
            <a:r>
              <a:rPr lang="hr-HR" dirty="0"/>
              <a:t>Crowdfunding in Croatia</a:t>
            </a:r>
            <a:endParaRPr lang="en-GB" dirty="0"/>
          </a:p>
        </p:txBody>
      </p:sp>
      <p:grpSp>
        <p:nvGrpSpPr>
          <p:cNvPr id="19" name="Group 18">
            <a:extLst>
              <a:ext uri="{FF2B5EF4-FFF2-40B4-BE49-F238E27FC236}">
                <a16:creationId xmlns:a16="http://schemas.microsoft.com/office/drawing/2014/main" id="{70106B82-9F16-0049-A1DD-0C4A82C00DDE}"/>
              </a:ext>
            </a:extLst>
          </p:cNvPr>
          <p:cNvGrpSpPr/>
          <p:nvPr/>
        </p:nvGrpSpPr>
        <p:grpSpPr>
          <a:xfrm>
            <a:off x="4629461" y="2157412"/>
            <a:ext cx="7190815" cy="4373291"/>
            <a:chOff x="5279570" y="2147511"/>
            <a:chExt cx="6501396" cy="3954002"/>
          </a:xfrm>
        </p:grpSpPr>
        <p:pic>
          <p:nvPicPr>
            <p:cNvPr id="17" name="Picture 16" descr="A screenshot of a cell phone&#10;&#10;Description automatically generated">
              <a:extLst>
                <a:ext uri="{FF2B5EF4-FFF2-40B4-BE49-F238E27FC236}">
                  <a16:creationId xmlns:a16="http://schemas.microsoft.com/office/drawing/2014/main" id="{3654ACF9-420B-4247-BF0B-54A240CD1B2D}"/>
                </a:ext>
              </a:extLst>
            </p:cNvPr>
            <p:cNvPicPr>
              <a:picLocks noChangeAspect="1"/>
            </p:cNvPicPr>
            <p:nvPr/>
          </p:nvPicPr>
          <p:blipFill>
            <a:blip r:embed="rId3"/>
            <a:stretch>
              <a:fillRect/>
            </a:stretch>
          </p:blipFill>
          <p:spPr>
            <a:xfrm>
              <a:off x="6215062" y="2500312"/>
              <a:ext cx="4682219" cy="2914651"/>
            </a:xfrm>
            <a:prstGeom prst="rect">
              <a:avLst/>
            </a:prstGeom>
          </p:spPr>
        </p:pic>
        <p:pic>
          <p:nvPicPr>
            <p:cNvPr id="18" name="Picture 17">
              <a:extLst>
                <a:ext uri="{FF2B5EF4-FFF2-40B4-BE49-F238E27FC236}">
                  <a16:creationId xmlns:a16="http://schemas.microsoft.com/office/drawing/2014/main" id="{54D9781B-77E3-9547-82E5-956C885DAA26}"/>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279570" y="2147511"/>
              <a:ext cx="6501396" cy="3954002"/>
            </a:xfrm>
            <a:prstGeom prst="rect">
              <a:avLst/>
            </a:prstGeom>
          </p:spPr>
        </p:pic>
      </p:grpSp>
    </p:spTree>
    <p:extLst>
      <p:ext uri="{BB962C8B-B14F-4D97-AF65-F5344CB8AC3E}">
        <p14:creationId xmlns:p14="http://schemas.microsoft.com/office/powerpoint/2010/main" val="1260003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9455F0A3-DAA4-EF45-90E2-55697972AAC9}"/>
              </a:ext>
            </a:extLst>
          </p:cNvPr>
          <p:cNvSpPr>
            <a:spLocks noGrp="1"/>
          </p:cNvSpPr>
          <p:nvPr>
            <p:ph type="body" sz="quarter" idx="20"/>
          </p:nvPr>
        </p:nvSpPr>
        <p:spPr>
          <a:xfrm>
            <a:off x="375007" y="1626381"/>
            <a:ext cx="4980763" cy="4679578"/>
          </a:xfrm>
        </p:spPr>
        <p:txBody>
          <a:bodyPr/>
          <a:lstStyle/>
          <a:p>
            <a:r>
              <a:rPr lang="hr-HR" b="1" dirty="0">
                <a:solidFill>
                  <a:srgbClr val="1268B3"/>
                </a:solidFill>
              </a:rPr>
              <a:t>Croinvest.eu</a:t>
            </a:r>
            <a:r>
              <a:rPr lang="hr-HR" dirty="0"/>
              <a:t> – platforma służąca  do crowdfundingu i działająca w Chorwacji -  </a:t>
            </a:r>
            <a:r>
              <a:rPr lang="en-GB" i="1" dirty="0">
                <a:hlinkClick r:id="rId2"/>
              </a:rPr>
              <a:t>http://croinvest.eu/</a:t>
            </a:r>
            <a:r>
              <a:rPr lang="hr-HR" i="1" dirty="0"/>
              <a:t> </a:t>
            </a:r>
            <a:endParaRPr lang="hr-HR" dirty="0"/>
          </a:p>
          <a:p>
            <a:r>
              <a:rPr lang="pl-PL" dirty="0"/>
              <a:t>Jest to pierwsza na świecie platforma crowdfundingu używająca „</a:t>
            </a:r>
            <a:r>
              <a:rPr lang="en-GB" b="1" dirty="0"/>
              <a:t>legal institution of secret </a:t>
            </a:r>
            <a:r>
              <a:rPr lang="en-GB" b="1" dirty="0" err="1"/>
              <a:t>socjety</a:t>
            </a:r>
            <a:r>
              <a:rPr lang="pl-PL" b="1" dirty="0"/>
              <a:t>”</a:t>
            </a:r>
            <a:r>
              <a:rPr lang="en-GB" dirty="0"/>
              <a:t>, </a:t>
            </a:r>
            <a:r>
              <a:rPr lang="pl-PL" dirty="0"/>
              <a:t>która w skali globalnej wspiera ideę crowdfundingu.</a:t>
            </a:r>
            <a:endParaRPr lang="hr-HR" dirty="0"/>
          </a:p>
          <a:p>
            <a:r>
              <a:rPr lang="pl-PL" dirty="0"/>
              <a:t>Platforma jako jedyna w Europie Centralnej i Wschodniej stosuje wszystkie metody crowdfundingu </a:t>
            </a:r>
            <a:r>
              <a:rPr lang="hr-HR" i="1" dirty="0"/>
              <a:t>(journal </a:t>
            </a:r>
            <a:r>
              <a:rPr lang="en-GB" i="1" dirty="0" err="1"/>
              <a:t>Inventures</a:t>
            </a:r>
            <a:r>
              <a:rPr lang="hr-HR" i="1" dirty="0"/>
              <a:t>).</a:t>
            </a:r>
            <a:endParaRPr lang="en-GB" i="1" dirty="0"/>
          </a:p>
        </p:txBody>
      </p:sp>
      <p:sp>
        <p:nvSpPr>
          <p:cNvPr id="14" name="Rectangle 13">
            <a:extLst>
              <a:ext uri="{FF2B5EF4-FFF2-40B4-BE49-F238E27FC236}">
                <a16:creationId xmlns:a16="http://schemas.microsoft.com/office/drawing/2014/main" id="{7D7C1F27-0494-F44B-BD11-92FBCA1C1D51}"/>
              </a:ext>
            </a:extLst>
          </p:cNvPr>
          <p:cNvSpPr/>
          <p:nvPr/>
        </p:nvSpPr>
        <p:spPr>
          <a:xfrm rot="285998">
            <a:off x="-515565" y="594847"/>
            <a:ext cx="5847130"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
            <a:extLst>
              <a:ext uri="{FF2B5EF4-FFF2-40B4-BE49-F238E27FC236}">
                <a16:creationId xmlns:a16="http://schemas.microsoft.com/office/drawing/2014/main" id="{C21DF8F6-E5E1-5841-9EAD-C3C5D6CAF807}"/>
              </a:ext>
            </a:extLst>
          </p:cNvPr>
          <p:cNvSpPr>
            <a:spLocks noGrp="1"/>
          </p:cNvSpPr>
          <p:nvPr>
            <p:ph type="body" sz="quarter" idx="10"/>
          </p:nvPr>
        </p:nvSpPr>
        <p:spPr>
          <a:xfrm rot="285998">
            <a:off x="394963" y="776271"/>
            <a:ext cx="5664057" cy="716025"/>
          </a:xfrm>
        </p:spPr>
        <p:txBody>
          <a:bodyPr/>
          <a:lstStyle/>
          <a:p>
            <a:r>
              <a:rPr lang="hr-HR" dirty="0"/>
              <a:t>Crowdfunding Na Chorwacji</a:t>
            </a:r>
            <a:endParaRPr lang="en-GB" dirty="0"/>
          </a:p>
        </p:txBody>
      </p:sp>
      <p:grpSp>
        <p:nvGrpSpPr>
          <p:cNvPr id="4" name="Group 3">
            <a:extLst>
              <a:ext uri="{FF2B5EF4-FFF2-40B4-BE49-F238E27FC236}">
                <a16:creationId xmlns:a16="http://schemas.microsoft.com/office/drawing/2014/main" id="{6F4D6231-DAC7-024C-9128-D37A139E26C9}"/>
              </a:ext>
            </a:extLst>
          </p:cNvPr>
          <p:cNvGrpSpPr/>
          <p:nvPr/>
        </p:nvGrpSpPr>
        <p:grpSpPr>
          <a:xfrm>
            <a:off x="4900924" y="1942535"/>
            <a:ext cx="7190815" cy="4373291"/>
            <a:chOff x="4629461" y="2157412"/>
            <a:chExt cx="7190815" cy="4373291"/>
          </a:xfrm>
        </p:grpSpPr>
        <p:pic>
          <p:nvPicPr>
            <p:cNvPr id="3" name="Picture 2" descr="A screenshot of a cell phone&#10;&#10;Description automatically generated">
              <a:extLst>
                <a:ext uri="{FF2B5EF4-FFF2-40B4-BE49-F238E27FC236}">
                  <a16:creationId xmlns:a16="http://schemas.microsoft.com/office/drawing/2014/main" id="{6B1C6405-D3D0-7848-9305-0A207970B420}"/>
                </a:ext>
              </a:extLst>
            </p:cNvPr>
            <p:cNvPicPr>
              <a:picLocks noChangeAspect="1"/>
            </p:cNvPicPr>
            <p:nvPr/>
          </p:nvPicPr>
          <p:blipFill>
            <a:blip r:embed="rId3"/>
            <a:stretch>
              <a:fillRect/>
            </a:stretch>
          </p:blipFill>
          <p:spPr>
            <a:xfrm>
              <a:off x="5686425" y="2530225"/>
              <a:ext cx="5100638" cy="3213349"/>
            </a:xfrm>
            <a:prstGeom prst="rect">
              <a:avLst/>
            </a:prstGeom>
          </p:spPr>
        </p:pic>
        <p:pic>
          <p:nvPicPr>
            <p:cNvPr id="15" name="Picture 14">
              <a:extLst>
                <a:ext uri="{FF2B5EF4-FFF2-40B4-BE49-F238E27FC236}">
                  <a16:creationId xmlns:a16="http://schemas.microsoft.com/office/drawing/2014/main" id="{99407A70-6BCD-F04E-9AE5-70874DF613EC}"/>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629461" y="2157412"/>
              <a:ext cx="7190815" cy="4373291"/>
            </a:xfrm>
            <a:prstGeom prst="rect">
              <a:avLst/>
            </a:prstGeom>
          </p:spPr>
        </p:pic>
      </p:grpSp>
    </p:spTree>
    <p:extLst>
      <p:ext uri="{BB962C8B-B14F-4D97-AF65-F5344CB8AC3E}">
        <p14:creationId xmlns:p14="http://schemas.microsoft.com/office/powerpoint/2010/main" val="2221620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24097" y="751344"/>
            <a:ext cx="5247548" cy="3231654"/>
          </a:xfrm>
          <a:prstGeom prst="rect">
            <a:avLst/>
          </a:prstGeom>
        </p:spPr>
        <p:txBody>
          <a:bodyPr wrap="square">
            <a:spAutoFit/>
          </a:bodyPr>
          <a:lstStyle/>
          <a:p>
            <a:r>
              <a:rPr lang="hr-HR" sz="2400" b="1" dirty="0">
                <a:solidFill>
                  <a:srgbClr val="DA2128"/>
                </a:solidFill>
              </a:rPr>
              <a:t>Studium Przypadku- Chorwacja</a:t>
            </a:r>
          </a:p>
          <a:p>
            <a:endParaRPr lang="hr-HR" sz="2400" b="1" dirty="0">
              <a:solidFill>
                <a:srgbClr val="4D4D4C"/>
              </a:solidFill>
            </a:endParaRPr>
          </a:p>
          <a:p>
            <a:r>
              <a:rPr lang="hr-HR" sz="2400" b="1" dirty="0">
                <a:solidFill>
                  <a:srgbClr val="4D4D4C"/>
                </a:solidFill>
              </a:rPr>
              <a:t>Brlog</a:t>
            </a:r>
            <a:r>
              <a:rPr lang="hr-HR" sz="2400" dirty="0">
                <a:solidFill>
                  <a:srgbClr val="4D4D4C"/>
                </a:solidFill>
              </a:rPr>
              <a:t> – stworzony przy współpracy grupy osób browar, który korzysta z crowdfundingu, aby zakupić sprzęt browarniczy:</a:t>
            </a:r>
          </a:p>
          <a:p>
            <a:pPr algn="just"/>
            <a:r>
              <a:rPr lang="hr-HR" sz="2000" i="1" dirty="0">
                <a:solidFill>
                  <a:srgbClr val="DA2128"/>
                </a:solidFill>
                <a:hlinkClick r:id="rId2"/>
              </a:rPr>
              <a:t>https://www.indiegogo.com/projects/brlog-a-cooperative-brewery-on-the-croatian-coast--2#/</a:t>
            </a:r>
            <a:r>
              <a:rPr lang="hr-HR" sz="2000" i="1" dirty="0">
                <a:solidFill>
                  <a:srgbClr val="DA2128"/>
                </a:solidFill>
              </a:rPr>
              <a:t> </a:t>
            </a:r>
            <a:endParaRPr lang="en-US" sz="2000" i="1" dirty="0">
              <a:solidFill>
                <a:srgbClr val="DA2128"/>
              </a:solidFill>
            </a:endParaRPr>
          </a:p>
          <a:p>
            <a:pPr algn="just"/>
            <a:endParaRPr lang="en-US" sz="2000" i="1" dirty="0">
              <a:solidFill>
                <a:srgbClr val="DA2128"/>
              </a:solidFill>
            </a:endParaRPr>
          </a:p>
        </p:txBody>
      </p:sp>
      <p:sp>
        <p:nvSpPr>
          <p:cNvPr id="7" name="Rectangle 6"/>
          <p:cNvSpPr/>
          <p:nvPr/>
        </p:nvSpPr>
        <p:spPr>
          <a:xfrm>
            <a:off x="424097" y="3680507"/>
            <a:ext cx="4423078" cy="1569660"/>
          </a:xfrm>
          <a:prstGeom prst="rect">
            <a:avLst/>
          </a:prstGeom>
        </p:spPr>
        <p:txBody>
          <a:bodyPr wrap="square">
            <a:spAutoFit/>
          </a:bodyPr>
          <a:lstStyle/>
          <a:p>
            <a:r>
              <a:rPr lang="pl-PL" sz="2400" i="1" dirty="0">
                <a:solidFill>
                  <a:srgbClr val="4D4D4C"/>
                </a:solidFill>
              </a:rPr>
              <a:t>Głównym celem </a:t>
            </a:r>
            <a:r>
              <a:rPr lang="pl-PL" sz="2400" i="1" dirty="0" err="1">
                <a:solidFill>
                  <a:srgbClr val="4D4D4C"/>
                </a:solidFill>
              </a:rPr>
              <a:t>Brlog</a:t>
            </a:r>
            <a:r>
              <a:rPr lang="pl-PL" sz="2400" i="1" dirty="0">
                <a:solidFill>
                  <a:srgbClr val="4D4D4C"/>
                </a:solidFill>
              </a:rPr>
              <a:t> był zakup sprzętu do piwowarstwa: dwóch maszyn do fermentacji, skrzyń na piwo, butelek i naklejek. </a:t>
            </a:r>
            <a:endParaRPr lang="en-GB" sz="2400" i="1" dirty="0">
              <a:solidFill>
                <a:srgbClr val="4D4D4C"/>
              </a:solidFill>
            </a:endParaRPr>
          </a:p>
        </p:txBody>
      </p:sp>
      <p:grpSp>
        <p:nvGrpSpPr>
          <p:cNvPr id="2" name="Group 1">
            <a:extLst>
              <a:ext uri="{FF2B5EF4-FFF2-40B4-BE49-F238E27FC236}">
                <a16:creationId xmlns:a16="http://schemas.microsoft.com/office/drawing/2014/main" id="{6F1ADCC3-E173-074A-AC42-AC69E9556F56}"/>
              </a:ext>
            </a:extLst>
          </p:cNvPr>
          <p:cNvGrpSpPr/>
          <p:nvPr/>
        </p:nvGrpSpPr>
        <p:grpSpPr>
          <a:xfrm>
            <a:off x="4847175" y="1824079"/>
            <a:ext cx="7190815" cy="4373291"/>
            <a:chOff x="4629461" y="2157412"/>
            <a:chExt cx="7190815" cy="4373291"/>
          </a:xfrm>
        </p:grpSpPr>
        <p:pic>
          <p:nvPicPr>
            <p:cNvPr id="5" name="Picture 4"/>
            <p:cNvPicPr>
              <a:picLocks noChangeAspect="1"/>
            </p:cNvPicPr>
            <p:nvPr/>
          </p:nvPicPr>
          <p:blipFill>
            <a:blip r:embed="rId3"/>
            <a:stretch>
              <a:fillRect/>
            </a:stretch>
          </p:blipFill>
          <p:spPr>
            <a:xfrm>
              <a:off x="5669635" y="2485048"/>
              <a:ext cx="5247548" cy="3291638"/>
            </a:xfrm>
            <a:prstGeom prst="rect">
              <a:avLst/>
            </a:prstGeom>
            <a:ln>
              <a:noFill/>
            </a:ln>
            <a:effectLst/>
          </p:spPr>
        </p:pic>
        <p:pic>
          <p:nvPicPr>
            <p:cNvPr id="11" name="Picture 10">
              <a:extLst>
                <a:ext uri="{FF2B5EF4-FFF2-40B4-BE49-F238E27FC236}">
                  <a16:creationId xmlns:a16="http://schemas.microsoft.com/office/drawing/2014/main" id="{B1FF5D99-A6D8-694F-BB40-F2BAF327122E}"/>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629461" y="2157412"/>
              <a:ext cx="7190815" cy="4373291"/>
            </a:xfrm>
            <a:prstGeom prst="rect">
              <a:avLst/>
            </a:prstGeom>
          </p:spPr>
        </p:pic>
      </p:grpSp>
    </p:spTree>
    <p:extLst>
      <p:ext uri="{BB962C8B-B14F-4D97-AF65-F5344CB8AC3E}">
        <p14:creationId xmlns:p14="http://schemas.microsoft.com/office/powerpoint/2010/main" val="1140949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E220C8D-9216-FB4E-A189-ECE5DA146C64}"/>
              </a:ext>
            </a:extLst>
          </p:cNvPr>
          <p:cNvGrpSpPr/>
          <p:nvPr/>
        </p:nvGrpSpPr>
        <p:grpSpPr>
          <a:xfrm>
            <a:off x="343293" y="395142"/>
            <a:ext cx="9122541" cy="5548123"/>
            <a:chOff x="4963287" y="1824079"/>
            <a:chExt cx="7190815" cy="4373291"/>
          </a:xfrm>
        </p:grpSpPr>
        <p:pic>
          <p:nvPicPr>
            <p:cNvPr id="6" name="Picture 5"/>
            <p:cNvPicPr>
              <a:picLocks noChangeAspect="1"/>
            </p:cNvPicPr>
            <p:nvPr/>
          </p:nvPicPr>
          <p:blipFill rotWithShape="1">
            <a:blip r:embed="rId3"/>
            <a:srcRect l="3403" t="9877" r="27083" b="3211"/>
            <a:stretch/>
          </p:blipFill>
          <p:spPr>
            <a:xfrm>
              <a:off x="5887349" y="2151715"/>
              <a:ext cx="5349611" cy="3444027"/>
            </a:xfrm>
            <a:prstGeom prst="rect">
              <a:avLst/>
            </a:prstGeom>
          </p:spPr>
        </p:pic>
        <p:pic>
          <p:nvPicPr>
            <p:cNvPr id="9" name="Picture 8">
              <a:extLst>
                <a:ext uri="{FF2B5EF4-FFF2-40B4-BE49-F238E27FC236}">
                  <a16:creationId xmlns:a16="http://schemas.microsoft.com/office/drawing/2014/main" id="{77A6366E-A14F-3C4C-BBDC-6759C58909C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963287" y="1824079"/>
              <a:ext cx="7190815" cy="4373291"/>
            </a:xfrm>
            <a:prstGeom prst="rect">
              <a:avLst/>
            </a:prstGeom>
          </p:spPr>
        </p:pic>
      </p:grpSp>
      <p:sp>
        <p:nvSpPr>
          <p:cNvPr id="10" name="Rectangle 9">
            <a:extLst>
              <a:ext uri="{FF2B5EF4-FFF2-40B4-BE49-F238E27FC236}">
                <a16:creationId xmlns:a16="http://schemas.microsoft.com/office/drawing/2014/main" id="{198B036B-F1D9-7648-87E8-D4E55058AD77}"/>
              </a:ext>
            </a:extLst>
          </p:cNvPr>
          <p:cNvSpPr/>
          <p:nvPr/>
        </p:nvSpPr>
        <p:spPr>
          <a:xfrm>
            <a:off x="343293" y="5677875"/>
            <a:ext cx="8873278" cy="738664"/>
          </a:xfrm>
          <a:prstGeom prst="rect">
            <a:avLst/>
          </a:prstGeom>
        </p:spPr>
        <p:txBody>
          <a:bodyPr wrap="square">
            <a:spAutoFit/>
          </a:bodyPr>
          <a:lstStyle/>
          <a:p>
            <a:pPr algn="ctr"/>
            <a:r>
              <a:rPr lang="hr-HR" sz="2400" b="1" dirty="0">
                <a:solidFill>
                  <a:srgbClr val="DA2128"/>
                </a:solidFill>
              </a:rPr>
              <a:t>BRLOG</a:t>
            </a:r>
            <a:r>
              <a:rPr lang="hr-HR" sz="2400" dirty="0">
                <a:solidFill>
                  <a:srgbClr val="DA2128"/>
                </a:solidFill>
              </a:rPr>
              <a:t> &gt; </a:t>
            </a:r>
            <a:r>
              <a:rPr lang="hr-HR" sz="2400" dirty="0">
                <a:solidFill>
                  <a:srgbClr val="4D4D4C"/>
                </a:solidFill>
              </a:rPr>
              <a:t>Youtube video link :</a:t>
            </a:r>
            <a:br>
              <a:rPr lang="hr-HR" i="1" dirty="0">
                <a:solidFill>
                  <a:srgbClr val="0563C1"/>
                </a:solidFill>
                <a:hlinkClick r:id="rId5">
                  <a:extLst>
                    <a:ext uri="{A12FA001-AC4F-418D-AE19-62706E023703}">
                      <ahyp:hlinkClr xmlns:ahyp="http://schemas.microsoft.com/office/drawing/2018/hyperlinkcolor" val="tx"/>
                    </a:ext>
                  </a:extLst>
                </a:hlinkClick>
              </a:rPr>
            </a:br>
            <a:r>
              <a:rPr lang="en-GB" i="1" dirty="0">
                <a:solidFill>
                  <a:srgbClr val="4D4D4C"/>
                </a:solidFill>
                <a:hlinkClick r:id="rId5">
                  <a:extLst>
                    <a:ext uri="{A12FA001-AC4F-418D-AE19-62706E023703}">
                      <ahyp:hlinkClr xmlns:ahyp="http://schemas.microsoft.com/office/drawing/2018/hyperlinkcolor" val="tx"/>
                    </a:ext>
                  </a:extLst>
                </a:hlinkClick>
              </a:rPr>
              <a:t>https://www.youtube.com/watch?v=Bjb1mB3dutI</a:t>
            </a:r>
            <a:endParaRPr lang="en-GB" i="1" dirty="0">
              <a:solidFill>
                <a:srgbClr val="4D4D4C"/>
              </a:solidFill>
            </a:endParaRPr>
          </a:p>
        </p:txBody>
      </p:sp>
    </p:spTree>
    <p:extLst>
      <p:ext uri="{BB962C8B-B14F-4D97-AF65-F5344CB8AC3E}">
        <p14:creationId xmlns:p14="http://schemas.microsoft.com/office/powerpoint/2010/main" val="26418730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Crowdfunding w Polsce</a:t>
            </a:r>
            <a:endParaRPr lang="en-GB" dirty="0"/>
          </a:p>
        </p:txBody>
      </p:sp>
      <p:sp>
        <p:nvSpPr>
          <p:cNvPr id="3" name="Text Placeholder 2"/>
          <p:cNvSpPr>
            <a:spLocks noGrp="1"/>
          </p:cNvSpPr>
          <p:nvPr>
            <p:ph type="body" sz="quarter" idx="20"/>
          </p:nvPr>
        </p:nvSpPr>
        <p:spPr>
          <a:xfrm>
            <a:off x="753527" y="1700139"/>
            <a:ext cx="11079480" cy="4617720"/>
          </a:xfrm>
        </p:spPr>
        <p:txBody>
          <a:bodyPr/>
          <a:lstStyle/>
          <a:p>
            <a:pPr algn="just"/>
            <a:r>
              <a:rPr lang="pl-PL" dirty="0"/>
              <a:t>W </a:t>
            </a:r>
            <a:r>
              <a:rPr lang="pl-PL" b="1" dirty="0">
                <a:solidFill>
                  <a:srgbClr val="FF0000"/>
                </a:solidFill>
              </a:rPr>
              <a:t>Polsce</a:t>
            </a:r>
            <a:r>
              <a:rPr lang="pl-PL" dirty="0"/>
              <a:t> występują różne modele funkcjonowania platform do crowdfundingu</a:t>
            </a:r>
            <a:r>
              <a:rPr lang="en-GB" dirty="0"/>
              <a:t>. </a:t>
            </a:r>
            <a:r>
              <a:rPr lang="pl-PL" dirty="0"/>
              <a:t>Nie ma tam jednoznacznych regulacji dotyczących platform crowdfundingu</a:t>
            </a:r>
            <a:r>
              <a:rPr lang="en-GB" dirty="0"/>
              <a:t>. </a:t>
            </a:r>
          </a:p>
          <a:p>
            <a:r>
              <a:rPr lang="pl-PL" b="1" dirty="0">
                <a:solidFill>
                  <a:srgbClr val="DA2128"/>
                </a:solidFill>
              </a:rPr>
              <a:t>Polska Agencja Rozwoju Przedsiębiorczości </a:t>
            </a:r>
            <a:r>
              <a:rPr lang="hr-HR" b="1" dirty="0">
                <a:solidFill>
                  <a:srgbClr val="DA2128"/>
                </a:solidFill>
              </a:rPr>
              <a:t>(PARP),</a:t>
            </a:r>
            <a:r>
              <a:rPr lang="en-GB" b="1" dirty="0">
                <a:solidFill>
                  <a:srgbClr val="DA2128"/>
                </a:solidFill>
              </a:rPr>
              <a:t> </a:t>
            </a:r>
            <a:r>
              <a:rPr lang="pl-PL" dirty="0"/>
              <a:t>na ich stronie znajdziecie poradniki i informacje o tym jak za pomocą crowdfundingu finansować swoje przedsięwzięcie.</a:t>
            </a:r>
            <a:endParaRPr lang="hr-HR" dirty="0"/>
          </a:p>
          <a:p>
            <a:pPr marL="0" indent="0" algn="just">
              <a:buNone/>
            </a:pPr>
            <a:r>
              <a:rPr lang="hr-HR" dirty="0"/>
              <a:t>       Useful links: </a:t>
            </a:r>
          </a:p>
          <a:p>
            <a:pPr marL="0" indent="0" algn="just">
              <a:buNone/>
            </a:pPr>
            <a:r>
              <a:rPr lang="hr-HR" sz="2000" i="1" dirty="0">
                <a:hlinkClick r:id="rId3"/>
              </a:rPr>
              <a:t>https://www.crowdfundport.eu/for-starters/</a:t>
            </a:r>
            <a:r>
              <a:rPr lang="hr-HR" sz="2000" i="1" dirty="0"/>
              <a:t> </a:t>
            </a:r>
          </a:p>
          <a:p>
            <a:pPr marL="0" indent="0" algn="just">
              <a:buNone/>
            </a:pPr>
            <a:r>
              <a:rPr lang="hr-HR" sz="2000" i="1" dirty="0">
                <a:hlinkClick r:id="rId4"/>
              </a:rPr>
              <a:t>https://www.parp.gov.pl/publications/publication/crowdfunding-innowacyjny-sposob-na-rozwoj-biznesu</a:t>
            </a:r>
            <a:r>
              <a:rPr lang="hr-HR" sz="2000" i="1" dirty="0"/>
              <a:t> </a:t>
            </a:r>
          </a:p>
          <a:p>
            <a:pPr marL="0" indent="0" algn="just">
              <a:buNone/>
            </a:pPr>
            <a:r>
              <a:rPr lang="en-GB" sz="2000" i="1" dirty="0">
                <a:hlinkClick r:id="rId5"/>
              </a:rPr>
              <a:t>https://youtu.be/MNb3oGo2vo4</a:t>
            </a:r>
            <a:r>
              <a:rPr lang="hr-HR" sz="2000" i="1" dirty="0"/>
              <a:t> </a:t>
            </a:r>
          </a:p>
          <a:p>
            <a:pPr marL="0" indent="0" algn="just">
              <a:buNone/>
            </a:pPr>
            <a:r>
              <a:rPr lang="en-GB" sz="2000" i="1" dirty="0">
                <a:hlinkClick r:id="rId6"/>
              </a:rPr>
              <a:t>https://wspieram.to/</a:t>
            </a:r>
            <a:r>
              <a:rPr lang="hr-HR" sz="2000" i="1" dirty="0"/>
              <a:t>  - </a:t>
            </a:r>
            <a:r>
              <a:rPr lang="pl-PL" sz="2000" i="1" dirty="0"/>
              <a:t>platforma do crowdfundingu</a:t>
            </a:r>
            <a:endParaRPr lang="en-GB" sz="2000" i="1" dirty="0"/>
          </a:p>
          <a:p>
            <a:pPr marL="0" indent="0" algn="just">
              <a:buNone/>
            </a:pPr>
            <a:r>
              <a:rPr lang="en-GB" sz="2000" i="1" dirty="0">
                <a:hlinkClick r:id="rId7"/>
              </a:rPr>
              <a:t>https://wspieram.to/terminarz2020odmety</a:t>
            </a:r>
            <a:r>
              <a:rPr lang="hr-HR" sz="2000" i="1" dirty="0"/>
              <a:t> - przykład udanej kampanii</a:t>
            </a:r>
          </a:p>
          <a:p>
            <a:pPr marL="0" indent="0" algn="just">
              <a:buNone/>
            </a:pPr>
            <a:r>
              <a:rPr lang="en-GB" sz="2000" i="1" dirty="0">
                <a:hlinkClick r:id="rId8"/>
              </a:rPr>
              <a:t>https://wspieram.to/TRIANGWARS?pokaz_projekt=1</a:t>
            </a:r>
            <a:r>
              <a:rPr lang="hr-HR" sz="2000" i="1" dirty="0"/>
              <a:t> – </a:t>
            </a:r>
            <a:r>
              <a:rPr lang="pl-PL" sz="2000" i="1" dirty="0"/>
              <a:t>przykład udanej kampanii</a:t>
            </a:r>
            <a:endParaRPr lang="en-GB" sz="2000" i="1" dirty="0"/>
          </a:p>
          <a:p>
            <a:pPr marL="0" indent="0" algn="just">
              <a:buNone/>
            </a:pPr>
            <a:endParaRPr lang="hr-HR" dirty="0"/>
          </a:p>
          <a:p>
            <a:pPr algn="just"/>
            <a:endParaRPr lang="en-GB" dirty="0"/>
          </a:p>
          <a:p>
            <a:endParaRPr lang="en-GB" dirty="0"/>
          </a:p>
        </p:txBody>
      </p:sp>
      <p:grpSp>
        <p:nvGrpSpPr>
          <p:cNvPr id="4" name="Google Shape;664;p39"/>
          <p:cNvGrpSpPr/>
          <p:nvPr/>
        </p:nvGrpSpPr>
        <p:grpSpPr>
          <a:xfrm>
            <a:off x="753527" y="3457901"/>
            <a:ext cx="408153" cy="380930"/>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4134208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468700DC-EF4B-3748-AC99-B0BF5C88A5A6}"/>
              </a:ext>
            </a:extLst>
          </p:cNvPr>
          <p:cNvSpPr>
            <a:spLocks noGrp="1"/>
          </p:cNvSpPr>
          <p:nvPr>
            <p:ph type="body" sz="quarter" idx="20"/>
          </p:nvPr>
        </p:nvSpPr>
        <p:spPr>
          <a:xfrm>
            <a:off x="658268" y="2120067"/>
            <a:ext cx="5142457" cy="4169140"/>
          </a:xfrm>
        </p:spPr>
        <p:txBody>
          <a:bodyPr/>
          <a:lstStyle/>
          <a:p>
            <a:pPr marL="0" indent="0">
              <a:buNone/>
            </a:pPr>
            <a:r>
              <a:rPr lang="pl-PL" sz="2400" b="1" dirty="0">
                <a:solidFill>
                  <a:srgbClr val="DA2128"/>
                </a:solidFill>
              </a:rPr>
              <a:t>Irlandzki Departament Finansów </a:t>
            </a:r>
            <a:r>
              <a:rPr lang="pl-PL" sz="2400" dirty="0"/>
              <a:t>odnotował że forma crowdfundingu nie jest obecnie prawnie uregulowaną aktywnością w tym kraju. Zatem osoby, które wybiorą wpłacanie pieniędzy na takie platformy, nie podlegają ochronie prawnej.</a:t>
            </a:r>
            <a:endParaRPr lang="hr-HR" sz="2400" dirty="0"/>
          </a:p>
          <a:p>
            <a:pPr marL="0" indent="0">
              <a:spcBef>
                <a:spcPts val="0"/>
              </a:spcBef>
              <a:buNone/>
            </a:pPr>
            <a:r>
              <a:rPr lang="hr-HR" dirty="0"/>
              <a:t>		</a:t>
            </a:r>
          </a:p>
          <a:p>
            <a:pPr marL="0" indent="0">
              <a:spcBef>
                <a:spcPts val="0"/>
              </a:spcBef>
              <a:buNone/>
            </a:pPr>
            <a:endParaRPr lang="hr-HR" dirty="0"/>
          </a:p>
          <a:p>
            <a:pPr marL="635000" indent="0">
              <a:spcBef>
                <a:spcPts val="0"/>
              </a:spcBef>
              <a:buNone/>
            </a:pPr>
            <a:r>
              <a:rPr lang="hr-HR" i="1" dirty="0">
                <a:hlinkClick r:id="rId3">
                  <a:extLst>
                    <a:ext uri="{A12FA001-AC4F-418D-AE19-62706E023703}">
                      <ahyp:hlinkClr xmlns:ahyp="http://schemas.microsoft.com/office/drawing/2018/hyperlinkcolor" val="tx"/>
                    </a:ext>
                  </a:extLst>
                </a:hlinkClick>
              </a:rPr>
              <a:t>www.gofundme.com</a:t>
            </a:r>
            <a:r>
              <a:rPr lang="hr-HR" i="1" dirty="0"/>
              <a:t> – </a:t>
            </a:r>
          </a:p>
          <a:p>
            <a:pPr marL="0" indent="0">
              <a:spcBef>
                <a:spcPts val="0"/>
              </a:spcBef>
              <a:buNone/>
            </a:pPr>
            <a:r>
              <a:rPr lang="hr-HR" b="1" i="1" dirty="0" err="1"/>
              <a:t>GoFundMe</a:t>
            </a:r>
            <a:r>
              <a:rPr lang="hr-HR" b="1" i="1" dirty="0"/>
              <a:t> </a:t>
            </a:r>
            <a:r>
              <a:rPr lang="hr-HR" i="1" dirty="0" err="1"/>
              <a:t>crowdfunding</a:t>
            </a:r>
            <a:r>
              <a:rPr lang="hr-HR" i="1" dirty="0"/>
              <a:t> </a:t>
            </a:r>
            <a:r>
              <a:rPr lang="hr-HR" i="1" dirty="0" err="1"/>
              <a:t>platform</a:t>
            </a:r>
            <a:endParaRPr lang="hr-HR" i="1" dirty="0"/>
          </a:p>
          <a:p>
            <a:endParaRPr lang="en-US" dirty="0"/>
          </a:p>
        </p:txBody>
      </p:sp>
      <p:pic>
        <p:nvPicPr>
          <p:cNvPr id="18" name="Picture 17" descr="A screenshot of a social media post&#10;&#10;Description automatically generated">
            <a:extLst>
              <a:ext uri="{FF2B5EF4-FFF2-40B4-BE49-F238E27FC236}">
                <a16:creationId xmlns:a16="http://schemas.microsoft.com/office/drawing/2014/main" id="{A5742949-BB30-E64B-B124-50479C9594D0}"/>
              </a:ext>
            </a:extLst>
          </p:cNvPr>
          <p:cNvPicPr>
            <a:picLocks noChangeAspect="1"/>
          </p:cNvPicPr>
          <p:nvPr/>
        </p:nvPicPr>
        <p:blipFill rotWithShape="1">
          <a:blip r:embed="rId4"/>
          <a:srcRect b="36405"/>
          <a:stretch/>
        </p:blipFill>
        <p:spPr>
          <a:xfrm>
            <a:off x="6499980" y="3961230"/>
            <a:ext cx="5033752" cy="1410870"/>
          </a:xfrm>
          <a:prstGeom prst="rect">
            <a:avLst/>
          </a:prstGeom>
        </p:spPr>
      </p:pic>
      <p:sp>
        <p:nvSpPr>
          <p:cNvPr id="11" name="Rectangle 10">
            <a:extLst>
              <a:ext uri="{FF2B5EF4-FFF2-40B4-BE49-F238E27FC236}">
                <a16:creationId xmlns:a16="http://schemas.microsoft.com/office/drawing/2014/main" id="{00B28416-81FA-8B40-8A74-8D1CAA484661}"/>
              </a:ext>
            </a:extLst>
          </p:cNvPr>
          <p:cNvSpPr/>
          <p:nvPr/>
        </p:nvSpPr>
        <p:spPr>
          <a:xfrm rot="285998">
            <a:off x="-166024" y="608605"/>
            <a:ext cx="547802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hr-HR" dirty="0"/>
              <a:t>Crowdfunding w Irlandii</a:t>
            </a:r>
            <a:endParaRPr lang="en-GB" dirty="0"/>
          </a:p>
        </p:txBody>
      </p:sp>
      <p:pic>
        <p:nvPicPr>
          <p:cNvPr id="16" name="Picture 15" descr="A person that is standing in the grass&#10;&#10;Description automatically generated">
            <a:extLst>
              <a:ext uri="{FF2B5EF4-FFF2-40B4-BE49-F238E27FC236}">
                <a16:creationId xmlns:a16="http://schemas.microsoft.com/office/drawing/2014/main" id="{D6E630B5-4C39-764C-8EAA-3138E942154E}"/>
              </a:ext>
            </a:extLst>
          </p:cNvPr>
          <p:cNvPicPr>
            <a:picLocks noChangeAspect="1"/>
          </p:cNvPicPr>
          <p:nvPr/>
        </p:nvPicPr>
        <p:blipFill>
          <a:blip r:embed="rId5"/>
          <a:stretch>
            <a:fillRect/>
          </a:stretch>
        </p:blipFill>
        <p:spPr>
          <a:xfrm>
            <a:off x="6499980" y="2120067"/>
            <a:ext cx="4930020" cy="2459616"/>
          </a:xfrm>
          <a:prstGeom prst="rect">
            <a:avLst/>
          </a:prstGeom>
        </p:spPr>
      </p:pic>
      <p:pic>
        <p:nvPicPr>
          <p:cNvPr id="19" name="Picture 18">
            <a:extLst>
              <a:ext uri="{FF2B5EF4-FFF2-40B4-BE49-F238E27FC236}">
                <a16:creationId xmlns:a16="http://schemas.microsoft.com/office/drawing/2014/main" id="{1AD2BBD8-46FC-E945-BF8A-622C360CF156}"/>
              </a:ext>
            </a:extLst>
          </p:cNvPr>
          <p:cNvPicPr>
            <a:picLocks noChangeAspect="1"/>
          </p:cNvPicPr>
          <p:nvPr/>
        </p:nvPicPr>
        <p:blipFill rotWithShape="1">
          <a:blip r:embed="rId6">
            <a:extLst>
              <a:ext uri="{28A0092B-C50C-407E-A947-70E740481C1C}">
                <a14:useLocalDpi xmlns:a14="http://schemas.microsoft.com/office/drawing/2010/main" val="0"/>
              </a:ext>
            </a:extLst>
          </a:blip>
          <a:srcRect l="8387" t="10823" r="9307" b="5574"/>
          <a:stretch/>
        </p:blipFill>
        <p:spPr>
          <a:xfrm>
            <a:off x="5489707" y="1886140"/>
            <a:ext cx="6879796" cy="4184136"/>
          </a:xfrm>
          <a:prstGeom prst="rect">
            <a:avLst/>
          </a:prstGeom>
        </p:spPr>
      </p:pic>
      <p:grpSp>
        <p:nvGrpSpPr>
          <p:cNvPr id="20" name="Google Shape;664;p39">
            <a:extLst>
              <a:ext uri="{FF2B5EF4-FFF2-40B4-BE49-F238E27FC236}">
                <a16:creationId xmlns:a16="http://schemas.microsoft.com/office/drawing/2014/main" id="{BE04FC05-4F2D-644B-80B2-5389D00E3F1C}"/>
              </a:ext>
            </a:extLst>
          </p:cNvPr>
          <p:cNvGrpSpPr/>
          <p:nvPr/>
        </p:nvGrpSpPr>
        <p:grpSpPr>
          <a:xfrm>
            <a:off x="824866" y="4984524"/>
            <a:ext cx="365364" cy="375095"/>
            <a:chOff x="5941025" y="3634400"/>
            <a:chExt cx="467650" cy="467650"/>
          </a:xfrm>
        </p:grpSpPr>
        <p:sp>
          <p:nvSpPr>
            <p:cNvPr id="21" name="Google Shape;665;p39">
              <a:extLst>
                <a:ext uri="{FF2B5EF4-FFF2-40B4-BE49-F238E27FC236}">
                  <a16:creationId xmlns:a16="http://schemas.microsoft.com/office/drawing/2014/main" id="{6F664F46-5277-6E47-ABAE-32154BEFCF1F}"/>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6;p39">
              <a:extLst>
                <a:ext uri="{FF2B5EF4-FFF2-40B4-BE49-F238E27FC236}">
                  <a16:creationId xmlns:a16="http://schemas.microsoft.com/office/drawing/2014/main" id="{262F999D-6DEF-AF43-B9D9-71BC897258AF}"/>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67;p39">
              <a:extLst>
                <a:ext uri="{FF2B5EF4-FFF2-40B4-BE49-F238E27FC236}">
                  <a16:creationId xmlns:a16="http://schemas.microsoft.com/office/drawing/2014/main" id="{B89407F3-1A9E-4645-8095-4A3B0C7FD74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8;p39">
              <a:extLst>
                <a:ext uri="{FF2B5EF4-FFF2-40B4-BE49-F238E27FC236}">
                  <a16:creationId xmlns:a16="http://schemas.microsoft.com/office/drawing/2014/main" id="{326A5ED4-62A9-9844-AE14-7B9EFA95AA2D}"/>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69;p39">
              <a:extLst>
                <a:ext uri="{FF2B5EF4-FFF2-40B4-BE49-F238E27FC236}">
                  <a16:creationId xmlns:a16="http://schemas.microsoft.com/office/drawing/2014/main" id="{EAB3EC66-AE54-3942-BE37-530424DFFF54}"/>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70;p39">
              <a:extLst>
                <a:ext uri="{FF2B5EF4-FFF2-40B4-BE49-F238E27FC236}">
                  <a16:creationId xmlns:a16="http://schemas.microsoft.com/office/drawing/2014/main" id="{14B4E97B-83E8-AB47-B811-2940468B732D}"/>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53640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Crowdfunding w Irlandii</a:t>
            </a:r>
            <a:endParaRPr lang="en-GB" dirty="0"/>
          </a:p>
        </p:txBody>
      </p:sp>
      <p:sp>
        <p:nvSpPr>
          <p:cNvPr id="3" name="Text Placeholder 2"/>
          <p:cNvSpPr>
            <a:spLocks noGrp="1"/>
          </p:cNvSpPr>
          <p:nvPr>
            <p:ph type="body" sz="quarter" idx="20"/>
          </p:nvPr>
        </p:nvSpPr>
        <p:spPr>
          <a:xfrm>
            <a:off x="375007" y="1585717"/>
            <a:ext cx="11583911" cy="4501662"/>
          </a:xfrm>
        </p:spPr>
        <p:txBody>
          <a:bodyPr/>
          <a:lstStyle/>
          <a:p>
            <a:pPr marL="0" indent="0">
              <a:buNone/>
            </a:pPr>
            <a:r>
              <a:rPr lang="pl-PL" sz="2600" b="1" dirty="0">
                <a:solidFill>
                  <a:srgbClr val="DA2128"/>
                </a:solidFill>
              </a:rPr>
              <a:t>Ryzyko</a:t>
            </a:r>
            <a:r>
              <a:rPr lang="en-GB" sz="2600" dirty="0">
                <a:solidFill>
                  <a:srgbClr val="DA2128"/>
                </a:solidFill>
              </a:rPr>
              <a:t> </a:t>
            </a:r>
            <a:r>
              <a:rPr lang="pl-PL" sz="2600" dirty="0">
                <a:solidFill>
                  <a:srgbClr val="DA2128"/>
                </a:solidFill>
              </a:rPr>
              <a:t>związane z prowadzeniem zbiórek crowdfunding w Irlandii</a:t>
            </a:r>
            <a:r>
              <a:rPr lang="en-GB" sz="2600" dirty="0">
                <a:solidFill>
                  <a:srgbClr val="DA2128"/>
                </a:solidFill>
              </a:rPr>
              <a:t>:</a:t>
            </a:r>
          </a:p>
          <a:p>
            <a:pPr lvl="1" algn="l">
              <a:buClr>
                <a:srgbClr val="FDB614"/>
              </a:buClr>
              <a:buFont typeface="Wingdings" panose="05000000000000000000" pitchFamily="2" charset="2"/>
              <a:buChar char="§"/>
            </a:pPr>
            <a:r>
              <a:rPr lang="pl-PL" sz="2600" dirty="0"/>
              <a:t>Brak świadomości ryzyka związanego ze zbiórkami ze strony klientów</a:t>
            </a:r>
            <a:r>
              <a:rPr lang="en-GB" sz="2600" dirty="0"/>
              <a:t>;</a:t>
            </a:r>
            <a:endParaRPr lang="hr-HR" sz="2600" dirty="0"/>
          </a:p>
          <a:p>
            <a:pPr lvl="1" algn="l">
              <a:buClr>
                <a:srgbClr val="FDB614"/>
              </a:buClr>
              <a:buFont typeface="Wingdings" panose="05000000000000000000" pitchFamily="2" charset="2"/>
              <a:buChar char="§"/>
            </a:pPr>
            <a:r>
              <a:rPr lang="pl-PL" sz="2600" dirty="0"/>
              <a:t>Kradzież tożsamości, pranie brudnych pieniędzy, finansowanie terroryzmu, ochrona danych osobowych i fałszerstwo</a:t>
            </a:r>
            <a:r>
              <a:rPr lang="en-GB" sz="2600" dirty="0"/>
              <a:t>;</a:t>
            </a:r>
            <a:endParaRPr lang="hr-HR" sz="2600" dirty="0"/>
          </a:p>
          <a:p>
            <a:pPr lvl="1" algn="l">
              <a:buClr>
                <a:srgbClr val="FDB614"/>
              </a:buClr>
              <a:buFont typeface="Wingdings" panose="05000000000000000000" pitchFamily="2" charset="2"/>
              <a:buChar char="§"/>
            </a:pPr>
            <a:r>
              <a:rPr lang="pl-PL" sz="2600" dirty="0"/>
              <a:t>Wprowadzanie w błąd nierzetelnymi opisami na stronach zbiórek</a:t>
            </a:r>
            <a:r>
              <a:rPr lang="en-GB" sz="2600" dirty="0"/>
              <a:t>;</a:t>
            </a:r>
            <a:endParaRPr lang="hr-HR" sz="2600" dirty="0"/>
          </a:p>
          <a:p>
            <a:pPr lvl="1" algn="l">
              <a:buClr>
                <a:srgbClr val="FDB614"/>
              </a:buClr>
              <a:buFont typeface="Wingdings" panose="05000000000000000000" pitchFamily="2" charset="2"/>
              <a:buChar char="§"/>
            </a:pPr>
            <a:r>
              <a:rPr lang="pl-PL" sz="2600" dirty="0"/>
              <a:t>Nieuczciwe zapisy w umowach i nierzetelne kampanie informacyjne</a:t>
            </a:r>
            <a:r>
              <a:rPr lang="en-GB" sz="2600" dirty="0"/>
              <a:t>;</a:t>
            </a:r>
            <a:endParaRPr lang="hr-HR" sz="2600" dirty="0"/>
          </a:p>
          <a:p>
            <a:pPr lvl="1" algn="l">
              <a:buClr>
                <a:srgbClr val="FDB614"/>
              </a:buClr>
              <a:buFont typeface="Wingdings" panose="05000000000000000000" pitchFamily="2" charset="2"/>
              <a:buChar char="§"/>
            </a:pPr>
            <a:r>
              <a:rPr lang="hr-HR" sz="2600" dirty="0"/>
              <a:t>Osoby wpłacajace lub inwestorzy mogą stracić pieniądze jeśli platforma lub </a:t>
            </a:r>
            <a:r>
              <a:rPr lang="pl-PL" sz="2600" dirty="0"/>
              <a:t>biznes</a:t>
            </a:r>
            <a:r>
              <a:rPr lang="hr-HR" sz="2600" dirty="0"/>
              <a:t> ogłosi upadłość;</a:t>
            </a:r>
          </a:p>
          <a:p>
            <a:pPr lvl="1" algn="l">
              <a:buClr>
                <a:srgbClr val="FDB614"/>
              </a:buClr>
              <a:buFont typeface="Wingdings" panose="05000000000000000000" pitchFamily="2" charset="2"/>
              <a:buChar char="§"/>
            </a:pPr>
            <a:r>
              <a:rPr lang="pl-PL" sz="2600" dirty="0"/>
              <a:t>Zagrożenie dla firm szukających funduszy i mniejszy od spodziewanego zwrot inwestycji</a:t>
            </a:r>
            <a:endParaRPr lang="en-GB" sz="2600" dirty="0"/>
          </a:p>
        </p:txBody>
      </p:sp>
    </p:spTree>
    <p:extLst>
      <p:ext uri="{BB962C8B-B14F-4D97-AF65-F5344CB8AC3E}">
        <p14:creationId xmlns:p14="http://schemas.microsoft.com/office/powerpoint/2010/main" val="1010045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Crowdfunding w Irlandii</a:t>
            </a:r>
            <a:endParaRPr lang="en-GB" dirty="0"/>
          </a:p>
        </p:txBody>
      </p:sp>
      <p:sp>
        <p:nvSpPr>
          <p:cNvPr id="3" name="Text Placeholder 2"/>
          <p:cNvSpPr>
            <a:spLocks noGrp="1"/>
          </p:cNvSpPr>
          <p:nvPr>
            <p:ph type="body" sz="quarter" idx="20"/>
          </p:nvPr>
        </p:nvSpPr>
        <p:spPr>
          <a:xfrm>
            <a:off x="215153" y="1726393"/>
            <a:ext cx="11376625" cy="4688475"/>
          </a:xfrm>
        </p:spPr>
        <p:txBody>
          <a:bodyPr/>
          <a:lstStyle/>
          <a:p>
            <a:pPr algn="just">
              <a:buFont typeface="Arial" panose="020B0604020202020204" pitchFamily="34" charset="0"/>
              <a:buChar char="•"/>
            </a:pPr>
            <a:r>
              <a:rPr lang="pl-PL" b="1" dirty="0">
                <a:solidFill>
                  <a:srgbClr val="DA2128"/>
                </a:solidFill>
              </a:rPr>
              <a:t>Rynek crowdfundingu </a:t>
            </a:r>
            <a:r>
              <a:rPr lang="pl-PL" dirty="0">
                <a:solidFill>
                  <a:srgbClr val="DA2128"/>
                </a:solidFill>
              </a:rPr>
              <a:t>w Irlandii</a:t>
            </a:r>
            <a:endParaRPr lang="hr-HR" dirty="0">
              <a:solidFill>
                <a:srgbClr val="DA2128"/>
              </a:solidFill>
            </a:endParaRPr>
          </a:p>
          <a:p>
            <a:pPr marL="800100" lvl="1" indent="-265113" algn="l">
              <a:buClr>
                <a:srgbClr val="FDB614"/>
              </a:buClr>
              <a:buFont typeface="Wingdings" panose="05000000000000000000" pitchFamily="2" charset="2"/>
              <a:buChar char="§"/>
            </a:pPr>
            <a:r>
              <a:rPr lang="pl-PL" dirty="0"/>
              <a:t>Obecnie na rynku działają jedynie trzy platformy, które prowadzą zbiórki typu peer-to-peer.</a:t>
            </a:r>
            <a:endParaRPr lang="hr-HR" dirty="0"/>
          </a:p>
          <a:p>
            <a:pPr marL="800100" lvl="1" indent="-265113" algn="l">
              <a:buClr>
                <a:srgbClr val="FDB614"/>
              </a:buClr>
              <a:buFont typeface="Wingdings" panose="05000000000000000000" pitchFamily="2" charset="2"/>
              <a:buChar char="§"/>
            </a:pPr>
            <a:r>
              <a:rPr lang="pl-PL" dirty="0"/>
              <a:t>Żadna z platform nie oferuje crowdfundingu za udziały</a:t>
            </a:r>
            <a:r>
              <a:rPr lang="hr-HR" dirty="0"/>
              <a:t>;</a:t>
            </a:r>
          </a:p>
          <a:p>
            <a:pPr marL="800100" lvl="1" indent="-265113" algn="l">
              <a:buClr>
                <a:srgbClr val="FDB614"/>
              </a:buClr>
              <a:buFont typeface="Wingdings" panose="05000000000000000000" pitchFamily="2" charset="2"/>
              <a:buChar char="§"/>
            </a:pPr>
            <a:r>
              <a:rPr lang="pl-PL" dirty="0"/>
              <a:t>Udział crowdfundingu w rynku finansowym Małych i Średnich Firm (SME) to </a:t>
            </a:r>
            <a:br>
              <a:rPr lang="pl-PL" dirty="0"/>
            </a:br>
            <a:r>
              <a:rPr lang="pl-PL" dirty="0"/>
              <a:t>w Irlandii od 0,33% do 0,4%</a:t>
            </a:r>
            <a:r>
              <a:rPr lang="hr-HR" dirty="0"/>
              <a:t>; dla porównania w Wielkiej Brytanii jest to 14%.</a:t>
            </a:r>
          </a:p>
          <a:p>
            <a:pPr marL="800100" lvl="1" indent="-265113" algn="l">
              <a:buClr>
                <a:srgbClr val="FDB614"/>
              </a:buClr>
              <a:buFont typeface="Wingdings" panose="05000000000000000000" pitchFamily="2" charset="2"/>
              <a:buChar char="§"/>
            </a:pPr>
            <a:r>
              <a:rPr lang="pl-PL" dirty="0"/>
              <a:t>Mała liczba próśb o finansowanie SME ze środków nie pochodzących od banków</a:t>
            </a:r>
            <a:r>
              <a:rPr lang="hr-HR" dirty="0"/>
              <a:t>; </a:t>
            </a:r>
          </a:p>
          <a:p>
            <a:pPr marL="800100" lvl="1" indent="-265113" algn="l">
              <a:buClr>
                <a:srgbClr val="FDB614"/>
              </a:buClr>
              <a:buFont typeface="Wingdings" panose="05000000000000000000" pitchFamily="2" charset="2"/>
              <a:buChar char="§"/>
            </a:pPr>
            <a:r>
              <a:rPr lang="pl-PL" dirty="0"/>
              <a:t>Według badania popytu kredytowego przeprowadzonego przez Ministerstwo Finansów,</a:t>
            </a:r>
            <a:r>
              <a:rPr lang="hr-HR" dirty="0"/>
              <a:t> </a:t>
            </a:r>
            <a:r>
              <a:rPr lang="pl-PL" b="1" dirty="0"/>
              <a:t>jedynie</a:t>
            </a:r>
            <a:r>
              <a:rPr lang="en-GB" b="1" dirty="0"/>
              <a:t> 6%</a:t>
            </a:r>
            <a:r>
              <a:rPr lang="en-GB" dirty="0"/>
              <a:t> </a:t>
            </a:r>
            <a:r>
              <a:rPr lang="pl-PL" dirty="0"/>
              <a:t>Średnich i Małych Przedsiębiorstw objętych badaniem ubiegało się o formę finansowania inną niż pożyczka między </a:t>
            </a:r>
            <a:r>
              <a:rPr lang="hr-HR" dirty="0"/>
              <a:t>Październikiem 2016 </a:t>
            </a:r>
            <a:br>
              <a:rPr lang="hr-HR" dirty="0"/>
            </a:br>
            <a:r>
              <a:rPr lang="hr-HR" dirty="0"/>
              <a:t>a Marcem 2017.</a:t>
            </a:r>
            <a:br>
              <a:rPr lang="hr-HR" sz="2000" i="1" dirty="0">
                <a:hlinkClick r:id="rId2"/>
              </a:rPr>
            </a:br>
            <a:r>
              <a:rPr lang="hr-HR" sz="2000" i="1" dirty="0">
                <a:hlinkClick r:id="rId2"/>
              </a:rPr>
              <a:t>https://www.algoodbody.com/insights-publications/the-regulation-of-crowdfunding-in-ireland-an-update</a:t>
            </a:r>
            <a:r>
              <a:rPr lang="hr-HR" sz="2000" i="1" dirty="0"/>
              <a:t> - </a:t>
            </a:r>
            <a:r>
              <a:rPr lang="hr-HR" sz="2000" b="1" i="1" dirty="0"/>
              <a:t>the regulations of crowdfunding in Ireland  </a:t>
            </a:r>
            <a:r>
              <a:rPr lang="hr-HR" sz="2000" i="1" dirty="0">
                <a:hlinkClick r:id="rId3"/>
              </a:rPr>
              <a:t>https://www.meag.ie/erasmus/crowdfunding/</a:t>
            </a:r>
            <a:r>
              <a:rPr lang="hr-HR" sz="2000" i="1" dirty="0"/>
              <a:t> - </a:t>
            </a:r>
          </a:p>
        </p:txBody>
      </p:sp>
    </p:spTree>
    <p:extLst>
      <p:ext uri="{BB962C8B-B14F-4D97-AF65-F5344CB8AC3E}">
        <p14:creationId xmlns:p14="http://schemas.microsoft.com/office/powerpoint/2010/main" val="3706876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Crowdfunding w Anglii</a:t>
            </a:r>
            <a:endParaRPr lang="en-GB" dirty="0"/>
          </a:p>
        </p:txBody>
      </p:sp>
      <p:sp>
        <p:nvSpPr>
          <p:cNvPr id="3" name="Text Placeholder 2"/>
          <p:cNvSpPr>
            <a:spLocks noGrp="1"/>
          </p:cNvSpPr>
          <p:nvPr>
            <p:ph type="body" sz="quarter" idx="20"/>
          </p:nvPr>
        </p:nvSpPr>
        <p:spPr>
          <a:xfrm>
            <a:off x="658267" y="2120067"/>
            <a:ext cx="11073949" cy="4169140"/>
          </a:xfrm>
        </p:spPr>
        <p:txBody>
          <a:bodyPr/>
          <a:lstStyle/>
          <a:p>
            <a:r>
              <a:rPr lang="pl-PL" dirty="0">
                <a:solidFill>
                  <a:schemeClr val="tx1">
                    <a:lumMod val="75000"/>
                    <a:lumOff val="25000"/>
                  </a:schemeClr>
                </a:solidFill>
              </a:rPr>
              <a:t>Wytyczne odnośnie crowdfundingu można znaleźć na </a:t>
            </a:r>
            <a:r>
              <a:rPr lang="en-GB" b="1" dirty="0">
                <a:solidFill>
                  <a:srgbClr val="1268B3"/>
                </a:solidFill>
              </a:rPr>
              <a:t>N</a:t>
            </a:r>
            <a:r>
              <a:rPr lang="hr-HR" b="1" dirty="0">
                <a:solidFill>
                  <a:srgbClr val="1268B3"/>
                </a:solidFill>
              </a:rPr>
              <a:t>orthern Ireland</a:t>
            </a:r>
            <a:r>
              <a:rPr lang="en-GB" b="1" dirty="0">
                <a:solidFill>
                  <a:srgbClr val="1268B3"/>
                </a:solidFill>
              </a:rPr>
              <a:t> Business Info</a:t>
            </a:r>
            <a:r>
              <a:rPr lang="hr-HR" dirty="0">
                <a:solidFill>
                  <a:schemeClr val="tx1">
                    <a:lumMod val="75000"/>
                    <a:lumOff val="25000"/>
                  </a:schemeClr>
                </a:solidFill>
              </a:rPr>
              <a:t> </a:t>
            </a:r>
            <a:r>
              <a:rPr lang="en-GB" i="1" dirty="0">
                <a:hlinkClick r:id="rId2"/>
              </a:rPr>
              <a:t>https://www.nibusinessinfo.co.uk/content/crowdfunding</a:t>
            </a:r>
            <a:r>
              <a:rPr lang="hr-HR" i="1" dirty="0"/>
              <a:t>  </a:t>
            </a:r>
          </a:p>
          <a:p>
            <a:r>
              <a:rPr lang="en-GB" b="1" dirty="0">
                <a:solidFill>
                  <a:srgbClr val="1268B3"/>
                </a:solidFill>
              </a:rPr>
              <a:t>National Endowment for Science and Technology and the Arts</a:t>
            </a:r>
            <a:r>
              <a:rPr lang="hr-HR" b="1" dirty="0">
                <a:solidFill>
                  <a:srgbClr val="1268B3"/>
                </a:solidFill>
              </a:rPr>
              <a:t> </a:t>
            </a:r>
            <a:r>
              <a:rPr lang="hr-HR" dirty="0"/>
              <a:t>- </a:t>
            </a:r>
            <a:r>
              <a:rPr lang="en-GB" b="1" dirty="0">
                <a:solidFill>
                  <a:srgbClr val="1268B3"/>
                </a:solidFill>
              </a:rPr>
              <a:t>Nesta</a:t>
            </a:r>
            <a:r>
              <a:rPr lang="en-GB" dirty="0">
                <a:hlinkClick r:id="rId3"/>
              </a:rPr>
              <a:t>’</a:t>
            </a:r>
            <a:r>
              <a:rPr lang="en-GB" dirty="0"/>
              <a:t>s </a:t>
            </a:r>
            <a:r>
              <a:rPr lang="pl-PL" dirty="0"/>
              <a:t>stworzyła przewodnik objaśniający alternatywne drogi finasowania: </a:t>
            </a:r>
            <a:r>
              <a:rPr lang="hr-HR" i="1" dirty="0">
                <a:hlinkClick r:id="rId3"/>
              </a:rPr>
              <a:t>https://www.nesta.org.uk/blog/understanding-alternative-finance/</a:t>
            </a:r>
            <a:r>
              <a:rPr lang="hr-HR" i="1" dirty="0"/>
              <a:t> </a:t>
            </a:r>
          </a:p>
          <a:p>
            <a:r>
              <a:rPr lang="en-GB" b="1" dirty="0">
                <a:solidFill>
                  <a:srgbClr val="1268B3"/>
                </a:solidFill>
              </a:rPr>
              <a:t>Funding Circle</a:t>
            </a:r>
            <a:r>
              <a:rPr lang="hr-HR" b="1" dirty="0">
                <a:solidFill>
                  <a:srgbClr val="1268B3"/>
                </a:solidFill>
              </a:rPr>
              <a:t> </a:t>
            </a:r>
            <a:r>
              <a:rPr lang="en-GB" dirty="0"/>
              <a:t>–</a:t>
            </a:r>
            <a:r>
              <a:rPr lang="hr-HR" dirty="0"/>
              <a:t> </a:t>
            </a:r>
            <a:r>
              <a:rPr lang="pl-PL" dirty="0"/>
              <a:t>pożyczki biznesowe ze zbiórek </a:t>
            </a:r>
            <a:r>
              <a:rPr lang="en-GB" i="1" dirty="0">
                <a:hlinkClick r:id="rId4"/>
              </a:rPr>
              <a:t>https://www.fundingcircle.com/uk/</a:t>
            </a:r>
            <a:r>
              <a:rPr lang="hr-HR" i="1" dirty="0"/>
              <a:t>.</a:t>
            </a:r>
          </a:p>
          <a:p>
            <a:pPr algn="just"/>
            <a:r>
              <a:rPr lang="hr-HR" b="1" dirty="0">
                <a:solidFill>
                  <a:srgbClr val="1268B3"/>
                </a:solidFill>
              </a:rPr>
              <a:t>Back Her Business </a:t>
            </a:r>
            <a:r>
              <a:rPr lang="hr-HR" dirty="0"/>
              <a:t>– </a:t>
            </a:r>
            <a:r>
              <a:rPr lang="pl-PL" dirty="0"/>
              <a:t>wspólna inicjatywa</a:t>
            </a:r>
            <a:r>
              <a:rPr lang="en-GB" dirty="0"/>
              <a:t> </a:t>
            </a:r>
            <a:r>
              <a:rPr lang="en-GB" i="1" dirty="0"/>
              <a:t>Crowdfunder</a:t>
            </a:r>
            <a:r>
              <a:rPr lang="en-GB" dirty="0"/>
              <a:t> </a:t>
            </a:r>
            <a:r>
              <a:rPr lang="pl-PL" dirty="0"/>
              <a:t>i Banku Ulster; jest to zbiórka funduszy dla kobiet prowadzących przedsięwzięcia; crowdfunding działa w systemie ograniczonych czasowo zbiórek odbywających się cały rok.</a:t>
            </a:r>
            <a:endParaRPr lang="hr-HR" dirty="0"/>
          </a:p>
          <a:p>
            <a:pPr algn="just"/>
            <a:r>
              <a:rPr lang="hr-HR" dirty="0"/>
              <a:t>Pozostałe platformy: </a:t>
            </a:r>
            <a:r>
              <a:rPr lang="hr-HR" i="1" dirty="0"/>
              <a:t>Kickstarter, Indiegogo, </a:t>
            </a:r>
            <a:r>
              <a:rPr lang="en-GB" i="1" dirty="0"/>
              <a:t>Crowdcube</a:t>
            </a:r>
            <a:r>
              <a:rPr lang="hr-HR" i="1" dirty="0"/>
              <a:t>, </a:t>
            </a:r>
            <a:r>
              <a:rPr lang="en-GB" i="1" dirty="0"/>
              <a:t>Crowdfunder.co.uk</a:t>
            </a:r>
            <a:r>
              <a:rPr lang="hr-HR" i="1" dirty="0"/>
              <a:t>, </a:t>
            </a:r>
            <a:r>
              <a:rPr lang="en-GB" i="1" dirty="0"/>
              <a:t>Seedrs</a:t>
            </a:r>
            <a:r>
              <a:rPr lang="hr-HR" i="1" dirty="0"/>
              <a:t>, </a:t>
            </a:r>
            <a:r>
              <a:rPr lang="en-GB" i="1" dirty="0"/>
              <a:t>Syndicate Room</a:t>
            </a:r>
            <a:r>
              <a:rPr lang="pl-PL" i="1" dirty="0"/>
              <a:t>.</a:t>
            </a:r>
            <a:endParaRPr lang="en-GB" i="1" dirty="0"/>
          </a:p>
          <a:p>
            <a:endParaRPr lang="en-GB" dirty="0"/>
          </a:p>
        </p:txBody>
      </p:sp>
    </p:spTree>
    <p:extLst>
      <p:ext uri="{BB962C8B-B14F-4D97-AF65-F5344CB8AC3E}">
        <p14:creationId xmlns:p14="http://schemas.microsoft.com/office/powerpoint/2010/main" val="2685193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5" y="391665"/>
            <a:ext cx="5325901" cy="2629831"/>
          </a:xfrm>
        </p:spPr>
        <p:txBody>
          <a:bodyPr>
            <a:noAutofit/>
          </a:bodyPr>
          <a:lstStyle/>
          <a:p>
            <a:r>
              <a:rPr lang="hr-HR" b="1" dirty="0"/>
              <a:t>03  </a:t>
            </a:r>
            <a:r>
              <a:rPr lang="pl-PL" b="1" dirty="0"/>
              <a:t>Inne Źródła Finasowania Dla Twojego Biznesu</a:t>
            </a:r>
            <a:endParaRPr lang="en-GB" b="1" dirty="0"/>
          </a:p>
        </p:txBody>
      </p:sp>
      <p:pic>
        <p:nvPicPr>
          <p:cNvPr id="4" name="Picture 3"/>
          <p:cNvPicPr>
            <a:picLocks noChangeAspect="1"/>
          </p:cNvPicPr>
          <p:nvPr/>
        </p:nvPicPr>
        <p:blipFill>
          <a:blip r:embed="rId2"/>
          <a:stretch>
            <a:fillRect/>
          </a:stretch>
        </p:blipFill>
        <p:spPr>
          <a:xfrm>
            <a:off x="6061710" y="328618"/>
            <a:ext cx="6456224" cy="6529382"/>
          </a:xfrm>
          <a:prstGeom prst="rect">
            <a:avLst/>
          </a:prstGeom>
        </p:spPr>
      </p:pic>
      <p:sp>
        <p:nvSpPr>
          <p:cNvPr id="3" name="Rectangle 2"/>
          <p:cNvSpPr/>
          <p:nvPr/>
        </p:nvSpPr>
        <p:spPr>
          <a:xfrm>
            <a:off x="576135" y="3465513"/>
            <a:ext cx="5485575" cy="2308324"/>
          </a:xfrm>
          <a:prstGeom prst="rect">
            <a:avLst/>
          </a:prstGeom>
        </p:spPr>
        <p:txBody>
          <a:bodyPr wrap="square">
            <a:spAutoFit/>
          </a:bodyPr>
          <a:lstStyle/>
          <a:p>
            <a:r>
              <a:rPr lang="pl-PL" sz="2400" dirty="0">
                <a:solidFill>
                  <a:schemeClr val="bg1"/>
                </a:solidFill>
              </a:rPr>
              <a:t>Słyszałeś o business pitchu (krótkim przedstawieniu innym swojego biznesu)? Czy wiesz kim są „Aniołowie biznesu”?. </a:t>
            </a:r>
            <a:br>
              <a:rPr lang="pl-PL" sz="2400" dirty="0">
                <a:solidFill>
                  <a:schemeClr val="bg1"/>
                </a:solidFill>
              </a:rPr>
            </a:br>
            <a:r>
              <a:rPr lang="pl-PL" sz="2400" dirty="0">
                <a:solidFill>
                  <a:schemeClr val="bg1"/>
                </a:solidFill>
              </a:rPr>
              <a:t>W następnym rozdziale dowiesz się tego </a:t>
            </a:r>
            <a:br>
              <a:rPr lang="pl-PL" sz="2400" dirty="0">
                <a:solidFill>
                  <a:schemeClr val="bg1"/>
                </a:solidFill>
              </a:rPr>
            </a:br>
            <a:r>
              <a:rPr lang="pl-PL" sz="2400" dirty="0">
                <a:solidFill>
                  <a:schemeClr val="bg1"/>
                </a:solidFill>
              </a:rPr>
              <a:t>i więcej na temat alternatywnych metod finasowania biznesu.</a:t>
            </a:r>
            <a:endParaRPr lang="en-GB" sz="2400" dirty="0">
              <a:solidFill>
                <a:schemeClr val="bg1"/>
              </a:solidFill>
            </a:endParaRPr>
          </a:p>
        </p:txBody>
      </p:sp>
    </p:spTree>
    <p:extLst>
      <p:ext uri="{BB962C8B-B14F-4D97-AF65-F5344CB8AC3E}">
        <p14:creationId xmlns:p14="http://schemas.microsoft.com/office/powerpoint/2010/main" val="3802240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299025" y="839925"/>
            <a:ext cx="5898464" cy="716025"/>
          </a:xfrm>
        </p:spPr>
        <p:txBody>
          <a:bodyPr>
            <a:normAutofit fontScale="85000" lnSpcReduction="10000"/>
          </a:bodyPr>
          <a:lstStyle/>
          <a:p>
            <a:r>
              <a:rPr lang="en-US" b="1" dirty="0"/>
              <a:t>M4 – </a:t>
            </a:r>
            <a:r>
              <a:rPr lang="hr-HR" b="1" dirty="0"/>
              <a:t>Wprowadzenie Do Nauczania</a:t>
            </a:r>
            <a:endParaRPr lang="en-US" b="1" dirty="0"/>
          </a:p>
        </p:txBody>
      </p:sp>
      <p:sp>
        <p:nvSpPr>
          <p:cNvPr id="3" name="Text Placeholder 2"/>
          <p:cNvSpPr>
            <a:spLocks noGrp="1"/>
          </p:cNvSpPr>
          <p:nvPr>
            <p:ph type="body" sz="quarter" idx="20"/>
          </p:nvPr>
        </p:nvSpPr>
        <p:spPr>
          <a:xfrm>
            <a:off x="658268" y="2120067"/>
            <a:ext cx="7352257" cy="4169140"/>
          </a:xfrm>
        </p:spPr>
        <p:txBody>
          <a:bodyPr/>
          <a:lstStyle/>
          <a:p>
            <a:pPr marL="0" indent="0">
              <a:spcBef>
                <a:spcPts val="0"/>
              </a:spcBef>
              <a:buNone/>
            </a:pPr>
            <a:r>
              <a:rPr lang="pl-PL" sz="2800" dirty="0"/>
              <a:t>Masz już świetny pomysł na biznes zainspirowany Pop kulturą, masz </a:t>
            </a:r>
            <a:r>
              <a:rPr lang="pl-PL" sz="2800" b="1" dirty="0"/>
              <a:t>pomysł</a:t>
            </a:r>
            <a:r>
              <a:rPr lang="pl-PL" sz="2800" dirty="0"/>
              <a:t>, </a:t>
            </a:r>
            <a:r>
              <a:rPr lang="pl-PL" sz="2800" b="1" dirty="0"/>
              <a:t>wizję</a:t>
            </a:r>
            <a:r>
              <a:rPr lang="pl-PL" sz="2800" dirty="0"/>
              <a:t> i </a:t>
            </a:r>
            <a:r>
              <a:rPr lang="pl-PL" sz="2800" b="1" dirty="0"/>
              <a:t>plan biznesowy</a:t>
            </a:r>
            <a:r>
              <a:rPr lang="pl-PL" sz="2800" dirty="0"/>
              <a:t>, teraz potrzebujesz tylko </a:t>
            </a:r>
            <a:r>
              <a:rPr lang="pl-PL" sz="2800" dirty="0">
                <a:solidFill>
                  <a:srgbClr val="FF0000"/>
                </a:solidFill>
              </a:rPr>
              <a:t>zasobów,</a:t>
            </a:r>
            <a:r>
              <a:rPr lang="pl-PL" sz="2800" dirty="0"/>
              <a:t> aby móc rozwinąć swój biznes – tutaj z pomocą przychodzi </a:t>
            </a:r>
            <a:r>
              <a:rPr lang="pl-PL" sz="2800" b="1" dirty="0"/>
              <a:t>Moduł 4 EPIC</a:t>
            </a:r>
            <a:r>
              <a:rPr lang="pl-PL" sz="2800" dirty="0"/>
              <a:t>.</a:t>
            </a:r>
            <a:endParaRPr lang="en-US" sz="2800" dirty="0"/>
          </a:p>
          <a:p>
            <a:pPr marL="0" indent="0">
              <a:spcBef>
                <a:spcPts val="0"/>
              </a:spcBef>
              <a:buNone/>
            </a:pPr>
            <a:r>
              <a:rPr lang="pl-PL" sz="2800" dirty="0"/>
              <a:t>Od crowdfundingu po WI, poznasz pisane drobnym drukiem zasady prowadzenia biznesu </a:t>
            </a:r>
            <a:br>
              <a:rPr lang="pl-PL" sz="2800" dirty="0"/>
            </a:br>
            <a:r>
              <a:rPr lang="pl-PL" sz="2800" dirty="0"/>
              <a:t>w Pop kulturze.</a:t>
            </a:r>
            <a:endParaRPr lang="en-US" sz="2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414578" y="1557499"/>
            <a:ext cx="3273839" cy="5300501"/>
          </a:xfrm>
          <a:prstGeom prst="rect">
            <a:avLst/>
          </a:prstGeom>
        </p:spPr>
      </p:pic>
    </p:spTree>
    <p:extLst>
      <p:ext uri="{BB962C8B-B14F-4D97-AF65-F5344CB8AC3E}">
        <p14:creationId xmlns:p14="http://schemas.microsoft.com/office/powerpoint/2010/main" val="485986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zervirano mjesto slike 6">
            <a:extLst>
              <a:ext uri="{FF2B5EF4-FFF2-40B4-BE49-F238E27FC236}">
                <a16:creationId xmlns:a16="http://schemas.microsoft.com/office/drawing/2014/main" id="{536E0F15-C883-452A-BF98-FC0C24F3D51B}"/>
              </a:ext>
            </a:extLst>
          </p:cNvPr>
          <p:cNvPicPr>
            <a:picLocks noGrp="1" noChangeAspect="1"/>
          </p:cNvPicPr>
          <p:nvPr>
            <p:ph type="pic" sz="quarter" idx="26"/>
          </p:nvPr>
        </p:nvPicPr>
        <p:blipFill>
          <a:blip r:embed="rId2"/>
          <a:srcRect t="1085" b="1085"/>
          <a:stretch>
            <a:fillRect/>
          </a:stretch>
        </p:blipFill>
        <p:spPr>
          <a:xfrm>
            <a:off x="-13252" y="21580"/>
            <a:ext cx="12205252" cy="3458334"/>
          </a:xfrm>
        </p:spPr>
      </p:pic>
      <p:sp>
        <p:nvSpPr>
          <p:cNvPr id="3" name="Text Placeholder 2"/>
          <p:cNvSpPr>
            <a:spLocks noGrp="1"/>
          </p:cNvSpPr>
          <p:nvPr>
            <p:ph type="body" sz="quarter" idx="23"/>
          </p:nvPr>
        </p:nvSpPr>
        <p:spPr>
          <a:xfrm>
            <a:off x="669180" y="3264056"/>
            <a:ext cx="10853639" cy="3110625"/>
          </a:xfrm>
        </p:spPr>
        <p:txBody>
          <a:bodyPr/>
          <a:lstStyle/>
          <a:p>
            <a:r>
              <a:rPr lang="hr-HR" dirty="0"/>
              <a:t>Potencjalnym </a:t>
            </a:r>
            <a:r>
              <a:rPr lang="hr-HR" b="1" dirty="0">
                <a:solidFill>
                  <a:srgbClr val="FDB614"/>
                </a:solidFill>
                <a:highlight>
                  <a:srgbClr val="1268B3"/>
                </a:highlight>
              </a:rPr>
              <a:t>inwestorem</a:t>
            </a:r>
            <a:r>
              <a:rPr lang="hr-HR" dirty="0"/>
              <a:t> może </a:t>
            </a:r>
            <a:r>
              <a:rPr lang="hr-HR" b="1" dirty="0">
                <a:solidFill>
                  <a:schemeClr val="accent4"/>
                </a:solidFill>
              </a:rPr>
              <a:t>być bank, osoba prywatna (aniołowie biznesu), rząd, firma inwestycyjna itd.  </a:t>
            </a:r>
            <a:r>
              <a:rPr lang="hr-HR" dirty="0"/>
              <a:t>Główne rodzaje finasowania to bootstraping, seed funding, pożyczki z niższym oprocentowaniem (soft loans), granty na start.</a:t>
            </a:r>
          </a:p>
          <a:p>
            <a:r>
              <a:rPr lang="en-US" b="1" dirty="0">
                <a:solidFill>
                  <a:schemeClr val="accent4"/>
                </a:solidFill>
              </a:rPr>
              <a:t>Startup</a:t>
            </a:r>
            <a:r>
              <a:rPr lang="pl-PL" b="1" dirty="0">
                <a:solidFill>
                  <a:schemeClr val="accent4"/>
                </a:solidFill>
              </a:rPr>
              <a:t>y</a:t>
            </a:r>
            <a:r>
              <a:rPr lang="en-US" b="1" dirty="0">
                <a:solidFill>
                  <a:schemeClr val="accent4"/>
                </a:solidFill>
              </a:rPr>
              <a:t> </a:t>
            </a:r>
            <a:r>
              <a:rPr lang="pl-PL" b="1" dirty="0">
                <a:solidFill>
                  <a:schemeClr val="accent4"/>
                </a:solidFill>
              </a:rPr>
              <a:t>i nowe firmy </a:t>
            </a:r>
            <a:r>
              <a:rPr lang="pl-PL" dirty="0"/>
              <a:t>mają duże potrzeby w zakresie finasowania i są niepewne pod kątem zwrotu zainwestowanych pieniędzy, przez to są mało atrakcyjne dla tradycyjnych źródeł finasowania</a:t>
            </a:r>
            <a:r>
              <a:rPr lang="en-US" dirty="0"/>
              <a:t>. </a:t>
            </a:r>
            <a:r>
              <a:rPr lang="pl-PL" dirty="0"/>
              <a:t>Przedsiębiorstwa typu startup nie posiadają ani historii biznesowej, ani też wyników, które pomogłyby im otrzymać finansowanie </a:t>
            </a:r>
            <a:br>
              <a:rPr lang="pl-PL" dirty="0"/>
            </a:br>
            <a:r>
              <a:rPr lang="pl-PL" dirty="0"/>
              <a:t>z zewnątrz.</a:t>
            </a:r>
            <a:endParaRPr lang="hr-HR" dirty="0"/>
          </a:p>
        </p:txBody>
      </p:sp>
      <p:sp>
        <p:nvSpPr>
          <p:cNvPr id="4" name="Text Placeholder 3"/>
          <p:cNvSpPr>
            <a:spLocks noGrp="1"/>
          </p:cNvSpPr>
          <p:nvPr>
            <p:ph type="body" sz="quarter" idx="10"/>
          </p:nvPr>
        </p:nvSpPr>
        <p:spPr>
          <a:xfrm rot="282689">
            <a:off x="25837" y="2175175"/>
            <a:ext cx="5610334" cy="859922"/>
          </a:xfrm>
        </p:spPr>
        <p:txBody>
          <a:bodyPr>
            <a:normAutofit/>
          </a:bodyPr>
          <a:lstStyle/>
          <a:p>
            <a:r>
              <a:rPr lang="pl-PL" dirty="0"/>
              <a:t>Finasowanie Startupu</a:t>
            </a:r>
            <a:endParaRPr lang="en-GB" dirty="0"/>
          </a:p>
          <a:p>
            <a:endParaRPr lang="en-US" dirty="0"/>
          </a:p>
        </p:txBody>
      </p:sp>
    </p:spTree>
    <p:extLst>
      <p:ext uri="{BB962C8B-B14F-4D97-AF65-F5344CB8AC3E}">
        <p14:creationId xmlns:p14="http://schemas.microsoft.com/office/powerpoint/2010/main" val="3062408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750356" y="3840480"/>
            <a:ext cx="10676944" cy="2488483"/>
          </a:xfrm>
        </p:spPr>
        <p:txBody>
          <a:bodyPr/>
          <a:lstStyle/>
          <a:p>
            <a:r>
              <a:rPr lang="pl-PL" dirty="0"/>
              <a:t>Znaczna część wielkich projektów zaczyna się od małej grupy osób z dużym zapałem, ale bez wsparcia finansowego. To oni właśnie muszą polegać na finasowaniu typu </a:t>
            </a:r>
            <a:r>
              <a:rPr lang="pl-PL" dirty="0">
                <a:solidFill>
                  <a:srgbClr val="FFD700"/>
                </a:solidFill>
              </a:rPr>
              <a:t>bootstrapping</a:t>
            </a:r>
            <a:r>
              <a:rPr lang="pl-PL" dirty="0"/>
              <a:t>, czyli finansowanie projektu z własnych zasobów.</a:t>
            </a:r>
            <a:endParaRPr lang="en-US" b="1" dirty="0"/>
          </a:p>
          <a:p>
            <a:r>
              <a:rPr lang="pl-PL" dirty="0"/>
              <a:t>Jest to też najbezpieczniejszy sposób finansowania biznesu na jego wczesnym etapie, dzięki temu zachowujesz niezależność i pełną kontrolę nad projektem, w tym czasie nabierzesz doświadczenia w prowadzeniu przedsięwzięcia i będziesz w stanie znaleźć lepszą opcję.</a:t>
            </a:r>
            <a:endParaRPr lang="hr-HR" dirty="0"/>
          </a:p>
        </p:txBody>
      </p:sp>
      <p:sp>
        <p:nvSpPr>
          <p:cNvPr id="4" name="Text Placeholder 3"/>
          <p:cNvSpPr>
            <a:spLocks noGrp="1"/>
          </p:cNvSpPr>
          <p:nvPr>
            <p:ph type="body" sz="quarter" idx="10"/>
          </p:nvPr>
        </p:nvSpPr>
        <p:spPr/>
        <p:txBody>
          <a:bodyPr/>
          <a:lstStyle/>
          <a:p>
            <a:r>
              <a:rPr lang="hr-HR" dirty="0"/>
              <a:t>Bootstrapping</a:t>
            </a:r>
            <a:endParaRPr lang="en-US" dirty="0"/>
          </a:p>
        </p:txBody>
      </p:sp>
      <p:pic>
        <p:nvPicPr>
          <p:cNvPr id="6" name="Picture Placeholder 5"/>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l="-164" t="24373" r="5293" b="35470"/>
          <a:stretch/>
        </p:blipFill>
        <p:spPr>
          <a:xfrm>
            <a:off x="-10758" y="0"/>
            <a:ext cx="12199172" cy="3442447"/>
          </a:xfrm>
        </p:spPr>
      </p:pic>
    </p:spTree>
    <p:extLst>
      <p:ext uri="{BB962C8B-B14F-4D97-AF65-F5344CB8AC3E}">
        <p14:creationId xmlns:p14="http://schemas.microsoft.com/office/powerpoint/2010/main" val="2698055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5"/>
          </p:nvPr>
        </p:nvSpPr>
        <p:spPr/>
        <p:txBody>
          <a:bodyPr>
            <a:normAutofit/>
          </a:bodyPr>
          <a:lstStyle/>
          <a:p>
            <a:r>
              <a:rPr lang="hr-HR" sz="2800" dirty="0"/>
              <a:t>Znany też jako </a:t>
            </a:r>
            <a:r>
              <a:rPr lang="hr-HR" sz="2800" b="1" dirty="0">
                <a:solidFill>
                  <a:srgbClr val="FFD700"/>
                </a:solidFill>
              </a:rPr>
              <a:t>kapitał startowy, kapitał zalążkowy.</a:t>
            </a:r>
            <a:endParaRPr lang="en-US" sz="2800" b="1" i="1" dirty="0">
              <a:solidFill>
                <a:srgbClr val="FFD700"/>
              </a:solidFill>
            </a:endParaRPr>
          </a:p>
        </p:txBody>
      </p:sp>
      <p:sp>
        <p:nvSpPr>
          <p:cNvPr id="3" name="Text Placeholder 2"/>
          <p:cNvSpPr>
            <a:spLocks noGrp="1"/>
          </p:cNvSpPr>
          <p:nvPr>
            <p:ph type="body" sz="quarter" idx="23"/>
          </p:nvPr>
        </p:nvSpPr>
        <p:spPr>
          <a:xfrm>
            <a:off x="702256" y="4282324"/>
            <a:ext cx="10853639" cy="2046640"/>
          </a:xfrm>
        </p:spPr>
        <p:txBody>
          <a:bodyPr/>
          <a:lstStyle/>
          <a:p>
            <a:r>
              <a:rPr lang="hr-HR" b="1" dirty="0">
                <a:solidFill>
                  <a:srgbClr val="FFD700"/>
                </a:solidFill>
              </a:rPr>
              <a:t>S</a:t>
            </a:r>
            <a:r>
              <a:rPr lang="en-GB" b="1" dirty="0">
                <a:solidFill>
                  <a:srgbClr val="FFD700"/>
                </a:solidFill>
              </a:rPr>
              <a:t>eed funding </a:t>
            </a:r>
            <a:r>
              <a:rPr lang="pl-PL" dirty="0"/>
              <a:t>jest to forma wspierania biznesu za udziały, gdzie osoby wpłacają na biznes określone sumy pieniężne na bardzo wczesnym etapie jego działalności </a:t>
            </a:r>
            <a:br>
              <a:rPr lang="pl-PL" dirty="0"/>
            </a:br>
            <a:r>
              <a:rPr lang="pl-PL" b="1" dirty="0">
                <a:solidFill>
                  <a:srgbClr val="FFD700"/>
                </a:solidFill>
              </a:rPr>
              <a:t>w zamian za udział w kapitale</a:t>
            </a:r>
            <a:r>
              <a:rPr lang="en-GB" dirty="0"/>
              <a:t>. </a:t>
            </a:r>
            <a:r>
              <a:rPr lang="pl-PL" dirty="0"/>
              <a:t>Właściciel biznesu otrzymuje kapitał na start, </a:t>
            </a:r>
            <a:br>
              <a:rPr lang="pl-PL" dirty="0"/>
            </a:br>
            <a:r>
              <a:rPr lang="pl-PL" dirty="0"/>
              <a:t>a wpłacający otrzymują udział w biznesie</a:t>
            </a:r>
            <a:r>
              <a:rPr lang="en-GB" dirty="0"/>
              <a:t>. </a:t>
            </a:r>
            <a:r>
              <a:rPr lang="pl-PL" dirty="0"/>
              <a:t>W przypadku kiedy dany biznes odniesie sukces, udziałowcy mogą z zyskiem sprzedać swoje udziały.</a:t>
            </a:r>
            <a:endParaRPr lang="en-US" dirty="0"/>
          </a:p>
        </p:txBody>
      </p:sp>
      <p:sp>
        <p:nvSpPr>
          <p:cNvPr id="4" name="Text Placeholder 3"/>
          <p:cNvSpPr>
            <a:spLocks noGrp="1"/>
          </p:cNvSpPr>
          <p:nvPr>
            <p:ph type="body" sz="quarter" idx="10"/>
          </p:nvPr>
        </p:nvSpPr>
        <p:spPr>
          <a:xfrm rot="285998">
            <a:off x="449683" y="2092411"/>
            <a:ext cx="4896733" cy="1025726"/>
          </a:xfrm>
        </p:spPr>
        <p:txBody>
          <a:bodyPr>
            <a:normAutofit fontScale="70000" lnSpcReduction="20000"/>
          </a:bodyPr>
          <a:lstStyle/>
          <a:p>
            <a:r>
              <a:rPr lang="pl-PL" b="1" dirty="0">
                <a:hlinkClick r:id="rId2"/>
              </a:rPr>
              <a:t>fundusz kapitału podwyższonego ryzyka specjalizujący się </a:t>
            </a:r>
            <a:br>
              <a:rPr lang="pl-PL" b="1" dirty="0">
                <a:hlinkClick r:id="rId2"/>
              </a:rPr>
            </a:br>
            <a:r>
              <a:rPr lang="pl-PL" b="1" dirty="0">
                <a:hlinkClick r:id="rId2"/>
              </a:rPr>
              <a:t>w start-upach</a:t>
            </a:r>
            <a:r>
              <a:rPr lang="pl-PL" b="1" dirty="0"/>
              <a:t> (seed fund)</a:t>
            </a:r>
            <a:endParaRPr lang="en-US" dirty="0"/>
          </a:p>
        </p:txBody>
      </p:sp>
      <p:pic>
        <p:nvPicPr>
          <p:cNvPr id="6" name="Picture Placeholder 5"/>
          <p:cNvPicPr>
            <a:picLocks noGrp="1" noChangeAspect="1"/>
          </p:cNvPicPr>
          <p:nvPr>
            <p:ph type="pic" sz="quarter" idx="26"/>
          </p:nvPr>
        </p:nvPicPr>
        <p:blipFill rotWithShape="1">
          <a:blip r:embed="rId3">
            <a:extLst>
              <a:ext uri="{28A0092B-C50C-407E-A947-70E740481C1C}">
                <a14:useLocalDpi xmlns:a14="http://schemas.microsoft.com/office/drawing/2010/main" val="0"/>
              </a:ext>
            </a:extLst>
          </a:blip>
          <a:srcRect l="1183" t="16338" r="4039" b="4790"/>
          <a:stretch/>
        </p:blipFill>
        <p:spPr>
          <a:xfrm>
            <a:off x="-50800" y="-88900"/>
            <a:ext cx="12205252" cy="3556000"/>
          </a:xfrm>
        </p:spPr>
      </p:pic>
    </p:spTree>
    <p:extLst>
      <p:ext uri="{BB962C8B-B14F-4D97-AF65-F5344CB8AC3E}">
        <p14:creationId xmlns:p14="http://schemas.microsoft.com/office/powerpoint/2010/main" val="1923257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teksta 1">
            <a:extLst>
              <a:ext uri="{FF2B5EF4-FFF2-40B4-BE49-F238E27FC236}">
                <a16:creationId xmlns:a16="http://schemas.microsoft.com/office/drawing/2014/main" id="{9917082E-CC19-459F-BD89-459299054E29}"/>
              </a:ext>
            </a:extLst>
          </p:cNvPr>
          <p:cNvSpPr>
            <a:spLocks noGrp="1"/>
          </p:cNvSpPr>
          <p:nvPr>
            <p:ph type="body" sz="quarter" idx="10"/>
          </p:nvPr>
        </p:nvSpPr>
        <p:spPr/>
        <p:txBody>
          <a:bodyPr/>
          <a:lstStyle/>
          <a:p>
            <a:r>
              <a:rPr lang="pl-PL" dirty="0"/>
              <a:t>Kapitał Wysokiego Ryzyka</a:t>
            </a:r>
            <a:endParaRPr lang="hr-HR" dirty="0"/>
          </a:p>
        </p:txBody>
      </p:sp>
      <p:sp>
        <p:nvSpPr>
          <p:cNvPr id="3" name="Rezervirano mjesto teksta 2">
            <a:extLst>
              <a:ext uri="{FF2B5EF4-FFF2-40B4-BE49-F238E27FC236}">
                <a16:creationId xmlns:a16="http://schemas.microsoft.com/office/drawing/2014/main" id="{73EF7A63-08ED-4864-A9B1-04B0D6C70BF6}"/>
              </a:ext>
            </a:extLst>
          </p:cNvPr>
          <p:cNvSpPr>
            <a:spLocks noGrp="1"/>
          </p:cNvSpPr>
          <p:nvPr>
            <p:ph type="body" sz="quarter" idx="20"/>
          </p:nvPr>
        </p:nvSpPr>
        <p:spPr>
          <a:xfrm>
            <a:off x="658268" y="2022231"/>
            <a:ext cx="10832117" cy="4266976"/>
          </a:xfrm>
        </p:spPr>
        <p:txBody>
          <a:bodyPr/>
          <a:lstStyle/>
          <a:p>
            <a:pPr>
              <a:buClr>
                <a:srgbClr val="DA2128"/>
              </a:buClr>
              <a:buFont typeface="Wingdings" panose="05000000000000000000" pitchFamily="2" charset="2"/>
              <a:buChar char="§"/>
            </a:pPr>
            <a:r>
              <a:rPr lang="hr-HR" b="1" dirty="0"/>
              <a:t>Nie jest dla każdego;</a:t>
            </a:r>
            <a:endParaRPr lang="hr-HR" dirty="0"/>
          </a:p>
          <a:p>
            <a:pPr>
              <a:buClr>
                <a:srgbClr val="DA2128"/>
              </a:buClr>
              <a:buFont typeface="Wingdings" panose="05000000000000000000" pitchFamily="2" charset="2"/>
              <a:buChar char="§"/>
            </a:pPr>
            <a:r>
              <a:rPr lang="pl-PL" b="1" dirty="0">
                <a:solidFill>
                  <a:srgbClr val="1268B3"/>
                </a:solidFill>
              </a:rPr>
              <a:t>Inwestorzy dostarczający kapitał wysokiego ryzyka </a:t>
            </a:r>
            <a:r>
              <a:rPr lang="pl-PL" dirty="0"/>
              <a:t>poszukują firm z szansą na szybki rozwój, które działają w branżach takich jak </a:t>
            </a:r>
            <a:r>
              <a:rPr lang="pl-PL" b="1" dirty="0"/>
              <a:t>technologia informatyczna, telekomunikacja </a:t>
            </a:r>
            <a:r>
              <a:rPr lang="pl-PL" dirty="0"/>
              <a:t>czy </a:t>
            </a:r>
            <a:r>
              <a:rPr lang="pl-PL" b="1" dirty="0"/>
              <a:t>biotechnologia.</a:t>
            </a:r>
            <a:endParaRPr lang="hr-HR" dirty="0"/>
          </a:p>
          <a:p>
            <a:pPr>
              <a:buClr>
                <a:srgbClr val="DA2128"/>
              </a:buClr>
              <a:buFont typeface="Wingdings" panose="05000000000000000000" pitchFamily="2" charset="2"/>
              <a:buChar char="§"/>
            </a:pPr>
            <a:r>
              <a:rPr lang="pl-PL" dirty="0"/>
              <a:t>Tacy inwestorzy stają się </a:t>
            </a:r>
            <a:r>
              <a:rPr lang="pl-PL" b="1" dirty="0"/>
              <a:t>współwłaścicielami</a:t>
            </a:r>
            <a:r>
              <a:rPr lang="pl-PL" dirty="0"/>
              <a:t> firmy, aby pomóc we wprowadzeniu obiecującego projektu.</a:t>
            </a:r>
            <a:endParaRPr lang="hr-HR" dirty="0"/>
          </a:p>
          <a:p>
            <a:pPr>
              <a:buClr>
                <a:srgbClr val="DA2128"/>
              </a:buClr>
              <a:buFont typeface="Wingdings" panose="05000000000000000000" pitchFamily="2" charset="2"/>
              <a:buChar char="§"/>
            </a:pPr>
            <a:r>
              <a:rPr lang="pl-PL" dirty="0"/>
              <a:t>Skoro mowa o startupach </a:t>
            </a:r>
            <a:r>
              <a:rPr lang="hr-HR" dirty="0"/>
              <a:t>– </a:t>
            </a:r>
            <a:r>
              <a:rPr lang="pl-PL" dirty="0"/>
              <a:t>tego rodzaju inwestorzy często </a:t>
            </a:r>
            <a:r>
              <a:rPr lang="pl-PL" b="1" dirty="0"/>
              <a:t>oczekują znacznego udziału w strukturze przedsięwzięcia</a:t>
            </a:r>
            <a:r>
              <a:rPr lang="pl-PL" dirty="0"/>
              <a:t>, aby zrównoważyć zagrożenie płynące </a:t>
            </a:r>
            <a:br>
              <a:rPr lang="pl-PL" dirty="0"/>
            </a:br>
            <a:r>
              <a:rPr lang="pl-PL" dirty="0"/>
              <a:t>z niepewnej przyszłości danej firmy.</a:t>
            </a:r>
            <a:endParaRPr lang="hr-HR" dirty="0"/>
          </a:p>
          <a:p>
            <a:pPr>
              <a:buClr>
                <a:srgbClr val="DA2128"/>
              </a:buClr>
              <a:buFont typeface="Wingdings" panose="05000000000000000000" pitchFamily="2" charset="2"/>
              <a:buChar char="§"/>
            </a:pPr>
            <a:r>
              <a:rPr lang="pl-PL" dirty="0"/>
              <a:t>Rzeczą nadrzędną jest znalezienie </a:t>
            </a:r>
            <a:r>
              <a:rPr lang="pl-PL" b="1" dirty="0"/>
              <a:t>inwestorów, którzy wniosą wiedzę </a:t>
            </a:r>
            <a:br>
              <a:rPr lang="pl-PL" b="1" dirty="0"/>
            </a:br>
            <a:r>
              <a:rPr lang="pl-PL" b="1" dirty="0"/>
              <a:t>i doświadczenie</a:t>
            </a:r>
            <a:r>
              <a:rPr lang="pl-PL" dirty="0"/>
              <a:t> do twojego biznesu.</a:t>
            </a:r>
            <a:endParaRPr lang="hr-HR" dirty="0"/>
          </a:p>
        </p:txBody>
      </p:sp>
    </p:spTree>
    <p:extLst>
      <p:ext uri="{BB962C8B-B14F-4D97-AF65-F5344CB8AC3E}">
        <p14:creationId xmlns:p14="http://schemas.microsoft.com/office/powerpoint/2010/main" val="1850054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422" t="2604" r="20229" b="9823"/>
          <a:stretch/>
        </p:blipFill>
        <p:spPr>
          <a:xfrm rot="946950">
            <a:off x="8122142" y="612943"/>
            <a:ext cx="3259464" cy="36533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ext Placeholder 1"/>
          <p:cNvSpPr>
            <a:spLocks noGrp="1"/>
          </p:cNvSpPr>
          <p:nvPr>
            <p:ph type="body" sz="quarter" idx="10"/>
          </p:nvPr>
        </p:nvSpPr>
        <p:spPr/>
        <p:txBody>
          <a:bodyPr>
            <a:normAutofit fontScale="77500" lnSpcReduction="20000"/>
          </a:bodyPr>
          <a:lstStyle/>
          <a:p>
            <a:r>
              <a:rPr lang="hr-HR" dirty="0"/>
              <a:t>Aniołowie Biznesu – Aniołowie Inwestycji</a:t>
            </a:r>
            <a:endParaRPr lang="en-US" dirty="0"/>
          </a:p>
        </p:txBody>
      </p:sp>
      <p:sp>
        <p:nvSpPr>
          <p:cNvPr id="3" name="Text Placeholder 2"/>
          <p:cNvSpPr>
            <a:spLocks noGrp="1"/>
          </p:cNvSpPr>
          <p:nvPr>
            <p:ph type="body" sz="quarter" idx="20"/>
          </p:nvPr>
        </p:nvSpPr>
        <p:spPr>
          <a:xfrm>
            <a:off x="545124" y="1726393"/>
            <a:ext cx="6224954" cy="4589433"/>
          </a:xfrm>
        </p:spPr>
        <p:txBody>
          <a:bodyPr/>
          <a:lstStyle/>
          <a:p>
            <a:pPr marL="0" indent="0">
              <a:buNone/>
            </a:pPr>
            <a:r>
              <a:rPr lang="hr-HR" b="1" i="1" dirty="0">
                <a:solidFill>
                  <a:srgbClr val="1268B3"/>
                </a:solidFill>
              </a:rPr>
              <a:t>= </a:t>
            </a:r>
            <a:r>
              <a:rPr lang="pl-PL" b="1" i="1" dirty="0">
                <a:solidFill>
                  <a:srgbClr val="1268B3"/>
                </a:solidFill>
              </a:rPr>
              <a:t>Osoby, które posiadają znaczny kapitał, są gotowe zainwestować w mniejsze firmy na początku drogi.</a:t>
            </a:r>
            <a:endParaRPr lang="hr-HR" b="1" i="1" dirty="0">
              <a:solidFill>
                <a:srgbClr val="1268B3"/>
              </a:solidFill>
            </a:endParaRPr>
          </a:p>
          <a:p>
            <a:pPr>
              <a:buFont typeface="Wingdings" panose="05000000000000000000" pitchFamily="2" charset="2"/>
              <a:buChar char="§"/>
            </a:pPr>
            <a:r>
              <a:rPr lang="pl-PL" i="1" dirty="0">
                <a:solidFill>
                  <a:srgbClr val="1268B3"/>
                </a:solidFill>
              </a:rPr>
              <a:t>Są to najczęściej liderzy w swojej dziedzinie, którzy wnoszą nie tylko swoje doświadczenie </a:t>
            </a:r>
            <a:br>
              <a:rPr lang="pl-PL" i="1" dirty="0">
                <a:solidFill>
                  <a:srgbClr val="1268B3"/>
                </a:solidFill>
              </a:rPr>
            </a:br>
            <a:r>
              <a:rPr lang="pl-PL" i="1" dirty="0">
                <a:solidFill>
                  <a:srgbClr val="1268B3"/>
                </a:solidFill>
              </a:rPr>
              <a:t>i sieć kontaktów, ale również doświadczenie techniczne oraz wiedzę o zarządzaniu. Biorąc na siebie potencjalne straty, inwestorzy zwykle żądają prawa do monitorowania biznesu i zarządzania nim.</a:t>
            </a:r>
            <a:endParaRPr lang="hr-HR" i="1" dirty="0">
              <a:solidFill>
                <a:srgbClr val="1268B3"/>
              </a:solidFill>
            </a:endParaRPr>
          </a:p>
          <a:p>
            <a:pPr>
              <a:buFont typeface="Wingdings" panose="05000000000000000000" pitchFamily="2" charset="2"/>
              <a:buChar char="§"/>
            </a:pPr>
            <a:r>
              <a:rPr lang="pl-PL" i="1" dirty="0">
                <a:solidFill>
                  <a:srgbClr val="1268B3"/>
                </a:solidFill>
              </a:rPr>
              <a:t>Miejsce w zarządzie danego przedsięwzięcia to jeden z najczęstszych warunków, jakie stawiają aniołowie biznesu</a:t>
            </a:r>
            <a:r>
              <a:rPr lang="en-US" i="1" dirty="0">
                <a:solidFill>
                  <a:srgbClr val="1268B3"/>
                </a:solidFill>
              </a:rPr>
              <a:t>.</a:t>
            </a:r>
          </a:p>
          <a:p>
            <a:pPr algn="just">
              <a:buFont typeface="Courier New" panose="02070309020205020404" pitchFamily="49" charset="0"/>
              <a:buChar char="o"/>
            </a:pPr>
            <a:endParaRPr lang="hr-HR" sz="1600" b="1" i="1" dirty="0">
              <a:solidFill>
                <a:srgbClr val="DA2128"/>
              </a:solidFill>
            </a:endParaRPr>
          </a:p>
        </p:txBody>
      </p:sp>
      <p:sp>
        <p:nvSpPr>
          <p:cNvPr id="16" name="Rectangle 3">
            <a:extLst>
              <a:ext uri="{FF2B5EF4-FFF2-40B4-BE49-F238E27FC236}">
                <a16:creationId xmlns:a16="http://schemas.microsoft.com/office/drawing/2014/main" id="{83AEB92B-EE2B-495B-B419-4483EB5EDC57}"/>
              </a:ext>
            </a:extLst>
          </p:cNvPr>
          <p:cNvSpPr/>
          <p:nvPr/>
        </p:nvSpPr>
        <p:spPr>
          <a:xfrm rot="563630">
            <a:off x="7314394" y="4378118"/>
            <a:ext cx="4273223" cy="1384995"/>
          </a:xfrm>
          <a:prstGeom prst="rect">
            <a:avLst/>
          </a:prstGeom>
        </p:spPr>
        <p:txBody>
          <a:bodyPr wrap="square">
            <a:spAutoFit/>
          </a:bodyPr>
          <a:lstStyle/>
          <a:p>
            <a:r>
              <a:rPr lang="hr-HR" sz="2400" i="1" dirty="0">
                <a:solidFill>
                  <a:srgbClr val="FDB614"/>
                </a:solidFill>
              </a:rPr>
              <a:t>*</a:t>
            </a:r>
            <a:r>
              <a:rPr lang="en-GB" sz="2000" i="1" dirty="0">
                <a:solidFill>
                  <a:srgbClr val="FDB614"/>
                </a:solidFill>
              </a:rPr>
              <a:t> </a:t>
            </a:r>
            <a:r>
              <a:rPr lang="pl-PL" sz="2000" i="1" dirty="0">
                <a:solidFill>
                  <a:srgbClr val="FDB614"/>
                </a:solidFill>
              </a:rPr>
              <a:t>Odnoszący sukcesy ludzie biznesu, którzy inwestują w startupy, w zamian chcą udziału w kapitale i zwrotu inwestycji w przychodzie lub sprzedaży.</a:t>
            </a:r>
            <a:endParaRPr lang="hr-HR" sz="2000" dirty="0">
              <a:solidFill>
                <a:srgbClr val="FDB614"/>
              </a:solidFill>
            </a:endParaRPr>
          </a:p>
        </p:txBody>
      </p:sp>
    </p:spTree>
    <p:extLst>
      <p:ext uri="{BB962C8B-B14F-4D97-AF65-F5344CB8AC3E}">
        <p14:creationId xmlns:p14="http://schemas.microsoft.com/office/powerpoint/2010/main" val="2740906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702256" y="3458334"/>
            <a:ext cx="10853639" cy="2870629"/>
          </a:xfrm>
        </p:spPr>
        <p:txBody>
          <a:bodyPr/>
          <a:lstStyle/>
          <a:p>
            <a:r>
              <a:rPr lang="pl-PL" dirty="0"/>
              <a:t>Ogólnie rzecz ujmując, </a:t>
            </a:r>
            <a:r>
              <a:rPr lang="pl-PL" b="1" dirty="0"/>
              <a:t>granty </a:t>
            </a:r>
            <a:r>
              <a:rPr lang="pl-PL" dirty="0"/>
              <a:t>jakie dostajesz na nowy biznes od rządu, albo od darczyńców na pokrycie podstawowych wydatków, takich jak trening, badania, zakup wyposażenia lub inwestycje, takie jak ekspansja na rynki zagraniczne</a:t>
            </a:r>
            <a:r>
              <a:rPr lang="en-US" dirty="0"/>
              <a:t>.</a:t>
            </a:r>
            <a:r>
              <a:rPr lang="hr-HR" dirty="0"/>
              <a:t> </a:t>
            </a:r>
            <a:r>
              <a:rPr lang="pl-PL" dirty="0"/>
              <a:t>Granty są </a:t>
            </a:r>
            <a:r>
              <a:rPr lang="pl-PL" b="1" dirty="0"/>
              <a:t>nierefundowane.</a:t>
            </a:r>
            <a:endParaRPr lang="hr-HR" b="1" dirty="0"/>
          </a:p>
          <a:p>
            <a:r>
              <a:rPr lang="pl-PL" dirty="0"/>
              <a:t>Różne regiony dysponują różną ilością grantów, różnią się też przepisami o tym, kto taki grant może otrzymać</a:t>
            </a:r>
            <a:r>
              <a:rPr lang="en-US" dirty="0"/>
              <a:t>. </a:t>
            </a:r>
            <a:r>
              <a:rPr lang="pl-PL" dirty="0"/>
              <a:t>Warto jest się jednak zaznajomić z systemem przyznawania grantów, ponieważ mogą one dać twojemu biznesowi zastrzyk gotówki, pod warunkiem, że znajdziesz czas na proces rekrutacyjny.</a:t>
            </a:r>
            <a:endParaRPr lang="en-US" dirty="0"/>
          </a:p>
        </p:txBody>
      </p:sp>
      <p:sp>
        <p:nvSpPr>
          <p:cNvPr id="4" name="Text Placeholder 3"/>
          <p:cNvSpPr>
            <a:spLocks noGrp="1"/>
          </p:cNvSpPr>
          <p:nvPr>
            <p:ph type="body" sz="quarter" idx="10"/>
          </p:nvPr>
        </p:nvSpPr>
        <p:spPr/>
        <p:txBody>
          <a:bodyPr>
            <a:normAutofit/>
          </a:bodyPr>
          <a:lstStyle/>
          <a:p>
            <a:r>
              <a:rPr lang="hr-HR" dirty="0"/>
              <a:t>Granty na Start</a:t>
            </a:r>
            <a:endParaRPr lang="en-US" dirty="0"/>
          </a:p>
        </p:txBody>
      </p:sp>
      <p:pic>
        <p:nvPicPr>
          <p:cNvPr id="6" name="Picture Placeholder 5"/>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28778" b="28778"/>
          <a:stretch>
            <a:fillRect/>
          </a:stretch>
        </p:blipFill>
        <p:spPr/>
      </p:pic>
    </p:spTree>
    <p:extLst>
      <p:ext uri="{BB962C8B-B14F-4D97-AF65-F5344CB8AC3E}">
        <p14:creationId xmlns:p14="http://schemas.microsoft.com/office/powerpoint/2010/main" val="13348692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indoor, holding, person&#10;&#10;Description automatically generated">
            <a:extLst>
              <a:ext uri="{FF2B5EF4-FFF2-40B4-BE49-F238E27FC236}">
                <a16:creationId xmlns:a16="http://schemas.microsoft.com/office/drawing/2014/main" id="{08DE7516-A369-6D4D-9D6E-CC4863136996}"/>
              </a:ext>
            </a:extLst>
          </p:cNvPr>
          <p:cNvPicPr>
            <a:picLocks noGrp="1" noChangeAspect="1"/>
          </p:cNvPicPr>
          <p:nvPr>
            <p:ph type="pic" sz="quarter" idx="26"/>
          </p:nvPr>
        </p:nvPicPr>
        <p:blipFill rotWithShape="1">
          <a:blip r:embed="rId3"/>
          <a:srcRect t="26348" b="26348"/>
          <a:stretch/>
        </p:blipFill>
        <p:spPr/>
      </p:pic>
      <p:sp>
        <p:nvSpPr>
          <p:cNvPr id="19" name="Rectangle 18">
            <a:extLst>
              <a:ext uri="{FF2B5EF4-FFF2-40B4-BE49-F238E27FC236}">
                <a16:creationId xmlns:a16="http://schemas.microsoft.com/office/drawing/2014/main" id="{8F8BE7C1-A83B-6644-93B6-07A3C1FB5858}"/>
              </a:ext>
            </a:extLst>
          </p:cNvPr>
          <p:cNvSpPr/>
          <p:nvPr/>
        </p:nvSpPr>
        <p:spPr>
          <a:xfrm rot="285998">
            <a:off x="-252472" y="1091022"/>
            <a:ext cx="448013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 Placeholder 3">
            <a:extLst>
              <a:ext uri="{FF2B5EF4-FFF2-40B4-BE49-F238E27FC236}">
                <a16:creationId xmlns:a16="http://schemas.microsoft.com/office/drawing/2014/main" id="{BA8B1934-01ED-1246-BAA7-DA213F71E59C}"/>
              </a:ext>
            </a:extLst>
          </p:cNvPr>
          <p:cNvSpPr txBox="1">
            <a:spLocks/>
          </p:cNvSpPr>
          <p:nvPr/>
        </p:nvSpPr>
        <p:spPr>
          <a:xfrm rot="285998">
            <a:off x="-71742" y="1291299"/>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dirty="0"/>
              <a:t>Inkubator/Akcelerator</a:t>
            </a:r>
          </a:p>
        </p:txBody>
      </p:sp>
      <p:sp>
        <p:nvSpPr>
          <p:cNvPr id="21" name="Rectangle 20">
            <a:extLst>
              <a:ext uri="{FF2B5EF4-FFF2-40B4-BE49-F238E27FC236}">
                <a16:creationId xmlns:a16="http://schemas.microsoft.com/office/drawing/2014/main" id="{B3542F2D-BD26-5F48-8607-B25350F7F33C}"/>
              </a:ext>
            </a:extLst>
          </p:cNvPr>
          <p:cNvSpPr/>
          <p:nvPr/>
        </p:nvSpPr>
        <p:spPr>
          <a:xfrm rot="285998">
            <a:off x="-341292" y="1600756"/>
            <a:ext cx="3249768"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 Placeholder 3">
            <a:extLst>
              <a:ext uri="{FF2B5EF4-FFF2-40B4-BE49-F238E27FC236}">
                <a16:creationId xmlns:a16="http://schemas.microsoft.com/office/drawing/2014/main" id="{C9D02463-43E1-2E4C-9171-D7097AB73382}"/>
              </a:ext>
            </a:extLst>
          </p:cNvPr>
          <p:cNvSpPr txBox="1">
            <a:spLocks/>
          </p:cNvSpPr>
          <p:nvPr/>
        </p:nvSpPr>
        <p:spPr>
          <a:xfrm rot="285998">
            <a:off x="298053" y="1891188"/>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dirty="0"/>
              <a:t>Biznesu</a:t>
            </a: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kumimoji="0" lang="hr-HR"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zervirano mjesto teksta 2">
            <a:extLst>
              <a:ext uri="{FF2B5EF4-FFF2-40B4-BE49-F238E27FC236}">
                <a16:creationId xmlns:a16="http://schemas.microsoft.com/office/drawing/2014/main" id="{536DEA45-AC6D-2B42-9D74-04F57EC985A2}"/>
              </a:ext>
            </a:extLst>
          </p:cNvPr>
          <p:cNvSpPr txBox="1">
            <a:spLocks/>
          </p:cNvSpPr>
          <p:nvPr/>
        </p:nvSpPr>
        <p:spPr>
          <a:xfrm>
            <a:off x="585020" y="2520652"/>
            <a:ext cx="7655931" cy="329612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2200" b="1" dirty="0">
                <a:solidFill>
                  <a:srgbClr val="FFFF00"/>
                </a:solidFill>
              </a:rPr>
              <a:t>Inkubatory Biznesu </a:t>
            </a:r>
            <a:r>
              <a:rPr lang="pl-PL" sz="2200" dirty="0"/>
              <a:t>niekiedy zwane </a:t>
            </a:r>
            <a:r>
              <a:rPr lang="en-US" sz="2200" dirty="0"/>
              <a:t>“</a:t>
            </a:r>
            <a:r>
              <a:rPr lang="pl-PL" sz="2200" b="1" dirty="0">
                <a:solidFill>
                  <a:srgbClr val="FFFF00"/>
                </a:solidFill>
              </a:rPr>
              <a:t>akceleratorami</a:t>
            </a:r>
            <a:r>
              <a:rPr lang="en-US" sz="2200" dirty="0"/>
              <a:t>” </a:t>
            </a:r>
            <a:r>
              <a:rPr lang="pl-PL" sz="2200" dirty="0"/>
              <a:t>skupiającymi się na sektorze wysokiej technologii, który udziela wsparcia nowym firmom na wczesnym etapie ich rozwoju. Istnieją też inkubatory przemysłu lokalnego, które skupiają się na konkretnych obszarach, np.: na tworzeniu miejsc pracy, rewitalizacji itd.</a:t>
            </a:r>
            <a:endParaRPr lang="hr-HR" sz="2200" dirty="0"/>
          </a:p>
          <a:p>
            <a:r>
              <a:rPr lang="pl-PL" sz="2200" b="1" dirty="0"/>
              <a:t>Inkubatory</a:t>
            </a:r>
            <a:r>
              <a:rPr lang="en-US" sz="2200" dirty="0"/>
              <a:t> </a:t>
            </a:r>
            <a:r>
              <a:rPr lang="pl-PL" sz="2200" dirty="0"/>
              <a:t>zachęcają istniejące firmy jak i przyszłe biznesy do</a:t>
            </a:r>
            <a:r>
              <a:rPr lang="pl-PL" sz="2200" dirty="0">
                <a:solidFill>
                  <a:srgbClr val="FFFF00"/>
                </a:solidFill>
              </a:rPr>
              <a:t> </a:t>
            </a:r>
            <a:r>
              <a:rPr lang="pl-PL" sz="2200" b="1" dirty="0">
                <a:solidFill>
                  <a:srgbClr val="FFFF00"/>
                </a:solidFill>
              </a:rPr>
              <a:t>dzielenia się swoją wizją</a:t>
            </a:r>
            <a:r>
              <a:rPr lang="pl-PL" sz="2200" dirty="0">
                <a:solidFill>
                  <a:srgbClr val="FFC000"/>
                </a:solidFill>
              </a:rPr>
              <a:t>,</a:t>
            </a:r>
            <a:r>
              <a:rPr lang="pl-PL" sz="2200" dirty="0">
                <a:solidFill>
                  <a:srgbClr val="EEDC00"/>
                </a:solidFill>
              </a:rPr>
              <a:t> </a:t>
            </a:r>
            <a:r>
              <a:rPr lang="pl-PL" sz="2200" dirty="0"/>
              <a:t>a także</a:t>
            </a:r>
            <a:r>
              <a:rPr lang="pl-PL" sz="2200" b="1" dirty="0"/>
              <a:t> </a:t>
            </a:r>
            <a:r>
              <a:rPr lang="pl-PL" sz="2200" b="1" dirty="0">
                <a:solidFill>
                  <a:srgbClr val="FFFF00"/>
                </a:solidFill>
              </a:rPr>
              <a:t>swoimi zasobami administracyjnymi i technicznymi</a:t>
            </a:r>
            <a:r>
              <a:rPr lang="en-US" sz="2200" dirty="0"/>
              <a:t>. </a:t>
            </a:r>
            <a:r>
              <a:rPr lang="pl-PL" sz="2200" dirty="0"/>
              <a:t>Przykładowo, inkubator może nieodpłatnie dać dostęp do laboratorium, tak aby nowo powstała firma mogła tanio tworzyć i testować swoje produkty, przed rozpoczęciem masowej produkcji.</a:t>
            </a:r>
            <a:endParaRPr lang="en-US" sz="2200" dirty="0"/>
          </a:p>
        </p:txBody>
      </p:sp>
    </p:spTree>
    <p:extLst>
      <p:ext uri="{BB962C8B-B14F-4D97-AF65-F5344CB8AC3E}">
        <p14:creationId xmlns:p14="http://schemas.microsoft.com/office/powerpoint/2010/main" val="1196180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indoor, holding, person&#10;&#10;Description automatically generated">
            <a:extLst>
              <a:ext uri="{FF2B5EF4-FFF2-40B4-BE49-F238E27FC236}">
                <a16:creationId xmlns:a16="http://schemas.microsoft.com/office/drawing/2014/main" id="{08DE7516-A369-6D4D-9D6E-CC4863136996}"/>
              </a:ext>
            </a:extLst>
          </p:cNvPr>
          <p:cNvPicPr>
            <a:picLocks noGrp="1" noChangeAspect="1"/>
          </p:cNvPicPr>
          <p:nvPr>
            <p:ph type="pic" sz="quarter" idx="26"/>
          </p:nvPr>
        </p:nvPicPr>
        <p:blipFill rotWithShape="1">
          <a:blip r:embed="rId3"/>
          <a:srcRect t="26348" b="26348"/>
          <a:stretch/>
        </p:blipFill>
        <p:spPr/>
      </p:pic>
      <p:sp>
        <p:nvSpPr>
          <p:cNvPr id="19" name="Rectangle 18">
            <a:extLst>
              <a:ext uri="{FF2B5EF4-FFF2-40B4-BE49-F238E27FC236}">
                <a16:creationId xmlns:a16="http://schemas.microsoft.com/office/drawing/2014/main" id="{8F8BE7C1-A83B-6644-93B6-07A3C1FB5858}"/>
              </a:ext>
            </a:extLst>
          </p:cNvPr>
          <p:cNvSpPr/>
          <p:nvPr/>
        </p:nvSpPr>
        <p:spPr>
          <a:xfrm rot="285998">
            <a:off x="-252472" y="1091022"/>
            <a:ext cx="4480133"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 Placeholder 3">
            <a:extLst>
              <a:ext uri="{FF2B5EF4-FFF2-40B4-BE49-F238E27FC236}">
                <a16:creationId xmlns:a16="http://schemas.microsoft.com/office/drawing/2014/main" id="{BA8B1934-01ED-1246-BAA7-DA213F71E59C}"/>
              </a:ext>
            </a:extLst>
          </p:cNvPr>
          <p:cNvSpPr txBox="1">
            <a:spLocks/>
          </p:cNvSpPr>
          <p:nvPr/>
        </p:nvSpPr>
        <p:spPr>
          <a:xfrm rot="285998">
            <a:off x="-71742" y="1291299"/>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dirty="0"/>
              <a:t>Inkubator/Akcelerator</a:t>
            </a:r>
          </a:p>
        </p:txBody>
      </p:sp>
      <p:sp>
        <p:nvSpPr>
          <p:cNvPr id="21" name="Rectangle 20">
            <a:extLst>
              <a:ext uri="{FF2B5EF4-FFF2-40B4-BE49-F238E27FC236}">
                <a16:creationId xmlns:a16="http://schemas.microsoft.com/office/drawing/2014/main" id="{B3542F2D-BD26-5F48-8607-B25350F7F33C}"/>
              </a:ext>
            </a:extLst>
          </p:cNvPr>
          <p:cNvSpPr/>
          <p:nvPr/>
        </p:nvSpPr>
        <p:spPr>
          <a:xfrm rot="285998">
            <a:off x="-341292" y="1600756"/>
            <a:ext cx="3249768"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 Placeholder 3">
            <a:extLst>
              <a:ext uri="{FF2B5EF4-FFF2-40B4-BE49-F238E27FC236}">
                <a16:creationId xmlns:a16="http://schemas.microsoft.com/office/drawing/2014/main" id="{C9D02463-43E1-2E4C-9171-D7097AB73382}"/>
              </a:ext>
            </a:extLst>
          </p:cNvPr>
          <p:cNvSpPr txBox="1">
            <a:spLocks/>
          </p:cNvSpPr>
          <p:nvPr/>
        </p:nvSpPr>
        <p:spPr>
          <a:xfrm rot="285998">
            <a:off x="298053" y="1891188"/>
            <a:ext cx="6835117" cy="7160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dirty="0"/>
              <a:t>Biznesu</a:t>
            </a: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kumimoji="0" lang="hr-HR"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zervirano mjesto teksta 2">
            <a:extLst>
              <a:ext uri="{FF2B5EF4-FFF2-40B4-BE49-F238E27FC236}">
                <a16:creationId xmlns:a16="http://schemas.microsoft.com/office/drawing/2014/main" id="{536DEA45-AC6D-2B42-9D74-04F57EC985A2}"/>
              </a:ext>
            </a:extLst>
          </p:cNvPr>
          <p:cNvSpPr txBox="1">
            <a:spLocks/>
          </p:cNvSpPr>
          <p:nvPr/>
        </p:nvSpPr>
        <p:spPr>
          <a:xfrm>
            <a:off x="673680" y="2748691"/>
            <a:ext cx="7655931" cy="329612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2200" b="1" dirty="0">
                <a:solidFill>
                  <a:srgbClr val="FFFF00"/>
                </a:solidFill>
              </a:rPr>
              <a:t>Faza inkubacji </a:t>
            </a:r>
            <a:r>
              <a:rPr lang="pl-PL" sz="2200" dirty="0"/>
              <a:t>może trwać kilka lat </a:t>
            </a:r>
            <a:r>
              <a:rPr lang="hr-HR" sz="2200" dirty="0"/>
              <a:t>(2-5),</a:t>
            </a:r>
            <a:r>
              <a:rPr lang="en-US" sz="2200" dirty="0"/>
              <a:t> </a:t>
            </a:r>
            <a:r>
              <a:rPr lang="pl-PL" sz="2200" dirty="0"/>
              <a:t>podczas których firma przygotowuje się do drugiej fazy.</a:t>
            </a:r>
            <a:endParaRPr lang="en-US" sz="2200" dirty="0"/>
          </a:p>
          <a:p>
            <a:r>
              <a:rPr lang="pl-PL" sz="2200" dirty="0"/>
              <a:t>Inkubator biznesowy może też odciążyć nowe przedsięwzięcie i wpłynąć na ich bilans zysków i strat </a:t>
            </a:r>
            <a:r>
              <a:rPr lang="pl-PL" sz="2200" b="1" dirty="0">
                <a:solidFill>
                  <a:srgbClr val="EEDC00"/>
                </a:solidFill>
              </a:rPr>
              <a:t>poprzez zmniejszenie kosztu najmu, kosztu wyposażenia i technologii</a:t>
            </a:r>
            <a:r>
              <a:rPr lang="en-US" sz="2200" dirty="0"/>
              <a:t>. </a:t>
            </a:r>
            <a:r>
              <a:rPr lang="pl-PL" sz="2200" dirty="0"/>
              <a:t>Co więcej, funkcjonowanie w takim środowisku zwiększa szanse na to, że wytworzy się synergia współpracy poprzez wspólne działanie.</a:t>
            </a:r>
            <a:endParaRPr lang="hr-HR" sz="2200" dirty="0"/>
          </a:p>
        </p:txBody>
      </p:sp>
    </p:spTree>
    <p:extLst>
      <p:ext uri="{BB962C8B-B14F-4D97-AF65-F5344CB8AC3E}">
        <p14:creationId xmlns:p14="http://schemas.microsoft.com/office/powerpoint/2010/main" val="2467536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t="10634" b="36517"/>
          <a:stretch/>
        </p:blipFill>
        <p:spPr>
          <a:xfrm>
            <a:off x="0" y="0"/>
            <a:ext cx="12192000" cy="3496707"/>
          </a:xfrm>
        </p:spPr>
      </p:pic>
      <p:sp>
        <p:nvSpPr>
          <p:cNvPr id="3" name="Text Placeholder 2"/>
          <p:cNvSpPr>
            <a:spLocks noGrp="1"/>
          </p:cNvSpPr>
          <p:nvPr>
            <p:ph type="body" sz="quarter" idx="23"/>
          </p:nvPr>
        </p:nvSpPr>
        <p:spPr>
          <a:xfrm>
            <a:off x="694939" y="3619539"/>
            <a:ext cx="5401061" cy="2658707"/>
          </a:xfrm>
        </p:spPr>
        <p:txBody>
          <a:bodyPr/>
          <a:lstStyle/>
          <a:p>
            <a:r>
              <a:rPr lang="en-GB" b="1" dirty="0">
                <a:solidFill>
                  <a:srgbClr val="FFD700"/>
                </a:solidFill>
              </a:rPr>
              <a:t>Business Pitch </a:t>
            </a:r>
            <a:r>
              <a:rPr lang="pl-PL" dirty="0"/>
              <a:t>to coraz bardziej powszechna praktyka w świecie przedsiębiorców</a:t>
            </a:r>
            <a:r>
              <a:rPr lang="en-GB" dirty="0"/>
              <a:t>. </a:t>
            </a:r>
            <a:endParaRPr lang="pl-PL" dirty="0"/>
          </a:p>
          <a:p>
            <a:r>
              <a:rPr lang="pl-PL" dirty="0"/>
              <a:t>Zasadniczo jest to </a:t>
            </a:r>
            <a:r>
              <a:rPr lang="pl-PL" b="1" dirty="0">
                <a:solidFill>
                  <a:srgbClr val="EEDC00"/>
                </a:solidFill>
              </a:rPr>
              <a:t>prezentacja swojego pomysłu na biznes </a:t>
            </a:r>
            <a:r>
              <a:rPr lang="pl-PL" dirty="0"/>
              <a:t>przed inwestorami, </a:t>
            </a:r>
            <a:br>
              <a:rPr lang="pl-PL" dirty="0"/>
            </a:br>
            <a:r>
              <a:rPr lang="pl-PL" dirty="0"/>
              <a:t>w celu uzyskania funduszy.</a:t>
            </a:r>
            <a:endParaRPr lang="hr-HR" dirty="0"/>
          </a:p>
          <a:p>
            <a:pPr algn="just"/>
            <a:endParaRPr lang="hr-HR" i="1" dirty="0"/>
          </a:p>
        </p:txBody>
      </p:sp>
      <p:sp>
        <p:nvSpPr>
          <p:cNvPr id="4" name="Text Placeholder 3"/>
          <p:cNvSpPr>
            <a:spLocks noGrp="1"/>
          </p:cNvSpPr>
          <p:nvPr>
            <p:ph type="body" sz="quarter" idx="10"/>
          </p:nvPr>
        </p:nvSpPr>
        <p:spPr>
          <a:xfrm rot="282689">
            <a:off x="365781" y="2144063"/>
            <a:ext cx="5610334" cy="859922"/>
          </a:xfrm>
        </p:spPr>
        <p:txBody>
          <a:bodyPr>
            <a:normAutofit fontScale="92500" lnSpcReduction="20000"/>
          </a:bodyPr>
          <a:lstStyle/>
          <a:p>
            <a:r>
              <a:rPr lang="pl-PL" dirty="0"/>
              <a:t>Business Pitch Własnego Przedsięwzięcia</a:t>
            </a:r>
            <a:endParaRPr lang="en-GB" dirty="0"/>
          </a:p>
          <a:p>
            <a:endParaRPr lang="en-US" dirty="0"/>
          </a:p>
        </p:txBody>
      </p:sp>
      <p:sp>
        <p:nvSpPr>
          <p:cNvPr id="5" name="Text Placeholder 2">
            <a:extLst>
              <a:ext uri="{FF2B5EF4-FFF2-40B4-BE49-F238E27FC236}">
                <a16:creationId xmlns:a16="http://schemas.microsoft.com/office/drawing/2014/main" id="{499B045C-7832-41CB-A6A3-B40546FFBA82}"/>
              </a:ext>
            </a:extLst>
          </p:cNvPr>
          <p:cNvSpPr txBox="1">
            <a:spLocks/>
          </p:cNvSpPr>
          <p:nvPr/>
        </p:nvSpPr>
        <p:spPr>
          <a:xfrm>
            <a:off x="6243385" y="3452357"/>
            <a:ext cx="5228015" cy="349670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buClr>
                <a:srgbClr val="EEDC00"/>
              </a:buClr>
            </a:pPr>
            <a:r>
              <a:rPr lang="hr-HR" sz="2000" i="1" dirty="0">
                <a:solidFill>
                  <a:srgbClr val="EEDC00"/>
                </a:solidFill>
              </a:rPr>
              <a:t>Notatki do pitchingu:</a:t>
            </a:r>
          </a:p>
          <a:p>
            <a:pPr marL="342900" indent="-342900">
              <a:lnSpc>
                <a:spcPct val="100000"/>
              </a:lnSpc>
              <a:buClr>
                <a:srgbClr val="EEDC00"/>
              </a:buClr>
              <a:buFont typeface="Wingdings" panose="05000000000000000000" pitchFamily="2" charset="2"/>
              <a:buChar char="§"/>
            </a:pPr>
            <a:r>
              <a:rPr lang="pl-PL" sz="2000" i="1" dirty="0"/>
              <a:t>Zamień pitch w opowieść.</a:t>
            </a:r>
            <a:endParaRPr lang="hr-HR" sz="2000" i="1" dirty="0"/>
          </a:p>
          <a:p>
            <a:pPr marL="342900" indent="-342900">
              <a:lnSpc>
                <a:spcPct val="100000"/>
              </a:lnSpc>
              <a:buClr>
                <a:srgbClr val="EEDC00"/>
              </a:buClr>
              <a:buFont typeface="Wingdings" panose="05000000000000000000" pitchFamily="2" charset="2"/>
              <a:buChar char="§"/>
            </a:pPr>
            <a:r>
              <a:rPr lang="pl-PL" sz="2000" i="1" dirty="0"/>
              <a:t>Dobierz właściwą publiczność.</a:t>
            </a:r>
            <a:endParaRPr lang="hr-HR" sz="2000" i="1" dirty="0"/>
          </a:p>
          <a:p>
            <a:pPr marL="342900" indent="-342900">
              <a:lnSpc>
                <a:spcPct val="100000"/>
              </a:lnSpc>
              <a:buClr>
                <a:srgbClr val="EEDC00"/>
              </a:buClr>
              <a:buFont typeface="Wingdings" panose="05000000000000000000" pitchFamily="2" charset="2"/>
              <a:buChar char="§"/>
            </a:pPr>
            <a:r>
              <a:rPr lang="pl-PL" sz="2000" i="1" dirty="0"/>
              <a:t>Pitch musi być prosty lecz wnikliwy.</a:t>
            </a:r>
            <a:endParaRPr lang="hr-HR" sz="2000" i="1" dirty="0"/>
          </a:p>
          <a:p>
            <a:pPr marL="342900" indent="-342900">
              <a:lnSpc>
                <a:spcPct val="100000"/>
              </a:lnSpc>
              <a:buClr>
                <a:srgbClr val="EEDC00"/>
              </a:buClr>
              <a:buFont typeface="Wingdings" panose="05000000000000000000" pitchFamily="2" charset="2"/>
              <a:buChar char="§"/>
            </a:pPr>
            <a:r>
              <a:rPr lang="pl-PL" sz="2000" i="1" dirty="0"/>
              <a:t>Określ ścisły limit czasowy.</a:t>
            </a:r>
            <a:endParaRPr lang="hr-HR" sz="2000" i="1" dirty="0"/>
          </a:p>
          <a:p>
            <a:pPr marL="342900" indent="-342900">
              <a:lnSpc>
                <a:spcPct val="100000"/>
              </a:lnSpc>
              <a:buClr>
                <a:srgbClr val="EEDC00"/>
              </a:buClr>
              <a:buFont typeface="Wingdings" panose="05000000000000000000" pitchFamily="2" charset="2"/>
              <a:buChar char="§"/>
            </a:pPr>
            <a:r>
              <a:rPr lang="pl-PL" sz="2000" i="1" dirty="0"/>
              <a:t>Pamiętaj aby powiedzieć</a:t>
            </a:r>
            <a:br>
              <a:rPr lang="pl-PL" sz="2000" i="1" dirty="0"/>
            </a:br>
            <a:r>
              <a:rPr lang="pl-PL" sz="2000" i="1" dirty="0"/>
              <a:t>o sprzedaży.</a:t>
            </a:r>
            <a:endParaRPr lang="hr-HR" sz="2000" i="1" dirty="0"/>
          </a:p>
          <a:p>
            <a:pPr marL="342900" indent="-342900">
              <a:lnSpc>
                <a:spcPct val="100000"/>
              </a:lnSpc>
              <a:buClr>
                <a:srgbClr val="EEDC00"/>
              </a:buClr>
              <a:buFont typeface="Wingdings" panose="05000000000000000000" pitchFamily="2" charset="2"/>
              <a:buChar char="§"/>
            </a:pPr>
            <a:r>
              <a:rPr lang="pl-PL" sz="2000" i="1" dirty="0"/>
              <a:t>Bądź odważny.</a:t>
            </a:r>
            <a:endParaRPr lang="en-US" sz="2000" i="1" dirty="0"/>
          </a:p>
        </p:txBody>
      </p:sp>
    </p:spTree>
    <p:extLst>
      <p:ext uri="{BB962C8B-B14F-4D97-AF65-F5344CB8AC3E}">
        <p14:creationId xmlns:p14="http://schemas.microsoft.com/office/powerpoint/2010/main" val="3325831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17859" y="795977"/>
            <a:ext cx="6138394" cy="716025"/>
          </a:xfrm>
        </p:spPr>
        <p:txBody>
          <a:bodyPr>
            <a:normAutofit fontScale="77500" lnSpcReduction="20000"/>
          </a:bodyPr>
          <a:lstStyle/>
          <a:p>
            <a:r>
              <a:rPr lang="hr-HR" dirty="0"/>
              <a:t>Notatki o Pitchingu Pomysłów Bizneswych</a:t>
            </a:r>
            <a:endParaRPr lang="en-GB" dirty="0"/>
          </a:p>
        </p:txBody>
      </p:sp>
      <p:sp>
        <p:nvSpPr>
          <p:cNvPr id="4" name="Text Placeholder 3"/>
          <p:cNvSpPr>
            <a:spLocks noGrp="1"/>
          </p:cNvSpPr>
          <p:nvPr>
            <p:ph type="body" sz="quarter" idx="20"/>
          </p:nvPr>
        </p:nvSpPr>
        <p:spPr>
          <a:xfrm>
            <a:off x="657790" y="1825444"/>
            <a:ext cx="7405817" cy="3101362"/>
          </a:xfrm>
          <a:prstGeom prst="rect">
            <a:avLst/>
          </a:prstGeom>
        </p:spPr>
        <p:txBody>
          <a:bodyPr wrap="square">
            <a:spAutoFit/>
          </a:bodyPr>
          <a:lstStyle/>
          <a:p>
            <a:pPr>
              <a:buClr>
                <a:srgbClr val="FFC000"/>
              </a:buClr>
              <a:buSzPct val="77000"/>
              <a:buFont typeface="Wingdings" panose="05000000000000000000" pitchFamily="2" charset="2"/>
              <a:buChar char="§"/>
            </a:pPr>
            <a:r>
              <a:rPr lang="hr-HR" sz="2600" dirty="0"/>
              <a:t>Pamiętaj – Pitch biznesowy jest </a:t>
            </a:r>
            <a:r>
              <a:rPr lang="hr-HR" sz="2600" b="1" dirty="0">
                <a:solidFill>
                  <a:srgbClr val="1268B3"/>
                </a:solidFill>
              </a:rPr>
              <a:t>ograniczony czasowo</a:t>
            </a:r>
            <a:r>
              <a:rPr lang="hr-HR" sz="2600" dirty="0">
                <a:solidFill>
                  <a:srgbClr val="4D4D4C"/>
                </a:solidFill>
              </a:rPr>
              <a:t>; </a:t>
            </a:r>
            <a:r>
              <a:rPr lang="pl-PL" sz="2600" dirty="0"/>
              <a:t>według niektórych ekspertów nie powinien trwać dłużej niż </a:t>
            </a:r>
            <a:r>
              <a:rPr lang="en-GB" sz="2600" b="1" dirty="0">
                <a:solidFill>
                  <a:srgbClr val="1268B3"/>
                </a:solidFill>
              </a:rPr>
              <a:t>18 </a:t>
            </a:r>
            <a:r>
              <a:rPr lang="pl-PL" sz="2600" b="1" dirty="0">
                <a:solidFill>
                  <a:srgbClr val="1268B3"/>
                </a:solidFill>
              </a:rPr>
              <a:t>minut.</a:t>
            </a:r>
            <a:r>
              <a:rPr lang="hr-HR" sz="2600" b="1" dirty="0">
                <a:solidFill>
                  <a:srgbClr val="1268B3"/>
                </a:solidFill>
              </a:rPr>
              <a:t> </a:t>
            </a:r>
          </a:p>
          <a:p>
            <a:pPr marL="1071563" indent="0">
              <a:buClr>
                <a:srgbClr val="FFC000"/>
              </a:buClr>
              <a:buSzPct val="77000"/>
              <a:buNone/>
            </a:pPr>
            <a:r>
              <a:rPr lang="hr-HR" sz="2600" i="1" dirty="0"/>
              <a:t>„</a:t>
            </a:r>
            <a:r>
              <a:rPr lang="pl-PL" sz="2600" i="1" dirty="0"/>
              <a:t>Jeśli Kennedy potrafił zrobić pitch swojego pomysłu o lądowaniu na księżycu w ciągu 18 minut, to dla ciebie powinno to być dość czasu na przedstawienie swojej usługi, produktu czy inicjatywy</a:t>
            </a:r>
            <a:r>
              <a:rPr lang="en-GB" sz="2600" i="1" dirty="0"/>
              <a:t>.</a:t>
            </a:r>
            <a:r>
              <a:rPr lang="hr-HR" sz="2600" i="1" dirty="0"/>
              <a:t>”</a:t>
            </a:r>
            <a:endParaRPr lang="hr-HR" sz="2600" i="1" dirty="0">
              <a:solidFill>
                <a:srgbClr val="4D4D4C"/>
              </a:solidFill>
            </a:endParaRPr>
          </a:p>
        </p:txBody>
      </p:sp>
      <p:grpSp>
        <p:nvGrpSpPr>
          <p:cNvPr id="5" name="Google Shape;664;p39"/>
          <p:cNvGrpSpPr/>
          <p:nvPr/>
        </p:nvGrpSpPr>
        <p:grpSpPr>
          <a:xfrm>
            <a:off x="8255670" y="1912020"/>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 name="Rectangle 11"/>
          <p:cNvSpPr/>
          <p:nvPr/>
        </p:nvSpPr>
        <p:spPr>
          <a:xfrm>
            <a:off x="8669286" y="1895508"/>
            <a:ext cx="3334292" cy="3139321"/>
          </a:xfrm>
          <a:prstGeom prst="rect">
            <a:avLst/>
          </a:prstGeom>
        </p:spPr>
        <p:txBody>
          <a:bodyPr wrap="square">
            <a:spAutoFit/>
          </a:bodyPr>
          <a:lstStyle/>
          <a:p>
            <a:pPr algn="just"/>
            <a:r>
              <a:rPr lang="pl-PL" sz="2200" i="1" dirty="0">
                <a:solidFill>
                  <a:srgbClr val="4D4D4C"/>
                </a:solidFill>
              </a:rPr>
              <a:t>Obecnie pitch biznesowy nie powinien trwać dłużej niż 18 minut</a:t>
            </a:r>
            <a:r>
              <a:rPr lang="hr-HR" sz="2200" i="1" dirty="0">
                <a:solidFill>
                  <a:srgbClr val="4D4D4C"/>
                </a:solidFill>
              </a:rPr>
              <a:t>:</a:t>
            </a:r>
          </a:p>
          <a:p>
            <a:pPr algn="just"/>
            <a:r>
              <a:rPr lang="en-GB" sz="2200" i="1" dirty="0">
                <a:hlinkClick r:id="rId3"/>
              </a:rPr>
              <a:t>https://www.forbes.com/sites/carminegallo/2014/11/14/a-new-business-pitch-should-never-last-more-than-18-minutes/#563a7d716077</a:t>
            </a:r>
            <a:r>
              <a:rPr lang="hr-HR" sz="2200" i="1" dirty="0"/>
              <a:t>   </a:t>
            </a:r>
            <a:endParaRPr lang="en-GB" sz="2200" i="1" dirty="0"/>
          </a:p>
        </p:txBody>
      </p:sp>
      <p:grpSp>
        <p:nvGrpSpPr>
          <p:cNvPr id="13" name="Google Shape;664;p39"/>
          <p:cNvGrpSpPr/>
          <p:nvPr/>
        </p:nvGrpSpPr>
        <p:grpSpPr>
          <a:xfrm>
            <a:off x="8257303" y="4591842"/>
            <a:ext cx="311741" cy="301424"/>
            <a:chOff x="5941025" y="3634400"/>
            <a:chExt cx="467650" cy="467650"/>
          </a:xfrm>
        </p:grpSpPr>
        <p:sp>
          <p:nvSpPr>
            <p:cNvPr id="14"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1" name="Google Shape;813;p39"/>
          <p:cNvGrpSpPr/>
          <p:nvPr/>
        </p:nvGrpSpPr>
        <p:grpSpPr>
          <a:xfrm>
            <a:off x="1387825" y="3194587"/>
            <a:ext cx="276193" cy="390357"/>
            <a:chOff x="6718575" y="2318625"/>
            <a:chExt cx="256950" cy="407375"/>
          </a:xfrm>
          <a:solidFill>
            <a:srgbClr val="EEDC00"/>
          </a:solidFill>
        </p:grpSpPr>
        <p:sp>
          <p:nvSpPr>
            <p:cNvPr id="22" name="Google Shape;814;p3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815;p3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816;p3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817;p3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818;p3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819;p3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820;p3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821;p39"/>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813;p39"/>
          <p:cNvGrpSpPr/>
          <p:nvPr/>
        </p:nvGrpSpPr>
        <p:grpSpPr>
          <a:xfrm>
            <a:off x="1389143" y="5431452"/>
            <a:ext cx="276193" cy="390357"/>
            <a:chOff x="6718575" y="2318625"/>
            <a:chExt cx="256950" cy="407375"/>
          </a:xfrm>
          <a:solidFill>
            <a:srgbClr val="EEDC00"/>
          </a:solidFill>
        </p:grpSpPr>
        <p:sp>
          <p:nvSpPr>
            <p:cNvPr id="31" name="Google Shape;814;p3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815;p3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816;p3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817;p3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818;p3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819;p3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820;p3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821;p39"/>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1268B3"/>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30064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880466" y="1190401"/>
            <a:ext cx="4544291" cy="5667599"/>
          </a:xfrm>
          <a:prstGeom prst="rect">
            <a:avLst/>
          </a:prstGeom>
        </p:spPr>
      </p:pic>
      <p:sp>
        <p:nvSpPr>
          <p:cNvPr id="2" name="Text Placeholder 1"/>
          <p:cNvSpPr>
            <a:spLocks noGrp="1"/>
          </p:cNvSpPr>
          <p:nvPr>
            <p:ph type="body" sz="quarter" idx="10"/>
          </p:nvPr>
        </p:nvSpPr>
        <p:spPr/>
        <p:txBody>
          <a:bodyPr/>
          <a:lstStyle/>
          <a:p>
            <a:r>
              <a:rPr lang="hr-HR" b="1" dirty="0"/>
              <a:t>M4 – Cele Nauczania</a:t>
            </a:r>
            <a:endParaRPr lang="en-US" b="1" dirty="0"/>
          </a:p>
        </p:txBody>
      </p:sp>
      <p:sp>
        <p:nvSpPr>
          <p:cNvPr id="3" name="Text Placeholder 2"/>
          <p:cNvSpPr>
            <a:spLocks noGrp="1"/>
          </p:cNvSpPr>
          <p:nvPr>
            <p:ph type="body" sz="quarter" idx="20"/>
          </p:nvPr>
        </p:nvSpPr>
        <p:spPr>
          <a:xfrm>
            <a:off x="541889" y="1726393"/>
            <a:ext cx="8352729" cy="4341900"/>
          </a:xfrm>
        </p:spPr>
        <p:txBody>
          <a:bodyPr/>
          <a:lstStyle/>
          <a:p>
            <a:pPr marL="457200" indent="-457200">
              <a:buSzPct val="80000"/>
              <a:buFont typeface="+mj-lt"/>
              <a:buAutoNum type="arabicPeriod"/>
            </a:pPr>
            <a:r>
              <a:rPr lang="pl-PL" b="1" dirty="0">
                <a:solidFill>
                  <a:schemeClr val="tx1">
                    <a:lumMod val="85000"/>
                    <a:lumOff val="15000"/>
                  </a:schemeClr>
                </a:solidFill>
              </a:rPr>
              <a:t>Pozyskiwanie środków na pomysł biznesowy </a:t>
            </a:r>
            <a:r>
              <a:rPr lang="en-GB" b="1" dirty="0">
                <a:solidFill>
                  <a:schemeClr val="tx1">
                    <a:lumMod val="85000"/>
                    <a:lumOff val="15000"/>
                  </a:schemeClr>
                </a:solidFill>
              </a:rPr>
              <a:t>– </a:t>
            </a:r>
            <a:r>
              <a:rPr lang="pl-PL" dirty="0">
                <a:solidFill>
                  <a:schemeClr val="tx1">
                    <a:lumMod val="85000"/>
                    <a:lumOff val="15000"/>
                  </a:schemeClr>
                </a:solidFill>
              </a:rPr>
              <a:t>Czego trzeba na start?</a:t>
            </a:r>
            <a:endParaRPr lang="hr-HR" dirty="0">
              <a:solidFill>
                <a:schemeClr val="tx1">
                  <a:lumMod val="85000"/>
                  <a:lumOff val="15000"/>
                </a:schemeClr>
              </a:solidFill>
            </a:endParaRPr>
          </a:p>
          <a:p>
            <a:pPr marL="457200" indent="-457200">
              <a:buSzPct val="80000"/>
              <a:buFont typeface="+mj-lt"/>
              <a:buAutoNum type="arabicPeriod"/>
            </a:pPr>
            <a:r>
              <a:rPr lang="pl-PL" b="1" dirty="0">
                <a:solidFill>
                  <a:schemeClr val="tx1">
                    <a:lumMod val="85000"/>
                    <a:lumOff val="15000"/>
                  </a:schemeClr>
                </a:solidFill>
              </a:rPr>
              <a:t>Finasowanie twojego pomysłu na biznes </a:t>
            </a:r>
            <a:r>
              <a:rPr lang="en-GB" b="1" dirty="0">
                <a:solidFill>
                  <a:schemeClr val="tx1">
                    <a:lumMod val="85000"/>
                    <a:lumOff val="15000"/>
                  </a:schemeClr>
                </a:solidFill>
              </a:rPr>
              <a:t>– </a:t>
            </a:r>
            <a:r>
              <a:rPr lang="pl-PL" dirty="0">
                <a:solidFill>
                  <a:schemeClr val="tx1">
                    <a:lumMod val="85000"/>
                    <a:lumOff val="15000"/>
                  </a:schemeClr>
                </a:solidFill>
              </a:rPr>
              <a:t>Omówienie metody </a:t>
            </a:r>
            <a:r>
              <a:rPr lang="pl-PL" b="1" dirty="0">
                <a:solidFill>
                  <a:schemeClr val="tx1">
                    <a:lumMod val="85000"/>
                    <a:lumOff val="15000"/>
                  </a:schemeClr>
                </a:solidFill>
              </a:rPr>
              <a:t>crowdfundingu</a:t>
            </a:r>
            <a:r>
              <a:rPr lang="pl-PL" dirty="0">
                <a:solidFill>
                  <a:schemeClr val="tx1">
                    <a:lumMod val="85000"/>
                    <a:lumOff val="15000"/>
                  </a:schemeClr>
                </a:solidFill>
              </a:rPr>
              <a:t> i dlaczego ta metoda sprawdza się przy biznesach inspirowanych Pop kulturą</a:t>
            </a:r>
            <a:r>
              <a:rPr lang="en-GB" dirty="0">
                <a:solidFill>
                  <a:schemeClr val="tx1">
                    <a:lumMod val="85000"/>
                    <a:lumOff val="15000"/>
                  </a:schemeClr>
                </a:solidFill>
              </a:rPr>
              <a:t>? </a:t>
            </a:r>
            <a:endParaRPr lang="hr-HR" dirty="0">
              <a:solidFill>
                <a:schemeClr val="tx1">
                  <a:lumMod val="85000"/>
                  <a:lumOff val="15000"/>
                </a:schemeClr>
              </a:solidFill>
            </a:endParaRPr>
          </a:p>
          <a:p>
            <a:pPr marL="457200" indent="-457200">
              <a:buSzPct val="80000"/>
              <a:buFont typeface="+mj-lt"/>
              <a:buAutoNum type="arabicPeriod"/>
            </a:pPr>
            <a:r>
              <a:rPr lang="pl-PL" dirty="0">
                <a:solidFill>
                  <a:schemeClr val="tx1">
                    <a:lumMod val="85000"/>
                    <a:lumOff val="15000"/>
                  </a:schemeClr>
                </a:solidFill>
              </a:rPr>
              <a:t>Inne źródła finasowania</a:t>
            </a:r>
            <a:r>
              <a:rPr lang="pl-PL" b="1" dirty="0">
                <a:solidFill>
                  <a:schemeClr val="tx1">
                    <a:lumMod val="85000"/>
                    <a:lumOff val="15000"/>
                  </a:schemeClr>
                </a:solidFill>
              </a:rPr>
              <a:t>: Pitching pomysłu na biznes.</a:t>
            </a:r>
            <a:endParaRPr lang="hr-HR" b="1" dirty="0">
              <a:solidFill>
                <a:schemeClr val="tx1">
                  <a:lumMod val="85000"/>
                  <a:lumOff val="15000"/>
                </a:schemeClr>
              </a:solidFill>
            </a:endParaRPr>
          </a:p>
          <a:p>
            <a:pPr marL="457200" indent="-457200">
              <a:buSzPct val="80000"/>
              <a:buFont typeface="+mj-lt"/>
              <a:buAutoNum type="arabicPeriod"/>
            </a:pPr>
            <a:r>
              <a:rPr lang="pl-PL" dirty="0">
                <a:solidFill>
                  <a:schemeClr val="tx1">
                    <a:lumMod val="85000"/>
                    <a:lumOff val="15000"/>
                  </a:schemeClr>
                </a:solidFill>
              </a:rPr>
              <a:t>Omówienie tematu </a:t>
            </a:r>
            <a:r>
              <a:rPr lang="pl-PL" b="1" dirty="0">
                <a:solidFill>
                  <a:schemeClr val="tx1">
                    <a:lumMod val="85000"/>
                    <a:lumOff val="15000"/>
                  </a:schemeClr>
                </a:solidFill>
              </a:rPr>
              <a:t>Własności Intelektualnej </a:t>
            </a:r>
            <a:r>
              <a:rPr lang="en-GB" b="1" dirty="0">
                <a:solidFill>
                  <a:schemeClr val="tx1">
                    <a:lumMod val="85000"/>
                    <a:lumOff val="15000"/>
                  </a:schemeClr>
                </a:solidFill>
              </a:rPr>
              <a:t>(I</a:t>
            </a:r>
            <a:r>
              <a:rPr lang="pl-PL" b="1" dirty="0">
                <a:solidFill>
                  <a:schemeClr val="tx1">
                    <a:lumMod val="85000"/>
                    <a:lumOff val="15000"/>
                  </a:schemeClr>
                </a:solidFill>
              </a:rPr>
              <a:t>ntellectual </a:t>
            </a:r>
            <a:r>
              <a:rPr lang="en-GB" b="1" dirty="0">
                <a:solidFill>
                  <a:schemeClr val="tx1">
                    <a:lumMod val="85000"/>
                    <a:lumOff val="15000"/>
                  </a:schemeClr>
                </a:solidFill>
              </a:rPr>
              <a:t>P</a:t>
            </a:r>
            <a:r>
              <a:rPr lang="pl-PL" b="1" dirty="0">
                <a:solidFill>
                  <a:schemeClr val="tx1">
                    <a:lumMod val="85000"/>
                    <a:lumOff val="15000"/>
                  </a:schemeClr>
                </a:solidFill>
              </a:rPr>
              <a:t>roperty</a:t>
            </a:r>
            <a:r>
              <a:rPr lang="en-GB" b="1" dirty="0">
                <a:solidFill>
                  <a:schemeClr val="tx1">
                    <a:lumMod val="85000"/>
                    <a:lumOff val="15000"/>
                  </a:schemeClr>
                </a:solidFill>
              </a:rPr>
              <a:t>) – </a:t>
            </a:r>
            <a:r>
              <a:rPr lang="hr-HR" b="1" dirty="0">
                <a:solidFill>
                  <a:schemeClr val="tx1">
                    <a:lumMod val="85000"/>
                    <a:lumOff val="15000"/>
                  </a:schemeClr>
                </a:solidFill>
              </a:rPr>
              <a:t> </a:t>
            </a:r>
            <a:r>
              <a:rPr lang="pl-PL" dirty="0">
                <a:solidFill>
                  <a:schemeClr val="tx1">
                    <a:lumMod val="85000"/>
                    <a:lumOff val="15000"/>
                  </a:schemeClr>
                </a:solidFill>
              </a:rPr>
              <a:t>dlaczego jest to ważne przy prowadzeniu biznesu </a:t>
            </a:r>
            <a:br>
              <a:rPr lang="pl-PL" dirty="0">
                <a:solidFill>
                  <a:schemeClr val="tx1">
                    <a:lumMod val="85000"/>
                    <a:lumOff val="15000"/>
                  </a:schemeClr>
                </a:solidFill>
              </a:rPr>
            </a:br>
            <a:r>
              <a:rPr lang="pl-PL" dirty="0">
                <a:solidFill>
                  <a:schemeClr val="tx1">
                    <a:lumMod val="85000"/>
                    <a:lumOff val="15000"/>
                  </a:schemeClr>
                </a:solidFill>
              </a:rPr>
              <a:t>w kulturze Pop.</a:t>
            </a:r>
            <a:endParaRPr lang="hr-HR" dirty="0">
              <a:solidFill>
                <a:schemeClr val="tx1">
                  <a:lumMod val="85000"/>
                  <a:lumOff val="15000"/>
                </a:schemeClr>
              </a:solidFill>
            </a:endParaRPr>
          </a:p>
          <a:p>
            <a:pPr marL="457200" indent="-457200">
              <a:buSzPct val="80000"/>
              <a:buFont typeface="+mj-lt"/>
              <a:buAutoNum type="arabicPeriod"/>
            </a:pPr>
            <a:r>
              <a:rPr lang="pl-PL" b="1" dirty="0">
                <a:solidFill>
                  <a:schemeClr val="tx1">
                    <a:lumMod val="85000"/>
                    <a:lumOff val="15000"/>
                  </a:schemeClr>
                </a:solidFill>
              </a:rPr>
              <a:t>Biznes Indywidualny lub Praca w Zespole.</a:t>
            </a:r>
            <a:endParaRPr lang="hr-HR" b="1" dirty="0">
              <a:solidFill>
                <a:schemeClr val="tx1">
                  <a:lumMod val="85000"/>
                  <a:lumOff val="15000"/>
                </a:schemeClr>
              </a:solidFill>
            </a:endParaRPr>
          </a:p>
          <a:p>
            <a:pPr marL="457200" indent="-457200">
              <a:buSzPct val="80000"/>
              <a:buFont typeface="+mj-lt"/>
              <a:buAutoNum type="arabicPeriod"/>
            </a:pPr>
            <a:r>
              <a:rPr lang="pl-PL" b="1" dirty="0">
                <a:solidFill>
                  <a:schemeClr val="tx1">
                    <a:lumMod val="85000"/>
                    <a:lumOff val="15000"/>
                  </a:schemeClr>
                </a:solidFill>
              </a:rPr>
              <a:t>Wyznaczanie Drogi</a:t>
            </a:r>
            <a:r>
              <a:rPr lang="en-GB" b="1" dirty="0">
                <a:solidFill>
                  <a:schemeClr val="tx1">
                    <a:lumMod val="85000"/>
                    <a:lumOff val="15000"/>
                  </a:schemeClr>
                </a:solidFill>
              </a:rPr>
              <a:t> – </a:t>
            </a:r>
            <a:r>
              <a:rPr lang="pl-PL" dirty="0">
                <a:solidFill>
                  <a:schemeClr val="tx1">
                    <a:lumMod val="85000"/>
                    <a:lumOff val="15000"/>
                  </a:schemeClr>
                </a:solidFill>
              </a:rPr>
              <a:t>współpraca z organizacjami wspierającymi biznes i ekspertami z twojego regionu.</a:t>
            </a:r>
            <a:endParaRPr lang="en-GB" dirty="0">
              <a:solidFill>
                <a:schemeClr val="tx1">
                  <a:lumMod val="85000"/>
                  <a:lumOff val="15000"/>
                </a:schemeClr>
              </a:solidFill>
            </a:endParaRPr>
          </a:p>
          <a:p>
            <a:endParaRPr lang="en-US" dirty="0">
              <a:solidFill>
                <a:schemeClr val="tx1">
                  <a:lumMod val="85000"/>
                  <a:lumOff val="15000"/>
                </a:schemeClr>
              </a:solidFill>
            </a:endParaRPr>
          </a:p>
        </p:txBody>
      </p:sp>
    </p:spTree>
    <p:extLst>
      <p:ext uri="{BB962C8B-B14F-4D97-AF65-F5344CB8AC3E}">
        <p14:creationId xmlns:p14="http://schemas.microsoft.com/office/powerpoint/2010/main" val="22321176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17859" y="795977"/>
            <a:ext cx="6138394" cy="716025"/>
          </a:xfrm>
        </p:spPr>
        <p:txBody>
          <a:bodyPr>
            <a:normAutofit fontScale="77500" lnSpcReduction="20000"/>
          </a:bodyPr>
          <a:lstStyle/>
          <a:p>
            <a:r>
              <a:rPr lang="hr-HR" dirty="0"/>
              <a:t>Notatki o Pitchingu Pomysłów Bizneswych</a:t>
            </a:r>
            <a:endParaRPr lang="en-GB" dirty="0"/>
          </a:p>
        </p:txBody>
      </p:sp>
      <p:sp>
        <p:nvSpPr>
          <p:cNvPr id="4" name="Text Placeholder 3"/>
          <p:cNvSpPr>
            <a:spLocks noGrp="1"/>
          </p:cNvSpPr>
          <p:nvPr>
            <p:ph type="body" sz="quarter" idx="20"/>
          </p:nvPr>
        </p:nvSpPr>
        <p:spPr>
          <a:xfrm>
            <a:off x="657790" y="1825444"/>
            <a:ext cx="7405817" cy="2381165"/>
          </a:xfrm>
          <a:prstGeom prst="rect">
            <a:avLst/>
          </a:prstGeom>
        </p:spPr>
        <p:txBody>
          <a:bodyPr wrap="square">
            <a:spAutoFit/>
          </a:bodyPr>
          <a:lstStyle/>
          <a:p>
            <a:pPr marL="342900" indent="-342900">
              <a:buClr>
                <a:srgbClr val="FFC000"/>
              </a:buClr>
              <a:buSzPct val="77000"/>
              <a:buFont typeface="Wingdings" panose="05000000000000000000" pitchFamily="2" charset="2"/>
              <a:buChar char="§"/>
            </a:pPr>
            <a:r>
              <a:rPr lang="hr-HR" sz="2600" dirty="0">
                <a:solidFill>
                  <a:srgbClr val="4D4D4C"/>
                </a:solidFill>
              </a:rPr>
              <a:t>Skup się na </a:t>
            </a:r>
            <a:r>
              <a:rPr lang="hr-HR" sz="2600" b="1" dirty="0">
                <a:solidFill>
                  <a:srgbClr val="1268B3"/>
                </a:solidFill>
              </a:rPr>
              <a:t>wykryciu problemu,</a:t>
            </a:r>
            <a:r>
              <a:rPr lang="hr-HR" sz="2600" dirty="0">
                <a:solidFill>
                  <a:srgbClr val="4D4D4C"/>
                </a:solidFill>
              </a:rPr>
              <a:t> </a:t>
            </a:r>
            <a:r>
              <a:rPr lang="pl-PL" sz="2600" dirty="0">
                <a:solidFill>
                  <a:srgbClr val="4D4D4C"/>
                </a:solidFill>
              </a:rPr>
              <a:t>który</a:t>
            </a:r>
            <a:r>
              <a:rPr lang="hr-HR" sz="2600" dirty="0">
                <a:solidFill>
                  <a:srgbClr val="4D4D4C"/>
                </a:solidFill>
              </a:rPr>
              <a:t> osoba lub grupa osób </a:t>
            </a:r>
            <a:r>
              <a:rPr lang="pl-PL" sz="2600" b="1" dirty="0">
                <a:solidFill>
                  <a:srgbClr val="1268B3"/>
                </a:solidFill>
              </a:rPr>
              <a:t>rozwiąże</a:t>
            </a:r>
            <a:r>
              <a:rPr lang="hr-HR" sz="2600" dirty="0">
                <a:solidFill>
                  <a:srgbClr val="1268B3"/>
                </a:solidFill>
              </a:rPr>
              <a:t> </a:t>
            </a:r>
            <a:r>
              <a:rPr lang="hr-HR" sz="2600" dirty="0">
                <a:solidFill>
                  <a:srgbClr val="4D4D4C"/>
                </a:solidFill>
              </a:rPr>
              <a:t>dzięki twojemu produktowi, lub usłudze.</a:t>
            </a:r>
          </a:p>
          <a:p>
            <a:pPr marL="900113" indent="0" defTabSz="800100">
              <a:buClr>
                <a:srgbClr val="1268B3"/>
              </a:buClr>
              <a:buSzPct val="70000"/>
              <a:buNone/>
              <a:tabLst>
                <a:tab pos="715963" algn="l"/>
              </a:tabLst>
            </a:pPr>
            <a:r>
              <a:rPr lang="hr-HR" sz="2600" i="1" dirty="0">
                <a:solidFill>
                  <a:srgbClr val="FF0000"/>
                </a:solidFill>
              </a:rPr>
              <a:t>„</a:t>
            </a:r>
            <a:r>
              <a:rPr lang="pl-PL" sz="2600" i="1" dirty="0">
                <a:solidFill>
                  <a:srgbClr val="FF0000"/>
                </a:solidFill>
              </a:rPr>
              <a:t>Twój pitch powinien się skupić na tym, jak wartościowy będzie twój pomysł dla osoby, którą chcesz przekonać</a:t>
            </a:r>
            <a:r>
              <a:rPr lang="hr-HR" sz="2600" i="1" dirty="0">
                <a:solidFill>
                  <a:srgbClr val="FF0000"/>
                </a:solidFill>
              </a:rPr>
              <a:t>.”</a:t>
            </a:r>
          </a:p>
        </p:txBody>
      </p:sp>
      <p:grpSp>
        <p:nvGrpSpPr>
          <p:cNvPr id="13" name="Google Shape;664;p39"/>
          <p:cNvGrpSpPr/>
          <p:nvPr/>
        </p:nvGrpSpPr>
        <p:grpSpPr>
          <a:xfrm>
            <a:off x="8140828" y="1765807"/>
            <a:ext cx="311741" cy="301424"/>
            <a:chOff x="5941025" y="3634400"/>
            <a:chExt cx="467650" cy="467650"/>
          </a:xfrm>
        </p:grpSpPr>
        <p:sp>
          <p:nvSpPr>
            <p:cNvPr id="14"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0" name="Rectangle 19"/>
          <p:cNvSpPr/>
          <p:nvPr/>
        </p:nvSpPr>
        <p:spPr>
          <a:xfrm>
            <a:off x="8708682" y="1765807"/>
            <a:ext cx="3195143" cy="3046988"/>
          </a:xfrm>
          <a:prstGeom prst="rect">
            <a:avLst/>
          </a:prstGeom>
        </p:spPr>
        <p:txBody>
          <a:bodyPr wrap="square">
            <a:spAutoFit/>
          </a:bodyPr>
          <a:lstStyle/>
          <a:p>
            <a:r>
              <a:rPr lang="pl-PL" sz="2400" i="1" dirty="0">
                <a:solidFill>
                  <a:srgbClr val="4D4D4C"/>
                </a:solidFill>
              </a:rPr>
              <a:t>18 porad o pitchu: Jak najlepiej przeprowadzić pitch dla inwestorów (oraz klientów, którzy są zainteresowani naszą usługą) </a:t>
            </a:r>
            <a:r>
              <a:rPr lang="hr-HR" sz="2400" i="1" dirty="0">
                <a:solidFill>
                  <a:srgbClr val="4D4D4C"/>
                </a:solidFill>
                <a:hlinkClick r:id="rId3"/>
              </a:rPr>
              <a:t>h</a:t>
            </a:r>
            <a:r>
              <a:rPr lang="en-GB" sz="2400" i="1" dirty="0">
                <a:solidFill>
                  <a:srgbClr val="4D4D4C"/>
                </a:solidFill>
                <a:hlinkClick r:id="rId3"/>
              </a:rPr>
              <a:t>ttps://www.ryrob.com/how-to-pitch/</a:t>
            </a:r>
            <a:r>
              <a:rPr lang="hr-HR" sz="2400" i="1" dirty="0">
                <a:solidFill>
                  <a:srgbClr val="4D4D4C"/>
                </a:solidFill>
              </a:rPr>
              <a:t>   </a:t>
            </a:r>
            <a:endParaRPr lang="en-GB" sz="2400" i="1" dirty="0">
              <a:solidFill>
                <a:srgbClr val="4D4D4C"/>
              </a:solidFill>
            </a:endParaRPr>
          </a:p>
        </p:txBody>
      </p:sp>
    </p:spTree>
    <p:extLst>
      <p:ext uri="{BB962C8B-B14F-4D97-AF65-F5344CB8AC3E}">
        <p14:creationId xmlns:p14="http://schemas.microsoft.com/office/powerpoint/2010/main" val="18998364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Elevator Pitch w 6 krokach</a:t>
            </a:r>
            <a:endParaRPr lang="en-GB" dirty="0"/>
          </a:p>
        </p:txBody>
      </p:sp>
      <p:sp>
        <p:nvSpPr>
          <p:cNvPr id="3" name="Text Placeholder 2"/>
          <p:cNvSpPr>
            <a:spLocks noGrp="1"/>
          </p:cNvSpPr>
          <p:nvPr>
            <p:ph type="body" sz="quarter" idx="20"/>
          </p:nvPr>
        </p:nvSpPr>
        <p:spPr>
          <a:xfrm>
            <a:off x="5983356" y="1776362"/>
            <a:ext cx="4793974" cy="4347865"/>
          </a:xfrm>
        </p:spPr>
        <p:txBody>
          <a:bodyPr/>
          <a:lstStyle/>
          <a:p>
            <a:pPr marL="0" indent="0">
              <a:buNone/>
            </a:pPr>
            <a:r>
              <a:rPr lang="en-GB" sz="2000" i="1" dirty="0">
                <a:hlinkClick r:id="rId3"/>
              </a:rPr>
              <a:t>https://www.youtube.com/watch?v=Lb0Yz_5ZYzI</a:t>
            </a:r>
            <a:endParaRPr lang="hr-HR" sz="2000" i="1" dirty="0"/>
          </a:p>
          <a:p>
            <a:pPr marL="457200" indent="-457200">
              <a:buFont typeface="+mj-lt"/>
              <a:buAutoNum type="arabicPeriod"/>
            </a:pPr>
            <a:r>
              <a:rPr lang="hr-HR" i="1" dirty="0"/>
              <a:t>Kim jesteś?</a:t>
            </a:r>
          </a:p>
          <a:p>
            <a:pPr marL="457200" indent="-457200">
              <a:buFont typeface="+mj-lt"/>
              <a:buAutoNum type="arabicPeriod"/>
            </a:pPr>
            <a:r>
              <a:rPr lang="hr-HR" i="1" dirty="0"/>
              <a:t>Trochę na twój temat</a:t>
            </a:r>
          </a:p>
          <a:p>
            <a:pPr marL="457200" indent="-457200">
              <a:buFont typeface="+mj-lt"/>
              <a:buAutoNum type="arabicPeriod"/>
            </a:pPr>
            <a:r>
              <a:rPr lang="hr-HR" i="1" dirty="0"/>
              <a:t>Wyjaśnij – podaj  kontekst</a:t>
            </a:r>
          </a:p>
          <a:p>
            <a:pPr marL="457200" indent="-457200">
              <a:buFont typeface="+mj-lt"/>
              <a:buAutoNum type="arabicPeriod"/>
            </a:pPr>
            <a:r>
              <a:rPr lang="hr-HR" i="1" dirty="0"/>
              <a:t>Stwórz więź</a:t>
            </a:r>
          </a:p>
          <a:p>
            <a:pPr marL="457200" indent="-457200">
              <a:buFont typeface="+mj-lt"/>
              <a:buAutoNum type="arabicPeriod"/>
            </a:pPr>
            <a:r>
              <a:rPr lang="hr-HR" i="1" dirty="0"/>
              <a:t>Poproś</a:t>
            </a:r>
          </a:p>
          <a:p>
            <a:pPr marL="457200" indent="-457200">
              <a:buFont typeface="+mj-lt"/>
              <a:buAutoNum type="arabicPeriod"/>
            </a:pPr>
            <a:r>
              <a:rPr lang="hr-HR" i="1" dirty="0"/>
              <a:t>Zamknięcie</a:t>
            </a:r>
          </a:p>
        </p:txBody>
      </p:sp>
      <p:pic>
        <p:nvPicPr>
          <p:cNvPr id="4" name="Lb0Yz_5ZYzI"/>
          <p:cNvPicPr>
            <a:picLocks noRot="1" noChangeAspect="1"/>
          </p:cNvPicPr>
          <p:nvPr>
            <a:videoFile r:link="rId1"/>
          </p:nvPr>
        </p:nvPicPr>
        <p:blipFill>
          <a:blip r:embed="rId4"/>
          <a:stretch>
            <a:fillRect/>
          </a:stretch>
        </p:blipFill>
        <p:spPr>
          <a:xfrm>
            <a:off x="1072535" y="2366738"/>
            <a:ext cx="4733135" cy="2845668"/>
          </a:xfrm>
          <a:prstGeom prst="rect">
            <a:avLst/>
          </a:prstGeom>
        </p:spPr>
      </p:pic>
      <p:grpSp>
        <p:nvGrpSpPr>
          <p:cNvPr id="5" name="Google Shape;664;p39"/>
          <p:cNvGrpSpPr/>
          <p:nvPr/>
        </p:nvGrpSpPr>
        <p:grpSpPr>
          <a:xfrm>
            <a:off x="5686695" y="1849866"/>
            <a:ext cx="296661" cy="27703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3" name="Rectangle 12"/>
          <p:cNvSpPr/>
          <p:nvPr/>
        </p:nvSpPr>
        <p:spPr>
          <a:xfrm>
            <a:off x="1192079" y="5484707"/>
            <a:ext cx="7762461" cy="1015663"/>
          </a:xfrm>
          <a:prstGeom prst="rect">
            <a:avLst/>
          </a:prstGeom>
        </p:spPr>
        <p:txBody>
          <a:bodyPr wrap="square">
            <a:spAutoFit/>
          </a:bodyPr>
          <a:lstStyle/>
          <a:p>
            <a:r>
              <a:rPr lang="pl-PL" dirty="0"/>
              <a:t>Jak zrobić pitch w ciągu 18 sekund </a:t>
            </a:r>
            <a:r>
              <a:rPr lang="en-GB" sz="2000" i="1" dirty="0"/>
              <a:t>[video]</a:t>
            </a:r>
            <a:r>
              <a:rPr lang="hr-HR" sz="2000" i="1" dirty="0"/>
              <a:t>: </a:t>
            </a:r>
            <a:r>
              <a:rPr lang="en-GB" sz="2000" i="1" dirty="0">
                <a:hlinkClick r:id="rId5"/>
              </a:rPr>
              <a:t>https://www.forbes.com/sites/carminegallo/2012/07/17/how-to-pitch-anything-in-15-seconds/#51443c711dd9</a:t>
            </a:r>
            <a:r>
              <a:rPr lang="hr-HR" sz="2000" i="1" dirty="0"/>
              <a:t>  </a:t>
            </a:r>
            <a:endParaRPr lang="en-GB" sz="2000" i="1" dirty="0"/>
          </a:p>
        </p:txBody>
      </p:sp>
      <p:grpSp>
        <p:nvGrpSpPr>
          <p:cNvPr id="15" name="Google Shape;664;p39"/>
          <p:cNvGrpSpPr/>
          <p:nvPr/>
        </p:nvGrpSpPr>
        <p:grpSpPr>
          <a:xfrm>
            <a:off x="971700" y="5508004"/>
            <a:ext cx="311741" cy="301424"/>
            <a:chOff x="5941025" y="3634400"/>
            <a:chExt cx="467650" cy="467650"/>
          </a:xfrm>
        </p:grpSpPr>
        <p:sp>
          <p:nvSpPr>
            <p:cNvPr id="1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7680598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10000"/>
          </a:bodyPr>
          <a:lstStyle/>
          <a:p>
            <a:r>
              <a:rPr lang="pl-PL" dirty="0"/>
              <a:t>Jak przeprowadzić pitch w Irlandii</a:t>
            </a:r>
            <a:endParaRPr lang="en-GB" dirty="0"/>
          </a:p>
          <a:p>
            <a:endParaRPr lang="en-GB" dirty="0"/>
          </a:p>
        </p:txBody>
      </p:sp>
      <p:sp>
        <p:nvSpPr>
          <p:cNvPr id="3" name="Text Placeholder 2"/>
          <p:cNvSpPr>
            <a:spLocks noGrp="1"/>
          </p:cNvSpPr>
          <p:nvPr>
            <p:ph type="body" sz="quarter" idx="20"/>
          </p:nvPr>
        </p:nvSpPr>
        <p:spPr>
          <a:xfrm>
            <a:off x="5744309" y="1981200"/>
            <a:ext cx="6166338" cy="4542468"/>
          </a:xfrm>
        </p:spPr>
        <p:txBody>
          <a:bodyPr/>
          <a:lstStyle/>
          <a:p>
            <a:pPr>
              <a:buFont typeface="Wingdings" panose="05000000000000000000" pitchFamily="2" charset="2"/>
              <a:buChar char="§"/>
            </a:pPr>
            <a:r>
              <a:rPr lang="pl-PL" b="1" dirty="0">
                <a:solidFill>
                  <a:srgbClr val="DA2128"/>
                </a:solidFill>
              </a:rPr>
              <a:t>13 latek, w porównaniu z którym niewiele osiągnąłeś</a:t>
            </a:r>
            <a:endParaRPr lang="hr-HR" b="1" dirty="0">
              <a:solidFill>
                <a:srgbClr val="DA2128"/>
              </a:solidFill>
            </a:endParaRPr>
          </a:p>
          <a:p>
            <a:pPr>
              <a:buFont typeface="Wingdings" panose="05000000000000000000" pitchFamily="2" charset="2"/>
              <a:buChar char="§"/>
            </a:pPr>
            <a:r>
              <a:rPr lang="hr-HR" b="1" dirty="0"/>
              <a:t>Jordan Casey</a:t>
            </a:r>
            <a:r>
              <a:rPr lang="hr-HR" dirty="0"/>
              <a:t>,</a:t>
            </a:r>
            <a:r>
              <a:rPr lang="hr-HR" b="1" dirty="0"/>
              <a:t> </a:t>
            </a:r>
            <a:r>
              <a:rPr lang="hr-HR" dirty="0"/>
              <a:t>pochodzący z Waterfront – </a:t>
            </a:r>
            <a:r>
              <a:rPr lang="pl-PL" dirty="0"/>
              <a:t>zaczął kodować w wieku 9 lat, a przed rokiem stworzył </a:t>
            </a:r>
            <a:r>
              <a:rPr lang="en-GB" b="1" i="1" dirty="0"/>
              <a:t>Casey Games</a:t>
            </a:r>
            <a:r>
              <a:rPr lang="pl-PL" dirty="0"/>
              <a:t> zanim jeszcze stał się nastolatkiem.</a:t>
            </a:r>
            <a:endParaRPr lang="en-GB" dirty="0"/>
          </a:p>
          <a:p>
            <a:pPr>
              <a:buFont typeface="Wingdings" panose="05000000000000000000" pitchFamily="2" charset="2"/>
              <a:buChar char="§"/>
            </a:pPr>
            <a:r>
              <a:rPr lang="en-GB" dirty="0"/>
              <a:t>Casey</a:t>
            </a:r>
            <a:r>
              <a:rPr lang="pl-PL" dirty="0"/>
              <a:t> </a:t>
            </a:r>
            <a:r>
              <a:rPr lang="en-GB" dirty="0"/>
              <a:t>Games </a:t>
            </a:r>
            <a:r>
              <a:rPr lang="hr-HR" dirty="0"/>
              <a:t>– </a:t>
            </a:r>
            <a:r>
              <a:rPr lang="pl-PL" dirty="0"/>
              <a:t>firma tworząca gry komputerowe, do tej pory stworzyła 4 gry, które pobrano 1,500 razy.</a:t>
            </a:r>
            <a:endParaRPr lang="hr-HR" dirty="0"/>
          </a:p>
          <a:p>
            <a:r>
              <a:rPr lang="hr-HR" sz="1800" dirty="0">
                <a:hlinkClick r:id="rId2"/>
              </a:rPr>
              <a:t>http://caseygameswebsite.blogspot.com/</a:t>
            </a:r>
            <a:r>
              <a:rPr lang="hr-HR" sz="1800" dirty="0"/>
              <a:t> - </a:t>
            </a:r>
            <a:r>
              <a:rPr lang="hr-HR" sz="1800" b="1" dirty="0"/>
              <a:t>Casey Games WebSite</a:t>
            </a:r>
          </a:p>
          <a:p>
            <a:r>
              <a:rPr lang="en-GB" sz="1800" dirty="0">
                <a:hlinkClick r:id="rId3"/>
              </a:rPr>
              <a:t>https://www.youtube.com/channel/UCop6KsWbEm-UCgksVbahsPw/featured</a:t>
            </a:r>
            <a:r>
              <a:rPr lang="hr-HR" sz="1800" dirty="0"/>
              <a:t> - </a:t>
            </a:r>
            <a:r>
              <a:rPr lang="hr-HR" sz="1800" b="1" dirty="0"/>
              <a:t>Casey Games YouTube Channel</a:t>
            </a:r>
          </a:p>
          <a:p>
            <a:endParaRPr lang="en-GB" sz="1800" dirty="0"/>
          </a:p>
          <a:p>
            <a:endParaRPr lang="en-GB"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007" y="1698478"/>
            <a:ext cx="5002063" cy="37670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4"/>
          <p:cNvSpPr/>
          <p:nvPr/>
        </p:nvSpPr>
        <p:spPr>
          <a:xfrm>
            <a:off x="1426284" y="5465522"/>
            <a:ext cx="3270738" cy="923330"/>
          </a:xfrm>
          <a:prstGeom prst="rect">
            <a:avLst/>
          </a:prstGeom>
        </p:spPr>
        <p:txBody>
          <a:bodyPr wrap="square">
            <a:spAutoFit/>
          </a:bodyPr>
          <a:lstStyle/>
          <a:p>
            <a:pPr algn="ctr"/>
            <a:r>
              <a:rPr lang="en-GB" i="1" dirty="0">
                <a:hlinkClick r:id="rId5"/>
              </a:rPr>
              <a:t>https://www.thejournal.ie/junior-dragons-den-jordan-casey-886383-Apr2013/</a:t>
            </a:r>
            <a:r>
              <a:rPr lang="hr-HR" i="1" dirty="0"/>
              <a:t> </a:t>
            </a:r>
            <a:endParaRPr lang="en-GB" i="1" dirty="0"/>
          </a:p>
        </p:txBody>
      </p:sp>
      <p:grpSp>
        <p:nvGrpSpPr>
          <p:cNvPr id="6" name="Google Shape;664;p39"/>
          <p:cNvGrpSpPr/>
          <p:nvPr/>
        </p:nvGrpSpPr>
        <p:grpSpPr>
          <a:xfrm>
            <a:off x="1181212" y="5509806"/>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4681595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10000"/>
          </a:bodyPr>
          <a:lstStyle/>
          <a:p>
            <a:r>
              <a:rPr lang="hr-HR" dirty="0"/>
              <a:t>Jak przeprowadzić pitch w Polsce</a:t>
            </a:r>
            <a:endParaRPr lang="en-GB" dirty="0"/>
          </a:p>
        </p:txBody>
      </p:sp>
      <p:sp>
        <p:nvSpPr>
          <p:cNvPr id="3" name="Text Placeholder 2"/>
          <p:cNvSpPr>
            <a:spLocks noGrp="1"/>
          </p:cNvSpPr>
          <p:nvPr>
            <p:ph type="body" sz="quarter" idx="20"/>
          </p:nvPr>
        </p:nvSpPr>
        <p:spPr>
          <a:xfrm>
            <a:off x="538780" y="1653080"/>
            <a:ext cx="11440756" cy="4517956"/>
          </a:xfrm>
        </p:spPr>
        <p:txBody>
          <a:bodyPr/>
          <a:lstStyle/>
          <a:p>
            <a:r>
              <a:rPr lang="hr-HR" dirty="0">
                <a:solidFill>
                  <a:srgbClr val="1268B3"/>
                </a:solidFill>
              </a:rPr>
              <a:t>„</a:t>
            </a:r>
            <a:r>
              <a:rPr lang="pl-PL" b="1" dirty="0">
                <a:solidFill>
                  <a:srgbClr val="1268B3"/>
                </a:solidFill>
              </a:rPr>
              <a:t>Program „Młodzi W Łodzi” </a:t>
            </a:r>
            <a:r>
              <a:rPr lang="pl-PL" dirty="0"/>
              <a:t>wspiera studentów, którzy chcą zrobić karierę, zachęca ich, aby związali z tym miastem swoją przyszłość</a:t>
            </a:r>
            <a:r>
              <a:rPr lang="hr-HR" dirty="0"/>
              <a:t>; </a:t>
            </a:r>
            <a:r>
              <a:rPr lang="pl-PL" dirty="0"/>
              <a:t>realizatorem programu jest Biuro Rozwoju Gospodarczego i Współpracy Międzynarodowej Urzędu Miasta Łodzi.</a:t>
            </a:r>
            <a:endParaRPr lang="hr-HR" dirty="0"/>
          </a:p>
          <a:p>
            <a:r>
              <a:rPr lang="pl-PL" b="1" dirty="0">
                <a:solidFill>
                  <a:srgbClr val="1268B3"/>
                </a:solidFill>
              </a:rPr>
              <a:t>Program Start-up w Łodzi</a:t>
            </a:r>
            <a:r>
              <a:rPr lang="hr-HR" dirty="0">
                <a:solidFill>
                  <a:srgbClr val="1268B3"/>
                </a:solidFill>
              </a:rPr>
              <a:t> </a:t>
            </a:r>
            <a:r>
              <a:rPr lang="hr-HR" dirty="0"/>
              <a:t>zapewnia wsparcie uczestnikom konkursu </a:t>
            </a:r>
            <a:r>
              <a:rPr lang="en-GB" b="1" dirty="0">
                <a:solidFill>
                  <a:srgbClr val="FDB614"/>
                </a:solidFill>
              </a:rPr>
              <a:t>“</a:t>
            </a:r>
            <a:r>
              <a:rPr lang="pl-PL" b="1" dirty="0">
                <a:solidFill>
                  <a:srgbClr val="FDB614"/>
                </a:solidFill>
              </a:rPr>
              <a:t>Młodzi w Łodzi – Mam Pomysł Na Biznes</a:t>
            </a:r>
            <a:r>
              <a:rPr lang="en-GB" b="1" dirty="0">
                <a:solidFill>
                  <a:srgbClr val="FDB614"/>
                </a:solidFill>
              </a:rPr>
              <a:t>”</a:t>
            </a:r>
            <a:r>
              <a:rPr lang="hr-HR" b="1" dirty="0">
                <a:solidFill>
                  <a:srgbClr val="DA2128"/>
                </a:solidFill>
              </a:rPr>
              <a:t> </a:t>
            </a:r>
            <a:r>
              <a:rPr lang="pl-PL" b="1" i="1" dirty="0"/>
              <a:t>– </a:t>
            </a:r>
            <a:r>
              <a:rPr lang="pl-PL" dirty="0"/>
              <a:t>wspierający twórców innowacyjnych przedsięwzięć</a:t>
            </a:r>
            <a:r>
              <a:rPr lang="en-GB" dirty="0"/>
              <a:t>, </a:t>
            </a:r>
            <a:r>
              <a:rPr lang="pl-PL" dirty="0"/>
              <a:t>artystycznych, naukowych i kreatywnych pomysłów na wczesnym etapie</a:t>
            </a:r>
            <a:r>
              <a:rPr lang="hr-HR" dirty="0"/>
              <a:t>; najbardziej obiecującym uczestnikom daje się</a:t>
            </a:r>
            <a:r>
              <a:rPr lang="pl-PL" dirty="0"/>
              <a:t> dostęp do treningów, konsultacji i rozmów </a:t>
            </a:r>
            <a:br>
              <a:rPr lang="pl-PL" dirty="0"/>
            </a:br>
            <a:r>
              <a:rPr lang="pl-PL" dirty="0"/>
              <a:t>z mentorami, prowadzonych przez doświadczonych przedsiębiorców, inwestorów </a:t>
            </a:r>
            <a:br>
              <a:rPr lang="pl-PL" dirty="0"/>
            </a:br>
            <a:r>
              <a:rPr lang="pl-PL" dirty="0"/>
              <a:t>i przedstawicieli VC funds </a:t>
            </a:r>
            <a:r>
              <a:rPr lang="hr-HR" dirty="0"/>
              <a:t>- </a:t>
            </a:r>
            <a:r>
              <a:rPr lang="hr-HR" sz="2000" i="1" dirty="0">
                <a:hlinkClick r:id="rId2"/>
              </a:rPr>
              <a:t>https://startupy.lodz.pl/en/news/fight-to-succeed-in-business?category=news</a:t>
            </a:r>
            <a:endParaRPr lang="hr-HR" sz="1800" dirty="0">
              <a:hlinkClick r:id="rId3"/>
            </a:endParaRPr>
          </a:p>
          <a:p>
            <a:pPr marL="0" indent="0">
              <a:buNone/>
            </a:pPr>
            <a:r>
              <a:rPr lang="hr-HR" sz="2000" i="1" dirty="0"/>
              <a:t>	</a:t>
            </a:r>
            <a:r>
              <a:rPr lang="pt-BR" sz="2000" i="1" dirty="0">
                <a:hlinkClick r:id="rId3"/>
              </a:rPr>
              <a:t>http://www.eurodesk.pl/aktualnosci/konkursy/europejski-konkurs-innowacji-spolecznych-0</a:t>
            </a:r>
            <a:r>
              <a:rPr lang="hr-HR" sz="2000" i="1" dirty="0"/>
              <a:t> </a:t>
            </a:r>
          </a:p>
          <a:p>
            <a:pPr marL="0" indent="0">
              <a:buNone/>
            </a:pPr>
            <a:r>
              <a:rPr lang="hr-HR" sz="1800" b="1" i="1" dirty="0"/>
              <a:t>	InvestHorizon call for applications </a:t>
            </a:r>
            <a:r>
              <a:rPr lang="pt-BR" sz="1800" i="1" dirty="0">
                <a:hlinkClick r:id="rId4"/>
              </a:rPr>
              <a:t>https://www.youtube.com/watch?v=dOTBlein6KA&amp;feature=youtu.be</a:t>
            </a:r>
            <a:r>
              <a:rPr lang="hr-HR" sz="1800" i="1" dirty="0"/>
              <a:t> </a:t>
            </a:r>
          </a:p>
          <a:p>
            <a:pPr marL="0" indent="0">
              <a:buNone/>
            </a:pPr>
            <a:r>
              <a:rPr lang="hr-HR" sz="1800" b="1" i="1" dirty="0"/>
              <a:t>	Lodz Creates Innovation </a:t>
            </a:r>
            <a:r>
              <a:rPr lang="hr-HR" sz="1800" i="1" dirty="0"/>
              <a:t>- </a:t>
            </a:r>
            <a:r>
              <a:rPr lang="en-GB" sz="1800" i="1" dirty="0"/>
              <a:t>news magazine</a:t>
            </a:r>
            <a:r>
              <a:rPr lang="hr-HR" sz="1800" i="1" dirty="0"/>
              <a:t>: </a:t>
            </a:r>
            <a:r>
              <a:rPr lang="pt-BR" sz="1800" i="1" dirty="0">
                <a:hlinkClick r:id="rId5"/>
              </a:rPr>
              <a:t>https://startupy.lodz.pl/uploads/pdf/LKI_LKI3_24_2019_EN.pdf</a:t>
            </a:r>
            <a:r>
              <a:rPr lang="hr-HR" sz="1800" i="1" dirty="0"/>
              <a:t> </a:t>
            </a:r>
            <a:endParaRPr lang="pt-BR" sz="1800" i="1" dirty="0"/>
          </a:p>
          <a:p>
            <a:pPr algn="just"/>
            <a:endParaRPr lang="hr-HR" dirty="0"/>
          </a:p>
        </p:txBody>
      </p:sp>
      <p:grpSp>
        <p:nvGrpSpPr>
          <p:cNvPr id="4" name="Google Shape;664;p39"/>
          <p:cNvGrpSpPr/>
          <p:nvPr/>
        </p:nvGrpSpPr>
        <p:grpSpPr>
          <a:xfrm>
            <a:off x="983973" y="5068382"/>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1" name="Google Shape;664;p39"/>
          <p:cNvGrpSpPr/>
          <p:nvPr/>
        </p:nvGrpSpPr>
        <p:grpSpPr>
          <a:xfrm>
            <a:off x="979505" y="5849765"/>
            <a:ext cx="311741" cy="301424"/>
            <a:chOff x="5941025" y="3634400"/>
            <a:chExt cx="467650" cy="467650"/>
          </a:xfrm>
        </p:grpSpPr>
        <p:sp>
          <p:nvSpPr>
            <p:cNvPr id="12"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8" name="Google Shape;664;p39"/>
          <p:cNvGrpSpPr/>
          <p:nvPr/>
        </p:nvGrpSpPr>
        <p:grpSpPr>
          <a:xfrm>
            <a:off x="978226" y="5459587"/>
            <a:ext cx="311741" cy="301424"/>
            <a:chOff x="5941025" y="3634400"/>
            <a:chExt cx="467650" cy="467650"/>
          </a:xfrm>
        </p:grpSpPr>
        <p:sp>
          <p:nvSpPr>
            <p:cNvPr id="19"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670;p39"/>
            <p:cNvSpPr/>
            <p:nvPr/>
          </p:nvSpPr>
          <p:spPr>
            <a:xfrm>
              <a:off x="6202846" y="3720876"/>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7208981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21212" y="863517"/>
            <a:ext cx="6121481" cy="716025"/>
          </a:xfrm>
        </p:spPr>
        <p:txBody>
          <a:bodyPr>
            <a:noAutofit/>
          </a:bodyPr>
          <a:lstStyle/>
          <a:p>
            <a:r>
              <a:rPr lang="hr-HR" sz="3000" dirty="0"/>
              <a:t>Jak Przeprowadzić Pitch W Chorwacji</a:t>
            </a:r>
            <a:endParaRPr lang="en-GB" sz="3000" dirty="0"/>
          </a:p>
        </p:txBody>
      </p:sp>
      <p:sp>
        <p:nvSpPr>
          <p:cNvPr id="5" name="TextBox 4"/>
          <p:cNvSpPr txBox="1"/>
          <p:nvPr/>
        </p:nvSpPr>
        <p:spPr>
          <a:xfrm>
            <a:off x="375007" y="1621520"/>
            <a:ext cx="11229319" cy="3600986"/>
          </a:xfrm>
          <a:prstGeom prst="rect">
            <a:avLst/>
          </a:prstGeom>
          <a:noFill/>
        </p:spPr>
        <p:txBody>
          <a:bodyPr wrap="square" rtlCol="0">
            <a:spAutoFit/>
          </a:bodyPr>
          <a:lstStyle/>
          <a:p>
            <a:pPr marL="342900" indent="-342900">
              <a:buClr>
                <a:srgbClr val="FDB614"/>
              </a:buClr>
              <a:buFont typeface="Wingdings" panose="05000000000000000000" pitchFamily="2" charset="2"/>
              <a:buChar char="§"/>
            </a:pPr>
            <a:r>
              <a:rPr lang="hr-HR" sz="2400" b="1" dirty="0">
                <a:solidFill>
                  <a:srgbClr val="1268B3"/>
                </a:solidFill>
              </a:rPr>
              <a:t>Netokracija.com</a:t>
            </a:r>
            <a:r>
              <a:rPr lang="hr-HR" sz="2400" dirty="0">
                <a:solidFill>
                  <a:srgbClr val="1268B3"/>
                </a:solidFill>
              </a:rPr>
              <a:t> </a:t>
            </a:r>
            <a:r>
              <a:rPr lang="hr-HR" sz="2400" dirty="0"/>
              <a:t>– </a:t>
            </a:r>
            <a:r>
              <a:rPr lang="pl-PL" sz="2400" dirty="0"/>
              <a:t>Niezależny, lokalny magazyn poświęcony cyfrowym biznesom, startupom, marketingowi  i kulturze </a:t>
            </a:r>
            <a:r>
              <a:rPr lang="en-GB" sz="2400" i="1" dirty="0">
                <a:hlinkClick r:id="rId2"/>
              </a:rPr>
              <a:t>https://www.netokracija.com/tag/idea-pitch</a:t>
            </a:r>
            <a:r>
              <a:rPr lang="hr-HR" sz="2400" i="1" dirty="0"/>
              <a:t> </a:t>
            </a:r>
          </a:p>
          <a:p>
            <a:pPr>
              <a:buClr>
                <a:srgbClr val="FDB614"/>
              </a:buClr>
            </a:pPr>
            <a:r>
              <a:rPr lang="hr-HR" sz="2400" b="1" dirty="0">
                <a:solidFill>
                  <a:srgbClr val="FDB614"/>
                </a:solidFill>
              </a:rPr>
              <a:t>Konkurs na pitch dla Startupów</a:t>
            </a:r>
            <a:r>
              <a:rPr lang="hr-HR" sz="2400" dirty="0">
                <a:solidFill>
                  <a:srgbClr val="4D4D4C"/>
                </a:solidFill>
              </a:rPr>
              <a:t>- </a:t>
            </a:r>
            <a:r>
              <a:rPr lang="pl-PL" sz="2400" dirty="0"/>
              <a:t>każdy z zespołów ma 5 minut na zaprezentowanie swojego pomysłu na biznes przed jury w języku angielskim</a:t>
            </a:r>
            <a:r>
              <a:rPr lang="hr-HR" sz="2400" dirty="0"/>
              <a:t>;</a:t>
            </a:r>
            <a:r>
              <a:rPr lang="en-GB" sz="2400" dirty="0"/>
              <a:t> </a:t>
            </a:r>
            <a:r>
              <a:rPr lang="hr-HR" sz="2400" b="1" dirty="0"/>
              <a:t>nagroda</a:t>
            </a:r>
            <a:r>
              <a:rPr lang="hr-HR" sz="2400" dirty="0"/>
              <a:t>: </a:t>
            </a:r>
            <a:r>
              <a:rPr lang="pl-PL" sz="2400" dirty="0"/>
              <a:t>8 dniowy program WARP w Krakowie, przelot i wyżywienie są z góry opłacone.</a:t>
            </a:r>
            <a:endParaRPr lang="hr-HR" sz="2400" dirty="0"/>
          </a:p>
          <a:p>
            <a:pPr marL="342900" indent="-342900">
              <a:buClr>
                <a:srgbClr val="FDB614"/>
              </a:buClr>
              <a:buFont typeface="Wingdings" panose="05000000000000000000" pitchFamily="2" charset="2"/>
              <a:buChar char="§"/>
            </a:pPr>
            <a:r>
              <a:rPr lang="hr-HR" sz="2400" b="1" dirty="0">
                <a:solidFill>
                  <a:srgbClr val="1268B3"/>
                </a:solidFill>
              </a:rPr>
              <a:t>Fabryka Start-upów sponsorowana prze</a:t>
            </a:r>
            <a:r>
              <a:rPr lang="hr-HR" sz="2400" dirty="0">
                <a:solidFill>
                  <a:srgbClr val="4D4D4C"/>
                </a:solidFill>
              </a:rPr>
              <a:t> </a:t>
            </a:r>
            <a:r>
              <a:rPr lang="hr-HR" sz="2400" b="1" dirty="0">
                <a:solidFill>
                  <a:srgbClr val="4D4D4C"/>
                </a:solidFill>
              </a:rPr>
              <a:t>ZICER</a:t>
            </a:r>
            <a:r>
              <a:rPr lang="hr-HR" sz="2400" dirty="0">
                <a:solidFill>
                  <a:srgbClr val="4D4D4C"/>
                </a:solidFill>
              </a:rPr>
              <a:t> (Zagreb Inovation Centre) – </a:t>
            </a:r>
            <a:r>
              <a:rPr lang="pl-PL" sz="2400" dirty="0">
                <a:solidFill>
                  <a:srgbClr val="4D4D4C"/>
                </a:solidFill>
              </a:rPr>
              <a:t>Sam program daje dostęp do treningu, fachowców, infrastrukturę ZICER, wsparcie promocyjne i pracę typu networking </a:t>
            </a:r>
            <a:r>
              <a:rPr lang="hr-HR" sz="2400" i="1" dirty="0">
                <a:hlinkClick r:id="rId3"/>
              </a:rPr>
              <a:t>https://startupfactory.zicer.hr/</a:t>
            </a:r>
            <a:r>
              <a:rPr lang="hr-HR" sz="2400" i="1" dirty="0"/>
              <a:t>.</a:t>
            </a:r>
          </a:p>
          <a:p>
            <a:pPr lvl="7" algn="just">
              <a:buClr>
                <a:srgbClr val="FDB614"/>
              </a:buClr>
            </a:pPr>
            <a:r>
              <a:rPr lang="hr-HR" i="1" dirty="0"/>
              <a:t>					        </a:t>
            </a:r>
            <a:r>
              <a:rPr lang="hr-HR" i="1" dirty="0">
                <a:hlinkClick r:id="rId4"/>
              </a:rPr>
              <a:t>http://crane.hr/prijava-projekta/</a:t>
            </a:r>
            <a:r>
              <a:rPr lang="hr-HR" i="1" dirty="0"/>
              <a:t> </a:t>
            </a:r>
          </a:p>
          <a:p>
            <a:r>
              <a:rPr lang="hr-HR" dirty="0"/>
              <a:t>				</a:t>
            </a:r>
            <a:endParaRPr lang="en-GB" dirty="0"/>
          </a:p>
        </p:txBody>
      </p:sp>
    </p:spTree>
    <p:extLst>
      <p:ext uri="{BB962C8B-B14F-4D97-AF65-F5344CB8AC3E}">
        <p14:creationId xmlns:p14="http://schemas.microsoft.com/office/powerpoint/2010/main" val="24124659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36669" y="793878"/>
            <a:ext cx="6086135" cy="674034"/>
          </a:xfrm>
        </p:spPr>
        <p:txBody>
          <a:bodyPr>
            <a:normAutofit fontScale="85000" lnSpcReduction="10000"/>
          </a:bodyPr>
          <a:lstStyle/>
          <a:p>
            <a:r>
              <a:rPr lang="hr-HR" sz="3600" dirty="0"/>
              <a:t>Jak Przeprowadzić Pitch W Chorwacji</a:t>
            </a:r>
            <a:endParaRPr lang="en-GB" sz="3600" dirty="0"/>
          </a:p>
        </p:txBody>
      </p:sp>
      <p:sp>
        <p:nvSpPr>
          <p:cNvPr id="5" name="TextBox 4"/>
          <p:cNvSpPr txBox="1"/>
          <p:nvPr/>
        </p:nvSpPr>
        <p:spPr>
          <a:xfrm>
            <a:off x="375007" y="1621520"/>
            <a:ext cx="11229319" cy="2677656"/>
          </a:xfrm>
          <a:prstGeom prst="rect">
            <a:avLst/>
          </a:prstGeom>
          <a:noFill/>
        </p:spPr>
        <p:txBody>
          <a:bodyPr wrap="square" rtlCol="0">
            <a:spAutoFit/>
          </a:bodyPr>
          <a:lstStyle/>
          <a:p>
            <a:pPr marL="342900" indent="-342900">
              <a:buClr>
                <a:srgbClr val="FDB614"/>
              </a:buClr>
              <a:buFont typeface="Wingdings" panose="05000000000000000000" pitchFamily="2" charset="2"/>
              <a:buChar char="§"/>
            </a:pPr>
            <a:r>
              <a:rPr lang="hr-HR" sz="2400" b="1" dirty="0">
                <a:solidFill>
                  <a:srgbClr val="1268B3"/>
                </a:solidFill>
              </a:rPr>
              <a:t>Zagreb Connect </a:t>
            </a:r>
            <a:r>
              <a:rPr lang="hr-HR" sz="2400" dirty="0"/>
              <a:t>– </a:t>
            </a:r>
            <a:r>
              <a:rPr lang="hr-HR" sz="2400" dirty="0">
                <a:solidFill>
                  <a:srgbClr val="1268B3"/>
                </a:solidFill>
              </a:rPr>
              <a:t>miedzynarodowa konferencja start-upów</a:t>
            </a:r>
            <a:r>
              <a:rPr lang="hr-HR" sz="2400" dirty="0"/>
              <a:t>- </a:t>
            </a:r>
            <a:r>
              <a:rPr lang="pl-PL" sz="2400" dirty="0"/>
              <a:t>wielki finał programu wprowadzającego do inkubatorów </a:t>
            </a:r>
            <a:r>
              <a:rPr lang="en-GB" sz="2400" dirty="0"/>
              <a:t>Start-up Factory</a:t>
            </a:r>
            <a:r>
              <a:rPr lang="hr-HR" sz="2400" dirty="0"/>
              <a:t>; </a:t>
            </a:r>
            <a:r>
              <a:rPr lang="pl-PL" sz="2400" dirty="0"/>
              <a:t>najlepsze zespoły otrzymają granty o łącznej wartości </a:t>
            </a:r>
            <a:r>
              <a:rPr lang="en-GB" sz="2400" dirty="0"/>
              <a:t>1,000,000.00</a:t>
            </a:r>
            <a:r>
              <a:rPr lang="pl-PL" sz="2400" dirty="0"/>
              <a:t> </a:t>
            </a:r>
            <a:r>
              <a:rPr lang="en-GB" sz="2400" dirty="0"/>
              <a:t>HRK; </a:t>
            </a:r>
            <a:r>
              <a:rPr lang="pl-PL" sz="2400" dirty="0"/>
              <a:t>Startup Factory nie rości sobie praw do udziałów w firmie. </a:t>
            </a:r>
            <a:r>
              <a:rPr lang="en-GB" sz="2400" i="1" dirty="0">
                <a:hlinkClick r:id="rId2"/>
              </a:rPr>
              <a:t>https://zagrebconnect.zicer.hr/</a:t>
            </a:r>
            <a:r>
              <a:rPr lang="hr-HR" sz="2400" i="1" dirty="0"/>
              <a:t> </a:t>
            </a:r>
          </a:p>
          <a:p>
            <a:pPr marL="342900" indent="-342900">
              <a:buClr>
                <a:srgbClr val="FDB614"/>
              </a:buClr>
              <a:buFont typeface="Wingdings" panose="05000000000000000000" pitchFamily="2" charset="2"/>
              <a:buChar char="§"/>
            </a:pPr>
            <a:r>
              <a:rPr lang="en-GB" sz="2400" b="1" dirty="0">
                <a:solidFill>
                  <a:srgbClr val="1268B3"/>
                </a:solidFill>
              </a:rPr>
              <a:t>CRANE</a:t>
            </a:r>
            <a:r>
              <a:rPr lang="en-GB" sz="2400" dirty="0">
                <a:solidFill>
                  <a:srgbClr val="4D4D4C"/>
                </a:solidFill>
              </a:rPr>
              <a:t> </a:t>
            </a:r>
            <a:r>
              <a:rPr lang="hr-HR" sz="2400" dirty="0">
                <a:solidFill>
                  <a:srgbClr val="4D4D4C"/>
                </a:solidFill>
              </a:rPr>
              <a:t>(</a:t>
            </a:r>
            <a:r>
              <a:rPr lang="pl-PL" sz="2400" dirty="0"/>
              <a:t>związek aniołów biznesu na Chorwacji</a:t>
            </a:r>
            <a:r>
              <a:rPr lang="hr-HR" sz="2400" dirty="0"/>
              <a:t>) – </a:t>
            </a:r>
            <a:r>
              <a:rPr lang="pl-PL" sz="2400" dirty="0"/>
              <a:t>prywatni inwestorzy, którzy chcą zainwestować w innowacyjne przedsięwzięcia na wczesnym etapie działalności.</a:t>
            </a:r>
            <a:endParaRPr lang="hr-HR" sz="2400" dirty="0"/>
          </a:p>
          <a:p>
            <a:pPr lvl="7" algn="just">
              <a:buClr>
                <a:srgbClr val="FDB614"/>
              </a:buClr>
            </a:pPr>
            <a:r>
              <a:rPr lang="hr-HR" sz="2400" i="1" dirty="0"/>
              <a:t>			</a:t>
            </a:r>
            <a:r>
              <a:rPr lang="hr-HR" i="1" dirty="0"/>
              <a:t>   </a:t>
            </a:r>
            <a:r>
              <a:rPr lang="hr-HR" i="1" dirty="0">
                <a:hlinkClick r:id="rId3"/>
              </a:rPr>
              <a:t>http://crane.hr/prijava-projekta/</a:t>
            </a:r>
            <a:r>
              <a:rPr lang="hr-HR" i="1" dirty="0"/>
              <a:t> </a:t>
            </a:r>
          </a:p>
        </p:txBody>
      </p:sp>
    </p:spTree>
    <p:extLst>
      <p:ext uri="{BB962C8B-B14F-4D97-AF65-F5344CB8AC3E}">
        <p14:creationId xmlns:p14="http://schemas.microsoft.com/office/powerpoint/2010/main" val="18698911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pl-PL" dirty="0"/>
              <a:t>Jak Przeprowadzić pitch we Wielkiej Brytanii</a:t>
            </a:r>
            <a:endParaRPr lang="en-GB" dirty="0"/>
          </a:p>
        </p:txBody>
      </p:sp>
      <p:sp>
        <p:nvSpPr>
          <p:cNvPr id="3" name="Text Placeholder 2"/>
          <p:cNvSpPr>
            <a:spLocks noGrp="1"/>
          </p:cNvSpPr>
          <p:nvPr>
            <p:ph type="body" sz="quarter" idx="20"/>
          </p:nvPr>
        </p:nvSpPr>
        <p:spPr>
          <a:xfrm>
            <a:off x="658268" y="1729704"/>
            <a:ext cx="11275427" cy="4429410"/>
          </a:xfrm>
        </p:spPr>
        <p:txBody>
          <a:bodyPr/>
          <a:lstStyle/>
          <a:p>
            <a:pPr algn="just"/>
            <a:r>
              <a:rPr lang="en-GB" b="1" i="1" dirty="0">
                <a:solidFill>
                  <a:srgbClr val="DA2128"/>
                </a:solidFill>
              </a:rPr>
              <a:t>Dragon</a:t>
            </a:r>
            <a:r>
              <a:rPr lang="hr-HR" b="1" i="1" dirty="0">
                <a:solidFill>
                  <a:srgbClr val="DA2128"/>
                </a:solidFill>
              </a:rPr>
              <a:t>’</a:t>
            </a:r>
            <a:r>
              <a:rPr lang="en-GB" b="1" i="1" dirty="0">
                <a:solidFill>
                  <a:srgbClr val="DA2128"/>
                </a:solidFill>
              </a:rPr>
              <a:t>s Den UK</a:t>
            </a:r>
            <a:r>
              <a:rPr lang="hr-HR" b="1" i="1" dirty="0">
                <a:solidFill>
                  <a:srgbClr val="DA2128"/>
                </a:solidFill>
              </a:rPr>
              <a:t> </a:t>
            </a:r>
            <a:r>
              <a:rPr lang="hr-HR" i="1" dirty="0"/>
              <a:t>– </a:t>
            </a:r>
            <a:r>
              <a:rPr lang="pl-PL" i="1" dirty="0"/>
              <a:t>trzech absolwentów przedstawia swój pomysł na biznes zajmujący się tworzeniem obudowy na telefon, niespodziewanie dostają od inwestorów aż trzy oferty.</a:t>
            </a:r>
            <a:endParaRPr lang="en-GB" i="1" dirty="0"/>
          </a:p>
          <a:p>
            <a:endParaRPr lang="en-GB" dirty="0"/>
          </a:p>
        </p:txBody>
      </p:sp>
      <p:pic>
        <p:nvPicPr>
          <p:cNvPr id="4" name="TJlNdcH0yts"/>
          <p:cNvPicPr>
            <a:picLocks noRot="1" noChangeAspect="1"/>
          </p:cNvPicPr>
          <p:nvPr>
            <a:videoFile r:link="rId1"/>
          </p:nvPr>
        </p:nvPicPr>
        <p:blipFill>
          <a:blip r:embed="rId4"/>
          <a:stretch>
            <a:fillRect/>
          </a:stretch>
        </p:blipFill>
        <p:spPr>
          <a:xfrm>
            <a:off x="1199171" y="2805193"/>
            <a:ext cx="5962526" cy="3353921"/>
          </a:xfrm>
          <a:prstGeom prst="rect">
            <a:avLst/>
          </a:prstGeom>
        </p:spPr>
      </p:pic>
      <p:sp>
        <p:nvSpPr>
          <p:cNvPr id="5" name="Rectangle 4"/>
          <p:cNvSpPr/>
          <p:nvPr/>
        </p:nvSpPr>
        <p:spPr>
          <a:xfrm>
            <a:off x="8115045" y="3482943"/>
            <a:ext cx="2865301" cy="707886"/>
          </a:xfrm>
          <a:prstGeom prst="rect">
            <a:avLst/>
          </a:prstGeom>
        </p:spPr>
        <p:txBody>
          <a:bodyPr wrap="square">
            <a:spAutoFit/>
          </a:bodyPr>
          <a:lstStyle/>
          <a:p>
            <a:r>
              <a:rPr lang="en-GB" sz="2000" i="1" dirty="0">
                <a:hlinkClick r:id="rId5"/>
              </a:rPr>
              <a:t>https://www.youtube.com/watch?v=TJlNdcH0yts</a:t>
            </a:r>
            <a:r>
              <a:rPr lang="hr-HR" sz="2000" i="1" dirty="0"/>
              <a:t> </a:t>
            </a:r>
            <a:endParaRPr lang="en-GB" sz="2000" i="1" dirty="0"/>
          </a:p>
        </p:txBody>
      </p:sp>
      <p:grpSp>
        <p:nvGrpSpPr>
          <p:cNvPr id="6" name="Google Shape;664;p39"/>
          <p:cNvGrpSpPr/>
          <p:nvPr/>
        </p:nvGrpSpPr>
        <p:grpSpPr>
          <a:xfrm>
            <a:off x="7803304" y="3535462"/>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6773422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10000"/>
          </a:bodyPr>
          <a:lstStyle/>
          <a:p>
            <a:r>
              <a:rPr lang="hr-HR" dirty="0"/>
              <a:t>Wsparcie Finansowe W Chorwacji</a:t>
            </a:r>
            <a:endParaRPr lang="en-GB" dirty="0"/>
          </a:p>
        </p:txBody>
      </p:sp>
      <p:sp>
        <p:nvSpPr>
          <p:cNvPr id="3" name="Text Placeholder 2"/>
          <p:cNvSpPr>
            <a:spLocks noGrp="1"/>
          </p:cNvSpPr>
          <p:nvPr>
            <p:ph type="body" sz="quarter" idx="20"/>
          </p:nvPr>
        </p:nvSpPr>
        <p:spPr>
          <a:xfrm>
            <a:off x="776413" y="1931714"/>
            <a:ext cx="5838700" cy="4643410"/>
          </a:xfrm>
        </p:spPr>
        <p:txBody>
          <a:bodyPr/>
          <a:lstStyle/>
          <a:p>
            <a:pPr marL="0" indent="0">
              <a:buNone/>
            </a:pPr>
            <a:r>
              <a:rPr lang="pl-PL" sz="2400" b="1" dirty="0"/>
              <a:t>Ministerstwo Pracy i Systemu Emerytalnego, Rodziny i Polityki Społecznej i Urząd Pracy</a:t>
            </a:r>
            <a:r>
              <a:rPr lang="hr-HR" sz="2400" b="1" dirty="0"/>
              <a:t>(HZZ) Chorwacji </a:t>
            </a:r>
            <a:r>
              <a:rPr lang="pl-PL" sz="2400" dirty="0"/>
              <a:t>wprowadziły serię programów aktywizacji społecznej, mających na celu promocję pracy, dodatkowe szkolenie pracowników i ratowanie miejsc pracy.</a:t>
            </a:r>
            <a:endParaRPr lang="hr-HR" sz="2400" dirty="0"/>
          </a:p>
          <a:p>
            <a:pPr>
              <a:buFont typeface="Wingdings" panose="05000000000000000000" pitchFamily="2" charset="2"/>
              <a:buChar char="§"/>
            </a:pPr>
            <a:r>
              <a:rPr lang="hr-HR" sz="2400" b="1" dirty="0"/>
              <a:t>Krok nr. 3</a:t>
            </a:r>
            <a:r>
              <a:rPr lang="hr-HR" sz="2400" dirty="0"/>
              <a:t>: </a:t>
            </a:r>
            <a:r>
              <a:rPr lang="pl-PL" sz="2400" b="1" dirty="0">
                <a:solidFill>
                  <a:srgbClr val="1268B3"/>
                </a:solidFill>
              </a:rPr>
              <a:t>Granty na samozatrudnienie</a:t>
            </a:r>
            <a:r>
              <a:rPr lang="hr-HR" sz="2400" b="1" dirty="0">
                <a:solidFill>
                  <a:srgbClr val="1268B3"/>
                </a:solidFill>
              </a:rPr>
              <a:t>: </a:t>
            </a:r>
            <a:r>
              <a:rPr lang="pl-PL" sz="2400" dirty="0"/>
              <a:t>wsparcie państwa dla osób które postanowią rozpocząć własną działalność, i które są  zarejestrowane w </a:t>
            </a:r>
            <a:r>
              <a:rPr lang="en-GB" sz="2400" dirty="0"/>
              <a:t> </a:t>
            </a:r>
            <a:r>
              <a:rPr lang="hr-HR" sz="2400" dirty="0"/>
              <a:t>HZZ</a:t>
            </a:r>
            <a:br>
              <a:rPr lang="hr-HR" dirty="0"/>
            </a:br>
            <a:r>
              <a:rPr lang="hr-HR" dirty="0"/>
              <a:t>- </a:t>
            </a:r>
            <a:r>
              <a:rPr lang="hr-HR" sz="2400" i="1" dirty="0">
                <a:hlinkClick r:id="rId2"/>
              </a:rPr>
              <a:t>http://mjere.hr/mjere/potpore-za-samozaposljavanje/</a:t>
            </a:r>
            <a:r>
              <a:rPr lang="hr-HR" sz="2400" i="1" dirty="0"/>
              <a:t> </a:t>
            </a:r>
          </a:p>
        </p:txBody>
      </p:sp>
      <p:pic>
        <p:nvPicPr>
          <p:cNvPr id="4" name="Picture 3">
            <a:extLst>
              <a:ext uri="{FF2B5EF4-FFF2-40B4-BE49-F238E27FC236}">
                <a16:creationId xmlns:a16="http://schemas.microsoft.com/office/drawing/2014/main" id="{0DEEED43-13BD-4E49-B849-3E85C732924A}"/>
              </a:ext>
            </a:extLst>
          </p:cNvPr>
          <p:cNvPicPr>
            <a:picLocks noChangeAspect="1"/>
          </p:cNvPicPr>
          <p:nvPr/>
        </p:nvPicPr>
        <p:blipFill rotWithShape="1">
          <a:blip r:embed="rId3">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F664D545-699B-5549-8AE2-5725651E52A9}"/>
              </a:ext>
            </a:extLst>
          </p:cNvPr>
          <p:cNvPicPr>
            <a:picLocks noChangeAspect="1"/>
          </p:cNvPicPr>
          <p:nvPr/>
        </p:nvPicPr>
        <p:blipFill>
          <a:blip r:embed="rId4"/>
          <a:stretch>
            <a:fillRect/>
          </a:stretch>
        </p:blipFill>
        <p:spPr>
          <a:xfrm>
            <a:off x="6690538" y="2934713"/>
            <a:ext cx="4725049" cy="2637412"/>
          </a:xfrm>
          <a:prstGeom prst="rect">
            <a:avLst/>
          </a:prstGeom>
        </p:spPr>
      </p:pic>
    </p:spTree>
    <p:extLst>
      <p:ext uri="{BB962C8B-B14F-4D97-AF65-F5344CB8AC3E}">
        <p14:creationId xmlns:p14="http://schemas.microsoft.com/office/powerpoint/2010/main" val="31476316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444D73D0-6401-D246-A12E-031BE4B7626C}"/>
              </a:ext>
            </a:extLst>
          </p:cNvPr>
          <p:cNvPicPr>
            <a:picLocks noChangeAspect="1"/>
          </p:cNvPicPr>
          <p:nvPr/>
        </p:nvPicPr>
        <p:blipFill>
          <a:blip r:embed="rId2"/>
          <a:stretch>
            <a:fillRect/>
          </a:stretch>
        </p:blipFill>
        <p:spPr>
          <a:xfrm>
            <a:off x="6696050" y="2924900"/>
            <a:ext cx="4686940" cy="2660739"/>
          </a:xfrm>
          <a:prstGeom prst="rect">
            <a:avLst/>
          </a:prstGeom>
        </p:spPr>
      </p:pic>
      <p:sp>
        <p:nvSpPr>
          <p:cNvPr id="2" name="Text Placeholder 1"/>
          <p:cNvSpPr>
            <a:spLocks noGrp="1"/>
          </p:cNvSpPr>
          <p:nvPr>
            <p:ph type="body" sz="quarter" idx="10"/>
          </p:nvPr>
        </p:nvSpPr>
        <p:spPr/>
        <p:txBody>
          <a:bodyPr>
            <a:normAutofit fontScale="85000" lnSpcReduction="10000"/>
          </a:bodyPr>
          <a:lstStyle/>
          <a:p>
            <a:r>
              <a:rPr lang="hr-HR" dirty="0"/>
              <a:t>Wsparcie Finansowe W Chorwacji</a:t>
            </a:r>
            <a:endParaRPr lang="en-GB" dirty="0"/>
          </a:p>
        </p:txBody>
      </p:sp>
      <p:sp>
        <p:nvSpPr>
          <p:cNvPr id="3" name="Text Placeholder 2"/>
          <p:cNvSpPr>
            <a:spLocks noGrp="1"/>
          </p:cNvSpPr>
          <p:nvPr>
            <p:ph type="body" sz="quarter" idx="20"/>
          </p:nvPr>
        </p:nvSpPr>
        <p:spPr>
          <a:xfrm>
            <a:off x="690688" y="1726393"/>
            <a:ext cx="5703969" cy="4643410"/>
          </a:xfrm>
        </p:spPr>
        <p:txBody>
          <a:bodyPr/>
          <a:lstStyle/>
          <a:p>
            <a:pPr marL="0" indent="0">
              <a:buNone/>
            </a:pPr>
            <a:r>
              <a:rPr lang="en-GB" sz="2400" b="1" dirty="0">
                <a:solidFill>
                  <a:srgbClr val="DA2128"/>
                </a:solidFill>
              </a:rPr>
              <a:t>HAMAG BICRO</a:t>
            </a:r>
            <a:r>
              <a:rPr lang="hr-HR" sz="2400" b="1" dirty="0">
                <a:solidFill>
                  <a:srgbClr val="DA2128"/>
                </a:solidFill>
              </a:rPr>
              <a:t> </a:t>
            </a:r>
            <a:r>
              <a:rPr lang="hr-HR" dirty="0"/>
              <a:t>(</a:t>
            </a:r>
            <a:r>
              <a:rPr lang="pl-PL" sz="2400" dirty="0"/>
              <a:t>Chorwacka Agencja dla Małego Biznesu, Innowacji i Inwestycji</a:t>
            </a:r>
            <a:r>
              <a:rPr lang="hr-HR" sz="2400" dirty="0"/>
              <a:t>)</a:t>
            </a:r>
            <a:endParaRPr lang="hr-HR" dirty="0"/>
          </a:p>
          <a:p>
            <a:pPr>
              <a:buFont typeface="Wingdings" panose="05000000000000000000" pitchFamily="2" charset="2"/>
              <a:buChar char="§"/>
            </a:pPr>
            <a:r>
              <a:rPr lang="pl-PL" sz="2400" dirty="0"/>
              <a:t>Wsparcie dla przedsiębiorców na każdym etapie działalności </a:t>
            </a:r>
            <a:r>
              <a:rPr lang="en-GB" sz="2400" dirty="0"/>
              <a:t>– </a:t>
            </a:r>
            <a:r>
              <a:rPr lang="pl-PL" sz="2400" dirty="0"/>
              <a:t>od badań </a:t>
            </a:r>
            <a:br>
              <a:rPr lang="pl-PL" sz="2400" dirty="0"/>
            </a:br>
            <a:r>
              <a:rPr lang="pl-PL" sz="2400" dirty="0"/>
              <a:t>i rozwoju pomysłu, aż do komercjalizacji i marketingu.</a:t>
            </a:r>
            <a:endParaRPr lang="hr-HR" sz="2400" dirty="0"/>
          </a:p>
          <a:p>
            <a:pPr>
              <a:buFont typeface="Wingdings" panose="05000000000000000000" pitchFamily="2" charset="2"/>
              <a:buChar char="§"/>
            </a:pPr>
            <a:r>
              <a:rPr lang="hr-HR" sz="2400" dirty="0"/>
              <a:t>Wprowadzenie </a:t>
            </a:r>
            <a:r>
              <a:rPr lang="pl-PL" sz="2400" b="1" dirty="0">
                <a:solidFill>
                  <a:srgbClr val="1268B3"/>
                </a:solidFill>
              </a:rPr>
              <a:t>mikro pożyczek</a:t>
            </a:r>
            <a:r>
              <a:rPr lang="hr-HR" sz="2400" dirty="0"/>
              <a:t>, </a:t>
            </a:r>
            <a:r>
              <a:rPr lang="pl-PL" sz="2400" dirty="0"/>
              <a:t>przeznaczonych dla mikro i małych przedsiębiorstw</a:t>
            </a:r>
            <a:r>
              <a:rPr lang="hr-HR" sz="2400" dirty="0"/>
              <a:t>, a także </a:t>
            </a:r>
            <a:r>
              <a:rPr lang="pl-PL" sz="2400" b="1" dirty="0">
                <a:solidFill>
                  <a:srgbClr val="1268B3"/>
                </a:solidFill>
              </a:rPr>
              <a:t>mikro pożyczki ESIF</a:t>
            </a:r>
            <a:r>
              <a:rPr lang="hr-HR" sz="2400" dirty="0"/>
              <a:t>, </a:t>
            </a:r>
            <a:r>
              <a:rPr lang="pl-PL" sz="2400" dirty="0"/>
              <a:t>przeznaczone dla mikro, małych </a:t>
            </a:r>
            <a:br>
              <a:rPr lang="pl-PL" sz="2400" dirty="0"/>
            </a:br>
            <a:r>
              <a:rPr lang="pl-PL" sz="2400" dirty="0"/>
              <a:t>i średnich przedsiębiorstw.</a:t>
            </a:r>
            <a:br>
              <a:rPr lang="hr-HR" dirty="0"/>
            </a:br>
            <a:r>
              <a:rPr lang="hr-HR" sz="2200" dirty="0"/>
              <a:t>- </a:t>
            </a:r>
            <a:r>
              <a:rPr lang="hr-HR" sz="2200" i="1" dirty="0">
                <a:hlinkClick r:id="rId3"/>
              </a:rPr>
              <a:t>https://hamagbicro.hr/financijski-instrumenti/kako-do-zajma/</a:t>
            </a:r>
            <a:r>
              <a:rPr lang="hr-HR" sz="2200" i="1" dirty="0"/>
              <a:t> </a:t>
            </a:r>
          </a:p>
        </p:txBody>
      </p:sp>
      <p:pic>
        <p:nvPicPr>
          <p:cNvPr id="4" name="Picture 3">
            <a:extLst>
              <a:ext uri="{FF2B5EF4-FFF2-40B4-BE49-F238E27FC236}">
                <a16:creationId xmlns:a16="http://schemas.microsoft.com/office/drawing/2014/main" id="{8806BD9A-DC9E-DB46-AF16-C8ADCC68EF15}"/>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spTree>
    <p:extLst>
      <p:ext uri="{BB962C8B-B14F-4D97-AF65-F5344CB8AC3E}">
        <p14:creationId xmlns:p14="http://schemas.microsoft.com/office/powerpoint/2010/main" val="4989747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43887" y="805049"/>
            <a:ext cx="6365394" cy="924649"/>
          </a:xfrm>
        </p:spPr>
        <p:txBody>
          <a:bodyPr>
            <a:normAutofit fontScale="92500"/>
          </a:bodyPr>
          <a:lstStyle/>
          <a:p>
            <a:r>
              <a:rPr lang="hr-HR" dirty="0"/>
              <a:t>Grant Start Up w Wielkiej Brytanii</a:t>
            </a:r>
            <a:endParaRPr lang="en-GB" dirty="0"/>
          </a:p>
        </p:txBody>
      </p:sp>
      <p:sp>
        <p:nvSpPr>
          <p:cNvPr id="3" name="Text Placeholder 2"/>
          <p:cNvSpPr>
            <a:spLocks noGrp="1"/>
          </p:cNvSpPr>
          <p:nvPr>
            <p:ph type="body" sz="quarter" idx="20"/>
          </p:nvPr>
        </p:nvSpPr>
        <p:spPr>
          <a:xfrm>
            <a:off x="658269" y="1778873"/>
            <a:ext cx="7974288" cy="4169140"/>
          </a:xfrm>
        </p:spPr>
        <p:txBody>
          <a:bodyPr/>
          <a:lstStyle/>
          <a:p>
            <a:r>
              <a:rPr lang="en-GB" b="1" dirty="0">
                <a:solidFill>
                  <a:srgbClr val="DA2128"/>
                </a:solidFill>
              </a:rPr>
              <a:t>Prince’s Trust Explore Enterprise programme </a:t>
            </a:r>
            <a:r>
              <a:rPr lang="pl-PL" dirty="0"/>
              <a:t>oferuje wsparcie dla młodych osób, które chciałyby założyć własny biznes </a:t>
            </a:r>
            <a:r>
              <a:rPr lang="hr-HR" dirty="0"/>
              <a:t>; </a:t>
            </a:r>
            <a:r>
              <a:rPr lang="pl-PL" dirty="0"/>
              <a:t>pakiet wsparcia dla nich obejmuje pomoc przy </a:t>
            </a:r>
            <a:r>
              <a:rPr lang="pl-PL" b="1" dirty="0"/>
              <a:t>planie biznesowym, treningu, grantach na start </a:t>
            </a:r>
            <a:r>
              <a:rPr lang="pl-PL" dirty="0"/>
              <a:t>oraz </a:t>
            </a:r>
            <a:r>
              <a:rPr lang="pl-PL" b="1" dirty="0"/>
              <a:t>nisko oprocentowanych pożyczkach.</a:t>
            </a:r>
            <a:endParaRPr lang="en-GB" dirty="0"/>
          </a:p>
          <a:p>
            <a:r>
              <a:rPr lang="en-GB" b="1" dirty="0">
                <a:solidFill>
                  <a:srgbClr val="DA2128"/>
                </a:solidFill>
              </a:rPr>
              <a:t>Invest NI Innovation Voucher </a:t>
            </a:r>
            <a:r>
              <a:rPr lang="pl-PL" dirty="0"/>
              <a:t>zapewnia małym i średnim firmom finansowanie niezbędne do współpracy z ekspertem akademickim, uniwersyteckim, czy reprezentującym dowolne inne ciało badacze sektora publicznego, oferującym wiedzę pomocną w innowacji biznesowej </a:t>
            </a:r>
            <a:br>
              <a:rPr lang="pl-PL" dirty="0"/>
            </a:br>
            <a:r>
              <a:rPr lang="pl-PL" dirty="0"/>
              <a:t>i rozwoju.</a:t>
            </a:r>
            <a:endParaRPr lang="en-GB" dirty="0"/>
          </a:p>
          <a:p>
            <a:pPr algn="just"/>
            <a:r>
              <a:rPr lang="en-GB" b="1" dirty="0">
                <a:solidFill>
                  <a:srgbClr val="DA2128"/>
                </a:solidFill>
              </a:rPr>
              <a:t>Start up loans </a:t>
            </a:r>
            <a:r>
              <a:rPr lang="hr-HR" dirty="0"/>
              <a:t>– </a:t>
            </a:r>
            <a:r>
              <a:rPr lang="pl-PL" dirty="0"/>
              <a:t>oferuje pożyczki dla nowych firm w Irlandii, od 500 do 25,000</a:t>
            </a:r>
            <a:r>
              <a:rPr lang="en-GB" dirty="0"/>
              <a:t>£</a:t>
            </a:r>
            <a:r>
              <a:rPr lang="pl-PL" dirty="0"/>
              <a:t>, a także mentoring biznesowy. </a:t>
            </a:r>
            <a:endParaRPr lang="en-GB" dirty="0"/>
          </a:p>
        </p:txBody>
      </p:sp>
      <p:sp>
        <p:nvSpPr>
          <p:cNvPr id="4" name="Rectangle 3"/>
          <p:cNvSpPr/>
          <p:nvPr/>
        </p:nvSpPr>
        <p:spPr>
          <a:xfrm>
            <a:off x="8797870" y="2126241"/>
            <a:ext cx="3011837" cy="3693319"/>
          </a:xfrm>
          <a:prstGeom prst="rect">
            <a:avLst/>
          </a:prstGeom>
        </p:spPr>
        <p:txBody>
          <a:bodyPr wrap="square">
            <a:spAutoFit/>
          </a:bodyPr>
          <a:lstStyle/>
          <a:p>
            <a:pPr algn="just"/>
            <a:r>
              <a:rPr lang="en-GB" i="1" dirty="0">
                <a:hlinkClick r:id="rId2"/>
              </a:rPr>
              <a:t>https://www.princes-trust.org.uk/help-for-young-people/support-starting-business/business-finance</a:t>
            </a:r>
            <a:r>
              <a:rPr lang="hr-HR" i="1" dirty="0"/>
              <a:t> </a:t>
            </a:r>
          </a:p>
          <a:p>
            <a:pPr algn="just"/>
            <a:endParaRPr lang="hr-HR" i="1" dirty="0">
              <a:hlinkClick r:id="rId3"/>
            </a:endParaRPr>
          </a:p>
          <a:p>
            <a:pPr algn="just"/>
            <a:endParaRPr lang="hr-HR" i="1" dirty="0">
              <a:hlinkClick r:id="rId3"/>
            </a:endParaRPr>
          </a:p>
          <a:p>
            <a:pPr algn="just"/>
            <a:r>
              <a:rPr lang="en-GB" i="1" dirty="0">
                <a:hlinkClick r:id="rId3"/>
              </a:rPr>
              <a:t>https://www.investni.com/support-for-business/innovation-vouchers</a:t>
            </a:r>
            <a:r>
              <a:rPr lang="hr-HR" i="1" dirty="0"/>
              <a:t> </a:t>
            </a:r>
          </a:p>
          <a:p>
            <a:pPr algn="just"/>
            <a:endParaRPr lang="hr-HR" i="1" dirty="0"/>
          </a:p>
          <a:p>
            <a:pPr algn="just"/>
            <a:endParaRPr lang="hr-HR" i="1" dirty="0"/>
          </a:p>
          <a:p>
            <a:pPr algn="just"/>
            <a:r>
              <a:rPr lang="en-GB" i="1" dirty="0">
                <a:hlinkClick r:id="rId4"/>
              </a:rPr>
              <a:t>https://www.startuploans.co.uk/</a:t>
            </a:r>
            <a:r>
              <a:rPr lang="hr-HR" i="1" dirty="0"/>
              <a:t> </a:t>
            </a:r>
            <a:r>
              <a:rPr lang="en-GB" i="1" dirty="0"/>
              <a:t> </a:t>
            </a:r>
            <a:r>
              <a:rPr lang="hr-HR" i="1" dirty="0"/>
              <a:t> </a:t>
            </a:r>
            <a:endParaRPr lang="en-GB" i="1" dirty="0"/>
          </a:p>
        </p:txBody>
      </p:sp>
      <p:grpSp>
        <p:nvGrpSpPr>
          <p:cNvPr id="5" name="Google Shape;664;p39"/>
          <p:cNvGrpSpPr/>
          <p:nvPr/>
        </p:nvGrpSpPr>
        <p:grpSpPr>
          <a:xfrm>
            <a:off x="9956333" y="3418066"/>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 name="Google Shape;664;p39"/>
          <p:cNvGrpSpPr/>
          <p:nvPr/>
        </p:nvGrpSpPr>
        <p:grpSpPr>
          <a:xfrm>
            <a:off x="9979660" y="4709891"/>
            <a:ext cx="311741" cy="301424"/>
            <a:chOff x="5941025" y="3634400"/>
            <a:chExt cx="467650" cy="467650"/>
          </a:xfrm>
        </p:grpSpPr>
        <p:sp>
          <p:nvSpPr>
            <p:cNvPr id="13"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4107364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576462" cy="4265387"/>
          </a:xfrm>
        </p:spPr>
        <p:txBody>
          <a:bodyPr>
            <a:normAutofit/>
          </a:bodyPr>
          <a:lstStyle/>
          <a:p>
            <a:pPr marL="342900" indent="-342900">
              <a:buFont typeface="Wingdings" panose="05000000000000000000" pitchFamily="2" charset="2"/>
              <a:buChar char="Ø"/>
            </a:pPr>
            <a:r>
              <a:rPr lang="pl-PL" i="1" dirty="0"/>
              <a:t>Przeprowadzimy cię przez proces pozyskiwania zasobów na twój pomysł na biznes.</a:t>
            </a:r>
            <a:endParaRPr lang="hr-HR" i="1" dirty="0"/>
          </a:p>
          <a:p>
            <a:pPr marL="342900" indent="-342900">
              <a:buFont typeface="Wingdings" panose="05000000000000000000" pitchFamily="2" charset="2"/>
              <a:buChar char="Ø"/>
            </a:pPr>
            <a:r>
              <a:rPr lang="pl-PL" i="1" dirty="0"/>
              <a:t>Poznasz wszystkie zalety formy finansowania swojego biznesu, czyli crowdfundingu.</a:t>
            </a:r>
            <a:endParaRPr lang="hr-HR" i="1" dirty="0"/>
          </a:p>
          <a:p>
            <a:pPr marL="342900" indent="-342900">
              <a:buFont typeface="Wingdings" panose="05000000000000000000" pitchFamily="2" charset="2"/>
              <a:buChar char="Ø"/>
            </a:pPr>
            <a:r>
              <a:rPr lang="hr-HR" i="1" dirty="0"/>
              <a:t>Zapoznamy cię z innymi dostępnymi formami finansowania, które nie są crowdfundingiem.</a:t>
            </a:r>
          </a:p>
          <a:p>
            <a:pPr marL="342900" indent="-342900" algn="just">
              <a:buFont typeface="Wingdings" panose="05000000000000000000" pitchFamily="2" charset="2"/>
              <a:buChar char="Ø"/>
            </a:pPr>
            <a:endParaRPr lang="hr-HR" i="1" dirty="0"/>
          </a:p>
        </p:txBody>
      </p:sp>
      <p:sp>
        <p:nvSpPr>
          <p:cNvPr id="8" name="Text Placeholder 7"/>
          <p:cNvSpPr>
            <a:spLocks noGrp="1"/>
          </p:cNvSpPr>
          <p:nvPr>
            <p:ph type="body" sz="quarter" idx="15"/>
          </p:nvPr>
        </p:nvSpPr>
        <p:spPr/>
        <p:txBody>
          <a:bodyPr/>
          <a:lstStyle/>
          <a:p>
            <a:r>
              <a:rPr lang="en-US" dirty="0"/>
              <a:t>01</a:t>
            </a:r>
          </a:p>
        </p:txBody>
      </p:sp>
      <p:sp>
        <p:nvSpPr>
          <p:cNvPr id="5" name="Text Placeholder 4"/>
          <p:cNvSpPr>
            <a:spLocks noGrp="1"/>
          </p:cNvSpPr>
          <p:nvPr>
            <p:ph type="body" sz="quarter" idx="12"/>
          </p:nvPr>
        </p:nvSpPr>
        <p:spPr/>
        <p:txBody>
          <a:bodyPr/>
          <a:lstStyle/>
          <a:p>
            <a:pPr lvl="0"/>
            <a:r>
              <a:rPr lang="pl-PL" b="1" dirty="0"/>
              <a:t>Pozyskiwanie Zasobów na Pomysł Biznesowy </a:t>
            </a:r>
            <a:r>
              <a:rPr lang="en-US" b="1" dirty="0"/>
              <a:t>– </a:t>
            </a:r>
            <a:r>
              <a:rPr lang="pl-PL" b="1" dirty="0"/>
              <a:t>Czego Potrzebujesz Na Start!</a:t>
            </a:r>
            <a:endParaRPr lang="en-IE" b="1" dirty="0"/>
          </a:p>
        </p:txBody>
      </p:sp>
      <p:sp>
        <p:nvSpPr>
          <p:cNvPr id="9" name="Text Placeholder 8"/>
          <p:cNvSpPr>
            <a:spLocks noGrp="1"/>
          </p:cNvSpPr>
          <p:nvPr>
            <p:ph type="body" sz="quarter" idx="16"/>
          </p:nvPr>
        </p:nvSpPr>
        <p:spPr/>
        <p:txBody>
          <a:bodyPr/>
          <a:lstStyle/>
          <a:p>
            <a:r>
              <a:rPr lang="en-US" dirty="0"/>
              <a:t>02</a:t>
            </a:r>
          </a:p>
        </p:txBody>
      </p:sp>
      <p:sp>
        <p:nvSpPr>
          <p:cNvPr id="10" name="Text Placeholder 9"/>
          <p:cNvSpPr>
            <a:spLocks noGrp="1"/>
          </p:cNvSpPr>
          <p:nvPr>
            <p:ph type="body" sz="quarter" idx="17"/>
          </p:nvPr>
        </p:nvSpPr>
        <p:spPr/>
        <p:txBody>
          <a:bodyPr>
            <a:normAutofit fontScale="92500" lnSpcReduction="20000"/>
          </a:bodyPr>
          <a:lstStyle/>
          <a:p>
            <a:r>
              <a:rPr lang="pl-PL" b="1" dirty="0"/>
              <a:t>Finansowanie Pomysłu Biznesowego – Omówienie Crowdfundingu i Dlaczego Sprawdza się to Przy Biznesach W Pop Kulturze.</a:t>
            </a:r>
            <a:endParaRPr lang="en-IE" b="1" dirty="0"/>
          </a:p>
        </p:txBody>
      </p:sp>
      <p:sp>
        <p:nvSpPr>
          <p:cNvPr id="11" name="Text Placeholder 10"/>
          <p:cNvSpPr>
            <a:spLocks noGrp="1"/>
          </p:cNvSpPr>
          <p:nvPr>
            <p:ph type="body" sz="quarter" idx="18"/>
          </p:nvPr>
        </p:nvSpPr>
        <p:spPr/>
        <p:txBody>
          <a:bodyPr/>
          <a:lstStyle/>
          <a:p>
            <a:r>
              <a:rPr lang="en-US" dirty="0"/>
              <a:t>03</a:t>
            </a:r>
          </a:p>
        </p:txBody>
      </p:sp>
      <p:sp>
        <p:nvSpPr>
          <p:cNvPr id="12" name="Text Placeholder 11"/>
          <p:cNvSpPr>
            <a:spLocks noGrp="1"/>
          </p:cNvSpPr>
          <p:nvPr>
            <p:ph type="body" sz="quarter" idx="19"/>
          </p:nvPr>
        </p:nvSpPr>
        <p:spPr/>
        <p:txBody>
          <a:bodyPr>
            <a:normAutofit/>
          </a:bodyPr>
          <a:lstStyle/>
          <a:p>
            <a:r>
              <a:rPr lang="pl-PL" b="1" dirty="0"/>
              <a:t>Inne Formy Finansowania Swojego Pomysłu Na Biznes</a:t>
            </a:r>
            <a:r>
              <a:rPr lang="en-US" b="1" dirty="0"/>
              <a:t>: </a:t>
            </a:r>
            <a:r>
              <a:rPr lang="pl-PL" b="1" dirty="0" err="1"/>
              <a:t>Pitching</a:t>
            </a:r>
            <a:r>
              <a:rPr lang="pl-PL" b="1" dirty="0"/>
              <a:t> Biznesowy</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M4 </a:t>
            </a:r>
            <a:r>
              <a:rPr lang="pl-PL" b="1" dirty="0"/>
              <a:t>Cele Nauczania</a:t>
            </a:r>
            <a:endParaRPr lang="en-US" b="1" dirty="0"/>
          </a:p>
        </p:txBody>
      </p:sp>
    </p:spTree>
    <p:extLst>
      <p:ext uri="{BB962C8B-B14F-4D97-AF65-F5344CB8AC3E}">
        <p14:creationId xmlns:p14="http://schemas.microsoft.com/office/powerpoint/2010/main" val="16110330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5"/>
            <a:ext cx="5199824" cy="3704085"/>
          </a:xfrm>
        </p:spPr>
        <p:txBody>
          <a:bodyPr>
            <a:normAutofit/>
          </a:bodyPr>
          <a:lstStyle/>
          <a:p>
            <a:r>
              <a:rPr lang="hr-HR" b="1" dirty="0"/>
              <a:t>04 Wstęp Do Własności </a:t>
            </a:r>
            <a:r>
              <a:rPr lang="pl-PL" b="1" dirty="0"/>
              <a:t>Intelektualnej</a:t>
            </a:r>
            <a:r>
              <a:rPr lang="en-GB" b="1" dirty="0"/>
              <a:t> </a:t>
            </a:r>
            <a:r>
              <a:rPr lang="hr-HR" b="1" dirty="0"/>
              <a:t>– </a:t>
            </a:r>
            <a:r>
              <a:rPr lang="pl-PL" b="1" dirty="0"/>
              <a:t>WI.</a:t>
            </a:r>
            <a:endParaRPr lang="en-US" dirty="0"/>
          </a:p>
        </p:txBody>
      </p:sp>
      <p:pic>
        <p:nvPicPr>
          <p:cNvPr id="3" name="Picture 2"/>
          <p:cNvPicPr>
            <a:picLocks noChangeAspect="1"/>
          </p:cNvPicPr>
          <p:nvPr/>
        </p:nvPicPr>
        <p:blipFill>
          <a:blip r:embed="rId2"/>
          <a:stretch>
            <a:fillRect/>
          </a:stretch>
        </p:blipFill>
        <p:spPr>
          <a:xfrm>
            <a:off x="6061710" y="328618"/>
            <a:ext cx="6456224" cy="6529382"/>
          </a:xfrm>
          <a:prstGeom prst="rect">
            <a:avLst/>
          </a:prstGeom>
        </p:spPr>
      </p:pic>
      <p:sp>
        <p:nvSpPr>
          <p:cNvPr id="4" name="Rectangle 3"/>
          <p:cNvSpPr/>
          <p:nvPr/>
        </p:nvSpPr>
        <p:spPr>
          <a:xfrm>
            <a:off x="576136" y="3696344"/>
            <a:ext cx="5109047" cy="1200329"/>
          </a:xfrm>
          <a:prstGeom prst="rect">
            <a:avLst/>
          </a:prstGeom>
        </p:spPr>
        <p:txBody>
          <a:bodyPr wrap="square">
            <a:spAutoFit/>
          </a:bodyPr>
          <a:lstStyle/>
          <a:p>
            <a:r>
              <a:rPr lang="pl-PL" sz="2400" dirty="0">
                <a:solidFill>
                  <a:schemeClr val="bg1"/>
                </a:solidFill>
              </a:rPr>
              <a:t>Poniżej znajdziecie przydatne informacje o własności intelektualnej, do tego notatki i przykłady.</a:t>
            </a:r>
            <a:endParaRPr lang="en-GB" sz="2400" dirty="0">
              <a:solidFill>
                <a:schemeClr val="bg1"/>
              </a:solidFill>
            </a:endParaRPr>
          </a:p>
        </p:txBody>
      </p:sp>
    </p:spTree>
    <p:extLst>
      <p:ext uri="{BB962C8B-B14F-4D97-AF65-F5344CB8AC3E}">
        <p14:creationId xmlns:p14="http://schemas.microsoft.com/office/powerpoint/2010/main" val="682176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678226" y="776270"/>
            <a:ext cx="5664057" cy="716025"/>
          </a:xfrm>
        </p:spPr>
        <p:txBody>
          <a:bodyPr/>
          <a:lstStyle/>
          <a:p>
            <a:r>
              <a:rPr lang="hr-HR" dirty="0"/>
              <a:t>Własność Intelektualna - WI</a:t>
            </a:r>
            <a:endParaRPr lang="en-US" dirty="0"/>
          </a:p>
        </p:txBody>
      </p:sp>
      <p:sp>
        <p:nvSpPr>
          <p:cNvPr id="3" name="Text Placeholder 2"/>
          <p:cNvSpPr>
            <a:spLocks noGrp="1"/>
          </p:cNvSpPr>
          <p:nvPr>
            <p:ph type="body" sz="quarter" idx="20"/>
          </p:nvPr>
        </p:nvSpPr>
        <p:spPr>
          <a:xfrm>
            <a:off x="658270" y="1726392"/>
            <a:ext cx="6556918" cy="4169140"/>
          </a:xfrm>
        </p:spPr>
        <p:txBody>
          <a:bodyPr/>
          <a:lstStyle/>
          <a:p>
            <a:r>
              <a:rPr lang="pl-PL" sz="2400" b="1" dirty="0">
                <a:solidFill>
                  <a:srgbClr val="FF0000"/>
                </a:solidFill>
              </a:rPr>
              <a:t>Własność</a:t>
            </a:r>
            <a:r>
              <a:rPr lang="hr-HR" sz="2400" b="1" dirty="0">
                <a:solidFill>
                  <a:srgbClr val="FF0000"/>
                </a:solidFill>
              </a:rPr>
              <a:t> Intelektualna </a:t>
            </a:r>
            <a:r>
              <a:rPr lang="hr-HR" sz="2400" b="1" dirty="0">
                <a:solidFill>
                  <a:srgbClr val="DA2128"/>
                </a:solidFill>
              </a:rPr>
              <a:t>– </a:t>
            </a:r>
            <a:r>
              <a:rPr lang="hr-HR" sz="2400" b="1" dirty="0">
                <a:solidFill>
                  <a:srgbClr val="FF0000"/>
                </a:solidFill>
              </a:rPr>
              <a:t>WI</a:t>
            </a:r>
            <a:r>
              <a:rPr lang="hr-HR" sz="2400" dirty="0">
                <a:solidFill>
                  <a:schemeClr val="tx1">
                    <a:lumMod val="65000"/>
                    <a:lumOff val="35000"/>
                  </a:schemeClr>
                </a:solidFill>
              </a:rPr>
              <a:t> </a:t>
            </a:r>
            <a:r>
              <a:rPr lang="pl-PL" sz="2400" dirty="0">
                <a:solidFill>
                  <a:schemeClr val="tx1">
                    <a:lumMod val="65000"/>
                    <a:lumOff val="35000"/>
                  </a:schemeClr>
                </a:solidFill>
              </a:rPr>
              <a:t>w skład tego wchodzą prawa własności różnych form kreatywności/pomysłów.</a:t>
            </a:r>
            <a:endParaRPr lang="hr-HR" sz="2400" dirty="0">
              <a:solidFill>
                <a:schemeClr val="tx1">
                  <a:lumMod val="65000"/>
                  <a:lumOff val="35000"/>
                </a:schemeClr>
              </a:solidFill>
            </a:endParaRPr>
          </a:p>
          <a:p>
            <a:r>
              <a:rPr lang="pl-PL" sz="2400" dirty="0"/>
              <a:t>Dzięki nim masz </a:t>
            </a:r>
            <a:r>
              <a:rPr lang="pl-PL" sz="2400" b="1" dirty="0"/>
              <a:t>wyłączne prawo </a:t>
            </a:r>
            <a:r>
              <a:rPr lang="pl-PL" sz="2400" dirty="0"/>
              <a:t>do wykorzystywania swoich pomysłów. Może to być </a:t>
            </a:r>
            <a:r>
              <a:rPr lang="pl-PL" sz="2400" b="1" dirty="0"/>
              <a:t>wynalazek, logo, marka, własny wystrój lub praktyczne zastosowanie dobrego pomysłu.</a:t>
            </a:r>
            <a:endParaRPr lang="hr-HR" sz="2400" b="1" dirty="0"/>
          </a:p>
          <a:p>
            <a:r>
              <a:rPr lang="pl-PL" sz="2400" dirty="0"/>
              <a:t>Zarejestrowanie danego pomysłu sprawia, że łatwiej jest bronić swoich praw.</a:t>
            </a:r>
            <a:endParaRPr lang="hr-HR" sz="2400" dirty="0"/>
          </a:p>
          <a:p>
            <a:r>
              <a:rPr lang="pl-PL" sz="2400" dirty="0"/>
              <a:t>Podstawowe typy własności intelektualnej to: </a:t>
            </a:r>
            <a:r>
              <a:rPr lang="pl-PL" sz="2400" b="1" dirty="0"/>
              <a:t>znaki towarowe, patenty, własne projekty </a:t>
            </a:r>
            <a:br>
              <a:rPr lang="pl-PL" sz="2400" b="1" dirty="0"/>
            </a:br>
            <a:r>
              <a:rPr lang="pl-PL" sz="2400" b="1" dirty="0"/>
              <a:t>i prawa autorskie.</a:t>
            </a:r>
            <a:endParaRPr lang="en-US" sz="2400" b="1" dirty="0"/>
          </a:p>
        </p:txBody>
      </p:sp>
      <p:pic>
        <p:nvPicPr>
          <p:cNvPr id="5" name="Picture 4">
            <a:extLst>
              <a:ext uri="{FF2B5EF4-FFF2-40B4-BE49-F238E27FC236}">
                <a16:creationId xmlns:a16="http://schemas.microsoft.com/office/drawing/2014/main" id="{37F80FA2-E892-B44E-9FB0-FD50FB75E01A}"/>
              </a:ext>
            </a:extLst>
          </p:cNvPr>
          <p:cNvPicPr>
            <a:picLocks noChangeAspect="1"/>
          </p:cNvPicPr>
          <p:nvPr/>
        </p:nvPicPr>
        <p:blipFill>
          <a:blip r:embed="rId2"/>
          <a:stretch>
            <a:fillRect/>
          </a:stretch>
        </p:blipFill>
        <p:spPr>
          <a:xfrm>
            <a:off x="7453855" y="1571623"/>
            <a:ext cx="4361908" cy="4440265"/>
          </a:xfrm>
          <a:prstGeom prst="rect">
            <a:avLst/>
          </a:prstGeom>
        </p:spPr>
      </p:pic>
    </p:spTree>
    <p:extLst>
      <p:ext uri="{BB962C8B-B14F-4D97-AF65-F5344CB8AC3E}">
        <p14:creationId xmlns:p14="http://schemas.microsoft.com/office/powerpoint/2010/main" val="426102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337395" y="1937338"/>
            <a:ext cx="5377370" cy="4061001"/>
          </a:xfrm>
        </p:spPr>
        <p:txBody>
          <a:bodyPr/>
          <a:lstStyle/>
          <a:p>
            <a:r>
              <a:rPr lang="pl-PL" sz="2300" b="1" dirty="0">
                <a:solidFill>
                  <a:srgbClr val="FFD700"/>
                </a:solidFill>
              </a:rPr>
              <a:t>Znaków Towarowych </a:t>
            </a:r>
            <a:r>
              <a:rPr lang="pl-PL" sz="2300" dirty="0"/>
              <a:t>używa się, aby twoje produkty/usługi odróżniały się od produktów/usług oferowanych przez konkurencję</a:t>
            </a:r>
            <a:r>
              <a:rPr lang="en-GB" sz="2300" dirty="0"/>
              <a:t>. </a:t>
            </a:r>
            <a:endParaRPr lang="hr-HR" sz="2300" dirty="0"/>
          </a:p>
          <a:p>
            <a:r>
              <a:rPr lang="pl-PL" sz="2300" dirty="0"/>
              <a:t>Znaki mogą być stworzone z jednej litery, lub kombinacji liter i cyfr</a:t>
            </a:r>
            <a:r>
              <a:rPr lang="en-GB" sz="2300" dirty="0"/>
              <a:t>. </a:t>
            </a:r>
            <a:r>
              <a:rPr lang="pl-PL" sz="2300" dirty="0"/>
              <a:t>Mogą się na nie składać rysunki</a:t>
            </a:r>
            <a:r>
              <a:rPr lang="en-GB" sz="2300" dirty="0"/>
              <a:t>, </a:t>
            </a:r>
            <a:r>
              <a:rPr lang="pl-PL" sz="2300" dirty="0"/>
              <a:t>symbole</a:t>
            </a:r>
            <a:r>
              <a:rPr lang="en-GB" sz="2300" dirty="0"/>
              <a:t>, </a:t>
            </a:r>
            <a:r>
              <a:rPr lang="pl-PL" sz="2300" dirty="0"/>
              <a:t>znaki 3D takie jak kształt i opakowanie towaru</a:t>
            </a:r>
            <a:r>
              <a:rPr lang="en-GB" sz="2300" dirty="0"/>
              <a:t>, </a:t>
            </a:r>
            <a:r>
              <a:rPr lang="pl-PL" sz="2300" dirty="0"/>
              <a:t>dźwięki rejestrowane</a:t>
            </a:r>
            <a:r>
              <a:rPr lang="en-GB" sz="2300" dirty="0"/>
              <a:t>, </a:t>
            </a:r>
            <a:r>
              <a:rPr lang="pl-PL" sz="2300" dirty="0"/>
              <a:t>zapachy a nawet kolory</a:t>
            </a:r>
            <a:r>
              <a:rPr lang="en-GB" sz="2300" dirty="0"/>
              <a:t>. </a:t>
            </a:r>
            <a:r>
              <a:rPr lang="pl-PL" sz="2300" dirty="0"/>
              <a:t>Bazę danych istniejących znaków firmowych znajdziecie tu</a:t>
            </a:r>
            <a:r>
              <a:rPr lang="en-GB" sz="2300" dirty="0"/>
              <a:t> </a:t>
            </a:r>
            <a:r>
              <a:rPr lang="en-GB" sz="2300" i="1" dirty="0"/>
              <a:t>www.patentsoffice.ie</a:t>
            </a:r>
            <a:r>
              <a:rPr lang="en-GB" sz="2300" dirty="0"/>
              <a:t>. </a:t>
            </a:r>
            <a:endParaRPr lang="hr-HR" sz="2300" dirty="0"/>
          </a:p>
          <a:p>
            <a:r>
              <a:rPr lang="pl-PL" sz="2300" b="1" dirty="0">
                <a:solidFill>
                  <a:srgbClr val="FFD700"/>
                </a:solidFill>
              </a:rPr>
              <a:t>Dzięki zarejestrowaniu marki jako znaku firmowego, staje się ona wyjątkowa</a:t>
            </a:r>
            <a:r>
              <a:rPr lang="en-GB" sz="2300" b="1" dirty="0">
                <a:solidFill>
                  <a:srgbClr val="FFD700"/>
                </a:solidFill>
              </a:rPr>
              <a:t>.</a:t>
            </a:r>
            <a:endParaRPr lang="en-US" sz="2300" b="1" dirty="0">
              <a:solidFill>
                <a:srgbClr val="FFD700"/>
              </a:solidFill>
            </a:endParaRPr>
          </a:p>
        </p:txBody>
      </p:sp>
      <p:sp>
        <p:nvSpPr>
          <p:cNvPr id="3" name="Text Placeholder 2"/>
          <p:cNvSpPr>
            <a:spLocks noGrp="1"/>
          </p:cNvSpPr>
          <p:nvPr>
            <p:ph type="body" sz="quarter" idx="10"/>
          </p:nvPr>
        </p:nvSpPr>
        <p:spPr/>
        <p:txBody>
          <a:bodyPr>
            <a:normAutofit/>
          </a:bodyPr>
          <a:lstStyle/>
          <a:p>
            <a:r>
              <a:rPr lang="hr-HR" dirty="0"/>
              <a:t>Znaki Towarowe</a:t>
            </a:r>
            <a:endParaRPr lang="en-US"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t="14241" b="14241"/>
          <a:stretch>
            <a:fillRect/>
          </a:stretch>
        </p:blipFill>
        <p:spPr/>
      </p:pic>
    </p:spTree>
    <p:extLst>
      <p:ext uri="{BB962C8B-B14F-4D97-AF65-F5344CB8AC3E}">
        <p14:creationId xmlns:p14="http://schemas.microsoft.com/office/powerpoint/2010/main" val="22693898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5685905" y="1962616"/>
            <a:ext cx="6139339" cy="4222689"/>
          </a:xfrm>
        </p:spPr>
        <p:txBody>
          <a:bodyPr/>
          <a:lstStyle/>
          <a:p>
            <a:pPr algn="r"/>
            <a:r>
              <a:rPr lang="pl-PL" sz="2200" b="1" dirty="0">
                <a:solidFill>
                  <a:srgbClr val="FFD700"/>
                </a:solidFill>
              </a:rPr>
              <a:t>Patenty</a:t>
            </a:r>
            <a:r>
              <a:rPr lang="hr-HR" sz="2200" dirty="0"/>
              <a:t> </a:t>
            </a:r>
            <a:r>
              <a:rPr lang="pl-PL" sz="2200" dirty="0"/>
              <a:t>chronią prawnie rozwiązanie dla istniejącego problemu, które sam wymyśliłeś </a:t>
            </a:r>
            <a:br>
              <a:rPr lang="pl-PL" sz="2200" dirty="0"/>
            </a:br>
            <a:r>
              <a:rPr lang="pl-PL" sz="2200" dirty="0"/>
              <a:t>i pozwalają ci na jego produkcję, wykorzystanie, rozprowadzanie, czy sprzedaż</a:t>
            </a:r>
            <a:r>
              <a:rPr lang="hr-HR" sz="2200" dirty="0"/>
              <a:t>. </a:t>
            </a:r>
            <a:r>
              <a:rPr lang="pl-PL" sz="2200" dirty="0"/>
              <a:t>Patenty chronią nowe produkty, metody i procesy, a także ulepszenia już istniejących</a:t>
            </a:r>
            <a:r>
              <a:rPr lang="hr-HR" sz="2200" dirty="0"/>
              <a:t>. </a:t>
            </a:r>
          </a:p>
          <a:p>
            <a:pPr algn="r"/>
            <a:r>
              <a:rPr lang="pl-PL" sz="2200" b="1" dirty="0">
                <a:solidFill>
                  <a:srgbClr val="FFD700"/>
                </a:solidFill>
              </a:rPr>
              <a:t>Patent daje wyłączne prawo do danego rozwiązania, dopóki pozostaje w mocy</a:t>
            </a:r>
            <a:r>
              <a:rPr lang="en-GB" sz="2200" dirty="0">
                <a:solidFill>
                  <a:srgbClr val="FFD700"/>
                </a:solidFill>
              </a:rPr>
              <a:t>. </a:t>
            </a:r>
            <a:r>
              <a:rPr lang="pl-PL" sz="2200" dirty="0"/>
              <a:t>Koniecznie należy wystąpić o wydanie patentu na dany wynalazek przed publicznym  ujawnieniem go</a:t>
            </a:r>
            <a:r>
              <a:rPr lang="en-GB" sz="2200" dirty="0"/>
              <a:t>. </a:t>
            </a:r>
            <a:r>
              <a:rPr lang="pl-PL" sz="2200" dirty="0"/>
              <a:t>Baza danych o istniejących patentach.</a:t>
            </a:r>
            <a:br>
              <a:rPr lang="pl-PL" sz="2200" dirty="0"/>
            </a:br>
            <a:endParaRPr lang="pl-PL" sz="2200" dirty="0"/>
          </a:p>
          <a:p>
            <a:pPr algn="r"/>
            <a:r>
              <a:rPr lang="en-GB" sz="2200" i="1" dirty="0"/>
              <a:t>www.patentsoffice.ie.</a:t>
            </a:r>
            <a:r>
              <a:rPr lang="hr-HR" sz="2200" i="1" dirty="0"/>
              <a:t> </a:t>
            </a:r>
            <a:endParaRPr lang="en-US" sz="2200" i="1" dirty="0"/>
          </a:p>
        </p:txBody>
      </p:sp>
      <p:sp>
        <p:nvSpPr>
          <p:cNvPr id="3" name="Text Placeholder 2"/>
          <p:cNvSpPr>
            <a:spLocks noGrp="1"/>
          </p:cNvSpPr>
          <p:nvPr>
            <p:ph type="body" sz="quarter" idx="10"/>
          </p:nvPr>
        </p:nvSpPr>
        <p:spPr/>
        <p:txBody>
          <a:bodyPr/>
          <a:lstStyle/>
          <a:p>
            <a:pPr algn="ctr"/>
            <a:r>
              <a:rPr lang="hr-HR" dirty="0"/>
              <a:t>Patenty</a:t>
            </a:r>
            <a:endParaRPr lang="en-US" dirty="0"/>
          </a:p>
        </p:txBody>
      </p:sp>
      <p:pic>
        <p:nvPicPr>
          <p:cNvPr id="7" name="Picture Placeholder 6"/>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905" r="18905"/>
          <a:stretch>
            <a:fillRect/>
          </a:stretch>
        </p:blipFill>
        <p:spPr/>
      </p:pic>
    </p:spTree>
    <p:extLst>
      <p:ext uri="{BB962C8B-B14F-4D97-AF65-F5344CB8AC3E}">
        <p14:creationId xmlns:p14="http://schemas.microsoft.com/office/powerpoint/2010/main" val="33212451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31524" y="1929918"/>
            <a:ext cx="5441540" cy="4061001"/>
          </a:xfrm>
        </p:spPr>
        <p:txBody>
          <a:bodyPr/>
          <a:lstStyle/>
          <a:p>
            <a:r>
              <a:rPr lang="pl-PL" dirty="0"/>
              <a:t>Ponieważ różne produkty i usługi często mają podobne działanie, konieczne stało się ich rozróżnienie</a:t>
            </a:r>
            <a:r>
              <a:rPr lang="hr-HR" dirty="0"/>
              <a:t>.</a:t>
            </a:r>
          </a:p>
          <a:p>
            <a:r>
              <a:rPr lang="pl-PL" b="1" dirty="0">
                <a:solidFill>
                  <a:srgbClr val="EEDC00"/>
                </a:solidFill>
              </a:rPr>
              <a:t>Atrakcyjne i przyciągające uwagę wzornictwo </a:t>
            </a:r>
            <a:r>
              <a:rPr lang="pl-PL" dirty="0"/>
              <a:t>daje możliwość wyróżnienia się na tle konkurencji.</a:t>
            </a:r>
            <a:endParaRPr lang="hr-HR" dirty="0"/>
          </a:p>
          <a:p>
            <a:r>
              <a:rPr lang="pl-PL" dirty="0"/>
              <a:t>Wyszukiwanie wzorów w sieci</a:t>
            </a:r>
            <a:r>
              <a:rPr lang="hr-HR" dirty="0"/>
              <a:t>: </a:t>
            </a:r>
            <a:r>
              <a:rPr lang="en-GB" i="1" dirty="0"/>
              <a:t>www.patentsoffice.ie</a:t>
            </a:r>
            <a:r>
              <a:rPr lang="hr-HR" dirty="0"/>
              <a:t> </a:t>
            </a:r>
          </a:p>
          <a:p>
            <a:r>
              <a:rPr lang="hr-HR" i="1" dirty="0">
                <a:solidFill>
                  <a:srgbClr val="EEDC00"/>
                </a:solidFill>
              </a:rPr>
              <a:t>Notatka</a:t>
            </a:r>
            <a:r>
              <a:rPr lang="hr-HR" i="1" dirty="0"/>
              <a:t>: </a:t>
            </a:r>
            <a:r>
              <a:rPr lang="pl-PL" i="1" dirty="0"/>
              <a:t>Po stworzeniu własnego wzoru warto pomyśleć o zabezpieczeniu go, co daje wyłączne prawo na stosowanie go</a:t>
            </a:r>
            <a:br>
              <a:rPr lang="pl-PL" i="1" dirty="0"/>
            </a:br>
            <a:r>
              <a:rPr lang="pl-PL" i="1" dirty="0"/>
              <a:t>na następne 25 lat.</a:t>
            </a:r>
            <a:endParaRPr lang="en-US" i="1" dirty="0"/>
          </a:p>
        </p:txBody>
      </p:sp>
      <p:sp>
        <p:nvSpPr>
          <p:cNvPr id="3" name="Text Placeholder 2"/>
          <p:cNvSpPr>
            <a:spLocks noGrp="1"/>
          </p:cNvSpPr>
          <p:nvPr>
            <p:ph type="body" sz="quarter" idx="10"/>
          </p:nvPr>
        </p:nvSpPr>
        <p:spPr>
          <a:xfrm rot="256793">
            <a:off x="592447" y="768864"/>
            <a:ext cx="3912108" cy="743199"/>
          </a:xfrm>
        </p:spPr>
        <p:txBody>
          <a:bodyPr>
            <a:normAutofit fontScale="62500" lnSpcReduction="20000"/>
          </a:bodyPr>
          <a:lstStyle/>
          <a:p>
            <a:r>
              <a:rPr lang="pl-PL" dirty="0"/>
              <a:t>Wzornictwo Przemysłowe</a:t>
            </a:r>
            <a:endParaRPr lang="en-US"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928" r="18928"/>
          <a:stretch>
            <a:fillRect/>
          </a:stretch>
        </p:blipFill>
        <p:spPr/>
      </p:pic>
      <p:grpSp>
        <p:nvGrpSpPr>
          <p:cNvPr id="6" name="Google Shape;525;p39"/>
          <p:cNvGrpSpPr/>
          <p:nvPr/>
        </p:nvGrpSpPr>
        <p:grpSpPr>
          <a:xfrm flipH="1">
            <a:off x="124456" y="4886303"/>
            <a:ext cx="445713" cy="415912"/>
            <a:chOff x="2594050" y="1631825"/>
            <a:chExt cx="439625" cy="439625"/>
          </a:xfrm>
          <a:solidFill>
            <a:schemeClr val="bg1"/>
          </a:solidFill>
        </p:grpSpPr>
        <p:sp>
          <p:nvSpPr>
            <p:cNvPr id="7"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8"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9" name="Google Shape;528;p39"/>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10"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grpFill/>
            <a:ln w="9525" cap="rnd" cmpd="sng">
              <a:solidFill>
                <a:srgbClr val="EEDC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Tree>
    <p:extLst>
      <p:ext uri="{BB962C8B-B14F-4D97-AF65-F5344CB8AC3E}">
        <p14:creationId xmlns:p14="http://schemas.microsoft.com/office/powerpoint/2010/main" val="24256168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6387218" y="1830761"/>
            <a:ext cx="5685657" cy="4255529"/>
          </a:xfrm>
        </p:spPr>
        <p:txBody>
          <a:bodyPr/>
          <a:lstStyle/>
          <a:p>
            <a:r>
              <a:rPr lang="pl-PL" sz="2300" b="1" dirty="0">
                <a:solidFill>
                  <a:srgbClr val="EEDC00"/>
                </a:solidFill>
              </a:rPr>
              <a:t>Prawo Autorskie</a:t>
            </a:r>
            <a:r>
              <a:rPr lang="hr-HR" sz="2300" dirty="0"/>
              <a:t> </a:t>
            </a:r>
            <a:r>
              <a:rPr lang="pl-PL" sz="2300" dirty="0"/>
              <a:t>daje autorom/twórcom ochronę prawną w konkretnych dziedzinach artystycznych, takich jak: książki, muzyka czy oprawa artystyczną</a:t>
            </a:r>
            <a:r>
              <a:rPr lang="en-GB" sz="2300" dirty="0"/>
              <a:t>. </a:t>
            </a:r>
            <a:r>
              <a:rPr lang="pl-PL" sz="2300" dirty="0"/>
              <a:t>Symbol</a:t>
            </a:r>
            <a:r>
              <a:rPr lang="en-GB" sz="2300" dirty="0"/>
              <a:t> </a:t>
            </a:r>
            <a:r>
              <a:rPr lang="en-GB" sz="2300" b="1" dirty="0">
                <a:solidFill>
                  <a:srgbClr val="EEDC00"/>
                </a:solidFill>
              </a:rPr>
              <a:t>“©”</a:t>
            </a:r>
            <a:r>
              <a:rPr lang="en-GB" sz="2300" dirty="0"/>
              <a:t> </a:t>
            </a:r>
            <a:r>
              <a:rPr lang="pl-PL" sz="2300" dirty="0"/>
              <a:t>oznacza, że coś jest chronione prawem autorskim</a:t>
            </a:r>
            <a:r>
              <a:rPr lang="hr-HR" sz="2300" dirty="0"/>
              <a:t>.</a:t>
            </a:r>
            <a:r>
              <a:rPr lang="en-GB" sz="2300" dirty="0"/>
              <a:t> </a:t>
            </a:r>
            <a:r>
              <a:rPr lang="pl-PL" sz="2300" dirty="0"/>
              <a:t>Prawo to działa automatycznie i nie wymaga rejestracji</a:t>
            </a:r>
            <a:r>
              <a:rPr lang="en-GB" sz="2300" dirty="0"/>
              <a:t>. </a:t>
            </a:r>
            <a:endParaRPr lang="pl-PL" sz="2300" dirty="0"/>
          </a:p>
          <a:p>
            <a:r>
              <a:rPr lang="pl-PL" sz="2300" dirty="0"/>
              <a:t>Postaraj się oznaczyć wszystkie swoje prace, aby każdy wiedział do kogo one należą, dodaj też datę aby wiedzieli kiedy zaczęło się prawo autorskie</a:t>
            </a:r>
            <a:r>
              <a:rPr lang="en-GB" sz="2300" dirty="0"/>
              <a:t>. </a:t>
            </a:r>
            <a:r>
              <a:rPr lang="pl-PL" sz="2300" dirty="0"/>
              <a:t>Prawo autorskie</a:t>
            </a:r>
            <a:r>
              <a:rPr lang="en-GB" sz="2300" dirty="0"/>
              <a:t> </a:t>
            </a:r>
            <a:r>
              <a:rPr lang="pl-PL" sz="2300" b="1" dirty="0">
                <a:solidFill>
                  <a:srgbClr val="EEDC00"/>
                </a:solidFill>
              </a:rPr>
              <a:t>to też źródło dochodów </a:t>
            </a:r>
            <a:r>
              <a:rPr lang="pl-PL" sz="2300" dirty="0"/>
              <a:t>z tytułu kupowania</a:t>
            </a:r>
            <a:br>
              <a:rPr lang="pl-PL" sz="2300" dirty="0"/>
            </a:br>
            <a:r>
              <a:rPr lang="pl-PL" sz="2300" dirty="0"/>
              <a:t>/sprzedawania licencji stronom trzecim</a:t>
            </a:r>
            <a:r>
              <a:rPr lang="en-GB" sz="2300" dirty="0">
                <a:solidFill>
                  <a:srgbClr val="EEDC00"/>
                </a:solidFill>
              </a:rPr>
              <a:t>.</a:t>
            </a:r>
            <a:r>
              <a:rPr lang="en-GB" sz="2300" dirty="0"/>
              <a:t> </a:t>
            </a:r>
            <a:endParaRPr lang="hr-HR" sz="2300" dirty="0"/>
          </a:p>
          <a:p>
            <a:pPr algn="ctr"/>
            <a:r>
              <a:rPr lang="pl-PL" sz="2300" b="1" dirty="0">
                <a:solidFill>
                  <a:srgbClr val="EEDC00"/>
                </a:solidFill>
              </a:rPr>
              <a:t>               Szanuj Prawa autorskie innych ludzi.</a:t>
            </a:r>
            <a:endParaRPr lang="en-US" sz="2300" b="1" dirty="0">
              <a:solidFill>
                <a:srgbClr val="EEDC00"/>
              </a:solidFill>
            </a:endParaRPr>
          </a:p>
        </p:txBody>
      </p:sp>
      <p:sp>
        <p:nvSpPr>
          <p:cNvPr id="3" name="Text Placeholder 2"/>
          <p:cNvSpPr>
            <a:spLocks noGrp="1"/>
          </p:cNvSpPr>
          <p:nvPr>
            <p:ph type="body" sz="quarter" idx="10"/>
          </p:nvPr>
        </p:nvSpPr>
        <p:spPr>
          <a:xfrm rot="21367454">
            <a:off x="7892491" y="824340"/>
            <a:ext cx="3912108" cy="743199"/>
          </a:xfrm>
        </p:spPr>
        <p:txBody>
          <a:bodyPr/>
          <a:lstStyle/>
          <a:p>
            <a:pPr algn="ctr"/>
            <a:r>
              <a:rPr lang="hr-HR" dirty="0"/>
              <a:t>Prawa Autorskie</a:t>
            </a:r>
            <a:endParaRPr lang="en-US" dirty="0"/>
          </a:p>
        </p:txBody>
      </p:sp>
      <p:grpSp>
        <p:nvGrpSpPr>
          <p:cNvPr id="7" name="Google Shape;525;p39"/>
          <p:cNvGrpSpPr/>
          <p:nvPr/>
        </p:nvGrpSpPr>
        <p:grpSpPr>
          <a:xfrm rot="15489686">
            <a:off x="6982696" y="6059460"/>
            <a:ext cx="369505" cy="369505"/>
            <a:chOff x="2594050" y="1631825"/>
            <a:chExt cx="439625" cy="439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grpSpPr>
        <p:sp>
          <p:nvSpPr>
            <p:cNvPr id="8"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9"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0" name="Google Shape;528;p39"/>
            <p:cNvSpPr/>
            <p:nvPr/>
          </p:nvSpPr>
          <p:spPr>
            <a:xfrm>
              <a:off x="2662849" y="1699399"/>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1"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ln>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grpSp>
      <p:pic>
        <p:nvPicPr>
          <p:cNvPr id="16" name="Picture Placeholder 15"/>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125" r="18125"/>
          <a:stretch>
            <a:fillRect/>
          </a:stretch>
        </p:blipFill>
        <p:spPr/>
      </p:pic>
    </p:spTree>
    <p:extLst>
      <p:ext uri="{BB962C8B-B14F-4D97-AF65-F5344CB8AC3E}">
        <p14:creationId xmlns:p14="http://schemas.microsoft.com/office/powerpoint/2010/main" val="26113488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72804" y="1673875"/>
            <a:ext cx="4659850" cy="4061001"/>
          </a:xfrm>
        </p:spPr>
        <p:txBody>
          <a:bodyPr/>
          <a:lstStyle/>
          <a:p>
            <a:pPr marL="342900" indent="-342900">
              <a:buClr>
                <a:schemeClr val="accent4"/>
              </a:buClr>
              <a:buFont typeface="Arial" panose="020B0604020202020204" pitchFamily="34" charset="0"/>
              <a:buChar char="•"/>
            </a:pPr>
            <a:r>
              <a:rPr lang="hr-HR" b="1" i="1" dirty="0">
                <a:solidFill>
                  <a:srgbClr val="FFD700"/>
                </a:solidFill>
              </a:rPr>
              <a:t>Notka</a:t>
            </a:r>
            <a:r>
              <a:rPr lang="hr-HR" i="1" dirty="0"/>
              <a:t>:</a:t>
            </a:r>
          </a:p>
          <a:p>
            <a:r>
              <a:rPr lang="pl-PL" i="1" dirty="0"/>
              <a:t>Kiedy już zdecydujemy się na produkt/usługę i zakończymy badanie rynku, należy zastanowić się nad </a:t>
            </a:r>
            <a:r>
              <a:rPr lang="pl-PL" b="1" i="1" dirty="0"/>
              <a:t>Własnością Intelektualną (WI) </a:t>
            </a:r>
            <a:r>
              <a:rPr lang="pl-PL" i="1" dirty="0"/>
              <a:t>i jaki może ona mieć wpływ na nasz biznes.</a:t>
            </a:r>
            <a:endParaRPr lang="en-US" b="1" i="1" dirty="0"/>
          </a:p>
        </p:txBody>
      </p:sp>
      <p:sp>
        <p:nvSpPr>
          <p:cNvPr id="3" name="Text Placeholder 2"/>
          <p:cNvSpPr>
            <a:spLocks noGrp="1"/>
          </p:cNvSpPr>
          <p:nvPr>
            <p:ph type="body" sz="quarter" idx="10"/>
          </p:nvPr>
        </p:nvSpPr>
        <p:spPr>
          <a:xfrm rot="256793">
            <a:off x="227185" y="735434"/>
            <a:ext cx="5225195" cy="744504"/>
          </a:xfrm>
        </p:spPr>
        <p:txBody>
          <a:bodyPr>
            <a:noAutofit/>
          </a:bodyPr>
          <a:lstStyle/>
          <a:p>
            <a:pPr algn="just"/>
            <a:r>
              <a:rPr lang="hr-HR" sz="3600" dirty="0"/>
              <a:t>Słów kilka o WI</a:t>
            </a:r>
            <a:endParaRPr lang="en-US" sz="3600" dirty="0"/>
          </a:p>
        </p:txBody>
      </p:sp>
      <p:pic>
        <p:nvPicPr>
          <p:cNvPr id="9" name="Picture Placeholder 8"/>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6722" r="16722"/>
          <a:stretch>
            <a:fillRect/>
          </a:stretch>
        </p:blipFill>
        <p:spPr>
          <a:xfrm>
            <a:off x="5619751" y="-21191"/>
            <a:ext cx="6786216" cy="6879191"/>
          </a:xfrm>
        </p:spPr>
      </p:pic>
      <p:grpSp>
        <p:nvGrpSpPr>
          <p:cNvPr id="10" name="Google Shape;525;p39"/>
          <p:cNvGrpSpPr/>
          <p:nvPr/>
        </p:nvGrpSpPr>
        <p:grpSpPr>
          <a:xfrm rot="21376725">
            <a:off x="4782183" y="304822"/>
            <a:ext cx="1183997" cy="1135473"/>
            <a:chOff x="2594050" y="1631825"/>
            <a:chExt cx="439625" cy="439625"/>
          </a:xfrm>
          <a:solidFill>
            <a:schemeClr val="bg1"/>
          </a:solidFill>
        </p:grpSpPr>
        <p:sp>
          <p:nvSpPr>
            <p:cNvPr id="11" name="Google Shape;526;p3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grpFill/>
            <a:ln w="38100">
              <a:solidFill>
                <a:srgbClr val="1268B3"/>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2" name="Google Shape;527;p3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grpFill/>
            <a:ln w="38100">
              <a:solidFill>
                <a:srgbClr val="1268B3"/>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3" name="Google Shape;528;p39"/>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grpFill/>
            <a:ln w="38100">
              <a:solidFill>
                <a:srgbClr val="1268B3"/>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sp>
          <p:nvSpPr>
            <p:cNvPr id="14" name="Google Shape;529;p39"/>
            <p:cNvSpPr/>
            <p:nvPr/>
          </p:nvSpPr>
          <p:spPr>
            <a:xfrm>
              <a:off x="2801675" y="1740825"/>
              <a:ext cx="49950" cy="49950"/>
            </a:xfrm>
            <a:custGeom>
              <a:avLst/>
              <a:gdLst/>
              <a:ahLst/>
              <a:cxnLst/>
              <a:rect l="l" t="t" r="r" b="b"/>
              <a:pathLst>
                <a:path w="1998" h="1998" fill="none" extrusionOk="0">
                  <a:moveTo>
                    <a:pt x="1" y="1997"/>
                  </a:moveTo>
                  <a:lnTo>
                    <a:pt x="1998" y="0"/>
                  </a:lnTo>
                </a:path>
              </a:pathLst>
            </a:custGeom>
            <a:grpFill/>
            <a:ln w="38100">
              <a:solidFill>
                <a:srgbClr val="1268B3"/>
              </a:solidFill>
              <a:headEnd type="none" w="sm" len="sm"/>
              <a:tailEnd type="none" w="sm" len="sm"/>
            </a:ln>
          </p:spPr>
          <p:style>
            <a:lnRef idx="3">
              <a:schemeClr val="lt1"/>
            </a:lnRef>
            <a:fillRef idx="1">
              <a:schemeClr val="accent4"/>
            </a:fillRef>
            <a:effectRef idx="1">
              <a:schemeClr val="accent4"/>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bg1"/>
                </a:solidFill>
              </a:endParaRPr>
            </a:p>
          </p:txBody>
        </p:sp>
      </p:grpSp>
    </p:spTree>
    <p:extLst>
      <p:ext uri="{BB962C8B-B14F-4D97-AF65-F5344CB8AC3E}">
        <p14:creationId xmlns:p14="http://schemas.microsoft.com/office/powerpoint/2010/main" val="15606032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4712" y="1406704"/>
            <a:ext cx="9839437" cy="5447645"/>
          </a:xfrm>
          <a:prstGeom prst="rect">
            <a:avLst/>
          </a:prstGeom>
        </p:spPr>
        <p:txBody>
          <a:bodyPr wrap="square">
            <a:spAutoFit/>
          </a:bodyPr>
          <a:lstStyle/>
          <a:p>
            <a:r>
              <a:rPr lang="hr-HR" sz="2400" b="1" dirty="0">
                <a:solidFill>
                  <a:srgbClr val="1268B3"/>
                </a:solidFill>
              </a:rPr>
              <a:t>Państwowe Biuro do Spraw Własności Intelektualnej </a:t>
            </a:r>
            <a:r>
              <a:rPr lang="hr-HR" sz="2400" i="1" dirty="0">
                <a:solidFill>
                  <a:srgbClr val="4D4D4C"/>
                </a:solidFill>
              </a:rPr>
              <a:t>(Državni zavod za intelektualno vlasništvo)</a:t>
            </a:r>
          </a:p>
          <a:p>
            <a:r>
              <a:rPr lang="hr-HR" sz="2400" i="1" dirty="0">
                <a:solidFill>
                  <a:srgbClr val="4D4D4C"/>
                </a:solidFill>
              </a:rPr>
              <a:t>    </a:t>
            </a:r>
            <a:r>
              <a:rPr lang="hr-HR" sz="2000" i="1" dirty="0">
                <a:solidFill>
                  <a:srgbClr val="4D4D4C"/>
                </a:solidFill>
              </a:rPr>
              <a:t> </a:t>
            </a:r>
            <a:r>
              <a:rPr lang="hr-HR" sz="2000" i="1" dirty="0">
                <a:solidFill>
                  <a:srgbClr val="4D4D4C"/>
                </a:solidFill>
                <a:hlinkClick r:id="rId3"/>
              </a:rPr>
              <a:t>https://www.dziv.hr/hr/</a:t>
            </a:r>
            <a:r>
              <a:rPr lang="hr-HR" sz="2000" i="1" dirty="0">
                <a:solidFill>
                  <a:srgbClr val="4D4D4C"/>
                </a:solidFill>
              </a:rPr>
              <a:t> </a:t>
            </a:r>
          </a:p>
          <a:p>
            <a:pPr marL="342900" indent="-342900">
              <a:buClr>
                <a:srgbClr val="DA2128"/>
              </a:buClr>
              <a:buFont typeface="Wingdings" panose="05000000000000000000" pitchFamily="2" charset="2"/>
              <a:buChar char="§"/>
            </a:pPr>
            <a:r>
              <a:rPr lang="pl-PL" sz="2400" dirty="0">
                <a:solidFill>
                  <a:srgbClr val="4D4D4C"/>
                </a:solidFill>
              </a:rPr>
              <a:t>Rolą biura jest wdrażanie procedur o przyznanie praw własności w przemyśle (patenty, znaki towarowe), wzornictwo przemysłowe, oznaczenie geograficznego, oznaczenie pochodzenia, topografii półprzewodników w produktach </a:t>
            </a:r>
            <a:br>
              <a:rPr lang="pl-PL" sz="2400" dirty="0">
                <a:solidFill>
                  <a:srgbClr val="4D4D4C"/>
                </a:solidFill>
              </a:rPr>
            </a:br>
            <a:r>
              <a:rPr lang="pl-PL" sz="2400" dirty="0">
                <a:solidFill>
                  <a:srgbClr val="4D4D4C"/>
                </a:solidFill>
              </a:rPr>
              <a:t>a także angażuje się w związane z tym działania.</a:t>
            </a:r>
            <a:endParaRPr lang="hr-HR" sz="2400" dirty="0">
              <a:solidFill>
                <a:srgbClr val="4D4D4C"/>
              </a:solidFill>
            </a:endParaRPr>
          </a:p>
          <a:p>
            <a:pPr marL="342900" indent="-342900">
              <a:buClr>
                <a:srgbClr val="DA2128"/>
              </a:buClr>
              <a:buFont typeface="Wingdings" panose="05000000000000000000" pitchFamily="2" charset="2"/>
              <a:buChar char="§"/>
            </a:pPr>
            <a:r>
              <a:rPr lang="hr-HR" sz="2400" dirty="0">
                <a:solidFill>
                  <a:srgbClr val="4D4D4C"/>
                </a:solidFill>
              </a:rPr>
              <a:t>Zapewnia szkolenia na temat WI oraz związane z tym uchwały, </a:t>
            </a:r>
          </a:p>
          <a:p>
            <a:pPr algn="just">
              <a:buClr>
                <a:srgbClr val="1268B3"/>
              </a:buClr>
            </a:pPr>
            <a:r>
              <a:rPr lang="hr-HR" sz="2400" dirty="0">
                <a:solidFill>
                  <a:srgbClr val="4D4D4C"/>
                </a:solidFill>
              </a:rPr>
              <a:t>Udostępnia formularze i szablony, a także publikacje.</a:t>
            </a:r>
          </a:p>
          <a:p>
            <a:pPr>
              <a:buClr>
                <a:srgbClr val="1268B3"/>
              </a:buClr>
            </a:pPr>
            <a:endParaRPr lang="hr-HR" sz="2400" dirty="0">
              <a:solidFill>
                <a:srgbClr val="4D4D4C"/>
              </a:solidFill>
            </a:endParaRPr>
          </a:p>
          <a:p>
            <a:pPr marL="720000" indent="-457200" algn="ctr"/>
            <a:r>
              <a:rPr lang="hr-HR" sz="2000" b="1" i="1" dirty="0">
                <a:solidFill>
                  <a:srgbClr val="FDB614"/>
                </a:solidFill>
              </a:rPr>
              <a:t>Notatki: </a:t>
            </a:r>
            <a:r>
              <a:rPr lang="hr-HR" sz="2000" i="1" dirty="0">
                <a:solidFill>
                  <a:srgbClr val="4D4D4C"/>
                </a:solidFill>
              </a:rPr>
              <a:t>Z doświadczeń wynika że zwykle w czasie trwania procedur, produkt/i lub myśl często staje się przrestarzała, jednak wprowadzenie nawet niewielkiej zmiany w prototypie pozwolą zmieścic się w przepisach krajowych.</a:t>
            </a:r>
          </a:p>
          <a:p>
            <a:endParaRPr lang="en-GB" sz="2400" dirty="0">
              <a:solidFill>
                <a:srgbClr val="1268B3"/>
              </a:solidFill>
            </a:endParaRPr>
          </a:p>
        </p:txBody>
      </p:sp>
      <p:grpSp>
        <p:nvGrpSpPr>
          <p:cNvPr id="4" name="Google Shape;664;p39"/>
          <p:cNvGrpSpPr/>
          <p:nvPr/>
        </p:nvGrpSpPr>
        <p:grpSpPr>
          <a:xfrm>
            <a:off x="517398" y="2197976"/>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 name="Google Shape;813;p39"/>
          <p:cNvGrpSpPr/>
          <p:nvPr/>
        </p:nvGrpSpPr>
        <p:grpSpPr>
          <a:xfrm>
            <a:off x="711387" y="5426640"/>
            <a:ext cx="276193" cy="390357"/>
            <a:chOff x="6718575" y="2318625"/>
            <a:chExt cx="256950" cy="407375"/>
          </a:xfrm>
          <a:solidFill>
            <a:srgbClr val="EEDC00"/>
          </a:solidFill>
        </p:grpSpPr>
        <p:sp>
          <p:nvSpPr>
            <p:cNvPr id="14" name="Google Shape;814;p3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815;p3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816;p3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817;p3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818;p3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819;p3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820;p3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821;p39"/>
            <p:cNvSpPr/>
            <p:nvPr/>
          </p:nvSpPr>
          <p:spPr>
            <a:xfrm>
              <a:off x="6795900" y="2628550"/>
              <a:ext cx="102300" cy="25"/>
            </a:xfrm>
            <a:custGeom>
              <a:avLst/>
              <a:gdLst/>
              <a:ahLst/>
              <a:cxnLst/>
              <a:rect l="l" t="t" r="r" b="b"/>
              <a:pathLst>
                <a:path w="4092" h="1" fill="none" extrusionOk="0">
                  <a:moveTo>
                    <a:pt x="0" y="1"/>
                  </a:moveTo>
                  <a:lnTo>
                    <a:pt x="4092" y="1"/>
                  </a:lnTo>
                </a:path>
              </a:pathLst>
            </a:custGeom>
            <a:ln>
              <a:solidFill>
                <a:srgbClr val="DA2128"/>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3" name="Rectangle 22">
            <a:extLst>
              <a:ext uri="{FF2B5EF4-FFF2-40B4-BE49-F238E27FC236}">
                <a16:creationId xmlns:a16="http://schemas.microsoft.com/office/drawing/2014/main" id="{917716E8-D75E-E04B-A96F-6295656F9460}"/>
              </a:ext>
            </a:extLst>
          </p:cNvPr>
          <p:cNvSpPr/>
          <p:nvPr/>
        </p:nvSpPr>
        <p:spPr>
          <a:xfrm rot="21375402">
            <a:off x="9135483" y="477912"/>
            <a:ext cx="30919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9131873" y="587001"/>
            <a:ext cx="3113203"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300" b="1" dirty="0"/>
              <a:t>WI w Chorwacji.</a:t>
            </a:r>
          </a:p>
        </p:txBody>
      </p:sp>
      <p:pic>
        <p:nvPicPr>
          <p:cNvPr id="25" name="Picture 24">
            <a:extLst>
              <a:ext uri="{FF2B5EF4-FFF2-40B4-BE49-F238E27FC236}">
                <a16:creationId xmlns:a16="http://schemas.microsoft.com/office/drawing/2014/main" id="{BAEF2551-FA16-7C41-95C7-F9FAAE6ED45F}"/>
              </a:ext>
            </a:extLst>
          </p:cNvPr>
          <p:cNvPicPr>
            <a:picLocks noChangeAspect="1"/>
          </p:cNvPicPr>
          <p:nvPr/>
        </p:nvPicPr>
        <p:blipFill>
          <a:blip r:embed="rId4"/>
          <a:stretch>
            <a:fillRect/>
          </a:stretch>
        </p:blipFill>
        <p:spPr>
          <a:xfrm>
            <a:off x="10488928" y="3136773"/>
            <a:ext cx="1242504" cy="1491005"/>
          </a:xfrm>
          <a:prstGeom prst="rect">
            <a:avLst/>
          </a:prstGeom>
        </p:spPr>
      </p:pic>
    </p:spTree>
    <p:extLst>
      <p:ext uri="{BB962C8B-B14F-4D97-AF65-F5344CB8AC3E}">
        <p14:creationId xmlns:p14="http://schemas.microsoft.com/office/powerpoint/2010/main" val="29412703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8679" y="945412"/>
            <a:ext cx="8644051" cy="3416320"/>
          </a:xfrm>
          <a:prstGeom prst="rect">
            <a:avLst/>
          </a:prstGeom>
        </p:spPr>
        <p:txBody>
          <a:bodyPr wrap="square">
            <a:spAutoFit/>
          </a:bodyPr>
          <a:lstStyle/>
          <a:p>
            <a:r>
              <a:rPr lang="hr-HR" sz="2400" b="1" dirty="0">
                <a:solidFill>
                  <a:schemeClr val="accent1"/>
                </a:solidFill>
              </a:rPr>
              <a:t>Polska </a:t>
            </a:r>
            <a:r>
              <a:rPr lang="pl-PL" sz="2400" b="1" dirty="0">
                <a:solidFill>
                  <a:schemeClr val="accent1"/>
                </a:solidFill>
              </a:rPr>
              <a:t>Agencja</a:t>
            </a:r>
            <a:r>
              <a:rPr lang="en-GB" sz="2400" b="1" dirty="0">
                <a:solidFill>
                  <a:schemeClr val="accent1"/>
                </a:solidFill>
              </a:rPr>
              <a:t> </a:t>
            </a:r>
            <a:r>
              <a:rPr lang="pl-PL" sz="2400" b="1" dirty="0">
                <a:solidFill>
                  <a:schemeClr val="accent1"/>
                </a:solidFill>
              </a:rPr>
              <a:t>Inwestycji</a:t>
            </a:r>
            <a:r>
              <a:rPr lang="en-GB" sz="2400" b="1" dirty="0">
                <a:solidFill>
                  <a:schemeClr val="accent1"/>
                </a:solidFill>
              </a:rPr>
              <a:t> </a:t>
            </a:r>
            <a:r>
              <a:rPr lang="pl-PL" sz="2400" b="1" dirty="0">
                <a:solidFill>
                  <a:schemeClr val="accent1"/>
                </a:solidFill>
              </a:rPr>
              <a:t>i</a:t>
            </a:r>
            <a:r>
              <a:rPr lang="en-GB" sz="2400" b="1" dirty="0">
                <a:solidFill>
                  <a:schemeClr val="accent1"/>
                </a:solidFill>
              </a:rPr>
              <a:t> </a:t>
            </a:r>
            <a:r>
              <a:rPr lang="pl-PL" sz="2400" b="1" dirty="0">
                <a:solidFill>
                  <a:schemeClr val="accent1"/>
                </a:solidFill>
              </a:rPr>
              <a:t>Handlu</a:t>
            </a:r>
            <a:r>
              <a:rPr lang="en-GB" sz="2400" b="1" dirty="0">
                <a:solidFill>
                  <a:schemeClr val="accent1"/>
                </a:solidFill>
              </a:rPr>
              <a:t> </a:t>
            </a:r>
            <a:r>
              <a:rPr lang="hr-HR" sz="2400" b="1" dirty="0">
                <a:solidFill>
                  <a:srgbClr val="1268B3"/>
                </a:solidFill>
              </a:rPr>
              <a:t>- PAIH </a:t>
            </a:r>
          </a:p>
          <a:p>
            <a:pPr marL="342900" indent="-342900">
              <a:buFont typeface="Arial" panose="020B0604020202020204" pitchFamily="34" charset="0"/>
              <a:buChar char="•"/>
            </a:pPr>
            <a:r>
              <a:rPr lang="pl-PL" sz="2400" dirty="0">
                <a:solidFill>
                  <a:srgbClr val="4D4D4C"/>
                </a:solidFill>
              </a:rPr>
              <a:t>Agencja wspiera zarówno ekspansje rodzimych firm za granicą, jak i napływ BIZ (Bezpośrednie Inwestycje Zagraniczne)</a:t>
            </a:r>
            <a:r>
              <a:rPr lang="en-GB" sz="2400" dirty="0">
                <a:solidFill>
                  <a:srgbClr val="4D4D4C"/>
                </a:solidFill>
              </a:rPr>
              <a:t>. </a:t>
            </a:r>
            <a:r>
              <a:rPr lang="pl-PL" sz="2400" dirty="0">
                <a:solidFill>
                  <a:srgbClr val="4D4D4C"/>
                </a:solidFill>
              </a:rPr>
              <a:t>Sama agencja wspiera przedsięwzięcia, pomagając w pokonaniu barier administracyjnych i prawnych przy konkretnych projektach, pomaga w wypracowaniu rozwiązań, znajduje lokacje dla firmy, wiarygodnych partnerów i dostawców.</a:t>
            </a:r>
            <a:endParaRPr lang="hr-HR" sz="2400" dirty="0">
              <a:solidFill>
                <a:srgbClr val="4D4D4C"/>
              </a:solidFill>
            </a:endParaRPr>
          </a:p>
          <a:p>
            <a:pPr marL="285750" indent="-285750" algn="just">
              <a:buClr>
                <a:srgbClr val="DA2128"/>
              </a:buClr>
              <a:buFont typeface="Wingdings" panose="05000000000000000000" pitchFamily="2" charset="2"/>
              <a:buChar char="§"/>
            </a:pPr>
            <a:r>
              <a:rPr lang="pl-PL" sz="2400" dirty="0">
                <a:solidFill>
                  <a:srgbClr val="4D4D4C"/>
                </a:solidFill>
              </a:rPr>
              <a:t>Pomaga w pokonaniu barier przy zakładaniu pierwszego biznesu</a:t>
            </a:r>
            <a:r>
              <a:rPr lang="en-GB" sz="2400" dirty="0">
                <a:solidFill>
                  <a:srgbClr val="4D4D4C"/>
                </a:solidFill>
              </a:rPr>
              <a:t>: </a:t>
            </a:r>
            <a:endParaRPr lang="pl-PL" sz="2400" dirty="0">
              <a:solidFill>
                <a:srgbClr val="4D4D4C"/>
              </a:solidFill>
            </a:endParaRPr>
          </a:p>
          <a:p>
            <a:pPr algn="just">
              <a:buClr>
                <a:srgbClr val="DA2128"/>
              </a:buClr>
            </a:pPr>
            <a:r>
              <a:rPr lang="pl-PL" sz="2400" b="1" dirty="0">
                <a:solidFill>
                  <a:srgbClr val="4D4D4C"/>
                </a:solidFill>
              </a:rPr>
              <a:t>    procedury administracyjne i prawne</a:t>
            </a:r>
            <a:r>
              <a:rPr lang="en-GB" sz="2400" dirty="0">
                <a:solidFill>
                  <a:srgbClr val="4D4D4C"/>
                </a:solidFill>
              </a:rPr>
              <a:t>.</a:t>
            </a:r>
            <a:endParaRPr lang="hr-HR" sz="2400" dirty="0">
              <a:solidFill>
                <a:srgbClr val="4D4D4C"/>
              </a:solidFill>
            </a:endParaRPr>
          </a:p>
        </p:txBody>
      </p:sp>
      <p:sp>
        <p:nvSpPr>
          <p:cNvPr id="23" name="Rectangle 22">
            <a:extLst>
              <a:ext uri="{FF2B5EF4-FFF2-40B4-BE49-F238E27FC236}">
                <a16:creationId xmlns:a16="http://schemas.microsoft.com/office/drawing/2014/main" id="{917716E8-D75E-E04B-A96F-6295656F9460}"/>
              </a:ext>
            </a:extLst>
          </p:cNvPr>
          <p:cNvSpPr/>
          <p:nvPr/>
        </p:nvSpPr>
        <p:spPr>
          <a:xfrm rot="21375402">
            <a:off x="9237747" y="467681"/>
            <a:ext cx="320018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9216526" y="631946"/>
            <a:ext cx="2639127"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b="1" dirty="0"/>
              <a:t>WI w Polsce.</a:t>
            </a:r>
            <a:endParaRPr lang="hr-HR" sz="3200" b="1" dirty="0"/>
          </a:p>
        </p:txBody>
      </p:sp>
      <p:pic>
        <p:nvPicPr>
          <p:cNvPr id="22" name="Picture 21">
            <a:extLst>
              <a:ext uri="{FF2B5EF4-FFF2-40B4-BE49-F238E27FC236}">
                <a16:creationId xmlns:a16="http://schemas.microsoft.com/office/drawing/2014/main" id="{B83EA4D0-B342-904A-A106-28121567EB2B}"/>
              </a:ext>
            </a:extLst>
          </p:cNvPr>
          <p:cNvPicPr>
            <a:picLocks noChangeAspect="1"/>
          </p:cNvPicPr>
          <p:nvPr/>
        </p:nvPicPr>
        <p:blipFill>
          <a:blip r:embed="rId3"/>
          <a:stretch>
            <a:fillRect/>
          </a:stretch>
        </p:blipFill>
        <p:spPr>
          <a:xfrm>
            <a:off x="10488928" y="3136773"/>
            <a:ext cx="1242504" cy="1491005"/>
          </a:xfrm>
          <a:prstGeom prst="rect">
            <a:avLst/>
          </a:prstGeom>
        </p:spPr>
      </p:pic>
      <p:sp>
        <p:nvSpPr>
          <p:cNvPr id="26" name="Rectangle 25">
            <a:extLst>
              <a:ext uri="{FF2B5EF4-FFF2-40B4-BE49-F238E27FC236}">
                <a16:creationId xmlns:a16="http://schemas.microsoft.com/office/drawing/2014/main" id="{711E0C56-CBEA-404D-8552-61D57AE2DC9E}"/>
              </a:ext>
            </a:extLst>
          </p:cNvPr>
          <p:cNvSpPr/>
          <p:nvPr/>
        </p:nvSpPr>
        <p:spPr>
          <a:xfrm>
            <a:off x="648679" y="4148495"/>
            <a:ext cx="10696688" cy="2000548"/>
          </a:xfrm>
          <a:prstGeom prst="rect">
            <a:avLst/>
          </a:prstGeom>
        </p:spPr>
        <p:txBody>
          <a:bodyPr wrap="square">
            <a:spAutoFit/>
          </a:bodyPr>
          <a:lstStyle/>
          <a:p>
            <a:pPr marL="285750" indent="-285750">
              <a:buClr>
                <a:srgbClr val="DA2128"/>
              </a:buClr>
              <a:buFont typeface="Wingdings" panose="05000000000000000000" pitchFamily="2" charset="2"/>
              <a:buChar char="§"/>
            </a:pPr>
            <a:endParaRPr lang="hr-HR" sz="2400" dirty="0">
              <a:solidFill>
                <a:srgbClr val="4D4D4C"/>
              </a:solidFill>
            </a:endParaRPr>
          </a:p>
          <a:p>
            <a:pPr marL="407988">
              <a:buClr>
                <a:srgbClr val="DA2128"/>
              </a:buClr>
            </a:pPr>
            <a:r>
              <a:rPr lang="en-GB" sz="2000" i="1" dirty="0">
                <a:solidFill>
                  <a:srgbClr val="4D4D4C"/>
                </a:solidFill>
                <a:hlinkClick r:id="rId4"/>
              </a:rPr>
              <a:t>https://www.paih.gov.pl/en</a:t>
            </a:r>
            <a:r>
              <a:rPr lang="hr-HR" sz="2000" i="1" dirty="0">
                <a:solidFill>
                  <a:srgbClr val="4D4D4C"/>
                </a:solidFill>
              </a:rPr>
              <a:t> </a:t>
            </a:r>
          </a:p>
          <a:p>
            <a:pPr marL="407988">
              <a:buClr>
                <a:srgbClr val="DA2128"/>
              </a:buClr>
            </a:pPr>
            <a:r>
              <a:rPr lang="en-GB" sz="2000" i="1" dirty="0">
                <a:solidFill>
                  <a:srgbClr val="4D4D4C"/>
                </a:solidFill>
                <a:hlinkClick r:id="rId5"/>
              </a:rPr>
              <a:t>https://www.paih.gov.pl/prawo/prawa_wlasnosci_intelektualnej/prawa_wlasnosci_intelektualnej</a:t>
            </a:r>
            <a:r>
              <a:rPr lang="hr-HR" sz="2000" i="1" dirty="0">
                <a:solidFill>
                  <a:srgbClr val="4D4D4C"/>
                </a:solidFill>
              </a:rPr>
              <a:t> </a:t>
            </a:r>
          </a:p>
          <a:p>
            <a:pPr marL="407988">
              <a:buClr>
                <a:srgbClr val="DA2128"/>
              </a:buClr>
            </a:pPr>
            <a:r>
              <a:rPr lang="hr-HR" sz="2000" i="1" dirty="0">
                <a:solidFill>
                  <a:srgbClr val="4D4D4C"/>
                </a:solidFill>
                <a:hlinkClick r:id="rId6"/>
              </a:rPr>
              <a:t>http://www.innovaccess.eu/poland-ip-office</a:t>
            </a:r>
            <a:r>
              <a:rPr lang="hr-HR" sz="2000" i="1" dirty="0">
                <a:solidFill>
                  <a:srgbClr val="4D4D4C"/>
                </a:solidFill>
              </a:rPr>
              <a:t> </a:t>
            </a:r>
          </a:p>
          <a:p>
            <a:pPr marL="407988">
              <a:buClr>
                <a:srgbClr val="DA2128"/>
              </a:buClr>
            </a:pPr>
            <a:r>
              <a:rPr lang="hr-HR" sz="2000" i="1" dirty="0">
                <a:solidFill>
                  <a:srgbClr val="4D4D4C"/>
                </a:solidFill>
                <a:hlinkClick r:id="rId7"/>
              </a:rPr>
              <a:t>https://www.biznes.gov.pl/en/firma/doing-business-in-poland/types-of-economic-activity-in-poland/before-you-decide-to-start-your-own-business/financing-for-start-up-business</a:t>
            </a:r>
            <a:r>
              <a:rPr lang="hr-HR" sz="2000" i="1" dirty="0">
                <a:solidFill>
                  <a:srgbClr val="4D4D4C"/>
                </a:solidFill>
              </a:rPr>
              <a:t> </a:t>
            </a:r>
          </a:p>
        </p:txBody>
      </p:sp>
      <p:grpSp>
        <p:nvGrpSpPr>
          <p:cNvPr id="27" name="Google Shape;664;p39">
            <a:extLst>
              <a:ext uri="{FF2B5EF4-FFF2-40B4-BE49-F238E27FC236}">
                <a16:creationId xmlns:a16="http://schemas.microsoft.com/office/drawing/2014/main" id="{65066083-7B8A-B547-8758-0649DBCB8A1E}"/>
              </a:ext>
            </a:extLst>
          </p:cNvPr>
          <p:cNvGrpSpPr/>
          <p:nvPr/>
        </p:nvGrpSpPr>
        <p:grpSpPr>
          <a:xfrm>
            <a:off x="599962" y="4592884"/>
            <a:ext cx="311741" cy="301424"/>
            <a:chOff x="5941025" y="3634400"/>
            <a:chExt cx="467650" cy="467650"/>
          </a:xfrm>
        </p:grpSpPr>
        <p:sp>
          <p:nvSpPr>
            <p:cNvPr id="28" name="Google Shape;665;p39">
              <a:extLst>
                <a:ext uri="{FF2B5EF4-FFF2-40B4-BE49-F238E27FC236}">
                  <a16:creationId xmlns:a16="http://schemas.microsoft.com/office/drawing/2014/main" id="{44C4F7C7-934C-3B40-9C6A-5CAAFE574C3D}"/>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6;p39">
              <a:extLst>
                <a:ext uri="{FF2B5EF4-FFF2-40B4-BE49-F238E27FC236}">
                  <a16:creationId xmlns:a16="http://schemas.microsoft.com/office/drawing/2014/main" id="{5C582810-05D3-CE4E-957B-5999FD5D9319}"/>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67;p39">
              <a:extLst>
                <a:ext uri="{FF2B5EF4-FFF2-40B4-BE49-F238E27FC236}">
                  <a16:creationId xmlns:a16="http://schemas.microsoft.com/office/drawing/2014/main" id="{3034F5F3-F02F-874C-9661-792C4A7F8565}"/>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668;p39">
              <a:extLst>
                <a:ext uri="{FF2B5EF4-FFF2-40B4-BE49-F238E27FC236}">
                  <a16:creationId xmlns:a16="http://schemas.microsoft.com/office/drawing/2014/main" id="{C40D1CD3-F4A0-B243-B84D-0C69A0CBD81C}"/>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669;p39">
              <a:extLst>
                <a:ext uri="{FF2B5EF4-FFF2-40B4-BE49-F238E27FC236}">
                  <a16:creationId xmlns:a16="http://schemas.microsoft.com/office/drawing/2014/main" id="{325E2F09-DDCA-234F-918D-E55BEDF49E0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670;p39">
              <a:extLst>
                <a:ext uri="{FF2B5EF4-FFF2-40B4-BE49-F238E27FC236}">
                  <a16:creationId xmlns:a16="http://schemas.microsoft.com/office/drawing/2014/main" id="{47C8438E-2A75-6C46-A959-45B45F104808}"/>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7048755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568" y="1022257"/>
            <a:ext cx="9653489" cy="5139869"/>
          </a:xfrm>
          <a:prstGeom prst="rect">
            <a:avLst/>
          </a:prstGeom>
        </p:spPr>
        <p:txBody>
          <a:bodyPr wrap="square">
            <a:spAutoFit/>
          </a:bodyPr>
          <a:lstStyle/>
          <a:p>
            <a:r>
              <a:rPr lang="en-GB" sz="2400" b="1" dirty="0">
                <a:solidFill>
                  <a:srgbClr val="1268B3"/>
                </a:solidFill>
              </a:rPr>
              <a:t>NIBusinessInfo.co.uk</a:t>
            </a:r>
            <a:endParaRPr lang="en-GB" sz="2000" b="1" i="1" dirty="0">
              <a:solidFill>
                <a:srgbClr val="4D4D4C"/>
              </a:solidFill>
            </a:endParaRPr>
          </a:p>
          <a:p>
            <a:pPr>
              <a:buClr>
                <a:srgbClr val="DA2128"/>
              </a:buClr>
            </a:pPr>
            <a:r>
              <a:rPr lang="pl-PL" sz="2400" dirty="0">
                <a:solidFill>
                  <a:srgbClr val="4D4D4C"/>
                </a:solidFill>
              </a:rPr>
              <a:t>Ten przewodnik objaśni różne typy własności intelektualnej i pokazuje, jak zastosować je w waszym biznesie. Podpowie wam jak chronić innowacje </a:t>
            </a:r>
            <a:br>
              <a:rPr lang="pl-PL" sz="2400" dirty="0">
                <a:solidFill>
                  <a:srgbClr val="4D4D4C"/>
                </a:solidFill>
              </a:rPr>
            </a:br>
            <a:r>
              <a:rPr lang="pl-PL" sz="2400" dirty="0">
                <a:solidFill>
                  <a:srgbClr val="4D4D4C"/>
                </a:solidFill>
              </a:rPr>
              <a:t>i wykorzystać je w biznesie poprzez wykorzystanie IPR; przez podkreślenie zalet, jakie daje ochrona własności intelektualnej, ten przewodnik uczy jak zarabiać na swoich pomysłach.</a:t>
            </a:r>
            <a:endParaRPr lang="hr-HR" sz="2400" dirty="0">
              <a:solidFill>
                <a:srgbClr val="4D4D4C"/>
              </a:solidFill>
            </a:endParaRPr>
          </a:p>
          <a:p>
            <a:pPr marL="342900" indent="-342900">
              <a:buClr>
                <a:srgbClr val="DA2128"/>
              </a:buClr>
              <a:buFont typeface="Arial" panose="020B0604020202020204" pitchFamily="34" charset="0"/>
              <a:buChar char="•"/>
            </a:pPr>
            <a:r>
              <a:rPr lang="hr-HR" sz="2000" i="1" dirty="0">
                <a:solidFill>
                  <a:srgbClr val="4D4D4C"/>
                </a:solidFill>
                <a:hlinkClick r:id="rId3"/>
              </a:rPr>
              <a:t>https://www.nibusinessinfo.co.uk/content/intellectual-property-basics</a:t>
            </a:r>
            <a:endParaRPr lang="en-GB" sz="2000" dirty="0">
              <a:solidFill>
                <a:srgbClr val="4D4D4C"/>
              </a:solidFill>
            </a:endParaRPr>
          </a:p>
          <a:p>
            <a:endParaRPr lang="en-GB" sz="2400" dirty="0">
              <a:solidFill>
                <a:srgbClr val="4D4D4C"/>
              </a:solidFill>
            </a:endParaRPr>
          </a:p>
          <a:p>
            <a:r>
              <a:rPr lang="pl-PL" sz="2400" b="1" dirty="0">
                <a:solidFill>
                  <a:srgbClr val="1268B3"/>
                </a:solidFill>
              </a:rPr>
              <a:t>Urząd Własności Intelektualnej </a:t>
            </a:r>
            <a:r>
              <a:rPr lang="pl-PL" sz="2400" dirty="0">
                <a:solidFill>
                  <a:srgbClr val="4D4D4C"/>
                </a:solidFill>
              </a:rPr>
              <a:t>to nazwa Biura Patentów jaka obowiązuje w Wielkiej Brytanii od 2 kwietnia 2007 roku. Jest to oficjalny urząd zajmujący się prawami własności intelektualnej na terenie Wielkiej Brytanii, jest też biurem wykonawczym Departamentu Biznesu, Energii i Strategii Biznesowych.</a:t>
            </a:r>
            <a:endParaRPr lang="hr-HR" sz="2400" dirty="0">
              <a:solidFill>
                <a:srgbClr val="4D4D4C"/>
              </a:solidFill>
            </a:endParaRPr>
          </a:p>
          <a:p>
            <a:pPr marL="342900" indent="-342900">
              <a:buClr>
                <a:srgbClr val="DA2128"/>
              </a:buClr>
              <a:buFont typeface="Wingdings" panose="05000000000000000000" pitchFamily="2" charset="2"/>
              <a:buChar char="§"/>
            </a:pPr>
            <a:r>
              <a:rPr lang="hr-HR" sz="2000" i="1" dirty="0">
                <a:solidFill>
                  <a:srgbClr val="4D4D4C"/>
                </a:solidFill>
                <a:hlinkClick r:id="rId4"/>
              </a:rPr>
              <a:t> https://www.gov.uk/intellectual-property-an-overview</a:t>
            </a:r>
            <a:r>
              <a:rPr lang="hr-HR" sz="2000" i="1" dirty="0">
                <a:solidFill>
                  <a:srgbClr val="4D4D4C"/>
                </a:solidFill>
              </a:rPr>
              <a:t> </a:t>
            </a:r>
          </a:p>
        </p:txBody>
      </p:sp>
      <p:sp>
        <p:nvSpPr>
          <p:cNvPr id="23" name="Rectangle 22">
            <a:extLst>
              <a:ext uri="{FF2B5EF4-FFF2-40B4-BE49-F238E27FC236}">
                <a16:creationId xmlns:a16="http://schemas.microsoft.com/office/drawing/2014/main" id="{917716E8-D75E-E04B-A96F-6295656F9460}"/>
              </a:ext>
            </a:extLst>
          </p:cNvPr>
          <p:cNvSpPr/>
          <p:nvPr/>
        </p:nvSpPr>
        <p:spPr>
          <a:xfrm rot="21375402">
            <a:off x="9838104" y="454951"/>
            <a:ext cx="2388566"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1">
            <a:extLst>
              <a:ext uri="{FF2B5EF4-FFF2-40B4-BE49-F238E27FC236}">
                <a16:creationId xmlns:a16="http://schemas.microsoft.com/office/drawing/2014/main" id="{565A021B-BD11-A442-9BC3-90F80B60DD8E}"/>
              </a:ext>
            </a:extLst>
          </p:cNvPr>
          <p:cNvSpPr txBox="1">
            <a:spLocks/>
          </p:cNvSpPr>
          <p:nvPr/>
        </p:nvSpPr>
        <p:spPr>
          <a:xfrm rot="21375402">
            <a:off x="9833194" y="554707"/>
            <a:ext cx="3628595" cy="716025"/>
          </a:xfrm>
          <a:prstGeom prst="rect">
            <a:avLst/>
          </a:prstGeom>
        </p:spPr>
        <p:txBody>
          <a:bodyPr>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hr-HR" sz="3600" b="1" dirty="0"/>
              <a:t>WI we Wielkiej Brytanii.</a:t>
            </a:r>
            <a:endParaRPr lang="hr-HR" sz="3200" b="1" dirty="0"/>
          </a:p>
        </p:txBody>
      </p:sp>
      <p:pic>
        <p:nvPicPr>
          <p:cNvPr id="3" name="Picture 2">
            <a:extLst>
              <a:ext uri="{FF2B5EF4-FFF2-40B4-BE49-F238E27FC236}">
                <a16:creationId xmlns:a16="http://schemas.microsoft.com/office/drawing/2014/main" id="{B332ED76-E59D-8F4A-83D7-A9085331E64B}"/>
              </a:ext>
            </a:extLst>
          </p:cNvPr>
          <p:cNvPicPr>
            <a:picLocks noChangeAspect="1"/>
          </p:cNvPicPr>
          <p:nvPr/>
        </p:nvPicPr>
        <p:blipFill>
          <a:blip r:embed="rId5"/>
          <a:stretch>
            <a:fillRect/>
          </a:stretch>
        </p:blipFill>
        <p:spPr>
          <a:xfrm>
            <a:off x="10488928" y="3136773"/>
            <a:ext cx="1242504" cy="1491005"/>
          </a:xfrm>
          <a:prstGeom prst="rect">
            <a:avLst/>
          </a:prstGeom>
        </p:spPr>
      </p:pic>
      <p:grpSp>
        <p:nvGrpSpPr>
          <p:cNvPr id="25" name="Google Shape;664;p39">
            <a:extLst>
              <a:ext uri="{FF2B5EF4-FFF2-40B4-BE49-F238E27FC236}">
                <a16:creationId xmlns:a16="http://schemas.microsoft.com/office/drawing/2014/main" id="{E6353060-D5F8-2F4C-B4EA-18E3942BDC28}"/>
              </a:ext>
            </a:extLst>
          </p:cNvPr>
          <p:cNvGrpSpPr/>
          <p:nvPr/>
        </p:nvGrpSpPr>
        <p:grpSpPr>
          <a:xfrm>
            <a:off x="460568" y="3278288"/>
            <a:ext cx="311741" cy="301424"/>
            <a:chOff x="5941025" y="3634400"/>
            <a:chExt cx="467650" cy="467650"/>
          </a:xfrm>
        </p:grpSpPr>
        <p:sp>
          <p:nvSpPr>
            <p:cNvPr id="26" name="Google Shape;665;p39">
              <a:extLst>
                <a:ext uri="{FF2B5EF4-FFF2-40B4-BE49-F238E27FC236}">
                  <a16:creationId xmlns:a16="http://schemas.microsoft.com/office/drawing/2014/main" id="{5CE5B933-BCC2-DF40-B806-5D8E5EBA51C2}"/>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666;p39">
              <a:extLst>
                <a:ext uri="{FF2B5EF4-FFF2-40B4-BE49-F238E27FC236}">
                  <a16:creationId xmlns:a16="http://schemas.microsoft.com/office/drawing/2014/main" id="{215892D2-C05A-B245-8A82-E9B3F390C545}"/>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667;p39">
              <a:extLst>
                <a:ext uri="{FF2B5EF4-FFF2-40B4-BE49-F238E27FC236}">
                  <a16:creationId xmlns:a16="http://schemas.microsoft.com/office/drawing/2014/main" id="{A39089BA-4E16-204C-A593-ADF03804BEC9}"/>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668;p39">
              <a:extLst>
                <a:ext uri="{FF2B5EF4-FFF2-40B4-BE49-F238E27FC236}">
                  <a16:creationId xmlns:a16="http://schemas.microsoft.com/office/drawing/2014/main" id="{9873B05E-E5A8-0743-8E9B-DEA8DD185B6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669;p39">
              <a:extLst>
                <a:ext uri="{FF2B5EF4-FFF2-40B4-BE49-F238E27FC236}">
                  <a16:creationId xmlns:a16="http://schemas.microsoft.com/office/drawing/2014/main" id="{7EAEB768-6415-B745-A5AB-355A31BC8D66}"/>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670;p39">
              <a:extLst>
                <a:ext uri="{FF2B5EF4-FFF2-40B4-BE49-F238E27FC236}">
                  <a16:creationId xmlns:a16="http://schemas.microsoft.com/office/drawing/2014/main" id="{C256BE86-9C29-AD4D-A6FE-C5C5ACFEE6A9}"/>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 name="Google Shape;664;p39">
            <a:extLst>
              <a:ext uri="{FF2B5EF4-FFF2-40B4-BE49-F238E27FC236}">
                <a16:creationId xmlns:a16="http://schemas.microsoft.com/office/drawing/2014/main" id="{4B66C123-903F-FC46-B747-CCEDD70EEF6F}"/>
              </a:ext>
            </a:extLst>
          </p:cNvPr>
          <p:cNvGrpSpPr/>
          <p:nvPr/>
        </p:nvGrpSpPr>
        <p:grpSpPr>
          <a:xfrm>
            <a:off x="531605" y="5712499"/>
            <a:ext cx="311741" cy="301424"/>
            <a:chOff x="5941025" y="3634400"/>
            <a:chExt cx="467650" cy="467650"/>
          </a:xfrm>
        </p:grpSpPr>
        <p:sp>
          <p:nvSpPr>
            <p:cNvPr id="33" name="Google Shape;665;p39">
              <a:extLst>
                <a:ext uri="{FF2B5EF4-FFF2-40B4-BE49-F238E27FC236}">
                  <a16:creationId xmlns:a16="http://schemas.microsoft.com/office/drawing/2014/main" id="{409D58BD-67AA-D843-95C9-E3C6C16BE71A}"/>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666;p39">
              <a:extLst>
                <a:ext uri="{FF2B5EF4-FFF2-40B4-BE49-F238E27FC236}">
                  <a16:creationId xmlns:a16="http://schemas.microsoft.com/office/drawing/2014/main" id="{EB064A0C-DE72-F74E-B15D-8F3812A196C0}"/>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667;p39">
              <a:extLst>
                <a:ext uri="{FF2B5EF4-FFF2-40B4-BE49-F238E27FC236}">
                  <a16:creationId xmlns:a16="http://schemas.microsoft.com/office/drawing/2014/main" id="{67402727-1D6D-6A40-AE86-2955E9AADB98}"/>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668;p39">
              <a:extLst>
                <a:ext uri="{FF2B5EF4-FFF2-40B4-BE49-F238E27FC236}">
                  <a16:creationId xmlns:a16="http://schemas.microsoft.com/office/drawing/2014/main" id="{D88691C8-243F-EA4A-9688-8464620C828D}"/>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669;p39">
              <a:extLst>
                <a:ext uri="{FF2B5EF4-FFF2-40B4-BE49-F238E27FC236}">
                  <a16:creationId xmlns:a16="http://schemas.microsoft.com/office/drawing/2014/main" id="{730A37F2-447C-2148-9001-EB7CDD188281}"/>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670;p39">
              <a:extLst>
                <a:ext uri="{FF2B5EF4-FFF2-40B4-BE49-F238E27FC236}">
                  <a16:creationId xmlns:a16="http://schemas.microsoft.com/office/drawing/2014/main" id="{45FEC8A3-FB0A-7445-8DAE-EDE5AE14BA45}"/>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DA21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854100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596611" y="2026836"/>
            <a:ext cx="4337339" cy="4105607"/>
          </a:xfrm>
        </p:spPr>
        <p:txBody>
          <a:bodyPr>
            <a:normAutofit fontScale="92500" lnSpcReduction="20000"/>
          </a:bodyPr>
          <a:lstStyle/>
          <a:p>
            <a:pPr marL="342900" indent="-342900">
              <a:buFont typeface="Wingdings" panose="05000000000000000000" pitchFamily="2" charset="2"/>
              <a:buChar char="Ø"/>
            </a:pPr>
            <a:r>
              <a:rPr lang="hr-HR" i="1" dirty="0"/>
              <a:t>Przedstawimy ci istotne fakty dotyczące Własności Intelektualnej.</a:t>
            </a:r>
          </a:p>
          <a:p>
            <a:pPr marL="342900" indent="-342900" algn="just">
              <a:buFont typeface="Wingdings" panose="05000000000000000000" pitchFamily="2" charset="2"/>
              <a:buChar char="Ø"/>
            </a:pPr>
            <a:endParaRPr lang="hr-HR" i="1" dirty="0"/>
          </a:p>
          <a:p>
            <a:pPr marL="342900" indent="-342900">
              <a:buFont typeface="Wingdings" panose="05000000000000000000" pitchFamily="2" charset="2"/>
              <a:buChar char="Ø"/>
            </a:pPr>
            <a:r>
              <a:rPr lang="pl-PL" i="1" dirty="0"/>
              <a:t>Dowiesz się, jakie są różnice między indywidualnym </a:t>
            </a:r>
            <a:br>
              <a:rPr lang="pl-PL" i="1" dirty="0"/>
            </a:br>
            <a:r>
              <a:rPr lang="pl-PL" i="1" dirty="0"/>
              <a:t>a zespołowym prowadzeniem biznesu oraz jakie są tego wady </a:t>
            </a:r>
            <a:br>
              <a:rPr lang="pl-PL" i="1" dirty="0"/>
            </a:br>
            <a:r>
              <a:rPr lang="pl-PL" i="1" dirty="0"/>
              <a:t>i zalety.</a:t>
            </a:r>
            <a:endParaRPr lang="en-GB" i="1" dirty="0"/>
          </a:p>
          <a:p>
            <a:pPr marL="342900" indent="-342900" algn="just">
              <a:buFont typeface="Wingdings" panose="05000000000000000000" pitchFamily="2" charset="2"/>
              <a:buChar char="Ø"/>
            </a:pPr>
            <a:endParaRPr lang="hr-HR" i="1" dirty="0"/>
          </a:p>
          <a:p>
            <a:pPr marL="342900" indent="-342900">
              <a:buFont typeface="Wingdings" panose="05000000000000000000" pitchFamily="2" charset="2"/>
              <a:buChar char="Ø"/>
            </a:pPr>
            <a:r>
              <a:rPr lang="pl-PL" i="1" dirty="0"/>
              <a:t>Przez omówienie przykładów od partnerów projektu, dowiesz się gdzie szukać wsparcia przy biznesie.</a:t>
            </a:r>
            <a:endParaRPr lang="en-US" i="1" dirty="0"/>
          </a:p>
          <a:p>
            <a:endParaRPr lang="en-US" dirty="0"/>
          </a:p>
        </p:txBody>
      </p:sp>
      <p:sp>
        <p:nvSpPr>
          <p:cNvPr id="8" name="Text Placeholder 7"/>
          <p:cNvSpPr>
            <a:spLocks noGrp="1"/>
          </p:cNvSpPr>
          <p:nvPr>
            <p:ph type="body" sz="quarter" idx="15"/>
          </p:nvPr>
        </p:nvSpPr>
        <p:spPr/>
        <p:txBody>
          <a:bodyPr/>
          <a:lstStyle/>
          <a:p>
            <a:r>
              <a:rPr lang="en-US" dirty="0"/>
              <a:t>04</a:t>
            </a:r>
          </a:p>
        </p:txBody>
      </p:sp>
      <p:sp>
        <p:nvSpPr>
          <p:cNvPr id="5" name="Text Placeholder 4"/>
          <p:cNvSpPr>
            <a:spLocks noGrp="1"/>
          </p:cNvSpPr>
          <p:nvPr>
            <p:ph type="body" sz="quarter" idx="12"/>
          </p:nvPr>
        </p:nvSpPr>
        <p:spPr/>
        <p:txBody>
          <a:bodyPr/>
          <a:lstStyle/>
          <a:p>
            <a:r>
              <a:rPr lang="pl-PL" b="1" dirty="0"/>
              <a:t>Wprowadzenie Do Własności Intelektualnej (WI) – Dlaczego Jest To Ważne W Prowadzeniu Biznesu.</a:t>
            </a:r>
            <a:endParaRPr lang="en-US" b="1" dirty="0"/>
          </a:p>
        </p:txBody>
      </p:sp>
      <p:sp>
        <p:nvSpPr>
          <p:cNvPr id="9" name="Text Placeholder 8"/>
          <p:cNvSpPr>
            <a:spLocks noGrp="1"/>
          </p:cNvSpPr>
          <p:nvPr>
            <p:ph type="body" sz="quarter" idx="16"/>
          </p:nvPr>
        </p:nvSpPr>
        <p:spPr/>
        <p:txBody>
          <a:bodyPr/>
          <a:lstStyle/>
          <a:p>
            <a:r>
              <a:rPr lang="en-US" dirty="0"/>
              <a:t>05</a:t>
            </a:r>
          </a:p>
        </p:txBody>
      </p:sp>
      <p:sp>
        <p:nvSpPr>
          <p:cNvPr id="10" name="Text Placeholder 9"/>
          <p:cNvSpPr>
            <a:spLocks noGrp="1"/>
          </p:cNvSpPr>
          <p:nvPr>
            <p:ph type="body" sz="quarter" idx="17"/>
          </p:nvPr>
        </p:nvSpPr>
        <p:spPr/>
        <p:txBody>
          <a:bodyPr/>
          <a:lstStyle/>
          <a:p>
            <a:r>
              <a:rPr lang="hr-HR" b="1" dirty="0"/>
              <a:t>Prowadzenie Biznesu W Pojedynkę Czy Praca Zespołowa.</a:t>
            </a:r>
            <a:endParaRPr lang="en-US" b="1" dirty="0"/>
          </a:p>
        </p:txBody>
      </p:sp>
      <p:sp>
        <p:nvSpPr>
          <p:cNvPr id="11" name="Text Placeholder 10"/>
          <p:cNvSpPr>
            <a:spLocks noGrp="1"/>
          </p:cNvSpPr>
          <p:nvPr>
            <p:ph type="body" sz="quarter" idx="18"/>
          </p:nvPr>
        </p:nvSpPr>
        <p:spPr/>
        <p:txBody>
          <a:bodyPr/>
          <a:lstStyle/>
          <a:p>
            <a:r>
              <a:rPr lang="en-US" dirty="0"/>
              <a:t>06</a:t>
            </a:r>
          </a:p>
        </p:txBody>
      </p:sp>
      <p:sp>
        <p:nvSpPr>
          <p:cNvPr id="12" name="Text Placeholder 11"/>
          <p:cNvSpPr>
            <a:spLocks noGrp="1"/>
          </p:cNvSpPr>
          <p:nvPr>
            <p:ph type="body" sz="quarter" idx="19"/>
          </p:nvPr>
        </p:nvSpPr>
        <p:spPr/>
        <p:txBody>
          <a:bodyPr>
            <a:normAutofit/>
          </a:bodyPr>
          <a:lstStyle/>
          <a:p>
            <a:pPr>
              <a:buSzPct val="80000"/>
            </a:pPr>
            <a:r>
              <a:rPr lang="pl-PL" b="1" dirty="0"/>
              <a:t>Wyznaczanie Drogi</a:t>
            </a:r>
            <a:r>
              <a:rPr lang="en-GB" b="1" dirty="0"/>
              <a:t> </a:t>
            </a:r>
            <a:r>
              <a:rPr lang="en-GB" dirty="0"/>
              <a:t>– </a:t>
            </a:r>
            <a:r>
              <a:rPr lang="pl-PL" b="1" dirty="0"/>
              <a:t>łączenie się z organizacjami wspierającymi biznes </a:t>
            </a:r>
            <a:br>
              <a:rPr lang="pl-PL" b="1" dirty="0"/>
            </a:br>
            <a:r>
              <a:rPr lang="pl-PL" b="1" dirty="0"/>
              <a:t>i z ekspertami z twojego region.</a:t>
            </a:r>
            <a:endParaRPr lang="en-GB"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M4 </a:t>
            </a:r>
            <a:r>
              <a:rPr lang="pl-PL" b="1" dirty="0"/>
              <a:t>Cele Nauczania</a:t>
            </a:r>
            <a:endParaRPr lang="en-US" b="1" dirty="0"/>
          </a:p>
        </p:txBody>
      </p:sp>
    </p:spTree>
    <p:extLst>
      <p:ext uri="{BB962C8B-B14F-4D97-AF65-F5344CB8AC3E}">
        <p14:creationId xmlns:p14="http://schemas.microsoft.com/office/powerpoint/2010/main" val="20468567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5"/>
            <a:ext cx="5947494" cy="3224991"/>
          </a:xfrm>
        </p:spPr>
        <p:txBody>
          <a:bodyPr/>
          <a:lstStyle/>
          <a:p>
            <a:r>
              <a:rPr lang="hr-HR" b="1" dirty="0"/>
              <a:t>05 BIZNES INDYWIDUALNY vs. </a:t>
            </a:r>
            <a:r>
              <a:rPr lang="pl-PL" b="1" dirty="0"/>
              <a:t>PRACA Z INNYMI</a:t>
            </a:r>
            <a:endParaRPr lang="en-US" dirty="0"/>
          </a:p>
          <a:p>
            <a:endParaRPr lang="en-US" dirty="0"/>
          </a:p>
        </p:txBody>
      </p:sp>
      <p:pic>
        <p:nvPicPr>
          <p:cNvPr id="3" name="Picture 2"/>
          <p:cNvPicPr>
            <a:picLocks noChangeAspect="1"/>
          </p:cNvPicPr>
          <p:nvPr/>
        </p:nvPicPr>
        <p:blipFill>
          <a:blip r:embed="rId2"/>
          <a:stretch>
            <a:fillRect/>
          </a:stretch>
        </p:blipFill>
        <p:spPr>
          <a:xfrm>
            <a:off x="6061710" y="328618"/>
            <a:ext cx="6456224" cy="6529382"/>
          </a:xfrm>
          <a:prstGeom prst="rect">
            <a:avLst/>
          </a:prstGeom>
        </p:spPr>
      </p:pic>
      <p:sp>
        <p:nvSpPr>
          <p:cNvPr id="4" name="Rectangle 3"/>
          <p:cNvSpPr/>
          <p:nvPr/>
        </p:nvSpPr>
        <p:spPr>
          <a:xfrm>
            <a:off x="576136" y="3921491"/>
            <a:ext cx="5199824" cy="1938992"/>
          </a:xfrm>
          <a:prstGeom prst="rect">
            <a:avLst/>
          </a:prstGeom>
        </p:spPr>
        <p:txBody>
          <a:bodyPr wrap="square">
            <a:spAutoFit/>
          </a:bodyPr>
          <a:lstStyle/>
          <a:p>
            <a:r>
              <a:rPr lang="pl-PL" sz="2400" dirty="0">
                <a:solidFill>
                  <a:schemeClr val="bg1"/>
                </a:solidFill>
              </a:rPr>
              <a:t>Chcesz zacząć przedsięwzięcie sam czy w zespole? W tym rozdziale przedstawimy wszystkie zalety pracy indywidualnej i w zespole, a także ich wady.</a:t>
            </a:r>
            <a:endParaRPr lang="en-GB" sz="2400" dirty="0">
              <a:solidFill>
                <a:schemeClr val="bg1"/>
              </a:solidFill>
            </a:endParaRPr>
          </a:p>
        </p:txBody>
      </p:sp>
    </p:spTree>
    <p:extLst>
      <p:ext uri="{BB962C8B-B14F-4D97-AF65-F5344CB8AC3E}">
        <p14:creationId xmlns:p14="http://schemas.microsoft.com/office/powerpoint/2010/main" val="2719423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702256" y="3992748"/>
            <a:ext cx="10853639" cy="1770421"/>
          </a:xfrm>
        </p:spPr>
        <p:txBody>
          <a:bodyPr/>
          <a:lstStyle/>
          <a:p>
            <a:r>
              <a:rPr lang="pl-PL" dirty="0"/>
              <a:t>Zanim zaczniesz prowadzić własne przedsięwzięcie, musisz się zastanowić, czy wolisz zacząć działalność w pojedynkę czy w zespole. Poniżej przedstawimy zalety i wady obu rozwiązań. Czasami ludzie zaczynają swój biznes w pojedynkę, a kiedy zaczyna się on rozwijać, budują wokół niego zespół.</a:t>
            </a:r>
            <a:endParaRPr lang="en-US" dirty="0"/>
          </a:p>
          <a:p>
            <a:endParaRPr lang="en-US" dirty="0"/>
          </a:p>
        </p:txBody>
      </p:sp>
      <p:sp>
        <p:nvSpPr>
          <p:cNvPr id="4" name="Text Placeholder 3"/>
          <p:cNvSpPr>
            <a:spLocks noGrp="1"/>
          </p:cNvSpPr>
          <p:nvPr>
            <p:ph type="body" sz="quarter" idx="10"/>
          </p:nvPr>
        </p:nvSpPr>
        <p:spPr>
          <a:xfrm rot="285998">
            <a:off x="362629" y="2023720"/>
            <a:ext cx="5110859" cy="937656"/>
          </a:xfrm>
        </p:spPr>
        <p:txBody>
          <a:bodyPr>
            <a:normAutofit fontScale="92500" lnSpcReduction="10000"/>
          </a:bodyPr>
          <a:lstStyle/>
          <a:p>
            <a:r>
              <a:rPr lang="pl-PL" sz="3500" dirty="0"/>
              <a:t>Biznes Indywidualny czy Praca z Innymi.</a:t>
            </a:r>
            <a:endParaRPr lang="en-US" dirty="0"/>
          </a:p>
        </p:txBody>
      </p:sp>
      <p:pic>
        <p:nvPicPr>
          <p:cNvPr id="6" name="Picture Placeholder 5"/>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28753" b="28753"/>
          <a:stretch>
            <a:fillRect/>
          </a:stretch>
        </p:blipFill>
        <p:spPr>
          <a:xfrm>
            <a:off x="0" y="0"/>
            <a:ext cx="12205252" cy="3458334"/>
          </a:xfrm>
        </p:spPr>
      </p:pic>
    </p:spTree>
    <p:extLst>
      <p:ext uri="{BB962C8B-B14F-4D97-AF65-F5344CB8AC3E}">
        <p14:creationId xmlns:p14="http://schemas.microsoft.com/office/powerpoint/2010/main" val="26789659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10000"/>
          </a:bodyPr>
          <a:lstStyle/>
          <a:p>
            <a:r>
              <a:rPr lang="hr-HR" dirty="0"/>
              <a:t>W Pojedynkę vs. Praca Zespołowa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50493" y="2120067"/>
            <a:ext cx="3797043" cy="4737933"/>
          </a:xfrm>
          <a:prstGeom prst="rect">
            <a:avLst/>
          </a:prstGeom>
        </p:spPr>
      </p:pic>
      <p:graphicFrame>
        <p:nvGraphicFramePr>
          <p:cNvPr id="5" name="Table 4">
            <a:extLst>
              <a:ext uri="{FF2B5EF4-FFF2-40B4-BE49-F238E27FC236}">
                <a16:creationId xmlns:a16="http://schemas.microsoft.com/office/drawing/2014/main" id="{9FBCE509-0778-4864-B729-F63540E99484}"/>
              </a:ext>
            </a:extLst>
          </p:cNvPr>
          <p:cNvGraphicFramePr>
            <a:graphicFrameLocks noGrp="1"/>
          </p:cNvGraphicFramePr>
          <p:nvPr>
            <p:extLst>
              <p:ext uri="{D42A27DB-BD31-4B8C-83A1-F6EECF244321}">
                <p14:modId xmlns:p14="http://schemas.microsoft.com/office/powerpoint/2010/main" val="1411453522"/>
              </p:ext>
            </p:extLst>
          </p:nvPr>
        </p:nvGraphicFramePr>
        <p:xfrm>
          <a:off x="3705727" y="1614976"/>
          <a:ext cx="7844590" cy="5282080"/>
        </p:xfrm>
        <a:graphic>
          <a:graphicData uri="http://schemas.openxmlformats.org/drawingml/2006/table">
            <a:tbl>
              <a:tblPr firstRow="1" bandRow="1">
                <a:tableStyleId>{5C22544A-7EE6-4342-B048-85BDC9FD1C3A}</a:tableStyleId>
              </a:tblPr>
              <a:tblGrid>
                <a:gridCol w="3952373">
                  <a:extLst>
                    <a:ext uri="{9D8B030D-6E8A-4147-A177-3AD203B41FA5}">
                      <a16:colId xmlns:a16="http://schemas.microsoft.com/office/drawing/2014/main" val="2366924899"/>
                    </a:ext>
                  </a:extLst>
                </a:gridCol>
                <a:gridCol w="3892217">
                  <a:extLst>
                    <a:ext uri="{9D8B030D-6E8A-4147-A177-3AD203B41FA5}">
                      <a16:colId xmlns:a16="http://schemas.microsoft.com/office/drawing/2014/main" val="513173296"/>
                    </a:ext>
                  </a:extLst>
                </a:gridCol>
              </a:tblGrid>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Praca Indywidualna</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rgbClr val="DA2128"/>
                    </a:solidFill>
                  </a:tcPr>
                </a:tc>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Praca w Zespole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rgbClr val="DA2128"/>
                    </a:solidFill>
                  </a:tcPr>
                </a:tc>
                <a:extLst>
                  <a:ext uri="{0D108BD9-81ED-4DB2-BD59-A6C34878D82A}">
                    <a16:rowId xmlns:a16="http://schemas.microsoft.com/office/drawing/2014/main" val="1306499087"/>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Sam podejmujesz decyzje.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Decyzje podejmujecie wspólnie.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957097440"/>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Zatrzymujesz cały zyski.</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Dzielicie się zyskami.</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4041200142"/>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Ty tracisz pieniądze.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Dzielicie między siebie straty.</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109227602"/>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Pracujesz we własnym tempie.</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i="0" dirty="0">
                          <a:effectLst/>
                          <a:latin typeface="Calibri" panose="020F0502020204030204" pitchFamily="34" charset="0"/>
                          <a:ea typeface="Calibri" panose="020F0502020204030204" pitchFamily="34" charset="0"/>
                          <a:cs typeface="Times New Roman" panose="02020603050405020304" pitchFamily="18" charset="0"/>
                        </a:rPr>
                        <a:t>W grupie więcej zrobicie.</a:t>
                      </a:r>
                      <a:endParaRPr lang="en-IE" sz="2400" b="0" i="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779058137"/>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Bierzesz na siebie całą odpowiedzialność.</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Odpowiedzialność rozkłada się po zespole.</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929967569"/>
                  </a:ext>
                </a:extLst>
              </a:tr>
              <a:tr h="497560">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Wolniej wyciagasz wnioski.</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Sytuację analizuje zespół.</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0006"/>
                  </a:ext>
                </a:extLst>
              </a:tr>
              <a:tr h="777288">
                <a:tc>
                  <a:txBody>
                    <a:bodyPr/>
                    <a:lstStyle/>
                    <a:p>
                      <a:pPr>
                        <a:spcAft>
                          <a:spcPts val="0"/>
                        </a:spcAft>
                      </a:pPr>
                      <a:r>
                        <a:rPr lang="hr-HR" sz="2400" dirty="0">
                          <a:effectLst/>
                          <a:latin typeface="Calibri" panose="020F0502020204030204" pitchFamily="34" charset="0"/>
                          <a:ea typeface="Calibri" panose="020F0502020204030204" pitchFamily="34" charset="0"/>
                          <a:cs typeface="Times New Roman" panose="02020603050405020304" pitchFamily="18" charset="0"/>
                        </a:rPr>
                        <a:t>Musisz polegać na własnych umiejętnościach.</a:t>
                      </a:r>
                      <a:endParaRPr lang="en-I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spcAft>
                          <a:spcPts val="0"/>
                        </a:spcAft>
                      </a:pPr>
                      <a:r>
                        <a:rPr lang="hr-HR" sz="2400" b="0" dirty="0">
                          <a:effectLst/>
                          <a:latin typeface="Calibri" panose="020F0502020204030204" pitchFamily="34" charset="0"/>
                          <a:ea typeface="Calibri" panose="020F0502020204030204" pitchFamily="34" charset="0"/>
                          <a:cs typeface="Times New Roman" panose="02020603050405020304" pitchFamily="18" charset="0"/>
                        </a:rPr>
                        <a:t>Zespół posiada szeroką gamę umiejętności.</a:t>
                      </a:r>
                      <a:endParaRPr lang="en-IE" sz="2400" b="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061719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Notatka - Pitching Zespołowy.</a:t>
            </a:r>
            <a:endParaRPr lang="en-GB" dirty="0"/>
          </a:p>
        </p:txBody>
      </p:sp>
      <p:sp>
        <p:nvSpPr>
          <p:cNvPr id="3" name="Text Placeholder 2"/>
          <p:cNvSpPr>
            <a:spLocks noGrp="1"/>
          </p:cNvSpPr>
          <p:nvPr>
            <p:ph type="body" sz="quarter" idx="20"/>
          </p:nvPr>
        </p:nvSpPr>
        <p:spPr>
          <a:xfrm>
            <a:off x="546651" y="1887397"/>
            <a:ext cx="11151705" cy="4175530"/>
          </a:xfrm>
        </p:spPr>
        <p:txBody>
          <a:bodyPr/>
          <a:lstStyle/>
          <a:p>
            <a:pPr>
              <a:buClr>
                <a:srgbClr val="DA2128"/>
              </a:buClr>
              <a:buFont typeface="Wingdings" panose="05000000000000000000" pitchFamily="2" charset="2"/>
              <a:buChar char="§"/>
            </a:pPr>
            <a:r>
              <a:rPr lang="pl-PL" sz="2300" dirty="0"/>
              <a:t>Jeśli zamierzasz przeprowadzić pitch biznesowy, </a:t>
            </a:r>
            <a:r>
              <a:rPr lang="pl-PL" sz="2300" dirty="0">
                <a:solidFill>
                  <a:srgbClr val="FF0000"/>
                </a:solidFill>
              </a:rPr>
              <a:t>ważne jest dobranie odpowiedniego zespołu</a:t>
            </a:r>
            <a:r>
              <a:rPr lang="pl-PL" sz="2300" dirty="0"/>
              <a:t>, </a:t>
            </a:r>
            <a:r>
              <a:rPr lang="pl-PL" sz="2300" b="1" dirty="0"/>
              <a:t>ponieważ inwestorzy częściej patrzą na zespół niż na sam pomysł</a:t>
            </a:r>
            <a:r>
              <a:rPr lang="pl-PL" sz="2300" dirty="0"/>
              <a:t>. Pomysły, które wyglądają świetnie na papierze mogą się okazać wadliwe</a:t>
            </a:r>
            <a:r>
              <a:rPr lang="pl-PL" sz="2300" b="1" dirty="0"/>
              <a:t>, ale posiadanie zespołu z wiedzą w danej dziedzinie może wyprowadzić taki pomysł na prostą</a:t>
            </a:r>
            <a:r>
              <a:rPr lang="pl-PL" sz="2300" dirty="0"/>
              <a:t>.</a:t>
            </a:r>
            <a:endParaRPr lang="hr-HR" sz="2300" dirty="0"/>
          </a:p>
          <a:p>
            <a:pPr>
              <a:buClr>
                <a:srgbClr val="DA2128"/>
              </a:buClr>
              <a:buFont typeface="Wingdings" panose="05000000000000000000" pitchFamily="2" charset="2"/>
              <a:buChar char="§"/>
            </a:pPr>
            <a:r>
              <a:rPr lang="pl-PL" sz="2300" dirty="0"/>
              <a:t>Jednym z częstych błędów, jakie popełniają przedsiębiorcy jest budowanie zespołu, który najbardziej im odpowiada, gdzie członkowie tego zespołu najbardziej przypominają ich samych, takie podejście się nie sprawdza</a:t>
            </a:r>
            <a:r>
              <a:rPr lang="hr-HR" sz="2300" dirty="0"/>
              <a:t>: prgramista potrzebuje ekonomistów, artysta potrzebuje eksperów od marketingu.</a:t>
            </a:r>
          </a:p>
          <a:p>
            <a:pPr marL="0" indent="0" algn="ctr">
              <a:buClr>
                <a:srgbClr val="DA2128"/>
              </a:buClr>
              <a:buNone/>
            </a:pPr>
            <a:r>
              <a:rPr lang="hr-HR" sz="2300" i="1" dirty="0"/>
              <a:t>„</a:t>
            </a:r>
            <a:r>
              <a:rPr lang="pl-PL" sz="2300" i="1" dirty="0"/>
              <a:t>To, na czym naprawdę zależy kupującym jest opowieść o zespole, który ma marzenie</a:t>
            </a:r>
            <a:r>
              <a:rPr lang="en-GB" sz="2300" i="1" dirty="0"/>
              <a:t>.</a:t>
            </a:r>
            <a:r>
              <a:rPr lang="pl-PL" sz="2300" i="1" dirty="0"/>
              <a:t> Historia, którą im opowiadasz musi się skupiać na twoim zespole, kim są, skąd pochodzą, jakie zdolności posiada każde z nich, co tworzą razem, oraz to jak sprawdzacie się jako zespół.</a:t>
            </a:r>
            <a:r>
              <a:rPr lang="hr-HR" sz="2300" i="1" dirty="0"/>
              <a:t>”</a:t>
            </a:r>
            <a:endParaRPr lang="hr-HR" sz="2300" dirty="0"/>
          </a:p>
          <a:p>
            <a:pPr marL="357188" indent="0">
              <a:buNone/>
            </a:pPr>
            <a:r>
              <a:rPr lang="hr-HR" sz="1800" i="1" dirty="0">
                <a:solidFill>
                  <a:srgbClr val="FDB614"/>
                </a:solidFill>
              </a:rPr>
              <a:t>Strategic Alternatives: </a:t>
            </a:r>
            <a:r>
              <a:rPr lang="en-GB" sz="1800" i="1" dirty="0">
                <a:solidFill>
                  <a:srgbClr val="FDB614"/>
                </a:solidFill>
              </a:rPr>
              <a:t>Game Dev Tip #4: Don’t Pitch Alone, Pitch As A Team!</a:t>
            </a:r>
            <a:r>
              <a:rPr lang="hr-HR" sz="1800" i="1" dirty="0">
                <a:solidFill>
                  <a:srgbClr val="FDB614"/>
                </a:solidFill>
              </a:rPr>
              <a:t> - </a:t>
            </a:r>
            <a:r>
              <a:rPr lang="en-GB" sz="1800" i="1" dirty="0">
                <a:solidFill>
                  <a:srgbClr val="FDB614"/>
                </a:solidFill>
              </a:rPr>
              <a:t>TIPS FOR GAME DEVELOPERS</a:t>
            </a:r>
            <a:r>
              <a:rPr lang="hr-HR" sz="1800" i="1" dirty="0">
                <a:solidFill>
                  <a:srgbClr val="FDB614"/>
                </a:solidFill>
              </a:rPr>
              <a:t>: </a:t>
            </a:r>
            <a:r>
              <a:rPr lang="en-GB" sz="1800" i="1" dirty="0">
                <a:hlinkClick r:id="rId2"/>
              </a:rPr>
              <a:t>https://www.strataltllc.com/blog/2018/12/30/game-dev-tip-4-dont-pitch-alone</a:t>
            </a:r>
            <a:r>
              <a:rPr lang="hr-HR" sz="1800" i="1" dirty="0"/>
              <a:t> </a:t>
            </a:r>
            <a:endParaRPr lang="en-GB" sz="1800" i="1" dirty="0"/>
          </a:p>
        </p:txBody>
      </p:sp>
      <p:grpSp>
        <p:nvGrpSpPr>
          <p:cNvPr id="4" name="Google Shape;664;p39"/>
          <p:cNvGrpSpPr/>
          <p:nvPr/>
        </p:nvGrpSpPr>
        <p:grpSpPr>
          <a:xfrm>
            <a:off x="718932" y="6057533"/>
            <a:ext cx="247246" cy="231152"/>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5204958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hr-HR" dirty="0"/>
              <a:t>Umiejętności jakich Potrzeba w Zespole.</a:t>
            </a:r>
            <a:endParaRPr lang="en-US" dirty="0"/>
          </a:p>
        </p:txBody>
      </p:sp>
      <p:sp>
        <p:nvSpPr>
          <p:cNvPr id="3" name="Text Placeholder 2"/>
          <p:cNvSpPr>
            <a:spLocks noGrp="1"/>
          </p:cNvSpPr>
          <p:nvPr>
            <p:ph type="body" sz="quarter" idx="20"/>
          </p:nvPr>
        </p:nvSpPr>
        <p:spPr>
          <a:xfrm>
            <a:off x="561473" y="2312572"/>
            <a:ext cx="11197389" cy="4169140"/>
          </a:xfrm>
        </p:spPr>
        <p:txBody>
          <a:bodyPr/>
          <a:lstStyle/>
          <a:p>
            <a:pPr marL="0" indent="0" algn="just">
              <a:buNone/>
            </a:pPr>
            <a:r>
              <a:rPr lang="pl-PL" sz="2300" b="1" dirty="0">
                <a:solidFill>
                  <a:srgbClr val="DA2128"/>
                </a:solidFill>
              </a:rPr>
              <a:t>Dobry zespół powinien posiadać mieszankę następujących umiejętności</a:t>
            </a:r>
            <a:r>
              <a:rPr lang="hr-HR" sz="2300" b="1" dirty="0">
                <a:solidFill>
                  <a:srgbClr val="DA2128"/>
                </a:solidFill>
              </a:rPr>
              <a:t>:</a:t>
            </a:r>
          </a:p>
          <a:p>
            <a:pPr marL="0" indent="0">
              <a:buNone/>
            </a:pPr>
            <a:r>
              <a:rPr lang="pl-PL" sz="2300" b="1" dirty="0">
                <a:solidFill>
                  <a:srgbClr val="1268B3"/>
                </a:solidFill>
              </a:rPr>
              <a:t>Umiejętność Produkcyjna </a:t>
            </a:r>
            <a:r>
              <a:rPr lang="en-US" sz="2300" dirty="0"/>
              <a:t>– </a:t>
            </a:r>
            <a:r>
              <a:rPr lang="pl-PL" sz="2300" dirty="0"/>
              <a:t>potrzebna do stworzenia produktu </a:t>
            </a:r>
            <a:r>
              <a:rPr lang="hr-HR" sz="2300" dirty="0"/>
              <a:t>(np.</a:t>
            </a:r>
            <a:r>
              <a:rPr lang="en-US" sz="2300" dirty="0"/>
              <a:t> </a:t>
            </a:r>
            <a:r>
              <a:rPr lang="pl-PL" sz="2300" dirty="0"/>
              <a:t>rzeźbienie </a:t>
            </a:r>
          </a:p>
          <a:p>
            <a:pPr marL="0" indent="0">
              <a:buNone/>
            </a:pPr>
            <a:r>
              <a:rPr lang="pl-PL" sz="2300" dirty="0"/>
              <a:t>w drewnie</a:t>
            </a:r>
            <a:r>
              <a:rPr lang="en-US" sz="2300" dirty="0"/>
              <a:t>, </a:t>
            </a:r>
            <a:r>
              <a:rPr lang="pl-PL" sz="2300" dirty="0"/>
              <a:t>umiejętności artystyczne itd.</a:t>
            </a:r>
            <a:r>
              <a:rPr lang="hr-HR" sz="2300" dirty="0"/>
              <a:t>).</a:t>
            </a:r>
          </a:p>
          <a:p>
            <a:pPr marL="0" indent="0">
              <a:buNone/>
            </a:pPr>
            <a:r>
              <a:rPr lang="pl-PL" sz="2300" b="1" dirty="0">
                <a:solidFill>
                  <a:srgbClr val="1268B3"/>
                </a:solidFill>
              </a:rPr>
              <a:t>Umiejętności Organizacyjne </a:t>
            </a:r>
            <a:r>
              <a:rPr lang="en-US" sz="2300" dirty="0"/>
              <a:t>– </a:t>
            </a:r>
            <a:r>
              <a:rPr lang="pl-PL" sz="2300" dirty="0"/>
              <a:t>potrzebne do tego, aby zespół był dobrze zorganizowany, dotrzymywał terminów, potrafił zorganizować spotkanie itd.</a:t>
            </a:r>
            <a:endParaRPr lang="hr-HR" sz="2300" dirty="0"/>
          </a:p>
          <a:p>
            <a:pPr marL="0" indent="0">
              <a:buNone/>
            </a:pPr>
            <a:r>
              <a:rPr lang="pl-PL" sz="2300" b="1" dirty="0">
                <a:solidFill>
                  <a:srgbClr val="1268B3"/>
                </a:solidFill>
              </a:rPr>
              <a:t>Umiejętności w Finansach </a:t>
            </a:r>
            <a:r>
              <a:rPr lang="en-US" sz="2300" dirty="0"/>
              <a:t>– </a:t>
            </a:r>
            <a:r>
              <a:rPr lang="pl-PL" sz="2300" dirty="0"/>
              <a:t>określenie kosztów produktu i jego ceny w handlu, tworzenie prognoz itd.</a:t>
            </a:r>
            <a:endParaRPr lang="hr-HR" sz="2300" dirty="0"/>
          </a:p>
          <a:p>
            <a:pPr marL="0" indent="0">
              <a:buNone/>
            </a:pPr>
            <a:r>
              <a:rPr lang="pl-PL" sz="2300" b="1" dirty="0">
                <a:solidFill>
                  <a:srgbClr val="1268B3"/>
                </a:solidFill>
              </a:rPr>
              <a:t>Umiejętności Promocji </a:t>
            </a:r>
            <a:r>
              <a:rPr lang="en-US" sz="2300" dirty="0"/>
              <a:t>– </a:t>
            </a:r>
            <a:r>
              <a:rPr lang="pl-PL" sz="2300" dirty="0"/>
              <a:t>promocja produktu lub usługi.</a:t>
            </a:r>
            <a:endParaRPr lang="hr-HR" sz="2300" dirty="0"/>
          </a:p>
          <a:p>
            <a:pPr marL="0" indent="0">
              <a:buNone/>
            </a:pPr>
            <a:r>
              <a:rPr lang="pl-PL" sz="2300" b="1" dirty="0">
                <a:solidFill>
                  <a:srgbClr val="1268B3"/>
                </a:solidFill>
              </a:rPr>
              <a:t>Sprzedaż i Marketing</a:t>
            </a:r>
            <a:r>
              <a:rPr lang="en-US" sz="2300" dirty="0">
                <a:solidFill>
                  <a:srgbClr val="1268B3"/>
                </a:solidFill>
              </a:rPr>
              <a:t> </a:t>
            </a:r>
            <a:r>
              <a:rPr lang="en-US" sz="2300" dirty="0"/>
              <a:t>– </a:t>
            </a:r>
            <a:r>
              <a:rPr lang="pl-PL" sz="2300" dirty="0"/>
              <a:t>umiejętność prowadzenia marketingu produktu i jego sprzedaży.</a:t>
            </a:r>
            <a:endParaRPr lang="hr-HR" sz="2300" dirty="0"/>
          </a:p>
          <a:p>
            <a:pPr marL="0" indent="0">
              <a:buNone/>
            </a:pPr>
            <a:r>
              <a:rPr lang="pl-PL" sz="2300" b="1" dirty="0">
                <a:solidFill>
                  <a:srgbClr val="1268B3"/>
                </a:solidFill>
              </a:rPr>
              <a:t>Umiejętność Zarządzania</a:t>
            </a:r>
            <a:r>
              <a:rPr lang="en-US" sz="2300" dirty="0"/>
              <a:t>- </a:t>
            </a:r>
            <a:r>
              <a:rPr lang="pl-PL" sz="2300" dirty="0"/>
              <a:t>przyjęcie odpowiedzialności i wykonanie planu.</a:t>
            </a:r>
            <a:endParaRPr lang="en-US" sz="2300" dirty="0"/>
          </a:p>
        </p:txBody>
      </p:sp>
    </p:spTree>
    <p:extLst>
      <p:ext uri="{BB962C8B-B14F-4D97-AF65-F5344CB8AC3E}">
        <p14:creationId xmlns:p14="http://schemas.microsoft.com/office/powerpoint/2010/main" val="35181328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a:t>Schemat Organizacyjny</a:t>
            </a:r>
            <a:endParaRPr lang="en-US" dirty="0"/>
          </a:p>
        </p:txBody>
      </p:sp>
      <p:sp>
        <p:nvSpPr>
          <p:cNvPr id="3" name="Text Placeholder 2"/>
          <p:cNvSpPr>
            <a:spLocks noGrp="1"/>
          </p:cNvSpPr>
          <p:nvPr>
            <p:ph type="body" sz="quarter" idx="20"/>
          </p:nvPr>
        </p:nvSpPr>
        <p:spPr>
          <a:xfrm>
            <a:off x="532180" y="2154660"/>
            <a:ext cx="10617083" cy="4169140"/>
          </a:xfrm>
        </p:spPr>
        <p:txBody>
          <a:bodyPr/>
          <a:lstStyle/>
          <a:p>
            <a:r>
              <a:rPr lang="hr-HR" dirty="0"/>
              <a:t>Decydując o tym jak ułożyć zespoły najlepiej przygotować sobie </a:t>
            </a:r>
            <a:r>
              <a:rPr lang="hr-HR" b="1" dirty="0">
                <a:solidFill>
                  <a:srgbClr val="1268B3"/>
                </a:solidFill>
              </a:rPr>
              <a:t>schemat organizacyjny</a:t>
            </a:r>
            <a:r>
              <a:rPr lang="hr-HR" dirty="0"/>
              <a:t>. W zależności od tego, ile grup docelowych wyznaczyliście, schemat może wygladać mniej więcej tak: </a:t>
            </a:r>
            <a:endParaRPr lang="en-U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620" y="3429000"/>
            <a:ext cx="9158201" cy="2519716"/>
          </a:xfrm>
          <a:prstGeom prst="rect">
            <a:avLst/>
          </a:prstGeom>
        </p:spPr>
      </p:pic>
      <p:sp>
        <p:nvSpPr>
          <p:cNvPr id="15" name="Rectangle 14"/>
          <p:cNvSpPr/>
          <p:nvPr/>
        </p:nvSpPr>
        <p:spPr>
          <a:xfrm>
            <a:off x="1731088" y="5954468"/>
            <a:ext cx="8219264" cy="369332"/>
          </a:xfrm>
          <a:prstGeom prst="rect">
            <a:avLst/>
          </a:prstGeom>
        </p:spPr>
        <p:txBody>
          <a:bodyPr wrap="square">
            <a:spAutoFit/>
          </a:bodyPr>
          <a:lstStyle/>
          <a:p>
            <a:r>
              <a:rPr lang="en-US" i="1" dirty="0">
                <a:solidFill>
                  <a:srgbClr val="1268B3"/>
                </a:solidFill>
              </a:rPr>
              <a:t>http:/www.studententerprise.ie/wp-content/uploads/Student-Workbook-English.pdf/)</a:t>
            </a:r>
          </a:p>
        </p:txBody>
      </p:sp>
      <p:grpSp>
        <p:nvGrpSpPr>
          <p:cNvPr id="6" name="Google Shape;664;p39"/>
          <p:cNvGrpSpPr/>
          <p:nvPr/>
        </p:nvGrpSpPr>
        <p:grpSpPr>
          <a:xfrm>
            <a:off x="1419347" y="5988422"/>
            <a:ext cx="311741" cy="301424"/>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159786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6" y="391666"/>
            <a:ext cx="8867122" cy="1936421"/>
          </a:xfrm>
        </p:spPr>
        <p:txBody>
          <a:bodyPr>
            <a:normAutofit fontScale="85000" lnSpcReduction="10000"/>
          </a:bodyPr>
          <a:lstStyle/>
          <a:p>
            <a:r>
              <a:rPr lang="hr-HR" sz="5200" b="1" dirty="0"/>
              <a:t>06 </a:t>
            </a:r>
            <a:r>
              <a:rPr lang="pl-PL" sz="5200" b="1" dirty="0"/>
              <a:t>Wyznaczanie Drogi</a:t>
            </a:r>
            <a:r>
              <a:rPr lang="en-GB" sz="5200" b="1" dirty="0"/>
              <a:t> </a:t>
            </a:r>
            <a:r>
              <a:rPr lang="en-GB" sz="5200" dirty="0"/>
              <a:t>– </a:t>
            </a:r>
            <a:r>
              <a:rPr lang="pl-PL" sz="5200" b="1" dirty="0"/>
              <a:t>wiązanie się z organizacjami wspierającymi biznes i z ekspertami z twojego regionu.</a:t>
            </a:r>
            <a:endParaRPr lang="en-GB" sz="5200" b="1" dirty="0"/>
          </a:p>
          <a:p>
            <a:pPr algn="just"/>
            <a:endParaRPr lang="en-US" b="1" dirty="0"/>
          </a:p>
        </p:txBody>
      </p:sp>
      <p:pic>
        <p:nvPicPr>
          <p:cNvPr id="3" name="Picture 2"/>
          <p:cNvPicPr>
            <a:picLocks noChangeAspect="1"/>
          </p:cNvPicPr>
          <p:nvPr/>
        </p:nvPicPr>
        <p:blipFill>
          <a:blip r:embed="rId2"/>
          <a:stretch>
            <a:fillRect/>
          </a:stretch>
        </p:blipFill>
        <p:spPr>
          <a:xfrm>
            <a:off x="6061710" y="328618"/>
            <a:ext cx="6456224" cy="6529382"/>
          </a:xfrm>
          <a:prstGeom prst="rect">
            <a:avLst/>
          </a:prstGeom>
        </p:spPr>
      </p:pic>
      <p:sp>
        <p:nvSpPr>
          <p:cNvPr id="4" name="Rectangle 3"/>
          <p:cNvSpPr/>
          <p:nvPr/>
        </p:nvSpPr>
        <p:spPr>
          <a:xfrm>
            <a:off x="576136" y="3329584"/>
            <a:ext cx="5814724" cy="1200329"/>
          </a:xfrm>
          <a:prstGeom prst="rect">
            <a:avLst/>
          </a:prstGeom>
        </p:spPr>
        <p:txBody>
          <a:bodyPr wrap="square">
            <a:spAutoFit/>
          </a:bodyPr>
          <a:lstStyle/>
          <a:p>
            <a:r>
              <a:rPr lang="hr-HR" sz="2400" dirty="0">
                <a:solidFill>
                  <a:schemeClr val="bg1"/>
                </a:solidFill>
              </a:rPr>
              <a:t>Czy potrzebne ci jest wsparcie w biznesie? </a:t>
            </a:r>
            <a:br>
              <a:rPr lang="hr-HR" sz="2400" dirty="0">
                <a:solidFill>
                  <a:schemeClr val="bg1"/>
                </a:solidFill>
              </a:rPr>
            </a:br>
            <a:r>
              <a:rPr lang="hr-HR" sz="2400" dirty="0">
                <a:solidFill>
                  <a:schemeClr val="bg1"/>
                </a:solidFill>
              </a:rPr>
              <a:t>W tej części dowiesz się na jaki rodzaj wsparcia możesz liczyć i jak do niego dotrzeć.</a:t>
            </a:r>
          </a:p>
        </p:txBody>
      </p:sp>
    </p:spTree>
    <p:extLst>
      <p:ext uri="{BB962C8B-B14F-4D97-AF65-F5344CB8AC3E}">
        <p14:creationId xmlns:p14="http://schemas.microsoft.com/office/powerpoint/2010/main" val="4722247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5"/>
          </p:nvPr>
        </p:nvSpPr>
        <p:spPr>
          <a:xfrm>
            <a:off x="702256" y="3536576"/>
            <a:ext cx="11002064" cy="529659"/>
          </a:xfrm>
        </p:spPr>
        <p:txBody>
          <a:bodyPr>
            <a:normAutofit fontScale="92500"/>
          </a:bodyPr>
          <a:lstStyle/>
          <a:p>
            <a:r>
              <a:rPr lang="pl-PL" b="1" dirty="0">
                <a:solidFill>
                  <a:srgbClr val="FFD700"/>
                </a:solidFill>
              </a:rPr>
              <a:t>Łączenie się z organizacjami wsparcia biznesu i ekspertami z twojego regionu.</a:t>
            </a:r>
            <a:endParaRPr lang="en-GB" b="1" dirty="0">
              <a:solidFill>
                <a:srgbClr val="FFD700"/>
              </a:solidFill>
            </a:endParaRPr>
          </a:p>
        </p:txBody>
      </p:sp>
      <p:sp>
        <p:nvSpPr>
          <p:cNvPr id="3" name="Text Placeholder 2"/>
          <p:cNvSpPr>
            <a:spLocks noGrp="1"/>
          </p:cNvSpPr>
          <p:nvPr>
            <p:ph type="body" sz="quarter" idx="23"/>
          </p:nvPr>
        </p:nvSpPr>
        <p:spPr>
          <a:xfrm>
            <a:off x="702256" y="4315967"/>
            <a:ext cx="10853639" cy="2241595"/>
          </a:xfrm>
        </p:spPr>
        <p:txBody>
          <a:bodyPr/>
          <a:lstStyle/>
          <a:p>
            <a:r>
              <a:rPr lang="pl-PL" dirty="0"/>
              <a:t>Wkraczając do świata przedsiębiorczości nie będziesz sam</a:t>
            </a:r>
            <a:r>
              <a:rPr lang="en-GB" dirty="0"/>
              <a:t>. </a:t>
            </a:r>
            <a:r>
              <a:rPr lang="pl-PL" dirty="0"/>
              <a:t>Wsparcia udzielą ci eksperci i osoby, które same przeszły tę drogę</a:t>
            </a:r>
            <a:r>
              <a:rPr lang="en-GB" dirty="0"/>
              <a:t>. </a:t>
            </a:r>
            <a:r>
              <a:rPr lang="pl-PL" dirty="0"/>
              <a:t>Otrzymasz wsparcie od instytucji, dowiesz się od nich z jakich grantów można skorzystać</a:t>
            </a:r>
            <a:r>
              <a:rPr lang="en-GB" dirty="0"/>
              <a:t>, </a:t>
            </a:r>
            <a:r>
              <a:rPr lang="pl-PL" dirty="0"/>
              <a:t>pomogą nawiązać komunikację z innymi przedsiębiorcami gotowym udzielić wsparcia, potencjalnymi przyszłymi partnerami i pomogą ci też na wiele innych sposobów.</a:t>
            </a:r>
            <a:endParaRPr lang="en-US" dirty="0"/>
          </a:p>
        </p:txBody>
      </p:sp>
      <p:sp>
        <p:nvSpPr>
          <p:cNvPr id="4" name="Text Placeholder 3"/>
          <p:cNvSpPr>
            <a:spLocks noGrp="1"/>
          </p:cNvSpPr>
          <p:nvPr>
            <p:ph type="body" sz="quarter" idx="10"/>
          </p:nvPr>
        </p:nvSpPr>
        <p:spPr/>
        <p:txBody>
          <a:bodyPr/>
          <a:lstStyle/>
          <a:p>
            <a:pPr algn="ctr"/>
            <a:r>
              <a:rPr lang="hr-HR" b="1" dirty="0"/>
              <a:t>Wyznaczanie Drogi</a:t>
            </a:r>
            <a:endParaRPr lang="en-US" dirty="0"/>
          </a:p>
        </p:txBody>
      </p:sp>
      <p:pic>
        <p:nvPicPr>
          <p:cNvPr id="8" name="Picture Placeholder 7"/>
          <p:cNvPicPr>
            <a:picLocks noGrp="1" noChangeAspect="1"/>
          </p:cNvPicPr>
          <p:nvPr>
            <p:ph type="pic" sz="quarter" idx="26"/>
          </p:nvPr>
        </p:nvPicPr>
        <p:blipFill rotWithShape="1">
          <a:blip r:embed="rId2">
            <a:extLst>
              <a:ext uri="{28A0092B-C50C-407E-A947-70E740481C1C}">
                <a14:useLocalDpi xmlns:a14="http://schemas.microsoft.com/office/drawing/2010/main" val="0"/>
              </a:ext>
            </a:extLst>
          </a:blip>
          <a:srcRect l="-4133" t="24865" r="515" b="2152"/>
          <a:stretch/>
        </p:blipFill>
        <p:spPr>
          <a:xfrm>
            <a:off x="-545412" y="-559"/>
            <a:ext cx="12751461" cy="3429559"/>
          </a:xfrm>
        </p:spPr>
      </p:pic>
    </p:spTree>
    <p:extLst>
      <p:ext uri="{BB962C8B-B14F-4D97-AF65-F5344CB8AC3E}">
        <p14:creationId xmlns:p14="http://schemas.microsoft.com/office/powerpoint/2010/main" val="30221326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606335" y="1816100"/>
            <a:ext cx="5595682" cy="4297649"/>
          </a:xfrm>
        </p:spPr>
        <p:txBody>
          <a:bodyPr/>
          <a:lstStyle/>
          <a:p>
            <a:endParaRPr lang="hr-HR" b="1" i="1" dirty="0">
              <a:solidFill>
                <a:srgbClr val="FFD700"/>
              </a:solidFill>
            </a:endParaRPr>
          </a:p>
          <a:p>
            <a:r>
              <a:rPr lang="hr-HR" b="1" i="1" dirty="0">
                <a:solidFill>
                  <a:srgbClr val="FFD700"/>
                </a:solidFill>
              </a:rPr>
              <a:t>(Zgodnie z Chorwackim prawem)</a:t>
            </a:r>
            <a:endParaRPr lang="hr-HR" dirty="0"/>
          </a:p>
          <a:p>
            <a:r>
              <a:rPr lang="hr-HR" b="1" dirty="0"/>
              <a:t>Agencje rozwoju.</a:t>
            </a:r>
          </a:p>
          <a:p>
            <a:r>
              <a:rPr lang="hr-HR" b="1" dirty="0"/>
              <a:t>Centra przedsiębiorczości.</a:t>
            </a:r>
          </a:p>
          <a:p>
            <a:r>
              <a:rPr lang="hr-HR" b="1" dirty="0"/>
              <a:t>Inkubatory biznesu.</a:t>
            </a:r>
          </a:p>
          <a:p>
            <a:r>
              <a:rPr lang="pl-PL" b="1" dirty="0"/>
              <a:t>Akceleratory przedsiębiorczości.</a:t>
            </a:r>
            <a:endParaRPr lang="hr-HR" b="1" dirty="0"/>
          </a:p>
          <a:p>
            <a:r>
              <a:rPr lang="pl-PL" b="1" dirty="0"/>
              <a:t>Parki biznesowe.</a:t>
            </a:r>
            <a:endParaRPr lang="hr-HR" b="1" dirty="0"/>
          </a:p>
          <a:p>
            <a:r>
              <a:rPr lang="pl-PL" b="1" dirty="0"/>
              <a:t>Parki nauki i technologii.</a:t>
            </a:r>
            <a:endParaRPr lang="hr-HR" b="1" dirty="0"/>
          </a:p>
          <a:p>
            <a:r>
              <a:rPr lang="hr-HR" b="1" dirty="0"/>
              <a:t>Centra nauczające kompetencji.</a:t>
            </a:r>
          </a:p>
          <a:p>
            <a:endParaRPr lang="en-US" dirty="0"/>
          </a:p>
        </p:txBody>
      </p:sp>
      <p:sp>
        <p:nvSpPr>
          <p:cNvPr id="3" name="Text Placeholder 2"/>
          <p:cNvSpPr>
            <a:spLocks noGrp="1"/>
          </p:cNvSpPr>
          <p:nvPr>
            <p:ph type="body" sz="quarter" idx="10"/>
          </p:nvPr>
        </p:nvSpPr>
        <p:spPr>
          <a:xfrm rot="256793">
            <a:off x="246924" y="603607"/>
            <a:ext cx="4791264" cy="862713"/>
          </a:xfrm>
        </p:spPr>
        <p:txBody>
          <a:bodyPr>
            <a:normAutofit fontScale="85000" lnSpcReduction="20000"/>
          </a:bodyPr>
          <a:lstStyle/>
          <a:p>
            <a:pPr algn="ctr"/>
            <a:r>
              <a:rPr lang="pl-PL" sz="4200" dirty="0"/>
              <a:t>Rodzaje Instytucji Wspierających Biznes</a:t>
            </a:r>
            <a:endParaRPr lang="en-US" sz="4200" dirty="0"/>
          </a:p>
          <a:p>
            <a:endParaRPr lang="en-US"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34571" r="34571"/>
          <a:stretch>
            <a:fillRect/>
          </a:stretch>
        </p:blipFill>
        <p:spPr/>
      </p:pic>
    </p:spTree>
    <p:extLst>
      <p:ext uri="{BB962C8B-B14F-4D97-AF65-F5344CB8AC3E}">
        <p14:creationId xmlns:p14="http://schemas.microsoft.com/office/powerpoint/2010/main" val="5130071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309231C5-C5F2-7844-9FFA-4916D76498F0}"/>
              </a:ext>
            </a:extLst>
          </p:cNvPr>
          <p:cNvPicPr>
            <a:picLocks noChangeAspect="1"/>
          </p:cNvPicPr>
          <p:nvPr/>
        </p:nvPicPr>
        <p:blipFill>
          <a:blip r:embed="rId2"/>
          <a:stretch>
            <a:fillRect/>
          </a:stretch>
        </p:blipFill>
        <p:spPr>
          <a:xfrm>
            <a:off x="6663551" y="2928938"/>
            <a:ext cx="4697384" cy="2643187"/>
          </a:xfrm>
          <a:prstGeom prst="rect">
            <a:avLst/>
          </a:prstGeom>
        </p:spPr>
      </p:pic>
      <p:sp>
        <p:nvSpPr>
          <p:cNvPr id="2" name="Text Placeholder 1"/>
          <p:cNvSpPr>
            <a:spLocks noGrp="1"/>
          </p:cNvSpPr>
          <p:nvPr>
            <p:ph type="body" sz="quarter" idx="10"/>
          </p:nvPr>
        </p:nvSpPr>
        <p:spPr>
          <a:xfrm rot="285998">
            <a:off x="185778" y="887421"/>
            <a:ext cx="5890658" cy="716025"/>
          </a:xfrm>
        </p:spPr>
        <p:txBody>
          <a:bodyPr>
            <a:normAutofit fontScale="77500" lnSpcReduction="20000"/>
          </a:bodyPr>
          <a:lstStyle/>
          <a:p>
            <a:r>
              <a:rPr lang="hr-HR" dirty="0"/>
              <a:t>Instytucjonalne Wsparcie na Chorwacji</a:t>
            </a:r>
            <a:endParaRPr lang="en-US" dirty="0"/>
          </a:p>
        </p:txBody>
      </p:sp>
      <p:sp>
        <p:nvSpPr>
          <p:cNvPr id="3" name="Text Placeholder 2"/>
          <p:cNvSpPr>
            <a:spLocks noGrp="1"/>
          </p:cNvSpPr>
          <p:nvPr>
            <p:ph type="body" sz="quarter" idx="20"/>
          </p:nvPr>
        </p:nvSpPr>
        <p:spPr>
          <a:xfrm>
            <a:off x="568283" y="1969719"/>
            <a:ext cx="4639905" cy="4346107"/>
          </a:xfrm>
        </p:spPr>
        <p:txBody>
          <a:bodyPr/>
          <a:lstStyle/>
          <a:p>
            <a:r>
              <a:rPr lang="hr-HR" b="1" dirty="0">
                <a:solidFill>
                  <a:srgbClr val="DA2128"/>
                </a:solidFill>
              </a:rPr>
              <a:t>Chorwacja</a:t>
            </a:r>
            <a:r>
              <a:rPr lang="hr-HR" dirty="0">
                <a:solidFill>
                  <a:srgbClr val="DA2128"/>
                </a:solidFill>
              </a:rPr>
              <a:t> </a:t>
            </a:r>
            <a:r>
              <a:rPr lang="hr-HR" dirty="0"/>
              <a:t>– </a:t>
            </a:r>
            <a:r>
              <a:rPr lang="pl-PL" dirty="0"/>
              <a:t>instytucje wspierające przedsiębiorczość zarejestrowane </a:t>
            </a:r>
            <a:r>
              <a:rPr lang="pl-PL" b="1" dirty="0"/>
              <a:t>w internetowym spisie</a:t>
            </a:r>
            <a:r>
              <a:rPr lang="pl-PL" dirty="0"/>
              <a:t> przez Ministerstwo Ekonomii</a:t>
            </a:r>
            <a:r>
              <a:rPr lang="hr-HR" dirty="0"/>
              <a:t>: </a:t>
            </a:r>
          </a:p>
          <a:p>
            <a:r>
              <a:rPr lang="hr-HR" dirty="0">
                <a:hlinkClick r:id="rId3"/>
              </a:rPr>
              <a:t>http://reg.mingo.hr/pi/public/#</a:t>
            </a:r>
            <a:r>
              <a:rPr lang="hr-HR" dirty="0"/>
              <a:t> </a:t>
            </a:r>
          </a:p>
        </p:txBody>
      </p:sp>
      <p:pic>
        <p:nvPicPr>
          <p:cNvPr id="4" name="Picture 3">
            <a:extLst>
              <a:ext uri="{FF2B5EF4-FFF2-40B4-BE49-F238E27FC236}">
                <a16:creationId xmlns:a16="http://schemas.microsoft.com/office/drawing/2014/main" id="{8B0D622B-A56C-2C42-9B8A-7D68F189DA7A}"/>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5693309" y="2643186"/>
            <a:ext cx="6595191" cy="3570905"/>
          </a:xfrm>
          <a:prstGeom prst="rect">
            <a:avLst/>
          </a:prstGeom>
        </p:spPr>
      </p:pic>
    </p:spTree>
    <p:extLst>
      <p:ext uri="{BB962C8B-B14F-4D97-AF65-F5344CB8AC3E}">
        <p14:creationId xmlns:p14="http://schemas.microsoft.com/office/powerpoint/2010/main" val="2207663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20000"/>
          </a:bodyPr>
          <a:lstStyle/>
          <a:p>
            <a:r>
              <a:rPr lang="hr-HR" b="1" dirty="0"/>
              <a:t>01 </a:t>
            </a:r>
            <a:r>
              <a:rPr lang="pl-PL" b="1" dirty="0"/>
              <a:t>Pozyskanie Zasobów na Realizację Pomysłu Biznesowego </a:t>
            </a:r>
            <a:r>
              <a:rPr lang="en-US" b="1" dirty="0"/>
              <a:t>– </a:t>
            </a:r>
            <a:r>
              <a:rPr lang="pl-PL" dirty="0"/>
              <a:t>Co Jest Potrzebne na Start!</a:t>
            </a:r>
            <a:endParaRPr lang="en-IE" dirty="0"/>
          </a:p>
        </p:txBody>
      </p:sp>
      <p:sp>
        <p:nvSpPr>
          <p:cNvPr id="3" name="Rectangle 2"/>
          <p:cNvSpPr/>
          <p:nvPr/>
        </p:nvSpPr>
        <p:spPr>
          <a:xfrm>
            <a:off x="576136" y="3616656"/>
            <a:ext cx="5199824" cy="1200329"/>
          </a:xfrm>
          <a:prstGeom prst="rect">
            <a:avLst/>
          </a:prstGeom>
        </p:spPr>
        <p:txBody>
          <a:bodyPr wrap="square">
            <a:spAutoFit/>
          </a:bodyPr>
          <a:lstStyle/>
          <a:p>
            <a:r>
              <a:rPr lang="pl-PL" sz="2400" dirty="0">
                <a:solidFill>
                  <a:schemeClr val="bg1"/>
                </a:solidFill>
              </a:rPr>
              <a:t>W tym rozdziale przeprowadzimy cię przez proces pozyskiwania środków na prowadzenie biznesu.</a:t>
            </a:r>
            <a:endParaRPr lang="en-GB" sz="2400" dirty="0">
              <a:solidFill>
                <a:schemeClr val="bg1"/>
              </a:solidFill>
            </a:endParaRPr>
          </a:p>
        </p:txBody>
      </p:sp>
      <p:pic>
        <p:nvPicPr>
          <p:cNvPr id="6" name="Picture 5" descr="A person wearing a costume&#10;&#10;Description automatically generated">
            <a:extLst>
              <a:ext uri="{FF2B5EF4-FFF2-40B4-BE49-F238E27FC236}">
                <a16:creationId xmlns:a16="http://schemas.microsoft.com/office/drawing/2014/main" id="{A56BFDD9-0D89-184A-8046-9D1B027BFD91}"/>
              </a:ext>
            </a:extLst>
          </p:cNvPr>
          <p:cNvPicPr>
            <a:picLocks noChangeAspect="1"/>
          </p:cNvPicPr>
          <p:nvPr/>
        </p:nvPicPr>
        <p:blipFill>
          <a:blip r:embed="rId2"/>
          <a:stretch>
            <a:fillRect/>
          </a:stretch>
        </p:blipFill>
        <p:spPr>
          <a:xfrm>
            <a:off x="4645471" y="1171575"/>
            <a:ext cx="8518370" cy="5686425"/>
          </a:xfrm>
          <a:prstGeom prst="rect">
            <a:avLst/>
          </a:prstGeom>
        </p:spPr>
      </p:pic>
    </p:spTree>
    <p:extLst>
      <p:ext uri="{BB962C8B-B14F-4D97-AF65-F5344CB8AC3E}">
        <p14:creationId xmlns:p14="http://schemas.microsoft.com/office/powerpoint/2010/main" val="6727390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199428" y="866897"/>
            <a:ext cx="5890658" cy="716025"/>
          </a:xfrm>
        </p:spPr>
        <p:txBody>
          <a:bodyPr>
            <a:normAutofit fontScale="77500" lnSpcReduction="20000"/>
          </a:bodyPr>
          <a:lstStyle/>
          <a:p>
            <a:r>
              <a:rPr lang="hr-HR" dirty="0"/>
              <a:t>Instytucjonalne Wsparcie na Chorwacji</a:t>
            </a:r>
            <a:endParaRPr lang="en-US" dirty="0"/>
          </a:p>
        </p:txBody>
      </p:sp>
      <p:sp>
        <p:nvSpPr>
          <p:cNvPr id="3" name="Text Placeholder 2"/>
          <p:cNvSpPr>
            <a:spLocks noGrp="1"/>
          </p:cNvSpPr>
          <p:nvPr>
            <p:ph type="body" sz="quarter" idx="20"/>
          </p:nvPr>
        </p:nvSpPr>
        <p:spPr>
          <a:xfrm>
            <a:off x="375008" y="1943100"/>
            <a:ext cx="11334392" cy="4346107"/>
          </a:xfrm>
        </p:spPr>
        <p:txBody>
          <a:bodyPr/>
          <a:lstStyle/>
          <a:p>
            <a:pPr marL="0" indent="0">
              <a:buNone/>
            </a:pPr>
            <a:r>
              <a:rPr lang="hr-HR" sz="2600" b="1" dirty="0"/>
              <a:t>Instytucje w kraju Dubrovnik-Neretva:</a:t>
            </a:r>
          </a:p>
          <a:p>
            <a:pPr marL="0" indent="0">
              <a:buNone/>
            </a:pPr>
            <a:endParaRPr lang="hr-HR" sz="2600" b="1" dirty="0"/>
          </a:p>
          <a:p>
            <a:pPr marL="520700" lvl="1" indent="-342900" algn="l">
              <a:buClr>
                <a:srgbClr val="FFD700"/>
              </a:buClr>
              <a:buFont typeface="Arial" panose="020B0604020202020204" pitchFamily="34" charset="0"/>
              <a:buChar char="•"/>
              <a:tabLst>
                <a:tab pos="1168400" algn="l"/>
              </a:tabLst>
            </a:pPr>
            <a:r>
              <a:rPr lang="en-US" b="1" dirty="0"/>
              <a:t>Centar za poduzetništvo d.</a:t>
            </a:r>
            <a:r>
              <a:rPr lang="hr-HR" b="1" dirty="0"/>
              <a:t>o</a:t>
            </a:r>
            <a:r>
              <a:rPr lang="en-US" b="1" dirty="0"/>
              <a:t>.</a:t>
            </a:r>
            <a:r>
              <a:rPr lang="hr-HR" b="1" dirty="0"/>
              <a:t>o</a:t>
            </a:r>
            <a:r>
              <a:rPr lang="en-US" b="1" dirty="0"/>
              <a:t>.</a:t>
            </a:r>
            <a:r>
              <a:rPr lang="hr-HR" b="1" dirty="0"/>
              <a:t> </a:t>
            </a:r>
            <a:r>
              <a:rPr lang="hr-HR" dirty="0"/>
              <a:t>– (regionalne centrum przedsiębiorczości) </a:t>
            </a:r>
            <a:r>
              <a:rPr lang="hr-HR" sz="1800" i="1" dirty="0">
                <a:hlinkClick r:id="rId2"/>
              </a:rPr>
              <a:t>http://www.centar-za-poduzetnistvo.hr/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DUNEA d.o.o</a:t>
            </a:r>
            <a:r>
              <a:rPr lang="hr-HR" dirty="0"/>
              <a:t>. (regionalna agencja rozwoju)  </a:t>
            </a:r>
            <a:r>
              <a:rPr lang="hr-HR" sz="1800" i="1" dirty="0">
                <a:hlinkClick r:id="rId3"/>
              </a:rPr>
              <a:t>http://www.dunea.hr/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DURA d.o.o</a:t>
            </a:r>
            <a:r>
              <a:rPr lang="hr-HR" dirty="0"/>
              <a:t>. (lokalna agencja rozwoju w mieście Dubrovnik) </a:t>
            </a:r>
            <a:r>
              <a:rPr lang="hr-HR" sz="1800" i="1" dirty="0">
                <a:hlinkClick r:id="rId4"/>
              </a:rPr>
              <a:t>http://www.dura.hr/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PLORA d.o.o</a:t>
            </a:r>
            <a:r>
              <a:rPr lang="hr-HR" dirty="0"/>
              <a:t>. (lokalna agencja rozwoju w mieście Ploče)</a:t>
            </a:r>
            <a:r>
              <a:rPr lang="hr-HR" sz="1800" i="1" dirty="0"/>
              <a:t> </a:t>
            </a:r>
            <a:r>
              <a:rPr lang="hr-HR" sz="1800" i="1" dirty="0">
                <a:hlinkClick r:id="rId5"/>
              </a:rPr>
              <a:t>http://https//ploce.hr/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ORA d.o.o. </a:t>
            </a:r>
            <a:r>
              <a:rPr lang="hr-HR" dirty="0"/>
              <a:t>(localna agencja rozwoju w gminie Orebić) </a:t>
            </a:r>
            <a:r>
              <a:rPr lang="hr-HR" sz="1800" i="1" dirty="0">
                <a:hlinkClick r:id="rId6"/>
              </a:rPr>
              <a:t>http://http//www.ra-orebic.hr/</a:t>
            </a:r>
            <a:r>
              <a:rPr lang="hr-HR" sz="1800" i="1" dirty="0"/>
              <a:t> </a:t>
            </a:r>
          </a:p>
          <a:p>
            <a:pPr marL="520700" lvl="1" indent="-342900" algn="l">
              <a:buClr>
                <a:srgbClr val="FFD700"/>
              </a:buClr>
              <a:buFont typeface="Arial" panose="020B0604020202020204" pitchFamily="34" charset="0"/>
              <a:buChar char="•"/>
              <a:tabLst>
                <a:tab pos="1168400" algn="l"/>
              </a:tabLst>
            </a:pPr>
            <a:r>
              <a:rPr lang="hr-HR" b="1" dirty="0"/>
              <a:t>KORA d.o.o. </a:t>
            </a:r>
            <a:r>
              <a:rPr lang="hr-HR" dirty="0"/>
              <a:t>(lokalna agencja rozwoju w mieście Korčula) </a:t>
            </a:r>
            <a:r>
              <a:rPr lang="hr-HR" sz="1800" i="1" dirty="0">
                <a:hlinkClick r:id="rId7"/>
              </a:rPr>
              <a:t>http://www.kora.hr/</a:t>
            </a:r>
            <a:r>
              <a:rPr lang="hr-HR" sz="1800" i="1" dirty="0"/>
              <a:t> </a:t>
            </a:r>
          </a:p>
          <a:p>
            <a:pPr marL="800100" lvl="1" indent="-342900" algn="l">
              <a:buClr>
                <a:srgbClr val="1268B3"/>
              </a:buClr>
              <a:buFont typeface="Courier New" panose="02070309020205020404" pitchFamily="49" charset="0"/>
              <a:buChar char="o"/>
              <a:tabLst>
                <a:tab pos="1168400" algn="l"/>
              </a:tabLst>
            </a:pPr>
            <a:endParaRPr lang="en-US" dirty="0"/>
          </a:p>
        </p:txBody>
      </p:sp>
    </p:spTree>
    <p:extLst>
      <p:ext uri="{BB962C8B-B14F-4D97-AF65-F5344CB8AC3E}">
        <p14:creationId xmlns:p14="http://schemas.microsoft.com/office/powerpoint/2010/main" val="32358788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1375402">
            <a:off x="6825268" y="702846"/>
            <a:ext cx="6308160" cy="762621"/>
          </a:xfrm>
        </p:spPr>
        <p:txBody>
          <a:bodyPr>
            <a:normAutofit fontScale="85000" lnSpcReduction="20000"/>
          </a:bodyPr>
          <a:lstStyle/>
          <a:p>
            <a:r>
              <a:rPr lang="pl-PL" dirty="0"/>
              <a:t>Stowarzyszenie</a:t>
            </a:r>
            <a:r>
              <a:rPr lang="hr-HR" dirty="0"/>
              <a:t> </a:t>
            </a:r>
            <a:r>
              <a:rPr lang="pl-PL" dirty="0"/>
              <a:t>Młodzieży</a:t>
            </a:r>
            <a:r>
              <a:rPr lang="hr-HR" dirty="0"/>
              <a:t> </a:t>
            </a:r>
            <a:br>
              <a:rPr lang="hr-HR" dirty="0"/>
            </a:br>
            <a:r>
              <a:rPr lang="hr-HR" dirty="0"/>
              <a:t>w Dubrovnik</a:t>
            </a:r>
            <a:endParaRPr lang="en-GB" dirty="0"/>
          </a:p>
          <a:p>
            <a:endParaRPr lang="en-GB" dirty="0"/>
          </a:p>
        </p:txBody>
      </p:sp>
      <p:sp>
        <p:nvSpPr>
          <p:cNvPr id="3" name="Text Placeholder 2"/>
          <p:cNvSpPr>
            <a:spLocks noGrp="1"/>
          </p:cNvSpPr>
          <p:nvPr>
            <p:ph type="body" sz="quarter" idx="20"/>
          </p:nvPr>
        </p:nvSpPr>
        <p:spPr>
          <a:xfrm>
            <a:off x="358588" y="1738814"/>
            <a:ext cx="11474824" cy="4832467"/>
          </a:xfrm>
        </p:spPr>
        <p:txBody>
          <a:bodyPr/>
          <a:lstStyle/>
          <a:p>
            <a:pPr marL="0" indent="0">
              <a:buNone/>
            </a:pPr>
            <a:r>
              <a:rPr lang="en-GB" sz="2600" b="1" dirty="0">
                <a:solidFill>
                  <a:srgbClr val="1268B3"/>
                </a:solidFill>
              </a:rPr>
              <a:t>INFORMADUR</a:t>
            </a:r>
            <a:r>
              <a:rPr lang="en-GB" sz="2600" dirty="0"/>
              <a:t> – </a:t>
            </a:r>
            <a:r>
              <a:rPr lang="pl-PL" sz="2600" b="1" dirty="0"/>
              <a:t>Centrum informacji dla młodzieży w mieście </a:t>
            </a:r>
            <a:r>
              <a:rPr lang="en-GB" sz="2600" b="1" dirty="0"/>
              <a:t>Dubrovnik</a:t>
            </a:r>
            <a:r>
              <a:rPr lang="hr-HR" sz="2600" b="1" dirty="0"/>
              <a:t> </a:t>
            </a:r>
            <a:r>
              <a:rPr lang="pl-PL" sz="2600" dirty="0"/>
              <a:t>pod patronatem</a:t>
            </a:r>
            <a:r>
              <a:rPr lang="en-GB" sz="2600" dirty="0"/>
              <a:t> </a:t>
            </a:r>
            <a:r>
              <a:rPr lang="en-GB" sz="2600" i="1" dirty="0">
                <a:solidFill>
                  <a:srgbClr val="DA2128"/>
                </a:solidFill>
              </a:rPr>
              <a:t>Maro </a:t>
            </a:r>
            <a:r>
              <a:rPr lang="pl-PL" sz="2600" i="1" dirty="0">
                <a:solidFill>
                  <a:srgbClr val="DA2128"/>
                </a:solidFill>
              </a:rPr>
              <a:t>i</a:t>
            </a:r>
            <a:r>
              <a:rPr lang="en-GB" sz="2600" i="1" dirty="0">
                <a:solidFill>
                  <a:srgbClr val="DA2128"/>
                </a:solidFill>
              </a:rPr>
              <a:t> Baro Youth Association</a:t>
            </a:r>
            <a:r>
              <a:rPr lang="hr-HR" sz="2600" dirty="0"/>
              <a:t> – </a:t>
            </a:r>
            <a:r>
              <a:rPr lang="pl-PL" sz="2600" dirty="0"/>
              <a:t>ich celem jest </a:t>
            </a:r>
            <a:r>
              <a:rPr lang="pl-PL" sz="2600" b="1" dirty="0"/>
              <a:t>zachęcenie młodych osób do udziału </a:t>
            </a:r>
            <a:br>
              <a:rPr lang="pl-PL" sz="2600" b="1" dirty="0"/>
            </a:br>
            <a:r>
              <a:rPr lang="pl-PL" sz="2600" b="1" dirty="0"/>
              <a:t>w naszej społeczności</a:t>
            </a:r>
            <a:r>
              <a:rPr lang="hr-HR" sz="2600" b="1" dirty="0"/>
              <a:t>.    </a:t>
            </a:r>
            <a:r>
              <a:rPr lang="hr-HR" sz="2600" i="1" dirty="0">
                <a:hlinkClick r:id="rId2"/>
              </a:rPr>
              <a:t>http://informadur.com/novosti/</a:t>
            </a:r>
            <a:r>
              <a:rPr lang="hr-HR" sz="2600" i="1" dirty="0"/>
              <a:t>   </a:t>
            </a:r>
            <a:endParaRPr lang="hr-HR" sz="2600" b="1" dirty="0"/>
          </a:p>
          <a:p>
            <a:pPr marL="0" indent="0">
              <a:buNone/>
            </a:pPr>
            <a:r>
              <a:rPr lang="en-GB" sz="2600" b="1" dirty="0">
                <a:solidFill>
                  <a:srgbClr val="1268B3"/>
                </a:solidFill>
              </a:rPr>
              <a:t>CKM Dubrovnik </a:t>
            </a:r>
            <a:r>
              <a:rPr lang="en-GB" sz="2600" b="1" dirty="0"/>
              <a:t>– </a:t>
            </a:r>
            <a:r>
              <a:rPr lang="pl-PL" sz="2600" b="1" dirty="0"/>
              <a:t>Centrum Młodych Karier w</a:t>
            </a:r>
            <a:r>
              <a:rPr lang="en-GB" sz="2600" b="1" dirty="0"/>
              <a:t> Dubrovnik</a:t>
            </a:r>
            <a:r>
              <a:rPr lang="hr-HR" sz="2600" b="1" dirty="0"/>
              <a:t>: </a:t>
            </a:r>
            <a:r>
              <a:rPr lang="pl-PL" sz="2600" dirty="0"/>
              <a:t>ten</a:t>
            </a:r>
            <a:r>
              <a:rPr lang="en-GB" sz="2600" dirty="0"/>
              <a:t> NGO </a:t>
            </a:r>
            <a:r>
              <a:rPr lang="pl-PL" sz="2600" dirty="0"/>
              <a:t>który powstał w 2015, skupia się na pomocy młodzieży oraz ich udziale w polityce</a:t>
            </a:r>
            <a:r>
              <a:rPr lang="hr-HR" sz="2600" dirty="0"/>
              <a:t>; </a:t>
            </a:r>
            <a:r>
              <a:rPr lang="en-GB" sz="2600" i="1" dirty="0">
                <a:hlinkClick r:id="rId3"/>
              </a:rPr>
              <a:t>http://ckmdubrovnik.hr/</a:t>
            </a:r>
            <a:r>
              <a:rPr lang="hr-HR" sz="2600" i="1" dirty="0"/>
              <a:t>  </a:t>
            </a:r>
            <a:endParaRPr lang="hr-HR" sz="2600" dirty="0"/>
          </a:p>
          <a:p>
            <a:pPr marL="0" indent="0">
              <a:buNone/>
            </a:pPr>
            <a:r>
              <a:rPr lang="hr-HR" sz="2600" i="1" dirty="0"/>
              <a:t>.</a:t>
            </a:r>
          </a:p>
          <a:p>
            <a:pPr marL="0" indent="0" algn="just">
              <a:buNone/>
            </a:pPr>
            <a:endParaRPr lang="en-GB" sz="2600" dirty="0"/>
          </a:p>
          <a:p>
            <a:pPr marL="0" indent="0">
              <a:buNone/>
            </a:pPr>
            <a:endParaRPr lang="en-GB" sz="2600" dirty="0"/>
          </a:p>
          <a:p>
            <a:endParaRPr lang="en-GB" sz="2600" dirty="0"/>
          </a:p>
        </p:txBody>
      </p:sp>
    </p:spTree>
    <p:extLst>
      <p:ext uri="{BB962C8B-B14F-4D97-AF65-F5344CB8AC3E}">
        <p14:creationId xmlns:p14="http://schemas.microsoft.com/office/powerpoint/2010/main" val="17508604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1375402">
            <a:off x="6825268" y="702846"/>
            <a:ext cx="6308160" cy="762621"/>
          </a:xfrm>
        </p:spPr>
        <p:txBody>
          <a:bodyPr>
            <a:normAutofit fontScale="85000" lnSpcReduction="20000"/>
          </a:bodyPr>
          <a:lstStyle/>
          <a:p>
            <a:r>
              <a:rPr lang="pl-PL" dirty="0"/>
              <a:t>Stowarzyszenie</a:t>
            </a:r>
            <a:r>
              <a:rPr lang="hr-HR" dirty="0"/>
              <a:t> </a:t>
            </a:r>
            <a:r>
              <a:rPr lang="pl-PL" dirty="0"/>
              <a:t>Młodzieży</a:t>
            </a:r>
            <a:r>
              <a:rPr lang="hr-HR" dirty="0"/>
              <a:t> </a:t>
            </a:r>
            <a:br>
              <a:rPr lang="hr-HR" dirty="0"/>
            </a:br>
            <a:r>
              <a:rPr lang="hr-HR" dirty="0"/>
              <a:t>w Dubrovnik</a:t>
            </a:r>
            <a:endParaRPr lang="en-GB" dirty="0"/>
          </a:p>
          <a:p>
            <a:endParaRPr lang="en-GB" dirty="0"/>
          </a:p>
        </p:txBody>
      </p:sp>
      <p:sp>
        <p:nvSpPr>
          <p:cNvPr id="3" name="Text Placeholder 2"/>
          <p:cNvSpPr>
            <a:spLocks noGrp="1"/>
          </p:cNvSpPr>
          <p:nvPr>
            <p:ph type="body" sz="quarter" idx="20"/>
          </p:nvPr>
        </p:nvSpPr>
        <p:spPr>
          <a:xfrm>
            <a:off x="358588" y="1738814"/>
            <a:ext cx="11474824" cy="4832467"/>
          </a:xfrm>
        </p:spPr>
        <p:txBody>
          <a:bodyPr/>
          <a:lstStyle/>
          <a:p>
            <a:pPr marL="0" indent="0">
              <a:buNone/>
            </a:pPr>
            <a:r>
              <a:rPr lang="hr-HR" sz="2600" b="1" dirty="0">
                <a:solidFill>
                  <a:srgbClr val="1268B3"/>
                </a:solidFill>
              </a:rPr>
              <a:t>DEŠA Association </a:t>
            </a:r>
            <a:r>
              <a:rPr lang="hr-HR" sz="2600" dirty="0"/>
              <a:t>– </a:t>
            </a:r>
            <a:r>
              <a:rPr lang="pl-PL" sz="2600" dirty="0"/>
              <a:t>to organizacja społeczna i humanitarna z długą historią, organizacja jest szczególnie uwrażliwiona na sytuację osób z grup ryzyka</a:t>
            </a:r>
            <a:r>
              <a:rPr lang="hr-HR" sz="2600" dirty="0"/>
              <a:t>; </a:t>
            </a:r>
            <a:br>
              <a:rPr lang="hr-HR" sz="2600" dirty="0"/>
            </a:br>
            <a:endParaRPr lang="hr-HR" sz="2600" dirty="0"/>
          </a:p>
          <a:p>
            <a:pPr marL="0" indent="0">
              <a:buNone/>
            </a:pPr>
            <a:r>
              <a:rPr lang="hr-HR" sz="2600" i="1" dirty="0">
                <a:solidFill>
                  <a:srgbClr val="DA2128"/>
                </a:solidFill>
              </a:rPr>
              <a:t>DEŠA’s Educational Centre </a:t>
            </a:r>
            <a:r>
              <a:rPr lang="hr-HR" sz="2600" dirty="0"/>
              <a:t>- </a:t>
            </a:r>
            <a:r>
              <a:rPr lang="en-GB" sz="2600" dirty="0"/>
              <a:t> </a:t>
            </a:r>
            <a:r>
              <a:rPr lang="pl-PL" sz="2600" dirty="0"/>
              <a:t>ich celem jest promowanie edukacji pośród młodych mężczyzn i kobiet, pomoc w znalezieniu pracy i rozwijanie ich potencjału, poprawienie ich sytuacji społecznej i mieszkaniowej.</a:t>
            </a:r>
            <a:r>
              <a:rPr lang="hr-HR" sz="2600" dirty="0"/>
              <a:t> </a:t>
            </a:r>
            <a:r>
              <a:rPr lang="hr-HR" sz="2600" i="1" dirty="0">
                <a:hlinkClick r:id="rId2"/>
              </a:rPr>
              <a:t>https://desa-dubrovnik.hr/o-nama/desin-obrazovni-centar/</a:t>
            </a:r>
            <a:r>
              <a:rPr lang="hr-HR" sz="2600" i="1" dirty="0"/>
              <a:t> </a:t>
            </a:r>
          </a:p>
          <a:p>
            <a:pPr marL="0" indent="0">
              <a:buNone/>
            </a:pPr>
            <a:r>
              <a:rPr lang="en-GB" sz="2600" b="1" dirty="0">
                <a:solidFill>
                  <a:srgbClr val="1268B3"/>
                </a:solidFill>
              </a:rPr>
              <a:t>Civil Society Development Association – </a:t>
            </a:r>
            <a:r>
              <a:rPr lang="hr-HR" sz="2600" b="1" dirty="0">
                <a:solidFill>
                  <a:srgbClr val="1268B3"/>
                </a:solidFill>
              </a:rPr>
              <a:t>BONSAI</a:t>
            </a:r>
            <a:r>
              <a:rPr lang="hr-HR" sz="2600" dirty="0">
                <a:solidFill>
                  <a:srgbClr val="1268B3"/>
                </a:solidFill>
              </a:rPr>
              <a:t>:</a:t>
            </a:r>
            <a:r>
              <a:rPr lang="hr-HR" sz="2600" b="1" dirty="0">
                <a:solidFill>
                  <a:srgbClr val="1268B3"/>
                </a:solidFill>
              </a:rPr>
              <a:t> </a:t>
            </a:r>
            <a:r>
              <a:rPr lang="pl-PL" sz="2600" dirty="0"/>
              <a:t>starają się promować aktywny udział w życiu społecznym poprzez pracę wolontariatu, edukację, rozwój kreatywności i prace społeczne.</a:t>
            </a:r>
            <a:r>
              <a:rPr lang="hr-HR" sz="2600" dirty="0"/>
              <a:t> </a:t>
            </a:r>
            <a:r>
              <a:rPr lang="hr-HR" sz="2600" i="1" dirty="0">
                <a:hlinkClick r:id="rId3"/>
              </a:rPr>
              <a:t>http://www.udrugabonsai.hr/newbonsai/</a:t>
            </a:r>
            <a:r>
              <a:rPr lang="hr-HR" sz="2600" i="1" dirty="0"/>
              <a:t> .</a:t>
            </a:r>
          </a:p>
          <a:p>
            <a:pPr marL="0" indent="0" algn="just">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14384533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Instytucje Wsparcia w Polsce</a:t>
            </a:r>
            <a:endParaRPr lang="en-GB" dirty="0"/>
          </a:p>
        </p:txBody>
      </p:sp>
      <p:sp>
        <p:nvSpPr>
          <p:cNvPr id="3" name="Text Placeholder 2"/>
          <p:cNvSpPr>
            <a:spLocks noGrp="1"/>
          </p:cNvSpPr>
          <p:nvPr>
            <p:ph type="body" sz="quarter" idx="20"/>
          </p:nvPr>
        </p:nvSpPr>
        <p:spPr>
          <a:xfrm>
            <a:off x="375007" y="1835307"/>
            <a:ext cx="11297040" cy="4443413"/>
          </a:xfrm>
        </p:spPr>
        <p:txBody>
          <a:bodyPr/>
          <a:lstStyle/>
          <a:p>
            <a:r>
              <a:rPr lang="pl-PL" b="1" dirty="0">
                <a:solidFill>
                  <a:srgbClr val="1268B3"/>
                </a:solidFill>
              </a:rPr>
              <a:t>Polska Agencja Rozwoju Przedsiębiorczości </a:t>
            </a:r>
            <a:r>
              <a:rPr lang="en-GB" b="1" dirty="0"/>
              <a:t>(PARP)</a:t>
            </a:r>
            <a:r>
              <a:rPr lang="hr-HR" b="1" dirty="0"/>
              <a:t> – </a:t>
            </a:r>
            <a:r>
              <a:rPr lang="pl-PL" dirty="0"/>
              <a:t>bierze udział we wprowadzaniu krajowych i międzynarodowych programów finansowanych przez fundusz strukturalny Unii Europejskiej, budżet państwowy, jest też częścią wieloletnich programów Komisji Europejskiej.</a:t>
            </a:r>
            <a:endParaRPr lang="hr-HR" dirty="0"/>
          </a:p>
          <a:p>
            <a:r>
              <a:rPr lang="en-GB" b="1" dirty="0">
                <a:solidFill>
                  <a:srgbClr val="1268B3"/>
                </a:solidFill>
              </a:rPr>
              <a:t>PARP</a:t>
            </a:r>
            <a:r>
              <a:rPr lang="en-GB" dirty="0">
                <a:solidFill>
                  <a:srgbClr val="1268B3"/>
                </a:solidFill>
              </a:rPr>
              <a:t> </a:t>
            </a:r>
            <a:r>
              <a:rPr lang="pl-PL" dirty="0"/>
              <a:t>oferuje szkolenia i inne usługi, które pomagają przedsiębiorcom odpowiedzieć na pytanie</a:t>
            </a:r>
            <a:r>
              <a:rPr lang="en-GB" dirty="0"/>
              <a:t>: </a:t>
            </a:r>
            <a:r>
              <a:rPr lang="pl-PL" b="1" i="1" dirty="0"/>
              <a:t>Jak będzie wyglądała twoja firma w przeciągu kilku lat</a:t>
            </a:r>
            <a:r>
              <a:rPr lang="en-GB" b="1" i="1" dirty="0"/>
              <a:t>?</a:t>
            </a:r>
            <a:r>
              <a:rPr lang="en-GB" dirty="0"/>
              <a:t> </a:t>
            </a:r>
            <a:r>
              <a:rPr lang="pl-PL" b="1" i="1" dirty="0"/>
              <a:t>Co będzie wytwarzała</a:t>
            </a:r>
            <a:r>
              <a:rPr lang="en-GB" b="1" i="1" dirty="0"/>
              <a:t>? </a:t>
            </a:r>
            <a:r>
              <a:rPr lang="pl-PL" b="1" i="1" dirty="0"/>
              <a:t>Komu będzie to sprzedawać</a:t>
            </a:r>
            <a:r>
              <a:rPr lang="en-GB" b="1" i="1" dirty="0"/>
              <a:t>? </a:t>
            </a:r>
            <a:r>
              <a:rPr lang="pl-PL" b="1" i="1" dirty="0"/>
              <a:t>Jakich umiejętności  i zasobów potrzeba by to osiągnąć</a:t>
            </a:r>
            <a:r>
              <a:rPr lang="en-GB" b="1" i="1" dirty="0"/>
              <a:t>?</a:t>
            </a:r>
            <a:endParaRPr lang="hr-HR" sz="1400" b="1" i="1" dirty="0"/>
          </a:p>
          <a:p>
            <a:pPr lvl="1"/>
            <a:endParaRPr lang="hr-HR" sz="1600" i="1" dirty="0">
              <a:hlinkClick r:id="rId2"/>
            </a:endParaRPr>
          </a:p>
          <a:p>
            <a:pPr lvl="1"/>
            <a:r>
              <a:rPr lang="en-GB" sz="1600" i="1" dirty="0">
                <a:hlinkClick r:id="rId2"/>
              </a:rPr>
              <a:t>https://en.parp.gov.pl/</a:t>
            </a:r>
            <a:r>
              <a:rPr lang="hr-HR" sz="1600" i="1" dirty="0"/>
              <a:t> </a:t>
            </a:r>
            <a:r>
              <a:rPr lang="en-GB" sz="1600" i="1" dirty="0"/>
              <a:t> </a:t>
            </a:r>
            <a:r>
              <a:rPr lang="hr-HR" sz="1600" i="1" dirty="0"/>
              <a:t> </a:t>
            </a:r>
          </a:p>
          <a:p>
            <a:pPr lvl="1"/>
            <a:r>
              <a:rPr lang="en-GB" sz="1600" i="1" dirty="0">
                <a:hlinkClick r:id="rId3"/>
              </a:rPr>
              <a:t>https://www.parp.gov.pl/start-biznesu#na-start</a:t>
            </a:r>
            <a:r>
              <a:rPr lang="hr-HR" sz="1600" i="1" dirty="0"/>
              <a:t> </a:t>
            </a:r>
            <a:r>
              <a:rPr lang="en-GB" sz="1600" i="1" dirty="0"/>
              <a:t> </a:t>
            </a:r>
            <a:endParaRPr lang="hr-HR" sz="1600" i="1" dirty="0"/>
          </a:p>
          <a:p>
            <a:pPr lvl="1"/>
            <a:r>
              <a:rPr lang="en-GB" sz="1600" i="1" dirty="0">
                <a:hlinkClick r:id="rId4"/>
              </a:rPr>
              <a:t>https://www.biznes-firma.pl/dotacje-i-dofinansowania</a:t>
            </a:r>
            <a:endParaRPr lang="hr-HR" sz="1600" i="1" dirty="0"/>
          </a:p>
          <a:p>
            <a:pPr lvl="1"/>
            <a:r>
              <a:rPr lang="en-GB" sz="1600" i="1" dirty="0">
                <a:hlinkClick r:id="rId5"/>
              </a:rPr>
              <a:t>http://www.funduszeeuropejskie.gov.pl/strony/o-funduszach/sprawdz-oferte-dla-osob-mlodych/</a:t>
            </a:r>
            <a:endParaRPr lang="hr-HR" sz="1600" i="1" dirty="0"/>
          </a:p>
          <a:p>
            <a:pPr lvl="1"/>
            <a:r>
              <a:rPr lang="hr-HR" sz="1600" b="1" i="1" dirty="0"/>
              <a:t>Youtube</a:t>
            </a:r>
            <a:r>
              <a:rPr lang="hr-HR" sz="1600" i="1" dirty="0"/>
              <a:t>: </a:t>
            </a:r>
            <a:r>
              <a:rPr lang="hr-HR" sz="1600" i="1" dirty="0">
                <a:hlinkClick r:id="rId6"/>
              </a:rPr>
              <a:t>https://youtu.be/dOTBlein6KA</a:t>
            </a:r>
            <a:r>
              <a:rPr lang="hr-HR" sz="1600" i="1" dirty="0"/>
              <a:t> </a:t>
            </a:r>
          </a:p>
        </p:txBody>
      </p:sp>
      <p:grpSp>
        <p:nvGrpSpPr>
          <p:cNvPr id="4" name="Google Shape;664;p39"/>
          <p:cNvGrpSpPr/>
          <p:nvPr/>
        </p:nvGrpSpPr>
        <p:grpSpPr>
          <a:xfrm>
            <a:off x="5913362" y="4309254"/>
            <a:ext cx="623733" cy="547973"/>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41596393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Instytucje Wsparcia w Irlandii</a:t>
            </a:r>
            <a:endParaRPr lang="en-GB" dirty="0"/>
          </a:p>
        </p:txBody>
      </p:sp>
      <p:sp>
        <p:nvSpPr>
          <p:cNvPr id="3" name="Text Placeholder 2"/>
          <p:cNvSpPr>
            <a:spLocks noGrp="1"/>
          </p:cNvSpPr>
          <p:nvPr>
            <p:ph type="body" sz="quarter" idx="20"/>
          </p:nvPr>
        </p:nvSpPr>
        <p:spPr>
          <a:xfrm>
            <a:off x="375008" y="1666423"/>
            <a:ext cx="6906942" cy="4727402"/>
          </a:xfrm>
        </p:spPr>
        <p:txBody>
          <a:bodyPr/>
          <a:lstStyle/>
          <a:p>
            <a:pPr>
              <a:buFont typeface="Wingdings" panose="05000000000000000000" pitchFamily="2" charset="2"/>
              <a:buChar char="§"/>
            </a:pPr>
            <a:r>
              <a:rPr lang="en-GB" sz="2200" b="1" dirty="0">
                <a:solidFill>
                  <a:srgbClr val="1268B3"/>
                </a:solidFill>
              </a:rPr>
              <a:t>Ireland’s Best Young Entrepreneur Competition</a:t>
            </a:r>
            <a:r>
              <a:rPr lang="hr-HR" sz="2200" b="1" dirty="0">
                <a:solidFill>
                  <a:srgbClr val="1268B3"/>
                </a:solidFill>
              </a:rPr>
              <a:t> – IBYE – </a:t>
            </a:r>
            <a:r>
              <a:rPr lang="pl-PL" sz="2200" dirty="0"/>
              <a:t>program ten prowadzony jest w lokalnych ośrodkach przedsiębiorczości</a:t>
            </a:r>
            <a:r>
              <a:rPr lang="en-GB" sz="2200" dirty="0"/>
              <a:t> (LEOs) </a:t>
            </a:r>
            <a:r>
              <a:rPr lang="pl-PL" sz="2200" dirty="0"/>
              <a:t>przy wsparciu Departamentu Przedsiębiorczości oraz  programu </a:t>
            </a:r>
            <a:r>
              <a:rPr lang="en-GB" sz="2200" dirty="0"/>
              <a:t>Enterprise Ireland. </a:t>
            </a:r>
            <a:r>
              <a:rPr lang="pl-PL" sz="2200" dirty="0"/>
              <a:t>W konkursie mogą brać udział osoby między </a:t>
            </a:r>
            <a:r>
              <a:rPr lang="en-GB" sz="2200" dirty="0"/>
              <a:t>18</a:t>
            </a:r>
            <a:r>
              <a:rPr lang="hr-HR" sz="2200" dirty="0"/>
              <a:t>-</a:t>
            </a:r>
            <a:r>
              <a:rPr lang="en-GB" sz="2200" dirty="0"/>
              <a:t>35 </a:t>
            </a:r>
            <a:r>
              <a:rPr lang="pl-PL" sz="2200" dirty="0"/>
              <a:t>rokiem życia, które mają oryginalny pomysł na biznes</a:t>
            </a:r>
            <a:r>
              <a:rPr lang="en-GB" sz="2200" dirty="0"/>
              <a:t>, </a:t>
            </a:r>
            <a:r>
              <a:rPr lang="pl-PL" sz="2200" dirty="0"/>
              <a:t>prowadzą start-up lub mają już biznes</a:t>
            </a:r>
            <a:r>
              <a:rPr lang="hr-HR" sz="2200" dirty="0"/>
              <a:t>; </a:t>
            </a:r>
            <a:r>
              <a:rPr lang="pl-PL" sz="2200" dirty="0"/>
              <a:t>jest to konkurs na skalę kraju, dzielący się na 3 kategorie</a:t>
            </a:r>
            <a:r>
              <a:rPr lang="en-GB" sz="2200" dirty="0"/>
              <a:t>: </a:t>
            </a:r>
            <a:r>
              <a:rPr lang="pl-PL" sz="2200" b="1" dirty="0">
                <a:solidFill>
                  <a:srgbClr val="FDB614"/>
                </a:solidFill>
              </a:rPr>
              <a:t>Najlepszy Pomysł Na Biznes</a:t>
            </a:r>
            <a:r>
              <a:rPr lang="en-GB" sz="2200" dirty="0"/>
              <a:t>, </a:t>
            </a:r>
            <a:r>
              <a:rPr lang="pl-PL" sz="2200" b="1" dirty="0">
                <a:solidFill>
                  <a:srgbClr val="FDB614"/>
                </a:solidFill>
              </a:rPr>
              <a:t>Najlepszy Biznes Start-up </a:t>
            </a:r>
            <a:r>
              <a:rPr lang="pl-PL" sz="2200" dirty="0"/>
              <a:t>oraz </a:t>
            </a:r>
            <a:r>
              <a:rPr lang="pl-PL" sz="2200" b="1" dirty="0">
                <a:solidFill>
                  <a:srgbClr val="FDB614"/>
                </a:solidFill>
              </a:rPr>
              <a:t>Najlepszy Biznes Działający od Dawna</a:t>
            </a:r>
            <a:r>
              <a:rPr lang="en-GB" sz="2200" dirty="0"/>
              <a:t>. </a:t>
            </a:r>
            <a:r>
              <a:rPr lang="pl-PL" sz="2200" dirty="0"/>
              <a:t>Maksymalnie 450 przedsiębiorców zostanie też w późniejszym terminie zaproszonych do udziału w nieodpłatnym obozie szkoleniowym dla przedsiębiorców, który pomoże im w rozwoju ich firm i opracowaniu nowych przedsięwzięć</a:t>
            </a:r>
            <a:r>
              <a:rPr lang="en-GB" sz="2200" dirty="0"/>
              <a:t>.</a:t>
            </a:r>
            <a:r>
              <a:rPr lang="hr-HR" sz="2200" dirty="0"/>
              <a:t>  </a:t>
            </a:r>
            <a:r>
              <a:rPr lang="hr-HR" sz="1700" i="1" dirty="0">
                <a:hlinkClick r:id="rId2"/>
              </a:rPr>
              <a:t>https://www.ibye.ie/</a:t>
            </a:r>
            <a:r>
              <a:rPr lang="hr-HR" sz="1700" i="1" dirty="0"/>
              <a:t> </a:t>
            </a:r>
            <a:endParaRPr lang="en-GB" sz="1700" i="1" dirty="0"/>
          </a:p>
          <a:p>
            <a:endParaRPr lang="hr-HR" sz="1600" i="1" dirty="0"/>
          </a:p>
        </p:txBody>
      </p:sp>
      <p:grpSp>
        <p:nvGrpSpPr>
          <p:cNvPr id="4" name="Google Shape;664;p39"/>
          <p:cNvGrpSpPr/>
          <p:nvPr/>
        </p:nvGrpSpPr>
        <p:grpSpPr>
          <a:xfrm>
            <a:off x="969343" y="5950869"/>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1" name="Group 15">
            <a:extLst>
              <a:ext uri="{FF2B5EF4-FFF2-40B4-BE49-F238E27FC236}">
                <a16:creationId xmlns:a16="http://schemas.microsoft.com/office/drawing/2014/main" id="{0F827C9F-9C21-4403-9C35-5534732C845E}"/>
              </a:ext>
            </a:extLst>
          </p:cNvPr>
          <p:cNvGrpSpPr/>
          <p:nvPr/>
        </p:nvGrpSpPr>
        <p:grpSpPr>
          <a:xfrm>
            <a:off x="7455069" y="2421033"/>
            <a:ext cx="4736931" cy="3514891"/>
            <a:chOff x="6490038" y="2427551"/>
            <a:chExt cx="4736931" cy="3514891"/>
          </a:xfrm>
        </p:grpSpPr>
        <p:pic>
          <p:nvPicPr>
            <p:cNvPr id="12" name="Picture 14" descr="A screenshot of a person&#10;&#10;Description automatically generated">
              <a:extLst>
                <a:ext uri="{FF2B5EF4-FFF2-40B4-BE49-F238E27FC236}">
                  <a16:creationId xmlns:a16="http://schemas.microsoft.com/office/drawing/2014/main" id="{49E54C6B-C4C0-4F7B-AF84-D7F01A7D83DE}"/>
                </a:ext>
              </a:extLst>
            </p:cNvPr>
            <p:cNvPicPr>
              <a:picLocks noChangeAspect="1"/>
            </p:cNvPicPr>
            <p:nvPr/>
          </p:nvPicPr>
          <p:blipFill rotWithShape="1">
            <a:blip r:embed="rId3"/>
            <a:srcRect r="5669"/>
            <a:stretch/>
          </p:blipFill>
          <p:spPr>
            <a:xfrm>
              <a:off x="7343775" y="2707136"/>
              <a:ext cx="3883194" cy="2639892"/>
            </a:xfrm>
            <a:prstGeom prst="rect">
              <a:avLst/>
            </a:prstGeom>
          </p:spPr>
        </p:pic>
        <p:pic>
          <p:nvPicPr>
            <p:cNvPr id="13" name="Picture 12">
              <a:extLst>
                <a:ext uri="{FF2B5EF4-FFF2-40B4-BE49-F238E27FC236}">
                  <a16:creationId xmlns:a16="http://schemas.microsoft.com/office/drawing/2014/main" id="{729E4F68-0E52-4F9F-85D5-1DAC89E177CC}"/>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23237" b="5574"/>
            <a:stretch/>
          </p:blipFill>
          <p:spPr>
            <a:xfrm>
              <a:off x="6490038" y="2427551"/>
              <a:ext cx="4736931" cy="3514891"/>
            </a:xfrm>
            <a:prstGeom prst="rect">
              <a:avLst/>
            </a:prstGeom>
          </p:spPr>
        </p:pic>
      </p:grpSp>
    </p:spTree>
    <p:extLst>
      <p:ext uri="{BB962C8B-B14F-4D97-AF65-F5344CB8AC3E}">
        <p14:creationId xmlns:p14="http://schemas.microsoft.com/office/powerpoint/2010/main" val="27794514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394577" y="785543"/>
            <a:ext cx="5887228" cy="716025"/>
          </a:xfrm>
        </p:spPr>
        <p:txBody>
          <a:bodyPr>
            <a:normAutofit/>
          </a:bodyPr>
          <a:lstStyle/>
          <a:p>
            <a:r>
              <a:rPr lang="hr-HR" dirty="0"/>
              <a:t>Instytucje Wsparcia w Irlandii</a:t>
            </a:r>
            <a:endParaRPr lang="en-GB" dirty="0"/>
          </a:p>
        </p:txBody>
      </p:sp>
      <p:sp>
        <p:nvSpPr>
          <p:cNvPr id="3" name="Text Placeholder 2"/>
          <p:cNvSpPr>
            <a:spLocks noGrp="1"/>
          </p:cNvSpPr>
          <p:nvPr>
            <p:ph type="body" sz="quarter" idx="20"/>
          </p:nvPr>
        </p:nvSpPr>
        <p:spPr>
          <a:xfrm>
            <a:off x="375007" y="1666423"/>
            <a:ext cx="6873691" cy="4727402"/>
          </a:xfrm>
        </p:spPr>
        <p:txBody>
          <a:bodyPr/>
          <a:lstStyle/>
          <a:p>
            <a:pPr marL="0" indent="0">
              <a:buNone/>
              <a:tabLst>
                <a:tab pos="4305300" algn="l"/>
              </a:tabLst>
            </a:pPr>
            <a:r>
              <a:rPr lang="pl-PL" sz="2200" b="1" dirty="0">
                <a:solidFill>
                  <a:srgbClr val="1268B3"/>
                </a:solidFill>
              </a:rPr>
              <a:t>Nagrody dla Przedsiębiorczych Studentów </a:t>
            </a:r>
            <a:r>
              <a:rPr lang="hr-HR" sz="2200" b="1" i="1" dirty="0">
                <a:solidFill>
                  <a:srgbClr val="1268B3"/>
                </a:solidFill>
              </a:rPr>
              <a:t>– </a:t>
            </a:r>
            <a:r>
              <a:rPr lang="pl-PL" sz="2200" dirty="0"/>
              <a:t>jest to inicjatywa </a:t>
            </a:r>
            <a:r>
              <a:rPr lang="en-GB" sz="2200" dirty="0"/>
              <a:t>Enterprise Ireland </a:t>
            </a:r>
            <a:r>
              <a:rPr lang="pl-PL" sz="2200" dirty="0"/>
              <a:t>mająca na celu znalezienie pomysłów, które mają potencjał komercyjny</a:t>
            </a:r>
            <a:r>
              <a:rPr lang="en-GB" sz="2200" dirty="0"/>
              <a:t>. </a:t>
            </a:r>
            <a:r>
              <a:rPr lang="pl-PL" sz="2200" dirty="0"/>
              <a:t>Mogą w niej uczestniczyć studenci z każdego kierunku i na każdym poziomie</a:t>
            </a:r>
            <a:r>
              <a:rPr lang="en-GB" sz="2200" dirty="0"/>
              <a:t>. </a:t>
            </a:r>
            <a:r>
              <a:rPr lang="pl-PL" sz="2200" dirty="0"/>
              <a:t>Nagrodą za pierwsze miejsce jest gotówka 10,000 Euro plus pomoc specjalistów i wsparcie w rozwijaniu twojego pomysłu biznesowego warte 30,000 Euro, jest też wiele innych nagród.  </a:t>
            </a:r>
          </a:p>
          <a:p>
            <a:pPr marL="0" indent="0">
              <a:buNone/>
              <a:tabLst>
                <a:tab pos="4305300" algn="l"/>
              </a:tabLst>
            </a:pPr>
            <a:endParaRPr lang="hr-HR" sz="1800" i="1" dirty="0">
              <a:hlinkClick r:id="rId2"/>
            </a:endParaRPr>
          </a:p>
          <a:p>
            <a:pPr marL="0" indent="0">
              <a:buNone/>
              <a:tabLst>
                <a:tab pos="4305300" algn="l"/>
              </a:tabLst>
            </a:pPr>
            <a:r>
              <a:rPr lang="hr-HR" sz="1800" i="1" dirty="0">
                <a:hlinkClick r:id="rId2"/>
              </a:rPr>
              <a:t>https://studententrepreneurawards.com/</a:t>
            </a:r>
            <a:r>
              <a:rPr lang="hr-HR" sz="1800" i="1" dirty="0"/>
              <a:t> </a:t>
            </a:r>
            <a:br>
              <a:rPr lang="hr-HR" sz="1800" i="1" dirty="0"/>
            </a:br>
            <a:r>
              <a:rPr lang="hr-HR" sz="1800" i="1" dirty="0">
                <a:hlinkClick r:id="rId3"/>
              </a:rPr>
              <a:t>https://spunout.ie/employment/article/what-does-enterprise-ireland-do-for-young-entrepreneurs</a:t>
            </a:r>
            <a:r>
              <a:rPr lang="hr-HR" sz="1800" i="1" dirty="0"/>
              <a:t> </a:t>
            </a:r>
            <a:endParaRPr lang="en-GB" sz="1800" i="1" dirty="0"/>
          </a:p>
          <a:p>
            <a:endParaRPr lang="hr-HR" sz="1600" i="1" dirty="0"/>
          </a:p>
        </p:txBody>
      </p:sp>
      <p:grpSp>
        <p:nvGrpSpPr>
          <p:cNvPr id="4" name="Google Shape;664;p39"/>
          <p:cNvGrpSpPr/>
          <p:nvPr/>
        </p:nvGrpSpPr>
        <p:grpSpPr>
          <a:xfrm>
            <a:off x="4527191" y="4354825"/>
            <a:ext cx="311741" cy="301424"/>
            <a:chOff x="5941025" y="3634400"/>
            <a:chExt cx="467650" cy="467650"/>
          </a:xfrm>
        </p:grpSpPr>
        <p:sp>
          <p:nvSpPr>
            <p:cNvPr id="5"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16" name="Obraz 15">
            <a:extLst>
              <a:ext uri="{FF2B5EF4-FFF2-40B4-BE49-F238E27FC236}">
                <a16:creationId xmlns:a16="http://schemas.microsoft.com/office/drawing/2014/main" id="{A7E5CAFD-46BC-49E3-912E-AE6BFC30A865}"/>
              </a:ext>
            </a:extLst>
          </p:cNvPr>
          <p:cNvPicPr>
            <a:picLocks noChangeAspect="1"/>
          </p:cNvPicPr>
          <p:nvPr/>
        </p:nvPicPr>
        <p:blipFill>
          <a:blip r:embed="rId4"/>
          <a:stretch>
            <a:fillRect/>
          </a:stretch>
        </p:blipFill>
        <p:spPr>
          <a:xfrm>
            <a:off x="7454997" y="1936158"/>
            <a:ext cx="4737003" cy="3517697"/>
          </a:xfrm>
          <a:prstGeom prst="rect">
            <a:avLst/>
          </a:prstGeom>
        </p:spPr>
      </p:pic>
      <p:pic>
        <p:nvPicPr>
          <p:cNvPr id="18" name="Picture 15" descr="A screenshot of a person&#10;&#10;Description automatically generated">
            <a:extLst>
              <a:ext uri="{FF2B5EF4-FFF2-40B4-BE49-F238E27FC236}">
                <a16:creationId xmlns:a16="http://schemas.microsoft.com/office/drawing/2014/main" id="{7D80F779-DE34-4325-A718-A9E58CCB0C2B}"/>
              </a:ext>
            </a:extLst>
          </p:cNvPr>
          <p:cNvPicPr>
            <a:picLocks noChangeAspect="1"/>
          </p:cNvPicPr>
          <p:nvPr/>
        </p:nvPicPr>
        <p:blipFill rotWithShape="1">
          <a:blip r:embed="rId5"/>
          <a:srcRect l="11385" t="888" r="11122" b="-888"/>
          <a:stretch/>
        </p:blipFill>
        <p:spPr>
          <a:xfrm>
            <a:off x="8257049" y="2250745"/>
            <a:ext cx="4001452" cy="2589774"/>
          </a:xfrm>
          <a:prstGeom prst="rect">
            <a:avLst/>
          </a:prstGeom>
        </p:spPr>
      </p:pic>
    </p:spTree>
    <p:extLst>
      <p:ext uri="{BB962C8B-B14F-4D97-AF65-F5344CB8AC3E}">
        <p14:creationId xmlns:p14="http://schemas.microsoft.com/office/powerpoint/2010/main" val="26489108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rot="285998">
            <a:off x="203210" y="792626"/>
            <a:ext cx="6057695" cy="716025"/>
          </a:xfrm>
        </p:spPr>
        <p:txBody>
          <a:bodyPr>
            <a:normAutofit fontScale="77500" lnSpcReduction="20000"/>
          </a:bodyPr>
          <a:lstStyle/>
          <a:p>
            <a:r>
              <a:rPr lang="hr-HR" dirty="0"/>
              <a:t>Instytucje Wsparcia we </a:t>
            </a:r>
            <a:br>
              <a:rPr lang="hr-HR" dirty="0"/>
            </a:br>
            <a:r>
              <a:rPr lang="hr-HR" dirty="0"/>
              <a:t>Wielkiej Brytanii – Irlandii płn.</a:t>
            </a:r>
            <a:endParaRPr lang="en-GB" dirty="0"/>
          </a:p>
        </p:txBody>
      </p:sp>
      <p:sp>
        <p:nvSpPr>
          <p:cNvPr id="3" name="Text Placeholder 2"/>
          <p:cNvSpPr>
            <a:spLocks noGrp="1"/>
          </p:cNvSpPr>
          <p:nvPr>
            <p:ph type="body" sz="quarter" idx="20"/>
          </p:nvPr>
        </p:nvSpPr>
        <p:spPr>
          <a:xfrm>
            <a:off x="658268" y="1764395"/>
            <a:ext cx="8299751" cy="4169140"/>
          </a:xfrm>
        </p:spPr>
        <p:txBody>
          <a:bodyPr/>
          <a:lstStyle/>
          <a:p>
            <a:pPr>
              <a:buFont typeface="Wingdings" panose="05000000000000000000" pitchFamily="2" charset="2"/>
              <a:buChar char="§"/>
            </a:pPr>
            <a:r>
              <a:rPr lang="en-GB" sz="2300" b="1" dirty="0">
                <a:solidFill>
                  <a:srgbClr val="1268B3"/>
                </a:solidFill>
              </a:rPr>
              <a:t>Enterprise NI</a:t>
            </a:r>
            <a:r>
              <a:rPr lang="hr-HR" sz="2300" b="1" dirty="0">
                <a:solidFill>
                  <a:srgbClr val="1268B3"/>
                </a:solidFill>
              </a:rPr>
              <a:t> </a:t>
            </a:r>
            <a:r>
              <a:rPr lang="hr-HR" sz="2300" b="1" dirty="0"/>
              <a:t>– </a:t>
            </a:r>
            <a:r>
              <a:rPr lang="pl-PL" sz="2300" dirty="0"/>
              <a:t>Za pomocą lokalnych Agencji Przedsiębiorczości prowadzą program </a:t>
            </a:r>
            <a:r>
              <a:rPr lang="en-GB" sz="2300" b="1" dirty="0"/>
              <a:t>Go For It </a:t>
            </a:r>
            <a:r>
              <a:rPr lang="pl-PL" sz="2300" dirty="0"/>
              <a:t>w imieniu lokalnych władz </a:t>
            </a:r>
            <a:r>
              <a:rPr lang="en-GB" sz="2300" dirty="0"/>
              <a:t>NI</a:t>
            </a:r>
            <a:r>
              <a:rPr lang="pl-PL" sz="2300" dirty="0"/>
              <a:t> (</a:t>
            </a:r>
            <a:r>
              <a:rPr lang="pl-PL" sz="2300" dirty="0" err="1"/>
              <a:t>Northern</a:t>
            </a:r>
            <a:r>
              <a:rPr lang="pl-PL" sz="2300" dirty="0"/>
              <a:t> </a:t>
            </a:r>
            <a:r>
              <a:rPr lang="pl-PL" sz="2300" dirty="0" err="1"/>
              <a:t>Ireland</a:t>
            </a:r>
            <a:r>
              <a:rPr lang="pl-PL" sz="2300" dirty="0"/>
              <a:t>)</a:t>
            </a:r>
            <a:endParaRPr lang="en-GB" sz="2300" b="1" dirty="0">
              <a:solidFill>
                <a:srgbClr val="DA2128"/>
              </a:solidFill>
            </a:endParaRPr>
          </a:p>
          <a:p>
            <a:pPr marL="628650" lvl="1" indent="-342900" algn="l">
              <a:buClr>
                <a:srgbClr val="FDB614"/>
              </a:buClr>
              <a:buSzPct val="60000"/>
              <a:buFont typeface="Courier New" panose="02070309020205020404" pitchFamily="49" charset="0"/>
              <a:buChar char="o"/>
              <a:tabLst>
                <a:tab pos="542925" algn="l"/>
              </a:tabLst>
            </a:pPr>
            <a:r>
              <a:rPr lang="pl-PL" sz="2300" dirty="0"/>
              <a:t>Uzyskaj darmowe wsparcie przy tworzeniu firmy start-up w lokalnej radzie, skontaktuj się w celu uzyskania wsparcia doradcy biznesowego, a także dopasowanego do ciebie wsparcia przy tworzeniu planu biznesowego.</a:t>
            </a:r>
            <a:endParaRPr lang="en-GB" sz="2300" dirty="0"/>
          </a:p>
          <a:p>
            <a:pPr>
              <a:buFont typeface="Wingdings" panose="05000000000000000000" pitchFamily="2" charset="2"/>
              <a:buChar char="§"/>
            </a:pPr>
            <a:r>
              <a:rPr lang="en-GB" sz="2300" b="1" dirty="0">
                <a:solidFill>
                  <a:srgbClr val="1268B3"/>
                </a:solidFill>
              </a:rPr>
              <a:t>Princes Trust </a:t>
            </a:r>
            <a:r>
              <a:rPr lang="hr-HR" sz="2300" b="1" dirty="0">
                <a:solidFill>
                  <a:srgbClr val="1268B3"/>
                </a:solidFill>
              </a:rPr>
              <a:t>NI </a:t>
            </a:r>
            <a:r>
              <a:rPr lang="pl-PL" sz="2300" dirty="0"/>
              <a:t>oferuje pomoc w założeniu własnego biznesu</a:t>
            </a:r>
            <a:r>
              <a:rPr lang="hr-HR" sz="2300" dirty="0"/>
              <a:t>; </a:t>
            </a:r>
            <a:r>
              <a:rPr lang="pl-PL" sz="2300" dirty="0"/>
              <a:t>osobom między 18 a 30 rokiem życia, które są bezrobotne, lub pracują na pół etatu. </a:t>
            </a:r>
            <a:endParaRPr lang="hr-HR" sz="2300" dirty="0"/>
          </a:p>
          <a:p>
            <a:pPr marL="700088">
              <a:buSzPct val="60000"/>
              <a:buFont typeface="Courier New" panose="02070309020205020404" pitchFamily="49" charset="0"/>
              <a:buChar char="o"/>
            </a:pPr>
            <a:r>
              <a:rPr lang="pl-PL" sz="2300" dirty="0"/>
              <a:t>Można od nich również otrzymać darmowe porady prawne i wiele innych form wsparcia; w niektórych okolicznościach także granty.</a:t>
            </a:r>
            <a:endParaRPr lang="en-GB" sz="2300" dirty="0"/>
          </a:p>
        </p:txBody>
      </p:sp>
      <p:sp>
        <p:nvSpPr>
          <p:cNvPr id="4" name="Rectangle 3"/>
          <p:cNvSpPr/>
          <p:nvPr/>
        </p:nvSpPr>
        <p:spPr>
          <a:xfrm>
            <a:off x="9190495" y="2315291"/>
            <a:ext cx="2789695" cy="707886"/>
          </a:xfrm>
          <a:prstGeom prst="rect">
            <a:avLst/>
          </a:prstGeom>
        </p:spPr>
        <p:txBody>
          <a:bodyPr wrap="square">
            <a:spAutoFit/>
          </a:bodyPr>
          <a:lstStyle/>
          <a:p>
            <a:r>
              <a:rPr lang="en-GB" sz="2000" i="1" dirty="0">
                <a:hlinkClick r:id="rId2"/>
              </a:rPr>
              <a:t>www.enterpriseni.com</a:t>
            </a:r>
            <a:r>
              <a:rPr lang="hr-HR" sz="2000" i="1" dirty="0"/>
              <a:t> </a:t>
            </a:r>
            <a:r>
              <a:rPr lang="en-GB" sz="2000" i="1" dirty="0"/>
              <a:t> </a:t>
            </a:r>
          </a:p>
          <a:p>
            <a:r>
              <a:rPr lang="en-GB" sz="2000" i="1" dirty="0">
                <a:hlinkClick r:id="rId3"/>
              </a:rPr>
              <a:t>www.goforitni.com</a:t>
            </a:r>
            <a:r>
              <a:rPr lang="hr-HR" sz="2000" i="1" dirty="0"/>
              <a:t> </a:t>
            </a:r>
            <a:r>
              <a:rPr lang="en-GB" sz="2000" i="1" dirty="0"/>
              <a:t> </a:t>
            </a:r>
            <a:r>
              <a:rPr lang="hr-HR" sz="2000" i="1" dirty="0"/>
              <a:t> </a:t>
            </a:r>
            <a:endParaRPr lang="en-GB" sz="2000" i="1" dirty="0"/>
          </a:p>
        </p:txBody>
      </p:sp>
      <p:sp>
        <p:nvSpPr>
          <p:cNvPr id="5" name="Rectangle 4"/>
          <p:cNvSpPr/>
          <p:nvPr/>
        </p:nvSpPr>
        <p:spPr>
          <a:xfrm>
            <a:off x="9190495" y="4209233"/>
            <a:ext cx="2789695" cy="1323439"/>
          </a:xfrm>
          <a:prstGeom prst="rect">
            <a:avLst/>
          </a:prstGeom>
        </p:spPr>
        <p:txBody>
          <a:bodyPr wrap="square">
            <a:spAutoFit/>
          </a:bodyPr>
          <a:lstStyle/>
          <a:p>
            <a:pPr algn="just"/>
            <a:r>
              <a:rPr lang="en-GB" dirty="0">
                <a:hlinkClick r:id="rId4"/>
              </a:rPr>
              <a:t>https://</a:t>
            </a:r>
            <a:r>
              <a:rPr lang="en-GB" sz="2000" i="1" dirty="0">
                <a:hlinkClick r:id="rId4"/>
              </a:rPr>
              <a:t>www.princes-trust.org.uk/help-for-young-people/support-starting-business</a:t>
            </a:r>
            <a:r>
              <a:rPr lang="hr-HR" dirty="0"/>
              <a:t> </a:t>
            </a:r>
            <a:endParaRPr lang="en-GB" dirty="0"/>
          </a:p>
        </p:txBody>
      </p:sp>
      <p:grpSp>
        <p:nvGrpSpPr>
          <p:cNvPr id="6" name="Google Shape;664;p39"/>
          <p:cNvGrpSpPr/>
          <p:nvPr/>
        </p:nvGrpSpPr>
        <p:grpSpPr>
          <a:xfrm>
            <a:off x="10101028" y="3383445"/>
            <a:ext cx="527749" cy="465520"/>
            <a:chOff x="5941025" y="3634400"/>
            <a:chExt cx="467650" cy="467650"/>
          </a:xfrm>
        </p:grpSpPr>
        <p:sp>
          <p:nvSpPr>
            <p:cNvPr id="7"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17664705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6137" y="900112"/>
            <a:ext cx="3838702" cy="2854071"/>
          </a:xfrm>
        </p:spPr>
        <p:txBody>
          <a:bodyPr>
            <a:normAutofit/>
          </a:bodyPr>
          <a:lstStyle/>
          <a:p>
            <a:r>
              <a:rPr lang="hr-HR" b="1" dirty="0"/>
              <a:t>Pora na Ćwiczenia</a:t>
            </a:r>
            <a:endParaRPr lang="hr-HR" sz="6000" b="1" dirty="0"/>
          </a:p>
        </p:txBody>
      </p:sp>
      <p:sp>
        <p:nvSpPr>
          <p:cNvPr id="6" name="Rectangle 5"/>
          <p:cNvSpPr/>
          <p:nvPr/>
        </p:nvSpPr>
        <p:spPr>
          <a:xfrm>
            <a:off x="576137" y="3338684"/>
            <a:ext cx="5024563" cy="1200329"/>
          </a:xfrm>
          <a:prstGeom prst="rect">
            <a:avLst/>
          </a:prstGeom>
        </p:spPr>
        <p:txBody>
          <a:bodyPr wrap="square">
            <a:spAutoFit/>
          </a:bodyPr>
          <a:lstStyle/>
          <a:p>
            <a:pPr algn="just"/>
            <a:r>
              <a:rPr lang="hr-HR" sz="2400" dirty="0">
                <a:solidFill>
                  <a:schemeClr val="bg1"/>
                </a:solidFill>
              </a:rPr>
              <a:t>W tej sekcji można pokazać, czego się nauczyliśmy. </a:t>
            </a:r>
          </a:p>
          <a:p>
            <a:pPr algn="just"/>
            <a:r>
              <a:rPr lang="hr-HR" sz="2400" dirty="0">
                <a:solidFill>
                  <a:schemeClr val="bg1"/>
                </a:solidFill>
              </a:rPr>
              <a:t>Do dzieła!</a:t>
            </a:r>
          </a:p>
        </p:txBody>
      </p:sp>
      <p:pic>
        <p:nvPicPr>
          <p:cNvPr id="4" name="Picture 3" descr="A person wearing a costume&#10;&#10;Description automatically generated">
            <a:extLst>
              <a:ext uri="{FF2B5EF4-FFF2-40B4-BE49-F238E27FC236}">
                <a16:creationId xmlns:a16="http://schemas.microsoft.com/office/drawing/2014/main" id="{655ED560-6415-9F4B-94B6-5112C1ACCAFC}"/>
              </a:ext>
            </a:extLst>
          </p:cNvPr>
          <p:cNvPicPr>
            <a:picLocks noChangeAspect="1"/>
          </p:cNvPicPr>
          <p:nvPr/>
        </p:nvPicPr>
        <p:blipFill>
          <a:blip r:embed="rId2"/>
          <a:stretch>
            <a:fillRect/>
          </a:stretch>
        </p:blipFill>
        <p:spPr>
          <a:xfrm>
            <a:off x="4959794" y="1428750"/>
            <a:ext cx="8133117" cy="5429250"/>
          </a:xfrm>
          <a:prstGeom prst="rect">
            <a:avLst/>
          </a:prstGeom>
        </p:spPr>
      </p:pic>
    </p:spTree>
    <p:extLst>
      <p:ext uri="{BB962C8B-B14F-4D97-AF65-F5344CB8AC3E}">
        <p14:creationId xmlns:p14="http://schemas.microsoft.com/office/powerpoint/2010/main" val="27755536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b="1" dirty="0"/>
              <a:t>Praca w Zespole!</a:t>
            </a:r>
            <a:endParaRPr lang="en-US" b="1" dirty="0"/>
          </a:p>
        </p:txBody>
      </p:sp>
      <p:sp>
        <p:nvSpPr>
          <p:cNvPr id="3" name="Text Placeholder 2"/>
          <p:cNvSpPr>
            <a:spLocks noGrp="1"/>
          </p:cNvSpPr>
          <p:nvPr>
            <p:ph type="body" sz="quarter" idx="20"/>
          </p:nvPr>
        </p:nvSpPr>
        <p:spPr>
          <a:xfrm>
            <a:off x="503584" y="2034342"/>
            <a:ext cx="7311680" cy="4169140"/>
          </a:xfrm>
        </p:spPr>
        <p:txBody>
          <a:bodyPr/>
          <a:lstStyle/>
          <a:p>
            <a:pPr marL="457200" indent="-457200">
              <a:buFont typeface="+mj-lt"/>
              <a:buAutoNum type="arabicPeriod"/>
            </a:pPr>
            <a:r>
              <a:rPr lang="hr-HR" sz="2800" b="1" dirty="0">
                <a:solidFill>
                  <a:srgbClr val="1268B3"/>
                </a:solidFill>
              </a:rPr>
              <a:t>STWÓRZ ZESPÓŁ</a:t>
            </a:r>
          </a:p>
          <a:p>
            <a:pPr marL="542925"/>
            <a:r>
              <a:rPr lang="pl-PL" dirty="0"/>
              <a:t>Podzielcie się na grupy, następnie zapoznajcie się, sprawdź kto ma jakie talenty i cechy</a:t>
            </a:r>
            <a:r>
              <a:rPr lang="en-GB" dirty="0"/>
              <a:t>? </a:t>
            </a:r>
            <a:endParaRPr lang="hr-HR" dirty="0"/>
          </a:p>
          <a:p>
            <a:pPr marL="542925"/>
            <a:r>
              <a:rPr lang="pl-PL" dirty="0"/>
              <a:t>Rozdziel zadania wewnątrz grupy i wyjaśnij dlaczego osoba</a:t>
            </a:r>
            <a:r>
              <a:rPr lang="hr-HR" dirty="0"/>
              <a:t> A </a:t>
            </a:r>
            <a:r>
              <a:rPr lang="pl-PL" dirty="0"/>
              <a:t>ma być ekspertem od marketingu</a:t>
            </a:r>
            <a:r>
              <a:rPr lang="en-GB" dirty="0"/>
              <a:t>, </a:t>
            </a:r>
            <a:r>
              <a:rPr lang="pl-PL" dirty="0"/>
              <a:t>natomiast </a:t>
            </a:r>
            <a:r>
              <a:rPr lang="hr-HR" dirty="0"/>
              <a:t>osoba B </a:t>
            </a:r>
            <a:r>
              <a:rPr lang="pl-PL" dirty="0"/>
              <a:t>ma być managerem finansowym</a:t>
            </a:r>
            <a:r>
              <a:rPr lang="en-GB" dirty="0"/>
              <a:t>, </a:t>
            </a:r>
            <a:r>
              <a:rPr lang="pl-PL" dirty="0"/>
              <a:t>osoba </a:t>
            </a:r>
            <a:br>
              <a:rPr lang="pl-PL" dirty="0"/>
            </a:br>
            <a:r>
              <a:rPr lang="hr-HR" dirty="0"/>
              <a:t>C </a:t>
            </a:r>
            <a:r>
              <a:rPr lang="pl-PL" dirty="0"/>
              <a:t>to ekspert od komunikacji</a:t>
            </a:r>
            <a:r>
              <a:rPr lang="en-GB" dirty="0"/>
              <a:t>, </a:t>
            </a:r>
            <a:r>
              <a:rPr lang="hr-HR" dirty="0"/>
              <a:t>a soba D </a:t>
            </a:r>
            <a:r>
              <a:rPr lang="pl-PL" dirty="0"/>
              <a:t>to dyrektor itd</a:t>
            </a:r>
            <a:r>
              <a:rPr lang="hr-HR" dirty="0"/>
              <a:t>.</a:t>
            </a:r>
            <a:endParaRPr lang="en-GB"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Tree>
    <p:extLst>
      <p:ext uri="{BB962C8B-B14F-4D97-AF65-F5344CB8AC3E}">
        <p14:creationId xmlns:p14="http://schemas.microsoft.com/office/powerpoint/2010/main" val="4827705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b="1" dirty="0"/>
              <a:t>Praca w Zespole!</a:t>
            </a:r>
            <a:endParaRPr lang="en-US" b="1" dirty="0"/>
          </a:p>
        </p:txBody>
      </p:sp>
      <p:sp>
        <p:nvSpPr>
          <p:cNvPr id="3" name="Text Placeholder 2"/>
          <p:cNvSpPr>
            <a:spLocks noGrp="1"/>
          </p:cNvSpPr>
          <p:nvPr>
            <p:ph type="body" sz="quarter" idx="20"/>
          </p:nvPr>
        </p:nvSpPr>
        <p:spPr>
          <a:xfrm>
            <a:off x="503584" y="2034342"/>
            <a:ext cx="7411692" cy="4169140"/>
          </a:xfrm>
        </p:spPr>
        <p:txBody>
          <a:bodyPr/>
          <a:lstStyle/>
          <a:p>
            <a:pPr marL="514350" indent="-514350" algn="just">
              <a:buFont typeface="+mj-lt"/>
              <a:buAutoNum type="arabicPeriod" startAt="2"/>
            </a:pPr>
            <a:r>
              <a:rPr lang="hr-HR" sz="2800" b="1" dirty="0">
                <a:solidFill>
                  <a:srgbClr val="1268B3"/>
                </a:solidFill>
              </a:rPr>
              <a:t>CROWDFUNDING</a:t>
            </a:r>
            <a:endParaRPr lang="en-GB" sz="2800" b="1" dirty="0">
              <a:solidFill>
                <a:srgbClr val="1268B3"/>
              </a:solidFill>
            </a:endParaRPr>
          </a:p>
          <a:p>
            <a:pPr marL="714375"/>
            <a:r>
              <a:rPr lang="pl-PL" dirty="0"/>
              <a:t>Zastanów się jaki biznes przedstawiłbyś na platformie crowdfundingu, w celu zebrania funduszy na jego zrealizowanie.</a:t>
            </a:r>
            <a:endParaRPr lang="hr-HR" dirty="0"/>
          </a:p>
          <a:p>
            <a:pPr marL="714375"/>
            <a:r>
              <a:rPr lang="pl-PL" dirty="0"/>
              <a:t>Napisz krótki opis swojego produktu/usługi</a:t>
            </a:r>
            <a:r>
              <a:rPr lang="en-GB" dirty="0"/>
              <a:t>; </a:t>
            </a:r>
            <a:br>
              <a:rPr lang="pl-PL" dirty="0"/>
            </a:br>
            <a:r>
              <a:rPr lang="pl-PL" dirty="0"/>
              <a:t>z jakiej platformy do Crowdfundingu skorzystałbyś</a:t>
            </a:r>
            <a:br>
              <a:rPr lang="pl-PL" dirty="0"/>
            </a:br>
            <a:r>
              <a:rPr lang="pl-PL" dirty="0"/>
              <a:t>i dlaczego</a:t>
            </a:r>
            <a:r>
              <a:rPr lang="en-GB" dirty="0"/>
              <a:t>? </a:t>
            </a:r>
            <a:r>
              <a:rPr lang="pl-PL" dirty="0"/>
              <a:t>Wybierz platformę, określ sumę jaką chcesz zebrać i określ przedział czasowy, w jakim chcesz to zrobić, napisz w mediach społecznościowych krótki post promujący twój pomysł.</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spTree>
    <p:extLst>
      <p:ext uri="{BB962C8B-B14F-4D97-AF65-F5344CB8AC3E}">
        <p14:creationId xmlns:p14="http://schemas.microsoft.com/office/powerpoint/2010/main" val="294063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buNone/>
            </a:pPr>
            <a:r>
              <a:rPr lang="hr-HR" sz="2400" dirty="0">
                <a:solidFill>
                  <a:srgbClr val="FF0000"/>
                </a:solidFill>
              </a:rPr>
              <a:t>Ty</a:t>
            </a:r>
            <a:r>
              <a:rPr lang="hr-HR" sz="2400" dirty="0"/>
              <a:t> jesteś najważniejszym zasobem dla swojego biznesu. Wiedza i umiejętności są ważne, ale ważniejsza jest twoja umiejętność rozwiązywania problemów.</a:t>
            </a:r>
          </a:p>
          <a:p>
            <a:pPr marL="0" indent="0">
              <a:buNone/>
            </a:pPr>
            <a:r>
              <a:rPr lang="hr-HR" sz="2400" dirty="0"/>
              <a:t>Bądź </a:t>
            </a:r>
            <a:r>
              <a:rPr lang="hr-HR" sz="2400" dirty="0">
                <a:solidFill>
                  <a:srgbClr val="FF0000"/>
                </a:solidFill>
              </a:rPr>
              <a:t>zdeterminowany</a:t>
            </a:r>
            <a:r>
              <a:rPr lang="hr-HR" sz="2400" dirty="0"/>
              <a:t>, a także </a:t>
            </a:r>
            <a:r>
              <a:rPr lang="hr-HR" sz="2400" dirty="0">
                <a:solidFill>
                  <a:srgbClr val="FF0000"/>
                </a:solidFill>
              </a:rPr>
              <a:t>elastyczny</a:t>
            </a:r>
            <a:r>
              <a:rPr lang="hr-HR" sz="2400" dirty="0"/>
              <a:t>!</a:t>
            </a:r>
          </a:p>
          <a:p>
            <a:pPr marL="0" indent="0">
              <a:buNone/>
            </a:pPr>
            <a:r>
              <a:rPr lang="hr-HR" sz="2400" b="1" dirty="0">
                <a:solidFill>
                  <a:srgbClr val="FF0000"/>
                </a:solidFill>
              </a:rPr>
              <a:t>5 kolejnych zasobów pomocnych przy zakładaniu biznesu:</a:t>
            </a:r>
          </a:p>
          <a:p>
            <a:pPr marL="0" indent="0">
              <a:spcBef>
                <a:spcPts val="0"/>
              </a:spcBef>
              <a:buNone/>
            </a:pPr>
            <a:r>
              <a:rPr lang="hr-HR" sz="2800" dirty="0">
                <a:solidFill>
                  <a:srgbClr val="DA2128"/>
                </a:solidFill>
              </a:rPr>
              <a:t>:</a:t>
            </a: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17034" y="657785"/>
            <a:ext cx="7352961" cy="716025"/>
          </a:xfrm>
        </p:spPr>
        <p:txBody>
          <a:bodyPr>
            <a:noAutofit/>
          </a:bodyPr>
          <a:lstStyle/>
          <a:p>
            <a:r>
              <a:rPr lang="pl-PL" sz="2600" b="1" dirty="0"/>
              <a:t>Pozyskiwanie Zasobów na Realizację Pomysłu Biznesowego</a:t>
            </a:r>
            <a:endParaRPr lang="en-US" sz="2600" dirty="0"/>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buClr>
                <a:srgbClr val="DA2128"/>
              </a:buClr>
              <a:buSzPct val="71000"/>
              <a:buFont typeface="+mj-lt"/>
              <a:buAutoNum type="arabicPeriod"/>
            </a:pPr>
            <a:r>
              <a:rPr lang="hr-HR" sz="2200" b="1" dirty="0">
                <a:solidFill>
                  <a:srgbClr val="DA2128"/>
                </a:solidFill>
              </a:rPr>
              <a:t>Pełne zaangażowanie </a:t>
            </a:r>
            <a:r>
              <a:rPr lang="hr-HR" sz="2200" dirty="0"/>
              <a:t>– </a:t>
            </a:r>
            <a:r>
              <a:rPr lang="pl-PL" sz="2200" dirty="0"/>
              <a:t>Musisz szczerze wierzyć w swój produkt lub usługę, a także być przygotowanym na wiele godzin pracy nad elementami, które mogą zapewnić twojemu biznesowi przetrwanie i rozwój. Musisz też być przygotowany na osobiste wyrzeczenia, takie jak praca w święta i weekendy, czy dłuższy okres bez wynagrodzenia</a:t>
            </a:r>
            <a:r>
              <a:rPr lang="hr-HR" sz="2200" dirty="0"/>
              <a:t>; </a:t>
            </a:r>
            <a:r>
              <a:rPr lang="hr-HR" sz="2200" dirty="0">
                <a:solidFill>
                  <a:srgbClr val="DA2128"/>
                </a:solidFill>
              </a:rPr>
              <a:t>potrzebny jest inny sposób myślenia.</a:t>
            </a:r>
          </a:p>
          <a:p>
            <a:pPr marL="457200" indent="-457200">
              <a:buClr>
                <a:srgbClr val="DA2128"/>
              </a:buClr>
              <a:buSzPct val="71000"/>
              <a:buFont typeface="+mj-lt"/>
              <a:buAutoNum type="arabicPeriod"/>
            </a:pPr>
            <a:r>
              <a:rPr lang="pl-PL" sz="2200" b="1" dirty="0">
                <a:solidFill>
                  <a:srgbClr val="DA2128"/>
                </a:solidFill>
              </a:rPr>
              <a:t>Bądź osobą </a:t>
            </a:r>
            <a:r>
              <a:rPr lang="hr-HR" sz="2200" b="1" dirty="0">
                <a:solidFill>
                  <a:srgbClr val="DA2128"/>
                </a:solidFill>
              </a:rPr>
              <a:t>˝Typu D˝ </a:t>
            </a:r>
            <a:r>
              <a:rPr lang="hr-HR" sz="2200" dirty="0">
                <a:solidFill>
                  <a:schemeClr val="tx1">
                    <a:lumMod val="65000"/>
                    <a:lumOff val="35000"/>
                  </a:schemeClr>
                </a:solidFill>
              </a:rPr>
              <a:t>- </a:t>
            </a:r>
            <a:r>
              <a:rPr lang="pl-PL" sz="2200" dirty="0">
                <a:solidFill>
                  <a:schemeClr val="tx1">
                    <a:lumMod val="75000"/>
                    <a:lumOff val="25000"/>
                  </a:schemeClr>
                </a:solidFill>
              </a:rPr>
              <a:t>jest to osoba, która dysponuje </a:t>
            </a:r>
            <a:r>
              <a:rPr lang="pl-PL" sz="2200" dirty="0">
                <a:solidFill>
                  <a:srgbClr val="FF0000"/>
                </a:solidFill>
              </a:rPr>
              <a:t>chęcią/</a:t>
            </a:r>
            <a:r>
              <a:rPr lang="pl-PL" sz="2200" dirty="0" err="1">
                <a:solidFill>
                  <a:srgbClr val="FF0000"/>
                </a:solidFill>
              </a:rPr>
              <a:t>desire</a:t>
            </a:r>
            <a:r>
              <a:rPr lang="pl-PL" sz="2200" dirty="0">
                <a:solidFill>
                  <a:srgbClr val="FF0000"/>
                </a:solidFill>
              </a:rPr>
              <a:t> </a:t>
            </a:r>
            <a:r>
              <a:rPr lang="pl-PL" sz="2200" dirty="0">
                <a:solidFill>
                  <a:schemeClr val="tx1">
                    <a:lumMod val="75000"/>
                    <a:lumOff val="25000"/>
                  </a:schemeClr>
                </a:solidFill>
              </a:rPr>
              <a:t>w połączeniu </a:t>
            </a:r>
            <a:br>
              <a:rPr lang="pl-PL" sz="2200" dirty="0">
                <a:solidFill>
                  <a:schemeClr val="tx1">
                    <a:lumMod val="75000"/>
                    <a:lumOff val="25000"/>
                  </a:schemeClr>
                </a:solidFill>
              </a:rPr>
            </a:br>
            <a:r>
              <a:rPr lang="pl-PL" sz="2200" dirty="0">
                <a:solidFill>
                  <a:schemeClr val="tx1">
                    <a:lumMod val="75000"/>
                    <a:lumOff val="25000"/>
                  </a:schemeClr>
                </a:solidFill>
              </a:rPr>
              <a:t>z </a:t>
            </a:r>
            <a:r>
              <a:rPr lang="pl-PL" sz="2200" dirty="0">
                <a:solidFill>
                  <a:srgbClr val="FF0000"/>
                </a:solidFill>
              </a:rPr>
              <a:t>zapałem/</a:t>
            </a:r>
            <a:r>
              <a:rPr lang="pl-PL" sz="2200" dirty="0" err="1">
                <a:solidFill>
                  <a:srgbClr val="FF0000"/>
                </a:solidFill>
              </a:rPr>
              <a:t>drive</a:t>
            </a:r>
            <a:r>
              <a:rPr lang="pl-PL" sz="2200" dirty="0">
                <a:solidFill>
                  <a:schemeClr val="tx1">
                    <a:lumMod val="75000"/>
                    <a:lumOff val="25000"/>
                  </a:schemeClr>
                </a:solidFill>
              </a:rPr>
              <a:t>, </a:t>
            </a:r>
            <a:r>
              <a:rPr lang="pl-PL" sz="2200" dirty="0">
                <a:solidFill>
                  <a:srgbClr val="FF0000"/>
                </a:solidFill>
              </a:rPr>
              <a:t>dyscypliną/</a:t>
            </a:r>
            <a:r>
              <a:rPr lang="pl-PL" sz="2200" dirty="0" err="1">
                <a:solidFill>
                  <a:srgbClr val="FF0000"/>
                </a:solidFill>
              </a:rPr>
              <a:t>discipline</a:t>
            </a:r>
            <a:r>
              <a:rPr lang="pl-PL" sz="2200" dirty="0">
                <a:solidFill>
                  <a:srgbClr val="FF0000"/>
                </a:solidFill>
              </a:rPr>
              <a:t> </a:t>
            </a:r>
            <a:r>
              <a:rPr lang="pl-PL" sz="2200" dirty="0">
                <a:solidFill>
                  <a:schemeClr val="tx1">
                    <a:lumMod val="75000"/>
                    <a:lumOff val="25000"/>
                  </a:schemeClr>
                </a:solidFill>
              </a:rPr>
              <a:t>i </a:t>
            </a:r>
            <a:r>
              <a:rPr lang="pl-PL" sz="2200" dirty="0">
                <a:solidFill>
                  <a:srgbClr val="FF0000"/>
                </a:solidFill>
              </a:rPr>
              <a:t>determinacją/</a:t>
            </a:r>
            <a:r>
              <a:rPr lang="pl-PL" sz="2200" dirty="0" err="1">
                <a:solidFill>
                  <a:srgbClr val="FF0000"/>
                </a:solidFill>
              </a:rPr>
              <a:t>determination</a:t>
            </a:r>
            <a:r>
              <a:rPr lang="pl-PL" sz="2200" dirty="0">
                <a:solidFill>
                  <a:schemeClr val="tx1">
                    <a:lumMod val="75000"/>
                    <a:lumOff val="25000"/>
                  </a:schemeClr>
                </a:solidFill>
              </a:rPr>
              <a:t>, która rozumie, że przeszkody na jej drodze są tymczasowymi utrudnieniami a nie blokadami. Możesz przyjąć odmowę, ale stale szukasz osób które powiedzą „</a:t>
            </a:r>
            <a:r>
              <a:rPr lang="pl-PL" sz="2200" dirty="0">
                <a:solidFill>
                  <a:srgbClr val="FF0000"/>
                </a:solidFill>
              </a:rPr>
              <a:t>tak</a:t>
            </a:r>
            <a:r>
              <a:rPr lang="pl-PL" sz="2200" dirty="0">
                <a:solidFill>
                  <a:schemeClr val="tx1">
                    <a:lumMod val="75000"/>
                    <a:lumOff val="25000"/>
                  </a:schemeClr>
                </a:solidFill>
              </a:rPr>
              <a:t>”.</a:t>
            </a:r>
            <a:endParaRPr lang="hr-HR" sz="2200" dirty="0">
              <a:solidFill>
                <a:schemeClr val="tx1">
                  <a:lumMod val="75000"/>
                  <a:lumOff val="25000"/>
                </a:schemeClr>
              </a:solidFill>
            </a:endParaRPr>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38100">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86273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b="1" dirty="0"/>
              <a:t>Praca w Zespole!</a:t>
            </a:r>
            <a:endParaRPr lang="en-US" b="1" dirty="0"/>
          </a:p>
          <a:p>
            <a:endParaRPr lang="en-GB" dirty="0"/>
          </a:p>
        </p:txBody>
      </p:sp>
      <p:sp>
        <p:nvSpPr>
          <p:cNvPr id="3" name="Text Placeholder 2"/>
          <p:cNvSpPr>
            <a:spLocks noGrp="1"/>
          </p:cNvSpPr>
          <p:nvPr>
            <p:ph type="body" sz="quarter" idx="20"/>
          </p:nvPr>
        </p:nvSpPr>
        <p:spPr>
          <a:xfrm>
            <a:off x="557213" y="1726393"/>
            <a:ext cx="8586787" cy="4562814"/>
          </a:xfrm>
        </p:spPr>
        <p:txBody>
          <a:bodyPr/>
          <a:lstStyle/>
          <a:p>
            <a:pPr marL="514350" indent="-514350">
              <a:buFont typeface="+mj-lt"/>
              <a:buAutoNum type="arabicPeriod" startAt="3"/>
            </a:pPr>
            <a:r>
              <a:rPr lang="hr-HR" sz="2800" b="1" dirty="0">
                <a:solidFill>
                  <a:srgbClr val="1268B3"/>
                </a:solidFill>
              </a:rPr>
              <a:t>ELEVATOR PITCH</a:t>
            </a:r>
          </a:p>
          <a:p>
            <a:r>
              <a:rPr lang="hr-HR" dirty="0"/>
              <a:t>Znajdź fajny pomysł na biznes.</a:t>
            </a:r>
          </a:p>
          <a:p>
            <a:r>
              <a:rPr lang="hr-HR" dirty="0"/>
              <a:t>Biegniesz do windy, drzwi już się zamykają... </a:t>
            </a:r>
            <a:r>
              <a:rPr lang="pl-PL" dirty="0"/>
              <a:t>Pan i Pani</a:t>
            </a:r>
            <a:r>
              <a:rPr lang="en-GB" dirty="0"/>
              <a:t> Smith </a:t>
            </a:r>
            <a:r>
              <a:rPr lang="pl-PL" dirty="0"/>
              <a:t>są już w windzie i śpieszą się na typowe spotkanie inwestorów na siódmym piętrze.</a:t>
            </a:r>
            <a:endParaRPr lang="hr-HR" dirty="0"/>
          </a:p>
          <a:p>
            <a:r>
              <a:rPr lang="pl-PL" dirty="0"/>
              <a:t>Udaje ci się dobiec do windy zanim zamkną się drzwi, teraz </a:t>
            </a:r>
          </a:p>
          <a:p>
            <a:pPr marL="0" indent="0">
              <a:buNone/>
            </a:pPr>
            <a:r>
              <a:rPr lang="pl-PL" dirty="0"/>
              <a:t>     masz 60 sekund aby przedstawić im swój pomysł na </a:t>
            </a:r>
            <a:br>
              <a:rPr lang="pl-PL" dirty="0"/>
            </a:br>
            <a:r>
              <a:rPr lang="pl-PL" dirty="0"/>
              <a:t>     własny biznes</a:t>
            </a:r>
            <a:r>
              <a:rPr lang="hr-HR" dirty="0"/>
              <a:t>. (pitch the business)</a:t>
            </a:r>
            <a:endParaRPr lang="hr-HR" sz="2000" i="1" dirty="0"/>
          </a:p>
          <a:p>
            <a:pPr marL="442913" indent="0">
              <a:buNone/>
            </a:pPr>
            <a:r>
              <a:rPr lang="pl-PL" sz="2000" i="1" dirty="0"/>
              <a:t>E</a:t>
            </a:r>
            <a:r>
              <a:rPr lang="en-GB" sz="2000" i="1" dirty="0"/>
              <a:t>levator pitch</a:t>
            </a:r>
            <a:r>
              <a:rPr lang="pl-PL" sz="2000" i="1" dirty="0"/>
              <a:t> przedsiębiorcy</a:t>
            </a:r>
            <a:r>
              <a:rPr lang="en-GB" sz="2000" i="1" dirty="0"/>
              <a:t>  S2</a:t>
            </a:r>
            <a:r>
              <a:rPr lang="hr-HR" sz="2000" i="1" dirty="0"/>
              <a:t>-</a:t>
            </a:r>
            <a:r>
              <a:rPr lang="en-GB" sz="2000" i="1" dirty="0"/>
              <a:t>E1</a:t>
            </a:r>
            <a:r>
              <a:rPr lang="hr-HR" sz="2000" i="1" dirty="0"/>
              <a:t>: </a:t>
            </a:r>
            <a:r>
              <a:rPr lang="hr-HR" sz="2000" i="1" dirty="0">
                <a:hlinkClick r:id="rId2"/>
              </a:rPr>
              <a:t>https://www.youtube.com/watch?v=P9t2I-rSpNg</a:t>
            </a:r>
            <a:r>
              <a:rPr lang="hr-HR" sz="2000" i="1" dirty="0"/>
              <a:t> </a:t>
            </a:r>
            <a:endParaRPr lang="hr-HR" sz="2000" i="1" dirty="0">
              <a:hlinkClick r:id="rId3"/>
            </a:endParaRPr>
          </a:p>
          <a:p>
            <a:pPr marL="442913" indent="0">
              <a:buNone/>
            </a:pPr>
            <a:r>
              <a:rPr lang="pl-PL" sz="2000" i="1" dirty="0"/>
              <a:t>Dobry przykład „elvator pitchu pokazany jest w filmie „Dillema” </a:t>
            </a:r>
            <a:r>
              <a:rPr lang="hr-HR" sz="2000" i="1" dirty="0"/>
              <a:t>z 2011</a:t>
            </a:r>
            <a:r>
              <a:rPr lang="en-GB" sz="2000" i="1" dirty="0"/>
              <a:t>.</a:t>
            </a:r>
            <a:r>
              <a:rPr lang="hr-HR" sz="2000" i="1" dirty="0"/>
              <a:t>: </a:t>
            </a:r>
            <a:r>
              <a:rPr lang="en-GB" sz="2000" i="1" dirty="0">
                <a:hlinkClick r:id="rId3"/>
              </a:rPr>
              <a:t>https://www.youtube.com/watch?v=FrIfes1L7NI</a:t>
            </a:r>
            <a:r>
              <a:rPr lang="hr-HR" sz="2000" i="1" dirty="0"/>
              <a:t> </a:t>
            </a:r>
          </a:p>
          <a:p>
            <a:endParaRPr lang="en-GB"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74920" y="1557499"/>
            <a:ext cx="3273839" cy="5300501"/>
          </a:xfrm>
          <a:prstGeom prst="rect">
            <a:avLst/>
          </a:prstGeom>
        </p:spPr>
      </p:pic>
      <p:grpSp>
        <p:nvGrpSpPr>
          <p:cNvPr id="5" name="Google Shape;664;p39"/>
          <p:cNvGrpSpPr/>
          <p:nvPr/>
        </p:nvGrpSpPr>
        <p:grpSpPr>
          <a:xfrm>
            <a:off x="651677" y="5116177"/>
            <a:ext cx="311741" cy="301424"/>
            <a:chOff x="5941025" y="3634400"/>
            <a:chExt cx="467650" cy="467650"/>
          </a:xfrm>
        </p:grpSpPr>
        <p:sp>
          <p:nvSpPr>
            <p:cNvPr id="6"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 name="Google Shape;664;p39"/>
          <p:cNvGrpSpPr/>
          <p:nvPr/>
        </p:nvGrpSpPr>
        <p:grpSpPr>
          <a:xfrm>
            <a:off x="653310" y="5832262"/>
            <a:ext cx="311741" cy="301424"/>
            <a:chOff x="5941025" y="3634400"/>
            <a:chExt cx="467650" cy="467650"/>
          </a:xfrm>
        </p:grpSpPr>
        <p:sp>
          <p:nvSpPr>
            <p:cNvPr id="13"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1268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34628611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ln>
            <a:solidFill>
              <a:schemeClr val="bg1"/>
            </a:solidFill>
          </a:ln>
        </p:spPr>
        <p:txBody>
          <a:bodyPr>
            <a:normAutofit fontScale="85000" lnSpcReduction="20000"/>
          </a:bodyPr>
          <a:lstStyle/>
          <a:p>
            <a:endParaRPr lang="en-US" dirty="0"/>
          </a:p>
        </p:txBody>
      </p:sp>
      <p:sp>
        <p:nvSpPr>
          <p:cNvPr id="3" name="Text Placeholder 2"/>
          <p:cNvSpPr>
            <a:spLocks noGrp="1"/>
          </p:cNvSpPr>
          <p:nvPr>
            <p:ph type="body" sz="quarter" idx="15"/>
          </p:nvPr>
        </p:nvSpPr>
        <p:spPr>
          <a:ln>
            <a:solidFill>
              <a:schemeClr val="bg1"/>
            </a:solidFill>
          </a:ln>
        </p:spPr>
        <p:txBody>
          <a:bodyPr>
            <a:normAutofit fontScale="92500" lnSpcReduction="10000"/>
          </a:bodyPr>
          <a:lstStyle/>
          <a:p>
            <a:endParaRPr lang="en-US" dirty="0"/>
          </a:p>
        </p:txBody>
      </p:sp>
      <p:sp>
        <p:nvSpPr>
          <p:cNvPr id="4" name="Text Placeholder 3"/>
          <p:cNvSpPr>
            <a:spLocks noGrp="1"/>
          </p:cNvSpPr>
          <p:nvPr>
            <p:ph type="body" sz="quarter" idx="13"/>
          </p:nvPr>
        </p:nvSpPr>
        <p:spPr/>
        <p:txBody>
          <a:bodyPr/>
          <a:lstStyle/>
          <a:p>
            <a:r>
              <a:rPr lang="hr-HR" dirty="0"/>
              <a:t>Zawsze powinnaś mieć wiarę w innych ludzi. Ale przedewszystkim powinnaś mieć wiarę w siebie. </a:t>
            </a:r>
            <a:endParaRPr lang="en-US" dirty="0"/>
          </a:p>
        </p:txBody>
      </p:sp>
      <p:pic>
        <p:nvPicPr>
          <p:cNvPr id="5" name="Picture 4"/>
          <p:cNvPicPr>
            <a:picLocks noChangeAspect="1"/>
          </p:cNvPicPr>
          <p:nvPr/>
        </p:nvPicPr>
        <p:blipFill rotWithShape="1">
          <a:blip r:embed="rId2"/>
          <a:srcRect l="68671" t="32011" r="2669" b="60864"/>
          <a:stretch/>
        </p:blipFill>
        <p:spPr>
          <a:xfrm rot="21343574">
            <a:off x="6961765" y="1334193"/>
            <a:ext cx="2543695" cy="418961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902908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normAutofit fontScale="85000" lnSpcReduction="10000"/>
          </a:bodyPr>
          <a:lstStyle/>
          <a:p>
            <a:r>
              <a:rPr lang="pl-PL" dirty="0"/>
              <a:t>Dziękujemy!</a:t>
            </a:r>
            <a:endParaRPr lang="en-US" dirty="0"/>
          </a:p>
        </p:txBody>
      </p:sp>
      <p:sp>
        <p:nvSpPr>
          <p:cNvPr id="3" name="Text Placeholder 2"/>
          <p:cNvSpPr>
            <a:spLocks noGrp="1"/>
          </p:cNvSpPr>
          <p:nvPr>
            <p:ph type="body" sz="quarter" idx="18"/>
          </p:nvPr>
        </p:nvSpPr>
        <p:spPr/>
        <p:txBody>
          <a:bodyPr/>
          <a:lstStyle/>
          <a:p>
            <a:r>
              <a:rPr lang="pl-PL"/>
              <a:t>Masz pytania</a:t>
            </a:r>
            <a:r>
              <a:rPr lang="en-US" dirty="0"/>
              <a:t>?</a:t>
            </a:r>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57083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548871" y="1866737"/>
            <a:ext cx="3535736" cy="4562814"/>
          </a:xfrm>
        </p:spPr>
        <p:txBody>
          <a:bodyPr/>
          <a:lstStyle/>
          <a:p>
            <a:pPr marL="0" indent="0">
              <a:buNone/>
            </a:pPr>
            <a:r>
              <a:rPr lang="hr-HR" sz="2400" dirty="0">
                <a:solidFill>
                  <a:srgbClr val="FF0000"/>
                </a:solidFill>
              </a:rPr>
              <a:t>Ty</a:t>
            </a:r>
            <a:r>
              <a:rPr lang="hr-HR" sz="2400" dirty="0"/>
              <a:t> jesteś najważniejszym zasobem dla swojego biznesu. Wiedza i umiejętności są ważne, ale ważniejsza jest twoja umiejętność rozwiązywania problemów.</a:t>
            </a:r>
          </a:p>
          <a:p>
            <a:pPr marL="0" indent="0">
              <a:buNone/>
            </a:pPr>
            <a:r>
              <a:rPr lang="hr-HR" sz="2400" dirty="0"/>
              <a:t>Bądź </a:t>
            </a:r>
            <a:r>
              <a:rPr lang="hr-HR" sz="2400" dirty="0">
                <a:solidFill>
                  <a:srgbClr val="FF0000"/>
                </a:solidFill>
              </a:rPr>
              <a:t>zdeterminowany</a:t>
            </a:r>
            <a:r>
              <a:rPr lang="hr-HR" sz="2400" dirty="0"/>
              <a:t>, a także </a:t>
            </a:r>
            <a:r>
              <a:rPr lang="hr-HR" sz="2400" dirty="0">
                <a:solidFill>
                  <a:srgbClr val="FF0000"/>
                </a:solidFill>
              </a:rPr>
              <a:t>elastyczny</a:t>
            </a:r>
            <a:r>
              <a:rPr lang="hr-HR" sz="2400" dirty="0"/>
              <a:t>!</a:t>
            </a:r>
          </a:p>
          <a:p>
            <a:pPr marL="0" indent="0">
              <a:buNone/>
            </a:pPr>
            <a:r>
              <a:rPr lang="hr-HR" sz="2400" b="1" dirty="0">
                <a:solidFill>
                  <a:srgbClr val="FF0000"/>
                </a:solidFill>
              </a:rPr>
              <a:t>5 kolejnych zasobów pomocnych przy zakładaniu biznesu:</a:t>
            </a:r>
          </a:p>
          <a:p>
            <a:pPr marL="0" indent="0">
              <a:spcBef>
                <a:spcPts val="0"/>
              </a:spcBef>
              <a:buNone/>
            </a:pPr>
            <a:r>
              <a:rPr lang="hr-HR" sz="2800" dirty="0">
                <a:solidFill>
                  <a:srgbClr val="DA2128"/>
                </a:solidFill>
              </a:rPr>
              <a:t>:</a:t>
            </a:r>
          </a:p>
          <a:p>
            <a:pPr marL="0" indent="0">
              <a:spcBef>
                <a:spcPts val="0"/>
              </a:spcBef>
              <a:buNone/>
            </a:pPr>
            <a:endParaRPr lang="hr-HR" dirty="0"/>
          </a:p>
        </p:txBody>
      </p:sp>
      <p:sp>
        <p:nvSpPr>
          <p:cNvPr id="4" name="Rectangle 3">
            <a:extLst>
              <a:ext uri="{FF2B5EF4-FFF2-40B4-BE49-F238E27FC236}">
                <a16:creationId xmlns:a16="http://schemas.microsoft.com/office/drawing/2014/main" id="{6E6509F6-1A3B-964C-AE55-C1D3DEFAD48E}"/>
              </a:ext>
            </a:extLst>
          </p:cNvPr>
          <p:cNvSpPr/>
          <p:nvPr/>
        </p:nvSpPr>
        <p:spPr>
          <a:xfrm rot="285998">
            <a:off x="4115042" y="830786"/>
            <a:ext cx="224489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rot="285998">
            <a:off x="17034" y="728263"/>
            <a:ext cx="7352961" cy="716025"/>
          </a:xfrm>
        </p:spPr>
        <p:txBody>
          <a:bodyPr>
            <a:noAutofit/>
          </a:bodyPr>
          <a:lstStyle/>
          <a:p>
            <a:r>
              <a:rPr lang="pl-PL" sz="2600" b="1" dirty="0"/>
              <a:t>Pozyskiwanie Zasobów na Realizację Pomysłu Biznesowego</a:t>
            </a:r>
            <a:endParaRPr lang="en-US" sz="2600" dirty="0"/>
          </a:p>
        </p:txBody>
      </p:sp>
      <p:sp>
        <p:nvSpPr>
          <p:cNvPr id="5" name="Text Placeholder 2">
            <a:extLst>
              <a:ext uri="{FF2B5EF4-FFF2-40B4-BE49-F238E27FC236}">
                <a16:creationId xmlns:a16="http://schemas.microsoft.com/office/drawing/2014/main" id="{0564FC6C-FC0A-0942-9C09-A958027AACB2}"/>
              </a:ext>
            </a:extLst>
          </p:cNvPr>
          <p:cNvSpPr txBox="1">
            <a:spLocks/>
          </p:cNvSpPr>
          <p:nvPr/>
        </p:nvSpPr>
        <p:spPr>
          <a:xfrm>
            <a:off x="4315624" y="1965715"/>
            <a:ext cx="7384657" cy="456281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buClr>
                <a:srgbClr val="DA2128"/>
              </a:buClr>
              <a:buSzPct val="71000"/>
              <a:buFont typeface="+mj-lt"/>
              <a:buAutoNum type="arabicPeriod" startAt="3"/>
            </a:pPr>
            <a:r>
              <a:rPr lang="hr-HR" sz="2200" b="1" dirty="0">
                <a:solidFill>
                  <a:srgbClr val="DA2128"/>
                </a:solidFill>
              </a:rPr>
              <a:t>Wiedza </a:t>
            </a:r>
            <a:r>
              <a:rPr lang="hr-HR" sz="2200" dirty="0"/>
              <a:t>– </a:t>
            </a:r>
            <a:r>
              <a:rPr lang="pl-PL" sz="2200" dirty="0"/>
              <a:t>aby stworzyć przedsięwzięcie, musisz posiadać </a:t>
            </a:r>
            <a:r>
              <a:rPr lang="pl-PL" sz="2200" b="1" dirty="0"/>
              <a:t>wiedzę</a:t>
            </a:r>
            <a:r>
              <a:rPr lang="pl-PL" sz="2200" dirty="0"/>
              <a:t> o różnych aspektach funkcjonowania biznesu, a także mieć </a:t>
            </a:r>
            <a:r>
              <a:rPr lang="pl-PL" sz="2200" b="1" dirty="0"/>
              <a:t>zestaw umiejętności</a:t>
            </a:r>
            <a:r>
              <a:rPr lang="pl-PL" sz="2200" dirty="0"/>
              <a:t>, lub zatrudniać osoby, które </a:t>
            </a:r>
            <a:br>
              <a:rPr lang="pl-PL" sz="2200" dirty="0"/>
            </a:br>
            <a:r>
              <a:rPr lang="pl-PL" sz="2200" dirty="0"/>
              <a:t>te umiejętności posiadają</a:t>
            </a:r>
            <a:r>
              <a:rPr lang="hr-HR" sz="2200" dirty="0"/>
              <a:t> (księgowy, informatyk do prowadzenia strony  internetowej, specjalista od komunikacji itd.).</a:t>
            </a:r>
          </a:p>
          <a:p>
            <a:pPr marL="457200" indent="-457200">
              <a:buClr>
                <a:srgbClr val="DA2128"/>
              </a:buClr>
              <a:buSzPct val="71000"/>
              <a:buFont typeface="+mj-lt"/>
              <a:buAutoNum type="arabicPeriod" startAt="3"/>
            </a:pPr>
            <a:r>
              <a:rPr lang="hr-HR" sz="2200" b="1" dirty="0">
                <a:solidFill>
                  <a:srgbClr val="DA2128"/>
                </a:solidFill>
              </a:rPr>
              <a:t>Pieniądze na start </a:t>
            </a:r>
            <a:r>
              <a:rPr lang="hr-HR" sz="2200" dirty="0"/>
              <a:t>– </a:t>
            </a:r>
            <a:r>
              <a:rPr lang="hr-HR" sz="2200" b="1" dirty="0"/>
              <a:t>początkowy kapitał inwestycyjny </a:t>
            </a:r>
            <a:r>
              <a:rPr lang="hr-HR" sz="2200" dirty="0"/>
              <a:t>(</a:t>
            </a:r>
            <a:r>
              <a:rPr lang="pl-PL" sz="2200" dirty="0"/>
              <a:t>który pomoże biznesowi funkcjonować, dopóki nie wypracujesz odpowiedniego zysku</a:t>
            </a:r>
            <a:r>
              <a:rPr lang="hr-HR" sz="2200" dirty="0"/>
              <a:t>)</a:t>
            </a:r>
            <a:r>
              <a:rPr lang="hr-HR" sz="2200" b="1" dirty="0"/>
              <a:t> </a:t>
            </a:r>
            <a:r>
              <a:rPr lang="hr-HR" sz="2200" dirty="0"/>
              <a:t>+ </a:t>
            </a:r>
            <a:r>
              <a:rPr lang="hr-HR" sz="2200" b="1" dirty="0"/>
              <a:t>kapitał obrotowy </a:t>
            </a:r>
            <a:r>
              <a:rPr lang="hr-HR" sz="2200" dirty="0"/>
              <a:t>(pensje, czynsz, wydatki związane z działalnością, zasoby, promocja itd.). </a:t>
            </a:r>
          </a:p>
        </p:txBody>
      </p:sp>
      <p:cxnSp>
        <p:nvCxnSpPr>
          <p:cNvPr id="7" name="Straight Connector 6">
            <a:extLst>
              <a:ext uri="{FF2B5EF4-FFF2-40B4-BE49-F238E27FC236}">
                <a16:creationId xmlns:a16="http://schemas.microsoft.com/office/drawing/2014/main" id="{6F160CDF-DC3C-8F4E-9A6A-9013C42141BB}"/>
              </a:ext>
            </a:extLst>
          </p:cNvPr>
          <p:cNvCxnSpPr/>
          <p:nvPr/>
        </p:nvCxnSpPr>
        <p:spPr>
          <a:xfrm>
            <a:off x="4227487" y="1866737"/>
            <a:ext cx="0" cy="4405476"/>
          </a:xfrm>
          <a:prstGeom prst="line">
            <a:avLst/>
          </a:prstGeom>
          <a:ln w="38100">
            <a:solidFill>
              <a:srgbClr val="1268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533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22436</TotalTime>
  <Words>6998</Words>
  <Application>Microsoft Office PowerPoint</Application>
  <PresentationFormat>Panoramiczny</PresentationFormat>
  <Paragraphs>447</Paragraphs>
  <Slides>82</Slides>
  <Notes>19</Notes>
  <HiddenSlides>0</HiddenSlides>
  <MMClips>2</MMClips>
  <ScaleCrop>false</ScaleCrop>
  <HeadingPairs>
    <vt:vector size="6" baseType="variant">
      <vt:variant>
        <vt:lpstr>Używane czcionki</vt:lpstr>
      </vt:variant>
      <vt:variant>
        <vt:i4>8</vt:i4>
      </vt:variant>
      <vt:variant>
        <vt:lpstr>Motyw</vt:lpstr>
      </vt:variant>
      <vt:variant>
        <vt:i4>2</vt:i4>
      </vt:variant>
      <vt:variant>
        <vt:lpstr>Tytuły slajdów</vt:lpstr>
      </vt:variant>
      <vt:variant>
        <vt:i4>82</vt:i4>
      </vt:variant>
    </vt:vector>
  </HeadingPairs>
  <TitlesOfParts>
    <vt:vector size="92" baseType="lpstr">
      <vt:lpstr>Arial</vt:lpstr>
      <vt:lpstr>Calibri</vt:lpstr>
      <vt:lpstr>Calibri Light</vt:lpstr>
      <vt:lpstr>Courier New</vt:lpstr>
      <vt:lpstr>Lucida Grande</vt:lpstr>
      <vt:lpstr>Quattrocento Sans</vt:lpstr>
      <vt:lpstr>Times New Roman</vt:lpstr>
      <vt:lpstr>Wingdings</vt:lpstr>
      <vt:lpstr>Office Theme</vt:lpstr>
      <vt:lpstr>1_Office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Michał Ledwosiński</cp:lastModifiedBy>
  <cp:revision>994</cp:revision>
  <cp:lastPrinted>2020-01-24T08:10:52Z</cp:lastPrinted>
  <dcterms:created xsi:type="dcterms:W3CDTF">2017-11-02T15:05:13Z</dcterms:created>
  <dcterms:modified xsi:type="dcterms:W3CDTF">2020-09-30T11:31:04Z</dcterms:modified>
</cp:coreProperties>
</file>