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256" r:id="rId2"/>
    <p:sldId id="257" r:id="rId3"/>
    <p:sldId id="260" r:id="rId4"/>
    <p:sldId id="261" r:id="rId5"/>
    <p:sldId id="262" r:id="rId6"/>
    <p:sldId id="263" r:id="rId7"/>
    <p:sldId id="264" r:id="rId8"/>
    <p:sldId id="265" r:id="rId9"/>
    <p:sldId id="346" r:id="rId10"/>
    <p:sldId id="347" r:id="rId11"/>
    <p:sldId id="268" r:id="rId12"/>
    <p:sldId id="413" r:id="rId13"/>
    <p:sldId id="269" r:id="rId14"/>
    <p:sldId id="270" r:id="rId15"/>
    <p:sldId id="271" r:id="rId16"/>
    <p:sldId id="272" r:id="rId17"/>
    <p:sldId id="414" r:id="rId18"/>
    <p:sldId id="274" r:id="rId19"/>
    <p:sldId id="415" r:id="rId20"/>
    <p:sldId id="416" r:id="rId21"/>
    <p:sldId id="277" r:id="rId22"/>
    <p:sldId id="417" r:id="rId23"/>
    <p:sldId id="418" r:id="rId24"/>
    <p:sldId id="278" r:id="rId25"/>
    <p:sldId id="279" r:id="rId26"/>
    <p:sldId id="280" r:id="rId27"/>
    <p:sldId id="281" r:id="rId28"/>
    <p:sldId id="282" r:id="rId29"/>
    <p:sldId id="283" r:id="rId30"/>
    <p:sldId id="421" r:id="rId31"/>
    <p:sldId id="422" r:id="rId32"/>
    <p:sldId id="258" r:id="rId33"/>
    <p:sldId id="286" r:id="rId34"/>
    <p:sldId id="287" r:id="rId35"/>
    <p:sldId id="288" r:id="rId36"/>
    <p:sldId id="289" r:id="rId37"/>
    <p:sldId id="423" r:id="rId38"/>
    <p:sldId id="424" r:id="rId39"/>
    <p:sldId id="291" r:id="rId40"/>
    <p:sldId id="292" r:id="rId41"/>
    <p:sldId id="425" r:id="rId42"/>
    <p:sldId id="426" r:id="rId43"/>
    <p:sldId id="295" r:id="rId44"/>
    <p:sldId id="296" r:id="rId45"/>
    <p:sldId id="297" r:id="rId46"/>
    <p:sldId id="299" r:id="rId47"/>
    <p:sldId id="427" r:id="rId48"/>
    <p:sldId id="300" r:id="rId49"/>
    <p:sldId id="301" r:id="rId50"/>
    <p:sldId id="428" r:id="rId51"/>
    <p:sldId id="303" r:id="rId52"/>
    <p:sldId id="429" r:id="rId53"/>
    <p:sldId id="305" r:id="rId54"/>
    <p:sldId id="306" r:id="rId55"/>
    <p:sldId id="307" r:id="rId56"/>
    <p:sldId id="308" r:id="rId57"/>
    <p:sldId id="430" r:id="rId58"/>
    <p:sldId id="431" r:id="rId59"/>
    <p:sldId id="432" r:id="rId60"/>
    <p:sldId id="345"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14" autoAdjust="0"/>
    <p:restoredTop sz="94660"/>
  </p:normalViewPr>
  <p:slideViewPr>
    <p:cSldViewPr snapToGrid="0">
      <p:cViewPr varScale="1">
        <p:scale>
          <a:sx n="48" d="100"/>
          <a:sy n="48" d="100"/>
        </p:scale>
        <p:origin x="62" y="8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C503CE-FB5D-48AB-9987-7164FDC5E898}" type="datetimeFigureOut">
              <a:rPr lang="en-GB" smtClean="0"/>
              <a:t>30/09/2020</a:t>
            </a:fld>
            <a:endParaRPr lang="en-GB"/>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A41361-ED00-4E98-AB4E-ABC3F7FA4E38}" type="slidenum">
              <a:rPr lang="en-GB" smtClean="0"/>
              <a:t>‹#›</a:t>
            </a:fld>
            <a:endParaRPr lang="en-GB"/>
          </a:p>
        </p:txBody>
      </p:sp>
    </p:spTree>
    <p:extLst>
      <p:ext uri="{BB962C8B-B14F-4D97-AF65-F5344CB8AC3E}">
        <p14:creationId xmlns:p14="http://schemas.microsoft.com/office/powerpoint/2010/main" val="682190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smartinsights.com/goal-setting-evaluation/goals-kpis/define-smart-marketing-objectives/"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3" name="Google Shape;18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dirty="0"/>
          </a:p>
        </p:txBody>
      </p:sp>
      <p:sp>
        <p:nvSpPr>
          <p:cNvPr id="268" name="Google Shape;26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60725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8" name="Google Shape;28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12</a:t>
            </a:fld>
            <a:endParaRPr lang="en-US"/>
          </a:p>
        </p:txBody>
      </p:sp>
    </p:spTree>
    <p:extLst>
      <p:ext uri="{BB962C8B-B14F-4D97-AF65-F5344CB8AC3E}">
        <p14:creationId xmlns:p14="http://schemas.microsoft.com/office/powerpoint/2010/main" val="41827858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….is what differentiates your business from countless others. Simultaneously, your Brand is your promise to the customer - this is what you are offering to your customer.</a:t>
            </a:r>
          </a:p>
          <a:p>
            <a:pPr marL="0" lvl="0" indent="0" algn="l" rtl="0">
              <a:lnSpc>
                <a:spcPct val="100000"/>
              </a:lnSpc>
              <a:spcBef>
                <a:spcPts val="0"/>
              </a:spcBef>
              <a:spcAft>
                <a:spcPts val="0"/>
              </a:spcAft>
              <a:buSzPts val="1400"/>
              <a:buNone/>
            </a:pPr>
            <a:endParaRPr lang="en-IE" dirty="0"/>
          </a:p>
          <a:p>
            <a:pPr marL="0" lvl="0" indent="0" algn="l" rtl="0">
              <a:lnSpc>
                <a:spcPct val="100000"/>
              </a:lnSpc>
              <a:spcBef>
                <a:spcPts val="0"/>
              </a:spcBef>
              <a:spcAft>
                <a:spcPts val="0"/>
              </a:spcAft>
              <a:buSzPts val="1400"/>
              <a:buNone/>
            </a:pPr>
            <a:r>
              <a:rPr lang="en-IE" b="1" dirty="0"/>
              <a:t>….is what makes you different from your competitors in the marketplace. Your brand is all that you offer to your customer, your brand is your promise. </a:t>
            </a:r>
            <a:endParaRPr b="1" dirty="0"/>
          </a:p>
        </p:txBody>
      </p:sp>
      <p:sp>
        <p:nvSpPr>
          <p:cNvPr id="293" name="Google Shape;29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00" name="Google Shape;30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87760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What is perceived by the customer is ultimately what your brand stands for.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b="1" dirty="0"/>
              <a:t>What your customers understand is what your brand is. </a:t>
            </a:r>
            <a:r>
              <a:rPr lang="en-US" b="1" dirty="0">
                <a:solidFill>
                  <a:srgbClr val="615F5D"/>
                </a:solidFill>
              </a:rPr>
              <a:t>The key strength of branding is it should make an </a:t>
            </a:r>
            <a:r>
              <a:rPr lang="en-US" b="1" dirty="0">
                <a:solidFill>
                  <a:srgbClr val="E63275"/>
                </a:solidFill>
              </a:rPr>
              <a:t>emotional connection </a:t>
            </a:r>
            <a:r>
              <a:rPr lang="en-US" b="1" dirty="0">
                <a:solidFill>
                  <a:srgbClr val="615F5D"/>
                </a:solidFill>
              </a:rPr>
              <a:t>with the consumer and stay  long in their memory. </a:t>
            </a:r>
          </a:p>
          <a:p>
            <a:pPr marL="0" lvl="0" indent="0" algn="l" rtl="0">
              <a:lnSpc>
                <a:spcPct val="100000"/>
              </a:lnSpc>
              <a:spcBef>
                <a:spcPts val="0"/>
              </a:spcBef>
              <a:spcAft>
                <a:spcPts val="0"/>
              </a:spcAft>
              <a:buSzPts val="1400"/>
              <a:buNone/>
            </a:pPr>
            <a:endParaRPr b="1" dirty="0"/>
          </a:p>
        </p:txBody>
      </p:sp>
      <p:sp>
        <p:nvSpPr>
          <p:cNvPr id="307" name="Google Shape;30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We need to get the customer to know our product.</a:t>
            </a:r>
          </a:p>
          <a:p>
            <a:pPr marL="0" lvl="0" indent="0" algn="l" rtl="0">
              <a:lnSpc>
                <a:spcPct val="100000"/>
              </a:lnSpc>
              <a:spcBef>
                <a:spcPts val="0"/>
              </a:spcBef>
              <a:spcAft>
                <a:spcPts val="0"/>
              </a:spcAft>
              <a:buSzPts val="1400"/>
              <a:buNone/>
            </a:pPr>
            <a:r>
              <a:rPr lang="en-IE" b="1" dirty="0"/>
              <a:t>It is important that your customer knows your product, service or solution. </a:t>
            </a:r>
            <a:endParaRPr b="1" dirty="0"/>
          </a:p>
        </p:txBody>
      </p:sp>
      <p:sp>
        <p:nvSpPr>
          <p:cNvPr id="314" name="Google Shape;31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21" name="Google Shape;32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69967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b="1" dirty="0"/>
              <a:t>Customer </a:t>
            </a:r>
            <a:r>
              <a:rPr lang="en-IE" dirty="0"/>
              <a:t>- i.e. what does our customer desire and what our customer fears</a:t>
            </a:r>
          </a:p>
          <a:p>
            <a:pPr marL="0" lvl="0" indent="0" algn="l" rtl="0">
              <a:lnSpc>
                <a:spcPct val="100000"/>
              </a:lnSpc>
              <a:spcBef>
                <a:spcPts val="0"/>
              </a:spcBef>
              <a:spcAft>
                <a:spcPts val="0"/>
              </a:spcAft>
              <a:buSzPts val="1400"/>
              <a:buNone/>
            </a:pPr>
            <a:r>
              <a:rPr lang="en-IE" sz="1200" b="1" i="0" u="none" strike="noStrike" cap="none" dirty="0">
                <a:solidFill>
                  <a:schemeClr val="dk1"/>
                </a:solidFill>
                <a:effectLst/>
                <a:latin typeface="Calibri"/>
                <a:ea typeface="Calibri"/>
                <a:cs typeface="Calibri"/>
                <a:sym typeface="Calibri"/>
              </a:rPr>
              <a:t>…i.e. who is our customer, what do they need, what problem do they have that needs to be fixed </a:t>
            </a:r>
          </a:p>
          <a:p>
            <a:pPr marL="0" lvl="0" indent="0" algn="l" rtl="0">
              <a:lnSpc>
                <a:spcPct val="100000"/>
              </a:lnSpc>
              <a:spcBef>
                <a:spcPts val="0"/>
              </a:spcBef>
              <a:spcAft>
                <a:spcPts val="0"/>
              </a:spcAft>
              <a:buSzPts val="1400"/>
              <a:buNone/>
            </a:pPr>
            <a:endParaRPr lang="en-IE"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b="1" dirty="0"/>
              <a:t>Competition </a:t>
            </a:r>
            <a:r>
              <a:rPr lang="en-IE" dirty="0"/>
              <a:t>- i.e. who are the competitors, what are they offering, how are we different</a:t>
            </a:r>
          </a:p>
          <a:p>
            <a:pPr marL="0" lvl="0" indent="0" algn="l" rtl="0">
              <a:lnSpc>
                <a:spcPct val="100000"/>
              </a:lnSpc>
              <a:spcBef>
                <a:spcPts val="0"/>
              </a:spcBef>
              <a:spcAft>
                <a:spcPts val="0"/>
              </a:spcAft>
              <a:buSzPts val="1400"/>
              <a:buNone/>
            </a:pPr>
            <a:r>
              <a:rPr lang="en-IE" sz="1200" b="1" i="0" u="none" strike="noStrike" cap="none" dirty="0">
                <a:solidFill>
                  <a:schemeClr val="dk1"/>
                </a:solidFill>
                <a:effectLst/>
                <a:latin typeface="Calibri"/>
                <a:ea typeface="Calibri"/>
                <a:cs typeface="Calibri"/>
                <a:sym typeface="Calibri"/>
              </a:rPr>
              <a:t>….i.e. who are your competitors, what are they offering, how are you different, how can you beat your competitor</a:t>
            </a:r>
          </a:p>
          <a:p>
            <a:pPr marL="0" lvl="0" indent="0" algn="l" rtl="0">
              <a:lnSpc>
                <a:spcPct val="100000"/>
              </a:lnSpc>
              <a:spcBef>
                <a:spcPts val="0"/>
              </a:spcBef>
              <a:spcAft>
                <a:spcPts val="0"/>
              </a:spcAft>
              <a:buSzPts val="1400"/>
              <a:buNone/>
            </a:pPr>
            <a:endParaRPr lang="en-IE"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b="1" dirty="0"/>
              <a:t>Company </a:t>
            </a:r>
            <a:r>
              <a:rPr lang="en-IE" dirty="0"/>
              <a:t>- i.e. your company, the product, what is being offered that is different and better</a:t>
            </a:r>
          </a:p>
          <a:p>
            <a:pPr marL="0" lvl="0" indent="0" algn="l" rtl="0">
              <a:lnSpc>
                <a:spcPct val="100000"/>
              </a:lnSpc>
              <a:spcBef>
                <a:spcPts val="0"/>
              </a:spcBef>
              <a:spcAft>
                <a:spcPts val="0"/>
              </a:spcAft>
              <a:buSzPts val="1400"/>
              <a:buNone/>
            </a:pPr>
            <a:r>
              <a:rPr lang="en-IE" sz="1200" b="1" i="0" u="none" strike="noStrike" cap="none" dirty="0">
                <a:solidFill>
                  <a:schemeClr val="dk1"/>
                </a:solidFill>
                <a:effectLst/>
                <a:latin typeface="Calibri"/>
                <a:ea typeface="Calibri"/>
                <a:cs typeface="Calibri"/>
                <a:sym typeface="Calibri"/>
              </a:rPr>
              <a:t>….and better. What are your key benefits and features? Keep discovering what you and your competitor has missed.</a:t>
            </a:r>
          </a:p>
        </p:txBody>
      </p:sp>
      <p:sp>
        <p:nvSpPr>
          <p:cNvPr id="328" name="Google Shape;32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21" name="Google Shape;32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27200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i="1" dirty="0"/>
              <a:t>You will understand the marketing process and its value towards a sale. </a:t>
            </a:r>
            <a:r>
              <a:rPr lang="en-IE" b="1" i="0" dirty="0"/>
              <a:t>You will learn the difference between sales and marketing </a:t>
            </a:r>
            <a:r>
              <a:rPr lang="en-US" sz="1200" b="1" dirty="0"/>
              <a:t>and introduce some proven tactics you can use to nurture and grow your Pop Culture business</a:t>
            </a:r>
            <a:endParaRPr lang="en-IE" b="1" i="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i="1" dirty="0"/>
              <a:t>How should you position your brand? Defining what you want your customers to perceive. </a:t>
            </a:r>
            <a:r>
              <a:rPr lang="en-IE" b="1" i="0" dirty="0"/>
              <a:t>You will understand what is involved in building a Pop Culture brand e.g. coming up with a great brand name, how to communicate through story telling, how to build trust, credibility and reputation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b="1" i="1" dirty="0"/>
              <a:t>DELETE </a:t>
            </a:r>
            <a:r>
              <a:rPr lang="en-IE" i="1" dirty="0"/>
              <a:t>Create a story around your brand which resonates with your customers. You need a brand people can relate to and trust.  </a:t>
            </a:r>
            <a:endParaRPr lang="en-IE" sz="1200" b="1" i="0" u="none" strike="noStrike" cap="none" dirty="0">
              <a:solidFill>
                <a:schemeClr val="dk1"/>
              </a:solidFill>
              <a:latin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IE"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IE" b="1" dirty="0"/>
          </a:p>
          <a:p>
            <a:pPr marL="0" lvl="0" indent="0" algn="l" rtl="0">
              <a:lnSpc>
                <a:spcPct val="100000"/>
              </a:lnSpc>
              <a:spcBef>
                <a:spcPts val="0"/>
              </a:spcBef>
              <a:spcAft>
                <a:spcPts val="0"/>
              </a:spcAft>
              <a:buSzPts val="1400"/>
              <a:buNone/>
            </a:pPr>
            <a:endParaRPr dirty="0"/>
          </a:p>
        </p:txBody>
      </p:sp>
      <p:sp>
        <p:nvSpPr>
          <p:cNvPr id="191" name="Google Shape;19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dirty="0"/>
          </a:p>
        </p:txBody>
      </p:sp>
      <p:sp>
        <p:nvSpPr>
          <p:cNvPr id="341" name="Google Shape;34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139375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Brand Name is how your brand is known to the customer. It must reflect you strategy, position and promise:</a:t>
            </a:r>
          </a:p>
          <a:p>
            <a:pPr marL="0" lvl="0" indent="0" algn="l" rtl="0">
              <a:lnSpc>
                <a:spcPct val="100000"/>
              </a:lnSpc>
              <a:spcBef>
                <a:spcPts val="0"/>
              </a:spcBef>
              <a:spcAft>
                <a:spcPts val="0"/>
              </a:spcAft>
              <a:buSzPts val="1400"/>
              <a:buNone/>
            </a:pPr>
            <a:r>
              <a:rPr lang="en-IE" b="1" dirty="0"/>
              <a:t>Your brand name is how your customers identify you. It differentiates you. Your strategy, position and promise must be reflected in your brand </a:t>
            </a:r>
          </a:p>
          <a:p>
            <a:pPr marL="0" lvl="0" indent="0" algn="l" rtl="0">
              <a:lnSpc>
                <a:spcPct val="100000"/>
              </a:lnSpc>
              <a:spcBef>
                <a:spcPts val="0"/>
              </a:spcBef>
              <a:spcAft>
                <a:spcPts val="0"/>
              </a:spcAft>
              <a:buSzPts val="1400"/>
              <a:buNone/>
            </a:pPr>
            <a:endParaRPr lang="en-IE"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To help you determine a name that corresponds to your business’s attributes, a brand name generator can be of service:</a:t>
            </a:r>
          </a:p>
          <a:p>
            <a:pPr marL="0" lvl="0" indent="0" algn="l" rtl="0">
              <a:lnSpc>
                <a:spcPct val="100000"/>
              </a:lnSpc>
              <a:spcBef>
                <a:spcPts val="0"/>
              </a:spcBef>
              <a:spcAft>
                <a:spcPts val="0"/>
              </a:spcAft>
              <a:buSzPts val="1400"/>
              <a:buNone/>
            </a:pPr>
            <a:r>
              <a:rPr lang="en-IE" b="1" dirty="0"/>
              <a:t>Try out Brand Name Generator to help you determine a name that will correspond with your business and its brand</a:t>
            </a:r>
            <a:endParaRPr b="1" dirty="0"/>
          </a:p>
        </p:txBody>
      </p:sp>
      <p:sp>
        <p:nvSpPr>
          <p:cNvPr id="348" name="Google Shape;348;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Brand Name is how your brand is known to the customer. It must reflect you strategy, position and promise:</a:t>
            </a:r>
          </a:p>
          <a:p>
            <a:pPr marL="0" lvl="0" indent="0" algn="l" rtl="0">
              <a:lnSpc>
                <a:spcPct val="100000"/>
              </a:lnSpc>
              <a:spcBef>
                <a:spcPts val="0"/>
              </a:spcBef>
              <a:spcAft>
                <a:spcPts val="0"/>
              </a:spcAft>
              <a:buSzPts val="1400"/>
              <a:buNone/>
            </a:pPr>
            <a:r>
              <a:rPr lang="en-IE" b="1" dirty="0"/>
              <a:t>Your brand name is how your customers identify you. It differentiates you. Your strategy, position and promise must be reflected in your brand </a:t>
            </a:r>
          </a:p>
          <a:p>
            <a:pPr marL="0" lvl="0" indent="0" algn="l" rtl="0">
              <a:lnSpc>
                <a:spcPct val="100000"/>
              </a:lnSpc>
              <a:spcBef>
                <a:spcPts val="0"/>
              </a:spcBef>
              <a:spcAft>
                <a:spcPts val="0"/>
              </a:spcAft>
              <a:buSzPts val="1400"/>
              <a:buNone/>
            </a:pPr>
            <a:endParaRPr lang="en-IE"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To help you determine a name that corresponds to your business’s attributes, a brand name generator can be of service:</a:t>
            </a:r>
          </a:p>
          <a:p>
            <a:pPr marL="0" lvl="0" indent="0" algn="l" rtl="0">
              <a:lnSpc>
                <a:spcPct val="100000"/>
              </a:lnSpc>
              <a:spcBef>
                <a:spcPts val="0"/>
              </a:spcBef>
              <a:spcAft>
                <a:spcPts val="0"/>
              </a:spcAft>
              <a:buSzPts val="1400"/>
              <a:buNone/>
            </a:pPr>
            <a:r>
              <a:rPr lang="en-IE" b="1" dirty="0"/>
              <a:t>Try out Brand Name Generator to help you determine a name that will correspond with your business and its brand</a:t>
            </a:r>
            <a:endParaRPr b="1" dirty="0"/>
          </a:p>
        </p:txBody>
      </p:sp>
      <p:sp>
        <p:nvSpPr>
          <p:cNvPr id="348" name="Google Shape;348;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203065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Brand Name is how your brand is known to the customer. It must reflect you strategy, position and promise:</a:t>
            </a:r>
          </a:p>
          <a:p>
            <a:pPr marL="0" lvl="0" indent="0" algn="l" rtl="0">
              <a:lnSpc>
                <a:spcPct val="100000"/>
              </a:lnSpc>
              <a:spcBef>
                <a:spcPts val="0"/>
              </a:spcBef>
              <a:spcAft>
                <a:spcPts val="0"/>
              </a:spcAft>
              <a:buSzPts val="1400"/>
              <a:buNone/>
            </a:pPr>
            <a:r>
              <a:rPr lang="en-IE" b="1" dirty="0"/>
              <a:t>Your brand name is how your customers identify you. It differentiates you. Your strategy, position and promise must be reflected in your brand </a:t>
            </a:r>
          </a:p>
          <a:p>
            <a:pPr marL="0" lvl="0" indent="0" algn="l" rtl="0">
              <a:lnSpc>
                <a:spcPct val="100000"/>
              </a:lnSpc>
              <a:spcBef>
                <a:spcPts val="0"/>
              </a:spcBef>
              <a:spcAft>
                <a:spcPts val="0"/>
              </a:spcAft>
              <a:buSzPts val="1400"/>
              <a:buNone/>
            </a:pPr>
            <a:endParaRPr lang="en-IE"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To help you determine a name that corresponds to your business’s attributes, a brand name generator can be of service:</a:t>
            </a:r>
          </a:p>
          <a:p>
            <a:pPr marL="0" lvl="0" indent="0" algn="l" rtl="0">
              <a:lnSpc>
                <a:spcPct val="100000"/>
              </a:lnSpc>
              <a:spcBef>
                <a:spcPts val="0"/>
              </a:spcBef>
              <a:spcAft>
                <a:spcPts val="0"/>
              </a:spcAft>
              <a:buSzPts val="1400"/>
              <a:buNone/>
            </a:pPr>
            <a:r>
              <a:rPr lang="en-IE" b="1" dirty="0"/>
              <a:t>Try out Brand Name Generator to help you determine a name that will correspond with your business and its brand</a:t>
            </a:r>
            <a:endParaRPr b="1" dirty="0"/>
          </a:p>
        </p:txBody>
      </p:sp>
      <p:sp>
        <p:nvSpPr>
          <p:cNvPr id="348" name="Google Shape;348;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929091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and specifically in branding</a:t>
            </a:r>
          </a:p>
          <a:p>
            <a:pPr marL="0" lvl="0" indent="0" algn="l" rtl="0">
              <a:lnSpc>
                <a:spcPct val="100000"/>
              </a:lnSpc>
              <a:spcBef>
                <a:spcPts val="0"/>
              </a:spcBef>
              <a:spcAft>
                <a:spcPts val="0"/>
              </a:spcAft>
              <a:buSzPts val="1400"/>
              <a:buNone/>
            </a:pPr>
            <a:r>
              <a:rPr lang="en-IE" b="1" dirty="0"/>
              <a:t>….and is powerful in branding…</a:t>
            </a:r>
          </a:p>
          <a:p>
            <a:pPr marL="0" lvl="0" indent="0" algn="l" rtl="0">
              <a:lnSpc>
                <a:spcPct val="100000"/>
              </a:lnSpc>
              <a:spcBef>
                <a:spcPts val="0"/>
              </a:spcBef>
              <a:spcAft>
                <a:spcPts val="0"/>
              </a:spcAft>
              <a:buSzPts val="1400"/>
              <a:buNone/>
            </a:pPr>
            <a:endParaRPr lang="en-IE" b="1" dirty="0"/>
          </a:p>
          <a:p>
            <a:pPr marL="0" lvl="0" indent="0" algn="l" rtl="0">
              <a:lnSpc>
                <a:spcPct val="100000"/>
              </a:lnSpc>
              <a:spcBef>
                <a:spcPts val="0"/>
              </a:spcBef>
              <a:spcAft>
                <a:spcPts val="0"/>
              </a:spcAft>
              <a:buSzPts val="1400"/>
              <a:buNone/>
            </a:pPr>
            <a:endParaRPr lang="en-IE" b="1" dirty="0"/>
          </a:p>
          <a:p>
            <a:pPr marL="0" lvl="0" indent="0" algn="l" rtl="0">
              <a:lnSpc>
                <a:spcPct val="100000"/>
              </a:lnSpc>
              <a:spcBef>
                <a:spcPts val="0"/>
              </a:spcBef>
              <a:spcAft>
                <a:spcPts val="0"/>
              </a:spcAft>
              <a:buSzPts val="1400"/>
              <a:buNone/>
            </a:pPr>
            <a:r>
              <a:rPr lang="en-IE" b="0" dirty="0"/>
              <a:t>…you become</a:t>
            </a:r>
          </a:p>
          <a:p>
            <a:pPr marL="0" lvl="0" indent="0" algn="l" rtl="0">
              <a:lnSpc>
                <a:spcPct val="100000"/>
              </a:lnSpc>
              <a:spcBef>
                <a:spcPts val="0"/>
              </a:spcBef>
              <a:spcAft>
                <a:spcPts val="0"/>
              </a:spcAft>
              <a:buSzPts val="1400"/>
              <a:buNone/>
            </a:pPr>
            <a:r>
              <a:rPr lang="en-IE" b="1" dirty="0"/>
              <a:t>….customers become emotionally…</a:t>
            </a:r>
          </a:p>
          <a:p>
            <a:pPr marL="0" lvl="0" indent="0" algn="l" rtl="0">
              <a:lnSpc>
                <a:spcPct val="100000"/>
              </a:lnSpc>
              <a:spcBef>
                <a:spcPts val="0"/>
              </a:spcBef>
              <a:spcAft>
                <a:spcPts val="0"/>
              </a:spcAft>
              <a:buSzPts val="1400"/>
              <a:buNone/>
            </a:pPr>
            <a:endParaRPr lang="en-IE" dirty="0"/>
          </a:p>
          <a:p>
            <a:pPr marL="0" lvl="0" indent="0" algn="l" rtl="0">
              <a:lnSpc>
                <a:spcPct val="100000"/>
              </a:lnSpc>
              <a:spcBef>
                <a:spcPts val="0"/>
              </a:spcBef>
              <a:spcAft>
                <a:spcPts val="0"/>
              </a:spcAft>
              <a:buSzPts val="1400"/>
              <a:buNone/>
            </a:pPr>
            <a:r>
              <a:rPr lang="en-IE" dirty="0"/>
              <a:t>this is one of the best tools we have</a:t>
            </a:r>
          </a:p>
          <a:p>
            <a:pPr marL="0" lvl="0" indent="0" algn="l" rtl="0">
              <a:lnSpc>
                <a:spcPct val="100000"/>
              </a:lnSpc>
              <a:spcBef>
                <a:spcPts val="0"/>
              </a:spcBef>
              <a:spcAft>
                <a:spcPts val="0"/>
              </a:spcAft>
              <a:buSzPts val="1400"/>
              <a:buNone/>
            </a:pPr>
            <a:r>
              <a:rPr lang="en-IE" b="1" dirty="0"/>
              <a:t>…your brand story is one of your best tools.</a:t>
            </a:r>
          </a:p>
          <a:p>
            <a:pPr marL="0" lvl="0" indent="0" algn="l" rtl="0">
              <a:lnSpc>
                <a:spcPct val="100000"/>
              </a:lnSpc>
              <a:spcBef>
                <a:spcPts val="0"/>
              </a:spcBef>
              <a:spcAft>
                <a:spcPts val="0"/>
              </a:spcAft>
              <a:buSzPts val="1400"/>
              <a:buNone/>
            </a:pPr>
            <a:endParaRPr lang="en-IE"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Knowing our customers we can attend to either of the two most powerful emotions: desire or fear.</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b="1" dirty="0"/>
              <a:t>Knowing our customers you can attend to two of the most powerful emotions: desire and fear.</a:t>
            </a:r>
          </a:p>
          <a:p>
            <a:pPr marL="0" lvl="0" indent="0" algn="l" rtl="0">
              <a:lnSpc>
                <a:spcPct val="100000"/>
              </a:lnSpc>
              <a:spcBef>
                <a:spcPts val="0"/>
              </a:spcBef>
              <a:spcAft>
                <a:spcPts val="0"/>
              </a:spcAft>
              <a:buSzPts val="1400"/>
              <a:buNone/>
            </a:pPr>
            <a:endParaRPr lang="en-IE" b="0" dirty="0"/>
          </a:p>
        </p:txBody>
      </p:sp>
      <p:sp>
        <p:nvSpPr>
          <p:cNvPr id="354" name="Google Shape;35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Your Brand Story</a:t>
            </a:r>
          </a:p>
          <a:p>
            <a:pPr marL="0" lvl="0" indent="0" algn="l" rtl="0">
              <a:lnSpc>
                <a:spcPct val="100000"/>
              </a:lnSpc>
              <a:spcBef>
                <a:spcPts val="0"/>
              </a:spcBef>
              <a:spcAft>
                <a:spcPts val="0"/>
              </a:spcAft>
              <a:buSzPts val="1400"/>
              <a:buNone/>
            </a:pPr>
            <a:r>
              <a:rPr lang="en-IE" b="1" dirty="0"/>
              <a:t>GoPro’s Brand Story</a:t>
            </a:r>
            <a:endParaRPr b="1" dirty="0"/>
          </a:p>
        </p:txBody>
      </p:sp>
      <p:sp>
        <p:nvSpPr>
          <p:cNvPr id="360" name="Google Shape;36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…about the cultural elements it relates to….</a:t>
            </a:r>
          </a:p>
          <a:p>
            <a:pPr marL="0" lvl="0" indent="0" algn="l" rtl="0">
              <a:lnSpc>
                <a:spcPct val="100000"/>
              </a:lnSpc>
              <a:spcBef>
                <a:spcPts val="0"/>
              </a:spcBef>
              <a:spcAft>
                <a:spcPts val="0"/>
              </a:spcAft>
              <a:buSzPts val="1400"/>
              <a:buNone/>
            </a:pPr>
            <a:r>
              <a:rPr lang="en-IE" b="1" dirty="0"/>
              <a:t>…about its cultural elements….</a:t>
            </a:r>
          </a:p>
          <a:p>
            <a:pPr marL="0" lvl="0" indent="0" algn="l" rtl="0">
              <a:lnSpc>
                <a:spcPct val="100000"/>
              </a:lnSpc>
              <a:spcBef>
                <a:spcPts val="0"/>
              </a:spcBef>
              <a:spcAft>
                <a:spcPts val="0"/>
              </a:spcAft>
              <a:buSzPts val="1400"/>
              <a:buNone/>
            </a:pPr>
            <a:endParaRPr lang="en-IE"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your brand purpose should be already defined and we know what we want the customer to think. Focus on that.</a:t>
            </a:r>
          </a:p>
          <a:p>
            <a:pPr marL="0" lvl="0" indent="0" algn="l" rtl="0">
              <a:lnSpc>
                <a:spcPct val="100000"/>
              </a:lnSpc>
              <a:spcBef>
                <a:spcPts val="0"/>
              </a:spcBef>
              <a:spcAft>
                <a:spcPts val="0"/>
              </a:spcAft>
              <a:buSzPts val="1400"/>
              <a:buNone/>
            </a:pPr>
            <a:r>
              <a:rPr lang="en-IE" b="1" dirty="0"/>
              <a:t>…your brand purpose and position should already be defined, you know what you want your customers to think!</a:t>
            </a:r>
          </a:p>
          <a:p>
            <a:pPr marL="0" lvl="0" indent="0" algn="l" rtl="0">
              <a:lnSpc>
                <a:spcPct val="100000"/>
              </a:lnSpc>
              <a:spcBef>
                <a:spcPts val="0"/>
              </a:spcBef>
              <a:spcAft>
                <a:spcPts val="0"/>
              </a:spcAft>
              <a:buSzPts val="1400"/>
              <a:buNone/>
            </a:pPr>
            <a:endParaRPr lang="en-IE"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Make it </a:t>
            </a:r>
            <a:r>
              <a:rPr lang="en-IE" b="1" dirty="0"/>
              <a:t>emotional </a:t>
            </a:r>
            <a:r>
              <a:rPr lang="en-IE" dirty="0"/>
              <a:t>- we want to trigger an emotional response which would lead to a bond between the brand and the customer.</a:t>
            </a:r>
          </a:p>
          <a:p>
            <a:pPr marL="0" lvl="0" indent="0" algn="l" rtl="0">
              <a:lnSpc>
                <a:spcPct val="100000"/>
              </a:lnSpc>
              <a:spcBef>
                <a:spcPts val="0"/>
              </a:spcBef>
              <a:spcAft>
                <a:spcPts val="0"/>
              </a:spcAft>
              <a:buSzPts val="1400"/>
              <a:buNone/>
            </a:pPr>
            <a:r>
              <a:rPr lang="en-IE" b="1" dirty="0"/>
              <a:t>Make it emotional – to trigger an emotional response, this will lead to a stronger bond between your brand and your customers</a:t>
            </a:r>
            <a:endParaRPr b="1" dirty="0"/>
          </a:p>
        </p:txBody>
      </p:sp>
      <p:sp>
        <p:nvSpPr>
          <p:cNvPr id="367" name="Google Shape;367;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Be transparent with your customers </a:t>
            </a:r>
          </a:p>
          <a:p>
            <a:pPr marL="0" lvl="0" indent="0" algn="l" rtl="0">
              <a:lnSpc>
                <a:spcPct val="100000"/>
              </a:lnSpc>
              <a:spcBef>
                <a:spcPts val="0"/>
              </a:spcBef>
              <a:spcAft>
                <a:spcPts val="0"/>
              </a:spcAft>
              <a:buSzPts val="1400"/>
              <a:buNone/>
            </a:pPr>
            <a:r>
              <a:rPr lang="en-IE" dirty="0"/>
              <a:t>Be </a:t>
            </a:r>
            <a:r>
              <a:rPr lang="en-IE" b="1" dirty="0"/>
              <a:t>clear</a:t>
            </a:r>
            <a:endParaRPr b="1" dirty="0"/>
          </a:p>
        </p:txBody>
      </p:sp>
      <p:sp>
        <p:nvSpPr>
          <p:cNvPr id="373" name="Google Shape;373;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0" name="Google Shape;380;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…you would expect…</a:t>
            </a:r>
          </a:p>
          <a:p>
            <a:pPr marL="0" lvl="0" indent="0" algn="l" rtl="0">
              <a:lnSpc>
                <a:spcPct val="100000"/>
              </a:lnSpc>
              <a:spcBef>
                <a:spcPts val="0"/>
              </a:spcBef>
              <a:spcAft>
                <a:spcPts val="0"/>
              </a:spcAft>
              <a:buSzPts val="1400"/>
              <a:buNone/>
            </a:pPr>
            <a:r>
              <a:rPr lang="en-IE" b="1" dirty="0"/>
              <a:t>….you expect…</a:t>
            </a:r>
          </a:p>
          <a:p>
            <a:pPr marL="0" lvl="0" indent="0" algn="l" rtl="0">
              <a:lnSpc>
                <a:spcPct val="100000"/>
              </a:lnSpc>
              <a:spcBef>
                <a:spcPts val="0"/>
              </a:spcBef>
              <a:spcAft>
                <a:spcPts val="0"/>
              </a:spcAft>
              <a:buSzPts val="1400"/>
              <a:buNone/>
            </a:pPr>
            <a:endParaRPr lang="en-IE"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will rid you of ghosts, at any cost.</a:t>
            </a:r>
          </a:p>
          <a:p>
            <a:pPr marL="0" lvl="0" indent="0" algn="l" rtl="0">
              <a:lnSpc>
                <a:spcPct val="100000"/>
              </a:lnSpc>
              <a:spcBef>
                <a:spcPts val="0"/>
              </a:spcBef>
              <a:spcAft>
                <a:spcPts val="0"/>
              </a:spcAft>
              <a:buSzPts val="1400"/>
              <a:buNone/>
            </a:pPr>
            <a:r>
              <a:rPr lang="en-IE" b="1" dirty="0"/>
              <a:t>…will get rid of ghosts, at any cost.</a:t>
            </a:r>
          </a:p>
          <a:p>
            <a:pPr marL="0" lvl="0" indent="0" algn="l" rtl="0">
              <a:lnSpc>
                <a:spcPct val="100000"/>
              </a:lnSpc>
              <a:spcBef>
                <a:spcPts val="0"/>
              </a:spcBef>
              <a:spcAft>
                <a:spcPts val="0"/>
              </a:spcAft>
              <a:buSzPts val="1400"/>
              <a:buNone/>
            </a:pPr>
            <a:endParaRPr lang="en-IE" b="1" dirty="0"/>
          </a:p>
          <a:p>
            <a:pPr marL="0" lvl="0" indent="0" algn="l" rtl="0">
              <a:lnSpc>
                <a:spcPct val="100000"/>
              </a:lnSpc>
              <a:spcBef>
                <a:spcPts val="0"/>
              </a:spcBef>
              <a:spcAft>
                <a:spcPts val="0"/>
              </a:spcAft>
              <a:buSzPts val="1400"/>
              <a:buNone/>
            </a:pPr>
            <a:r>
              <a:rPr lang="en-IE" dirty="0"/>
              <a:t>channels, merchandise stores</a:t>
            </a:r>
          </a:p>
          <a:p>
            <a:pPr marL="0" lvl="0" indent="0" algn="l" rtl="0">
              <a:lnSpc>
                <a:spcPct val="100000"/>
              </a:lnSpc>
              <a:spcBef>
                <a:spcPts val="0"/>
              </a:spcBef>
              <a:spcAft>
                <a:spcPts val="0"/>
              </a:spcAft>
              <a:buSzPts val="1400"/>
              <a:buNone/>
            </a:pPr>
            <a:r>
              <a:rPr lang="en-IE" b="1" dirty="0"/>
              <a:t>channels and merchandise stores.</a:t>
            </a:r>
            <a:endParaRPr b="1" dirty="0"/>
          </a:p>
        </p:txBody>
      </p:sp>
      <p:sp>
        <p:nvSpPr>
          <p:cNvPr id="388" name="Google Shape;388;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buNone/>
            </a:pPr>
            <a:r>
              <a:rPr lang="en-IE" i="1" dirty="0"/>
              <a:t>Marketing is a very broad term incorporating various different aspects all dealing with offering something to the customer. </a:t>
            </a:r>
            <a:r>
              <a:rPr lang="en-IE" altLang="en-US" sz="1200" b="1" dirty="0">
                <a:solidFill>
                  <a:srgbClr val="615F5D"/>
                </a:solidFill>
              </a:rPr>
              <a:t>Marketing is everything you do to place your product or service in the hands of potential customers. </a:t>
            </a:r>
            <a:r>
              <a:rPr lang="en-IE" sz="1200" b="1" dirty="0">
                <a:solidFill>
                  <a:srgbClr val="615F5D"/>
                </a:solidFill>
              </a:rPr>
              <a:t>It is a process to create interest amongst potential customers in your products and/or services.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i="1" dirty="0"/>
              <a:t>This involves various activities, including: </a:t>
            </a:r>
            <a:r>
              <a:rPr lang="en-IE" b="1" dirty="0"/>
              <a:t>(delete </a:t>
            </a:r>
            <a:r>
              <a:rPr lang="en-IE" dirty="0"/>
              <a:t>among others). </a:t>
            </a:r>
            <a:r>
              <a:rPr lang="en-IE" b="1" dirty="0"/>
              <a:t>Your marketing never stops and involves different activities including;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i="1" dirty="0"/>
              <a:t>Ultimately, what the business wants to achieve is a conversion of a prospective buyer into an actual one - i.e. a sale. </a:t>
            </a:r>
            <a:r>
              <a:rPr lang="en-US" b="1" dirty="0">
                <a:solidFill>
                  <a:srgbClr val="615F5D"/>
                </a:solidFill>
              </a:rPr>
              <a:t>It is how you turn a prospective customer into an actual loyal customer</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IE" dirty="0"/>
          </a:p>
          <a:p>
            <a:pPr marL="0" lvl="0" indent="0" algn="l" rtl="0">
              <a:lnSpc>
                <a:spcPct val="100000"/>
              </a:lnSpc>
              <a:spcBef>
                <a:spcPts val="0"/>
              </a:spcBef>
              <a:spcAft>
                <a:spcPts val="0"/>
              </a:spcAft>
              <a:buSzPts val="1400"/>
              <a:buNone/>
            </a:pPr>
            <a:endParaRPr dirty="0"/>
          </a:p>
        </p:txBody>
      </p:sp>
      <p:sp>
        <p:nvSpPr>
          <p:cNvPr id="227" name="Google Shape;22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21" name="Google Shape;32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193628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31</a:t>
            </a:fld>
            <a:endParaRPr lang="en-US"/>
          </a:p>
        </p:txBody>
      </p:sp>
    </p:spTree>
    <p:extLst>
      <p:ext uri="{BB962C8B-B14F-4D97-AF65-F5344CB8AC3E}">
        <p14:creationId xmlns:p14="http://schemas.microsoft.com/office/powerpoint/2010/main" val="40851264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i="1" dirty="0"/>
              <a:t>…..the use of personas for targeting. …</a:t>
            </a:r>
            <a:r>
              <a:rPr lang="en-IE" b="1" i="0" dirty="0"/>
              <a:t>getting to know your target market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i="1" dirty="0"/>
              <a:t>You will be exposed to a number of different channels and tools forming the marketing process in the digital world….</a:t>
            </a:r>
            <a:r>
              <a:rPr lang="en-IE" sz="1200" b="1" i="0" u="none" strike="noStrike" cap="none" dirty="0">
                <a:solidFill>
                  <a:schemeClr val="dk1"/>
                </a:solidFill>
                <a:latin typeface="Calibri"/>
                <a:cs typeface="Calibri"/>
                <a:sym typeface="Calibri"/>
              </a:rPr>
              <a:t>You will learn about different online digital marketing channels and tools and how to reach your target audience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i="1" dirty="0"/>
              <a:t>Understanding the use of unconventional tactics in promoting your brand and product. </a:t>
            </a:r>
            <a:r>
              <a:rPr lang="en-IE" b="1" i="0" dirty="0"/>
              <a:t>Learn </a:t>
            </a:r>
            <a:r>
              <a:rPr lang="en-IE" b="1" i="0" dirty="0" err="1"/>
              <a:t>Guerilla</a:t>
            </a:r>
            <a:r>
              <a:rPr lang="en-IE" b="1" i="0" dirty="0"/>
              <a:t> marketing tactics and experiential marketing methods to build brand awareness and creatively sell your Pop Culture brand</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IE" sz="1200" b="1" i="0" u="none" strike="noStrike" cap="none" dirty="0">
              <a:solidFill>
                <a:schemeClr val="dk1"/>
              </a:solidFill>
              <a:latin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IE" b="1" i="0" dirty="0"/>
          </a:p>
          <a:p>
            <a:pPr marL="0" lvl="0" indent="0" algn="l" rtl="0">
              <a:lnSpc>
                <a:spcPct val="100000"/>
              </a:lnSpc>
              <a:spcBef>
                <a:spcPts val="0"/>
              </a:spcBef>
              <a:spcAft>
                <a:spcPts val="0"/>
              </a:spcAft>
              <a:buSzPts val="1400"/>
              <a:buNone/>
            </a:pPr>
            <a:endParaRPr dirty="0"/>
          </a:p>
        </p:txBody>
      </p:sp>
      <p:sp>
        <p:nvSpPr>
          <p:cNvPr id="203" name="Google Shape;2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3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their wants and their rejections.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b="1" dirty="0"/>
              <a:t>….what they want and what they don’t want.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IE"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Through thorough research, segmentation and targeting we may get enough information to base marketing decisions 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b="1" dirty="0"/>
              <a:t>Base your marketing decisions by gaining the information you need thorough research, segmentation and targeting.</a:t>
            </a:r>
            <a:endParaRPr b="1" dirty="0"/>
          </a:p>
        </p:txBody>
      </p:sp>
      <p:sp>
        <p:nvSpPr>
          <p:cNvPr id="408" name="Google Shape;408;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Based on your research you will understand the market and will be able to segment it into smaller more relevant chunks. </a:t>
            </a:r>
          </a:p>
          <a:p>
            <a:pPr marL="0" lvl="0" indent="0" algn="l" rtl="0">
              <a:lnSpc>
                <a:spcPct val="100000"/>
              </a:lnSpc>
              <a:spcBef>
                <a:spcPts val="0"/>
              </a:spcBef>
              <a:spcAft>
                <a:spcPts val="0"/>
              </a:spcAft>
              <a:buSzPts val="1400"/>
              <a:buNone/>
            </a:pPr>
            <a:r>
              <a:rPr lang="en-IE" b="1" dirty="0"/>
              <a:t>Your research will help you understand your target market and allow you to segment or split it into different customer types or targets</a:t>
            </a:r>
          </a:p>
          <a:p>
            <a:pPr marL="0" lvl="0" indent="0" algn="l" rtl="0">
              <a:lnSpc>
                <a:spcPct val="100000"/>
              </a:lnSpc>
              <a:spcBef>
                <a:spcPts val="0"/>
              </a:spcBef>
              <a:spcAft>
                <a:spcPts val="0"/>
              </a:spcAft>
              <a:buSzPts val="1400"/>
              <a:buNone/>
            </a:pPr>
            <a:endParaRPr lang="en-IE" b="1" dirty="0"/>
          </a:p>
          <a:p>
            <a:pPr marL="0" lvl="0" indent="0" algn="l" rtl="0">
              <a:lnSpc>
                <a:spcPct val="100000"/>
              </a:lnSpc>
              <a:spcBef>
                <a:spcPts val="0"/>
              </a:spcBef>
              <a:spcAft>
                <a:spcPts val="0"/>
              </a:spcAft>
              <a:buSzPts val="1400"/>
              <a:buNone/>
            </a:pPr>
            <a:r>
              <a:rPr lang="en-IE" dirty="0"/>
              <a:t>you will be able to focus on those that are most relevant…..</a:t>
            </a:r>
            <a:r>
              <a:rPr lang="en-IE" b="1" dirty="0"/>
              <a:t>that are most valuable.</a:t>
            </a:r>
            <a:endParaRPr b="1" dirty="0"/>
          </a:p>
        </p:txBody>
      </p:sp>
      <p:sp>
        <p:nvSpPr>
          <p:cNvPr id="415" name="Google Shape;415;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Information about the market is necessary </a:t>
            </a:r>
          </a:p>
          <a:p>
            <a:pPr marL="0" lvl="0" indent="0" algn="l" rtl="0">
              <a:lnSpc>
                <a:spcPct val="100000"/>
              </a:lnSpc>
              <a:spcBef>
                <a:spcPts val="0"/>
              </a:spcBef>
              <a:spcAft>
                <a:spcPts val="0"/>
              </a:spcAft>
              <a:buSzPts val="1400"/>
              <a:buNone/>
            </a:pPr>
            <a:r>
              <a:rPr lang="en-IE" b="1" dirty="0"/>
              <a:t>Information about your target market is important </a:t>
            </a:r>
          </a:p>
          <a:p>
            <a:pPr marL="0" lvl="0" indent="0" algn="l" rtl="0">
              <a:lnSpc>
                <a:spcPct val="100000"/>
              </a:lnSpc>
              <a:spcBef>
                <a:spcPts val="0"/>
              </a:spcBef>
              <a:spcAft>
                <a:spcPts val="0"/>
              </a:spcAft>
              <a:buSzPts val="1400"/>
              <a:buNone/>
            </a:pPr>
            <a:endParaRPr lang="en-IE" b="1" dirty="0"/>
          </a:p>
          <a:p>
            <a:pPr marL="0" lvl="0" indent="0" algn="l" rtl="0">
              <a:lnSpc>
                <a:spcPct val="90000"/>
              </a:lnSpc>
              <a:spcBef>
                <a:spcPts val="1000"/>
              </a:spcBef>
              <a:spcAft>
                <a:spcPts val="0"/>
              </a:spcAft>
              <a:buSzPts val="2400"/>
              <a:buNone/>
            </a:pPr>
            <a:r>
              <a:rPr lang="en-IE" dirty="0"/>
              <a:t>There are two types, aptly called: Primary and Secondary research</a:t>
            </a:r>
          </a:p>
          <a:p>
            <a:pPr marL="0" lvl="0" indent="0" algn="l" rtl="0">
              <a:lnSpc>
                <a:spcPct val="100000"/>
              </a:lnSpc>
              <a:spcBef>
                <a:spcPts val="0"/>
              </a:spcBef>
              <a:spcAft>
                <a:spcPts val="0"/>
              </a:spcAft>
              <a:buSzPts val="1400"/>
              <a:buNone/>
            </a:pPr>
            <a:r>
              <a:rPr lang="en-IE" b="1" dirty="0"/>
              <a:t>There are two types of market research; Primary Research and Secondary Research </a:t>
            </a:r>
            <a:endParaRPr b="1" dirty="0"/>
          </a:p>
        </p:txBody>
      </p:sp>
      <p:sp>
        <p:nvSpPr>
          <p:cNvPr id="421" name="Google Shape;421;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en-IE" b="1" dirty="0"/>
              <a:t>Primary </a:t>
            </a:r>
            <a:r>
              <a:rPr lang="en-IE" dirty="0"/>
              <a:t>research may be divided into specific and exploratory: </a:t>
            </a:r>
            <a:r>
              <a:rPr lang="en-IE" b="1" dirty="0"/>
              <a:t>is the collection of information by You (or someone you hire to do it)</a:t>
            </a:r>
          </a:p>
          <a:p>
            <a:pPr marL="342900" marR="0" lvl="0" indent="0" algn="l" defTabSz="914400" rtl="0" eaLnBrk="1" fontAlgn="auto" latinLnBrk="0" hangingPunct="1">
              <a:lnSpc>
                <a:spcPct val="90000"/>
              </a:lnSpc>
              <a:spcBef>
                <a:spcPts val="1000"/>
              </a:spcBef>
              <a:spcAft>
                <a:spcPts val="0"/>
              </a:spcAft>
              <a:buClr>
                <a:srgbClr val="000000"/>
              </a:buClr>
              <a:buSzPts val="2400"/>
              <a:buFont typeface="Arial"/>
              <a:buNone/>
              <a:tabLst/>
              <a:defRPr/>
            </a:pPr>
            <a:r>
              <a:rPr lang="en-IE" dirty="0"/>
              <a:t>Exploratory research is concerned with initial information gathering. It allows to see the bigger picture through interviews, surveys, questionnaires. </a:t>
            </a:r>
            <a:r>
              <a:rPr lang="en-IE" b="1" dirty="0"/>
              <a:t>Examples: surveys, focus groups, interviews, observations, experiments.</a:t>
            </a:r>
          </a:p>
          <a:p>
            <a:pPr marL="342900" lvl="0" indent="0" algn="l" rtl="0">
              <a:lnSpc>
                <a:spcPct val="90000"/>
              </a:lnSpc>
              <a:spcBef>
                <a:spcPts val="1000"/>
              </a:spcBef>
              <a:spcAft>
                <a:spcPts val="0"/>
              </a:spcAft>
              <a:buSzPts val="2400"/>
              <a:buNone/>
            </a:pPr>
            <a:endParaRPr lang="en-IE" dirty="0"/>
          </a:p>
          <a:p>
            <a:pPr marL="342900" lvl="0" indent="0" algn="l" rtl="0">
              <a:lnSpc>
                <a:spcPct val="90000"/>
              </a:lnSpc>
              <a:spcBef>
                <a:spcPts val="1000"/>
              </a:spcBef>
              <a:spcAft>
                <a:spcPts val="0"/>
              </a:spcAft>
              <a:buSzPts val="2400"/>
              <a:buNone/>
            </a:pPr>
            <a:r>
              <a:rPr lang="en-IE" dirty="0"/>
              <a:t>Specific research usually follows exploratory and delves deeper into issues which have been identified. </a:t>
            </a:r>
            <a:r>
              <a:rPr lang="en-IE" b="1" dirty="0"/>
              <a:t>Can be qualitative or quantitative. The key benefit is it is specific to the needs of your company and what you are trying to do. Usually costs more and takes longer.</a:t>
            </a:r>
          </a:p>
          <a:p>
            <a:pPr marL="342900" lvl="0" indent="-342900" algn="l" rtl="0">
              <a:lnSpc>
                <a:spcPct val="90000"/>
              </a:lnSpc>
              <a:spcBef>
                <a:spcPts val="1000"/>
              </a:spcBef>
              <a:spcAft>
                <a:spcPts val="0"/>
              </a:spcAft>
              <a:buSzPts val="2400"/>
              <a:buChar char="•"/>
            </a:pPr>
            <a:r>
              <a:rPr lang="en-IE" b="1" dirty="0"/>
              <a:t>Secondary </a:t>
            </a:r>
            <a:r>
              <a:rPr lang="en-IE" dirty="0"/>
              <a:t>research includes readily available sources: </a:t>
            </a:r>
            <a:r>
              <a:rPr lang="en-IE" b="1" dirty="0"/>
              <a:t>is the collection of information by SOMEONE ELSE. This has already been done by, it is existing data.</a:t>
            </a:r>
          </a:p>
          <a:p>
            <a:pPr marL="342900" lvl="0" indent="0" algn="l" rtl="0">
              <a:lnSpc>
                <a:spcPct val="90000"/>
              </a:lnSpc>
              <a:spcBef>
                <a:spcPts val="1000"/>
              </a:spcBef>
              <a:spcAft>
                <a:spcPts val="0"/>
              </a:spcAft>
              <a:buSzPts val="2400"/>
              <a:buNone/>
            </a:pPr>
            <a:r>
              <a:rPr lang="en-IE" dirty="0"/>
              <a:t>Statistics, trend reports, competitor reports, online databases, industry content and whitepapers, etc. This research may be available publicly, through commercial sources or even internally. </a:t>
            </a:r>
          </a:p>
          <a:p>
            <a:pPr marL="0" lvl="0" indent="0" algn="l" rtl="0">
              <a:lnSpc>
                <a:spcPct val="100000"/>
              </a:lnSpc>
              <a:spcBef>
                <a:spcPts val="0"/>
              </a:spcBef>
              <a:spcAft>
                <a:spcPts val="0"/>
              </a:spcAft>
              <a:buSzPts val="1400"/>
              <a:buNone/>
            </a:pPr>
            <a:endParaRPr dirty="0"/>
          </a:p>
        </p:txBody>
      </p:sp>
      <p:sp>
        <p:nvSpPr>
          <p:cNvPr id="428" name="Google Shape;428;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3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34" name="Google Shape;434;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664367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IE" sz="1200" b="0" i="0" u="none" strike="noStrike" cap="none" smtClean="0">
                <a:solidFill>
                  <a:schemeClr val="dk1"/>
                </a:solidFill>
                <a:latin typeface="Calibri"/>
                <a:ea typeface="Calibri"/>
                <a:cs typeface="Calibri"/>
                <a:sym typeface="Calibri"/>
              </a:rPr>
              <a:t>38</a:t>
            </a:fld>
            <a:endParaRPr lang="en-IE"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92960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p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1" name="Google Shape;441;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In summary, what </a:t>
            </a:r>
            <a:r>
              <a:rPr lang="en-IE" b="0" dirty="0"/>
              <a:t>Marketing</a:t>
            </a:r>
            <a:r>
              <a:rPr lang="en-IE" b="1" dirty="0"/>
              <a:t> </a:t>
            </a:r>
            <a:r>
              <a:rPr lang="en-IE" dirty="0"/>
              <a:t>is concerned with is getting to the right customer, with the right product at the right time / place and the right price through a rigorous process which results in conversion - or a </a:t>
            </a:r>
            <a:r>
              <a:rPr lang="en-IE" b="1" dirty="0"/>
              <a:t>Sale</a:t>
            </a:r>
            <a:r>
              <a:rPr lang="en-IE" dirty="0"/>
              <a:t>. </a:t>
            </a:r>
          </a:p>
          <a:p>
            <a:pPr marL="0" lvl="0" indent="0" algn="l" rtl="0">
              <a:lnSpc>
                <a:spcPct val="100000"/>
              </a:lnSpc>
              <a:spcBef>
                <a:spcPts val="0"/>
              </a:spcBef>
              <a:spcAft>
                <a:spcPts val="0"/>
              </a:spcAft>
              <a:buSzPts val="1400"/>
              <a:buNone/>
            </a:pPr>
            <a:r>
              <a:rPr lang="en-IE" b="1" dirty="0"/>
              <a:t>Marketing is about getting in front of your target audience, with the right product at the right time, right place and at a competitive price and achieving sales conversion.  </a:t>
            </a:r>
          </a:p>
          <a:p>
            <a:pPr marL="0" lvl="0" indent="0" algn="l" rtl="0">
              <a:lnSpc>
                <a:spcPct val="100000"/>
              </a:lnSpc>
              <a:spcBef>
                <a:spcPts val="0"/>
              </a:spcBef>
              <a:spcAft>
                <a:spcPts val="0"/>
              </a:spcAft>
              <a:buSzPts val="1400"/>
              <a:buNone/>
            </a:pPr>
            <a:endParaRPr lang="en-IE"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The two terms - Sales and Marketing - are very closely interlinked and in many cases may fall under one department within a business. As such, Sales may be seen as the final step in the Marketing process.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The two terms - Sales and Marketing - are very closely interlinked </a:t>
            </a:r>
            <a:r>
              <a:rPr lang="en-IE" b="1" dirty="0"/>
              <a:t>they are not the same thing. </a:t>
            </a:r>
            <a:r>
              <a:rPr lang="en-IE" sz="1200" b="1" dirty="0">
                <a:solidFill>
                  <a:srgbClr val="615F5D"/>
                </a:solidFill>
              </a:rPr>
              <a:t>Good m</a:t>
            </a:r>
            <a:r>
              <a:rPr lang="en-IE" altLang="en-US" sz="1200" b="1" dirty="0">
                <a:solidFill>
                  <a:srgbClr val="615F5D"/>
                </a:solidFill>
              </a:rPr>
              <a:t>arketing makes it easier to sell your product/service.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IE"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as well as get familiar with the sales funnel where conversions take place….</a:t>
            </a:r>
            <a:r>
              <a:rPr lang="en-IE" b="1" dirty="0"/>
              <a:t>and become familiar with the sales funnel and how sales conversions take place</a:t>
            </a:r>
          </a:p>
          <a:p>
            <a:pPr marL="0" lvl="0" indent="0" algn="l" rtl="0">
              <a:lnSpc>
                <a:spcPct val="100000"/>
              </a:lnSpc>
              <a:spcBef>
                <a:spcPts val="0"/>
              </a:spcBef>
              <a:spcAft>
                <a:spcPts val="0"/>
              </a:spcAft>
              <a:buSzPts val="1400"/>
              <a:buNone/>
            </a:pPr>
            <a:endParaRPr b="1" dirty="0"/>
          </a:p>
        </p:txBody>
      </p:sp>
      <p:sp>
        <p:nvSpPr>
          <p:cNvPr id="235" name="Google Shape;23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en-IE" dirty="0"/>
              <a:t>Once the market is segmented, you can pick which segments you will pursue. </a:t>
            </a:r>
            <a:r>
              <a:rPr lang="en-IE" b="1" dirty="0"/>
              <a:t>You need to determine what your target market is using segmentation </a:t>
            </a:r>
          </a:p>
          <a:p>
            <a:pPr marL="342900" lvl="0" indent="-342900" algn="l" rtl="0">
              <a:lnSpc>
                <a:spcPct val="90000"/>
              </a:lnSpc>
              <a:spcBef>
                <a:spcPts val="1000"/>
              </a:spcBef>
              <a:spcAft>
                <a:spcPts val="0"/>
              </a:spcAft>
              <a:buSzPts val="2400"/>
              <a:buChar char="•"/>
            </a:pPr>
            <a:r>
              <a:rPr lang="en-IE" dirty="0"/>
              <a:t>These should be either the easiest to reach, or the cheapest, or the largest, or having the least competition, or having the biggest potential for spending, or any combination of these factors.</a:t>
            </a:r>
          </a:p>
          <a:p>
            <a:pPr marL="342900" lvl="0" indent="-342900" algn="l" rtl="0">
              <a:lnSpc>
                <a:spcPct val="90000"/>
              </a:lnSpc>
              <a:spcBef>
                <a:spcPts val="1000"/>
              </a:spcBef>
              <a:spcAft>
                <a:spcPts val="0"/>
              </a:spcAft>
              <a:buSzPts val="2400"/>
              <a:buChar char="•"/>
            </a:pPr>
            <a:r>
              <a:rPr lang="en-IE" dirty="0"/>
              <a:t>Targeting is also about which segments not to choose. This may be due to lower relevancy, budget constraints, or other factors.</a:t>
            </a:r>
          </a:p>
          <a:p>
            <a:pPr marL="0" lvl="0" indent="0" algn="l" rtl="0">
              <a:lnSpc>
                <a:spcPct val="100000"/>
              </a:lnSpc>
              <a:spcBef>
                <a:spcPts val="0"/>
              </a:spcBef>
              <a:spcAft>
                <a:spcPts val="0"/>
              </a:spcAft>
              <a:buSzPts val="1400"/>
              <a:buNone/>
            </a:pPr>
            <a:endParaRPr dirty="0"/>
          </a:p>
        </p:txBody>
      </p:sp>
      <p:sp>
        <p:nvSpPr>
          <p:cNvPr id="446" name="Google Shape;446;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53" name="Google Shape;453;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146946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21" name="Google Shape;32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146401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7" name="Google Shape;467;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4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cost and low barriers to entry. </a:t>
            </a:r>
            <a:r>
              <a:rPr lang="en-IE" b="1" dirty="0"/>
              <a:t>CAN YOU ADD IN A LINE TO EXPLAIN WHAT THESE MEAN OR ARE</a:t>
            </a:r>
            <a:endParaRPr b="1" dirty="0"/>
          </a:p>
        </p:txBody>
      </p:sp>
      <p:sp>
        <p:nvSpPr>
          <p:cNvPr id="474" name="Google Shape;474;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Whichever tactic you decide upon, it needs to be in accordance with the set marketing strategy. </a:t>
            </a:r>
            <a:r>
              <a:rPr lang="en-IE" b="1" dirty="0"/>
              <a:t>Whichever one you decide to use it needs to be implemented and aligned with the marketing strategy</a:t>
            </a:r>
          </a:p>
          <a:p>
            <a:pPr marL="0" lvl="0" indent="0" algn="l" rtl="0">
              <a:lnSpc>
                <a:spcPct val="100000"/>
              </a:lnSpc>
              <a:spcBef>
                <a:spcPts val="0"/>
              </a:spcBef>
              <a:spcAft>
                <a:spcPts val="0"/>
              </a:spcAft>
              <a:buSzPts val="1400"/>
              <a:buNone/>
            </a:pPr>
            <a:endParaRPr dirty="0"/>
          </a:p>
        </p:txBody>
      </p:sp>
      <p:sp>
        <p:nvSpPr>
          <p:cNvPr id="480" name="Google Shape;480;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p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A lot of these terms may not be understood by the audience can you define or add a link to a definition please</a:t>
            </a:r>
            <a:endParaRPr dirty="0"/>
          </a:p>
        </p:txBody>
      </p:sp>
      <p:sp>
        <p:nvSpPr>
          <p:cNvPr id="493" name="Google Shape;493;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21" name="Google Shape;32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209387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CAN YOU ADD IN  How you can use these mor effectively e.g. using SMART  </a:t>
            </a:r>
            <a:r>
              <a:rPr lang="en-IE" dirty="0">
                <a:hlinkClick r:id="rId3"/>
              </a:rPr>
              <a:t>https://www.smartinsights.com/goal-setting-evaluation/goals-kpis/define-smart-marketing-objectives/</a:t>
            </a:r>
            <a:r>
              <a:rPr lang="en-IE" dirty="0"/>
              <a:t> </a:t>
            </a:r>
            <a:endParaRPr dirty="0"/>
          </a:p>
        </p:txBody>
      </p:sp>
      <p:sp>
        <p:nvSpPr>
          <p:cNvPr id="500" name="Google Shape;500;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Can you show the content? Not sure what it looks like</a:t>
            </a:r>
            <a:endParaRPr dirty="0"/>
          </a:p>
        </p:txBody>
      </p:sp>
      <p:sp>
        <p:nvSpPr>
          <p:cNvPr id="507" name="Google Shape;507;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This means that whatever decisions are taken need always to begin with the customer, as opposed to being brand, product or otherwise driven</a:t>
            </a:r>
          </a:p>
          <a:p>
            <a:pPr marL="0" lvl="0" indent="0" algn="l" rtl="0">
              <a:lnSpc>
                <a:spcPct val="100000"/>
              </a:lnSpc>
              <a:spcBef>
                <a:spcPts val="0"/>
              </a:spcBef>
              <a:spcAft>
                <a:spcPts val="0"/>
              </a:spcAft>
              <a:buSzPts val="1400"/>
              <a:buNone/>
            </a:pPr>
            <a:r>
              <a:rPr lang="en-IE" dirty="0"/>
              <a:t>This means that </a:t>
            </a:r>
            <a:r>
              <a:rPr lang="en-IE" b="1" dirty="0"/>
              <a:t>whatever marketing activities are implemented need to always begin with the customer and not the brand or product</a:t>
            </a:r>
          </a:p>
          <a:p>
            <a:pPr marL="0" lvl="0" indent="0" algn="l" rtl="0">
              <a:lnSpc>
                <a:spcPct val="100000"/>
              </a:lnSpc>
              <a:spcBef>
                <a:spcPts val="0"/>
              </a:spcBef>
              <a:spcAft>
                <a:spcPts val="0"/>
              </a:spcAft>
              <a:buSzPts val="1400"/>
              <a:buNone/>
            </a:pPr>
            <a:endParaRPr lang="en-IE"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The famous </a:t>
            </a:r>
            <a:r>
              <a:rPr lang="en-IE" b="1" dirty="0"/>
              <a:t>4 Ps </a:t>
            </a:r>
            <a:r>
              <a:rPr lang="en-IE" dirty="0"/>
              <a:t>have been mentioned in previous modules and should be shaped and amended in accordance with needs of each step: how do we differentiate the product, at what price, how is it distributed and how is it promoted. Always keeping in mind that decision are based on our customers.</a:t>
            </a:r>
          </a:p>
          <a:p>
            <a:pPr marL="0" lvl="0" indent="0" algn="l" rtl="0">
              <a:lnSpc>
                <a:spcPct val="100000"/>
              </a:lnSpc>
              <a:spcBef>
                <a:spcPts val="0"/>
              </a:spcBef>
              <a:spcAft>
                <a:spcPts val="0"/>
              </a:spcAft>
              <a:buSzPts val="1400"/>
              <a:buNone/>
            </a:pPr>
            <a:endParaRPr lang="en-IE"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b="1" dirty="0"/>
              <a:t>The famous 4 Ps (Product, Price, Promotion and Place) </a:t>
            </a:r>
            <a:r>
              <a:rPr lang="en-IE" b="1" i="1" dirty="0"/>
              <a:t>see Module 5 explains </a:t>
            </a:r>
            <a:r>
              <a:rPr lang="en-IE" b="1" i="0" dirty="0"/>
              <a:t>in more detail </a:t>
            </a:r>
            <a:r>
              <a:rPr lang="en-IE" b="1" dirty="0"/>
              <a:t>how to differentiate a product, it’s price, how it should be distributed and promoted. Always keep in mind your customers needs and wants. </a:t>
            </a:r>
          </a:p>
          <a:p>
            <a:pPr marL="0" lvl="0" indent="0" algn="l" rtl="0">
              <a:lnSpc>
                <a:spcPct val="100000"/>
              </a:lnSpc>
              <a:spcBef>
                <a:spcPts val="0"/>
              </a:spcBef>
              <a:spcAft>
                <a:spcPts val="0"/>
              </a:spcAft>
              <a:buSzPts val="1400"/>
              <a:buNone/>
            </a:pPr>
            <a:endParaRPr b="1" dirty="0"/>
          </a:p>
        </p:txBody>
      </p:sp>
      <p:sp>
        <p:nvSpPr>
          <p:cNvPr id="241" name="Google Shape;24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g7d7fab0e06_0_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13" name="Google Shape;513;g7d7fab0e06_0_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231597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4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0" name="Google Shape;520;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g7d7fab0e06_0_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26" name="Google Shape;526;g7d7fab0e06_0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135393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dirty="0"/>
              <a:t>Can you explain what each of these are or link to the definition and the purpose of why they need to be used</a:t>
            </a:r>
            <a:endParaRPr dirty="0"/>
          </a:p>
        </p:txBody>
      </p:sp>
      <p:sp>
        <p:nvSpPr>
          <p:cNvPr id="533" name="Google Shape;533;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4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9" name="Google Shape;539;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p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5" name="Google Shape;545;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p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2" name="Google Shape;552;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p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dirty="0"/>
          </a:p>
        </p:txBody>
      </p:sp>
      <p:sp>
        <p:nvSpPr>
          <p:cNvPr id="558" name="Google Shape;558;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415803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Google Shape;564;p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IE" dirty="0"/>
          </a:p>
        </p:txBody>
      </p:sp>
      <p:sp>
        <p:nvSpPr>
          <p:cNvPr id="565" name="Google Shape;565;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781434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21" name="Google Shape;32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16090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First step in the process is </a:t>
            </a:r>
            <a:r>
              <a:rPr lang="en-IE" b="1" dirty="0"/>
              <a:t>research</a:t>
            </a:r>
            <a:r>
              <a:rPr lang="en-IE" dirty="0"/>
              <a:t>: understanding your market.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b="1" dirty="0"/>
              <a:t>The first step in the marketing process is research, that means understanding your target market.</a:t>
            </a:r>
          </a:p>
          <a:p>
            <a:pPr marL="0" lvl="0" indent="0" algn="l" rtl="0">
              <a:lnSpc>
                <a:spcPct val="90000"/>
              </a:lnSpc>
              <a:spcBef>
                <a:spcPts val="1000"/>
              </a:spcBef>
              <a:spcAft>
                <a:spcPts val="0"/>
              </a:spcAft>
              <a:buSzPts val="2400"/>
              <a:buNone/>
            </a:pPr>
            <a:endParaRPr lang="en-IE" dirty="0"/>
          </a:p>
          <a:p>
            <a:pPr marL="0" lvl="0" indent="0" algn="l" rtl="0">
              <a:lnSpc>
                <a:spcPct val="90000"/>
              </a:lnSpc>
              <a:spcBef>
                <a:spcPts val="1000"/>
              </a:spcBef>
              <a:spcAft>
                <a:spcPts val="0"/>
              </a:spcAft>
              <a:buSzPts val="2400"/>
              <a:buNone/>
            </a:pPr>
            <a:r>
              <a:rPr lang="en-IE" dirty="0"/>
              <a:t>Next is </a:t>
            </a:r>
            <a:r>
              <a:rPr lang="en-IE" b="1" dirty="0"/>
              <a:t>segmentation</a:t>
            </a:r>
            <a:r>
              <a:rPr lang="en-IE" dirty="0"/>
              <a:t>: divide your market based on relevant information (demographic, geographic, psychographic, behavioural).</a:t>
            </a:r>
          </a:p>
          <a:p>
            <a:pPr marL="0" lvl="0" indent="0" algn="l" rtl="0">
              <a:lnSpc>
                <a:spcPct val="100000"/>
              </a:lnSpc>
              <a:spcBef>
                <a:spcPts val="0"/>
              </a:spcBef>
              <a:spcAft>
                <a:spcPts val="0"/>
              </a:spcAft>
              <a:buSzPts val="1400"/>
              <a:buNone/>
            </a:pPr>
            <a:r>
              <a:rPr lang="en-IE" b="1" dirty="0"/>
              <a:t>Next is segmentation, this is where you divide your target market based on their demographics, geographical location, psychographic and behavioural characteristics</a:t>
            </a:r>
          </a:p>
          <a:p>
            <a:pPr marL="0" lvl="0" indent="0" algn="l" rtl="0">
              <a:lnSpc>
                <a:spcPct val="100000"/>
              </a:lnSpc>
              <a:spcBef>
                <a:spcPts val="0"/>
              </a:spcBef>
              <a:spcAft>
                <a:spcPts val="0"/>
              </a:spcAft>
              <a:buSzPts val="1400"/>
              <a:buNone/>
            </a:pPr>
            <a:endParaRPr lang="en-IE"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Through a solid </a:t>
            </a:r>
            <a:r>
              <a:rPr lang="en-IE" b="1" dirty="0"/>
              <a:t>brand proposition </a:t>
            </a:r>
            <a:r>
              <a:rPr lang="en-IE" dirty="0"/>
              <a:t>customers will have an association with the product: decide on what customers should perceive. </a:t>
            </a:r>
          </a:p>
          <a:p>
            <a:pPr marL="0" lvl="0" indent="0" algn="l" rtl="0">
              <a:lnSpc>
                <a:spcPct val="100000"/>
              </a:lnSpc>
              <a:spcBef>
                <a:spcPts val="0"/>
              </a:spcBef>
              <a:spcAft>
                <a:spcPts val="0"/>
              </a:spcAft>
              <a:buSzPts val="1400"/>
              <a:buNone/>
            </a:pPr>
            <a:r>
              <a:rPr lang="en-IE" b="1" dirty="0"/>
              <a:t>A solid brand will mean you are clearly communicating your unique brand voice and that your customers know your brand promise, personality, key qualities, features and benefits. </a:t>
            </a:r>
          </a:p>
        </p:txBody>
      </p:sp>
      <p:sp>
        <p:nvSpPr>
          <p:cNvPr id="247" name="Google Shape;24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8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03" name="Google Shape;803;p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need to monitored to understand whether anything may be improved. In most cases - improvements should always take place.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b="1" dirty="0"/>
              <a:t>…need to be monitored so you are aware of what needs to be improved. Your Marketing Strategy should be constantly tweaked and updated.</a:t>
            </a:r>
          </a:p>
          <a:p>
            <a:pPr marL="0" lvl="0" indent="0" algn="l" rtl="0">
              <a:lnSpc>
                <a:spcPct val="100000"/>
              </a:lnSpc>
              <a:spcBef>
                <a:spcPts val="0"/>
              </a:spcBef>
              <a:spcAft>
                <a:spcPts val="0"/>
              </a:spcAft>
              <a:buSzPts val="1400"/>
              <a:buNone/>
            </a:pPr>
            <a:endParaRPr dirty="0"/>
          </a:p>
        </p:txBody>
      </p:sp>
      <p:sp>
        <p:nvSpPr>
          <p:cNvPr id="254" name="Google Shape;25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dirty="0"/>
              <a:t>How to determine whether the marketing plan is working? </a:t>
            </a:r>
          </a:p>
          <a:p>
            <a:pPr marL="0" lvl="0" indent="0" algn="l" rtl="0">
              <a:lnSpc>
                <a:spcPct val="100000"/>
              </a:lnSpc>
              <a:spcBef>
                <a:spcPts val="0"/>
              </a:spcBef>
              <a:spcAft>
                <a:spcPts val="0"/>
              </a:spcAft>
              <a:buSzPts val="1400"/>
              <a:buNone/>
            </a:pPr>
            <a:r>
              <a:rPr lang="en-IE" b="1" dirty="0"/>
              <a:t>So how do you know if your marketing plan is working?</a:t>
            </a:r>
          </a:p>
          <a:p>
            <a:pPr marL="0" lvl="0" indent="0" algn="l" rtl="0">
              <a:lnSpc>
                <a:spcPct val="100000"/>
              </a:lnSpc>
              <a:spcBef>
                <a:spcPts val="0"/>
              </a:spcBef>
              <a:spcAft>
                <a:spcPts val="0"/>
              </a:spcAft>
              <a:buSzPts val="1400"/>
              <a:buNone/>
            </a:pPr>
            <a:endParaRPr lang="en-IE" b="1" dirty="0"/>
          </a:p>
          <a:p>
            <a:pPr marL="0" lvl="0" indent="0" algn="l" rtl="0">
              <a:lnSpc>
                <a:spcPct val="100000"/>
              </a:lnSpc>
              <a:spcBef>
                <a:spcPts val="0"/>
              </a:spcBef>
              <a:spcAft>
                <a:spcPts val="0"/>
              </a:spcAft>
              <a:buSzPts val="1400"/>
              <a:buNone/>
            </a:pPr>
            <a:r>
              <a:rPr lang="en-IE" dirty="0"/>
              <a:t>It allows us to see potential inefficiencies and suggest areas for improvement.</a:t>
            </a:r>
          </a:p>
          <a:p>
            <a:pPr marL="0" lvl="0" indent="0" algn="l" rtl="0">
              <a:lnSpc>
                <a:spcPct val="100000"/>
              </a:lnSpc>
              <a:spcBef>
                <a:spcPts val="0"/>
              </a:spcBef>
              <a:spcAft>
                <a:spcPts val="0"/>
              </a:spcAft>
              <a:buSzPts val="1400"/>
              <a:buNone/>
            </a:pPr>
            <a:r>
              <a:rPr lang="en-IE" b="1" dirty="0"/>
              <a:t>You will find out what is working, what isn’t working and how you can improve your marketing tactics.</a:t>
            </a:r>
          </a:p>
          <a:p>
            <a:pPr marL="0" lvl="0" indent="0" algn="l" rtl="0">
              <a:lnSpc>
                <a:spcPct val="100000"/>
              </a:lnSpc>
              <a:spcBef>
                <a:spcPts val="0"/>
              </a:spcBef>
              <a:spcAft>
                <a:spcPts val="0"/>
              </a:spcAft>
              <a:buSzPts val="1400"/>
              <a:buNone/>
            </a:pPr>
            <a:endParaRPr lang="en-IE" b="1" dirty="0"/>
          </a:p>
          <a:p>
            <a:pPr marL="0" lvl="0" indent="0" algn="l" rtl="0">
              <a:lnSpc>
                <a:spcPct val="100000"/>
              </a:lnSpc>
              <a:spcBef>
                <a:spcPts val="0"/>
              </a:spcBef>
              <a:spcAft>
                <a:spcPts val="0"/>
              </a:spcAft>
              <a:buSzPts val="1400"/>
              <a:buNone/>
            </a:pPr>
            <a:r>
              <a:rPr lang="en-IE" b="1" dirty="0"/>
              <a:t>Add in….</a:t>
            </a:r>
            <a:r>
              <a:rPr lang="en-IE" sz="1200" b="1" i="0" u="none" strike="noStrike" cap="none" dirty="0">
                <a:solidFill>
                  <a:schemeClr val="dk1"/>
                </a:solidFill>
                <a:effectLst/>
                <a:latin typeface="Calibri"/>
                <a:ea typeface="Calibri"/>
                <a:cs typeface="Calibri"/>
                <a:sym typeface="Calibri"/>
              </a:rPr>
              <a:t> A Sales funnel is a visual representation of the journey of your customer from when they first come in contact with you until a purchase is completed.</a:t>
            </a:r>
            <a:endParaRPr lang="en-IE" b="1" dirty="0"/>
          </a:p>
        </p:txBody>
      </p:sp>
      <p:sp>
        <p:nvSpPr>
          <p:cNvPr id="261" name="Google Shape;261;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dirty="0"/>
          </a:p>
        </p:txBody>
      </p:sp>
      <p:sp>
        <p:nvSpPr>
          <p:cNvPr id="268" name="Google Shape;26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003808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202AE36-EBFE-428D-B191-98954F42F0BE}"/>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endParaRPr lang="en-GB"/>
          </a:p>
        </p:txBody>
      </p:sp>
      <p:sp>
        <p:nvSpPr>
          <p:cNvPr id="3" name="Podtytuł 2">
            <a:extLst>
              <a:ext uri="{FF2B5EF4-FFF2-40B4-BE49-F238E27FC236}">
                <a16:creationId xmlns:a16="http://schemas.microsoft.com/office/drawing/2014/main" id="{8BF40F56-299F-4C76-AFB6-04110E95C8E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endParaRPr lang="en-GB"/>
          </a:p>
        </p:txBody>
      </p:sp>
      <p:sp>
        <p:nvSpPr>
          <p:cNvPr id="4" name="Symbol zastępczy daty 3">
            <a:extLst>
              <a:ext uri="{FF2B5EF4-FFF2-40B4-BE49-F238E27FC236}">
                <a16:creationId xmlns:a16="http://schemas.microsoft.com/office/drawing/2014/main" id="{FF75209F-C8F2-4080-BBC4-309E1B1980BD}"/>
              </a:ext>
            </a:extLst>
          </p:cNvPr>
          <p:cNvSpPr>
            <a:spLocks noGrp="1"/>
          </p:cNvSpPr>
          <p:nvPr>
            <p:ph type="dt" sz="half" idx="10"/>
          </p:nvPr>
        </p:nvSpPr>
        <p:spPr/>
        <p:txBody>
          <a:bodyPr/>
          <a:lstStyle/>
          <a:p>
            <a:fld id="{A052B5E8-267A-4AA3-83A1-1FBA85EC3F98}" type="datetimeFigureOut">
              <a:rPr lang="en-GB" smtClean="0"/>
              <a:t>30/09/2020</a:t>
            </a:fld>
            <a:endParaRPr lang="en-GB"/>
          </a:p>
        </p:txBody>
      </p:sp>
      <p:sp>
        <p:nvSpPr>
          <p:cNvPr id="5" name="Symbol zastępczy stopki 4">
            <a:extLst>
              <a:ext uri="{FF2B5EF4-FFF2-40B4-BE49-F238E27FC236}">
                <a16:creationId xmlns:a16="http://schemas.microsoft.com/office/drawing/2014/main" id="{B8AA7621-E9C5-4859-9C03-583AA3C75C32}"/>
              </a:ext>
            </a:extLst>
          </p:cNvPr>
          <p:cNvSpPr>
            <a:spLocks noGrp="1"/>
          </p:cNvSpPr>
          <p:nvPr>
            <p:ph type="ftr" sz="quarter" idx="11"/>
          </p:nvPr>
        </p:nvSpPr>
        <p:spPr/>
        <p:txBody>
          <a:bodyPr/>
          <a:lstStyle/>
          <a:p>
            <a:endParaRPr lang="en-GB"/>
          </a:p>
        </p:txBody>
      </p:sp>
      <p:sp>
        <p:nvSpPr>
          <p:cNvPr id="6" name="Symbol zastępczy numeru slajdu 5">
            <a:extLst>
              <a:ext uri="{FF2B5EF4-FFF2-40B4-BE49-F238E27FC236}">
                <a16:creationId xmlns:a16="http://schemas.microsoft.com/office/drawing/2014/main" id="{CD283BF9-0D27-4585-BB0B-920EB5A14E0F}"/>
              </a:ext>
            </a:extLst>
          </p:cNvPr>
          <p:cNvSpPr>
            <a:spLocks noGrp="1"/>
          </p:cNvSpPr>
          <p:nvPr>
            <p:ph type="sldNum" sz="quarter" idx="12"/>
          </p:nvPr>
        </p:nvSpPr>
        <p:spPr/>
        <p:txBody>
          <a:bodyPr/>
          <a:lstStyle/>
          <a:p>
            <a:fld id="{F0094D27-C6E7-45DC-BB4B-3A252E1D3FFD}" type="slidenum">
              <a:rPr lang="en-GB" smtClean="0"/>
              <a:t>‹#›</a:t>
            </a:fld>
            <a:endParaRPr lang="en-GB"/>
          </a:p>
        </p:txBody>
      </p:sp>
    </p:spTree>
    <p:extLst>
      <p:ext uri="{BB962C8B-B14F-4D97-AF65-F5344CB8AC3E}">
        <p14:creationId xmlns:p14="http://schemas.microsoft.com/office/powerpoint/2010/main" val="21860473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3BD858F-0468-4D00-9256-E2D9075FFF72}"/>
              </a:ext>
            </a:extLst>
          </p:cNvPr>
          <p:cNvSpPr>
            <a:spLocks noGrp="1"/>
          </p:cNvSpPr>
          <p:nvPr>
            <p:ph type="title"/>
          </p:nvPr>
        </p:nvSpPr>
        <p:spPr/>
        <p:txBody>
          <a:bodyPr/>
          <a:lstStyle/>
          <a:p>
            <a:r>
              <a:rPr lang="pl-PL"/>
              <a:t>Kliknij, aby edytować styl</a:t>
            </a:r>
            <a:endParaRPr lang="en-GB"/>
          </a:p>
        </p:txBody>
      </p:sp>
      <p:sp>
        <p:nvSpPr>
          <p:cNvPr id="3" name="Symbol zastępczy tytułu pionowego 2">
            <a:extLst>
              <a:ext uri="{FF2B5EF4-FFF2-40B4-BE49-F238E27FC236}">
                <a16:creationId xmlns:a16="http://schemas.microsoft.com/office/drawing/2014/main" id="{3F489B70-1996-4E42-AAD5-D5D56D73BE9B}"/>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4" name="Symbol zastępczy daty 3">
            <a:extLst>
              <a:ext uri="{FF2B5EF4-FFF2-40B4-BE49-F238E27FC236}">
                <a16:creationId xmlns:a16="http://schemas.microsoft.com/office/drawing/2014/main" id="{110493AE-98E5-49DA-923B-F7B8852ACA8F}"/>
              </a:ext>
            </a:extLst>
          </p:cNvPr>
          <p:cNvSpPr>
            <a:spLocks noGrp="1"/>
          </p:cNvSpPr>
          <p:nvPr>
            <p:ph type="dt" sz="half" idx="10"/>
          </p:nvPr>
        </p:nvSpPr>
        <p:spPr/>
        <p:txBody>
          <a:bodyPr/>
          <a:lstStyle/>
          <a:p>
            <a:fld id="{A052B5E8-267A-4AA3-83A1-1FBA85EC3F98}" type="datetimeFigureOut">
              <a:rPr lang="en-GB" smtClean="0"/>
              <a:t>30/09/2020</a:t>
            </a:fld>
            <a:endParaRPr lang="en-GB"/>
          </a:p>
        </p:txBody>
      </p:sp>
      <p:sp>
        <p:nvSpPr>
          <p:cNvPr id="5" name="Symbol zastępczy stopki 4">
            <a:extLst>
              <a:ext uri="{FF2B5EF4-FFF2-40B4-BE49-F238E27FC236}">
                <a16:creationId xmlns:a16="http://schemas.microsoft.com/office/drawing/2014/main" id="{EEE1175B-C986-41B8-96F4-77C8263E4C91}"/>
              </a:ext>
            </a:extLst>
          </p:cNvPr>
          <p:cNvSpPr>
            <a:spLocks noGrp="1"/>
          </p:cNvSpPr>
          <p:nvPr>
            <p:ph type="ftr" sz="quarter" idx="11"/>
          </p:nvPr>
        </p:nvSpPr>
        <p:spPr/>
        <p:txBody>
          <a:bodyPr/>
          <a:lstStyle/>
          <a:p>
            <a:endParaRPr lang="en-GB"/>
          </a:p>
        </p:txBody>
      </p:sp>
      <p:sp>
        <p:nvSpPr>
          <p:cNvPr id="6" name="Symbol zastępczy numeru slajdu 5">
            <a:extLst>
              <a:ext uri="{FF2B5EF4-FFF2-40B4-BE49-F238E27FC236}">
                <a16:creationId xmlns:a16="http://schemas.microsoft.com/office/drawing/2014/main" id="{BAC203E5-9EBB-439B-AEE7-9BC7AB809933}"/>
              </a:ext>
            </a:extLst>
          </p:cNvPr>
          <p:cNvSpPr>
            <a:spLocks noGrp="1"/>
          </p:cNvSpPr>
          <p:nvPr>
            <p:ph type="sldNum" sz="quarter" idx="12"/>
          </p:nvPr>
        </p:nvSpPr>
        <p:spPr/>
        <p:txBody>
          <a:bodyPr/>
          <a:lstStyle/>
          <a:p>
            <a:fld id="{F0094D27-C6E7-45DC-BB4B-3A252E1D3FFD}" type="slidenum">
              <a:rPr lang="en-GB" smtClean="0"/>
              <a:t>‹#›</a:t>
            </a:fld>
            <a:endParaRPr lang="en-GB"/>
          </a:p>
        </p:txBody>
      </p:sp>
    </p:spTree>
    <p:extLst>
      <p:ext uri="{BB962C8B-B14F-4D97-AF65-F5344CB8AC3E}">
        <p14:creationId xmlns:p14="http://schemas.microsoft.com/office/powerpoint/2010/main" val="29963390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C348B0C2-6FFB-4769-A318-F8DAFFB29E40}"/>
              </a:ext>
            </a:extLst>
          </p:cNvPr>
          <p:cNvSpPr>
            <a:spLocks noGrp="1"/>
          </p:cNvSpPr>
          <p:nvPr>
            <p:ph type="title" orient="vert"/>
          </p:nvPr>
        </p:nvSpPr>
        <p:spPr>
          <a:xfrm>
            <a:off x="8724900" y="365125"/>
            <a:ext cx="2628900" cy="5811838"/>
          </a:xfrm>
        </p:spPr>
        <p:txBody>
          <a:bodyPr vert="eaVert"/>
          <a:lstStyle/>
          <a:p>
            <a:r>
              <a:rPr lang="pl-PL"/>
              <a:t>Kliknij, aby edytować styl</a:t>
            </a:r>
            <a:endParaRPr lang="en-GB"/>
          </a:p>
        </p:txBody>
      </p:sp>
      <p:sp>
        <p:nvSpPr>
          <p:cNvPr id="3" name="Symbol zastępczy tytułu pionowego 2">
            <a:extLst>
              <a:ext uri="{FF2B5EF4-FFF2-40B4-BE49-F238E27FC236}">
                <a16:creationId xmlns:a16="http://schemas.microsoft.com/office/drawing/2014/main" id="{52EA5092-2350-4B76-9805-0BAE24DA33FD}"/>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4" name="Symbol zastępczy daty 3">
            <a:extLst>
              <a:ext uri="{FF2B5EF4-FFF2-40B4-BE49-F238E27FC236}">
                <a16:creationId xmlns:a16="http://schemas.microsoft.com/office/drawing/2014/main" id="{5760455E-5C60-4585-9583-79E10720AFFE}"/>
              </a:ext>
            </a:extLst>
          </p:cNvPr>
          <p:cNvSpPr>
            <a:spLocks noGrp="1"/>
          </p:cNvSpPr>
          <p:nvPr>
            <p:ph type="dt" sz="half" idx="10"/>
          </p:nvPr>
        </p:nvSpPr>
        <p:spPr/>
        <p:txBody>
          <a:bodyPr/>
          <a:lstStyle/>
          <a:p>
            <a:fld id="{A052B5E8-267A-4AA3-83A1-1FBA85EC3F98}" type="datetimeFigureOut">
              <a:rPr lang="en-GB" smtClean="0"/>
              <a:t>30/09/2020</a:t>
            </a:fld>
            <a:endParaRPr lang="en-GB"/>
          </a:p>
        </p:txBody>
      </p:sp>
      <p:sp>
        <p:nvSpPr>
          <p:cNvPr id="5" name="Symbol zastępczy stopki 4">
            <a:extLst>
              <a:ext uri="{FF2B5EF4-FFF2-40B4-BE49-F238E27FC236}">
                <a16:creationId xmlns:a16="http://schemas.microsoft.com/office/drawing/2014/main" id="{7B79D88F-3D6D-4F2E-81D3-7EB70C0CE2EF}"/>
              </a:ext>
            </a:extLst>
          </p:cNvPr>
          <p:cNvSpPr>
            <a:spLocks noGrp="1"/>
          </p:cNvSpPr>
          <p:nvPr>
            <p:ph type="ftr" sz="quarter" idx="11"/>
          </p:nvPr>
        </p:nvSpPr>
        <p:spPr/>
        <p:txBody>
          <a:bodyPr/>
          <a:lstStyle/>
          <a:p>
            <a:endParaRPr lang="en-GB"/>
          </a:p>
        </p:txBody>
      </p:sp>
      <p:sp>
        <p:nvSpPr>
          <p:cNvPr id="6" name="Symbol zastępczy numeru slajdu 5">
            <a:extLst>
              <a:ext uri="{FF2B5EF4-FFF2-40B4-BE49-F238E27FC236}">
                <a16:creationId xmlns:a16="http://schemas.microsoft.com/office/drawing/2014/main" id="{8D4B4BF9-7EBC-4428-9C12-D4CD6BD35805}"/>
              </a:ext>
            </a:extLst>
          </p:cNvPr>
          <p:cNvSpPr>
            <a:spLocks noGrp="1"/>
          </p:cNvSpPr>
          <p:nvPr>
            <p:ph type="sldNum" sz="quarter" idx="12"/>
          </p:nvPr>
        </p:nvSpPr>
        <p:spPr/>
        <p:txBody>
          <a:bodyPr/>
          <a:lstStyle/>
          <a:p>
            <a:fld id="{F0094D27-C6E7-45DC-BB4B-3A252E1D3FFD}" type="slidenum">
              <a:rPr lang="en-GB" smtClean="0"/>
              <a:t>‹#›</a:t>
            </a:fld>
            <a:endParaRPr lang="en-GB"/>
          </a:p>
        </p:txBody>
      </p:sp>
    </p:spTree>
    <p:extLst>
      <p:ext uri="{BB962C8B-B14F-4D97-AF65-F5344CB8AC3E}">
        <p14:creationId xmlns:p14="http://schemas.microsoft.com/office/powerpoint/2010/main" val="42832103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ver Slide">
  <p:cSld name="Cover Slide">
    <p:spTree>
      <p:nvGrpSpPr>
        <p:cNvPr id="1" name="Shape 15"/>
        <p:cNvGrpSpPr/>
        <p:nvPr/>
      </p:nvGrpSpPr>
      <p:grpSpPr>
        <a:xfrm>
          <a:off x="0" y="0"/>
          <a:ext cx="0" cy="0"/>
          <a:chOff x="0" y="0"/>
          <a:chExt cx="0" cy="0"/>
        </a:xfrm>
      </p:grpSpPr>
      <p:sp>
        <p:nvSpPr>
          <p:cNvPr id="16" name="Google Shape;16;p2"/>
          <p:cNvSpPr/>
          <p:nvPr/>
        </p:nvSpPr>
        <p:spPr>
          <a:xfrm>
            <a:off x="0" y="-13252"/>
            <a:ext cx="7673009" cy="6871252"/>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 name="Google Shape;17;p2"/>
          <p:cNvSpPr/>
          <p:nvPr/>
        </p:nvSpPr>
        <p:spPr>
          <a:xfrm rot="353497">
            <a:off x="-106891" y="570482"/>
            <a:ext cx="5181600" cy="898532"/>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 name="Google Shape;18;p2"/>
          <p:cNvSpPr txBox="1">
            <a:spLocks noGrp="1"/>
          </p:cNvSpPr>
          <p:nvPr>
            <p:ph type="body" idx="1"/>
          </p:nvPr>
        </p:nvSpPr>
        <p:spPr>
          <a:xfrm rot="353497">
            <a:off x="459254" y="680351"/>
            <a:ext cx="3912108" cy="74319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2"/>
          <p:cNvSpPr txBox="1">
            <a:spLocks noGrp="1"/>
          </p:cNvSpPr>
          <p:nvPr>
            <p:ph type="body" idx="2"/>
          </p:nvPr>
        </p:nvSpPr>
        <p:spPr>
          <a:xfrm>
            <a:off x="608054" y="3476639"/>
            <a:ext cx="2784503" cy="305668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0" name="Google Shape;20;p2"/>
          <p:cNvPicPr preferRelativeResize="0"/>
          <p:nvPr/>
        </p:nvPicPr>
        <p:blipFill rotWithShape="1">
          <a:blip r:embed="rId2">
            <a:alphaModFix/>
          </a:blip>
          <a:srcRect/>
          <a:stretch/>
        </p:blipFill>
        <p:spPr>
          <a:xfrm>
            <a:off x="7067635" y="-13252"/>
            <a:ext cx="5124365" cy="4311535"/>
          </a:xfrm>
          <a:prstGeom prst="rect">
            <a:avLst/>
          </a:prstGeom>
          <a:noFill/>
          <a:ln>
            <a:noFill/>
          </a:ln>
        </p:spPr>
      </p:pic>
      <p:sp>
        <p:nvSpPr>
          <p:cNvPr id="21" name="Google Shape;21;p2"/>
          <p:cNvSpPr/>
          <p:nvPr/>
        </p:nvSpPr>
        <p:spPr>
          <a:xfrm rot="353497">
            <a:off x="-106891" y="1603482"/>
            <a:ext cx="5181600" cy="898532"/>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 name="Google Shape;22;p2"/>
          <p:cNvSpPr txBox="1">
            <a:spLocks noGrp="1"/>
          </p:cNvSpPr>
          <p:nvPr>
            <p:ph type="body" idx="3"/>
          </p:nvPr>
        </p:nvSpPr>
        <p:spPr>
          <a:xfrm rot="353497">
            <a:off x="459254" y="1713351"/>
            <a:ext cx="3912108" cy="74319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2"/>
          <p:cNvSpPr txBox="1"/>
          <p:nvPr/>
        </p:nvSpPr>
        <p:spPr>
          <a:xfrm>
            <a:off x="7655243" y="6126922"/>
            <a:ext cx="2462212" cy="350838"/>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A1918"/>
              </a:buClr>
              <a:buSzPts val="1000"/>
              <a:buFont typeface="Calibri"/>
              <a:buNone/>
            </a:pPr>
            <a:r>
              <a:rPr lang="en-IE" sz="1000" b="0" i="0" u="none" strike="noStrike" cap="none">
                <a:solidFill>
                  <a:srgbClr val="1A1918"/>
                </a:solidFill>
                <a:latin typeface="Calibri"/>
                <a:ea typeface="Calibri"/>
                <a:cs typeface="Calibri"/>
                <a:sym typeface="Calibri"/>
              </a:rPr>
              <a:t> This programme has been funded with support from the European Commission </a:t>
            </a:r>
            <a:endParaRPr sz="1400" b="0" i="0" u="none" strike="noStrike" cap="none">
              <a:solidFill>
                <a:srgbClr val="000000"/>
              </a:solidFill>
              <a:latin typeface="Arial"/>
              <a:ea typeface="Arial"/>
              <a:cs typeface="Arial"/>
              <a:sym typeface="Arial"/>
            </a:endParaRPr>
          </a:p>
        </p:txBody>
      </p:sp>
      <p:pic>
        <p:nvPicPr>
          <p:cNvPr id="24" name="Google Shape;24;p2"/>
          <p:cNvPicPr preferRelativeResize="0"/>
          <p:nvPr/>
        </p:nvPicPr>
        <p:blipFill rotWithShape="1">
          <a:blip r:embed="rId3">
            <a:alphaModFix/>
          </a:blip>
          <a:srcRect/>
          <a:stretch/>
        </p:blipFill>
        <p:spPr>
          <a:xfrm>
            <a:off x="9984105" y="6071360"/>
            <a:ext cx="1625600" cy="461962"/>
          </a:xfrm>
          <a:prstGeom prst="rect">
            <a:avLst/>
          </a:prstGeom>
          <a:noFill/>
          <a:ln>
            <a:noFill/>
          </a:ln>
        </p:spPr>
      </p:pic>
    </p:spTree>
    <p:extLst>
      <p:ext uri="{BB962C8B-B14F-4D97-AF65-F5344CB8AC3E}">
        <p14:creationId xmlns:p14="http://schemas.microsoft.com/office/powerpoint/2010/main" val="35788158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ntro. Text with 3 bullets">
  <p:cSld name="Intro. Text with 3 bullets">
    <p:spTree>
      <p:nvGrpSpPr>
        <p:cNvPr id="1" name="Shape 25"/>
        <p:cNvGrpSpPr/>
        <p:nvPr/>
      </p:nvGrpSpPr>
      <p:grpSpPr>
        <a:xfrm>
          <a:off x="0" y="0"/>
          <a:ext cx="0" cy="0"/>
          <a:chOff x="0" y="0"/>
          <a:chExt cx="0" cy="0"/>
        </a:xfrm>
      </p:grpSpPr>
      <p:sp>
        <p:nvSpPr>
          <p:cNvPr id="26" name="Google Shape;26;p3"/>
          <p:cNvSpPr/>
          <p:nvPr/>
        </p:nvSpPr>
        <p:spPr>
          <a:xfrm>
            <a:off x="0" y="0"/>
            <a:ext cx="7580243" cy="6871252"/>
          </a:xfrm>
          <a:custGeom>
            <a:avLst/>
            <a:gdLst/>
            <a:ahLst/>
            <a:cxnLst/>
            <a:rect l="l" t="t" r="r" b="b"/>
            <a:pathLst>
              <a:path w="6782296" h="6871252" extrusionOk="0">
                <a:moveTo>
                  <a:pt x="0" y="0"/>
                </a:moveTo>
                <a:lnTo>
                  <a:pt x="6782296"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 name="Google Shape;27;p3"/>
          <p:cNvSpPr/>
          <p:nvPr/>
        </p:nvSpPr>
        <p:spPr>
          <a:xfrm>
            <a:off x="5420235" y="4816650"/>
            <a:ext cx="6405664" cy="113061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 name="Google Shape;28;p3"/>
          <p:cNvSpPr/>
          <p:nvPr/>
        </p:nvSpPr>
        <p:spPr>
          <a:xfrm>
            <a:off x="5421062" y="3295516"/>
            <a:ext cx="6434785" cy="113061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 name="Google Shape;29;p3"/>
          <p:cNvSpPr/>
          <p:nvPr/>
        </p:nvSpPr>
        <p:spPr>
          <a:xfrm>
            <a:off x="5420235" y="1767285"/>
            <a:ext cx="6405664" cy="113061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30" name="Google Shape;30;p3"/>
          <p:cNvCxnSpPr/>
          <p:nvPr/>
        </p:nvCxnSpPr>
        <p:spPr>
          <a:xfrm>
            <a:off x="6692445" y="2038802"/>
            <a:ext cx="0" cy="696487"/>
          </a:xfrm>
          <a:prstGeom prst="straightConnector1">
            <a:avLst/>
          </a:prstGeom>
          <a:noFill/>
          <a:ln w="28575" cap="flat" cmpd="sng">
            <a:solidFill>
              <a:schemeClr val="lt1"/>
            </a:solidFill>
            <a:prstDash val="solid"/>
            <a:miter lim="800000"/>
            <a:headEnd type="none" w="sm" len="sm"/>
            <a:tailEnd type="none" w="sm" len="sm"/>
          </a:ln>
        </p:spPr>
      </p:cxnSp>
      <p:pic>
        <p:nvPicPr>
          <p:cNvPr id="31" name="Google Shape;31;p3"/>
          <p:cNvPicPr preferRelativeResize="0"/>
          <p:nvPr/>
        </p:nvPicPr>
        <p:blipFill rotWithShape="1">
          <a:blip r:embed="rId2">
            <a:alphaModFix/>
          </a:blip>
          <a:srcRect l="78563" t="6636" r="6523" b="6598"/>
          <a:stretch/>
        </p:blipFill>
        <p:spPr>
          <a:xfrm>
            <a:off x="5480388" y="831109"/>
            <a:ext cx="268053" cy="5201246"/>
          </a:xfrm>
          <a:prstGeom prst="rect">
            <a:avLst/>
          </a:prstGeom>
          <a:noFill/>
          <a:ln>
            <a:noFill/>
          </a:ln>
        </p:spPr>
      </p:pic>
      <p:cxnSp>
        <p:nvCxnSpPr>
          <p:cNvPr id="32" name="Google Shape;32;p3"/>
          <p:cNvCxnSpPr/>
          <p:nvPr/>
        </p:nvCxnSpPr>
        <p:spPr>
          <a:xfrm>
            <a:off x="6692445" y="3582457"/>
            <a:ext cx="0" cy="696487"/>
          </a:xfrm>
          <a:prstGeom prst="straightConnector1">
            <a:avLst/>
          </a:prstGeom>
          <a:noFill/>
          <a:ln w="28575" cap="flat" cmpd="sng">
            <a:solidFill>
              <a:schemeClr val="lt1"/>
            </a:solidFill>
            <a:prstDash val="solid"/>
            <a:miter lim="800000"/>
            <a:headEnd type="none" w="sm" len="sm"/>
            <a:tailEnd type="none" w="sm" len="sm"/>
          </a:ln>
        </p:spPr>
      </p:cxnSp>
      <p:cxnSp>
        <p:nvCxnSpPr>
          <p:cNvPr id="33" name="Google Shape;33;p3"/>
          <p:cNvCxnSpPr/>
          <p:nvPr/>
        </p:nvCxnSpPr>
        <p:spPr>
          <a:xfrm>
            <a:off x="6692445" y="5094621"/>
            <a:ext cx="0" cy="696487"/>
          </a:xfrm>
          <a:prstGeom prst="straightConnector1">
            <a:avLst/>
          </a:prstGeom>
          <a:noFill/>
          <a:ln w="28575" cap="flat" cmpd="sng">
            <a:solidFill>
              <a:schemeClr val="lt1"/>
            </a:solidFill>
            <a:prstDash val="solid"/>
            <a:miter lim="800000"/>
            <a:headEnd type="none" w="sm" len="sm"/>
            <a:tailEnd type="none" w="sm" len="sm"/>
          </a:ln>
        </p:spPr>
      </p:cxnSp>
      <p:sp>
        <p:nvSpPr>
          <p:cNvPr id="34" name="Google Shape;34;p3"/>
          <p:cNvSpPr/>
          <p:nvPr/>
        </p:nvSpPr>
        <p:spPr>
          <a:xfrm rot="10800000" flipH="1">
            <a:off x="465266" y="1589475"/>
            <a:ext cx="4101734" cy="56433"/>
          </a:xfrm>
          <a:prstGeom prst="rect">
            <a:avLst/>
          </a:prstGeom>
          <a:solidFill>
            <a:srgbClr val="FDB614"/>
          </a:solidFill>
          <a:ln w="9525" cap="flat" cmpd="sng">
            <a:solidFill>
              <a:srgbClr val="FDB614"/>
            </a:solidFill>
            <a:prstDash val="solid"/>
            <a:round/>
            <a:headEnd type="none" w="sm" len="sm"/>
            <a:tailEnd type="none" w="sm" len="sm"/>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chemeClr val="dk1"/>
              </a:buClr>
              <a:buSzPts val="2400"/>
              <a:buFont typeface="Merriweather Sans"/>
              <a:buNone/>
            </a:pPr>
            <a:endParaRPr sz="2400" b="0" i="0" u="none" strike="noStrike" cap="none">
              <a:solidFill>
                <a:srgbClr val="FDB614"/>
              </a:solidFill>
              <a:latin typeface="Merriweather Sans"/>
              <a:ea typeface="Merriweather Sans"/>
              <a:cs typeface="Merriweather Sans"/>
              <a:sym typeface="Merriweather Sans"/>
            </a:endParaRPr>
          </a:p>
        </p:txBody>
      </p:sp>
      <p:sp>
        <p:nvSpPr>
          <p:cNvPr id="35" name="Google Shape;35;p3"/>
          <p:cNvSpPr txBox="1">
            <a:spLocks noGrp="1"/>
          </p:cNvSpPr>
          <p:nvPr>
            <p:ph type="body" idx="1"/>
          </p:nvPr>
        </p:nvSpPr>
        <p:spPr>
          <a:xfrm>
            <a:off x="643223" y="681688"/>
            <a:ext cx="3821205" cy="69735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3"/>
          <p:cNvSpPr txBox="1">
            <a:spLocks noGrp="1"/>
          </p:cNvSpPr>
          <p:nvPr>
            <p:ph type="body" idx="2"/>
          </p:nvPr>
        </p:nvSpPr>
        <p:spPr>
          <a:xfrm>
            <a:off x="643223" y="2087287"/>
            <a:ext cx="3821205" cy="364200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
          <p:cNvSpPr txBox="1">
            <a:spLocks noGrp="1"/>
          </p:cNvSpPr>
          <p:nvPr>
            <p:ph type="body" idx="3"/>
          </p:nvPr>
        </p:nvSpPr>
        <p:spPr>
          <a:xfrm>
            <a:off x="5489681" y="1766517"/>
            <a:ext cx="1176670" cy="11222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FDB614"/>
              </a:buClr>
              <a:buSzPts val="4800"/>
              <a:buNone/>
              <a:defRPr sz="4800">
                <a:solidFill>
                  <a:srgbClr val="FDB614"/>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3"/>
          <p:cNvSpPr txBox="1">
            <a:spLocks noGrp="1"/>
          </p:cNvSpPr>
          <p:nvPr>
            <p:ph type="body" idx="4"/>
          </p:nvPr>
        </p:nvSpPr>
        <p:spPr>
          <a:xfrm>
            <a:off x="6960165" y="1775790"/>
            <a:ext cx="4871864" cy="1122292"/>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3"/>
          <p:cNvSpPr txBox="1">
            <a:spLocks noGrp="1"/>
          </p:cNvSpPr>
          <p:nvPr>
            <p:ph type="body" idx="5"/>
          </p:nvPr>
        </p:nvSpPr>
        <p:spPr>
          <a:xfrm>
            <a:off x="5513499" y="3314348"/>
            <a:ext cx="1176670" cy="11222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FDB614"/>
              </a:buClr>
              <a:buSzPts val="4800"/>
              <a:buNone/>
              <a:defRPr sz="4800">
                <a:solidFill>
                  <a:srgbClr val="FDB614"/>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
          <p:cNvSpPr txBox="1">
            <a:spLocks noGrp="1"/>
          </p:cNvSpPr>
          <p:nvPr>
            <p:ph type="body" idx="6"/>
          </p:nvPr>
        </p:nvSpPr>
        <p:spPr>
          <a:xfrm>
            <a:off x="6983983" y="3310369"/>
            <a:ext cx="4871864" cy="1122292"/>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
          <p:cNvSpPr txBox="1">
            <a:spLocks noGrp="1"/>
          </p:cNvSpPr>
          <p:nvPr>
            <p:ph type="body" idx="7"/>
          </p:nvPr>
        </p:nvSpPr>
        <p:spPr>
          <a:xfrm>
            <a:off x="5483551" y="4828948"/>
            <a:ext cx="1176670" cy="1122295"/>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FDB614"/>
              </a:buClr>
              <a:buSzPts val="4800"/>
              <a:buNone/>
              <a:defRPr sz="4800">
                <a:solidFill>
                  <a:srgbClr val="FDB614"/>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3"/>
          <p:cNvSpPr txBox="1">
            <a:spLocks noGrp="1"/>
          </p:cNvSpPr>
          <p:nvPr>
            <p:ph type="body" idx="8"/>
          </p:nvPr>
        </p:nvSpPr>
        <p:spPr>
          <a:xfrm>
            <a:off x="6954035" y="4811716"/>
            <a:ext cx="4871864" cy="1122292"/>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3"/>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DA2128"/>
              </a:buClr>
              <a:buSzPts val="1100"/>
              <a:buFont typeface="Calibri"/>
              <a:buNone/>
            </a:pPr>
            <a:r>
              <a:rPr lang="en-IE" sz="1100" b="1" i="0" u="none" strike="noStrike" cap="none">
                <a:solidFill>
                  <a:srgbClr val="DA2128"/>
                </a:solidFill>
                <a:latin typeface="Calibri"/>
                <a:ea typeface="Calibri"/>
                <a:cs typeface="Calibri"/>
                <a:sym typeface="Calibri"/>
              </a:rPr>
              <a:t>EPIC </a:t>
            </a:r>
            <a:r>
              <a:rPr lang="en-IE" sz="1100" b="1" i="0" u="none" strike="noStrike" cap="none">
                <a:solidFill>
                  <a:srgbClr val="1268B3"/>
                </a:solidFill>
                <a:latin typeface="Calibri"/>
                <a:ea typeface="Calibri"/>
                <a:cs typeface="Calibri"/>
                <a:sym typeface="Calibri"/>
              </a:rPr>
              <a:t>|</a:t>
            </a:r>
            <a:r>
              <a:rPr lang="en-IE" sz="1100" b="0" i="0" u="none" strike="noStrike" cap="none">
                <a:solidFill>
                  <a:srgbClr val="1268B3"/>
                </a:solidFill>
                <a:latin typeface="Calibri"/>
                <a:ea typeface="Calibri"/>
                <a:cs typeface="Calibri"/>
                <a:sym typeface="Calibri"/>
              </a:rPr>
              <a:t> ENTERPRISE OPPORTUNITIES IN POP CULTURE</a:t>
            </a:r>
            <a:endParaRPr sz="1100" b="0" i="0" u="none" strike="noStrike" cap="none">
              <a:solidFill>
                <a:srgbClr val="1268B3"/>
              </a:solidFill>
              <a:latin typeface="Calibri"/>
              <a:ea typeface="Calibri"/>
              <a:cs typeface="Calibri"/>
              <a:sym typeface="Calibri"/>
            </a:endParaRPr>
          </a:p>
        </p:txBody>
      </p:sp>
      <p:pic>
        <p:nvPicPr>
          <p:cNvPr id="44" name="Google Shape;44;p3"/>
          <p:cNvPicPr preferRelativeResize="0"/>
          <p:nvPr/>
        </p:nvPicPr>
        <p:blipFill rotWithShape="1">
          <a:blip r:embed="rId3">
            <a:alphaModFix/>
          </a:blip>
          <a:srcRect/>
          <a:stretch/>
        </p:blipFill>
        <p:spPr>
          <a:xfrm>
            <a:off x="4464428" y="-2312958"/>
            <a:ext cx="4590288" cy="4126992"/>
          </a:xfrm>
          <a:prstGeom prst="rect">
            <a:avLst/>
          </a:prstGeom>
          <a:noFill/>
          <a:ln>
            <a:noFill/>
          </a:ln>
        </p:spPr>
      </p:pic>
    </p:spTree>
    <p:extLst>
      <p:ext uri="{BB962C8B-B14F-4D97-AF65-F5344CB8AC3E}">
        <p14:creationId xmlns:p14="http://schemas.microsoft.com/office/powerpoint/2010/main" val="14346209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hoto  Left Text Right (Red) ">
  <p:cSld name="Photo  Left Text Right (Red) ">
    <p:spTree>
      <p:nvGrpSpPr>
        <p:cNvPr id="1" name="Shape 45"/>
        <p:cNvGrpSpPr/>
        <p:nvPr/>
      </p:nvGrpSpPr>
      <p:grpSpPr>
        <a:xfrm>
          <a:off x="0" y="0"/>
          <a:ext cx="0" cy="0"/>
          <a:chOff x="0" y="0"/>
          <a:chExt cx="0" cy="0"/>
        </a:xfrm>
      </p:grpSpPr>
      <p:sp>
        <p:nvSpPr>
          <p:cNvPr id="46" name="Google Shape;46;p4"/>
          <p:cNvSpPr/>
          <p:nvPr/>
        </p:nvSpPr>
        <p:spPr>
          <a:xfrm flipH="1">
            <a:off x="3842853" y="-13252"/>
            <a:ext cx="8375374" cy="6871252"/>
          </a:xfrm>
          <a:custGeom>
            <a:avLst/>
            <a:gdLst/>
            <a:ahLst/>
            <a:cxnLst/>
            <a:rect l="l" t="t" r="r" b="b"/>
            <a:pathLst>
              <a:path w="6782296" h="6871252" extrusionOk="0">
                <a:moveTo>
                  <a:pt x="0" y="0"/>
                </a:moveTo>
                <a:lnTo>
                  <a:pt x="6782296"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 name="Google Shape;47;p4"/>
          <p:cNvSpPr txBox="1">
            <a:spLocks noGrp="1"/>
          </p:cNvSpPr>
          <p:nvPr>
            <p:ph type="body" idx="1"/>
          </p:nvPr>
        </p:nvSpPr>
        <p:spPr>
          <a:xfrm>
            <a:off x="6202017" y="2263203"/>
            <a:ext cx="5595682" cy="406100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8" name="Google Shape;48;p4"/>
          <p:cNvPicPr preferRelativeResize="0"/>
          <p:nvPr/>
        </p:nvPicPr>
        <p:blipFill rotWithShape="1">
          <a:blip r:embed="rId2">
            <a:alphaModFix/>
          </a:blip>
          <a:srcRect/>
          <a:stretch/>
        </p:blipFill>
        <p:spPr>
          <a:xfrm>
            <a:off x="8669452" y="-2238332"/>
            <a:ext cx="4590288" cy="4126992"/>
          </a:xfrm>
          <a:prstGeom prst="rect">
            <a:avLst/>
          </a:prstGeom>
          <a:noFill/>
          <a:ln>
            <a:noFill/>
          </a:ln>
        </p:spPr>
      </p:pic>
      <p:sp>
        <p:nvSpPr>
          <p:cNvPr id="49" name="Google Shape;49;p4"/>
          <p:cNvSpPr/>
          <p:nvPr/>
        </p:nvSpPr>
        <p:spPr>
          <a:xfrm rot="-256793" flipH="1">
            <a:off x="7174033" y="791785"/>
            <a:ext cx="5349025" cy="898532"/>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0" name="Google Shape;50;p4"/>
          <p:cNvSpPr txBox="1">
            <a:spLocks noGrp="1"/>
          </p:cNvSpPr>
          <p:nvPr>
            <p:ph type="body" idx="2"/>
          </p:nvPr>
        </p:nvSpPr>
        <p:spPr>
          <a:xfrm rot="-232546">
            <a:off x="7892491" y="935068"/>
            <a:ext cx="3912108" cy="743199"/>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4"/>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sp>
        <p:nvSpPr>
          <p:cNvPr id="52" name="Google Shape;52;p4"/>
          <p:cNvSpPr>
            <a:spLocks noGrp="1"/>
          </p:cNvSpPr>
          <p:nvPr>
            <p:ph type="pic" idx="3"/>
          </p:nvPr>
        </p:nvSpPr>
        <p:spPr>
          <a:xfrm flipH="1">
            <a:off x="-26281" y="0"/>
            <a:ext cx="6413499" cy="6879191"/>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4D4D4C"/>
              </a:buClr>
              <a:buSzPts val="2800"/>
              <a:buFont typeface="Arial"/>
              <a:buNone/>
              <a:defRPr sz="2800" b="0" i="0" u="none" strike="noStrike" cap="none">
                <a:solidFill>
                  <a:srgbClr val="4D4D4C"/>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3" name="Google Shape;53;p4"/>
          <p:cNvSpPr txBox="1"/>
          <p:nvPr/>
        </p:nvSpPr>
        <p:spPr>
          <a:xfrm>
            <a:off x="810668" y="6441607"/>
            <a:ext cx="11042038" cy="41081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10162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Red Header Page">
  <p:cSld name="Red Header Page">
    <p:spTree>
      <p:nvGrpSpPr>
        <p:cNvPr id="1" name="Shape 54"/>
        <p:cNvGrpSpPr/>
        <p:nvPr/>
      </p:nvGrpSpPr>
      <p:grpSpPr>
        <a:xfrm>
          <a:off x="0" y="0"/>
          <a:ext cx="0" cy="0"/>
          <a:chOff x="0" y="0"/>
          <a:chExt cx="0" cy="0"/>
        </a:xfrm>
      </p:grpSpPr>
      <p:sp>
        <p:nvSpPr>
          <p:cNvPr id="55" name="Google Shape;55;p5"/>
          <p:cNvSpPr/>
          <p:nvPr/>
        </p:nvSpPr>
        <p:spPr>
          <a:xfrm rot="5400000">
            <a:off x="5453265" y="-5453267"/>
            <a:ext cx="1285465" cy="12192002"/>
          </a:xfrm>
          <a:custGeom>
            <a:avLst/>
            <a:gdLst/>
            <a:ahLst/>
            <a:cxnLst/>
            <a:rect l="l" t="t" r="r" b="b"/>
            <a:pathLst>
              <a:path w="7673009" h="6871252" extrusionOk="0">
                <a:moveTo>
                  <a:pt x="0" y="0"/>
                </a:moveTo>
                <a:lnTo>
                  <a:pt x="7673009" y="0"/>
                </a:lnTo>
                <a:lnTo>
                  <a:pt x="4731026" y="6871252"/>
                </a:lnTo>
                <a:lnTo>
                  <a:pt x="0" y="6858000"/>
                </a:lnTo>
                <a:lnTo>
                  <a:pt x="0" y="0"/>
                </a:ln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6" name="Google Shape;56;p5"/>
          <p:cNvPicPr preferRelativeResize="0"/>
          <p:nvPr/>
        </p:nvPicPr>
        <p:blipFill rotWithShape="1">
          <a:blip r:embed="rId2">
            <a:alphaModFix/>
          </a:blip>
          <a:srcRect l="396" t="12816" r="-396" b="-12816"/>
          <a:stretch/>
        </p:blipFill>
        <p:spPr>
          <a:xfrm>
            <a:off x="7761358" y="5674"/>
            <a:ext cx="2928731" cy="2326714"/>
          </a:xfrm>
          <a:prstGeom prst="rect">
            <a:avLst/>
          </a:prstGeom>
          <a:noFill/>
          <a:ln>
            <a:noFill/>
          </a:ln>
        </p:spPr>
      </p:pic>
      <p:sp>
        <p:nvSpPr>
          <p:cNvPr id="57" name="Google Shape;57;p5"/>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DA2128"/>
              </a:buClr>
              <a:buSzPts val="1100"/>
              <a:buFont typeface="Calibri"/>
              <a:buNone/>
            </a:pPr>
            <a:r>
              <a:rPr lang="en-IE" sz="1100" b="1" i="0" u="none" strike="noStrike" cap="none">
                <a:solidFill>
                  <a:srgbClr val="DA2128"/>
                </a:solidFill>
                <a:latin typeface="Calibri"/>
                <a:ea typeface="Calibri"/>
                <a:cs typeface="Calibri"/>
                <a:sym typeface="Calibri"/>
              </a:rPr>
              <a:t>EPIC </a:t>
            </a:r>
            <a:r>
              <a:rPr lang="en-IE" sz="1100" b="1" i="0" u="none" strike="noStrike" cap="none">
                <a:solidFill>
                  <a:srgbClr val="1268B3"/>
                </a:solidFill>
                <a:latin typeface="Calibri"/>
                <a:ea typeface="Calibri"/>
                <a:cs typeface="Calibri"/>
                <a:sym typeface="Calibri"/>
              </a:rPr>
              <a:t>|</a:t>
            </a:r>
            <a:r>
              <a:rPr lang="en-IE" sz="1100" b="0" i="0" u="none" strike="noStrike" cap="none">
                <a:solidFill>
                  <a:srgbClr val="1268B3"/>
                </a:solidFill>
                <a:latin typeface="Calibri"/>
                <a:ea typeface="Calibri"/>
                <a:cs typeface="Calibri"/>
                <a:sym typeface="Calibri"/>
              </a:rPr>
              <a:t> ENTERPRISE OPPORTUNITIES IN POP CULTURE</a:t>
            </a:r>
            <a:endParaRPr sz="1100" b="0" i="0" u="none" strike="noStrike" cap="none">
              <a:solidFill>
                <a:srgbClr val="1268B3"/>
              </a:solidFill>
              <a:latin typeface="Calibri"/>
              <a:ea typeface="Calibri"/>
              <a:cs typeface="Calibri"/>
              <a:sym typeface="Calibri"/>
            </a:endParaRPr>
          </a:p>
        </p:txBody>
      </p:sp>
      <p:sp>
        <p:nvSpPr>
          <p:cNvPr id="58" name="Google Shape;58;p5"/>
          <p:cNvSpPr/>
          <p:nvPr/>
        </p:nvSpPr>
        <p:spPr>
          <a:xfrm rot="285998">
            <a:off x="-167625" y="647071"/>
            <a:ext cx="640383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9" name="Google Shape;59;p5"/>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3600"/>
              <a:buNone/>
              <a:defRPr sz="3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0" name="Google Shape;60;p5"/>
          <p:cNvPicPr preferRelativeResize="0"/>
          <p:nvPr/>
        </p:nvPicPr>
        <p:blipFill rotWithShape="1">
          <a:blip r:embed="rId3">
            <a:alphaModFix/>
          </a:blip>
          <a:srcRect t="48629"/>
          <a:stretch/>
        </p:blipFill>
        <p:spPr>
          <a:xfrm>
            <a:off x="6634461" y="0"/>
            <a:ext cx="2295144" cy="1060034"/>
          </a:xfrm>
          <a:prstGeom prst="rect">
            <a:avLst/>
          </a:prstGeom>
          <a:noFill/>
          <a:ln>
            <a:noFill/>
          </a:ln>
        </p:spPr>
      </p:pic>
      <p:sp>
        <p:nvSpPr>
          <p:cNvPr id="61" name="Google Shape;61;p5"/>
          <p:cNvSpPr txBox="1">
            <a:spLocks noGrp="1"/>
          </p:cNvSpPr>
          <p:nvPr>
            <p:ph type="body" idx="2"/>
          </p:nvPr>
        </p:nvSpPr>
        <p:spPr>
          <a:xfrm>
            <a:off x="658268" y="2120067"/>
            <a:ext cx="8271337" cy="4169140"/>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1000"/>
              </a:spcBef>
              <a:spcAft>
                <a:spcPts val="0"/>
              </a:spcAft>
              <a:buClr>
                <a:srgbClr val="FDB614"/>
              </a:buClr>
              <a:buSzPts val="2400"/>
              <a:buFont typeface="Arial"/>
              <a:buChar char="•"/>
              <a:defRPr sz="2400">
                <a:solidFill>
                  <a:srgbClr val="4D4D4C"/>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6739086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ont Size">
  <p:cSld name="Font Size">
    <p:spTree>
      <p:nvGrpSpPr>
        <p:cNvPr id="1" name="Shape 62"/>
        <p:cNvGrpSpPr/>
        <p:nvPr/>
      </p:nvGrpSpPr>
      <p:grpSpPr>
        <a:xfrm>
          <a:off x="0" y="0"/>
          <a:ext cx="0" cy="0"/>
          <a:chOff x="0" y="0"/>
          <a:chExt cx="0" cy="0"/>
        </a:xfrm>
      </p:grpSpPr>
    </p:spTree>
    <p:extLst>
      <p:ext uri="{BB962C8B-B14F-4D97-AF65-F5344CB8AC3E}">
        <p14:creationId xmlns:p14="http://schemas.microsoft.com/office/powerpoint/2010/main" val="3399365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hank you Slide">
  <p:cSld name="Thank you Slide">
    <p:spTree>
      <p:nvGrpSpPr>
        <p:cNvPr id="1" name="Shape 63"/>
        <p:cNvGrpSpPr/>
        <p:nvPr/>
      </p:nvGrpSpPr>
      <p:grpSpPr>
        <a:xfrm>
          <a:off x="0" y="0"/>
          <a:ext cx="0" cy="0"/>
          <a:chOff x="0" y="0"/>
          <a:chExt cx="0" cy="0"/>
        </a:xfrm>
      </p:grpSpPr>
      <p:grpSp>
        <p:nvGrpSpPr>
          <p:cNvPr id="64" name="Google Shape;64;p7"/>
          <p:cNvGrpSpPr/>
          <p:nvPr/>
        </p:nvGrpSpPr>
        <p:grpSpPr>
          <a:xfrm flipH="1">
            <a:off x="0" y="0"/>
            <a:ext cx="12192057" cy="4412975"/>
            <a:chOff x="0" y="0"/>
            <a:chExt cx="12192057" cy="4412975"/>
          </a:xfrm>
        </p:grpSpPr>
        <p:sp>
          <p:nvSpPr>
            <p:cNvPr id="65" name="Google Shape;65;p7"/>
            <p:cNvSpPr/>
            <p:nvPr/>
          </p:nvSpPr>
          <p:spPr>
            <a:xfrm>
              <a:off x="0" y="0"/>
              <a:ext cx="7858539" cy="201433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6" name="Google Shape;66;p7"/>
            <p:cNvSpPr/>
            <p:nvPr/>
          </p:nvSpPr>
          <p:spPr>
            <a:xfrm>
              <a:off x="0" y="0"/>
              <a:ext cx="12192057" cy="4412975"/>
            </a:xfrm>
            <a:custGeom>
              <a:avLst/>
              <a:gdLst/>
              <a:ahLst/>
              <a:cxnLst/>
              <a:rect l="l" t="t" r="r" b="b"/>
              <a:pathLst>
                <a:path w="12219150" h="4412975" extrusionOk="0">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pic>
        <p:nvPicPr>
          <p:cNvPr id="67" name="Google Shape;67;p7"/>
          <p:cNvPicPr preferRelativeResize="0"/>
          <p:nvPr/>
        </p:nvPicPr>
        <p:blipFill rotWithShape="1">
          <a:blip r:embed="rId2">
            <a:alphaModFix/>
          </a:blip>
          <a:srcRect/>
          <a:stretch/>
        </p:blipFill>
        <p:spPr>
          <a:xfrm>
            <a:off x="6598081" y="0"/>
            <a:ext cx="5805670" cy="5065989"/>
          </a:xfrm>
          <a:prstGeom prst="rect">
            <a:avLst/>
          </a:prstGeom>
          <a:noFill/>
          <a:ln>
            <a:noFill/>
          </a:ln>
        </p:spPr>
      </p:pic>
      <p:sp>
        <p:nvSpPr>
          <p:cNvPr id="68" name="Google Shape;68;p7"/>
          <p:cNvSpPr/>
          <p:nvPr/>
        </p:nvSpPr>
        <p:spPr>
          <a:xfrm rot="-352322">
            <a:off x="-203757" y="2863176"/>
            <a:ext cx="6405664" cy="1130610"/>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69" name="Google Shape;69;p7"/>
          <p:cNvCxnSpPr/>
          <p:nvPr/>
        </p:nvCxnSpPr>
        <p:spPr>
          <a:xfrm>
            <a:off x="3460705" y="2937369"/>
            <a:ext cx="0" cy="696487"/>
          </a:xfrm>
          <a:prstGeom prst="straightConnector1">
            <a:avLst/>
          </a:prstGeom>
          <a:noFill/>
          <a:ln w="28575" cap="flat" cmpd="sng">
            <a:solidFill>
              <a:schemeClr val="lt1"/>
            </a:solidFill>
            <a:prstDash val="solid"/>
            <a:miter lim="800000"/>
            <a:headEnd type="none" w="sm" len="sm"/>
            <a:tailEnd type="none" w="sm" len="sm"/>
          </a:ln>
        </p:spPr>
      </p:cxnSp>
      <p:sp>
        <p:nvSpPr>
          <p:cNvPr id="70" name="Google Shape;70;p7"/>
          <p:cNvSpPr txBox="1">
            <a:spLocks noGrp="1"/>
          </p:cNvSpPr>
          <p:nvPr>
            <p:ph type="body" idx="1"/>
          </p:nvPr>
        </p:nvSpPr>
        <p:spPr>
          <a:xfrm rot="-352322">
            <a:off x="464686" y="2981541"/>
            <a:ext cx="2822796" cy="1029244"/>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FDB614"/>
              </a:buClr>
              <a:buSzPts val="4800"/>
              <a:buNone/>
              <a:defRPr sz="4800">
                <a:solidFill>
                  <a:srgbClr val="FDB614"/>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7"/>
          <p:cNvSpPr txBox="1">
            <a:spLocks noGrp="1"/>
          </p:cNvSpPr>
          <p:nvPr>
            <p:ph type="body" idx="2"/>
          </p:nvPr>
        </p:nvSpPr>
        <p:spPr>
          <a:xfrm rot="-352322">
            <a:off x="3741547" y="2634812"/>
            <a:ext cx="2447713" cy="11065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lt1"/>
              </a:buClr>
              <a:buSzPts val="2600"/>
              <a:buNone/>
              <a:defRPr sz="26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7"/>
          <p:cNvSpPr txBox="1">
            <a:spLocks noGrp="1"/>
          </p:cNvSpPr>
          <p:nvPr>
            <p:ph type="body" idx="3"/>
          </p:nvPr>
        </p:nvSpPr>
        <p:spPr>
          <a:xfrm>
            <a:off x="5149737" y="6029993"/>
            <a:ext cx="2470321" cy="41980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4D4D4C"/>
              </a:buClr>
              <a:buSzPts val="2200"/>
              <a:buNone/>
              <a:defRPr sz="22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7"/>
          <p:cNvSpPr/>
          <p:nvPr/>
        </p:nvSpPr>
        <p:spPr>
          <a:xfrm rot="-747100">
            <a:off x="4266740" y="5903454"/>
            <a:ext cx="589657" cy="537710"/>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7"/>
          <p:cNvSpPr txBox="1">
            <a:spLocks noGrp="1"/>
          </p:cNvSpPr>
          <p:nvPr>
            <p:ph type="body" idx="4"/>
          </p:nvPr>
        </p:nvSpPr>
        <p:spPr>
          <a:xfrm>
            <a:off x="9158520" y="6029994"/>
            <a:ext cx="2470321" cy="41980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4D4D4C"/>
              </a:buClr>
              <a:buSzPts val="2200"/>
              <a:buNone/>
              <a:defRPr sz="2200">
                <a:solidFill>
                  <a:srgbClr val="4D4D4C"/>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7"/>
          <p:cNvSpPr/>
          <p:nvPr/>
        </p:nvSpPr>
        <p:spPr>
          <a:xfrm rot="-747100">
            <a:off x="8275523" y="5903455"/>
            <a:ext cx="589657" cy="537710"/>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2384470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Quote Slide" userDrawn="1">
  <p:cSld name="Quote Slide">
    <p:spTree>
      <p:nvGrpSpPr>
        <p:cNvPr id="1" name="Shape 175"/>
        <p:cNvGrpSpPr/>
        <p:nvPr/>
      </p:nvGrpSpPr>
      <p:grpSpPr>
        <a:xfrm>
          <a:off x="0" y="0"/>
          <a:ext cx="0" cy="0"/>
          <a:chOff x="0" y="0"/>
          <a:chExt cx="0" cy="0"/>
        </a:xfrm>
      </p:grpSpPr>
      <p:sp>
        <p:nvSpPr>
          <p:cNvPr id="180" name="Google Shape;180;p19"/>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DA2128"/>
              </a:buClr>
              <a:buSzPts val="1100"/>
              <a:buFont typeface="Calibri"/>
              <a:buNone/>
            </a:pPr>
            <a:r>
              <a:rPr lang="en-IE" sz="1100" b="1" i="0" u="none" strike="noStrike" cap="none">
                <a:solidFill>
                  <a:srgbClr val="DA2128"/>
                </a:solidFill>
                <a:latin typeface="Calibri"/>
                <a:ea typeface="Calibri"/>
                <a:cs typeface="Calibri"/>
                <a:sym typeface="Calibri"/>
              </a:rPr>
              <a:t>EPIC </a:t>
            </a:r>
            <a:r>
              <a:rPr lang="en-IE" sz="1100" b="1" i="0" u="none" strike="noStrike" cap="none">
                <a:solidFill>
                  <a:srgbClr val="1268B3"/>
                </a:solidFill>
                <a:latin typeface="Calibri"/>
                <a:ea typeface="Calibri"/>
                <a:cs typeface="Calibri"/>
                <a:sym typeface="Calibri"/>
              </a:rPr>
              <a:t>|</a:t>
            </a:r>
            <a:r>
              <a:rPr lang="en-IE" sz="1100" b="0" i="0" u="none" strike="noStrike" cap="none">
                <a:solidFill>
                  <a:srgbClr val="1268B3"/>
                </a:solidFill>
                <a:latin typeface="Calibri"/>
                <a:ea typeface="Calibri"/>
                <a:cs typeface="Calibri"/>
                <a:sym typeface="Calibri"/>
              </a:rPr>
              <a:t> ENTERPRISE OPPORTUNITIES IN POP CULTURE</a:t>
            </a:r>
            <a:endParaRPr sz="1100" b="0" i="0" u="none" strike="noStrike" cap="none">
              <a:solidFill>
                <a:srgbClr val="1268B3"/>
              </a:solidFill>
              <a:latin typeface="Calibri"/>
              <a:ea typeface="Calibri"/>
              <a:cs typeface="Calibri"/>
              <a:sym typeface="Calibri"/>
            </a:endParaRPr>
          </a:p>
        </p:txBody>
      </p:sp>
    </p:spTree>
    <p:extLst>
      <p:ext uri="{BB962C8B-B14F-4D97-AF65-F5344CB8AC3E}">
        <p14:creationId xmlns:p14="http://schemas.microsoft.com/office/powerpoint/2010/main" val="1960133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Quote Slide">
    <p:spTree>
      <p:nvGrpSpPr>
        <p:cNvPr id="1" name=""/>
        <p:cNvGrpSpPr/>
        <p:nvPr/>
      </p:nvGrpSpPr>
      <p:grpSpPr>
        <a:xfrm>
          <a:off x="0" y="0"/>
          <a:ext cx="0" cy="0"/>
          <a:chOff x="0" y="0"/>
          <a:chExt cx="0" cy="0"/>
        </a:xfrm>
      </p:grpSpPr>
      <p:sp>
        <p:nvSpPr>
          <p:cNvPr id="7" name="Text Placeholder 23"/>
          <p:cNvSpPr>
            <a:spLocks noGrp="1"/>
          </p:cNvSpPr>
          <p:nvPr>
            <p:ph type="body" sz="quarter" idx="14" hasCustomPrompt="1"/>
          </p:nvPr>
        </p:nvSpPr>
        <p:spPr>
          <a:xfrm>
            <a:off x="5328871" y="4402483"/>
            <a:ext cx="785328" cy="1056986"/>
          </a:xfrm>
        </p:spPr>
        <p:txBody>
          <a:bodyPr anchor="t">
            <a:normAutofit/>
          </a:bodyPr>
          <a:lstStyle>
            <a:lvl1pPr marL="0" indent="0" algn="r">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9" name="Text Placeholder 23"/>
          <p:cNvSpPr>
            <a:spLocks noGrp="1"/>
          </p:cNvSpPr>
          <p:nvPr>
            <p:ph type="body" sz="quarter" idx="15" hasCustomPrompt="1"/>
          </p:nvPr>
        </p:nvSpPr>
        <p:spPr>
          <a:xfrm>
            <a:off x="625611" y="1679591"/>
            <a:ext cx="2613204" cy="1221666"/>
          </a:xfrm>
        </p:spPr>
        <p:txBody>
          <a:bodyPr anchor="t">
            <a:normAutofit/>
          </a:bodyPr>
          <a:lstStyle>
            <a:lvl1pPr marL="0" indent="0" algn="l">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10" name="Text Placeholder 23"/>
          <p:cNvSpPr>
            <a:spLocks noGrp="1"/>
          </p:cNvSpPr>
          <p:nvPr>
            <p:ph type="body" sz="quarter" idx="13" hasCustomPrompt="1"/>
          </p:nvPr>
        </p:nvSpPr>
        <p:spPr>
          <a:xfrm>
            <a:off x="658268" y="2325125"/>
            <a:ext cx="5423273" cy="2497338"/>
          </a:xfrm>
        </p:spPr>
        <p:txBody>
          <a:bodyPr anchor="ctr">
            <a:normAutofit/>
          </a:bodyPr>
          <a:lstStyle>
            <a:lvl1pPr marL="0" indent="0" algn="ctr">
              <a:buNone/>
              <a:defRPr sz="3000" i="1" baseline="0">
                <a:solidFill>
                  <a:srgbClr val="1268B3"/>
                </a:solidFill>
                <a:latin typeface="+mn-lt"/>
              </a:defRPr>
            </a:lvl1pPr>
          </a:lstStyle>
          <a:p>
            <a:pPr lvl="0"/>
            <a:r>
              <a:rPr lang="en-US" dirty="0"/>
              <a:t>Quote Here</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extLst>
      <p:ext uri="{BB962C8B-B14F-4D97-AF65-F5344CB8AC3E}">
        <p14:creationId xmlns:p14="http://schemas.microsoft.com/office/powerpoint/2010/main" val="2878958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5953B30-4F4E-46AC-BAEE-22F8BB6C5F0D}"/>
              </a:ext>
            </a:extLst>
          </p:cNvPr>
          <p:cNvSpPr>
            <a:spLocks noGrp="1"/>
          </p:cNvSpPr>
          <p:nvPr>
            <p:ph type="title"/>
          </p:nvPr>
        </p:nvSpPr>
        <p:spPr/>
        <p:txBody>
          <a:bodyPr/>
          <a:lstStyle/>
          <a:p>
            <a:r>
              <a:rPr lang="pl-PL"/>
              <a:t>Kliknij, aby edytować styl</a:t>
            </a:r>
            <a:endParaRPr lang="en-GB"/>
          </a:p>
        </p:txBody>
      </p:sp>
      <p:sp>
        <p:nvSpPr>
          <p:cNvPr id="3" name="Symbol zastępczy zawartości 2">
            <a:extLst>
              <a:ext uri="{FF2B5EF4-FFF2-40B4-BE49-F238E27FC236}">
                <a16:creationId xmlns:a16="http://schemas.microsoft.com/office/drawing/2014/main" id="{9E74164F-64EB-458C-9E76-F4813CBF8B78}"/>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4" name="Symbol zastępczy daty 3">
            <a:extLst>
              <a:ext uri="{FF2B5EF4-FFF2-40B4-BE49-F238E27FC236}">
                <a16:creationId xmlns:a16="http://schemas.microsoft.com/office/drawing/2014/main" id="{200F3610-00CD-42DE-B5B8-7F790BFC2A45}"/>
              </a:ext>
            </a:extLst>
          </p:cNvPr>
          <p:cNvSpPr>
            <a:spLocks noGrp="1"/>
          </p:cNvSpPr>
          <p:nvPr>
            <p:ph type="dt" sz="half" idx="10"/>
          </p:nvPr>
        </p:nvSpPr>
        <p:spPr/>
        <p:txBody>
          <a:bodyPr/>
          <a:lstStyle/>
          <a:p>
            <a:fld id="{A052B5E8-267A-4AA3-83A1-1FBA85EC3F98}" type="datetimeFigureOut">
              <a:rPr lang="en-GB" smtClean="0"/>
              <a:t>30/09/2020</a:t>
            </a:fld>
            <a:endParaRPr lang="en-GB"/>
          </a:p>
        </p:txBody>
      </p:sp>
      <p:sp>
        <p:nvSpPr>
          <p:cNvPr id="5" name="Symbol zastępczy stopki 4">
            <a:extLst>
              <a:ext uri="{FF2B5EF4-FFF2-40B4-BE49-F238E27FC236}">
                <a16:creationId xmlns:a16="http://schemas.microsoft.com/office/drawing/2014/main" id="{AA04E6C2-7C2C-43E4-B975-C3E793166564}"/>
              </a:ext>
            </a:extLst>
          </p:cNvPr>
          <p:cNvSpPr>
            <a:spLocks noGrp="1"/>
          </p:cNvSpPr>
          <p:nvPr>
            <p:ph type="ftr" sz="quarter" idx="11"/>
          </p:nvPr>
        </p:nvSpPr>
        <p:spPr/>
        <p:txBody>
          <a:bodyPr/>
          <a:lstStyle/>
          <a:p>
            <a:endParaRPr lang="en-GB"/>
          </a:p>
        </p:txBody>
      </p:sp>
      <p:sp>
        <p:nvSpPr>
          <p:cNvPr id="6" name="Symbol zastępczy numeru slajdu 5">
            <a:extLst>
              <a:ext uri="{FF2B5EF4-FFF2-40B4-BE49-F238E27FC236}">
                <a16:creationId xmlns:a16="http://schemas.microsoft.com/office/drawing/2014/main" id="{8FF3A464-57CD-48CE-B85E-D381C3845158}"/>
              </a:ext>
            </a:extLst>
          </p:cNvPr>
          <p:cNvSpPr>
            <a:spLocks noGrp="1"/>
          </p:cNvSpPr>
          <p:nvPr>
            <p:ph type="sldNum" sz="quarter" idx="12"/>
          </p:nvPr>
        </p:nvSpPr>
        <p:spPr/>
        <p:txBody>
          <a:bodyPr/>
          <a:lstStyle/>
          <a:p>
            <a:fld id="{F0094D27-C6E7-45DC-BB4B-3A252E1D3FFD}" type="slidenum">
              <a:rPr lang="en-GB" smtClean="0"/>
              <a:t>‹#›</a:t>
            </a:fld>
            <a:endParaRPr lang="en-GB"/>
          </a:p>
        </p:txBody>
      </p:sp>
    </p:spTree>
    <p:extLst>
      <p:ext uri="{BB962C8B-B14F-4D97-AF65-F5344CB8AC3E}">
        <p14:creationId xmlns:p14="http://schemas.microsoft.com/office/powerpoint/2010/main" val="12104523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ext Left (Blue) Photo Right">
  <p:cSld name="Text Left (Blue) Photo Right">
    <p:spTree>
      <p:nvGrpSpPr>
        <p:cNvPr id="1" name="Shape 140"/>
        <p:cNvGrpSpPr/>
        <p:nvPr/>
      </p:nvGrpSpPr>
      <p:grpSpPr>
        <a:xfrm>
          <a:off x="0" y="0"/>
          <a:ext cx="0" cy="0"/>
          <a:chOff x="0" y="0"/>
          <a:chExt cx="0" cy="0"/>
        </a:xfrm>
      </p:grpSpPr>
      <p:sp>
        <p:nvSpPr>
          <p:cNvPr id="141" name="Google Shape;141;p15"/>
          <p:cNvSpPr/>
          <p:nvPr/>
        </p:nvSpPr>
        <p:spPr>
          <a:xfrm>
            <a:off x="0" y="0"/>
            <a:ext cx="8375374" cy="6871252"/>
          </a:xfrm>
          <a:custGeom>
            <a:avLst/>
            <a:gdLst/>
            <a:ahLst/>
            <a:cxnLst/>
            <a:rect l="l" t="t" r="r" b="b"/>
            <a:pathLst>
              <a:path w="6782296" h="6871252" extrusionOk="0">
                <a:moveTo>
                  <a:pt x="0" y="0"/>
                </a:moveTo>
                <a:lnTo>
                  <a:pt x="6782296" y="0"/>
                </a:lnTo>
                <a:lnTo>
                  <a:pt x="4731026" y="6871252"/>
                </a:lnTo>
                <a:lnTo>
                  <a:pt x="0" y="6858000"/>
                </a:lnTo>
                <a:lnTo>
                  <a:pt x="0" y="0"/>
                </a:lnTo>
                <a:close/>
              </a:path>
            </a:pathLst>
          </a:cu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2" name="Google Shape;142;p15"/>
          <p:cNvSpPr txBox="1">
            <a:spLocks noGrp="1"/>
          </p:cNvSpPr>
          <p:nvPr>
            <p:ph type="body" idx="1"/>
          </p:nvPr>
        </p:nvSpPr>
        <p:spPr>
          <a:xfrm>
            <a:off x="606335" y="2052748"/>
            <a:ext cx="5595682" cy="406100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EA1D76"/>
              </a:buClr>
              <a:buSzPts val="2400"/>
              <a:buFont typeface="Arial"/>
              <a:buNone/>
              <a:defRPr sz="2400">
                <a:solidFill>
                  <a:schemeClr val="lt1"/>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43" name="Google Shape;143;p15"/>
          <p:cNvPicPr preferRelativeResize="0"/>
          <p:nvPr/>
        </p:nvPicPr>
        <p:blipFill rotWithShape="1">
          <a:blip r:embed="rId2">
            <a:alphaModFix/>
          </a:blip>
          <a:srcRect/>
          <a:stretch/>
        </p:blipFill>
        <p:spPr>
          <a:xfrm>
            <a:off x="-939314" y="-2471809"/>
            <a:ext cx="4590288" cy="4126992"/>
          </a:xfrm>
          <a:prstGeom prst="rect">
            <a:avLst/>
          </a:prstGeom>
          <a:noFill/>
          <a:ln>
            <a:noFill/>
          </a:ln>
        </p:spPr>
      </p:pic>
      <p:sp>
        <p:nvSpPr>
          <p:cNvPr id="144" name="Google Shape;144;p15"/>
          <p:cNvSpPr/>
          <p:nvPr/>
        </p:nvSpPr>
        <p:spPr>
          <a:xfrm rot="256793">
            <a:off x="-140890" y="570860"/>
            <a:ext cx="5349025" cy="898532"/>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5" name="Google Shape;145;p15"/>
          <p:cNvSpPr txBox="1">
            <a:spLocks noGrp="1"/>
          </p:cNvSpPr>
          <p:nvPr>
            <p:ph type="body" idx="2"/>
          </p:nvPr>
        </p:nvSpPr>
        <p:spPr>
          <a:xfrm rot="256793">
            <a:off x="592447" y="686976"/>
            <a:ext cx="3912108" cy="74319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400"/>
              <a:buNone/>
              <a:defRPr sz="4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46" name="Google Shape;146;p15"/>
          <p:cNvSpPr txBox="1"/>
          <p:nvPr/>
        </p:nvSpPr>
        <p:spPr>
          <a:xfrm>
            <a:off x="658268" y="6328963"/>
            <a:ext cx="11042038" cy="410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100"/>
              <a:buFont typeface="Calibri"/>
              <a:buNone/>
            </a:pPr>
            <a:r>
              <a:rPr lang="en-IE" sz="1100" b="1" i="0" u="none" strike="noStrike" cap="none">
                <a:solidFill>
                  <a:schemeClr val="lt1"/>
                </a:solidFill>
                <a:latin typeface="Calibri"/>
                <a:ea typeface="Calibri"/>
                <a:cs typeface="Calibri"/>
                <a:sym typeface="Calibri"/>
              </a:rPr>
              <a:t>EPIC |</a:t>
            </a:r>
            <a:r>
              <a:rPr lang="en-IE" sz="1100" b="0" i="0" u="none" strike="noStrike" cap="none">
                <a:solidFill>
                  <a:schemeClr val="lt1"/>
                </a:solidFill>
                <a:latin typeface="Calibri"/>
                <a:ea typeface="Calibri"/>
                <a:cs typeface="Calibri"/>
                <a:sym typeface="Calibri"/>
              </a:rPr>
              <a:t> ENTERPRISE OPPORTUNITIES IN POP CULTURE</a:t>
            </a:r>
            <a:endParaRPr sz="1100" b="0" i="0" u="none" strike="noStrike" cap="none">
              <a:solidFill>
                <a:schemeClr val="lt1"/>
              </a:solidFill>
              <a:latin typeface="Calibri"/>
              <a:ea typeface="Calibri"/>
              <a:cs typeface="Calibri"/>
              <a:sym typeface="Calibri"/>
            </a:endParaRPr>
          </a:p>
        </p:txBody>
      </p:sp>
      <p:sp>
        <p:nvSpPr>
          <p:cNvPr id="147" name="Google Shape;147;p15"/>
          <p:cNvSpPr>
            <a:spLocks noGrp="1"/>
          </p:cNvSpPr>
          <p:nvPr>
            <p:ph type="pic" idx="3"/>
          </p:nvPr>
        </p:nvSpPr>
        <p:spPr>
          <a:xfrm>
            <a:off x="5804728" y="-14012"/>
            <a:ext cx="6413499" cy="6879191"/>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4D4D4C"/>
              </a:buClr>
              <a:buSzPts val="2800"/>
              <a:buFont typeface="Arial"/>
              <a:buNone/>
              <a:defRPr sz="2800" b="0" i="0" u="none" strike="noStrike" cap="none">
                <a:solidFill>
                  <a:srgbClr val="4D4D4C"/>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498686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A69A464-A5B1-4805-9243-0DA4189DC54B}"/>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endParaRPr lang="en-GB"/>
          </a:p>
        </p:txBody>
      </p:sp>
      <p:sp>
        <p:nvSpPr>
          <p:cNvPr id="3" name="Symbol zastępczy tekstu 2">
            <a:extLst>
              <a:ext uri="{FF2B5EF4-FFF2-40B4-BE49-F238E27FC236}">
                <a16:creationId xmlns:a16="http://schemas.microsoft.com/office/drawing/2014/main" id="{FDFB7DF9-07FA-4B17-8BE4-6E1CECFD91E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3766CD58-53FF-47A5-9D5A-096A359D293D}"/>
              </a:ext>
            </a:extLst>
          </p:cNvPr>
          <p:cNvSpPr>
            <a:spLocks noGrp="1"/>
          </p:cNvSpPr>
          <p:nvPr>
            <p:ph type="dt" sz="half" idx="10"/>
          </p:nvPr>
        </p:nvSpPr>
        <p:spPr/>
        <p:txBody>
          <a:bodyPr/>
          <a:lstStyle/>
          <a:p>
            <a:fld id="{A052B5E8-267A-4AA3-83A1-1FBA85EC3F98}" type="datetimeFigureOut">
              <a:rPr lang="en-GB" smtClean="0"/>
              <a:t>30/09/2020</a:t>
            </a:fld>
            <a:endParaRPr lang="en-GB"/>
          </a:p>
        </p:txBody>
      </p:sp>
      <p:sp>
        <p:nvSpPr>
          <p:cNvPr id="5" name="Symbol zastępczy stopki 4">
            <a:extLst>
              <a:ext uri="{FF2B5EF4-FFF2-40B4-BE49-F238E27FC236}">
                <a16:creationId xmlns:a16="http://schemas.microsoft.com/office/drawing/2014/main" id="{1595BF9E-015D-42D3-8AFF-159787DD3367}"/>
              </a:ext>
            </a:extLst>
          </p:cNvPr>
          <p:cNvSpPr>
            <a:spLocks noGrp="1"/>
          </p:cNvSpPr>
          <p:nvPr>
            <p:ph type="ftr" sz="quarter" idx="11"/>
          </p:nvPr>
        </p:nvSpPr>
        <p:spPr/>
        <p:txBody>
          <a:bodyPr/>
          <a:lstStyle/>
          <a:p>
            <a:endParaRPr lang="en-GB"/>
          </a:p>
        </p:txBody>
      </p:sp>
      <p:sp>
        <p:nvSpPr>
          <p:cNvPr id="6" name="Symbol zastępczy numeru slajdu 5">
            <a:extLst>
              <a:ext uri="{FF2B5EF4-FFF2-40B4-BE49-F238E27FC236}">
                <a16:creationId xmlns:a16="http://schemas.microsoft.com/office/drawing/2014/main" id="{5B1511DB-099C-47BD-8CFE-41E78791FF56}"/>
              </a:ext>
            </a:extLst>
          </p:cNvPr>
          <p:cNvSpPr>
            <a:spLocks noGrp="1"/>
          </p:cNvSpPr>
          <p:nvPr>
            <p:ph type="sldNum" sz="quarter" idx="12"/>
          </p:nvPr>
        </p:nvSpPr>
        <p:spPr/>
        <p:txBody>
          <a:bodyPr/>
          <a:lstStyle/>
          <a:p>
            <a:fld id="{F0094D27-C6E7-45DC-BB4B-3A252E1D3FFD}" type="slidenum">
              <a:rPr lang="en-GB" smtClean="0"/>
              <a:t>‹#›</a:t>
            </a:fld>
            <a:endParaRPr lang="en-GB"/>
          </a:p>
        </p:txBody>
      </p:sp>
    </p:spTree>
    <p:extLst>
      <p:ext uri="{BB962C8B-B14F-4D97-AF65-F5344CB8AC3E}">
        <p14:creationId xmlns:p14="http://schemas.microsoft.com/office/powerpoint/2010/main" val="3865607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B0781D9-9A6F-4814-BEC5-8E623663D67B}"/>
              </a:ext>
            </a:extLst>
          </p:cNvPr>
          <p:cNvSpPr>
            <a:spLocks noGrp="1"/>
          </p:cNvSpPr>
          <p:nvPr>
            <p:ph type="title"/>
          </p:nvPr>
        </p:nvSpPr>
        <p:spPr/>
        <p:txBody>
          <a:bodyPr/>
          <a:lstStyle/>
          <a:p>
            <a:r>
              <a:rPr lang="pl-PL"/>
              <a:t>Kliknij, aby edytować styl</a:t>
            </a:r>
            <a:endParaRPr lang="en-GB"/>
          </a:p>
        </p:txBody>
      </p:sp>
      <p:sp>
        <p:nvSpPr>
          <p:cNvPr id="3" name="Symbol zastępczy zawartości 2">
            <a:extLst>
              <a:ext uri="{FF2B5EF4-FFF2-40B4-BE49-F238E27FC236}">
                <a16:creationId xmlns:a16="http://schemas.microsoft.com/office/drawing/2014/main" id="{F04C81AA-B7C4-46E8-8E43-E3A9B9CAC53E}"/>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4" name="Symbol zastępczy zawartości 3">
            <a:extLst>
              <a:ext uri="{FF2B5EF4-FFF2-40B4-BE49-F238E27FC236}">
                <a16:creationId xmlns:a16="http://schemas.microsoft.com/office/drawing/2014/main" id="{32036760-1D79-48F6-95E8-A1C2DBA8C79F}"/>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5" name="Symbol zastępczy daty 4">
            <a:extLst>
              <a:ext uri="{FF2B5EF4-FFF2-40B4-BE49-F238E27FC236}">
                <a16:creationId xmlns:a16="http://schemas.microsoft.com/office/drawing/2014/main" id="{DEBD0F61-1D90-499B-BD8C-80BC39F350C7}"/>
              </a:ext>
            </a:extLst>
          </p:cNvPr>
          <p:cNvSpPr>
            <a:spLocks noGrp="1"/>
          </p:cNvSpPr>
          <p:nvPr>
            <p:ph type="dt" sz="half" idx="10"/>
          </p:nvPr>
        </p:nvSpPr>
        <p:spPr/>
        <p:txBody>
          <a:bodyPr/>
          <a:lstStyle/>
          <a:p>
            <a:fld id="{A052B5E8-267A-4AA3-83A1-1FBA85EC3F98}" type="datetimeFigureOut">
              <a:rPr lang="en-GB" smtClean="0"/>
              <a:t>30/09/2020</a:t>
            </a:fld>
            <a:endParaRPr lang="en-GB"/>
          </a:p>
        </p:txBody>
      </p:sp>
      <p:sp>
        <p:nvSpPr>
          <p:cNvPr id="6" name="Symbol zastępczy stopki 5">
            <a:extLst>
              <a:ext uri="{FF2B5EF4-FFF2-40B4-BE49-F238E27FC236}">
                <a16:creationId xmlns:a16="http://schemas.microsoft.com/office/drawing/2014/main" id="{6EFAF243-8FD1-47E5-9267-0087C2C0A043}"/>
              </a:ext>
            </a:extLst>
          </p:cNvPr>
          <p:cNvSpPr>
            <a:spLocks noGrp="1"/>
          </p:cNvSpPr>
          <p:nvPr>
            <p:ph type="ftr" sz="quarter" idx="11"/>
          </p:nvPr>
        </p:nvSpPr>
        <p:spPr/>
        <p:txBody>
          <a:bodyPr/>
          <a:lstStyle/>
          <a:p>
            <a:endParaRPr lang="en-GB"/>
          </a:p>
        </p:txBody>
      </p:sp>
      <p:sp>
        <p:nvSpPr>
          <p:cNvPr id="7" name="Symbol zastępczy numeru slajdu 6">
            <a:extLst>
              <a:ext uri="{FF2B5EF4-FFF2-40B4-BE49-F238E27FC236}">
                <a16:creationId xmlns:a16="http://schemas.microsoft.com/office/drawing/2014/main" id="{CEF2F4FC-C854-4069-9790-8DF54C4D97F2}"/>
              </a:ext>
            </a:extLst>
          </p:cNvPr>
          <p:cNvSpPr>
            <a:spLocks noGrp="1"/>
          </p:cNvSpPr>
          <p:nvPr>
            <p:ph type="sldNum" sz="quarter" idx="12"/>
          </p:nvPr>
        </p:nvSpPr>
        <p:spPr/>
        <p:txBody>
          <a:bodyPr/>
          <a:lstStyle/>
          <a:p>
            <a:fld id="{F0094D27-C6E7-45DC-BB4B-3A252E1D3FFD}" type="slidenum">
              <a:rPr lang="en-GB" smtClean="0"/>
              <a:t>‹#›</a:t>
            </a:fld>
            <a:endParaRPr lang="en-GB"/>
          </a:p>
        </p:txBody>
      </p:sp>
    </p:spTree>
    <p:extLst>
      <p:ext uri="{BB962C8B-B14F-4D97-AF65-F5344CB8AC3E}">
        <p14:creationId xmlns:p14="http://schemas.microsoft.com/office/powerpoint/2010/main" val="172973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B812B77-2582-4D0D-A484-DCD6EB09499F}"/>
              </a:ext>
            </a:extLst>
          </p:cNvPr>
          <p:cNvSpPr>
            <a:spLocks noGrp="1"/>
          </p:cNvSpPr>
          <p:nvPr>
            <p:ph type="title"/>
          </p:nvPr>
        </p:nvSpPr>
        <p:spPr>
          <a:xfrm>
            <a:off x="839788" y="365125"/>
            <a:ext cx="10515600" cy="1325563"/>
          </a:xfrm>
        </p:spPr>
        <p:txBody>
          <a:bodyPr/>
          <a:lstStyle/>
          <a:p>
            <a:r>
              <a:rPr lang="pl-PL"/>
              <a:t>Kliknij, aby edytować styl</a:t>
            </a:r>
            <a:endParaRPr lang="en-GB"/>
          </a:p>
        </p:txBody>
      </p:sp>
      <p:sp>
        <p:nvSpPr>
          <p:cNvPr id="3" name="Symbol zastępczy tekstu 2">
            <a:extLst>
              <a:ext uri="{FF2B5EF4-FFF2-40B4-BE49-F238E27FC236}">
                <a16:creationId xmlns:a16="http://schemas.microsoft.com/office/drawing/2014/main" id="{74D307F6-1AEA-41F0-A8EE-26FABEACF8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991EDC6D-13B8-4C51-9F89-F884ACBCA37A}"/>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5" name="Symbol zastępczy tekstu 4">
            <a:extLst>
              <a:ext uri="{FF2B5EF4-FFF2-40B4-BE49-F238E27FC236}">
                <a16:creationId xmlns:a16="http://schemas.microsoft.com/office/drawing/2014/main" id="{272483A7-5380-4574-AA19-0B1E58B6C5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D7254B14-BAE5-4CC8-9667-3FD86C7F7883}"/>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7" name="Symbol zastępczy daty 6">
            <a:extLst>
              <a:ext uri="{FF2B5EF4-FFF2-40B4-BE49-F238E27FC236}">
                <a16:creationId xmlns:a16="http://schemas.microsoft.com/office/drawing/2014/main" id="{C2B114C9-C788-412E-B648-05E3DFB7A390}"/>
              </a:ext>
            </a:extLst>
          </p:cNvPr>
          <p:cNvSpPr>
            <a:spLocks noGrp="1"/>
          </p:cNvSpPr>
          <p:nvPr>
            <p:ph type="dt" sz="half" idx="10"/>
          </p:nvPr>
        </p:nvSpPr>
        <p:spPr/>
        <p:txBody>
          <a:bodyPr/>
          <a:lstStyle/>
          <a:p>
            <a:fld id="{A052B5E8-267A-4AA3-83A1-1FBA85EC3F98}" type="datetimeFigureOut">
              <a:rPr lang="en-GB" smtClean="0"/>
              <a:t>30/09/2020</a:t>
            </a:fld>
            <a:endParaRPr lang="en-GB"/>
          </a:p>
        </p:txBody>
      </p:sp>
      <p:sp>
        <p:nvSpPr>
          <p:cNvPr id="8" name="Symbol zastępczy stopki 7">
            <a:extLst>
              <a:ext uri="{FF2B5EF4-FFF2-40B4-BE49-F238E27FC236}">
                <a16:creationId xmlns:a16="http://schemas.microsoft.com/office/drawing/2014/main" id="{B668D161-1D10-4E7B-A8E2-A94A2AEC0B94}"/>
              </a:ext>
            </a:extLst>
          </p:cNvPr>
          <p:cNvSpPr>
            <a:spLocks noGrp="1"/>
          </p:cNvSpPr>
          <p:nvPr>
            <p:ph type="ftr" sz="quarter" idx="11"/>
          </p:nvPr>
        </p:nvSpPr>
        <p:spPr/>
        <p:txBody>
          <a:bodyPr/>
          <a:lstStyle/>
          <a:p>
            <a:endParaRPr lang="en-GB"/>
          </a:p>
        </p:txBody>
      </p:sp>
      <p:sp>
        <p:nvSpPr>
          <p:cNvPr id="9" name="Symbol zastępczy numeru slajdu 8">
            <a:extLst>
              <a:ext uri="{FF2B5EF4-FFF2-40B4-BE49-F238E27FC236}">
                <a16:creationId xmlns:a16="http://schemas.microsoft.com/office/drawing/2014/main" id="{F0A06A3D-C2CA-47E0-9937-9CC621BAF747}"/>
              </a:ext>
            </a:extLst>
          </p:cNvPr>
          <p:cNvSpPr>
            <a:spLocks noGrp="1"/>
          </p:cNvSpPr>
          <p:nvPr>
            <p:ph type="sldNum" sz="quarter" idx="12"/>
          </p:nvPr>
        </p:nvSpPr>
        <p:spPr/>
        <p:txBody>
          <a:bodyPr/>
          <a:lstStyle/>
          <a:p>
            <a:fld id="{F0094D27-C6E7-45DC-BB4B-3A252E1D3FFD}" type="slidenum">
              <a:rPr lang="en-GB" smtClean="0"/>
              <a:t>‹#›</a:t>
            </a:fld>
            <a:endParaRPr lang="en-GB"/>
          </a:p>
        </p:txBody>
      </p:sp>
    </p:spTree>
    <p:extLst>
      <p:ext uri="{BB962C8B-B14F-4D97-AF65-F5344CB8AC3E}">
        <p14:creationId xmlns:p14="http://schemas.microsoft.com/office/powerpoint/2010/main" val="4170225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DA7A53D-56D2-4966-83BF-9EC75D2D8AFB}"/>
              </a:ext>
            </a:extLst>
          </p:cNvPr>
          <p:cNvSpPr>
            <a:spLocks noGrp="1"/>
          </p:cNvSpPr>
          <p:nvPr>
            <p:ph type="title"/>
          </p:nvPr>
        </p:nvSpPr>
        <p:spPr/>
        <p:txBody>
          <a:bodyPr/>
          <a:lstStyle/>
          <a:p>
            <a:r>
              <a:rPr lang="pl-PL"/>
              <a:t>Kliknij, aby edytować styl</a:t>
            </a:r>
            <a:endParaRPr lang="en-GB"/>
          </a:p>
        </p:txBody>
      </p:sp>
      <p:sp>
        <p:nvSpPr>
          <p:cNvPr id="3" name="Symbol zastępczy daty 2">
            <a:extLst>
              <a:ext uri="{FF2B5EF4-FFF2-40B4-BE49-F238E27FC236}">
                <a16:creationId xmlns:a16="http://schemas.microsoft.com/office/drawing/2014/main" id="{F9F096F6-5F7F-4164-89D5-AB6925FBB456}"/>
              </a:ext>
            </a:extLst>
          </p:cNvPr>
          <p:cNvSpPr>
            <a:spLocks noGrp="1"/>
          </p:cNvSpPr>
          <p:nvPr>
            <p:ph type="dt" sz="half" idx="10"/>
          </p:nvPr>
        </p:nvSpPr>
        <p:spPr/>
        <p:txBody>
          <a:bodyPr/>
          <a:lstStyle/>
          <a:p>
            <a:fld id="{A052B5E8-267A-4AA3-83A1-1FBA85EC3F98}" type="datetimeFigureOut">
              <a:rPr lang="en-GB" smtClean="0"/>
              <a:t>30/09/2020</a:t>
            </a:fld>
            <a:endParaRPr lang="en-GB"/>
          </a:p>
        </p:txBody>
      </p:sp>
      <p:sp>
        <p:nvSpPr>
          <p:cNvPr id="4" name="Symbol zastępczy stopki 3">
            <a:extLst>
              <a:ext uri="{FF2B5EF4-FFF2-40B4-BE49-F238E27FC236}">
                <a16:creationId xmlns:a16="http://schemas.microsoft.com/office/drawing/2014/main" id="{A1E0C891-4CF1-4D72-891F-40F3FC2D9F65}"/>
              </a:ext>
            </a:extLst>
          </p:cNvPr>
          <p:cNvSpPr>
            <a:spLocks noGrp="1"/>
          </p:cNvSpPr>
          <p:nvPr>
            <p:ph type="ftr" sz="quarter" idx="11"/>
          </p:nvPr>
        </p:nvSpPr>
        <p:spPr/>
        <p:txBody>
          <a:bodyPr/>
          <a:lstStyle/>
          <a:p>
            <a:endParaRPr lang="en-GB"/>
          </a:p>
        </p:txBody>
      </p:sp>
      <p:sp>
        <p:nvSpPr>
          <p:cNvPr id="5" name="Symbol zastępczy numeru slajdu 4">
            <a:extLst>
              <a:ext uri="{FF2B5EF4-FFF2-40B4-BE49-F238E27FC236}">
                <a16:creationId xmlns:a16="http://schemas.microsoft.com/office/drawing/2014/main" id="{678CB93F-925D-4122-B412-022D267F9DB2}"/>
              </a:ext>
            </a:extLst>
          </p:cNvPr>
          <p:cNvSpPr>
            <a:spLocks noGrp="1"/>
          </p:cNvSpPr>
          <p:nvPr>
            <p:ph type="sldNum" sz="quarter" idx="12"/>
          </p:nvPr>
        </p:nvSpPr>
        <p:spPr/>
        <p:txBody>
          <a:bodyPr/>
          <a:lstStyle/>
          <a:p>
            <a:fld id="{F0094D27-C6E7-45DC-BB4B-3A252E1D3FFD}" type="slidenum">
              <a:rPr lang="en-GB" smtClean="0"/>
              <a:t>‹#›</a:t>
            </a:fld>
            <a:endParaRPr lang="en-GB"/>
          </a:p>
        </p:txBody>
      </p:sp>
    </p:spTree>
    <p:extLst>
      <p:ext uri="{BB962C8B-B14F-4D97-AF65-F5344CB8AC3E}">
        <p14:creationId xmlns:p14="http://schemas.microsoft.com/office/powerpoint/2010/main" val="23497735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2CDB7D28-3C98-43FE-ACE5-4220CFE00E60}"/>
              </a:ext>
            </a:extLst>
          </p:cNvPr>
          <p:cNvSpPr>
            <a:spLocks noGrp="1"/>
          </p:cNvSpPr>
          <p:nvPr>
            <p:ph type="dt" sz="half" idx="10"/>
          </p:nvPr>
        </p:nvSpPr>
        <p:spPr/>
        <p:txBody>
          <a:bodyPr/>
          <a:lstStyle/>
          <a:p>
            <a:fld id="{A052B5E8-267A-4AA3-83A1-1FBA85EC3F98}" type="datetimeFigureOut">
              <a:rPr lang="en-GB" smtClean="0"/>
              <a:t>30/09/2020</a:t>
            </a:fld>
            <a:endParaRPr lang="en-GB"/>
          </a:p>
        </p:txBody>
      </p:sp>
      <p:sp>
        <p:nvSpPr>
          <p:cNvPr id="3" name="Symbol zastępczy stopki 2">
            <a:extLst>
              <a:ext uri="{FF2B5EF4-FFF2-40B4-BE49-F238E27FC236}">
                <a16:creationId xmlns:a16="http://schemas.microsoft.com/office/drawing/2014/main" id="{8FD8C796-A79C-4768-80B1-8FA8976DCC23}"/>
              </a:ext>
            </a:extLst>
          </p:cNvPr>
          <p:cNvSpPr>
            <a:spLocks noGrp="1"/>
          </p:cNvSpPr>
          <p:nvPr>
            <p:ph type="ftr" sz="quarter" idx="11"/>
          </p:nvPr>
        </p:nvSpPr>
        <p:spPr/>
        <p:txBody>
          <a:bodyPr/>
          <a:lstStyle/>
          <a:p>
            <a:endParaRPr lang="en-GB"/>
          </a:p>
        </p:txBody>
      </p:sp>
      <p:sp>
        <p:nvSpPr>
          <p:cNvPr id="4" name="Symbol zastępczy numeru slajdu 3">
            <a:extLst>
              <a:ext uri="{FF2B5EF4-FFF2-40B4-BE49-F238E27FC236}">
                <a16:creationId xmlns:a16="http://schemas.microsoft.com/office/drawing/2014/main" id="{3188E80E-EBD3-4FBE-8E9A-8F2114CBBD88}"/>
              </a:ext>
            </a:extLst>
          </p:cNvPr>
          <p:cNvSpPr>
            <a:spLocks noGrp="1"/>
          </p:cNvSpPr>
          <p:nvPr>
            <p:ph type="sldNum" sz="quarter" idx="12"/>
          </p:nvPr>
        </p:nvSpPr>
        <p:spPr/>
        <p:txBody>
          <a:bodyPr/>
          <a:lstStyle/>
          <a:p>
            <a:fld id="{F0094D27-C6E7-45DC-BB4B-3A252E1D3FFD}" type="slidenum">
              <a:rPr lang="en-GB" smtClean="0"/>
              <a:t>‹#›</a:t>
            </a:fld>
            <a:endParaRPr lang="en-GB"/>
          </a:p>
        </p:txBody>
      </p:sp>
    </p:spTree>
    <p:extLst>
      <p:ext uri="{BB962C8B-B14F-4D97-AF65-F5344CB8AC3E}">
        <p14:creationId xmlns:p14="http://schemas.microsoft.com/office/powerpoint/2010/main" val="4104906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B830A5B-F876-4B82-9918-3E1CC1AA3B07}"/>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endParaRPr lang="en-GB"/>
          </a:p>
        </p:txBody>
      </p:sp>
      <p:sp>
        <p:nvSpPr>
          <p:cNvPr id="3" name="Symbol zastępczy zawartości 2">
            <a:extLst>
              <a:ext uri="{FF2B5EF4-FFF2-40B4-BE49-F238E27FC236}">
                <a16:creationId xmlns:a16="http://schemas.microsoft.com/office/drawing/2014/main" id="{9FB723C8-5244-4287-B767-CD502E11D7F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4" name="Symbol zastępczy tekstu 3">
            <a:extLst>
              <a:ext uri="{FF2B5EF4-FFF2-40B4-BE49-F238E27FC236}">
                <a16:creationId xmlns:a16="http://schemas.microsoft.com/office/drawing/2014/main" id="{27C357E0-25CE-4C33-B58E-8B39BAC0D1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993879B6-C045-4F94-847D-86A6B5FF6719}"/>
              </a:ext>
            </a:extLst>
          </p:cNvPr>
          <p:cNvSpPr>
            <a:spLocks noGrp="1"/>
          </p:cNvSpPr>
          <p:nvPr>
            <p:ph type="dt" sz="half" idx="10"/>
          </p:nvPr>
        </p:nvSpPr>
        <p:spPr/>
        <p:txBody>
          <a:bodyPr/>
          <a:lstStyle/>
          <a:p>
            <a:fld id="{A052B5E8-267A-4AA3-83A1-1FBA85EC3F98}" type="datetimeFigureOut">
              <a:rPr lang="en-GB" smtClean="0"/>
              <a:t>30/09/2020</a:t>
            </a:fld>
            <a:endParaRPr lang="en-GB"/>
          </a:p>
        </p:txBody>
      </p:sp>
      <p:sp>
        <p:nvSpPr>
          <p:cNvPr id="6" name="Symbol zastępczy stopki 5">
            <a:extLst>
              <a:ext uri="{FF2B5EF4-FFF2-40B4-BE49-F238E27FC236}">
                <a16:creationId xmlns:a16="http://schemas.microsoft.com/office/drawing/2014/main" id="{BA4A4AFB-2D00-4F9D-B2DC-84F9380D6C47}"/>
              </a:ext>
            </a:extLst>
          </p:cNvPr>
          <p:cNvSpPr>
            <a:spLocks noGrp="1"/>
          </p:cNvSpPr>
          <p:nvPr>
            <p:ph type="ftr" sz="quarter" idx="11"/>
          </p:nvPr>
        </p:nvSpPr>
        <p:spPr/>
        <p:txBody>
          <a:bodyPr/>
          <a:lstStyle/>
          <a:p>
            <a:endParaRPr lang="en-GB"/>
          </a:p>
        </p:txBody>
      </p:sp>
      <p:sp>
        <p:nvSpPr>
          <p:cNvPr id="7" name="Symbol zastępczy numeru slajdu 6">
            <a:extLst>
              <a:ext uri="{FF2B5EF4-FFF2-40B4-BE49-F238E27FC236}">
                <a16:creationId xmlns:a16="http://schemas.microsoft.com/office/drawing/2014/main" id="{6F2213FD-09B3-47D4-AC2F-D468938C36F5}"/>
              </a:ext>
            </a:extLst>
          </p:cNvPr>
          <p:cNvSpPr>
            <a:spLocks noGrp="1"/>
          </p:cNvSpPr>
          <p:nvPr>
            <p:ph type="sldNum" sz="quarter" idx="12"/>
          </p:nvPr>
        </p:nvSpPr>
        <p:spPr/>
        <p:txBody>
          <a:bodyPr/>
          <a:lstStyle/>
          <a:p>
            <a:fld id="{F0094D27-C6E7-45DC-BB4B-3A252E1D3FFD}" type="slidenum">
              <a:rPr lang="en-GB" smtClean="0"/>
              <a:t>‹#›</a:t>
            </a:fld>
            <a:endParaRPr lang="en-GB"/>
          </a:p>
        </p:txBody>
      </p:sp>
    </p:spTree>
    <p:extLst>
      <p:ext uri="{BB962C8B-B14F-4D97-AF65-F5344CB8AC3E}">
        <p14:creationId xmlns:p14="http://schemas.microsoft.com/office/powerpoint/2010/main" val="1734940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5D06E86-9983-4028-BDAB-61E05104EBAB}"/>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endParaRPr lang="en-GB"/>
          </a:p>
        </p:txBody>
      </p:sp>
      <p:sp>
        <p:nvSpPr>
          <p:cNvPr id="3" name="Symbol zastępczy obrazu 2">
            <a:extLst>
              <a:ext uri="{FF2B5EF4-FFF2-40B4-BE49-F238E27FC236}">
                <a16:creationId xmlns:a16="http://schemas.microsoft.com/office/drawing/2014/main" id="{156FECE0-9B4A-4D62-B787-4D39046FD6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Symbol zastępczy tekstu 3">
            <a:extLst>
              <a:ext uri="{FF2B5EF4-FFF2-40B4-BE49-F238E27FC236}">
                <a16:creationId xmlns:a16="http://schemas.microsoft.com/office/drawing/2014/main" id="{2E46C624-37DC-471E-BBB4-F5701B7782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566E5897-CDE2-414B-8693-F1F5DC063DC2}"/>
              </a:ext>
            </a:extLst>
          </p:cNvPr>
          <p:cNvSpPr>
            <a:spLocks noGrp="1"/>
          </p:cNvSpPr>
          <p:nvPr>
            <p:ph type="dt" sz="half" idx="10"/>
          </p:nvPr>
        </p:nvSpPr>
        <p:spPr/>
        <p:txBody>
          <a:bodyPr/>
          <a:lstStyle/>
          <a:p>
            <a:fld id="{A052B5E8-267A-4AA3-83A1-1FBA85EC3F98}" type="datetimeFigureOut">
              <a:rPr lang="en-GB" smtClean="0"/>
              <a:t>30/09/2020</a:t>
            </a:fld>
            <a:endParaRPr lang="en-GB"/>
          </a:p>
        </p:txBody>
      </p:sp>
      <p:sp>
        <p:nvSpPr>
          <p:cNvPr id="6" name="Symbol zastępczy stopki 5">
            <a:extLst>
              <a:ext uri="{FF2B5EF4-FFF2-40B4-BE49-F238E27FC236}">
                <a16:creationId xmlns:a16="http://schemas.microsoft.com/office/drawing/2014/main" id="{B1FE14E6-AABD-437B-8B01-8F6BED1ABF40}"/>
              </a:ext>
            </a:extLst>
          </p:cNvPr>
          <p:cNvSpPr>
            <a:spLocks noGrp="1"/>
          </p:cNvSpPr>
          <p:nvPr>
            <p:ph type="ftr" sz="quarter" idx="11"/>
          </p:nvPr>
        </p:nvSpPr>
        <p:spPr/>
        <p:txBody>
          <a:bodyPr/>
          <a:lstStyle/>
          <a:p>
            <a:endParaRPr lang="en-GB"/>
          </a:p>
        </p:txBody>
      </p:sp>
      <p:sp>
        <p:nvSpPr>
          <p:cNvPr id="7" name="Symbol zastępczy numeru slajdu 6">
            <a:extLst>
              <a:ext uri="{FF2B5EF4-FFF2-40B4-BE49-F238E27FC236}">
                <a16:creationId xmlns:a16="http://schemas.microsoft.com/office/drawing/2014/main" id="{3A38E4BA-C0DF-4A6D-845B-BB8CCF957B10}"/>
              </a:ext>
            </a:extLst>
          </p:cNvPr>
          <p:cNvSpPr>
            <a:spLocks noGrp="1"/>
          </p:cNvSpPr>
          <p:nvPr>
            <p:ph type="sldNum" sz="quarter" idx="12"/>
          </p:nvPr>
        </p:nvSpPr>
        <p:spPr/>
        <p:txBody>
          <a:bodyPr/>
          <a:lstStyle/>
          <a:p>
            <a:fld id="{F0094D27-C6E7-45DC-BB4B-3A252E1D3FFD}" type="slidenum">
              <a:rPr lang="en-GB" smtClean="0"/>
              <a:t>‹#›</a:t>
            </a:fld>
            <a:endParaRPr lang="en-GB"/>
          </a:p>
        </p:txBody>
      </p:sp>
    </p:spTree>
    <p:extLst>
      <p:ext uri="{BB962C8B-B14F-4D97-AF65-F5344CB8AC3E}">
        <p14:creationId xmlns:p14="http://schemas.microsoft.com/office/powerpoint/2010/main" val="11445329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06DFCE6E-3C67-48C4-8723-1736EC78CE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endParaRPr lang="en-GB"/>
          </a:p>
        </p:txBody>
      </p:sp>
      <p:sp>
        <p:nvSpPr>
          <p:cNvPr id="3" name="Symbol zastępczy tekstu 2">
            <a:extLst>
              <a:ext uri="{FF2B5EF4-FFF2-40B4-BE49-F238E27FC236}">
                <a16:creationId xmlns:a16="http://schemas.microsoft.com/office/drawing/2014/main" id="{FD30BB93-B3A5-4B37-AB93-F3BFFA0ADA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GB"/>
          </a:p>
        </p:txBody>
      </p:sp>
      <p:sp>
        <p:nvSpPr>
          <p:cNvPr id="4" name="Symbol zastępczy daty 3">
            <a:extLst>
              <a:ext uri="{FF2B5EF4-FFF2-40B4-BE49-F238E27FC236}">
                <a16:creationId xmlns:a16="http://schemas.microsoft.com/office/drawing/2014/main" id="{118E7D1B-D63B-4FCA-9603-1A3C41ACFC1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52B5E8-267A-4AA3-83A1-1FBA85EC3F98}" type="datetimeFigureOut">
              <a:rPr lang="en-GB" smtClean="0"/>
              <a:t>30/09/2020</a:t>
            </a:fld>
            <a:endParaRPr lang="en-GB"/>
          </a:p>
        </p:txBody>
      </p:sp>
      <p:sp>
        <p:nvSpPr>
          <p:cNvPr id="5" name="Symbol zastępczy stopki 4">
            <a:extLst>
              <a:ext uri="{FF2B5EF4-FFF2-40B4-BE49-F238E27FC236}">
                <a16:creationId xmlns:a16="http://schemas.microsoft.com/office/drawing/2014/main" id="{EF6C67C7-447A-4637-87D2-4704B3A127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ymbol zastępczy numeru slajdu 5">
            <a:extLst>
              <a:ext uri="{FF2B5EF4-FFF2-40B4-BE49-F238E27FC236}">
                <a16:creationId xmlns:a16="http://schemas.microsoft.com/office/drawing/2014/main" id="{F886071C-E306-4D1B-B016-36492119E8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094D27-C6E7-45DC-BB4B-3A252E1D3FFD}" type="slidenum">
              <a:rPr lang="en-GB" smtClean="0"/>
              <a:t>‹#›</a:t>
            </a:fld>
            <a:endParaRPr lang="en-GB"/>
          </a:p>
        </p:txBody>
      </p:sp>
    </p:spTree>
    <p:extLst>
      <p:ext uri="{BB962C8B-B14F-4D97-AF65-F5344CB8AC3E}">
        <p14:creationId xmlns:p14="http://schemas.microsoft.com/office/powerpoint/2010/main" val="10672766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svg"/><Relationship Id="rId3" Type="http://schemas.openxmlformats.org/officeDocument/2006/relationships/image" Target="../media/image13.png"/><Relationship Id="rId7" Type="http://schemas.openxmlformats.org/officeDocument/2006/relationships/image" Target="../media/image27.svg"/><Relationship Id="rId12"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image" Target="../media/image26.png"/><Relationship Id="rId11" Type="http://schemas.openxmlformats.org/officeDocument/2006/relationships/image" Target="../media/image31.svg"/><Relationship Id="rId5" Type="http://schemas.openxmlformats.org/officeDocument/2006/relationships/image" Target="../media/image25.sv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sv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19.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20.xml"/><Relationship Id="rId5" Type="http://schemas.openxmlformats.org/officeDocument/2006/relationships/image" Target="../media/image41.sv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20.xml"/><Relationship Id="rId5" Type="http://schemas.openxmlformats.org/officeDocument/2006/relationships/image" Target="../media/image41.sv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5.xml"/><Relationship Id="rId6" Type="http://schemas.openxmlformats.org/officeDocument/2006/relationships/hyperlink" Target="https://herowithinstore.com/pages/copy-of-about-us" TargetMode="External"/><Relationship Id="rId5" Type="http://schemas.openxmlformats.org/officeDocument/2006/relationships/hyperlink" Target="https://herowithinstore.com/" TargetMode="Externa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v=rzbXht7MJVM" TargetMode="External"/><Relationship Id="rId2" Type="http://schemas.openxmlformats.org/officeDocument/2006/relationships/notesSlide" Target="../notesSlides/notesSlide21.xml"/><Relationship Id="rId1" Type="http://schemas.openxmlformats.org/officeDocument/2006/relationships/slideLayout" Target="../slideLayouts/slideLayout15.xml"/><Relationship Id="rId5" Type="http://schemas.openxmlformats.org/officeDocument/2006/relationships/image" Target="../media/image35.png"/><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3" Type="http://schemas.openxmlformats.org/officeDocument/2006/relationships/hyperlink" Target="https://namelix.com/" TargetMode="External"/><Relationship Id="rId2" Type="http://schemas.openxmlformats.org/officeDocument/2006/relationships/notesSlide" Target="../notesSlides/notesSlide22.xml"/><Relationship Id="rId1" Type="http://schemas.openxmlformats.org/officeDocument/2006/relationships/slideLayout" Target="../slideLayouts/slideLayout15.xml"/><Relationship Id="rId5" Type="http://schemas.openxmlformats.org/officeDocument/2006/relationships/image" Target="../media/image45.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hyperlink" Target="https://namelix.com/" TargetMode="External"/><Relationship Id="rId2" Type="http://schemas.openxmlformats.org/officeDocument/2006/relationships/notesSlide" Target="../notesSlides/notesSlide23.xml"/><Relationship Id="rId1" Type="http://schemas.openxmlformats.org/officeDocument/2006/relationships/slideLayout" Target="../slideLayouts/slideLayout15.xml"/><Relationship Id="rId5" Type="http://schemas.openxmlformats.org/officeDocument/2006/relationships/image" Target="../media/image45.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hyperlink" Target="http://www.youtube.com/watch?v=cTf6ADRd6ls" TargetMode="External"/><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image" Target="../media/image46.jpg"/><Relationship Id="rId5" Type="http://schemas.openxmlformats.org/officeDocument/2006/relationships/hyperlink" Target="https://www.youtube.com/watch?v=cTf6ADRd6ls" TargetMode="Externa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hyperlink" Target="https://www.merchandisingplaza.co.uk/Cinema---tv/Tv-series-Merchandise/c_48" TargetMode="External"/><Relationship Id="rId2" Type="http://schemas.openxmlformats.org/officeDocument/2006/relationships/notesSlide" Target="../notesSlides/notesSlide28.xml"/><Relationship Id="rId1" Type="http://schemas.openxmlformats.org/officeDocument/2006/relationships/slideLayout" Target="../slideLayouts/slideLayout15.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hyperlink" Target="https://www.parkablogs.com/node/6013"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LcZ2AuvxXNA" TargetMode="External"/><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hyperlink" Target="https://dinosaurdracula.com/blog/new-ghostbusters-slim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0.xml"/><Relationship Id="rId1" Type="http://schemas.openxmlformats.org/officeDocument/2006/relationships/slideLayout" Target="../slideLayouts/slideLayout20.xml"/><Relationship Id="rId6" Type="http://schemas.openxmlformats.org/officeDocument/2006/relationships/image" Target="../media/image4.png"/><Relationship Id="rId5" Type="http://schemas.openxmlformats.org/officeDocument/2006/relationships/image" Target="../media/image41.sv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1.xml"/><Relationship Id="rId1" Type="http://schemas.openxmlformats.org/officeDocument/2006/relationships/slideLayout" Target="../slideLayouts/slideLayout19.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8" Type="http://schemas.openxmlformats.org/officeDocument/2006/relationships/image" Target="../media/image60.svg"/><Relationship Id="rId13" Type="http://schemas.openxmlformats.org/officeDocument/2006/relationships/image" Target="../media/image65.png"/><Relationship Id="rId18" Type="http://schemas.openxmlformats.org/officeDocument/2006/relationships/image" Target="../media/image70.sv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4.svg"/><Relationship Id="rId17" Type="http://schemas.openxmlformats.org/officeDocument/2006/relationships/image" Target="../media/image69.png"/><Relationship Id="rId2" Type="http://schemas.openxmlformats.org/officeDocument/2006/relationships/notesSlide" Target="../notesSlides/notesSlide37.xml"/><Relationship Id="rId16" Type="http://schemas.openxmlformats.org/officeDocument/2006/relationships/image" Target="../media/image68.svg"/><Relationship Id="rId1" Type="http://schemas.openxmlformats.org/officeDocument/2006/relationships/slideLayout" Target="../slideLayouts/slideLayout15.xml"/><Relationship Id="rId6" Type="http://schemas.openxmlformats.org/officeDocument/2006/relationships/image" Target="../media/image58.svg"/><Relationship Id="rId11" Type="http://schemas.openxmlformats.org/officeDocument/2006/relationships/image" Target="../media/image63.png"/><Relationship Id="rId5" Type="http://schemas.openxmlformats.org/officeDocument/2006/relationships/image" Target="../media/image57.png"/><Relationship Id="rId15" Type="http://schemas.openxmlformats.org/officeDocument/2006/relationships/image" Target="../media/image67.png"/><Relationship Id="rId10" Type="http://schemas.openxmlformats.org/officeDocument/2006/relationships/image" Target="../media/image62.svg"/><Relationship Id="rId4" Type="http://schemas.openxmlformats.org/officeDocument/2006/relationships/image" Target="../media/image56.svg"/><Relationship Id="rId9" Type="http://schemas.openxmlformats.org/officeDocument/2006/relationships/image" Target="../media/image61.png"/><Relationship Id="rId14" Type="http://schemas.openxmlformats.org/officeDocument/2006/relationships/image" Target="../media/image66.svg"/></Relationships>
</file>

<file path=ppt/slides/_rels/slide38.xml.rels><?xml version="1.0" encoding="UTF-8" standalone="yes"?>
<Relationships xmlns="http://schemas.openxmlformats.org/package/2006/relationships"><Relationship Id="rId8" Type="http://schemas.openxmlformats.org/officeDocument/2006/relationships/image" Target="../media/image60.svg"/><Relationship Id="rId13" Type="http://schemas.openxmlformats.org/officeDocument/2006/relationships/image" Target="../media/image65.png"/><Relationship Id="rId18" Type="http://schemas.openxmlformats.org/officeDocument/2006/relationships/image" Target="../media/image70.sv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4.svg"/><Relationship Id="rId17" Type="http://schemas.openxmlformats.org/officeDocument/2006/relationships/image" Target="../media/image69.png"/><Relationship Id="rId2" Type="http://schemas.openxmlformats.org/officeDocument/2006/relationships/notesSlide" Target="../notesSlides/notesSlide38.xml"/><Relationship Id="rId16" Type="http://schemas.openxmlformats.org/officeDocument/2006/relationships/image" Target="../media/image68.svg"/><Relationship Id="rId1" Type="http://schemas.openxmlformats.org/officeDocument/2006/relationships/slideLayout" Target="../slideLayouts/slideLayout18.xml"/><Relationship Id="rId6" Type="http://schemas.openxmlformats.org/officeDocument/2006/relationships/image" Target="../media/image58.svg"/><Relationship Id="rId11" Type="http://schemas.openxmlformats.org/officeDocument/2006/relationships/image" Target="../media/image63.png"/><Relationship Id="rId5" Type="http://schemas.openxmlformats.org/officeDocument/2006/relationships/image" Target="../media/image57.png"/><Relationship Id="rId15" Type="http://schemas.openxmlformats.org/officeDocument/2006/relationships/image" Target="../media/image67.png"/><Relationship Id="rId10" Type="http://schemas.openxmlformats.org/officeDocument/2006/relationships/image" Target="../media/image62.svg"/><Relationship Id="rId4" Type="http://schemas.openxmlformats.org/officeDocument/2006/relationships/image" Target="../media/image56.svg"/><Relationship Id="rId9" Type="http://schemas.openxmlformats.org/officeDocument/2006/relationships/image" Target="../media/image61.png"/><Relationship Id="rId14" Type="http://schemas.openxmlformats.org/officeDocument/2006/relationships/image" Target="../media/image66.svg"/></Relationships>
</file>

<file path=ppt/slides/_rels/slide39.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1.xml"/><Relationship Id="rId1" Type="http://schemas.openxmlformats.org/officeDocument/2006/relationships/slideLayout" Target="../slideLayouts/slideLayout15.xml"/><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1.svg"/><Relationship Id="rId2" Type="http://schemas.openxmlformats.org/officeDocument/2006/relationships/notesSlide" Target="../notesSlides/notesSlide42.xml"/><Relationship Id="rId1" Type="http://schemas.openxmlformats.org/officeDocument/2006/relationships/slideLayout" Target="../slideLayouts/slideLayout20.xml"/><Relationship Id="rId6" Type="http://schemas.openxmlformats.org/officeDocument/2006/relationships/image" Target="../media/image40.png"/><Relationship Id="rId5" Type="http://schemas.openxmlformats.org/officeDocument/2006/relationships/hyperlink" Target="https://buffer.com/library/marketing-personas-beginners-guide" TargetMode="External"/><Relationship Id="rId4" Type="http://schemas.openxmlformats.org/officeDocument/2006/relationships/image" Target="../media/image74.png"/></Relationships>
</file>

<file path=ppt/slides/_rels/slide4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8" Type="http://schemas.openxmlformats.org/officeDocument/2006/relationships/hyperlink" Target="https://www.getresponse.com/blog/how-do-webinars-work" TargetMode="External"/><Relationship Id="rId13" Type="http://schemas.openxmlformats.org/officeDocument/2006/relationships/hyperlink" Target="https://www.wordstream.com/pay-per-click-advertising" TargetMode="External"/><Relationship Id="rId3" Type="http://schemas.openxmlformats.org/officeDocument/2006/relationships/hyperlink" Target="https://mailchimp.com/marketing-glossary/email-marketing/" TargetMode="External"/><Relationship Id="rId7" Type="http://schemas.openxmlformats.org/officeDocument/2006/relationships/hyperlink" Target="https://www.outbrain.com/native-advertising/" TargetMode="External"/><Relationship Id="rId12" Type="http://schemas.openxmlformats.org/officeDocument/2006/relationships/hyperlink" Target="https://crm.org/crmland/what-is-a-crm" TargetMode="External"/><Relationship Id="rId2" Type="http://schemas.openxmlformats.org/officeDocument/2006/relationships/notesSlide" Target="../notesSlides/notesSlide46.xml"/><Relationship Id="rId1" Type="http://schemas.openxmlformats.org/officeDocument/2006/relationships/slideLayout" Target="../slideLayouts/slideLayout15.xml"/><Relationship Id="rId6" Type="http://schemas.openxmlformats.org/officeDocument/2006/relationships/hyperlink" Target="https://instapage.com/blog/display-advertising" TargetMode="External"/><Relationship Id="rId11" Type="http://schemas.openxmlformats.org/officeDocument/2006/relationships/hyperlink" Target="https://www.salesforce.com/eu/learning-centre/marketing/what-is-marketing-automation/" TargetMode="External"/><Relationship Id="rId5" Type="http://schemas.openxmlformats.org/officeDocument/2006/relationships/hyperlink" Target="https://moz.com/learn/seo/what-is-seo" TargetMode="External"/><Relationship Id="rId10" Type="http://schemas.openxmlformats.org/officeDocument/2006/relationships/hyperlink" Target="https://blog.hubspot.com/marketing/content-marketing-plan" TargetMode="External"/><Relationship Id="rId4" Type="http://schemas.openxmlformats.org/officeDocument/2006/relationships/hyperlink" Target="https://buffer.com/social-media-marketing" TargetMode="External"/><Relationship Id="rId9" Type="http://schemas.openxmlformats.org/officeDocument/2006/relationships/hyperlink" Target="https://www.optimizely.com/optimization-glossary/ab-testing/" TargetMode="External"/><Relationship Id="rId14" Type="http://schemas.openxmlformats.org/officeDocument/2006/relationships/hyperlink" Target="https://www.shopify.com/blog/affiliate-marketing"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7.xml"/><Relationship Id="rId1" Type="http://schemas.openxmlformats.org/officeDocument/2006/relationships/slideLayout" Target="../slideLayouts/slideLayout20.xml"/><Relationship Id="rId6" Type="http://schemas.openxmlformats.org/officeDocument/2006/relationships/image" Target="../media/image4.png"/><Relationship Id="rId5" Type="http://schemas.openxmlformats.org/officeDocument/2006/relationships/image" Target="../media/image41.svg"/><Relationship Id="rId4" Type="http://schemas.openxmlformats.org/officeDocument/2006/relationships/image" Target="../media/image40.png"/></Relationships>
</file>

<file path=ppt/slides/_rels/slide48.xml.rels><?xml version="1.0" encoding="UTF-8" standalone="yes"?>
<Relationships xmlns="http://schemas.openxmlformats.org/package/2006/relationships"><Relationship Id="rId3" Type="http://schemas.openxmlformats.org/officeDocument/2006/relationships/hyperlink" Target="https://www.smartinsights.com/goal-setting-evaluation/goals-kpis/define-smart-marketing-objectives/" TargetMode="External"/><Relationship Id="rId2" Type="http://schemas.openxmlformats.org/officeDocument/2006/relationships/notesSlide" Target="../notesSlides/notesSlide48.xml"/><Relationship Id="rId1" Type="http://schemas.openxmlformats.org/officeDocument/2006/relationships/slideLayout" Target="../slideLayouts/slideLayout15.xml"/><Relationship Id="rId4" Type="http://schemas.openxmlformats.org/officeDocument/2006/relationships/image" Target="../media/image76.png"/></Relationships>
</file>

<file path=ppt/slides/_rels/slide49.xml.rels><?xml version="1.0" encoding="UTF-8" standalone="yes"?>
<Relationships xmlns="http://schemas.openxmlformats.org/package/2006/relationships"><Relationship Id="rId3" Type="http://schemas.openxmlformats.org/officeDocument/2006/relationships/hyperlink" Target="https://www.dollarshaveclub.com/" TargetMode="External"/><Relationship Id="rId2" Type="http://schemas.openxmlformats.org/officeDocument/2006/relationships/notesSlide" Target="../notesSlides/notesSlide49.xml"/><Relationship Id="rId1" Type="http://schemas.openxmlformats.org/officeDocument/2006/relationships/slideLayout" Target="../slideLayouts/slideLayout15.xml"/><Relationship Id="rId5" Type="http://schemas.openxmlformats.org/officeDocument/2006/relationships/image" Target="../media/image35.png"/><Relationship Id="rId4" Type="http://schemas.openxmlformats.org/officeDocument/2006/relationships/image" Target="../media/image7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3" Type="http://schemas.openxmlformats.org/officeDocument/2006/relationships/hyperlink" Target="https://medium.com/@nbt/the-secret-behind-dollar-shave-clubs-billion-dollar-success-in-one-graph-f02fba883635" TargetMode="External"/><Relationship Id="rId7" Type="http://schemas.openxmlformats.org/officeDocument/2006/relationships/image" Target="../media/image35.png"/><Relationship Id="rId2" Type="http://schemas.openxmlformats.org/officeDocument/2006/relationships/notesSlide" Target="../notesSlides/notesSlide50.xml"/><Relationship Id="rId1" Type="http://schemas.openxmlformats.org/officeDocument/2006/relationships/slideLayout" Target="../slideLayouts/slideLayout15.xml"/><Relationship Id="rId6" Type="http://schemas.openxmlformats.org/officeDocument/2006/relationships/hyperlink" Target="https://www.youtube.com/watch?v=ZUG9qYTJMsI" TargetMode="External"/><Relationship Id="rId5" Type="http://schemas.openxmlformats.org/officeDocument/2006/relationships/image" Target="../media/image78.jpg"/><Relationship Id="rId4" Type="http://schemas.openxmlformats.org/officeDocument/2006/relationships/hyperlink" Target="http://www.youtube.com/watch?v=ZUG9qYTJMsI"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https://www.mintmobile.com/" TargetMode="External"/><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2.xml"/><Relationship Id="rId1" Type="http://schemas.openxmlformats.org/officeDocument/2006/relationships/slideLayout" Target="../slideLayouts/slideLayout15.xml"/><Relationship Id="rId4" Type="http://schemas.openxmlformats.org/officeDocument/2006/relationships/image" Target="../media/image79.png"/></Relationships>
</file>

<file path=ppt/slides/_rels/slide53.xml.rels><?xml version="1.0" encoding="UTF-8" standalone="yes"?>
<Relationships xmlns="http://schemas.openxmlformats.org/package/2006/relationships"><Relationship Id="rId3" Type="http://schemas.openxmlformats.org/officeDocument/2006/relationships/hyperlink" Target="https://hbr.org/2017/07/a-refresher-on-marketing-roi" TargetMode="External"/><Relationship Id="rId2" Type="http://schemas.openxmlformats.org/officeDocument/2006/relationships/notesSlide" Target="../notesSlides/notesSlide53.xml"/><Relationship Id="rId1" Type="http://schemas.openxmlformats.org/officeDocument/2006/relationships/slideLayout" Target="../slideLayouts/slideLayout15.xml"/><Relationship Id="rId4" Type="http://schemas.openxmlformats.org/officeDocument/2006/relationships/hyperlink" Target="https://mailchimp.com/marketing-glossary/conversion-rates/" TargetMode="Externa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3" Type="http://schemas.openxmlformats.org/officeDocument/2006/relationships/hyperlink" Target="http://www.youtube.com/watch?v=316AzLYfAzw" TargetMode="External"/><Relationship Id="rId2" Type="http://schemas.openxmlformats.org/officeDocument/2006/relationships/notesSlide" Target="../notesSlides/notesSlide57.xml"/><Relationship Id="rId1" Type="http://schemas.openxmlformats.org/officeDocument/2006/relationships/slideLayout" Target="../slideLayouts/slideLayout15.xml"/><Relationship Id="rId5" Type="http://schemas.openxmlformats.org/officeDocument/2006/relationships/image" Target="../media/image35.png"/><Relationship Id="rId4" Type="http://schemas.openxmlformats.org/officeDocument/2006/relationships/image" Target="../media/image80.jpg"/></Relationships>
</file>

<file path=ppt/slides/_rels/slide58.xml.rels><?xml version="1.0" encoding="UTF-8" standalone="yes"?>
<Relationships xmlns="http://schemas.openxmlformats.org/package/2006/relationships"><Relationship Id="rId3" Type="http://schemas.openxmlformats.org/officeDocument/2006/relationships/hyperlink" Target="http://www.youtube.com/watch?v=NNJKWVmK-GM" TargetMode="External"/><Relationship Id="rId2" Type="http://schemas.openxmlformats.org/officeDocument/2006/relationships/notesSlide" Target="../notesSlides/notesSlide58.xml"/><Relationship Id="rId1" Type="http://schemas.openxmlformats.org/officeDocument/2006/relationships/slideLayout" Target="../slideLayouts/slideLayout15.xml"/><Relationship Id="rId6" Type="http://schemas.openxmlformats.org/officeDocument/2006/relationships/hyperlink" Target="https://www.youtube.com/watch?v=NNJKWVmK-GM" TargetMode="External"/><Relationship Id="rId5" Type="http://schemas.openxmlformats.org/officeDocument/2006/relationships/image" Target="../media/image35.png"/><Relationship Id="rId4" Type="http://schemas.openxmlformats.org/officeDocument/2006/relationships/image" Target="../media/image81.jpg"/></Relationships>
</file>

<file path=ppt/slides/_rels/slide5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9.xml"/><Relationship Id="rId1" Type="http://schemas.openxmlformats.org/officeDocument/2006/relationships/slideLayout" Target="../slideLayouts/slideLayout20.xml"/><Relationship Id="rId6" Type="http://schemas.openxmlformats.org/officeDocument/2006/relationships/image" Target="../media/image4.png"/><Relationship Id="rId5" Type="http://schemas.openxmlformats.org/officeDocument/2006/relationships/image" Target="../media/image41.svg"/><Relationship Id="rId4" Type="http://schemas.openxmlformats.org/officeDocument/2006/relationships/image" Target="../media/image40.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hyperlink" Target="https://www.facebook.com/EPICopportunties/" TargetMode="External"/><Relationship Id="rId2" Type="http://schemas.openxmlformats.org/officeDocument/2006/relationships/notesSlide" Target="../notesSlides/notesSlide60.xml"/><Relationship Id="rId1" Type="http://schemas.openxmlformats.org/officeDocument/2006/relationships/slideLayout" Target="../slideLayouts/slideLayout17.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hyperlink" Target="http://www.epicopportunities.eu/"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svg"/><Relationship Id="rId3" Type="http://schemas.openxmlformats.org/officeDocument/2006/relationships/image" Target="../media/image13.png"/><Relationship Id="rId7" Type="http://schemas.openxmlformats.org/officeDocument/2006/relationships/image" Target="../media/image17.svg"/><Relationship Id="rId12"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16.png"/><Relationship Id="rId11" Type="http://schemas.openxmlformats.org/officeDocument/2006/relationships/image" Target="../media/image21.svg"/><Relationship Id="rId5" Type="http://schemas.openxmlformats.org/officeDocument/2006/relationships/image" Target="../media/image15.sv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0"/>
          <p:cNvSpPr txBox="1">
            <a:spLocks noGrp="1"/>
          </p:cNvSpPr>
          <p:nvPr>
            <p:ph type="body" idx="1"/>
          </p:nvPr>
        </p:nvSpPr>
        <p:spPr>
          <a:xfrm rot="353497">
            <a:off x="-6257" y="686084"/>
            <a:ext cx="4954234" cy="74319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400"/>
              <a:buNone/>
            </a:pPr>
            <a:r>
              <a:rPr lang="pl-PL" dirty="0"/>
              <a:t>Moduł</a:t>
            </a:r>
            <a:r>
              <a:rPr lang="en-IE" dirty="0"/>
              <a:t> 5</a:t>
            </a:r>
            <a:endParaRPr dirty="0"/>
          </a:p>
        </p:txBody>
      </p:sp>
      <p:sp>
        <p:nvSpPr>
          <p:cNvPr id="186" name="Google Shape;186;p20"/>
          <p:cNvSpPr txBox="1">
            <a:spLocks noGrp="1"/>
          </p:cNvSpPr>
          <p:nvPr>
            <p:ph type="body" idx="2"/>
          </p:nvPr>
        </p:nvSpPr>
        <p:spPr>
          <a:xfrm>
            <a:off x="152400" y="2590976"/>
            <a:ext cx="4034700" cy="3862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3600"/>
              <a:buNone/>
            </a:pPr>
            <a:endParaRPr sz="3600" b="1" dirty="0"/>
          </a:p>
          <a:p>
            <a:pPr marL="0" lvl="0" indent="0" algn="ctr" rtl="0">
              <a:lnSpc>
                <a:spcPct val="90000"/>
              </a:lnSpc>
              <a:spcBef>
                <a:spcPts val="1000"/>
              </a:spcBef>
              <a:spcAft>
                <a:spcPts val="0"/>
              </a:spcAft>
              <a:buSzPts val="3600"/>
              <a:buNone/>
            </a:pPr>
            <a:r>
              <a:rPr lang="pl-PL" sz="3600" b="1" dirty="0"/>
              <a:t>Promowanie Biznesu w Pop Kulturze Za Pomocą Mediów Społecznościowych</a:t>
            </a:r>
            <a:endParaRPr dirty="0"/>
          </a:p>
        </p:txBody>
      </p:sp>
      <p:sp>
        <p:nvSpPr>
          <p:cNvPr id="187" name="Google Shape;187;p20"/>
          <p:cNvSpPr txBox="1">
            <a:spLocks noGrp="1"/>
          </p:cNvSpPr>
          <p:nvPr>
            <p:ph type="body" idx="3"/>
          </p:nvPr>
        </p:nvSpPr>
        <p:spPr>
          <a:xfrm rot="353402">
            <a:off x="92654" y="1534214"/>
            <a:ext cx="4756411" cy="74311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070"/>
              <a:buNone/>
            </a:pPr>
            <a:r>
              <a:rPr lang="pl-PL" sz="3300" dirty="0"/>
              <a:t>Promowanie Swojego Pomysłu</a:t>
            </a:r>
            <a:endParaRPr sz="3300" dirty="0"/>
          </a:p>
        </p:txBody>
      </p:sp>
      <p:pic>
        <p:nvPicPr>
          <p:cNvPr id="188" name="Google Shape;188;p20"/>
          <p:cNvPicPr preferRelativeResize="0"/>
          <p:nvPr/>
        </p:nvPicPr>
        <p:blipFill rotWithShape="1">
          <a:blip r:embed="rId3">
            <a:alphaModFix/>
          </a:blip>
          <a:srcRect/>
          <a:stretch/>
        </p:blipFill>
        <p:spPr>
          <a:xfrm>
            <a:off x="4085792" y="1205948"/>
            <a:ext cx="5404239" cy="565205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90" name="Google Shape;282;p31">
            <a:extLst>
              <a:ext uri="{FF2B5EF4-FFF2-40B4-BE49-F238E27FC236}">
                <a16:creationId xmlns:a16="http://schemas.microsoft.com/office/drawing/2014/main" id="{6241A337-B1F5-6140-A588-7A1F903CDA4C}"/>
              </a:ext>
            </a:extLst>
          </p:cNvPr>
          <p:cNvSpPr/>
          <p:nvPr/>
        </p:nvSpPr>
        <p:spPr>
          <a:xfrm flipH="1">
            <a:off x="5445174" y="1433493"/>
            <a:ext cx="684980" cy="798228"/>
          </a:xfrm>
          <a:prstGeom prst="curvedLeftArrow">
            <a:avLst>
              <a:gd name="adj1" fmla="val 9273"/>
              <a:gd name="adj2" fmla="val 50000"/>
              <a:gd name="adj3" fmla="val 25000"/>
            </a:avLst>
          </a:prstGeom>
          <a:solidFill>
            <a:srgbClr val="DF3836"/>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91" name="Google Shape;282;p31">
            <a:extLst>
              <a:ext uri="{FF2B5EF4-FFF2-40B4-BE49-F238E27FC236}">
                <a16:creationId xmlns:a16="http://schemas.microsoft.com/office/drawing/2014/main" id="{49FC8BE4-7207-1D4B-A938-0471DB437754}"/>
              </a:ext>
            </a:extLst>
          </p:cNvPr>
          <p:cNvSpPr/>
          <p:nvPr/>
        </p:nvSpPr>
        <p:spPr>
          <a:xfrm flipH="1">
            <a:off x="5808613" y="2501729"/>
            <a:ext cx="684980" cy="798692"/>
          </a:xfrm>
          <a:prstGeom prst="curvedLeftArrow">
            <a:avLst>
              <a:gd name="adj1" fmla="val 9273"/>
              <a:gd name="adj2" fmla="val 50000"/>
              <a:gd name="adj3" fmla="val 25000"/>
            </a:avLst>
          </a:prstGeom>
          <a:solidFill>
            <a:srgbClr val="1268B4"/>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92" name="Google Shape;282;p31">
            <a:extLst>
              <a:ext uri="{FF2B5EF4-FFF2-40B4-BE49-F238E27FC236}">
                <a16:creationId xmlns:a16="http://schemas.microsoft.com/office/drawing/2014/main" id="{EC7D5036-C4EF-F743-9C49-7C8A8392D7FA}"/>
              </a:ext>
            </a:extLst>
          </p:cNvPr>
          <p:cNvSpPr/>
          <p:nvPr/>
        </p:nvSpPr>
        <p:spPr>
          <a:xfrm flipH="1">
            <a:off x="6147915" y="3451485"/>
            <a:ext cx="684980" cy="847542"/>
          </a:xfrm>
          <a:prstGeom prst="curvedLeftArrow">
            <a:avLst>
              <a:gd name="adj1" fmla="val 9273"/>
              <a:gd name="adj2" fmla="val 50000"/>
              <a:gd name="adj3" fmla="val 25000"/>
            </a:avLst>
          </a:prstGeom>
          <a:solidFill>
            <a:srgbClr val="F7921C"/>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93" name="Google Shape;282;p31">
            <a:extLst>
              <a:ext uri="{FF2B5EF4-FFF2-40B4-BE49-F238E27FC236}">
                <a16:creationId xmlns:a16="http://schemas.microsoft.com/office/drawing/2014/main" id="{E676F8A7-AEB8-4A4A-94ED-BCF228DEB628}"/>
              </a:ext>
            </a:extLst>
          </p:cNvPr>
          <p:cNvSpPr/>
          <p:nvPr/>
        </p:nvSpPr>
        <p:spPr>
          <a:xfrm flipH="1">
            <a:off x="6517787" y="4591954"/>
            <a:ext cx="684980" cy="648300"/>
          </a:xfrm>
          <a:prstGeom prst="curvedLeftArrow">
            <a:avLst>
              <a:gd name="adj1" fmla="val 9273"/>
              <a:gd name="adj2" fmla="val 50000"/>
              <a:gd name="adj3" fmla="val 25000"/>
            </a:avLst>
          </a:prstGeom>
          <a:solidFill>
            <a:srgbClr val="00BBFF"/>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pic>
        <p:nvPicPr>
          <p:cNvPr id="100" name="Google Shape;179;p19">
            <a:extLst>
              <a:ext uri="{FF2B5EF4-FFF2-40B4-BE49-F238E27FC236}">
                <a16:creationId xmlns:a16="http://schemas.microsoft.com/office/drawing/2014/main" id="{68FEE41B-5C14-0B46-B1B2-5006247DE746}"/>
              </a:ext>
            </a:extLst>
          </p:cNvPr>
          <p:cNvPicPr preferRelativeResize="0"/>
          <p:nvPr/>
        </p:nvPicPr>
        <p:blipFill rotWithShape="1">
          <a:blip r:embed="rId3">
            <a:alphaModFix amt="56000"/>
          </a:blip>
          <a:srcRect l="-19782" t="26896" r="19781" b="-26897"/>
          <a:stretch/>
        </p:blipFill>
        <p:spPr>
          <a:xfrm rot="16200000">
            <a:off x="-25731" y="50688"/>
            <a:ext cx="3855296" cy="3759223"/>
          </a:xfrm>
          <a:prstGeom prst="rect">
            <a:avLst/>
          </a:prstGeom>
          <a:noFill/>
          <a:ln>
            <a:noFill/>
          </a:ln>
        </p:spPr>
      </p:pic>
      <p:sp>
        <p:nvSpPr>
          <p:cNvPr id="98" name="Google Shape;58;p5">
            <a:extLst>
              <a:ext uri="{FF2B5EF4-FFF2-40B4-BE49-F238E27FC236}">
                <a16:creationId xmlns:a16="http://schemas.microsoft.com/office/drawing/2014/main" id="{AAB603E6-DB38-A645-B4F0-37829B1510A7}"/>
              </a:ext>
            </a:extLst>
          </p:cNvPr>
          <p:cNvSpPr/>
          <p:nvPr/>
        </p:nvSpPr>
        <p:spPr>
          <a:xfrm rot="285998">
            <a:off x="-114850" y="508096"/>
            <a:ext cx="5174380"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Calibri"/>
              <a:ea typeface="Open Sans" panose="020B0606030504020204" pitchFamily="34" charset="0"/>
              <a:cs typeface="Calibri"/>
              <a:sym typeface="Calibri"/>
            </a:endParaRPr>
          </a:p>
        </p:txBody>
      </p:sp>
      <p:sp>
        <p:nvSpPr>
          <p:cNvPr id="99" name="Google Shape;243;p26">
            <a:extLst>
              <a:ext uri="{FF2B5EF4-FFF2-40B4-BE49-F238E27FC236}">
                <a16:creationId xmlns:a16="http://schemas.microsoft.com/office/drawing/2014/main" id="{48F9A0B8-3566-AE48-82FE-507D0D652852}"/>
              </a:ext>
            </a:extLst>
          </p:cNvPr>
          <p:cNvSpPr txBox="1">
            <a:spLocks/>
          </p:cNvSpPr>
          <p:nvPr/>
        </p:nvSpPr>
        <p:spPr>
          <a:xfrm rot="285998">
            <a:off x="-120172" y="616842"/>
            <a:ext cx="5610695" cy="7160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3600"/>
              <a:buFont typeface="Arial"/>
              <a:buNone/>
              <a:defRPr sz="3600" b="0" i="0" u="none" strike="noStrike" cap="none">
                <a:solidFill>
                  <a:schemeClr val="lt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pl-PL" sz="3400" dirty="0"/>
              <a:t>Lejek Sprzedaży - Aktywność</a:t>
            </a:r>
            <a:endParaRPr lang="en-IE" sz="3400" dirty="0"/>
          </a:p>
          <a:p>
            <a:pPr marL="0" indent="0"/>
            <a:endParaRPr lang="en-IE" sz="3400" b="1" dirty="0"/>
          </a:p>
        </p:txBody>
      </p:sp>
      <p:sp>
        <p:nvSpPr>
          <p:cNvPr id="76" name="Google Shape;281;p31">
            <a:extLst>
              <a:ext uri="{FF2B5EF4-FFF2-40B4-BE49-F238E27FC236}">
                <a16:creationId xmlns:a16="http://schemas.microsoft.com/office/drawing/2014/main" id="{CD98A195-C36B-2D4A-B6DA-55BEE9035B53}"/>
              </a:ext>
            </a:extLst>
          </p:cNvPr>
          <p:cNvSpPr txBox="1">
            <a:spLocks/>
          </p:cNvSpPr>
          <p:nvPr/>
        </p:nvSpPr>
        <p:spPr>
          <a:xfrm>
            <a:off x="427158" y="3091342"/>
            <a:ext cx="5590216" cy="570968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buSzPts val="2400"/>
            </a:pPr>
            <a:r>
              <a:rPr lang="pl-PL" sz="2400" dirty="0"/>
              <a:t>Na każdym etapie dostępna jest inna liczba klientów.</a:t>
            </a:r>
          </a:p>
          <a:p>
            <a:pPr lvl="1">
              <a:buSzPts val="2400"/>
            </a:pPr>
            <a:r>
              <a:rPr lang="pl-PL" sz="2000" dirty="0"/>
              <a:t>40% klientów jest świadoma istnienia twojego biznesu.</a:t>
            </a:r>
          </a:p>
          <a:p>
            <a:pPr lvl="1">
              <a:buSzPts val="2400"/>
            </a:pPr>
            <a:r>
              <a:rPr lang="pl-PL" sz="2000" dirty="0"/>
              <a:t>8% klientów kupuje u ciebie.</a:t>
            </a:r>
          </a:p>
          <a:p>
            <a:pPr marL="342900" lvl="0" indent="-342900" algn="l" rtl="0">
              <a:lnSpc>
                <a:spcPct val="90000"/>
              </a:lnSpc>
              <a:spcBef>
                <a:spcPts val="1000"/>
              </a:spcBef>
              <a:spcAft>
                <a:spcPts val="0"/>
              </a:spcAft>
              <a:buSzPts val="2400"/>
              <a:buChar char="•"/>
            </a:pPr>
            <a:r>
              <a:rPr lang="pl-PL" sz="2400" dirty="0"/>
              <a:t>W którym miejscu można usprawnić biznes?</a:t>
            </a:r>
          </a:p>
          <a:p>
            <a:pPr marL="342900" lvl="0" indent="-342900" algn="l" rtl="0">
              <a:lnSpc>
                <a:spcPct val="90000"/>
              </a:lnSpc>
              <a:spcBef>
                <a:spcPts val="1000"/>
              </a:spcBef>
              <a:spcAft>
                <a:spcPts val="0"/>
              </a:spcAft>
              <a:buSzPts val="2400"/>
              <a:buChar char="•"/>
            </a:pPr>
            <a:r>
              <a:rPr lang="pl-PL" sz="2400" dirty="0"/>
              <a:t>Jakie mogą to być usprawnienia?</a:t>
            </a:r>
          </a:p>
        </p:txBody>
      </p:sp>
      <p:grpSp>
        <p:nvGrpSpPr>
          <p:cNvPr id="28" name="Group 27">
            <a:extLst>
              <a:ext uri="{FF2B5EF4-FFF2-40B4-BE49-F238E27FC236}">
                <a16:creationId xmlns:a16="http://schemas.microsoft.com/office/drawing/2014/main" id="{BBF8A078-D5B3-0B47-84AB-EE1F9F8EC7EA}"/>
              </a:ext>
            </a:extLst>
          </p:cNvPr>
          <p:cNvGrpSpPr/>
          <p:nvPr/>
        </p:nvGrpSpPr>
        <p:grpSpPr>
          <a:xfrm>
            <a:off x="5628469" y="756987"/>
            <a:ext cx="7263490" cy="4977086"/>
            <a:chOff x="5540043" y="637718"/>
            <a:chExt cx="7263490" cy="4977086"/>
          </a:xfrm>
        </p:grpSpPr>
        <p:sp>
          <p:nvSpPr>
            <p:cNvPr id="13" name="Freeform: Shape 122">
              <a:extLst>
                <a:ext uri="{FF2B5EF4-FFF2-40B4-BE49-F238E27FC236}">
                  <a16:creationId xmlns:a16="http://schemas.microsoft.com/office/drawing/2014/main" id="{C098C376-DBCB-6F45-B274-785091CDC8D7}"/>
                </a:ext>
              </a:extLst>
            </p:cNvPr>
            <p:cNvSpPr/>
            <p:nvPr/>
          </p:nvSpPr>
          <p:spPr>
            <a:xfrm>
              <a:off x="6103459" y="1853968"/>
              <a:ext cx="2783150" cy="981954"/>
            </a:xfrm>
            <a:custGeom>
              <a:avLst/>
              <a:gdLst>
                <a:gd name="connsiteX0" fmla="*/ 2176688 w 3710867"/>
                <a:gd name="connsiteY0" fmla="*/ 1240801 h 1309272"/>
                <a:gd name="connsiteX1" fmla="*/ 2271082 w 3710867"/>
                <a:gd name="connsiteY1" fmla="*/ 1245345 h 1309272"/>
                <a:gd name="connsiteX2" fmla="*/ 2205983 w 3710867"/>
                <a:gd name="connsiteY2" fmla="*/ 1241374 h 1309272"/>
                <a:gd name="connsiteX3" fmla="*/ 1534180 w 3710867"/>
                <a:gd name="connsiteY3" fmla="*/ 1240801 h 1309272"/>
                <a:gd name="connsiteX4" fmla="*/ 1504884 w 3710867"/>
                <a:gd name="connsiteY4" fmla="*/ 1241374 h 1309272"/>
                <a:gd name="connsiteX5" fmla="*/ 1439784 w 3710867"/>
                <a:gd name="connsiteY5" fmla="*/ 1245345 h 1309272"/>
                <a:gd name="connsiteX6" fmla="*/ 1855433 w 3710867"/>
                <a:gd name="connsiteY6" fmla="*/ 0 h 1309272"/>
                <a:gd name="connsiteX7" fmla="*/ 3710866 w 3710867"/>
                <a:gd name="connsiteY7" fmla="*/ 217503 h 1309272"/>
                <a:gd name="connsiteX8" fmla="*/ 3709552 w 3710867"/>
                <a:gd name="connsiteY8" fmla="*/ 220554 h 1309272"/>
                <a:gd name="connsiteX9" fmla="*/ 3710867 w 3710867"/>
                <a:gd name="connsiteY9" fmla="*/ 220554 h 1309272"/>
                <a:gd name="connsiteX10" fmla="*/ 3471471 w 3710867"/>
                <a:gd name="connsiteY10" fmla="*/ 855877 h 1309272"/>
                <a:gd name="connsiteX11" fmla="*/ 3410900 w 3710867"/>
                <a:gd name="connsiteY11" fmla="*/ 1016624 h 1309272"/>
                <a:gd name="connsiteX12" fmla="*/ 3407009 w 3710867"/>
                <a:gd name="connsiteY12" fmla="*/ 1020453 h 1309272"/>
                <a:gd name="connsiteX13" fmla="*/ 2629822 w 3710867"/>
                <a:gd name="connsiteY13" fmla="*/ 1259660 h 1309272"/>
                <a:gd name="connsiteX14" fmla="*/ 2578532 w 3710867"/>
                <a:gd name="connsiteY14" fmla="*/ 1265911 h 1309272"/>
                <a:gd name="connsiteX15" fmla="*/ 2524030 w 3710867"/>
                <a:gd name="connsiteY15" fmla="*/ 1260777 h 1309272"/>
                <a:gd name="connsiteX16" fmla="*/ 2473863 w 3710867"/>
                <a:gd name="connsiteY16" fmla="*/ 1257717 h 1309272"/>
                <a:gd name="connsiteX17" fmla="*/ 2569433 w 3710867"/>
                <a:gd name="connsiteY17" fmla="*/ 1265760 h 1309272"/>
                <a:gd name="connsiteX18" fmla="*/ 2487808 w 3710867"/>
                <a:gd name="connsiteY18" fmla="*/ 1276969 h 1309272"/>
                <a:gd name="connsiteX19" fmla="*/ 1855434 w 3710867"/>
                <a:gd name="connsiteY19" fmla="*/ 1309272 h 1309272"/>
                <a:gd name="connsiteX20" fmla="*/ 1223061 w 3710867"/>
                <a:gd name="connsiteY20" fmla="*/ 1276969 h 1309272"/>
                <a:gd name="connsiteX21" fmla="*/ 1141435 w 3710867"/>
                <a:gd name="connsiteY21" fmla="*/ 1265760 h 1309272"/>
                <a:gd name="connsiteX22" fmla="*/ 1237007 w 3710867"/>
                <a:gd name="connsiteY22" fmla="*/ 1257716 h 1309272"/>
                <a:gd name="connsiteX23" fmla="*/ 1186836 w 3710867"/>
                <a:gd name="connsiteY23" fmla="*/ 1260777 h 1309272"/>
                <a:gd name="connsiteX24" fmla="*/ 1132336 w 3710867"/>
                <a:gd name="connsiteY24" fmla="*/ 1265911 h 1309272"/>
                <a:gd name="connsiteX25" fmla="*/ 1081046 w 3710867"/>
                <a:gd name="connsiteY25" fmla="*/ 1259660 h 1309272"/>
                <a:gd name="connsiteX26" fmla="*/ 303859 w 3710867"/>
                <a:gd name="connsiteY26" fmla="*/ 1020453 h 1309272"/>
                <a:gd name="connsiteX27" fmla="*/ 299968 w 3710867"/>
                <a:gd name="connsiteY27" fmla="*/ 1016624 h 1309272"/>
                <a:gd name="connsiteX28" fmla="*/ 239397 w 3710867"/>
                <a:gd name="connsiteY28" fmla="*/ 855877 h 1309272"/>
                <a:gd name="connsiteX29" fmla="*/ 1 w 3710867"/>
                <a:gd name="connsiteY29" fmla="*/ 220554 h 1309272"/>
                <a:gd name="connsiteX30" fmla="*/ 1314 w 3710867"/>
                <a:gd name="connsiteY30" fmla="*/ 220554 h 1309272"/>
                <a:gd name="connsiteX31" fmla="*/ 0 w 3710867"/>
                <a:gd name="connsiteY31" fmla="*/ 217503 h 1309272"/>
                <a:gd name="connsiteX32" fmla="*/ 1855433 w 3710867"/>
                <a:gd name="connsiteY32" fmla="*/ 0 h 130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0867" h="1309272">
                  <a:moveTo>
                    <a:pt x="2176688" y="1240801"/>
                  </a:moveTo>
                  <a:lnTo>
                    <a:pt x="2271082" y="1245345"/>
                  </a:lnTo>
                  <a:lnTo>
                    <a:pt x="2205983" y="1241374"/>
                  </a:lnTo>
                  <a:close/>
                  <a:moveTo>
                    <a:pt x="1534180" y="1240801"/>
                  </a:moveTo>
                  <a:lnTo>
                    <a:pt x="1504884" y="1241374"/>
                  </a:lnTo>
                  <a:lnTo>
                    <a:pt x="1439784" y="1245345"/>
                  </a:lnTo>
                  <a:close/>
                  <a:moveTo>
                    <a:pt x="1855433" y="0"/>
                  </a:moveTo>
                  <a:cubicBezTo>
                    <a:pt x="2880160" y="0"/>
                    <a:pt x="3710866" y="97379"/>
                    <a:pt x="3710866" y="217503"/>
                  </a:cubicBezTo>
                  <a:lnTo>
                    <a:pt x="3709552" y="220554"/>
                  </a:lnTo>
                  <a:lnTo>
                    <a:pt x="3710867" y="220554"/>
                  </a:lnTo>
                  <a:lnTo>
                    <a:pt x="3471471" y="855877"/>
                  </a:lnTo>
                  <a:lnTo>
                    <a:pt x="3410900" y="1016624"/>
                  </a:lnTo>
                  <a:lnTo>
                    <a:pt x="3407009" y="1020453"/>
                  </a:lnTo>
                  <a:cubicBezTo>
                    <a:pt x="3280428" y="1123423"/>
                    <a:pt x="2998137" y="1209036"/>
                    <a:pt x="2629822" y="1259660"/>
                  </a:cubicBezTo>
                  <a:lnTo>
                    <a:pt x="2578532" y="1265911"/>
                  </a:lnTo>
                  <a:lnTo>
                    <a:pt x="2524030" y="1260777"/>
                  </a:lnTo>
                  <a:lnTo>
                    <a:pt x="2473863" y="1257717"/>
                  </a:lnTo>
                  <a:lnTo>
                    <a:pt x="2569433" y="1265760"/>
                  </a:lnTo>
                  <a:lnTo>
                    <a:pt x="2487808" y="1276969"/>
                  </a:lnTo>
                  <a:cubicBezTo>
                    <a:pt x="2293441" y="1297770"/>
                    <a:pt x="2079747" y="1309272"/>
                    <a:pt x="1855434" y="1309272"/>
                  </a:cubicBezTo>
                  <a:cubicBezTo>
                    <a:pt x="1631122" y="1309272"/>
                    <a:pt x="1417427" y="1297770"/>
                    <a:pt x="1223061" y="1276969"/>
                  </a:cubicBezTo>
                  <a:lnTo>
                    <a:pt x="1141435" y="1265760"/>
                  </a:lnTo>
                  <a:lnTo>
                    <a:pt x="1237007" y="1257716"/>
                  </a:lnTo>
                  <a:lnTo>
                    <a:pt x="1186836" y="1260777"/>
                  </a:lnTo>
                  <a:lnTo>
                    <a:pt x="1132336" y="1265911"/>
                  </a:lnTo>
                  <a:lnTo>
                    <a:pt x="1081046" y="1259660"/>
                  </a:lnTo>
                  <a:cubicBezTo>
                    <a:pt x="712731" y="1209036"/>
                    <a:pt x="430440" y="1123423"/>
                    <a:pt x="303859" y="1020453"/>
                  </a:cubicBezTo>
                  <a:lnTo>
                    <a:pt x="299968" y="1016624"/>
                  </a:lnTo>
                  <a:lnTo>
                    <a:pt x="239397" y="855877"/>
                  </a:lnTo>
                  <a:lnTo>
                    <a:pt x="1" y="220554"/>
                  </a:lnTo>
                  <a:lnTo>
                    <a:pt x="1314" y="220554"/>
                  </a:lnTo>
                  <a:lnTo>
                    <a:pt x="0" y="217503"/>
                  </a:lnTo>
                  <a:cubicBezTo>
                    <a:pt x="0" y="97379"/>
                    <a:pt x="830706" y="0"/>
                    <a:pt x="1855433" y="0"/>
                  </a:cubicBezTo>
                  <a:close/>
                </a:path>
              </a:pathLst>
            </a:custGeom>
            <a:gradFill flip="none" rotWithShape="1">
              <a:gsLst>
                <a:gs pos="46000">
                  <a:schemeClr val="accent6"/>
                </a:gs>
                <a:gs pos="78000">
                  <a:schemeClr val="accent6">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4" name="Freeform: Shape 119">
              <a:extLst>
                <a:ext uri="{FF2B5EF4-FFF2-40B4-BE49-F238E27FC236}">
                  <a16:creationId xmlns:a16="http://schemas.microsoft.com/office/drawing/2014/main" id="{04661322-0E89-2E49-9DF0-BB45B12E1D9D}"/>
                </a:ext>
              </a:extLst>
            </p:cNvPr>
            <p:cNvSpPr/>
            <p:nvPr/>
          </p:nvSpPr>
          <p:spPr>
            <a:xfrm>
              <a:off x="7150031" y="4634564"/>
              <a:ext cx="690006" cy="980240"/>
            </a:xfrm>
            <a:custGeom>
              <a:avLst/>
              <a:gdLst>
                <a:gd name="connsiteX0" fmla="*/ 460003 w 920008"/>
                <a:gd name="connsiteY0" fmla="*/ 0 h 1306987"/>
                <a:gd name="connsiteX1" fmla="*/ 717332 w 920008"/>
                <a:gd name="connsiteY1" fmla="*/ 37146 h 1306987"/>
                <a:gd name="connsiteX2" fmla="*/ 738965 w 920008"/>
                <a:gd name="connsiteY2" fmla="*/ 45582 h 1306987"/>
                <a:gd name="connsiteX3" fmla="*/ 738967 w 920008"/>
                <a:gd name="connsiteY3" fmla="*/ 45581 h 1306987"/>
                <a:gd name="connsiteX4" fmla="*/ 785447 w 920008"/>
                <a:gd name="connsiteY4" fmla="*/ 63704 h 1306987"/>
                <a:gd name="connsiteX5" fmla="*/ 910899 w 920008"/>
                <a:gd name="connsiteY5" fmla="*/ 173667 h 1306987"/>
                <a:gd name="connsiteX6" fmla="*/ 920008 w 920008"/>
                <a:gd name="connsiteY6" fmla="*/ 216365 h 1306987"/>
                <a:gd name="connsiteX7" fmla="*/ 892517 w 920008"/>
                <a:gd name="connsiteY7" fmla="*/ 289322 h 1306987"/>
                <a:gd name="connsiteX8" fmla="*/ 884081 w 920008"/>
                <a:gd name="connsiteY8" fmla="*/ 302164 h 1306987"/>
                <a:gd name="connsiteX9" fmla="*/ 596866 w 920008"/>
                <a:gd name="connsiteY9" fmla="*/ 425227 h 1306987"/>
                <a:gd name="connsiteX10" fmla="*/ 460004 w 920008"/>
                <a:gd name="connsiteY10" fmla="*/ 435005 h 1306987"/>
                <a:gd name="connsiteX11" fmla="*/ 460004 w 920008"/>
                <a:gd name="connsiteY11" fmla="*/ 435005 h 1306987"/>
                <a:gd name="connsiteX12" fmla="*/ 884082 w 920008"/>
                <a:gd name="connsiteY12" fmla="*/ 302164 h 1306987"/>
                <a:gd name="connsiteX13" fmla="*/ 892517 w 920008"/>
                <a:gd name="connsiteY13" fmla="*/ 289324 h 1306987"/>
                <a:gd name="connsiteX14" fmla="*/ 892518 w 920008"/>
                <a:gd name="connsiteY14" fmla="*/ 289322 h 1306987"/>
                <a:gd name="connsiteX15" fmla="*/ 588316 w 920008"/>
                <a:gd name="connsiteY15" fmla="*/ 1096630 h 1306987"/>
                <a:gd name="connsiteX16" fmla="*/ 526592 w 920008"/>
                <a:gd name="connsiteY16" fmla="*/ 1260437 h 1306987"/>
                <a:gd name="connsiteX17" fmla="*/ 526591 w 920008"/>
                <a:gd name="connsiteY17" fmla="*/ 1260437 h 1306987"/>
                <a:gd name="connsiteX18" fmla="*/ 524924 w 920008"/>
                <a:gd name="connsiteY18" fmla="*/ 1264861 h 1306987"/>
                <a:gd name="connsiteX19" fmla="*/ 510671 w 920008"/>
                <a:gd name="connsiteY19" fmla="*/ 1285999 h 1306987"/>
                <a:gd name="connsiteX20" fmla="*/ 460002 w 920008"/>
                <a:gd name="connsiteY20" fmla="*/ 1306987 h 1306987"/>
                <a:gd name="connsiteX21" fmla="*/ 409333 w 920008"/>
                <a:gd name="connsiteY21" fmla="*/ 1285999 h 1306987"/>
                <a:gd name="connsiteX22" fmla="*/ 395090 w 920008"/>
                <a:gd name="connsiteY22" fmla="*/ 1264874 h 1306987"/>
                <a:gd name="connsiteX23" fmla="*/ 393409 w 920008"/>
                <a:gd name="connsiteY23" fmla="*/ 1260413 h 1306987"/>
                <a:gd name="connsiteX24" fmla="*/ 27497 w 920008"/>
                <a:gd name="connsiteY24" fmla="*/ 289333 h 1306987"/>
                <a:gd name="connsiteX25" fmla="*/ 27494 w 920008"/>
                <a:gd name="connsiteY25" fmla="*/ 289329 h 1306987"/>
                <a:gd name="connsiteX26" fmla="*/ 0 w 920008"/>
                <a:gd name="connsiteY26" fmla="*/ 216362 h 1306987"/>
                <a:gd name="connsiteX27" fmla="*/ 9107 w 920008"/>
                <a:gd name="connsiteY27" fmla="*/ 173667 h 1306987"/>
                <a:gd name="connsiteX28" fmla="*/ 134559 w 920008"/>
                <a:gd name="connsiteY28" fmla="*/ 63704 h 1306987"/>
                <a:gd name="connsiteX29" fmla="*/ 181040 w 920008"/>
                <a:gd name="connsiteY29" fmla="*/ 45581 h 1306987"/>
                <a:gd name="connsiteX30" fmla="*/ 181042 w 920008"/>
                <a:gd name="connsiteY30" fmla="*/ 45582 h 1306987"/>
                <a:gd name="connsiteX31" fmla="*/ 202675 w 920008"/>
                <a:gd name="connsiteY31" fmla="*/ 37146 h 1306987"/>
                <a:gd name="connsiteX32" fmla="*/ 460003 w 920008"/>
                <a:gd name="connsiteY32" fmla="*/ 0 h 1306987"/>
                <a:gd name="connsiteX0" fmla="*/ 460003 w 920008"/>
                <a:gd name="connsiteY0" fmla="*/ 0 h 1306987"/>
                <a:gd name="connsiteX1" fmla="*/ 717332 w 920008"/>
                <a:gd name="connsiteY1" fmla="*/ 37146 h 1306987"/>
                <a:gd name="connsiteX2" fmla="*/ 738965 w 920008"/>
                <a:gd name="connsiteY2" fmla="*/ 45582 h 1306987"/>
                <a:gd name="connsiteX3" fmla="*/ 738967 w 920008"/>
                <a:gd name="connsiteY3" fmla="*/ 45581 h 1306987"/>
                <a:gd name="connsiteX4" fmla="*/ 785447 w 920008"/>
                <a:gd name="connsiteY4" fmla="*/ 63704 h 1306987"/>
                <a:gd name="connsiteX5" fmla="*/ 910899 w 920008"/>
                <a:gd name="connsiteY5" fmla="*/ 173667 h 1306987"/>
                <a:gd name="connsiteX6" fmla="*/ 920008 w 920008"/>
                <a:gd name="connsiteY6" fmla="*/ 216365 h 1306987"/>
                <a:gd name="connsiteX7" fmla="*/ 892517 w 920008"/>
                <a:gd name="connsiteY7" fmla="*/ 289322 h 1306987"/>
                <a:gd name="connsiteX8" fmla="*/ 884081 w 920008"/>
                <a:gd name="connsiteY8" fmla="*/ 302164 h 1306987"/>
                <a:gd name="connsiteX9" fmla="*/ 596866 w 920008"/>
                <a:gd name="connsiteY9" fmla="*/ 425227 h 1306987"/>
                <a:gd name="connsiteX10" fmla="*/ 460004 w 920008"/>
                <a:gd name="connsiteY10" fmla="*/ 435005 h 1306987"/>
                <a:gd name="connsiteX11" fmla="*/ 884082 w 920008"/>
                <a:gd name="connsiteY11" fmla="*/ 302164 h 1306987"/>
                <a:gd name="connsiteX12" fmla="*/ 892517 w 920008"/>
                <a:gd name="connsiteY12" fmla="*/ 289324 h 1306987"/>
                <a:gd name="connsiteX13" fmla="*/ 892518 w 920008"/>
                <a:gd name="connsiteY13" fmla="*/ 289322 h 1306987"/>
                <a:gd name="connsiteX14" fmla="*/ 588316 w 920008"/>
                <a:gd name="connsiteY14" fmla="*/ 1096630 h 1306987"/>
                <a:gd name="connsiteX15" fmla="*/ 526592 w 920008"/>
                <a:gd name="connsiteY15" fmla="*/ 1260437 h 1306987"/>
                <a:gd name="connsiteX16" fmla="*/ 526591 w 920008"/>
                <a:gd name="connsiteY16" fmla="*/ 1260437 h 1306987"/>
                <a:gd name="connsiteX17" fmla="*/ 524924 w 920008"/>
                <a:gd name="connsiteY17" fmla="*/ 1264861 h 1306987"/>
                <a:gd name="connsiteX18" fmla="*/ 510671 w 920008"/>
                <a:gd name="connsiteY18" fmla="*/ 1285999 h 1306987"/>
                <a:gd name="connsiteX19" fmla="*/ 460002 w 920008"/>
                <a:gd name="connsiteY19" fmla="*/ 1306987 h 1306987"/>
                <a:gd name="connsiteX20" fmla="*/ 409333 w 920008"/>
                <a:gd name="connsiteY20" fmla="*/ 1285999 h 1306987"/>
                <a:gd name="connsiteX21" fmla="*/ 395090 w 920008"/>
                <a:gd name="connsiteY21" fmla="*/ 1264874 h 1306987"/>
                <a:gd name="connsiteX22" fmla="*/ 393409 w 920008"/>
                <a:gd name="connsiteY22" fmla="*/ 1260413 h 1306987"/>
                <a:gd name="connsiteX23" fmla="*/ 27497 w 920008"/>
                <a:gd name="connsiteY23" fmla="*/ 289333 h 1306987"/>
                <a:gd name="connsiteX24" fmla="*/ 27494 w 920008"/>
                <a:gd name="connsiteY24" fmla="*/ 289329 h 1306987"/>
                <a:gd name="connsiteX25" fmla="*/ 0 w 920008"/>
                <a:gd name="connsiteY25" fmla="*/ 216362 h 1306987"/>
                <a:gd name="connsiteX26" fmla="*/ 9107 w 920008"/>
                <a:gd name="connsiteY26" fmla="*/ 173667 h 1306987"/>
                <a:gd name="connsiteX27" fmla="*/ 134559 w 920008"/>
                <a:gd name="connsiteY27" fmla="*/ 63704 h 1306987"/>
                <a:gd name="connsiteX28" fmla="*/ 181040 w 920008"/>
                <a:gd name="connsiteY28" fmla="*/ 45581 h 1306987"/>
                <a:gd name="connsiteX29" fmla="*/ 181042 w 920008"/>
                <a:gd name="connsiteY29" fmla="*/ 45582 h 1306987"/>
                <a:gd name="connsiteX30" fmla="*/ 202675 w 920008"/>
                <a:gd name="connsiteY30" fmla="*/ 37146 h 1306987"/>
                <a:gd name="connsiteX31" fmla="*/ 460003 w 920008"/>
                <a:gd name="connsiteY31" fmla="*/ 0 h 1306987"/>
                <a:gd name="connsiteX0" fmla="*/ 884082 w 920008"/>
                <a:gd name="connsiteY0" fmla="*/ 302164 h 1306987"/>
                <a:gd name="connsiteX1" fmla="*/ 892517 w 920008"/>
                <a:gd name="connsiteY1" fmla="*/ 289324 h 1306987"/>
                <a:gd name="connsiteX2" fmla="*/ 892518 w 920008"/>
                <a:gd name="connsiteY2" fmla="*/ 289322 h 1306987"/>
                <a:gd name="connsiteX3" fmla="*/ 588316 w 920008"/>
                <a:gd name="connsiteY3" fmla="*/ 1096630 h 1306987"/>
                <a:gd name="connsiteX4" fmla="*/ 526592 w 920008"/>
                <a:gd name="connsiteY4" fmla="*/ 1260437 h 1306987"/>
                <a:gd name="connsiteX5" fmla="*/ 526591 w 920008"/>
                <a:gd name="connsiteY5" fmla="*/ 1260437 h 1306987"/>
                <a:gd name="connsiteX6" fmla="*/ 524924 w 920008"/>
                <a:gd name="connsiteY6" fmla="*/ 1264861 h 1306987"/>
                <a:gd name="connsiteX7" fmla="*/ 510671 w 920008"/>
                <a:gd name="connsiteY7" fmla="*/ 1285999 h 1306987"/>
                <a:gd name="connsiteX8" fmla="*/ 460002 w 920008"/>
                <a:gd name="connsiteY8" fmla="*/ 1306987 h 1306987"/>
                <a:gd name="connsiteX9" fmla="*/ 409333 w 920008"/>
                <a:gd name="connsiteY9" fmla="*/ 1285999 h 1306987"/>
                <a:gd name="connsiteX10" fmla="*/ 395090 w 920008"/>
                <a:gd name="connsiteY10" fmla="*/ 1264874 h 1306987"/>
                <a:gd name="connsiteX11" fmla="*/ 393409 w 920008"/>
                <a:gd name="connsiteY11" fmla="*/ 1260413 h 1306987"/>
                <a:gd name="connsiteX12" fmla="*/ 27497 w 920008"/>
                <a:gd name="connsiteY12" fmla="*/ 289333 h 1306987"/>
                <a:gd name="connsiteX13" fmla="*/ 27494 w 920008"/>
                <a:gd name="connsiteY13" fmla="*/ 289329 h 1306987"/>
                <a:gd name="connsiteX14" fmla="*/ 0 w 920008"/>
                <a:gd name="connsiteY14" fmla="*/ 216362 h 1306987"/>
                <a:gd name="connsiteX15" fmla="*/ 9107 w 920008"/>
                <a:gd name="connsiteY15" fmla="*/ 173667 h 1306987"/>
                <a:gd name="connsiteX16" fmla="*/ 134559 w 920008"/>
                <a:gd name="connsiteY16" fmla="*/ 63704 h 1306987"/>
                <a:gd name="connsiteX17" fmla="*/ 181040 w 920008"/>
                <a:gd name="connsiteY17" fmla="*/ 45581 h 1306987"/>
                <a:gd name="connsiteX18" fmla="*/ 181042 w 920008"/>
                <a:gd name="connsiteY18" fmla="*/ 45582 h 1306987"/>
                <a:gd name="connsiteX19" fmla="*/ 202675 w 920008"/>
                <a:gd name="connsiteY19" fmla="*/ 37146 h 1306987"/>
                <a:gd name="connsiteX20" fmla="*/ 460003 w 920008"/>
                <a:gd name="connsiteY20" fmla="*/ 0 h 1306987"/>
                <a:gd name="connsiteX21" fmla="*/ 717332 w 920008"/>
                <a:gd name="connsiteY21" fmla="*/ 37146 h 1306987"/>
                <a:gd name="connsiteX22" fmla="*/ 738965 w 920008"/>
                <a:gd name="connsiteY22" fmla="*/ 45582 h 1306987"/>
                <a:gd name="connsiteX23" fmla="*/ 738967 w 920008"/>
                <a:gd name="connsiteY23" fmla="*/ 45581 h 1306987"/>
                <a:gd name="connsiteX24" fmla="*/ 785447 w 920008"/>
                <a:gd name="connsiteY24" fmla="*/ 63704 h 1306987"/>
                <a:gd name="connsiteX25" fmla="*/ 910899 w 920008"/>
                <a:gd name="connsiteY25" fmla="*/ 173667 h 1306987"/>
                <a:gd name="connsiteX26" fmla="*/ 920008 w 920008"/>
                <a:gd name="connsiteY26" fmla="*/ 216365 h 1306987"/>
                <a:gd name="connsiteX27" fmla="*/ 892517 w 920008"/>
                <a:gd name="connsiteY27" fmla="*/ 289322 h 1306987"/>
                <a:gd name="connsiteX28" fmla="*/ 884081 w 920008"/>
                <a:gd name="connsiteY28" fmla="*/ 302164 h 1306987"/>
                <a:gd name="connsiteX29" fmla="*/ 596866 w 920008"/>
                <a:gd name="connsiteY29" fmla="*/ 425227 h 1306987"/>
                <a:gd name="connsiteX30" fmla="*/ 551444 w 920008"/>
                <a:gd name="connsiteY30" fmla="*/ 526445 h 1306987"/>
                <a:gd name="connsiteX0" fmla="*/ 884082 w 920008"/>
                <a:gd name="connsiteY0" fmla="*/ 302164 h 1306987"/>
                <a:gd name="connsiteX1" fmla="*/ 892517 w 920008"/>
                <a:gd name="connsiteY1" fmla="*/ 289324 h 1306987"/>
                <a:gd name="connsiteX2" fmla="*/ 892518 w 920008"/>
                <a:gd name="connsiteY2" fmla="*/ 289322 h 1306987"/>
                <a:gd name="connsiteX3" fmla="*/ 588316 w 920008"/>
                <a:gd name="connsiteY3" fmla="*/ 1096630 h 1306987"/>
                <a:gd name="connsiteX4" fmla="*/ 526592 w 920008"/>
                <a:gd name="connsiteY4" fmla="*/ 1260437 h 1306987"/>
                <a:gd name="connsiteX5" fmla="*/ 526591 w 920008"/>
                <a:gd name="connsiteY5" fmla="*/ 1260437 h 1306987"/>
                <a:gd name="connsiteX6" fmla="*/ 524924 w 920008"/>
                <a:gd name="connsiteY6" fmla="*/ 1264861 h 1306987"/>
                <a:gd name="connsiteX7" fmla="*/ 510671 w 920008"/>
                <a:gd name="connsiteY7" fmla="*/ 1285999 h 1306987"/>
                <a:gd name="connsiteX8" fmla="*/ 460002 w 920008"/>
                <a:gd name="connsiteY8" fmla="*/ 1306987 h 1306987"/>
                <a:gd name="connsiteX9" fmla="*/ 409333 w 920008"/>
                <a:gd name="connsiteY9" fmla="*/ 1285999 h 1306987"/>
                <a:gd name="connsiteX10" fmla="*/ 395090 w 920008"/>
                <a:gd name="connsiteY10" fmla="*/ 1264874 h 1306987"/>
                <a:gd name="connsiteX11" fmla="*/ 393409 w 920008"/>
                <a:gd name="connsiteY11" fmla="*/ 1260413 h 1306987"/>
                <a:gd name="connsiteX12" fmla="*/ 27497 w 920008"/>
                <a:gd name="connsiteY12" fmla="*/ 289333 h 1306987"/>
                <a:gd name="connsiteX13" fmla="*/ 27494 w 920008"/>
                <a:gd name="connsiteY13" fmla="*/ 289329 h 1306987"/>
                <a:gd name="connsiteX14" fmla="*/ 0 w 920008"/>
                <a:gd name="connsiteY14" fmla="*/ 216362 h 1306987"/>
                <a:gd name="connsiteX15" fmla="*/ 9107 w 920008"/>
                <a:gd name="connsiteY15" fmla="*/ 173667 h 1306987"/>
                <a:gd name="connsiteX16" fmla="*/ 134559 w 920008"/>
                <a:gd name="connsiteY16" fmla="*/ 63704 h 1306987"/>
                <a:gd name="connsiteX17" fmla="*/ 181040 w 920008"/>
                <a:gd name="connsiteY17" fmla="*/ 45581 h 1306987"/>
                <a:gd name="connsiteX18" fmla="*/ 181042 w 920008"/>
                <a:gd name="connsiteY18" fmla="*/ 45582 h 1306987"/>
                <a:gd name="connsiteX19" fmla="*/ 202675 w 920008"/>
                <a:gd name="connsiteY19" fmla="*/ 37146 h 1306987"/>
                <a:gd name="connsiteX20" fmla="*/ 460003 w 920008"/>
                <a:gd name="connsiteY20" fmla="*/ 0 h 1306987"/>
                <a:gd name="connsiteX21" fmla="*/ 717332 w 920008"/>
                <a:gd name="connsiteY21" fmla="*/ 37146 h 1306987"/>
                <a:gd name="connsiteX22" fmla="*/ 738965 w 920008"/>
                <a:gd name="connsiteY22" fmla="*/ 45582 h 1306987"/>
                <a:gd name="connsiteX23" fmla="*/ 738967 w 920008"/>
                <a:gd name="connsiteY23" fmla="*/ 45581 h 1306987"/>
                <a:gd name="connsiteX24" fmla="*/ 785447 w 920008"/>
                <a:gd name="connsiteY24" fmla="*/ 63704 h 1306987"/>
                <a:gd name="connsiteX25" fmla="*/ 910899 w 920008"/>
                <a:gd name="connsiteY25" fmla="*/ 173667 h 1306987"/>
                <a:gd name="connsiteX26" fmla="*/ 920008 w 920008"/>
                <a:gd name="connsiteY26" fmla="*/ 216365 h 1306987"/>
                <a:gd name="connsiteX27" fmla="*/ 892517 w 920008"/>
                <a:gd name="connsiteY27" fmla="*/ 289322 h 1306987"/>
                <a:gd name="connsiteX28" fmla="*/ 884081 w 920008"/>
                <a:gd name="connsiteY28" fmla="*/ 302164 h 1306987"/>
                <a:gd name="connsiteX29" fmla="*/ 551444 w 920008"/>
                <a:gd name="connsiteY29" fmla="*/ 526445 h 1306987"/>
                <a:gd name="connsiteX0" fmla="*/ 884082 w 920008"/>
                <a:gd name="connsiteY0" fmla="*/ 302164 h 1306987"/>
                <a:gd name="connsiteX1" fmla="*/ 892517 w 920008"/>
                <a:gd name="connsiteY1" fmla="*/ 289324 h 1306987"/>
                <a:gd name="connsiteX2" fmla="*/ 892518 w 920008"/>
                <a:gd name="connsiteY2" fmla="*/ 289322 h 1306987"/>
                <a:gd name="connsiteX3" fmla="*/ 588316 w 920008"/>
                <a:gd name="connsiteY3" fmla="*/ 1096630 h 1306987"/>
                <a:gd name="connsiteX4" fmla="*/ 526592 w 920008"/>
                <a:gd name="connsiteY4" fmla="*/ 1260437 h 1306987"/>
                <a:gd name="connsiteX5" fmla="*/ 526591 w 920008"/>
                <a:gd name="connsiteY5" fmla="*/ 1260437 h 1306987"/>
                <a:gd name="connsiteX6" fmla="*/ 524924 w 920008"/>
                <a:gd name="connsiteY6" fmla="*/ 1264861 h 1306987"/>
                <a:gd name="connsiteX7" fmla="*/ 510671 w 920008"/>
                <a:gd name="connsiteY7" fmla="*/ 1285999 h 1306987"/>
                <a:gd name="connsiteX8" fmla="*/ 460002 w 920008"/>
                <a:gd name="connsiteY8" fmla="*/ 1306987 h 1306987"/>
                <a:gd name="connsiteX9" fmla="*/ 409333 w 920008"/>
                <a:gd name="connsiteY9" fmla="*/ 1285999 h 1306987"/>
                <a:gd name="connsiteX10" fmla="*/ 395090 w 920008"/>
                <a:gd name="connsiteY10" fmla="*/ 1264874 h 1306987"/>
                <a:gd name="connsiteX11" fmla="*/ 393409 w 920008"/>
                <a:gd name="connsiteY11" fmla="*/ 1260413 h 1306987"/>
                <a:gd name="connsiteX12" fmla="*/ 27497 w 920008"/>
                <a:gd name="connsiteY12" fmla="*/ 289333 h 1306987"/>
                <a:gd name="connsiteX13" fmla="*/ 27494 w 920008"/>
                <a:gd name="connsiteY13" fmla="*/ 289329 h 1306987"/>
                <a:gd name="connsiteX14" fmla="*/ 0 w 920008"/>
                <a:gd name="connsiteY14" fmla="*/ 216362 h 1306987"/>
                <a:gd name="connsiteX15" fmla="*/ 9107 w 920008"/>
                <a:gd name="connsiteY15" fmla="*/ 173667 h 1306987"/>
                <a:gd name="connsiteX16" fmla="*/ 134559 w 920008"/>
                <a:gd name="connsiteY16" fmla="*/ 63704 h 1306987"/>
                <a:gd name="connsiteX17" fmla="*/ 181040 w 920008"/>
                <a:gd name="connsiteY17" fmla="*/ 45581 h 1306987"/>
                <a:gd name="connsiteX18" fmla="*/ 181042 w 920008"/>
                <a:gd name="connsiteY18" fmla="*/ 45582 h 1306987"/>
                <a:gd name="connsiteX19" fmla="*/ 202675 w 920008"/>
                <a:gd name="connsiteY19" fmla="*/ 37146 h 1306987"/>
                <a:gd name="connsiteX20" fmla="*/ 460003 w 920008"/>
                <a:gd name="connsiteY20" fmla="*/ 0 h 1306987"/>
                <a:gd name="connsiteX21" fmla="*/ 717332 w 920008"/>
                <a:gd name="connsiteY21" fmla="*/ 37146 h 1306987"/>
                <a:gd name="connsiteX22" fmla="*/ 738965 w 920008"/>
                <a:gd name="connsiteY22" fmla="*/ 45582 h 1306987"/>
                <a:gd name="connsiteX23" fmla="*/ 738967 w 920008"/>
                <a:gd name="connsiteY23" fmla="*/ 45581 h 1306987"/>
                <a:gd name="connsiteX24" fmla="*/ 785447 w 920008"/>
                <a:gd name="connsiteY24" fmla="*/ 63704 h 1306987"/>
                <a:gd name="connsiteX25" fmla="*/ 910899 w 920008"/>
                <a:gd name="connsiteY25" fmla="*/ 173667 h 1306987"/>
                <a:gd name="connsiteX26" fmla="*/ 920008 w 920008"/>
                <a:gd name="connsiteY26" fmla="*/ 216365 h 1306987"/>
                <a:gd name="connsiteX27" fmla="*/ 892517 w 920008"/>
                <a:gd name="connsiteY27" fmla="*/ 289322 h 1306987"/>
                <a:gd name="connsiteX28" fmla="*/ 884081 w 920008"/>
                <a:gd name="connsiteY28" fmla="*/ 302164 h 1306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20008" h="1306987">
                  <a:moveTo>
                    <a:pt x="884082" y="302164"/>
                  </a:moveTo>
                  <a:lnTo>
                    <a:pt x="892517" y="289324"/>
                  </a:lnTo>
                  <a:cubicBezTo>
                    <a:pt x="892517" y="289323"/>
                    <a:pt x="892518" y="289323"/>
                    <a:pt x="892518" y="289322"/>
                  </a:cubicBezTo>
                  <a:lnTo>
                    <a:pt x="588316" y="1096630"/>
                  </a:lnTo>
                  <a:lnTo>
                    <a:pt x="526592" y="1260437"/>
                  </a:lnTo>
                  <a:lnTo>
                    <a:pt x="526591" y="1260437"/>
                  </a:lnTo>
                  <a:lnTo>
                    <a:pt x="524924" y="1264861"/>
                  </a:lnTo>
                  <a:lnTo>
                    <a:pt x="510671" y="1285999"/>
                  </a:lnTo>
                  <a:cubicBezTo>
                    <a:pt x="497704" y="1298967"/>
                    <a:pt x="479790" y="1306987"/>
                    <a:pt x="460002" y="1306987"/>
                  </a:cubicBezTo>
                  <a:cubicBezTo>
                    <a:pt x="440215" y="1306987"/>
                    <a:pt x="422300" y="1298967"/>
                    <a:pt x="409333" y="1285999"/>
                  </a:cubicBezTo>
                  <a:lnTo>
                    <a:pt x="395090" y="1264874"/>
                  </a:lnTo>
                  <a:lnTo>
                    <a:pt x="393409" y="1260413"/>
                  </a:lnTo>
                  <a:lnTo>
                    <a:pt x="27497" y="289333"/>
                  </a:lnTo>
                  <a:cubicBezTo>
                    <a:pt x="27496" y="289332"/>
                    <a:pt x="27495" y="289330"/>
                    <a:pt x="27494" y="289329"/>
                  </a:cubicBezTo>
                  <a:lnTo>
                    <a:pt x="0" y="216362"/>
                  </a:lnTo>
                  <a:lnTo>
                    <a:pt x="9107" y="173667"/>
                  </a:lnTo>
                  <a:cubicBezTo>
                    <a:pt x="27500" y="131191"/>
                    <a:pt x="72093" y="93224"/>
                    <a:pt x="134559" y="63704"/>
                  </a:cubicBezTo>
                  <a:lnTo>
                    <a:pt x="181040" y="45581"/>
                  </a:lnTo>
                  <a:cubicBezTo>
                    <a:pt x="181041" y="45581"/>
                    <a:pt x="181041" y="45582"/>
                    <a:pt x="181042" y="45582"/>
                  </a:cubicBezTo>
                  <a:lnTo>
                    <a:pt x="202675" y="37146"/>
                  </a:lnTo>
                  <a:cubicBezTo>
                    <a:pt x="276131" y="13694"/>
                    <a:pt x="364683" y="0"/>
                    <a:pt x="460003" y="0"/>
                  </a:cubicBezTo>
                  <a:cubicBezTo>
                    <a:pt x="555323" y="0"/>
                    <a:pt x="643876" y="13694"/>
                    <a:pt x="717332" y="37146"/>
                  </a:cubicBezTo>
                  <a:lnTo>
                    <a:pt x="738965" y="45582"/>
                  </a:lnTo>
                  <a:cubicBezTo>
                    <a:pt x="738966" y="45582"/>
                    <a:pt x="738966" y="45581"/>
                    <a:pt x="738967" y="45581"/>
                  </a:cubicBezTo>
                  <a:lnTo>
                    <a:pt x="785447" y="63704"/>
                  </a:lnTo>
                  <a:cubicBezTo>
                    <a:pt x="847913" y="93224"/>
                    <a:pt x="892507" y="131191"/>
                    <a:pt x="910899" y="173667"/>
                  </a:cubicBezTo>
                  <a:lnTo>
                    <a:pt x="920008" y="216365"/>
                  </a:lnTo>
                  <a:lnTo>
                    <a:pt x="892517" y="289322"/>
                  </a:lnTo>
                  <a:lnTo>
                    <a:pt x="884081" y="302164"/>
                  </a:lnTo>
                </a:path>
              </a:pathLst>
            </a:custGeom>
            <a:gradFill flip="none" rotWithShape="1">
              <a:gsLst>
                <a:gs pos="30000">
                  <a:srgbClr val="FF5A28"/>
                </a:gs>
                <a:gs pos="100000">
                  <a:srgbClr val="DF3836"/>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5" name="Freeform: Shape 116">
              <a:extLst>
                <a:ext uri="{FF2B5EF4-FFF2-40B4-BE49-F238E27FC236}">
                  <a16:creationId xmlns:a16="http://schemas.microsoft.com/office/drawing/2014/main" id="{774B26F3-2B2E-AF43-BAB2-58125D96D676}"/>
                </a:ext>
              </a:extLst>
            </p:cNvPr>
            <p:cNvSpPr/>
            <p:nvPr/>
          </p:nvSpPr>
          <p:spPr>
            <a:xfrm>
              <a:off x="6793544" y="3705757"/>
              <a:ext cx="1402980" cy="982414"/>
            </a:xfrm>
            <a:custGeom>
              <a:avLst/>
              <a:gdLst>
                <a:gd name="connsiteX0" fmla="*/ 935318 w 1870640"/>
                <a:gd name="connsiteY0" fmla="*/ 874879 h 1309885"/>
                <a:gd name="connsiteX1" fmla="*/ 1524558 w 1870640"/>
                <a:gd name="connsiteY1" fmla="*/ 1048547 h 1309885"/>
                <a:gd name="connsiteX2" fmla="*/ 1534693 w 1870640"/>
                <a:gd name="connsiteY2" fmla="*/ 1084905 h 1309885"/>
                <a:gd name="connsiteX3" fmla="*/ 1508160 w 1870640"/>
                <a:gd name="connsiteY3" fmla="*/ 1155319 h 1309885"/>
                <a:gd name="connsiteX4" fmla="*/ 1489511 w 1870640"/>
                <a:gd name="connsiteY4" fmla="*/ 1177044 h 1309885"/>
                <a:gd name="connsiteX5" fmla="*/ 1271600 w 1870640"/>
                <a:gd name="connsiteY5" fmla="*/ 1272739 h 1309885"/>
                <a:gd name="connsiteX6" fmla="*/ 1214283 w 1870640"/>
                <a:gd name="connsiteY6" fmla="*/ 1283990 h 1309885"/>
                <a:gd name="connsiteX7" fmla="*/ 1169434 w 1870640"/>
                <a:gd name="connsiteY7" fmla="*/ 1292793 h 1309885"/>
                <a:gd name="connsiteX8" fmla="*/ 935319 w 1870640"/>
                <a:gd name="connsiteY8" fmla="*/ 1309885 h 1309885"/>
                <a:gd name="connsiteX9" fmla="*/ 701204 w 1870640"/>
                <a:gd name="connsiteY9" fmla="*/ 1292793 h 1309885"/>
                <a:gd name="connsiteX10" fmla="*/ 656356 w 1870640"/>
                <a:gd name="connsiteY10" fmla="*/ 1283990 h 1309885"/>
                <a:gd name="connsiteX11" fmla="*/ 677991 w 1870640"/>
                <a:gd name="connsiteY11" fmla="*/ 1275554 h 1309885"/>
                <a:gd name="connsiteX12" fmla="*/ 677990 w 1870640"/>
                <a:gd name="connsiteY12" fmla="*/ 1275554 h 1309885"/>
                <a:gd name="connsiteX13" fmla="*/ 656355 w 1870640"/>
                <a:gd name="connsiteY13" fmla="*/ 1283990 h 1309885"/>
                <a:gd name="connsiteX14" fmla="*/ 599036 w 1870640"/>
                <a:gd name="connsiteY14" fmla="*/ 1272739 h 1309885"/>
                <a:gd name="connsiteX15" fmla="*/ 381125 w 1870640"/>
                <a:gd name="connsiteY15" fmla="*/ 1177044 h 1309885"/>
                <a:gd name="connsiteX16" fmla="*/ 362479 w 1870640"/>
                <a:gd name="connsiteY16" fmla="*/ 1155323 h 1309885"/>
                <a:gd name="connsiteX17" fmla="*/ 335944 w 1870640"/>
                <a:gd name="connsiteY17" fmla="*/ 1084902 h 1309885"/>
                <a:gd name="connsiteX18" fmla="*/ 346078 w 1870640"/>
                <a:gd name="connsiteY18" fmla="*/ 1048547 h 1309885"/>
                <a:gd name="connsiteX19" fmla="*/ 935318 w 1870640"/>
                <a:gd name="connsiteY19" fmla="*/ 874879 h 1309885"/>
                <a:gd name="connsiteX20" fmla="*/ 935320 w 1870640"/>
                <a:gd name="connsiteY20" fmla="*/ 0 h 1309885"/>
                <a:gd name="connsiteX21" fmla="*/ 1461691 w 1870640"/>
                <a:gd name="connsiteY21" fmla="*/ 37146 h 1309885"/>
                <a:gd name="connsiteX22" fmla="*/ 1486139 w 1870640"/>
                <a:gd name="connsiteY22" fmla="*/ 41806 h 1309885"/>
                <a:gd name="connsiteX23" fmla="*/ 1601022 w 1870640"/>
                <a:gd name="connsiteY23" fmla="*/ 63705 h 1309885"/>
                <a:gd name="connsiteX24" fmla="*/ 1857638 w 1870640"/>
                <a:gd name="connsiteY24" fmla="*/ 173668 h 1309885"/>
                <a:gd name="connsiteX25" fmla="*/ 1870640 w 1870640"/>
                <a:gd name="connsiteY25" fmla="*/ 193351 h 1309885"/>
                <a:gd name="connsiteX26" fmla="*/ 1838564 w 1870640"/>
                <a:gd name="connsiteY26" fmla="*/ 278476 h 1309885"/>
                <a:gd name="connsiteX27" fmla="*/ 1838562 w 1870640"/>
                <a:gd name="connsiteY27" fmla="*/ 278478 h 1309885"/>
                <a:gd name="connsiteX28" fmla="*/ 1534693 w 1870640"/>
                <a:gd name="connsiteY28" fmla="*/ 1084904 h 1309885"/>
                <a:gd name="connsiteX29" fmla="*/ 1524558 w 1870640"/>
                <a:gd name="connsiteY29" fmla="*/ 1048546 h 1309885"/>
                <a:gd name="connsiteX30" fmla="*/ 935318 w 1870640"/>
                <a:gd name="connsiteY30" fmla="*/ 874878 h 1309885"/>
                <a:gd name="connsiteX31" fmla="*/ 346078 w 1870640"/>
                <a:gd name="connsiteY31" fmla="*/ 1048546 h 1309885"/>
                <a:gd name="connsiteX32" fmla="*/ 335944 w 1870640"/>
                <a:gd name="connsiteY32" fmla="*/ 1084901 h 1309885"/>
                <a:gd name="connsiteX33" fmla="*/ 32075 w 1870640"/>
                <a:gd name="connsiteY33" fmla="*/ 278475 h 1309885"/>
                <a:gd name="connsiteX34" fmla="*/ 32076 w 1870640"/>
                <a:gd name="connsiteY34" fmla="*/ 278476 h 1309885"/>
                <a:gd name="connsiteX35" fmla="*/ 0 w 1870640"/>
                <a:gd name="connsiteY35" fmla="*/ 193351 h 1309885"/>
                <a:gd name="connsiteX36" fmla="*/ 13002 w 1870640"/>
                <a:gd name="connsiteY36" fmla="*/ 173668 h 1309885"/>
                <a:gd name="connsiteX37" fmla="*/ 269618 w 1870640"/>
                <a:gd name="connsiteY37" fmla="*/ 63705 h 1309885"/>
                <a:gd name="connsiteX38" fmla="*/ 384501 w 1870640"/>
                <a:gd name="connsiteY38" fmla="*/ 41806 h 1309885"/>
                <a:gd name="connsiteX39" fmla="*/ 408949 w 1870640"/>
                <a:gd name="connsiteY39" fmla="*/ 37146 h 1309885"/>
                <a:gd name="connsiteX40" fmla="*/ 935320 w 1870640"/>
                <a:gd name="connsiteY40" fmla="*/ 0 h 1309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70640" h="1309885">
                  <a:moveTo>
                    <a:pt x="935318" y="874879"/>
                  </a:moveTo>
                  <a:cubicBezTo>
                    <a:pt x="1225973" y="874879"/>
                    <a:pt x="1468474" y="949435"/>
                    <a:pt x="1524558" y="1048547"/>
                  </a:cubicBezTo>
                  <a:lnTo>
                    <a:pt x="1534693" y="1084905"/>
                  </a:lnTo>
                  <a:lnTo>
                    <a:pt x="1508160" y="1155319"/>
                  </a:lnTo>
                  <a:lnTo>
                    <a:pt x="1489511" y="1177044"/>
                  </a:lnTo>
                  <a:cubicBezTo>
                    <a:pt x="1443858" y="1216076"/>
                    <a:pt x="1367593" y="1249287"/>
                    <a:pt x="1271600" y="1272739"/>
                  </a:cubicBezTo>
                  <a:lnTo>
                    <a:pt x="1214283" y="1283990"/>
                  </a:lnTo>
                  <a:lnTo>
                    <a:pt x="1169434" y="1292793"/>
                  </a:lnTo>
                  <a:cubicBezTo>
                    <a:pt x="1097477" y="1303799"/>
                    <a:pt x="1018363" y="1309885"/>
                    <a:pt x="935319" y="1309885"/>
                  </a:cubicBezTo>
                  <a:cubicBezTo>
                    <a:pt x="852275" y="1309885"/>
                    <a:pt x="773162" y="1303799"/>
                    <a:pt x="701204" y="1292793"/>
                  </a:cubicBezTo>
                  <a:lnTo>
                    <a:pt x="656356" y="1283990"/>
                  </a:lnTo>
                  <a:lnTo>
                    <a:pt x="677991" y="1275554"/>
                  </a:lnTo>
                  <a:cubicBezTo>
                    <a:pt x="681597" y="1274148"/>
                    <a:pt x="681596" y="1274148"/>
                    <a:pt x="677990" y="1275554"/>
                  </a:cubicBezTo>
                  <a:lnTo>
                    <a:pt x="656355" y="1283990"/>
                  </a:lnTo>
                  <a:lnTo>
                    <a:pt x="599036" y="1272739"/>
                  </a:lnTo>
                  <a:cubicBezTo>
                    <a:pt x="503043" y="1249287"/>
                    <a:pt x="426778" y="1216076"/>
                    <a:pt x="381125" y="1177044"/>
                  </a:cubicBezTo>
                  <a:lnTo>
                    <a:pt x="362479" y="1155323"/>
                  </a:lnTo>
                  <a:lnTo>
                    <a:pt x="335944" y="1084902"/>
                  </a:lnTo>
                  <a:lnTo>
                    <a:pt x="346078" y="1048547"/>
                  </a:lnTo>
                  <a:cubicBezTo>
                    <a:pt x="402162" y="949435"/>
                    <a:pt x="644663" y="874879"/>
                    <a:pt x="935318" y="874879"/>
                  </a:cubicBezTo>
                  <a:close/>
                  <a:moveTo>
                    <a:pt x="935320" y="0"/>
                  </a:moveTo>
                  <a:cubicBezTo>
                    <a:pt x="1130300" y="0"/>
                    <a:pt x="1311436" y="13694"/>
                    <a:pt x="1461691" y="37146"/>
                  </a:cubicBezTo>
                  <a:lnTo>
                    <a:pt x="1486139" y="41806"/>
                  </a:lnTo>
                  <a:lnTo>
                    <a:pt x="1601022" y="63705"/>
                  </a:lnTo>
                  <a:cubicBezTo>
                    <a:pt x="1728798" y="93225"/>
                    <a:pt x="1820016" y="131191"/>
                    <a:pt x="1857638" y="173668"/>
                  </a:cubicBezTo>
                  <a:lnTo>
                    <a:pt x="1870640" y="193351"/>
                  </a:lnTo>
                  <a:lnTo>
                    <a:pt x="1838564" y="278476"/>
                  </a:lnTo>
                  <a:lnTo>
                    <a:pt x="1838562" y="278478"/>
                  </a:lnTo>
                  <a:lnTo>
                    <a:pt x="1534693" y="1084904"/>
                  </a:lnTo>
                  <a:lnTo>
                    <a:pt x="1524558" y="1048546"/>
                  </a:lnTo>
                  <a:cubicBezTo>
                    <a:pt x="1468474" y="949434"/>
                    <a:pt x="1225973" y="874878"/>
                    <a:pt x="935318" y="874878"/>
                  </a:cubicBezTo>
                  <a:cubicBezTo>
                    <a:pt x="644663" y="874878"/>
                    <a:pt x="402162" y="949434"/>
                    <a:pt x="346078" y="1048546"/>
                  </a:cubicBezTo>
                  <a:lnTo>
                    <a:pt x="335944" y="1084901"/>
                  </a:lnTo>
                  <a:lnTo>
                    <a:pt x="32075" y="278475"/>
                  </a:lnTo>
                  <a:lnTo>
                    <a:pt x="32076" y="278476"/>
                  </a:lnTo>
                  <a:lnTo>
                    <a:pt x="0" y="193351"/>
                  </a:lnTo>
                  <a:lnTo>
                    <a:pt x="13002" y="173668"/>
                  </a:lnTo>
                  <a:cubicBezTo>
                    <a:pt x="50624" y="131191"/>
                    <a:pt x="141842" y="93225"/>
                    <a:pt x="269618" y="63705"/>
                  </a:cubicBezTo>
                  <a:lnTo>
                    <a:pt x="384501" y="41806"/>
                  </a:lnTo>
                  <a:lnTo>
                    <a:pt x="408949" y="37146"/>
                  </a:lnTo>
                  <a:cubicBezTo>
                    <a:pt x="559205" y="13694"/>
                    <a:pt x="740340" y="0"/>
                    <a:pt x="935320" y="0"/>
                  </a:cubicBezTo>
                  <a:close/>
                </a:path>
              </a:pathLst>
            </a:custGeom>
            <a:gradFill flip="none" rotWithShape="1">
              <a:gsLst>
                <a:gs pos="0">
                  <a:schemeClr val="accent3"/>
                </a:gs>
                <a:gs pos="78000">
                  <a:schemeClr val="accent3">
                    <a:lumMod val="7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6" name="Freeform: Shape 113">
              <a:extLst>
                <a:ext uri="{FF2B5EF4-FFF2-40B4-BE49-F238E27FC236}">
                  <a16:creationId xmlns:a16="http://schemas.microsoft.com/office/drawing/2014/main" id="{513C3DF4-CAB5-9640-8C02-FC80B69236CC}"/>
                </a:ext>
              </a:extLst>
            </p:cNvPr>
            <p:cNvSpPr/>
            <p:nvPr/>
          </p:nvSpPr>
          <p:spPr>
            <a:xfrm>
              <a:off x="6446948" y="2779862"/>
              <a:ext cx="2096171" cy="981384"/>
            </a:xfrm>
            <a:custGeom>
              <a:avLst/>
              <a:gdLst>
                <a:gd name="connsiteX0" fmla="*/ 1397448 w 2794895"/>
                <a:gd name="connsiteY0" fmla="*/ 1234526 h 1308512"/>
                <a:gd name="connsiteX1" fmla="*/ 1923819 w 2794895"/>
                <a:gd name="connsiteY1" fmla="*/ 1271672 h 1308512"/>
                <a:gd name="connsiteX2" fmla="*/ 1948267 w 2794895"/>
                <a:gd name="connsiteY2" fmla="*/ 1276332 h 1308512"/>
                <a:gd name="connsiteX3" fmla="*/ 1812119 w 2794895"/>
                <a:gd name="connsiteY3" fmla="*/ 1291420 h 1308512"/>
                <a:gd name="connsiteX4" fmla="*/ 1397448 w 2794895"/>
                <a:gd name="connsiteY4" fmla="*/ 1308512 h 1308512"/>
                <a:gd name="connsiteX5" fmla="*/ 982777 w 2794895"/>
                <a:gd name="connsiteY5" fmla="*/ 1291420 h 1308512"/>
                <a:gd name="connsiteX6" fmla="*/ 846630 w 2794895"/>
                <a:gd name="connsiteY6" fmla="*/ 1276332 h 1308512"/>
                <a:gd name="connsiteX7" fmla="*/ 871077 w 2794895"/>
                <a:gd name="connsiteY7" fmla="*/ 1271672 h 1308512"/>
                <a:gd name="connsiteX8" fmla="*/ 1397448 w 2794895"/>
                <a:gd name="connsiteY8" fmla="*/ 1234526 h 1308512"/>
                <a:gd name="connsiteX9" fmla="*/ 674350 w 2794895"/>
                <a:gd name="connsiteY9" fmla="*/ 31386 h 1308512"/>
                <a:gd name="connsiteX10" fmla="*/ 765075 w 2794895"/>
                <a:gd name="connsiteY10" fmla="*/ 42444 h 1308512"/>
                <a:gd name="connsiteX11" fmla="*/ 1397448 w 2794895"/>
                <a:gd name="connsiteY11" fmla="*/ 74747 h 1308512"/>
                <a:gd name="connsiteX12" fmla="*/ 2029821 w 2794895"/>
                <a:gd name="connsiteY12" fmla="*/ 42444 h 1308512"/>
                <a:gd name="connsiteX13" fmla="*/ 2120546 w 2794895"/>
                <a:gd name="connsiteY13" fmla="*/ 31386 h 1308512"/>
                <a:gd name="connsiteX14" fmla="*/ 2181694 w 2794895"/>
                <a:gd name="connsiteY14" fmla="*/ 37147 h 1308512"/>
                <a:gd name="connsiteX15" fmla="*/ 2792877 w 2794895"/>
                <a:gd name="connsiteY15" fmla="*/ 195266 h 1308512"/>
                <a:gd name="connsiteX16" fmla="*/ 2794895 w 2794895"/>
                <a:gd name="connsiteY16" fmla="*/ 201461 h 1308512"/>
                <a:gd name="connsiteX17" fmla="*/ 2772772 w 2794895"/>
                <a:gd name="connsiteY17" fmla="*/ 260171 h 1308512"/>
                <a:gd name="connsiteX18" fmla="*/ 2772771 w 2794895"/>
                <a:gd name="connsiteY18" fmla="*/ 260173 h 1308512"/>
                <a:gd name="connsiteX19" fmla="*/ 2461554 w 2794895"/>
                <a:gd name="connsiteY19" fmla="*/ 1086096 h 1308512"/>
                <a:gd name="connsiteX20" fmla="*/ 2445281 w 2794895"/>
                <a:gd name="connsiteY20" fmla="*/ 1129283 h 1308512"/>
                <a:gd name="connsiteX21" fmla="*/ 2441125 w 2794895"/>
                <a:gd name="connsiteY21" fmla="*/ 1134843 h 1308512"/>
                <a:gd name="connsiteX22" fmla="*/ 1993079 w 2794895"/>
                <a:gd name="connsiteY22" fmla="*/ 1271365 h 1308512"/>
                <a:gd name="connsiteX23" fmla="*/ 1948267 w 2794895"/>
                <a:gd name="connsiteY23" fmla="*/ 1276331 h 1308512"/>
                <a:gd name="connsiteX24" fmla="*/ 1923819 w 2794895"/>
                <a:gd name="connsiteY24" fmla="*/ 1271671 h 1308512"/>
                <a:gd name="connsiteX25" fmla="*/ 1397448 w 2794895"/>
                <a:gd name="connsiteY25" fmla="*/ 1234525 h 1308512"/>
                <a:gd name="connsiteX26" fmla="*/ 871077 w 2794895"/>
                <a:gd name="connsiteY26" fmla="*/ 1271671 h 1308512"/>
                <a:gd name="connsiteX27" fmla="*/ 846629 w 2794895"/>
                <a:gd name="connsiteY27" fmla="*/ 1276331 h 1308512"/>
                <a:gd name="connsiteX28" fmla="*/ 801817 w 2794895"/>
                <a:gd name="connsiteY28" fmla="*/ 1271365 h 1308512"/>
                <a:gd name="connsiteX29" fmla="*/ 353771 w 2794895"/>
                <a:gd name="connsiteY29" fmla="*/ 1134843 h 1308512"/>
                <a:gd name="connsiteX30" fmla="*/ 349615 w 2794895"/>
                <a:gd name="connsiteY30" fmla="*/ 1129283 h 1308512"/>
                <a:gd name="connsiteX31" fmla="*/ 333342 w 2794895"/>
                <a:gd name="connsiteY31" fmla="*/ 1086096 h 1308512"/>
                <a:gd name="connsiteX32" fmla="*/ 22127 w 2794895"/>
                <a:gd name="connsiteY32" fmla="*/ 260176 h 1308512"/>
                <a:gd name="connsiteX33" fmla="*/ 22125 w 2794895"/>
                <a:gd name="connsiteY33" fmla="*/ 260174 h 1308512"/>
                <a:gd name="connsiteX34" fmla="*/ 0 w 2794895"/>
                <a:gd name="connsiteY34" fmla="*/ 201458 h 1308512"/>
                <a:gd name="connsiteX35" fmla="*/ 2017 w 2794895"/>
                <a:gd name="connsiteY35" fmla="*/ 195266 h 1308512"/>
                <a:gd name="connsiteX36" fmla="*/ 613200 w 2794895"/>
                <a:gd name="connsiteY36" fmla="*/ 37147 h 1308512"/>
                <a:gd name="connsiteX37" fmla="*/ 1397447 w 2794895"/>
                <a:gd name="connsiteY37" fmla="*/ 0 h 1308512"/>
                <a:gd name="connsiteX38" fmla="*/ 2066044 w 2794895"/>
                <a:gd name="connsiteY38" fmla="*/ 26251 h 1308512"/>
                <a:gd name="connsiteX39" fmla="*/ 2120546 w 2794895"/>
                <a:gd name="connsiteY39" fmla="*/ 31385 h 1308512"/>
                <a:gd name="connsiteX40" fmla="*/ 2029821 w 2794895"/>
                <a:gd name="connsiteY40" fmla="*/ 42443 h 1308512"/>
                <a:gd name="connsiteX41" fmla="*/ 1397448 w 2794895"/>
                <a:gd name="connsiteY41" fmla="*/ 74746 h 1308512"/>
                <a:gd name="connsiteX42" fmla="*/ 765075 w 2794895"/>
                <a:gd name="connsiteY42" fmla="*/ 42443 h 1308512"/>
                <a:gd name="connsiteX43" fmla="*/ 674350 w 2794895"/>
                <a:gd name="connsiteY43" fmla="*/ 31385 h 1308512"/>
                <a:gd name="connsiteX44" fmla="*/ 728850 w 2794895"/>
                <a:gd name="connsiteY44" fmla="*/ 26251 h 1308512"/>
                <a:gd name="connsiteX45" fmla="*/ 1397447 w 2794895"/>
                <a:gd name="connsiteY45" fmla="*/ 0 h 130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94895" h="1308512">
                  <a:moveTo>
                    <a:pt x="1397448" y="1234526"/>
                  </a:moveTo>
                  <a:cubicBezTo>
                    <a:pt x="1592428" y="1234526"/>
                    <a:pt x="1773564" y="1248220"/>
                    <a:pt x="1923819" y="1271672"/>
                  </a:cubicBezTo>
                  <a:lnTo>
                    <a:pt x="1948267" y="1276332"/>
                  </a:lnTo>
                  <a:lnTo>
                    <a:pt x="1812119" y="1291420"/>
                  </a:lnTo>
                  <a:cubicBezTo>
                    <a:pt x="1684666" y="1302426"/>
                    <a:pt x="1544539" y="1308512"/>
                    <a:pt x="1397448" y="1308512"/>
                  </a:cubicBezTo>
                  <a:cubicBezTo>
                    <a:pt x="1250358" y="1308512"/>
                    <a:pt x="1110230" y="1302426"/>
                    <a:pt x="982777" y="1291420"/>
                  </a:cubicBezTo>
                  <a:lnTo>
                    <a:pt x="846630" y="1276332"/>
                  </a:lnTo>
                  <a:lnTo>
                    <a:pt x="871077" y="1271672"/>
                  </a:lnTo>
                  <a:cubicBezTo>
                    <a:pt x="1021333" y="1248220"/>
                    <a:pt x="1202469" y="1234526"/>
                    <a:pt x="1397448" y="1234526"/>
                  </a:cubicBezTo>
                  <a:close/>
                  <a:moveTo>
                    <a:pt x="674350" y="31386"/>
                  </a:moveTo>
                  <a:lnTo>
                    <a:pt x="765075" y="42444"/>
                  </a:lnTo>
                  <a:cubicBezTo>
                    <a:pt x="959441" y="63245"/>
                    <a:pt x="1173136" y="74747"/>
                    <a:pt x="1397448" y="74747"/>
                  </a:cubicBezTo>
                  <a:cubicBezTo>
                    <a:pt x="1621761" y="74747"/>
                    <a:pt x="1835455" y="63245"/>
                    <a:pt x="2029821" y="42444"/>
                  </a:cubicBezTo>
                  <a:lnTo>
                    <a:pt x="2120546" y="31386"/>
                  </a:lnTo>
                  <a:lnTo>
                    <a:pt x="2181694" y="37147"/>
                  </a:lnTo>
                  <a:cubicBezTo>
                    <a:pt x="2517496" y="72325"/>
                    <a:pt x="2749779" y="129459"/>
                    <a:pt x="2792877" y="195266"/>
                  </a:cubicBezTo>
                  <a:lnTo>
                    <a:pt x="2794895" y="201461"/>
                  </a:lnTo>
                  <a:lnTo>
                    <a:pt x="2772772" y="260171"/>
                  </a:lnTo>
                  <a:lnTo>
                    <a:pt x="2772771" y="260173"/>
                  </a:lnTo>
                  <a:lnTo>
                    <a:pt x="2461554" y="1086096"/>
                  </a:lnTo>
                  <a:lnTo>
                    <a:pt x="2445281" y="1129283"/>
                  </a:lnTo>
                  <a:lnTo>
                    <a:pt x="2441125" y="1134843"/>
                  </a:lnTo>
                  <a:cubicBezTo>
                    <a:pt x="2384362" y="1191478"/>
                    <a:pt x="2219781" y="1240095"/>
                    <a:pt x="1993079" y="1271365"/>
                  </a:cubicBezTo>
                  <a:lnTo>
                    <a:pt x="1948267" y="1276331"/>
                  </a:lnTo>
                  <a:lnTo>
                    <a:pt x="1923819" y="1271671"/>
                  </a:lnTo>
                  <a:cubicBezTo>
                    <a:pt x="1773564" y="1248219"/>
                    <a:pt x="1592428" y="1234525"/>
                    <a:pt x="1397448" y="1234525"/>
                  </a:cubicBezTo>
                  <a:cubicBezTo>
                    <a:pt x="1202468" y="1234525"/>
                    <a:pt x="1021333" y="1248219"/>
                    <a:pt x="871077" y="1271671"/>
                  </a:cubicBezTo>
                  <a:lnTo>
                    <a:pt x="846629" y="1276331"/>
                  </a:lnTo>
                  <a:lnTo>
                    <a:pt x="801817" y="1271365"/>
                  </a:lnTo>
                  <a:cubicBezTo>
                    <a:pt x="575115" y="1240095"/>
                    <a:pt x="410534" y="1191478"/>
                    <a:pt x="353771" y="1134843"/>
                  </a:cubicBezTo>
                  <a:lnTo>
                    <a:pt x="349615" y="1129283"/>
                  </a:lnTo>
                  <a:lnTo>
                    <a:pt x="333342" y="1086096"/>
                  </a:lnTo>
                  <a:lnTo>
                    <a:pt x="22127" y="260176"/>
                  </a:lnTo>
                  <a:lnTo>
                    <a:pt x="22125" y="260174"/>
                  </a:lnTo>
                  <a:lnTo>
                    <a:pt x="0" y="201458"/>
                  </a:lnTo>
                  <a:lnTo>
                    <a:pt x="2017" y="195266"/>
                  </a:lnTo>
                  <a:cubicBezTo>
                    <a:pt x="45115" y="129459"/>
                    <a:pt x="277398" y="72325"/>
                    <a:pt x="613200" y="37147"/>
                  </a:cubicBezTo>
                  <a:close/>
                  <a:moveTo>
                    <a:pt x="1397447" y="0"/>
                  </a:moveTo>
                  <a:cubicBezTo>
                    <a:pt x="1639533" y="0"/>
                    <a:pt x="1867295" y="9510"/>
                    <a:pt x="2066044" y="26251"/>
                  </a:cubicBezTo>
                  <a:lnTo>
                    <a:pt x="2120546" y="31385"/>
                  </a:lnTo>
                  <a:lnTo>
                    <a:pt x="2029821" y="42443"/>
                  </a:lnTo>
                  <a:cubicBezTo>
                    <a:pt x="1835455" y="63244"/>
                    <a:pt x="1621761" y="74746"/>
                    <a:pt x="1397448" y="74746"/>
                  </a:cubicBezTo>
                  <a:cubicBezTo>
                    <a:pt x="1173136" y="74746"/>
                    <a:pt x="959441" y="63244"/>
                    <a:pt x="765075" y="42443"/>
                  </a:cubicBezTo>
                  <a:lnTo>
                    <a:pt x="674350" y="31385"/>
                  </a:lnTo>
                  <a:lnTo>
                    <a:pt x="728850" y="26251"/>
                  </a:lnTo>
                  <a:cubicBezTo>
                    <a:pt x="927599" y="9510"/>
                    <a:pt x="1155362" y="0"/>
                    <a:pt x="1397447" y="0"/>
                  </a:cubicBezTo>
                  <a:close/>
                </a:path>
              </a:pathLst>
            </a:custGeom>
            <a:gradFill flip="none" rotWithShape="1">
              <a:gsLst>
                <a:gs pos="0">
                  <a:schemeClr val="accent1"/>
                </a:gs>
                <a:gs pos="78000">
                  <a:schemeClr val="accent1">
                    <a:lumMod val="5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8" name="TextBox 17">
              <a:extLst>
                <a:ext uri="{FF2B5EF4-FFF2-40B4-BE49-F238E27FC236}">
                  <a16:creationId xmlns:a16="http://schemas.microsoft.com/office/drawing/2014/main" id="{6049A5D9-C503-B14E-ADBC-E853346CD0DC}"/>
                </a:ext>
              </a:extLst>
            </p:cNvPr>
            <p:cNvSpPr txBox="1"/>
            <p:nvPr/>
          </p:nvSpPr>
          <p:spPr>
            <a:xfrm>
              <a:off x="9832660" y="5018251"/>
              <a:ext cx="2202816" cy="430885"/>
            </a:xfrm>
            <a:prstGeom prst="rect">
              <a:avLst/>
            </a:prstGeom>
            <a:noFill/>
          </p:spPr>
          <p:txBody>
            <a:bodyPr wrap="square" lIns="0" rIns="0" rtlCol="0" anchor="b">
              <a:spAutoFit/>
            </a:bodyPr>
            <a:lstStyle/>
            <a:p>
              <a:r>
                <a:rPr lang="en-US" sz="2200" b="1" cap="all" dirty="0">
                  <a:solidFill>
                    <a:srgbClr val="FF5A28"/>
                  </a:solidFill>
                  <a:latin typeface="Calibri" panose="020F0502020204030204" pitchFamily="34" charset="0"/>
                  <a:cs typeface="Calibri" panose="020F0502020204030204" pitchFamily="34" charset="0"/>
                </a:rPr>
                <a:t>buy</a:t>
              </a:r>
            </a:p>
          </p:txBody>
        </p:sp>
        <p:sp>
          <p:nvSpPr>
            <p:cNvPr id="20" name="Freeform: Shape 68">
              <a:extLst>
                <a:ext uri="{FF2B5EF4-FFF2-40B4-BE49-F238E27FC236}">
                  <a16:creationId xmlns:a16="http://schemas.microsoft.com/office/drawing/2014/main" id="{B8608A33-F5A2-1B4E-B04E-2D8055505974}"/>
                </a:ext>
              </a:extLst>
            </p:cNvPr>
            <p:cNvSpPr/>
            <p:nvPr/>
          </p:nvSpPr>
          <p:spPr>
            <a:xfrm>
              <a:off x="6328434" y="2616437"/>
              <a:ext cx="624276" cy="314519"/>
            </a:xfrm>
            <a:custGeom>
              <a:avLst/>
              <a:gdLst>
                <a:gd name="connsiteX0" fmla="*/ 0 w 832368"/>
                <a:gd name="connsiteY0" fmla="*/ 0 h 419359"/>
                <a:gd name="connsiteX1" fmla="*/ 3891 w 832368"/>
                <a:gd name="connsiteY1" fmla="*/ 3829 h 419359"/>
                <a:gd name="connsiteX2" fmla="*/ 781078 w 832368"/>
                <a:gd name="connsiteY2" fmla="*/ 243036 h 419359"/>
                <a:gd name="connsiteX3" fmla="*/ 832368 w 832368"/>
                <a:gd name="connsiteY3" fmla="*/ 249287 h 419359"/>
                <a:gd name="connsiteX4" fmla="*/ 771218 w 832368"/>
                <a:gd name="connsiteY4" fmla="*/ 255048 h 419359"/>
                <a:gd name="connsiteX5" fmla="*/ 160035 w 832368"/>
                <a:gd name="connsiteY5" fmla="*/ 413167 h 419359"/>
                <a:gd name="connsiteX6" fmla="*/ 158018 w 832368"/>
                <a:gd name="connsiteY6" fmla="*/ 419359 h 419359"/>
                <a:gd name="connsiteX7" fmla="*/ 0 w 832368"/>
                <a:gd name="connsiteY7" fmla="*/ 0 h 41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2368" h="419359">
                  <a:moveTo>
                    <a:pt x="0" y="0"/>
                  </a:moveTo>
                  <a:lnTo>
                    <a:pt x="3891" y="3829"/>
                  </a:lnTo>
                  <a:cubicBezTo>
                    <a:pt x="130472" y="106799"/>
                    <a:pt x="412763" y="192412"/>
                    <a:pt x="781078" y="243036"/>
                  </a:cubicBezTo>
                  <a:lnTo>
                    <a:pt x="832368" y="249287"/>
                  </a:lnTo>
                  <a:lnTo>
                    <a:pt x="771218" y="255048"/>
                  </a:lnTo>
                  <a:cubicBezTo>
                    <a:pt x="435416" y="290226"/>
                    <a:pt x="203133" y="347360"/>
                    <a:pt x="160035" y="413167"/>
                  </a:cubicBezTo>
                  <a:lnTo>
                    <a:pt x="158018" y="419359"/>
                  </a:lnTo>
                  <a:lnTo>
                    <a:pt x="0"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Freeform: Shape 69">
              <a:extLst>
                <a:ext uri="{FF2B5EF4-FFF2-40B4-BE49-F238E27FC236}">
                  <a16:creationId xmlns:a16="http://schemas.microsoft.com/office/drawing/2014/main" id="{0CC2A1A9-8B94-264C-9463-ACDDED65C875}"/>
                </a:ext>
              </a:extLst>
            </p:cNvPr>
            <p:cNvSpPr/>
            <p:nvPr/>
          </p:nvSpPr>
          <p:spPr>
            <a:xfrm>
              <a:off x="8037357" y="2616436"/>
              <a:ext cx="624276" cy="314522"/>
            </a:xfrm>
            <a:custGeom>
              <a:avLst/>
              <a:gdLst>
                <a:gd name="connsiteX0" fmla="*/ 832368 w 832368"/>
                <a:gd name="connsiteY0" fmla="*/ 0 h 419362"/>
                <a:gd name="connsiteX1" fmla="*/ 674349 w 832368"/>
                <a:gd name="connsiteY1" fmla="*/ 419362 h 419362"/>
                <a:gd name="connsiteX2" fmla="*/ 672331 w 832368"/>
                <a:gd name="connsiteY2" fmla="*/ 413167 h 419362"/>
                <a:gd name="connsiteX3" fmla="*/ 61148 w 832368"/>
                <a:gd name="connsiteY3" fmla="*/ 255048 h 419362"/>
                <a:gd name="connsiteX4" fmla="*/ 0 w 832368"/>
                <a:gd name="connsiteY4" fmla="*/ 249287 h 419362"/>
                <a:gd name="connsiteX5" fmla="*/ 51290 w 832368"/>
                <a:gd name="connsiteY5" fmla="*/ 243036 h 419362"/>
                <a:gd name="connsiteX6" fmla="*/ 828477 w 832368"/>
                <a:gd name="connsiteY6" fmla="*/ 3829 h 419362"/>
                <a:gd name="connsiteX7" fmla="*/ 832368 w 832368"/>
                <a:gd name="connsiteY7" fmla="*/ 0 h 41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2368" h="419362">
                  <a:moveTo>
                    <a:pt x="832368" y="0"/>
                  </a:moveTo>
                  <a:lnTo>
                    <a:pt x="674349" y="419362"/>
                  </a:lnTo>
                  <a:lnTo>
                    <a:pt x="672331" y="413167"/>
                  </a:lnTo>
                  <a:cubicBezTo>
                    <a:pt x="629233" y="347360"/>
                    <a:pt x="396950" y="290226"/>
                    <a:pt x="61148" y="255048"/>
                  </a:cubicBezTo>
                  <a:lnTo>
                    <a:pt x="0" y="249287"/>
                  </a:lnTo>
                  <a:lnTo>
                    <a:pt x="51290" y="243036"/>
                  </a:lnTo>
                  <a:cubicBezTo>
                    <a:pt x="419605" y="192412"/>
                    <a:pt x="701896" y="106799"/>
                    <a:pt x="828477" y="3829"/>
                  </a:cubicBezTo>
                  <a:lnTo>
                    <a:pt x="832368"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Freeform: Shape 75">
              <a:extLst>
                <a:ext uri="{FF2B5EF4-FFF2-40B4-BE49-F238E27FC236}">
                  <a16:creationId xmlns:a16="http://schemas.microsoft.com/office/drawing/2014/main" id="{F6BBAFD5-73F7-4841-846C-492674838087}"/>
                </a:ext>
              </a:extLst>
            </p:cNvPr>
            <p:cNvSpPr/>
            <p:nvPr/>
          </p:nvSpPr>
          <p:spPr>
            <a:xfrm>
              <a:off x="6709159" y="3626826"/>
              <a:ext cx="372761" cy="223945"/>
            </a:xfrm>
            <a:custGeom>
              <a:avLst/>
              <a:gdLst>
                <a:gd name="connsiteX0" fmla="*/ 0 w 497014"/>
                <a:gd name="connsiteY0" fmla="*/ 0 h 298593"/>
                <a:gd name="connsiteX1" fmla="*/ 4156 w 497014"/>
                <a:gd name="connsiteY1" fmla="*/ 5560 h 298593"/>
                <a:gd name="connsiteX2" fmla="*/ 452202 w 497014"/>
                <a:gd name="connsiteY2" fmla="*/ 142082 h 298593"/>
                <a:gd name="connsiteX3" fmla="*/ 497014 w 497014"/>
                <a:gd name="connsiteY3" fmla="*/ 147048 h 298593"/>
                <a:gd name="connsiteX4" fmla="*/ 382131 w 497014"/>
                <a:gd name="connsiteY4" fmla="*/ 168947 h 298593"/>
                <a:gd name="connsiteX5" fmla="*/ 125515 w 497014"/>
                <a:gd name="connsiteY5" fmla="*/ 278910 h 298593"/>
                <a:gd name="connsiteX6" fmla="*/ 112513 w 497014"/>
                <a:gd name="connsiteY6" fmla="*/ 298593 h 298593"/>
                <a:gd name="connsiteX7" fmla="*/ 0 w 497014"/>
                <a:gd name="connsiteY7" fmla="*/ 0 h 2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014" h="298593">
                  <a:moveTo>
                    <a:pt x="0" y="0"/>
                  </a:moveTo>
                  <a:lnTo>
                    <a:pt x="4156" y="5560"/>
                  </a:lnTo>
                  <a:cubicBezTo>
                    <a:pt x="60919" y="62195"/>
                    <a:pt x="225500" y="110812"/>
                    <a:pt x="452202" y="142082"/>
                  </a:cubicBezTo>
                  <a:lnTo>
                    <a:pt x="497014" y="147048"/>
                  </a:lnTo>
                  <a:lnTo>
                    <a:pt x="382131" y="168947"/>
                  </a:lnTo>
                  <a:cubicBezTo>
                    <a:pt x="254355" y="198467"/>
                    <a:pt x="163137" y="236433"/>
                    <a:pt x="125515" y="278910"/>
                  </a:cubicBezTo>
                  <a:lnTo>
                    <a:pt x="112513" y="298593"/>
                  </a:lnTo>
                  <a:lnTo>
                    <a:pt x="0"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Freeform: Shape 77">
              <a:extLst>
                <a:ext uri="{FF2B5EF4-FFF2-40B4-BE49-F238E27FC236}">
                  <a16:creationId xmlns:a16="http://schemas.microsoft.com/office/drawing/2014/main" id="{4629802B-A7FC-9D48-8B50-A8D59E088FD1}"/>
                </a:ext>
              </a:extLst>
            </p:cNvPr>
            <p:cNvSpPr/>
            <p:nvPr/>
          </p:nvSpPr>
          <p:spPr>
            <a:xfrm>
              <a:off x="7908148" y="3626826"/>
              <a:ext cx="372761" cy="223945"/>
            </a:xfrm>
            <a:custGeom>
              <a:avLst/>
              <a:gdLst>
                <a:gd name="connsiteX0" fmla="*/ 497014 w 497014"/>
                <a:gd name="connsiteY0" fmla="*/ 0 h 298593"/>
                <a:gd name="connsiteX1" fmla="*/ 384501 w 497014"/>
                <a:gd name="connsiteY1" fmla="*/ 298593 h 298593"/>
                <a:gd name="connsiteX2" fmla="*/ 371499 w 497014"/>
                <a:gd name="connsiteY2" fmla="*/ 278910 h 298593"/>
                <a:gd name="connsiteX3" fmla="*/ 114883 w 497014"/>
                <a:gd name="connsiteY3" fmla="*/ 168947 h 298593"/>
                <a:gd name="connsiteX4" fmla="*/ 0 w 497014"/>
                <a:gd name="connsiteY4" fmla="*/ 147048 h 298593"/>
                <a:gd name="connsiteX5" fmla="*/ 44812 w 497014"/>
                <a:gd name="connsiteY5" fmla="*/ 142082 h 298593"/>
                <a:gd name="connsiteX6" fmla="*/ 492858 w 497014"/>
                <a:gd name="connsiteY6" fmla="*/ 5560 h 298593"/>
                <a:gd name="connsiteX7" fmla="*/ 497014 w 497014"/>
                <a:gd name="connsiteY7" fmla="*/ 0 h 2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014" h="298593">
                  <a:moveTo>
                    <a:pt x="497014" y="0"/>
                  </a:moveTo>
                  <a:lnTo>
                    <a:pt x="384501" y="298593"/>
                  </a:lnTo>
                  <a:lnTo>
                    <a:pt x="371499" y="278910"/>
                  </a:lnTo>
                  <a:cubicBezTo>
                    <a:pt x="333877" y="236433"/>
                    <a:pt x="242659" y="198467"/>
                    <a:pt x="114883" y="168947"/>
                  </a:cubicBezTo>
                  <a:lnTo>
                    <a:pt x="0" y="147048"/>
                  </a:lnTo>
                  <a:lnTo>
                    <a:pt x="44812" y="142082"/>
                  </a:lnTo>
                  <a:cubicBezTo>
                    <a:pt x="271514" y="110812"/>
                    <a:pt x="436095" y="62195"/>
                    <a:pt x="492858" y="5560"/>
                  </a:cubicBezTo>
                  <a:lnTo>
                    <a:pt x="497014"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4" name="Freeform: Shape 78">
              <a:extLst>
                <a:ext uri="{FF2B5EF4-FFF2-40B4-BE49-F238E27FC236}">
                  <a16:creationId xmlns:a16="http://schemas.microsoft.com/office/drawing/2014/main" id="{ADFABC84-2539-4145-A1F0-DD2D01F5D265}"/>
                </a:ext>
              </a:extLst>
            </p:cNvPr>
            <p:cNvSpPr/>
            <p:nvPr/>
          </p:nvSpPr>
          <p:spPr>
            <a:xfrm>
              <a:off x="7704256" y="4572247"/>
              <a:ext cx="220409" cy="224591"/>
            </a:xfrm>
            <a:custGeom>
              <a:avLst/>
              <a:gdLst>
                <a:gd name="connsiteX0" fmla="*/ 293878 w 293878"/>
                <a:gd name="connsiteY0" fmla="*/ 0 h 299455"/>
                <a:gd name="connsiteX1" fmla="*/ 181041 w 293878"/>
                <a:gd name="connsiteY1" fmla="*/ 299455 h 299455"/>
                <a:gd name="connsiteX2" fmla="*/ 171932 w 293878"/>
                <a:gd name="connsiteY2" fmla="*/ 256757 h 299455"/>
                <a:gd name="connsiteX3" fmla="*/ 46480 w 293878"/>
                <a:gd name="connsiteY3" fmla="*/ 146794 h 299455"/>
                <a:gd name="connsiteX4" fmla="*/ 0 w 293878"/>
                <a:gd name="connsiteY4" fmla="*/ 128671 h 299455"/>
                <a:gd name="connsiteX5" fmla="*/ 57318 w 293878"/>
                <a:gd name="connsiteY5" fmla="*/ 117420 h 299455"/>
                <a:gd name="connsiteX6" fmla="*/ 275229 w 293878"/>
                <a:gd name="connsiteY6" fmla="*/ 21725 h 299455"/>
                <a:gd name="connsiteX7" fmla="*/ 293878 w 293878"/>
                <a:gd name="connsiteY7" fmla="*/ 0 h 299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878" h="299455">
                  <a:moveTo>
                    <a:pt x="293878" y="0"/>
                  </a:moveTo>
                  <a:lnTo>
                    <a:pt x="181041" y="299455"/>
                  </a:lnTo>
                  <a:lnTo>
                    <a:pt x="171932" y="256757"/>
                  </a:lnTo>
                  <a:cubicBezTo>
                    <a:pt x="153540" y="214281"/>
                    <a:pt x="108946" y="176314"/>
                    <a:pt x="46480" y="146794"/>
                  </a:cubicBezTo>
                  <a:lnTo>
                    <a:pt x="0" y="128671"/>
                  </a:lnTo>
                  <a:lnTo>
                    <a:pt x="57318" y="117420"/>
                  </a:lnTo>
                  <a:cubicBezTo>
                    <a:pt x="153311" y="93968"/>
                    <a:pt x="229576" y="60757"/>
                    <a:pt x="275229" y="21725"/>
                  </a:cubicBezTo>
                  <a:lnTo>
                    <a:pt x="293878"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5" name="Freeform: Shape 88">
              <a:extLst>
                <a:ext uri="{FF2B5EF4-FFF2-40B4-BE49-F238E27FC236}">
                  <a16:creationId xmlns:a16="http://schemas.microsoft.com/office/drawing/2014/main" id="{8A094BBF-D369-FE44-B3E7-3AA8FDF530A1}"/>
                </a:ext>
              </a:extLst>
            </p:cNvPr>
            <p:cNvSpPr/>
            <p:nvPr/>
          </p:nvSpPr>
          <p:spPr>
            <a:xfrm>
              <a:off x="7065404" y="4572249"/>
              <a:ext cx="220407" cy="224586"/>
            </a:xfrm>
            <a:custGeom>
              <a:avLst/>
              <a:gdLst>
                <a:gd name="connsiteX0" fmla="*/ 0 w 293876"/>
                <a:gd name="connsiteY0" fmla="*/ 0 h 299448"/>
                <a:gd name="connsiteX1" fmla="*/ 18646 w 293876"/>
                <a:gd name="connsiteY1" fmla="*/ 21721 h 299448"/>
                <a:gd name="connsiteX2" fmla="*/ 236557 w 293876"/>
                <a:gd name="connsiteY2" fmla="*/ 117416 h 299448"/>
                <a:gd name="connsiteX3" fmla="*/ 293876 w 293876"/>
                <a:gd name="connsiteY3" fmla="*/ 128667 h 299448"/>
                <a:gd name="connsiteX4" fmla="*/ 247395 w 293876"/>
                <a:gd name="connsiteY4" fmla="*/ 146790 h 299448"/>
                <a:gd name="connsiteX5" fmla="*/ 121943 w 293876"/>
                <a:gd name="connsiteY5" fmla="*/ 256753 h 299448"/>
                <a:gd name="connsiteX6" fmla="*/ 112836 w 293876"/>
                <a:gd name="connsiteY6" fmla="*/ 299448 h 299448"/>
                <a:gd name="connsiteX7" fmla="*/ 0 w 293876"/>
                <a:gd name="connsiteY7" fmla="*/ 0 h 299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876" h="299448">
                  <a:moveTo>
                    <a:pt x="0" y="0"/>
                  </a:moveTo>
                  <a:lnTo>
                    <a:pt x="18646" y="21721"/>
                  </a:lnTo>
                  <a:cubicBezTo>
                    <a:pt x="64299" y="60753"/>
                    <a:pt x="140564" y="93964"/>
                    <a:pt x="236557" y="117416"/>
                  </a:cubicBezTo>
                  <a:lnTo>
                    <a:pt x="293876" y="128667"/>
                  </a:lnTo>
                  <a:lnTo>
                    <a:pt x="247395" y="146790"/>
                  </a:lnTo>
                  <a:cubicBezTo>
                    <a:pt x="184929" y="176310"/>
                    <a:pt x="140336" y="214277"/>
                    <a:pt x="121943" y="256753"/>
                  </a:cubicBezTo>
                  <a:lnTo>
                    <a:pt x="112836" y="299448"/>
                  </a:lnTo>
                  <a:lnTo>
                    <a:pt x="0"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nvGrpSpPr>
            <p:cNvPr id="29" name="Group 28">
              <a:extLst>
                <a:ext uri="{FF2B5EF4-FFF2-40B4-BE49-F238E27FC236}">
                  <a16:creationId xmlns:a16="http://schemas.microsoft.com/office/drawing/2014/main" id="{DCE4CF4A-3CC4-8C42-90E6-568752577EA7}"/>
                </a:ext>
              </a:extLst>
            </p:cNvPr>
            <p:cNvGrpSpPr/>
            <p:nvPr/>
          </p:nvGrpSpPr>
          <p:grpSpPr>
            <a:xfrm>
              <a:off x="6793544" y="3705757"/>
              <a:ext cx="1402980" cy="982414"/>
              <a:chOff x="5154762" y="3534373"/>
              <a:chExt cx="1870640" cy="1309885"/>
            </a:xfrm>
          </p:grpSpPr>
          <p:sp>
            <p:nvSpPr>
              <p:cNvPr id="30" name="Freeform: Shape 93">
                <a:extLst>
                  <a:ext uri="{FF2B5EF4-FFF2-40B4-BE49-F238E27FC236}">
                    <a16:creationId xmlns:a16="http://schemas.microsoft.com/office/drawing/2014/main" id="{FB8B7BFF-3219-1D4F-9FF0-598674CDD865}"/>
                  </a:ext>
                </a:extLst>
              </p:cNvPr>
              <p:cNvSpPr/>
              <p:nvPr/>
            </p:nvSpPr>
            <p:spPr>
              <a:xfrm>
                <a:off x="5154762" y="3534373"/>
                <a:ext cx="1870640" cy="435006"/>
              </a:xfrm>
              <a:custGeom>
                <a:avLst/>
                <a:gdLst>
                  <a:gd name="connsiteX0" fmla="*/ 935320 w 1870640"/>
                  <a:gd name="connsiteY0" fmla="*/ 0 h 435006"/>
                  <a:gd name="connsiteX1" fmla="*/ 1461691 w 1870640"/>
                  <a:gd name="connsiteY1" fmla="*/ 37146 h 435006"/>
                  <a:gd name="connsiteX2" fmla="*/ 1486139 w 1870640"/>
                  <a:gd name="connsiteY2" fmla="*/ 41806 h 435006"/>
                  <a:gd name="connsiteX3" fmla="*/ 1601022 w 1870640"/>
                  <a:gd name="connsiteY3" fmla="*/ 63705 h 435006"/>
                  <a:gd name="connsiteX4" fmla="*/ 1857638 w 1870640"/>
                  <a:gd name="connsiteY4" fmla="*/ 173668 h 435006"/>
                  <a:gd name="connsiteX5" fmla="*/ 1870640 w 1870640"/>
                  <a:gd name="connsiteY5" fmla="*/ 193351 h 435006"/>
                  <a:gd name="connsiteX6" fmla="*/ 1838564 w 1870640"/>
                  <a:gd name="connsiteY6" fmla="*/ 278476 h 435006"/>
                  <a:gd name="connsiteX7" fmla="*/ 1834440 w 1870640"/>
                  <a:gd name="connsiteY7" fmla="*/ 282182 h 435006"/>
                  <a:gd name="connsiteX8" fmla="*/ 935320 w 1870640"/>
                  <a:gd name="connsiteY8" fmla="*/ 435006 h 435006"/>
                  <a:gd name="connsiteX9" fmla="*/ 36200 w 1870640"/>
                  <a:gd name="connsiteY9" fmla="*/ 282182 h 435006"/>
                  <a:gd name="connsiteX10" fmla="*/ 32076 w 1870640"/>
                  <a:gd name="connsiteY10" fmla="*/ 278476 h 435006"/>
                  <a:gd name="connsiteX11" fmla="*/ 0 w 1870640"/>
                  <a:gd name="connsiteY11" fmla="*/ 193351 h 435006"/>
                  <a:gd name="connsiteX12" fmla="*/ 13002 w 1870640"/>
                  <a:gd name="connsiteY12" fmla="*/ 173668 h 435006"/>
                  <a:gd name="connsiteX13" fmla="*/ 269618 w 1870640"/>
                  <a:gd name="connsiteY13" fmla="*/ 63705 h 435006"/>
                  <a:gd name="connsiteX14" fmla="*/ 384501 w 1870640"/>
                  <a:gd name="connsiteY14" fmla="*/ 41806 h 435006"/>
                  <a:gd name="connsiteX15" fmla="*/ 408949 w 1870640"/>
                  <a:gd name="connsiteY15" fmla="*/ 37146 h 435006"/>
                  <a:gd name="connsiteX16" fmla="*/ 935320 w 1870640"/>
                  <a:gd name="connsiteY16" fmla="*/ 0 h 43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0640" h="435006">
                    <a:moveTo>
                      <a:pt x="935320" y="0"/>
                    </a:moveTo>
                    <a:cubicBezTo>
                      <a:pt x="1130300" y="0"/>
                      <a:pt x="1311436" y="13694"/>
                      <a:pt x="1461691" y="37146"/>
                    </a:cubicBezTo>
                    <a:lnTo>
                      <a:pt x="1486139" y="41806"/>
                    </a:lnTo>
                    <a:lnTo>
                      <a:pt x="1601022" y="63705"/>
                    </a:lnTo>
                    <a:cubicBezTo>
                      <a:pt x="1728798" y="93225"/>
                      <a:pt x="1820016" y="131191"/>
                      <a:pt x="1857638" y="173668"/>
                    </a:cubicBezTo>
                    <a:lnTo>
                      <a:pt x="1870640" y="193351"/>
                    </a:lnTo>
                    <a:lnTo>
                      <a:pt x="1838564" y="278476"/>
                    </a:lnTo>
                    <a:lnTo>
                      <a:pt x="1834440" y="282182"/>
                    </a:lnTo>
                    <a:cubicBezTo>
                      <a:pt x="1715242" y="370721"/>
                      <a:pt x="1357776" y="435006"/>
                      <a:pt x="935320" y="435006"/>
                    </a:cubicBezTo>
                    <a:cubicBezTo>
                      <a:pt x="512864" y="435006"/>
                      <a:pt x="155398" y="370721"/>
                      <a:pt x="36200" y="282182"/>
                    </a:cubicBezTo>
                    <a:lnTo>
                      <a:pt x="32076" y="278476"/>
                    </a:lnTo>
                    <a:lnTo>
                      <a:pt x="0" y="193351"/>
                    </a:lnTo>
                    <a:lnTo>
                      <a:pt x="13002" y="173668"/>
                    </a:lnTo>
                    <a:cubicBezTo>
                      <a:pt x="50624" y="131191"/>
                      <a:pt x="141842" y="93225"/>
                      <a:pt x="269618" y="63705"/>
                    </a:cubicBezTo>
                    <a:lnTo>
                      <a:pt x="384501" y="41806"/>
                    </a:lnTo>
                    <a:lnTo>
                      <a:pt x="408949" y="37146"/>
                    </a:lnTo>
                    <a:cubicBezTo>
                      <a:pt x="559205" y="13694"/>
                      <a:pt x="740340" y="0"/>
                      <a:pt x="935320" y="0"/>
                    </a:cubicBezTo>
                    <a:close/>
                  </a:path>
                </a:pathLst>
              </a:custGeom>
              <a:gradFill flip="none" rotWithShape="1">
                <a:gsLst>
                  <a:gs pos="0">
                    <a:srgbClr val="00BBFF"/>
                  </a:gs>
                  <a:gs pos="78000">
                    <a:srgbClr val="009FD9"/>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sp>
            <p:nvSpPr>
              <p:cNvPr id="31" name="Freeform: Shape 105">
                <a:extLst>
                  <a:ext uri="{FF2B5EF4-FFF2-40B4-BE49-F238E27FC236}">
                    <a16:creationId xmlns:a16="http://schemas.microsoft.com/office/drawing/2014/main" id="{50C1CAD7-AE7A-9240-8878-AC9B03F58851}"/>
                  </a:ext>
                </a:extLst>
              </p:cNvPr>
              <p:cNvSpPr/>
              <p:nvPr/>
            </p:nvSpPr>
            <p:spPr>
              <a:xfrm>
                <a:off x="5186837" y="3812848"/>
                <a:ext cx="1806488" cy="1031410"/>
              </a:xfrm>
              <a:custGeom>
                <a:avLst/>
                <a:gdLst>
                  <a:gd name="connsiteX0" fmla="*/ 903243 w 1806488"/>
                  <a:gd name="connsiteY0" fmla="*/ 596404 h 1031410"/>
                  <a:gd name="connsiteX1" fmla="*/ 1492483 w 1806488"/>
                  <a:gd name="connsiteY1" fmla="*/ 770072 h 1031410"/>
                  <a:gd name="connsiteX2" fmla="*/ 1502618 w 1806488"/>
                  <a:gd name="connsiteY2" fmla="*/ 806430 h 1031410"/>
                  <a:gd name="connsiteX3" fmla="*/ 1476085 w 1806488"/>
                  <a:gd name="connsiteY3" fmla="*/ 876844 h 1031410"/>
                  <a:gd name="connsiteX4" fmla="*/ 1457436 w 1806488"/>
                  <a:gd name="connsiteY4" fmla="*/ 898569 h 1031410"/>
                  <a:gd name="connsiteX5" fmla="*/ 1239525 w 1806488"/>
                  <a:gd name="connsiteY5" fmla="*/ 994264 h 1031410"/>
                  <a:gd name="connsiteX6" fmla="*/ 1182208 w 1806488"/>
                  <a:gd name="connsiteY6" fmla="*/ 1005515 h 1031410"/>
                  <a:gd name="connsiteX7" fmla="*/ 1182208 w 1806488"/>
                  <a:gd name="connsiteY7" fmla="*/ 1005515 h 1031410"/>
                  <a:gd name="connsiteX8" fmla="*/ 1137359 w 1806488"/>
                  <a:gd name="connsiteY8" fmla="*/ 1014318 h 1031410"/>
                  <a:gd name="connsiteX9" fmla="*/ 903244 w 1806488"/>
                  <a:gd name="connsiteY9" fmla="*/ 1031410 h 1031410"/>
                  <a:gd name="connsiteX10" fmla="*/ 669129 w 1806488"/>
                  <a:gd name="connsiteY10" fmla="*/ 1014318 h 1031410"/>
                  <a:gd name="connsiteX11" fmla="*/ 624281 w 1806488"/>
                  <a:gd name="connsiteY11" fmla="*/ 1005515 h 1031410"/>
                  <a:gd name="connsiteX12" fmla="*/ 645916 w 1806488"/>
                  <a:gd name="connsiteY12" fmla="*/ 997079 h 1031410"/>
                  <a:gd name="connsiteX13" fmla="*/ 766381 w 1806488"/>
                  <a:gd name="connsiteY13" fmla="*/ 969712 h 1031410"/>
                  <a:gd name="connsiteX14" fmla="*/ 903244 w 1806488"/>
                  <a:gd name="connsiteY14" fmla="*/ 959933 h 1031410"/>
                  <a:gd name="connsiteX15" fmla="*/ 903243 w 1806488"/>
                  <a:gd name="connsiteY15" fmla="*/ 959933 h 1031410"/>
                  <a:gd name="connsiteX16" fmla="*/ 645915 w 1806488"/>
                  <a:gd name="connsiteY16" fmla="*/ 997079 h 1031410"/>
                  <a:gd name="connsiteX17" fmla="*/ 624280 w 1806488"/>
                  <a:gd name="connsiteY17" fmla="*/ 1005515 h 1031410"/>
                  <a:gd name="connsiteX18" fmla="*/ 566961 w 1806488"/>
                  <a:gd name="connsiteY18" fmla="*/ 994264 h 1031410"/>
                  <a:gd name="connsiteX19" fmla="*/ 349050 w 1806488"/>
                  <a:gd name="connsiteY19" fmla="*/ 898569 h 1031410"/>
                  <a:gd name="connsiteX20" fmla="*/ 330404 w 1806488"/>
                  <a:gd name="connsiteY20" fmla="*/ 876848 h 1031410"/>
                  <a:gd name="connsiteX21" fmla="*/ 303869 w 1806488"/>
                  <a:gd name="connsiteY21" fmla="*/ 806427 h 1031410"/>
                  <a:gd name="connsiteX22" fmla="*/ 314003 w 1806488"/>
                  <a:gd name="connsiteY22" fmla="*/ 770072 h 1031410"/>
                  <a:gd name="connsiteX23" fmla="*/ 903243 w 1806488"/>
                  <a:gd name="connsiteY23" fmla="*/ 596404 h 1031410"/>
                  <a:gd name="connsiteX24" fmla="*/ 0 w 1806488"/>
                  <a:gd name="connsiteY24" fmla="*/ 0 h 1031410"/>
                  <a:gd name="connsiteX25" fmla="*/ 4124 w 1806488"/>
                  <a:gd name="connsiteY25" fmla="*/ 3706 h 1031410"/>
                  <a:gd name="connsiteX26" fmla="*/ 903244 w 1806488"/>
                  <a:gd name="connsiteY26" fmla="*/ 156530 h 1031410"/>
                  <a:gd name="connsiteX27" fmla="*/ 1802364 w 1806488"/>
                  <a:gd name="connsiteY27" fmla="*/ 3706 h 1031410"/>
                  <a:gd name="connsiteX28" fmla="*/ 1806488 w 1806488"/>
                  <a:gd name="connsiteY28" fmla="*/ 0 h 1031410"/>
                  <a:gd name="connsiteX29" fmla="*/ 1502618 w 1806488"/>
                  <a:gd name="connsiteY29" fmla="*/ 806429 h 1031410"/>
                  <a:gd name="connsiteX30" fmla="*/ 1492483 w 1806488"/>
                  <a:gd name="connsiteY30" fmla="*/ 770071 h 1031410"/>
                  <a:gd name="connsiteX31" fmla="*/ 903243 w 1806488"/>
                  <a:gd name="connsiteY31" fmla="*/ 596403 h 1031410"/>
                  <a:gd name="connsiteX32" fmla="*/ 314003 w 1806488"/>
                  <a:gd name="connsiteY32" fmla="*/ 770071 h 1031410"/>
                  <a:gd name="connsiteX33" fmla="*/ 303869 w 1806488"/>
                  <a:gd name="connsiteY33" fmla="*/ 806426 h 1031410"/>
                  <a:gd name="connsiteX0" fmla="*/ 903243 w 1806488"/>
                  <a:gd name="connsiteY0" fmla="*/ 596404 h 1031410"/>
                  <a:gd name="connsiteX1" fmla="*/ 1492483 w 1806488"/>
                  <a:gd name="connsiteY1" fmla="*/ 770072 h 1031410"/>
                  <a:gd name="connsiteX2" fmla="*/ 1502618 w 1806488"/>
                  <a:gd name="connsiteY2" fmla="*/ 806430 h 1031410"/>
                  <a:gd name="connsiteX3" fmla="*/ 1476085 w 1806488"/>
                  <a:gd name="connsiteY3" fmla="*/ 876844 h 1031410"/>
                  <a:gd name="connsiteX4" fmla="*/ 1457436 w 1806488"/>
                  <a:gd name="connsiteY4" fmla="*/ 898569 h 1031410"/>
                  <a:gd name="connsiteX5" fmla="*/ 1239525 w 1806488"/>
                  <a:gd name="connsiteY5" fmla="*/ 994264 h 1031410"/>
                  <a:gd name="connsiteX6" fmla="*/ 1182208 w 1806488"/>
                  <a:gd name="connsiteY6" fmla="*/ 1005515 h 1031410"/>
                  <a:gd name="connsiteX7" fmla="*/ 1182208 w 1806488"/>
                  <a:gd name="connsiteY7" fmla="*/ 1005515 h 1031410"/>
                  <a:gd name="connsiteX8" fmla="*/ 1137359 w 1806488"/>
                  <a:gd name="connsiteY8" fmla="*/ 1014318 h 1031410"/>
                  <a:gd name="connsiteX9" fmla="*/ 903244 w 1806488"/>
                  <a:gd name="connsiteY9" fmla="*/ 1031410 h 1031410"/>
                  <a:gd name="connsiteX10" fmla="*/ 669129 w 1806488"/>
                  <a:gd name="connsiteY10" fmla="*/ 1014318 h 1031410"/>
                  <a:gd name="connsiteX11" fmla="*/ 624281 w 1806488"/>
                  <a:gd name="connsiteY11" fmla="*/ 1005515 h 1031410"/>
                  <a:gd name="connsiteX12" fmla="*/ 645916 w 1806488"/>
                  <a:gd name="connsiteY12" fmla="*/ 997079 h 1031410"/>
                  <a:gd name="connsiteX13" fmla="*/ 766381 w 1806488"/>
                  <a:gd name="connsiteY13" fmla="*/ 969712 h 1031410"/>
                  <a:gd name="connsiteX14" fmla="*/ 903244 w 1806488"/>
                  <a:gd name="connsiteY14" fmla="*/ 959933 h 1031410"/>
                  <a:gd name="connsiteX15" fmla="*/ 645915 w 1806488"/>
                  <a:gd name="connsiteY15" fmla="*/ 997079 h 1031410"/>
                  <a:gd name="connsiteX16" fmla="*/ 624280 w 1806488"/>
                  <a:gd name="connsiteY16" fmla="*/ 1005515 h 1031410"/>
                  <a:gd name="connsiteX17" fmla="*/ 566961 w 1806488"/>
                  <a:gd name="connsiteY17" fmla="*/ 994264 h 1031410"/>
                  <a:gd name="connsiteX18" fmla="*/ 349050 w 1806488"/>
                  <a:gd name="connsiteY18" fmla="*/ 898569 h 1031410"/>
                  <a:gd name="connsiteX19" fmla="*/ 330404 w 1806488"/>
                  <a:gd name="connsiteY19" fmla="*/ 876848 h 1031410"/>
                  <a:gd name="connsiteX20" fmla="*/ 303869 w 1806488"/>
                  <a:gd name="connsiteY20" fmla="*/ 806427 h 1031410"/>
                  <a:gd name="connsiteX21" fmla="*/ 314003 w 1806488"/>
                  <a:gd name="connsiteY21" fmla="*/ 770072 h 1031410"/>
                  <a:gd name="connsiteX22" fmla="*/ 903243 w 1806488"/>
                  <a:gd name="connsiteY22" fmla="*/ 596404 h 1031410"/>
                  <a:gd name="connsiteX23" fmla="*/ 0 w 1806488"/>
                  <a:gd name="connsiteY23" fmla="*/ 0 h 1031410"/>
                  <a:gd name="connsiteX24" fmla="*/ 4124 w 1806488"/>
                  <a:gd name="connsiteY24" fmla="*/ 3706 h 1031410"/>
                  <a:gd name="connsiteX25" fmla="*/ 903244 w 1806488"/>
                  <a:gd name="connsiteY25" fmla="*/ 156530 h 1031410"/>
                  <a:gd name="connsiteX26" fmla="*/ 1802364 w 1806488"/>
                  <a:gd name="connsiteY26" fmla="*/ 3706 h 1031410"/>
                  <a:gd name="connsiteX27" fmla="*/ 1806488 w 1806488"/>
                  <a:gd name="connsiteY27" fmla="*/ 0 h 1031410"/>
                  <a:gd name="connsiteX28" fmla="*/ 1502618 w 1806488"/>
                  <a:gd name="connsiteY28" fmla="*/ 806429 h 1031410"/>
                  <a:gd name="connsiteX29" fmla="*/ 1492483 w 1806488"/>
                  <a:gd name="connsiteY29" fmla="*/ 770071 h 1031410"/>
                  <a:gd name="connsiteX30" fmla="*/ 903243 w 1806488"/>
                  <a:gd name="connsiteY30" fmla="*/ 596403 h 1031410"/>
                  <a:gd name="connsiteX31" fmla="*/ 314003 w 1806488"/>
                  <a:gd name="connsiteY31" fmla="*/ 770071 h 1031410"/>
                  <a:gd name="connsiteX32" fmla="*/ 303869 w 1806488"/>
                  <a:gd name="connsiteY32" fmla="*/ 806426 h 1031410"/>
                  <a:gd name="connsiteX33" fmla="*/ 0 w 1806488"/>
                  <a:gd name="connsiteY33" fmla="*/ 0 h 1031410"/>
                  <a:gd name="connsiteX0" fmla="*/ 903243 w 1806488"/>
                  <a:gd name="connsiteY0" fmla="*/ 596404 h 1031410"/>
                  <a:gd name="connsiteX1" fmla="*/ 1492483 w 1806488"/>
                  <a:gd name="connsiteY1" fmla="*/ 770072 h 1031410"/>
                  <a:gd name="connsiteX2" fmla="*/ 1502618 w 1806488"/>
                  <a:gd name="connsiteY2" fmla="*/ 806430 h 1031410"/>
                  <a:gd name="connsiteX3" fmla="*/ 1476085 w 1806488"/>
                  <a:gd name="connsiteY3" fmla="*/ 876844 h 1031410"/>
                  <a:gd name="connsiteX4" fmla="*/ 1457436 w 1806488"/>
                  <a:gd name="connsiteY4" fmla="*/ 898569 h 1031410"/>
                  <a:gd name="connsiteX5" fmla="*/ 1239525 w 1806488"/>
                  <a:gd name="connsiteY5" fmla="*/ 994264 h 1031410"/>
                  <a:gd name="connsiteX6" fmla="*/ 1182208 w 1806488"/>
                  <a:gd name="connsiteY6" fmla="*/ 1005515 h 1031410"/>
                  <a:gd name="connsiteX7" fmla="*/ 1182208 w 1806488"/>
                  <a:gd name="connsiteY7" fmla="*/ 1005515 h 1031410"/>
                  <a:gd name="connsiteX8" fmla="*/ 1137359 w 1806488"/>
                  <a:gd name="connsiteY8" fmla="*/ 1014318 h 1031410"/>
                  <a:gd name="connsiteX9" fmla="*/ 903244 w 1806488"/>
                  <a:gd name="connsiteY9" fmla="*/ 1031410 h 1031410"/>
                  <a:gd name="connsiteX10" fmla="*/ 669129 w 1806488"/>
                  <a:gd name="connsiteY10" fmla="*/ 1014318 h 1031410"/>
                  <a:gd name="connsiteX11" fmla="*/ 624281 w 1806488"/>
                  <a:gd name="connsiteY11" fmla="*/ 1005515 h 1031410"/>
                  <a:gd name="connsiteX12" fmla="*/ 645916 w 1806488"/>
                  <a:gd name="connsiteY12" fmla="*/ 997079 h 1031410"/>
                  <a:gd name="connsiteX13" fmla="*/ 766381 w 1806488"/>
                  <a:gd name="connsiteY13" fmla="*/ 969712 h 1031410"/>
                  <a:gd name="connsiteX14" fmla="*/ 645915 w 1806488"/>
                  <a:gd name="connsiteY14" fmla="*/ 997079 h 1031410"/>
                  <a:gd name="connsiteX15" fmla="*/ 624280 w 1806488"/>
                  <a:gd name="connsiteY15" fmla="*/ 1005515 h 1031410"/>
                  <a:gd name="connsiteX16" fmla="*/ 566961 w 1806488"/>
                  <a:gd name="connsiteY16" fmla="*/ 994264 h 1031410"/>
                  <a:gd name="connsiteX17" fmla="*/ 349050 w 1806488"/>
                  <a:gd name="connsiteY17" fmla="*/ 898569 h 1031410"/>
                  <a:gd name="connsiteX18" fmla="*/ 330404 w 1806488"/>
                  <a:gd name="connsiteY18" fmla="*/ 876848 h 1031410"/>
                  <a:gd name="connsiteX19" fmla="*/ 303869 w 1806488"/>
                  <a:gd name="connsiteY19" fmla="*/ 806427 h 1031410"/>
                  <a:gd name="connsiteX20" fmla="*/ 314003 w 1806488"/>
                  <a:gd name="connsiteY20" fmla="*/ 770072 h 1031410"/>
                  <a:gd name="connsiteX21" fmla="*/ 903243 w 1806488"/>
                  <a:gd name="connsiteY21" fmla="*/ 596404 h 1031410"/>
                  <a:gd name="connsiteX22" fmla="*/ 0 w 1806488"/>
                  <a:gd name="connsiteY22" fmla="*/ 0 h 1031410"/>
                  <a:gd name="connsiteX23" fmla="*/ 4124 w 1806488"/>
                  <a:gd name="connsiteY23" fmla="*/ 3706 h 1031410"/>
                  <a:gd name="connsiteX24" fmla="*/ 903244 w 1806488"/>
                  <a:gd name="connsiteY24" fmla="*/ 156530 h 1031410"/>
                  <a:gd name="connsiteX25" fmla="*/ 1802364 w 1806488"/>
                  <a:gd name="connsiteY25" fmla="*/ 3706 h 1031410"/>
                  <a:gd name="connsiteX26" fmla="*/ 1806488 w 1806488"/>
                  <a:gd name="connsiteY26" fmla="*/ 0 h 1031410"/>
                  <a:gd name="connsiteX27" fmla="*/ 1502618 w 1806488"/>
                  <a:gd name="connsiteY27" fmla="*/ 806429 h 1031410"/>
                  <a:gd name="connsiteX28" fmla="*/ 1492483 w 1806488"/>
                  <a:gd name="connsiteY28" fmla="*/ 770071 h 1031410"/>
                  <a:gd name="connsiteX29" fmla="*/ 903243 w 1806488"/>
                  <a:gd name="connsiteY29" fmla="*/ 596403 h 1031410"/>
                  <a:gd name="connsiteX30" fmla="*/ 314003 w 1806488"/>
                  <a:gd name="connsiteY30" fmla="*/ 770071 h 1031410"/>
                  <a:gd name="connsiteX31" fmla="*/ 303869 w 1806488"/>
                  <a:gd name="connsiteY31" fmla="*/ 806426 h 1031410"/>
                  <a:gd name="connsiteX32" fmla="*/ 0 w 1806488"/>
                  <a:gd name="connsiteY32" fmla="*/ 0 h 1031410"/>
                  <a:gd name="connsiteX0" fmla="*/ 903243 w 1806488"/>
                  <a:gd name="connsiteY0" fmla="*/ 596404 h 1031410"/>
                  <a:gd name="connsiteX1" fmla="*/ 1492483 w 1806488"/>
                  <a:gd name="connsiteY1" fmla="*/ 770072 h 1031410"/>
                  <a:gd name="connsiteX2" fmla="*/ 1502618 w 1806488"/>
                  <a:gd name="connsiteY2" fmla="*/ 806430 h 1031410"/>
                  <a:gd name="connsiteX3" fmla="*/ 1476085 w 1806488"/>
                  <a:gd name="connsiteY3" fmla="*/ 876844 h 1031410"/>
                  <a:gd name="connsiteX4" fmla="*/ 1457436 w 1806488"/>
                  <a:gd name="connsiteY4" fmla="*/ 898569 h 1031410"/>
                  <a:gd name="connsiteX5" fmla="*/ 1239525 w 1806488"/>
                  <a:gd name="connsiteY5" fmla="*/ 994264 h 1031410"/>
                  <a:gd name="connsiteX6" fmla="*/ 1182208 w 1806488"/>
                  <a:gd name="connsiteY6" fmla="*/ 1005515 h 1031410"/>
                  <a:gd name="connsiteX7" fmla="*/ 1182208 w 1806488"/>
                  <a:gd name="connsiteY7" fmla="*/ 1005515 h 1031410"/>
                  <a:gd name="connsiteX8" fmla="*/ 1137359 w 1806488"/>
                  <a:gd name="connsiteY8" fmla="*/ 1014318 h 1031410"/>
                  <a:gd name="connsiteX9" fmla="*/ 903244 w 1806488"/>
                  <a:gd name="connsiteY9" fmla="*/ 1031410 h 1031410"/>
                  <a:gd name="connsiteX10" fmla="*/ 669129 w 1806488"/>
                  <a:gd name="connsiteY10" fmla="*/ 1014318 h 1031410"/>
                  <a:gd name="connsiteX11" fmla="*/ 624281 w 1806488"/>
                  <a:gd name="connsiteY11" fmla="*/ 1005515 h 1031410"/>
                  <a:gd name="connsiteX12" fmla="*/ 645916 w 1806488"/>
                  <a:gd name="connsiteY12" fmla="*/ 997079 h 1031410"/>
                  <a:gd name="connsiteX13" fmla="*/ 645915 w 1806488"/>
                  <a:gd name="connsiteY13" fmla="*/ 997079 h 1031410"/>
                  <a:gd name="connsiteX14" fmla="*/ 624280 w 1806488"/>
                  <a:gd name="connsiteY14" fmla="*/ 1005515 h 1031410"/>
                  <a:gd name="connsiteX15" fmla="*/ 566961 w 1806488"/>
                  <a:gd name="connsiteY15" fmla="*/ 994264 h 1031410"/>
                  <a:gd name="connsiteX16" fmla="*/ 349050 w 1806488"/>
                  <a:gd name="connsiteY16" fmla="*/ 898569 h 1031410"/>
                  <a:gd name="connsiteX17" fmla="*/ 330404 w 1806488"/>
                  <a:gd name="connsiteY17" fmla="*/ 876848 h 1031410"/>
                  <a:gd name="connsiteX18" fmla="*/ 303869 w 1806488"/>
                  <a:gd name="connsiteY18" fmla="*/ 806427 h 1031410"/>
                  <a:gd name="connsiteX19" fmla="*/ 314003 w 1806488"/>
                  <a:gd name="connsiteY19" fmla="*/ 770072 h 1031410"/>
                  <a:gd name="connsiteX20" fmla="*/ 903243 w 1806488"/>
                  <a:gd name="connsiteY20" fmla="*/ 596404 h 1031410"/>
                  <a:gd name="connsiteX21" fmla="*/ 0 w 1806488"/>
                  <a:gd name="connsiteY21" fmla="*/ 0 h 1031410"/>
                  <a:gd name="connsiteX22" fmla="*/ 4124 w 1806488"/>
                  <a:gd name="connsiteY22" fmla="*/ 3706 h 1031410"/>
                  <a:gd name="connsiteX23" fmla="*/ 903244 w 1806488"/>
                  <a:gd name="connsiteY23" fmla="*/ 156530 h 1031410"/>
                  <a:gd name="connsiteX24" fmla="*/ 1802364 w 1806488"/>
                  <a:gd name="connsiteY24" fmla="*/ 3706 h 1031410"/>
                  <a:gd name="connsiteX25" fmla="*/ 1806488 w 1806488"/>
                  <a:gd name="connsiteY25" fmla="*/ 0 h 1031410"/>
                  <a:gd name="connsiteX26" fmla="*/ 1502618 w 1806488"/>
                  <a:gd name="connsiteY26" fmla="*/ 806429 h 1031410"/>
                  <a:gd name="connsiteX27" fmla="*/ 1492483 w 1806488"/>
                  <a:gd name="connsiteY27" fmla="*/ 770071 h 1031410"/>
                  <a:gd name="connsiteX28" fmla="*/ 903243 w 1806488"/>
                  <a:gd name="connsiteY28" fmla="*/ 596403 h 1031410"/>
                  <a:gd name="connsiteX29" fmla="*/ 314003 w 1806488"/>
                  <a:gd name="connsiteY29" fmla="*/ 770071 h 1031410"/>
                  <a:gd name="connsiteX30" fmla="*/ 303869 w 1806488"/>
                  <a:gd name="connsiteY30" fmla="*/ 806426 h 1031410"/>
                  <a:gd name="connsiteX31" fmla="*/ 0 w 1806488"/>
                  <a:gd name="connsiteY31" fmla="*/ 0 h 103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06488" h="1031410">
                    <a:moveTo>
                      <a:pt x="903243" y="596404"/>
                    </a:moveTo>
                    <a:cubicBezTo>
                      <a:pt x="1193898" y="596404"/>
                      <a:pt x="1436399" y="670960"/>
                      <a:pt x="1492483" y="770072"/>
                    </a:cubicBezTo>
                    <a:lnTo>
                      <a:pt x="1502618" y="806430"/>
                    </a:lnTo>
                    <a:lnTo>
                      <a:pt x="1476085" y="876844"/>
                    </a:lnTo>
                    <a:lnTo>
                      <a:pt x="1457436" y="898569"/>
                    </a:lnTo>
                    <a:cubicBezTo>
                      <a:pt x="1411783" y="937601"/>
                      <a:pt x="1335518" y="970812"/>
                      <a:pt x="1239525" y="994264"/>
                    </a:cubicBezTo>
                    <a:lnTo>
                      <a:pt x="1182208" y="1005515"/>
                    </a:lnTo>
                    <a:lnTo>
                      <a:pt x="1182208" y="1005515"/>
                    </a:lnTo>
                    <a:lnTo>
                      <a:pt x="1137359" y="1014318"/>
                    </a:lnTo>
                    <a:cubicBezTo>
                      <a:pt x="1065402" y="1025324"/>
                      <a:pt x="986288" y="1031410"/>
                      <a:pt x="903244" y="1031410"/>
                    </a:cubicBezTo>
                    <a:cubicBezTo>
                      <a:pt x="820200" y="1031410"/>
                      <a:pt x="741087" y="1025324"/>
                      <a:pt x="669129" y="1014318"/>
                    </a:cubicBezTo>
                    <a:lnTo>
                      <a:pt x="624281" y="1005515"/>
                    </a:lnTo>
                    <a:lnTo>
                      <a:pt x="645916" y="997079"/>
                    </a:lnTo>
                    <a:cubicBezTo>
                      <a:pt x="649522" y="995673"/>
                      <a:pt x="649521" y="995673"/>
                      <a:pt x="645915" y="997079"/>
                    </a:cubicBezTo>
                    <a:lnTo>
                      <a:pt x="624280" y="1005515"/>
                    </a:lnTo>
                    <a:lnTo>
                      <a:pt x="566961" y="994264"/>
                    </a:lnTo>
                    <a:cubicBezTo>
                      <a:pt x="470968" y="970812"/>
                      <a:pt x="394703" y="937601"/>
                      <a:pt x="349050" y="898569"/>
                    </a:cubicBezTo>
                    <a:lnTo>
                      <a:pt x="330404" y="876848"/>
                    </a:lnTo>
                    <a:lnTo>
                      <a:pt x="303869" y="806427"/>
                    </a:lnTo>
                    <a:lnTo>
                      <a:pt x="314003" y="770072"/>
                    </a:lnTo>
                    <a:cubicBezTo>
                      <a:pt x="370087" y="670960"/>
                      <a:pt x="612588" y="596404"/>
                      <a:pt x="903243" y="596404"/>
                    </a:cubicBezTo>
                    <a:close/>
                    <a:moveTo>
                      <a:pt x="0" y="0"/>
                    </a:moveTo>
                    <a:lnTo>
                      <a:pt x="4124" y="3706"/>
                    </a:lnTo>
                    <a:cubicBezTo>
                      <a:pt x="123322" y="92245"/>
                      <a:pt x="480788" y="156530"/>
                      <a:pt x="903244" y="156530"/>
                    </a:cubicBezTo>
                    <a:cubicBezTo>
                      <a:pt x="1325700" y="156530"/>
                      <a:pt x="1683166" y="92245"/>
                      <a:pt x="1802364" y="3706"/>
                    </a:cubicBezTo>
                    <a:lnTo>
                      <a:pt x="1806488" y="0"/>
                    </a:lnTo>
                    <a:lnTo>
                      <a:pt x="1502618" y="806429"/>
                    </a:lnTo>
                    <a:lnTo>
                      <a:pt x="1492483" y="770071"/>
                    </a:lnTo>
                    <a:cubicBezTo>
                      <a:pt x="1436399" y="670959"/>
                      <a:pt x="1193898" y="596403"/>
                      <a:pt x="903243" y="596403"/>
                    </a:cubicBezTo>
                    <a:cubicBezTo>
                      <a:pt x="612588" y="596403"/>
                      <a:pt x="370087" y="670959"/>
                      <a:pt x="314003" y="770071"/>
                    </a:cubicBezTo>
                    <a:lnTo>
                      <a:pt x="303869" y="806426"/>
                    </a:lnTo>
                    <a:lnTo>
                      <a:pt x="0" y="0"/>
                    </a:lnTo>
                    <a:close/>
                  </a:path>
                </a:pathLst>
              </a:custGeom>
              <a:gradFill flip="none" rotWithShape="1">
                <a:gsLst>
                  <a:gs pos="45000">
                    <a:srgbClr val="00BBFF"/>
                  </a:gs>
                  <a:gs pos="78000">
                    <a:srgbClr val="009FD9"/>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grpSp>
        <p:grpSp>
          <p:nvGrpSpPr>
            <p:cNvPr id="32" name="Group 31">
              <a:extLst>
                <a:ext uri="{FF2B5EF4-FFF2-40B4-BE49-F238E27FC236}">
                  <a16:creationId xmlns:a16="http://schemas.microsoft.com/office/drawing/2014/main" id="{3F99E72F-0C8D-C042-87B8-B4218432858B}"/>
                </a:ext>
              </a:extLst>
            </p:cNvPr>
            <p:cNvGrpSpPr/>
            <p:nvPr/>
          </p:nvGrpSpPr>
          <p:grpSpPr>
            <a:xfrm>
              <a:off x="6446948" y="2779860"/>
              <a:ext cx="2096171" cy="981387"/>
              <a:chOff x="4692634" y="2299846"/>
              <a:chExt cx="2794895" cy="1308517"/>
            </a:xfrm>
          </p:grpSpPr>
          <p:sp>
            <p:nvSpPr>
              <p:cNvPr id="33" name="Freeform: Shape 106">
                <a:extLst>
                  <a:ext uri="{FF2B5EF4-FFF2-40B4-BE49-F238E27FC236}">
                    <a16:creationId xmlns:a16="http://schemas.microsoft.com/office/drawing/2014/main" id="{5BDB6534-1911-9C4C-AB28-A539B6BF0F51}"/>
                  </a:ext>
                </a:extLst>
              </p:cNvPr>
              <p:cNvSpPr/>
              <p:nvPr/>
            </p:nvSpPr>
            <p:spPr>
              <a:xfrm>
                <a:off x="4692634" y="2299846"/>
                <a:ext cx="2794895" cy="435007"/>
              </a:xfrm>
              <a:custGeom>
                <a:avLst/>
                <a:gdLst>
                  <a:gd name="connsiteX0" fmla="*/ 674350 w 2794895"/>
                  <a:gd name="connsiteY0" fmla="*/ 31386 h 435007"/>
                  <a:gd name="connsiteX1" fmla="*/ 765075 w 2794895"/>
                  <a:gd name="connsiteY1" fmla="*/ 42444 h 435007"/>
                  <a:gd name="connsiteX2" fmla="*/ 1397448 w 2794895"/>
                  <a:gd name="connsiteY2" fmla="*/ 74747 h 435007"/>
                  <a:gd name="connsiteX3" fmla="*/ 2029821 w 2794895"/>
                  <a:gd name="connsiteY3" fmla="*/ 42444 h 435007"/>
                  <a:gd name="connsiteX4" fmla="*/ 2120546 w 2794895"/>
                  <a:gd name="connsiteY4" fmla="*/ 31386 h 435007"/>
                  <a:gd name="connsiteX5" fmla="*/ 2181694 w 2794895"/>
                  <a:gd name="connsiteY5" fmla="*/ 37147 h 435007"/>
                  <a:gd name="connsiteX6" fmla="*/ 2792877 w 2794895"/>
                  <a:gd name="connsiteY6" fmla="*/ 195266 h 435007"/>
                  <a:gd name="connsiteX7" fmla="*/ 2794895 w 2794895"/>
                  <a:gd name="connsiteY7" fmla="*/ 201461 h 435007"/>
                  <a:gd name="connsiteX8" fmla="*/ 2772772 w 2794895"/>
                  <a:gd name="connsiteY8" fmla="*/ 260171 h 435007"/>
                  <a:gd name="connsiteX9" fmla="*/ 2771622 w 2794895"/>
                  <a:gd name="connsiteY9" fmla="*/ 261339 h 435007"/>
                  <a:gd name="connsiteX10" fmla="*/ 1397447 w 2794895"/>
                  <a:gd name="connsiteY10" fmla="*/ 435007 h 435007"/>
                  <a:gd name="connsiteX11" fmla="*/ 23272 w 2794895"/>
                  <a:gd name="connsiteY11" fmla="*/ 261339 h 435007"/>
                  <a:gd name="connsiteX12" fmla="*/ 22125 w 2794895"/>
                  <a:gd name="connsiteY12" fmla="*/ 260174 h 435007"/>
                  <a:gd name="connsiteX13" fmla="*/ 0 w 2794895"/>
                  <a:gd name="connsiteY13" fmla="*/ 201458 h 435007"/>
                  <a:gd name="connsiteX14" fmla="*/ 2017 w 2794895"/>
                  <a:gd name="connsiteY14" fmla="*/ 195266 h 435007"/>
                  <a:gd name="connsiteX15" fmla="*/ 613200 w 2794895"/>
                  <a:gd name="connsiteY15" fmla="*/ 37147 h 435007"/>
                  <a:gd name="connsiteX16" fmla="*/ 1397447 w 2794895"/>
                  <a:gd name="connsiteY16" fmla="*/ 0 h 435007"/>
                  <a:gd name="connsiteX17" fmla="*/ 2066044 w 2794895"/>
                  <a:gd name="connsiteY17" fmla="*/ 26251 h 435007"/>
                  <a:gd name="connsiteX18" fmla="*/ 2120546 w 2794895"/>
                  <a:gd name="connsiteY18" fmla="*/ 31385 h 435007"/>
                  <a:gd name="connsiteX19" fmla="*/ 2029821 w 2794895"/>
                  <a:gd name="connsiteY19" fmla="*/ 42443 h 435007"/>
                  <a:gd name="connsiteX20" fmla="*/ 1397448 w 2794895"/>
                  <a:gd name="connsiteY20" fmla="*/ 74746 h 435007"/>
                  <a:gd name="connsiteX21" fmla="*/ 765075 w 2794895"/>
                  <a:gd name="connsiteY21" fmla="*/ 42443 h 435007"/>
                  <a:gd name="connsiteX22" fmla="*/ 674350 w 2794895"/>
                  <a:gd name="connsiteY22" fmla="*/ 31385 h 435007"/>
                  <a:gd name="connsiteX23" fmla="*/ 728850 w 2794895"/>
                  <a:gd name="connsiteY23" fmla="*/ 26251 h 435007"/>
                  <a:gd name="connsiteX24" fmla="*/ 1397447 w 2794895"/>
                  <a:gd name="connsiteY24" fmla="*/ 0 h 43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4895" h="435007">
                    <a:moveTo>
                      <a:pt x="674350" y="31386"/>
                    </a:moveTo>
                    <a:lnTo>
                      <a:pt x="765075" y="42444"/>
                    </a:lnTo>
                    <a:cubicBezTo>
                      <a:pt x="959441" y="63245"/>
                      <a:pt x="1173136" y="74747"/>
                      <a:pt x="1397448" y="74747"/>
                    </a:cubicBezTo>
                    <a:cubicBezTo>
                      <a:pt x="1621761" y="74747"/>
                      <a:pt x="1835455" y="63245"/>
                      <a:pt x="2029821" y="42444"/>
                    </a:cubicBezTo>
                    <a:lnTo>
                      <a:pt x="2120546" y="31386"/>
                    </a:lnTo>
                    <a:lnTo>
                      <a:pt x="2181694" y="37147"/>
                    </a:lnTo>
                    <a:cubicBezTo>
                      <a:pt x="2517496" y="72325"/>
                      <a:pt x="2749779" y="129459"/>
                      <a:pt x="2792877" y="195266"/>
                    </a:cubicBezTo>
                    <a:lnTo>
                      <a:pt x="2794895" y="201461"/>
                    </a:lnTo>
                    <a:lnTo>
                      <a:pt x="2772772" y="260171"/>
                    </a:lnTo>
                    <a:lnTo>
                      <a:pt x="2771622" y="261339"/>
                    </a:lnTo>
                    <a:cubicBezTo>
                      <a:pt x="2640828" y="360451"/>
                      <a:pt x="2075287" y="435007"/>
                      <a:pt x="1397447" y="435007"/>
                    </a:cubicBezTo>
                    <a:cubicBezTo>
                      <a:pt x="719607" y="435007"/>
                      <a:pt x="154066" y="360451"/>
                      <a:pt x="23272" y="261339"/>
                    </a:cubicBezTo>
                    <a:lnTo>
                      <a:pt x="22125" y="260174"/>
                    </a:lnTo>
                    <a:lnTo>
                      <a:pt x="0" y="201458"/>
                    </a:lnTo>
                    <a:lnTo>
                      <a:pt x="2017" y="195266"/>
                    </a:lnTo>
                    <a:cubicBezTo>
                      <a:pt x="45115" y="129459"/>
                      <a:pt x="277398" y="72325"/>
                      <a:pt x="613200" y="37147"/>
                    </a:cubicBezTo>
                    <a:close/>
                    <a:moveTo>
                      <a:pt x="1397447" y="0"/>
                    </a:moveTo>
                    <a:cubicBezTo>
                      <a:pt x="1639533" y="0"/>
                      <a:pt x="1867295" y="9510"/>
                      <a:pt x="2066044" y="26251"/>
                    </a:cubicBezTo>
                    <a:lnTo>
                      <a:pt x="2120546" y="31385"/>
                    </a:lnTo>
                    <a:lnTo>
                      <a:pt x="2029821" y="42443"/>
                    </a:lnTo>
                    <a:cubicBezTo>
                      <a:pt x="1835455" y="63244"/>
                      <a:pt x="1621761" y="74746"/>
                      <a:pt x="1397448" y="74746"/>
                    </a:cubicBezTo>
                    <a:cubicBezTo>
                      <a:pt x="1173136" y="74746"/>
                      <a:pt x="959441" y="63244"/>
                      <a:pt x="765075" y="42443"/>
                    </a:cubicBezTo>
                    <a:lnTo>
                      <a:pt x="674350" y="31385"/>
                    </a:lnTo>
                    <a:lnTo>
                      <a:pt x="728850" y="26251"/>
                    </a:lnTo>
                    <a:cubicBezTo>
                      <a:pt x="927599" y="9510"/>
                      <a:pt x="1155362" y="0"/>
                      <a:pt x="1397447" y="0"/>
                    </a:cubicBezTo>
                    <a:close/>
                  </a:path>
                </a:pathLst>
              </a:custGeom>
              <a:gradFill flip="none" rotWithShape="1">
                <a:gsLst>
                  <a:gs pos="0">
                    <a:srgbClr val="FEBE0E"/>
                  </a:gs>
                  <a:gs pos="77000">
                    <a:srgbClr val="F7921C"/>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4" name="Freeform: Shape 109">
                <a:extLst>
                  <a:ext uri="{FF2B5EF4-FFF2-40B4-BE49-F238E27FC236}">
                    <a16:creationId xmlns:a16="http://schemas.microsoft.com/office/drawing/2014/main" id="{A241A223-48F4-434C-956F-2F88A82BD0C3}"/>
                  </a:ext>
                </a:extLst>
              </p:cNvPr>
              <p:cNvSpPr/>
              <p:nvPr/>
            </p:nvSpPr>
            <p:spPr>
              <a:xfrm>
                <a:off x="4714759" y="2560016"/>
                <a:ext cx="2750647" cy="1048343"/>
              </a:xfrm>
              <a:custGeom>
                <a:avLst/>
                <a:gdLst>
                  <a:gd name="connsiteX0" fmla="*/ 1375323 w 2750647"/>
                  <a:gd name="connsiteY0" fmla="*/ 974357 h 1048343"/>
                  <a:gd name="connsiteX1" fmla="*/ 1901694 w 2750647"/>
                  <a:gd name="connsiteY1" fmla="*/ 1011503 h 1048343"/>
                  <a:gd name="connsiteX2" fmla="*/ 1926142 w 2750647"/>
                  <a:gd name="connsiteY2" fmla="*/ 1016163 h 1048343"/>
                  <a:gd name="connsiteX3" fmla="*/ 1789994 w 2750647"/>
                  <a:gd name="connsiteY3" fmla="*/ 1031251 h 1048343"/>
                  <a:gd name="connsiteX4" fmla="*/ 1375323 w 2750647"/>
                  <a:gd name="connsiteY4" fmla="*/ 1048343 h 1048343"/>
                  <a:gd name="connsiteX5" fmla="*/ 960652 w 2750647"/>
                  <a:gd name="connsiteY5" fmla="*/ 1031251 h 1048343"/>
                  <a:gd name="connsiteX6" fmla="*/ 824505 w 2750647"/>
                  <a:gd name="connsiteY6" fmla="*/ 1016163 h 1048343"/>
                  <a:gd name="connsiteX7" fmla="*/ 848952 w 2750647"/>
                  <a:gd name="connsiteY7" fmla="*/ 1011503 h 1048343"/>
                  <a:gd name="connsiteX8" fmla="*/ 1375323 w 2750647"/>
                  <a:gd name="connsiteY8" fmla="*/ 974357 h 1048343"/>
                  <a:gd name="connsiteX9" fmla="*/ 2750647 w 2750647"/>
                  <a:gd name="connsiteY9" fmla="*/ 0 h 1048343"/>
                  <a:gd name="connsiteX10" fmla="*/ 2439429 w 2750647"/>
                  <a:gd name="connsiteY10" fmla="*/ 825927 h 1048343"/>
                  <a:gd name="connsiteX11" fmla="*/ 2423156 w 2750647"/>
                  <a:gd name="connsiteY11" fmla="*/ 869114 h 1048343"/>
                  <a:gd name="connsiteX12" fmla="*/ 2419000 w 2750647"/>
                  <a:gd name="connsiteY12" fmla="*/ 874674 h 1048343"/>
                  <a:gd name="connsiteX13" fmla="*/ 1970954 w 2750647"/>
                  <a:gd name="connsiteY13" fmla="*/ 1011196 h 1048343"/>
                  <a:gd name="connsiteX14" fmla="*/ 1926142 w 2750647"/>
                  <a:gd name="connsiteY14" fmla="*/ 1016162 h 1048343"/>
                  <a:gd name="connsiteX15" fmla="*/ 1901694 w 2750647"/>
                  <a:gd name="connsiteY15" fmla="*/ 1011502 h 1048343"/>
                  <a:gd name="connsiteX16" fmla="*/ 1375323 w 2750647"/>
                  <a:gd name="connsiteY16" fmla="*/ 974356 h 1048343"/>
                  <a:gd name="connsiteX17" fmla="*/ 848952 w 2750647"/>
                  <a:gd name="connsiteY17" fmla="*/ 1011502 h 1048343"/>
                  <a:gd name="connsiteX18" fmla="*/ 824504 w 2750647"/>
                  <a:gd name="connsiteY18" fmla="*/ 1016162 h 1048343"/>
                  <a:gd name="connsiteX19" fmla="*/ 779692 w 2750647"/>
                  <a:gd name="connsiteY19" fmla="*/ 1011196 h 1048343"/>
                  <a:gd name="connsiteX20" fmla="*/ 331646 w 2750647"/>
                  <a:gd name="connsiteY20" fmla="*/ 874674 h 1048343"/>
                  <a:gd name="connsiteX21" fmla="*/ 327490 w 2750647"/>
                  <a:gd name="connsiteY21" fmla="*/ 869114 h 1048343"/>
                  <a:gd name="connsiteX22" fmla="*/ 311217 w 2750647"/>
                  <a:gd name="connsiteY22" fmla="*/ 825927 h 1048343"/>
                  <a:gd name="connsiteX23" fmla="*/ 0 w 2750647"/>
                  <a:gd name="connsiteY23" fmla="*/ 3 h 1048343"/>
                  <a:gd name="connsiteX24" fmla="*/ 1147 w 2750647"/>
                  <a:gd name="connsiteY24" fmla="*/ 1168 h 1048343"/>
                  <a:gd name="connsiteX25" fmla="*/ 1375322 w 2750647"/>
                  <a:gd name="connsiteY25" fmla="*/ 174836 h 1048343"/>
                  <a:gd name="connsiteX26" fmla="*/ 2749497 w 2750647"/>
                  <a:gd name="connsiteY26" fmla="*/ 1168 h 1048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50647" h="1048343">
                    <a:moveTo>
                      <a:pt x="1375323" y="974357"/>
                    </a:moveTo>
                    <a:cubicBezTo>
                      <a:pt x="1570303" y="974357"/>
                      <a:pt x="1751439" y="988051"/>
                      <a:pt x="1901694" y="1011503"/>
                    </a:cubicBezTo>
                    <a:lnTo>
                      <a:pt x="1926142" y="1016163"/>
                    </a:lnTo>
                    <a:lnTo>
                      <a:pt x="1789994" y="1031251"/>
                    </a:lnTo>
                    <a:cubicBezTo>
                      <a:pt x="1662541" y="1042257"/>
                      <a:pt x="1522414" y="1048343"/>
                      <a:pt x="1375323" y="1048343"/>
                    </a:cubicBezTo>
                    <a:cubicBezTo>
                      <a:pt x="1228233" y="1048343"/>
                      <a:pt x="1088105" y="1042257"/>
                      <a:pt x="960652" y="1031251"/>
                    </a:cubicBezTo>
                    <a:lnTo>
                      <a:pt x="824505" y="1016163"/>
                    </a:lnTo>
                    <a:lnTo>
                      <a:pt x="848952" y="1011503"/>
                    </a:lnTo>
                    <a:cubicBezTo>
                      <a:pt x="999208" y="988051"/>
                      <a:pt x="1180344" y="974357"/>
                      <a:pt x="1375323" y="974357"/>
                    </a:cubicBezTo>
                    <a:close/>
                    <a:moveTo>
                      <a:pt x="2750647" y="0"/>
                    </a:moveTo>
                    <a:lnTo>
                      <a:pt x="2439429" y="825927"/>
                    </a:lnTo>
                    <a:lnTo>
                      <a:pt x="2423156" y="869114"/>
                    </a:lnTo>
                    <a:lnTo>
                      <a:pt x="2419000" y="874674"/>
                    </a:lnTo>
                    <a:cubicBezTo>
                      <a:pt x="2362237" y="931309"/>
                      <a:pt x="2197656" y="979926"/>
                      <a:pt x="1970954" y="1011196"/>
                    </a:cubicBezTo>
                    <a:lnTo>
                      <a:pt x="1926142" y="1016162"/>
                    </a:lnTo>
                    <a:lnTo>
                      <a:pt x="1901694" y="1011502"/>
                    </a:lnTo>
                    <a:cubicBezTo>
                      <a:pt x="1751439" y="988050"/>
                      <a:pt x="1570303" y="974356"/>
                      <a:pt x="1375323" y="974356"/>
                    </a:cubicBezTo>
                    <a:cubicBezTo>
                      <a:pt x="1180343" y="974356"/>
                      <a:pt x="999208" y="988050"/>
                      <a:pt x="848952" y="1011502"/>
                    </a:cubicBezTo>
                    <a:lnTo>
                      <a:pt x="824504" y="1016162"/>
                    </a:lnTo>
                    <a:lnTo>
                      <a:pt x="779692" y="1011196"/>
                    </a:lnTo>
                    <a:cubicBezTo>
                      <a:pt x="552990" y="979926"/>
                      <a:pt x="388409" y="931309"/>
                      <a:pt x="331646" y="874674"/>
                    </a:cubicBezTo>
                    <a:lnTo>
                      <a:pt x="327490" y="869114"/>
                    </a:lnTo>
                    <a:lnTo>
                      <a:pt x="311217" y="825927"/>
                    </a:lnTo>
                    <a:lnTo>
                      <a:pt x="0" y="3"/>
                    </a:lnTo>
                    <a:lnTo>
                      <a:pt x="1147" y="1168"/>
                    </a:lnTo>
                    <a:cubicBezTo>
                      <a:pt x="131941" y="100280"/>
                      <a:pt x="697482" y="174836"/>
                      <a:pt x="1375322" y="174836"/>
                    </a:cubicBezTo>
                    <a:cubicBezTo>
                      <a:pt x="2053162" y="174836"/>
                      <a:pt x="2618703" y="100280"/>
                      <a:pt x="2749497" y="1168"/>
                    </a:cubicBezTo>
                    <a:close/>
                  </a:path>
                </a:pathLst>
              </a:custGeom>
              <a:gradFill flip="none" rotWithShape="1">
                <a:gsLst>
                  <a:gs pos="46000">
                    <a:srgbClr val="FEBE0E"/>
                  </a:gs>
                  <a:gs pos="78000">
                    <a:srgbClr val="F7921C"/>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grpSp>
          <p:nvGrpSpPr>
            <p:cNvPr id="35" name="Group 34">
              <a:extLst>
                <a:ext uri="{FF2B5EF4-FFF2-40B4-BE49-F238E27FC236}">
                  <a16:creationId xmlns:a16="http://schemas.microsoft.com/office/drawing/2014/main" id="{F4C1944B-1594-024A-BFFD-3601A23CC5AA}"/>
                </a:ext>
              </a:extLst>
            </p:cNvPr>
            <p:cNvGrpSpPr/>
            <p:nvPr/>
          </p:nvGrpSpPr>
          <p:grpSpPr>
            <a:xfrm>
              <a:off x="6103459" y="1853968"/>
              <a:ext cx="2783150" cy="981954"/>
              <a:chOff x="4234648" y="1065321"/>
              <a:chExt cx="3710867" cy="1309272"/>
            </a:xfrm>
          </p:grpSpPr>
          <p:sp>
            <p:nvSpPr>
              <p:cNvPr id="36" name="Freeform: Shape 107">
                <a:extLst>
                  <a:ext uri="{FF2B5EF4-FFF2-40B4-BE49-F238E27FC236}">
                    <a16:creationId xmlns:a16="http://schemas.microsoft.com/office/drawing/2014/main" id="{F3795549-8F55-A94E-BB5C-DCADCA0D92C6}"/>
                  </a:ext>
                </a:extLst>
              </p:cNvPr>
              <p:cNvSpPr/>
              <p:nvPr/>
            </p:nvSpPr>
            <p:spPr>
              <a:xfrm>
                <a:off x="4234648" y="1065321"/>
                <a:ext cx="3710866" cy="435006"/>
              </a:xfrm>
              <a:custGeom>
                <a:avLst/>
                <a:gdLst>
                  <a:gd name="connsiteX0" fmla="*/ 1855433 w 3710866"/>
                  <a:gd name="connsiteY0" fmla="*/ 0 h 435006"/>
                  <a:gd name="connsiteX1" fmla="*/ 3710866 w 3710866"/>
                  <a:gd name="connsiteY1" fmla="*/ 217503 h 435006"/>
                  <a:gd name="connsiteX2" fmla="*/ 3709552 w 3710866"/>
                  <a:gd name="connsiteY2" fmla="*/ 220554 h 435006"/>
                  <a:gd name="connsiteX3" fmla="*/ 3701287 w 3710866"/>
                  <a:gd name="connsiteY3" fmla="*/ 239741 h 435006"/>
                  <a:gd name="connsiteX4" fmla="*/ 1855433 w 3710866"/>
                  <a:gd name="connsiteY4" fmla="*/ 435006 h 435006"/>
                  <a:gd name="connsiteX5" fmla="*/ 9579 w 3710866"/>
                  <a:gd name="connsiteY5" fmla="*/ 239741 h 435006"/>
                  <a:gd name="connsiteX6" fmla="*/ 1314 w 3710866"/>
                  <a:gd name="connsiteY6" fmla="*/ 220554 h 435006"/>
                  <a:gd name="connsiteX7" fmla="*/ 0 w 3710866"/>
                  <a:gd name="connsiteY7" fmla="*/ 217503 h 435006"/>
                  <a:gd name="connsiteX8" fmla="*/ 1855433 w 3710866"/>
                  <a:gd name="connsiteY8" fmla="*/ 0 h 43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0866" h="435006">
                    <a:moveTo>
                      <a:pt x="1855433" y="0"/>
                    </a:moveTo>
                    <a:cubicBezTo>
                      <a:pt x="2880160" y="0"/>
                      <a:pt x="3710866" y="97379"/>
                      <a:pt x="3710866" y="217503"/>
                    </a:cubicBezTo>
                    <a:lnTo>
                      <a:pt x="3709552" y="220554"/>
                    </a:lnTo>
                    <a:lnTo>
                      <a:pt x="3701287" y="239741"/>
                    </a:lnTo>
                    <a:cubicBezTo>
                      <a:pt x="3606270" y="349419"/>
                      <a:pt x="2816115" y="435006"/>
                      <a:pt x="1855433" y="435006"/>
                    </a:cubicBezTo>
                    <a:cubicBezTo>
                      <a:pt x="894751" y="435006"/>
                      <a:pt x="104596" y="349419"/>
                      <a:pt x="9579" y="239741"/>
                    </a:cubicBezTo>
                    <a:lnTo>
                      <a:pt x="1314" y="220554"/>
                    </a:lnTo>
                    <a:lnTo>
                      <a:pt x="0" y="217503"/>
                    </a:lnTo>
                    <a:cubicBezTo>
                      <a:pt x="0" y="97379"/>
                      <a:pt x="830706" y="0"/>
                      <a:pt x="1855433" y="0"/>
                    </a:cubicBezTo>
                    <a:close/>
                  </a:path>
                </a:pathLst>
              </a:custGeom>
              <a:gradFill flip="none" rotWithShape="1">
                <a:gsLst>
                  <a:gs pos="0">
                    <a:srgbClr val="3C7CBF"/>
                  </a:gs>
                  <a:gs pos="78000">
                    <a:srgbClr val="4A57A6"/>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7" name="Freeform: Shape 108">
                <a:extLst>
                  <a:ext uri="{FF2B5EF4-FFF2-40B4-BE49-F238E27FC236}">
                    <a16:creationId xmlns:a16="http://schemas.microsoft.com/office/drawing/2014/main" id="{010B9D2F-6C46-8D4A-BF3C-94AEA6537CA7}"/>
                  </a:ext>
                </a:extLst>
              </p:cNvPr>
              <p:cNvSpPr/>
              <p:nvPr/>
            </p:nvSpPr>
            <p:spPr>
              <a:xfrm>
                <a:off x="4234649" y="1285875"/>
                <a:ext cx="3710866" cy="1088718"/>
              </a:xfrm>
              <a:custGeom>
                <a:avLst/>
                <a:gdLst>
                  <a:gd name="connsiteX0" fmla="*/ 2176687 w 3710866"/>
                  <a:gd name="connsiteY0" fmla="*/ 1020247 h 1088718"/>
                  <a:gd name="connsiteX1" fmla="*/ 2271081 w 3710866"/>
                  <a:gd name="connsiteY1" fmla="*/ 1024791 h 1088718"/>
                  <a:gd name="connsiteX2" fmla="*/ 2205982 w 3710866"/>
                  <a:gd name="connsiteY2" fmla="*/ 1020820 h 1088718"/>
                  <a:gd name="connsiteX3" fmla="*/ 1534179 w 3710866"/>
                  <a:gd name="connsiteY3" fmla="*/ 1020247 h 1088718"/>
                  <a:gd name="connsiteX4" fmla="*/ 1504883 w 3710866"/>
                  <a:gd name="connsiteY4" fmla="*/ 1020820 h 1088718"/>
                  <a:gd name="connsiteX5" fmla="*/ 1439783 w 3710866"/>
                  <a:gd name="connsiteY5" fmla="*/ 1024791 h 1088718"/>
                  <a:gd name="connsiteX6" fmla="*/ 0 w 3710866"/>
                  <a:gd name="connsiteY6" fmla="*/ 0 h 1088718"/>
                  <a:gd name="connsiteX7" fmla="*/ 1313 w 3710866"/>
                  <a:gd name="connsiteY7" fmla="*/ 0 h 1088718"/>
                  <a:gd name="connsiteX8" fmla="*/ 9578 w 3710866"/>
                  <a:gd name="connsiteY8" fmla="*/ 19187 h 1088718"/>
                  <a:gd name="connsiteX9" fmla="*/ 1855432 w 3710866"/>
                  <a:gd name="connsiteY9" fmla="*/ 214452 h 1088718"/>
                  <a:gd name="connsiteX10" fmla="*/ 3701286 w 3710866"/>
                  <a:gd name="connsiteY10" fmla="*/ 19187 h 1088718"/>
                  <a:gd name="connsiteX11" fmla="*/ 3709551 w 3710866"/>
                  <a:gd name="connsiteY11" fmla="*/ 0 h 1088718"/>
                  <a:gd name="connsiteX12" fmla="*/ 3710866 w 3710866"/>
                  <a:gd name="connsiteY12" fmla="*/ 0 h 1088718"/>
                  <a:gd name="connsiteX13" fmla="*/ 3471470 w 3710866"/>
                  <a:gd name="connsiteY13" fmla="*/ 635323 h 1088718"/>
                  <a:gd name="connsiteX14" fmla="*/ 3410899 w 3710866"/>
                  <a:gd name="connsiteY14" fmla="*/ 796070 h 1088718"/>
                  <a:gd name="connsiteX15" fmla="*/ 3407008 w 3710866"/>
                  <a:gd name="connsiteY15" fmla="*/ 799899 h 1088718"/>
                  <a:gd name="connsiteX16" fmla="*/ 2629821 w 3710866"/>
                  <a:gd name="connsiteY16" fmla="*/ 1039106 h 1088718"/>
                  <a:gd name="connsiteX17" fmla="*/ 2578531 w 3710866"/>
                  <a:gd name="connsiteY17" fmla="*/ 1045357 h 1088718"/>
                  <a:gd name="connsiteX18" fmla="*/ 2524029 w 3710866"/>
                  <a:gd name="connsiteY18" fmla="*/ 1040223 h 1088718"/>
                  <a:gd name="connsiteX19" fmla="*/ 2473862 w 3710866"/>
                  <a:gd name="connsiteY19" fmla="*/ 1037163 h 1088718"/>
                  <a:gd name="connsiteX20" fmla="*/ 2569432 w 3710866"/>
                  <a:gd name="connsiteY20" fmla="*/ 1045206 h 1088718"/>
                  <a:gd name="connsiteX21" fmla="*/ 2487807 w 3710866"/>
                  <a:gd name="connsiteY21" fmla="*/ 1056415 h 1088718"/>
                  <a:gd name="connsiteX22" fmla="*/ 1855433 w 3710866"/>
                  <a:gd name="connsiteY22" fmla="*/ 1088718 h 1088718"/>
                  <a:gd name="connsiteX23" fmla="*/ 1223060 w 3710866"/>
                  <a:gd name="connsiteY23" fmla="*/ 1056415 h 1088718"/>
                  <a:gd name="connsiteX24" fmla="*/ 1141434 w 3710866"/>
                  <a:gd name="connsiteY24" fmla="*/ 1045206 h 1088718"/>
                  <a:gd name="connsiteX25" fmla="*/ 1237006 w 3710866"/>
                  <a:gd name="connsiteY25" fmla="*/ 1037162 h 1088718"/>
                  <a:gd name="connsiteX26" fmla="*/ 1186835 w 3710866"/>
                  <a:gd name="connsiteY26" fmla="*/ 1040223 h 1088718"/>
                  <a:gd name="connsiteX27" fmla="*/ 1132335 w 3710866"/>
                  <a:gd name="connsiteY27" fmla="*/ 1045357 h 1088718"/>
                  <a:gd name="connsiteX28" fmla="*/ 1081045 w 3710866"/>
                  <a:gd name="connsiteY28" fmla="*/ 1039106 h 1088718"/>
                  <a:gd name="connsiteX29" fmla="*/ 303858 w 3710866"/>
                  <a:gd name="connsiteY29" fmla="*/ 799899 h 1088718"/>
                  <a:gd name="connsiteX30" fmla="*/ 299967 w 3710866"/>
                  <a:gd name="connsiteY30" fmla="*/ 796070 h 1088718"/>
                  <a:gd name="connsiteX31" fmla="*/ 239396 w 3710866"/>
                  <a:gd name="connsiteY31" fmla="*/ 635323 h 1088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710866" h="1088718">
                    <a:moveTo>
                      <a:pt x="2176687" y="1020247"/>
                    </a:moveTo>
                    <a:lnTo>
                      <a:pt x="2271081" y="1024791"/>
                    </a:lnTo>
                    <a:lnTo>
                      <a:pt x="2205982" y="1020820"/>
                    </a:lnTo>
                    <a:close/>
                    <a:moveTo>
                      <a:pt x="1534179" y="1020247"/>
                    </a:moveTo>
                    <a:lnTo>
                      <a:pt x="1504883" y="1020820"/>
                    </a:lnTo>
                    <a:lnTo>
                      <a:pt x="1439783" y="1024791"/>
                    </a:lnTo>
                    <a:close/>
                    <a:moveTo>
                      <a:pt x="0" y="0"/>
                    </a:moveTo>
                    <a:lnTo>
                      <a:pt x="1313" y="0"/>
                    </a:lnTo>
                    <a:lnTo>
                      <a:pt x="9578" y="19187"/>
                    </a:lnTo>
                    <a:cubicBezTo>
                      <a:pt x="104595" y="128865"/>
                      <a:pt x="894750" y="214452"/>
                      <a:pt x="1855432" y="214452"/>
                    </a:cubicBezTo>
                    <a:cubicBezTo>
                      <a:pt x="2816114" y="214452"/>
                      <a:pt x="3606269" y="128865"/>
                      <a:pt x="3701286" y="19187"/>
                    </a:cubicBezTo>
                    <a:lnTo>
                      <a:pt x="3709551" y="0"/>
                    </a:lnTo>
                    <a:lnTo>
                      <a:pt x="3710866" y="0"/>
                    </a:lnTo>
                    <a:lnTo>
                      <a:pt x="3471470" y="635323"/>
                    </a:lnTo>
                    <a:lnTo>
                      <a:pt x="3410899" y="796070"/>
                    </a:lnTo>
                    <a:lnTo>
                      <a:pt x="3407008" y="799899"/>
                    </a:lnTo>
                    <a:cubicBezTo>
                      <a:pt x="3280427" y="902869"/>
                      <a:pt x="2998136" y="988482"/>
                      <a:pt x="2629821" y="1039106"/>
                    </a:cubicBezTo>
                    <a:lnTo>
                      <a:pt x="2578531" y="1045357"/>
                    </a:lnTo>
                    <a:lnTo>
                      <a:pt x="2524029" y="1040223"/>
                    </a:lnTo>
                    <a:lnTo>
                      <a:pt x="2473862" y="1037163"/>
                    </a:lnTo>
                    <a:lnTo>
                      <a:pt x="2569432" y="1045206"/>
                    </a:lnTo>
                    <a:lnTo>
                      <a:pt x="2487807" y="1056415"/>
                    </a:lnTo>
                    <a:cubicBezTo>
                      <a:pt x="2293440" y="1077216"/>
                      <a:pt x="2079746" y="1088718"/>
                      <a:pt x="1855433" y="1088718"/>
                    </a:cubicBezTo>
                    <a:cubicBezTo>
                      <a:pt x="1631121" y="1088718"/>
                      <a:pt x="1417426" y="1077216"/>
                      <a:pt x="1223060" y="1056415"/>
                    </a:cubicBezTo>
                    <a:lnTo>
                      <a:pt x="1141434" y="1045206"/>
                    </a:lnTo>
                    <a:lnTo>
                      <a:pt x="1237006" y="1037162"/>
                    </a:lnTo>
                    <a:lnTo>
                      <a:pt x="1186835" y="1040223"/>
                    </a:lnTo>
                    <a:lnTo>
                      <a:pt x="1132335" y="1045357"/>
                    </a:lnTo>
                    <a:lnTo>
                      <a:pt x="1081045" y="1039106"/>
                    </a:lnTo>
                    <a:cubicBezTo>
                      <a:pt x="712730" y="988482"/>
                      <a:pt x="430439" y="902869"/>
                      <a:pt x="303858" y="799899"/>
                    </a:cubicBezTo>
                    <a:lnTo>
                      <a:pt x="299967" y="796070"/>
                    </a:lnTo>
                    <a:lnTo>
                      <a:pt x="239396" y="635323"/>
                    </a:lnTo>
                    <a:close/>
                  </a:path>
                </a:pathLst>
              </a:custGeom>
              <a:gradFill flip="none" rotWithShape="1">
                <a:gsLst>
                  <a:gs pos="46000">
                    <a:srgbClr val="3C7CBF"/>
                  </a:gs>
                  <a:gs pos="78000">
                    <a:srgbClr val="4A57A6"/>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39" name="TextBox 38">
              <a:extLst>
                <a:ext uri="{FF2B5EF4-FFF2-40B4-BE49-F238E27FC236}">
                  <a16:creationId xmlns:a16="http://schemas.microsoft.com/office/drawing/2014/main" id="{93A508B9-4BE6-FE48-9B8B-2A719795686D}"/>
                </a:ext>
              </a:extLst>
            </p:cNvPr>
            <p:cNvSpPr txBox="1"/>
            <p:nvPr/>
          </p:nvSpPr>
          <p:spPr>
            <a:xfrm>
              <a:off x="9861170" y="4062501"/>
              <a:ext cx="2942363" cy="430887"/>
            </a:xfrm>
            <a:prstGeom prst="rect">
              <a:avLst/>
            </a:prstGeom>
            <a:noFill/>
            <a:ln>
              <a:noFill/>
            </a:ln>
          </p:spPr>
          <p:txBody>
            <a:bodyPr wrap="square" lIns="0" rIns="0" rtlCol="0" anchor="b">
              <a:spAutoFit/>
            </a:bodyPr>
            <a:lstStyle/>
            <a:p>
              <a:r>
                <a:rPr lang="en-US" sz="2200" b="1" cap="all" dirty="0">
                  <a:solidFill>
                    <a:srgbClr val="00BBFF"/>
                  </a:solidFill>
                  <a:latin typeface="Calibri" panose="020F0502020204030204" pitchFamily="34" charset="0"/>
                  <a:cs typeface="Calibri" panose="020F0502020204030204" pitchFamily="34" charset="0"/>
                </a:rPr>
                <a:t>intent</a:t>
              </a:r>
            </a:p>
          </p:txBody>
        </p:sp>
        <p:sp>
          <p:nvSpPr>
            <p:cNvPr id="42" name="TextBox 41">
              <a:extLst>
                <a:ext uri="{FF2B5EF4-FFF2-40B4-BE49-F238E27FC236}">
                  <a16:creationId xmlns:a16="http://schemas.microsoft.com/office/drawing/2014/main" id="{BD85CF74-CF9D-BD44-BD00-A8413E8452F6}"/>
                </a:ext>
              </a:extLst>
            </p:cNvPr>
            <p:cNvSpPr txBox="1"/>
            <p:nvPr/>
          </p:nvSpPr>
          <p:spPr>
            <a:xfrm>
              <a:off x="9821692" y="3106115"/>
              <a:ext cx="2202817" cy="430886"/>
            </a:xfrm>
            <a:prstGeom prst="rect">
              <a:avLst/>
            </a:prstGeom>
            <a:noFill/>
          </p:spPr>
          <p:txBody>
            <a:bodyPr wrap="square" lIns="0" rIns="0" rtlCol="0" anchor="b">
              <a:spAutoFit/>
            </a:bodyPr>
            <a:lstStyle/>
            <a:p>
              <a:r>
                <a:rPr lang="en-US" sz="2200" b="1" cap="all" dirty="0">
                  <a:solidFill>
                    <a:srgbClr val="F7921C"/>
                  </a:solidFill>
                  <a:latin typeface="Calibri" panose="020F0502020204030204" pitchFamily="34" charset="0"/>
                  <a:cs typeface="Calibri" panose="020F0502020204030204" pitchFamily="34" charset="0"/>
                </a:rPr>
                <a:t>consideration</a:t>
              </a:r>
            </a:p>
          </p:txBody>
        </p:sp>
        <p:sp>
          <p:nvSpPr>
            <p:cNvPr id="45" name="TextBox 44">
              <a:extLst>
                <a:ext uri="{FF2B5EF4-FFF2-40B4-BE49-F238E27FC236}">
                  <a16:creationId xmlns:a16="http://schemas.microsoft.com/office/drawing/2014/main" id="{1E00436A-E779-BC44-AED2-B0D8AA151879}"/>
                </a:ext>
              </a:extLst>
            </p:cNvPr>
            <p:cNvSpPr txBox="1"/>
            <p:nvPr/>
          </p:nvSpPr>
          <p:spPr>
            <a:xfrm>
              <a:off x="9839048" y="2210823"/>
              <a:ext cx="2714404" cy="430887"/>
            </a:xfrm>
            <a:prstGeom prst="rect">
              <a:avLst/>
            </a:prstGeom>
            <a:noFill/>
          </p:spPr>
          <p:txBody>
            <a:bodyPr wrap="square" lIns="0" rIns="0" rtlCol="0" anchor="b">
              <a:spAutoFit/>
            </a:bodyPr>
            <a:lstStyle/>
            <a:p>
              <a:r>
                <a:rPr lang="en-US" sz="2200" b="1" cap="all" dirty="0">
                  <a:solidFill>
                    <a:srgbClr val="3C7CBF"/>
                  </a:solidFill>
                  <a:latin typeface="Calibri" panose="020F0502020204030204" pitchFamily="34" charset="0"/>
                  <a:cs typeface="Calibri" panose="020F0502020204030204" pitchFamily="34" charset="0"/>
                </a:rPr>
                <a:t>interest</a:t>
              </a:r>
            </a:p>
          </p:txBody>
        </p:sp>
        <p:grpSp>
          <p:nvGrpSpPr>
            <p:cNvPr id="51" name="Group 50">
              <a:extLst>
                <a:ext uri="{FF2B5EF4-FFF2-40B4-BE49-F238E27FC236}">
                  <a16:creationId xmlns:a16="http://schemas.microsoft.com/office/drawing/2014/main" id="{E272DCD5-23EF-954E-9D7E-9CCFD661C3D6}"/>
                </a:ext>
              </a:extLst>
            </p:cNvPr>
            <p:cNvGrpSpPr/>
            <p:nvPr/>
          </p:nvGrpSpPr>
          <p:grpSpPr>
            <a:xfrm rot="10800000">
              <a:off x="8886610" y="2404250"/>
              <a:ext cx="790808" cy="88298"/>
              <a:chOff x="3363295" y="2057938"/>
              <a:chExt cx="1054410" cy="117731"/>
            </a:xfrm>
          </p:grpSpPr>
          <p:sp>
            <p:nvSpPr>
              <p:cNvPr id="52" name="Oval 51">
                <a:extLst>
                  <a:ext uri="{FF2B5EF4-FFF2-40B4-BE49-F238E27FC236}">
                    <a16:creationId xmlns:a16="http://schemas.microsoft.com/office/drawing/2014/main" id="{B8547284-3E86-5542-AF69-09CC23F9ABB2}"/>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53" name="Straight Arrow Connector 52">
                <a:extLst>
                  <a:ext uri="{FF2B5EF4-FFF2-40B4-BE49-F238E27FC236}">
                    <a16:creationId xmlns:a16="http://schemas.microsoft.com/office/drawing/2014/main" id="{90045002-A98A-B24A-8736-F8A6FD67E6D9}"/>
                  </a:ext>
                </a:extLst>
              </p:cNvPr>
              <p:cNvCxnSpPr>
                <a:cxnSpLocks/>
                <a:stCxn id="52" idx="6"/>
              </p:cNvCxnSpPr>
              <p:nvPr/>
            </p:nvCxnSpPr>
            <p:spPr>
              <a:xfrm rot="10800000" flipH="1">
                <a:off x="3481026" y="2116803"/>
                <a:ext cx="936679"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5" name="Group 54">
              <a:extLst>
                <a:ext uri="{FF2B5EF4-FFF2-40B4-BE49-F238E27FC236}">
                  <a16:creationId xmlns:a16="http://schemas.microsoft.com/office/drawing/2014/main" id="{A3929F52-9B5F-0744-AC33-90DAD1A6668B}"/>
                </a:ext>
              </a:extLst>
            </p:cNvPr>
            <p:cNvGrpSpPr/>
            <p:nvPr/>
          </p:nvGrpSpPr>
          <p:grpSpPr>
            <a:xfrm rot="10800000">
              <a:off x="8621961" y="3290924"/>
              <a:ext cx="1059130" cy="88298"/>
              <a:chOff x="3363295" y="2057938"/>
              <a:chExt cx="1412178" cy="117731"/>
            </a:xfrm>
          </p:grpSpPr>
          <p:sp>
            <p:nvSpPr>
              <p:cNvPr id="56" name="Oval 55">
                <a:extLst>
                  <a:ext uri="{FF2B5EF4-FFF2-40B4-BE49-F238E27FC236}">
                    <a16:creationId xmlns:a16="http://schemas.microsoft.com/office/drawing/2014/main" id="{9C4EF171-B8FE-FF4D-ADE5-41A75C0BA2B7}"/>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57" name="Straight Arrow Connector 56">
                <a:extLst>
                  <a:ext uri="{FF2B5EF4-FFF2-40B4-BE49-F238E27FC236}">
                    <a16:creationId xmlns:a16="http://schemas.microsoft.com/office/drawing/2014/main" id="{5D7B08F0-EE64-6741-B96E-DA863C1F21A6}"/>
                  </a:ext>
                </a:extLst>
              </p:cNvPr>
              <p:cNvCxnSpPr>
                <a:cxnSpLocks/>
                <a:stCxn id="56" idx="6"/>
              </p:cNvCxnSpPr>
              <p:nvPr/>
            </p:nvCxnSpPr>
            <p:spPr>
              <a:xfrm rot="10800000" flipH="1">
                <a:off x="3481026" y="2116804"/>
                <a:ext cx="1294447"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a16="http://schemas.microsoft.com/office/drawing/2014/main" id="{D88F125A-D79C-6844-921B-DE3D2B6B4B4A}"/>
                </a:ext>
              </a:extLst>
            </p:cNvPr>
            <p:cNvGrpSpPr/>
            <p:nvPr/>
          </p:nvGrpSpPr>
          <p:grpSpPr>
            <a:xfrm rot="10800000">
              <a:off x="8037357" y="5239559"/>
              <a:ext cx="1644825" cy="88298"/>
              <a:chOff x="3363295" y="2057938"/>
              <a:chExt cx="2193099" cy="117731"/>
            </a:xfrm>
          </p:grpSpPr>
          <p:sp>
            <p:nvSpPr>
              <p:cNvPr id="60" name="Oval 59">
                <a:extLst>
                  <a:ext uri="{FF2B5EF4-FFF2-40B4-BE49-F238E27FC236}">
                    <a16:creationId xmlns:a16="http://schemas.microsoft.com/office/drawing/2014/main" id="{AD33A88D-C637-1E45-BAEC-692D505821C7}"/>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61" name="Straight Arrow Connector 60">
                <a:extLst>
                  <a:ext uri="{FF2B5EF4-FFF2-40B4-BE49-F238E27FC236}">
                    <a16:creationId xmlns:a16="http://schemas.microsoft.com/office/drawing/2014/main" id="{B3B810E3-2C8F-AA47-BDB4-4158AB197E09}"/>
                  </a:ext>
                </a:extLst>
              </p:cNvPr>
              <p:cNvCxnSpPr>
                <a:cxnSpLocks/>
                <a:stCxn id="60" idx="6"/>
              </p:cNvCxnSpPr>
              <p:nvPr/>
            </p:nvCxnSpPr>
            <p:spPr>
              <a:xfrm rot="10800000" flipH="1">
                <a:off x="3481026" y="2116804"/>
                <a:ext cx="2075368"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2" name="Group 61">
              <a:extLst>
                <a:ext uri="{FF2B5EF4-FFF2-40B4-BE49-F238E27FC236}">
                  <a16:creationId xmlns:a16="http://schemas.microsoft.com/office/drawing/2014/main" id="{ED862D97-D871-FC42-8636-52FB528DB601}"/>
                </a:ext>
              </a:extLst>
            </p:cNvPr>
            <p:cNvGrpSpPr/>
            <p:nvPr/>
          </p:nvGrpSpPr>
          <p:grpSpPr>
            <a:xfrm rot="10800000">
              <a:off x="8280910" y="4257243"/>
              <a:ext cx="1415647" cy="88298"/>
              <a:chOff x="3363295" y="2057938"/>
              <a:chExt cx="1887529" cy="117731"/>
            </a:xfrm>
          </p:grpSpPr>
          <p:sp>
            <p:nvSpPr>
              <p:cNvPr id="63" name="Oval 62">
                <a:extLst>
                  <a:ext uri="{FF2B5EF4-FFF2-40B4-BE49-F238E27FC236}">
                    <a16:creationId xmlns:a16="http://schemas.microsoft.com/office/drawing/2014/main" id="{CDA81C38-207D-A24B-98F2-525B98F5DB85}"/>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64" name="Straight Arrow Connector 63">
                <a:extLst>
                  <a:ext uri="{FF2B5EF4-FFF2-40B4-BE49-F238E27FC236}">
                    <a16:creationId xmlns:a16="http://schemas.microsoft.com/office/drawing/2014/main" id="{BB235131-E51B-0640-95B0-BB5102EDCFB8}"/>
                  </a:ext>
                </a:extLst>
              </p:cNvPr>
              <p:cNvCxnSpPr>
                <a:cxnSpLocks/>
                <a:stCxn id="63" idx="6"/>
              </p:cNvCxnSpPr>
              <p:nvPr/>
            </p:nvCxnSpPr>
            <p:spPr>
              <a:xfrm rot="10800000" flipH="1">
                <a:off x="3481026" y="2116804"/>
                <a:ext cx="1769798"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7E16472B-B2FD-C747-AC99-3C6DEFBB92AC}"/>
                </a:ext>
              </a:extLst>
            </p:cNvPr>
            <p:cNvGrpSpPr/>
            <p:nvPr/>
          </p:nvGrpSpPr>
          <p:grpSpPr>
            <a:xfrm>
              <a:off x="5540043" y="637718"/>
              <a:ext cx="3801378" cy="1233778"/>
              <a:chOff x="4234648" y="1065321"/>
              <a:chExt cx="3710867" cy="1309272"/>
            </a:xfrm>
          </p:grpSpPr>
          <p:sp>
            <p:nvSpPr>
              <p:cNvPr id="67" name="Freeform: Shape 107">
                <a:extLst>
                  <a:ext uri="{FF2B5EF4-FFF2-40B4-BE49-F238E27FC236}">
                    <a16:creationId xmlns:a16="http://schemas.microsoft.com/office/drawing/2014/main" id="{1CF0041B-4DCB-804F-A43D-C4B59F33FBA2}"/>
                  </a:ext>
                </a:extLst>
              </p:cNvPr>
              <p:cNvSpPr/>
              <p:nvPr/>
            </p:nvSpPr>
            <p:spPr>
              <a:xfrm>
                <a:off x="4234648" y="1065321"/>
                <a:ext cx="3710866" cy="435006"/>
              </a:xfrm>
              <a:custGeom>
                <a:avLst/>
                <a:gdLst>
                  <a:gd name="connsiteX0" fmla="*/ 1855433 w 3710866"/>
                  <a:gd name="connsiteY0" fmla="*/ 0 h 435006"/>
                  <a:gd name="connsiteX1" fmla="*/ 3710866 w 3710866"/>
                  <a:gd name="connsiteY1" fmla="*/ 217503 h 435006"/>
                  <a:gd name="connsiteX2" fmla="*/ 3709552 w 3710866"/>
                  <a:gd name="connsiteY2" fmla="*/ 220554 h 435006"/>
                  <a:gd name="connsiteX3" fmla="*/ 3701287 w 3710866"/>
                  <a:gd name="connsiteY3" fmla="*/ 239741 h 435006"/>
                  <a:gd name="connsiteX4" fmla="*/ 1855433 w 3710866"/>
                  <a:gd name="connsiteY4" fmla="*/ 435006 h 435006"/>
                  <a:gd name="connsiteX5" fmla="*/ 9579 w 3710866"/>
                  <a:gd name="connsiteY5" fmla="*/ 239741 h 435006"/>
                  <a:gd name="connsiteX6" fmla="*/ 1314 w 3710866"/>
                  <a:gd name="connsiteY6" fmla="*/ 220554 h 435006"/>
                  <a:gd name="connsiteX7" fmla="*/ 0 w 3710866"/>
                  <a:gd name="connsiteY7" fmla="*/ 217503 h 435006"/>
                  <a:gd name="connsiteX8" fmla="*/ 1855433 w 3710866"/>
                  <a:gd name="connsiteY8" fmla="*/ 0 h 43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0866" h="435006">
                    <a:moveTo>
                      <a:pt x="1855433" y="0"/>
                    </a:moveTo>
                    <a:cubicBezTo>
                      <a:pt x="2880160" y="0"/>
                      <a:pt x="3710866" y="97379"/>
                      <a:pt x="3710866" y="217503"/>
                    </a:cubicBezTo>
                    <a:lnTo>
                      <a:pt x="3709552" y="220554"/>
                    </a:lnTo>
                    <a:lnTo>
                      <a:pt x="3701287" y="239741"/>
                    </a:lnTo>
                    <a:cubicBezTo>
                      <a:pt x="3606270" y="349419"/>
                      <a:pt x="2816115" y="435006"/>
                      <a:pt x="1855433" y="435006"/>
                    </a:cubicBezTo>
                    <a:cubicBezTo>
                      <a:pt x="894751" y="435006"/>
                      <a:pt x="104596" y="349419"/>
                      <a:pt x="9579" y="239741"/>
                    </a:cubicBezTo>
                    <a:lnTo>
                      <a:pt x="1314" y="220554"/>
                    </a:lnTo>
                    <a:lnTo>
                      <a:pt x="0" y="217503"/>
                    </a:lnTo>
                    <a:cubicBezTo>
                      <a:pt x="0" y="97379"/>
                      <a:pt x="830706" y="0"/>
                      <a:pt x="1855433" y="0"/>
                    </a:cubicBezTo>
                    <a:close/>
                  </a:path>
                </a:pathLst>
              </a:custGeom>
              <a:gradFill flip="none" rotWithShape="1">
                <a:gsLst>
                  <a:gs pos="0">
                    <a:srgbClr val="DA2128"/>
                  </a:gs>
                  <a:gs pos="78000">
                    <a:srgbClr val="932D2A"/>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8" name="Freeform: Shape 108">
                <a:extLst>
                  <a:ext uri="{FF2B5EF4-FFF2-40B4-BE49-F238E27FC236}">
                    <a16:creationId xmlns:a16="http://schemas.microsoft.com/office/drawing/2014/main" id="{AAC1E9AD-0E18-D640-B40A-F24A181B96A9}"/>
                  </a:ext>
                </a:extLst>
              </p:cNvPr>
              <p:cNvSpPr/>
              <p:nvPr/>
            </p:nvSpPr>
            <p:spPr>
              <a:xfrm>
                <a:off x="4234649" y="1285875"/>
                <a:ext cx="3710866" cy="1088718"/>
              </a:xfrm>
              <a:custGeom>
                <a:avLst/>
                <a:gdLst>
                  <a:gd name="connsiteX0" fmla="*/ 2176687 w 3710866"/>
                  <a:gd name="connsiteY0" fmla="*/ 1020247 h 1088718"/>
                  <a:gd name="connsiteX1" fmla="*/ 2271081 w 3710866"/>
                  <a:gd name="connsiteY1" fmla="*/ 1024791 h 1088718"/>
                  <a:gd name="connsiteX2" fmla="*/ 2205982 w 3710866"/>
                  <a:gd name="connsiteY2" fmla="*/ 1020820 h 1088718"/>
                  <a:gd name="connsiteX3" fmla="*/ 1534179 w 3710866"/>
                  <a:gd name="connsiteY3" fmla="*/ 1020247 h 1088718"/>
                  <a:gd name="connsiteX4" fmla="*/ 1504883 w 3710866"/>
                  <a:gd name="connsiteY4" fmla="*/ 1020820 h 1088718"/>
                  <a:gd name="connsiteX5" fmla="*/ 1439783 w 3710866"/>
                  <a:gd name="connsiteY5" fmla="*/ 1024791 h 1088718"/>
                  <a:gd name="connsiteX6" fmla="*/ 0 w 3710866"/>
                  <a:gd name="connsiteY6" fmla="*/ 0 h 1088718"/>
                  <a:gd name="connsiteX7" fmla="*/ 1313 w 3710866"/>
                  <a:gd name="connsiteY7" fmla="*/ 0 h 1088718"/>
                  <a:gd name="connsiteX8" fmla="*/ 9578 w 3710866"/>
                  <a:gd name="connsiteY8" fmla="*/ 19187 h 1088718"/>
                  <a:gd name="connsiteX9" fmla="*/ 1855432 w 3710866"/>
                  <a:gd name="connsiteY9" fmla="*/ 214452 h 1088718"/>
                  <a:gd name="connsiteX10" fmla="*/ 3701286 w 3710866"/>
                  <a:gd name="connsiteY10" fmla="*/ 19187 h 1088718"/>
                  <a:gd name="connsiteX11" fmla="*/ 3709551 w 3710866"/>
                  <a:gd name="connsiteY11" fmla="*/ 0 h 1088718"/>
                  <a:gd name="connsiteX12" fmla="*/ 3710866 w 3710866"/>
                  <a:gd name="connsiteY12" fmla="*/ 0 h 1088718"/>
                  <a:gd name="connsiteX13" fmla="*/ 3471470 w 3710866"/>
                  <a:gd name="connsiteY13" fmla="*/ 635323 h 1088718"/>
                  <a:gd name="connsiteX14" fmla="*/ 3410899 w 3710866"/>
                  <a:gd name="connsiteY14" fmla="*/ 796070 h 1088718"/>
                  <a:gd name="connsiteX15" fmla="*/ 3407008 w 3710866"/>
                  <a:gd name="connsiteY15" fmla="*/ 799899 h 1088718"/>
                  <a:gd name="connsiteX16" fmla="*/ 2629821 w 3710866"/>
                  <a:gd name="connsiteY16" fmla="*/ 1039106 h 1088718"/>
                  <a:gd name="connsiteX17" fmla="*/ 2578531 w 3710866"/>
                  <a:gd name="connsiteY17" fmla="*/ 1045357 h 1088718"/>
                  <a:gd name="connsiteX18" fmla="*/ 2524029 w 3710866"/>
                  <a:gd name="connsiteY18" fmla="*/ 1040223 h 1088718"/>
                  <a:gd name="connsiteX19" fmla="*/ 2473862 w 3710866"/>
                  <a:gd name="connsiteY19" fmla="*/ 1037163 h 1088718"/>
                  <a:gd name="connsiteX20" fmla="*/ 2569432 w 3710866"/>
                  <a:gd name="connsiteY20" fmla="*/ 1045206 h 1088718"/>
                  <a:gd name="connsiteX21" fmla="*/ 2487807 w 3710866"/>
                  <a:gd name="connsiteY21" fmla="*/ 1056415 h 1088718"/>
                  <a:gd name="connsiteX22" fmla="*/ 1855433 w 3710866"/>
                  <a:gd name="connsiteY22" fmla="*/ 1088718 h 1088718"/>
                  <a:gd name="connsiteX23" fmla="*/ 1223060 w 3710866"/>
                  <a:gd name="connsiteY23" fmla="*/ 1056415 h 1088718"/>
                  <a:gd name="connsiteX24" fmla="*/ 1141434 w 3710866"/>
                  <a:gd name="connsiteY24" fmla="*/ 1045206 h 1088718"/>
                  <a:gd name="connsiteX25" fmla="*/ 1237006 w 3710866"/>
                  <a:gd name="connsiteY25" fmla="*/ 1037162 h 1088718"/>
                  <a:gd name="connsiteX26" fmla="*/ 1186835 w 3710866"/>
                  <a:gd name="connsiteY26" fmla="*/ 1040223 h 1088718"/>
                  <a:gd name="connsiteX27" fmla="*/ 1132335 w 3710866"/>
                  <a:gd name="connsiteY27" fmla="*/ 1045357 h 1088718"/>
                  <a:gd name="connsiteX28" fmla="*/ 1081045 w 3710866"/>
                  <a:gd name="connsiteY28" fmla="*/ 1039106 h 1088718"/>
                  <a:gd name="connsiteX29" fmla="*/ 303858 w 3710866"/>
                  <a:gd name="connsiteY29" fmla="*/ 799899 h 1088718"/>
                  <a:gd name="connsiteX30" fmla="*/ 299967 w 3710866"/>
                  <a:gd name="connsiteY30" fmla="*/ 796070 h 1088718"/>
                  <a:gd name="connsiteX31" fmla="*/ 239396 w 3710866"/>
                  <a:gd name="connsiteY31" fmla="*/ 635323 h 1088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710866" h="1088718">
                    <a:moveTo>
                      <a:pt x="2176687" y="1020247"/>
                    </a:moveTo>
                    <a:lnTo>
                      <a:pt x="2271081" y="1024791"/>
                    </a:lnTo>
                    <a:lnTo>
                      <a:pt x="2205982" y="1020820"/>
                    </a:lnTo>
                    <a:close/>
                    <a:moveTo>
                      <a:pt x="1534179" y="1020247"/>
                    </a:moveTo>
                    <a:lnTo>
                      <a:pt x="1504883" y="1020820"/>
                    </a:lnTo>
                    <a:lnTo>
                      <a:pt x="1439783" y="1024791"/>
                    </a:lnTo>
                    <a:close/>
                    <a:moveTo>
                      <a:pt x="0" y="0"/>
                    </a:moveTo>
                    <a:lnTo>
                      <a:pt x="1313" y="0"/>
                    </a:lnTo>
                    <a:lnTo>
                      <a:pt x="9578" y="19187"/>
                    </a:lnTo>
                    <a:cubicBezTo>
                      <a:pt x="104595" y="128865"/>
                      <a:pt x="894750" y="214452"/>
                      <a:pt x="1855432" y="214452"/>
                    </a:cubicBezTo>
                    <a:cubicBezTo>
                      <a:pt x="2816114" y="214452"/>
                      <a:pt x="3606269" y="128865"/>
                      <a:pt x="3701286" y="19187"/>
                    </a:cubicBezTo>
                    <a:lnTo>
                      <a:pt x="3709551" y="0"/>
                    </a:lnTo>
                    <a:lnTo>
                      <a:pt x="3710866" y="0"/>
                    </a:lnTo>
                    <a:lnTo>
                      <a:pt x="3471470" y="635323"/>
                    </a:lnTo>
                    <a:lnTo>
                      <a:pt x="3410899" y="796070"/>
                    </a:lnTo>
                    <a:lnTo>
                      <a:pt x="3407008" y="799899"/>
                    </a:lnTo>
                    <a:cubicBezTo>
                      <a:pt x="3280427" y="902869"/>
                      <a:pt x="2998136" y="988482"/>
                      <a:pt x="2629821" y="1039106"/>
                    </a:cubicBezTo>
                    <a:lnTo>
                      <a:pt x="2578531" y="1045357"/>
                    </a:lnTo>
                    <a:lnTo>
                      <a:pt x="2524029" y="1040223"/>
                    </a:lnTo>
                    <a:lnTo>
                      <a:pt x="2473862" y="1037163"/>
                    </a:lnTo>
                    <a:lnTo>
                      <a:pt x="2569432" y="1045206"/>
                    </a:lnTo>
                    <a:lnTo>
                      <a:pt x="2487807" y="1056415"/>
                    </a:lnTo>
                    <a:cubicBezTo>
                      <a:pt x="2293440" y="1077216"/>
                      <a:pt x="2079746" y="1088718"/>
                      <a:pt x="1855433" y="1088718"/>
                    </a:cubicBezTo>
                    <a:cubicBezTo>
                      <a:pt x="1631121" y="1088718"/>
                      <a:pt x="1417426" y="1077216"/>
                      <a:pt x="1223060" y="1056415"/>
                    </a:cubicBezTo>
                    <a:lnTo>
                      <a:pt x="1141434" y="1045206"/>
                    </a:lnTo>
                    <a:lnTo>
                      <a:pt x="1237006" y="1037162"/>
                    </a:lnTo>
                    <a:lnTo>
                      <a:pt x="1186835" y="1040223"/>
                    </a:lnTo>
                    <a:lnTo>
                      <a:pt x="1132335" y="1045357"/>
                    </a:lnTo>
                    <a:lnTo>
                      <a:pt x="1081045" y="1039106"/>
                    </a:lnTo>
                    <a:cubicBezTo>
                      <a:pt x="712730" y="988482"/>
                      <a:pt x="430439" y="902869"/>
                      <a:pt x="303858" y="799899"/>
                    </a:cubicBezTo>
                    <a:lnTo>
                      <a:pt x="299967" y="796070"/>
                    </a:lnTo>
                    <a:lnTo>
                      <a:pt x="239396" y="635323"/>
                    </a:lnTo>
                    <a:close/>
                  </a:path>
                </a:pathLst>
              </a:custGeom>
              <a:gradFill>
                <a:gsLst>
                  <a:gs pos="45000">
                    <a:srgbClr val="DA2128"/>
                  </a:gs>
                  <a:gs pos="77000">
                    <a:srgbClr val="B8302D"/>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70" name="TextBox 69">
              <a:extLst>
                <a:ext uri="{FF2B5EF4-FFF2-40B4-BE49-F238E27FC236}">
                  <a16:creationId xmlns:a16="http://schemas.microsoft.com/office/drawing/2014/main" id="{75285F18-536B-1941-B50B-B071F1E05613}"/>
                </a:ext>
              </a:extLst>
            </p:cNvPr>
            <p:cNvSpPr txBox="1"/>
            <p:nvPr/>
          </p:nvSpPr>
          <p:spPr>
            <a:xfrm>
              <a:off x="9884073" y="1031469"/>
              <a:ext cx="2202817" cy="430887"/>
            </a:xfrm>
            <a:prstGeom prst="rect">
              <a:avLst/>
            </a:prstGeom>
            <a:noFill/>
          </p:spPr>
          <p:txBody>
            <a:bodyPr wrap="square" lIns="0" rIns="0" rtlCol="0" anchor="b">
              <a:spAutoFit/>
            </a:bodyPr>
            <a:lstStyle/>
            <a:p>
              <a:r>
                <a:rPr lang="en-US" sz="2200" b="1" cap="all" dirty="0">
                  <a:solidFill>
                    <a:srgbClr val="DA2128"/>
                  </a:solidFill>
                  <a:latin typeface="Calibri" panose="020F0502020204030204" pitchFamily="34" charset="0"/>
                  <a:cs typeface="Calibri" panose="020F0502020204030204" pitchFamily="34" charset="0"/>
                </a:rPr>
                <a:t>Awareness</a:t>
              </a:r>
            </a:p>
          </p:txBody>
        </p:sp>
        <p:grpSp>
          <p:nvGrpSpPr>
            <p:cNvPr id="72" name="Group 71">
              <a:extLst>
                <a:ext uri="{FF2B5EF4-FFF2-40B4-BE49-F238E27FC236}">
                  <a16:creationId xmlns:a16="http://schemas.microsoft.com/office/drawing/2014/main" id="{088A1BCF-D36B-9C44-AEE0-2DA9748B86DC}"/>
                </a:ext>
              </a:extLst>
            </p:cNvPr>
            <p:cNvGrpSpPr/>
            <p:nvPr/>
          </p:nvGrpSpPr>
          <p:grpSpPr>
            <a:xfrm rot="10800000">
              <a:off x="9335171" y="1225925"/>
              <a:ext cx="358355" cy="88298"/>
              <a:chOff x="3363295" y="2057938"/>
              <a:chExt cx="477806" cy="117731"/>
            </a:xfrm>
          </p:grpSpPr>
          <p:sp>
            <p:nvSpPr>
              <p:cNvPr id="73" name="Oval 72">
                <a:extLst>
                  <a:ext uri="{FF2B5EF4-FFF2-40B4-BE49-F238E27FC236}">
                    <a16:creationId xmlns:a16="http://schemas.microsoft.com/office/drawing/2014/main" id="{47EDFCF2-37EF-F64A-909F-CAEC691D1946}"/>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74" name="Straight Arrow Connector 73">
                <a:extLst>
                  <a:ext uri="{FF2B5EF4-FFF2-40B4-BE49-F238E27FC236}">
                    <a16:creationId xmlns:a16="http://schemas.microsoft.com/office/drawing/2014/main" id="{66451956-D92E-C040-83FE-3DD7F1B846CC}"/>
                  </a:ext>
                </a:extLst>
              </p:cNvPr>
              <p:cNvCxnSpPr>
                <a:cxnSpLocks/>
                <a:stCxn id="73" idx="6"/>
              </p:cNvCxnSpPr>
              <p:nvPr/>
            </p:nvCxnSpPr>
            <p:spPr>
              <a:xfrm rot="10800000" flipH="1">
                <a:off x="3481026" y="2116804"/>
                <a:ext cx="360075"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10" name="Graphic 9" descr="Brain in head">
              <a:extLst>
                <a:ext uri="{FF2B5EF4-FFF2-40B4-BE49-F238E27FC236}">
                  <a16:creationId xmlns:a16="http://schemas.microsoft.com/office/drawing/2014/main" id="{3834ECF3-6DA1-BC4C-90E6-204A1A39AF0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069148" y="1056080"/>
              <a:ext cx="763402" cy="763402"/>
            </a:xfrm>
            <a:prstGeom prst="rect">
              <a:avLst/>
            </a:prstGeom>
          </p:spPr>
        </p:pic>
        <p:pic>
          <p:nvPicPr>
            <p:cNvPr id="12" name="Graphic 11" descr="Magnifying glass">
              <a:extLst>
                <a:ext uri="{FF2B5EF4-FFF2-40B4-BE49-F238E27FC236}">
                  <a16:creationId xmlns:a16="http://schemas.microsoft.com/office/drawing/2014/main" id="{C16A9CCD-CEDF-064E-A663-13BBAF8E734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78052" y="2214709"/>
              <a:ext cx="601004" cy="601004"/>
            </a:xfrm>
            <a:prstGeom prst="rect">
              <a:avLst/>
            </a:prstGeom>
          </p:spPr>
        </p:pic>
        <p:pic>
          <p:nvPicPr>
            <p:cNvPr id="77" name="Graphic 76" descr="Lights On">
              <a:extLst>
                <a:ext uri="{FF2B5EF4-FFF2-40B4-BE49-F238E27FC236}">
                  <a16:creationId xmlns:a16="http://schemas.microsoft.com/office/drawing/2014/main" id="{1F1CEF59-2F93-0645-923D-4229C75E286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177354" y="3140311"/>
              <a:ext cx="584531" cy="584531"/>
            </a:xfrm>
            <a:prstGeom prst="rect">
              <a:avLst/>
            </a:prstGeom>
          </p:spPr>
        </p:pic>
        <p:pic>
          <p:nvPicPr>
            <p:cNvPr id="79" name="Graphic 78" descr="Bullseye">
              <a:extLst>
                <a:ext uri="{FF2B5EF4-FFF2-40B4-BE49-F238E27FC236}">
                  <a16:creationId xmlns:a16="http://schemas.microsoft.com/office/drawing/2014/main" id="{53BEC495-500D-C344-BD1C-A23D3EBE949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185903" y="4127635"/>
              <a:ext cx="492987" cy="492987"/>
            </a:xfrm>
            <a:prstGeom prst="rect">
              <a:avLst/>
            </a:prstGeom>
          </p:spPr>
        </p:pic>
        <p:pic>
          <p:nvPicPr>
            <p:cNvPr id="81" name="Graphic 80" descr="Shopping basket">
              <a:extLst>
                <a:ext uri="{FF2B5EF4-FFF2-40B4-BE49-F238E27FC236}">
                  <a16:creationId xmlns:a16="http://schemas.microsoft.com/office/drawing/2014/main" id="{5E5001D8-F235-AF42-8B12-6EECA9032F9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278268" y="4831924"/>
              <a:ext cx="407564" cy="407564"/>
            </a:xfrm>
            <a:prstGeom prst="rect">
              <a:avLst/>
            </a:prstGeom>
          </p:spPr>
        </p:pic>
        <p:sp>
          <p:nvSpPr>
            <p:cNvPr id="85" name="Rectangle 84">
              <a:extLst>
                <a:ext uri="{FF2B5EF4-FFF2-40B4-BE49-F238E27FC236}">
                  <a16:creationId xmlns:a16="http://schemas.microsoft.com/office/drawing/2014/main" id="{674D6FF5-F28D-5C49-B0D9-3463C355987F}"/>
                </a:ext>
              </a:extLst>
            </p:cNvPr>
            <p:cNvSpPr/>
            <p:nvPr/>
          </p:nvSpPr>
          <p:spPr>
            <a:xfrm>
              <a:off x="7124518" y="1172368"/>
              <a:ext cx="769763" cy="584775"/>
            </a:xfrm>
            <a:prstGeom prst="rect">
              <a:avLst/>
            </a:prstGeom>
          </p:spPr>
          <p:txBody>
            <a:bodyPr wrap="none">
              <a:spAutoFit/>
            </a:bodyPr>
            <a:lstStyle/>
            <a:p>
              <a:r>
                <a:rPr lang="en-IE" sz="3200" b="1" dirty="0">
                  <a:solidFill>
                    <a:schemeClr val="bg1"/>
                  </a:solidFill>
                  <a:latin typeface="Calibri" panose="020F0502020204030204" pitchFamily="34" charset="0"/>
                  <a:cs typeface="Calibri" panose="020F0502020204030204" pitchFamily="34" charset="0"/>
                </a:rPr>
                <a:t>40</a:t>
              </a:r>
              <a:r>
                <a:rPr lang="en-IE" sz="1800" b="1" dirty="0">
                  <a:solidFill>
                    <a:schemeClr val="bg1"/>
                  </a:solidFill>
                  <a:latin typeface="Calibri" panose="020F0502020204030204" pitchFamily="34" charset="0"/>
                  <a:cs typeface="Calibri" panose="020F0502020204030204" pitchFamily="34" charset="0"/>
                </a:rPr>
                <a:t>%</a:t>
              </a:r>
            </a:p>
          </p:txBody>
        </p:sp>
        <p:sp>
          <p:nvSpPr>
            <p:cNvPr id="86" name="Rectangle 85">
              <a:extLst>
                <a:ext uri="{FF2B5EF4-FFF2-40B4-BE49-F238E27FC236}">
                  <a16:creationId xmlns:a16="http://schemas.microsoft.com/office/drawing/2014/main" id="{2F329D9D-F5A6-F94B-95B1-CFD0002976DD}"/>
                </a:ext>
              </a:extLst>
            </p:cNvPr>
            <p:cNvSpPr/>
            <p:nvPr/>
          </p:nvSpPr>
          <p:spPr>
            <a:xfrm>
              <a:off x="7137770" y="2227097"/>
              <a:ext cx="769763" cy="584775"/>
            </a:xfrm>
            <a:prstGeom prst="rect">
              <a:avLst/>
            </a:prstGeom>
          </p:spPr>
          <p:txBody>
            <a:bodyPr wrap="none">
              <a:spAutoFit/>
            </a:bodyPr>
            <a:lstStyle/>
            <a:p>
              <a:r>
                <a:rPr lang="en-IE" sz="3200" b="1" dirty="0">
                  <a:solidFill>
                    <a:schemeClr val="bg1"/>
                  </a:solidFill>
                  <a:latin typeface="Calibri" panose="020F0502020204030204" pitchFamily="34" charset="0"/>
                  <a:cs typeface="Calibri" panose="020F0502020204030204" pitchFamily="34" charset="0"/>
                </a:rPr>
                <a:t>30</a:t>
              </a:r>
              <a:r>
                <a:rPr lang="en-IE" sz="1800" b="1" dirty="0">
                  <a:solidFill>
                    <a:schemeClr val="bg1"/>
                  </a:solidFill>
                  <a:latin typeface="Calibri" panose="020F0502020204030204" pitchFamily="34" charset="0"/>
                  <a:cs typeface="Calibri" panose="020F0502020204030204" pitchFamily="34" charset="0"/>
                </a:rPr>
                <a:t>%</a:t>
              </a:r>
            </a:p>
          </p:txBody>
        </p:sp>
        <p:sp>
          <p:nvSpPr>
            <p:cNvPr id="87" name="Rectangle 86">
              <a:extLst>
                <a:ext uri="{FF2B5EF4-FFF2-40B4-BE49-F238E27FC236}">
                  <a16:creationId xmlns:a16="http://schemas.microsoft.com/office/drawing/2014/main" id="{93C6586B-E099-D249-A30A-5D04EFD0B9B6}"/>
                </a:ext>
              </a:extLst>
            </p:cNvPr>
            <p:cNvSpPr/>
            <p:nvPr/>
          </p:nvSpPr>
          <p:spPr>
            <a:xfrm>
              <a:off x="7147426" y="3181151"/>
              <a:ext cx="769763" cy="584775"/>
            </a:xfrm>
            <a:prstGeom prst="rect">
              <a:avLst/>
            </a:prstGeom>
          </p:spPr>
          <p:txBody>
            <a:bodyPr wrap="none">
              <a:spAutoFit/>
            </a:bodyPr>
            <a:lstStyle/>
            <a:p>
              <a:r>
                <a:rPr lang="en-IE" sz="3200" b="1" dirty="0">
                  <a:solidFill>
                    <a:schemeClr val="bg1"/>
                  </a:solidFill>
                  <a:latin typeface="Calibri" panose="020F0502020204030204" pitchFamily="34" charset="0"/>
                  <a:cs typeface="Calibri" panose="020F0502020204030204" pitchFamily="34" charset="0"/>
                </a:rPr>
                <a:t>28</a:t>
              </a:r>
              <a:r>
                <a:rPr lang="en-IE" sz="1800" b="1" dirty="0">
                  <a:solidFill>
                    <a:schemeClr val="bg1"/>
                  </a:solidFill>
                  <a:latin typeface="Calibri" panose="020F0502020204030204" pitchFamily="34" charset="0"/>
                  <a:cs typeface="Calibri" panose="020F0502020204030204" pitchFamily="34" charset="0"/>
                </a:rPr>
                <a:t>%</a:t>
              </a:r>
            </a:p>
          </p:txBody>
        </p:sp>
        <p:sp>
          <p:nvSpPr>
            <p:cNvPr id="88" name="Rectangle 87">
              <a:extLst>
                <a:ext uri="{FF2B5EF4-FFF2-40B4-BE49-F238E27FC236}">
                  <a16:creationId xmlns:a16="http://schemas.microsoft.com/office/drawing/2014/main" id="{8C0F0E14-94AC-094C-A963-FC181E1DAC62}"/>
                </a:ext>
              </a:extLst>
            </p:cNvPr>
            <p:cNvSpPr/>
            <p:nvPr/>
          </p:nvSpPr>
          <p:spPr>
            <a:xfrm>
              <a:off x="7117602" y="4071425"/>
              <a:ext cx="769763" cy="584775"/>
            </a:xfrm>
            <a:prstGeom prst="rect">
              <a:avLst/>
            </a:prstGeom>
          </p:spPr>
          <p:txBody>
            <a:bodyPr wrap="none">
              <a:spAutoFit/>
            </a:bodyPr>
            <a:lstStyle/>
            <a:p>
              <a:r>
                <a:rPr lang="en-IE" sz="3200" b="1" dirty="0">
                  <a:solidFill>
                    <a:schemeClr val="bg1"/>
                  </a:solidFill>
                  <a:latin typeface="Calibri" panose="020F0502020204030204" pitchFamily="34" charset="0"/>
                  <a:cs typeface="Calibri" panose="020F0502020204030204" pitchFamily="34" charset="0"/>
                </a:rPr>
                <a:t>10</a:t>
              </a:r>
              <a:r>
                <a:rPr lang="en-IE" sz="1800" b="1" dirty="0">
                  <a:solidFill>
                    <a:schemeClr val="bg1"/>
                  </a:solidFill>
                  <a:latin typeface="Calibri" panose="020F0502020204030204" pitchFamily="34" charset="0"/>
                  <a:cs typeface="Calibri" panose="020F0502020204030204" pitchFamily="34" charset="0"/>
                </a:rPr>
                <a:t>%</a:t>
              </a:r>
            </a:p>
          </p:txBody>
        </p:sp>
        <p:sp>
          <p:nvSpPr>
            <p:cNvPr id="89" name="Rectangle 88">
              <a:extLst>
                <a:ext uri="{FF2B5EF4-FFF2-40B4-BE49-F238E27FC236}">
                  <a16:creationId xmlns:a16="http://schemas.microsoft.com/office/drawing/2014/main" id="{AB44ABF7-8D08-E946-9FB8-FB0993190406}"/>
                </a:ext>
              </a:extLst>
            </p:cNvPr>
            <p:cNvSpPr/>
            <p:nvPr/>
          </p:nvSpPr>
          <p:spPr>
            <a:xfrm>
              <a:off x="7229491" y="4771579"/>
              <a:ext cx="561372" cy="584775"/>
            </a:xfrm>
            <a:prstGeom prst="rect">
              <a:avLst/>
            </a:prstGeom>
          </p:spPr>
          <p:txBody>
            <a:bodyPr wrap="none">
              <a:spAutoFit/>
            </a:bodyPr>
            <a:lstStyle/>
            <a:p>
              <a:r>
                <a:rPr lang="en-IE" sz="3200" b="1" dirty="0">
                  <a:solidFill>
                    <a:schemeClr val="bg1"/>
                  </a:solidFill>
                  <a:latin typeface="Calibri" panose="020F0502020204030204" pitchFamily="34" charset="0"/>
                  <a:cs typeface="Calibri" panose="020F0502020204030204" pitchFamily="34" charset="0"/>
                </a:rPr>
                <a:t>8</a:t>
              </a:r>
              <a:r>
                <a:rPr lang="en-IE" sz="1800" b="1" dirty="0">
                  <a:solidFill>
                    <a:schemeClr val="bg1"/>
                  </a:solidFill>
                  <a:latin typeface="Calibri" panose="020F0502020204030204" pitchFamily="34" charset="0"/>
                  <a:cs typeface="Calibri" panose="020F0502020204030204" pitchFamily="34" charset="0"/>
                </a:rPr>
                <a:t>%</a:t>
              </a:r>
            </a:p>
          </p:txBody>
        </p:sp>
      </p:grpSp>
    </p:spTree>
    <p:extLst>
      <p:ext uri="{BB962C8B-B14F-4D97-AF65-F5344CB8AC3E}">
        <p14:creationId xmlns:p14="http://schemas.microsoft.com/office/powerpoint/2010/main" val="31717304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pic>
        <p:nvPicPr>
          <p:cNvPr id="290" name="Google Shape;290;p32"/>
          <p:cNvPicPr preferRelativeResize="0"/>
          <p:nvPr/>
        </p:nvPicPr>
        <p:blipFill rotWithShape="1">
          <a:blip r:embed="rId3">
            <a:alphaModFix/>
          </a:blip>
          <a:srcRect/>
          <a:stretch/>
        </p:blipFill>
        <p:spPr>
          <a:xfrm>
            <a:off x="216563" y="119338"/>
            <a:ext cx="11758876" cy="66193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oogle Shape;290;p32">
            <a:extLst>
              <a:ext uri="{FF2B5EF4-FFF2-40B4-BE49-F238E27FC236}">
                <a16:creationId xmlns:a16="http://schemas.microsoft.com/office/drawing/2014/main" id="{334E1A63-8D7B-C144-BEFC-BB7444CB670E}"/>
              </a:ext>
            </a:extLst>
          </p:cNvPr>
          <p:cNvPicPr preferRelativeResize="0"/>
          <p:nvPr/>
        </p:nvPicPr>
        <p:blipFill rotWithShape="1">
          <a:blip r:embed="rId3">
            <a:alphaModFix/>
          </a:blip>
          <a:srcRect r="9917"/>
          <a:stretch/>
        </p:blipFill>
        <p:spPr>
          <a:xfrm>
            <a:off x="1501206" y="1010218"/>
            <a:ext cx="6781404" cy="4237643"/>
          </a:xfrm>
          <a:prstGeom prst="rect">
            <a:avLst/>
          </a:prstGeom>
          <a:noFill/>
          <a:ln>
            <a:noFill/>
          </a:ln>
        </p:spPr>
      </p:pic>
      <p:sp>
        <p:nvSpPr>
          <p:cNvPr id="20" name="Rectangle 19">
            <a:extLst>
              <a:ext uri="{FF2B5EF4-FFF2-40B4-BE49-F238E27FC236}">
                <a16:creationId xmlns:a16="http://schemas.microsoft.com/office/drawing/2014/main" id="{901C4F1A-BDBC-594F-8A94-F75475E8BF0B}"/>
              </a:ext>
            </a:extLst>
          </p:cNvPr>
          <p:cNvSpPr/>
          <p:nvPr/>
        </p:nvSpPr>
        <p:spPr>
          <a:xfrm>
            <a:off x="3699761" y="6047378"/>
            <a:ext cx="3006079" cy="369332"/>
          </a:xfrm>
          <a:prstGeom prst="rect">
            <a:avLst/>
          </a:prstGeom>
        </p:spPr>
        <p:txBody>
          <a:bodyPr wrap="none">
            <a:spAutoFit/>
          </a:bodyPr>
          <a:lstStyle/>
          <a:p>
            <a:r>
              <a:rPr lang="en-US" i="1" dirty="0">
                <a:solidFill>
                  <a:srgbClr val="1268B3"/>
                </a:solidFill>
              </a:rPr>
              <a:t>https://www.indiegogo.com/</a:t>
            </a:r>
          </a:p>
        </p:txBody>
      </p:sp>
      <p:grpSp>
        <p:nvGrpSpPr>
          <p:cNvPr id="21" name="Google Shape;664;p39">
            <a:extLst>
              <a:ext uri="{FF2B5EF4-FFF2-40B4-BE49-F238E27FC236}">
                <a16:creationId xmlns:a16="http://schemas.microsoft.com/office/drawing/2014/main" id="{4705ADC6-23D0-BC49-9FFE-3DDAA4BC2E96}"/>
              </a:ext>
            </a:extLst>
          </p:cNvPr>
          <p:cNvGrpSpPr/>
          <p:nvPr/>
        </p:nvGrpSpPr>
        <p:grpSpPr>
          <a:xfrm>
            <a:off x="3292855" y="6049626"/>
            <a:ext cx="393060" cy="393060"/>
            <a:chOff x="5941025" y="3634400"/>
            <a:chExt cx="467650" cy="467650"/>
          </a:xfrm>
        </p:grpSpPr>
        <p:sp>
          <p:nvSpPr>
            <p:cNvPr id="22" name="Google Shape;665;p39">
              <a:extLst>
                <a:ext uri="{FF2B5EF4-FFF2-40B4-BE49-F238E27FC236}">
                  <a16:creationId xmlns:a16="http://schemas.microsoft.com/office/drawing/2014/main" id="{4E3D5B91-26BC-AB49-BFE9-7AD41BAC09F3}"/>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66;p39">
              <a:extLst>
                <a:ext uri="{FF2B5EF4-FFF2-40B4-BE49-F238E27FC236}">
                  <a16:creationId xmlns:a16="http://schemas.microsoft.com/office/drawing/2014/main" id="{96B32FD2-4300-A643-818B-66BCECC99D3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67;p39">
              <a:extLst>
                <a:ext uri="{FF2B5EF4-FFF2-40B4-BE49-F238E27FC236}">
                  <a16:creationId xmlns:a16="http://schemas.microsoft.com/office/drawing/2014/main" id="{0D56B75E-8345-2045-BA2E-759CD358F245}"/>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68;p39">
              <a:extLst>
                <a:ext uri="{FF2B5EF4-FFF2-40B4-BE49-F238E27FC236}">
                  <a16:creationId xmlns:a16="http://schemas.microsoft.com/office/drawing/2014/main" id="{246C2BA0-9A71-B747-B1B4-FA9589C1348B}"/>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69;p39">
              <a:extLst>
                <a:ext uri="{FF2B5EF4-FFF2-40B4-BE49-F238E27FC236}">
                  <a16:creationId xmlns:a16="http://schemas.microsoft.com/office/drawing/2014/main" id="{A61D876C-0639-B84D-B932-A4E96C0779C0}"/>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70;p39">
              <a:extLst>
                <a:ext uri="{FF2B5EF4-FFF2-40B4-BE49-F238E27FC236}">
                  <a16:creationId xmlns:a16="http://schemas.microsoft.com/office/drawing/2014/main" id="{844F028B-42DD-F640-BB2F-7426E7886BBD}"/>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3" name="Picture 12">
            <a:extLst>
              <a:ext uri="{FF2B5EF4-FFF2-40B4-BE49-F238E27FC236}">
                <a16:creationId xmlns:a16="http://schemas.microsoft.com/office/drawing/2014/main" id="{04C0EE78-2A0F-4748-B21E-E4437B26ED1C}"/>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132979" y="534393"/>
            <a:ext cx="9451966" cy="5748472"/>
          </a:xfrm>
          <a:prstGeom prst="rect">
            <a:avLst/>
          </a:prstGeom>
        </p:spPr>
      </p:pic>
    </p:spTree>
    <p:extLst>
      <p:ext uri="{BB962C8B-B14F-4D97-AF65-F5344CB8AC3E}">
        <p14:creationId xmlns:p14="http://schemas.microsoft.com/office/powerpoint/2010/main" val="640634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33"/>
          <p:cNvSpPr txBox="1">
            <a:spLocks noGrp="1"/>
          </p:cNvSpPr>
          <p:nvPr>
            <p:ph type="body" idx="1"/>
          </p:nvPr>
        </p:nvSpPr>
        <p:spPr>
          <a:xfrm>
            <a:off x="6114050" y="2137600"/>
            <a:ext cx="5970600" cy="4261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1100"/>
              <a:buFont typeface="Arial"/>
              <a:buNone/>
            </a:pPr>
            <a:r>
              <a:rPr lang="en-IE" dirty="0"/>
              <a:t>Branding </a:t>
            </a:r>
            <a:r>
              <a:rPr lang="pl-PL" dirty="0"/>
              <a:t>to</a:t>
            </a:r>
            <a:r>
              <a:rPr lang="en-IE" dirty="0"/>
              <a:t> “</a:t>
            </a:r>
            <a:r>
              <a:rPr lang="pl-PL" dirty="0"/>
              <a:t>działanie marketingowe, w wyniku którego powstaje nazwa, symbol lub wzór, który odróżnia twój produkt od innych produktów</a:t>
            </a:r>
            <a:r>
              <a:rPr lang="en-IE" dirty="0"/>
              <a:t>.”</a:t>
            </a:r>
            <a:r>
              <a:rPr lang="pl-PL" dirty="0"/>
              <a:t> </a:t>
            </a:r>
            <a:r>
              <a:rPr lang="en-IE" dirty="0"/>
              <a:t>(entrepreneur.com)</a:t>
            </a:r>
            <a:r>
              <a:rPr lang="pl-PL" dirty="0"/>
              <a:t>.</a:t>
            </a:r>
            <a:endParaRPr dirty="0"/>
          </a:p>
          <a:p>
            <a:pPr marL="0" lvl="0" indent="0" algn="l" rtl="0">
              <a:lnSpc>
                <a:spcPct val="90000"/>
              </a:lnSpc>
              <a:spcBef>
                <a:spcPts val="0"/>
              </a:spcBef>
              <a:spcAft>
                <a:spcPts val="0"/>
              </a:spcAft>
              <a:buClr>
                <a:schemeClr val="dk1"/>
              </a:buClr>
              <a:buSzPts val="1100"/>
              <a:buFont typeface="Arial"/>
              <a:buNone/>
            </a:pPr>
            <a:endParaRPr dirty="0"/>
          </a:p>
          <a:p>
            <a:pPr marL="0" lvl="0" indent="0" algn="l" rtl="0">
              <a:lnSpc>
                <a:spcPct val="90000"/>
              </a:lnSpc>
              <a:spcBef>
                <a:spcPts val="0"/>
              </a:spcBef>
              <a:spcAft>
                <a:spcPts val="0"/>
              </a:spcAft>
              <a:buClr>
                <a:srgbClr val="EA1D76"/>
              </a:buClr>
              <a:buSzPts val="2400"/>
              <a:buFont typeface="Arial"/>
              <a:buNone/>
            </a:pPr>
            <a:r>
              <a:rPr lang="pl-PL" dirty="0"/>
              <a:t>To co wyróżnia twój biznes na tle konkurencji to niezwykłość twojej marki</a:t>
            </a:r>
            <a:r>
              <a:rPr lang="en-IE" dirty="0"/>
              <a:t>. </a:t>
            </a:r>
            <a:r>
              <a:rPr lang="pl-PL" dirty="0"/>
              <a:t>Marka jest jednocześnie twoją obietnicą względem klienta, zawiera to co mu oferujesz</a:t>
            </a:r>
            <a:r>
              <a:rPr lang="en-IE" dirty="0"/>
              <a:t>.</a:t>
            </a:r>
            <a:endParaRPr dirty="0"/>
          </a:p>
        </p:txBody>
      </p:sp>
      <p:sp>
        <p:nvSpPr>
          <p:cNvPr id="296" name="Google Shape;296;p33"/>
          <p:cNvSpPr txBox="1">
            <a:spLocks noGrp="1"/>
          </p:cNvSpPr>
          <p:nvPr>
            <p:ph type="body" idx="2"/>
          </p:nvPr>
        </p:nvSpPr>
        <p:spPr>
          <a:xfrm rot="-232551">
            <a:off x="7217876" y="933330"/>
            <a:ext cx="5312551" cy="743290"/>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chemeClr val="dk1"/>
              </a:buClr>
              <a:buSzPts val="1100"/>
              <a:buFont typeface="Arial"/>
              <a:buNone/>
            </a:pPr>
            <a:r>
              <a:rPr lang="en-IE" sz="3740" b="1" dirty="0"/>
              <a:t>Branding</a:t>
            </a:r>
            <a:endParaRPr sz="3740" b="1" dirty="0"/>
          </a:p>
          <a:p>
            <a:pPr marL="0" lvl="0" indent="0" algn="ctr" rtl="0">
              <a:lnSpc>
                <a:spcPct val="80000"/>
              </a:lnSpc>
              <a:spcBef>
                <a:spcPts val="0"/>
              </a:spcBef>
              <a:spcAft>
                <a:spcPts val="0"/>
              </a:spcAft>
              <a:buClr>
                <a:schemeClr val="dk1"/>
              </a:buClr>
              <a:buSzPts val="1100"/>
              <a:buFont typeface="Arial"/>
              <a:buNone/>
            </a:pPr>
            <a:endParaRPr sz="3740" b="1" dirty="0"/>
          </a:p>
          <a:p>
            <a:pPr marL="0" lvl="0" indent="0" algn="ctr" rtl="0">
              <a:lnSpc>
                <a:spcPct val="80000"/>
              </a:lnSpc>
              <a:spcBef>
                <a:spcPts val="0"/>
              </a:spcBef>
              <a:spcAft>
                <a:spcPts val="0"/>
              </a:spcAft>
              <a:buClr>
                <a:schemeClr val="lt1"/>
              </a:buClr>
              <a:buSzPts val="3740"/>
              <a:buNone/>
            </a:pPr>
            <a:endParaRPr sz="3740" b="1" dirty="0"/>
          </a:p>
        </p:txBody>
      </p:sp>
      <p:pic>
        <p:nvPicPr>
          <p:cNvPr id="297" name="Google Shape;297;p33"/>
          <p:cNvPicPr preferRelativeResize="0"/>
          <p:nvPr/>
        </p:nvPicPr>
        <p:blipFill rotWithShape="1">
          <a:blip r:embed="rId3">
            <a:alphaModFix/>
          </a:blip>
          <a:srcRect/>
          <a:stretch/>
        </p:blipFill>
        <p:spPr>
          <a:xfrm>
            <a:off x="0" y="-5"/>
            <a:ext cx="4899024" cy="685800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28E84502-B27E-EF4D-983E-0C631036F16E}"/>
              </a:ext>
            </a:extLst>
          </p:cNvPr>
          <p:cNvPicPr>
            <a:picLocks noChangeAspect="1"/>
          </p:cNvPicPr>
          <p:nvPr/>
        </p:nvPicPr>
        <p:blipFill rotWithShape="1">
          <a:blip r:embed="rId3"/>
          <a:srcRect l="17836" r="19064"/>
          <a:stretch/>
        </p:blipFill>
        <p:spPr>
          <a:xfrm>
            <a:off x="6891131" y="2120067"/>
            <a:ext cx="4465982" cy="4080059"/>
          </a:xfrm>
          <a:prstGeom prst="rect">
            <a:avLst/>
          </a:prstGeom>
        </p:spPr>
      </p:pic>
      <p:sp>
        <p:nvSpPr>
          <p:cNvPr id="5" name="Google Shape;58;p5">
            <a:extLst>
              <a:ext uri="{FF2B5EF4-FFF2-40B4-BE49-F238E27FC236}">
                <a16:creationId xmlns:a16="http://schemas.microsoft.com/office/drawing/2014/main" id="{508837DC-0C63-A041-8462-7A9CEEC6033B}"/>
              </a:ext>
            </a:extLst>
          </p:cNvPr>
          <p:cNvSpPr/>
          <p:nvPr/>
        </p:nvSpPr>
        <p:spPr>
          <a:xfrm rot="285998">
            <a:off x="-164010" y="560238"/>
            <a:ext cx="4313926"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02" name="Google Shape;302;p3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Budowanie Marki</a:t>
            </a:r>
            <a:endParaRPr dirty="0"/>
          </a:p>
        </p:txBody>
      </p:sp>
      <p:sp>
        <p:nvSpPr>
          <p:cNvPr id="303" name="Google Shape;303;p34"/>
          <p:cNvSpPr txBox="1">
            <a:spLocks noGrp="1"/>
          </p:cNvSpPr>
          <p:nvPr>
            <p:ph type="body" idx="2"/>
          </p:nvPr>
        </p:nvSpPr>
        <p:spPr>
          <a:xfrm>
            <a:off x="658269" y="2120067"/>
            <a:ext cx="5703970"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Czym jest marka</a:t>
            </a:r>
            <a:r>
              <a:rPr lang="en-IE" sz="3200" b="1" dirty="0">
                <a:solidFill>
                  <a:srgbClr val="DA2128"/>
                </a:solidFill>
              </a:rPr>
              <a:t>?</a:t>
            </a:r>
            <a:endParaRPr dirty="0"/>
          </a:p>
          <a:p>
            <a:pPr marL="342900" lvl="0" indent="-342900"/>
            <a:r>
              <a:rPr lang="pl-PL" sz="2600" dirty="0"/>
              <a:t>Twoja marka to więcej niż twoja nazwa i logo</a:t>
            </a:r>
            <a:r>
              <a:rPr lang="en-CA" sz="2600" dirty="0"/>
              <a:t>(</a:t>
            </a:r>
            <a:r>
              <a:rPr lang="pl-PL" sz="2600" dirty="0"/>
              <a:t>chociaż one też są ważne</a:t>
            </a:r>
            <a:r>
              <a:rPr lang="en-CA" sz="2600" dirty="0"/>
              <a:t>).</a:t>
            </a:r>
          </a:p>
          <a:p>
            <a:pPr marL="342900" lvl="0" indent="-342900"/>
            <a:r>
              <a:rPr lang="pl-PL" sz="2600" dirty="0"/>
              <a:t>Twoja marka to obietnica złożona klientom</a:t>
            </a:r>
            <a:r>
              <a:rPr lang="en-CA" sz="2600" dirty="0"/>
              <a:t> – </a:t>
            </a:r>
            <a:r>
              <a:rPr lang="pl-PL" sz="2600" dirty="0"/>
              <a:t>obiecuje ona jakość, stałość, użyteczność, trwałość</a:t>
            </a:r>
            <a:r>
              <a:rPr lang="en-CA" sz="2600" dirty="0"/>
              <a:t> -  </a:t>
            </a:r>
            <a:r>
              <a:rPr lang="pl-PL" sz="2600" dirty="0"/>
              <a:t>wszystko to co w umyśle klienta wyróżnia twój produkt</a:t>
            </a:r>
            <a:r>
              <a:rPr lang="en-CA" sz="2600" dirty="0"/>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35"/>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Budowanie Marki</a:t>
            </a:r>
            <a:endParaRPr dirty="0"/>
          </a:p>
        </p:txBody>
      </p:sp>
      <p:sp>
        <p:nvSpPr>
          <p:cNvPr id="310" name="Google Shape;310;p35"/>
          <p:cNvSpPr txBox="1">
            <a:spLocks noGrp="1"/>
          </p:cNvSpPr>
          <p:nvPr>
            <p:ph type="body" idx="2"/>
          </p:nvPr>
        </p:nvSpPr>
        <p:spPr>
          <a:xfrm>
            <a:off x="375008" y="2000141"/>
            <a:ext cx="5903100" cy="36687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Czym jest Marka</a:t>
            </a:r>
            <a:r>
              <a:rPr lang="en-IE" sz="3200" b="1" dirty="0">
                <a:solidFill>
                  <a:srgbClr val="DA2128"/>
                </a:solidFill>
              </a:rPr>
              <a:t>?</a:t>
            </a:r>
            <a:endParaRPr dirty="0"/>
          </a:p>
          <a:p>
            <a:pPr marL="342900" lvl="0" indent="-342900" algn="l" rtl="0">
              <a:lnSpc>
                <a:spcPct val="90000"/>
              </a:lnSpc>
              <a:spcBef>
                <a:spcPts val="1000"/>
              </a:spcBef>
              <a:spcAft>
                <a:spcPts val="0"/>
              </a:spcAft>
              <a:buSzPts val="2400"/>
              <a:buChar char="•"/>
            </a:pPr>
            <a:r>
              <a:rPr lang="pl-PL" dirty="0"/>
              <a:t>Marka powstaje poprzez połączenie tego, czemu ma służyć marka oraz zastosowaniu 4P</a:t>
            </a:r>
            <a:r>
              <a:rPr lang="en-IE" dirty="0"/>
              <a:t>. </a:t>
            </a:r>
            <a:endParaRPr dirty="0"/>
          </a:p>
          <a:p>
            <a:pPr marL="342900" lvl="0" indent="-342900" algn="l" rtl="0">
              <a:lnSpc>
                <a:spcPct val="90000"/>
              </a:lnSpc>
              <a:spcBef>
                <a:spcPts val="1000"/>
              </a:spcBef>
              <a:spcAft>
                <a:spcPts val="0"/>
              </a:spcAft>
              <a:buSzPts val="2400"/>
              <a:buChar char="•"/>
            </a:pPr>
            <a:r>
              <a:rPr lang="pl-PL" dirty="0"/>
              <a:t>To co klienci widzą w marce, staje się tym co reprezentuje. Kluczowe jest stworzenie emocjonalnej więzi klienta z marką.</a:t>
            </a:r>
          </a:p>
          <a:p>
            <a:pPr marL="342900" lvl="0" indent="-342900" algn="l" rtl="0">
              <a:lnSpc>
                <a:spcPct val="90000"/>
              </a:lnSpc>
              <a:spcBef>
                <a:spcPts val="1000"/>
              </a:spcBef>
              <a:spcAft>
                <a:spcPts val="0"/>
              </a:spcAft>
              <a:buSzPts val="2400"/>
              <a:buChar char="•"/>
            </a:pPr>
            <a:r>
              <a:rPr lang="pl-PL" dirty="0"/>
              <a:t>Dlatego najważniejsze w tym etapie jest określenie, jaki jest cel marki </a:t>
            </a:r>
            <a:br>
              <a:rPr lang="pl-PL" dirty="0"/>
            </a:br>
            <a:r>
              <a:rPr lang="pl-PL" dirty="0"/>
              <a:t>i jej położenie.</a:t>
            </a:r>
            <a:endParaRPr dirty="0"/>
          </a:p>
        </p:txBody>
      </p:sp>
      <p:pic>
        <p:nvPicPr>
          <p:cNvPr id="311" name="Google Shape;311;p35"/>
          <p:cNvPicPr preferRelativeResize="0"/>
          <p:nvPr/>
        </p:nvPicPr>
        <p:blipFill rotWithShape="1">
          <a:blip r:embed="rId3">
            <a:alphaModFix/>
          </a:blip>
          <a:srcRect/>
          <a:stretch/>
        </p:blipFill>
        <p:spPr>
          <a:xfrm>
            <a:off x="6801475" y="2000150"/>
            <a:ext cx="4857851" cy="48578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36"/>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Budowanie Marki</a:t>
            </a:r>
            <a:endParaRPr dirty="0"/>
          </a:p>
        </p:txBody>
      </p:sp>
      <p:sp>
        <p:nvSpPr>
          <p:cNvPr id="317" name="Google Shape;317;p36"/>
          <p:cNvSpPr txBox="1">
            <a:spLocks noGrp="1"/>
          </p:cNvSpPr>
          <p:nvPr>
            <p:ph type="body" idx="2"/>
          </p:nvPr>
        </p:nvSpPr>
        <p:spPr>
          <a:xfrm>
            <a:off x="375000" y="2000151"/>
            <a:ext cx="59031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Cel Marki</a:t>
            </a:r>
            <a:endParaRPr dirty="0"/>
          </a:p>
          <a:p>
            <a:pPr marL="342900" lvl="0" indent="-342900" algn="l" rtl="0">
              <a:lnSpc>
                <a:spcPct val="90000"/>
              </a:lnSpc>
              <a:spcBef>
                <a:spcPts val="1000"/>
              </a:spcBef>
              <a:spcAft>
                <a:spcPts val="0"/>
              </a:spcAft>
              <a:buSzPts val="2400"/>
              <a:buChar char="•"/>
            </a:pPr>
            <a:r>
              <a:rPr lang="pl-PL" dirty="0"/>
              <a:t>Budowanie celu i pozycji marki obejmuje stworzenie w umyśle odbiorcy konkretnego obrazu, który wiąże się z marką.</a:t>
            </a:r>
            <a:endParaRPr dirty="0"/>
          </a:p>
          <a:p>
            <a:pPr marL="342900" lvl="0" indent="-342900" algn="l" rtl="0">
              <a:lnSpc>
                <a:spcPct val="90000"/>
              </a:lnSpc>
              <a:spcBef>
                <a:spcPts val="1000"/>
              </a:spcBef>
              <a:spcAft>
                <a:spcPts val="0"/>
              </a:spcAft>
              <a:buSzPts val="2400"/>
              <a:buChar char="•"/>
            </a:pPr>
            <a:r>
              <a:rPr lang="pl-PL" dirty="0"/>
              <a:t>Należy zaznajomić potencjalnych klientów </a:t>
            </a:r>
            <a:br>
              <a:rPr lang="pl-PL" dirty="0"/>
            </a:br>
            <a:r>
              <a:rPr lang="pl-PL" dirty="0"/>
              <a:t>z naszym produktem</a:t>
            </a:r>
            <a:r>
              <a:rPr lang="en-IE" dirty="0"/>
              <a:t>. </a:t>
            </a:r>
            <a:r>
              <a:rPr lang="pl-PL" dirty="0"/>
              <a:t>Według </a:t>
            </a:r>
            <a:r>
              <a:rPr lang="en-IE" dirty="0"/>
              <a:t>Al</a:t>
            </a:r>
            <a:r>
              <a:rPr lang="pl-PL" dirty="0"/>
              <a:t>a</a:t>
            </a:r>
            <a:r>
              <a:rPr lang="en-IE" dirty="0"/>
              <a:t> </a:t>
            </a:r>
            <a:r>
              <a:rPr lang="en-IE" dirty="0" err="1"/>
              <a:t>Ries</a:t>
            </a:r>
            <a:r>
              <a:rPr lang="pl-PL" dirty="0"/>
              <a:t>’a</a:t>
            </a:r>
            <a:r>
              <a:rPr lang="en-IE" dirty="0"/>
              <a:t> </a:t>
            </a:r>
            <a:br>
              <a:rPr lang="pl-PL" dirty="0"/>
            </a:br>
            <a:r>
              <a:rPr lang="pl-PL" dirty="0"/>
              <a:t>i</a:t>
            </a:r>
            <a:r>
              <a:rPr lang="en-IE" dirty="0"/>
              <a:t> Jack</a:t>
            </a:r>
            <a:r>
              <a:rPr lang="pl-PL" dirty="0"/>
              <a:t>a</a:t>
            </a:r>
            <a:r>
              <a:rPr lang="en-IE" dirty="0"/>
              <a:t> Trout</a:t>
            </a:r>
            <a:r>
              <a:rPr lang="pl-PL" dirty="0"/>
              <a:t>’a</a:t>
            </a:r>
            <a:r>
              <a:rPr lang="en-IE" dirty="0"/>
              <a:t>, “</a:t>
            </a:r>
            <a:r>
              <a:rPr lang="pl-PL" dirty="0"/>
              <a:t>Pozycjonowanie nie wynika z tego co robisz z produktem, wynika z tego co robisz z umysłem odbiorcy</a:t>
            </a:r>
            <a:r>
              <a:rPr lang="en-IE" dirty="0"/>
              <a:t>.</a:t>
            </a:r>
            <a:r>
              <a:rPr lang="pl-PL" dirty="0"/>
              <a:t> Wynika ze sposobu w jaki układasz produkt w ich umysłach</a:t>
            </a:r>
            <a:r>
              <a:rPr lang="en-IE" dirty="0"/>
              <a:t>”</a:t>
            </a:r>
            <a:r>
              <a:rPr lang="pl-PL" dirty="0"/>
              <a:t>.</a:t>
            </a:r>
            <a:endParaRPr dirty="0"/>
          </a:p>
        </p:txBody>
      </p:sp>
      <p:pic>
        <p:nvPicPr>
          <p:cNvPr id="318" name="Google Shape;318;p36"/>
          <p:cNvPicPr preferRelativeResize="0"/>
          <p:nvPr/>
        </p:nvPicPr>
        <p:blipFill rotWithShape="1">
          <a:blip r:embed="rId3">
            <a:alphaModFix/>
          </a:blip>
          <a:srcRect/>
          <a:stretch/>
        </p:blipFill>
        <p:spPr>
          <a:xfrm>
            <a:off x="6582900" y="2725025"/>
            <a:ext cx="5609099" cy="28045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8" name="Rectangle 7">
            <a:extLst>
              <a:ext uri="{FF2B5EF4-FFF2-40B4-BE49-F238E27FC236}">
                <a16:creationId xmlns:a16="http://schemas.microsoft.com/office/drawing/2014/main" id="{A46D5A67-03AB-E249-B371-B472DCF83DFB}"/>
              </a:ext>
            </a:extLst>
          </p:cNvPr>
          <p:cNvSpPr/>
          <p:nvPr/>
        </p:nvSpPr>
        <p:spPr>
          <a:xfrm>
            <a:off x="5579165" y="13252"/>
            <a:ext cx="6612835" cy="6864626"/>
          </a:xfrm>
          <a:prstGeom prst="rect">
            <a:avLst/>
          </a:pr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3" name="Google Shape;323;p37"/>
          <p:cNvSpPr txBox="1">
            <a:spLocks noGrp="1"/>
          </p:cNvSpPr>
          <p:nvPr>
            <p:ph type="body" idx="1"/>
          </p:nvPr>
        </p:nvSpPr>
        <p:spPr>
          <a:xfrm>
            <a:off x="633640" y="2761171"/>
            <a:ext cx="5900482" cy="406100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400"/>
            </a:pPr>
            <a:r>
              <a:rPr lang="pl-PL" sz="2800" dirty="0">
                <a:solidFill>
                  <a:schemeClr val="bg1"/>
                </a:solidFill>
              </a:rPr>
              <a:t>Ile marek potrafisz wymienić? </a:t>
            </a:r>
          </a:p>
          <a:p>
            <a:pPr marL="0" lvl="0" indent="0"/>
            <a:endParaRPr lang="en-IE" sz="1050" dirty="0">
              <a:solidFill>
                <a:schemeClr val="bg1">
                  <a:lumMod val="95000"/>
                </a:schemeClr>
              </a:solidFill>
            </a:endParaRPr>
          </a:p>
          <a:p>
            <a:pPr marL="342900" lvl="0" indent="-342900" algn="l" rtl="0">
              <a:lnSpc>
                <a:spcPct val="90000"/>
              </a:lnSpc>
              <a:spcBef>
                <a:spcPts val="1000"/>
              </a:spcBef>
              <a:spcAft>
                <a:spcPts val="0"/>
              </a:spcAft>
              <a:buSzPts val="2400"/>
              <a:buChar char="•"/>
            </a:pPr>
            <a:r>
              <a:rPr lang="pl-PL" sz="2400" dirty="0">
                <a:solidFill>
                  <a:schemeClr val="bg1"/>
                </a:solidFill>
              </a:rPr>
              <a:t>Po lewej 25 najbardziej uwielbianych marek w Stanach Zjednoczonych (na rok 2019).</a:t>
            </a:r>
          </a:p>
          <a:p>
            <a:pPr marL="342900" lvl="0" indent="-342900" algn="l" rtl="0">
              <a:lnSpc>
                <a:spcPct val="90000"/>
              </a:lnSpc>
              <a:spcBef>
                <a:spcPts val="1000"/>
              </a:spcBef>
              <a:spcAft>
                <a:spcPts val="0"/>
              </a:spcAft>
              <a:buSzPts val="2400"/>
              <a:buChar char="•"/>
            </a:pPr>
            <a:r>
              <a:rPr lang="pl-PL" sz="2400" dirty="0">
                <a:solidFill>
                  <a:schemeClr val="bg1"/>
                </a:solidFill>
              </a:rPr>
              <a:t>Co twoim zdaniem reprezentują te marki? </a:t>
            </a:r>
          </a:p>
          <a:p>
            <a:pPr marL="342900" lvl="0" indent="-342900" algn="l" rtl="0">
              <a:lnSpc>
                <a:spcPct val="90000"/>
              </a:lnSpc>
              <a:spcBef>
                <a:spcPts val="1000"/>
              </a:spcBef>
              <a:spcAft>
                <a:spcPts val="0"/>
              </a:spcAft>
              <a:buSzPts val="2400"/>
              <a:buChar char="•"/>
            </a:pPr>
            <a:r>
              <a:rPr lang="pl-PL" sz="2400" dirty="0">
                <a:solidFill>
                  <a:schemeClr val="bg1"/>
                </a:solidFill>
              </a:rPr>
              <a:t>Jaki jest ich UCP? (Odnieś się do Modułu 3)</a:t>
            </a:r>
          </a:p>
          <a:p>
            <a:pPr marL="342900" lvl="0" indent="-342900" algn="l" rtl="0">
              <a:lnSpc>
                <a:spcPct val="90000"/>
              </a:lnSpc>
              <a:spcBef>
                <a:spcPts val="1000"/>
              </a:spcBef>
              <a:spcAft>
                <a:spcPts val="0"/>
              </a:spcAft>
              <a:buSzPts val="2400"/>
              <a:buChar char="•"/>
            </a:pPr>
            <a:r>
              <a:rPr lang="pl-PL" sz="2400" dirty="0">
                <a:solidFill>
                  <a:schemeClr val="bg1"/>
                </a:solidFill>
              </a:rPr>
              <a:t>Jakie są cele danych marek? </a:t>
            </a:r>
          </a:p>
          <a:p>
            <a:pPr marL="0" lvl="0" indent="0" algn="l" rtl="0">
              <a:lnSpc>
                <a:spcPct val="90000"/>
              </a:lnSpc>
              <a:spcBef>
                <a:spcPts val="0"/>
              </a:spcBef>
              <a:spcAft>
                <a:spcPts val="0"/>
              </a:spcAft>
              <a:buSzPts val="3200"/>
              <a:buNone/>
            </a:pPr>
            <a:endParaRPr b="1" dirty="0">
              <a:solidFill>
                <a:srgbClr val="DA2128"/>
              </a:solidFill>
            </a:endParaRPr>
          </a:p>
        </p:txBody>
      </p:sp>
      <p:sp>
        <p:nvSpPr>
          <p:cNvPr id="7" name="Freeform 6">
            <a:extLst>
              <a:ext uri="{FF2B5EF4-FFF2-40B4-BE49-F238E27FC236}">
                <a16:creationId xmlns:a16="http://schemas.microsoft.com/office/drawing/2014/main" id="{C15647F9-1769-DA48-8D28-55B3ACB7A2C3}"/>
              </a:ext>
            </a:extLst>
          </p:cNvPr>
          <p:cNvSpPr/>
          <p:nvPr/>
        </p:nvSpPr>
        <p:spPr>
          <a:xfrm>
            <a:off x="6228522" y="13252"/>
            <a:ext cx="5963478" cy="6877878"/>
          </a:xfrm>
          <a:custGeom>
            <a:avLst/>
            <a:gdLst>
              <a:gd name="connsiteX0" fmla="*/ 0 w 6387548"/>
              <a:gd name="connsiteY0" fmla="*/ 6798365 h 6864626"/>
              <a:gd name="connsiteX1" fmla="*/ 2544418 w 6387548"/>
              <a:gd name="connsiteY1" fmla="*/ 0 h 6864626"/>
              <a:gd name="connsiteX2" fmla="*/ 6387548 w 6387548"/>
              <a:gd name="connsiteY2" fmla="*/ 0 h 6864626"/>
              <a:gd name="connsiteX3" fmla="*/ 6387548 w 6387548"/>
              <a:gd name="connsiteY3" fmla="*/ 6864626 h 6864626"/>
              <a:gd name="connsiteX4" fmla="*/ 0 w 6387548"/>
              <a:gd name="connsiteY4" fmla="*/ 6798365 h 6864626"/>
              <a:gd name="connsiteX0" fmla="*/ 0 w 6248688"/>
              <a:gd name="connsiteY0" fmla="*/ 6877878 h 6877878"/>
              <a:gd name="connsiteX1" fmla="*/ 2405558 w 6248688"/>
              <a:gd name="connsiteY1" fmla="*/ 0 h 6877878"/>
              <a:gd name="connsiteX2" fmla="*/ 6248688 w 6248688"/>
              <a:gd name="connsiteY2" fmla="*/ 0 h 6877878"/>
              <a:gd name="connsiteX3" fmla="*/ 6248688 w 6248688"/>
              <a:gd name="connsiteY3" fmla="*/ 6864626 h 6877878"/>
              <a:gd name="connsiteX4" fmla="*/ 0 w 6248688"/>
              <a:gd name="connsiteY4" fmla="*/ 6877878 h 6877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8688" h="6877878">
                <a:moveTo>
                  <a:pt x="0" y="6877878"/>
                </a:moveTo>
                <a:lnTo>
                  <a:pt x="2405558" y="0"/>
                </a:lnTo>
                <a:lnTo>
                  <a:pt x="6248688" y="0"/>
                </a:lnTo>
                <a:lnTo>
                  <a:pt x="6248688" y="6864626"/>
                </a:lnTo>
                <a:lnTo>
                  <a:pt x="0" y="6877878"/>
                </a:lnTo>
                <a:close/>
              </a:path>
            </a:pathLst>
          </a:custGeom>
          <a:blipFill>
            <a:blip r:embed="rId3"/>
            <a:stretch>
              <a:fillRect l="-24495" r="-26152" b="-2356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Google Shape;144;p15">
            <a:extLst>
              <a:ext uri="{FF2B5EF4-FFF2-40B4-BE49-F238E27FC236}">
                <a16:creationId xmlns:a16="http://schemas.microsoft.com/office/drawing/2014/main" id="{5919A53A-655F-4C4D-9E9B-EFADAC3A72CA}"/>
              </a:ext>
            </a:extLst>
          </p:cNvPr>
          <p:cNvSpPr/>
          <p:nvPr/>
        </p:nvSpPr>
        <p:spPr>
          <a:xfrm rot="256793" flipH="1">
            <a:off x="4598616" y="811353"/>
            <a:ext cx="2297110" cy="898532"/>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4" name="Google Shape;324;p37"/>
          <p:cNvSpPr txBox="1">
            <a:spLocks noGrp="1"/>
          </p:cNvSpPr>
          <p:nvPr>
            <p:ph type="body" idx="2"/>
          </p:nvPr>
        </p:nvSpPr>
        <p:spPr>
          <a:xfrm rot="256793">
            <a:off x="525568" y="693126"/>
            <a:ext cx="6696637" cy="74319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400"/>
            </a:pPr>
            <a:r>
              <a:rPr lang="pl-PL" sz="3600" dirty="0">
                <a:solidFill>
                  <a:schemeClr val="bg1"/>
                </a:solidFill>
              </a:rPr>
              <a:t>Ile marek potrafisz wymienić? </a:t>
            </a:r>
          </a:p>
        </p:txBody>
      </p:sp>
      <p:pic>
        <p:nvPicPr>
          <p:cNvPr id="12" name="Graphic 11" descr="Clipboard">
            <a:extLst>
              <a:ext uri="{FF2B5EF4-FFF2-40B4-BE49-F238E27FC236}">
                <a16:creationId xmlns:a16="http://schemas.microsoft.com/office/drawing/2014/main" id="{2E6F061F-06BB-9249-946A-618108440FE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7173" y="1450149"/>
            <a:ext cx="1366728" cy="136672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38"/>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Budowanie Marki</a:t>
            </a:r>
            <a:endParaRPr dirty="0"/>
          </a:p>
          <a:p>
            <a:pPr marL="0" lvl="0" indent="0" algn="l" rtl="0">
              <a:lnSpc>
                <a:spcPct val="90000"/>
              </a:lnSpc>
              <a:spcBef>
                <a:spcPts val="1000"/>
              </a:spcBef>
              <a:spcAft>
                <a:spcPts val="0"/>
              </a:spcAft>
              <a:buClr>
                <a:schemeClr val="lt1"/>
              </a:buClr>
              <a:buSzPts val="3600"/>
              <a:buNone/>
            </a:pPr>
            <a:endParaRPr dirty="0"/>
          </a:p>
        </p:txBody>
      </p:sp>
      <p:sp>
        <p:nvSpPr>
          <p:cNvPr id="331" name="Google Shape;331;p38"/>
          <p:cNvSpPr txBox="1">
            <a:spLocks noGrp="1"/>
          </p:cNvSpPr>
          <p:nvPr>
            <p:ph type="body" idx="2"/>
          </p:nvPr>
        </p:nvSpPr>
        <p:spPr>
          <a:xfrm>
            <a:off x="375000" y="2000150"/>
            <a:ext cx="90999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Trzy C</a:t>
            </a:r>
            <a:endParaRPr dirty="0"/>
          </a:p>
          <a:p>
            <a:pPr marL="342900" lvl="0" indent="-342900" algn="l" rtl="0">
              <a:lnSpc>
                <a:spcPct val="90000"/>
              </a:lnSpc>
              <a:spcBef>
                <a:spcPts val="1000"/>
              </a:spcBef>
              <a:spcAft>
                <a:spcPts val="0"/>
              </a:spcAft>
              <a:buSzPts val="2400"/>
              <a:buChar char="•"/>
            </a:pPr>
            <a:r>
              <a:rPr lang="pl-PL" dirty="0"/>
              <a:t>Aby stworzyć skuteczny cel/pozycjonowanie marki, </a:t>
            </a:r>
            <a:r>
              <a:rPr lang="pl-PL"/>
              <a:t>należy skupić się </a:t>
            </a:r>
            <a:r>
              <a:rPr lang="pl-PL" dirty="0"/>
              <a:t>na trzech C, mianowicie</a:t>
            </a:r>
            <a:r>
              <a:rPr lang="en-IE" dirty="0"/>
              <a:t>:</a:t>
            </a:r>
            <a:endParaRPr dirty="0"/>
          </a:p>
          <a:p>
            <a:pPr marL="342900" lvl="0" indent="-342900" algn="l" rtl="0">
              <a:lnSpc>
                <a:spcPct val="90000"/>
              </a:lnSpc>
              <a:spcBef>
                <a:spcPts val="1000"/>
              </a:spcBef>
              <a:spcAft>
                <a:spcPts val="0"/>
              </a:spcAft>
              <a:buSzPts val="2400"/>
              <a:buChar char="•"/>
            </a:pPr>
            <a:r>
              <a:rPr lang="pl-PL" b="1" dirty="0"/>
              <a:t>Klient/</a:t>
            </a:r>
            <a:r>
              <a:rPr lang="en-IE" b="1" dirty="0"/>
              <a:t>Customer </a:t>
            </a:r>
            <a:r>
              <a:rPr lang="en-IE" dirty="0"/>
              <a:t>– </a:t>
            </a:r>
            <a:r>
              <a:rPr lang="pl-PL" dirty="0"/>
              <a:t>czego pragnie nasz klient i czego się obawia?</a:t>
            </a:r>
            <a:endParaRPr dirty="0"/>
          </a:p>
          <a:p>
            <a:pPr marL="342900" lvl="0" indent="-342900" algn="l" rtl="0">
              <a:lnSpc>
                <a:spcPct val="90000"/>
              </a:lnSpc>
              <a:spcBef>
                <a:spcPts val="1000"/>
              </a:spcBef>
              <a:spcAft>
                <a:spcPts val="0"/>
              </a:spcAft>
              <a:buSzPts val="2400"/>
              <a:buChar char="•"/>
            </a:pPr>
            <a:r>
              <a:rPr lang="pl-PL" b="1" dirty="0"/>
              <a:t>Konkurencja/</a:t>
            </a:r>
            <a:r>
              <a:rPr lang="en-IE" b="1" dirty="0"/>
              <a:t>Competition </a:t>
            </a:r>
            <a:r>
              <a:rPr lang="en-IE" dirty="0"/>
              <a:t>– </a:t>
            </a:r>
            <a:r>
              <a:rPr lang="pl-PL" dirty="0"/>
              <a:t>Kim są nasi konkurenci, co oferują </a:t>
            </a:r>
            <a:br>
              <a:rPr lang="pl-PL" dirty="0"/>
            </a:br>
            <a:r>
              <a:rPr lang="pl-PL" dirty="0"/>
              <a:t>i czym się różni nasza oferta?</a:t>
            </a:r>
            <a:endParaRPr dirty="0"/>
          </a:p>
          <a:p>
            <a:pPr marL="342900" lvl="0" indent="-342900" algn="l" rtl="0">
              <a:lnSpc>
                <a:spcPct val="90000"/>
              </a:lnSpc>
              <a:spcBef>
                <a:spcPts val="1000"/>
              </a:spcBef>
              <a:spcAft>
                <a:spcPts val="0"/>
              </a:spcAft>
              <a:buSzPts val="2400"/>
              <a:buChar char="•"/>
            </a:pPr>
            <a:r>
              <a:rPr lang="pl-PL" b="1" dirty="0"/>
              <a:t>Firma/</a:t>
            </a:r>
            <a:r>
              <a:rPr lang="en-IE" b="1" dirty="0"/>
              <a:t>Company </a:t>
            </a:r>
            <a:r>
              <a:rPr lang="en-IE" dirty="0"/>
              <a:t>– </a:t>
            </a:r>
            <a:r>
              <a:rPr lang="pl-PL" dirty="0"/>
              <a:t>Twoja firma i produkt, czym się wyróżniają, </a:t>
            </a:r>
            <a:br>
              <a:rPr lang="pl-PL" dirty="0"/>
            </a:br>
            <a:r>
              <a:rPr lang="pl-PL" dirty="0"/>
              <a:t>w czym są lepsze. Jakie są główne zalety i funkcje twojego produktu? Należy wyszukiwać możliwości które wy i konkurencja pominęliście.</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8" name="Rectangle 7">
            <a:extLst>
              <a:ext uri="{FF2B5EF4-FFF2-40B4-BE49-F238E27FC236}">
                <a16:creationId xmlns:a16="http://schemas.microsoft.com/office/drawing/2014/main" id="{A46D5A67-03AB-E249-B371-B472DCF83DFB}"/>
              </a:ext>
            </a:extLst>
          </p:cNvPr>
          <p:cNvSpPr/>
          <p:nvPr/>
        </p:nvSpPr>
        <p:spPr>
          <a:xfrm>
            <a:off x="5579165" y="13252"/>
            <a:ext cx="6612835" cy="6864626"/>
          </a:xfrm>
          <a:prstGeom prst="rect">
            <a:avLst/>
          </a:pr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3" name="Google Shape;323;p37"/>
          <p:cNvSpPr txBox="1">
            <a:spLocks noGrp="1"/>
          </p:cNvSpPr>
          <p:nvPr>
            <p:ph type="body" idx="1"/>
          </p:nvPr>
        </p:nvSpPr>
        <p:spPr>
          <a:xfrm>
            <a:off x="649682" y="3033152"/>
            <a:ext cx="5900482" cy="406100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400"/>
            </a:pPr>
            <a:r>
              <a:rPr lang="pl-PL" sz="2800" b="1" dirty="0">
                <a:solidFill>
                  <a:srgbClr val="FFC000"/>
                </a:solidFill>
              </a:rPr>
              <a:t>Bazując na poprzedniej aktywności, wybierz markę i określ jej 3 elementy:</a:t>
            </a:r>
          </a:p>
          <a:p>
            <a:pPr marL="0" lvl="0" indent="0"/>
            <a:endParaRPr lang="en-IE" sz="1400" b="1" dirty="0">
              <a:solidFill>
                <a:srgbClr val="FDB613"/>
              </a:solidFill>
            </a:endParaRPr>
          </a:p>
          <a:p>
            <a:pPr marL="685800" lvl="1" indent="-228600" algn="l" rtl="0">
              <a:lnSpc>
                <a:spcPct val="90000"/>
              </a:lnSpc>
              <a:spcBef>
                <a:spcPts val="1000"/>
              </a:spcBef>
              <a:spcAft>
                <a:spcPts val="0"/>
              </a:spcAft>
              <a:buSzPts val="2400"/>
              <a:buChar char="•"/>
            </a:pPr>
            <a:r>
              <a:rPr lang="pl-PL" sz="2400" dirty="0">
                <a:solidFill>
                  <a:schemeClr val="bg1"/>
                </a:solidFill>
              </a:rPr>
              <a:t>Klienci/</a:t>
            </a:r>
            <a:r>
              <a:rPr lang="pl-PL" sz="2400" dirty="0" err="1">
                <a:solidFill>
                  <a:schemeClr val="bg1"/>
                </a:solidFill>
              </a:rPr>
              <a:t>Customers</a:t>
            </a:r>
            <a:r>
              <a:rPr lang="pl-PL" sz="2400" dirty="0">
                <a:solidFill>
                  <a:schemeClr val="bg1"/>
                </a:solidFill>
              </a:rPr>
              <a:t>?</a:t>
            </a:r>
          </a:p>
          <a:p>
            <a:pPr marL="685800" lvl="1" indent="-228600" algn="l" rtl="0">
              <a:lnSpc>
                <a:spcPct val="90000"/>
              </a:lnSpc>
              <a:spcBef>
                <a:spcPts val="1000"/>
              </a:spcBef>
              <a:spcAft>
                <a:spcPts val="0"/>
              </a:spcAft>
              <a:buSzPts val="2400"/>
              <a:buChar char="•"/>
            </a:pPr>
            <a:r>
              <a:rPr lang="pl-PL" sz="2400" dirty="0">
                <a:solidFill>
                  <a:schemeClr val="bg1"/>
                </a:solidFill>
              </a:rPr>
              <a:t>Konkurencja/</a:t>
            </a:r>
            <a:r>
              <a:rPr lang="pl-PL" sz="2400" dirty="0" err="1">
                <a:solidFill>
                  <a:schemeClr val="bg1"/>
                </a:solidFill>
              </a:rPr>
              <a:t>Competition</a:t>
            </a:r>
            <a:r>
              <a:rPr lang="pl-PL" sz="2400" dirty="0">
                <a:solidFill>
                  <a:schemeClr val="bg1"/>
                </a:solidFill>
              </a:rPr>
              <a:t>?</a:t>
            </a:r>
          </a:p>
          <a:p>
            <a:pPr marL="685800" lvl="1" indent="-228600" algn="l" rtl="0">
              <a:lnSpc>
                <a:spcPct val="90000"/>
              </a:lnSpc>
              <a:spcBef>
                <a:spcPts val="1000"/>
              </a:spcBef>
              <a:spcAft>
                <a:spcPts val="0"/>
              </a:spcAft>
              <a:buSzPts val="2400"/>
              <a:buChar char="•"/>
            </a:pPr>
            <a:r>
              <a:rPr lang="pl-PL" sz="2400" dirty="0">
                <a:solidFill>
                  <a:schemeClr val="bg1"/>
                </a:solidFill>
              </a:rPr>
              <a:t>Firma/Company?</a:t>
            </a:r>
          </a:p>
        </p:txBody>
      </p:sp>
      <p:sp>
        <p:nvSpPr>
          <p:cNvPr id="7" name="Freeform 6">
            <a:extLst>
              <a:ext uri="{FF2B5EF4-FFF2-40B4-BE49-F238E27FC236}">
                <a16:creationId xmlns:a16="http://schemas.microsoft.com/office/drawing/2014/main" id="{C15647F9-1769-DA48-8D28-55B3ACB7A2C3}"/>
              </a:ext>
            </a:extLst>
          </p:cNvPr>
          <p:cNvSpPr/>
          <p:nvPr/>
        </p:nvSpPr>
        <p:spPr>
          <a:xfrm>
            <a:off x="6228522" y="13252"/>
            <a:ext cx="5963478" cy="6877878"/>
          </a:xfrm>
          <a:custGeom>
            <a:avLst/>
            <a:gdLst>
              <a:gd name="connsiteX0" fmla="*/ 0 w 6387548"/>
              <a:gd name="connsiteY0" fmla="*/ 6798365 h 6864626"/>
              <a:gd name="connsiteX1" fmla="*/ 2544418 w 6387548"/>
              <a:gd name="connsiteY1" fmla="*/ 0 h 6864626"/>
              <a:gd name="connsiteX2" fmla="*/ 6387548 w 6387548"/>
              <a:gd name="connsiteY2" fmla="*/ 0 h 6864626"/>
              <a:gd name="connsiteX3" fmla="*/ 6387548 w 6387548"/>
              <a:gd name="connsiteY3" fmla="*/ 6864626 h 6864626"/>
              <a:gd name="connsiteX4" fmla="*/ 0 w 6387548"/>
              <a:gd name="connsiteY4" fmla="*/ 6798365 h 6864626"/>
              <a:gd name="connsiteX0" fmla="*/ 0 w 6248688"/>
              <a:gd name="connsiteY0" fmla="*/ 6877878 h 6877878"/>
              <a:gd name="connsiteX1" fmla="*/ 2405558 w 6248688"/>
              <a:gd name="connsiteY1" fmla="*/ 0 h 6877878"/>
              <a:gd name="connsiteX2" fmla="*/ 6248688 w 6248688"/>
              <a:gd name="connsiteY2" fmla="*/ 0 h 6877878"/>
              <a:gd name="connsiteX3" fmla="*/ 6248688 w 6248688"/>
              <a:gd name="connsiteY3" fmla="*/ 6864626 h 6877878"/>
              <a:gd name="connsiteX4" fmla="*/ 0 w 6248688"/>
              <a:gd name="connsiteY4" fmla="*/ 6877878 h 6877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8688" h="6877878">
                <a:moveTo>
                  <a:pt x="0" y="6877878"/>
                </a:moveTo>
                <a:lnTo>
                  <a:pt x="2405558" y="0"/>
                </a:lnTo>
                <a:lnTo>
                  <a:pt x="6248688" y="0"/>
                </a:lnTo>
                <a:lnTo>
                  <a:pt x="6248688" y="6864626"/>
                </a:lnTo>
                <a:lnTo>
                  <a:pt x="0" y="6877878"/>
                </a:lnTo>
                <a:close/>
              </a:path>
            </a:pathLst>
          </a:custGeom>
          <a:blipFill>
            <a:blip r:embed="rId3"/>
            <a:stretch>
              <a:fillRect l="-24495" r="-26152" b="-2356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Google Shape;144;p15">
            <a:extLst>
              <a:ext uri="{FF2B5EF4-FFF2-40B4-BE49-F238E27FC236}">
                <a16:creationId xmlns:a16="http://schemas.microsoft.com/office/drawing/2014/main" id="{5919A53A-655F-4C4D-9E9B-EFADAC3A72CA}"/>
              </a:ext>
            </a:extLst>
          </p:cNvPr>
          <p:cNvSpPr/>
          <p:nvPr/>
        </p:nvSpPr>
        <p:spPr>
          <a:xfrm rot="256793" flipH="1">
            <a:off x="4598616" y="811353"/>
            <a:ext cx="2297110" cy="898532"/>
          </a:xfrm>
          <a:prstGeom prst="rect">
            <a:avLst/>
          </a:prstGeom>
          <a:solidFill>
            <a:srgbClr val="FDB61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4" name="Google Shape;324;p37"/>
          <p:cNvSpPr txBox="1">
            <a:spLocks noGrp="1"/>
          </p:cNvSpPr>
          <p:nvPr>
            <p:ph type="body" idx="2"/>
          </p:nvPr>
        </p:nvSpPr>
        <p:spPr>
          <a:xfrm rot="256793">
            <a:off x="525568" y="693126"/>
            <a:ext cx="6696637" cy="74319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400"/>
            </a:pPr>
            <a:r>
              <a:rPr lang="pl-PL" sz="3600" dirty="0">
                <a:solidFill>
                  <a:schemeClr val="bg1"/>
                </a:solidFill>
              </a:rPr>
              <a:t>Ile marek potrafisz wymienić? </a:t>
            </a:r>
          </a:p>
        </p:txBody>
      </p:sp>
      <p:pic>
        <p:nvPicPr>
          <p:cNvPr id="12" name="Graphic 11" descr="Clipboard">
            <a:extLst>
              <a:ext uri="{FF2B5EF4-FFF2-40B4-BE49-F238E27FC236}">
                <a16:creationId xmlns:a16="http://schemas.microsoft.com/office/drawing/2014/main" id="{2E6F061F-06BB-9249-946A-618108440FE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7173" y="1450149"/>
            <a:ext cx="1366728" cy="1366728"/>
          </a:xfrm>
          <a:prstGeom prst="rect">
            <a:avLst/>
          </a:prstGeom>
        </p:spPr>
      </p:pic>
    </p:spTree>
    <p:extLst>
      <p:ext uri="{BB962C8B-B14F-4D97-AF65-F5344CB8AC3E}">
        <p14:creationId xmlns:p14="http://schemas.microsoft.com/office/powerpoint/2010/main" val="216657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1"/>
          <p:cNvSpPr txBox="1">
            <a:spLocks noGrp="1"/>
          </p:cNvSpPr>
          <p:nvPr>
            <p:ph type="body" idx="3"/>
          </p:nvPr>
        </p:nvSpPr>
        <p:spPr>
          <a:xfrm>
            <a:off x="5489681" y="1766517"/>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a:t>01</a:t>
            </a:r>
            <a:endParaRPr/>
          </a:p>
        </p:txBody>
      </p:sp>
      <p:sp>
        <p:nvSpPr>
          <p:cNvPr id="194" name="Google Shape;194;p21"/>
          <p:cNvSpPr txBox="1">
            <a:spLocks noGrp="1"/>
          </p:cNvSpPr>
          <p:nvPr>
            <p:ph type="body" idx="4"/>
          </p:nvPr>
        </p:nvSpPr>
        <p:spPr>
          <a:xfrm>
            <a:off x="6960165" y="1775790"/>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pl-PL" b="1" dirty="0"/>
              <a:t>Wpływ Marketingu na Poziom Sprzedaży.</a:t>
            </a:r>
            <a:endParaRPr b="1" dirty="0"/>
          </a:p>
        </p:txBody>
      </p:sp>
      <p:sp>
        <p:nvSpPr>
          <p:cNvPr id="195" name="Google Shape;195;p21"/>
          <p:cNvSpPr txBox="1">
            <a:spLocks noGrp="1"/>
          </p:cNvSpPr>
          <p:nvPr>
            <p:ph type="body" idx="5"/>
          </p:nvPr>
        </p:nvSpPr>
        <p:spPr>
          <a:xfrm>
            <a:off x="5513499" y="3314348"/>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a:t>02</a:t>
            </a:r>
            <a:endParaRPr/>
          </a:p>
        </p:txBody>
      </p:sp>
      <p:sp>
        <p:nvSpPr>
          <p:cNvPr id="196" name="Google Shape;196;p21"/>
          <p:cNvSpPr txBox="1">
            <a:spLocks noGrp="1"/>
          </p:cNvSpPr>
          <p:nvPr>
            <p:ph type="body" idx="6"/>
          </p:nvPr>
        </p:nvSpPr>
        <p:spPr>
          <a:xfrm>
            <a:off x="6983983" y="3310369"/>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pl-PL" b="1" dirty="0"/>
              <a:t>Tworzenie Marki Inspirowanej Pop Kulturą.</a:t>
            </a:r>
            <a:endParaRPr b="1" dirty="0"/>
          </a:p>
        </p:txBody>
      </p:sp>
      <p:sp>
        <p:nvSpPr>
          <p:cNvPr id="197" name="Google Shape;197;p21"/>
          <p:cNvSpPr txBox="1">
            <a:spLocks noGrp="1"/>
          </p:cNvSpPr>
          <p:nvPr>
            <p:ph type="body" idx="7"/>
          </p:nvPr>
        </p:nvSpPr>
        <p:spPr>
          <a:xfrm>
            <a:off x="5483551" y="4828948"/>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a:t>03</a:t>
            </a:r>
            <a:endParaRPr/>
          </a:p>
        </p:txBody>
      </p:sp>
      <p:sp>
        <p:nvSpPr>
          <p:cNvPr id="198" name="Google Shape;198;p21"/>
          <p:cNvSpPr txBox="1">
            <a:spLocks noGrp="1"/>
          </p:cNvSpPr>
          <p:nvPr>
            <p:ph type="body" idx="8"/>
          </p:nvPr>
        </p:nvSpPr>
        <p:spPr>
          <a:xfrm>
            <a:off x="6954035" y="4811716"/>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pl-PL" b="1" dirty="0"/>
              <a:t>Rozwijanie Swojej Marki.</a:t>
            </a:r>
            <a:endParaRPr b="1" dirty="0"/>
          </a:p>
        </p:txBody>
      </p:sp>
      <p:sp>
        <p:nvSpPr>
          <p:cNvPr id="199" name="Google Shape;199;p21"/>
          <p:cNvSpPr txBox="1">
            <a:spLocks noGrp="1"/>
          </p:cNvSpPr>
          <p:nvPr>
            <p:ph type="body" idx="1"/>
          </p:nvPr>
        </p:nvSpPr>
        <p:spPr>
          <a:xfrm>
            <a:off x="381000" y="706151"/>
            <a:ext cx="4553100" cy="697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330"/>
              <a:buNone/>
            </a:pPr>
            <a:r>
              <a:rPr lang="en-IE" sz="3330" b="1" dirty="0"/>
              <a:t>M5 </a:t>
            </a:r>
            <a:r>
              <a:rPr lang="pl-PL" sz="3330" b="1" dirty="0"/>
              <a:t>Cele Nauczania</a:t>
            </a:r>
            <a:endParaRPr dirty="0"/>
          </a:p>
        </p:txBody>
      </p:sp>
      <p:sp>
        <p:nvSpPr>
          <p:cNvPr id="200" name="Google Shape;200;p21"/>
          <p:cNvSpPr txBox="1">
            <a:spLocks noGrp="1"/>
          </p:cNvSpPr>
          <p:nvPr>
            <p:ph type="body" idx="2"/>
          </p:nvPr>
        </p:nvSpPr>
        <p:spPr>
          <a:xfrm>
            <a:off x="643223" y="2087287"/>
            <a:ext cx="4205100" cy="4600896"/>
          </a:xfrm>
          <a:prstGeom prst="rect">
            <a:avLst/>
          </a:prstGeom>
          <a:noFill/>
          <a:ln>
            <a:noFill/>
          </a:ln>
        </p:spPr>
        <p:txBody>
          <a:bodyPr spcFirstLastPara="1" wrap="square" lIns="91425" tIns="45700" rIns="91425" bIns="45700" anchor="t" anchorCtr="0">
            <a:noAutofit/>
          </a:bodyPr>
          <a:lstStyle/>
          <a:p>
            <a:pPr marL="342900" lvl="0" indent="-342900" algn="l" rtl="0">
              <a:lnSpc>
                <a:spcPct val="80000"/>
              </a:lnSpc>
              <a:spcBef>
                <a:spcPts val="0"/>
              </a:spcBef>
              <a:spcAft>
                <a:spcPts val="0"/>
              </a:spcAft>
              <a:buClr>
                <a:schemeClr val="lt1"/>
              </a:buClr>
              <a:buSzPts val="2400"/>
              <a:buFont typeface="Arial"/>
              <a:buChar char="•"/>
            </a:pPr>
            <a:r>
              <a:rPr lang="pl-PL" dirty="0"/>
              <a:t>Tutaj dowiesz się, jaka jest różnica między sprzedażą </a:t>
            </a:r>
            <a:br>
              <a:rPr lang="pl-PL" dirty="0"/>
            </a:br>
            <a:r>
              <a:rPr lang="pl-PL" dirty="0"/>
              <a:t>a marketingiem, poznasz również wcześniej sprawdzone działania pomagające we wzmacnianiu twojego biznesu.</a:t>
            </a:r>
          </a:p>
          <a:p>
            <a:pPr marL="342900" lvl="0" indent="-342900" algn="l" rtl="0">
              <a:lnSpc>
                <a:spcPct val="80000"/>
              </a:lnSpc>
              <a:spcBef>
                <a:spcPts val="0"/>
              </a:spcBef>
              <a:spcAft>
                <a:spcPts val="0"/>
              </a:spcAft>
              <a:buClr>
                <a:schemeClr val="lt1"/>
              </a:buClr>
              <a:buSzPts val="2400"/>
              <a:buFont typeface="Arial"/>
              <a:buChar char="•"/>
            </a:pPr>
            <a:r>
              <a:rPr lang="pl-PL" dirty="0"/>
              <a:t>Zapoznasz się z etapami tworzenia marki w Pop Kulturze: znalezienie doskonałej nazwy dla marki, komunikowanie się za pomocą </a:t>
            </a:r>
            <a:r>
              <a:rPr lang="pl-PL" dirty="0" err="1"/>
              <a:t>storytellingu</a:t>
            </a:r>
            <a:r>
              <a:rPr lang="pl-PL" dirty="0"/>
              <a:t>, budowanie zaufania, wiarygodności i reputacji.</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pic>
        <p:nvPicPr>
          <p:cNvPr id="345" name="Google Shape;345;p40"/>
          <p:cNvPicPr preferRelativeResize="0"/>
          <p:nvPr/>
        </p:nvPicPr>
        <p:blipFill>
          <a:blip r:embed="rId3">
            <a:alphaModFix/>
          </a:blip>
          <a:stretch>
            <a:fillRect/>
          </a:stretch>
        </p:blipFill>
        <p:spPr>
          <a:xfrm>
            <a:off x="8191333" y="1257893"/>
            <a:ext cx="2625575" cy="4169141"/>
          </a:xfrm>
          <a:prstGeom prst="rect">
            <a:avLst/>
          </a:prstGeom>
          <a:noFill/>
          <a:ln>
            <a:noFill/>
          </a:ln>
        </p:spPr>
      </p:pic>
      <p:pic>
        <p:nvPicPr>
          <p:cNvPr id="9" name="Picture 8">
            <a:extLst>
              <a:ext uri="{FF2B5EF4-FFF2-40B4-BE49-F238E27FC236}">
                <a16:creationId xmlns:a16="http://schemas.microsoft.com/office/drawing/2014/main" id="{7B1A5933-85B3-5344-8A59-FB7DC425C506}"/>
              </a:ext>
            </a:extLst>
          </p:cNvPr>
          <p:cNvPicPr>
            <a:picLocks noChangeAspect="1"/>
          </p:cNvPicPr>
          <p:nvPr/>
        </p:nvPicPr>
        <p:blipFill rotWithShape="1">
          <a:blip r:embed="rId4">
            <a:extLst>
              <a:ext uri="{28A0092B-C50C-407E-A947-70E740481C1C}">
                <a14:useLocalDpi xmlns:a14="http://schemas.microsoft.com/office/drawing/2010/main" val="0"/>
              </a:ext>
            </a:extLst>
          </a:blip>
          <a:srcRect l="-3425" t="-1173" r="33820" b="12394"/>
          <a:stretch/>
        </p:blipFill>
        <p:spPr>
          <a:xfrm rot="5400000">
            <a:off x="5692866" y="733873"/>
            <a:ext cx="6858000" cy="5390254"/>
          </a:xfrm>
          <a:prstGeom prst="rect">
            <a:avLst/>
          </a:prstGeom>
        </p:spPr>
      </p:pic>
      <p:sp>
        <p:nvSpPr>
          <p:cNvPr id="344" name="Google Shape;344;p40"/>
          <p:cNvSpPr txBox="1">
            <a:spLocks noGrp="1"/>
          </p:cNvSpPr>
          <p:nvPr>
            <p:ph type="body" idx="2"/>
          </p:nvPr>
        </p:nvSpPr>
        <p:spPr>
          <a:xfrm>
            <a:off x="658268" y="2120067"/>
            <a:ext cx="6246115"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000" b="1" dirty="0">
                <a:solidFill>
                  <a:srgbClr val="DA2128"/>
                </a:solidFill>
              </a:rPr>
              <a:t>Studium Przypadku</a:t>
            </a:r>
            <a:endParaRPr lang="pl-PL" sz="3000" dirty="0"/>
          </a:p>
          <a:p>
            <a:pPr marL="342900" lvl="0" indent="-342900" algn="l" rtl="0">
              <a:lnSpc>
                <a:spcPct val="90000"/>
              </a:lnSpc>
              <a:spcBef>
                <a:spcPts val="1000"/>
              </a:spcBef>
              <a:spcAft>
                <a:spcPts val="0"/>
              </a:spcAft>
              <a:buSzPts val="2400"/>
              <a:buChar char="•"/>
            </a:pPr>
            <a:r>
              <a:rPr lang="pl-PL" sz="2600" u="sng" dirty="0">
                <a:solidFill>
                  <a:schemeClr val="hlink"/>
                </a:solidFill>
                <a:hlinkClick r:id="rId5"/>
              </a:rPr>
              <a:t>Hero </a:t>
            </a:r>
            <a:r>
              <a:rPr lang="pl-PL" sz="2600" u="sng" dirty="0" err="1">
                <a:solidFill>
                  <a:schemeClr val="hlink"/>
                </a:solidFill>
                <a:hlinkClick r:id="rId5"/>
              </a:rPr>
              <a:t>Within</a:t>
            </a:r>
            <a:r>
              <a:rPr lang="pl-PL" sz="2600" dirty="0"/>
              <a:t> powstało jako pomysł na sprzedaż odzieży, która miałaby bazować na kulturze „geeków”. Obecnie firma współpracuje z takimi markami jak </a:t>
            </a:r>
            <a:r>
              <a:rPr lang="pl-PL" sz="2600" dirty="0" err="1"/>
              <a:t>Marvel</a:t>
            </a:r>
            <a:r>
              <a:rPr lang="pl-PL" sz="2600" dirty="0"/>
              <a:t>, czy DC.</a:t>
            </a:r>
          </a:p>
          <a:p>
            <a:pPr marL="342900" lvl="0" indent="-342900" algn="l" rtl="0">
              <a:lnSpc>
                <a:spcPct val="90000"/>
              </a:lnSpc>
              <a:spcBef>
                <a:spcPts val="1000"/>
              </a:spcBef>
              <a:spcAft>
                <a:spcPts val="0"/>
              </a:spcAft>
              <a:buSzPts val="2400"/>
              <a:buChar char="•"/>
            </a:pPr>
            <a:r>
              <a:rPr lang="pl-PL" sz="2600" dirty="0"/>
              <a:t>Warto szczególnie zwrócić uwagę na sekcję “</a:t>
            </a:r>
            <a:r>
              <a:rPr lang="pl-PL" sz="2600" u="sng" dirty="0" err="1">
                <a:solidFill>
                  <a:schemeClr val="hlink"/>
                </a:solidFill>
                <a:hlinkClick r:id="rId6"/>
              </a:rPr>
              <a:t>About</a:t>
            </a:r>
            <a:r>
              <a:rPr lang="pl-PL" sz="2600" u="sng" dirty="0">
                <a:solidFill>
                  <a:schemeClr val="hlink"/>
                </a:solidFill>
                <a:hlinkClick r:id="rId6"/>
              </a:rPr>
              <a:t> </a:t>
            </a:r>
            <a:r>
              <a:rPr lang="pl-PL" sz="2600" u="sng" dirty="0" err="1">
                <a:solidFill>
                  <a:schemeClr val="hlink"/>
                </a:solidFill>
                <a:hlinkClick r:id="rId6"/>
              </a:rPr>
              <a:t>us</a:t>
            </a:r>
            <a:r>
              <a:rPr lang="pl-PL" sz="2600" dirty="0"/>
              <a:t>”, która dobrze tłumaczy, co powinna reprezentować marka</a:t>
            </a:r>
            <a:endParaRPr sz="2600" dirty="0"/>
          </a:p>
        </p:txBody>
      </p:sp>
      <p:sp>
        <p:nvSpPr>
          <p:cNvPr id="7" name="Google Shape;58;p5">
            <a:extLst>
              <a:ext uri="{FF2B5EF4-FFF2-40B4-BE49-F238E27FC236}">
                <a16:creationId xmlns:a16="http://schemas.microsoft.com/office/drawing/2014/main" id="{80979365-8FFA-A74B-8C49-923590216337}"/>
              </a:ext>
            </a:extLst>
          </p:cNvPr>
          <p:cNvSpPr/>
          <p:nvPr/>
        </p:nvSpPr>
        <p:spPr>
          <a:xfrm rot="285998">
            <a:off x="-164010" y="560238"/>
            <a:ext cx="4313926"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 name="Google Shape;302;p34">
            <a:extLst>
              <a:ext uri="{FF2B5EF4-FFF2-40B4-BE49-F238E27FC236}">
                <a16:creationId xmlns:a16="http://schemas.microsoft.com/office/drawing/2014/main" id="{31CBCEE0-C77C-6E4A-AFA0-55C088A31A59}"/>
              </a:ext>
            </a:extLst>
          </p:cNvPr>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Budowanie Marki</a:t>
            </a: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41"/>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Rozwijanie Marki</a:t>
            </a:r>
            <a:endParaRPr dirty="0"/>
          </a:p>
        </p:txBody>
      </p:sp>
      <p:sp>
        <p:nvSpPr>
          <p:cNvPr id="351" name="Google Shape;351;p41"/>
          <p:cNvSpPr txBox="1">
            <a:spLocks noGrp="1"/>
          </p:cNvSpPr>
          <p:nvPr>
            <p:ph type="body" idx="2"/>
          </p:nvPr>
        </p:nvSpPr>
        <p:spPr>
          <a:xfrm>
            <a:off x="375000" y="2000150"/>
            <a:ext cx="5159526"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Nazwa Marki i jej Styl</a:t>
            </a:r>
            <a:endParaRPr sz="3200" dirty="0"/>
          </a:p>
          <a:p>
            <a:pPr marL="0" lvl="0" indent="0" algn="l" rtl="0">
              <a:lnSpc>
                <a:spcPct val="90000"/>
              </a:lnSpc>
              <a:spcBef>
                <a:spcPts val="1000"/>
              </a:spcBef>
              <a:spcAft>
                <a:spcPts val="0"/>
              </a:spcAft>
              <a:buSzPts val="2400"/>
              <a:buNone/>
            </a:pPr>
            <a:r>
              <a:rPr lang="pl-PL" sz="2600" dirty="0"/>
              <a:t>Nazwa twojej marki jest tym, co zapamiętają ludzie. Musi ona odzwierciedlać twoją strategię, pozycję i założenia</a:t>
            </a:r>
            <a:r>
              <a:rPr lang="en-IE" sz="2600" dirty="0"/>
              <a:t>:</a:t>
            </a:r>
            <a:endParaRPr sz="2600" dirty="0"/>
          </a:p>
          <a:p>
            <a:pPr marL="342900" lvl="0" indent="0" algn="l" rtl="0">
              <a:lnSpc>
                <a:spcPct val="90000"/>
              </a:lnSpc>
              <a:spcBef>
                <a:spcPts val="1000"/>
              </a:spcBef>
              <a:spcAft>
                <a:spcPts val="0"/>
              </a:spcAft>
              <a:buSzPts val="2400"/>
              <a:buNone/>
            </a:pPr>
            <a:r>
              <a:rPr lang="en-IE" u="sng" dirty="0">
                <a:solidFill>
                  <a:schemeClr val="hlink"/>
                </a:solidFill>
                <a:hlinkClick r:id="rId3"/>
              </a:rPr>
              <a:t>https://www.youtube.com/watch?v=rzbXht7MJVM</a:t>
            </a:r>
            <a:endParaRPr dirty="0"/>
          </a:p>
          <a:p>
            <a:pPr marL="342900" lvl="0" indent="0" algn="l" rtl="0">
              <a:lnSpc>
                <a:spcPct val="90000"/>
              </a:lnSpc>
              <a:spcBef>
                <a:spcPts val="1000"/>
              </a:spcBef>
              <a:spcAft>
                <a:spcPts val="0"/>
              </a:spcAft>
              <a:buSzPts val="2400"/>
              <a:buNone/>
            </a:pPr>
            <a:endParaRPr dirty="0"/>
          </a:p>
          <a:p>
            <a:pPr marL="0" lvl="0" indent="0" algn="l" rtl="0">
              <a:lnSpc>
                <a:spcPct val="90000"/>
              </a:lnSpc>
              <a:spcBef>
                <a:spcPts val="1000"/>
              </a:spcBef>
              <a:spcAft>
                <a:spcPts val="0"/>
              </a:spcAft>
              <a:buSzPts val="2400"/>
              <a:buNone/>
            </a:pPr>
            <a:br>
              <a:rPr lang="en-IE" dirty="0"/>
            </a:br>
            <a:endParaRPr dirty="0"/>
          </a:p>
        </p:txBody>
      </p:sp>
      <p:pic>
        <p:nvPicPr>
          <p:cNvPr id="3" name="Picture 6" descr="A person wearing a suit and tie&#10;&#10;Description automatically generated">
            <a:extLst>
              <a:ext uri="{FF2B5EF4-FFF2-40B4-BE49-F238E27FC236}">
                <a16:creationId xmlns:a16="http://schemas.microsoft.com/office/drawing/2014/main" id="{60F9BE37-7D3B-4E5C-8308-8EA317BCF263}"/>
              </a:ext>
            </a:extLst>
          </p:cNvPr>
          <p:cNvPicPr>
            <a:picLocks noChangeAspect="1"/>
          </p:cNvPicPr>
          <p:nvPr/>
        </p:nvPicPr>
        <p:blipFill rotWithShape="1">
          <a:blip r:embed="rId4"/>
          <a:srcRect l="1797" t="-1511" r="1926" b="4670"/>
          <a:stretch/>
        </p:blipFill>
        <p:spPr>
          <a:xfrm>
            <a:off x="6425656" y="1964055"/>
            <a:ext cx="4875214" cy="3133490"/>
          </a:xfrm>
          <a:prstGeom prst="rect">
            <a:avLst/>
          </a:prstGeom>
        </p:spPr>
      </p:pic>
      <p:pic>
        <p:nvPicPr>
          <p:cNvPr id="2" name="Picture 5">
            <a:hlinkClick r:id="rId3"/>
            <a:extLst>
              <a:ext uri="{FF2B5EF4-FFF2-40B4-BE49-F238E27FC236}">
                <a16:creationId xmlns:a16="http://schemas.microsoft.com/office/drawing/2014/main" id="{84C426B2-37CD-4894-98CC-EFDE800DC388}"/>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9307" b="5574"/>
          <a:stretch/>
        </p:blipFill>
        <p:spPr>
          <a:xfrm>
            <a:off x="5468224" y="1726271"/>
            <a:ext cx="6790078" cy="4129572"/>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41"/>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Rozwijanie Marki</a:t>
            </a:r>
            <a:endParaRPr dirty="0"/>
          </a:p>
        </p:txBody>
      </p:sp>
      <p:sp>
        <p:nvSpPr>
          <p:cNvPr id="351" name="Google Shape;351;p41"/>
          <p:cNvSpPr txBox="1">
            <a:spLocks noGrp="1"/>
          </p:cNvSpPr>
          <p:nvPr>
            <p:ph type="body" idx="2"/>
          </p:nvPr>
        </p:nvSpPr>
        <p:spPr>
          <a:xfrm>
            <a:off x="375062" y="2061522"/>
            <a:ext cx="5703992"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Nazwa Marki i jej Styl</a:t>
            </a:r>
            <a:endParaRPr dirty="0"/>
          </a:p>
          <a:p>
            <a:pPr marL="0" lvl="0" indent="0" algn="l" rtl="0">
              <a:lnSpc>
                <a:spcPct val="90000"/>
              </a:lnSpc>
              <a:spcBef>
                <a:spcPts val="1000"/>
              </a:spcBef>
              <a:spcAft>
                <a:spcPts val="0"/>
              </a:spcAft>
              <a:buSzPts val="2400"/>
              <a:buNone/>
            </a:pPr>
            <a:r>
              <a:rPr lang="pl-PL" sz="2600" dirty="0"/>
              <a:t>Aby łatwiej ci było znaleźć nazwę, która odzwierciedla atrybuty twojej marki, poniżej znajdziesz link do generatora nazw</a:t>
            </a:r>
            <a:r>
              <a:rPr lang="en-IE" sz="2600" dirty="0"/>
              <a:t>:</a:t>
            </a:r>
            <a:endParaRPr sz="2600" dirty="0"/>
          </a:p>
          <a:p>
            <a:pPr marL="342900" lvl="0" indent="0" algn="l" rtl="0">
              <a:lnSpc>
                <a:spcPct val="90000"/>
              </a:lnSpc>
              <a:spcBef>
                <a:spcPts val="1000"/>
              </a:spcBef>
              <a:spcAft>
                <a:spcPts val="0"/>
              </a:spcAft>
              <a:buSzPts val="2400"/>
              <a:buNone/>
            </a:pPr>
            <a:r>
              <a:rPr lang="en-IE" u="sng" dirty="0">
                <a:solidFill>
                  <a:schemeClr val="hlink"/>
                </a:solidFill>
                <a:hlinkClick r:id="rId3"/>
              </a:rPr>
              <a:t>https://namelix.com/</a:t>
            </a:r>
            <a:br>
              <a:rPr lang="en-IE" dirty="0"/>
            </a:br>
            <a:endParaRPr dirty="0"/>
          </a:p>
        </p:txBody>
      </p:sp>
      <p:pic>
        <p:nvPicPr>
          <p:cNvPr id="2" name="Picture 5">
            <a:hlinkClick r:id="rId3"/>
            <a:extLst>
              <a:ext uri="{FF2B5EF4-FFF2-40B4-BE49-F238E27FC236}">
                <a16:creationId xmlns:a16="http://schemas.microsoft.com/office/drawing/2014/main" id="{0B030C32-7265-4D27-AE79-4B9E1E4F2265}"/>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401922" y="1683567"/>
            <a:ext cx="6790078" cy="4129572"/>
          </a:xfrm>
          <a:prstGeom prst="rect">
            <a:avLst/>
          </a:prstGeom>
        </p:spPr>
      </p:pic>
      <p:pic>
        <p:nvPicPr>
          <p:cNvPr id="3" name="Picture 3" descr="A screenshot of a cell phone&#10;&#10;Description automatically generated">
            <a:extLst>
              <a:ext uri="{FF2B5EF4-FFF2-40B4-BE49-F238E27FC236}">
                <a16:creationId xmlns:a16="http://schemas.microsoft.com/office/drawing/2014/main" id="{878E061B-0966-44C5-B8B9-6FAD3672B444}"/>
              </a:ext>
            </a:extLst>
          </p:cNvPr>
          <p:cNvPicPr>
            <a:picLocks noChangeAspect="1"/>
          </p:cNvPicPr>
          <p:nvPr/>
        </p:nvPicPr>
        <p:blipFill rotWithShape="1">
          <a:blip r:embed="rId5"/>
          <a:srcRect t="953" b="953"/>
          <a:stretch/>
        </p:blipFill>
        <p:spPr>
          <a:xfrm>
            <a:off x="6398968" y="2036048"/>
            <a:ext cx="4886305" cy="3138385"/>
          </a:xfrm>
          <a:prstGeom prst="rect">
            <a:avLst/>
          </a:prstGeom>
        </p:spPr>
      </p:pic>
    </p:spTree>
    <p:extLst>
      <p:ext uri="{BB962C8B-B14F-4D97-AF65-F5344CB8AC3E}">
        <p14:creationId xmlns:p14="http://schemas.microsoft.com/office/powerpoint/2010/main" val="41486083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41"/>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Rozwijanie Marki</a:t>
            </a:r>
            <a:endParaRPr dirty="0"/>
          </a:p>
        </p:txBody>
      </p:sp>
      <p:sp>
        <p:nvSpPr>
          <p:cNvPr id="351" name="Google Shape;351;p41"/>
          <p:cNvSpPr txBox="1">
            <a:spLocks noGrp="1"/>
          </p:cNvSpPr>
          <p:nvPr>
            <p:ph type="body" idx="2"/>
          </p:nvPr>
        </p:nvSpPr>
        <p:spPr>
          <a:xfrm>
            <a:off x="375062" y="2061522"/>
            <a:ext cx="5703992"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Nazwa Marki i jej Styl</a:t>
            </a:r>
            <a:endParaRPr dirty="0"/>
          </a:p>
          <a:p>
            <a:pPr marL="0" lvl="0" indent="0" algn="l" rtl="0">
              <a:lnSpc>
                <a:spcPct val="90000"/>
              </a:lnSpc>
              <a:spcBef>
                <a:spcPts val="1000"/>
              </a:spcBef>
              <a:spcAft>
                <a:spcPts val="0"/>
              </a:spcAft>
              <a:buSzPts val="2400"/>
              <a:buNone/>
            </a:pPr>
            <a:r>
              <a:rPr lang="pl-PL" sz="2600" dirty="0"/>
              <a:t>Aby łatwiej ci było znaleźć nazwę, która odzwierciedla atrybuty twojej marki, poniżej znajdziesz link do generatora nazw</a:t>
            </a:r>
            <a:r>
              <a:rPr lang="en-IE" sz="2600" dirty="0"/>
              <a:t>:</a:t>
            </a:r>
            <a:endParaRPr sz="2600" dirty="0"/>
          </a:p>
          <a:p>
            <a:pPr marL="342900" lvl="0" indent="0" algn="l" rtl="0">
              <a:lnSpc>
                <a:spcPct val="90000"/>
              </a:lnSpc>
              <a:spcBef>
                <a:spcPts val="1000"/>
              </a:spcBef>
              <a:spcAft>
                <a:spcPts val="0"/>
              </a:spcAft>
              <a:buSzPts val="2400"/>
              <a:buNone/>
            </a:pPr>
            <a:r>
              <a:rPr lang="en-IE" u="sng" dirty="0">
                <a:solidFill>
                  <a:schemeClr val="hlink"/>
                </a:solidFill>
                <a:hlinkClick r:id="rId3"/>
              </a:rPr>
              <a:t>https://namelix.com/</a:t>
            </a:r>
            <a:br>
              <a:rPr lang="en-IE" dirty="0"/>
            </a:br>
            <a:endParaRPr dirty="0"/>
          </a:p>
        </p:txBody>
      </p:sp>
      <p:pic>
        <p:nvPicPr>
          <p:cNvPr id="2" name="Picture 5">
            <a:hlinkClick r:id="rId3"/>
            <a:extLst>
              <a:ext uri="{FF2B5EF4-FFF2-40B4-BE49-F238E27FC236}">
                <a16:creationId xmlns:a16="http://schemas.microsoft.com/office/drawing/2014/main" id="{0B030C32-7265-4D27-AE79-4B9E1E4F2265}"/>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401922" y="1683567"/>
            <a:ext cx="6790078" cy="4129572"/>
          </a:xfrm>
          <a:prstGeom prst="rect">
            <a:avLst/>
          </a:prstGeom>
        </p:spPr>
      </p:pic>
      <p:pic>
        <p:nvPicPr>
          <p:cNvPr id="3" name="Picture 3" descr="A screenshot of a cell phone&#10;&#10;Description automatically generated">
            <a:extLst>
              <a:ext uri="{FF2B5EF4-FFF2-40B4-BE49-F238E27FC236}">
                <a16:creationId xmlns:a16="http://schemas.microsoft.com/office/drawing/2014/main" id="{878E061B-0966-44C5-B8B9-6FAD3672B444}"/>
              </a:ext>
            </a:extLst>
          </p:cNvPr>
          <p:cNvPicPr>
            <a:picLocks noChangeAspect="1"/>
          </p:cNvPicPr>
          <p:nvPr/>
        </p:nvPicPr>
        <p:blipFill rotWithShape="1">
          <a:blip r:embed="rId5"/>
          <a:srcRect t="953" b="953"/>
          <a:stretch/>
        </p:blipFill>
        <p:spPr>
          <a:xfrm>
            <a:off x="6398968" y="2036048"/>
            <a:ext cx="4886305" cy="3138385"/>
          </a:xfrm>
          <a:prstGeom prst="rect">
            <a:avLst/>
          </a:prstGeom>
        </p:spPr>
      </p:pic>
    </p:spTree>
    <p:extLst>
      <p:ext uri="{BB962C8B-B14F-4D97-AF65-F5344CB8AC3E}">
        <p14:creationId xmlns:p14="http://schemas.microsoft.com/office/powerpoint/2010/main" val="6471724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42"/>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Rozwijanie Marki</a:t>
            </a:r>
            <a:endParaRPr dirty="0"/>
          </a:p>
          <a:p>
            <a:pPr marL="0" lvl="0" indent="0" algn="l" rtl="0">
              <a:lnSpc>
                <a:spcPct val="90000"/>
              </a:lnSpc>
              <a:spcBef>
                <a:spcPts val="1000"/>
              </a:spcBef>
              <a:spcAft>
                <a:spcPts val="0"/>
              </a:spcAft>
              <a:buClr>
                <a:schemeClr val="lt1"/>
              </a:buClr>
              <a:buSzPts val="3600"/>
              <a:buNone/>
            </a:pPr>
            <a:endParaRPr dirty="0"/>
          </a:p>
        </p:txBody>
      </p:sp>
      <p:sp>
        <p:nvSpPr>
          <p:cNvPr id="357" name="Google Shape;357;p42"/>
          <p:cNvSpPr txBox="1">
            <a:spLocks noGrp="1"/>
          </p:cNvSpPr>
          <p:nvPr>
            <p:ph type="body" idx="2"/>
          </p:nvPr>
        </p:nvSpPr>
        <p:spPr>
          <a:xfrm>
            <a:off x="375061" y="2061522"/>
            <a:ext cx="9422082"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2800" b="1" dirty="0">
                <a:solidFill>
                  <a:srgbClr val="DA2128"/>
                </a:solidFill>
              </a:rPr>
              <a:t>Historia twojej marki</a:t>
            </a:r>
            <a:endParaRPr sz="2800" dirty="0"/>
          </a:p>
          <a:p>
            <a:pPr marL="342900" lvl="0" indent="-342900" algn="l" rtl="0">
              <a:lnSpc>
                <a:spcPct val="90000"/>
              </a:lnSpc>
              <a:spcBef>
                <a:spcPts val="1000"/>
              </a:spcBef>
              <a:spcAft>
                <a:spcPts val="0"/>
              </a:spcAft>
              <a:buSzPts val="2400"/>
              <a:buChar char="•"/>
            </a:pPr>
            <a:r>
              <a:rPr lang="pl-PL" sz="2300" dirty="0"/>
              <a:t>Opowiadanie historii/</a:t>
            </a:r>
            <a:r>
              <a:rPr lang="pl-PL" sz="2300" dirty="0" err="1"/>
              <a:t>storytelling</a:t>
            </a:r>
            <a:r>
              <a:rPr lang="pl-PL" sz="2300" dirty="0"/>
              <a:t> staje się coraz bardziej popularne</a:t>
            </a:r>
            <a:br>
              <a:rPr lang="pl-PL" sz="2300" dirty="0"/>
            </a:br>
            <a:r>
              <a:rPr lang="pl-PL" sz="2300" dirty="0"/>
              <a:t>w marketing, a zwłaszcza w jego części dotyczącej marki, dlaczego tak jest</a:t>
            </a:r>
            <a:r>
              <a:rPr lang="en-IE" sz="2300" dirty="0"/>
              <a:t>?</a:t>
            </a:r>
            <a:endParaRPr sz="2300" dirty="0"/>
          </a:p>
          <a:p>
            <a:pPr marL="342900" lvl="0" indent="-342900" algn="l" rtl="0">
              <a:lnSpc>
                <a:spcPct val="90000"/>
              </a:lnSpc>
              <a:spcBef>
                <a:spcPts val="1000"/>
              </a:spcBef>
              <a:spcAft>
                <a:spcPts val="0"/>
              </a:spcAft>
              <a:buSzPts val="2400"/>
              <a:buChar char="•"/>
            </a:pPr>
            <a:r>
              <a:rPr lang="pl-PL" sz="2300" dirty="0"/>
              <a:t>W historiach tkwi moc</a:t>
            </a:r>
            <a:r>
              <a:rPr lang="en-IE" sz="2300" dirty="0"/>
              <a:t>: </a:t>
            </a:r>
            <a:r>
              <a:rPr lang="pl-PL" sz="2300" dirty="0"/>
              <a:t>budzi emocje</a:t>
            </a:r>
            <a:r>
              <a:rPr lang="en-IE" sz="2300" dirty="0"/>
              <a:t>, </a:t>
            </a:r>
            <a:r>
              <a:rPr lang="pl-PL" sz="2300" dirty="0"/>
              <a:t>uruchamia emocje i tworzy więź między opowiadającym historię</a:t>
            </a:r>
            <a:r>
              <a:rPr lang="en-IE" sz="2300" dirty="0"/>
              <a:t> (</a:t>
            </a:r>
            <a:r>
              <a:rPr lang="pl-PL" sz="2300" dirty="0"/>
              <a:t>twoją marką</a:t>
            </a:r>
            <a:r>
              <a:rPr lang="en-IE" sz="2300" dirty="0"/>
              <a:t>) </a:t>
            </a:r>
            <a:r>
              <a:rPr lang="pl-PL" sz="2300" dirty="0"/>
              <a:t>a odbiorcą (twoim przyszłym klientem</a:t>
            </a:r>
            <a:r>
              <a:rPr lang="en-IE" sz="2300" dirty="0"/>
              <a:t>).</a:t>
            </a:r>
            <a:endParaRPr sz="2300" dirty="0"/>
          </a:p>
          <a:p>
            <a:pPr marL="342900" lvl="0" indent="-342900" algn="l" rtl="0">
              <a:lnSpc>
                <a:spcPct val="90000"/>
              </a:lnSpc>
              <a:spcBef>
                <a:spcPts val="1000"/>
              </a:spcBef>
              <a:spcAft>
                <a:spcPts val="0"/>
              </a:spcAft>
              <a:buSzPts val="2400"/>
              <a:buChar char="•"/>
            </a:pPr>
            <a:r>
              <a:rPr lang="pl-PL" sz="2300" dirty="0"/>
              <a:t>Historia, jeśli dobrze ją opowiedzieć, wciąga odbiorcę</a:t>
            </a:r>
            <a:r>
              <a:rPr lang="en-IE" sz="2300" dirty="0"/>
              <a:t>; </a:t>
            </a:r>
            <a:r>
              <a:rPr lang="pl-PL" sz="2300" dirty="0"/>
              <a:t>a ponieważ chcemy aby między marką a klientem powstała specyficzna więź, to jest to najlepsze narzędzie</a:t>
            </a:r>
            <a:r>
              <a:rPr lang="en-IE" sz="2300" dirty="0"/>
              <a:t>. </a:t>
            </a:r>
            <a:r>
              <a:rPr lang="pl-PL" sz="2300" dirty="0"/>
              <a:t>Dzięki znajomości naszych klientów, możemy odwołać się do jednej z dwóch najsilniejszych emocji, pożądania lub strachu.</a:t>
            </a:r>
            <a:endParaRPr sz="23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pic>
        <p:nvPicPr>
          <p:cNvPr id="2" name="Picture 5">
            <a:hlinkClick r:id="rId3"/>
            <a:extLst>
              <a:ext uri="{FF2B5EF4-FFF2-40B4-BE49-F238E27FC236}">
                <a16:creationId xmlns:a16="http://schemas.microsoft.com/office/drawing/2014/main" id="{A42AB939-9175-4B37-BBAE-60D031281E50}"/>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741025" y="1631295"/>
            <a:ext cx="6790078" cy="4129572"/>
          </a:xfrm>
          <a:prstGeom prst="rect">
            <a:avLst/>
          </a:prstGeom>
        </p:spPr>
      </p:pic>
      <p:sp>
        <p:nvSpPr>
          <p:cNvPr id="362" name="Google Shape;362;p43"/>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Rozwijanie Marki</a:t>
            </a:r>
            <a:endParaRPr dirty="0"/>
          </a:p>
          <a:p>
            <a:pPr marL="0" lvl="0" indent="0" algn="l" rtl="0">
              <a:lnSpc>
                <a:spcPct val="90000"/>
              </a:lnSpc>
              <a:spcBef>
                <a:spcPts val="1000"/>
              </a:spcBef>
              <a:spcAft>
                <a:spcPts val="0"/>
              </a:spcAft>
              <a:buClr>
                <a:schemeClr val="lt1"/>
              </a:buClr>
              <a:buSzPts val="3600"/>
              <a:buNone/>
            </a:pPr>
            <a:endParaRPr dirty="0"/>
          </a:p>
        </p:txBody>
      </p:sp>
      <p:sp>
        <p:nvSpPr>
          <p:cNvPr id="363" name="Google Shape;363;p43"/>
          <p:cNvSpPr txBox="1">
            <a:spLocks noGrp="1"/>
          </p:cNvSpPr>
          <p:nvPr>
            <p:ph type="body" idx="2"/>
          </p:nvPr>
        </p:nvSpPr>
        <p:spPr>
          <a:xfrm>
            <a:off x="375000" y="2000150"/>
            <a:ext cx="60498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Historia Twojej Marki</a:t>
            </a:r>
            <a:endParaRPr dirty="0"/>
          </a:p>
          <a:p>
            <a:pPr marL="0" lvl="0" indent="0" algn="l" rtl="0">
              <a:lnSpc>
                <a:spcPct val="90000"/>
              </a:lnSpc>
              <a:spcBef>
                <a:spcPts val="1000"/>
              </a:spcBef>
              <a:spcAft>
                <a:spcPts val="0"/>
              </a:spcAft>
              <a:buSzPts val="2400"/>
              <a:buNone/>
            </a:pPr>
            <a:r>
              <a:rPr lang="en-IE" dirty="0"/>
              <a:t>“GoPro </a:t>
            </a:r>
            <a:r>
              <a:rPr lang="pl-PL" dirty="0"/>
              <a:t>pozwala ludziom żyć chwilą i zachęcać innych do tego samego</a:t>
            </a:r>
            <a:r>
              <a:rPr lang="en-IE" dirty="0"/>
              <a:t>. </a:t>
            </a:r>
            <a:r>
              <a:rPr lang="pl-PL" dirty="0"/>
              <a:t>Zaczynając od kamer,</a:t>
            </a:r>
            <a:br>
              <a:rPr lang="pl-PL" dirty="0"/>
            </a:br>
            <a:r>
              <a:rPr lang="pl-PL" dirty="0"/>
              <a:t>a na akcesoriach kończąc, wszystko co robimy jest obliczone na to, aby pomóc ci rejestrować życie tak jak je przeżywasz</a:t>
            </a:r>
            <a:r>
              <a:rPr lang="en-IE" dirty="0"/>
              <a:t>. </a:t>
            </a:r>
            <a:r>
              <a:rPr lang="pl-PL" dirty="0"/>
              <a:t>Wierzymy, że dzielenie się wrażeniami ze swojego życia sprawia, że ma ono większe znaczenie i jest ciekawsze</a:t>
            </a:r>
            <a:r>
              <a:rPr lang="en-IE" dirty="0"/>
              <a:t>.”</a:t>
            </a:r>
            <a:endParaRPr dirty="0"/>
          </a:p>
          <a:p>
            <a:pPr marL="0" lvl="0" indent="0" algn="l" rtl="0">
              <a:lnSpc>
                <a:spcPct val="90000"/>
              </a:lnSpc>
              <a:spcBef>
                <a:spcPts val="1000"/>
              </a:spcBef>
              <a:spcAft>
                <a:spcPts val="0"/>
              </a:spcAft>
              <a:buSzPts val="2400"/>
              <a:buNone/>
            </a:pPr>
            <a:r>
              <a:rPr lang="en-IE" dirty="0"/>
              <a:t>(GoPro.com)</a:t>
            </a:r>
            <a:endParaRPr dirty="0"/>
          </a:p>
          <a:p>
            <a:pPr marL="0" lvl="0" indent="0" algn="r" rtl="0">
              <a:lnSpc>
                <a:spcPct val="90000"/>
              </a:lnSpc>
              <a:spcBef>
                <a:spcPts val="1000"/>
              </a:spcBef>
              <a:spcAft>
                <a:spcPts val="0"/>
              </a:spcAft>
              <a:buSzPts val="2400"/>
              <a:buNone/>
            </a:pPr>
            <a:r>
              <a:rPr lang="pl-PL" sz="1600" dirty="0">
                <a:hlinkClick r:id="rId5"/>
              </a:rPr>
              <a:t>Link do filmu</a:t>
            </a:r>
            <a:endParaRPr sz="1600"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pic>
        <p:nvPicPr>
          <p:cNvPr id="3" name="Google Shape;364;p43" descr="For internal use only." title="GoPro - About Us">
            <a:hlinkClick r:id="rId3"/>
            <a:extLst>
              <a:ext uri="{FF2B5EF4-FFF2-40B4-BE49-F238E27FC236}">
                <a16:creationId xmlns:a16="http://schemas.microsoft.com/office/drawing/2014/main" id="{CDF6DB02-A11B-4EB2-8C1D-B52AFFB26644}"/>
              </a:ext>
            </a:extLst>
          </p:cNvPr>
          <p:cNvPicPr preferRelativeResize="0"/>
          <p:nvPr/>
        </p:nvPicPr>
        <p:blipFill rotWithShape="1">
          <a:blip r:embed="rId6">
            <a:alphaModFix/>
          </a:blip>
          <a:srcRect l="7095" t="13075" r="8040" b="15104"/>
          <a:stretch/>
        </p:blipFill>
        <p:spPr>
          <a:xfrm>
            <a:off x="6711529" y="2000150"/>
            <a:ext cx="4939287" cy="313519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44"/>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Rozwijanie Marki</a:t>
            </a:r>
            <a:endParaRPr dirty="0"/>
          </a:p>
          <a:p>
            <a:pPr marL="0" lvl="0" indent="0" algn="l" rtl="0">
              <a:lnSpc>
                <a:spcPct val="90000"/>
              </a:lnSpc>
              <a:spcBef>
                <a:spcPts val="1000"/>
              </a:spcBef>
              <a:spcAft>
                <a:spcPts val="0"/>
              </a:spcAft>
              <a:buClr>
                <a:schemeClr val="lt1"/>
              </a:buClr>
              <a:buSzPts val="3600"/>
              <a:buNone/>
            </a:pPr>
            <a:endParaRPr dirty="0"/>
          </a:p>
        </p:txBody>
      </p:sp>
      <p:sp>
        <p:nvSpPr>
          <p:cNvPr id="370" name="Google Shape;370;p44"/>
          <p:cNvSpPr txBox="1">
            <a:spLocks noGrp="1"/>
          </p:cNvSpPr>
          <p:nvPr>
            <p:ph type="body" idx="2"/>
          </p:nvPr>
        </p:nvSpPr>
        <p:spPr>
          <a:xfrm>
            <a:off x="375000" y="2000150"/>
            <a:ext cx="114099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100" b="1" dirty="0">
                <a:solidFill>
                  <a:srgbClr val="DA2128"/>
                </a:solidFill>
              </a:rPr>
              <a:t>Historia Twojej Marki</a:t>
            </a:r>
            <a:endParaRPr sz="3100" dirty="0"/>
          </a:p>
          <a:p>
            <a:pPr marL="342900" lvl="0" indent="-342900" algn="l" rtl="0">
              <a:lnSpc>
                <a:spcPct val="90000"/>
              </a:lnSpc>
              <a:spcBef>
                <a:spcPts val="1000"/>
              </a:spcBef>
              <a:spcAft>
                <a:spcPts val="0"/>
              </a:spcAft>
              <a:buSzPts val="2400"/>
              <a:buChar char="•"/>
            </a:pPr>
            <a:r>
              <a:rPr lang="pl-PL" sz="2300" dirty="0"/>
              <a:t>Podczas tworzenia historii warto pamiętać o poniższych zasadach</a:t>
            </a:r>
            <a:r>
              <a:rPr lang="en-IE" sz="2300" dirty="0"/>
              <a:t>:</a:t>
            </a:r>
            <a:endParaRPr sz="2300" dirty="0"/>
          </a:p>
          <a:p>
            <a:pPr marL="342900" lvl="0" indent="-342900" algn="l" rtl="0">
              <a:lnSpc>
                <a:spcPct val="90000"/>
              </a:lnSpc>
              <a:spcBef>
                <a:spcPts val="1000"/>
              </a:spcBef>
              <a:spcAft>
                <a:spcPts val="0"/>
              </a:spcAft>
              <a:buSzPts val="2400"/>
              <a:buChar char="•"/>
            </a:pPr>
            <a:r>
              <a:rPr lang="pl-PL" sz="2300" b="1" dirty="0"/>
              <a:t>Odnoś się </a:t>
            </a:r>
            <a:r>
              <a:rPr lang="pl-PL" sz="2300" dirty="0"/>
              <a:t>do tematu </a:t>
            </a:r>
            <a:r>
              <a:rPr lang="en-IE" sz="2300" dirty="0"/>
              <a:t>– </a:t>
            </a:r>
            <a:r>
              <a:rPr lang="pl-PL" sz="2300" dirty="0"/>
              <a:t>mów o marce, o swoim produkcie, do jakich elementów kultury się odnosi.</a:t>
            </a:r>
            <a:endParaRPr sz="2300" dirty="0"/>
          </a:p>
          <a:p>
            <a:pPr marL="342900" lvl="0" indent="-342900" algn="l" rtl="0">
              <a:lnSpc>
                <a:spcPct val="90000"/>
              </a:lnSpc>
              <a:spcBef>
                <a:spcPts val="1000"/>
              </a:spcBef>
              <a:spcAft>
                <a:spcPts val="0"/>
              </a:spcAft>
              <a:buSzPts val="2400"/>
              <a:buChar char="•"/>
            </a:pPr>
            <a:r>
              <a:rPr lang="pl-PL" sz="2300" dirty="0"/>
              <a:t>Przy tworzeniu miej na uwadze </a:t>
            </a:r>
            <a:r>
              <a:rPr lang="pl-PL" sz="2300" b="1" dirty="0"/>
              <a:t>pozycjonowanie </a:t>
            </a:r>
            <a:r>
              <a:rPr lang="pl-PL" sz="2300" dirty="0"/>
              <a:t>– cel twojej marki powinien być już zdefiniowany, podobnie jak przekaz, który chcemy zaimplementować naszym klientom. Skoncentruj się na tym.</a:t>
            </a:r>
            <a:endParaRPr sz="2300" dirty="0"/>
          </a:p>
          <a:p>
            <a:pPr marL="342900" lvl="0" indent="-342900" algn="l" rtl="0">
              <a:lnSpc>
                <a:spcPct val="90000"/>
              </a:lnSpc>
              <a:spcBef>
                <a:spcPts val="1000"/>
              </a:spcBef>
              <a:spcAft>
                <a:spcPts val="0"/>
              </a:spcAft>
              <a:buSzPts val="2400"/>
              <a:buChar char="•"/>
            </a:pPr>
            <a:r>
              <a:rPr lang="pl-PL" sz="2300" dirty="0"/>
              <a:t>Utrzymaj to </a:t>
            </a:r>
            <a:r>
              <a:rPr lang="pl-PL" sz="2300" b="1" dirty="0"/>
              <a:t>na poziomie emocji </a:t>
            </a:r>
            <a:r>
              <a:rPr lang="pl-PL" sz="2300" dirty="0"/>
              <a:t>– naszym celem jest wywołanie emocji, które powiążą klienta z naszą marką.</a:t>
            </a:r>
            <a:endParaRPr sz="2300" dirty="0"/>
          </a:p>
          <a:p>
            <a:pPr marL="342900" lvl="0" indent="-342900" algn="l" rtl="0">
              <a:lnSpc>
                <a:spcPct val="90000"/>
              </a:lnSpc>
              <a:spcBef>
                <a:spcPts val="1000"/>
              </a:spcBef>
              <a:spcAft>
                <a:spcPts val="0"/>
              </a:spcAft>
              <a:buSzPts val="2400"/>
              <a:buChar char="•"/>
            </a:pPr>
            <a:r>
              <a:rPr lang="pl-PL" sz="2300" dirty="0"/>
              <a:t>Bądź </a:t>
            </a:r>
            <a:r>
              <a:rPr lang="pl-PL" sz="2300" b="1" dirty="0"/>
              <a:t>kreatywny</a:t>
            </a:r>
            <a:r>
              <a:rPr lang="pl-PL" sz="2300" dirty="0"/>
              <a:t> – naszym celem jest unikanie powszechnie używanych sloganów. Naszym celem jest wyróżnienie marki, więc przy tworzeniu historii postaw na unikalność.</a:t>
            </a:r>
            <a:endParaRPr dirty="0"/>
          </a:p>
          <a:p>
            <a:pPr marL="342900" lvl="0" indent="0" algn="l" rtl="0">
              <a:lnSpc>
                <a:spcPct val="90000"/>
              </a:lnSpc>
              <a:spcBef>
                <a:spcPts val="1000"/>
              </a:spcBef>
              <a:spcAft>
                <a:spcPts val="0"/>
              </a:spcAft>
              <a:buSzPts val="2400"/>
              <a:buNone/>
            </a:pP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45"/>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Rozwijanie Marki</a:t>
            </a:r>
            <a:endParaRPr dirty="0"/>
          </a:p>
          <a:p>
            <a:pPr marL="0" lvl="0" indent="0" algn="l" rtl="0">
              <a:lnSpc>
                <a:spcPct val="90000"/>
              </a:lnSpc>
              <a:spcBef>
                <a:spcPts val="1000"/>
              </a:spcBef>
              <a:spcAft>
                <a:spcPts val="0"/>
              </a:spcAft>
              <a:buClr>
                <a:schemeClr val="lt1"/>
              </a:buClr>
              <a:buSzPts val="3600"/>
              <a:buNone/>
            </a:pPr>
            <a:endParaRPr dirty="0"/>
          </a:p>
        </p:txBody>
      </p:sp>
      <p:sp>
        <p:nvSpPr>
          <p:cNvPr id="376" name="Google Shape;376;p45"/>
          <p:cNvSpPr txBox="1">
            <a:spLocks noGrp="1"/>
          </p:cNvSpPr>
          <p:nvPr>
            <p:ph type="body" idx="2"/>
          </p:nvPr>
        </p:nvSpPr>
        <p:spPr>
          <a:xfrm>
            <a:off x="375000" y="2000150"/>
            <a:ext cx="72411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Wiarygodna Marka</a:t>
            </a:r>
            <a:endParaRPr dirty="0"/>
          </a:p>
          <a:p>
            <a:pPr marL="342900" lvl="0" indent="-342900" algn="l" rtl="0">
              <a:lnSpc>
                <a:spcPct val="90000"/>
              </a:lnSpc>
              <a:spcBef>
                <a:spcPts val="1000"/>
              </a:spcBef>
              <a:spcAft>
                <a:spcPts val="0"/>
              </a:spcAft>
              <a:buSzPts val="2400"/>
              <a:buChar char="•"/>
            </a:pPr>
            <a:r>
              <a:rPr lang="pl-PL" dirty="0"/>
              <a:t>Kiedy klient tworzy w swojej świadomości skojarzenie z twoją marką, oczekuje od niej zaufania </a:t>
            </a:r>
            <a:br>
              <a:rPr lang="pl-PL" dirty="0"/>
            </a:br>
            <a:r>
              <a:rPr lang="pl-PL" dirty="0"/>
              <a:t>i bezpieczeństwa</a:t>
            </a:r>
            <a:r>
              <a:rPr lang="en-IE" dirty="0"/>
              <a:t>. </a:t>
            </a:r>
            <a:r>
              <a:rPr lang="pl-PL" dirty="0"/>
              <a:t>Najłatwiej to osiągnąć poprzez transparentność i dotrzymywanie obietnic</a:t>
            </a:r>
            <a:r>
              <a:rPr lang="en-IE" dirty="0"/>
              <a:t>.</a:t>
            </a:r>
            <a:endParaRPr dirty="0"/>
          </a:p>
          <a:p>
            <a:pPr marL="342900" lvl="0" indent="-342900" algn="l" rtl="0">
              <a:lnSpc>
                <a:spcPct val="90000"/>
              </a:lnSpc>
              <a:spcBef>
                <a:spcPts val="1000"/>
              </a:spcBef>
              <a:spcAft>
                <a:spcPts val="0"/>
              </a:spcAft>
              <a:buSzPts val="2400"/>
              <a:buChar char="•"/>
            </a:pPr>
            <a:r>
              <a:rPr lang="pl-PL" dirty="0"/>
              <a:t>Transparentność to na przykład jawna cena, przejrzystość funkcji, przyznawanie się do błędów jakie popełniamy</a:t>
            </a:r>
            <a:r>
              <a:rPr lang="en-IE" dirty="0"/>
              <a:t>. </a:t>
            </a:r>
            <a:endParaRPr dirty="0"/>
          </a:p>
          <a:p>
            <a:pPr marL="342900" lvl="0" indent="-342900" algn="l" rtl="0">
              <a:lnSpc>
                <a:spcPct val="90000"/>
              </a:lnSpc>
              <a:spcBef>
                <a:spcPts val="1000"/>
              </a:spcBef>
              <a:spcAft>
                <a:spcPts val="0"/>
              </a:spcAft>
              <a:buSzPts val="2400"/>
              <a:buChar char="•"/>
            </a:pPr>
            <a:r>
              <a:rPr lang="pl-PL" dirty="0"/>
              <a:t>Dotrzymuj obietnic o jakości produktu, jego zaletach, </a:t>
            </a:r>
            <a:br>
              <a:rPr lang="pl-PL" dirty="0"/>
            </a:br>
            <a:r>
              <a:rPr lang="pl-PL" dirty="0"/>
              <a:t>a jeśli się nie wywiążesz, poszukaj sposobu jak to naprawić.</a:t>
            </a:r>
            <a:endParaRPr dirty="0"/>
          </a:p>
        </p:txBody>
      </p:sp>
      <p:pic>
        <p:nvPicPr>
          <p:cNvPr id="377" name="Google Shape;377;p45"/>
          <p:cNvPicPr preferRelativeResize="0"/>
          <p:nvPr/>
        </p:nvPicPr>
        <p:blipFill rotWithShape="1">
          <a:blip r:embed="rId3">
            <a:alphaModFix/>
          </a:blip>
          <a:srcRect b="5828"/>
          <a:stretch/>
        </p:blipFill>
        <p:spPr>
          <a:xfrm>
            <a:off x="8219675" y="2534650"/>
            <a:ext cx="3276500" cy="33228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46"/>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Rozwijanie Marki</a:t>
            </a:r>
            <a:endParaRPr dirty="0"/>
          </a:p>
          <a:p>
            <a:pPr marL="0" lvl="0" indent="0" algn="l" rtl="0">
              <a:lnSpc>
                <a:spcPct val="90000"/>
              </a:lnSpc>
              <a:spcBef>
                <a:spcPts val="1000"/>
              </a:spcBef>
              <a:spcAft>
                <a:spcPts val="0"/>
              </a:spcAft>
              <a:buClr>
                <a:schemeClr val="lt1"/>
              </a:buClr>
              <a:buSzPts val="3600"/>
              <a:buNone/>
            </a:pPr>
            <a:endParaRPr dirty="0"/>
          </a:p>
        </p:txBody>
      </p:sp>
      <p:sp>
        <p:nvSpPr>
          <p:cNvPr id="383" name="Google Shape;383;p46"/>
          <p:cNvSpPr txBox="1">
            <a:spLocks noGrp="1"/>
          </p:cNvSpPr>
          <p:nvPr>
            <p:ph type="body" idx="2"/>
          </p:nvPr>
        </p:nvSpPr>
        <p:spPr>
          <a:xfrm>
            <a:off x="375000" y="2000150"/>
            <a:ext cx="81771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Wiarygodna Marka</a:t>
            </a:r>
            <a:endParaRPr dirty="0"/>
          </a:p>
          <a:p>
            <a:pPr marL="342900" lvl="0" indent="-342900" algn="l" rtl="0">
              <a:lnSpc>
                <a:spcPct val="90000"/>
              </a:lnSpc>
              <a:spcBef>
                <a:spcPts val="1000"/>
              </a:spcBef>
              <a:spcAft>
                <a:spcPts val="0"/>
              </a:spcAft>
              <a:buSzPts val="2400"/>
              <a:buChar char="•"/>
            </a:pPr>
            <a:r>
              <a:rPr lang="pl-PL" dirty="0"/>
              <a:t>Kiedy ludzie widzą twoje logo, słyszą, bądź czytają o twojej marce, powinno się w nich włączyć poczucie zaufania a także oczekiwanie</a:t>
            </a:r>
            <a:r>
              <a:rPr lang="en-IE" dirty="0"/>
              <a:t>. </a:t>
            </a:r>
            <a:r>
              <a:rPr lang="pl-PL" dirty="0"/>
              <a:t>Na przykład</a:t>
            </a:r>
            <a:r>
              <a:rPr lang="en-IE" dirty="0"/>
              <a:t>: </a:t>
            </a:r>
            <a:endParaRPr dirty="0"/>
          </a:p>
          <a:p>
            <a:pPr marL="342900" lvl="0" indent="0" algn="l" rtl="0">
              <a:lnSpc>
                <a:spcPct val="90000"/>
              </a:lnSpc>
              <a:spcBef>
                <a:spcPts val="1000"/>
              </a:spcBef>
              <a:spcAft>
                <a:spcPts val="0"/>
              </a:spcAft>
              <a:buSzPts val="2400"/>
              <a:buNone/>
            </a:pPr>
            <a:endParaRPr dirty="0"/>
          </a:p>
          <a:p>
            <a:pPr marL="342900" lvl="0" indent="-342900" algn="l" rtl="0">
              <a:lnSpc>
                <a:spcPct val="90000"/>
              </a:lnSpc>
              <a:spcBef>
                <a:spcPts val="1000"/>
              </a:spcBef>
              <a:spcAft>
                <a:spcPts val="0"/>
              </a:spcAft>
              <a:buSzPts val="2400"/>
              <a:buChar char="•"/>
            </a:pPr>
            <a:r>
              <a:rPr lang="pl-PL" dirty="0"/>
              <a:t>Kiedy widzisz </a:t>
            </a:r>
            <a:r>
              <a:rPr lang="pl-PL" dirty="0">
                <a:hlinkClick r:id="rId3"/>
              </a:rPr>
              <a:t>Logo karty Visa</a:t>
            </a:r>
            <a:r>
              <a:rPr lang="pl-PL" dirty="0"/>
              <a:t>, wiesz że jest ona bezpieczna </a:t>
            </a:r>
            <a:r>
              <a:rPr lang="en-IE" dirty="0"/>
              <a:t>(</a:t>
            </a:r>
            <a:r>
              <a:rPr lang="pl-PL" dirty="0"/>
              <a:t>na marginesie, wiele marek umieszcza na swoich stronach to logo aby wzbudzać zaufanie</a:t>
            </a:r>
            <a:r>
              <a:rPr lang="en-IE" dirty="0"/>
              <a:t>).</a:t>
            </a:r>
            <a:endParaRPr dirty="0"/>
          </a:p>
          <a:p>
            <a:pPr marL="342900" lvl="0" indent="-342900" algn="l" rtl="0">
              <a:lnSpc>
                <a:spcPct val="90000"/>
              </a:lnSpc>
              <a:spcBef>
                <a:spcPts val="1000"/>
              </a:spcBef>
              <a:spcAft>
                <a:spcPts val="0"/>
              </a:spcAft>
              <a:buSzPts val="2400"/>
              <a:buChar char="•"/>
            </a:pPr>
            <a:r>
              <a:rPr lang="pl-PL" dirty="0"/>
              <a:t>Widząc symbol </a:t>
            </a:r>
            <a:r>
              <a:rPr lang="pl-PL" dirty="0">
                <a:hlinkClick r:id="rId4"/>
              </a:rPr>
              <a:t>Supermena</a:t>
            </a:r>
            <a:r>
              <a:rPr lang="pl-PL" dirty="0"/>
              <a:t>, wiesz że możesz oczekiwać uczciwości i sprawiedliwości.</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pic>
        <p:nvPicPr>
          <p:cNvPr id="384" name="Google Shape;384;p46"/>
          <p:cNvPicPr preferRelativeResize="0"/>
          <p:nvPr/>
        </p:nvPicPr>
        <p:blipFill rotWithShape="1">
          <a:blip r:embed="rId5">
            <a:alphaModFix/>
          </a:blip>
          <a:srcRect l="46101" t="20500" r="11641" b="18774"/>
          <a:stretch/>
        </p:blipFill>
        <p:spPr>
          <a:xfrm>
            <a:off x="8528734" y="2138009"/>
            <a:ext cx="3052524" cy="2352461"/>
          </a:xfrm>
          <a:prstGeom prst="rect">
            <a:avLst/>
          </a:prstGeom>
          <a:noFill/>
          <a:ln>
            <a:noFill/>
          </a:ln>
        </p:spPr>
      </p:pic>
      <p:pic>
        <p:nvPicPr>
          <p:cNvPr id="385" name="Google Shape;385;p46"/>
          <p:cNvPicPr preferRelativeResize="0"/>
          <p:nvPr/>
        </p:nvPicPr>
        <p:blipFill rotWithShape="1">
          <a:blip r:embed="rId6">
            <a:alphaModFix/>
          </a:blip>
          <a:srcRect/>
          <a:stretch/>
        </p:blipFill>
        <p:spPr>
          <a:xfrm>
            <a:off x="8631850" y="4592876"/>
            <a:ext cx="2846276" cy="2135926"/>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47"/>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Rozwijanie Marki</a:t>
            </a:r>
            <a:endParaRPr dirty="0"/>
          </a:p>
          <a:p>
            <a:pPr marL="0" lvl="0" indent="0" algn="l" rtl="0">
              <a:lnSpc>
                <a:spcPct val="90000"/>
              </a:lnSpc>
              <a:spcBef>
                <a:spcPts val="1000"/>
              </a:spcBef>
              <a:spcAft>
                <a:spcPts val="0"/>
              </a:spcAft>
              <a:buClr>
                <a:schemeClr val="lt1"/>
              </a:buClr>
              <a:buSzPts val="3600"/>
              <a:buNone/>
            </a:pPr>
            <a:endParaRPr dirty="0"/>
          </a:p>
        </p:txBody>
      </p:sp>
      <p:sp>
        <p:nvSpPr>
          <p:cNvPr id="391" name="Google Shape;391;p47"/>
          <p:cNvSpPr txBox="1">
            <a:spLocks noGrp="1"/>
          </p:cNvSpPr>
          <p:nvPr>
            <p:ph type="body" idx="2"/>
          </p:nvPr>
        </p:nvSpPr>
        <p:spPr>
          <a:xfrm>
            <a:off x="375000" y="2000150"/>
            <a:ext cx="81771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Wiarygodna Marka</a:t>
            </a:r>
            <a:endParaRPr dirty="0"/>
          </a:p>
          <a:p>
            <a:pPr marL="342900" lvl="0" indent="-342900" algn="l" rtl="0">
              <a:lnSpc>
                <a:spcPct val="90000"/>
              </a:lnSpc>
              <a:spcBef>
                <a:spcPts val="1000"/>
              </a:spcBef>
              <a:spcAft>
                <a:spcPts val="0"/>
              </a:spcAft>
              <a:buSzPts val="2400"/>
              <a:buChar char="•"/>
            </a:pPr>
            <a:r>
              <a:rPr lang="pl-PL" dirty="0"/>
              <a:t>Widząc Logo </a:t>
            </a:r>
            <a:r>
              <a:rPr lang="pl-PL" dirty="0">
                <a:hlinkClick r:id="rId3"/>
              </a:rPr>
              <a:t>DudePerfect</a:t>
            </a:r>
            <a:r>
              <a:rPr lang="pl-PL" dirty="0"/>
              <a:t> oczekujesz filmów wideo</a:t>
            </a:r>
            <a:br>
              <a:rPr lang="pl-PL" dirty="0"/>
            </a:br>
            <a:r>
              <a:rPr lang="pl-PL" dirty="0"/>
              <a:t>z niezwykłymi umiejętnościami.</a:t>
            </a:r>
            <a:endParaRPr dirty="0"/>
          </a:p>
          <a:p>
            <a:pPr marL="342900" lvl="0" indent="0" algn="l" rtl="0">
              <a:lnSpc>
                <a:spcPct val="90000"/>
              </a:lnSpc>
              <a:spcBef>
                <a:spcPts val="1000"/>
              </a:spcBef>
              <a:spcAft>
                <a:spcPts val="0"/>
              </a:spcAft>
              <a:buSzPts val="2400"/>
              <a:buNone/>
            </a:pPr>
            <a:endParaRPr dirty="0"/>
          </a:p>
          <a:p>
            <a:pPr marL="342900" lvl="0" indent="-342900" algn="l" rtl="0">
              <a:lnSpc>
                <a:spcPct val="90000"/>
              </a:lnSpc>
              <a:spcBef>
                <a:spcPts val="1000"/>
              </a:spcBef>
              <a:spcAft>
                <a:spcPts val="0"/>
              </a:spcAft>
              <a:buSzPts val="2400"/>
              <a:buChar char="•"/>
            </a:pPr>
            <a:r>
              <a:rPr lang="en-IE" u="sng" dirty="0">
                <a:solidFill>
                  <a:schemeClr val="hlink"/>
                </a:solidFill>
                <a:hlinkClick r:id="rId4"/>
              </a:rPr>
              <a:t>Ghostbusters</a:t>
            </a:r>
            <a:r>
              <a:rPr lang="en-IE" dirty="0"/>
              <a:t> </a:t>
            </a:r>
            <a:r>
              <a:rPr lang="pl-PL" dirty="0"/>
              <a:t>wyłapią duchy, które ci się zagnieździły</a:t>
            </a:r>
            <a:r>
              <a:rPr lang="en-IE" dirty="0"/>
              <a:t>.</a:t>
            </a:r>
            <a:endParaRPr dirty="0"/>
          </a:p>
          <a:p>
            <a:pPr marL="0" lvl="0" indent="0" algn="l" rtl="0">
              <a:lnSpc>
                <a:spcPct val="90000"/>
              </a:lnSpc>
              <a:spcBef>
                <a:spcPts val="1000"/>
              </a:spcBef>
              <a:spcAft>
                <a:spcPts val="0"/>
              </a:spcAft>
              <a:buSzPts val="2400"/>
              <a:buNone/>
            </a:pPr>
            <a:endParaRPr dirty="0"/>
          </a:p>
          <a:p>
            <a:pPr marL="0" lvl="0" indent="0" algn="l" rtl="0">
              <a:lnSpc>
                <a:spcPct val="90000"/>
              </a:lnSpc>
              <a:spcBef>
                <a:spcPts val="1000"/>
              </a:spcBef>
              <a:spcAft>
                <a:spcPts val="0"/>
              </a:spcAft>
              <a:buSzPts val="2400"/>
              <a:buNone/>
            </a:pPr>
            <a:r>
              <a:rPr lang="pl-PL" dirty="0"/>
              <a:t>Notatka</a:t>
            </a:r>
            <a:r>
              <a:rPr lang="en-IE" dirty="0"/>
              <a:t>: </a:t>
            </a:r>
            <a:r>
              <a:rPr lang="pl-PL" dirty="0"/>
              <a:t>Powyższe linki przeniosą cię na strony będące przykładem biznesu opartego na tych markach, blogów, kanałów YouTube, sklepów z gadżetami. </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pic>
        <p:nvPicPr>
          <p:cNvPr id="392" name="Google Shape;392;p47"/>
          <p:cNvPicPr preferRelativeResize="0"/>
          <p:nvPr/>
        </p:nvPicPr>
        <p:blipFill rotWithShape="1">
          <a:blip r:embed="rId5">
            <a:alphaModFix/>
          </a:blip>
          <a:srcRect/>
          <a:stretch/>
        </p:blipFill>
        <p:spPr>
          <a:xfrm>
            <a:off x="8976830" y="4848067"/>
            <a:ext cx="2233727" cy="2009926"/>
          </a:xfrm>
          <a:prstGeom prst="rect">
            <a:avLst/>
          </a:prstGeom>
          <a:noFill/>
          <a:ln>
            <a:noFill/>
          </a:ln>
        </p:spPr>
      </p:pic>
      <p:pic>
        <p:nvPicPr>
          <p:cNvPr id="393" name="Google Shape;393;p47"/>
          <p:cNvPicPr preferRelativeResize="0"/>
          <p:nvPr/>
        </p:nvPicPr>
        <p:blipFill rotWithShape="1">
          <a:blip r:embed="rId6">
            <a:alphaModFix/>
          </a:blip>
          <a:srcRect/>
          <a:stretch/>
        </p:blipFill>
        <p:spPr>
          <a:xfrm>
            <a:off x="9088736" y="2599836"/>
            <a:ext cx="2009925" cy="20099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24"/>
          <p:cNvSpPr txBox="1">
            <a:spLocks noGrp="1"/>
          </p:cNvSpPr>
          <p:nvPr>
            <p:ph type="body" idx="1"/>
          </p:nvPr>
        </p:nvSpPr>
        <p:spPr>
          <a:xfrm>
            <a:off x="6114050" y="2137600"/>
            <a:ext cx="5970600" cy="4261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1100"/>
              <a:buFont typeface="Arial"/>
              <a:buNone/>
            </a:pPr>
            <a:r>
              <a:rPr lang="pl-PL" dirty="0"/>
              <a:t>Marketing to proces tworzenia pośród potencjalnych klientów zainteresowania twoim towarem i lub usługą.</a:t>
            </a:r>
            <a:endParaRPr dirty="0"/>
          </a:p>
          <a:p>
            <a:pPr marL="0" lvl="0" indent="0" algn="l" rtl="0">
              <a:lnSpc>
                <a:spcPct val="90000"/>
              </a:lnSpc>
              <a:spcBef>
                <a:spcPts val="0"/>
              </a:spcBef>
              <a:spcAft>
                <a:spcPts val="0"/>
              </a:spcAft>
              <a:buClr>
                <a:schemeClr val="dk1"/>
              </a:buClr>
              <a:buSzPts val="1100"/>
              <a:buFont typeface="Arial"/>
              <a:buNone/>
            </a:pPr>
            <a:endParaRPr lang="pl-PL" dirty="0"/>
          </a:p>
          <a:p>
            <a:pPr marL="0" lvl="0" indent="0" algn="l" rtl="0">
              <a:lnSpc>
                <a:spcPct val="90000"/>
              </a:lnSpc>
              <a:spcBef>
                <a:spcPts val="0"/>
              </a:spcBef>
              <a:spcAft>
                <a:spcPts val="0"/>
              </a:spcAft>
              <a:buClr>
                <a:schemeClr val="dk1"/>
              </a:buClr>
              <a:buSzPts val="1100"/>
              <a:buFont typeface="Arial"/>
              <a:buNone/>
            </a:pPr>
            <a:r>
              <a:rPr lang="pl-PL" dirty="0"/>
              <a:t>Marketing jest zawsze obecny i obejmuje różne aktywności, w tym:</a:t>
            </a:r>
            <a:r>
              <a:rPr lang="en-IE" dirty="0"/>
              <a:t> </a:t>
            </a:r>
            <a:r>
              <a:rPr lang="pl-PL" dirty="0"/>
              <a:t>badania, segmentację i </a:t>
            </a:r>
            <a:r>
              <a:rPr lang="en-US" dirty="0"/>
              <a:t>targeting</a:t>
            </a:r>
            <a:r>
              <a:rPr lang="en-IE" dirty="0"/>
              <a:t>, </a:t>
            </a:r>
            <a:r>
              <a:rPr lang="en-US" dirty="0"/>
              <a:t>branding</a:t>
            </a:r>
            <a:r>
              <a:rPr lang="pl-PL" dirty="0"/>
              <a:t>, promocję produktu, strategię i wykonanie.</a:t>
            </a:r>
            <a:endParaRPr dirty="0"/>
          </a:p>
          <a:p>
            <a:pPr marL="0" lvl="0" indent="0" algn="l" rtl="0">
              <a:lnSpc>
                <a:spcPct val="90000"/>
              </a:lnSpc>
              <a:spcBef>
                <a:spcPts val="0"/>
              </a:spcBef>
              <a:spcAft>
                <a:spcPts val="0"/>
              </a:spcAft>
              <a:buClr>
                <a:schemeClr val="dk1"/>
              </a:buClr>
              <a:buSzPts val="1100"/>
              <a:buFont typeface="Arial"/>
              <a:buNone/>
            </a:pPr>
            <a:endParaRPr lang="pl-PL" dirty="0"/>
          </a:p>
          <a:p>
            <a:pPr marL="0" lvl="0" indent="0" algn="l" rtl="0">
              <a:lnSpc>
                <a:spcPct val="90000"/>
              </a:lnSpc>
              <a:spcBef>
                <a:spcPts val="0"/>
              </a:spcBef>
              <a:spcAft>
                <a:spcPts val="0"/>
              </a:spcAft>
              <a:buClr>
                <a:schemeClr val="dk1"/>
              </a:buClr>
              <a:buSzPts val="1100"/>
              <a:buFont typeface="Arial"/>
              <a:buNone/>
            </a:pPr>
            <a:r>
              <a:rPr lang="pl-PL" dirty="0"/>
              <a:t>Ostateczny cel twojego biznesu to zamienić potencjalnego nabywcę w lojalnego klienta.</a:t>
            </a:r>
            <a:endParaRPr dirty="0"/>
          </a:p>
          <a:p>
            <a:pPr marL="0" lvl="0" indent="0" algn="l" rtl="0">
              <a:lnSpc>
                <a:spcPct val="90000"/>
              </a:lnSpc>
              <a:spcBef>
                <a:spcPts val="0"/>
              </a:spcBef>
              <a:spcAft>
                <a:spcPts val="0"/>
              </a:spcAft>
              <a:buClr>
                <a:schemeClr val="dk1"/>
              </a:buClr>
              <a:buSzPts val="1100"/>
              <a:buFont typeface="Arial"/>
              <a:buNone/>
            </a:pPr>
            <a:endParaRPr dirty="0"/>
          </a:p>
          <a:p>
            <a:pPr marL="0" lvl="0" indent="0" algn="l" rtl="0">
              <a:lnSpc>
                <a:spcPct val="90000"/>
              </a:lnSpc>
              <a:spcBef>
                <a:spcPts val="0"/>
              </a:spcBef>
              <a:spcAft>
                <a:spcPts val="0"/>
              </a:spcAft>
              <a:buClr>
                <a:srgbClr val="EA1D76"/>
              </a:buClr>
              <a:buSzPts val="2400"/>
              <a:buFont typeface="Arial"/>
              <a:buNone/>
            </a:pPr>
            <a:endParaRPr dirty="0"/>
          </a:p>
        </p:txBody>
      </p:sp>
      <p:sp>
        <p:nvSpPr>
          <p:cNvPr id="230" name="Google Shape;230;p24"/>
          <p:cNvSpPr txBox="1">
            <a:spLocks noGrp="1"/>
          </p:cNvSpPr>
          <p:nvPr>
            <p:ph type="body" idx="2"/>
          </p:nvPr>
        </p:nvSpPr>
        <p:spPr>
          <a:xfrm rot="-232546">
            <a:off x="7218015" y="933319"/>
            <a:ext cx="5312686" cy="743199"/>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chemeClr val="dk1"/>
              </a:buClr>
              <a:buSzPts val="1100"/>
              <a:buFont typeface="Arial"/>
              <a:buNone/>
            </a:pPr>
            <a:r>
              <a:rPr lang="pl-PL" sz="3740" b="1" dirty="0"/>
              <a:t>Sprzedaż i Marketing</a:t>
            </a:r>
            <a:endParaRPr sz="3740" b="1" dirty="0"/>
          </a:p>
          <a:p>
            <a:pPr marL="0" lvl="0" indent="0" algn="ctr" rtl="0">
              <a:lnSpc>
                <a:spcPct val="80000"/>
              </a:lnSpc>
              <a:spcBef>
                <a:spcPts val="0"/>
              </a:spcBef>
              <a:spcAft>
                <a:spcPts val="0"/>
              </a:spcAft>
              <a:buClr>
                <a:schemeClr val="dk1"/>
              </a:buClr>
              <a:buSzPts val="1100"/>
              <a:buFont typeface="Arial"/>
              <a:buNone/>
            </a:pPr>
            <a:endParaRPr sz="3740" b="1" dirty="0"/>
          </a:p>
          <a:p>
            <a:pPr marL="0" lvl="0" indent="0" algn="ctr" rtl="0">
              <a:lnSpc>
                <a:spcPct val="80000"/>
              </a:lnSpc>
              <a:spcBef>
                <a:spcPts val="0"/>
              </a:spcBef>
              <a:spcAft>
                <a:spcPts val="0"/>
              </a:spcAft>
              <a:buClr>
                <a:schemeClr val="lt1"/>
              </a:buClr>
              <a:buSzPts val="3740"/>
              <a:buNone/>
            </a:pPr>
            <a:endParaRPr sz="3740" b="1" dirty="0"/>
          </a:p>
        </p:txBody>
      </p:sp>
      <p:sp>
        <p:nvSpPr>
          <p:cNvPr id="231" name="Google Shape;231;p24"/>
          <p:cNvSpPr>
            <a:spLocks noGrp="1"/>
          </p:cNvSpPr>
          <p:nvPr>
            <p:ph type="pic" idx="3"/>
          </p:nvPr>
        </p:nvSpPr>
        <p:spPr>
          <a:xfrm flipH="1">
            <a:off x="-26281" y="0"/>
            <a:ext cx="6413499" cy="6879191"/>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rgbClr val="4D4D4C"/>
              </a:buClr>
              <a:buSzPts val="2800"/>
              <a:buFont typeface="Arial"/>
              <a:buNone/>
            </a:pPr>
            <a:endParaRPr lang="pl-PL" sz="2800" b="0" i="0" u="none" strike="noStrike" cap="none" dirty="0">
              <a:solidFill>
                <a:srgbClr val="4D4D4C"/>
              </a:solidFill>
              <a:latin typeface="Calibri"/>
              <a:ea typeface="Calibri"/>
              <a:cs typeface="Calibri"/>
              <a:sym typeface="Calibri"/>
            </a:endParaRPr>
          </a:p>
          <a:p>
            <a:pPr marL="0" marR="0" lvl="0" indent="0" algn="ctr" rtl="0">
              <a:lnSpc>
                <a:spcPct val="90000"/>
              </a:lnSpc>
              <a:spcBef>
                <a:spcPts val="1000"/>
              </a:spcBef>
              <a:spcAft>
                <a:spcPts val="0"/>
              </a:spcAft>
              <a:buClr>
                <a:srgbClr val="4D4D4C"/>
              </a:buClr>
              <a:buSzPts val="2800"/>
              <a:buFont typeface="Arial"/>
              <a:buNone/>
            </a:pPr>
            <a:endParaRPr lang="pl-PL" sz="2800" b="0" i="0" u="none" strike="noStrike" cap="none" dirty="0">
              <a:solidFill>
                <a:srgbClr val="4D4D4C"/>
              </a:solidFill>
              <a:latin typeface="Calibri"/>
              <a:ea typeface="Calibri"/>
              <a:cs typeface="Calibri"/>
              <a:sym typeface="Calibri"/>
            </a:endParaRPr>
          </a:p>
          <a:p>
            <a:pPr marL="0" marR="0" lvl="0" indent="0" algn="ctr" rtl="0">
              <a:lnSpc>
                <a:spcPct val="90000"/>
              </a:lnSpc>
              <a:spcBef>
                <a:spcPts val="1000"/>
              </a:spcBef>
              <a:spcAft>
                <a:spcPts val="0"/>
              </a:spcAft>
              <a:buClr>
                <a:srgbClr val="4D4D4C"/>
              </a:buClr>
              <a:buSzPts val="2800"/>
              <a:buFont typeface="Arial"/>
              <a:buNone/>
            </a:pPr>
            <a:endParaRPr sz="2800" b="0" i="0" u="none" strike="noStrike" cap="none" dirty="0">
              <a:solidFill>
                <a:srgbClr val="4D4D4C"/>
              </a:solidFill>
              <a:latin typeface="Calibri"/>
              <a:ea typeface="Calibri"/>
              <a:cs typeface="Calibri"/>
              <a:sym typeface="Calibri"/>
            </a:endParaRPr>
          </a:p>
        </p:txBody>
      </p:sp>
      <p:pic>
        <p:nvPicPr>
          <p:cNvPr id="232" name="Google Shape;232;p24"/>
          <p:cNvPicPr preferRelativeResize="0"/>
          <p:nvPr/>
        </p:nvPicPr>
        <p:blipFill rotWithShape="1">
          <a:blip r:embed="rId3">
            <a:alphaModFix/>
          </a:blip>
          <a:srcRect/>
          <a:stretch/>
        </p:blipFill>
        <p:spPr>
          <a:xfrm>
            <a:off x="0" y="-11680"/>
            <a:ext cx="4899025" cy="68580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8" name="Rectangle 7">
            <a:extLst>
              <a:ext uri="{FF2B5EF4-FFF2-40B4-BE49-F238E27FC236}">
                <a16:creationId xmlns:a16="http://schemas.microsoft.com/office/drawing/2014/main" id="{A46D5A67-03AB-E249-B371-B472DCF83DFB}"/>
              </a:ext>
            </a:extLst>
          </p:cNvPr>
          <p:cNvSpPr/>
          <p:nvPr/>
        </p:nvSpPr>
        <p:spPr>
          <a:xfrm>
            <a:off x="5579165" y="13252"/>
            <a:ext cx="6612835" cy="6864626"/>
          </a:xfrm>
          <a:prstGeom prst="rect">
            <a:avLst/>
          </a:pr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a:extLst>
              <a:ext uri="{FF2B5EF4-FFF2-40B4-BE49-F238E27FC236}">
                <a16:creationId xmlns:a16="http://schemas.microsoft.com/office/drawing/2014/main" id="{C15647F9-1769-DA48-8D28-55B3ACB7A2C3}"/>
              </a:ext>
            </a:extLst>
          </p:cNvPr>
          <p:cNvSpPr/>
          <p:nvPr/>
        </p:nvSpPr>
        <p:spPr>
          <a:xfrm>
            <a:off x="6228522" y="13252"/>
            <a:ext cx="5963478" cy="6877878"/>
          </a:xfrm>
          <a:custGeom>
            <a:avLst/>
            <a:gdLst>
              <a:gd name="connsiteX0" fmla="*/ 0 w 6387548"/>
              <a:gd name="connsiteY0" fmla="*/ 6798365 h 6864626"/>
              <a:gd name="connsiteX1" fmla="*/ 2544418 w 6387548"/>
              <a:gd name="connsiteY1" fmla="*/ 0 h 6864626"/>
              <a:gd name="connsiteX2" fmla="*/ 6387548 w 6387548"/>
              <a:gd name="connsiteY2" fmla="*/ 0 h 6864626"/>
              <a:gd name="connsiteX3" fmla="*/ 6387548 w 6387548"/>
              <a:gd name="connsiteY3" fmla="*/ 6864626 h 6864626"/>
              <a:gd name="connsiteX4" fmla="*/ 0 w 6387548"/>
              <a:gd name="connsiteY4" fmla="*/ 6798365 h 6864626"/>
              <a:gd name="connsiteX0" fmla="*/ 0 w 6248688"/>
              <a:gd name="connsiteY0" fmla="*/ 6877878 h 6877878"/>
              <a:gd name="connsiteX1" fmla="*/ 2405558 w 6248688"/>
              <a:gd name="connsiteY1" fmla="*/ 0 h 6877878"/>
              <a:gd name="connsiteX2" fmla="*/ 6248688 w 6248688"/>
              <a:gd name="connsiteY2" fmla="*/ 0 h 6877878"/>
              <a:gd name="connsiteX3" fmla="*/ 6248688 w 6248688"/>
              <a:gd name="connsiteY3" fmla="*/ 6864626 h 6877878"/>
              <a:gd name="connsiteX4" fmla="*/ 0 w 6248688"/>
              <a:gd name="connsiteY4" fmla="*/ 6877878 h 6877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8688" h="6877878">
                <a:moveTo>
                  <a:pt x="0" y="6877878"/>
                </a:moveTo>
                <a:lnTo>
                  <a:pt x="2405558" y="0"/>
                </a:lnTo>
                <a:lnTo>
                  <a:pt x="6248688" y="0"/>
                </a:lnTo>
                <a:lnTo>
                  <a:pt x="6248688" y="6864626"/>
                </a:lnTo>
                <a:lnTo>
                  <a:pt x="0" y="6877878"/>
                </a:lnTo>
                <a:close/>
              </a:path>
            </a:pathLst>
          </a:custGeom>
          <a:blipFill>
            <a:blip r:embed="rId3"/>
            <a:srcRect/>
            <a:stretch>
              <a:fillRect l="-75295" r="-126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Google Shape;144;p15">
            <a:extLst>
              <a:ext uri="{FF2B5EF4-FFF2-40B4-BE49-F238E27FC236}">
                <a16:creationId xmlns:a16="http://schemas.microsoft.com/office/drawing/2014/main" id="{5919A53A-655F-4C4D-9E9B-EFADAC3A72CA}"/>
              </a:ext>
            </a:extLst>
          </p:cNvPr>
          <p:cNvSpPr/>
          <p:nvPr/>
        </p:nvSpPr>
        <p:spPr>
          <a:xfrm rot="256793" flipH="1">
            <a:off x="-93588" y="636022"/>
            <a:ext cx="6993955" cy="949617"/>
          </a:xfrm>
          <a:prstGeom prst="rect">
            <a:avLst/>
          </a:prstGeom>
          <a:solidFill>
            <a:srgbClr val="1268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 name="Graphic 9" descr="Clipboard">
            <a:extLst>
              <a:ext uri="{FF2B5EF4-FFF2-40B4-BE49-F238E27FC236}">
                <a16:creationId xmlns:a16="http://schemas.microsoft.com/office/drawing/2014/main" id="{705395D8-9B5D-0040-A8E0-1FE9C4BFE78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435042"/>
            <a:ext cx="1366728" cy="1366728"/>
          </a:xfrm>
          <a:prstGeom prst="rect">
            <a:avLst/>
          </a:prstGeom>
        </p:spPr>
      </p:pic>
      <p:pic>
        <p:nvPicPr>
          <p:cNvPr id="13" name="Google Shape;143;p15">
            <a:extLst>
              <a:ext uri="{FF2B5EF4-FFF2-40B4-BE49-F238E27FC236}">
                <a16:creationId xmlns:a16="http://schemas.microsoft.com/office/drawing/2014/main" id="{843AAAAD-6AA8-4346-80CF-CCDDD7A72454}"/>
              </a:ext>
            </a:extLst>
          </p:cNvPr>
          <p:cNvPicPr preferRelativeResize="0"/>
          <p:nvPr/>
        </p:nvPicPr>
        <p:blipFill rotWithShape="1">
          <a:blip r:embed="rId6">
            <a:alphaModFix/>
          </a:blip>
          <a:srcRect/>
          <a:stretch/>
        </p:blipFill>
        <p:spPr>
          <a:xfrm>
            <a:off x="-939314" y="-2471809"/>
            <a:ext cx="4590288" cy="4126992"/>
          </a:xfrm>
          <a:prstGeom prst="rect">
            <a:avLst/>
          </a:prstGeom>
          <a:noFill/>
          <a:ln>
            <a:noFill/>
          </a:ln>
        </p:spPr>
      </p:pic>
      <p:sp>
        <p:nvSpPr>
          <p:cNvPr id="323" name="Google Shape;323;p37"/>
          <p:cNvSpPr txBox="1">
            <a:spLocks noGrp="1"/>
          </p:cNvSpPr>
          <p:nvPr>
            <p:ph type="body" idx="1"/>
          </p:nvPr>
        </p:nvSpPr>
        <p:spPr>
          <a:xfrm>
            <a:off x="700733" y="1421690"/>
            <a:ext cx="5900482" cy="406100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400"/>
            </a:pPr>
            <a:r>
              <a:rPr lang="pl-PL" sz="2800" dirty="0">
                <a:solidFill>
                  <a:schemeClr val="accent4"/>
                </a:solidFill>
              </a:rPr>
              <a:t>Używając tego, czego się nauczyłeś, stwórz dla swojej marki stronę „O Nas”. Miej na uwadze:</a:t>
            </a:r>
          </a:p>
          <a:p>
            <a:pPr marL="0" lvl="0" indent="0">
              <a:buSzPts val="2800"/>
            </a:pPr>
            <a:endParaRPr lang="en-IE" dirty="0">
              <a:solidFill>
                <a:schemeClr val="bg1"/>
              </a:solidFill>
            </a:endParaRPr>
          </a:p>
          <a:p>
            <a:pPr marL="685800" lvl="1" indent="-228600" algn="l" rtl="0">
              <a:lnSpc>
                <a:spcPct val="90000"/>
              </a:lnSpc>
              <a:spcBef>
                <a:spcPts val="1000"/>
              </a:spcBef>
              <a:spcAft>
                <a:spcPts val="0"/>
              </a:spcAft>
              <a:buSzPts val="2400"/>
              <a:buChar char="•"/>
            </a:pPr>
            <a:r>
              <a:rPr lang="pl-PL" dirty="0">
                <a:solidFill>
                  <a:schemeClr val="bg1"/>
                </a:solidFill>
              </a:rPr>
              <a:t>4 P.</a:t>
            </a:r>
          </a:p>
          <a:p>
            <a:pPr marL="685800" lvl="1" indent="-228600" algn="l" rtl="0">
              <a:lnSpc>
                <a:spcPct val="90000"/>
              </a:lnSpc>
              <a:spcBef>
                <a:spcPts val="1000"/>
              </a:spcBef>
              <a:spcAft>
                <a:spcPts val="0"/>
              </a:spcAft>
              <a:buSzPts val="2400"/>
              <a:buChar char="•"/>
            </a:pPr>
            <a:r>
              <a:rPr lang="pl-PL" dirty="0">
                <a:solidFill>
                  <a:schemeClr val="bg1"/>
                </a:solidFill>
              </a:rPr>
              <a:t>3 C.</a:t>
            </a:r>
          </a:p>
          <a:p>
            <a:pPr marL="685800" lvl="1" indent="-228600" algn="l" rtl="0">
              <a:lnSpc>
                <a:spcPct val="90000"/>
              </a:lnSpc>
              <a:spcBef>
                <a:spcPts val="1000"/>
              </a:spcBef>
              <a:spcAft>
                <a:spcPts val="0"/>
              </a:spcAft>
              <a:buSzPts val="2400"/>
              <a:buChar char="•"/>
            </a:pPr>
            <a:r>
              <a:rPr lang="pl-PL" dirty="0">
                <a:solidFill>
                  <a:schemeClr val="bg1"/>
                </a:solidFill>
              </a:rPr>
              <a:t>Cel/Pozycje swojej marki.</a:t>
            </a:r>
          </a:p>
          <a:p>
            <a:pPr marL="685800" lvl="1" indent="-228600" algn="l" rtl="0">
              <a:lnSpc>
                <a:spcPct val="90000"/>
              </a:lnSpc>
              <a:spcBef>
                <a:spcPts val="1000"/>
              </a:spcBef>
              <a:spcAft>
                <a:spcPts val="0"/>
              </a:spcAft>
              <a:buSzPts val="2400"/>
              <a:buChar char="•"/>
            </a:pPr>
            <a:r>
              <a:rPr lang="pl-PL" dirty="0">
                <a:solidFill>
                  <a:schemeClr val="bg1"/>
                </a:solidFill>
              </a:rPr>
              <a:t>Nazwę i Historię swojej marki.</a:t>
            </a:r>
          </a:p>
          <a:p>
            <a:pPr marL="685800" lvl="1" indent="-228600" algn="l" rtl="0">
              <a:lnSpc>
                <a:spcPct val="90000"/>
              </a:lnSpc>
              <a:spcBef>
                <a:spcPts val="1000"/>
              </a:spcBef>
              <a:spcAft>
                <a:spcPts val="0"/>
              </a:spcAft>
              <a:buSzPts val="2400"/>
              <a:buChar char="•"/>
            </a:pPr>
            <a:r>
              <a:rPr lang="pl-PL" dirty="0">
                <a:solidFill>
                  <a:schemeClr val="bg1"/>
                </a:solidFill>
              </a:rPr>
              <a:t>Unikatowość i Wiarygodność twojej marki.</a:t>
            </a:r>
          </a:p>
        </p:txBody>
      </p:sp>
    </p:spTree>
    <p:extLst>
      <p:ext uri="{BB962C8B-B14F-4D97-AF65-F5344CB8AC3E}">
        <p14:creationId xmlns:p14="http://schemas.microsoft.com/office/powerpoint/2010/main" val="7057502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oogle Shape;405;p49">
            <a:extLst>
              <a:ext uri="{FF2B5EF4-FFF2-40B4-BE49-F238E27FC236}">
                <a16:creationId xmlns:a16="http://schemas.microsoft.com/office/drawing/2014/main" id="{8B38BAA5-C296-C149-AEFC-8D41A119557A}"/>
              </a:ext>
            </a:extLst>
          </p:cNvPr>
          <p:cNvPicPr preferRelativeResize="0"/>
          <p:nvPr/>
        </p:nvPicPr>
        <p:blipFill rotWithShape="1">
          <a:blip r:embed="rId3">
            <a:alphaModFix/>
          </a:blip>
          <a:srcRect l="14933" t="-939" r="1455" b="939"/>
          <a:stretch/>
        </p:blipFill>
        <p:spPr>
          <a:xfrm>
            <a:off x="1537253" y="1015357"/>
            <a:ext cx="6740770" cy="4232503"/>
          </a:xfrm>
          <a:prstGeom prst="rect">
            <a:avLst/>
          </a:prstGeom>
          <a:noFill/>
          <a:ln>
            <a:noFill/>
          </a:ln>
        </p:spPr>
      </p:pic>
      <p:pic>
        <p:nvPicPr>
          <p:cNvPr id="28" name="Picture 27">
            <a:extLst>
              <a:ext uri="{FF2B5EF4-FFF2-40B4-BE49-F238E27FC236}">
                <a16:creationId xmlns:a16="http://schemas.microsoft.com/office/drawing/2014/main" id="{000FA143-7BBB-9E49-9C22-30F23ABCC0B8}"/>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132979" y="534393"/>
            <a:ext cx="9451966" cy="5748472"/>
          </a:xfrm>
          <a:prstGeom prst="rect">
            <a:avLst/>
          </a:prstGeom>
        </p:spPr>
      </p:pic>
    </p:spTree>
    <p:extLst>
      <p:ext uri="{BB962C8B-B14F-4D97-AF65-F5344CB8AC3E}">
        <p14:creationId xmlns:p14="http://schemas.microsoft.com/office/powerpoint/2010/main" val="36931299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22"/>
          <p:cNvSpPr txBox="1">
            <a:spLocks noGrp="1"/>
          </p:cNvSpPr>
          <p:nvPr>
            <p:ph type="body" idx="3"/>
          </p:nvPr>
        </p:nvSpPr>
        <p:spPr>
          <a:xfrm>
            <a:off x="5489681" y="1766517"/>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a:t>04</a:t>
            </a:r>
            <a:endParaRPr/>
          </a:p>
        </p:txBody>
      </p:sp>
      <p:sp>
        <p:nvSpPr>
          <p:cNvPr id="206" name="Google Shape;206;p22"/>
          <p:cNvSpPr txBox="1">
            <a:spLocks noGrp="1"/>
          </p:cNvSpPr>
          <p:nvPr>
            <p:ph type="body" idx="4"/>
          </p:nvPr>
        </p:nvSpPr>
        <p:spPr>
          <a:xfrm>
            <a:off x="6960165" y="1775790"/>
            <a:ext cx="4872000" cy="108497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pl-PL" b="1" dirty="0"/>
              <a:t>Wiedza o Klientach – Co ich Motywuje?</a:t>
            </a:r>
            <a:endParaRPr b="1" dirty="0"/>
          </a:p>
        </p:txBody>
      </p:sp>
      <p:sp>
        <p:nvSpPr>
          <p:cNvPr id="207" name="Google Shape;207;p22"/>
          <p:cNvSpPr txBox="1">
            <a:spLocks noGrp="1"/>
          </p:cNvSpPr>
          <p:nvPr>
            <p:ph type="body" idx="5"/>
          </p:nvPr>
        </p:nvSpPr>
        <p:spPr>
          <a:xfrm>
            <a:off x="5513499" y="3314348"/>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a:t>05</a:t>
            </a:r>
            <a:endParaRPr/>
          </a:p>
        </p:txBody>
      </p:sp>
      <p:sp>
        <p:nvSpPr>
          <p:cNvPr id="208" name="Google Shape;208;p22"/>
          <p:cNvSpPr txBox="1">
            <a:spLocks noGrp="1"/>
          </p:cNvSpPr>
          <p:nvPr>
            <p:ph type="body" idx="6"/>
          </p:nvPr>
        </p:nvSpPr>
        <p:spPr>
          <a:xfrm>
            <a:off x="6983983" y="3310369"/>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pl-PL" b="1" dirty="0"/>
              <a:t>Marketing Online</a:t>
            </a:r>
            <a:r>
              <a:rPr lang="en-IE" b="1" dirty="0"/>
              <a:t>– </a:t>
            </a:r>
            <a:r>
              <a:rPr lang="pl-PL" b="1" dirty="0"/>
              <a:t>Jak Można z Niego Korzystać, Aby Dotrzeć do Docelowego Odbiorcy.</a:t>
            </a:r>
            <a:endParaRPr b="1" dirty="0"/>
          </a:p>
        </p:txBody>
      </p:sp>
      <p:sp>
        <p:nvSpPr>
          <p:cNvPr id="209" name="Google Shape;209;p22"/>
          <p:cNvSpPr txBox="1">
            <a:spLocks noGrp="1"/>
          </p:cNvSpPr>
          <p:nvPr>
            <p:ph type="body" idx="7"/>
          </p:nvPr>
        </p:nvSpPr>
        <p:spPr>
          <a:xfrm>
            <a:off x="5483551" y="4828948"/>
            <a:ext cx="1176600" cy="1122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FDB614"/>
              </a:buClr>
              <a:buSzPts val="4800"/>
              <a:buNone/>
            </a:pPr>
            <a:r>
              <a:rPr lang="en-IE"/>
              <a:t>06</a:t>
            </a:r>
            <a:endParaRPr/>
          </a:p>
        </p:txBody>
      </p:sp>
      <p:sp>
        <p:nvSpPr>
          <p:cNvPr id="210" name="Google Shape;210;p22"/>
          <p:cNvSpPr txBox="1">
            <a:spLocks noGrp="1"/>
          </p:cNvSpPr>
          <p:nvPr>
            <p:ph type="body" idx="8"/>
          </p:nvPr>
        </p:nvSpPr>
        <p:spPr>
          <a:xfrm>
            <a:off x="6954035" y="4811716"/>
            <a:ext cx="4872000" cy="112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00"/>
              <a:buNone/>
            </a:pPr>
            <a:r>
              <a:rPr lang="pl-PL" b="1" dirty="0"/>
              <a:t>Marketing Partyzancki.</a:t>
            </a:r>
            <a:endParaRPr b="1" dirty="0"/>
          </a:p>
        </p:txBody>
      </p:sp>
      <p:sp>
        <p:nvSpPr>
          <p:cNvPr id="211" name="Google Shape;211;p22"/>
          <p:cNvSpPr txBox="1">
            <a:spLocks noGrp="1"/>
          </p:cNvSpPr>
          <p:nvPr>
            <p:ph type="body" idx="1"/>
          </p:nvPr>
        </p:nvSpPr>
        <p:spPr>
          <a:xfrm>
            <a:off x="381000" y="706151"/>
            <a:ext cx="4553100" cy="697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330"/>
              <a:buNone/>
            </a:pPr>
            <a:r>
              <a:rPr lang="en-IE" sz="3330" b="1" dirty="0"/>
              <a:t>M5 </a:t>
            </a:r>
            <a:r>
              <a:rPr lang="pl-PL" sz="3330" b="1" dirty="0"/>
              <a:t>Cele Nauczania</a:t>
            </a:r>
            <a:endParaRPr dirty="0"/>
          </a:p>
        </p:txBody>
      </p:sp>
      <p:sp>
        <p:nvSpPr>
          <p:cNvPr id="212" name="Google Shape;212;p22"/>
          <p:cNvSpPr txBox="1">
            <a:spLocks noGrp="1"/>
          </p:cNvSpPr>
          <p:nvPr>
            <p:ph type="body" idx="2"/>
          </p:nvPr>
        </p:nvSpPr>
        <p:spPr>
          <a:xfrm>
            <a:off x="643223" y="2087287"/>
            <a:ext cx="4205100" cy="4456500"/>
          </a:xfrm>
          <a:prstGeom prst="rect">
            <a:avLst/>
          </a:prstGeom>
          <a:noFill/>
          <a:ln>
            <a:noFill/>
          </a:ln>
        </p:spPr>
        <p:txBody>
          <a:bodyPr spcFirstLastPara="1" wrap="square" lIns="91425" tIns="45700" rIns="91425" bIns="45700" anchor="t" anchorCtr="0">
            <a:noAutofit/>
          </a:bodyPr>
          <a:lstStyle/>
          <a:p>
            <a:pPr marL="342900" lvl="0" indent="-342900" algn="l" rtl="0">
              <a:lnSpc>
                <a:spcPct val="80000"/>
              </a:lnSpc>
              <a:spcBef>
                <a:spcPts val="0"/>
              </a:spcBef>
              <a:spcAft>
                <a:spcPts val="0"/>
              </a:spcAft>
              <a:buClr>
                <a:schemeClr val="lt1"/>
              </a:buClr>
              <a:buSzPts val="2400"/>
              <a:buFont typeface="Arial"/>
              <a:buChar char="•"/>
            </a:pPr>
            <a:r>
              <a:rPr lang="pl-PL" i="1" dirty="0"/>
              <a:t>Kim są twoi klienci. Czyli dlaczego ważne jest               badanie rynku,</a:t>
            </a:r>
            <a:r>
              <a:rPr lang="pl-PL" b="1" i="1" dirty="0"/>
              <a:t> </a:t>
            </a:r>
            <a:r>
              <a:rPr lang="pl-PL" i="1" dirty="0"/>
              <a:t>oraz poznawanie profilu klientów.</a:t>
            </a:r>
            <a:endParaRPr dirty="0"/>
          </a:p>
          <a:p>
            <a:pPr marL="342900" lvl="0" indent="-342900" algn="l" rtl="0">
              <a:lnSpc>
                <a:spcPct val="80000"/>
              </a:lnSpc>
              <a:spcBef>
                <a:spcPts val="1000"/>
              </a:spcBef>
              <a:spcAft>
                <a:spcPts val="0"/>
              </a:spcAft>
              <a:buClr>
                <a:schemeClr val="lt1"/>
              </a:buClr>
              <a:buSzPts val="2400"/>
              <a:buFont typeface="Arial"/>
              <a:buChar char="•"/>
            </a:pPr>
            <a:r>
              <a:rPr lang="pl-PL" i="1" dirty="0"/>
              <a:t>Zaznajomisz się z różnymi kanałami wirtualnego marketingu oraz dowiesz się, jak dotrzeć do docelowego odbiorcy</a:t>
            </a:r>
            <a:r>
              <a:rPr lang="en-IE" i="1" dirty="0"/>
              <a:t>.</a:t>
            </a:r>
            <a:endParaRPr dirty="0"/>
          </a:p>
          <a:p>
            <a:pPr marL="342900" lvl="0" indent="-342900" algn="l" rtl="0">
              <a:lnSpc>
                <a:spcPct val="80000"/>
              </a:lnSpc>
              <a:spcBef>
                <a:spcPts val="1000"/>
              </a:spcBef>
              <a:spcAft>
                <a:spcPts val="0"/>
              </a:spcAft>
              <a:buClr>
                <a:schemeClr val="lt1"/>
              </a:buClr>
              <a:buSzPts val="2400"/>
              <a:buFont typeface="Arial"/>
              <a:buChar char="•"/>
            </a:pPr>
            <a:r>
              <a:rPr lang="pl-PL" i="1" dirty="0"/>
              <a:t>Znajomość i zastosowanie niekonwencjonalnej taktyki </a:t>
            </a:r>
            <a:br>
              <a:rPr lang="pl-PL" i="1" dirty="0"/>
            </a:br>
            <a:r>
              <a:rPr lang="pl-PL" i="1" dirty="0"/>
              <a:t>w celu promowania swojej marki i produktu.</a:t>
            </a:r>
            <a:endParaRP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50"/>
          <p:cNvSpPr txBox="1">
            <a:spLocks noGrp="1"/>
          </p:cNvSpPr>
          <p:nvPr>
            <p:ph type="body" idx="1"/>
          </p:nvPr>
        </p:nvSpPr>
        <p:spPr>
          <a:xfrm>
            <a:off x="6114050" y="2137600"/>
            <a:ext cx="5970600" cy="4261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EA1D76"/>
              </a:buClr>
              <a:buSzPts val="2400"/>
              <a:buFont typeface="Arial"/>
              <a:buNone/>
            </a:pPr>
            <a:r>
              <a:rPr lang="pl-PL" dirty="0"/>
              <a:t>Najbardziej liczą się dla twojego biznesu klienci. To od nich zależy czy odniesie sukces, czy upadnie.</a:t>
            </a:r>
            <a:endParaRPr dirty="0"/>
          </a:p>
          <a:p>
            <a:pPr marL="0" lvl="0" indent="0" algn="l" rtl="0">
              <a:lnSpc>
                <a:spcPct val="90000"/>
              </a:lnSpc>
              <a:spcBef>
                <a:spcPts val="0"/>
              </a:spcBef>
              <a:spcAft>
                <a:spcPts val="0"/>
              </a:spcAft>
              <a:buClr>
                <a:srgbClr val="EA1D76"/>
              </a:buClr>
              <a:buSzPts val="2400"/>
              <a:buFont typeface="Arial"/>
              <a:buNone/>
            </a:pPr>
            <a:endParaRPr dirty="0"/>
          </a:p>
          <a:p>
            <a:pPr marL="0" lvl="0" indent="0" algn="l" rtl="0">
              <a:lnSpc>
                <a:spcPct val="90000"/>
              </a:lnSpc>
              <a:spcBef>
                <a:spcPts val="0"/>
              </a:spcBef>
              <a:spcAft>
                <a:spcPts val="0"/>
              </a:spcAft>
              <a:buClr>
                <a:srgbClr val="EA1D76"/>
              </a:buClr>
              <a:buSzPts val="2400"/>
              <a:buFont typeface="Arial"/>
              <a:buNone/>
            </a:pPr>
            <a:r>
              <a:rPr lang="pl-PL" dirty="0"/>
              <a:t>Ważnym elementem prowadzenia biznesu jest zrozumienie swoich klientów; czego chcą </a:t>
            </a:r>
            <a:br>
              <a:rPr lang="pl-PL" dirty="0"/>
            </a:br>
            <a:r>
              <a:rPr lang="pl-PL" dirty="0"/>
              <a:t>a czego będą unikać.</a:t>
            </a:r>
            <a:endParaRPr dirty="0"/>
          </a:p>
          <a:p>
            <a:pPr marL="0" lvl="0" indent="0" algn="l" rtl="0">
              <a:lnSpc>
                <a:spcPct val="90000"/>
              </a:lnSpc>
              <a:spcBef>
                <a:spcPts val="0"/>
              </a:spcBef>
              <a:spcAft>
                <a:spcPts val="0"/>
              </a:spcAft>
              <a:buClr>
                <a:srgbClr val="EA1D76"/>
              </a:buClr>
              <a:buSzPts val="2400"/>
              <a:buFont typeface="Arial"/>
              <a:buNone/>
            </a:pPr>
            <a:endParaRPr dirty="0"/>
          </a:p>
          <a:p>
            <a:pPr marL="0" lvl="0" indent="0" algn="l" rtl="0">
              <a:lnSpc>
                <a:spcPct val="90000"/>
              </a:lnSpc>
              <a:spcBef>
                <a:spcPts val="0"/>
              </a:spcBef>
              <a:spcAft>
                <a:spcPts val="0"/>
              </a:spcAft>
              <a:buClr>
                <a:srgbClr val="EA1D76"/>
              </a:buClr>
              <a:buSzPts val="2400"/>
              <a:buFont typeface="Arial"/>
              <a:buNone/>
            </a:pPr>
            <a:r>
              <a:rPr lang="pl-PL" dirty="0"/>
              <a:t>Przeprowadzenie gruntownych badań, segmentowanie i </a:t>
            </a:r>
            <a:r>
              <a:rPr lang="en-US" dirty="0"/>
              <a:t>targeting</a:t>
            </a:r>
            <a:r>
              <a:rPr lang="pl-PL" dirty="0"/>
              <a:t> powinny dać nam informacje, na podstawie których możemy budować strategię.</a:t>
            </a:r>
            <a:endParaRPr dirty="0"/>
          </a:p>
        </p:txBody>
      </p:sp>
      <p:sp>
        <p:nvSpPr>
          <p:cNvPr id="411" name="Google Shape;411;p50"/>
          <p:cNvSpPr txBox="1">
            <a:spLocks noGrp="1"/>
          </p:cNvSpPr>
          <p:nvPr>
            <p:ph type="body" idx="2"/>
          </p:nvPr>
        </p:nvSpPr>
        <p:spPr>
          <a:xfrm rot="-232551">
            <a:off x="7217947" y="933325"/>
            <a:ext cx="5312551" cy="743290"/>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chemeClr val="dk1"/>
              </a:buClr>
              <a:buSzPts val="1100"/>
              <a:buFont typeface="Arial"/>
              <a:buNone/>
            </a:pPr>
            <a:r>
              <a:rPr lang="pl-PL" sz="3740" b="1" dirty="0"/>
              <a:t>Twoi Klienci</a:t>
            </a:r>
            <a:endParaRPr sz="3740" b="1" dirty="0"/>
          </a:p>
          <a:p>
            <a:pPr marL="0" lvl="0" indent="0" algn="ctr" rtl="0">
              <a:lnSpc>
                <a:spcPct val="80000"/>
              </a:lnSpc>
              <a:spcBef>
                <a:spcPts val="0"/>
              </a:spcBef>
              <a:spcAft>
                <a:spcPts val="0"/>
              </a:spcAft>
              <a:buClr>
                <a:schemeClr val="dk1"/>
              </a:buClr>
              <a:buSzPts val="1100"/>
              <a:buFont typeface="Arial"/>
              <a:buNone/>
            </a:pPr>
            <a:endParaRPr sz="3740" b="1" dirty="0"/>
          </a:p>
          <a:p>
            <a:pPr marL="0" lvl="0" indent="0" algn="ctr" rtl="0">
              <a:lnSpc>
                <a:spcPct val="80000"/>
              </a:lnSpc>
              <a:spcBef>
                <a:spcPts val="0"/>
              </a:spcBef>
              <a:spcAft>
                <a:spcPts val="0"/>
              </a:spcAft>
              <a:buClr>
                <a:schemeClr val="lt1"/>
              </a:buClr>
              <a:buSzPts val="3740"/>
              <a:buNone/>
            </a:pPr>
            <a:endParaRPr sz="3740" b="1" dirty="0"/>
          </a:p>
        </p:txBody>
      </p:sp>
      <p:pic>
        <p:nvPicPr>
          <p:cNvPr id="412" name="Google Shape;412;p50"/>
          <p:cNvPicPr preferRelativeResize="0"/>
          <p:nvPr/>
        </p:nvPicPr>
        <p:blipFill rotWithShape="1">
          <a:blip r:embed="rId3">
            <a:alphaModFix/>
          </a:blip>
          <a:srcRect/>
          <a:stretch/>
        </p:blipFill>
        <p:spPr>
          <a:xfrm>
            <a:off x="0" y="-5"/>
            <a:ext cx="4899024" cy="685800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51"/>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spcBef>
                <a:spcPts val="0"/>
              </a:spcBef>
            </a:pPr>
            <a:r>
              <a:rPr lang="pl-PL" sz="3400" dirty="0"/>
              <a:t>Posiadanie Wiedzy o Klientach</a:t>
            </a:r>
          </a:p>
        </p:txBody>
      </p:sp>
      <p:sp>
        <p:nvSpPr>
          <p:cNvPr id="418" name="Google Shape;418;p51"/>
          <p:cNvSpPr txBox="1">
            <a:spLocks noGrp="1"/>
          </p:cNvSpPr>
          <p:nvPr>
            <p:ph type="body" idx="2"/>
          </p:nvPr>
        </p:nvSpPr>
        <p:spPr>
          <a:xfrm>
            <a:off x="375000" y="2000150"/>
            <a:ext cx="90999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Którzy klienci są dla ciebie istotni</a:t>
            </a:r>
            <a:r>
              <a:rPr lang="en-IE" sz="3200" b="1" dirty="0">
                <a:solidFill>
                  <a:srgbClr val="DA2128"/>
                </a:solidFill>
              </a:rPr>
              <a:t>?</a:t>
            </a:r>
            <a:endParaRPr dirty="0"/>
          </a:p>
          <a:p>
            <a:pPr marL="342900" lvl="0" indent="-342900" algn="l" rtl="0">
              <a:lnSpc>
                <a:spcPct val="90000"/>
              </a:lnSpc>
              <a:spcBef>
                <a:spcPts val="1000"/>
              </a:spcBef>
              <a:spcAft>
                <a:spcPts val="0"/>
              </a:spcAft>
              <a:buSzPts val="2400"/>
              <a:buChar char="•"/>
            </a:pPr>
            <a:r>
              <a:rPr lang="pl-PL" dirty="0"/>
              <a:t>Każdy proces marketingowy zaczyna się od badań. </a:t>
            </a:r>
            <a:r>
              <a:rPr lang="pl-PL"/>
              <a:t>Na ich </a:t>
            </a:r>
            <a:r>
              <a:rPr lang="pl-PL" dirty="0"/>
              <a:t>podstawie będziesz mógł lepiej zrozumieć rynek i można będzie go posegmentować na mniejsze części. Wybrane segmenty (twoje cele) będą ostatecznie dostarczać ci klientów.</a:t>
            </a:r>
            <a:endParaRPr dirty="0"/>
          </a:p>
          <a:p>
            <a:pPr marL="342900" lvl="0" indent="-342900" algn="l" rtl="0">
              <a:lnSpc>
                <a:spcPct val="90000"/>
              </a:lnSpc>
              <a:spcBef>
                <a:spcPts val="1000"/>
              </a:spcBef>
              <a:spcAft>
                <a:spcPts val="0"/>
              </a:spcAft>
              <a:buSzPts val="2400"/>
              <a:buChar char="•"/>
            </a:pPr>
            <a:r>
              <a:rPr lang="pl-PL" dirty="0"/>
              <a:t>Aby można było skutecznie namierzać klientów, należy najpierw przeprowadzić segmentację rynku. Mając mniejsze grupy potencjalnych klientów z podobnymi cechami, łatwej ci będzie </a:t>
            </a:r>
            <a:br>
              <a:rPr lang="pl-PL" dirty="0"/>
            </a:br>
            <a:r>
              <a:rPr lang="pl-PL" dirty="0"/>
              <a:t>skupić się na tych, które są dla biznesu istotne.</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52"/>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spcBef>
                <a:spcPts val="0"/>
              </a:spcBef>
            </a:pPr>
            <a:r>
              <a:rPr lang="pl-PL" sz="3400" dirty="0"/>
              <a:t>Posiadanie Wiedzy o Klientach</a:t>
            </a:r>
          </a:p>
        </p:txBody>
      </p:sp>
      <p:sp>
        <p:nvSpPr>
          <p:cNvPr id="424" name="Google Shape;424;p52"/>
          <p:cNvSpPr txBox="1">
            <a:spLocks noGrp="1"/>
          </p:cNvSpPr>
          <p:nvPr>
            <p:ph type="body" idx="2"/>
          </p:nvPr>
        </p:nvSpPr>
        <p:spPr>
          <a:xfrm>
            <a:off x="375000" y="2000150"/>
            <a:ext cx="57039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Badanie Rynku</a:t>
            </a:r>
            <a:endParaRPr dirty="0"/>
          </a:p>
          <a:p>
            <a:pPr marL="342900" lvl="0" indent="-342900" algn="l" rtl="0">
              <a:lnSpc>
                <a:spcPct val="90000"/>
              </a:lnSpc>
              <a:spcBef>
                <a:spcPts val="1000"/>
              </a:spcBef>
              <a:spcAft>
                <a:spcPts val="0"/>
              </a:spcAft>
              <a:buSzPts val="2400"/>
              <a:buChar char="•"/>
            </a:pPr>
            <a:r>
              <a:rPr lang="pl-PL" dirty="0"/>
              <a:t>Dane na temat rynku są niezbędne do tworzenia planów, czy podejmowania decyzji. Takie dane uzyskuje się przez badanie rynku.</a:t>
            </a:r>
            <a:endParaRPr dirty="0"/>
          </a:p>
          <a:p>
            <a:pPr marL="342900" lvl="0" indent="-342900" algn="l" rtl="0">
              <a:lnSpc>
                <a:spcPct val="90000"/>
              </a:lnSpc>
              <a:spcBef>
                <a:spcPts val="1000"/>
              </a:spcBef>
              <a:spcAft>
                <a:spcPts val="0"/>
              </a:spcAft>
              <a:buSzPts val="2400"/>
              <a:buChar char="•"/>
            </a:pPr>
            <a:r>
              <a:rPr lang="pl-PL" dirty="0"/>
              <a:t>Istnieją dwa rodzaje badań rynku: Podstawowe i Wtórne.</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pic>
        <p:nvPicPr>
          <p:cNvPr id="425" name="Google Shape;425;p52"/>
          <p:cNvPicPr preferRelativeResize="0"/>
          <p:nvPr/>
        </p:nvPicPr>
        <p:blipFill rotWithShape="1">
          <a:blip r:embed="rId3">
            <a:alphaModFix/>
          </a:blip>
          <a:srcRect/>
          <a:stretch/>
        </p:blipFill>
        <p:spPr>
          <a:xfrm>
            <a:off x="7422521" y="2300050"/>
            <a:ext cx="3351750" cy="33517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53"/>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spcBef>
                <a:spcPts val="0"/>
              </a:spcBef>
            </a:pPr>
            <a:r>
              <a:rPr lang="pl-PL" sz="3400" dirty="0"/>
              <a:t>Posiadanie Wiedzy o Klientach</a:t>
            </a:r>
          </a:p>
        </p:txBody>
      </p:sp>
      <p:sp>
        <p:nvSpPr>
          <p:cNvPr id="431" name="Google Shape;431;p53"/>
          <p:cNvSpPr txBox="1">
            <a:spLocks noGrp="1"/>
          </p:cNvSpPr>
          <p:nvPr>
            <p:ph type="body" idx="2"/>
          </p:nvPr>
        </p:nvSpPr>
        <p:spPr>
          <a:xfrm>
            <a:off x="309750" y="1477636"/>
            <a:ext cx="115725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100" b="1" dirty="0">
                <a:solidFill>
                  <a:srgbClr val="DA2128"/>
                </a:solidFill>
              </a:rPr>
              <a:t>Badanie Rynku</a:t>
            </a:r>
            <a:endParaRPr sz="3100" dirty="0"/>
          </a:p>
          <a:p>
            <a:pPr marL="342900" lvl="0" indent="-342900" algn="l" rtl="0">
              <a:lnSpc>
                <a:spcPct val="90000"/>
              </a:lnSpc>
              <a:spcBef>
                <a:spcPts val="1000"/>
              </a:spcBef>
              <a:spcAft>
                <a:spcPts val="0"/>
              </a:spcAft>
              <a:buSzPts val="2400"/>
              <a:buChar char="•"/>
            </a:pPr>
            <a:r>
              <a:rPr lang="pl-PL" sz="2300" dirty="0"/>
              <a:t>Badania</a:t>
            </a:r>
            <a:r>
              <a:rPr lang="pl-PL" sz="2300" b="1" dirty="0"/>
              <a:t> podstawowe</a:t>
            </a:r>
            <a:r>
              <a:rPr lang="pl-PL" sz="2300" dirty="0"/>
              <a:t> zawierają informacje, które zbieramy sami lub osoby przez nas zatrudnione). Skupia się ono na wstępnych informacjach. Te informacje pozwalają ci spojrzeć na obraz całościowo. Przykładowe działania: ankieta, skupiania się na grupach, wywiady, obserwacje eksperymenty. </a:t>
            </a:r>
            <a:br>
              <a:rPr lang="pl-PL" sz="2300" dirty="0"/>
            </a:br>
            <a:r>
              <a:rPr lang="pl-PL" sz="2300" dirty="0"/>
              <a:t>Badanie podstawowe może być jakościowe, lub ilościowe. Podstawową zaletą tych badań jest to, że nastawione są na konkretne potrzeby twojego biznesu. Wadą jest to że są kosztowne i zajmują dużo czasu.</a:t>
            </a:r>
            <a:endParaRPr sz="2300" dirty="0"/>
          </a:p>
          <a:p>
            <a:pPr marL="342900" lvl="0" indent="-342900" algn="l" rtl="0">
              <a:lnSpc>
                <a:spcPct val="90000"/>
              </a:lnSpc>
              <a:spcBef>
                <a:spcPts val="1000"/>
              </a:spcBef>
              <a:spcAft>
                <a:spcPts val="0"/>
              </a:spcAft>
              <a:buSzPts val="2400"/>
              <a:buChar char="•"/>
            </a:pPr>
            <a:r>
              <a:rPr lang="pl-PL" sz="2300" dirty="0"/>
              <a:t>Badanie </a:t>
            </a:r>
            <a:r>
              <a:rPr lang="pl-PL" sz="2300" b="1" dirty="0"/>
              <a:t>wtórne</a:t>
            </a:r>
            <a:r>
              <a:rPr lang="pl-PL" sz="2300" dirty="0"/>
              <a:t> jest oparte na już zebranych danych</a:t>
            </a:r>
            <a:r>
              <a:rPr lang="en-IE" sz="2300" dirty="0"/>
              <a:t>:</a:t>
            </a:r>
            <a:endParaRPr sz="2300" dirty="0"/>
          </a:p>
          <a:p>
            <a:pPr marL="342900" lvl="0" indent="0" algn="l" rtl="0">
              <a:lnSpc>
                <a:spcPct val="90000"/>
              </a:lnSpc>
              <a:spcBef>
                <a:spcPts val="1000"/>
              </a:spcBef>
              <a:spcAft>
                <a:spcPts val="0"/>
              </a:spcAft>
              <a:buSzPts val="2400"/>
              <a:buNone/>
            </a:pPr>
            <a:r>
              <a:rPr lang="pl-PL" sz="2300" dirty="0"/>
              <a:t>Statystyka</a:t>
            </a:r>
            <a:r>
              <a:rPr lang="en-IE" sz="2300" dirty="0"/>
              <a:t>, </a:t>
            </a:r>
            <a:r>
              <a:rPr lang="pl-PL" sz="2300" dirty="0"/>
              <a:t>raport o trendach</a:t>
            </a:r>
            <a:r>
              <a:rPr lang="en-IE" sz="2300" dirty="0"/>
              <a:t>, </a:t>
            </a:r>
            <a:r>
              <a:rPr lang="pl-PL" sz="2300" dirty="0"/>
              <a:t>raport o konkurencji</a:t>
            </a:r>
            <a:r>
              <a:rPr lang="en-IE" sz="2300" dirty="0"/>
              <a:t>, </a:t>
            </a:r>
            <a:r>
              <a:rPr lang="pl-PL" sz="2300" dirty="0"/>
              <a:t>Internetowa baza danych</a:t>
            </a:r>
            <a:r>
              <a:rPr lang="en-IE" sz="2300" dirty="0"/>
              <a:t>, </a:t>
            </a:r>
            <a:r>
              <a:rPr lang="pl-PL" sz="2300" dirty="0"/>
              <a:t>dokument legislatywny</a:t>
            </a:r>
            <a:r>
              <a:rPr lang="en-IE" sz="2300" dirty="0"/>
              <a:t>, </a:t>
            </a:r>
            <a:r>
              <a:rPr lang="pl-PL" sz="2300" dirty="0"/>
              <a:t>itd.</a:t>
            </a:r>
            <a:r>
              <a:rPr lang="en-IE" sz="2300" dirty="0"/>
              <a:t> </a:t>
            </a:r>
            <a:r>
              <a:rPr lang="pl-PL" sz="2300" dirty="0"/>
              <a:t>Tego rodzaju dane zwykle są dostępne dla każdego.</a:t>
            </a:r>
            <a:endParaRPr sz="2300" dirty="0"/>
          </a:p>
          <a:p>
            <a:pPr marL="342900" lvl="0" indent="0" algn="l" rtl="0">
              <a:lnSpc>
                <a:spcPct val="90000"/>
              </a:lnSpc>
              <a:spcBef>
                <a:spcPts val="1000"/>
              </a:spcBef>
              <a:spcAft>
                <a:spcPts val="0"/>
              </a:spcAft>
              <a:buSzPts val="2400"/>
              <a:buNone/>
            </a:pPr>
            <a:endParaRPr sz="2300" dirty="0"/>
          </a:p>
          <a:p>
            <a:pPr marL="0" lvl="0" indent="0" algn="l" rtl="0">
              <a:lnSpc>
                <a:spcPct val="90000"/>
              </a:lnSpc>
              <a:spcBef>
                <a:spcPts val="1000"/>
              </a:spcBef>
              <a:spcAft>
                <a:spcPts val="0"/>
              </a:spcAft>
              <a:buSzPts val="2400"/>
              <a:buNone/>
            </a:pPr>
            <a:endParaRPr sz="2300" dirty="0"/>
          </a:p>
          <a:p>
            <a:pPr marL="342900" lvl="0" indent="0" algn="l" rtl="0">
              <a:lnSpc>
                <a:spcPct val="90000"/>
              </a:lnSpc>
              <a:spcBef>
                <a:spcPts val="1000"/>
              </a:spcBef>
              <a:spcAft>
                <a:spcPts val="0"/>
              </a:spcAft>
              <a:buSzPts val="2400"/>
              <a:buNone/>
            </a:pPr>
            <a:endParaRPr sz="2300" dirty="0"/>
          </a:p>
          <a:p>
            <a:pPr marL="342900" lvl="0" indent="0" algn="l" rtl="0">
              <a:lnSpc>
                <a:spcPct val="90000"/>
              </a:lnSpc>
              <a:spcBef>
                <a:spcPts val="1000"/>
              </a:spcBef>
              <a:spcAft>
                <a:spcPts val="0"/>
              </a:spcAft>
              <a:buSzPts val="2400"/>
              <a:buNone/>
            </a:pPr>
            <a:endParaRPr sz="2300" dirty="0"/>
          </a:p>
          <a:p>
            <a:pPr marL="342900" lvl="0" indent="0" algn="l" rtl="0">
              <a:lnSpc>
                <a:spcPct val="90000"/>
              </a:lnSpc>
              <a:spcBef>
                <a:spcPts val="1000"/>
              </a:spcBef>
              <a:spcAft>
                <a:spcPts val="0"/>
              </a:spcAft>
              <a:buSzPts val="2400"/>
              <a:buNone/>
            </a:pPr>
            <a:endParaRPr sz="2300" dirty="0"/>
          </a:p>
          <a:p>
            <a:pPr marL="342900" lvl="0" indent="0" algn="l" rtl="0">
              <a:lnSpc>
                <a:spcPct val="90000"/>
              </a:lnSpc>
              <a:spcBef>
                <a:spcPts val="1000"/>
              </a:spcBef>
              <a:spcAft>
                <a:spcPts val="0"/>
              </a:spcAft>
              <a:buSzPts val="2400"/>
              <a:buNone/>
            </a:pPr>
            <a:endParaRPr sz="23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5" name="Google Shape;58;p5">
            <a:extLst>
              <a:ext uri="{FF2B5EF4-FFF2-40B4-BE49-F238E27FC236}">
                <a16:creationId xmlns:a16="http://schemas.microsoft.com/office/drawing/2014/main" id="{882EF901-AFF1-5E4B-A8F1-2DD653B87FF2}"/>
              </a:ext>
            </a:extLst>
          </p:cNvPr>
          <p:cNvSpPr/>
          <p:nvPr/>
        </p:nvSpPr>
        <p:spPr>
          <a:xfrm rot="285998">
            <a:off x="-165054" y="585296"/>
            <a:ext cx="491702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36" name="Google Shape;436;p54"/>
          <p:cNvSpPr txBox="1">
            <a:spLocks noGrp="1"/>
          </p:cNvSpPr>
          <p:nvPr>
            <p:ph type="body" idx="1"/>
          </p:nvPr>
        </p:nvSpPr>
        <p:spPr>
          <a:xfrm rot="285998">
            <a:off x="260178" y="803560"/>
            <a:ext cx="5923402" cy="716025"/>
          </a:xfrm>
          <a:prstGeom prst="rect">
            <a:avLst/>
          </a:prstGeom>
          <a:noFill/>
          <a:ln>
            <a:noFill/>
          </a:ln>
        </p:spPr>
        <p:txBody>
          <a:bodyPr spcFirstLastPara="1" wrap="square" lIns="91425" tIns="45700" rIns="91425" bIns="45700" anchor="t" anchorCtr="0">
            <a:noAutofit/>
          </a:bodyPr>
          <a:lstStyle/>
          <a:p>
            <a:pPr marL="0" lvl="0" indent="0">
              <a:spcBef>
                <a:spcPts val="0"/>
              </a:spcBef>
            </a:pPr>
            <a:r>
              <a:rPr lang="pl-PL" sz="3600" dirty="0"/>
              <a:t>Posiadanie Wiedzy o Klientach</a:t>
            </a:r>
          </a:p>
        </p:txBody>
      </p:sp>
      <p:sp>
        <p:nvSpPr>
          <p:cNvPr id="437" name="Google Shape;437;p54"/>
          <p:cNvSpPr txBox="1">
            <a:spLocks noGrp="1"/>
          </p:cNvSpPr>
          <p:nvPr>
            <p:ph type="body" idx="2"/>
          </p:nvPr>
        </p:nvSpPr>
        <p:spPr>
          <a:xfrm>
            <a:off x="658269" y="2120067"/>
            <a:ext cx="4318857"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2600" b="1" dirty="0">
                <a:solidFill>
                  <a:srgbClr val="DA2128"/>
                </a:solidFill>
              </a:rPr>
              <a:t>Segmentacja</a:t>
            </a:r>
            <a:endParaRPr lang="pl-PL" sz="2600" dirty="0"/>
          </a:p>
          <a:p>
            <a:pPr marL="342900" lvl="0" indent="-342900" algn="l" rtl="0">
              <a:lnSpc>
                <a:spcPct val="90000"/>
              </a:lnSpc>
              <a:spcBef>
                <a:spcPts val="1000"/>
              </a:spcBef>
              <a:spcAft>
                <a:spcPts val="0"/>
              </a:spcAft>
              <a:buSzPts val="2400"/>
              <a:buChar char="•"/>
            </a:pPr>
            <a:r>
              <a:rPr lang="pl-PL" sz="2600" dirty="0"/>
              <a:t>Istnieją cztery podstawowe typy segmentacji (istnieje oczywiście wiele rodzajów segmentacji, te są po prostu najczęściej stosowane).</a:t>
            </a:r>
          </a:p>
          <a:p>
            <a:pPr marL="342900" lvl="0" indent="-342900" algn="l" rtl="0">
              <a:lnSpc>
                <a:spcPct val="90000"/>
              </a:lnSpc>
              <a:spcBef>
                <a:spcPts val="1000"/>
              </a:spcBef>
              <a:spcAft>
                <a:spcPts val="0"/>
              </a:spcAft>
              <a:buSzPts val="2400"/>
              <a:buChar char="•"/>
            </a:pPr>
            <a:r>
              <a:rPr lang="pl-PL" sz="2600" dirty="0"/>
              <a:t>Badacze zależnie od tematyki korzystają z kombinacji tych czterech typów.</a:t>
            </a:r>
          </a:p>
        </p:txBody>
      </p:sp>
      <p:grpSp>
        <p:nvGrpSpPr>
          <p:cNvPr id="6" name="Group 5">
            <a:extLst>
              <a:ext uri="{FF2B5EF4-FFF2-40B4-BE49-F238E27FC236}">
                <a16:creationId xmlns:a16="http://schemas.microsoft.com/office/drawing/2014/main" id="{EA47E1E9-60B4-A24F-9211-DD394B9F42E9}"/>
              </a:ext>
            </a:extLst>
          </p:cNvPr>
          <p:cNvGrpSpPr/>
          <p:nvPr/>
        </p:nvGrpSpPr>
        <p:grpSpPr>
          <a:xfrm>
            <a:off x="5779476" y="2500724"/>
            <a:ext cx="2935144" cy="2935141"/>
            <a:chOff x="3950676" y="1106970"/>
            <a:chExt cx="4296242" cy="4296238"/>
          </a:xfrm>
        </p:grpSpPr>
        <p:sp>
          <p:nvSpPr>
            <p:cNvPr id="7" name="Freeform: Shape 2">
              <a:extLst>
                <a:ext uri="{FF2B5EF4-FFF2-40B4-BE49-F238E27FC236}">
                  <a16:creationId xmlns:a16="http://schemas.microsoft.com/office/drawing/2014/main" id="{38AAA323-7C47-2642-ADAA-C41180A60431}"/>
                </a:ext>
              </a:extLst>
            </p:cNvPr>
            <p:cNvSpPr/>
            <p:nvPr/>
          </p:nvSpPr>
          <p:spPr>
            <a:xfrm>
              <a:off x="4618657" y="1106970"/>
              <a:ext cx="2954686" cy="1457976"/>
            </a:xfrm>
            <a:custGeom>
              <a:avLst/>
              <a:gdLst>
                <a:gd name="connsiteX0" fmla="*/ 1575144 w 3144336"/>
                <a:gd name="connsiteY0" fmla="*/ 0 h 1551559"/>
                <a:gd name="connsiteX1" fmla="*/ 3029253 w 3144336"/>
                <a:gd name="connsiteY1" fmla="*/ 522011 h 1551559"/>
                <a:gd name="connsiteX2" fmla="*/ 3144336 w 3144336"/>
                <a:gd name="connsiteY2" fmla="*/ 626606 h 1551559"/>
                <a:gd name="connsiteX3" fmla="*/ 2678945 w 3144336"/>
                <a:gd name="connsiteY3" fmla="*/ 1091997 h 1551559"/>
                <a:gd name="connsiteX4" fmla="*/ 459981 w 3144336"/>
                <a:gd name="connsiteY4" fmla="*/ 1091997 h 1551559"/>
                <a:gd name="connsiteX5" fmla="*/ 0 w 3144336"/>
                <a:gd name="connsiteY5" fmla="*/ 632016 h 1551559"/>
                <a:gd name="connsiteX6" fmla="*/ 121036 w 3144336"/>
                <a:gd name="connsiteY6" fmla="*/ 522011 h 1551559"/>
                <a:gd name="connsiteX7" fmla="*/ 1575144 w 3144336"/>
                <a:gd name="connsiteY7" fmla="*/ 0 h 1551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4336" h="1551559">
                  <a:moveTo>
                    <a:pt x="1575144" y="0"/>
                  </a:moveTo>
                  <a:cubicBezTo>
                    <a:pt x="2127498" y="0"/>
                    <a:pt x="2634097" y="195900"/>
                    <a:pt x="3029253" y="522011"/>
                  </a:cubicBezTo>
                  <a:lnTo>
                    <a:pt x="3144336" y="626606"/>
                  </a:lnTo>
                  <a:lnTo>
                    <a:pt x="2678945" y="1091997"/>
                  </a:lnTo>
                  <a:cubicBezTo>
                    <a:pt x="2066195" y="1704747"/>
                    <a:pt x="1072731" y="1704747"/>
                    <a:pt x="459981" y="1091997"/>
                  </a:cubicBezTo>
                  <a:lnTo>
                    <a:pt x="0" y="632016"/>
                  </a:lnTo>
                  <a:lnTo>
                    <a:pt x="121036" y="522011"/>
                  </a:lnTo>
                  <a:cubicBezTo>
                    <a:pt x="516192" y="195900"/>
                    <a:pt x="1022790" y="0"/>
                    <a:pt x="1575144" y="0"/>
                  </a:cubicBez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sp>
          <p:nvSpPr>
            <p:cNvPr id="8" name="Freeform: Shape 3">
              <a:extLst>
                <a:ext uri="{FF2B5EF4-FFF2-40B4-BE49-F238E27FC236}">
                  <a16:creationId xmlns:a16="http://schemas.microsoft.com/office/drawing/2014/main" id="{F638D860-F519-1549-88F2-51C08608D83A}"/>
                </a:ext>
              </a:extLst>
            </p:cNvPr>
            <p:cNvSpPr/>
            <p:nvPr/>
          </p:nvSpPr>
          <p:spPr>
            <a:xfrm>
              <a:off x="6757052" y="1761041"/>
              <a:ext cx="1489866" cy="2988094"/>
            </a:xfrm>
            <a:custGeom>
              <a:avLst/>
              <a:gdLst>
                <a:gd name="connsiteX0" fmla="*/ 940026 w 1585495"/>
                <a:gd name="connsiteY0" fmla="*/ 0 h 3179890"/>
                <a:gd name="connsiteX1" fmla="*/ 1063483 w 1585495"/>
                <a:gd name="connsiteY1" fmla="*/ 135837 h 3179890"/>
                <a:gd name="connsiteX2" fmla="*/ 1585495 w 1585495"/>
                <a:gd name="connsiteY2" fmla="*/ 1589945 h 3179890"/>
                <a:gd name="connsiteX3" fmla="*/ 1063483 w 1585495"/>
                <a:gd name="connsiteY3" fmla="*/ 3044054 h 3179890"/>
                <a:gd name="connsiteX4" fmla="*/ 940026 w 1585495"/>
                <a:gd name="connsiteY4" fmla="*/ 3179890 h 3179890"/>
                <a:gd name="connsiteX5" fmla="*/ 459563 w 1585495"/>
                <a:gd name="connsiteY5" fmla="*/ 2699427 h 3179890"/>
                <a:gd name="connsiteX6" fmla="*/ 459563 w 1585495"/>
                <a:gd name="connsiteY6" fmla="*/ 480463 h 3179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5495" h="3179890">
                  <a:moveTo>
                    <a:pt x="940026" y="0"/>
                  </a:moveTo>
                  <a:lnTo>
                    <a:pt x="1063483" y="135837"/>
                  </a:lnTo>
                  <a:cubicBezTo>
                    <a:pt x="1389595" y="530993"/>
                    <a:pt x="1585495" y="1037591"/>
                    <a:pt x="1585495" y="1589945"/>
                  </a:cubicBezTo>
                  <a:cubicBezTo>
                    <a:pt x="1585495" y="2142299"/>
                    <a:pt x="1389595" y="2648898"/>
                    <a:pt x="1063483" y="3044054"/>
                  </a:cubicBezTo>
                  <a:lnTo>
                    <a:pt x="940026" y="3179890"/>
                  </a:lnTo>
                  <a:lnTo>
                    <a:pt x="459563" y="2699427"/>
                  </a:lnTo>
                  <a:cubicBezTo>
                    <a:pt x="-153188" y="2086677"/>
                    <a:pt x="-153188" y="1093213"/>
                    <a:pt x="459563" y="480463"/>
                  </a:cubicBezTo>
                  <a:close/>
                </a:path>
              </a:pathLst>
            </a:cu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Freeform: Shape 4">
              <a:extLst>
                <a:ext uri="{FF2B5EF4-FFF2-40B4-BE49-F238E27FC236}">
                  <a16:creationId xmlns:a16="http://schemas.microsoft.com/office/drawing/2014/main" id="{A3E21DA0-0C7D-1042-939C-E39FB0CB60E3}"/>
                </a:ext>
              </a:extLst>
            </p:cNvPr>
            <p:cNvSpPr/>
            <p:nvPr/>
          </p:nvSpPr>
          <p:spPr>
            <a:xfrm>
              <a:off x="4601952" y="3913343"/>
              <a:ext cx="2988095" cy="1489865"/>
            </a:xfrm>
            <a:custGeom>
              <a:avLst/>
              <a:gdLst>
                <a:gd name="connsiteX0" fmla="*/ 1587240 w 3179890"/>
                <a:gd name="connsiteY0" fmla="*/ 0 h 1585494"/>
                <a:gd name="connsiteX1" fmla="*/ 2696722 w 3179890"/>
                <a:gd name="connsiteY1" fmla="*/ 459563 h 1585494"/>
                <a:gd name="connsiteX2" fmla="*/ 3179890 w 3179890"/>
                <a:gd name="connsiteY2" fmla="*/ 942731 h 1585494"/>
                <a:gd name="connsiteX3" fmla="*/ 3047030 w 3179890"/>
                <a:gd name="connsiteY3" fmla="*/ 1063483 h 1585494"/>
                <a:gd name="connsiteX4" fmla="*/ 1592921 w 3179890"/>
                <a:gd name="connsiteY4" fmla="*/ 1585494 h 1585494"/>
                <a:gd name="connsiteX5" fmla="*/ 138813 w 3179890"/>
                <a:gd name="connsiteY5" fmla="*/ 1063483 h 1585494"/>
                <a:gd name="connsiteX6" fmla="*/ 0 w 3179890"/>
                <a:gd name="connsiteY6" fmla="*/ 937322 h 1585494"/>
                <a:gd name="connsiteX7" fmla="*/ 477758 w 3179890"/>
                <a:gd name="connsiteY7" fmla="*/ 459563 h 1585494"/>
                <a:gd name="connsiteX8" fmla="*/ 1587240 w 3179890"/>
                <a:gd name="connsiteY8" fmla="*/ 0 h 1585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9890" h="1585494">
                  <a:moveTo>
                    <a:pt x="1587240" y="0"/>
                  </a:moveTo>
                  <a:cubicBezTo>
                    <a:pt x="1988795" y="0"/>
                    <a:pt x="2390348" y="153188"/>
                    <a:pt x="2696722" y="459563"/>
                  </a:cubicBezTo>
                  <a:lnTo>
                    <a:pt x="3179890" y="942731"/>
                  </a:lnTo>
                  <a:lnTo>
                    <a:pt x="3047030" y="1063483"/>
                  </a:lnTo>
                  <a:cubicBezTo>
                    <a:pt x="2651874" y="1389594"/>
                    <a:pt x="2145275" y="1585494"/>
                    <a:pt x="1592921" y="1585494"/>
                  </a:cubicBezTo>
                  <a:cubicBezTo>
                    <a:pt x="1040567" y="1585494"/>
                    <a:pt x="533969" y="1389594"/>
                    <a:pt x="138813" y="1063483"/>
                  </a:cubicBezTo>
                  <a:lnTo>
                    <a:pt x="0" y="937322"/>
                  </a:lnTo>
                  <a:lnTo>
                    <a:pt x="477758" y="459563"/>
                  </a:lnTo>
                  <a:cubicBezTo>
                    <a:pt x="784133" y="153188"/>
                    <a:pt x="1185687" y="0"/>
                    <a:pt x="1587240" y="0"/>
                  </a:cubicBezTo>
                  <a:close/>
                </a:path>
              </a:pathLst>
            </a:custGeom>
            <a:solidFill>
              <a:srgbClr val="FD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Freeform: Shape 5">
              <a:extLst>
                <a:ext uri="{FF2B5EF4-FFF2-40B4-BE49-F238E27FC236}">
                  <a16:creationId xmlns:a16="http://schemas.microsoft.com/office/drawing/2014/main" id="{51D73BB9-DD41-2441-884F-22DEF86AC380}"/>
                </a:ext>
              </a:extLst>
            </p:cNvPr>
            <p:cNvSpPr/>
            <p:nvPr/>
          </p:nvSpPr>
          <p:spPr>
            <a:xfrm>
              <a:off x="3950676" y="1761041"/>
              <a:ext cx="1489865" cy="2988095"/>
            </a:xfrm>
            <a:custGeom>
              <a:avLst/>
              <a:gdLst>
                <a:gd name="connsiteX0" fmla="*/ 645469 w 1585494"/>
                <a:gd name="connsiteY0" fmla="*/ 0 h 3179891"/>
                <a:gd name="connsiteX1" fmla="*/ 1125932 w 1585494"/>
                <a:gd name="connsiteY1" fmla="*/ 480463 h 3179891"/>
                <a:gd name="connsiteX2" fmla="*/ 1125932 w 1585494"/>
                <a:gd name="connsiteY2" fmla="*/ 2699427 h 3179891"/>
                <a:gd name="connsiteX3" fmla="*/ 645468 w 1585494"/>
                <a:gd name="connsiteY3" fmla="*/ 3179891 h 3179891"/>
                <a:gd name="connsiteX4" fmla="*/ 522011 w 1585494"/>
                <a:gd name="connsiteY4" fmla="*/ 3044055 h 3179891"/>
                <a:gd name="connsiteX5" fmla="*/ 0 w 1585494"/>
                <a:gd name="connsiteY5" fmla="*/ 1589946 h 3179891"/>
                <a:gd name="connsiteX6" fmla="*/ 522011 w 1585494"/>
                <a:gd name="connsiteY6" fmla="*/ 135838 h 3179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5494" h="3179891">
                  <a:moveTo>
                    <a:pt x="645469" y="0"/>
                  </a:moveTo>
                  <a:lnTo>
                    <a:pt x="1125932" y="480463"/>
                  </a:lnTo>
                  <a:cubicBezTo>
                    <a:pt x="1738682" y="1093213"/>
                    <a:pt x="1738682" y="2086677"/>
                    <a:pt x="1125932" y="2699427"/>
                  </a:cubicBezTo>
                  <a:lnTo>
                    <a:pt x="645468" y="3179891"/>
                  </a:lnTo>
                  <a:lnTo>
                    <a:pt x="522011" y="3044055"/>
                  </a:lnTo>
                  <a:cubicBezTo>
                    <a:pt x="195900" y="2648899"/>
                    <a:pt x="0" y="2142300"/>
                    <a:pt x="0" y="1589946"/>
                  </a:cubicBezTo>
                  <a:cubicBezTo>
                    <a:pt x="0" y="1037592"/>
                    <a:pt x="195900" y="530994"/>
                    <a:pt x="522011" y="135838"/>
                  </a:cubicBezTo>
                  <a:close/>
                </a:path>
              </a:pathLst>
            </a:custGeom>
            <a:solidFill>
              <a:srgbClr val="00B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Freeform: Shape 6">
              <a:extLst>
                <a:ext uri="{FF2B5EF4-FFF2-40B4-BE49-F238E27FC236}">
                  <a16:creationId xmlns:a16="http://schemas.microsoft.com/office/drawing/2014/main" id="{E612C2CF-67D1-2D4E-A7CF-809D8DDCAFE1}"/>
                </a:ext>
              </a:extLst>
            </p:cNvPr>
            <p:cNvSpPr/>
            <p:nvPr/>
          </p:nvSpPr>
          <p:spPr>
            <a:xfrm>
              <a:off x="5168303" y="1873018"/>
              <a:ext cx="1859485" cy="691928"/>
            </a:xfrm>
            <a:custGeom>
              <a:avLst/>
              <a:gdLst>
                <a:gd name="connsiteX0" fmla="*/ 993737 w 1978839"/>
                <a:gd name="connsiteY0" fmla="*/ 0 h 736341"/>
                <a:gd name="connsiteX1" fmla="*/ 1929291 w 1978839"/>
                <a:gd name="connsiteY1" fmla="*/ 335855 h 736341"/>
                <a:gd name="connsiteX2" fmla="*/ 1978839 w 1978839"/>
                <a:gd name="connsiteY2" fmla="*/ 380887 h 736341"/>
                <a:gd name="connsiteX3" fmla="*/ 1974854 w 1978839"/>
                <a:gd name="connsiteY3" fmla="*/ 384489 h 736341"/>
                <a:gd name="connsiteX4" fmla="*/ 121196 w 1978839"/>
                <a:gd name="connsiteY4" fmla="*/ 477838 h 736341"/>
                <a:gd name="connsiteX5" fmla="*/ 0 w 1978839"/>
                <a:gd name="connsiteY5" fmla="*/ 388736 h 736341"/>
                <a:gd name="connsiteX6" fmla="*/ 58184 w 1978839"/>
                <a:gd name="connsiteY6" fmla="*/ 335855 h 736341"/>
                <a:gd name="connsiteX7" fmla="*/ 993737 w 1978839"/>
                <a:gd name="connsiteY7" fmla="*/ 0 h 73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8839" h="736341">
                  <a:moveTo>
                    <a:pt x="993737" y="0"/>
                  </a:moveTo>
                  <a:cubicBezTo>
                    <a:pt x="1349114" y="0"/>
                    <a:pt x="1675053" y="126039"/>
                    <a:pt x="1929291" y="335855"/>
                  </a:cubicBezTo>
                  <a:lnTo>
                    <a:pt x="1978839" y="380887"/>
                  </a:lnTo>
                  <a:lnTo>
                    <a:pt x="1974854" y="384489"/>
                  </a:lnTo>
                  <a:cubicBezTo>
                    <a:pt x="1440745" y="820116"/>
                    <a:pt x="686722" y="851232"/>
                    <a:pt x="121196" y="477838"/>
                  </a:cubicBezTo>
                  <a:lnTo>
                    <a:pt x="0" y="388736"/>
                  </a:lnTo>
                  <a:lnTo>
                    <a:pt x="58184" y="335855"/>
                  </a:lnTo>
                  <a:cubicBezTo>
                    <a:pt x="312422" y="126039"/>
                    <a:pt x="638360" y="0"/>
                    <a:pt x="993737" y="0"/>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b="1" dirty="0">
                <a:solidFill>
                  <a:schemeClr val="tx1">
                    <a:lumMod val="85000"/>
                    <a:lumOff val="15000"/>
                  </a:schemeClr>
                </a:solidFill>
              </a:endParaRPr>
            </a:p>
          </p:txBody>
        </p:sp>
        <p:sp>
          <p:nvSpPr>
            <p:cNvPr id="12" name="Freeform: Shape 7">
              <a:extLst>
                <a:ext uri="{FF2B5EF4-FFF2-40B4-BE49-F238E27FC236}">
                  <a16:creationId xmlns:a16="http://schemas.microsoft.com/office/drawing/2014/main" id="{D9FAF57B-AE41-B741-A72B-83ACFAFDAF22}"/>
                </a:ext>
              </a:extLst>
            </p:cNvPr>
            <p:cNvSpPr/>
            <p:nvPr/>
          </p:nvSpPr>
          <p:spPr>
            <a:xfrm>
              <a:off x="6757052" y="2305680"/>
              <a:ext cx="727121" cy="1898817"/>
            </a:xfrm>
            <a:custGeom>
              <a:avLst/>
              <a:gdLst>
                <a:gd name="connsiteX0" fmla="*/ 369959 w 773792"/>
                <a:gd name="connsiteY0" fmla="*/ 0 h 2020696"/>
                <a:gd name="connsiteX1" fmla="*/ 437937 w 773792"/>
                <a:gd name="connsiteY1" fmla="*/ 74795 h 2020696"/>
                <a:gd name="connsiteX2" fmla="*/ 773792 w 773792"/>
                <a:gd name="connsiteY2" fmla="*/ 1010348 h 2020696"/>
                <a:gd name="connsiteX3" fmla="*/ 437937 w 773792"/>
                <a:gd name="connsiteY3" fmla="*/ 1945902 h 2020696"/>
                <a:gd name="connsiteX4" fmla="*/ 369959 w 773792"/>
                <a:gd name="connsiteY4" fmla="*/ 2020696 h 2020696"/>
                <a:gd name="connsiteX5" fmla="*/ 351853 w 773792"/>
                <a:gd name="connsiteY5" fmla="*/ 2000664 h 2020696"/>
                <a:gd name="connsiteX6" fmla="*/ 351853 w 773792"/>
                <a:gd name="connsiteY6" fmla="*/ 20032 h 2020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792" h="2020696">
                  <a:moveTo>
                    <a:pt x="369959" y="0"/>
                  </a:moveTo>
                  <a:lnTo>
                    <a:pt x="437937" y="74795"/>
                  </a:lnTo>
                  <a:cubicBezTo>
                    <a:pt x="647753" y="329032"/>
                    <a:pt x="773792" y="654971"/>
                    <a:pt x="773792" y="1010348"/>
                  </a:cubicBezTo>
                  <a:cubicBezTo>
                    <a:pt x="773792" y="1365725"/>
                    <a:pt x="647753" y="1691664"/>
                    <a:pt x="437937" y="1945902"/>
                  </a:cubicBezTo>
                  <a:lnTo>
                    <a:pt x="369959" y="2020696"/>
                  </a:lnTo>
                  <a:lnTo>
                    <a:pt x="351853" y="2000664"/>
                  </a:lnTo>
                  <a:cubicBezTo>
                    <a:pt x="-117285" y="1425470"/>
                    <a:pt x="-117285" y="595227"/>
                    <a:pt x="351853" y="20032"/>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b="1" dirty="0">
                <a:solidFill>
                  <a:schemeClr val="tx1">
                    <a:lumMod val="85000"/>
                    <a:lumOff val="15000"/>
                  </a:schemeClr>
                </a:solidFill>
              </a:endParaRPr>
            </a:p>
          </p:txBody>
        </p:sp>
        <p:sp>
          <p:nvSpPr>
            <p:cNvPr id="13" name="Freeform: Shape 8">
              <a:extLst>
                <a:ext uri="{FF2B5EF4-FFF2-40B4-BE49-F238E27FC236}">
                  <a16:creationId xmlns:a16="http://schemas.microsoft.com/office/drawing/2014/main" id="{8009F8F0-067E-F240-A8B8-2BBADD8AF79D}"/>
                </a:ext>
              </a:extLst>
            </p:cNvPr>
            <p:cNvSpPr/>
            <p:nvPr/>
          </p:nvSpPr>
          <p:spPr>
            <a:xfrm>
              <a:off x="5150207" y="3913344"/>
              <a:ext cx="1895171" cy="723816"/>
            </a:xfrm>
            <a:custGeom>
              <a:avLst/>
              <a:gdLst>
                <a:gd name="connsiteX0" fmla="*/ 1003795 w 2016815"/>
                <a:gd name="connsiteY0" fmla="*/ 0 h 770275"/>
                <a:gd name="connsiteX1" fmla="*/ 1994111 w 2016815"/>
                <a:gd name="connsiteY1" fmla="*/ 351853 h 770275"/>
                <a:gd name="connsiteX2" fmla="*/ 2016815 w 2016815"/>
                <a:gd name="connsiteY2" fmla="*/ 372375 h 770275"/>
                <a:gd name="connsiteX3" fmla="*/ 1948548 w 2016815"/>
                <a:gd name="connsiteY3" fmla="*/ 434420 h 770275"/>
                <a:gd name="connsiteX4" fmla="*/ 1012994 w 2016815"/>
                <a:gd name="connsiteY4" fmla="*/ 770275 h 770275"/>
                <a:gd name="connsiteX5" fmla="*/ 77441 w 2016815"/>
                <a:gd name="connsiteY5" fmla="*/ 434420 h 770275"/>
                <a:gd name="connsiteX6" fmla="*/ 0 w 2016815"/>
                <a:gd name="connsiteY6" fmla="*/ 364037 h 770275"/>
                <a:gd name="connsiteX7" fmla="*/ 13480 w 2016815"/>
                <a:gd name="connsiteY7" fmla="*/ 351853 h 770275"/>
                <a:gd name="connsiteX8" fmla="*/ 1003795 w 2016815"/>
                <a:gd name="connsiteY8" fmla="*/ 0 h 77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6815" h="770275">
                  <a:moveTo>
                    <a:pt x="1003795" y="0"/>
                  </a:moveTo>
                  <a:cubicBezTo>
                    <a:pt x="1355156" y="0"/>
                    <a:pt x="1706515" y="117285"/>
                    <a:pt x="1994111" y="351853"/>
                  </a:cubicBezTo>
                  <a:lnTo>
                    <a:pt x="2016815" y="372375"/>
                  </a:lnTo>
                  <a:lnTo>
                    <a:pt x="1948548" y="434420"/>
                  </a:lnTo>
                  <a:cubicBezTo>
                    <a:pt x="1694310" y="644236"/>
                    <a:pt x="1368371" y="770275"/>
                    <a:pt x="1012994" y="770275"/>
                  </a:cubicBezTo>
                  <a:cubicBezTo>
                    <a:pt x="657617" y="770275"/>
                    <a:pt x="331679" y="644236"/>
                    <a:pt x="77441" y="434420"/>
                  </a:cubicBezTo>
                  <a:lnTo>
                    <a:pt x="0" y="364037"/>
                  </a:lnTo>
                  <a:lnTo>
                    <a:pt x="13480" y="351853"/>
                  </a:lnTo>
                  <a:cubicBezTo>
                    <a:pt x="301077" y="117285"/>
                    <a:pt x="652436" y="0"/>
                    <a:pt x="1003795" y="0"/>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b="1" dirty="0">
                <a:solidFill>
                  <a:schemeClr val="tx1">
                    <a:lumMod val="85000"/>
                    <a:lumOff val="15000"/>
                  </a:schemeClr>
                </a:solidFill>
              </a:endParaRPr>
            </a:p>
          </p:txBody>
        </p:sp>
        <p:sp>
          <p:nvSpPr>
            <p:cNvPr id="14" name="Freeform: Shape 9">
              <a:extLst>
                <a:ext uri="{FF2B5EF4-FFF2-40B4-BE49-F238E27FC236}">
                  <a16:creationId xmlns:a16="http://schemas.microsoft.com/office/drawing/2014/main" id="{87537A65-9AB7-994F-8261-F8CE3D9B1EB6}"/>
                </a:ext>
              </a:extLst>
            </p:cNvPr>
            <p:cNvSpPr/>
            <p:nvPr/>
          </p:nvSpPr>
          <p:spPr>
            <a:xfrm>
              <a:off x="4720032" y="2309327"/>
              <a:ext cx="720510" cy="1891524"/>
            </a:xfrm>
            <a:custGeom>
              <a:avLst/>
              <a:gdLst>
                <a:gd name="connsiteX0" fmla="*/ 400306 w 766757"/>
                <a:gd name="connsiteY0" fmla="*/ 0 h 2012935"/>
                <a:gd name="connsiteX1" fmla="*/ 414905 w 766757"/>
                <a:gd name="connsiteY1" fmla="*/ 16151 h 2012935"/>
                <a:gd name="connsiteX2" fmla="*/ 414905 w 766757"/>
                <a:gd name="connsiteY2" fmla="*/ 1996783 h 2012935"/>
                <a:gd name="connsiteX3" fmla="*/ 400306 w 766757"/>
                <a:gd name="connsiteY3" fmla="*/ 2012935 h 2012935"/>
                <a:gd name="connsiteX4" fmla="*/ 335855 w 766757"/>
                <a:gd name="connsiteY4" fmla="*/ 1942021 h 2012935"/>
                <a:gd name="connsiteX5" fmla="*/ 0 w 766757"/>
                <a:gd name="connsiteY5" fmla="*/ 1006467 h 2012935"/>
                <a:gd name="connsiteX6" fmla="*/ 335855 w 766757"/>
                <a:gd name="connsiteY6" fmla="*/ 70914 h 2012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6757" h="2012935">
                  <a:moveTo>
                    <a:pt x="400306" y="0"/>
                  </a:moveTo>
                  <a:lnTo>
                    <a:pt x="414905" y="16151"/>
                  </a:lnTo>
                  <a:cubicBezTo>
                    <a:pt x="884042" y="591346"/>
                    <a:pt x="884042" y="1421589"/>
                    <a:pt x="414905" y="1996783"/>
                  </a:cubicBezTo>
                  <a:lnTo>
                    <a:pt x="400306" y="2012935"/>
                  </a:lnTo>
                  <a:lnTo>
                    <a:pt x="335855" y="1942021"/>
                  </a:lnTo>
                  <a:cubicBezTo>
                    <a:pt x="126040" y="1687783"/>
                    <a:pt x="0" y="1361844"/>
                    <a:pt x="0" y="1006467"/>
                  </a:cubicBezTo>
                  <a:cubicBezTo>
                    <a:pt x="0" y="651090"/>
                    <a:pt x="126040" y="325151"/>
                    <a:pt x="335855" y="70914"/>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b="1" dirty="0">
                <a:solidFill>
                  <a:schemeClr val="tx1">
                    <a:lumMod val="85000"/>
                    <a:lumOff val="15000"/>
                  </a:schemeClr>
                </a:solidFill>
              </a:endParaRPr>
            </a:p>
          </p:txBody>
        </p:sp>
        <p:pic>
          <p:nvPicPr>
            <p:cNvPr id="15" name="Graphic 14" descr="Cycle with people">
              <a:extLst>
                <a:ext uri="{FF2B5EF4-FFF2-40B4-BE49-F238E27FC236}">
                  <a16:creationId xmlns:a16="http://schemas.microsoft.com/office/drawing/2014/main" id="{5FBAA599-704B-B246-BFD2-70059F76F6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09283" y="1226523"/>
              <a:ext cx="914400" cy="914400"/>
            </a:xfrm>
            <a:prstGeom prst="rect">
              <a:avLst/>
            </a:prstGeom>
          </p:spPr>
        </p:pic>
        <p:pic>
          <p:nvPicPr>
            <p:cNvPr id="16" name="Graphic 15" descr="Head with gears">
              <a:extLst>
                <a:ext uri="{FF2B5EF4-FFF2-40B4-BE49-F238E27FC236}">
                  <a16:creationId xmlns:a16="http://schemas.microsoft.com/office/drawing/2014/main" id="{558A4666-E7D6-8B42-BC56-99E246AB70C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04949" y="2761817"/>
              <a:ext cx="914400" cy="914400"/>
            </a:xfrm>
            <a:prstGeom prst="rect">
              <a:avLst/>
            </a:prstGeom>
          </p:spPr>
        </p:pic>
        <p:pic>
          <p:nvPicPr>
            <p:cNvPr id="17" name="Graphic 16" descr="Right And Left Brain">
              <a:extLst>
                <a:ext uri="{FF2B5EF4-FFF2-40B4-BE49-F238E27FC236}">
                  <a16:creationId xmlns:a16="http://schemas.microsoft.com/office/drawing/2014/main" id="{0650D81B-C6EA-0D4A-BC66-FBE9021FA90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64676" y="4291935"/>
              <a:ext cx="914400" cy="914400"/>
            </a:xfrm>
            <a:prstGeom prst="rect">
              <a:avLst/>
            </a:prstGeom>
          </p:spPr>
        </p:pic>
        <p:pic>
          <p:nvPicPr>
            <p:cNvPr id="18" name="Graphic 17" descr="Earth globe: Americas">
              <a:extLst>
                <a:ext uri="{FF2B5EF4-FFF2-40B4-BE49-F238E27FC236}">
                  <a16:creationId xmlns:a16="http://schemas.microsoft.com/office/drawing/2014/main" id="{7E71A755-B7CE-F147-90BC-3B90A44CE2A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113526" y="2802072"/>
              <a:ext cx="914400" cy="914400"/>
            </a:xfrm>
            <a:prstGeom prst="rect">
              <a:avLst/>
            </a:prstGeom>
          </p:spPr>
        </p:pic>
      </p:grpSp>
      <p:grpSp>
        <p:nvGrpSpPr>
          <p:cNvPr id="19" name="Group 18">
            <a:extLst>
              <a:ext uri="{FF2B5EF4-FFF2-40B4-BE49-F238E27FC236}">
                <a16:creationId xmlns:a16="http://schemas.microsoft.com/office/drawing/2014/main" id="{D04D9DE0-D7FB-1249-B549-3ED1C9FF6FAA}"/>
              </a:ext>
            </a:extLst>
          </p:cNvPr>
          <p:cNvGrpSpPr/>
          <p:nvPr/>
        </p:nvGrpSpPr>
        <p:grpSpPr>
          <a:xfrm>
            <a:off x="8942638" y="2947578"/>
            <a:ext cx="3475711" cy="2462213"/>
            <a:chOff x="7576254" y="3270847"/>
            <a:chExt cx="3475711" cy="2462213"/>
          </a:xfrm>
        </p:grpSpPr>
        <p:sp>
          <p:nvSpPr>
            <p:cNvPr id="20" name="TextBox 19">
              <a:extLst>
                <a:ext uri="{FF2B5EF4-FFF2-40B4-BE49-F238E27FC236}">
                  <a16:creationId xmlns:a16="http://schemas.microsoft.com/office/drawing/2014/main" id="{A61137D2-D048-7347-9D6E-E8143A478BC7}"/>
                </a:ext>
              </a:extLst>
            </p:cNvPr>
            <p:cNvSpPr txBox="1"/>
            <p:nvPr/>
          </p:nvSpPr>
          <p:spPr>
            <a:xfrm>
              <a:off x="8190382" y="3270847"/>
              <a:ext cx="2861583" cy="2462213"/>
            </a:xfrm>
            <a:prstGeom prst="rect">
              <a:avLst/>
            </a:prstGeom>
            <a:noFill/>
          </p:spPr>
          <p:txBody>
            <a:bodyPr wrap="square" lIns="0" rIns="0" rtlCol="0" anchor="b">
              <a:spAutoFit/>
            </a:bodyPr>
            <a:lstStyle/>
            <a:p>
              <a:pPr>
                <a:lnSpc>
                  <a:spcPct val="150000"/>
                </a:lnSpc>
              </a:pPr>
              <a:r>
                <a:rPr lang="en-US" sz="2200" b="1" noProof="1">
                  <a:solidFill>
                    <a:srgbClr val="DA2128"/>
                  </a:solidFill>
                  <a:latin typeface="Calibri" panose="020F0502020204030204" pitchFamily="34" charset="0"/>
                  <a:cs typeface="Calibri" panose="020F0502020204030204" pitchFamily="34" charset="0"/>
                </a:rPr>
                <a:t>DEMOGRAPHIC</a:t>
              </a:r>
            </a:p>
            <a:p>
              <a:pPr>
                <a:lnSpc>
                  <a:spcPct val="150000"/>
                </a:lnSpc>
              </a:pPr>
              <a:r>
                <a:rPr lang="en-US" sz="2200" b="1" noProof="1">
                  <a:solidFill>
                    <a:srgbClr val="1268B4"/>
                  </a:solidFill>
                  <a:latin typeface="Calibri" panose="020F0502020204030204" pitchFamily="34" charset="0"/>
                  <a:cs typeface="Calibri" panose="020F0502020204030204" pitchFamily="34" charset="0"/>
                </a:rPr>
                <a:t>BEHAVIORAL</a:t>
              </a:r>
              <a:endParaRPr lang="en-US" sz="2200" b="1" noProof="1">
                <a:solidFill>
                  <a:srgbClr val="00BBFF"/>
                </a:solidFill>
                <a:latin typeface="Calibri" panose="020F0502020204030204" pitchFamily="34" charset="0"/>
                <a:cs typeface="Calibri" panose="020F0502020204030204" pitchFamily="34" charset="0"/>
              </a:endParaRPr>
            </a:p>
            <a:p>
              <a:pPr>
                <a:lnSpc>
                  <a:spcPct val="150000"/>
                </a:lnSpc>
              </a:pPr>
              <a:r>
                <a:rPr lang="en-US" sz="2200" b="1" noProof="1">
                  <a:solidFill>
                    <a:srgbClr val="00BBFF"/>
                  </a:solidFill>
                  <a:latin typeface="Calibri" panose="020F0502020204030204" pitchFamily="34" charset="0"/>
                  <a:cs typeface="Calibri" panose="020F0502020204030204" pitchFamily="34" charset="0"/>
                </a:rPr>
                <a:t>GEOGRAPHIC</a:t>
              </a:r>
            </a:p>
            <a:p>
              <a:pPr>
                <a:lnSpc>
                  <a:spcPct val="150000"/>
                </a:lnSpc>
              </a:pPr>
              <a:r>
                <a:rPr lang="en-US" sz="2200" b="1" noProof="1">
                  <a:solidFill>
                    <a:srgbClr val="FDB613"/>
                  </a:solidFill>
                  <a:latin typeface="Calibri" panose="020F0502020204030204" pitchFamily="34" charset="0"/>
                  <a:cs typeface="Calibri" panose="020F0502020204030204" pitchFamily="34" charset="0"/>
                </a:rPr>
                <a:t>PSYCHOGRAPHIC</a:t>
              </a:r>
            </a:p>
            <a:p>
              <a:endParaRPr lang="en-US" sz="2200" b="1" noProof="1">
                <a:solidFill>
                  <a:srgbClr val="00BBFF"/>
                </a:solidFill>
                <a:latin typeface="Calibri" panose="020F0502020204030204" pitchFamily="34" charset="0"/>
                <a:cs typeface="Calibri" panose="020F0502020204030204" pitchFamily="34" charset="0"/>
              </a:endParaRPr>
            </a:p>
          </p:txBody>
        </p:sp>
        <p:pic>
          <p:nvPicPr>
            <p:cNvPr id="21" name="Graphic 20" descr="Earth globe: Americas">
              <a:extLst>
                <a:ext uri="{FF2B5EF4-FFF2-40B4-BE49-F238E27FC236}">
                  <a16:creationId xmlns:a16="http://schemas.microsoft.com/office/drawing/2014/main" id="{5B541D1C-CF14-0941-B8BD-78055196300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728619" y="4460968"/>
              <a:ext cx="366060" cy="366060"/>
            </a:xfrm>
            <a:prstGeom prst="rect">
              <a:avLst/>
            </a:prstGeom>
          </p:spPr>
        </p:pic>
        <p:pic>
          <p:nvPicPr>
            <p:cNvPr id="22" name="Graphic 21" descr="Right And Left Brain">
              <a:extLst>
                <a:ext uri="{FF2B5EF4-FFF2-40B4-BE49-F238E27FC236}">
                  <a16:creationId xmlns:a16="http://schemas.microsoft.com/office/drawing/2014/main" id="{068FE259-A4A3-0845-977F-B90A5DF2B77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701819" y="4950252"/>
              <a:ext cx="419661" cy="419661"/>
            </a:xfrm>
            <a:prstGeom prst="rect">
              <a:avLst/>
            </a:prstGeom>
          </p:spPr>
        </p:pic>
        <p:pic>
          <p:nvPicPr>
            <p:cNvPr id="23" name="Graphic 22" descr="Cycle with people">
              <a:extLst>
                <a:ext uri="{FF2B5EF4-FFF2-40B4-BE49-F238E27FC236}">
                  <a16:creationId xmlns:a16="http://schemas.microsoft.com/office/drawing/2014/main" id="{75896B5F-C7B4-0F42-8A18-1D1EBD6A8F5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576254" y="3334927"/>
              <a:ext cx="527423" cy="527423"/>
            </a:xfrm>
            <a:prstGeom prst="rect">
              <a:avLst/>
            </a:prstGeom>
          </p:spPr>
        </p:pic>
        <p:pic>
          <p:nvPicPr>
            <p:cNvPr id="24" name="Graphic 23" descr="Head with gears">
              <a:extLst>
                <a:ext uri="{FF2B5EF4-FFF2-40B4-BE49-F238E27FC236}">
                  <a16:creationId xmlns:a16="http://schemas.microsoft.com/office/drawing/2014/main" id="{83768D30-8A98-4A49-BFD4-2E409CC96B6A}"/>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655321" y="3934328"/>
              <a:ext cx="419661" cy="419661"/>
            </a:xfrm>
            <a:prstGeom prst="rect">
              <a:avLst/>
            </a:prstGeom>
          </p:spPr>
        </p:pic>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Shape 2">
            <a:extLst>
              <a:ext uri="{FF2B5EF4-FFF2-40B4-BE49-F238E27FC236}">
                <a16:creationId xmlns:a16="http://schemas.microsoft.com/office/drawing/2014/main" id="{29A0B3AB-54F8-C344-82ED-85B3786B1F36}"/>
              </a:ext>
            </a:extLst>
          </p:cNvPr>
          <p:cNvSpPr/>
          <p:nvPr/>
        </p:nvSpPr>
        <p:spPr>
          <a:xfrm>
            <a:off x="4618657" y="1106970"/>
            <a:ext cx="2954686" cy="1457976"/>
          </a:xfrm>
          <a:custGeom>
            <a:avLst/>
            <a:gdLst>
              <a:gd name="connsiteX0" fmla="*/ 1575144 w 3144336"/>
              <a:gd name="connsiteY0" fmla="*/ 0 h 1551559"/>
              <a:gd name="connsiteX1" fmla="*/ 3029253 w 3144336"/>
              <a:gd name="connsiteY1" fmla="*/ 522011 h 1551559"/>
              <a:gd name="connsiteX2" fmla="*/ 3144336 w 3144336"/>
              <a:gd name="connsiteY2" fmla="*/ 626606 h 1551559"/>
              <a:gd name="connsiteX3" fmla="*/ 2678945 w 3144336"/>
              <a:gd name="connsiteY3" fmla="*/ 1091997 h 1551559"/>
              <a:gd name="connsiteX4" fmla="*/ 459981 w 3144336"/>
              <a:gd name="connsiteY4" fmla="*/ 1091997 h 1551559"/>
              <a:gd name="connsiteX5" fmla="*/ 0 w 3144336"/>
              <a:gd name="connsiteY5" fmla="*/ 632016 h 1551559"/>
              <a:gd name="connsiteX6" fmla="*/ 121036 w 3144336"/>
              <a:gd name="connsiteY6" fmla="*/ 522011 h 1551559"/>
              <a:gd name="connsiteX7" fmla="*/ 1575144 w 3144336"/>
              <a:gd name="connsiteY7" fmla="*/ 0 h 1551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4336" h="1551559">
                <a:moveTo>
                  <a:pt x="1575144" y="0"/>
                </a:moveTo>
                <a:cubicBezTo>
                  <a:pt x="2127498" y="0"/>
                  <a:pt x="2634097" y="195900"/>
                  <a:pt x="3029253" y="522011"/>
                </a:cubicBezTo>
                <a:lnTo>
                  <a:pt x="3144336" y="626606"/>
                </a:lnTo>
                <a:lnTo>
                  <a:pt x="2678945" y="1091997"/>
                </a:lnTo>
                <a:cubicBezTo>
                  <a:pt x="2066195" y="1704747"/>
                  <a:pt x="1072731" y="1704747"/>
                  <a:pt x="459981" y="1091997"/>
                </a:cubicBezTo>
                <a:lnTo>
                  <a:pt x="0" y="632016"/>
                </a:lnTo>
                <a:lnTo>
                  <a:pt x="121036" y="522011"/>
                </a:lnTo>
                <a:cubicBezTo>
                  <a:pt x="516192" y="195900"/>
                  <a:pt x="1022790" y="0"/>
                  <a:pt x="1575144" y="0"/>
                </a:cubicBez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sp>
        <p:nvSpPr>
          <p:cNvPr id="6" name="Freeform: Shape 3">
            <a:extLst>
              <a:ext uri="{FF2B5EF4-FFF2-40B4-BE49-F238E27FC236}">
                <a16:creationId xmlns:a16="http://schemas.microsoft.com/office/drawing/2014/main" id="{E18291BA-6F4C-AF49-931D-631F742E3E37}"/>
              </a:ext>
            </a:extLst>
          </p:cNvPr>
          <p:cNvSpPr/>
          <p:nvPr/>
        </p:nvSpPr>
        <p:spPr>
          <a:xfrm>
            <a:off x="6757052" y="1761041"/>
            <a:ext cx="1489866" cy="2988094"/>
          </a:xfrm>
          <a:custGeom>
            <a:avLst/>
            <a:gdLst>
              <a:gd name="connsiteX0" fmla="*/ 940026 w 1585495"/>
              <a:gd name="connsiteY0" fmla="*/ 0 h 3179890"/>
              <a:gd name="connsiteX1" fmla="*/ 1063483 w 1585495"/>
              <a:gd name="connsiteY1" fmla="*/ 135837 h 3179890"/>
              <a:gd name="connsiteX2" fmla="*/ 1585495 w 1585495"/>
              <a:gd name="connsiteY2" fmla="*/ 1589945 h 3179890"/>
              <a:gd name="connsiteX3" fmla="*/ 1063483 w 1585495"/>
              <a:gd name="connsiteY3" fmla="*/ 3044054 h 3179890"/>
              <a:gd name="connsiteX4" fmla="*/ 940026 w 1585495"/>
              <a:gd name="connsiteY4" fmla="*/ 3179890 h 3179890"/>
              <a:gd name="connsiteX5" fmla="*/ 459563 w 1585495"/>
              <a:gd name="connsiteY5" fmla="*/ 2699427 h 3179890"/>
              <a:gd name="connsiteX6" fmla="*/ 459563 w 1585495"/>
              <a:gd name="connsiteY6" fmla="*/ 480463 h 3179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5495" h="3179890">
                <a:moveTo>
                  <a:pt x="940026" y="0"/>
                </a:moveTo>
                <a:lnTo>
                  <a:pt x="1063483" y="135837"/>
                </a:lnTo>
                <a:cubicBezTo>
                  <a:pt x="1389595" y="530993"/>
                  <a:pt x="1585495" y="1037591"/>
                  <a:pt x="1585495" y="1589945"/>
                </a:cubicBezTo>
                <a:cubicBezTo>
                  <a:pt x="1585495" y="2142299"/>
                  <a:pt x="1389595" y="2648898"/>
                  <a:pt x="1063483" y="3044054"/>
                </a:cubicBezTo>
                <a:lnTo>
                  <a:pt x="940026" y="3179890"/>
                </a:lnTo>
                <a:lnTo>
                  <a:pt x="459563" y="2699427"/>
                </a:lnTo>
                <a:cubicBezTo>
                  <a:pt x="-153188" y="2086677"/>
                  <a:pt x="-153188" y="1093213"/>
                  <a:pt x="459563" y="480463"/>
                </a:cubicBezTo>
                <a:close/>
              </a:path>
            </a:pathLst>
          </a:cu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Freeform: Shape 4">
            <a:extLst>
              <a:ext uri="{FF2B5EF4-FFF2-40B4-BE49-F238E27FC236}">
                <a16:creationId xmlns:a16="http://schemas.microsoft.com/office/drawing/2014/main" id="{5EE424AB-FF9D-2A41-A048-01962F870AD2}"/>
              </a:ext>
            </a:extLst>
          </p:cNvPr>
          <p:cNvSpPr/>
          <p:nvPr/>
        </p:nvSpPr>
        <p:spPr>
          <a:xfrm>
            <a:off x="4601952" y="3913343"/>
            <a:ext cx="2988095" cy="1489865"/>
          </a:xfrm>
          <a:custGeom>
            <a:avLst/>
            <a:gdLst>
              <a:gd name="connsiteX0" fmla="*/ 1587240 w 3179890"/>
              <a:gd name="connsiteY0" fmla="*/ 0 h 1585494"/>
              <a:gd name="connsiteX1" fmla="*/ 2696722 w 3179890"/>
              <a:gd name="connsiteY1" fmla="*/ 459563 h 1585494"/>
              <a:gd name="connsiteX2" fmla="*/ 3179890 w 3179890"/>
              <a:gd name="connsiteY2" fmla="*/ 942731 h 1585494"/>
              <a:gd name="connsiteX3" fmla="*/ 3047030 w 3179890"/>
              <a:gd name="connsiteY3" fmla="*/ 1063483 h 1585494"/>
              <a:gd name="connsiteX4" fmla="*/ 1592921 w 3179890"/>
              <a:gd name="connsiteY4" fmla="*/ 1585494 h 1585494"/>
              <a:gd name="connsiteX5" fmla="*/ 138813 w 3179890"/>
              <a:gd name="connsiteY5" fmla="*/ 1063483 h 1585494"/>
              <a:gd name="connsiteX6" fmla="*/ 0 w 3179890"/>
              <a:gd name="connsiteY6" fmla="*/ 937322 h 1585494"/>
              <a:gd name="connsiteX7" fmla="*/ 477758 w 3179890"/>
              <a:gd name="connsiteY7" fmla="*/ 459563 h 1585494"/>
              <a:gd name="connsiteX8" fmla="*/ 1587240 w 3179890"/>
              <a:gd name="connsiteY8" fmla="*/ 0 h 1585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9890" h="1585494">
                <a:moveTo>
                  <a:pt x="1587240" y="0"/>
                </a:moveTo>
                <a:cubicBezTo>
                  <a:pt x="1988795" y="0"/>
                  <a:pt x="2390348" y="153188"/>
                  <a:pt x="2696722" y="459563"/>
                </a:cubicBezTo>
                <a:lnTo>
                  <a:pt x="3179890" y="942731"/>
                </a:lnTo>
                <a:lnTo>
                  <a:pt x="3047030" y="1063483"/>
                </a:lnTo>
                <a:cubicBezTo>
                  <a:pt x="2651874" y="1389594"/>
                  <a:pt x="2145275" y="1585494"/>
                  <a:pt x="1592921" y="1585494"/>
                </a:cubicBezTo>
                <a:cubicBezTo>
                  <a:pt x="1040567" y="1585494"/>
                  <a:pt x="533969" y="1389594"/>
                  <a:pt x="138813" y="1063483"/>
                </a:cubicBezTo>
                <a:lnTo>
                  <a:pt x="0" y="937322"/>
                </a:lnTo>
                <a:lnTo>
                  <a:pt x="477758" y="459563"/>
                </a:lnTo>
                <a:cubicBezTo>
                  <a:pt x="784133" y="153188"/>
                  <a:pt x="1185687" y="0"/>
                  <a:pt x="1587240" y="0"/>
                </a:cubicBezTo>
                <a:close/>
              </a:path>
            </a:pathLst>
          </a:custGeom>
          <a:solidFill>
            <a:srgbClr val="FD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Freeform: Shape 5">
            <a:extLst>
              <a:ext uri="{FF2B5EF4-FFF2-40B4-BE49-F238E27FC236}">
                <a16:creationId xmlns:a16="http://schemas.microsoft.com/office/drawing/2014/main" id="{73190C32-9156-C04D-8540-4AEC2ECA1C6F}"/>
              </a:ext>
            </a:extLst>
          </p:cNvPr>
          <p:cNvSpPr/>
          <p:nvPr/>
        </p:nvSpPr>
        <p:spPr>
          <a:xfrm>
            <a:off x="3950676" y="1761041"/>
            <a:ext cx="1489865" cy="2988095"/>
          </a:xfrm>
          <a:custGeom>
            <a:avLst/>
            <a:gdLst>
              <a:gd name="connsiteX0" fmla="*/ 645469 w 1585494"/>
              <a:gd name="connsiteY0" fmla="*/ 0 h 3179891"/>
              <a:gd name="connsiteX1" fmla="*/ 1125932 w 1585494"/>
              <a:gd name="connsiteY1" fmla="*/ 480463 h 3179891"/>
              <a:gd name="connsiteX2" fmla="*/ 1125932 w 1585494"/>
              <a:gd name="connsiteY2" fmla="*/ 2699427 h 3179891"/>
              <a:gd name="connsiteX3" fmla="*/ 645468 w 1585494"/>
              <a:gd name="connsiteY3" fmla="*/ 3179891 h 3179891"/>
              <a:gd name="connsiteX4" fmla="*/ 522011 w 1585494"/>
              <a:gd name="connsiteY4" fmla="*/ 3044055 h 3179891"/>
              <a:gd name="connsiteX5" fmla="*/ 0 w 1585494"/>
              <a:gd name="connsiteY5" fmla="*/ 1589946 h 3179891"/>
              <a:gd name="connsiteX6" fmla="*/ 522011 w 1585494"/>
              <a:gd name="connsiteY6" fmla="*/ 135838 h 3179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5494" h="3179891">
                <a:moveTo>
                  <a:pt x="645469" y="0"/>
                </a:moveTo>
                <a:lnTo>
                  <a:pt x="1125932" y="480463"/>
                </a:lnTo>
                <a:cubicBezTo>
                  <a:pt x="1738682" y="1093213"/>
                  <a:pt x="1738682" y="2086677"/>
                  <a:pt x="1125932" y="2699427"/>
                </a:cubicBezTo>
                <a:lnTo>
                  <a:pt x="645468" y="3179891"/>
                </a:lnTo>
                <a:lnTo>
                  <a:pt x="522011" y="3044055"/>
                </a:lnTo>
                <a:cubicBezTo>
                  <a:pt x="195900" y="2648899"/>
                  <a:pt x="0" y="2142300"/>
                  <a:pt x="0" y="1589946"/>
                </a:cubicBezTo>
                <a:cubicBezTo>
                  <a:pt x="0" y="1037592"/>
                  <a:pt x="195900" y="530994"/>
                  <a:pt x="522011" y="135838"/>
                </a:cubicBezTo>
                <a:close/>
              </a:path>
            </a:pathLst>
          </a:custGeom>
          <a:solidFill>
            <a:srgbClr val="00B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Freeform: Shape 6">
            <a:extLst>
              <a:ext uri="{FF2B5EF4-FFF2-40B4-BE49-F238E27FC236}">
                <a16:creationId xmlns:a16="http://schemas.microsoft.com/office/drawing/2014/main" id="{5C79772D-AC18-5A43-BEEA-BFD292968D4F}"/>
              </a:ext>
            </a:extLst>
          </p:cNvPr>
          <p:cNvSpPr/>
          <p:nvPr/>
        </p:nvSpPr>
        <p:spPr>
          <a:xfrm>
            <a:off x="5168303" y="1873018"/>
            <a:ext cx="1859485" cy="691928"/>
          </a:xfrm>
          <a:custGeom>
            <a:avLst/>
            <a:gdLst>
              <a:gd name="connsiteX0" fmla="*/ 993737 w 1978839"/>
              <a:gd name="connsiteY0" fmla="*/ 0 h 736341"/>
              <a:gd name="connsiteX1" fmla="*/ 1929291 w 1978839"/>
              <a:gd name="connsiteY1" fmla="*/ 335855 h 736341"/>
              <a:gd name="connsiteX2" fmla="*/ 1978839 w 1978839"/>
              <a:gd name="connsiteY2" fmla="*/ 380887 h 736341"/>
              <a:gd name="connsiteX3" fmla="*/ 1974854 w 1978839"/>
              <a:gd name="connsiteY3" fmla="*/ 384489 h 736341"/>
              <a:gd name="connsiteX4" fmla="*/ 121196 w 1978839"/>
              <a:gd name="connsiteY4" fmla="*/ 477838 h 736341"/>
              <a:gd name="connsiteX5" fmla="*/ 0 w 1978839"/>
              <a:gd name="connsiteY5" fmla="*/ 388736 h 736341"/>
              <a:gd name="connsiteX6" fmla="*/ 58184 w 1978839"/>
              <a:gd name="connsiteY6" fmla="*/ 335855 h 736341"/>
              <a:gd name="connsiteX7" fmla="*/ 993737 w 1978839"/>
              <a:gd name="connsiteY7" fmla="*/ 0 h 73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8839" h="736341">
                <a:moveTo>
                  <a:pt x="993737" y="0"/>
                </a:moveTo>
                <a:cubicBezTo>
                  <a:pt x="1349114" y="0"/>
                  <a:pt x="1675053" y="126039"/>
                  <a:pt x="1929291" y="335855"/>
                </a:cubicBezTo>
                <a:lnTo>
                  <a:pt x="1978839" y="380887"/>
                </a:lnTo>
                <a:lnTo>
                  <a:pt x="1974854" y="384489"/>
                </a:lnTo>
                <a:cubicBezTo>
                  <a:pt x="1440745" y="820116"/>
                  <a:pt x="686722" y="851232"/>
                  <a:pt x="121196" y="477838"/>
                </a:cubicBezTo>
                <a:lnTo>
                  <a:pt x="0" y="388736"/>
                </a:lnTo>
                <a:lnTo>
                  <a:pt x="58184" y="335855"/>
                </a:lnTo>
                <a:cubicBezTo>
                  <a:pt x="312422" y="126039"/>
                  <a:pt x="638360" y="0"/>
                  <a:pt x="993737" y="0"/>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b="1" dirty="0">
              <a:solidFill>
                <a:schemeClr val="tx1">
                  <a:lumMod val="85000"/>
                  <a:lumOff val="15000"/>
                </a:schemeClr>
              </a:solidFill>
            </a:endParaRPr>
          </a:p>
        </p:txBody>
      </p:sp>
      <p:sp>
        <p:nvSpPr>
          <p:cNvPr id="10" name="Freeform: Shape 7">
            <a:extLst>
              <a:ext uri="{FF2B5EF4-FFF2-40B4-BE49-F238E27FC236}">
                <a16:creationId xmlns:a16="http://schemas.microsoft.com/office/drawing/2014/main" id="{5CA08D65-8F01-654D-BE75-6FABD67A196C}"/>
              </a:ext>
            </a:extLst>
          </p:cNvPr>
          <p:cNvSpPr/>
          <p:nvPr/>
        </p:nvSpPr>
        <p:spPr>
          <a:xfrm>
            <a:off x="6757052" y="2305680"/>
            <a:ext cx="727121" cy="1898817"/>
          </a:xfrm>
          <a:custGeom>
            <a:avLst/>
            <a:gdLst>
              <a:gd name="connsiteX0" fmla="*/ 369959 w 773792"/>
              <a:gd name="connsiteY0" fmla="*/ 0 h 2020696"/>
              <a:gd name="connsiteX1" fmla="*/ 437937 w 773792"/>
              <a:gd name="connsiteY1" fmla="*/ 74795 h 2020696"/>
              <a:gd name="connsiteX2" fmla="*/ 773792 w 773792"/>
              <a:gd name="connsiteY2" fmla="*/ 1010348 h 2020696"/>
              <a:gd name="connsiteX3" fmla="*/ 437937 w 773792"/>
              <a:gd name="connsiteY3" fmla="*/ 1945902 h 2020696"/>
              <a:gd name="connsiteX4" fmla="*/ 369959 w 773792"/>
              <a:gd name="connsiteY4" fmla="*/ 2020696 h 2020696"/>
              <a:gd name="connsiteX5" fmla="*/ 351853 w 773792"/>
              <a:gd name="connsiteY5" fmla="*/ 2000664 h 2020696"/>
              <a:gd name="connsiteX6" fmla="*/ 351853 w 773792"/>
              <a:gd name="connsiteY6" fmla="*/ 20032 h 2020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792" h="2020696">
                <a:moveTo>
                  <a:pt x="369959" y="0"/>
                </a:moveTo>
                <a:lnTo>
                  <a:pt x="437937" y="74795"/>
                </a:lnTo>
                <a:cubicBezTo>
                  <a:pt x="647753" y="329032"/>
                  <a:pt x="773792" y="654971"/>
                  <a:pt x="773792" y="1010348"/>
                </a:cubicBezTo>
                <a:cubicBezTo>
                  <a:pt x="773792" y="1365725"/>
                  <a:pt x="647753" y="1691664"/>
                  <a:pt x="437937" y="1945902"/>
                </a:cubicBezTo>
                <a:lnTo>
                  <a:pt x="369959" y="2020696"/>
                </a:lnTo>
                <a:lnTo>
                  <a:pt x="351853" y="2000664"/>
                </a:lnTo>
                <a:cubicBezTo>
                  <a:pt x="-117285" y="1425470"/>
                  <a:pt x="-117285" y="595227"/>
                  <a:pt x="351853" y="20032"/>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b="1" dirty="0">
              <a:solidFill>
                <a:schemeClr val="tx1">
                  <a:lumMod val="85000"/>
                  <a:lumOff val="15000"/>
                </a:schemeClr>
              </a:solidFill>
            </a:endParaRPr>
          </a:p>
        </p:txBody>
      </p:sp>
      <p:sp>
        <p:nvSpPr>
          <p:cNvPr id="11" name="Freeform: Shape 8">
            <a:extLst>
              <a:ext uri="{FF2B5EF4-FFF2-40B4-BE49-F238E27FC236}">
                <a16:creationId xmlns:a16="http://schemas.microsoft.com/office/drawing/2014/main" id="{367CBDB2-7D19-0047-B537-4368974E6CF9}"/>
              </a:ext>
            </a:extLst>
          </p:cNvPr>
          <p:cNvSpPr/>
          <p:nvPr/>
        </p:nvSpPr>
        <p:spPr>
          <a:xfrm>
            <a:off x="5150207" y="3913344"/>
            <a:ext cx="1895171" cy="723816"/>
          </a:xfrm>
          <a:custGeom>
            <a:avLst/>
            <a:gdLst>
              <a:gd name="connsiteX0" fmla="*/ 1003795 w 2016815"/>
              <a:gd name="connsiteY0" fmla="*/ 0 h 770275"/>
              <a:gd name="connsiteX1" fmla="*/ 1994111 w 2016815"/>
              <a:gd name="connsiteY1" fmla="*/ 351853 h 770275"/>
              <a:gd name="connsiteX2" fmla="*/ 2016815 w 2016815"/>
              <a:gd name="connsiteY2" fmla="*/ 372375 h 770275"/>
              <a:gd name="connsiteX3" fmla="*/ 1948548 w 2016815"/>
              <a:gd name="connsiteY3" fmla="*/ 434420 h 770275"/>
              <a:gd name="connsiteX4" fmla="*/ 1012994 w 2016815"/>
              <a:gd name="connsiteY4" fmla="*/ 770275 h 770275"/>
              <a:gd name="connsiteX5" fmla="*/ 77441 w 2016815"/>
              <a:gd name="connsiteY5" fmla="*/ 434420 h 770275"/>
              <a:gd name="connsiteX6" fmla="*/ 0 w 2016815"/>
              <a:gd name="connsiteY6" fmla="*/ 364037 h 770275"/>
              <a:gd name="connsiteX7" fmla="*/ 13480 w 2016815"/>
              <a:gd name="connsiteY7" fmla="*/ 351853 h 770275"/>
              <a:gd name="connsiteX8" fmla="*/ 1003795 w 2016815"/>
              <a:gd name="connsiteY8" fmla="*/ 0 h 77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6815" h="770275">
                <a:moveTo>
                  <a:pt x="1003795" y="0"/>
                </a:moveTo>
                <a:cubicBezTo>
                  <a:pt x="1355156" y="0"/>
                  <a:pt x="1706515" y="117285"/>
                  <a:pt x="1994111" y="351853"/>
                </a:cubicBezTo>
                <a:lnTo>
                  <a:pt x="2016815" y="372375"/>
                </a:lnTo>
                <a:lnTo>
                  <a:pt x="1948548" y="434420"/>
                </a:lnTo>
                <a:cubicBezTo>
                  <a:pt x="1694310" y="644236"/>
                  <a:pt x="1368371" y="770275"/>
                  <a:pt x="1012994" y="770275"/>
                </a:cubicBezTo>
                <a:cubicBezTo>
                  <a:pt x="657617" y="770275"/>
                  <a:pt x="331679" y="644236"/>
                  <a:pt x="77441" y="434420"/>
                </a:cubicBezTo>
                <a:lnTo>
                  <a:pt x="0" y="364037"/>
                </a:lnTo>
                <a:lnTo>
                  <a:pt x="13480" y="351853"/>
                </a:lnTo>
                <a:cubicBezTo>
                  <a:pt x="301077" y="117285"/>
                  <a:pt x="652436" y="0"/>
                  <a:pt x="1003795" y="0"/>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b="1" dirty="0">
              <a:solidFill>
                <a:schemeClr val="tx1">
                  <a:lumMod val="85000"/>
                  <a:lumOff val="15000"/>
                </a:schemeClr>
              </a:solidFill>
            </a:endParaRPr>
          </a:p>
        </p:txBody>
      </p:sp>
      <p:sp>
        <p:nvSpPr>
          <p:cNvPr id="12" name="Freeform: Shape 9">
            <a:extLst>
              <a:ext uri="{FF2B5EF4-FFF2-40B4-BE49-F238E27FC236}">
                <a16:creationId xmlns:a16="http://schemas.microsoft.com/office/drawing/2014/main" id="{05FC5838-3F3F-E94C-8D1A-5B99D3B4DCFA}"/>
              </a:ext>
            </a:extLst>
          </p:cNvPr>
          <p:cNvSpPr/>
          <p:nvPr/>
        </p:nvSpPr>
        <p:spPr>
          <a:xfrm>
            <a:off x="4720032" y="2309327"/>
            <a:ext cx="720510" cy="1891524"/>
          </a:xfrm>
          <a:custGeom>
            <a:avLst/>
            <a:gdLst>
              <a:gd name="connsiteX0" fmla="*/ 400306 w 766757"/>
              <a:gd name="connsiteY0" fmla="*/ 0 h 2012935"/>
              <a:gd name="connsiteX1" fmla="*/ 414905 w 766757"/>
              <a:gd name="connsiteY1" fmla="*/ 16151 h 2012935"/>
              <a:gd name="connsiteX2" fmla="*/ 414905 w 766757"/>
              <a:gd name="connsiteY2" fmla="*/ 1996783 h 2012935"/>
              <a:gd name="connsiteX3" fmla="*/ 400306 w 766757"/>
              <a:gd name="connsiteY3" fmla="*/ 2012935 h 2012935"/>
              <a:gd name="connsiteX4" fmla="*/ 335855 w 766757"/>
              <a:gd name="connsiteY4" fmla="*/ 1942021 h 2012935"/>
              <a:gd name="connsiteX5" fmla="*/ 0 w 766757"/>
              <a:gd name="connsiteY5" fmla="*/ 1006467 h 2012935"/>
              <a:gd name="connsiteX6" fmla="*/ 335855 w 766757"/>
              <a:gd name="connsiteY6" fmla="*/ 70914 h 2012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6757" h="2012935">
                <a:moveTo>
                  <a:pt x="400306" y="0"/>
                </a:moveTo>
                <a:lnTo>
                  <a:pt x="414905" y="16151"/>
                </a:lnTo>
                <a:cubicBezTo>
                  <a:pt x="884042" y="591346"/>
                  <a:pt x="884042" y="1421589"/>
                  <a:pt x="414905" y="1996783"/>
                </a:cubicBezTo>
                <a:lnTo>
                  <a:pt x="400306" y="2012935"/>
                </a:lnTo>
                <a:lnTo>
                  <a:pt x="335855" y="1942021"/>
                </a:lnTo>
                <a:cubicBezTo>
                  <a:pt x="126040" y="1687783"/>
                  <a:pt x="0" y="1361844"/>
                  <a:pt x="0" y="1006467"/>
                </a:cubicBezTo>
                <a:cubicBezTo>
                  <a:pt x="0" y="651090"/>
                  <a:pt x="126040" y="325151"/>
                  <a:pt x="335855" y="70914"/>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b="1" dirty="0">
              <a:solidFill>
                <a:schemeClr val="tx1">
                  <a:lumMod val="85000"/>
                  <a:lumOff val="15000"/>
                </a:schemeClr>
              </a:solidFill>
            </a:endParaRPr>
          </a:p>
        </p:txBody>
      </p:sp>
      <p:sp>
        <p:nvSpPr>
          <p:cNvPr id="14" name="TextBox 13">
            <a:extLst>
              <a:ext uri="{FF2B5EF4-FFF2-40B4-BE49-F238E27FC236}">
                <a16:creationId xmlns:a16="http://schemas.microsoft.com/office/drawing/2014/main" id="{1D6C749D-762B-DD42-B0FE-6326B060D148}"/>
              </a:ext>
            </a:extLst>
          </p:cNvPr>
          <p:cNvSpPr txBox="1"/>
          <p:nvPr/>
        </p:nvSpPr>
        <p:spPr>
          <a:xfrm>
            <a:off x="8588857" y="3684995"/>
            <a:ext cx="2732622" cy="430887"/>
          </a:xfrm>
          <a:prstGeom prst="rect">
            <a:avLst/>
          </a:prstGeom>
          <a:noFill/>
        </p:spPr>
        <p:txBody>
          <a:bodyPr wrap="square" lIns="0" rIns="0" rtlCol="0" anchor="b">
            <a:spAutoFit/>
          </a:bodyPr>
          <a:lstStyle/>
          <a:p>
            <a:r>
              <a:rPr lang="en-US" sz="2200" b="1" noProof="1">
                <a:solidFill>
                  <a:srgbClr val="1268B4"/>
                </a:solidFill>
                <a:latin typeface="Calibri" panose="020F0502020204030204" pitchFamily="34" charset="0"/>
                <a:cs typeface="Calibri" panose="020F0502020204030204" pitchFamily="34" charset="0"/>
              </a:rPr>
              <a:t>BEHAVIORAL</a:t>
            </a:r>
          </a:p>
        </p:txBody>
      </p:sp>
      <p:sp>
        <p:nvSpPr>
          <p:cNvPr id="15" name="TextBox 14">
            <a:extLst>
              <a:ext uri="{FF2B5EF4-FFF2-40B4-BE49-F238E27FC236}">
                <a16:creationId xmlns:a16="http://schemas.microsoft.com/office/drawing/2014/main" id="{4F97B847-EA7B-CE42-9B24-EC9A9A276E13}"/>
              </a:ext>
            </a:extLst>
          </p:cNvPr>
          <p:cNvSpPr txBox="1"/>
          <p:nvPr/>
        </p:nvSpPr>
        <p:spPr>
          <a:xfrm>
            <a:off x="8575506" y="4169120"/>
            <a:ext cx="3210880" cy="1708160"/>
          </a:xfrm>
          <a:prstGeom prst="rect">
            <a:avLst/>
          </a:prstGeom>
          <a:noFill/>
        </p:spPr>
        <p:txBody>
          <a:bodyPr wrap="square" lIns="0" rIns="0" rtlCol="0" anchor="t">
            <a:spAutoFit/>
          </a:bodyPr>
          <a:lstStyle/>
          <a:p>
            <a:pPr>
              <a:lnSpc>
                <a:spcPts val="2060"/>
              </a:lnSpc>
            </a:pPr>
            <a:r>
              <a:rPr lang="en-US" sz="1800" noProof="1">
                <a:solidFill>
                  <a:srgbClr val="4D4D4C"/>
                </a:solidFill>
                <a:latin typeface="Calibri" panose="020F0502020204030204" pitchFamily="34" charset="0"/>
                <a:cs typeface="Calibri" panose="020F0502020204030204" pitchFamily="34" charset="0"/>
              </a:rPr>
              <a:t>Break down the way customers go through their decision making and buying processes. Attitudes towards the brand, the way they use it, and their knowledge base are all behavioral examples</a:t>
            </a:r>
          </a:p>
        </p:txBody>
      </p:sp>
      <p:sp>
        <p:nvSpPr>
          <p:cNvPr id="17" name="TextBox 16">
            <a:extLst>
              <a:ext uri="{FF2B5EF4-FFF2-40B4-BE49-F238E27FC236}">
                <a16:creationId xmlns:a16="http://schemas.microsoft.com/office/drawing/2014/main" id="{13B9C62E-54E9-3F43-8665-C937007833B0}"/>
              </a:ext>
            </a:extLst>
          </p:cNvPr>
          <p:cNvSpPr txBox="1"/>
          <p:nvPr/>
        </p:nvSpPr>
        <p:spPr>
          <a:xfrm>
            <a:off x="762572" y="3617990"/>
            <a:ext cx="2985243" cy="430887"/>
          </a:xfrm>
          <a:prstGeom prst="rect">
            <a:avLst/>
          </a:prstGeom>
          <a:noFill/>
        </p:spPr>
        <p:txBody>
          <a:bodyPr wrap="square" lIns="0" rIns="0" rtlCol="0" anchor="b">
            <a:spAutoFit/>
          </a:bodyPr>
          <a:lstStyle/>
          <a:p>
            <a:r>
              <a:rPr lang="en-US" sz="2200" b="1" noProof="1">
                <a:solidFill>
                  <a:srgbClr val="FDB613"/>
                </a:solidFill>
                <a:latin typeface="Calibri" panose="020F0502020204030204" pitchFamily="34" charset="0"/>
                <a:cs typeface="Calibri" panose="020F0502020204030204" pitchFamily="34" charset="0"/>
              </a:rPr>
              <a:t>PSYCHOGRAPHIC</a:t>
            </a:r>
          </a:p>
        </p:txBody>
      </p:sp>
      <p:sp>
        <p:nvSpPr>
          <p:cNvPr id="18" name="TextBox 17">
            <a:extLst>
              <a:ext uri="{FF2B5EF4-FFF2-40B4-BE49-F238E27FC236}">
                <a16:creationId xmlns:a16="http://schemas.microsoft.com/office/drawing/2014/main" id="{20526CF3-6C72-CA4E-832B-C1BC1B315189}"/>
              </a:ext>
            </a:extLst>
          </p:cNvPr>
          <p:cNvSpPr txBox="1"/>
          <p:nvPr/>
        </p:nvSpPr>
        <p:spPr>
          <a:xfrm>
            <a:off x="762572" y="4091429"/>
            <a:ext cx="2861583" cy="1977464"/>
          </a:xfrm>
          <a:prstGeom prst="rect">
            <a:avLst/>
          </a:prstGeom>
          <a:noFill/>
        </p:spPr>
        <p:txBody>
          <a:bodyPr wrap="square" lIns="0" rIns="0" rtlCol="0" anchor="t">
            <a:spAutoFit/>
          </a:bodyPr>
          <a:lstStyle/>
          <a:p>
            <a:pPr>
              <a:lnSpc>
                <a:spcPts val="2060"/>
              </a:lnSpc>
            </a:pPr>
            <a:r>
              <a:rPr lang="en-US" sz="1800" noProof="1">
                <a:solidFill>
                  <a:srgbClr val="4D4D4C"/>
                </a:solidFill>
                <a:latin typeface="Calibri" panose="020F0502020204030204" pitchFamily="34" charset="0"/>
                <a:cs typeface="Calibri" panose="020F0502020204030204" pitchFamily="34" charset="0"/>
              </a:rPr>
              <a:t>Focus on the intrinsic traits the target customer has. Psychographic traits can range from values, personalities, interests, attitudes, conscious and subconscious motivators, lifestyles, and opinions.</a:t>
            </a:r>
          </a:p>
        </p:txBody>
      </p:sp>
      <p:sp>
        <p:nvSpPr>
          <p:cNvPr id="20" name="TextBox 19">
            <a:extLst>
              <a:ext uri="{FF2B5EF4-FFF2-40B4-BE49-F238E27FC236}">
                <a16:creationId xmlns:a16="http://schemas.microsoft.com/office/drawing/2014/main" id="{83C8821E-B6AC-2741-8404-5B2FAE6C30D8}"/>
              </a:ext>
            </a:extLst>
          </p:cNvPr>
          <p:cNvSpPr txBox="1"/>
          <p:nvPr/>
        </p:nvSpPr>
        <p:spPr>
          <a:xfrm>
            <a:off x="8605616" y="455772"/>
            <a:ext cx="2783967" cy="430887"/>
          </a:xfrm>
          <a:prstGeom prst="rect">
            <a:avLst/>
          </a:prstGeom>
          <a:noFill/>
        </p:spPr>
        <p:txBody>
          <a:bodyPr wrap="square" lIns="0" rIns="0" rtlCol="0" anchor="b">
            <a:spAutoFit/>
          </a:bodyPr>
          <a:lstStyle/>
          <a:p>
            <a:r>
              <a:rPr lang="en-US" sz="2200" b="1" noProof="1">
                <a:solidFill>
                  <a:srgbClr val="DA2128"/>
                </a:solidFill>
                <a:latin typeface="Calibri" panose="020F0502020204030204" pitchFamily="34" charset="0"/>
                <a:cs typeface="Calibri" panose="020F0502020204030204" pitchFamily="34" charset="0"/>
              </a:rPr>
              <a:t>DEMOGRAPHIC</a:t>
            </a:r>
          </a:p>
        </p:txBody>
      </p:sp>
      <p:sp>
        <p:nvSpPr>
          <p:cNvPr id="21" name="TextBox 20">
            <a:extLst>
              <a:ext uri="{FF2B5EF4-FFF2-40B4-BE49-F238E27FC236}">
                <a16:creationId xmlns:a16="http://schemas.microsoft.com/office/drawing/2014/main" id="{A58E778F-D8E4-E142-BF1B-D76AD71BFD77}"/>
              </a:ext>
            </a:extLst>
          </p:cNvPr>
          <p:cNvSpPr txBox="1"/>
          <p:nvPr/>
        </p:nvSpPr>
        <p:spPr>
          <a:xfrm>
            <a:off x="8605617" y="985741"/>
            <a:ext cx="2925358" cy="1977464"/>
          </a:xfrm>
          <a:prstGeom prst="rect">
            <a:avLst/>
          </a:prstGeom>
          <a:noFill/>
        </p:spPr>
        <p:txBody>
          <a:bodyPr wrap="square" lIns="0" rIns="0" rtlCol="0" anchor="t">
            <a:spAutoFit/>
          </a:bodyPr>
          <a:lstStyle/>
          <a:p>
            <a:pPr>
              <a:lnSpc>
                <a:spcPts val="2060"/>
              </a:lnSpc>
            </a:pPr>
            <a:r>
              <a:rPr lang="en-US" sz="1800" noProof="1">
                <a:solidFill>
                  <a:srgbClr val="4D4D4C"/>
                </a:solidFill>
                <a:latin typeface="Calibri" panose="020F0502020204030204" pitchFamily="34" charset="0"/>
                <a:cs typeface="Calibri" panose="020F0502020204030204" pitchFamily="34" charset="0"/>
              </a:rPr>
              <a:t>The process of dividing a market through variables such as age, gender education level, family size, occupation, income, and more. This is one of the most wildly used strateiges amongst marketeres</a:t>
            </a:r>
          </a:p>
        </p:txBody>
      </p:sp>
      <p:sp>
        <p:nvSpPr>
          <p:cNvPr id="23" name="TextBox 22">
            <a:extLst>
              <a:ext uri="{FF2B5EF4-FFF2-40B4-BE49-F238E27FC236}">
                <a16:creationId xmlns:a16="http://schemas.microsoft.com/office/drawing/2014/main" id="{9280FCA8-F7C9-CF4D-B89A-CE201FE6E8EC}"/>
              </a:ext>
            </a:extLst>
          </p:cNvPr>
          <p:cNvSpPr txBox="1"/>
          <p:nvPr/>
        </p:nvSpPr>
        <p:spPr>
          <a:xfrm>
            <a:off x="706383" y="428383"/>
            <a:ext cx="2861583" cy="430887"/>
          </a:xfrm>
          <a:prstGeom prst="rect">
            <a:avLst/>
          </a:prstGeom>
          <a:noFill/>
        </p:spPr>
        <p:txBody>
          <a:bodyPr wrap="square" lIns="0" rIns="0" rtlCol="0" anchor="b">
            <a:spAutoFit/>
          </a:bodyPr>
          <a:lstStyle/>
          <a:p>
            <a:r>
              <a:rPr lang="en-US" sz="2200" b="1" noProof="1">
                <a:solidFill>
                  <a:srgbClr val="00BBFF"/>
                </a:solidFill>
                <a:latin typeface="Calibri" panose="020F0502020204030204" pitchFamily="34" charset="0"/>
                <a:cs typeface="Calibri" panose="020F0502020204030204" pitchFamily="34" charset="0"/>
              </a:rPr>
              <a:t>GEOGRAPHIC</a:t>
            </a:r>
          </a:p>
        </p:txBody>
      </p:sp>
      <p:sp>
        <p:nvSpPr>
          <p:cNvPr id="24" name="TextBox 23">
            <a:extLst>
              <a:ext uri="{FF2B5EF4-FFF2-40B4-BE49-F238E27FC236}">
                <a16:creationId xmlns:a16="http://schemas.microsoft.com/office/drawing/2014/main" id="{98960DC1-9438-FC49-9822-19D5ED0384E6}"/>
              </a:ext>
            </a:extLst>
          </p:cNvPr>
          <p:cNvSpPr txBox="1"/>
          <p:nvPr/>
        </p:nvSpPr>
        <p:spPr>
          <a:xfrm>
            <a:off x="762573" y="938670"/>
            <a:ext cx="2861583" cy="1977464"/>
          </a:xfrm>
          <a:prstGeom prst="rect">
            <a:avLst/>
          </a:prstGeom>
          <a:noFill/>
        </p:spPr>
        <p:txBody>
          <a:bodyPr wrap="square" lIns="0" rIns="0" rtlCol="0" anchor="t">
            <a:spAutoFit/>
          </a:bodyPr>
          <a:lstStyle/>
          <a:p>
            <a:pPr>
              <a:lnSpc>
                <a:spcPts val="2060"/>
              </a:lnSpc>
            </a:pPr>
            <a:r>
              <a:rPr lang="en-US" sz="1800" noProof="1">
                <a:solidFill>
                  <a:srgbClr val="4D4D4C"/>
                </a:solidFill>
                <a:latin typeface="Calibri" panose="020F0502020204030204" pitchFamily="34" charset="0"/>
                <a:cs typeface="Calibri" panose="020F0502020204030204" pitchFamily="34" charset="0"/>
              </a:rPr>
              <a:t>Target customers based on a predefined geographic boundary. Differences in interest, values and preferences vary dramatically throughout cities, states, regions, and countries</a:t>
            </a:r>
          </a:p>
        </p:txBody>
      </p:sp>
      <p:pic>
        <p:nvPicPr>
          <p:cNvPr id="66" name="Graphic 65" descr="Cycle with people">
            <a:extLst>
              <a:ext uri="{FF2B5EF4-FFF2-40B4-BE49-F238E27FC236}">
                <a16:creationId xmlns:a16="http://schemas.microsoft.com/office/drawing/2014/main" id="{11C279B9-88FB-EB4B-8989-5111FFCF3AD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09283" y="1226523"/>
            <a:ext cx="914400" cy="914400"/>
          </a:xfrm>
          <a:prstGeom prst="rect">
            <a:avLst/>
          </a:prstGeom>
        </p:spPr>
      </p:pic>
      <p:pic>
        <p:nvPicPr>
          <p:cNvPr id="70" name="Graphic 69" descr="Head with gears">
            <a:extLst>
              <a:ext uri="{FF2B5EF4-FFF2-40B4-BE49-F238E27FC236}">
                <a16:creationId xmlns:a16="http://schemas.microsoft.com/office/drawing/2014/main" id="{D277A8C7-D3D7-E34C-9D56-D029102D49A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04949" y="2761817"/>
            <a:ext cx="914400" cy="914400"/>
          </a:xfrm>
          <a:prstGeom prst="rect">
            <a:avLst/>
          </a:prstGeom>
        </p:spPr>
      </p:pic>
      <p:pic>
        <p:nvPicPr>
          <p:cNvPr id="72" name="Graphic 71" descr="Right And Left Brain">
            <a:extLst>
              <a:ext uri="{FF2B5EF4-FFF2-40B4-BE49-F238E27FC236}">
                <a16:creationId xmlns:a16="http://schemas.microsoft.com/office/drawing/2014/main" id="{DE048BBF-915A-3F44-81E5-4FCA1A996EF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64676" y="4291935"/>
            <a:ext cx="914400" cy="914400"/>
          </a:xfrm>
          <a:prstGeom prst="rect">
            <a:avLst/>
          </a:prstGeom>
        </p:spPr>
      </p:pic>
      <p:pic>
        <p:nvPicPr>
          <p:cNvPr id="74" name="Graphic 73" descr="Earth globe: Americas">
            <a:extLst>
              <a:ext uri="{FF2B5EF4-FFF2-40B4-BE49-F238E27FC236}">
                <a16:creationId xmlns:a16="http://schemas.microsoft.com/office/drawing/2014/main" id="{DDEB28A2-2E4B-FF44-984E-0E97ADF87B3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113526" y="2802072"/>
            <a:ext cx="914400" cy="914400"/>
          </a:xfrm>
          <a:prstGeom prst="rect">
            <a:avLst/>
          </a:prstGeom>
        </p:spPr>
      </p:pic>
      <p:pic>
        <p:nvPicPr>
          <p:cNvPr id="76" name="Graphic 75" descr="Earth globe: Americas">
            <a:extLst>
              <a:ext uri="{FF2B5EF4-FFF2-40B4-BE49-F238E27FC236}">
                <a16:creationId xmlns:a16="http://schemas.microsoft.com/office/drawing/2014/main" id="{2910CE4A-81A8-FF44-A01F-4D5184254A37}"/>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339438" y="404532"/>
            <a:ext cx="454738" cy="454738"/>
          </a:xfrm>
          <a:prstGeom prst="rect">
            <a:avLst/>
          </a:prstGeom>
        </p:spPr>
      </p:pic>
      <p:pic>
        <p:nvPicPr>
          <p:cNvPr id="77" name="Graphic 76" descr="Right And Left Brain">
            <a:extLst>
              <a:ext uri="{FF2B5EF4-FFF2-40B4-BE49-F238E27FC236}">
                <a16:creationId xmlns:a16="http://schemas.microsoft.com/office/drawing/2014/main" id="{BC646847-BD3E-744E-B09C-A98D82641D6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794176" y="3599923"/>
            <a:ext cx="521324" cy="521324"/>
          </a:xfrm>
          <a:prstGeom prst="rect">
            <a:avLst/>
          </a:prstGeom>
        </p:spPr>
      </p:pic>
      <p:pic>
        <p:nvPicPr>
          <p:cNvPr id="78" name="Graphic 77" descr="Cycle with people">
            <a:extLst>
              <a:ext uri="{FF2B5EF4-FFF2-40B4-BE49-F238E27FC236}">
                <a16:creationId xmlns:a16="http://schemas.microsoft.com/office/drawing/2014/main" id="{2C4A5CF2-9B8E-284E-B27C-AB850341FCE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397623" y="343505"/>
            <a:ext cx="655191" cy="655191"/>
          </a:xfrm>
          <a:prstGeom prst="rect">
            <a:avLst/>
          </a:prstGeom>
        </p:spPr>
      </p:pic>
      <p:pic>
        <p:nvPicPr>
          <p:cNvPr id="80" name="Graphic 79" descr="Head with gears">
            <a:extLst>
              <a:ext uri="{FF2B5EF4-FFF2-40B4-BE49-F238E27FC236}">
                <a16:creationId xmlns:a16="http://schemas.microsoft.com/office/drawing/2014/main" id="{34E2656E-6033-F94E-9623-A65AE0BA782C}"/>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109932" y="3570105"/>
            <a:ext cx="521324" cy="521324"/>
          </a:xfrm>
          <a:prstGeom prst="rect">
            <a:avLst/>
          </a:prstGeom>
        </p:spPr>
      </p:pic>
    </p:spTree>
    <p:extLst>
      <p:ext uri="{BB962C8B-B14F-4D97-AF65-F5344CB8AC3E}">
        <p14:creationId xmlns:p14="http://schemas.microsoft.com/office/powerpoint/2010/main" val="38516909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pic>
        <p:nvPicPr>
          <p:cNvPr id="3" name="Obraz 2" descr="Obraz zawierający zrzut ekranu&#10;&#10;Opis wygenerowany automatycznie">
            <a:extLst>
              <a:ext uri="{FF2B5EF4-FFF2-40B4-BE49-F238E27FC236}">
                <a16:creationId xmlns:a16="http://schemas.microsoft.com/office/drawing/2014/main" id="{CC5BEA94-DADB-4424-A4FD-CFEDE7D600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5615" y="0"/>
            <a:ext cx="8439928"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5"/>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Sprzedaż i Marketing</a:t>
            </a:r>
            <a:endParaRPr dirty="0"/>
          </a:p>
        </p:txBody>
      </p:sp>
      <p:sp>
        <p:nvSpPr>
          <p:cNvPr id="238" name="Google Shape;238;p25"/>
          <p:cNvSpPr txBox="1">
            <a:spLocks noGrp="1"/>
          </p:cNvSpPr>
          <p:nvPr>
            <p:ph type="body" idx="2"/>
          </p:nvPr>
        </p:nvSpPr>
        <p:spPr>
          <a:xfrm>
            <a:off x="658275" y="1717300"/>
            <a:ext cx="10689300" cy="4202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Jaka Jest Zależność</a:t>
            </a:r>
            <a:r>
              <a:rPr lang="en-IE" sz="3200" b="1" dirty="0">
                <a:solidFill>
                  <a:srgbClr val="DA2128"/>
                </a:solidFill>
              </a:rPr>
              <a:t>?</a:t>
            </a:r>
            <a:endParaRPr dirty="0"/>
          </a:p>
          <a:p>
            <a:pPr marL="342900" lvl="0" indent="-342900" algn="l" rtl="0">
              <a:lnSpc>
                <a:spcPct val="90000"/>
              </a:lnSpc>
              <a:spcBef>
                <a:spcPts val="1000"/>
              </a:spcBef>
              <a:spcAft>
                <a:spcPts val="0"/>
              </a:spcAft>
              <a:buSzPts val="2400"/>
              <a:buChar char="•"/>
            </a:pPr>
            <a:r>
              <a:rPr lang="pl-PL" b="1" dirty="0"/>
              <a:t>Marketing</a:t>
            </a:r>
            <a:r>
              <a:rPr lang="pl-PL" dirty="0"/>
              <a:t> to dotarcie do klienta z właściwym produktem, we właściwym momencie i z konkurencyjną ceną. Finałem tego ma być transakcja (czyli </a:t>
            </a:r>
            <a:r>
              <a:rPr lang="pl-PL" b="1" dirty="0"/>
              <a:t>sprzedaż</a:t>
            </a:r>
            <a:r>
              <a:rPr lang="pl-PL" dirty="0"/>
              <a:t>).</a:t>
            </a:r>
          </a:p>
          <a:p>
            <a:pPr marL="342900" lvl="0" indent="-342900" algn="l" rtl="0">
              <a:lnSpc>
                <a:spcPct val="90000"/>
              </a:lnSpc>
              <a:spcBef>
                <a:spcPts val="1000"/>
              </a:spcBef>
              <a:spcAft>
                <a:spcPts val="0"/>
              </a:spcAft>
              <a:buSzPts val="2400"/>
              <a:buChar char="•"/>
            </a:pPr>
            <a:r>
              <a:rPr lang="pl-PL" dirty="0"/>
              <a:t>Oba terminy – sprzedaż i marketing – są bliskoznaczne, ale należy pamiętać, że nie oznaczają tego samego. Sprawny marketing pomaga w sprzedaży produktu/usługi.</a:t>
            </a:r>
            <a:endParaRPr dirty="0"/>
          </a:p>
          <a:p>
            <a:pPr marL="342900" lvl="0" indent="-342900" algn="l" rtl="0">
              <a:lnSpc>
                <a:spcPct val="90000"/>
              </a:lnSpc>
              <a:spcBef>
                <a:spcPts val="1000"/>
              </a:spcBef>
              <a:spcAft>
                <a:spcPts val="0"/>
              </a:spcAft>
              <a:buSzPts val="2400"/>
              <a:buChar char="•"/>
            </a:pPr>
            <a:r>
              <a:rPr lang="pl-PL" dirty="0"/>
              <a:t>W poniższej sekcji dowiesz się jak działa marketing, a także jak działa lejek sprzedażowy.</a:t>
            </a:r>
            <a:endParaRPr dirty="0"/>
          </a:p>
        </p:txBody>
      </p:sp>
      <p:pic>
        <p:nvPicPr>
          <p:cNvPr id="4" name="Google Shape;251;p27">
            <a:extLst>
              <a:ext uri="{FF2B5EF4-FFF2-40B4-BE49-F238E27FC236}">
                <a16:creationId xmlns:a16="http://schemas.microsoft.com/office/drawing/2014/main" id="{5D5F16D4-67C3-4214-8213-2C2D212AA7CB}"/>
              </a:ext>
            </a:extLst>
          </p:cNvPr>
          <p:cNvPicPr preferRelativeResize="0"/>
          <p:nvPr/>
        </p:nvPicPr>
        <p:blipFill rotWithShape="1">
          <a:blip r:embed="rId3">
            <a:alphaModFix/>
          </a:blip>
          <a:srcRect t="17124" b="27706"/>
          <a:stretch/>
        </p:blipFill>
        <p:spPr>
          <a:xfrm>
            <a:off x="6217920" y="5225143"/>
            <a:ext cx="5471160" cy="1479014"/>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56"/>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spcBef>
                <a:spcPts val="0"/>
              </a:spcBef>
            </a:pPr>
            <a:r>
              <a:rPr lang="pl-PL" sz="3400" dirty="0"/>
              <a:t>Posiadanie Wiedzy o Klientach</a:t>
            </a:r>
          </a:p>
        </p:txBody>
      </p:sp>
      <p:sp>
        <p:nvSpPr>
          <p:cNvPr id="449" name="Google Shape;449;p56"/>
          <p:cNvSpPr txBox="1">
            <a:spLocks noGrp="1"/>
          </p:cNvSpPr>
          <p:nvPr>
            <p:ph type="body" idx="2"/>
          </p:nvPr>
        </p:nvSpPr>
        <p:spPr>
          <a:xfrm>
            <a:off x="375000" y="2000150"/>
            <a:ext cx="65373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1" dirty="0">
                <a:solidFill>
                  <a:srgbClr val="DA2128"/>
                </a:solidFill>
              </a:rPr>
              <a:t>Targeting</a:t>
            </a:r>
            <a:endParaRPr dirty="0"/>
          </a:p>
          <a:p>
            <a:pPr marL="342900" lvl="0" indent="-342900" algn="l" rtl="0">
              <a:lnSpc>
                <a:spcPct val="90000"/>
              </a:lnSpc>
              <a:spcBef>
                <a:spcPts val="1000"/>
              </a:spcBef>
              <a:spcAft>
                <a:spcPts val="0"/>
              </a:spcAft>
              <a:buSzPts val="2400"/>
              <a:buChar char="•"/>
            </a:pPr>
            <a:r>
              <a:rPr lang="pl-PL" sz="2300" dirty="0"/>
              <a:t>Po przeprowadzeniu segmentacji, można wybrać, na którym z segmentów się skupisz</a:t>
            </a:r>
            <a:r>
              <a:rPr lang="en-IE" sz="2300" dirty="0"/>
              <a:t>.</a:t>
            </a:r>
            <a:endParaRPr sz="2300" dirty="0"/>
          </a:p>
          <a:p>
            <a:pPr marL="342900" lvl="0" indent="-342900" algn="l" rtl="0">
              <a:lnSpc>
                <a:spcPct val="90000"/>
              </a:lnSpc>
              <a:spcBef>
                <a:spcPts val="1000"/>
              </a:spcBef>
              <a:spcAft>
                <a:spcPts val="0"/>
              </a:spcAft>
              <a:buSzPts val="2400"/>
              <a:buChar char="•"/>
            </a:pPr>
            <a:r>
              <a:rPr lang="pl-PL" sz="2300" dirty="0"/>
              <a:t>Najlepiej jest skupić się na segmencie, do którego najłatwiej dotrzeć, który jest najmniejszy, bądź największy, na którym konkurencja jest najsłabsza, lub gdzie jest najwięcej pieniędzy</a:t>
            </a:r>
            <a:r>
              <a:rPr lang="en-IE" sz="2300" dirty="0"/>
              <a:t>.</a:t>
            </a:r>
            <a:r>
              <a:rPr lang="pl-PL" sz="2300" dirty="0"/>
              <a:t> Może to też być połączenie kilku powyższych.</a:t>
            </a:r>
            <a:endParaRPr sz="2300" dirty="0"/>
          </a:p>
          <a:p>
            <a:pPr marL="342900" lvl="0" indent="-342900" algn="l" rtl="0">
              <a:lnSpc>
                <a:spcPct val="90000"/>
              </a:lnSpc>
              <a:spcBef>
                <a:spcPts val="1000"/>
              </a:spcBef>
              <a:spcAft>
                <a:spcPts val="0"/>
              </a:spcAft>
              <a:buSzPts val="2400"/>
              <a:buChar char="•"/>
            </a:pPr>
            <a:r>
              <a:rPr lang="pl-PL" sz="2300" dirty="0" err="1"/>
              <a:t>Targeting</a:t>
            </a:r>
            <a:r>
              <a:rPr lang="pl-PL" sz="2300" dirty="0"/>
              <a:t> pokazuje też, których segmentów nie brać pod uwagę. Może to wynikać z niewielkiego znaczenia, ograniczeń budżetowych, lub innych czynników.</a:t>
            </a:r>
            <a:endParaRPr sz="2300"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pic>
        <p:nvPicPr>
          <p:cNvPr id="450" name="Google Shape;450;p56"/>
          <p:cNvPicPr preferRelativeResize="0"/>
          <p:nvPr/>
        </p:nvPicPr>
        <p:blipFill rotWithShape="1">
          <a:blip r:embed="rId3">
            <a:alphaModFix/>
          </a:blip>
          <a:srcRect/>
          <a:stretch/>
        </p:blipFill>
        <p:spPr>
          <a:xfrm>
            <a:off x="7136900" y="2000150"/>
            <a:ext cx="4485600" cy="44856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5" name="Google Shape;58;p5">
            <a:extLst>
              <a:ext uri="{FF2B5EF4-FFF2-40B4-BE49-F238E27FC236}">
                <a16:creationId xmlns:a16="http://schemas.microsoft.com/office/drawing/2014/main" id="{8CC2F771-84D5-BE44-8476-18A9E13AA920}"/>
              </a:ext>
            </a:extLst>
          </p:cNvPr>
          <p:cNvSpPr/>
          <p:nvPr/>
        </p:nvSpPr>
        <p:spPr>
          <a:xfrm rot="285998">
            <a:off x="-165240" y="589766"/>
            <a:ext cx="5024611"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55" name="Google Shape;455;p57"/>
          <p:cNvSpPr txBox="1">
            <a:spLocks noGrp="1"/>
          </p:cNvSpPr>
          <p:nvPr>
            <p:ph type="body" idx="1"/>
          </p:nvPr>
        </p:nvSpPr>
        <p:spPr>
          <a:xfrm rot="285998">
            <a:off x="153433" y="651344"/>
            <a:ext cx="6183101" cy="716025"/>
          </a:xfrm>
          <a:prstGeom prst="rect">
            <a:avLst/>
          </a:prstGeom>
          <a:noFill/>
          <a:ln>
            <a:noFill/>
          </a:ln>
        </p:spPr>
        <p:txBody>
          <a:bodyPr spcFirstLastPara="1" wrap="square" lIns="91425" tIns="45700" rIns="91425" bIns="45700" anchor="t" anchorCtr="0">
            <a:noAutofit/>
          </a:bodyPr>
          <a:lstStyle/>
          <a:p>
            <a:pPr marL="0" indent="0"/>
            <a:r>
              <a:rPr lang="pl-PL" sz="3600" dirty="0"/>
              <a:t>Posiadanie Wiedzy o Klientach</a:t>
            </a:r>
          </a:p>
          <a:p>
            <a:pPr marL="0" lvl="0" indent="0" algn="l" rtl="0">
              <a:lnSpc>
                <a:spcPct val="90000"/>
              </a:lnSpc>
              <a:spcBef>
                <a:spcPts val="1000"/>
              </a:spcBef>
              <a:spcAft>
                <a:spcPts val="0"/>
              </a:spcAft>
              <a:buClr>
                <a:schemeClr val="lt1"/>
              </a:buClr>
              <a:buSzPts val="3600"/>
              <a:buNone/>
            </a:pPr>
            <a:endParaRPr lang="pl-PL" sz="3600" dirty="0"/>
          </a:p>
        </p:txBody>
      </p:sp>
      <p:sp>
        <p:nvSpPr>
          <p:cNvPr id="456" name="Google Shape;456;p57"/>
          <p:cNvSpPr txBox="1">
            <a:spLocks noGrp="1"/>
          </p:cNvSpPr>
          <p:nvPr>
            <p:ph type="body" idx="2"/>
          </p:nvPr>
        </p:nvSpPr>
        <p:spPr>
          <a:xfrm>
            <a:off x="658269" y="2120067"/>
            <a:ext cx="6376516" cy="41691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b="1" dirty="0" err="1">
                <a:solidFill>
                  <a:srgbClr val="DA2128"/>
                </a:solidFill>
              </a:rPr>
              <a:t>Personas</a:t>
            </a:r>
            <a:endParaRPr lang="pl-PL" dirty="0"/>
          </a:p>
          <a:p>
            <a:pPr marL="342900" lvl="0" indent="-342900" algn="l" rtl="0">
              <a:lnSpc>
                <a:spcPct val="90000"/>
              </a:lnSpc>
              <a:spcBef>
                <a:spcPts val="1000"/>
              </a:spcBef>
              <a:spcAft>
                <a:spcPts val="0"/>
              </a:spcAft>
              <a:buSzPts val="2400"/>
              <a:buChar char="•"/>
            </a:pPr>
            <a:r>
              <a:rPr lang="pl-PL" dirty="0"/>
              <a:t>Adele </a:t>
            </a:r>
            <a:r>
              <a:rPr lang="pl-PL" dirty="0" err="1"/>
              <a:t>Revella</a:t>
            </a:r>
            <a:r>
              <a:rPr lang="pl-PL" dirty="0"/>
              <a:t> powiedziała, że “</a:t>
            </a:r>
            <a:r>
              <a:rPr lang="pl-PL" dirty="0" err="1"/>
              <a:t>buyer</a:t>
            </a:r>
            <a:r>
              <a:rPr lang="pl-PL" dirty="0"/>
              <a:t> persona to archetyp; zdjęcie kompozytowe wszystkich prawdziwych, ludzi którzy kupują, lub mogą kupić produkty takie jak nasz, zdjęcie powstałe </a:t>
            </a:r>
            <a:br>
              <a:rPr lang="pl-PL" dirty="0"/>
            </a:br>
            <a:r>
              <a:rPr lang="pl-PL" dirty="0"/>
              <a:t>z danych i wywiadów, które zebrałeś w ramach badania rynku.”</a:t>
            </a:r>
          </a:p>
          <a:p>
            <a:pPr marL="342900" lvl="0" indent="-342900" algn="l" rtl="0">
              <a:lnSpc>
                <a:spcPct val="90000"/>
              </a:lnSpc>
              <a:spcBef>
                <a:spcPts val="1000"/>
              </a:spcBef>
              <a:spcAft>
                <a:spcPts val="0"/>
              </a:spcAft>
              <a:buSzPts val="2400"/>
              <a:buChar char="•"/>
            </a:pPr>
            <a:r>
              <a:rPr lang="pl-PL" dirty="0"/>
              <a:t>Forma persony przydaje się, kiedy planujemy, jak najlepiej dotrzeć do naszych klientów oraz przy budowaniu przekazu, który najlepiej do nich trafi.</a:t>
            </a:r>
          </a:p>
          <a:p>
            <a:pPr marL="342900" lvl="0" indent="0" algn="l" rtl="0">
              <a:lnSpc>
                <a:spcPct val="90000"/>
              </a:lnSpc>
              <a:spcBef>
                <a:spcPts val="1000"/>
              </a:spcBef>
              <a:spcAft>
                <a:spcPts val="0"/>
              </a:spcAft>
              <a:buSzPts val="2400"/>
              <a:buNone/>
            </a:pPr>
            <a:endParaRPr lang="pl-PL" dirty="0"/>
          </a:p>
          <a:p>
            <a:pPr marL="342900" lvl="0" indent="0" algn="l" rtl="0">
              <a:lnSpc>
                <a:spcPct val="90000"/>
              </a:lnSpc>
              <a:spcBef>
                <a:spcPts val="1000"/>
              </a:spcBef>
              <a:spcAft>
                <a:spcPts val="0"/>
              </a:spcAft>
              <a:buSzPts val="2400"/>
              <a:buNone/>
            </a:pPr>
            <a:endParaRPr lang="pl-PL" dirty="0"/>
          </a:p>
          <a:p>
            <a:pPr marL="342900" lvl="0" indent="0" algn="l" rtl="0">
              <a:lnSpc>
                <a:spcPct val="90000"/>
              </a:lnSpc>
              <a:spcBef>
                <a:spcPts val="1000"/>
              </a:spcBef>
              <a:spcAft>
                <a:spcPts val="0"/>
              </a:spcAft>
              <a:buSzPts val="2400"/>
              <a:buNone/>
            </a:pPr>
            <a:endParaRPr lang="pl-PL" dirty="0"/>
          </a:p>
        </p:txBody>
      </p:sp>
      <p:grpSp>
        <p:nvGrpSpPr>
          <p:cNvPr id="2" name="Group 1">
            <a:extLst>
              <a:ext uri="{FF2B5EF4-FFF2-40B4-BE49-F238E27FC236}">
                <a16:creationId xmlns:a16="http://schemas.microsoft.com/office/drawing/2014/main" id="{834506AA-F927-8943-8C70-F5A34032BB73}"/>
              </a:ext>
            </a:extLst>
          </p:cNvPr>
          <p:cNvGrpSpPr/>
          <p:nvPr/>
        </p:nvGrpSpPr>
        <p:grpSpPr>
          <a:xfrm>
            <a:off x="5071872" y="-3782075"/>
            <a:ext cx="7381916" cy="10640075"/>
            <a:chOff x="6234478" y="-4111752"/>
            <a:chExt cx="5390254" cy="7769352"/>
          </a:xfrm>
        </p:grpSpPr>
        <p:pic>
          <p:nvPicPr>
            <p:cNvPr id="457" name="Google Shape;457;p57"/>
            <p:cNvPicPr preferRelativeResize="0"/>
            <p:nvPr/>
          </p:nvPicPr>
          <p:blipFill rotWithShape="1">
            <a:blip r:embed="rId3">
              <a:alphaModFix/>
            </a:blip>
            <a:srcRect t="2714"/>
            <a:stretch/>
          </p:blipFill>
          <p:spPr>
            <a:xfrm>
              <a:off x="8241791" y="1084808"/>
              <a:ext cx="2634783" cy="2572792"/>
            </a:xfrm>
            <a:prstGeom prst="rect">
              <a:avLst/>
            </a:prstGeom>
            <a:noFill/>
            <a:ln>
              <a:noFill/>
            </a:ln>
          </p:spPr>
        </p:pic>
        <p:pic>
          <p:nvPicPr>
            <p:cNvPr id="6" name="Picture 5">
              <a:extLst>
                <a:ext uri="{FF2B5EF4-FFF2-40B4-BE49-F238E27FC236}">
                  <a16:creationId xmlns:a16="http://schemas.microsoft.com/office/drawing/2014/main" id="{CD7976DF-4253-3B4A-B6D0-C81B05E8FE6B}"/>
                </a:ext>
              </a:extLst>
            </p:cNvPr>
            <p:cNvPicPr>
              <a:picLocks noChangeAspect="1"/>
            </p:cNvPicPr>
            <p:nvPr/>
          </p:nvPicPr>
          <p:blipFill rotWithShape="1">
            <a:blip r:embed="rId4">
              <a:extLst>
                <a:ext uri="{28A0092B-C50C-407E-A947-70E740481C1C}">
                  <a14:useLocalDpi xmlns:a14="http://schemas.microsoft.com/office/drawing/2010/main" val="0"/>
                </a:ext>
              </a:extLst>
            </a:blip>
            <a:srcRect l="-38228" t="1994" r="68623" b="9227"/>
            <a:stretch/>
          </p:blipFill>
          <p:spPr>
            <a:xfrm rot="5400000">
              <a:off x="5044929" y="-2922203"/>
              <a:ext cx="7769352" cy="5390254"/>
            </a:xfrm>
            <a:prstGeom prst="rect">
              <a:avLst/>
            </a:prstGeom>
          </p:spPr>
        </p:pic>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8" name="Rectangle 7">
            <a:extLst>
              <a:ext uri="{FF2B5EF4-FFF2-40B4-BE49-F238E27FC236}">
                <a16:creationId xmlns:a16="http://schemas.microsoft.com/office/drawing/2014/main" id="{A46D5A67-03AB-E249-B371-B472DCF83DFB}"/>
              </a:ext>
            </a:extLst>
          </p:cNvPr>
          <p:cNvSpPr/>
          <p:nvPr/>
        </p:nvSpPr>
        <p:spPr>
          <a:xfrm>
            <a:off x="5579165" y="13252"/>
            <a:ext cx="6612835" cy="6864626"/>
          </a:xfrm>
          <a:prstGeom prst="rect">
            <a:avLst/>
          </a:pr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Google Shape;144;p15">
            <a:extLst>
              <a:ext uri="{FF2B5EF4-FFF2-40B4-BE49-F238E27FC236}">
                <a16:creationId xmlns:a16="http://schemas.microsoft.com/office/drawing/2014/main" id="{5919A53A-655F-4C4D-9E9B-EFADAC3A72CA}"/>
              </a:ext>
            </a:extLst>
          </p:cNvPr>
          <p:cNvSpPr/>
          <p:nvPr/>
        </p:nvSpPr>
        <p:spPr>
          <a:xfrm flipH="1">
            <a:off x="-1" y="-1"/>
            <a:ext cx="5897706" cy="2041071"/>
          </a:xfrm>
          <a:prstGeom prst="rect">
            <a:avLst/>
          </a:prstGeom>
          <a:solidFill>
            <a:srgbClr val="1268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4" name="Group 13">
            <a:extLst>
              <a:ext uri="{FF2B5EF4-FFF2-40B4-BE49-F238E27FC236}">
                <a16:creationId xmlns:a16="http://schemas.microsoft.com/office/drawing/2014/main" id="{10F69374-C520-434A-A13D-9BBAFC636F95}"/>
              </a:ext>
            </a:extLst>
          </p:cNvPr>
          <p:cNvGrpSpPr/>
          <p:nvPr/>
        </p:nvGrpSpPr>
        <p:grpSpPr>
          <a:xfrm>
            <a:off x="3842820" y="-5813909"/>
            <a:ext cx="8802815" cy="12691787"/>
            <a:chOff x="5071873" y="-3782076"/>
            <a:chExt cx="7381916" cy="10643153"/>
          </a:xfrm>
        </p:grpSpPr>
        <p:pic>
          <p:nvPicPr>
            <p:cNvPr id="15" name="Picture 14">
              <a:extLst>
                <a:ext uri="{FF2B5EF4-FFF2-40B4-BE49-F238E27FC236}">
                  <a16:creationId xmlns:a16="http://schemas.microsoft.com/office/drawing/2014/main" id="{9A298DF2-BACB-AA4B-B0BC-B646CF7084D9}"/>
                </a:ext>
              </a:extLst>
            </p:cNvPr>
            <p:cNvPicPr>
              <a:picLocks noChangeAspect="1"/>
            </p:cNvPicPr>
            <p:nvPr/>
          </p:nvPicPr>
          <p:blipFill rotWithShape="1">
            <a:blip r:embed="rId3">
              <a:extLst>
                <a:ext uri="{28A0092B-C50C-407E-A947-70E740481C1C}">
                  <a14:useLocalDpi xmlns:a14="http://schemas.microsoft.com/office/drawing/2010/main" val="0"/>
                </a:ext>
              </a:extLst>
            </a:blip>
            <a:srcRect l="-38228" t="1994" r="68623" b="9227"/>
            <a:stretch/>
          </p:blipFill>
          <p:spPr>
            <a:xfrm rot="5400000">
              <a:off x="3442793" y="-2152996"/>
              <a:ext cx="10640075" cy="7381916"/>
            </a:xfrm>
            <a:prstGeom prst="rect">
              <a:avLst/>
            </a:prstGeom>
          </p:spPr>
        </p:pic>
        <p:pic>
          <p:nvPicPr>
            <p:cNvPr id="16" name="Google Shape;464;p58">
              <a:extLst>
                <a:ext uri="{FF2B5EF4-FFF2-40B4-BE49-F238E27FC236}">
                  <a16:creationId xmlns:a16="http://schemas.microsoft.com/office/drawing/2014/main" id="{084CA287-E40D-E14E-8C7B-6002E8D37DF7}"/>
                </a:ext>
              </a:extLst>
            </p:cNvPr>
            <p:cNvPicPr preferRelativeResize="0"/>
            <p:nvPr/>
          </p:nvPicPr>
          <p:blipFill rotWithShape="1">
            <a:blip r:embed="rId4">
              <a:alphaModFix/>
            </a:blip>
            <a:srcRect t="2304"/>
            <a:stretch/>
          </p:blipFill>
          <p:spPr>
            <a:xfrm>
              <a:off x="7763110" y="3307047"/>
              <a:ext cx="3728157" cy="3554030"/>
            </a:xfrm>
            <a:prstGeom prst="rect">
              <a:avLst/>
            </a:prstGeom>
            <a:noFill/>
            <a:ln>
              <a:noFill/>
            </a:ln>
          </p:spPr>
        </p:pic>
      </p:grpSp>
      <p:sp>
        <p:nvSpPr>
          <p:cNvPr id="17" name="Google Shape;323;p37">
            <a:extLst>
              <a:ext uri="{FF2B5EF4-FFF2-40B4-BE49-F238E27FC236}">
                <a16:creationId xmlns:a16="http://schemas.microsoft.com/office/drawing/2014/main" id="{D2E9682E-6853-9243-BFAA-17E890F0B44E}"/>
              </a:ext>
            </a:extLst>
          </p:cNvPr>
          <p:cNvSpPr txBox="1">
            <a:spLocks noGrp="1"/>
          </p:cNvSpPr>
          <p:nvPr>
            <p:ph type="body" idx="1"/>
          </p:nvPr>
        </p:nvSpPr>
        <p:spPr>
          <a:xfrm>
            <a:off x="700733" y="1713854"/>
            <a:ext cx="5897708" cy="4061001"/>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pl-PL" sz="2400" dirty="0"/>
              <a:t>Korzystając z ankiety, zbierz jak najdokładniejsze dane demograficzne </a:t>
            </a:r>
            <a:br>
              <a:rPr lang="pl-PL" sz="2400" dirty="0"/>
            </a:br>
            <a:r>
              <a:rPr lang="pl-PL" sz="2400" dirty="0"/>
              <a:t>i geograficzne od uczniów ze swojej klasy.</a:t>
            </a:r>
          </a:p>
          <a:p>
            <a:pPr marL="342900" lvl="0" indent="-342900" algn="l" rtl="0">
              <a:lnSpc>
                <a:spcPct val="90000"/>
              </a:lnSpc>
              <a:spcBef>
                <a:spcPts val="1000"/>
              </a:spcBef>
              <a:spcAft>
                <a:spcPts val="0"/>
              </a:spcAft>
              <a:buSzPts val="2400"/>
              <a:buChar char="•"/>
            </a:pPr>
            <a:r>
              <a:rPr lang="pl-PL" sz="2400" dirty="0"/>
              <a:t>Jeśli to możliwe, zbierz też dane psychologicznie behawioralne.</a:t>
            </a:r>
          </a:p>
          <a:p>
            <a:pPr marL="342900" lvl="0" indent="-342900" algn="l" rtl="0">
              <a:lnSpc>
                <a:spcPct val="90000"/>
              </a:lnSpc>
              <a:spcBef>
                <a:spcPts val="1000"/>
              </a:spcBef>
              <a:spcAft>
                <a:spcPts val="0"/>
              </a:spcAft>
              <a:buSzPts val="2400"/>
              <a:buChar char="•"/>
            </a:pPr>
            <a:r>
              <a:rPr lang="pl-PL" sz="2400" dirty="0"/>
              <a:t>Ograniczając się do terenu twojej szkoły, a także korzystając z zebranych danych, przeprowadź segmentację rynku, a następnie określ grupę docelową.</a:t>
            </a:r>
          </a:p>
          <a:p>
            <a:pPr marL="342900" lvl="0" indent="-342900" algn="l" rtl="0">
              <a:lnSpc>
                <a:spcPct val="90000"/>
              </a:lnSpc>
              <a:spcBef>
                <a:spcPts val="1000"/>
              </a:spcBef>
              <a:spcAft>
                <a:spcPts val="0"/>
              </a:spcAft>
              <a:buSzPts val="2400"/>
              <a:buChar char="•"/>
            </a:pPr>
            <a:r>
              <a:rPr lang="pl-PL" sz="2400" dirty="0"/>
              <a:t>Na koniec stwórz personę na podstawie grupy docelowej jaką wybrałeś. Możesz użyć poniższego szablonu (</a:t>
            </a:r>
            <a:r>
              <a:rPr lang="pl-PL" sz="2400" u="sng" dirty="0">
                <a:solidFill>
                  <a:srgbClr val="FFFF00"/>
                </a:solidFill>
                <a:hlinkClick r:id="rId5">
                  <a:extLst>
                    <a:ext uri="{A12FA001-AC4F-418D-AE19-62706E023703}">
                      <ahyp:hlinkClr xmlns:ahyp="http://schemas.microsoft.com/office/drawing/2018/hyperlinkcolor" val="tx"/>
                    </a:ext>
                  </a:extLst>
                </a:hlinkClick>
              </a:rPr>
              <a:t>Buffer.com</a:t>
            </a:r>
            <a:r>
              <a:rPr lang="pl-PL" sz="2400" dirty="0"/>
              <a:t>).</a:t>
            </a:r>
          </a:p>
        </p:txBody>
      </p:sp>
      <p:pic>
        <p:nvPicPr>
          <p:cNvPr id="18" name="Graphic 17" descr="Clipboard">
            <a:extLst>
              <a:ext uri="{FF2B5EF4-FFF2-40B4-BE49-F238E27FC236}">
                <a16:creationId xmlns:a16="http://schemas.microsoft.com/office/drawing/2014/main" id="{17E9A248-5145-9C41-ACE7-D94B0F766E3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73116" y="303600"/>
            <a:ext cx="1366728" cy="1366728"/>
          </a:xfrm>
          <a:prstGeom prst="rect">
            <a:avLst/>
          </a:prstGeom>
        </p:spPr>
      </p:pic>
      <p:sp>
        <p:nvSpPr>
          <p:cNvPr id="6" name="Rectangle 5">
            <a:extLst>
              <a:ext uri="{FF2B5EF4-FFF2-40B4-BE49-F238E27FC236}">
                <a16:creationId xmlns:a16="http://schemas.microsoft.com/office/drawing/2014/main" id="{24455309-3BC8-F74F-BB20-582B5F72110A}"/>
              </a:ext>
            </a:extLst>
          </p:cNvPr>
          <p:cNvSpPr/>
          <p:nvPr/>
        </p:nvSpPr>
        <p:spPr>
          <a:xfrm>
            <a:off x="748388" y="839686"/>
            <a:ext cx="1816908" cy="523220"/>
          </a:xfrm>
          <a:prstGeom prst="rect">
            <a:avLst/>
          </a:prstGeom>
        </p:spPr>
        <p:txBody>
          <a:bodyPr wrap="none">
            <a:spAutoFit/>
          </a:bodyPr>
          <a:lstStyle/>
          <a:p>
            <a:pPr marL="0" lvl="0" indent="0"/>
            <a:r>
              <a:rPr lang="pl-PL" sz="2800" b="1" dirty="0">
                <a:solidFill>
                  <a:srgbClr val="FDB613"/>
                </a:solidFill>
                <a:latin typeface="Calibri" panose="020F0502020204030204" pitchFamily="34" charset="0"/>
                <a:cs typeface="Calibri" panose="020F0502020204030204" pitchFamily="34" charset="0"/>
              </a:rPr>
              <a:t>Aktywność</a:t>
            </a:r>
            <a:endParaRPr lang="en-IE" sz="2800" b="1" dirty="0">
              <a:solidFill>
                <a:srgbClr val="FDB61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652893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59"/>
          <p:cNvSpPr txBox="1">
            <a:spLocks noGrp="1"/>
          </p:cNvSpPr>
          <p:nvPr>
            <p:ph type="body" idx="1"/>
          </p:nvPr>
        </p:nvSpPr>
        <p:spPr>
          <a:xfrm>
            <a:off x="6221400" y="1933413"/>
            <a:ext cx="5970600" cy="4261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EA1D76"/>
              </a:buClr>
              <a:buSzPts val="2400"/>
              <a:buFont typeface="Arial"/>
              <a:buNone/>
            </a:pPr>
            <a:r>
              <a:rPr lang="pl-PL" sz="2300" dirty="0"/>
              <a:t>Marketing tradycyjne obejmuje różne aktywności, zaczynając od sprzedaży obwoźnej, a na reklamach w radiu i telewizji kończąc.</a:t>
            </a:r>
            <a:endParaRPr sz="2300" dirty="0"/>
          </a:p>
          <a:p>
            <a:pPr marL="0" lvl="0" indent="0" algn="l" rtl="0">
              <a:lnSpc>
                <a:spcPct val="90000"/>
              </a:lnSpc>
              <a:spcBef>
                <a:spcPts val="0"/>
              </a:spcBef>
              <a:spcAft>
                <a:spcPts val="0"/>
              </a:spcAft>
              <a:buClr>
                <a:srgbClr val="EA1D76"/>
              </a:buClr>
              <a:buSzPts val="2400"/>
              <a:buFont typeface="Arial"/>
              <a:buNone/>
            </a:pPr>
            <a:endParaRPr sz="2300" dirty="0"/>
          </a:p>
          <a:p>
            <a:pPr marL="0" lvl="0" indent="0" algn="l" rtl="0">
              <a:lnSpc>
                <a:spcPct val="90000"/>
              </a:lnSpc>
              <a:spcBef>
                <a:spcPts val="0"/>
              </a:spcBef>
              <a:spcAft>
                <a:spcPts val="0"/>
              </a:spcAft>
              <a:buClr>
                <a:srgbClr val="EA1D76"/>
              </a:buClr>
              <a:buSzPts val="2400"/>
              <a:buFont typeface="Arial"/>
              <a:buNone/>
            </a:pPr>
            <a:r>
              <a:rPr lang="pl-PL" sz="2300" dirty="0"/>
              <a:t>W dzisiejszym świecie, gdzie wszystko jest połączone, coraz więcej osób styka się</a:t>
            </a:r>
            <a:br>
              <a:rPr lang="pl-PL" sz="2300" dirty="0"/>
            </a:br>
            <a:r>
              <a:rPr lang="pl-PL" sz="2300" dirty="0"/>
              <a:t>z formą marketingu prowadzoną w mediach cyfrowych. Media te obejmują smartfony, aplikacje społecznościowe, emaile i szeroko pojęty Internet.</a:t>
            </a:r>
            <a:endParaRPr sz="2300" dirty="0"/>
          </a:p>
          <a:p>
            <a:pPr marL="0" lvl="0" indent="0" algn="l" rtl="0">
              <a:lnSpc>
                <a:spcPct val="90000"/>
              </a:lnSpc>
              <a:spcBef>
                <a:spcPts val="0"/>
              </a:spcBef>
              <a:spcAft>
                <a:spcPts val="0"/>
              </a:spcAft>
              <a:buClr>
                <a:srgbClr val="EA1D76"/>
              </a:buClr>
              <a:buSzPts val="2400"/>
              <a:buFont typeface="Arial"/>
              <a:buNone/>
            </a:pPr>
            <a:endParaRPr sz="2300" dirty="0"/>
          </a:p>
          <a:p>
            <a:pPr marL="0" lvl="0" indent="0" algn="l" rtl="0">
              <a:lnSpc>
                <a:spcPct val="90000"/>
              </a:lnSpc>
              <a:spcBef>
                <a:spcPts val="0"/>
              </a:spcBef>
              <a:spcAft>
                <a:spcPts val="0"/>
              </a:spcAft>
              <a:buClr>
                <a:srgbClr val="EA1D76"/>
              </a:buClr>
              <a:buSzPts val="2400"/>
              <a:buFont typeface="Arial"/>
              <a:buNone/>
            </a:pPr>
            <a:r>
              <a:rPr lang="pl-PL" sz="2300" dirty="0"/>
              <a:t>Media cyfrowe są obecnie jednym </a:t>
            </a:r>
            <a:br>
              <a:rPr lang="pl-PL" sz="2300" dirty="0"/>
            </a:br>
            <a:r>
              <a:rPr lang="pl-PL" sz="2300" dirty="0"/>
              <a:t>z najatrakcyjniejszych i najbardziej </a:t>
            </a:r>
            <a:br>
              <a:rPr lang="pl-PL" sz="2300" dirty="0"/>
            </a:br>
            <a:r>
              <a:rPr lang="pl-PL" sz="2300" dirty="0"/>
              <a:t>efektywnych form marketingu</a:t>
            </a:r>
            <a:r>
              <a:rPr lang="en-IE" dirty="0"/>
              <a:t>.</a:t>
            </a:r>
            <a:endParaRPr dirty="0"/>
          </a:p>
        </p:txBody>
      </p:sp>
      <p:sp>
        <p:nvSpPr>
          <p:cNvPr id="470" name="Google Shape;470;p59"/>
          <p:cNvSpPr txBox="1">
            <a:spLocks noGrp="1"/>
          </p:cNvSpPr>
          <p:nvPr>
            <p:ph type="body" idx="2"/>
          </p:nvPr>
        </p:nvSpPr>
        <p:spPr>
          <a:xfrm rot="-232551">
            <a:off x="7217947" y="933325"/>
            <a:ext cx="5312551" cy="743290"/>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chemeClr val="dk1"/>
              </a:buClr>
              <a:buSzPts val="1100"/>
              <a:buFont typeface="Arial"/>
              <a:buNone/>
            </a:pPr>
            <a:r>
              <a:rPr lang="pl-PL" sz="3740" b="1" dirty="0"/>
              <a:t>Marketing Online</a:t>
            </a:r>
            <a:endParaRPr sz="3740" b="1" dirty="0"/>
          </a:p>
        </p:txBody>
      </p:sp>
      <p:pic>
        <p:nvPicPr>
          <p:cNvPr id="471" name="Google Shape;471;p59"/>
          <p:cNvPicPr preferRelativeResize="0"/>
          <p:nvPr/>
        </p:nvPicPr>
        <p:blipFill rotWithShape="1">
          <a:blip r:embed="rId3">
            <a:alphaModFix/>
          </a:blip>
          <a:srcRect/>
          <a:stretch/>
        </p:blipFill>
        <p:spPr>
          <a:xfrm>
            <a:off x="0" y="-5"/>
            <a:ext cx="4899024" cy="6858001"/>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60"/>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Marketing Online</a:t>
            </a:r>
            <a:endParaRPr dirty="0"/>
          </a:p>
        </p:txBody>
      </p:sp>
      <p:sp>
        <p:nvSpPr>
          <p:cNvPr id="477" name="Google Shape;477;p60"/>
          <p:cNvSpPr txBox="1">
            <a:spLocks noGrp="1"/>
          </p:cNvSpPr>
          <p:nvPr>
            <p:ph type="body" idx="2"/>
          </p:nvPr>
        </p:nvSpPr>
        <p:spPr>
          <a:xfrm>
            <a:off x="375000" y="2000150"/>
            <a:ext cx="116085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Marketing w Świecie Cyfrowym</a:t>
            </a:r>
            <a:endParaRPr dirty="0"/>
          </a:p>
          <a:p>
            <a:pPr marL="342900" lvl="0" indent="-342900" algn="l" rtl="0">
              <a:lnSpc>
                <a:spcPct val="90000"/>
              </a:lnSpc>
              <a:spcBef>
                <a:spcPts val="1000"/>
              </a:spcBef>
              <a:spcAft>
                <a:spcPts val="0"/>
              </a:spcAft>
              <a:buSzPts val="2400"/>
              <a:buChar char="•"/>
            </a:pPr>
            <a:r>
              <a:rPr lang="pl-PL" dirty="0"/>
              <a:t>Obecnie świat jest bardziej połączony, niż kiedykolwiek. Na rok 2019 około 60% populacji na świecie ma dostęp do Internetu.</a:t>
            </a:r>
          </a:p>
          <a:p>
            <a:pPr marL="342900" lvl="0" indent="-342900" algn="l" rtl="0">
              <a:lnSpc>
                <a:spcPct val="90000"/>
              </a:lnSpc>
              <a:spcBef>
                <a:spcPts val="1000"/>
              </a:spcBef>
              <a:spcAft>
                <a:spcPts val="0"/>
              </a:spcAft>
              <a:buSzPts val="2400"/>
              <a:buChar char="•"/>
            </a:pPr>
            <a:r>
              <a:rPr lang="pl-PL" dirty="0"/>
              <a:t>Daje nam to 4.5 miliarda ludzi</a:t>
            </a:r>
            <a:r>
              <a:rPr lang="en-IE" dirty="0"/>
              <a:t>.</a:t>
            </a:r>
            <a:r>
              <a:rPr lang="pl-PL" dirty="0"/>
              <a:t> Z tego około 3,7 miliarda jest aktywna w mediach społecznościowych</a:t>
            </a:r>
            <a:r>
              <a:rPr lang="en-IE" dirty="0"/>
              <a:t> (</a:t>
            </a:r>
            <a:r>
              <a:rPr lang="pl-PL" dirty="0"/>
              <a:t>dane pochodzą od </a:t>
            </a:r>
            <a:r>
              <a:rPr lang="en-IE" dirty="0"/>
              <a:t>Statista; </a:t>
            </a:r>
            <a:r>
              <a:rPr lang="en-IE" dirty="0" err="1"/>
              <a:t>Miniwatts</a:t>
            </a:r>
            <a:r>
              <a:rPr lang="en-IE" dirty="0"/>
              <a:t> Marketing Group)</a:t>
            </a:r>
            <a:r>
              <a:rPr lang="pl-PL" dirty="0"/>
              <a:t>.</a:t>
            </a:r>
            <a:endParaRPr dirty="0"/>
          </a:p>
          <a:p>
            <a:pPr marL="342900" lvl="0" indent="-342900" algn="l" rtl="0">
              <a:lnSpc>
                <a:spcPct val="90000"/>
              </a:lnSpc>
              <a:spcBef>
                <a:spcPts val="1000"/>
              </a:spcBef>
              <a:spcAft>
                <a:spcPts val="0"/>
              </a:spcAft>
              <a:buSzPts val="2400"/>
              <a:buChar char="•"/>
            </a:pPr>
            <a:r>
              <a:rPr lang="pl-PL" dirty="0"/>
              <a:t>To wszystko sprawia, że sieć staje się bardzo atrakcyjnym polem do marketingu</a:t>
            </a:r>
            <a:r>
              <a:rPr lang="en-IE" dirty="0"/>
              <a:t>.</a:t>
            </a:r>
            <a:r>
              <a:rPr lang="pl-PL" dirty="0"/>
              <a:t> Oprócz łatwego dostępu do potencjalnej widowni, są też dwa inne czynniki: niskie koszty (biznes nie musi wiele kosztować) i mniejsze bariery na start (łatwiej jest zacząć).</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61"/>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Marketing Online</a:t>
            </a:r>
            <a:endParaRPr dirty="0"/>
          </a:p>
          <a:p>
            <a:pPr marL="0" lvl="0" indent="0" algn="l" rtl="0">
              <a:lnSpc>
                <a:spcPct val="90000"/>
              </a:lnSpc>
              <a:spcBef>
                <a:spcPts val="1000"/>
              </a:spcBef>
              <a:spcAft>
                <a:spcPts val="0"/>
              </a:spcAft>
              <a:buClr>
                <a:schemeClr val="lt1"/>
              </a:buClr>
              <a:buSzPts val="3600"/>
              <a:buNone/>
            </a:pPr>
            <a:endParaRPr dirty="0"/>
          </a:p>
        </p:txBody>
      </p:sp>
      <p:sp>
        <p:nvSpPr>
          <p:cNvPr id="483" name="Google Shape;483;p61"/>
          <p:cNvSpPr txBox="1">
            <a:spLocks noGrp="1"/>
          </p:cNvSpPr>
          <p:nvPr>
            <p:ph type="body" idx="2"/>
          </p:nvPr>
        </p:nvSpPr>
        <p:spPr>
          <a:xfrm>
            <a:off x="375000" y="2000150"/>
            <a:ext cx="11608500" cy="4254300"/>
          </a:xfrm>
          <a:prstGeom prst="rect">
            <a:avLst/>
          </a:prstGeom>
          <a:noFill/>
          <a:ln>
            <a:noFill/>
          </a:ln>
        </p:spPr>
        <p:txBody>
          <a:bodyPr spcFirstLastPara="1" wrap="square" lIns="91425" tIns="45700" rIns="91425" bIns="45700" anchor="t" anchorCtr="0">
            <a:noAutofit/>
          </a:bodyPr>
          <a:lstStyle/>
          <a:p>
            <a:pPr marL="0" lvl="0" indent="0">
              <a:spcBef>
                <a:spcPts val="0"/>
              </a:spcBef>
              <a:buSzPts val="3200"/>
              <a:buNone/>
            </a:pPr>
            <a:r>
              <a:rPr lang="pl-PL" sz="3200" b="1" dirty="0">
                <a:solidFill>
                  <a:srgbClr val="DA2128"/>
                </a:solidFill>
              </a:rPr>
              <a:t>Marketing w Świecie Cyfrowym</a:t>
            </a:r>
            <a:endParaRPr lang="pl-PL" sz="3200" dirty="0"/>
          </a:p>
          <a:p>
            <a:pPr marL="342900" lvl="0" indent="-342900"/>
            <a:r>
              <a:rPr lang="pl-PL" dirty="0"/>
              <a:t>Czym zatem jest marketing</a:t>
            </a:r>
            <a:r>
              <a:rPr lang="en-IE" dirty="0"/>
              <a:t>? </a:t>
            </a:r>
            <a:r>
              <a:rPr lang="pl-PL" dirty="0"/>
              <a:t>Na stronie </a:t>
            </a:r>
            <a:r>
              <a:rPr lang="en-IE" dirty="0"/>
              <a:t>Optimizely </a:t>
            </a:r>
            <a:r>
              <a:rPr lang="pl-PL" dirty="0"/>
              <a:t>można znaleźć następującą definicję</a:t>
            </a:r>
            <a:r>
              <a:rPr lang="en-IE" dirty="0"/>
              <a:t>: “</a:t>
            </a:r>
            <a:r>
              <a:rPr lang="pl-PL" dirty="0"/>
              <a:t>Marketing online to forma pozyskiwania przestrzeni w internetowych środkach przekazu, w celu zaprezentowania produktów lub usług swojej firmy potencjalnym klientom</a:t>
            </a:r>
            <a:r>
              <a:rPr lang="en-IE" dirty="0"/>
              <a:t>.”</a:t>
            </a:r>
            <a:endParaRPr dirty="0"/>
          </a:p>
          <a:p>
            <a:pPr marL="342900" lvl="0" indent="-342900" algn="l" rtl="0">
              <a:lnSpc>
                <a:spcPct val="90000"/>
              </a:lnSpc>
              <a:spcBef>
                <a:spcPts val="1000"/>
              </a:spcBef>
              <a:spcAft>
                <a:spcPts val="0"/>
              </a:spcAft>
              <a:buSzPts val="2400"/>
              <a:buChar char="•"/>
            </a:pPr>
            <a:r>
              <a:rPr lang="pl-PL" dirty="0"/>
              <a:t>Istnieje wiele metod, narzędzi i kanałów, za pomocą których można dotrzeć do wybranego odbiorcy</a:t>
            </a:r>
            <a:r>
              <a:rPr lang="en-IE" dirty="0"/>
              <a:t>. </a:t>
            </a:r>
            <a:r>
              <a:rPr lang="pl-PL" dirty="0"/>
              <a:t>Na którą z nich byś się nie zdecydował, musisz pamiętać aby była ona zgodna z wyznaczoną strategią marketingową</a:t>
            </a:r>
            <a:r>
              <a:rPr lang="en-IE" dirty="0"/>
              <a:t>.</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63"/>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Marketing Online</a:t>
            </a:r>
            <a:endParaRPr dirty="0"/>
          </a:p>
          <a:p>
            <a:pPr marL="0" lvl="0" indent="0" algn="l" rtl="0">
              <a:lnSpc>
                <a:spcPct val="90000"/>
              </a:lnSpc>
              <a:spcBef>
                <a:spcPts val="1000"/>
              </a:spcBef>
              <a:spcAft>
                <a:spcPts val="0"/>
              </a:spcAft>
              <a:buClr>
                <a:schemeClr val="lt1"/>
              </a:buClr>
              <a:buSzPts val="3600"/>
              <a:buNone/>
            </a:pPr>
            <a:endParaRPr dirty="0"/>
          </a:p>
        </p:txBody>
      </p:sp>
      <p:sp>
        <p:nvSpPr>
          <p:cNvPr id="496" name="Google Shape;496;p63"/>
          <p:cNvSpPr txBox="1">
            <a:spLocks noGrp="1"/>
          </p:cNvSpPr>
          <p:nvPr>
            <p:ph type="body" idx="2"/>
          </p:nvPr>
        </p:nvSpPr>
        <p:spPr>
          <a:xfrm>
            <a:off x="375000" y="2000150"/>
            <a:ext cx="52578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Kanały i Narzędzia</a:t>
            </a:r>
            <a:endParaRPr dirty="0"/>
          </a:p>
          <a:p>
            <a:pPr marL="342900" lvl="0" indent="-342900" algn="l" rtl="0">
              <a:lnSpc>
                <a:spcPct val="90000"/>
              </a:lnSpc>
              <a:spcBef>
                <a:spcPts val="1000"/>
              </a:spcBef>
              <a:spcAft>
                <a:spcPts val="0"/>
              </a:spcAft>
              <a:buSzPts val="2400"/>
              <a:buChar char="•"/>
            </a:pPr>
            <a:r>
              <a:rPr lang="pl-PL" dirty="0"/>
              <a:t>Poniżej kilka przykładów</a:t>
            </a:r>
            <a:r>
              <a:rPr lang="en-IE" dirty="0"/>
              <a:t>:</a:t>
            </a:r>
            <a:endParaRPr dirty="0"/>
          </a:p>
          <a:p>
            <a:pPr marL="342900" lvl="0" indent="0" algn="l" rtl="0">
              <a:lnSpc>
                <a:spcPct val="90000"/>
              </a:lnSpc>
              <a:spcBef>
                <a:spcPts val="1000"/>
              </a:spcBef>
              <a:spcAft>
                <a:spcPts val="0"/>
              </a:spcAft>
              <a:buSzPts val="2400"/>
              <a:buNone/>
            </a:pPr>
            <a:r>
              <a:rPr lang="pl-PL" dirty="0">
                <a:hlinkClick r:id="rId3"/>
              </a:rPr>
              <a:t>Marketing przez emaile.</a:t>
            </a:r>
            <a:endParaRPr dirty="0"/>
          </a:p>
          <a:p>
            <a:pPr marL="342900" lvl="0" indent="0" algn="l" rtl="0">
              <a:lnSpc>
                <a:spcPct val="90000"/>
              </a:lnSpc>
              <a:spcBef>
                <a:spcPts val="1000"/>
              </a:spcBef>
              <a:spcAft>
                <a:spcPts val="0"/>
              </a:spcAft>
              <a:buSzPts val="2400"/>
              <a:buNone/>
            </a:pPr>
            <a:r>
              <a:rPr lang="pl-PL" dirty="0">
                <a:hlinkClick r:id="rId4"/>
              </a:rPr>
              <a:t>Marketing w Mediach Społecznościowych.</a:t>
            </a:r>
            <a:endParaRPr dirty="0"/>
          </a:p>
          <a:p>
            <a:pPr marL="342900" lvl="0" indent="0" algn="l" rtl="0">
              <a:lnSpc>
                <a:spcPct val="90000"/>
              </a:lnSpc>
              <a:spcBef>
                <a:spcPts val="1000"/>
              </a:spcBef>
              <a:spcAft>
                <a:spcPts val="0"/>
              </a:spcAft>
              <a:buSzPts val="2400"/>
              <a:buNone/>
            </a:pPr>
            <a:r>
              <a:rPr lang="pl-PL" dirty="0">
                <a:hlinkClick r:id="rId5"/>
              </a:rPr>
              <a:t>Wyszukiwarki i optymalizatory sklepów z aplikacjami </a:t>
            </a:r>
            <a:r>
              <a:rPr lang="en-IE" dirty="0">
                <a:hlinkClick r:id="rId5"/>
              </a:rPr>
              <a:t>(SEO / ASO)</a:t>
            </a:r>
            <a:r>
              <a:rPr lang="pl-PL" dirty="0">
                <a:hlinkClick r:id="rId5"/>
              </a:rPr>
              <a:t>.</a:t>
            </a:r>
            <a:endParaRPr dirty="0"/>
          </a:p>
          <a:p>
            <a:pPr marL="342900" lvl="0" indent="0" algn="l" rtl="0">
              <a:lnSpc>
                <a:spcPct val="90000"/>
              </a:lnSpc>
              <a:spcBef>
                <a:spcPts val="1000"/>
              </a:spcBef>
              <a:spcAft>
                <a:spcPts val="0"/>
              </a:spcAft>
              <a:buSzPts val="2400"/>
              <a:buNone/>
            </a:pPr>
            <a:r>
              <a:rPr lang="pl-PL" dirty="0">
                <a:hlinkClick r:id="rId6"/>
              </a:rPr>
              <a:t>Wyświetlane reklamy.</a:t>
            </a:r>
            <a:endParaRPr dirty="0"/>
          </a:p>
          <a:p>
            <a:pPr marL="342900" lvl="0" indent="0" algn="l" rtl="0">
              <a:lnSpc>
                <a:spcPct val="90000"/>
              </a:lnSpc>
              <a:spcBef>
                <a:spcPts val="1000"/>
              </a:spcBef>
              <a:spcAft>
                <a:spcPts val="0"/>
              </a:spcAft>
              <a:buSzPts val="2400"/>
              <a:buNone/>
            </a:pPr>
            <a:r>
              <a:rPr lang="pl-PL" dirty="0">
                <a:hlinkClick r:id="rId7"/>
              </a:rPr>
              <a:t>Reklama natywna.</a:t>
            </a:r>
            <a:endParaRPr dirty="0"/>
          </a:p>
        </p:txBody>
      </p:sp>
      <p:sp>
        <p:nvSpPr>
          <p:cNvPr id="497" name="Google Shape;497;p63"/>
          <p:cNvSpPr txBox="1">
            <a:spLocks noGrp="1"/>
          </p:cNvSpPr>
          <p:nvPr>
            <p:ph type="body" idx="2"/>
          </p:nvPr>
        </p:nvSpPr>
        <p:spPr>
          <a:xfrm>
            <a:off x="5632800" y="2000150"/>
            <a:ext cx="6559200" cy="3939600"/>
          </a:xfrm>
          <a:prstGeom prst="rect">
            <a:avLst/>
          </a:prstGeom>
          <a:noFill/>
          <a:ln>
            <a:noFill/>
          </a:ln>
        </p:spPr>
        <p:txBody>
          <a:bodyPr spcFirstLastPara="1" wrap="square" lIns="91425" tIns="45700" rIns="91425" bIns="45700" anchor="t" anchorCtr="0">
            <a:noAutofit/>
          </a:bodyPr>
          <a:lstStyle/>
          <a:p>
            <a:pPr marL="342900" lvl="0" indent="0" algn="l" rtl="0">
              <a:lnSpc>
                <a:spcPct val="90000"/>
              </a:lnSpc>
              <a:spcBef>
                <a:spcPts val="1000"/>
              </a:spcBef>
              <a:spcAft>
                <a:spcPts val="0"/>
              </a:spcAft>
              <a:buClr>
                <a:schemeClr val="dk1"/>
              </a:buClr>
              <a:buSzPts val="1100"/>
              <a:buFont typeface="Arial"/>
              <a:buNone/>
            </a:pPr>
            <a:r>
              <a:rPr lang="pl-PL" dirty="0">
                <a:hlinkClick r:id="rId8"/>
              </a:rPr>
              <a:t>Wydarzenia i webinaria.</a:t>
            </a:r>
            <a:endParaRPr dirty="0"/>
          </a:p>
          <a:p>
            <a:pPr marL="342900" lvl="0" indent="0" algn="l" rtl="0">
              <a:lnSpc>
                <a:spcPct val="90000"/>
              </a:lnSpc>
              <a:spcBef>
                <a:spcPts val="1000"/>
              </a:spcBef>
              <a:spcAft>
                <a:spcPts val="0"/>
              </a:spcAft>
              <a:buSzPts val="2400"/>
              <a:buNone/>
            </a:pPr>
            <a:r>
              <a:rPr lang="en-IE" dirty="0">
                <a:hlinkClick r:id="rId9"/>
              </a:rPr>
              <a:t>A/B Testing </a:t>
            </a:r>
            <a:r>
              <a:rPr lang="pl-PL" dirty="0">
                <a:hlinkClick r:id="rId9"/>
              </a:rPr>
              <a:t>i optymalizacja stron.</a:t>
            </a:r>
            <a:endParaRPr lang="pl-PL" dirty="0"/>
          </a:p>
          <a:p>
            <a:pPr marL="342900" lvl="0" indent="0" algn="l" rtl="0">
              <a:lnSpc>
                <a:spcPct val="90000"/>
              </a:lnSpc>
              <a:spcBef>
                <a:spcPts val="1000"/>
              </a:spcBef>
              <a:spcAft>
                <a:spcPts val="0"/>
              </a:spcAft>
              <a:buSzPts val="2400"/>
              <a:buNone/>
            </a:pPr>
            <a:r>
              <a:rPr lang="pl-PL" dirty="0">
                <a:hlinkClick r:id="rId10"/>
              </a:rPr>
              <a:t>Marketing zawartości.</a:t>
            </a:r>
            <a:endParaRPr dirty="0"/>
          </a:p>
          <a:p>
            <a:pPr marL="342900" lvl="0" indent="0" algn="l" rtl="0">
              <a:lnSpc>
                <a:spcPct val="90000"/>
              </a:lnSpc>
              <a:spcBef>
                <a:spcPts val="1000"/>
              </a:spcBef>
              <a:spcAft>
                <a:spcPts val="0"/>
              </a:spcAft>
              <a:buSzPts val="2400"/>
              <a:buNone/>
            </a:pPr>
            <a:r>
              <a:rPr lang="pl-PL" dirty="0">
                <a:hlinkClick r:id="rId11"/>
              </a:rPr>
              <a:t>Automatyzacja.</a:t>
            </a:r>
            <a:endParaRPr dirty="0"/>
          </a:p>
          <a:p>
            <a:pPr marL="342900" lvl="0" indent="0" algn="l" rtl="0">
              <a:lnSpc>
                <a:spcPct val="90000"/>
              </a:lnSpc>
              <a:spcBef>
                <a:spcPts val="1000"/>
              </a:spcBef>
              <a:spcAft>
                <a:spcPts val="0"/>
              </a:spcAft>
              <a:buSzPts val="2400"/>
              <a:buNone/>
            </a:pPr>
            <a:r>
              <a:rPr lang="pl-PL" dirty="0">
                <a:hlinkClick r:id="rId12"/>
              </a:rPr>
              <a:t>Zarządzanie Relacjami z Klientami </a:t>
            </a:r>
            <a:r>
              <a:rPr lang="en-IE" dirty="0">
                <a:hlinkClick r:id="rId12"/>
              </a:rPr>
              <a:t>(CRM)</a:t>
            </a:r>
            <a:r>
              <a:rPr lang="pl-PL" dirty="0">
                <a:hlinkClick r:id="rId12"/>
              </a:rPr>
              <a:t>.</a:t>
            </a:r>
            <a:endParaRPr dirty="0"/>
          </a:p>
          <a:p>
            <a:pPr marL="342900" lvl="0" indent="0" algn="l" rtl="0">
              <a:lnSpc>
                <a:spcPct val="90000"/>
              </a:lnSpc>
              <a:spcBef>
                <a:spcPts val="1000"/>
              </a:spcBef>
              <a:spcAft>
                <a:spcPts val="0"/>
              </a:spcAft>
              <a:buSzPts val="2400"/>
              <a:buNone/>
            </a:pPr>
            <a:r>
              <a:rPr lang="pl-PL" dirty="0">
                <a:hlinkClick r:id="rId13"/>
              </a:rPr>
              <a:t>Reklamy typu </a:t>
            </a:r>
            <a:r>
              <a:rPr lang="en-IE" dirty="0">
                <a:hlinkClick r:id="rId13"/>
              </a:rPr>
              <a:t>Pay-per-click (PPC)</a:t>
            </a:r>
            <a:r>
              <a:rPr lang="pl-PL" dirty="0">
                <a:hlinkClick r:id="rId13"/>
              </a:rPr>
              <a:t>.</a:t>
            </a:r>
            <a:endParaRPr dirty="0"/>
          </a:p>
          <a:p>
            <a:pPr marL="342900" lvl="0" indent="0" algn="l" rtl="0">
              <a:lnSpc>
                <a:spcPct val="90000"/>
              </a:lnSpc>
              <a:spcBef>
                <a:spcPts val="1000"/>
              </a:spcBef>
              <a:spcAft>
                <a:spcPts val="0"/>
              </a:spcAft>
              <a:buSzPts val="2400"/>
              <a:buNone/>
            </a:pPr>
            <a:r>
              <a:rPr lang="pl-PL" dirty="0">
                <a:hlinkClick r:id="rId14"/>
              </a:rPr>
              <a:t>Program Partnerski</a:t>
            </a:r>
            <a:endParaRP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8" name="Rectangle 7">
            <a:extLst>
              <a:ext uri="{FF2B5EF4-FFF2-40B4-BE49-F238E27FC236}">
                <a16:creationId xmlns:a16="http://schemas.microsoft.com/office/drawing/2014/main" id="{A46D5A67-03AB-E249-B371-B472DCF83DFB}"/>
              </a:ext>
            </a:extLst>
          </p:cNvPr>
          <p:cNvSpPr/>
          <p:nvPr/>
        </p:nvSpPr>
        <p:spPr>
          <a:xfrm>
            <a:off x="5579165" y="13252"/>
            <a:ext cx="6612835" cy="6864626"/>
          </a:xfrm>
          <a:prstGeom prst="rect">
            <a:avLst/>
          </a:pr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a:extLst>
              <a:ext uri="{FF2B5EF4-FFF2-40B4-BE49-F238E27FC236}">
                <a16:creationId xmlns:a16="http://schemas.microsoft.com/office/drawing/2014/main" id="{C15647F9-1769-DA48-8D28-55B3ACB7A2C3}"/>
              </a:ext>
            </a:extLst>
          </p:cNvPr>
          <p:cNvSpPr/>
          <p:nvPr/>
        </p:nvSpPr>
        <p:spPr>
          <a:xfrm>
            <a:off x="6228522" y="13252"/>
            <a:ext cx="5963478" cy="6877878"/>
          </a:xfrm>
          <a:custGeom>
            <a:avLst/>
            <a:gdLst>
              <a:gd name="connsiteX0" fmla="*/ 0 w 6387548"/>
              <a:gd name="connsiteY0" fmla="*/ 6798365 h 6864626"/>
              <a:gd name="connsiteX1" fmla="*/ 2544418 w 6387548"/>
              <a:gd name="connsiteY1" fmla="*/ 0 h 6864626"/>
              <a:gd name="connsiteX2" fmla="*/ 6387548 w 6387548"/>
              <a:gd name="connsiteY2" fmla="*/ 0 h 6864626"/>
              <a:gd name="connsiteX3" fmla="*/ 6387548 w 6387548"/>
              <a:gd name="connsiteY3" fmla="*/ 6864626 h 6864626"/>
              <a:gd name="connsiteX4" fmla="*/ 0 w 6387548"/>
              <a:gd name="connsiteY4" fmla="*/ 6798365 h 6864626"/>
              <a:gd name="connsiteX0" fmla="*/ 0 w 6248688"/>
              <a:gd name="connsiteY0" fmla="*/ 6877878 h 6877878"/>
              <a:gd name="connsiteX1" fmla="*/ 2405558 w 6248688"/>
              <a:gd name="connsiteY1" fmla="*/ 0 h 6877878"/>
              <a:gd name="connsiteX2" fmla="*/ 6248688 w 6248688"/>
              <a:gd name="connsiteY2" fmla="*/ 0 h 6877878"/>
              <a:gd name="connsiteX3" fmla="*/ 6248688 w 6248688"/>
              <a:gd name="connsiteY3" fmla="*/ 6864626 h 6877878"/>
              <a:gd name="connsiteX4" fmla="*/ 0 w 6248688"/>
              <a:gd name="connsiteY4" fmla="*/ 6877878 h 6877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8688" h="6877878">
                <a:moveTo>
                  <a:pt x="0" y="6877878"/>
                </a:moveTo>
                <a:lnTo>
                  <a:pt x="2405558" y="0"/>
                </a:lnTo>
                <a:lnTo>
                  <a:pt x="6248688" y="0"/>
                </a:lnTo>
                <a:lnTo>
                  <a:pt x="6248688" y="6864626"/>
                </a:lnTo>
                <a:lnTo>
                  <a:pt x="0" y="6877878"/>
                </a:lnTo>
                <a:close/>
              </a:path>
            </a:pathLst>
          </a:custGeom>
          <a:blipFill>
            <a:blip r:embed="rId3"/>
            <a:srcRect/>
            <a:stretch>
              <a:fillRect l="-47373" t="-68284" r="-4205" b="-59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Google Shape;144;p15">
            <a:extLst>
              <a:ext uri="{FF2B5EF4-FFF2-40B4-BE49-F238E27FC236}">
                <a16:creationId xmlns:a16="http://schemas.microsoft.com/office/drawing/2014/main" id="{5919A53A-655F-4C4D-9E9B-EFADAC3A72CA}"/>
              </a:ext>
            </a:extLst>
          </p:cNvPr>
          <p:cNvSpPr/>
          <p:nvPr/>
        </p:nvSpPr>
        <p:spPr>
          <a:xfrm rot="256793" flipH="1">
            <a:off x="-93588" y="636022"/>
            <a:ext cx="6993955" cy="949617"/>
          </a:xfrm>
          <a:prstGeom prst="rect">
            <a:avLst/>
          </a:prstGeom>
          <a:solidFill>
            <a:srgbClr val="1268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 name="Graphic 9" descr="Clipboard">
            <a:extLst>
              <a:ext uri="{FF2B5EF4-FFF2-40B4-BE49-F238E27FC236}">
                <a16:creationId xmlns:a16="http://schemas.microsoft.com/office/drawing/2014/main" id="{705395D8-9B5D-0040-A8E0-1FE9C4BFE78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435042"/>
            <a:ext cx="1366728" cy="1366728"/>
          </a:xfrm>
          <a:prstGeom prst="rect">
            <a:avLst/>
          </a:prstGeom>
        </p:spPr>
      </p:pic>
      <p:pic>
        <p:nvPicPr>
          <p:cNvPr id="13" name="Google Shape;143;p15">
            <a:extLst>
              <a:ext uri="{FF2B5EF4-FFF2-40B4-BE49-F238E27FC236}">
                <a16:creationId xmlns:a16="http://schemas.microsoft.com/office/drawing/2014/main" id="{843AAAAD-6AA8-4346-80CF-CCDDD7A72454}"/>
              </a:ext>
            </a:extLst>
          </p:cNvPr>
          <p:cNvPicPr preferRelativeResize="0"/>
          <p:nvPr/>
        </p:nvPicPr>
        <p:blipFill rotWithShape="1">
          <a:blip r:embed="rId6">
            <a:alphaModFix/>
          </a:blip>
          <a:srcRect/>
          <a:stretch/>
        </p:blipFill>
        <p:spPr>
          <a:xfrm>
            <a:off x="-939314" y="-2471809"/>
            <a:ext cx="4590288" cy="4126992"/>
          </a:xfrm>
          <a:prstGeom prst="rect">
            <a:avLst/>
          </a:prstGeom>
          <a:noFill/>
          <a:ln>
            <a:noFill/>
          </a:ln>
        </p:spPr>
      </p:pic>
      <p:sp>
        <p:nvSpPr>
          <p:cNvPr id="323" name="Google Shape;323;p37"/>
          <p:cNvSpPr txBox="1">
            <a:spLocks noGrp="1"/>
          </p:cNvSpPr>
          <p:nvPr>
            <p:ph type="body" idx="1"/>
          </p:nvPr>
        </p:nvSpPr>
        <p:spPr>
          <a:xfrm>
            <a:off x="700733" y="1713854"/>
            <a:ext cx="5262746" cy="4061001"/>
          </a:xfrm>
          <a:prstGeom prst="rect">
            <a:avLst/>
          </a:prstGeom>
          <a:noFill/>
          <a:ln>
            <a:noFill/>
          </a:ln>
        </p:spPr>
        <p:txBody>
          <a:bodyPr spcFirstLastPara="1" wrap="square" lIns="91425" tIns="45700" rIns="91425" bIns="45700" anchor="t" anchorCtr="0">
            <a:noAutofit/>
          </a:bodyPr>
          <a:lstStyle/>
          <a:p>
            <a:pPr marL="0" lvl="0" indent="0"/>
            <a:r>
              <a:rPr lang="pl-PL" sz="2800" b="1" dirty="0">
                <a:solidFill>
                  <a:srgbClr val="FDB613"/>
                </a:solidFill>
              </a:rPr>
              <a:t>Aktywność</a:t>
            </a:r>
            <a:endParaRPr lang="en-IE" sz="2800" b="1" dirty="0">
              <a:solidFill>
                <a:srgbClr val="FDB613"/>
              </a:solidFill>
            </a:endParaRPr>
          </a:p>
          <a:p>
            <a:pPr marL="0" lvl="0" indent="0">
              <a:buSzPts val="2800"/>
            </a:pPr>
            <a:endParaRPr lang="en-IE" dirty="0">
              <a:solidFill>
                <a:schemeClr val="bg1"/>
              </a:solidFill>
            </a:endParaRPr>
          </a:p>
          <a:p>
            <a:pPr marL="342900" lvl="0" indent="-342900" algn="l" rtl="0">
              <a:lnSpc>
                <a:spcPct val="90000"/>
              </a:lnSpc>
              <a:spcBef>
                <a:spcPts val="1000"/>
              </a:spcBef>
              <a:spcAft>
                <a:spcPts val="0"/>
              </a:spcAft>
              <a:buSzPts val="2400"/>
              <a:buChar char="•"/>
            </a:pPr>
            <a:r>
              <a:rPr lang="pl-PL" sz="2400" dirty="0"/>
              <a:t>My również jesteśmy na celowniku marketingu podczas korzystania</a:t>
            </a:r>
            <a:br>
              <a:rPr lang="pl-PL" sz="2400" dirty="0"/>
            </a:br>
            <a:r>
              <a:rPr lang="pl-PL" sz="2400" dirty="0"/>
              <a:t>z Internetu.</a:t>
            </a:r>
          </a:p>
          <a:p>
            <a:pPr marL="342900" lvl="0" indent="-342900" algn="l" rtl="0">
              <a:lnSpc>
                <a:spcPct val="90000"/>
              </a:lnSpc>
              <a:spcBef>
                <a:spcPts val="1000"/>
              </a:spcBef>
              <a:spcAft>
                <a:spcPts val="0"/>
              </a:spcAft>
              <a:buSzPts val="2400"/>
              <a:buChar char="•"/>
            </a:pPr>
            <a:r>
              <a:rPr lang="pl-PL" sz="2400" dirty="0"/>
              <a:t>Czy potrafisz przedstawić kanały/narzędzia na które się natknąłeś?</a:t>
            </a:r>
          </a:p>
        </p:txBody>
      </p:sp>
    </p:spTree>
    <p:extLst>
      <p:ext uri="{BB962C8B-B14F-4D97-AF65-F5344CB8AC3E}">
        <p14:creationId xmlns:p14="http://schemas.microsoft.com/office/powerpoint/2010/main" val="36163241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64"/>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Marketing Online</a:t>
            </a:r>
            <a:endParaRPr dirty="0"/>
          </a:p>
          <a:p>
            <a:pPr marL="0" lvl="0" indent="0" algn="l" rtl="0">
              <a:lnSpc>
                <a:spcPct val="90000"/>
              </a:lnSpc>
              <a:spcBef>
                <a:spcPts val="1000"/>
              </a:spcBef>
              <a:spcAft>
                <a:spcPts val="0"/>
              </a:spcAft>
              <a:buClr>
                <a:schemeClr val="lt1"/>
              </a:buClr>
              <a:buSzPts val="3600"/>
              <a:buNone/>
            </a:pPr>
            <a:endParaRPr dirty="0"/>
          </a:p>
        </p:txBody>
      </p:sp>
      <p:sp>
        <p:nvSpPr>
          <p:cNvPr id="503" name="Google Shape;503;p64"/>
          <p:cNvSpPr txBox="1">
            <a:spLocks noGrp="1"/>
          </p:cNvSpPr>
          <p:nvPr>
            <p:ph type="body" idx="2"/>
          </p:nvPr>
        </p:nvSpPr>
        <p:spPr>
          <a:xfrm>
            <a:off x="375000" y="2000150"/>
            <a:ext cx="71508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100" b="1" dirty="0">
                <a:solidFill>
                  <a:srgbClr val="DA2128"/>
                </a:solidFill>
              </a:rPr>
              <a:t>Kanały i Narzędzia</a:t>
            </a:r>
            <a:endParaRPr sz="3100" dirty="0"/>
          </a:p>
          <a:p>
            <a:pPr marL="342900" lvl="0" indent="-342900" algn="l" rtl="0">
              <a:lnSpc>
                <a:spcPct val="90000"/>
              </a:lnSpc>
              <a:spcBef>
                <a:spcPts val="1000"/>
              </a:spcBef>
              <a:spcAft>
                <a:spcPts val="0"/>
              </a:spcAft>
              <a:buSzPts val="2400"/>
              <a:buChar char="•"/>
            </a:pPr>
            <a:r>
              <a:rPr lang="pl-PL" sz="2300" dirty="0"/>
              <a:t>Korzystanie ze wspomnianych kanałów/narzędzi nie jest proste i prawdopodobnie częściej skończy się porażką.</a:t>
            </a:r>
            <a:endParaRPr sz="2300" dirty="0"/>
          </a:p>
          <a:p>
            <a:pPr marL="342900" lvl="0" indent="-342900" algn="l" rtl="0">
              <a:lnSpc>
                <a:spcPct val="90000"/>
              </a:lnSpc>
              <a:spcBef>
                <a:spcPts val="1000"/>
              </a:spcBef>
              <a:spcAft>
                <a:spcPts val="0"/>
              </a:spcAft>
              <a:buSzPts val="2400"/>
              <a:buChar char="•"/>
            </a:pPr>
            <a:r>
              <a:rPr lang="pl-PL" sz="2300" dirty="0"/>
              <a:t>Natomiast zoptymalizowanie i dostosowanie twoich strategii marketingowych w oparciu o dane </a:t>
            </a:r>
            <a:br>
              <a:rPr lang="pl-PL" sz="2300" dirty="0"/>
            </a:br>
            <a:r>
              <a:rPr lang="pl-PL" sz="2300" dirty="0"/>
              <a:t>z monitoringu powinno zwiększyć szanse powodzenia. Możesz skorzystać ze strategii </a:t>
            </a:r>
            <a:r>
              <a:rPr lang="pl-PL" sz="2300" dirty="0">
                <a:hlinkClick r:id="rId3"/>
              </a:rPr>
              <a:t>SMART</a:t>
            </a:r>
            <a:r>
              <a:rPr lang="pl-PL" sz="2300" dirty="0"/>
              <a:t> dla większej efektywności.</a:t>
            </a:r>
            <a:endParaRPr sz="2300" dirty="0"/>
          </a:p>
          <a:p>
            <a:pPr marL="342900" lvl="0" indent="-342900" algn="l" rtl="0">
              <a:lnSpc>
                <a:spcPct val="90000"/>
              </a:lnSpc>
              <a:spcBef>
                <a:spcPts val="1000"/>
              </a:spcBef>
              <a:spcAft>
                <a:spcPts val="0"/>
              </a:spcAft>
              <a:buSzPts val="2400"/>
              <a:buChar char="•"/>
            </a:pPr>
            <a:r>
              <a:rPr lang="pl-PL" sz="2300" dirty="0"/>
              <a:t>Następnie przyjrzymy się dwóm studiom przypadku wykorzystującym media społecznościowe </a:t>
            </a:r>
            <a:r>
              <a:rPr lang="en-IE" sz="2300" dirty="0"/>
              <a:t>– </a:t>
            </a:r>
            <a:r>
              <a:rPr lang="pl-PL" sz="2300" dirty="0"/>
              <a:t>jedną </a:t>
            </a:r>
            <a:br>
              <a:rPr lang="pl-PL" sz="2300" dirty="0"/>
            </a:br>
            <a:r>
              <a:rPr lang="pl-PL" sz="2300" dirty="0"/>
              <a:t>z najtańszych, najprostszych i najłatwiejszych metod na marketing online.</a:t>
            </a:r>
            <a:endParaRPr sz="2300" dirty="0"/>
          </a:p>
        </p:txBody>
      </p:sp>
      <p:pic>
        <p:nvPicPr>
          <p:cNvPr id="504" name="Google Shape;504;p64"/>
          <p:cNvPicPr preferRelativeResize="0"/>
          <p:nvPr/>
        </p:nvPicPr>
        <p:blipFill rotWithShape="1">
          <a:blip r:embed="rId4">
            <a:alphaModFix/>
          </a:blip>
          <a:srcRect l="10385" t="4212" r="11403" b="4404"/>
          <a:stretch/>
        </p:blipFill>
        <p:spPr>
          <a:xfrm>
            <a:off x="8311825" y="2421825"/>
            <a:ext cx="3411000" cy="3411000"/>
          </a:xfrm>
          <a:prstGeom prst="roundRect">
            <a:avLst>
              <a:gd name="adj" fmla="val 16667"/>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p65"/>
          <p:cNvSpPr txBox="1">
            <a:spLocks noGrp="1"/>
          </p:cNvSpPr>
          <p:nvPr>
            <p:ph type="body" idx="1"/>
          </p:nvPr>
        </p:nvSpPr>
        <p:spPr>
          <a:xfrm rot="286015">
            <a:off x="-165500" y="799405"/>
            <a:ext cx="6477482" cy="65885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en-IE" sz="3100" dirty="0"/>
              <a:t>Online Marketing</a:t>
            </a:r>
            <a:r>
              <a:rPr lang="pl-PL" sz="3100" dirty="0"/>
              <a:t> – Studium Przypadku</a:t>
            </a:r>
            <a:endParaRPr sz="3100" dirty="0"/>
          </a:p>
          <a:p>
            <a:pPr marL="0" lvl="0" indent="0" algn="l" rtl="0">
              <a:lnSpc>
                <a:spcPct val="90000"/>
              </a:lnSpc>
              <a:spcBef>
                <a:spcPts val="1000"/>
              </a:spcBef>
              <a:spcAft>
                <a:spcPts val="0"/>
              </a:spcAft>
              <a:buClr>
                <a:schemeClr val="lt1"/>
              </a:buClr>
              <a:buSzPts val="3600"/>
              <a:buNone/>
            </a:pPr>
            <a:endParaRPr sz="3100" dirty="0"/>
          </a:p>
        </p:txBody>
      </p:sp>
      <p:sp>
        <p:nvSpPr>
          <p:cNvPr id="510" name="Google Shape;510;p65"/>
          <p:cNvSpPr txBox="1">
            <a:spLocks noGrp="1"/>
          </p:cNvSpPr>
          <p:nvPr>
            <p:ph type="body" idx="2"/>
          </p:nvPr>
        </p:nvSpPr>
        <p:spPr>
          <a:xfrm>
            <a:off x="375062" y="1726271"/>
            <a:ext cx="6747695" cy="425430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en-IE" sz="2200" u="sng" dirty="0">
                <a:solidFill>
                  <a:schemeClr val="hlink"/>
                </a:solidFill>
                <a:hlinkClick r:id="rId3"/>
              </a:rPr>
              <a:t>Dollar Shave Club</a:t>
            </a:r>
            <a:r>
              <a:rPr lang="en-IE" sz="2200" dirty="0"/>
              <a:t> </a:t>
            </a:r>
            <a:r>
              <a:rPr lang="pl-PL" sz="2200" dirty="0"/>
              <a:t>to usługa oparta na subskrypcjach, która swoją popularność zyskała dzięki sprawnie prowadzonej kampanii marketingowej, głównie prowadzonej za pomocą filmików umieszczanych na YouTube.</a:t>
            </a:r>
            <a:endParaRPr sz="2200" dirty="0"/>
          </a:p>
          <a:p>
            <a:pPr marL="342900" lvl="0" indent="-342900" algn="l" rtl="0">
              <a:lnSpc>
                <a:spcPct val="90000"/>
              </a:lnSpc>
              <a:spcBef>
                <a:spcPts val="1000"/>
              </a:spcBef>
              <a:spcAft>
                <a:spcPts val="0"/>
              </a:spcAft>
              <a:buSzPts val="2400"/>
              <a:buChar char="•"/>
            </a:pPr>
            <a:r>
              <a:rPr lang="pl-PL" sz="2200" dirty="0"/>
              <a:t>Dzięki tej kampanii w ciągu 5 lat znaleźli 3 miliony klientów, na których zarobili ponad 200 milionów dolarów, a ostatnio ich firma została wykupiona przez Unilever za 1 miliard dolarów</a:t>
            </a:r>
            <a:r>
              <a:rPr lang="en-IE" sz="2200" dirty="0"/>
              <a:t>. </a:t>
            </a:r>
            <a:endParaRPr sz="2200" dirty="0"/>
          </a:p>
          <a:p>
            <a:pPr marL="342900" lvl="0" indent="-342900" algn="l" rtl="0">
              <a:lnSpc>
                <a:spcPct val="90000"/>
              </a:lnSpc>
              <a:spcBef>
                <a:spcPts val="1000"/>
              </a:spcBef>
              <a:spcAft>
                <a:spcPts val="0"/>
              </a:spcAft>
              <a:buSzPts val="2400"/>
              <a:buChar char="•"/>
            </a:pPr>
            <a:r>
              <a:rPr lang="pl-PL" sz="2200" dirty="0"/>
              <a:t>Osiągnięto to poprzez skuteczną kampanię marketingową, która stawiała wtedy na trend kulturowy, którym jest subskrypcja, wybór właściwych odbiorców i wykorzystanie kreatywnych materiałów </a:t>
            </a:r>
            <a:br>
              <a:rPr lang="pl-PL" sz="2200" dirty="0"/>
            </a:br>
            <a:r>
              <a:rPr lang="pl-PL" sz="2200" dirty="0"/>
              <a:t>w marketingu.</a:t>
            </a:r>
            <a:endParaRPr sz="2200" dirty="0"/>
          </a:p>
          <a:p>
            <a:pPr marL="342900" lvl="0" indent="0" algn="l" rtl="0">
              <a:lnSpc>
                <a:spcPct val="90000"/>
              </a:lnSpc>
              <a:spcBef>
                <a:spcPts val="1000"/>
              </a:spcBef>
              <a:spcAft>
                <a:spcPts val="0"/>
              </a:spcAft>
              <a:buSzPts val="2400"/>
              <a:buNone/>
            </a:pPr>
            <a:endParaRPr dirty="0"/>
          </a:p>
        </p:txBody>
      </p:sp>
      <p:grpSp>
        <p:nvGrpSpPr>
          <p:cNvPr id="4" name="Group 5">
            <a:extLst>
              <a:ext uri="{FF2B5EF4-FFF2-40B4-BE49-F238E27FC236}">
                <a16:creationId xmlns:a16="http://schemas.microsoft.com/office/drawing/2014/main" id="{CE970B7C-E491-428D-A5D9-42BB82E69F5D}"/>
              </a:ext>
            </a:extLst>
          </p:cNvPr>
          <p:cNvGrpSpPr/>
          <p:nvPr/>
        </p:nvGrpSpPr>
        <p:grpSpPr>
          <a:xfrm>
            <a:off x="6891545" y="2995180"/>
            <a:ext cx="5450495" cy="3314868"/>
            <a:chOff x="6306076" y="3167742"/>
            <a:chExt cx="5450495" cy="3314868"/>
          </a:xfrm>
        </p:grpSpPr>
        <p:pic>
          <p:nvPicPr>
            <p:cNvPr id="5" name="Picture 2" descr="A close up of a person&#10;&#10;Description automatically generated">
              <a:extLst>
                <a:ext uri="{FF2B5EF4-FFF2-40B4-BE49-F238E27FC236}">
                  <a16:creationId xmlns:a16="http://schemas.microsoft.com/office/drawing/2014/main" id="{8A379452-8E66-4715-974E-E8F5EC8EC8F5}"/>
                </a:ext>
              </a:extLst>
            </p:cNvPr>
            <p:cNvPicPr>
              <a:picLocks noChangeAspect="1"/>
            </p:cNvPicPr>
            <p:nvPr/>
          </p:nvPicPr>
          <p:blipFill rotWithShape="1">
            <a:blip r:embed="rId4"/>
            <a:srcRect l="6912" r="6912"/>
            <a:stretch/>
          </p:blipFill>
          <p:spPr>
            <a:xfrm>
              <a:off x="7053943" y="3436063"/>
              <a:ext cx="3967843" cy="2491208"/>
            </a:xfrm>
            <a:prstGeom prst="rect">
              <a:avLst/>
            </a:prstGeom>
          </p:spPr>
        </p:pic>
        <p:pic>
          <p:nvPicPr>
            <p:cNvPr id="6" name="Picture 4">
              <a:extLst>
                <a:ext uri="{FF2B5EF4-FFF2-40B4-BE49-F238E27FC236}">
                  <a16:creationId xmlns:a16="http://schemas.microsoft.com/office/drawing/2014/main" id="{23992DCA-06D2-4C3E-9346-F4B29EF4CCFA}"/>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9307" b="5574"/>
            <a:stretch/>
          </p:blipFill>
          <p:spPr>
            <a:xfrm>
              <a:off x="6306076" y="3167742"/>
              <a:ext cx="5450495" cy="3314868"/>
            </a:xfrm>
            <a:prstGeom prst="rect">
              <a:avLst/>
            </a:prstGeom>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26"/>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Sprzedaż i Marketing</a:t>
            </a:r>
            <a:endParaRPr dirty="0"/>
          </a:p>
          <a:p>
            <a:pPr marL="0" lvl="0" indent="0" algn="l" rtl="0">
              <a:lnSpc>
                <a:spcPct val="90000"/>
              </a:lnSpc>
              <a:spcBef>
                <a:spcPts val="1000"/>
              </a:spcBef>
              <a:spcAft>
                <a:spcPts val="0"/>
              </a:spcAft>
              <a:buClr>
                <a:schemeClr val="lt1"/>
              </a:buClr>
              <a:buSzPts val="3600"/>
              <a:buNone/>
            </a:pPr>
            <a:endParaRPr dirty="0"/>
          </a:p>
        </p:txBody>
      </p:sp>
      <p:sp>
        <p:nvSpPr>
          <p:cNvPr id="244" name="Google Shape;244;p26"/>
          <p:cNvSpPr txBox="1">
            <a:spLocks noGrp="1"/>
          </p:cNvSpPr>
          <p:nvPr>
            <p:ph type="body" idx="2"/>
          </p:nvPr>
        </p:nvSpPr>
        <p:spPr>
          <a:xfrm>
            <a:off x="658275" y="1717300"/>
            <a:ext cx="10689300" cy="4545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Proces Marketingowy</a:t>
            </a:r>
            <a:endParaRPr dirty="0"/>
          </a:p>
          <a:p>
            <a:pPr marL="342900" lvl="0" indent="-342900" algn="l" rtl="0">
              <a:lnSpc>
                <a:spcPct val="90000"/>
              </a:lnSpc>
              <a:spcBef>
                <a:spcPts val="1000"/>
              </a:spcBef>
              <a:spcAft>
                <a:spcPts val="0"/>
              </a:spcAft>
              <a:buSzPts val="2400"/>
              <a:buChar char="•"/>
            </a:pPr>
            <a:r>
              <a:rPr lang="pl-PL" dirty="0"/>
              <a:t>Każda strategia marketingowa (i firma w ogóle) powinna być przede wszystkim skupiona na kliencie. Oznacza to, że wszystkie twoje działania na rynku nie powinny się zaczynać od marki, produktu czy innych elementów, </a:t>
            </a:r>
            <a:br>
              <a:rPr lang="pl-PL" dirty="0"/>
            </a:br>
            <a:r>
              <a:rPr lang="pl-PL" dirty="0"/>
              <a:t>ale właśnie klienta.</a:t>
            </a:r>
            <a:endParaRPr dirty="0"/>
          </a:p>
          <a:p>
            <a:pPr marL="342900" lvl="0" indent="-342900" algn="l" rtl="0">
              <a:lnSpc>
                <a:spcPct val="90000"/>
              </a:lnSpc>
              <a:spcBef>
                <a:spcPts val="1000"/>
              </a:spcBef>
              <a:spcAft>
                <a:spcPts val="0"/>
              </a:spcAft>
              <a:buSzPts val="2400"/>
              <a:buChar char="•"/>
            </a:pPr>
            <a:r>
              <a:rPr lang="pl-PL" dirty="0"/>
              <a:t>Wspomniane w poprzednim module </a:t>
            </a:r>
            <a:r>
              <a:rPr lang="pl-PL" b="1" dirty="0"/>
              <a:t>4P </a:t>
            </a:r>
            <a:r>
              <a:rPr lang="pl-PL" dirty="0"/>
              <a:t>powinny być przerobione i dostosowane do wymogów każdego z etapów powyższego planu: w jaki sposób rozróżniamy produkty, jaka ma być cena, w jaki sposób je rozprowadzać i jak je promować. </a:t>
            </a:r>
          </a:p>
          <a:p>
            <a:pPr marL="342900" lvl="0" indent="-342900" algn="l" rtl="0">
              <a:lnSpc>
                <a:spcPct val="90000"/>
              </a:lnSpc>
              <a:spcBef>
                <a:spcPts val="1000"/>
              </a:spcBef>
              <a:spcAft>
                <a:spcPts val="0"/>
              </a:spcAft>
              <a:buSzPts val="2400"/>
              <a:buChar char="•"/>
            </a:pPr>
            <a:r>
              <a:rPr lang="pl-PL" dirty="0"/>
              <a:t>Należy przy tym pamiętać, że najważniejszy jest klient.</a:t>
            </a:r>
            <a:endParaRPr dirty="0"/>
          </a:p>
        </p:txBody>
      </p:sp>
      <p:pic>
        <p:nvPicPr>
          <p:cNvPr id="4" name="Google Shape;251;p27">
            <a:extLst>
              <a:ext uri="{FF2B5EF4-FFF2-40B4-BE49-F238E27FC236}">
                <a16:creationId xmlns:a16="http://schemas.microsoft.com/office/drawing/2014/main" id="{3E07795A-BD67-42DA-88D5-CFAB65B51C15}"/>
              </a:ext>
            </a:extLst>
          </p:cNvPr>
          <p:cNvPicPr preferRelativeResize="0"/>
          <p:nvPr/>
        </p:nvPicPr>
        <p:blipFill rotWithShape="1">
          <a:blip r:embed="rId3">
            <a:alphaModFix/>
          </a:blip>
          <a:srcRect t="17124" b="27706"/>
          <a:stretch/>
        </p:blipFill>
        <p:spPr>
          <a:xfrm>
            <a:off x="6283234" y="5228048"/>
            <a:ext cx="5908766" cy="1629951"/>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7" name="Google Shape;517;p66"/>
          <p:cNvSpPr txBox="1">
            <a:spLocks noGrp="1"/>
          </p:cNvSpPr>
          <p:nvPr>
            <p:ph type="body" idx="2"/>
          </p:nvPr>
        </p:nvSpPr>
        <p:spPr>
          <a:xfrm>
            <a:off x="658269" y="1886139"/>
            <a:ext cx="4814644" cy="4403068"/>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pl-PL" dirty="0"/>
              <a:t>Materiał został dobrze przyjęty dzięki wykorzystaniu humoru, odniesień kulturalnych, z którymi utożsamiali się odbiorcy </a:t>
            </a:r>
            <a:br>
              <a:rPr lang="pl-PL" dirty="0"/>
            </a:br>
            <a:r>
              <a:rPr lang="pl-PL" dirty="0"/>
              <a:t>i chwytliwych sloganów.</a:t>
            </a:r>
          </a:p>
          <a:p>
            <a:pPr marL="342900" lvl="0" indent="-342900"/>
            <a:r>
              <a:rPr lang="pl-PL" dirty="0"/>
              <a:t>Oprócz doboru właściwego kanału, </a:t>
            </a:r>
            <a:r>
              <a:rPr lang="pl-PL" dirty="0" err="1"/>
              <a:t>Dollar</a:t>
            </a:r>
            <a:r>
              <a:rPr lang="pl-PL" dirty="0"/>
              <a:t> </a:t>
            </a:r>
            <a:r>
              <a:rPr lang="pl-PL" dirty="0" err="1"/>
              <a:t>Shave</a:t>
            </a:r>
            <a:r>
              <a:rPr lang="pl-PL" dirty="0"/>
              <a:t> Club wybrał też właściwy przekaz, adresowany do właściwego odbiorcy.</a:t>
            </a:r>
          </a:p>
          <a:p>
            <a:pPr marL="342900" lvl="0" indent="-342900"/>
            <a:r>
              <a:rPr lang="pl-PL" dirty="0"/>
              <a:t>Po szczegóły zapraszamy do poniższego </a:t>
            </a:r>
            <a:r>
              <a:rPr lang="pl-PL" dirty="0">
                <a:hlinkClick r:id="rId3"/>
              </a:rPr>
              <a:t>artykułu</a:t>
            </a:r>
            <a:r>
              <a:rPr lang="pl-PL" dirty="0"/>
              <a:t>.</a:t>
            </a:r>
          </a:p>
          <a:p>
            <a:pPr marL="342900" lvl="0" indent="-342900"/>
            <a:endParaRPr lang="pl-PL" dirty="0"/>
          </a:p>
        </p:txBody>
      </p:sp>
      <p:pic>
        <p:nvPicPr>
          <p:cNvPr id="516" name="Google Shape;516;p66" descr="Dollar Shave Club delivers amazing razors and grooming products for just a few bucks. Try the Club → http://dlrshv.es/b3FELr&#10;&#10;Artist: Kennedy&#10;Song: Karate&#10;http://www.kennedykarate.com&#10;&#10;Written By:  Michael Dubin&#10;Directed By: Lucia Aniello&#10;http://www.pauliluproductions.com" title="DollarShaveClub.com - Our Blades Are F***ing Great">
            <a:hlinkClick r:id="rId4"/>
          </p:cNvPr>
          <p:cNvPicPr preferRelativeResize="0"/>
          <p:nvPr/>
        </p:nvPicPr>
        <p:blipFill rotWithShape="1">
          <a:blip r:embed="rId5">
            <a:alphaModFix/>
          </a:blip>
          <a:srcRect t="6422" b="6422"/>
          <a:stretch/>
        </p:blipFill>
        <p:spPr>
          <a:xfrm>
            <a:off x="6113026" y="1933743"/>
            <a:ext cx="4957745" cy="3240690"/>
          </a:xfrm>
          <a:prstGeom prst="rect">
            <a:avLst/>
          </a:prstGeom>
          <a:noFill/>
          <a:ln>
            <a:noFill/>
          </a:ln>
        </p:spPr>
      </p:pic>
      <p:sp>
        <p:nvSpPr>
          <p:cNvPr id="8" name="Google Shape;58;p5">
            <a:extLst>
              <a:ext uri="{FF2B5EF4-FFF2-40B4-BE49-F238E27FC236}">
                <a16:creationId xmlns:a16="http://schemas.microsoft.com/office/drawing/2014/main" id="{2742254D-7EAD-9547-B238-268B789B989C}"/>
              </a:ext>
            </a:extLst>
          </p:cNvPr>
          <p:cNvSpPr/>
          <p:nvPr/>
        </p:nvSpPr>
        <p:spPr>
          <a:xfrm rot="285998">
            <a:off x="-163762" y="554272"/>
            <a:ext cx="4170332"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9" name="Google Shape;502;p64">
            <a:extLst>
              <a:ext uri="{FF2B5EF4-FFF2-40B4-BE49-F238E27FC236}">
                <a16:creationId xmlns:a16="http://schemas.microsoft.com/office/drawing/2014/main" id="{C8B7CE05-C476-1D40-BEC5-E2E2AEA1C44B}"/>
              </a:ext>
            </a:extLst>
          </p:cNvPr>
          <p:cNvSpPr txBox="1">
            <a:spLocks noGrp="1"/>
          </p:cNvSpPr>
          <p:nvPr>
            <p:ph type="body" idx="1"/>
          </p:nvPr>
        </p:nvSpPr>
        <p:spPr>
          <a:xfrm rot="285998">
            <a:off x="394963" y="776271"/>
            <a:ext cx="5664057"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Marketing Online</a:t>
            </a:r>
            <a:endParaRPr dirty="0"/>
          </a:p>
          <a:p>
            <a:pPr marL="0" lvl="0" indent="0" algn="l" rtl="0">
              <a:lnSpc>
                <a:spcPct val="90000"/>
              </a:lnSpc>
              <a:spcBef>
                <a:spcPts val="1000"/>
              </a:spcBef>
              <a:spcAft>
                <a:spcPts val="0"/>
              </a:spcAft>
              <a:buClr>
                <a:schemeClr val="lt1"/>
              </a:buClr>
              <a:buSzPts val="3600"/>
              <a:buNone/>
            </a:pPr>
            <a:endParaRPr dirty="0"/>
          </a:p>
        </p:txBody>
      </p:sp>
      <p:sp>
        <p:nvSpPr>
          <p:cNvPr id="15" name="Rectangle 14">
            <a:extLst>
              <a:ext uri="{FF2B5EF4-FFF2-40B4-BE49-F238E27FC236}">
                <a16:creationId xmlns:a16="http://schemas.microsoft.com/office/drawing/2014/main" id="{4F7E3C1D-9314-444D-92D3-937D5EEE0891}"/>
              </a:ext>
            </a:extLst>
          </p:cNvPr>
          <p:cNvSpPr/>
          <p:nvPr/>
        </p:nvSpPr>
        <p:spPr>
          <a:xfrm>
            <a:off x="7766073" y="5894846"/>
            <a:ext cx="5251902" cy="430887"/>
          </a:xfrm>
          <a:prstGeom prst="rect">
            <a:avLst/>
          </a:prstGeom>
        </p:spPr>
        <p:txBody>
          <a:bodyPr wrap="square">
            <a:spAutoFit/>
          </a:bodyPr>
          <a:lstStyle/>
          <a:p>
            <a:r>
              <a:rPr lang="en-CA" sz="2200" dirty="0">
                <a:solidFill>
                  <a:srgbClr val="1268B4"/>
                </a:solidFill>
                <a:latin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Video Link</a:t>
            </a:r>
            <a:endParaRPr lang="en-CA" sz="2200" dirty="0">
              <a:solidFill>
                <a:srgbClr val="1268B4"/>
              </a:solidFill>
              <a:latin typeface="Calibri" panose="020F0502020204030204" pitchFamily="34" charset="0"/>
              <a:cs typeface="Calibri" panose="020F0502020204030204" pitchFamily="34" charset="0"/>
            </a:endParaRPr>
          </a:p>
        </p:txBody>
      </p:sp>
      <p:grpSp>
        <p:nvGrpSpPr>
          <p:cNvPr id="16" name="Google Shape;664;p39">
            <a:extLst>
              <a:ext uri="{FF2B5EF4-FFF2-40B4-BE49-F238E27FC236}">
                <a16:creationId xmlns:a16="http://schemas.microsoft.com/office/drawing/2014/main" id="{FB3BB969-9B6F-154B-803C-11FD9D0F7F61}"/>
              </a:ext>
            </a:extLst>
          </p:cNvPr>
          <p:cNvGrpSpPr/>
          <p:nvPr/>
        </p:nvGrpSpPr>
        <p:grpSpPr>
          <a:xfrm>
            <a:off x="7244564" y="5878388"/>
            <a:ext cx="393060" cy="393060"/>
            <a:chOff x="5941025" y="3634400"/>
            <a:chExt cx="467650" cy="467650"/>
          </a:xfrm>
        </p:grpSpPr>
        <p:sp>
          <p:nvSpPr>
            <p:cNvPr id="17" name="Google Shape;665;p39">
              <a:extLst>
                <a:ext uri="{FF2B5EF4-FFF2-40B4-BE49-F238E27FC236}">
                  <a16:creationId xmlns:a16="http://schemas.microsoft.com/office/drawing/2014/main" id="{5A5FD320-0A60-BA41-BE1F-0027E63B7C8E}"/>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66;p39">
              <a:extLst>
                <a:ext uri="{FF2B5EF4-FFF2-40B4-BE49-F238E27FC236}">
                  <a16:creationId xmlns:a16="http://schemas.microsoft.com/office/drawing/2014/main" id="{BBA7AA66-2532-2C45-BBB9-C4B4CDB91A39}"/>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67;p39">
              <a:extLst>
                <a:ext uri="{FF2B5EF4-FFF2-40B4-BE49-F238E27FC236}">
                  <a16:creationId xmlns:a16="http://schemas.microsoft.com/office/drawing/2014/main" id="{89862B4E-02A7-3949-9CE6-6AFF996280D7}"/>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68;p39">
              <a:extLst>
                <a:ext uri="{FF2B5EF4-FFF2-40B4-BE49-F238E27FC236}">
                  <a16:creationId xmlns:a16="http://schemas.microsoft.com/office/drawing/2014/main" id="{3BCC57DB-22C8-5241-AE32-6AED651C4728}"/>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69;p39">
              <a:extLst>
                <a:ext uri="{FF2B5EF4-FFF2-40B4-BE49-F238E27FC236}">
                  <a16:creationId xmlns:a16="http://schemas.microsoft.com/office/drawing/2014/main" id="{FF5059E5-6C60-A744-A384-E531316891FE}"/>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70;p39">
              <a:extLst>
                <a:ext uri="{FF2B5EF4-FFF2-40B4-BE49-F238E27FC236}">
                  <a16:creationId xmlns:a16="http://schemas.microsoft.com/office/drawing/2014/main" id="{4E9A203B-CCA1-114C-8933-DCDDA667D8F3}"/>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3" name="Picture 22">
            <a:hlinkClick r:id="rId6"/>
            <a:extLst>
              <a:ext uri="{FF2B5EF4-FFF2-40B4-BE49-F238E27FC236}">
                <a16:creationId xmlns:a16="http://schemas.microsoft.com/office/drawing/2014/main" id="{5C61CC52-3954-FD42-9316-778D3989C187}"/>
              </a:ext>
            </a:extLst>
          </p:cNvPr>
          <p:cNvPicPr>
            <a:picLocks noChangeAspect="1"/>
          </p:cNvPicPr>
          <p:nvPr/>
        </p:nvPicPr>
        <p:blipFill rotWithShape="1">
          <a:blip r:embed="rId7">
            <a:extLst>
              <a:ext uri="{28A0092B-C50C-407E-A947-70E740481C1C}">
                <a14:useLocalDpi xmlns:a14="http://schemas.microsoft.com/office/drawing/2010/main" val="0"/>
              </a:ext>
            </a:extLst>
          </a:blip>
          <a:srcRect l="8387" t="10823" r="9307" b="5574"/>
          <a:stretch/>
        </p:blipFill>
        <p:spPr>
          <a:xfrm>
            <a:off x="5147468" y="1683567"/>
            <a:ext cx="6790078" cy="4129572"/>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67"/>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Marketing Online</a:t>
            </a:r>
            <a:endParaRPr dirty="0"/>
          </a:p>
        </p:txBody>
      </p:sp>
      <p:sp>
        <p:nvSpPr>
          <p:cNvPr id="523" name="Google Shape;523;p67"/>
          <p:cNvSpPr txBox="1">
            <a:spLocks noGrp="1"/>
          </p:cNvSpPr>
          <p:nvPr>
            <p:ph type="body" idx="2"/>
          </p:nvPr>
        </p:nvSpPr>
        <p:spPr>
          <a:xfrm>
            <a:off x="375000" y="2000150"/>
            <a:ext cx="116085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Studium Przypadku</a:t>
            </a:r>
            <a:endParaRPr dirty="0"/>
          </a:p>
          <a:p>
            <a:pPr marL="342900" lvl="0" indent="-342900"/>
            <a:r>
              <a:rPr lang="pl-PL" dirty="0"/>
              <a:t>Kolejnym świetnym przykładem na skuteczny marketing online jest </a:t>
            </a:r>
            <a:r>
              <a:rPr lang="en-IE" u="sng" dirty="0">
                <a:solidFill>
                  <a:schemeClr val="hlink"/>
                </a:solidFill>
                <a:hlinkClick r:id="rId3"/>
              </a:rPr>
              <a:t>Mint Mobile</a:t>
            </a:r>
            <a:r>
              <a:rPr lang="en-IE" dirty="0"/>
              <a:t>. </a:t>
            </a:r>
            <a:r>
              <a:rPr lang="pl-PL" dirty="0"/>
              <a:t>Ten amerykański dostawca telekomunikacyjny, w ostatnim czasie został wykupiony przez Ryana Reynoldsa, aktora znanego z filmów takich jak </a:t>
            </a:r>
            <a:r>
              <a:rPr lang="en-IE" dirty="0"/>
              <a:t>Detective Pikachu</a:t>
            </a:r>
            <a:r>
              <a:rPr lang="pl-PL" dirty="0"/>
              <a:t>,</a:t>
            </a:r>
            <a:r>
              <a:rPr lang="en-IE" dirty="0"/>
              <a:t> </a:t>
            </a:r>
            <a:r>
              <a:rPr lang="pl-PL" dirty="0"/>
              <a:t>czy</a:t>
            </a:r>
            <a:r>
              <a:rPr lang="en-IE" dirty="0"/>
              <a:t> Deadpool.</a:t>
            </a:r>
            <a:r>
              <a:rPr lang="pl-PL" dirty="0"/>
              <a:t> Popularność samego aktora i jego humorystyczne podejście do reklamy pomogło Mint Mobile wyróżnić się na rynku.</a:t>
            </a:r>
            <a:endParaRPr dirty="0"/>
          </a:p>
          <a:p>
            <a:pPr marL="342900" lvl="0" indent="-342900" algn="l" rtl="0">
              <a:lnSpc>
                <a:spcPct val="90000"/>
              </a:lnSpc>
              <a:spcBef>
                <a:spcPts val="1000"/>
              </a:spcBef>
              <a:spcAft>
                <a:spcPts val="0"/>
              </a:spcAft>
              <a:buSzPts val="2400"/>
              <a:buChar char="•"/>
            </a:pPr>
            <a:r>
              <a:rPr lang="pl-PL" dirty="0"/>
              <a:t>Aby wypromować się podczas przerwy reklamowej Super Bowl w 2020 roku, firma użyła sprytnej taktyki wykorzystującej konta społecznościowe Reynoldsa oferujące ograniczone czasowo promocje dla nowych członków.</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pic>
        <p:nvPicPr>
          <p:cNvPr id="7" name="Picture 6">
            <a:extLst>
              <a:ext uri="{FF2B5EF4-FFF2-40B4-BE49-F238E27FC236}">
                <a16:creationId xmlns:a16="http://schemas.microsoft.com/office/drawing/2014/main" id="{BEDE95F4-F7F6-094E-8A93-F3C93B4157D9}"/>
              </a:ext>
            </a:extLst>
          </p:cNvPr>
          <p:cNvPicPr>
            <a:picLocks noChangeAspect="1"/>
          </p:cNvPicPr>
          <p:nvPr/>
        </p:nvPicPr>
        <p:blipFill rotWithShape="1">
          <a:blip r:embed="rId3">
            <a:extLst>
              <a:ext uri="{28A0092B-C50C-407E-A947-70E740481C1C}">
                <a14:useLocalDpi xmlns:a14="http://schemas.microsoft.com/office/drawing/2010/main" val="0"/>
              </a:ext>
            </a:extLst>
          </a:blip>
          <a:srcRect l="-3425" t="-1173" r="33820" b="12394"/>
          <a:stretch/>
        </p:blipFill>
        <p:spPr>
          <a:xfrm rot="5400000">
            <a:off x="5692866" y="733873"/>
            <a:ext cx="6858000" cy="5390254"/>
          </a:xfrm>
          <a:prstGeom prst="rect">
            <a:avLst/>
          </a:prstGeom>
        </p:spPr>
      </p:pic>
      <p:sp>
        <p:nvSpPr>
          <p:cNvPr id="6" name="Google Shape;58;p5">
            <a:extLst>
              <a:ext uri="{FF2B5EF4-FFF2-40B4-BE49-F238E27FC236}">
                <a16:creationId xmlns:a16="http://schemas.microsoft.com/office/drawing/2014/main" id="{BD265B1E-4B49-4E43-86B8-5FD340094761}"/>
              </a:ext>
            </a:extLst>
          </p:cNvPr>
          <p:cNvSpPr/>
          <p:nvPr/>
        </p:nvSpPr>
        <p:spPr>
          <a:xfrm rot="285998">
            <a:off x="-163762" y="554272"/>
            <a:ext cx="4170332"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28" name="Google Shape;528;p68"/>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Marketing Online</a:t>
            </a:r>
            <a:endParaRPr dirty="0"/>
          </a:p>
          <a:p>
            <a:pPr marL="0" lvl="0" indent="0" algn="l" rtl="0">
              <a:lnSpc>
                <a:spcPct val="90000"/>
              </a:lnSpc>
              <a:spcBef>
                <a:spcPts val="1000"/>
              </a:spcBef>
              <a:spcAft>
                <a:spcPts val="0"/>
              </a:spcAft>
              <a:buClr>
                <a:schemeClr val="lt1"/>
              </a:buClr>
              <a:buSzPts val="3600"/>
              <a:buNone/>
            </a:pPr>
            <a:endParaRPr dirty="0"/>
          </a:p>
        </p:txBody>
      </p:sp>
      <p:sp>
        <p:nvSpPr>
          <p:cNvPr id="529" name="Google Shape;529;p68"/>
          <p:cNvSpPr txBox="1">
            <a:spLocks noGrp="1"/>
          </p:cNvSpPr>
          <p:nvPr>
            <p:ph type="body" idx="2"/>
          </p:nvPr>
        </p:nvSpPr>
        <p:spPr>
          <a:xfrm>
            <a:off x="658269" y="2120067"/>
            <a:ext cx="6836546" cy="416914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pl-PL" sz="2200" dirty="0"/>
              <a:t>Reynolds twierdził, że wykupił reklamę </a:t>
            </a:r>
            <a:br>
              <a:rPr lang="pl-PL" sz="2200" dirty="0"/>
            </a:br>
            <a:r>
              <a:rPr lang="pl-PL" sz="2200" dirty="0"/>
              <a:t>w NY Times i pochwalił się tym na </a:t>
            </a:r>
            <a:r>
              <a:rPr lang="pl-PL" sz="2200" u="sng" dirty="0">
                <a:solidFill>
                  <a:schemeClr val="hlink"/>
                </a:solidFill>
              </a:rPr>
              <a:t>kontach mediów społecznościowych.</a:t>
            </a:r>
            <a:endParaRPr lang="pl-PL" sz="2200" dirty="0"/>
          </a:p>
          <a:p>
            <a:pPr marL="342900" lvl="0" indent="-342900" algn="l" rtl="0">
              <a:lnSpc>
                <a:spcPct val="90000"/>
              </a:lnSpc>
              <a:spcBef>
                <a:spcPts val="1000"/>
              </a:spcBef>
              <a:spcAft>
                <a:spcPts val="0"/>
              </a:spcAft>
              <a:buSzPts val="2400"/>
              <a:buChar char="•"/>
            </a:pPr>
            <a:r>
              <a:rPr lang="pl-PL" sz="2200" dirty="0"/>
              <a:t>Mając 15 milionów obserwujących na </a:t>
            </a:r>
            <a:r>
              <a:rPr lang="pl-PL" sz="2200" dirty="0" err="1"/>
              <a:t>Twitterze</a:t>
            </a:r>
            <a:r>
              <a:rPr lang="pl-PL" sz="2200" dirty="0"/>
              <a:t> i ponad 35 milionów na Instagramie, promocja na tych platformach stanowi skuteczną i tanią metodę dotarcia do odbiorców </a:t>
            </a:r>
            <a:r>
              <a:rPr lang="pl-PL" sz="2200" dirty="0" err="1"/>
              <a:t>Mint</a:t>
            </a:r>
            <a:r>
              <a:rPr lang="pl-PL" sz="2200" dirty="0"/>
              <a:t> Mobile.</a:t>
            </a:r>
          </a:p>
          <a:p>
            <a:pPr marL="342900" lvl="0" indent="-342900" algn="l" rtl="0">
              <a:lnSpc>
                <a:spcPct val="90000"/>
              </a:lnSpc>
              <a:spcBef>
                <a:spcPts val="1000"/>
              </a:spcBef>
              <a:spcAft>
                <a:spcPts val="0"/>
              </a:spcAft>
              <a:buSzPts val="2400"/>
              <a:buChar char="•"/>
            </a:pPr>
            <a:r>
              <a:rPr lang="pl-PL" sz="2200" dirty="0"/>
              <a:t>Firma co prawda nie zapłaciła za reklamę na Super Bowl standardowych 5 milionów dolarów, obiecali oni za to 300,000 miesięcy darmowej usługi dla klientów </a:t>
            </a:r>
            <a:br>
              <a:rPr lang="pl-PL" sz="2200" dirty="0"/>
            </a:br>
            <a:r>
              <a:rPr lang="pl-PL" sz="2200" dirty="0"/>
              <a:t>(po 3 miesiące na jednego klienta).</a:t>
            </a:r>
          </a:p>
        </p:txBody>
      </p:sp>
      <p:pic>
        <p:nvPicPr>
          <p:cNvPr id="5" name="Google Shape;530;p68">
            <a:extLst>
              <a:ext uri="{FF2B5EF4-FFF2-40B4-BE49-F238E27FC236}">
                <a16:creationId xmlns:a16="http://schemas.microsoft.com/office/drawing/2014/main" id="{F9977029-5830-2A4B-B715-D09CF4FD8D7C}"/>
              </a:ext>
            </a:extLst>
          </p:cNvPr>
          <p:cNvPicPr preferRelativeResize="0"/>
          <p:nvPr/>
        </p:nvPicPr>
        <p:blipFill>
          <a:blip r:embed="rId4">
            <a:alphaModFix/>
          </a:blip>
          <a:stretch>
            <a:fillRect/>
          </a:stretch>
        </p:blipFill>
        <p:spPr>
          <a:xfrm>
            <a:off x="8229600" y="1243841"/>
            <a:ext cx="2632038" cy="4059582"/>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Google Shape;535;p69"/>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Marketing Online</a:t>
            </a:r>
            <a:endParaRPr dirty="0"/>
          </a:p>
          <a:p>
            <a:pPr marL="0" lvl="0" indent="0" algn="l" rtl="0">
              <a:lnSpc>
                <a:spcPct val="90000"/>
              </a:lnSpc>
              <a:spcBef>
                <a:spcPts val="1000"/>
              </a:spcBef>
              <a:spcAft>
                <a:spcPts val="0"/>
              </a:spcAft>
              <a:buClr>
                <a:schemeClr val="lt1"/>
              </a:buClr>
              <a:buSzPts val="3600"/>
              <a:buNone/>
            </a:pPr>
            <a:endParaRPr dirty="0"/>
          </a:p>
        </p:txBody>
      </p:sp>
      <p:sp>
        <p:nvSpPr>
          <p:cNvPr id="536" name="Google Shape;536;p69"/>
          <p:cNvSpPr txBox="1">
            <a:spLocks noGrp="1"/>
          </p:cNvSpPr>
          <p:nvPr>
            <p:ph type="body" idx="2"/>
          </p:nvPr>
        </p:nvSpPr>
        <p:spPr>
          <a:xfrm>
            <a:off x="375000" y="2000150"/>
            <a:ext cx="116085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Kluczowa Metryka</a:t>
            </a:r>
            <a:endParaRPr dirty="0"/>
          </a:p>
          <a:p>
            <a:pPr marL="342900" lvl="0" indent="-342900" algn="l" rtl="0">
              <a:lnSpc>
                <a:spcPct val="90000"/>
              </a:lnSpc>
              <a:spcBef>
                <a:spcPts val="1000"/>
              </a:spcBef>
              <a:spcAft>
                <a:spcPts val="0"/>
              </a:spcAft>
              <a:buSzPts val="2400"/>
              <a:buChar char="•"/>
            </a:pPr>
            <a:r>
              <a:rPr lang="pl-PL" dirty="0"/>
              <a:t>Zanim nawiążemy współpracę z dowolnym kanałem internetowym, należy wziąć pod uwagę ich efektywność.  Dwa najważniejsze typy</a:t>
            </a:r>
            <a:r>
              <a:rPr lang="en-IE" dirty="0"/>
              <a:t>:</a:t>
            </a:r>
            <a:endParaRPr dirty="0"/>
          </a:p>
          <a:p>
            <a:pPr marL="342900" lvl="0" indent="-342900" algn="l" rtl="0">
              <a:lnSpc>
                <a:spcPct val="90000"/>
              </a:lnSpc>
              <a:spcBef>
                <a:spcPts val="1000"/>
              </a:spcBef>
              <a:spcAft>
                <a:spcPts val="0"/>
              </a:spcAft>
              <a:buSzPts val="2400"/>
              <a:buChar char="•"/>
            </a:pPr>
            <a:r>
              <a:rPr lang="en-IE" dirty="0">
                <a:hlinkClick r:id="rId3"/>
              </a:rPr>
              <a:t>ROI</a:t>
            </a:r>
            <a:r>
              <a:rPr lang="en-IE" dirty="0"/>
              <a:t> (Return on Investment) – </a:t>
            </a:r>
            <a:r>
              <a:rPr lang="pl-PL" dirty="0"/>
              <a:t>Tutaj należy podzielić przychód netto z kampanii </a:t>
            </a:r>
            <a:r>
              <a:rPr lang="en-IE" dirty="0"/>
              <a:t>(</a:t>
            </a:r>
            <a:r>
              <a:rPr lang="pl-PL" dirty="0"/>
              <a:t>przychód całkowity minus koszty prowadzenia kampanii</a:t>
            </a:r>
            <a:r>
              <a:rPr lang="en-IE" dirty="0"/>
              <a:t>) </a:t>
            </a:r>
            <a:r>
              <a:rPr lang="pl-PL" dirty="0"/>
              <a:t>przez sumę nakładów na kampanię</a:t>
            </a:r>
            <a:r>
              <a:rPr lang="en-IE" dirty="0"/>
              <a:t>. </a:t>
            </a:r>
            <a:r>
              <a:rPr lang="pl-PL" dirty="0"/>
              <a:t>Jeśli wynik końcowy jest większy niż 1, kampanię można uznać za dochodową.</a:t>
            </a:r>
            <a:endParaRPr dirty="0"/>
          </a:p>
          <a:p>
            <a:pPr marL="342900" lvl="0" indent="-342900" algn="l" rtl="0">
              <a:lnSpc>
                <a:spcPct val="90000"/>
              </a:lnSpc>
              <a:spcBef>
                <a:spcPts val="1000"/>
              </a:spcBef>
              <a:spcAft>
                <a:spcPts val="0"/>
              </a:spcAft>
              <a:buSzPts val="2400"/>
              <a:buChar char="•"/>
            </a:pPr>
            <a:r>
              <a:rPr lang="pl-PL" dirty="0">
                <a:hlinkClick r:id="rId4"/>
              </a:rPr>
              <a:t>Współczynnik konwersji </a:t>
            </a:r>
            <a:r>
              <a:rPr lang="en-IE" dirty="0"/>
              <a:t>– </a:t>
            </a:r>
            <a:r>
              <a:rPr lang="pl-PL" dirty="0"/>
              <a:t>podziel liczbę rzeczywistych kliknięć przez spodziewaną ilość. Zastosuj w odniesieniu do emaila (Ilość otwartych maili: ilość osób które otworzyły na ilość wysłanych.). W odniesieniu do reklam (spośród osób, które widziały reklamę, ile </a:t>
            </a:r>
            <a:br>
              <a:rPr lang="pl-PL" dirty="0"/>
            </a:br>
            <a:r>
              <a:rPr lang="pl-PL" dirty="0"/>
              <a:t>z nich na nią kliknęło), w odniesieniu do materiałów wideo (liczba osób które dokonały zakupy zachęcone filmem które widziały), itd.</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70"/>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Marketing Online</a:t>
            </a:r>
            <a:endParaRPr dirty="0"/>
          </a:p>
          <a:p>
            <a:pPr marL="0" lvl="0" indent="0" algn="l" rtl="0">
              <a:lnSpc>
                <a:spcPct val="90000"/>
              </a:lnSpc>
              <a:spcBef>
                <a:spcPts val="1000"/>
              </a:spcBef>
              <a:spcAft>
                <a:spcPts val="0"/>
              </a:spcAft>
              <a:buClr>
                <a:schemeClr val="lt1"/>
              </a:buClr>
              <a:buSzPts val="3600"/>
              <a:buNone/>
            </a:pPr>
            <a:endParaRPr dirty="0"/>
          </a:p>
        </p:txBody>
      </p:sp>
      <p:sp>
        <p:nvSpPr>
          <p:cNvPr id="542" name="Google Shape;542;p70"/>
          <p:cNvSpPr txBox="1">
            <a:spLocks noGrp="1"/>
          </p:cNvSpPr>
          <p:nvPr>
            <p:ph type="body" idx="2"/>
          </p:nvPr>
        </p:nvSpPr>
        <p:spPr>
          <a:xfrm>
            <a:off x="375062" y="1869521"/>
            <a:ext cx="116085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Który Kanał Jest Najlepszy</a:t>
            </a:r>
            <a:r>
              <a:rPr lang="en-IE" sz="3200" b="1" dirty="0">
                <a:solidFill>
                  <a:srgbClr val="DA2128"/>
                </a:solidFill>
              </a:rPr>
              <a:t>?</a:t>
            </a:r>
            <a:endParaRPr dirty="0"/>
          </a:p>
          <a:p>
            <a:pPr marL="342900" lvl="0" indent="-342900" algn="l" rtl="0">
              <a:lnSpc>
                <a:spcPct val="90000"/>
              </a:lnSpc>
              <a:spcBef>
                <a:spcPts val="1000"/>
              </a:spcBef>
              <a:spcAft>
                <a:spcPts val="0"/>
              </a:spcAft>
              <a:buSzPts val="2400"/>
              <a:buChar char="•"/>
            </a:pPr>
            <a:r>
              <a:rPr lang="pl-PL" dirty="0"/>
              <a:t>Jest to standardowe pytanie przy marketingu w sieci. Nie ma na nie jasnej odpowiedzi, ponieważ w grę wchodzi wiele zmiennych przy wyborze narzędzi i kanałów.</a:t>
            </a:r>
            <a:endParaRPr dirty="0"/>
          </a:p>
          <a:p>
            <a:pPr marL="342900" lvl="0" indent="-342900" algn="l" rtl="0">
              <a:lnSpc>
                <a:spcPct val="90000"/>
              </a:lnSpc>
              <a:spcBef>
                <a:spcPts val="1000"/>
              </a:spcBef>
              <a:spcAft>
                <a:spcPts val="0"/>
              </a:spcAft>
              <a:buSzPts val="2400"/>
              <a:buChar char="•"/>
            </a:pPr>
            <a:r>
              <a:rPr lang="pl-PL" dirty="0"/>
              <a:t>Jedne z najbardziej powszechnych i dostępnych kanałów to media społecznościowe: Facebook, YouTube, Instagram</a:t>
            </a:r>
            <a:r>
              <a:rPr lang="en-IE" dirty="0"/>
              <a:t>. </a:t>
            </a:r>
            <a:r>
              <a:rPr lang="pl-PL" dirty="0"/>
              <a:t>Zwykle zaraz za nimi są email i SEO (pozycjonowanie, optymalizacja dla wyszukiwania w Internecie). Na koniec pozostają nam nieco droższe metody, takie jak PPC czy marketing partnerski.</a:t>
            </a:r>
            <a:endParaRPr dirty="0"/>
          </a:p>
          <a:p>
            <a:pPr marL="342900" lvl="0" indent="-342900" algn="l" rtl="0">
              <a:lnSpc>
                <a:spcPct val="90000"/>
              </a:lnSpc>
              <a:spcBef>
                <a:spcPts val="1000"/>
              </a:spcBef>
              <a:spcAft>
                <a:spcPts val="0"/>
              </a:spcAft>
              <a:buSzPts val="2400"/>
              <a:buChar char="•"/>
            </a:pPr>
            <a:r>
              <a:rPr lang="pl-PL" dirty="0"/>
              <a:t>W ostateczności zależy to od twoich klientów, jaka jest najefektywniejsza metoda dotarcia do nich.</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71"/>
          <p:cNvSpPr txBox="1">
            <a:spLocks noGrp="1"/>
          </p:cNvSpPr>
          <p:nvPr>
            <p:ph type="body" idx="1"/>
          </p:nvPr>
        </p:nvSpPr>
        <p:spPr>
          <a:xfrm>
            <a:off x="6114050" y="2137600"/>
            <a:ext cx="5970600" cy="4261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EA1D76"/>
              </a:buClr>
              <a:buSzPts val="2400"/>
              <a:buFont typeface="Arial"/>
              <a:buNone/>
            </a:pPr>
            <a:r>
              <a:rPr lang="pl-PL" dirty="0"/>
              <a:t>Aby wyróżnić się spośród tłumu marek </a:t>
            </a:r>
            <a:br>
              <a:rPr lang="pl-PL" dirty="0"/>
            </a:br>
            <a:r>
              <a:rPr lang="pl-PL" dirty="0"/>
              <a:t>i produktów, czasem trzeba podjąć drastyczne kroki</a:t>
            </a:r>
            <a:r>
              <a:rPr lang="en-IE" dirty="0"/>
              <a:t>.</a:t>
            </a:r>
            <a:endParaRPr dirty="0"/>
          </a:p>
          <a:p>
            <a:pPr marL="0" lvl="0" indent="0" algn="l" rtl="0">
              <a:lnSpc>
                <a:spcPct val="90000"/>
              </a:lnSpc>
              <a:spcBef>
                <a:spcPts val="0"/>
              </a:spcBef>
              <a:spcAft>
                <a:spcPts val="0"/>
              </a:spcAft>
              <a:buClr>
                <a:srgbClr val="EA1D76"/>
              </a:buClr>
              <a:buSzPts val="2400"/>
              <a:buFont typeface="Arial"/>
              <a:buNone/>
            </a:pPr>
            <a:endParaRPr dirty="0"/>
          </a:p>
          <a:p>
            <a:pPr marL="0" lvl="0" indent="0" algn="l" rtl="0">
              <a:lnSpc>
                <a:spcPct val="90000"/>
              </a:lnSpc>
              <a:spcBef>
                <a:spcPts val="0"/>
              </a:spcBef>
              <a:spcAft>
                <a:spcPts val="0"/>
              </a:spcAft>
              <a:buClr>
                <a:srgbClr val="EA1D76"/>
              </a:buClr>
              <a:buSzPts val="2400"/>
              <a:buFont typeface="Arial"/>
              <a:buNone/>
            </a:pPr>
            <a:r>
              <a:rPr lang="pl-PL" dirty="0"/>
              <a:t>Jednym z takich kroków jest marketing partyzancki, wiąże się on z wysokim ryzykiem, ale w przypadku sukcesu również z dużym zyskiem.</a:t>
            </a:r>
            <a:endParaRPr dirty="0"/>
          </a:p>
          <a:p>
            <a:pPr marL="0" lvl="0" indent="0" algn="l" rtl="0">
              <a:lnSpc>
                <a:spcPct val="90000"/>
              </a:lnSpc>
              <a:spcBef>
                <a:spcPts val="0"/>
              </a:spcBef>
              <a:spcAft>
                <a:spcPts val="0"/>
              </a:spcAft>
              <a:buClr>
                <a:srgbClr val="EA1D76"/>
              </a:buClr>
              <a:buSzPts val="2400"/>
              <a:buFont typeface="Arial"/>
              <a:buNone/>
            </a:pPr>
            <a:endParaRPr dirty="0"/>
          </a:p>
          <a:p>
            <a:pPr marL="0" lvl="0" indent="0" algn="l" rtl="0">
              <a:lnSpc>
                <a:spcPct val="90000"/>
              </a:lnSpc>
              <a:spcBef>
                <a:spcPts val="0"/>
              </a:spcBef>
              <a:spcAft>
                <a:spcPts val="0"/>
              </a:spcAft>
              <a:buClr>
                <a:srgbClr val="EA1D76"/>
              </a:buClr>
              <a:buSzPts val="2400"/>
              <a:buFont typeface="Arial"/>
              <a:buNone/>
            </a:pPr>
            <a:r>
              <a:rPr lang="pl-PL" dirty="0"/>
              <a:t>Wprowadzanie niekonwencjonalne metod, opieranie się na elemencie zaskoczenia, czy też większa doza kreatywności definiuje kampanię partyzancką.</a:t>
            </a:r>
            <a:endParaRPr dirty="0"/>
          </a:p>
        </p:txBody>
      </p:sp>
      <p:sp>
        <p:nvSpPr>
          <p:cNvPr id="548" name="Google Shape;548;p71"/>
          <p:cNvSpPr txBox="1">
            <a:spLocks noGrp="1"/>
          </p:cNvSpPr>
          <p:nvPr>
            <p:ph type="body" idx="2"/>
          </p:nvPr>
        </p:nvSpPr>
        <p:spPr>
          <a:xfrm rot="-232551">
            <a:off x="7217947" y="933325"/>
            <a:ext cx="5312551" cy="743290"/>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chemeClr val="dk1"/>
              </a:buClr>
              <a:buSzPts val="1100"/>
              <a:buFont typeface="Arial"/>
              <a:buNone/>
            </a:pPr>
            <a:r>
              <a:rPr lang="pl-PL" sz="3740" b="1" dirty="0"/>
              <a:t>Marketing Partyzancki</a:t>
            </a:r>
            <a:endParaRPr sz="3740" b="1" dirty="0"/>
          </a:p>
          <a:p>
            <a:pPr marL="0" lvl="0" indent="0" algn="ctr" rtl="0">
              <a:lnSpc>
                <a:spcPct val="80000"/>
              </a:lnSpc>
              <a:spcBef>
                <a:spcPts val="0"/>
              </a:spcBef>
              <a:spcAft>
                <a:spcPts val="0"/>
              </a:spcAft>
              <a:buClr>
                <a:schemeClr val="dk1"/>
              </a:buClr>
              <a:buSzPts val="1100"/>
              <a:buFont typeface="Arial"/>
              <a:buNone/>
            </a:pPr>
            <a:endParaRPr sz="3740" b="1" dirty="0"/>
          </a:p>
          <a:p>
            <a:pPr marL="0" lvl="0" indent="0" algn="ctr" rtl="0">
              <a:lnSpc>
                <a:spcPct val="80000"/>
              </a:lnSpc>
              <a:spcBef>
                <a:spcPts val="0"/>
              </a:spcBef>
              <a:spcAft>
                <a:spcPts val="0"/>
              </a:spcAft>
              <a:buClr>
                <a:schemeClr val="lt1"/>
              </a:buClr>
              <a:buSzPts val="3740"/>
              <a:buNone/>
            </a:pPr>
            <a:endParaRPr sz="3740" b="1" dirty="0"/>
          </a:p>
        </p:txBody>
      </p:sp>
      <p:pic>
        <p:nvPicPr>
          <p:cNvPr id="549" name="Google Shape;549;p71"/>
          <p:cNvPicPr preferRelativeResize="0"/>
          <p:nvPr/>
        </p:nvPicPr>
        <p:blipFill rotWithShape="1">
          <a:blip r:embed="rId3">
            <a:alphaModFix/>
          </a:blip>
          <a:srcRect/>
          <a:stretch/>
        </p:blipFill>
        <p:spPr>
          <a:xfrm>
            <a:off x="0" y="-5"/>
            <a:ext cx="4899024" cy="6858001"/>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72"/>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Marketing Partyzancki</a:t>
            </a:r>
            <a:endParaRPr dirty="0"/>
          </a:p>
          <a:p>
            <a:pPr marL="0" lvl="0" indent="0" algn="l" rtl="0">
              <a:lnSpc>
                <a:spcPct val="90000"/>
              </a:lnSpc>
              <a:spcBef>
                <a:spcPts val="1000"/>
              </a:spcBef>
              <a:spcAft>
                <a:spcPts val="0"/>
              </a:spcAft>
              <a:buClr>
                <a:schemeClr val="lt1"/>
              </a:buClr>
              <a:buSzPts val="3600"/>
              <a:buNone/>
            </a:pPr>
            <a:endParaRPr dirty="0"/>
          </a:p>
        </p:txBody>
      </p:sp>
      <p:sp>
        <p:nvSpPr>
          <p:cNvPr id="555" name="Google Shape;555;p72"/>
          <p:cNvSpPr txBox="1">
            <a:spLocks noGrp="1"/>
          </p:cNvSpPr>
          <p:nvPr>
            <p:ph type="body" idx="2"/>
          </p:nvPr>
        </p:nvSpPr>
        <p:spPr>
          <a:xfrm>
            <a:off x="375000" y="2000150"/>
            <a:ext cx="11608500" cy="4254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Definicja Marketingu Partyzanckiego</a:t>
            </a:r>
            <a:endParaRPr sz="3200" b="1" dirty="0">
              <a:solidFill>
                <a:srgbClr val="DA2128"/>
              </a:solidFill>
            </a:endParaRPr>
          </a:p>
          <a:p>
            <a:pPr marL="0" lvl="0" indent="0" algn="l" rtl="0">
              <a:lnSpc>
                <a:spcPct val="90000"/>
              </a:lnSpc>
              <a:spcBef>
                <a:spcPts val="0"/>
              </a:spcBef>
              <a:spcAft>
                <a:spcPts val="0"/>
              </a:spcAft>
              <a:buSzPts val="3200"/>
              <a:buNone/>
            </a:pPr>
            <a:endParaRPr sz="3200" b="1" dirty="0">
              <a:solidFill>
                <a:srgbClr val="DA2128"/>
              </a:solidFill>
            </a:endParaRPr>
          </a:p>
          <a:p>
            <a:pPr marL="342900" lvl="0" indent="-342900" algn="l" rtl="0">
              <a:lnSpc>
                <a:spcPct val="90000"/>
              </a:lnSpc>
              <a:spcBef>
                <a:spcPts val="1000"/>
              </a:spcBef>
              <a:spcAft>
                <a:spcPts val="0"/>
              </a:spcAft>
              <a:buSzPts val="2400"/>
              <a:buChar char="•"/>
            </a:pPr>
            <a:r>
              <a:rPr lang="pl-PL" dirty="0"/>
              <a:t>Forma kampanii, którą spopularyzował </a:t>
            </a:r>
            <a:r>
              <a:rPr lang="en-IE" dirty="0"/>
              <a:t>Conrad Levinson, “</a:t>
            </a:r>
            <a:r>
              <a:rPr lang="pl-PL" dirty="0"/>
              <a:t>Kampania partyzancka, charakteryzuje się używaniem niekonwencjonalnych, nisko kosztowych metod (próbki, darmowe wersje, reklamowanie przez filmy)</a:t>
            </a:r>
            <a:r>
              <a:rPr lang="en-IE" dirty="0"/>
              <a:t>, </a:t>
            </a:r>
            <a:r>
              <a:rPr lang="pl-PL" dirty="0"/>
              <a:t>często prowadzona na danym obszarze, lub poprzez dużą siatkę niezależnych od siebie komórek, w celu wypromowania pomysłu lub idei</a:t>
            </a:r>
            <a:r>
              <a:rPr lang="en-IE" dirty="0"/>
              <a:t>. </a:t>
            </a:r>
            <a:r>
              <a:rPr lang="pl-PL" dirty="0"/>
              <a:t>Sama nazwa odnosi się do terminu wojna partyzancka, której celem było osiągnięcie celów stosując nietypowa taktykę w silnie nieprzyjaznym środowisku</a:t>
            </a:r>
            <a:r>
              <a:rPr lang="en-IE" dirty="0"/>
              <a:t>.” (gmarketing.com)</a:t>
            </a:r>
            <a:endParaRPr dirty="0"/>
          </a:p>
          <a:p>
            <a:pPr marL="342900" lvl="0" indent="-342900" algn="l" rtl="0">
              <a:lnSpc>
                <a:spcPct val="90000"/>
              </a:lnSpc>
              <a:spcBef>
                <a:spcPts val="1000"/>
              </a:spcBef>
              <a:spcAft>
                <a:spcPts val="0"/>
              </a:spcAft>
              <a:buSzPts val="2400"/>
              <a:buChar char="•"/>
            </a:pPr>
            <a:r>
              <a:rPr lang="pl-PL" dirty="0"/>
              <a:t>Marketing partyzancki najłatwiej jest objaśnić przykładami</a:t>
            </a:r>
            <a:r>
              <a:rPr lang="en-IE" dirty="0"/>
              <a:t>: </a:t>
            </a:r>
            <a:r>
              <a:rPr lang="pl-PL" dirty="0"/>
              <a:t>zajmijmy się dwoma poniższymi studiami przypadku.</a:t>
            </a: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a:p>
            <a:pPr marL="342900" lvl="0" indent="0" algn="l" rtl="0">
              <a:lnSpc>
                <a:spcPct val="90000"/>
              </a:lnSpc>
              <a:spcBef>
                <a:spcPts val="1000"/>
              </a:spcBef>
              <a:spcAft>
                <a:spcPts val="0"/>
              </a:spcAft>
              <a:buSzPts val="2400"/>
              <a:buNone/>
            </a:pPr>
            <a:endParaRPr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pic>
        <p:nvPicPr>
          <p:cNvPr id="562" name="Google Shape;562;p73" descr="To launch the high quality TV channel TNT in Belgium we placed a big red push button on an average Flemish square of an average Flemish town. A sign with the text &quot;Push to add drama&quot; invited people to use the button. And then we waited... Discover here what happened or visit http://www.tntdrama.com for more info. &#10;&#10;TNT. We know drama." title="A DRAMATIC SURPRISE ON A QUIET SQUARE">
            <a:hlinkClick r:id="rId3"/>
          </p:cNvPr>
          <p:cNvPicPr preferRelativeResize="0"/>
          <p:nvPr/>
        </p:nvPicPr>
        <p:blipFill rotWithShape="1">
          <a:blip r:embed="rId4">
            <a:alphaModFix/>
          </a:blip>
          <a:srcRect l="2915" t="7473" r="1318" b="10401"/>
          <a:stretch/>
        </p:blipFill>
        <p:spPr>
          <a:xfrm>
            <a:off x="6367479" y="2352221"/>
            <a:ext cx="4941418" cy="3178209"/>
          </a:xfrm>
          <a:prstGeom prst="rect">
            <a:avLst/>
          </a:prstGeom>
          <a:noFill/>
          <a:ln>
            <a:noFill/>
          </a:ln>
        </p:spPr>
      </p:pic>
      <p:pic>
        <p:nvPicPr>
          <p:cNvPr id="15" name="Picture 14">
            <a:hlinkClick r:id="rId3"/>
            <a:extLst>
              <a:ext uri="{FF2B5EF4-FFF2-40B4-BE49-F238E27FC236}">
                <a16:creationId xmlns:a16="http://schemas.microsoft.com/office/drawing/2014/main" id="{019E709F-BF42-744A-A2A9-845F88B81D2B}"/>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9307" b="5574"/>
          <a:stretch/>
        </p:blipFill>
        <p:spPr>
          <a:xfrm>
            <a:off x="5401922" y="1985034"/>
            <a:ext cx="6790078" cy="4129572"/>
          </a:xfrm>
          <a:prstGeom prst="rect">
            <a:avLst/>
          </a:prstGeom>
        </p:spPr>
      </p:pic>
      <p:sp>
        <p:nvSpPr>
          <p:cNvPr id="561" name="Google Shape;561;p73"/>
          <p:cNvSpPr txBox="1">
            <a:spLocks noGrp="1"/>
          </p:cNvSpPr>
          <p:nvPr>
            <p:ph type="body" idx="2"/>
          </p:nvPr>
        </p:nvSpPr>
        <p:spPr>
          <a:xfrm>
            <a:off x="658269" y="1908370"/>
            <a:ext cx="5467650" cy="4380837"/>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pl-PL" dirty="0"/>
              <a:t>W celu promocji swoich usług, firma kurierska TNT </a:t>
            </a:r>
            <a:r>
              <a:rPr lang="pl-PL" b="1" dirty="0" err="1"/>
              <a:t>Belgium</a:t>
            </a:r>
            <a:r>
              <a:rPr lang="pl-PL" dirty="0"/>
              <a:t> wprowadziła pomysłową kampanię partyzancką, </a:t>
            </a:r>
            <a:br>
              <a:rPr lang="pl-PL" dirty="0"/>
            </a:br>
            <a:r>
              <a:rPr lang="pl-PL" dirty="0"/>
              <a:t>w której ludzie mieli wciskać guzik </a:t>
            </a:r>
            <a:br>
              <a:rPr lang="pl-PL" dirty="0"/>
            </a:br>
            <a:r>
              <a:rPr lang="pl-PL" dirty="0"/>
              <a:t>„w celu dodania dramaturgii)”. Wynikło </a:t>
            </a:r>
            <a:br>
              <a:rPr lang="pl-PL" dirty="0"/>
            </a:br>
            <a:r>
              <a:rPr lang="pl-PL" dirty="0"/>
              <a:t>z tego wiele niezwykłych sytuacji, które działy się w centrum miasta.</a:t>
            </a:r>
          </a:p>
          <a:p>
            <a:pPr marL="342900" lvl="0" indent="-342900" algn="l" rtl="0">
              <a:lnSpc>
                <a:spcPct val="90000"/>
              </a:lnSpc>
              <a:spcBef>
                <a:spcPts val="1000"/>
              </a:spcBef>
              <a:spcAft>
                <a:spcPts val="0"/>
              </a:spcAft>
              <a:buSzPts val="2400"/>
              <a:buChar char="•"/>
            </a:pPr>
            <a:r>
              <a:rPr lang="pl-PL" dirty="0"/>
              <a:t>Dowodem sukcesu tej kampanii jest ponad 60 milionów wyświetleń na YouTube(dodajmy że Belgia ma tylko 11 milionów mieszkańców).</a:t>
            </a:r>
          </a:p>
        </p:txBody>
      </p:sp>
      <p:sp>
        <p:nvSpPr>
          <p:cNvPr id="7" name="Rectangle 6">
            <a:extLst>
              <a:ext uri="{FF2B5EF4-FFF2-40B4-BE49-F238E27FC236}">
                <a16:creationId xmlns:a16="http://schemas.microsoft.com/office/drawing/2014/main" id="{1E2F41AC-990D-B948-9CC5-4B1297817CF9}"/>
              </a:ext>
            </a:extLst>
          </p:cNvPr>
          <p:cNvSpPr/>
          <p:nvPr/>
        </p:nvSpPr>
        <p:spPr>
          <a:xfrm>
            <a:off x="8484530" y="6044686"/>
            <a:ext cx="5251902" cy="430887"/>
          </a:xfrm>
          <a:prstGeom prst="rect">
            <a:avLst/>
          </a:prstGeom>
        </p:spPr>
        <p:txBody>
          <a:bodyPr wrap="square">
            <a:spAutoFit/>
          </a:bodyPr>
          <a:lstStyle/>
          <a:p>
            <a:r>
              <a:rPr lang="en-CA" sz="2200" dirty="0">
                <a:solidFill>
                  <a:srgbClr val="1268B4"/>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Video Link</a:t>
            </a:r>
            <a:endParaRPr lang="en-CA" sz="2200" dirty="0">
              <a:solidFill>
                <a:srgbClr val="1268B4"/>
              </a:solidFill>
              <a:latin typeface="Calibri" panose="020F0502020204030204" pitchFamily="34" charset="0"/>
              <a:cs typeface="Calibri" panose="020F0502020204030204" pitchFamily="34" charset="0"/>
            </a:endParaRPr>
          </a:p>
        </p:txBody>
      </p:sp>
      <p:grpSp>
        <p:nvGrpSpPr>
          <p:cNvPr id="8" name="Google Shape;664;p39">
            <a:extLst>
              <a:ext uri="{FF2B5EF4-FFF2-40B4-BE49-F238E27FC236}">
                <a16:creationId xmlns:a16="http://schemas.microsoft.com/office/drawing/2014/main" id="{F8C3148E-9A92-E743-9745-B8E2FBC5B87B}"/>
              </a:ext>
            </a:extLst>
          </p:cNvPr>
          <p:cNvGrpSpPr/>
          <p:nvPr/>
        </p:nvGrpSpPr>
        <p:grpSpPr>
          <a:xfrm>
            <a:off x="7963021" y="6028228"/>
            <a:ext cx="393060" cy="393060"/>
            <a:chOff x="5941025" y="3634400"/>
            <a:chExt cx="467650" cy="467650"/>
          </a:xfrm>
        </p:grpSpPr>
        <p:sp>
          <p:nvSpPr>
            <p:cNvPr id="9" name="Google Shape;665;p39">
              <a:extLst>
                <a:ext uri="{FF2B5EF4-FFF2-40B4-BE49-F238E27FC236}">
                  <a16:creationId xmlns:a16="http://schemas.microsoft.com/office/drawing/2014/main" id="{D110140E-21EA-214F-9866-4FF5A505C46A}"/>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6;p39">
              <a:extLst>
                <a:ext uri="{FF2B5EF4-FFF2-40B4-BE49-F238E27FC236}">
                  <a16:creationId xmlns:a16="http://schemas.microsoft.com/office/drawing/2014/main" id="{CE7BDCF4-9161-2943-8364-B35D80B7A06F}"/>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7;p39">
              <a:extLst>
                <a:ext uri="{FF2B5EF4-FFF2-40B4-BE49-F238E27FC236}">
                  <a16:creationId xmlns:a16="http://schemas.microsoft.com/office/drawing/2014/main" id="{A5B732A5-F66C-AA45-AAA1-889A26DD7727}"/>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8;p39">
              <a:extLst>
                <a:ext uri="{FF2B5EF4-FFF2-40B4-BE49-F238E27FC236}">
                  <a16:creationId xmlns:a16="http://schemas.microsoft.com/office/drawing/2014/main" id="{9BFFC891-69C2-8248-9C6E-31FBFD8D6A50}"/>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9;p39">
              <a:extLst>
                <a:ext uri="{FF2B5EF4-FFF2-40B4-BE49-F238E27FC236}">
                  <a16:creationId xmlns:a16="http://schemas.microsoft.com/office/drawing/2014/main" id="{BC165B2E-AB97-0449-97E1-25FAB0D25412}"/>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70;p39">
              <a:extLst>
                <a:ext uri="{FF2B5EF4-FFF2-40B4-BE49-F238E27FC236}">
                  <a16:creationId xmlns:a16="http://schemas.microsoft.com/office/drawing/2014/main" id="{B4F7F9B2-AB3E-FF41-82B9-0111ECB29998}"/>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 name="Google Shape;58;p5">
            <a:extLst>
              <a:ext uri="{FF2B5EF4-FFF2-40B4-BE49-F238E27FC236}">
                <a16:creationId xmlns:a16="http://schemas.microsoft.com/office/drawing/2014/main" id="{18A1A62F-E4AA-D948-A9DD-FA379B5C3E43}"/>
              </a:ext>
            </a:extLst>
          </p:cNvPr>
          <p:cNvSpPr/>
          <p:nvPr/>
        </p:nvSpPr>
        <p:spPr>
          <a:xfrm rot="285998">
            <a:off x="-167853" y="652562"/>
            <a:ext cx="6536012"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9" name="Google Shape;567;p74">
            <a:extLst>
              <a:ext uri="{FF2B5EF4-FFF2-40B4-BE49-F238E27FC236}">
                <a16:creationId xmlns:a16="http://schemas.microsoft.com/office/drawing/2014/main" id="{DB08D9B8-EC5F-6048-9ECD-2635890E28A4}"/>
              </a:ext>
            </a:extLst>
          </p:cNvPr>
          <p:cNvSpPr txBox="1">
            <a:spLocks noGrp="1"/>
          </p:cNvSpPr>
          <p:nvPr>
            <p:ph type="body" idx="1"/>
          </p:nvPr>
        </p:nvSpPr>
        <p:spPr>
          <a:xfrm rot="285998">
            <a:off x="6486" y="839802"/>
            <a:ext cx="6771216" cy="716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sz="3000" dirty="0"/>
              <a:t>Marketing Online – Studium Przypadku</a:t>
            </a:r>
            <a:endParaRPr sz="30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pic>
        <p:nvPicPr>
          <p:cNvPr id="569" name="Google Shape;569;p74" descr="The greatest name in the outback is back in the outback! Only this time, Dundee isn’t a Hollywood movie. It’s a giant tourism ad for Australia. &#10;&#10;Thirty years after Crocodile Dundee first introduced the world to the land down under, Chris Hemsworth and Danny McBride bring the iconic Aussie franchise back as they embark on the trip of a lifetime. And while the film’s plot may not be real, Danny’s adventure through Australia’s outback, white sand beaches, gorgeous wineries and bustling cities are what truly await every visitor.&#10;&#10;Come soon, mates. There’s nothing like Australia." title="Tourism Australia Dundee Super Bowl Ad 2018 w/ Chris Hemsworth and Danny McBride (Extended)">
            <a:hlinkClick r:id="rId3"/>
          </p:cNvPr>
          <p:cNvPicPr preferRelativeResize="0"/>
          <p:nvPr/>
        </p:nvPicPr>
        <p:blipFill rotWithShape="1">
          <a:blip r:embed="rId4">
            <a:alphaModFix/>
          </a:blip>
          <a:srcRect l="8846" t="13840" r="12142" b="7149"/>
          <a:stretch/>
        </p:blipFill>
        <p:spPr>
          <a:xfrm>
            <a:off x="6144985" y="2448890"/>
            <a:ext cx="5007429" cy="3227032"/>
          </a:xfrm>
          <a:prstGeom prst="rect">
            <a:avLst/>
          </a:prstGeom>
          <a:noFill/>
          <a:ln>
            <a:noFill/>
          </a:ln>
        </p:spPr>
      </p:pic>
      <p:sp>
        <p:nvSpPr>
          <p:cNvPr id="6" name="Google Shape;58;p5">
            <a:extLst>
              <a:ext uri="{FF2B5EF4-FFF2-40B4-BE49-F238E27FC236}">
                <a16:creationId xmlns:a16="http://schemas.microsoft.com/office/drawing/2014/main" id="{63BCDE7E-45F7-4C42-A318-6B43DF5BF406}"/>
              </a:ext>
            </a:extLst>
          </p:cNvPr>
          <p:cNvSpPr/>
          <p:nvPr/>
        </p:nvSpPr>
        <p:spPr>
          <a:xfrm rot="285998">
            <a:off x="-167853" y="652562"/>
            <a:ext cx="6536012"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 name="Rectangle 6">
            <a:extLst>
              <a:ext uri="{FF2B5EF4-FFF2-40B4-BE49-F238E27FC236}">
                <a16:creationId xmlns:a16="http://schemas.microsoft.com/office/drawing/2014/main" id="{9D694910-9059-9F41-AC02-2F01CB82423D}"/>
              </a:ext>
            </a:extLst>
          </p:cNvPr>
          <p:cNvSpPr/>
          <p:nvPr/>
        </p:nvSpPr>
        <p:spPr>
          <a:xfrm>
            <a:off x="8223273" y="6107865"/>
            <a:ext cx="5251902" cy="461665"/>
          </a:xfrm>
          <a:prstGeom prst="rect">
            <a:avLst/>
          </a:prstGeom>
        </p:spPr>
        <p:txBody>
          <a:bodyPr wrap="square">
            <a:spAutoFit/>
          </a:bodyPr>
          <a:lstStyle/>
          <a:p>
            <a:r>
              <a:rPr lang="en-CA" sz="2400" dirty="0">
                <a:latin typeface="Calibri" panose="020F0502020204030204" pitchFamily="34" charset="0"/>
                <a:cs typeface="Calibri" panose="020F0502020204030204" pitchFamily="34" charset="0"/>
                <a:hlinkClick r:id="rId3"/>
              </a:rPr>
              <a:t>Video Link</a:t>
            </a:r>
            <a:endParaRPr lang="en-CA" sz="2400" dirty="0">
              <a:latin typeface="Calibri" panose="020F0502020204030204" pitchFamily="34" charset="0"/>
              <a:cs typeface="Calibri" panose="020F0502020204030204" pitchFamily="34" charset="0"/>
            </a:endParaRPr>
          </a:p>
        </p:txBody>
      </p:sp>
      <p:grpSp>
        <p:nvGrpSpPr>
          <p:cNvPr id="8" name="Google Shape;664;p39">
            <a:extLst>
              <a:ext uri="{FF2B5EF4-FFF2-40B4-BE49-F238E27FC236}">
                <a16:creationId xmlns:a16="http://schemas.microsoft.com/office/drawing/2014/main" id="{B8770DE7-9F84-3B44-8456-B39ECF7A1B31}"/>
              </a:ext>
            </a:extLst>
          </p:cNvPr>
          <p:cNvGrpSpPr/>
          <p:nvPr/>
        </p:nvGrpSpPr>
        <p:grpSpPr>
          <a:xfrm>
            <a:off x="7701764" y="6091407"/>
            <a:ext cx="393060" cy="393060"/>
            <a:chOff x="5941025" y="3634400"/>
            <a:chExt cx="467650" cy="467650"/>
          </a:xfrm>
        </p:grpSpPr>
        <p:sp>
          <p:nvSpPr>
            <p:cNvPr id="9" name="Google Shape;665;p39">
              <a:extLst>
                <a:ext uri="{FF2B5EF4-FFF2-40B4-BE49-F238E27FC236}">
                  <a16:creationId xmlns:a16="http://schemas.microsoft.com/office/drawing/2014/main" id="{C36B3B91-2B30-7D47-8376-AFAA8B508FF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6;p39">
              <a:extLst>
                <a:ext uri="{FF2B5EF4-FFF2-40B4-BE49-F238E27FC236}">
                  <a16:creationId xmlns:a16="http://schemas.microsoft.com/office/drawing/2014/main" id="{72049283-FBDF-E245-95A2-AB76225927E6}"/>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7;p39">
              <a:extLst>
                <a:ext uri="{FF2B5EF4-FFF2-40B4-BE49-F238E27FC236}">
                  <a16:creationId xmlns:a16="http://schemas.microsoft.com/office/drawing/2014/main" id="{821D6227-B417-7048-B7DC-7CD4483634C4}"/>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8;p39">
              <a:extLst>
                <a:ext uri="{FF2B5EF4-FFF2-40B4-BE49-F238E27FC236}">
                  <a16:creationId xmlns:a16="http://schemas.microsoft.com/office/drawing/2014/main" id="{33D9B53A-61B4-A943-B8CD-8387FF437AFE}"/>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9;p39">
              <a:extLst>
                <a:ext uri="{FF2B5EF4-FFF2-40B4-BE49-F238E27FC236}">
                  <a16:creationId xmlns:a16="http://schemas.microsoft.com/office/drawing/2014/main" id="{84E21883-8858-3E48-99BC-900D146A8B90}"/>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70;p39">
              <a:extLst>
                <a:ext uri="{FF2B5EF4-FFF2-40B4-BE49-F238E27FC236}">
                  <a16:creationId xmlns:a16="http://schemas.microsoft.com/office/drawing/2014/main" id="{7FFC0BF5-AB3A-1D4F-8A13-573B04D230D0}"/>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5" name="Picture 14">
            <a:hlinkClick r:id="rId3"/>
            <a:extLst>
              <a:ext uri="{FF2B5EF4-FFF2-40B4-BE49-F238E27FC236}">
                <a16:creationId xmlns:a16="http://schemas.microsoft.com/office/drawing/2014/main" id="{D5257982-0E1E-9046-8D4C-E2F541715C33}"/>
              </a:ext>
            </a:extLst>
          </p:cNvPr>
          <p:cNvPicPr>
            <a:picLocks noChangeAspect="1"/>
          </p:cNvPicPr>
          <p:nvPr/>
        </p:nvPicPr>
        <p:blipFill rotWithShape="1">
          <a:blip r:embed="rId5">
            <a:extLst>
              <a:ext uri="{28A0092B-C50C-407E-A947-70E740481C1C}">
                <a14:useLocalDpi xmlns:a14="http://schemas.microsoft.com/office/drawing/2010/main" val="0"/>
              </a:ext>
            </a:extLst>
          </a:blip>
          <a:srcRect l="8387" t="10823" r="9307" b="5574"/>
          <a:stretch/>
        </p:blipFill>
        <p:spPr>
          <a:xfrm>
            <a:off x="5212782" y="2185056"/>
            <a:ext cx="6790078" cy="4129572"/>
          </a:xfrm>
          <a:prstGeom prst="rect">
            <a:avLst/>
          </a:prstGeom>
        </p:spPr>
      </p:pic>
      <p:sp>
        <p:nvSpPr>
          <p:cNvPr id="567" name="Google Shape;567;p74"/>
          <p:cNvSpPr txBox="1">
            <a:spLocks noGrp="1"/>
          </p:cNvSpPr>
          <p:nvPr>
            <p:ph type="body" idx="1"/>
          </p:nvPr>
        </p:nvSpPr>
        <p:spPr>
          <a:xfrm rot="285998">
            <a:off x="16338" y="832774"/>
            <a:ext cx="6993830" cy="68432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sz="3000" dirty="0"/>
              <a:t>Marketing Online – Studium Przypadku</a:t>
            </a:r>
            <a:endParaRPr sz="3000" dirty="0"/>
          </a:p>
          <a:p>
            <a:pPr marL="0" lvl="0" indent="0" algn="l" rtl="0">
              <a:lnSpc>
                <a:spcPct val="90000"/>
              </a:lnSpc>
              <a:spcBef>
                <a:spcPts val="1000"/>
              </a:spcBef>
              <a:spcAft>
                <a:spcPts val="0"/>
              </a:spcAft>
              <a:buClr>
                <a:schemeClr val="lt1"/>
              </a:buClr>
              <a:buSzPts val="3600"/>
              <a:buNone/>
            </a:pPr>
            <a:endParaRPr sz="3000" dirty="0"/>
          </a:p>
        </p:txBody>
      </p:sp>
      <p:sp>
        <p:nvSpPr>
          <p:cNvPr id="568" name="Google Shape;568;p74"/>
          <p:cNvSpPr txBox="1">
            <a:spLocks noGrp="1"/>
          </p:cNvSpPr>
          <p:nvPr>
            <p:ph type="body" idx="2"/>
          </p:nvPr>
        </p:nvSpPr>
        <p:spPr>
          <a:xfrm>
            <a:off x="669759" y="1839000"/>
            <a:ext cx="4860788" cy="460564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400"/>
              <a:buChar char="•"/>
            </a:pPr>
            <a:r>
              <a:rPr lang="pl-PL" dirty="0"/>
              <a:t>Kolejnym dobrym przykładem marketingowej partyzantki jest działanie Australijskiej rady turystycznej. Używając nawiązania do klasycznego filmu „Krokodyl </a:t>
            </a:r>
            <a:r>
              <a:rPr lang="pl-PL" dirty="0" err="1"/>
              <a:t>Dundee</a:t>
            </a:r>
            <a:r>
              <a:rPr lang="pl-PL" dirty="0"/>
              <a:t>” stworzyli oni parodię zwiastunów filmu, który okazał się reklamą australijskiej turystyki.</a:t>
            </a:r>
          </a:p>
          <a:p>
            <a:pPr marL="342900" lvl="0" indent="-342900" algn="l" rtl="0">
              <a:lnSpc>
                <a:spcPct val="90000"/>
              </a:lnSpc>
              <a:spcBef>
                <a:spcPts val="1000"/>
              </a:spcBef>
              <a:spcAft>
                <a:spcPts val="0"/>
              </a:spcAft>
              <a:buSzPts val="2400"/>
              <a:buChar char="•"/>
            </a:pPr>
            <a:r>
              <a:rPr lang="pl-PL" dirty="0"/>
              <a:t>Kampania, którą wyemitowano podczas Super Bowl w Stanach, spowodowała wzrost aplikacji o wizę do Australii o 11,5%.</a:t>
            </a:r>
            <a:endParaRPr lang="pl-PL" dirty="0">
              <a:hlinkClick r:id="rId6"/>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8" name="Rectangle 7">
            <a:extLst>
              <a:ext uri="{FF2B5EF4-FFF2-40B4-BE49-F238E27FC236}">
                <a16:creationId xmlns:a16="http://schemas.microsoft.com/office/drawing/2014/main" id="{A46D5A67-03AB-E249-B371-B472DCF83DFB}"/>
              </a:ext>
            </a:extLst>
          </p:cNvPr>
          <p:cNvSpPr/>
          <p:nvPr/>
        </p:nvSpPr>
        <p:spPr>
          <a:xfrm>
            <a:off x="5579165" y="13252"/>
            <a:ext cx="6612835" cy="6864626"/>
          </a:xfrm>
          <a:prstGeom prst="rect">
            <a:avLst/>
          </a:prstGeom>
          <a:solidFill>
            <a:srgbClr val="126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a:extLst>
              <a:ext uri="{FF2B5EF4-FFF2-40B4-BE49-F238E27FC236}">
                <a16:creationId xmlns:a16="http://schemas.microsoft.com/office/drawing/2014/main" id="{C15647F9-1769-DA48-8D28-55B3ACB7A2C3}"/>
              </a:ext>
            </a:extLst>
          </p:cNvPr>
          <p:cNvSpPr/>
          <p:nvPr/>
        </p:nvSpPr>
        <p:spPr>
          <a:xfrm>
            <a:off x="6228522" y="13252"/>
            <a:ext cx="5963478" cy="6877878"/>
          </a:xfrm>
          <a:custGeom>
            <a:avLst/>
            <a:gdLst>
              <a:gd name="connsiteX0" fmla="*/ 0 w 6387548"/>
              <a:gd name="connsiteY0" fmla="*/ 6798365 h 6864626"/>
              <a:gd name="connsiteX1" fmla="*/ 2544418 w 6387548"/>
              <a:gd name="connsiteY1" fmla="*/ 0 h 6864626"/>
              <a:gd name="connsiteX2" fmla="*/ 6387548 w 6387548"/>
              <a:gd name="connsiteY2" fmla="*/ 0 h 6864626"/>
              <a:gd name="connsiteX3" fmla="*/ 6387548 w 6387548"/>
              <a:gd name="connsiteY3" fmla="*/ 6864626 h 6864626"/>
              <a:gd name="connsiteX4" fmla="*/ 0 w 6387548"/>
              <a:gd name="connsiteY4" fmla="*/ 6798365 h 6864626"/>
              <a:gd name="connsiteX0" fmla="*/ 0 w 6248688"/>
              <a:gd name="connsiteY0" fmla="*/ 6877878 h 6877878"/>
              <a:gd name="connsiteX1" fmla="*/ 2405558 w 6248688"/>
              <a:gd name="connsiteY1" fmla="*/ 0 h 6877878"/>
              <a:gd name="connsiteX2" fmla="*/ 6248688 w 6248688"/>
              <a:gd name="connsiteY2" fmla="*/ 0 h 6877878"/>
              <a:gd name="connsiteX3" fmla="*/ 6248688 w 6248688"/>
              <a:gd name="connsiteY3" fmla="*/ 6864626 h 6877878"/>
              <a:gd name="connsiteX4" fmla="*/ 0 w 6248688"/>
              <a:gd name="connsiteY4" fmla="*/ 6877878 h 6877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8688" h="6877878">
                <a:moveTo>
                  <a:pt x="0" y="6877878"/>
                </a:moveTo>
                <a:lnTo>
                  <a:pt x="2405558" y="0"/>
                </a:lnTo>
                <a:lnTo>
                  <a:pt x="6248688" y="0"/>
                </a:lnTo>
                <a:lnTo>
                  <a:pt x="6248688" y="6864626"/>
                </a:lnTo>
                <a:lnTo>
                  <a:pt x="0" y="6877878"/>
                </a:lnTo>
                <a:close/>
              </a:path>
            </a:pathLst>
          </a:custGeom>
          <a:blipFill>
            <a:blip r:embed="rId3"/>
            <a:srcRect/>
            <a:stretch>
              <a:fillRect l="-6459" r="-645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Google Shape;144;p15">
            <a:extLst>
              <a:ext uri="{FF2B5EF4-FFF2-40B4-BE49-F238E27FC236}">
                <a16:creationId xmlns:a16="http://schemas.microsoft.com/office/drawing/2014/main" id="{5919A53A-655F-4C4D-9E9B-EFADAC3A72CA}"/>
              </a:ext>
            </a:extLst>
          </p:cNvPr>
          <p:cNvSpPr/>
          <p:nvPr/>
        </p:nvSpPr>
        <p:spPr>
          <a:xfrm rot="256793" flipH="1">
            <a:off x="-93588" y="636022"/>
            <a:ext cx="6993955" cy="949617"/>
          </a:xfrm>
          <a:prstGeom prst="rect">
            <a:avLst/>
          </a:prstGeom>
          <a:solidFill>
            <a:srgbClr val="1268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 name="Graphic 9" descr="Clipboard">
            <a:extLst>
              <a:ext uri="{FF2B5EF4-FFF2-40B4-BE49-F238E27FC236}">
                <a16:creationId xmlns:a16="http://schemas.microsoft.com/office/drawing/2014/main" id="{705395D8-9B5D-0040-A8E0-1FE9C4BFE78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435042"/>
            <a:ext cx="1366728" cy="1366728"/>
          </a:xfrm>
          <a:prstGeom prst="rect">
            <a:avLst/>
          </a:prstGeom>
        </p:spPr>
      </p:pic>
      <p:pic>
        <p:nvPicPr>
          <p:cNvPr id="13" name="Google Shape;143;p15">
            <a:extLst>
              <a:ext uri="{FF2B5EF4-FFF2-40B4-BE49-F238E27FC236}">
                <a16:creationId xmlns:a16="http://schemas.microsoft.com/office/drawing/2014/main" id="{843AAAAD-6AA8-4346-80CF-CCDDD7A72454}"/>
              </a:ext>
            </a:extLst>
          </p:cNvPr>
          <p:cNvPicPr preferRelativeResize="0"/>
          <p:nvPr/>
        </p:nvPicPr>
        <p:blipFill rotWithShape="1">
          <a:blip r:embed="rId6">
            <a:alphaModFix/>
          </a:blip>
          <a:srcRect/>
          <a:stretch/>
        </p:blipFill>
        <p:spPr>
          <a:xfrm>
            <a:off x="-939314" y="-2471809"/>
            <a:ext cx="4590288" cy="4126992"/>
          </a:xfrm>
          <a:prstGeom prst="rect">
            <a:avLst/>
          </a:prstGeom>
          <a:noFill/>
          <a:ln>
            <a:noFill/>
          </a:ln>
        </p:spPr>
      </p:pic>
      <p:sp>
        <p:nvSpPr>
          <p:cNvPr id="323" name="Google Shape;323;p37"/>
          <p:cNvSpPr txBox="1">
            <a:spLocks noGrp="1"/>
          </p:cNvSpPr>
          <p:nvPr>
            <p:ph type="body" idx="1"/>
          </p:nvPr>
        </p:nvSpPr>
        <p:spPr>
          <a:xfrm>
            <a:off x="657804" y="1258404"/>
            <a:ext cx="5491169" cy="4061001"/>
          </a:xfrm>
          <a:prstGeom prst="rect">
            <a:avLst/>
          </a:prstGeom>
          <a:noFill/>
          <a:ln>
            <a:noFill/>
          </a:ln>
        </p:spPr>
        <p:txBody>
          <a:bodyPr spcFirstLastPara="1" wrap="square" lIns="91425" tIns="45700" rIns="91425" bIns="45700" anchor="t" anchorCtr="0">
            <a:noAutofit/>
          </a:bodyPr>
          <a:lstStyle/>
          <a:p>
            <a:pPr marL="0" lvl="0" indent="0">
              <a:spcBef>
                <a:spcPts val="400"/>
              </a:spcBef>
            </a:pPr>
            <a:r>
              <a:rPr lang="pl-PL" sz="2800" b="1" dirty="0">
                <a:solidFill>
                  <a:srgbClr val="FDB613"/>
                </a:solidFill>
              </a:rPr>
              <a:t>Aktywność</a:t>
            </a:r>
            <a:endParaRPr lang="en-IE" sz="2800" b="1" dirty="0">
              <a:solidFill>
                <a:srgbClr val="FDB613"/>
              </a:solidFill>
            </a:endParaRPr>
          </a:p>
          <a:p>
            <a:pPr marL="0" lvl="0" indent="0">
              <a:spcBef>
                <a:spcPts val="400"/>
              </a:spcBef>
              <a:buSzPts val="2800"/>
            </a:pPr>
            <a:endParaRPr lang="en-IE" dirty="0">
              <a:solidFill>
                <a:schemeClr val="bg1"/>
              </a:solidFill>
            </a:endParaRPr>
          </a:p>
          <a:p>
            <a:pPr marL="342900" lvl="0" indent="-342900" algn="l" rtl="0">
              <a:lnSpc>
                <a:spcPct val="90000"/>
              </a:lnSpc>
              <a:spcBef>
                <a:spcPts val="1000"/>
              </a:spcBef>
              <a:spcAft>
                <a:spcPts val="0"/>
              </a:spcAft>
              <a:buSzPts val="2400"/>
              <a:buFont typeface="Arial" panose="020B0604020202020204" pitchFamily="34" charset="0"/>
              <a:buChar char="•"/>
            </a:pPr>
            <a:r>
              <a:rPr lang="pl-PL" dirty="0">
                <a:solidFill>
                  <a:schemeClr val="bg1"/>
                </a:solidFill>
              </a:rPr>
              <a:t>Wyszukaj w Internecie przykłady kampanii partyzanckiej i wybierz jeden.</a:t>
            </a:r>
          </a:p>
          <a:p>
            <a:pPr marL="342900" lvl="0" indent="-342900" algn="l" rtl="0">
              <a:lnSpc>
                <a:spcPct val="90000"/>
              </a:lnSpc>
              <a:spcBef>
                <a:spcPts val="1000"/>
              </a:spcBef>
              <a:spcAft>
                <a:spcPts val="0"/>
              </a:spcAft>
              <a:buSzPts val="2400"/>
              <a:buFont typeface="Arial" panose="020B0604020202020204" pitchFamily="34" charset="0"/>
              <a:buChar char="•"/>
            </a:pPr>
            <a:r>
              <a:rPr lang="pl-PL" dirty="0">
                <a:solidFill>
                  <a:schemeClr val="bg1"/>
                </a:solidFill>
              </a:rPr>
              <a:t>Rozbij daną kampanię na elementy </a:t>
            </a:r>
            <a:br>
              <a:rPr lang="pl-PL" dirty="0">
                <a:solidFill>
                  <a:schemeClr val="bg1"/>
                </a:solidFill>
              </a:rPr>
            </a:br>
            <a:r>
              <a:rPr lang="pl-PL" dirty="0">
                <a:solidFill>
                  <a:schemeClr val="bg1"/>
                </a:solidFill>
              </a:rPr>
              <a:t>i określ ich skuteczność.</a:t>
            </a:r>
          </a:p>
          <a:p>
            <a:pPr marL="800100" lvl="1" indent="-342900" algn="l">
              <a:spcBef>
                <a:spcPts val="1000"/>
              </a:spcBef>
              <a:buFont typeface="Wingdings" panose="05000000000000000000" pitchFamily="2" charset="2"/>
              <a:buChar char="Ø"/>
            </a:pPr>
            <a:r>
              <a:rPr lang="pl-PL" dirty="0">
                <a:solidFill>
                  <a:schemeClr val="bg1"/>
                </a:solidFill>
              </a:rPr>
              <a:t>Dlaczego jest niekonwencjonalna?</a:t>
            </a:r>
          </a:p>
          <a:p>
            <a:pPr marL="800100" lvl="1" indent="-342900" algn="l">
              <a:spcBef>
                <a:spcPts val="1000"/>
              </a:spcBef>
              <a:buFont typeface="Wingdings" panose="05000000000000000000" pitchFamily="2" charset="2"/>
              <a:buChar char="Ø"/>
            </a:pPr>
            <a:r>
              <a:rPr lang="pl-PL" dirty="0">
                <a:solidFill>
                  <a:schemeClr val="bg1"/>
                </a:solidFill>
              </a:rPr>
              <a:t>Dlaczego odbiorcy na nią reagują?</a:t>
            </a:r>
          </a:p>
          <a:p>
            <a:pPr marL="800100" lvl="1" indent="-342900" algn="l">
              <a:spcBef>
                <a:spcPts val="1000"/>
              </a:spcBef>
              <a:buFont typeface="Wingdings" panose="05000000000000000000" pitchFamily="2" charset="2"/>
              <a:buChar char="Ø"/>
            </a:pPr>
            <a:r>
              <a:rPr lang="pl-PL" dirty="0">
                <a:solidFill>
                  <a:schemeClr val="bg1"/>
                </a:solidFill>
              </a:rPr>
              <a:t>Jakie są zagrożenia?</a:t>
            </a:r>
          </a:p>
          <a:p>
            <a:pPr marL="800100" lvl="1" indent="-342900" algn="l">
              <a:spcBef>
                <a:spcPts val="1000"/>
              </a:spcBef>
              <a:buFont typeface="Wingdings" panose="05000000000000000000" pitchFamily="2" charset="2"/>
              <a:buChar char="Ø"/>
            </a:pPr>
            <a:r>
              <a:rPr lang="pl-PL" dirty="0">
                <a:solidFill>
                  <a:schemeClr val="bg1"/>
                </a:solidFill>
              </a:rPr>
              <a:t>Czy marka na tym zyska?</a:t>
            </a:r>
          </a:p>
          <a:p>
            <a:pPr marL="0" lvl="0" indent="0" algn="l" rtl="0">
              <a:lnSpc>
                <a:spcPct val="90000"/>
              </a:lnSpc>
              <a:spcBef>
                <a:spcPts val="1000"/>
              </a:spcBef>
              <a:spcAft>
                <a:spcPts val="0"/>
              </a:spcAft>
              <a:buSzPts val="2400"/>
            </a:pPr>
            <a:r>
              <a:rPr lang="pl-PL" dirty="0">
                <a:solidFill>
                  <a:schemeClr val="bg1"/>
                </a:solidFill>
              </a:rPr>
              <a:t>W jaki sposób wykorzystać tę taktykę dla twojej marki? </a:t>
            </a:r>
          </a:p>
          <a:p>
            <a:pPr marL="342900" lvl="0" indent="-342900">
              <a:spcBef>
                <a:spcPts val="600"/>
              </a:spcBef>
              <a:buClr>
                <a:srgbClr val="FDB613"/>
              </a:buClr>
              <a:buChar char="•"/>
            </a:pPr>
            <a:endParaRPr lang="en-IE" dirty="0">
              <a:solidFill>
                <a:schemeClr val="bg1"/>
              </a:solidFill>
            </a:endParaRPr>
          </a:p>
        </p:txBody>
      </p:sp>
    </p:spTree>
    <p:extLst>
      <p:ext uri="{BB962C8B-B14F-4D97-AF65-F5344CB8AC3E}">
        <p14:creationId xmlns:p14="http://schemas.microsoft.com/office/powerpoint/2010/main" val="11174974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27"/>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Sprzedaż i Marketing</a:t>
            </a:r>
            <a:endParaRPr dirty="0"/>
          </a:p>
          <a:p>
            <a:pPr marL="0" lvl="0" indent="0" algn="l" rtl="0">
              <a:lnSpc>
                <a:spcPct val="90000"/>
              </a:lnSpc>
              <a:spcBef>
                <a:spcPts val="1000"/>
              </a:spcBef>
              <a:spcAft>
                <a:spcPts val="0"/>
              </a:spcAft>
              <a:buClr>
                <a:schemeClr val="lt1"/>
              </a:buClr>
              <a:buSzPts val="3600"/>
              <a:buNone/>
            </a:pPr>
            <a:endParaRPr dirty="0"/>
          </a:p>
        </p:txBody>
      </p:sp>
      <p:sp>
        <p:nvSpPr>
          <p:cNvPr id="250" name="Google Shape;250;p27"/>
          <p:cNvSpPr txBox="1">
            <a:spLocks noGrp="1"/>
          </p:cNvSpPr>
          <p:nvPr>
            <p:ph type="body" idx="2"/>
          </p:nvPr>
        </p:nvSpPr>
        <p:spPr>
          <a:xfrm>
            <a:off x="658275" y="1717300"/>
            <a:ext cx="10689300" cy="4545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Proces Marketingowy</a:t>
            </a:r>
            <a:endParaRPr dirty="0"/>
          </a:p>
          <a:p>
            <a:pPr marL="342900" lvl="0" indent="-342900" algn="l" rtl="0">
              <a:lnSpc>
                <a:spcPct val="90000"/>
              </a:lnSpc>
              <a:spcBef>
                <a:spcPts val="1000"/>
              </a:spcBef>
              <a:spcAft>
                <a:spcPts val="0"/>
              </a:spcAft>
              <a:buSzPts val="2400"/>
              <a:buChar char="•"/>
            </a:pPr>
            <a:r>
              <a:rPr lang="pl-PL" dirty="0"/>
              <a:t>Pierwszym etapem procesu jest </a:t>
            </a:r>
            <a:r>
              <a:rPr lang="pl-PL" b="1" dirty="0"/>
              <a:t>badanie</a:t>
            </a:r>
            <a:r>
              <a:rPr lang="pl-PL" dirty="0"/>
              <a:t>, czyli zrozumienie rynku</a:t>
            </a:r>
            <a:r>
              <a:rPr lang="en-IE" dirty="0"/>
              <a:t>.</a:t>
            </a:r>
            <a:endParaRPr dirty="0"/>
          </a:p>
          <a:p>
            <a:pPr marL="342900" lvl="0" indent="-342900" algn="l" rtl="0">
              <a:lnSpc>
                <a:spcPct val="90000"/>
              </a:lnSpc>
              <a:spcBef>
                <a:spcPts val="1000"/>
              </a:spcBef>
              <a:spcAft>
                <a:spcPts val="0"/>
              </a:spcAft>
              <a:buSzPts val="2400"/>
              <a:buChar char="•"/>
            </a:pPr>
            <a:r>
              <a:rPr lang="pl-PL" dirty="0"/>
              <a:t>Następnym etapem jest </a:t>
            </a:r>
            <a:r>
              <a:rPr lang="pl-PL" b="1" dirty="0"/>
              <a:t>segmentacja</a:t>
            </a:r>
            <a:r>
              <a:rPr lang="pl-PL" dirty="0"/>
              <a:t>, podział rynku pod kątem informacji </a:t>
            </a:r>
            <a:r>
              <a:rPr lang="en-IE" dirty="0"/>
              <a:t>(</a:t>
            </a:r>
            <a:r>
              <a:rPr lang="pl-PL" dirty="0"/>
              <a:t>demograficznych</a:t>
            </a:r>
            <a:r>
              <a:rPr lang="en-IE" dirty="0"/>
              <a:t>, </a:t>
            </a:r>
            <a:r>
              <a:rPr lang="pl-PL" dirty="0"/>
              <a:t>geometrycznych</a:t>
            </a:r>
            <a:r>
              <a:rPr lang="en-IE" dirty="0"/>
              <a:t>, </a:t>
            </a:r>
            <a:r>
              <a:rPr lang="pl-PL" dirty="0"/>
              <a:t>psychologicznych</a:t>
            </a:r>
            <a:r>
              <a:rPr lang="en-IE" dirty="0"/>
              <a:t>, </a:t>
            </a:r>
            <a:r>
              <a:rPr lang="pl-PL" dirty="0"/>
              <a:t>behawioralnych</a:t>
            </a:r>
            <a:r>
              <a:rPr lang="en-IE" dirty="0"/>
              <a:t>).</a:t>
            </a:r>
            <a:endParaRPr dirty="0"/>
          </a:p>
          <a:p>
            <a:pPr marL="342900" lvl="0" indent="-342900" algn="l" rtl="0">
              <a:lnSpc>
                <a:spcPct val="90000"/>
              </a:lnSpc>
              <a:spcBef>
                <a:spcPts val="1000"/>
              </a:spcBef>
              <a:spcAft>
                <a:spcPts val="0"/>
              </a:spcAft>
              <a:buSzPts val="2400"/>
              <a:buChar char="•"/>
            </a:pPr>
            <a:r>
              <a:rPr lang="pl-PL" dirty="0"/>
              <a:t>Po zakończeniu segmentacji, nadszedł czas na wybranie </a:t>
            </a:r>
            <a:r>
              <a:rPr lang="pl-PL" b="1" dirty="0"/>
              <a:t>grupy docelowej</a:t>
            </a:r>
            <a:r>
              <a:rPr lang="pl-PL" dirty="0"/>
              <a:t>: kim są klienci, którzy byliby najbardziej zainteresowani naszym produktem?</a:t>
            </a:r>
            <a:endParaRPr dirty="0"/>
          </a:p>
          <a:p>
            <a:pPr marL="342900" lvl="0" indent="-342900" algn="l" rtl="0">
              <a:lnSpc>
                <a:spcPct val="90000"/>
              </a:lnSpc>
              <a:spcBef>
                <a:spcPts val="1000"/>
              </a:spcBef>
              <a:spcAft>
                <a:spcPts val="0"/>
              </a:spcAft>
              <a:buSzPts val="2400"/>
              <a:buChar char="•"/>
            </a:pPr>
            <a:r>
              <a:rPr lang="pl-PL" dirty="0"/>
              <a:t>Dzięki wyraźnemu </a:t>
            </a:r>
            <a:r>
              <a:rPr lang="pl-PL" b="1" dirty="0"/>
              <a:t>przekazowi marki</a:t>
            </a:r>
            <a:r>
              <a:rPr lang="pl-PL" dirty="0"/>
              <a:t>, klienci będą znali jej założenia, osobowość, najważniejsze cechy i zalety.</a:t>
            </a:r>
            <a:endParaRPr dirty="0"/>
          </a:p>
        </p:txBody>
      </p:sp>
      <p:pic>
        <p:nvPicPr>
          <p:cNvPr id="251" name="Google Shape;251;p27"/>
          <p:cNvPicPr preferRelativeResize="0"/>
          <p:nvPr/>
        </p:nvPicPr>
        <p:blipFill rotWithShape="1">
          <a:blip r:embed="rId3">
            <a:alphaModFix/>
          </a:blip>
          <a:srcRect t="17124" b="27706"/>
          <a:stretch/>
        </p:blipFill>
        <p:spPr>
          <a:xfrm>
            <a:off x="5715000" y="5071300"/>
            <a:ext cx="6477000" cy="17867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sp>
        <p:nvSpPr>
          <p:cNvPr id="805" name="Google Shape;805;p109"/>
          <p:cNvSpPr txBox="1">
            <a:spLocks noGrp="1"/>
          </p:cNvSpPr>
          <p:nvPr>
            <p:ph type="body" idx="1"/>
          </p:nvPr>
        </p:nvSpPr>
        <p:spPr>
          <a:xfrm rot="-352322">
            <a:off x="464686" y="2981541"/>
            <a:ext cx="2822796" cy="102924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DB614"/>
              </a:buClr>
              <a:buSzPts val="4800"/>
              <a:buNone/>
            </a:pPr>
            <a:r>
              <a:rPr lang="pl-PL" dirty="0"/>
              <a:t>Dziękuję</a:t>
            </a:r>
            <a:endParaRPr dirty="0"/>
          </a:p>
        </p:txBody>
      </p:sp>
      <p:sp>
        <p:nvSpPr>
          <p:cNvPr id="806" name="Google Shape;806;p109"/>
          <p:cNvSpPr txBox="1">
            <a:spLocks noGrp="1"/>
          </p:cNvSpPr>
          <p:nvPr>
            <p:ph type="body" idx="2"/>
          </p:nvPr>
        </p:nvSpPr>
        <p:spPr>
          <a:xfrm rot="-352322">
            <a:off x="3741547" y="2634812"/>
            <a:ext cx="2447713" cy="110657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600"/>
              <a:buNone/>
            </a:pPr>
            <a:r>
              <a:rPr lang="pl-PL"/>
              <a:t>Jakieś Pytania</a:t>
            </a:r>
            <a:r>
              <a:rPr lang="en-IE"/>
              <a:t>?</a:t>
            </a:r>
            <a:endParaRPr dirty="0"/>
          </a:p>
        </p:txBody>
      </p:sp>
      <p:sp>
        <p:nvSpPr>
          <p:cNvPr id="807" name="Google Shape;807;p109"/>
          <p:cNvSpPr txBox="1">
            <a:spLocks noGrp="1"/>
          </p:cNvSpPr>
          <p:nvPr>
            <p:ph type="body" idx="3"/>
          </p:nvPr>
        </p:nvSpPr>
        <p:spPr>
          <a:xfrm>
            <a:off x="624990" y="6176832"/>
            <a:ext cx="3621977" cy="419808"/>
          </a:xfrm>
          <a:prstGeom prst="rect">
            <a:avLst/>
          </a:prstGeom>
          <a:noFill/>
          <a:ln>
            <a:noFill/>
          </a:ln>
        </p:spPr>
        <p:txBody>
          <a:bodyPr spcFirstLastPara="1" wrap="square" lIns="91425" tIns="45700" rIns="91425" bIns="45700" anchor="t" anchorCtr="0">
            <a:noAutofit/>
          </a:bodyPr>
          <a:lstStyle/>
          <a:p>
            <a:pPr marL="0" lvl="0" indent="0" algn="l" rtl="0">
              <a:lnSpc>
                <a:spcPct val="70000"/>
              </a:lnSpc>
              <a:spcBef>
                <a:spcPts val="0"/>
              </a:spcBef>
              <a:spcAft>
                <a:spcPts val="0"/>
              </a:spcAft>
              <a:buClr>
                <a:srgbClr val="4D4D4C"/>
              </a:buClr>
              <a:buSzPts val="1375"/>
              <a:buNone/>
            </a:pPr>
            <a:r>
              <a:rPr lang="en-IE" sz="1375" u="sng">
                <a:solidFill>
                  <a:schemeClr val="hlink"/>
                </a:solidFill>
                <a:hlinkClick r:id="rId3"/>
              </a:rPr>
              <a:t>https://www.facebook.com/EPICopportunties/</a:t>
            </a:r>
            <a:endParaRPr sz="1375"/>
          </a:p>
        </p:txBody>
      </p:sp>
      <p:sp>
        <p:nvSpPr>
          <p:cNvPr id="808" name="Google Shape;808;p109"/>
          <p:cNvSpPr txBox="1">
            <a:spLocks noGrp="1"/>
          </p:cNvSpPr>
          <p:nvPr>
            <p:ph type="body" idx="4"/>
          </p:nvPr>
        </p:nvSpPr>
        <p:spPr>
          <a:xfrm>
            <a:off x="5894653" y="6158451"/>
            <a:ext cx="2470321" cy="419808"/>
          </a:xfrm>
          <a:prstGeom prst="rect">
            <a:avLst/>
          </a:prstGeom>
          <a:noFill/>
          <a:ln>
            <a:noFill/>
          </a:ln>
        </p:spPr>
        <p:txBody>
          <a:bodyPr spcFirstLastPara="1" wrap="square" lIns="91425" tIns="45700" rIns="91425" bIns="45700" anchor="t" anchorCtr="0">
            <a:noAutofit/>
          </a:bodyPr>
          <a:lstStyle/>
          <a:p>
            <a:pPr marL="0" lvl="0" indent="0" algn="l" rtl="0">
              <a:lnSpc>
                <a:spcPct val="70000"/>
              </a:lnSpc>
              <a:spcBef>
                <a:spcPts val="0"/>
              </a:spcBef>
              <a:spcAft>
                <a:spcPts val="0"/>
              </a:spcAft>
              <a:buClr>
                <a:srgbClr val="4D4D4C"/>
              </a:buClr>
              <a:buSzPts val="1540"/>
              <a:buNone/>
            </a:pPr>
            <a:r>
              <a:rPr lang="en-IE" sz="1540" u="sng">
                <a:solidFill>
                  <a:schemeClr val="hlink"/>
                </a:solidFill>
                <a:hlinkClick r:id="rId4"/>
              </a:rPr>
              <a:t>www.epicopportunities.eu</a:t>
            </a:r>
            <a:endParaRPr sz="1540"/>
          </a:p>
          <a:p>
            <a:pPr marL="0" lvl="0" indent="0" algn="l" rtl="0">
              <a:lnSpc>
                <a:spcPct val="70000"/>
              </a:lnSpc>
              <a:spcBef>
                <a:spcPts val="1000"/>
              </a:spcBef>
              <a:spcAft>
                <a:spcPts val="0"/>
              </a:spcAft>
              <a:buClr>
                <a:srgbClr val="4D4D4C"/>
              </a:buClr>
              <a:buSzPts val="1540"/>
              <a:buNone/>
            </a:pPr>
            <a:endParaRPr sz="1540"/>
          </a:p>
        </p:txBody>
      </p:sp>
      <p:pic>
        <p:nvPicPr>
          <p:cNvPr id="809" name="Google Shape;809;p109"/>
          <p:cNvPicPr preferRelativeResize="0"/>
          <p:nvPr/>
        </p:nvPicPr>
        <p:blipFill rotWithShape="1">
          <a:blip r:embed="rId5">
            <a:alphaModFix/>
          </a:blip>
          <a:srcRect l="12082" t="11935" r="59586" b="26370"/>
          <a:stretch/>
        </p:blipFill>
        <p:spPr>
          <a:xfrm>
            <a:off x="4404821" y="5976642"/>
            <a:ext cx="305143" cy="400381"/>
          </a:xfrm>
          <a:prstGeom prst="rect">
            <a:avLst/>
          </a:prstGeom>
          <a:noFill/>
          <a:ln>
            <a:noFill/>
          </a:ln>
        </p:spPr>
      </p:pic>
      <p:pic>
        <p:nvPicPr>
          <p:cNvPr id="810" name="Google Shape;810;p109"/>
          <p:cNvPicPr preferRelativeResize="0"/>
          <p:nvPr/>
        </p:nvPicPr>
        <p:blipFill rotWithShape="1">
          <a:blip r:embed="rId6">
            <a:alphaModFix/>
          </a:blip>
          <a:srcRect l="8912" t="77879" r="4724" b="-4080"/>
          <a:stretch/>
        </p:blipFill>
        <p:spPr>
          <a:xfrm>
            <a:off x="8364974" y="5943369"/>
            <a:ext cx="477838" cy="466929"/>
          </a:xfrm>
          <a:prstGeom prst="ellipse">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28"/>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Sprzedaż i Marketing</a:t>
            </a:r>
            <a:endParaRPr dirty="0"/>
          </a:p>
          <a:p>
            <a:pPr marL="0" lvl="0" indent="0" algn="l" rtl="0">
              <a:lnSpc>
                <a:spcPct val="90000"/>
              </a:lnSpc>
              <a:spcBef>
                <a:spcPts val="1000"/>
              </a:spcBef>
              <a:spcAft>
                <a:spcPts val="0"/>
              </a:spcAft>
              <a:buClr>
                <a:schemeClr val="lt1"/>
              </a:buClr>
              <a:buSzPts val="3600"/>
              <a:buNone/>
            </a:pPr>
            <a:endParaRPr dirty="0"/>
          </a:p>
        </p:txBody>
      </p:sp>
      <p:sp>
        <p:nvSpPr>
          <p:cNvPr id="257" name="Google Shape;257;p28"/>
          <p:cNvSpPr txBox="1">
            <a:spLocks noGrp="1"/>
          </p:cNvSpPr>
          <p:nvPr>
            <p:ph type="body" idx="2"/>
          </p:nvPr>
        </p:nvSpPr>
        <p:spPr>
          <a:xfrm>
            <a:off x="658275" y="1717300"/>
            <a:ext cx="10689300" cy="4545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200" b="1" dirty="0">
                <a:solidFill>
                  <a:srgbClr val="DA2128"/>
                </a:solidFill>
              </a:rPr>
              <a:t>Proces Marketingowy</a:t>
            </a:r>
            <a:endParaRPr dirty="0"/>
          </a:p>
          <a:p>
            <a:pPr marL="342900" lvl="0" indent="-342900" algn="l" rtl="0">
              <a:lnSpc>
                <a:spcPct val="90000"/>
              </a:lnSpc>
              <a:spcBef>
                <a:spcPts val="1000"/>
              </a:spcBef>
              <a:spcAft>
                <a:spcPts val="0"/>
              </a:spcAft>
              <a:buSzPts val="2400"/>
              <a:buChar char="•"/>
            </a:pPr>
            <a:r>
              <a:rPr lang="pl-PL" dirty="0"/>
              <a:t>W oparciu o poprzednie etapy można przejść do </a:t>
            </a:r>
            <a:r>
              <a:rPr lang="pl-PL" b="1" dirty="0"/>
              <a:t>strategii</a:t>
            </a:r>
            <a:r>
              <a:rPr lang="pl-PL" dirty="0"/>
              <a:t> i </a:t>
            </a:r>
            <a:r>
              <a:rPr lang="pl-PL" b="1" dirty="0"/>
              <a:t>taktyki</a:t>
            </a:r>
            <a:r>
              <a:rPr lang="en-IE" dirty="0"/>
              <a:t>: </a:t>
            </a:r>
            <a:r>
              <a:rPr lang="pl-PL" dirty="0"/>
              <a:t>jakimi kanałami możemy dotrzeć do klienta i jak to zrobić</a:t>
            </a:r>
            <a:r>
              <a:rPr lang="en-IE" dirty="0"/>
              <a:t>?</a:t>
            </a:r>
            <a:endParaRPr dirty="0"/>
          </a:p>
          <a:p>
            <a:pPr marL="342900" lvl="0" indent="-342900" algn="l" rtl="0">
              <a:lnSpc>
                <a:spcPct val="90000"/>
              </a:lnSpc>
              <a:spcBef>
                <a:spcPts val="1000"/>
              </a:spcBef>
              <a:spcAft>
                <a:spcPts val="0"/>
              </a:spcAft>
              <a:buSzPts val="2400"/>
              <a:buChar char="•"/>
            </a:pPr>
            <a:r>
              <a:rPr lang="pl-PL" dirty="0"/>
              <a:t>Aby określić efektywność planu, potrzebny jest ciągły </a:t>
            </a:r>
            <a:r>
              <a:rPr lang="pl-PL" b="1" dirty="0"/>
              <a:t>monitoring</a:t>
            </a:r>
            <a:r>
              <a:rPr lang="en-IE" dirty="0"/>
              <a:t>: </a:t>
            </a:r>
            <a:r>
              <a:rPr lang="pl-PL" dirty="0"/>
              <a:t>należy wziąć pod uwagę różne dane, aby określić co można poprawić</a:t>
            </a:r>
            <a:r>
              <a:rPr lang="en-IE" dirty="0"/>
              <a:t>. </a:t>
            </a:r>
            <a:r>
              <a:rPr lang="pl-PL" dirty="0"/>
              <a:t>W większości przypadków - należy wprowadzić poprawki.</a:t>
            </a:r>
            <a:endParaRPr dirty="0"/>
          </a:p>
          <a:p>
            <a:pPr marL="342900" lvl="0" indent="-342900" algn="l" rtl="0">
              <a:lnSpc>
                <a:spcPct val="90000"/>
              </a:lnSpc>
              <a:spcBef>
                <a:spcPts val="1000"/>
              </a:spcBef>
              <a:spcAft>
                <a:spcPts val="0"/>
              </a:spcAft>
              <a:buSzPts val="2400"/>
              <a:buChar char="•"/>
            </a:pPr>
            <a:r>
              <a:rPr lang="pl-PL" i="1" dirty="0"/>
              <a:t>Ostatecznie dane, które najlepiej oddają naszą skuteczność, to </a:t>
            </a:r>
            <a:r>
              <a:rPr lang="pl-PL" b="1" i="1" dirty="0"/>
              <a:t>sprzedaż</a:t>
            </a:r>
            <a:r>
              <a:rPr lang="pl-PL" i="1" dirty="0"/>
              <a:t>. Czy nasz biznes jest dochodowy?</a:t>
            </a:r>
            <a:r>
              <a:rPr lang="en-IE" i="1" dirty="0"/>
              <a:t> </a:t>
            </a:r>
            <a:r>
              <a:rPr lang="pl-PL" i="1" dirty="0"/>
              <a:t>Czy nasze działania marketingowe ją poprawiają? Co można zrobić, aby zwiększyć sprzedaż</a:t>
            </a:r>
            <a:r>
              <a:rPr lang="en-IE" i="1" dirty="0"/>
              <a:t>?</a:t>
            </a:r>
            <a:endParaRPr i="1" dirty="0"/>
          </a:p>
        </p:txBody>
      </p:sp>
      <p:pic>
        <p:nvPicPr>
          <p:cNvPr id="258" name="Google Shape;258;p28"/>
          <p:cNvPicPr preferRelativeResize="0"/>
          <p:nvPr/>
        </p:nvPicPr>
        <p:blipFill rotWithShape="1">
          <a:blip r:embed="rId3">
            <a:alphaModFix/>
          </a:blip>
          <a:srcRect/>
          <a:stretch/>
        </p:blipFill>
        <p:spPr>
          <a:xfrm>
            <a:off x="9789125" y="5049493"/>
            <a:ext cx="2402875" cy="1808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29"/>
          <p:cNvSpPr txBox="1">
            <a:spLocks noGrp="1"/>
          </p:cNvSpPr>
          <p:nvPr>
            <p:ph type="body" idx="1"/>
          </p:nvPr>
        </p:nvSpPr>
        <p:spPr>
          <a:xfrm rot="286015">
            <a:off x="395012" y="776290"/>
            <a:ext cx="5664092" cy="71586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None/>
            </a:pPr>
            <a:r>
              <a:rPr lang="pl-PL" dirty="0"/>
              <a:t>Sprzedaż i Marketing</a:t>
            </a:r>
            <a:endParaRPr dirty="0"/>
          </a:p>
          <a:p>
            <a:pPr marL="0" lvl="0" indent="0" algn="l" rtl="0">
              <a:lnSpc>
                <a:spcPct val="90000"/>
              </a:lnSpc>
              <a:spcBef>
                <a:spcPts val="1000"/>
              </a:spcBef>
              <a:spcAft>
                <a:spcPts val="0"/>
              </a:spcAft>
              <a:buClr>
                <a:schemeClr val="lt1"/>
              </a:buClr>
              <a:buSzPts val="3600"/>
              <a:buNone/>
            </a:pPr>
            <a:endParaRPr dirty="0"/>
          </a:p>
        </p:txBody>
      </p:sp>
      <p:sp>
        <p:nvSpPr>
          <p:cNvPr id="264" name="Google Shape;264;p29"/>
          <p:cNvSpPr txBox="1">
            <a:spLocks noGrp="1"/>
          </p:cNvSpPr>
          <p:nvPr>
            <p:ph type="body" idx="2"/>
          </p:nvPr>
        </p:nvSpPr>
        <p:spPr>
          <a:xfrm>
            <a:off x="658354" y="1612797"/>
            <a:ext cx="5420700" cy="4545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pl-PL" sz="3100" b="1" dirty="0">
                <a:solidFill>
                  <a:srgbClr val="DA2128"/>
                </a:solidFill>
              </a:rPr>
              <a:t>Lejek sprzedażowy</a:t>
            </a:r>
            <a:endParaRPr sz="3100" dirty="0"/>
          </a:p>
          <a:p>
            <a:pPr marL="342900" lvl="0" indent="0" algn="l" rtl="0">
              <a:lnSpc>
                <a:spcPct val="90000"/>
              </a:lnSpc>
              <a:spcBef>
                <a:spcPts val="1000"/>
              </a:spcBef>
              <a:spcAft>
                <a:spcPts val="0"/>
              </a:spcAft>
              <a:buSzPts val="2400"/>
              <a:buNone/>
            </a:pPr>
            <a:endParaRPr dirty="0"/>
          </a:p>
          <a:p>
            <a:pPr marL="342900" lvl="0" indent="-342900" algn="l" rtl="0">
              <a:lnSpc>
                <a:spcPct val="90000"/>
              </a:lnSpc>
              <a:spcBef>
                <a:spcPts val="1000"/>
              </a:spcBef>
              <a:spcAft>
                <a:spcPts val="0"/>
              </a:spcAft>
              <a:buSzPts val="2400"/>
              <a:buChar char="•"/>
            </a:pPr>
            <a:r>
              <a:rPr lang="pl-PL" sz="2300" dirty="0"/>
              <a:t>Jak określić czy nasz plan marketingowy jest skuteczny</a:t>
            </a:r>
            <a:r>
              <a:rPr lang="en-IE" sz="2300" dirty="0"/>
              <a:t>? </a:t>
            </a:r>
            <a:endParaRPr sz="2300" dirty="0"/>
          </a:p>
          <a:p>
            <a:pPr marL="342900" lvl="0" indent="-342900" algn="l" rtl="0">
              <a:lnSpc>
                <a:spcPct val="90000"/>
              </a:lnSpc>
              <a:spcBef>
                <a:spcPts val="1000"/>
              </a:spcBef>
              <a:spcAft>
                <a:spcPts val="0"/>
              </a:spcAft>
              <a:buSzPts val="2400"/>
              <a:buChar char="•"/>
            </a:pPr>
            <a:r>
              <a:rPr lang="pl-PL" sz="2300" dirty="0"/>
              <a:t>Jedną z najlepszych metod analizy jest lejek sprzedaży</a:t>
            </a:r>
            <a:r>
              <a:rPr lang="en-IE" sz="2300" dirty="0"/>
              <a:t>. </a:t>
            </a:r>
            <a:r>
              <a:rPr lang="pl-PL" sz="2300" dirty="0"/>
              <a:t>Dzięki temu dowiesz się co działa, a co należy poprawić, aby ulepszyć taktyki marketingowe.</a:t>
            </a:r>
          </a:p>
          <a:p>
            <a:pPr marL="342900" lvl="0" indent="-342900" algn="l" rtl="0">
              <a:lnSpc>
                <a:spcPct val="90000"/>
              </a:lnSpc>
              <a:spcBef>
                <a:spcPts val="1000"/>
              </a:spcBef>
              <a:spcAft>
                <a:spcPts val="0"/>
              </a:spcAft>
              <a:buSzPts val="2400"/>
              <a:buChar char="•"/>
            </a:pPr>
            <a:r>
              <a:rPr lang="pl-PL" sz="2300" dirty="0"/>
              <a:t>Lejek sprzedaży to wizualne odzwierciedlenie tego, jaką drogę przebył twój klient. Od momentu kiedy usłyszał o produkcie, aż do pierwszego zakupu.</a:t>
            </a:r>
            <a:endParaRPr sz="2300" i="1" dirty="0"/>
          </a:p>
        </p:txBody>
      </p:sp>
      <p:pic>
        <p:nvPicPr>
          <p:cNvPr id="265" name="Google Shape;265;p29"/>
          <p:cNvPicPr preferRelativeResize="0"/>
          <p:nvPr/>
        </p:nvPicPr>
        <p:blipFill rotWithShape="1">
          <a:blip r:embed="rId3">
            <a:alphaModFix/>
          </a:blip>
          <a:srcRect/>
          <a:stretch/>
        </p:blipFill>
        <p:spPr>
          <a:xfrm>
            <a:off x="7060299" y="2456663"/>
            <a:ext cx="4878900" cy="3246900"/>
          </a:xfrm>
          <a:prstGeom prst="flowChartMerge">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pic>
        <p:nvPicPr>
          <p:cNvPr id="100" name="Google Shape;179;p19">
            <a:extLst>
              <a:ext uri="{FF2B5EF4-FFF2-40B4-BE49-F238E27FC236}">
                <a16:creationId xmlns:a16="http://schemas.microsoft.com/office/drawing/2014/main" id="{68FEE41B-5C14-0B46-B1B2-5006247DE746}"/>
              </a:ext>
            </a:extLst>
          </p:cNvPr>
          <p:cNvPicPr preferRelativeResize="0"/>
          <p:nvPr/>
        </p:nvPicPr>
        <p:blipFill rotWithShape="1">
          <a:blip r:embed="rId3">
            <a:alphaModFix amt="56000"/>
          </a:blip>
          <a:srcRect l="-19782" t="26896" r="19781" b="-26897"/>
          <a:stretch/>
        </p:blipFill>
        <p:spPr>
          <a:xfrm rot="16200000">
            <a:off x="-25731" y="50688"/>
            <a:ext cx="3855296" cy="3759223"/>
          </a:xfrm>
          <a:prstGeom prst="rect">
            <a:avLst/>
          </a:prstGeom>
          <a:noFill/>
          <a:ln>
            <a:noFill/>
          </a:ln>
        </p:spPr>
      </p:pic>
      <p:sp>
        <p:nvSpPr>
          <p:cNvPr id="13" name="Freeform: Shape 122">
            <a:extLst>
              <a:ext uri="{FF2B5EF4-FFF2-40B4-BE49-F238E27FC236}">
                <a16:creationId xmlns:a16="http://schemas.microsoft.com/office/drawing/2014/main" id="{C098C376-DBCB-6F45-B274-785091CDC8D7}"/>
              </a:ext>
            </a:extLst>
          </p:cNvPr>
          <p:cNvSpPr/>
          <p:nvPr/>
        </p:nvSpPr>
        <p:spPr>
          <a:xfrm>
            <a:off x="4758727" y="1797304"/>
            <a:ext cx="2783150" cy="981954"/>
          </a:xfrm>
          <a:custGeom>
            <a:avLst/>
            <a:gdLst>
              <a:gd name="connsiteX0" fmla="*/ 2176688 w 3710867"/>
              <a:gd name="connsiteY0" fmla="*/ 1240801 h 1309272"/>
              <a:gd name="connsiteX1" fmla="*/ 2271082 w 3710867"/>
              <a:gd name="connsiteY1" fmla="*/ 1245345 h 1309272"/>
              <a:gd name="connsiteX2" fmla="*/ 2205983 w 3710867"/>
              <a:gd name="connsiteY2" fmla="*/ 1241374 h 1309272"/>
              <a:gd name="connsiteX3" fmla="*/ 1534180 w 3710867"/>
              <a:gd name="connsiteY3" fmla="*/ 1240801 h 1309272"/>
              <a:gd name="connsiteX4" fmla="*/ 1504884 w 3710867"/>
              <a:gd name="connsiteY4" fmla="*/ 1241374 h 1309272"/>
              <a:gd name="connsiteX5" fmla="*/ 1439784 w 3710867"/>
              <a:gd name="connsiteY5" fmla="*/ 1245345 h 1309272"/>
              <a:gd name="connsiteX6" fmla="*/ 1855433 w 3710867"/>
              <a:gd name="connsiteY6" fmla="*/ 0 h 1309272"/>
              <a:gd name="connsiteX7" fmla="*/ 3710866 w 3710867"/>
              <a:gd name="connsiteY7" fmla="*/ 217503 h 1309272"/>
              <a:gd name="connsiteX8" fmla="*/ 3709552 w 3710867"/>
              <a:gd name="connsiteY8" fmla="*/ 220554 h 1309272"/>
              <a:gd name="connsiteX9" fmla="*/ 3710867 w 3710867"/>
              <a:gd name="connsiteY9" fmla="*/ 220554 h 1309272"/>
              <a:gd name="connsiteX10" fmla="*/ 3471471 w 3710867"/>
              <a:gd name="connsiteY10" fmla="*/ 855877 h 1309272"/>
              <a:gd name="connsiteX11" fmla="*/ 3410900 w 3710867"/>
              <a:gd name="connsiteY11" fmla="*/ 1016624 h 1309272"/>
              <a:gd name="connsiteX12" fmla="*/ 3407009 w 3710867"/>
              <a:gd name="connsiteY12" fmla="*/ 1020453 h 1309272"/>
              <a:gd name="connsiteX13" fmla="*/ 2629822 w 3710867"/>
              <a:gd name="connsiteY13" fmla="*/ 1259660 h 1309272"/>
              <a:gd name="connsiteX14" fmla="*/ 2578532 w 3710867"/>
              <a:gd name="connsiteY14" fmla="*/ 1265911 h 1309272"/>
              <a:gd name="connsiteX15" fmla="*/ 2524030 w 3710867"/>
              <a:gd name="connsiteY15" fmla="*/ 1260777 h 1309272"/>
              <a:gd name="connsiteX16" fmla="*/ 2473863 w 3710867"/>
              <a:gd name="connsiteY16" fmla="*/ 1257717 h 1309272"/>
              <a:gd name="connsiteX17" fmla="*/ 2569433 w 3710867"/>
              <a:gd name="connsiteY17" fmla="*/ 1265760 h 1309272"/>
              <a:gd name="connsiteX18" fmla="*/ 2487808 w 3710867"/>
              <a:gd name="connsiteY18" fmla="*/ 1276969 h 1309272"/>
              <a:gd name="connsiteX19" fmla="*/ 1855434 w 3710867"/>
              <a:gd name="connsiteY19" fmla="*/ 1309272 h 1309272"/>
              <a:gd name="connsiteX20" fmla="*/ 1223061 w 3710867"/>
              <a:gd name="connsiteY20" fmla="*/ 1276969 h 1309272"/>
              <a:gd name="connsiteX21" fmla="*/ 1141435 w 3710867"/>
              <a:gd name="connsiteY21" fmla="*/ 1265760 h 1309272"/>
              <a:gd name="connsiteX22" fmla="*/ 1237007 w 3710867"/>
              <a:gd name="connsiteY22" fmla="*/ 1257716 h 1309272"/>
              <a:gd name="connsiteX23" fmla="*/ 1186836 w 3710867"/>
              <a:gd name="connsiteY23" fmla="*/ 1260777 h 1309272"/>
              <a:gd name="connsiteX24" fmla="*/ 1132336 w 3710867"/>
              <a:gd name="connsiteY24" fmla="*/ 1265911 h 1309272"/>
              <a:gd name="connsiteX25" fmla="*/ 1081046 w 3710867"/>
              <a:gd name="connsiteY25" fmla="*/ 1259660 h 1309272"/>
              <a:gd name="connsiteX26" fmla="*/ 303859 w 3710867"/>
              <a:gd name="connsiteY26" fmla="*/ 1020453 h 1309272"/>
              <a:gd name="connsiteX27" fmla="*/ 299968 w 3710867"/>
              <a:gd name="connsiteY27" fmla="*/ 1016624 h 1309272"/>
              <a:gd name="connsiteX28" fmla="*/ 239397 w 3710867"/>
              <a:gd name="connsiteY28" fmla="*/ 855877 h 1309272"/>
              <a:gd name="connsiteX29" fmla="*/ 1 w 3710867"/>
              <a:gd name="connsiteY29" fmla="*/ 220554 h 1309272"/>
              <a:gd name="connsiteX30" fmla="*/ 1314 w 3710867"/>
              <a:gd name="connsiteY30" fmla="*/ 220554 h 1309272"/>
              <a:gd name="connsiteX31" fmla="*/ 0 w 3710867"/>
              <a:gd name="connsiteY31" fmla="*/ 217503 h 1309272"/>
              <a:gd name="connsiteX32" fmla="*/ 1855433 w 3710867"/>
              <a:gd name="connsiteY32" fmla="*/ 0 h 130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0867" h="1309272">
                <a:moveTo>
                  <a:pt x="2176688" y="1240801"/>
                </a:moveTo>
                <a:lnTo>
                  <a:pt x="2271082" y="1245345"/>
                </a:lnTo>
                <a:lnTo>
                  <a:pt x="2205983" y="1241374"/>
                </a:lnTo>
                <a:close/>
                <a:moveTo>
                  <a:pt x="1534180" y="1240801"/>
                </a:moveTo>
                <a:lnTo>
                  <a:pt x="1504884" y="1241374"/>
                </a:lnTo>
                <a:lnTo>
                  <a:pt x="1439784" y="1245345"/>
                </a:lnTo>
                <a:close/>
                <a:moveTo>
                  <a:pt x="1855433" y="0"/>
                </a:moveTo>
                <a:cubicBezTo>
                  <a:pt x="2880160" y="0"/>
                  <a:pt x="3710866" y="97379"/>
                  <a:pt x="3710866" y="217503"/>
                </a:cubicBezTo>
                <a:lnTo>
                  <a:pt x="3709552" y="220554"/>
                </a:lnTo>
                <a:lnTo>
                  <a:pt x="3710867" y="220554"/>
                </a:lnTo>
                <a:lnTo>
                  <a:pt x="3471471" y="855877"/>
                </a:lnTo>
                <a:lnTo>
                  <a:pt x="3410900" y="1016624"/>
                </a:lnTo>
                <a:lnTo>
                  <a:pt x="3407009" y="1020453"/>
                </a:lnTo>
                <a:cubicBezTo>
                  <a:pt x="3280428" y="1123423"/>
                  <a:pt x="2998137" y="1209036"/>
                  <a:pt x="2629822" y="1259660"/>
                </a:cubicBezTo>
                <a:lnTo>
                  <a:pt x="2578532" y="1265911"/>
                </a:lnTo>
                <a:lnTo>
                  <a:pt x="2524030" y="1260777"/>
                </a:lnTo>
                <a:lnTo>
                  <a:pt x="2473863" y="1257717"/>
                </a:lnTo>
                <a:lnTo>
                  <a:pt x="2569433" y="1265760"/>
                </a:lnTo>
                <a:lnTo>
                  <a:pt x="2487808" y="1276969"/>
                </a:lnTo>
                <a:cubicBezTo>
                  <a:pt x="2293441" y="1297770"/>
                  <a:pt x="2079747" y="1309272"/>
                  <a:pt x="1855434" y="1309272"/>
                </a:cubicBezTo>
                <a:cubicBezTo>
                  <a:pt x="1631122" y="1309272"/>
                  <a:pt x="1417427" y="1297770"/>
                  <a:pt x="1223061" y="1276969"/>
                </a:cubicBezTo>
                <a:lnTo>
                  <a:pt x="1141435" y="1265760"/>
                </a:lnTo>
                <a:lnTo>
                  <a:pt x="1237007" y="1257716"/>
                </a:lnTo>
                <a:lnTo>
                  <a:pt x="1186836" y="1260777"/>
                </a:lnTo>
                <a:lnTo>
                  <a:pt x="1132336" y="1265911"/>
                </a:lnTo>
                <a:lnTo>
                  <a:pt x="1081046" y="1259660"/>
                </a:lnTo>
                <a:cubicBezTo>
                  <a:pt x="712731" y="1209036"/>
                  <a:pt x="430440" y="1123423"/>
                  <a:pt x="303859" y="1020453"/>
                </a:cubicBezTo>
                <a:lnTo>
                  <a:pt x="299968" y="1016624"/>
                </a:lnTo>
                <a:lnTo>
                  <a:pt x="239397" y="855877"/>
                </a:lnTo>
                <a:lnTo>
                  <a:pt x="1" y="220554"/>
                </a:lnTo>
                <a:lnTo>
                  <a:pt x="1314" y="220554"/>
                </a:lnTo>
                <a:lnTo>
                  <a:pt x="0" y="217503"/>
                </a:lnTo>
                <a:cubicBezTo>
                  <a:pt x="0" y="97379"/>
                  <a:pt x="830706" y="0"/>
                  <a:pt x="1855433" y="0"/>
                </a:cubicBezTo>
                <a:close/>
              </a:path>
            </a:pathLst>
          </a:custGeom>
          <a:gradFill flip="none" rotWithShape="1">
            <a:gsLst>
              <a:gs pos="46000">
                <a:schemeClr val="accent6"/>
              </a:gs>
              <a:gs pos="78000">
                <a:schemeClr val="accent6">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4" name="Freeform: Shape 119">
            <a:extLst>
              <a:ext uri="{FF2B5EF4-FFF2-40B4-BE49-F238E27FC236}">
                <a16:creationId xmlns:a16="http://schemas.microsoft.com/office/drawing/2014/main" id="{04661322-0E89-2E49-9DF0-BB45B12E1D9D}"/>
              </a:ext>
            </a:extLst>
          </p:cNvPr>
          <p:cNvSpPr/>
          <p:nvPr/>
        </p:nvSpPr>
        <p:spPr>
          <a:xfrm>
            <a:off x="5805299" y="4577900"/>
            <a:ext cx="690006" cy="980240"/>
          </a:xfrm>
          <a:custGeom>
            <a:avLst/>
            <a:gdLst>
              <a:gd name="connsiteX0" fmla="*/ 460003 w 920008"/>
              <a:gd name="connsiteY0" fmla="*/ 0 h 1306987"/>
              <a:gd name="connsiteX1" fmla="*/ 717332 w 920008"/>
              <a:gd name="connsiteY1" fmla="*/ 37146 h 1306987"/>
              <a:gd name="connsiteX2" fmla="*/ 738965 w 920008"/>
              <a:gd name="connsiteY2" fmla="*/ 45582 h 1306987"/>
              <a:gd name="connsiteX3" fmla="*/ 738967 w 920008"/>
              <a:gd name="connsiteY3" fmla="*/ 45581 h 1306987"/>
              <a:gd name="connsiteX4" fmla="*/ 785447 w 920008"/>
              <a:gd name="connsiteY4" fmla="*/ 63704 h 1306987"/>
              <a:gd name="connsiteX5" fmla="*/ 910899 w 920008"/>
              <a:gd name="connsiteY5" fmla="*/ 173667 h 1306987"/>
              <a:gd name="connsiteX6" fmla="*/ 920008 w 920008"/>
              <a:gd name="connsiteY6" fmla="*/ 216365 h 1306987"/>
              <a:gd name="connsiteX7" fmla="*/ 892517 w 920008"/>
              <a:gd name="connsiteY7" fmla="*/ 289322 h 1306987"/>
              <a:gd name="connsiteX8" fmla="*/ 884081 w 920008"/>
              <a:gd name="connsiteY8" fmla="*/ 302164 h 1306987"/>
              <a:gd name="connsiteX9" fmla="*/ 596866 w 920008"/>
              <a:gd name="connsiteY9" fmla="*/ 425227 h 1306987"/>
              <a:gd name="connsiteX10" fmla="*/ 460004 w 920008"/>
              <a:gd name="connsiteY10" fmla="*/ 435005 h 1306987"/>
              <a:gd name="connsiteX11" fmla="*/ 460004 w 920008"/>
              <a:gd name="connsiteY11" fmla="*/ 435005 h 1306987"/>
              <a:gd name="connsiteX12" fmla="*/ 884082 w 920008"/>
              <a:gd name="connsiteY12" fmla="*/ 302164 h 1306987"/>
              <a:gd name="connsiteX13" fmla="*/ 892517 w 920008"/>
              <a:gd name="connsiteY13" fmla="*/ 289324 h 1306987"/>
              <a:gd name="connsiteX14" fmla="*/ 892518 w 920008"/>
              <a:gd name="connsiteY14" fmla="*/ 289322 h 1306987"/>
              <a:gd name="connsiteX15" fmla="*/ 588316 w 920008"/>
              <a:gd name="connsiteY15" fmla="*/ 1096630 h 1306987"/>
              <a:gd name="connsiteX16" fmla="*/ 526592 w 920008"/>
              <a:gd name="connsiteY16" fmla="*/ 1260437 h 1306987"/>
              <a:gd name="connsiteX17" fmla="*/ 526591 w 920008"/>
              <a:gd name="connsiteY17" fmla="*/ 1260437 h 1306987"/>
              <a:gd name="connsiteX18" fmla="*/ 524924 w 920008"/>
              <a:gd name="connsiteY18" fmla="*/ 1264861 h 1306987"/>
              <a:gd name="connsiteX19" fmla="*/ 510671 w 920008"/>
              <a:gd name="connsiteY19" fmla="*/ 1285999 h 1306987"/>
              <a:gd name="connsiteX20" fmla="*/ 460002 w 920008"/>
              <a:gd name="connsiteY20" fmla="*/ 1306987 h 1306987"/>
              <a:gd name="connsiteX21" fmla="*/ 409333 w 920008"/>
              <a:gd name="connsiteY21" fmla="*/ 1285999 h 1306987"/>
              <a:gd name="connsiteX22" fmla="*/ 395090 w 920008"/>
              <a:gd name="connsiteY22" fmla="*/ 1264874 h 1306987"/>
              <a:gd name="connsiteX23" fmla="*/ 393409 w 920008"/>
              <a:gd name="connsiteY23" fmla="*/ 1260413 h 1306987"/>
              <a:gd name="connsiteX24" fmla="*/ 27497 w 920008"/>
              <a:gd name="connsiteY24" fmla="*/ 289333 h 1306987"/>
              <a:gd name="connsiteX25" fmla="*/ 27494 w 920008"/>
              <a:gd name="connsiteY25" fmla="*/ 289329 h 1306987"/>
              <a:gd name="connsiteX26" fmla="*/ 0 w 920008"/>
              <a:gd name="connsiteY26" fmla="*/ 216362 h 1306987"/>
              <a:gd name="connsiteX27" fmla="*/ 9107 w 920008"/>
              <a:gd name="connsiteY27" fmla="*/ 173667 h 1306987"/>
              <a:gd name="connsiteX28" fmla="*/ 134559 w 920008"/>
              <a:gd name="connsiteY28" fmla="*/ 63704 h 1306987"/>
              <a:gd name="connsiteX29" fmla="*/ 181040 w 920008"/>
              <a:gd name="connsiteY29" fmla="*/ 45581 h 1306987"/>
              <a:gd name="connsiteX30" fmla="*/ 181042 w 920008"/>
              <a:gd name="connsiteY30" fmla="*/ 45582 h 1306987"/>
              <a:gd name="connsiteX31" fmla="*/ 202675 w 920008"/>
              <a:gd name="connsiteY31" fmla="*/ 37146 h 1306987"/>
              <a:gd name="connsiteX32" fmla="*/ 460003 w 920008"/>
              <a:gd name="connsiteY32" fmla="*/ 0 h 1306987"/>
              <a:gd name="connsiteX0" fmla="*/ 460003 w 920008"/>
              <a:gd name="connsiteY0" fmla="*/ 0 h 1306987"/>
              <a:gd name="connsiteX1" fmla="*/ 717332 w 920008"/>
              <a:gd name="connsiteY1" fmla="*/ 37146 h 1306987"/>
              <a:gd name="connsiteX2" fmla="*/ 738965 w 920008"/>
              <a:gd name="connsiteY2" fmla="*/ 45582 h 1306987"/>
              <a:gd name="connsiteX3" fmla="*/ 738967 w 920008"/>
              <a:gd name="connsiteY3" fmla="*/ 45581 h 1306987"/>
              <a:gd name="connsiteX4" fmla="*/ 785447 w 920008"/>
              <a:gd name="connsiteY4" fmla="*/ 63704 h 1306987"/>
              <a:gd name="connsiteX5" fmla="*/ 910899 w 920008"/>
              <a:gd name="connsiteY5" fmla="*/ 173667 h 1306987"/>
              <a:gd name="connsiteX6" fmla="*/ 920008 w 920008"/>
              <a:gd name="connsiteY6" fmla="*/ 216365 h 1306987"/>
              <a:gd name="connsiteX7" fmla="*/ 892517 w 920008"/>
              <a:gd name="connsiteY7" fmla="*/ 289322 h 1306987"/>
              <a:gd name="connsiteX8" fmla="*/ 884081 w 920008"/>
              <a:gd name="connsiteY8" fmla="*/ 302164 h 1306987"/>
              <a:gd name="connsiteX9" fmla="*/ 596866 w 920008"/>
              <a:gd name="connsiteY9" fmla="*/ 425227 h 1306987"/>
              <a:gd name="connsiteX10" fmla="*/ 460004 w 920008"/>
              <a:gd name="connsiteY10" fmla="*/ 435005 h 1306987"/>
              <a:gd name="connsiteX11" fmla="*/ 884082 w 920008"/>
              <a:gd name="connsiteY11" fmla="*/ 302164 h 1306987"/>
              <a:gd name="connsiteX12" fmla="*/ 892517 w 920008"/>
              <a:gd name="connsiteY12" fmla="*/ 289324 h 1306987"/>
              <a:gd name="connsiteX13" fmla="*/ 892518 w 920008"/>
              <a:gd name="connsiteY13" fmla="*/ 289322 h 1306987"/>
              <a:gd name="connsiteX14" fmla="*/ 588316 w 920008"/>
              <a:gd name="connsiteY14" fmla="*/ 1096630 h 1306987"/>
              <a:gd name="connsiteX15" fmla="*/ 526592 w 920008"/>
              <a:gd name="connsiteY15" fmla="*/ 1260437 h 1306987"/>
              <a:gd name="connsiteX16" fmla="*/ 526591 w 920008"/>
              <a:gd name="connsiteY16" fmla="*/ 1260437 h 1306987"/>
              <a:gd name="connsiteX17" fmla="*/ 524924 w 920008"/>
              <a:gd name="connsiteY17" fmla="*/ 1264861 h 1306987"/>
              <a:gd name="connsiteX18" fmla="*/ 510671 w 920008"/>
              <a:gd name="connsiteY18" fmla="*/ 1285999 h 1306987"/>
              <a:gd name="connsiteX19" fmla="*/ 460002 w 920008"/>
              <a:gd name="connsiteY19" fmla="*/ 1306987 h 1306987"/>
              <a:gd name="connsiteX20" fmla="*/ 409333 w 920008"/>
              <a:gd name="connsiteY20" fmla="*/ 1285999 h 1306987"/>
              <a:gd name="connsiteX21" fmla="*/ 395090 w 920008"/>
              <a:gd name="connsiteY21" fmla="*/ 1264874 h 1306987"/>
              <a:gd name="connsiteX22" fmla="*/ 393409 w 920008"/>
              <a:gd name="connsiteY22" fmla="*/ 1260413 h 1306987"/>
              <a:gd name="connsiteX23" fmla="*/ 27497 w 920008"/>
              <a:gd name="connsiteY23" fmla="*/ 289333 h 1306987"/>
              <a:gd name="connsiteX24" fmla="*/ 27494 w 920008"/>
              <a:gd name="connsiteY24" fmla="*/ 289329 h 1306987"/>
              <a:gd name="connsiteX25" fmla="*/ 0 w 920008"/>
              <a:gd name="connsiteY25" fmla="*/ 216362 h 1306987"/>
              <a:gd name="connsiteX26" fmla="*/ 9107 w 920008"/>
              <a:gd name="connsiteY26" fmla="*/ 173667 h 1306987"/>
              <a:gd name="connsiteX27" fmla="*/ 134559 w 920008"/>
              <a:gd name="connsiteY27" fmla="*/ 63704 h 1306987"/>
              <a:gd name="connsiteX28" fmla="*/ 181040 w 920008"/>
              <a:gd name="connsiteY28" fmla="*/ 45581 h 1306987"/>
              <a:gd name="connsiteX29" fmla="*/ 181042 w 920008"/>
              <a:gd name="connsiteY29" fmla="*/ 45582 h 1306987"/>
              <a:gd name="connsiteX30" fmla="*/ 202675 w 920008"/>
              <a:gd name="connsiteY30" fmla="*/ 37146 h 1306987"/>
              <a:gd name="connsiteX31" fmla="*/ 460003 w 920008"/>
              <a:gd name="connsiteY31" fmla="*/ 0 h 1306987"/>
              <a:gd name="connsiteX0" fmla="*/ 884082 w 920008"/>
              <a:gd name="connsiteY0" fmla="*/ 302164 h 1306987"/>
              <a:gd name="connsiteX1" fmla="*/ 892517 w 920008"/>
              <a:gd name="connsiteY1" fmla="*/ 289324 h 1306987"/>
              <a:gd name="connsiteX2" fmla="*/ 892518 w 920008"/>
              <a:gd name="connsiteY2" fmla="*/ 289322 h 1306987"/>
              <a:gd name="connsiteX3" fmla="*/ 588316 w 920008"/>
              <a:gd name="connsiteY3" fmla="*/ 1096630 h 1306987"/>
              <a:gd name="connsiteX4" fmla="*/ 526592 w 920008"/>
              <a:gd name="connsiteY4" fmla="*/ 1260437 h 1306987"/>
              <a:gd name="connsiteX5" fmla="*/ 526591 w 920008"/>
              <a:gd name="connsiteY5" fmla="*/ 1260437 h 1306987"/>
              <a:gd name="connsiteX6" fmla="*/ 524924 w 920008"/>
              <a:gd name="connsiteY6" fmla="*/ 1264861 h 1306987"/>
              <a:gd name="connsiteX7" fmla="*/ 510671 w 920008"/>
              <a:gd name="connsiteY7" fmla="*/ 1285999 h 1306987"/>
              <a:gd name="connsiteX8" fmla="*/ 460002 w 920008"/>
              <a:gd name="connsiteY8" fmla="*/ 1306987 h 1306987"/>
              <a:gd name="connsiteX9" fmla="*/ 409333 w 920008"/>
              <a:gd name="connsiteY9" fmla="*/ 1285999 h 1306987"/>
              <a:gd name="connsiteX10" fmla="*/ 395090 w 920008"/>
              <a:gd name="connsiteY10" fmla="*/ 1264874 h 1306987"/>
              <a:gd name="connsiteX11" fmla="*/ 393409 w 920008"/>
              <a:gd name="connsiteY11" fmla="*/ 1260413 h 1306987"/>
              <a:gd name="connsiteX12" fmla="*/ 27497 w 920008"/>
              <a:gd name="connsiteY12" fmla="*/ 289333 h 1306987"/>
              <a:gd name="connsiteX13" fmla="*/ 27494 w 920008"/>
              <a:gd name="connsiteY13" fmla="*/ 289329 h 1306987"/>
              <a:gd name="connsiteX14" fmla="*/ 0 w 920008"/>
              <a:gd name="connsiteY14" fmla="*/ 216362 h 1306987"/>
              <a:gd name="connsiteX15" fmla="*/ 9107 w 920008"/>
              <a:gd name="connsiteY15" fmla="*/ 173667 h 1306987"/>
              <a:gd name="connsiteX16" fmla="*/ 134559 w 920008"/>
              <a:gd name="connsiteY16" fmla="*/ 63704 h 1306987"/>
              <a:gd name="connsiteX17" fmla="*/ 181040 w 920008"/>
              <a:gd name="connsiteY17" fmla="*/ 45581 h 1306987"/>
              <a:gd name="connsiteX18" fmla="*/ 181042 w 920008"/>
              <a:gd name="connsiteY18" fmla="*/ 45582 h 1306987"/>
              <a:gd name="connsiteX19" fmla="*/ 202675 w 920008"/>
              <a:gd name="connsiteY19" fmla="*/ 37146 h 1306987"/>
              <a:gd name="connsiteX20" fmla="*/ 460003 w 920008"/>
              <a:gd name="connsiteY20" fmla="*/ 0 h 1306987"/>
              <a:gd name="connsiteX21" fmla="*/ 717332 w 920008"/>
              <a:gd name="connsiteY21" fmla="*/ 37146 h 1306987"/>
              <a:gd name="connsiteX22" fmla="*/ 738965 w 920008"/>
              <a:gd name="connsiteY22" fmla="*/ 45582 h 1306987"/>
              <a:gd name="connsiteX23" fmla="*/ 738967 w 920008"/>
              <a:gd name="connsiteY23" fmla="*/ 45581 h 1306987"/>
              <a:gd name="connsiteX24" fmla="*/ 785447 w 920008"/>
              <a:gd name="connsiteY24" fmla="*/ 63704 h 1306987"/>
              <a:gd name="connsiteX25" fmla="*/ 910899 w 920008"/>
              <a:gd name="connsiteY25" fmla="*/ 173667 h 1306987"/>
              <a:gd name="connsiteX26" fmla="*/ 920008 w 920008"/>
              <a:gd name="connsiteY26" fmla="*/ 216365 h 1306987"/>
              <a:gd name="connsiteX27" fmla="*/ 892517 w 920008"/>
              <a:gd name="connsiteY27" fmla="*/ 289322 h 1306987"/>
              <a:gd name="connsiteX28" fmla="*/ 884081 w 920008"/>
              <a:gd name="connsiteY28" fmla="*/ 302164 h 1306987"/>
              <a:gd name="connsiteX29" fmla="*/ 596866 w 920008"/>
              <a:gd name="connsiteY29" fmla="*/ 425227 h 1306987"/>
              <a:gd name="connsiteX30" fmla="*/ 551444 w 920008"/>
              <a:gd name="connsiteY30" fmla="*/ 526445 h 1306987"/>
              <a:gd name="connsiteX0" fmla="*/ 884082 w 920008"/>
              <a:gd name="connsiteY0" fmla="*/ 302164 h 1306987"/>
              <a:gd name="connsiteX1" fmla="*/ 892517 w 920008"/>
              <a:gd name="connsiteY1" fmla="*/ 289324 h 1306987"/>
              <a:gd name="connsiteX2" fmla="*/ 892518 w 920008"/>
              <a:gd name="connsiteY2" fmla="*/ 289322 h 1306987"/>
              <a:gd name="connsiteX3" fmla="*/ 588316 w 920008"/>
              <a:gd name="connsiteY3" fmla="*/ 1096630 h 1306987"/>
              <a:gd name="connsiteX4" fmla="*/ 526592 w 920008"/>
              <a:gd name="connsiteY4" fmla="*/ 1260437 h 1306987"/>
              <a:gd name="connsiteX5" fmla="*/ 526591 w 920008"/>
              <a:gd name="connsiteY5" fmla="*/ 1260437 h 1306987"/>
              <a:gd name="connsiteX6" fmla="*/ 524924 w 920008"/>
              <a:gd name="connsiteY6" fmla="*/ 1264861 h 1306987"/>
              <a:gd name="connsiteX7" fmla="*/ 510671 w 920008"/>
              <a:gd name="connsiteY7" fmla="*/ 1285999 h 1306987"/>
              <a:gd name="connsiteX8" fmla="*/ 460002 w 920008"/>
              <a:gd name="connsiteY8" fmla="*/ 1306987 h 1306987"/>
              <a:gd name="connsiteX9" fmla="*/ 409333 w 920008"/>
              <a:gd name="connsiteY9" fmla="*/ 1285999 h 1306987"/>
              <a:gd name="connsiteX10" fmla="*/ 395090 w 920008"/>
              <a:gd name="connsiteY10" fmla="*/ 1264874 h 1306987"/>
              <a:gd name="connsiteX11" fmla="*/ 393409 w 920008"/>
              <a:gd name="connsiteY11" fmla="*/ 1260413 h 1306987"/>
              <a:gd name="connsiteX12" fmla="*/ 27497 w 920008"/>
              <a:gd name="connsiteY12" fmla="*/ 289333 h 1306987"/>
              <a:gd name="connsiteX13" fmla="*/ 27494 w 920008"/>
              <a:gd name="connsiteY13" fmla="*/ 289329 h 1306987"/>
              <a:gd name="connsiteX14" fmla="*/ 0 w 920008"/>
              <a:gd name="connsiteY14" fmla="*/ 216362 h 1306987"/>
              <a:gd name="connsiteX15" fmla="*/ 9107 w 920008"/>
              <a:gd name="connsiteY15" fmla="*/ 173667 h 1306987"/>
              <a:gd name="connsiteX16" fmla="*/ 134559 w 920008"/>
              <a:gd name="connsiteY16" fmla="*/ 63704 h 1306987"/>
              <a:gd name="connsiteX17" fmla="*/ 181040 w 920008"/>
              <a:gd name="connsiteY17" fmla="*/ 45581 h 1306987"/>
              <a:gd name="connsiteX18" fmla="*/ 181042 w 920008"/>
              <a:gd name="connsiteY18" fmla="*/ 45582 h 1306987"/>
              <a:gd name="connsiteX19" fmla="*/ 202675 w 920008"/>
              <a:gd name="connsiteY19" fmla="*/ 37146 h 1306987"/>
              <a:gd name="connsiteX20" fmla="*/ 460003 w 920008"/>
              <a:gd name="connsiteY20" fmla="*/ 0 h 1306987"/>
              <a:gd name="connsiteX21" fmla="*/ 717332 w 920008"/>
              <a:gd name="connsiteY21" fmla="*/ 37146 h 1306987"/>
              <a:gd name="connsiteX22" fmla="*/ 738965 w 920008"/>
              <a:gd name="connsiteY22" fmla="*/ 45582 h 1306987"/>
              <a:gd name="connsiteX23" fmla="*/ 738967 w 920008"/>
              <a:gd name="connsiteY23" fmla="*/ 45581 h 1306987"/>
              <a:gd name="connsiteX24" fmla="*/ 785447 w 920008"/>
              <a:gd name="connsiteY24" fmla="*/ 63704 h 1306987"/>
              <a:gd name="connsiteX25" fmla="*/ 910899 w 920008"/>
              <a:gd name="connsiteY25" fmla="*/ 173667 h 1306987"/>
              <a:gd name="connsiteX26" fmla="*/ 920008 w 920008"/>
              <a:gd name="connsiteY26" fmla="*/ 216365 h 1306987"/>
              <a:gd name="connsiteX27" fmla="*/ 892517 w 920008"/>
              <a:gd name="connsiteY27" fmla="*/ 289322 h 1306987"/>
              <a:gd name="connsiteX28" fmla="*/ 884081 w 920008"/>
              <a:gd name="connsiteY28" fmla="*/ 302164 h 1306987"/>
              <a:gd name="connsiteX29" fmla="*/ 551444 w 920008"/>
              <a:gd name="connsiteY29" fmla="*/ 526445 h 1306987"/>
              <a:gd name="connsiteX0" fmla="*/ 884082 w 920008"/>
              <a:gd name="connsiteY0" fmla="*/ 302164 h 1306987"/>
              <a:gd name="connsiteX1" fmla="*/ 892517 w 920008"/>
              <a:gd name="connsiteY1" fmla="*/ 289324 h 1306987"/>
              <a:gd name="connsiteX2" fmla="*/ 892518 w 920008"/>
              <a:gd name="connsiteY2" fmla="*/ 289322 h 1306987"/>
              <a:gd name="connsiteX3" fmla="*/ 588316 w 920008"/>
              <a:gd name="connsiteY3" fmla="*/ 1096630 h 1306987"/>
              <a:gd name="connsiteX4" fmla="*/ 526592 w 920008"/>
              <a:gd name="connsiteY4" fmla="*/ 1260437 h 1306987"/>
              <a:gd name="connsiteX5" fmla="*/ 526591 w 920008"/>
              <a:gd name="connsiteY5" fmla="*/ 1260437 h 1306987"/>
              <a:gd name="connsiteX6" fmla="*/ 524924 w 920008"/>
              <a:gd name="connsiteY6" fmla="*/ 1264861 h 1306987"/>
              <a:gd name="connsiteX7" fmla="*/ 510671 w 920008"/>
              <a:gd name="connsiteY7" fmla="*/ 1285999 h 1306987"/>
              <a:gd name="connsiteX8" fmla="*/ 460002 w 920008"/>
              <a:gd name="connsiteY8" fmla="*/ 1306987 h 1306987"/>
              <a:gd name="connsiteX9" fmla="*/ 409333 w 920008"/>
              <a:gd name="connsiteY9" fmla="*/ 1285999 h 1306987"/>
              <a:gd name="connsiteX10" fmla="*/ 395090 w 920008"/>
              <a:gd name="connsiteY10" fmla="*/ 1264874 h 1306987"/>
              <a:gd name="connsiteX11" fmla="*/ 393409 w 920008"/>
              <a:gd name="connsiteY11" fmla="*/ 1260413 h 1306987"/>
              <a:gd name="connsiteX12" fmla="*/ 27497 w 920008"/>
              <a:gd name="connsiteY12" fmla="*/ 289333 h 1306987"/>
              <a:gd name="connsiteX13" fmla="*/ 27494 w 920008"/>
              <a:gd name="connsiteY13" fmla="*/ 289329 h 1306987"/>
              <a:gd name="connsiteX14" fmla="*/ 0 w 920008"/>
              <a:gd name="connsiteY14" fmla="*/ 216362 h 1306987"/>
              <a:gd name="connsiteX15" fmla="*/ 9107 w 920008"/>
              <a:gd name="connsiteY15" fmla="*/ 173667 h 1306987"/>
              <a:gd name="connsiteX16" fmla="*/ 134559 w 920008"/>
              <a:gd name="connsiteY16" fmla="*/ 63704 h 1306987"/>
              <a:gd name="connsiteX17" fmla="*/ 181040 w 920008"/>
              <a:gd name="connsiteY17" fmla="*/ 45581 h 1306987"/>
              <a:gd name="connsiteX18" fmla="*/ 181042 w 920008"/>
              <a:gd name="connsiteY18" fmla="*/ 45582 h 1306987"/>
              <a:gd name="connsiteX19" fmla="*/ 202675 w 920008"/>
              <a:gd name="connsiteY19" fmla="*/ 37146 h 1306987"/>
              <a:gd name="connsiteX20" fmla="*/ 460003 w 920008"/>
              <a:gd name="connsiteY20" fmla="*/ 0 h 1306987"/>
              <a:gd name="connsiteX21" fmla="*/ 717332 w 920008"/>
              <a:gd name="connsiteY21" fmla="*/ 37146 h 1306987"/>
              <a:gd name="connsiteX22" fmla="*/ 738965 w 920008"/>
              <a:gd name="connsiteY22" fmla="*/ 45582 h 1306987"/>
              <a:gd name="connsiteX23" fmla="*/ 738967 w 920008"/>
              <a:gd name="connsiteY23" fmla="*/ 45581 h 1306987"/>
              <a:gd name="connsiteX24" fmla="*/ 785447 w 920008"/>
              <a:gd name="connsiteY24" fmla="*/ 63704 h 1306987"/>
              <a:gd name="connsiteX25" fmla="*/ 910899 w 920008"/>
              <a:gd name="connsiteY25" fmla="*/ 173667 h 1306987"/>
              <a:gd name="connsiteX26" fmla="*/ 920008 w 920008"/>
              <a:gd name="connsiteY26" fmla="*/ 216365 h 1306987"/>
              <a:gd name="connsiteX27" fmla="*/ 892517 w 920008"/>
              <a:gd name="connsiteY27" fmla="*/ 289322 h 1306987"/>
              <a:gd name="connsiteX28" fmla="*/ 884081 w 920008"/>
              <a:gd name="connsiteY28" fmla="*/ 302164 h 1306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20008" h="1306987">
                <a:moveTo>
                  <a:pt x="884082" y="302164"/>
                </a:moveTo>
                <a:lnTo>
                  <a:pt x="892517" y="289324"/>
                </a:lnTo>
                <a:cubicBezTo>
                  <a:pt x="892517" y="289323"/>
                  <a:pt x="892518" y="289323"/>
                  <a:pt x="892518" y="289322"/>
                </a:cubicBezTo>
                <a:lnTo>
                  <a:pt x="588316" y="1096630"/>
                </a:lnTo>
                <a:lnTo>
                  <a:pt x="526592" y="1260437"/>
                </a:lnTo>
                <a:lnTo>
                  <a:pt x="526591" y="1260437"/>
                </a:lnTo>
                <a:lnTo>
                  <a:pt x="524924" y="1264861"/>
                </a:lnTo>
                <a:lnTo>
                  <a:pt x="510671" y="1285999"/>
                </a:lnTo>
                <a:cubicBezTo>
                  <a:pt x="497704" y="1298967"/>
                  <a:pt x="479790" y="1306987"/>
                  <a:pt x="460002" y="1306987"/>
                </a:cubicBezTo>
                <a:cubicBezTo>
                  <a:pt x="440215" y="1306987"/>
                  <a:pt x="422300" y="1298967"/>
                  <a:pt x="409333" y="1285999"/>
                </a:cubicBezTo>
                <a:lnTo>
                  <a:pt x="395090" y="1264874"/>
                </a:lnTo>
                <a:lnTo>
                  <a:pt x="393409" y="1260413"/>
                </a:lnTo>
                <a:lnTo>
                  <a:pt x="27497" y="289333"/>
                </a:lnTo>
                <a:cubicBezTo>
                  <a:pt x="27496" y="289332"/>
                  <a:pt x="27495" y="289330"/>
                  <a:pt x="27494" y="289329"/>
                </a:cubicBezTo>
                <a:lnTo>
                  <a:pt x="0" y="216362"/>
                </a:lnTo>
                <a:lnTo>
                  <a:pt x="9107" y="173667"/>
                </a:lnTo>
                <a:cubicBezTo>
                  <a:pt x="27500" y="131191"/>
                  <a:pt x="72093" y="93224"/>
                  <a:pt x="134559" y="63704"/>
                </a:cubicBezTo>
                <a:lnTo>
                  <a:pt x="181040" y="45581"/>
                </a:lnTo>
                <a:cubicBezTo>
                  <a:pt x="181041" y="45581"/>
                  <a:pt x="181041" y="45582"/>
                  <a:pt x="181042" y="45582"/>
                </a:cubicBezTo>
                <a:lnTo>
                  <a:pt x="202675" y="37146"/>
                </a:lnTo>
                <a:cubicBezTo>
                  <a:pt x="276131" y="13694"/>
                  <a:pt x="364683" y="0"/>
                  <a:pt x="460003" y="0"/>
                </a:cubicBezTo>
                <a:cubicBezTo>
                  <a:pt x="555323" y="0"/>
                  <a:pt x="643876" y="13694"/>
                  <a:pt x="717332" y="37146"/>
                </a:cubicBezTo>
                <a:lnTo>
                  <a:pt x="738965" y="45582"/>
                </a:lnTo>
                <a:cubicBezTo>
                  <a:pt x="738966" y="45582"/>
                  <a:pt x="738966" y="45581"/>
                  <a:pt x="738967" y="45581"/>
                </a:cubicBezTo>
                <a:lnTo>
                  <a:pt x="785447" y="63704"/>
                </a:lnTo>
                <a:cubicBezTo>
                  <a:pt x="847913" y="93224"/>
                  <a:pt x="892507" y="131191"/>
                  <a:pt x="910899" y="173667"/>
                </a:cubicBezTo>
                <a:lnTo>
                  <a:pt x="920008" y="216365"/>
                </a:lnTo>
                <a:lnTo>
                  <a:pt x="892517" y="289322"/>
                </a:lnTo>
                <a:lnTo>
                  <a:pt x="884081" y="302164"/>
                </a:lnTo>
              </a:path>
            </a:pathLst>
          </a:custGeom>
          <a:gradFill flip="none" rotWithShape="1">
            <a:gsLst>
              <a:gs pos="30000">
                <a:srgbClr val="FF5A28"/>
              </a:gs>
              <a:gs pos="100000">
                <a:srgbClr val="DF3836"/>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5" name="Freeform: Shape 116">
            <a:extLst>
              <a:ext uri="{FF2B5EF4-FFF2-40B4-BE49-F238E27FC236}">
                <a16:creationId xmlns:a16="http://schemas.microsoft.com/office/drawing/2014/main" id="{774B26F3-2B2E-AF43-BAB2-58125D96D676}"/>
              </a:ext>
            </a:extLst>
          </p:cNvPr>
          <p:cNvSpPr/>
          <p:nvPr/>
        </p:nvSpPr>
        <p:spPr>
          <a:xfrm>
            <a:off x="5448812" y="3649093"/>
            <a:ext cx="1402980" cy="982414"/>
          </a:xfrm>
          <a:custGeom>
            <a:avLst/>
            <a:gdLst>
              <a:gd name="connsiteX0" fmla="*/ 935318 w 1870640"/>
              <a:gd name="connsiteY0" fmla="*/ 874879 h 1309885"/>
              <a:gd name="connsiteX1" fmla="*/ 1524558 w 1870640"/>
              <a:gd name="connsiteY1" fmla="*/ 1048547 h 1309885"/>
              <a:gd name="connsiteX2" fmla="*/ 1534693 w 1870640"/>
              <a:gd name="connsiteY2" fmla="*/ 1084905 h 1309885"/>
              <a:gd name="connsiteX3" fmla="*/ 1508160 w 1870640"/>
              <a:gd name="connsiteY3" fmla="*/ 1155319 h 1309885"/>
              <a:gd name="connsiteX4" fmla="*/ 1489511 w 1870640"/>
              <a:gd name="connsiteY4" fmla="*/ 1177044 h 1309885"/>
              <a:gd name="connsiteX5" fmla="*/ 1271600 w 1870640"/>
              <a:gd name="connsiteY5" fmla="*/ 1272739 h 1309885"/>
              <a:gd name="connsiteX6" fmla="*/ 1214283 w 1870640"/>
              <a:gd name="connsiteY6" fmla="*/ 1283990 h 1309885"/>
              <a:gd name="connsiteX7" fmla="*/ 1169434 w 1870640"/>
              <a:gd name="connsiteY7" fmla="*/ 1292793 h 1309885"/>
              <a:gd name="connsiteX8" fmla="*/ 935319 w 1870640"/>
              <a:gd name="connsiteY8" fmla="*/ 1309885 h 1309885"/>
              <a:gd name="connsiteX9" fmla="*/ 701204 w 1870640"/>
              <a:gd name="connsiteY9" fmla="*/ 1292793 h 1309885"/>
              <a:gd name="connsiteX10" fmla="*/ 656356 w 1870640"/>
              <a:gd name="connsiteY10" fmla="*/ 1283990 h 1309885"/>
              <a:gd name="connsiteX11" fmla="*/ 677991 w 1870640"/>
              <a:gd name="connsiteY11" fmla="*/ 1275554 h 1309885"/>
              <a:gd name="connsiteX12" fmla="*/ 677990 w 1870640"/>
              <a:gd name="connsiteY12" fmla="*/ 1275554 h 1309885"/>
              <a:gd name="connsiteX13" fmla="*/ 656355 w 1870640"/>
              <a:gd name="connsiteY13" fmla="*/ 1283990 h 1309885"/>
              <a:gd name="connsiteX14" fmla="*/ 599036 w 1870640"/>
              <a:gd name="connsiteY14" fmla="*/ 1272739 h 1309885"/>
              <a:gd name="connsiteX15" fmla="*/ 381125 w 1870640"/>
              <a:gd name="connsiteY15" fmla="*/ 1177044 h 1309885"/>
              <a:gd name="connsiteX16" fmla="*/ 362479 w 1870640"/>
              <a:gd name="connsiteY16" fmla="*/ 1155323 h 1309885"/>
              <a:gd name="connsiteX17" fmla="*/ 335944 w 1870640"/>
              <a:gd name="connsiteY17" fmla="*/ 1084902 h 1309885"/>
              <a:gd name="connsiteX18" fmla="*/ 346078 w 1870640"/>
              <a:gd name="connsiteY18" fmla="*/ 1048547 h 1309885"/>
              <a:gd name="connsiteX19" fmla="*/ 935318 w 1870640"/>
              <a:gd name="connsiteY19" fmla="*/ 874879 h 1309885"/>
              <a:gd name="connsiteX20" fmla="*/ 935320 w 1870640"/>
              <a:gd name="connsiteY20" fmla="*/ 0 h 1309885"/>
              <a:gd name="connsiteX21" fmla="*/ 1461691 w 1870640"/>
              <a:gd name="connsiteY21" fmla="*/ 37146 h 1309885"/>
              <a:gd name="connsiteX22" fmla="*/ 1486139 w 1870640"/>
              <a:gd name="connsiteY22" fmla="*/ 41806 h 1309885"/>
              <a:gd name="connsiteX23" fmla="*/ 1601022 w 1870640"/>
              <a:gd name="connsiteY23" fmla="*/ 63705 h 1309885"/>
              <a:gd name="connsiteX24" fmla="*/ 1857638 w 1870640"/>
              <a:gd name="connsiteY24" fmla="*/ 173668 h 1309885"/>
              <a:gd name="connsiteX25" fmla="*/ 1870640 w 1870640"/>
              <a:gd name="connsiteY25" fmla="*/ 193351 h 1309885"/>
              <a:gd name="connsiteX26" fmla="*/ 1838564 w 1870640"/>
              <a:gd name="connsiteY26" fmla="*/ 278476 h 1309885"/>
              <a:gd name="connsiteX27" fmla="*/ 1838562 w 1870640"/>
              <a:gd name="connsiteY27" fmla="*/ 278478 h 1309885"/>
              <a:gd name="connsiteX28" fmla="*/ 1534693 w 1870640"/>
              <a:gd name="connsiteY28" fmla="*/ 1084904 h 1309885"/>
              <a:gd name="connsiteX29" fmla="*/ 1524558 w 1870640"/>
              <a:gd name="connsiteY29" fmla="*/ 1048546 h 1309885"/>
              <a:gd name="connsiteX30" fmla="*/ 935318 w 1870640"/>
              <a:gd name="connsiteY30" fmla="*/ 874878 h 1309885"/>
              <a:gd name="connsiteX31" fmla="*/ 346078 w 1870640"/>
              <a:gd name="connsiteY31" fmla="*/ 1048546 h 1309885"/>
              <a:gd name="connsiteX32" fmla="*/ 335944 w 1870640"/>
              <a:gd name="connsiteY32" fmla="*/ 1084901 h 1309885"/>
              <a:gd name="connsiteX33" fmla="*/ 32075 w 1870640"/>
              <a:gd name="connsiteY33" fmla="*/ 278475 h 1309885"/>
              <a:gd name="connsiteX34" fmla="*/ 32076 w 1870640"/>
              <a:gd name="connsiteY34" fmla="*/ 278476 h 1309885"/>
              <a:gd name="connsiteX35" fmla="*/ 0 w 1870640"/>
              <a:gd name="connsiteY35" fmla="*/ 193351 h 1309885"/>
              <a:gd name="connsiteX36" fmla="*/ 13002 w 1870640"/>
              <a:gd name="connsiteY36" fmla="*/ 173668 h 1309885"/>
              <a:gd name="connsiteX37" fmla="*/ 269618 w 1870640"/>
              <a:gd name="connsiteY37" fmla="*/ 63705 h 1309885"/>
              <a:gd name="connsiteX38" fmla="*/ 384501 w 1870640"/>
              <a:gd name="connsiteY38" fmla="*/ 41806 h 1309885"/>
              <a:gd name="connsiteX39" fmla="*/ 408949 w 1870640"/>
              <a:gd name="connsiteY39" fmla="*/ 37146 h 1309885"/>
              <a:gd name="connsiteX40" fmla="*/ 935320 w 1870640"/>
              <a:gd name="connsiteY40" fmla="*/ 0 h 1309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70640" h="1309885">
                <a:moveTo>
                  <a:pt x="935318" y="874879"/>
                </a:moveTo>
                <a:cubicBezTo>
                  <a:pt x="1225973" y="874879"/>
                  <a:pt x="1468474" y="949435"/>
                  <a:pt x="1524558" y="1048547"/>
                </a:cubicBezTo>
                <a:lnTo>
                  <a:pt x="1534693" y="1084905"/>
                </a:lnTo>
                <a:lnTo>
                  <a:pt x="1508160" y="1155319"/>
                </a:lnTo>
                <a:lnTo>
                  <a:pt x="1489511" y="1177044"/>
                </a:lnTo>
                <a:cubicBezTo>
                  <a:pt x="1443858" y="1216076"/>
                  <a:pt x="1367593" y="1249287"/>
                  <a:pt x="1271600" y="1272739"/>
                </a:cubicBezTo>
                <a:lnTo>
                  <a:pt x="1214283" y="1283990"/>
                </a:lnTo>
                <a:lnTo>
                  <a:pt x="1169434" y="1292793"/>
                </a:lnTo>
                <a:cubicBezTo>
                  <a:pt x="1097477" y="1303799"/>
                  <a:pt x="1018363" y="1309885"/>
                  <a:pt x="935319" y="1309885"/>
                </a:cubicBezTo>
                <a:cubicBezTo>
                  <a:pt x="852275" y="1309885"/>
                  <a:pt x="773162" y="1303799"/>
                  <a:pt x="701204" y="1292793"/>
                </a:cubicBezTo>
                <a:lnTo>
                  <a:pt x="656356" y="1283990"/>
                </a:lnTo>
                <a:lnTo>
                  <a:pt x="677991" y="1275554"/>
                </a:lnTo>
                <a:cubicBezTo>
                  <a:pt x="681597" y="1274148"/>
                  <a:pt x="681596" y="1274148"/>
                  <a:pt x="677990" y="1275554"/>
                </a:cubicBezTo>
                <a:lnTo>
                  <a:pt x="656355" y="1283990"/>
                </a:lnTo>
                <a:lnTo>
                  <a:pt x="599036" y="1272739"/>
                </a:lnTo>
                <a:cubicBezTo>
                  <a:pt x="503043" y="1249287"/>
                  <a:pt x="426778" y="1216076"/>
                  <a:pt x="381125" y="1177044"/>
                </a:cubicBezTo>
                <a:lnTo>
                  <a:pt x="362479" y="1155323"/>
                </a:lnTo>
                <a:lnTo>
                  <a:pt x="335944" y="1084902"/>
                </a:lnTo>
                <a:lnTo>
                  <a:pt x="346078" y="1048547"/>
                </a:lnTo>
                <a:cubicBezTo>
                  <a:pt x="402162" y="949435"/>
                  <a:pt x="644663" y="874879"/>
                  <a:pt x="935318" y="874879"/>
                </a:cubicBezTo>
                <a:close/>
                <a:moveTo>
                  <a:pt x="935320" y="0"/>
                </a:moveTo>
                <a:cubicBezTo>
                  <a:pt x="1130300" y="0"/>
                  <a:pt x="1311436" y="13694"/>
                  <a:pt x="1461691" y="37146"/>
                </a:cubicBezTo>
                <a:lnTo>
                  <a:pt x="1486139" y="41806"/>
                </a:lnTo>
                <a:lnTo>
                  <a:pt x="1601022" y="63705"/>
                </a:lnTo>
                <a:cubicBezTo>
                  <a:pt x="1728798" y="93225"/>
                  <a:pt x="1820016" y="131191"/>
                  <a:pt x="1857638" y="173668"/>
                </a:cubicBezTo>
                <a:lnTo>
                  <a:pt x="1870640" y="193351"/>
                </a:lnTo>
                <a:lnTo>
                  <a:pt x="1838564" y="278476"/>
                </a:lnTo>
                <a:lnTo>
                  <a:pt x="1838562" y="278478"/>
                </a:lnTo>
                <a:lnTo>
                  <a:pt x="1534693" y="1084904"/>
                </a:lnTo>
                <a:lnTo>
                  <a:pt x="1524558" y="1048546"/>
                </a:lnTo>
                <a:cubicBezTo>
                  <a:pt x="1468474" y="949434"/>
                  <a:pt x="1225973" y="874878"/>
                  <a:pt x="935318" y="874878"/>
                </a:cubicBezTo>
                <a:cubicBezTo>
                  <a:pt x="644663" y="874878"/>
                  <a:pt x="402162" y="949434"/>
                  <a:pt x="346078" y="1048546"/>
                </a:cubicBezTo>
                <a:lnTo>
                  <a:pt x="335944" y="1084901"/>
                </a:lnTo>
                <a:lnTo>
                  <a:pt x="32075" y="278475"/>
                </a:lnTo>
                <a:lnTo>
                  <a:pt x="32076" y="278476"/>
                </a:lnTo>
                <a:lnTo>
                  <a:pt x="0" y="193351"/>
                </a:lnTo>
                <a:lnTo>
                  <a:pt x="13002" y="173668"/>
                </a:lnTo>
                <a:cubicBezTo>
                  <a:pt x="50624" y="131191"/>
                  <a:pt x="141842" y="93225"/>
                  <a:pt x="269618" y="63705"/>
                </a:cubicBezTo>
                <a:lnTo>
                  <a:pt x="384501" y="41806"/>
                </a:lnTo>
                <a:lnTo>
                  <a:pt x="408949" y="37146"/>
                </a:lnTo>
                <a:cubicBezTo>
                  <a:pt x="559205" y="13694"/>
                  <a:pt x="740340" y="0"/>
                  <a:pt x="935320" y="0"/>
                </a:cubicBezTo>
                <a:close/>
              </a:path>
            </a:pathLst>
          </a:custGeom>
          <a:gradFill flip="none" rotWithShape="1">
            <a:gsLst>
              <a:gs pos="0">
                <a:schemeClr val="accent3"/>
              </a:gs>
              <a:gs pos="78000">
                <a:schemeClr val="accent3">
                  <a:lumMod val="7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6" name="Freeform: Shape 113">
            <a:extLst>
              <a:ext uri="{FF2B5EF4-FFF2-40B4-BE49-F238E27FC236}">
                <a16:creationId xmlns:a16="http://schemas.microsoft.com/office/drawing/2014/main" id="{513C3DF4-CAB5-9640-8C02-FC80B69236CC}"/>
              </a:ext>
            </a:extLst>
          </p:cNvPr>
          <p:cNvSpPr/>
          <p:nvPr/>
        </p:nvSpPr>
        <p:spPr>
          <a:xfrm>
            <a:off x="5102216" y="2723198"/>
            <a:ext cx="2096171" cy="981384"/>
          </a:xfrm>
          <a:custGeom>
            <a:avLst/>
            <a:gdLst>
              <a:gd name="connsiteX0" fmla="*/ 1397448 w 2794895"/>
              <a:gd name="connsiteY0" fmla="*/ 1234526 h 1308512"/>
              <a:gd name="connsiteX1" fmla="*/ 1923819 w 2794895"/>
              <a:gd name="connsiteY1" fmla="*/ 1271672 h 1308512"/>
              <a:gd name="connsiteX2" fmla="*/ 1948267 w 2794895"/>
              <a:gd name="connsiteY2" fmla="*/ 1276332 h 1308512"/>
              <a:gd name="connsiteX3" fmla="*/ 1812119 w 2794895"/>
              <a:gd name="connsiteY3" fmla="*/ 1291420 h 1308512"/>
              <a:gd name="connsiteX4" fmla="*/ 1397448 w 2794895"/>
              <a:gd name="connsiteY4" fmla="*/ 1308512 h 1308512"/>
              <a:gd name="connsiteX5" fmla="*/ 982777 w 2794895"/>
              <a:gd name="connsiteY5" fmla="*/ 1291420 h 1308512"/>
              <a:gd name="connsiteX6" fmla="*/ 846630 w 2794895"/>
              <a:gd name="connsiteY6" fmla="*/ 1276332 h 1308512"/>
              <a:gd name="connsiteX7" fmla="*/ 871077 w 2794895"/>
              <a:gd name="connsiteY7" fmla="*/ 1271672 h 1308512"/>
              <a:gd name="connsiteX8" fmla="*/ 1397448 w 2794895"/>
              <a:gd name="connsiteY8" fmla="*/ 1234526 h 1308512"/>
              <a:gd name="connsiteX9" fmla="*/ 674350 w 2794895"/>
              <a:gd name="connsiteY9" fmla="*/ 31386 h 1308512"/>
              <a:gd name="connsiteX10" fmla="*/ 765075 w 2794895"/>
              <a:gd name="connsiteY10" fmla="*/ 42444 h 1308512"/>
              <a:gd name="connsiteX11" fmla="*/ 1397448 w 2794895"/>
              <a:gd name="connsiteY11" fmla="*/ 74747 h 1308512"/>
              <a:gd name="connsiteX12" fmla="*/ 2029821 w 2794895"/>
              <a:gd name="connsiteY12" fmla="*/ 42444 h 1308512"/>
              <a:gd name="connsiteX13" fmla="*/ 2120546 w 2794895"/>
              <a:gd name="connsiteY13" fmla="*/ 31386 h 1308512"/>
              <a:gd name="connsiteX14" fmla="*/ 2181694 w 2794895"/>
              <a:gd name="connsiteY14" fmla="*/ 37147 h 1308512"/>
              <a:gd name="connsiteX15" fmla="*/ 2792877 w 2794895"/>
              <a:gd name="connsiteY15" fmla="*/ 195266 h 1308512"/>
              <a:gd name="connsiteX16" fmla="*/ 2794895 w 2794895"/>
              <a:gd name="connsiteY16" fmla="*/ 201461 h 1308512"/>
              <a:gd name="connsiteX17" fmla="*/ 2772772 w 2794895"/>
              <a:gd name="connsiteY17" fmla="*/ 260171 h 1308512"/>
              <a:gd name="connsiteX18" fmla="*/ 2772771 w 2794895"/>
              <a:gd name="connsiteY18" fmla="*/ 260173 h 1308512"/>
              <a:gd name="connsiteX19" fmla="*/ 2461554 w 2794895"/>
              <a:gd name="connsiteY19" fmla="*/ 1086096 h 1308512"/>
              <a:gd name="connsiteX20" fmla="*/ 2445281 w 2794895"/>
              <a:gd name="connsiteY20" fmla="*/ 1129283 h 1308512"/>
              <a:gd name="connsiteX21" fmla="*/ 2441125 w 2794895"/>
              <a:gd name="connsiteY21" fmla="*/ 1134843 h 1308512"/>
              <a:gd name="connsiteX22" fmla="*/ 1993079 w 2794895"/>
              <a:gd name="connsiteY22" fmla="*/ 1271365 h 1308512"/>
              <a:gd name="connsiteX23" fmla="*/ 1948267 w 2794895"/>
              <a:gd name="connsiteY23" fmla="*/ 1276331 h 1308512"/>
              <a:gd name="connsiteX24" fmla="*/ 1923819 w 2794895"/>
              <a:gd name="connsiteY24" fmla="*/ 1271671 h 1308512"/>
              <a:gd name="connsiteX25" fmla="*/ 1397448 w 2794895"/>
              <a:gd name="connsiteY25" fmla="*/ 1234525 h 1308512"/>
              <a:gd name="connsiteX26" fmla="*/ 871077 w 2794895"/>
              <a:gd name="connsiteY26" fmla="*/ 1271671 h 1308512"/>
              <a:gd name="connsiteX27" fmla="*/ 846629 w 2794895"/>
              <a:gd name="connsiteY27" fmla="*/ 1276331 h 1308512"/>
              <a:gd name="connsiteX28" fmla="*/ 801817 w 2794895"/>
              <a:gd name="connsiteY28" fmla="*/ 1271365 h 1308512"/>
              <a:gd name="connsiteX29" fmla="*/ 353771 w 2794895"/>
              <a:gd name="connsiteY29" fmla="*/ 1134843 h 1308512"/>
              <a:gd name="connsiteX30" fmla="*/ 349615 w 2794895"/>
              <a:gd name="connsiteY30" fmla="*/ 1129283 h 1308512"/>
              <a:gd name="connsiteX31" fmla="*/ 333342 w 2794895"/>
              <a:gd name="connsiteY31" fmla="*/ 1086096 h 1308512"/>
              <a:gd name="connsiteX32" fmla="*/ 22127 w 2794895"/>
              <a:gd name="connsiteY32" fmla="*/ 260176 h 1308512"/>
              <a:gd name="connsiteX33" fmla="*/ 22125 w 2794895"/>
              <a:gd name="connsiteY33" fmla="*/ 260174 h 1308512"/>
              <a:gd name="connsiteX34" fmla="*/ 0 w 2794895"/>
              <a:gd name="connsiteY34" fmla="*/ 201458 h 1308512"/>
              <a:gd name="connsiteX35" fmla="*/ 2017 w 2794895"/>
              <a:gd name="connsiteY35" fmla="*/ 195266 h 1308512"/>
              <a:gd name="connsiteX36" fmla="*/ 613200 w 2794895"/>
              <a:gd name="connsiteY36" fmla="*/ 37147 h 1308512"/>
              <a:gd name="connsiteX37" fmla="*/ 1397447 w 2794895"/>
              <a:gd name="connsiteY37" fmla="*/ 0 h 1308512"/>
              <a:gd name="connsiteX38" fmla="*/ 2066044 w 2794895"/>
              <a:gd name="connsiteY38" fmla="*/ 26251 h 1308512"/>
              <a:gd name="connsiteX39" fmla="*/ 2120546 w 2794895"/>
              <a:gd name="connsiteY39" fmla="*/ 31385 h 1308512"/>
              <a:gd name="connsiteX40" fmla="*/ 2029821 w 2794895"/>
              <a:gd name="connsiteY40" fmla="*/ 42443 h 1308512"/>
              <a:gd name="connsiteX41" fmla="*/ 1397448 w 2794895"/>
              <a:gd name="connsiteY41" fmla="*/ 74746 h 1308512"/>
              <a:gd name="connsiteX42" fmla="*/ 765075 w 2794895"/>
              <a:gd name="connsiteY42" fmla="*/ 42443 h 1308512"/>
              <a:gd name="connsiteX43" fmla="*/ 674350 w 2794895"/>
              <a:gd name="connsiteY43" fmla="*/ 31385 h 1308512"/>
              <a:gd name="connsiteX44" fmla="*/ 728850 w 2794895"/>
              <a:gd name="connsiteY44" fmla="*/ 26251 h 1308512"/>
              <a:gd name="connsiteX45" fmla="*/ 1397447 w 2794895"/>
              <a:gd name="connsiteY45" fmla="*/ 0 h 130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94895" h="1308512">
                <a:moveTo>
                  <a:pt x="1397448" y="1234526"/>
                </a:moveTo>
                <a:cubicBezTo>
                  <a:pt x="1592428" y="1234526"/>
                  <a:pt x="1773564" y="1248220"/>
                  <a:pt x="1923819" y="1271672"/>
                </a:cubicBezTo>
                <a:lnTo>
                  <a:pt x="1948267" y="1276332"/>
                </a:lnTo>
                <a:lnTo>
                  <a:pt x="1812119" y="1291420"/>
                </a:lnTo>
                <a:cubicBezTo>
                  <a:pt x="1684666" y="1302426"/>
                  <a:pt x="1544539" y="1308512"/>
                  <a:pt x="1397448" y="1308512"/>
                </a:cubicBezTo>
                <a:cubicBezTo>
                  <a:pt x="1250358" y="1308512"/>
                  <a:pt x="1110230" y="1302426"/>
                  <a:pt x="982777" y="1291420"/>
                </a:cubicBezTo>
                <a:lnTo>
                  <a:pt x="846630" y="1276332"/>
                </a:lnTo>
                <a:lnTo>
                  <a:pt x="871077" y="1271672"/>
                </a:lnTo>
                <a:cubicBezTo>
                  <a:pt x="1021333" y="1248220"/>
                  <a:pt x="1202469" y="1234526"/>
                  <a:pt x="1397448" y="1234526"/>
                </a:cubicBezTo>
                <a:close/>
                <a:moveTo>
                  <a:pt x="674350" y="31386"/>
                </a:moveTo>
                <a:lnTo>
                  <a:pt x="765075" y="42444"/>
                </a:lnTo>
                <a:cubicBezTo>
                  <a:pt x="959441" y="63245"/>
                  <a:pt x="1173136" y="74747"/>
                  <a:pt x="1397448" y="74747"/>
                </a:cubicBezTo>
                <a:cubicBezTo>
                  <a:pt x="1621761" y="74747"/>
                  <a:pt x="1835455" y="63245"/>
                  <a:pt x="2029821" y="42444"/>
                </a:cubicBezTo>
                <a:lnTo>
                  <a:pt x="2120546" y="31386"/>
                </a:lnTo>
                <a:lnTo>
                  <a:pt x="2181694" y="37147"/>
                </a:lnTo>
                <a:cubicBezTo>
                  <a:pt x="2517496" y="72325"/>
                  <a:pt x="2749779" y="129459"/>
                  <a:pt x="2792877" y="195266"/>
                </a:cubicBezTo>
                <a:lnTo>
                  <a:pt x="2794895" y="201461"/>
                </a:lnTo>
                <a:lnTo>
                  <a:pt x="2772772" y="260171"/>
                </a:lnTo>
                <a:lnTo>
                  <a:pt x="2772771" y="260173"/>
                </a:lnTo>
                <a:lnTo>
                  <a:pt x="2461554" y="1086096"/>
                </a:lnTo>
                <a:lnTo>
                  <a:pt x="2445281" y="1129283"/>
                </a:lnTo>
                <a:lnTo>
                  <a:pt x="2441125" y="1134843"/>
                </a:lnTo>
                <a:cubicBezTo>
                  <a:pt x="2384362" y="1191478"/>
                  <a:pt x="2219781" y="1240095"/>
                  <a:pt x="1993079" y="1271365"/>
                </a:cubicBezTo>
                <a:lnTo>
                  <a:pt x="1948267" y="1276331"/>
                </a:lnTo>
                <a:lnTo>
                  <a:pt x="1923819" y="1271671"/>
                </a:lnTo>
                <a:cubicBezTo>
                  <a:pt x="1773564" y="1248219"/>
                  <a:pt x="1592428" y="1234525"/>
                  <a:pt x="1397448" y="1234525"/>
                </a:cubicBezTo>
                <a:cubicBezTo>
                  <a:pt x="1202468" y="1234525"/>
                  <a:pt x="1021333" y="1248219"/>
                  <a:pt x="871077" y="1271671"/>
                </a:cubicBezTo>
                <a:lnTo>
                  <a:pt x="846629" y="1276331"/>
                </a:lnTo>
                <a:lnTo>
                  <a:pt x="801817" y="1271365"/>
                </a:lnTo>
                <a:cubicBezTo>
                  <a:pt x="575115" y="1240095"/>
                  <a:pt x="410534" y="1191478"/>
                  <a:pt x="353771" y="1134843"/>
                </a:cubicBezTo>
                <a:lnTo>
                  <a:pt x="349615" y="1129283"/>
                </a:lnTo>
                <a:lnTo>
                  <a:pt x="333342" y="1086096"/>
                </a:lnTo>
                <a:lnTo>
                  <a:pt x="22127" y="260176"/>
                </a:lnTo>
                <a:lnTo>
                  <a:pt x="22125" y="260174"/>
                </a:lnTo>
                <a:lnTo>
                  <a:pt x="0" y="201458"/>
                </a:lnTo>
                <a:lnTo>
                  <a:pt x="2017" y="195266"/>
                </a:lnTo>
                <a:cubicBezTo>
                  <a:pt x="45115" y="129459"/>
                  <a:pt x="277398" y="72325"/>
                  <a:pt x="613200" y="37147"/>
                </a:cubicBezTo>
                <a:close/>
                <a:moveTo>
                  <a:pt x="1397447" y="0"/>
                </a:moveTo>
                <a:cubicBezTo>
                  <a:pt x="1639533" y="0"/>
                  <a:pt x="1867295" y="9510"/>
                  <a:pt x="2066044" y="26251"/>
                </a:cubicBezTo>
                <a:lnTo>
                  <a:pt x="2120546" y="31385"/>
                </a:lnTo>
                <a:lnTo>
                  <a:pt x="2029821" y="42443"/>
                </a:lnTo>
                <a:cubicBezTo>
                  <a:pt x="1835455" y="63244"/>
                  <a:pt x="1621761" y="74746"/>
                  <a:pt x="1397448" y="74746"/>
                </a:cubicBezTo>
                <a:cubicBezTo>
                  <a:pt x="1173136" y="74746"/>
                  <a:pt x="959441" y="63244"/>
                  <a:pt x="765075" y="42443"/>
                </a:cubicBezTo>
                <a:lnTo>
                  <a:pt x="674350" y="31385"/>
                </a:lnTo>
                <a:lnTo>
                  <a:pt x="728850" y="26251"/>
                </a:lnTo>
                <a:cubicBezTo>
                  <a:pt x="927599" y="9510"/>
                  <a:pt x="1155362" y="0"/>
                  <a:pt x="1397447" y="0"/>
                </a:cubicBezTo>
                <a:close/>
              </a:path>
            </a:pathLst>
          </a:custGeom>
          <a:gradFill flip="none" rotWithShape="1">
            <a:gsLst>
              <a:gs pos="0">
                <a:schemeClr val="accent1"/>
              </a:gs>
              <a:gs pos="78000">
                <a:schemeClr val="accent1">
                  <a:lumMod val="5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grpSp>
        <p:nvGrpSpPr>
          <p:cNvPr id="17" name="Group 16">
            <a:extLst>
              <a:ext uri="{FF2B5EF4-FFF2-40B4-BE49-F238E27FC236}">
                <a16:creationId xmlns:a16="http://schemas.microsoft.com/office/drawing/2014/main" id="{AA989528-236C-8D4E-A64B-F69883F911CF}"/>
              </a:ext>
            </a:extLst>
          </p:cNvPr>
          <p:cNvGrpSpPr/>
          <p:nvPr/>
        </p:nvGrpSpPr>
        <p:grpSpPr>
          <a:xfrm>
            <a:off x="8355407" y="4683318"/>
            <a:ext cx="3120840" cy="1489575"/>
            <a:chOff x="8921977" y="4938310"/>
            <a:chExt cx="4161120" cy="1986102"/>
          </a:xfrm>
        </p:grpSpPr>
        <p:sp>
          <p:nvSpPr>
            <p:cNvPr id="18" name="TextBox 17">
              <a:extLst>
                <a:ext uri="{FF2B5EF4-FFF2-40B4-BE49-F238E27FC236}">
                  <a16:creationId xmlns:a16="http://schemas.microsoft.com/office/drawing/2014/main" id="{6049A5D9-C503-B14E-ADBC-E853346CD0DC}"/>
                </a:ext>
              </a:extLst>
            </p:cNvPr>
            <p:cNvSpPr txBox="1"/>
            <p:nvPr/>
          </p:nvSpPr>
          <p:spPr>
            <a:xfrm>
              <a:off x="8921977" y="4938310"/>
              <a:ext cx="2937088" cy="574516"/>
            </a:xfrm>
            <a:prstGeom prst="rect">
              <a:avLst/>
            </a:prstGeom>
            <a:noFill/>
          </p:spPr>
          <p:txBody>
            <a:bodyPr wrap="square" lIns="0" rIns="0" rtlCol="0" anchor="b">
              <a:spAutoFit/>
            </a:bodyPr>
            <a:lstStyle/>
            <a:p>
              <a:r>
                <a:rPr lang="pl-PL" sz="2200" b="1" cap="all" dirty="0">
                  <a:solidFill>
                    <a:srgbClr val="FF5A28"/>
                  </a:solidFill>
                  <a:latin typeface="Calibri" panose="020F0502020204030204" pitchFamily="34" charset="0"/>
                  <a:cs typeface="Calibri" panose="020F0502020204030204" pitchFamily="34" charset="0"/>
                </a:rPr>
                <a:t>ZAKUP</a:t>
              </a:r>
              <a:endParaRPr lang="en-US" sz="2200" b="1" cap="all" dirty="0">
                <a:solidFill>
                  <a:srgbClr val="FF5A28"/>
                </a:solidFill>
                <a:latin typeface="Calibri" panose="020F0502020204030204" pitchFamily="34" charset="0"/>
                <a:cs typeface="Calibri" panose="020F0502020204030204" pitchFamily="34" charset="0"/>
              </a:endParaRPr>
            </a:p>
          </p:txBody>
        </p:sp>
        <p:sp>
          <p:nvSpPr>
            <p:cNvPr id="19" name="TextBox 18">
              <a:extLst>
                <a:ext uri="{FF2B5EF4-FFF2-40B4-BE49-F238E27FC236}">
                  <a16:creationId xmlns:a16="http://schemas.microsoft.com/office/drawing/2014/main" id="{D01D5B84-06A4-0E42-A3B8-BB8944633947}"/>
                </a:ext>
              </a:extLst>
            </p:cNvPr>
            <p:cNvSpPr txBox="1"/>
            <p:nvPr/>
          </p:nvSpPr>
          <p:spPr>
            <a:xfrm>
              <a:off x="8929770" y="5433404"/>
              <a:ext cx="4153327" cy="1491008"/>
            </a:xfrm>
            <a:prstGeom prst="rect">
              <a:avLst/>
            </a:prstGeom>
            <a:noFill/>
          </p:spPr>
          <p:txBody>
            <a:bodyPr wrap="square" lIns="0" rIns="0" rtlCol="0" anchor="t">
              <a:spAutoFit/>
            </a:bodyPr>
            <a:lstStyle/>
            <a:p>
              <a:pPr marL="9525" lvl="0" indent="-9525">
                <a:lnSpc>
                  <a:spcPts val="1980"/>
                </a:lnSpc>
              </a:pPr>
              <a:r>
                <a:rPr lang="en-IE" sz="2000" dirty="0">
                  <a:solidFill>
                    <a:srgbClr val="4D4D4C"/>
                  </a:solidFill>
                  <a:latin typeface="Calibri" panose="020F0502020204030204" pitchFamily="34" charset="0"/>
                  <a:cs typeface="Calibri" panose="020F0502020204030204" pitchFamily="34" charset="0"/>
                </a:rPr>
                <a:t>(</a:t>
              </a:r>
              <a:r>
                <a:rPr lang="pl-PL" sz="1800" dirty="0">
                  <a:solidFill>
                    <a:srgbClr val="4D4D4C"/>
                  </a:solidFill>
                  <a:latin typeface="Calibri" panose="020F0502020204030204" pitchFamily="34" charset="0"/>
                  <a:cs typeface="Calibri" panose="020F0502020204030204" pitchFamily="34" charset="0"/>
                </a:rPr>
                <a:t>działanie</a:t>
              </a:r>
              <a:r>
                <a:rPr lang="pl-PL" dirty="0"/>
                <a:t> klienci kupują towar, a twoja firma go sprzedaje. Potencjalny klient stał się klientem.</a:t>
              </a:r>
              <a:endParaRPr lang="en-CA" sz="2000" dirty="0">
                <a:solidFill>
                  <a:srgbClr val="4D4D4C"/>
                </a:solidFill>
                <a:latin typeface="Calibri" panose="020F0502020204030204" pitchFamily="34" charset="0"/>
                <a:cs typeface="Calibri" panose="020F0502020204030204" pitchFamily="34" charset="0"/>
              </a:endParaRPr>
            </a:p>
          </p:txBody>
        </p:sp>
      </p:grpSp>
      <p:sp>
        <p:nvSpPr>
          <p:cNvPr id="20" name="Freeform: Shape 68">
            <a:extLst>
              <a:ext uri="{FF2B5EF4-FFF2-40B4-BE49-F238E27FC236}">
                <a16:creationId xmlns:a16="http://schemas.microsoft.com/office/drawing/2014/main" id="{B8608A33-F5A2-1B4E-B04E-2D8055505974}"/>
              </a:ext>
            </a:extLst>
          </p:cNvPr>
          <p:cNvSpPr/>
          <p:nvPr/>
        </p:nvSpPr>
        <p:spPr>
          <a:xfrm>
            <a:off x="4983702" y="2559773"/>
            <a:ext cx="624276" cy="314519"/>
          </a:xfrm>
          <a:custGeom>
            <a:avLst/>
            <a:gdLst>
              <a:gd name="connsiteX0" fmla="*/ 0 w 832368"/>
              <a:gd name="connsiteY0" fmla="*/ 0 h 419359"/>
              <a:gd name="connsiteX1" fmla="*/ 3891 w 832368"/>
              <a:gd name="connsiteY1" fmla="*/ 3829 h 419359"/>
              <a:gd name="connsiteX2" fmla="*/ 781078 w 832368"/>
              <a:gd name="connsiteY2" fmla="*/ 243036 h 419359"/>
              <a:gd name="connsiteX3" fmla="*/ 832368 w 832368"/>
              <a:gd name="connsiteY3" fmla="*/ 249287 h 419359"/>
              <a:gd name="connsiteX4" fmla="*/ 771218 w 832368"/>
              <a:gd name="connsiteY4" fmla="*/ 255048 h 419359"/>
              <a:gd name="connsiteX5" fmla="*/ 160035 w 832368"/>
              <a:gd name="connsiteY5" fmla="*/ 413167 h 419359"/>
              <a:gd name="connsiteX6" fmla="*/ 158018 w 832368"/>
              <a:gd name="connsiteY6" fmla="*/ 419359 h 419359"/>
              <a:gd name="connsiteX7" fmla="*/ 0 w 832368"/>
              <a:gd name="connsiteY7" fmla="*/ 0 h 41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2368" h="419359">
                <a:moveTo>
                  <a:pt x="0" y="0"/>
                </a:moveTo>
                <a:lnTo>
                  <a:pt x="3891" y="3829"/>
                </a:lnTo>
                <a:cubicBezTo>
                  <a:pt x="130472" y="106799"/>
                  <a:pt x="412763" y="192412"/>
                  <a:pt x="781078" y="243036"/>
                </a:cubicBezTo>
                <a:lnTo>
                  <a:pt x="832368" y="249287"/>
                </a:lnTo>
                <a:lnTo>
                  <a:pt x="771218" y="255048"/>
                </a:lnTo>
                <a:cubicBezTo>
                  <a:pt x="435416" y="290226"/>
                  <a:pt x="203133" y="347360"/>
                  <a:pt x="160035" y="413167"/>
                </a:cubicBezTo>
                <a:lnTo>
                  <a:pt x="158018" y="419359"/>
                </a:lnTo>
                <a:lnTo>
                  <a:pt x="0"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Freeform: Shape 69">
            <a:extLst>
              <a:ext uri="{FF2B5EF4-FFF2-40B4-BE49-F238E27FC236}">
                <a16:creationId xmlns:a16="http://schemas.microsoft.com/office/drawing/2014/main" id="{0CC2A1A9-8B94-264C-9463-ACDDED65C875}"/>
              </a:ext>
            </a:extLst>
          </p:cNvPr>
          <p:cNvSpPr/>
          <p:nvPr/>
        </p:nvSpPr>
        <p:spPr>
          <a:xfrm>
            <a:off x="6692625" y="2559772"/>
            <a:ext cx="624276" cy="314522"/>
          </a:xfrm>
          <a:custGeom>
            <a:avLst/>
            <a:gdLst>
              <a:gd name="connsiteX0" fmla="*/ 832368 w 832368"/>
              <a:gd name="connsiteY0" fmla="*/ 0 h 419362"/>
              <a:gd name="connsiteX1" fmla="*/ 674349 w 832368"/>
              <a:gd name="connsiteY1" fmla="*/ 419362 h 419362"/>
              <a:gd name="connsiteX2" fmla="*/ 672331 w 832368"/>
              <a:gd name="connsiteY2" fmla="*/ 413167 h 419362"/>
              <a:gd name="connsiteX3" fmla="*/ 61148 w 832368"/>
              <a:gd name="connsiteY3" fmla="*/ 255048 h 419362"/>
              <a:gd name="connsiteX4" fmla="*/ 0 w 832368"/>
              <a:gd name="connsiteY4" fmla="*/ 249287 h 419362"/>
              <a:gd name="connsiteX5" fmla="*/ 51290 w 832368"/>
              <a:gd name="connsiteY5" fmla="*/ 243036 h 419362"/>
              <a:gd name="connsiteX6" fmla="*/ 828477 w 832368"/>
              <a:gd name="connsiteY6" fmla="*/ 3829 h 419362"/>
              <a:gd name="connsiteX7" fmla="*/ 832368 w 832368"/>
              <a:gd name="connsiteY7" fmla="*/ 0 h 41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2368" h="419362">
                <a:moveTo>
                  <a:pt x="832368" y="0"/>
                </a:moveTo>
                <a:lnTo>
                  <a:pt x="674349" y="419362"/>
                </a:lnTo>
                <a:lnTo>
                  <a:pt x="672331" y="413167"/>
                </a:lnTo>
                <a:cubicBezTo>
                  <a:pt x="629233" y="347360"/>
                  <a:pt x="396950" y="290226"/>
                  <a:pt x="61148" y="255048"/>
                </a:cubicBezTo>
                <a:lnTo>
                  <a:pt x="0" y="249287"/>
                </a:lnTo>
                <a:lnTo>
                  <a:pt x="51290" y="243036"/>
                </a:lnTo>
                <a:cubicBezTo>
                  <a:pt x="419605" y="192412"/>
                  <a:pt x="701896" y="106799"/>
                  <a:pt x="828477" y="3829"/>
                </a:cubicBezTo>
                <a:lnTo>
                  <a:pt x="832368"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Freeform: Shape 75">
            <a:extLst>
              <a:ext uri="{FF2B5EF4-FFF2-40B4-BE49-F238E27FC236}">
                <a16:creationId xmlns:a16="http://schemas.microsoft.com/office/drawing/2014/main" id="{F6BBAFD5-73F7-4841-846C-492674838087}"/>
              </a:ext>
            </a:extLst>
          </p:cNvPr>
          <p:cNvSpPr/>
          <p:nvPr/>
        </p:nvSpPr>
        <p:spPr>
          <a:xfrm>
            <a:off x="5364427" y="3570162"/>
            <a:ext cx="372761" cy="223945"/>
          </a:xfrm>
          <a:custGeom>
            <a:avLst/>
            <a:gdLst>
              <a:gd name="connsiteX0" fmla="*/ 0 w 497014"/>
              <a:gd name="connsiteY0" fmla="*/ 0 h 298593"/>
              <a:gd name="connsiteX1" fmla="*/ 4156 w 497014"/>
              <a:gd name="connsiteY1" fmla="*/ 5560 h 298593"/>
              <a:gd name="connsiteX2" fmla="*/ 452202 w 497014"/>
              <a:gd name="connsiteY2" fmla="*/ 142082 h 298593"/>
              <a:gd name="connsiteX3" fmla="*/ 497014 w 497014"/>
              <a:gd name="connsiteY3" fmla="*/ 147048 h 298593"/>
              <a:gd name="connsiteX4" fmla="*/ 382131 w 497014"/>
              <a:gd name="connsiteY4" fmla="*/ 168947 h 298593"/>
              <a:gd name="connsiteX5" fmla="*/ 125515 w 497014"/>
              <a:gd name="connsiteY5" fmla="*/ 278910 h 298593"/>
              <a:gd name="connsiteX6" fmla="*/ 112513 w 497014"/>
              <a:gd name="connsiteY6" fmla="*/ 298593 h 298593"/>
              <a:gd name="connsiteX7" fmla="*/ 0 w 497014"/>
              <a:gd name="connsiteY7" fmla="*/ 0 h 2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014" h="298593">
                <a:moveTo>
                  <a:pt x="0" y="0"/>
                </a:moveTo>
                <a:lnTo>
                  <a:pt x="4156" y="5560"/>
                </a:lnTo>
                <a:cubicBezTo>
                  <a:pt x="60919" y="62195"/>
                  <a:pt x="225500" y="110812"/>
                  <a:pt x="452202" y="142082"/>
                </a:cubicBezTo>
                <a:lnTo>
                  <a:pt x="497014" y="147048"/>
                </a:lnTo>
                <a:lnTo>
                  <a:pt x="382131" y="168947"/>
                </a:lnTo>
                <a:cubicBezTo>
                  <a:pt x="254355" y="198467"/>
                  <a:pt x="163137" y="236433"/>
                  <a:pt x="125515" y="278910"/>
                </a:cubicBezTo>
                <a:lnTo>
                  <a:pt x="112513" y="298593"/>
                </a:lnTo>
                <a:lnTo>
                  <a:pt x="0"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Freeform: Shape 77">
            <a:extLst>
              <a:ext uri="{FF2B5EF4-FFF2-40B4-BE49-F238E27FC236}">
                <a16:creationId xmlns:a16="http://schemas.microsoft.com/office/drawing/2014/main" id="{4629802B-A7FC-9D48-8B50-A8D59E088FD1}"/>
              </a:ext>
            </a:extLst>
          </p:cNvPr>
          <p:cNvSpPr/>
          <p:nvPr/>
        </p:nvSpPr>
        <p:spPr>
          <a:xfrm>
            <a:off x="6563416" y="3570162"/>
            <a:ext cx="372761" cy="223945"/>
          </a:xfrm>
          <a:custGeom>
            <a:avLst/>
            <a:gdLst>
              <a:gd name="connsiteX0" fmla="*/ 497014 w 497014"/>
              <a:gd name="connsiteY0" fmla="*/ 0 h 298593"/>
              <a:gd name="connsiteX1" fmla="*/ 384501 w 497014"/>
              <a:gd name="connsiteY1" fmla="*/ 298593 h 298593"/>
              <a:gd name="connsiteX2" fmla="*/ 371499 w 497014"/>
              <a:gd name="connsiteY2" fmla="*/ 278910 h 298593"/>
              <a:gd name="connsiteX3" fmla="*/ 114883 w 497014"/>
              <a:gd name="connsiteY3" fmla="*/ 168947 h 298593"/>
              <a:gd name="connsiteX4" fmla="*/ 0 w 497014"/>
              <a:gd name="connsiteY4" fmla="*/ 147048 h 298593"/>
              <a:gd name="connsiteX5" fmla="*/ 44812 w 497014"/>
              <a:gd name="connsiteY5" fmla="*/ 142082 h 298593"/>
              <a:gd name="connsiteX6" fmla="*/ 492858 w 497014"/>
              <a:gd name="connsiteY6" fmla="*/ 5560 h 298593"/>
              <a:gd name="connsiteX7" fmla="*/ 497014 w 497014"/>
              <a:gd name="connsiteY7" fmla="*/ 0 h 2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014" h="298593">
                <a:moveTo>
                  <a:pt x="497014" y="0"/>
                </a:moveTo>
                <a:lnTo>
                  <a:pt x="384501" y="298593"/>
                </a:lnTo>
                <a:lnTo>
                  <a:pt x="371499" y="278910"/>
                </a:lnTo>
                <a:cubicBezTo>
                  <a:pt x="333877" y="236433"/>
                  <a:pt x="242659" y="198467"/>
                  <a:pt x="114883" y="168947"/>
                </a:cubicBezTo>
                <a:lnTo>
                  <a:pt x="0" y="147048"/>
                </a:lnTo>
                <a:lnTo>
                  <a:pt x="44812" y="142082"/>
                </a:lnTo>
                <a:cubicBezTo>
                  <a:pt x="271514" y="110812"/>
                  <a:pt x="436095" y="62195"/>
                  <a:pt x="492858" y="5560"/>
                </a:cubicBezTo>
                <a:lnTo>
                  <a:pt x="497014"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4" name="Freeform: Shape 78">
            <a:extLst>
              <a:ext uri="{FF2B5EF4-FFF2-40B4-BE49-F238E27FC236}">
                <a16:creationId xmlns:a16="http://schemas.microsoft.com/office/drawing/2014/main" id="{ADFABC84-2539-4145-A1F0-DD2D01F5D265}"/>
              </a:ext>
            </a:extLst>
          </p:cNvPr>
          <p:cNvSpPr/>
          <p:nvPr/>
        </p:nvSpPr>
        <p:spPr>
          <a:xfrm>
            <a:off x="6359524" y="4515583"/>
            <a:ext cx="220409" cy="224591"/>
          </a:xfrm>
          <a:custGeom>
            <a:avLst/>
            <a:gdLst>
              <a:gd name="connsiteX0" fmla="*/ 293878 w 293878"/>
              <a:gd name="connsiteY0" fmla="*/ 0 h 299455"/>
              <a:gd name="connsiteX1" fmla="*/ 181041 w 293878"/>
              <a:gd name="connsiteY1" fmla="*/ 299455 h 299455"/>
              <a:gd name="connsiteX2" fmla="*/ 171932 w 293878"/>
              <a:gd name="connsiteY2" fmla="*/ 256757 h 299455"/>
              <a:gd name="connsiteX3" fmla="*/ 46480 w 293878"/>
              <a:gd name="connsiteY3" fmla="*/ 146794 h 299455"/>
              <a:gd name="connsiteX4" fmla="*/ 0 w 293878"/>
              <a:gd name="connsiteY4" fmla="*/ 128671 h 299455"/>
              <a:gd name="connsiteX5" fmla="*/ 57318 w 293878"/>
              <a:gd name="connsiteY5" fmla="*/ 117420 h 299455"/>
              <a:gd name="connsiteX6" fmla="*/ 275229 w 293878"/>
              <a:gd name="connsiteY6" fmla="*/ 21725 h 299455"/>
              <a:gd name="connsiteX7" fmla="*/ 293878 w 293878"/>
              <a:gd name="connsiteY7" fmla="*/ 0 h 299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878" h="299455">
                <a:moveTo>
                  <a:pt x="293878" y="0"/>
                </a:moveTo>
                <a:lnTo>
                  <a:pt x="181041" y="299455"/>
                </a:lnTo>
                <a:lnTo>
                  <a:pt x="171932" y="256757"/>
                </a:lnTo>
                <a:cubicBezTo>
                  <a:pt x="153540" y="214281"/>
                  <a:pt x="108946" y="176314"/>
                  <a:pt x="46480" y="146794"/>
                </a:cubicBezTo>
                <a:lnTo>
                  <a:pt x="0" y="128671"/>
                </a:lnTo>
                <a:lnTo>
                  <a:pt x="57318" y="117420"/>
                </a:lnTo>
                <a:cubicBezTo>
                  <a:pt x="153311" y="93968"/>
                  <a:pt x="229576" y="60757"/>
                  <a:pt x="275229" y="21725"/>
                </a:cubicBezTo>
                <a:lnTo>
                  <a:pt x="293878"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5" name="Freeform: Shape 88">
            <a:extLst>
              <a:ext uri="{FF2B5EF4-FFF2-40B4-BE49-F238E27FC236}">
                <a16:creationId xmlns:a16="http://schemas.microsoft.com/office/drawing/2014/main" id="{8A094BBF-D369-FE44-B3E7-3AA8FDF530A1}"/>
              </a:ext>
            </a:extLst>
          </p:cNvPr>
          <p:cNvSpPr/>
          <p:nvPr/>
        </p:nvSpPr>
        <p:spPr>
          <a:xfrm>
            <a:off x="5720672" y="4515585"/>
            <a:ext cx="220407" cy="224586"/>
          </a:xfrm>
          <a:custGeom>
            <a:avLst/>
            <a:gdLst>
              <a:gd name="connsiteX0" fmla="*/ 0 w 293876"/>
              <a:gd name="connsiteY0" fmla="*/ 0 h 299448"/>
              <a:gd name="connsiteX1" fmla="*/ 18646 w 293876"/>
              <a:gd name="connsiteY1" fmla="*/ 21721 h 299448"/>
              <a:gd name="connsiteX2" fmla="*/ 236557 w 293876"/>
              <a:gd name="connsiteY2" fmla="*/ 117416 h 299448"/>
              <a:gd name="connsiteX3" fmla="*/ 293876 w 293876"/>
              <a:gd name="connsiteY3" fmla="*/ 128667 h 299448"/>
              <a:gd name="connsiteX4" fmla="*/ 247395 w 293876"/>
              <a:gd name="connsiteY4" fmla="*/ 146790 h 299448"/>
              <a:gd name="connsiteX5" fmla="*/ 121943 w 293876"/>
              <a:gd name="connsiteY5" fmla="*/ 256753 h 299448"/>
              <a:gd name="connsiteX6" fmla="*/ 112836 w 293876"/>
              <a:gd name="connsiteY6" fmla="*/ 299448 h 299448"/>
              <a:gd name="connsiteX7" fmla="*/ 0 w 293876"/>
              <a:gd name="connsiteY7" fmla="*/ 0 h 299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876" h="299448">
                <a:moveTo>
                  <a:pt x="0" y="0"/>
                </a:moveTo>
                <a:lnTo>
                  <a:pt x="18646" y="21721"/>
                </a:lnTo>
                <a:cubicBezTo>
                  <a:pt x="64299" y="60753"/>
                  <a:pt x="140564" y="93964"/>
                  <a:pt x="236557" y="117416"/>
                </a:cubicBezTo>
                <a:lnTo>
                  <a:pt x="293876" y="128667"/>
                </a:lnTo>
                <a:lnTo>
                  <a:pt x="247395" y="146790"/>
                </a:lnTo>
                <a:cubicBezTo>
                  <a:pt x="184929" y="176310"/>
                  <a:pt x="140336" y="214277"/>
                  <a:pt x="121943" y="256753"/>
                </a:cubicBezTo>
                <a:lnTo>
                  <a:pt x="112836" y="299448"/>
                </a:lnTo>
                <a:lnTo>
                  <a:pt x="0" y="0"/>
                </a:ln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nvGrpSpPr>
          <p:cNvPr id="29" name="Group 28">
            <a:extLst>
              <a:ext uri="{FF2B5EF4-FFF2-40B4-BE49-F238E27FC236}">
                <a16:creationId xmlns:a16="http://schemas.microsoft.com/office/drawing/2014/main" id="{DCE4CF4A-3CC4-8C42-90E6-568752577EA7}"/>
              </a:ext>
            </a:extLst>
          </p:cNvPr>
          <p:cNvGrpSpPr/>
          <p:nvPr/>
        </p:nvGrpSpPr>
        <p:grpSpPr>
          <a:xfrm>
            <a:off x="5448812" y="3649093"/>
            <a:ext cx="1402980" cy="982414"/>
            <a:chOff x="5154762" y="3534373"/>
            <a:chExt cx="1870640" cy="1309885"/>
          </a:xfrm>
        </p:grpSpPr>
        <p:sp>
          <p:nvSpPr>
            <p:cNvPr id="30" name="Freeform: Shape 93">
              <a:extLst>
                <a:ext uri="{FF2B5EF4-FFF2-40B4-BE49-F238E27FC236}">
                  <a16:creationId xmlns:a16="http://schemas.microsoft.com/office/drawing/2014/main" id="{FB8B7BFF-3219-1D4F-9FF0-598674CDD865}"/>
                </a:ext>
              </a:extLst>
            </p:cNvPr>
            <p:cNvSpPr/>
            <p:nvPr/>
          </p:nvSpPr>
          <p:spPr>
            <a:xfrm>
              <a:off x="5154762" y="3534373"/>
              <a:ext cx="1870640" cy="435006"/>
            </a:xfrm>
            <a:custGeom>
              <a:avLst/>
              <a:gdLst>
                <a:gd name="connsiteX0" fmla="*/ 935320 w 1870640"/>
                <a:gd name="connsiteY0" fmla="*/ 0 h 435006"/>
                <a:gd name="connsiteX1" fmla="*/ 1461691 w 1870640"/>
                <a:gd name="connsiteY1" fmla="*/ 37146 h 435006"/>
                <a:gd name="connsiteX2" fmla="*/ 1486139 w 1870640"/>
                <a:gd name="connsiteY2" fmla="*/ 41806 h 435006"/>
                <a:gd name="connsiteX3" fmla="*/ 1601022 w 1870640"/>
                <a:gd name="connsiteY3" fmla="*/ 63705 h 435006"/>
                <a:gd name="connsiteX4" fmla="*/ 1857638 w 1870640"/>
                <a:gd name="connsiteY4" fmla="*/ 173668 h 435006"/>
                <a:gd name="connsiteX5" fmla="*/ 1870640 w 1870640"/>
                <a:gd name="connsiteY5" fmla="*/ 193351 h 435006"/>
                <a:gd name="connsiteX6" fmla="*/ 1838564 w 1870640"/>
                <a:gd name="connsiteY6" fmla="*/ 278476 h 435006"/>
                <a:gd name="connsiteX7" fmla="*/ 1834440 w 1870640"/>
                <a:gd name="connsiteY7" fmla="*/ 282182 h 435006"/>
                <a:gd name="connsiteX8" fmla="*/ 935320 w 1870640"/>
                <a:gd name="connsiteY8" fmla="*/ 435006 h 435006"/>
                <a:gd name="connsiteX9" fmla="*/ 36200 w 1870640"/>
                <a:gd name="connsiteY9" fmla="*/ 282182 h 435006"/>
                <a:gd name="connsiteX10" fmla="*/ 32076 w 1870640"/>
                <a:gd name="connsiteY10" fmla="*/ 278476 h 435006"/>
                <a:gd name="connsiteX11" fmla="*/ 0 w 1870640"/>
                <a:gd name="connsiteY11" fmla="*/ 193351 h 435006"/>
                <a:gd name="connsiteX12" fmla="*/ 13002 w 1870640"/>
                <a:gd name="connsiteY12" fmla="*/ 173668 h 435006"/>
                <a:gd name="connsiteX13" fmla="*/ 269618 w 1870640"/>
                <a:gd name="connsiteY13" fmla="*/ 63705 h 435006"/>
                <a:gd name="connsiteX14" fmla="*/ 384501 w 1870640"/>
                <a:gd name="connsiteY14" fmla="*/ 41806 h 435006"/>
                <a:gd name="connsiteX15" fmla="*/ 408949 w 1870640"/>
                <a:gd name="connsiteY15" fmla="*/ 37146 h 435006"/>
                <a:gd name="connsiteX16" fmla="*/ 935320 w 1870640"/>
                <a:gd name="connsiteY16" fmla="*/ 0 h 43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0640" h="435006">
                  <a:moveTo>
                    <a:pt x="935320" y="0"/>
                  </a:moveTo>
                  <a:cubicBezTo>
                    <a:pt x="1130300" y="0"/>
                    <a:pt x="1311436" y="13694"/>
                    <a:pt x="1461691" y="37146"/>
                  </a:cubicBezTo>
                  <a:lnTo>
                    <a:pt x="1486139" y="41806"/>
                  </a:lnTo>
                  <a:lnTo>
                    <a:pt x="1601022" y="63705"/>
                  </a:lnTo>
                  <a:cubicBezTo>
                    <a:pt x="1728798" y="93225"/>
                    <a:pt x="1820016" y="131191"/>
                    <a:pt x="1857638" y="173668"/>
                  </a:cubicBezTo>
                  <a:lnTo>
                    <a:pt x="1870640" y="193351"/>
                  </a:lnTo>
                  <a:lnTo>
                    <a:pt x="1838564" y="278476"/>
                  </a:lnTo>
                  <a:lnTo>
                    <a:pt x="1834440" y="282182"/>
                  </a:lnTo>
                  <a:cubicBezTo>
                    <a:pt x="1715242" y="370721"/>
                    <a:pt x="1357776" y="435006"/>
                    <a:pt x="935320" y="435006"/>
                  </a:cubicBezTo>
                  <a:cubicBezTo>
                    <a:pt x="512864" y="435006"/>
                    <a:pt x="155398" y="370721"/>
                    <a:pt x="36200" y="282182"/>
                  </a:cubicBezTo>
                  <a:lnTo>
                    <a:pt x="32076" y="278476"/>
                  </a:lnTo>
                  <a:lnTo>
                    <a:pt x="0" y="193351"/>
                  </a:lnTo>
                  <a:lnTo>
                    <a:pt x="13002" y="173668"/>
                  </a:lnTo>
                  <a:cubicBezTo>
                    <a:pt x="50624" y="131191"/>
                    <a:pt x="141842" y="93225"/>
                    <a:pt x="269618" y="63705"/>
                  </a:cubicBezTo>
                  <a:lnTo>
                    <a:pt x="384501" y="41806"/>
                  </a:lnTo>
                  <a:lnTo>
                    <a:pt x="408949" y="37146"/>
                  </a:lnTo>
                  <a:cubicBezTo>
                    <a:pt x="559205" y="13694"/>
                    <a:pt x="740340" y="0"/>
                    <a:pt x="935320" y="0"/>
                  </a:cubicBezTo>
                  <a:close/>
                </a:path>
              </a:pathLst>
            </a:custGeom>
            <a:gradFill flip="none" rotWithShape="1">
              <a:gsLst>
                <a:gs pos="0">
                  <a:srgbClr val="00BBFF"/>
                </a:gs>
                <a:gs pos="78000">
                  <a:srgbClr val="009FD9"/>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sp>
          <p:nvSpPr>
            <p:cNvPr id="31" name="Freeform: Shape 105">
              <a:extLst>
                <a:ext uri="{FF2B5EF4-FFF2-40B4-BE49-F238E27FC236}">
                  <a16:creationId xmlns:a16="http://schemas.microsoft.com/office/drawing/2014/main" id="{50C1CAD7-AE7A-9240-8878-AC9B03F58851}"/>
                </a:ext>
              </a:extLst>
            </p:cNvPr>
            <p:cNvSpPr/>
            <p:nvPr/>
          </p:nvSpPr>
          <p:spPr>
            <a:xfrm>
              <a:off x="5186837" y="3812848"/>
              <a:ext cx="1806488" cy="1031410"/>
            </a:xfrm>
            <a:custGeom>
              <a:avLst/>
              <a:gdLst>
                <a:gd name="connsiteX0" fmla="*/ 903243 w 1806488"/>
                <a:gd name="connsiteY0" fmla="*/ 596404 h 1031410"/>
                <a:gd name="connsiteX1" fmla="*/ 1492483 w 1806488"/>
                <a:gd name="connsiteY1" fmla="*/ 770072 h 1031410"/>
                <a:gd name="connsiteX2" fmla="*/ 1502618 w 1806488"/>
                <a:gd name="connsiteY2" fmla="*/ 806430 h 1031410"/>
                <a:gd name="connsiteX3" fmla="*/ 1476085 w 1806488"/>
                <a:gd name="connsiteY3" fmla="*/ 876844 h 1031410"/>
                <a:gd name="connsiteX4" fmla="*/ 1457436 w 1806488"/>
                <a:gd name="connsiteY4" fmla="*/ 898569 h 1031410"/>
                <a:gd name="connsiteX5" fmla="*/ 1239525 w 1806488"/>
                <a:gd name="connsiteY5" fmla="*/ 994264 h 1031410"/>
                <a:gd name="connsiteX6" fmla="*/ 1182208 w 1806488"/>
                <a:gd name="connsiteY6" fmla="*/ 1005515 h 1031410"/>
                <a:gd name="connsiteX7" fmla="*/ 1182208 w 1806488"/>
                <a:gd name="connsiteY7" fmla="*/ 1005515 h 1031410"/>
                <a:gd name="connsiteX8" fmla="*/ 1137359 w 1806488"/>
                <a:gd name="connsiteY8" fmla="*/ 1014318 h 1031410"/>
                <a:gd name="connsiteX9" fmla="*/ 903244 w 1806488"/>
                <a:gd name="connsiteY9" fmla="*/ 1031410 h 1031410"/>
                <a:gd name="connsiteX10" fmla="*/ 669129 w 1806488"/>
                <a:gd name="connsiteY10" fmla="*/ 1014318 h 1031410"/>
                <a:gd name="connsiteX11" fmla="*/ 624281 w 1806488"/>
                <a:gd name="connsiteY11" fmla="*/ 1005515 h 1031410"/>
                <a:gd name="connsiteX12" fmla="*/ 645916 w 1806488"/>
                <a:gd name="connsiteY12" fmla="*/ 997079 h 1031410"/>
                <a:gd name="connsiteX13" fmla="*/ 766381 w 1806488"/>
                <a:gd name="connsiteY13" fmla="*/ 969712 h 1031410"/>
                <a:gd name="connsiteX14" fmla="*/ 903244 w 1806488"/>
                <a:gd name="connsiteY14" fmla="*/ 959933 h 1031410"/>
                <a:gd name="connsiteX15" fmla="*/ 903243 w 1806488"/>
                <a:gd name="connsiteY15" fmla="*/ 959933 h 1031410"/>
                <a:gd name="connsiteX16" fmla="*/ 645915 w 1806488"/>
                <a:gd name="connsiteY16" fmla="*/ 997079 h 1031410"/>
                <a:gd name="connsiteX17" fmla="*/ 624280 w 1806488"/>
                <a:gd name="connsiteY17" fmla="*/ 1005515 h 1031410"/>
                <a:gd name="connsiteX18" fmla="*/ 566961 w 1806488"/>
                <a:gd name="connsiteY18" fmla="*/ 994264 h 1031410"/>
                <a:gd name="connsiteX19" fmla="*/ 349050 w 1806488"/>
                <a:gd name="connsiteY19" fmla="*/ 898569 h 1031410"/>
                <a:gd name="connsiteX20" fmla="*/ 330404 w 1806488"/>
                <a:gd name="connsiteY20" fmla="*/ 876848 h 1031410"/>
                <a:gd name="connsiteX21" fmla="*/ 303869 w 1806488"/>
                <a:gd name="connsiteY21" fmla="*/ 806427 h 1031410"/>
                <a:gd name="connsiteX22" fmla="*/ 314003 w 1806488"/>
                <a:gd name="connsiteY22" fmla="*/ 770072 h 1031410"/>
                <a:gd name="connsiteX23" fmla="*/ 903243 w 1806488"/>
                <a:gd name="connsiteY23" fmla="*/ 596404 h 1031410"/>
                <a:gd name="connsiteX24" fmla="*/ 0 w 1806488"/>
                <a:gd name="connsiteY24" fmla="*/ 0 h 1031410"/>
                <a:gd name="connsiteX25" fmla="*/ 4124 w 1806488"/>
                <a:gd name="connsiteY25" fmla="*/ 3706 h 1031410"/>
                <a:gd name="connsiteX26" fmla="*/ 903244 w 1806488"/>
                <a:gd name="connsiteY26" fmla="*/ 156530 h 1031410"/>
                <a:gd name="connsiteX27" fmla="*/ 1802364 w 1806488"/>
                <a:gd name="connsiteY27" fmla="*/ 3706 h 1031410"/>
                <a:gd name="connsiteX28" fmla="*/ 1806488 w 1806488"/>
                <a:gd name="connsiteY28" fmla="*/ 0 h 1031410"/>
                <a:gd name="connsiteX29" fmla="*/ 1502618 w 1806488"/>
                <a:gd name="connsiteY29" fmla="*/ 806429 h 1031410"/>
                <a:gd name="connsiteX30" fmla="*/ 1492483 w 1806488"/>
                <a:gd name="connsiteY30" fmla="*/ 770071 h 1031410"/>
                <a:gd name="connsiteX31" fmla="*/ 903243 w 1806488"/>
                <a:gd name="connsiteY31" fmla="*/ 596403 h 1031410"/>
                <a:gd name="connsiteX32" fmla="*/ 314003 w 1806488"/>
                <a:gd name="connsiteY32" fmla="*/ 770071 h 1031410"/>
                <a:gd name="connsiteX33" fmla="*/ 303869 w 1806488"/>
                <a:gd name="connsiteY33" fmla="*/ 806426 h 1031410"/>
                <a:gd name="connsiteX0" fmla="*/ 903243 w 1806488"/>
                <a:gd name="connsiteY0" fmla="*/ 596404 h 1031410"/>
                <a:gd name="connsiteX1" fmla="*/ 1492483 w 1806488"/>
                <a:gd name="connsiteY1" fmla="*/ 770072 h 1031410"/>
                <a:gd name="connsiteX2" fmla="*/ 1502618 w 1806488"/>
                <a:gd name="connsiteY2" fmla="*/ 806430 h 1031410"/>
                <a:gd name="connsiteX3" fmla="*/ 1476085 w 1806488"/>
                <a:gd name="connsiteY3" fmla="*/ 876844 h 1031410"/>
                <a:gd name="connsiteX4" fmla="*/ 1457436 w 1806488"/>
                <a:gd name="connsiteY4" fmla="*/ 898569 h 1031410"/>
                <a:gd name="connsiteX5" fmla="*/ 1239525 w 1806488"/>
                <a:gd name="connsiteY5" fmla="*/ 994264 h 1031410"/>
                <a:gd name="connsiteX6" fmla="*/ 1182208 w 1806488"/>
                <a:gd name="connsiteY6" fmla="*/ 1005515 h 1031410"/>
                <a:gd name="connsiteX7" fmla="*/ 1182208 w 1806488"/>
                <a:gd name="connsiteY7" fmla="*/ 1005515 h 1031410"/>
                <a:gd name="connsiteX8" fmla="*/ 1137359 w 1806488"/>
                <a:gd name="connsiteY8" fmla="*/ 1014318 h 1031410"/>
                <a:gd name="connsiteX9" fmla="*/ 903244 w 1806488"/>
                <a:gd name="connsiteY9" fmla="*/ 1031410 h 1031410"/>
                <a:gd name="connsiteX10" fmla="*/ 669129 w 1806488"/>
                <a:gd name="connsiteY10" fmla="*/ 1014318 h 1031410"/>
                <a:gd name="connsiteX11" fmla="*/ 624281 w 1806488"/>
                <a:gd name="connsiteY11" fmla="*/ 1005515 h 1031410"/>
                <a:gd name="connsiteX12" fmla="*/ 645916 w 1806488"/>
                <a:gd name="connsiteY12" fmla="*/ 997079 h 1031410"/>
                <a:gd name="connsiteX13" fmla="*/ 766381 w 1806488"/>
                <a:gd name="connsiteY13" fmla="*/ 969712 h 1031410"/>
                <a:gd name="connsiteX14" fmla="*/ 903244 w 1806488"/>
                <a:gd name="connsiteY14" fmla="*/ 959933 h 1031410"/>
                <a:gd name="connsiteX15" fmla="*/ 645915 w 1806488"/>
                <a:gd name="connsiteY15" fmla="*/ 997079 h 1031410"/>
                <a:gd name="connsiteX16" fmla="*/ 624280 w 1806488"/>
                <a:gd name="connsiteY16" fmla="*/ 1005515 h 1031410"/>
                <a:gd name="connsiteX17" fmla="*/ 566961 w 1806488"/>
                <a:gd name="connsiteY17" fmla="*/ 994264 h 1031410"/>
                <a:gd name="connsiteX18" fmla="*/ 349050 w 1806488"/>
                <a:gd name="connsiteY18" fmla="*/ 898569 h 1031410"/>
                <a:gd name="connsiteX19" fmla="*/ 330404 w 1806488"/>
                <a:gd name="connsiteY19" fmla="*/ 876848 h 1031410"/>
                <a:gd name="connsiteX20" fmla="*/ 303869 w 1806488"/>
                <a:gd name="connsiteY20" fmla="*/ 806427 h 1031410"/>
                <a:gd name="connsiteX21" fmla="*/ 314003 w 1806488"/>
                <a:gd name="connsiteY21" fmla="*/ 770072 h 1031410"/>
                <a:gd name="connsiteX22" fmla="*/ 903243 w 1806488"/>
                <a:gd name="connsiteY22" fmla="*/ 596404 h 1031410"/>
                <a:gd name="connsiteX23" fmla="*/ 0 w 1806488"/>
                <a:gd name="connsiteY23" fmla="*/ 0 h 1031410"/>
                <a:gd name="connsiteX24" fmla="*/ 4124 w 1806488"/>
                <a:gd name="connsiteY24" fmla="*/ 3706 h 1031410"/>
                <a:gd name="connsiteX25" fmla="*/ 903244 w 1806488"/>
                <a:gd name="connsiteY25" fmla="*/ 156530 h 1031410"/>
                <a:gd name="connsiteX26" fmla="*/ 1802364 w 1806488"/>
                <a:gd name="connsiteY26" fmla="*/ 3706 h 1031410"/>
                <a:gd name="connsiteX27" fmla="*/ 1806488 w 1806488"/>
                <a:gd name="connsiteY27" fmla="*/ 0 h 1031410"/>
                <a:gd name="connsiteX28" fmla="*/ 1502618 w 1806488"/>
                <a:gd name="connsiteY28" fmla="*/ 806429 h 1031410"/>
                <a:gd name="connsiteX29" fmla="*/ 1492483 w 1806488"/>
                <a:gd name="connsiteY29" fmla="*/ 770071 h 1031410"/>
                <a:gd name="connsiteX30" fmla="*/ 903243 w 1806488"/>
                <a:gd name="connsiteY30" fmla="*/ 596403 h 1031410"/>
                <a:gd name="connsiteX31" fmla="*/ 314003 w 1806488"/>
                <a:gd name="connsiteY31" fmla="*/ 770071 h 1031410"/>
                <a:gd name="connsiteX32" fmla="*/ 303869 w 1806488"/>
                <a:gd name="connsiteY32" fmla="*/ 806426 h 1031410"/>
                <a:gd name="connsiteX33" fmla="*/ 0 w 1806488"/>
                <a:gd name="connsiteY33" fmla="*/ 0 h 1031410"/>
                <a:gd name="connsiteX0" fmla="*/ 903243 w 1806488"/>
                <a:gd name="connsiteY0" fmla="*/ 596404 h 1031410"/>
                <a:gd name="connsiteX1" fmla="*/ 1492483 w 1806488"/>
                <a:gd name="connsiteY1" fmla="*/ 770072 h 1031410"/>
                <a:gd name="connsiteX2" fmla="*/ 1502618 w 1806488"/>
                <a:gd name="connsiteY2" fmla="*/ 806430 h 1031410"/>
                <a:gd name="connsiteX3" fmla="*/ 1476085 w 1806488"/>
                <a:gd name="connsiteY3" fmla="*/ 876844 h 1031410"/>
                <a:gd name="connsiteX4" fmla="*/ 1457436 w 1806488"/>
                <a:gd name="connsiteY4" fmla="*/ 898569 h 1031410"/>
                <a:gd name="connsiteX5" fmla="*/ 1239525 w 1806488"/>
                <a:gd name="connsiteY5" fmla="*/ 994264 h 1031410"/>
                <a:gd name="connsiteX6" fmla="*/ 1182208 w 1806488"/>
                <a:gd name="connsiteY6" fmla="*/ 1005515 h 1031410"/>
                <a:gd name="connsiteX7" fmla="*/ 1182208 w 1806488"/>
                <a:gd name="connsiteY7" fmla="*/ 1005515 h 1031410"/>
                <a:gd name="connsiteX8" fmla="*/ 1137359 w 1806488"/>
                <a:gd name="connsiteY8" fmla="*/ 1014318 h 1031410"/>
                <a:gd name="connsiteX9" fmla="*/ 903244 w 1806488"/>
                <a:gd name="connsiteY9" fmla="*/ 1031410 h 1031410"/>
                <a:gd name="connsiteX10" fmla="*/ 669129 w 1806488"/>
                <a:gd name="connsiteY10" fmla="*/ 1014318 h 1031410"/>
                <a:gd name="connsiteX11" fmla="*/ 624281 w 1806488"/>
                <a:gd name="connsiteY11" fmla="*/ 1005515 h 1031410"/>
                <a:gd name="connsiteX12" fmla="*/ 645916 w 1806488"/>
                <a:gd name="connsiteY12" fmla="*/ 997079 h 1031410"/>
                <a:gd name="connsiteX13" fmla="*/ 766381 w 1806488"/>
                <a:gd name="connsiteY13" fmla="*/ 969712 h 1031410"/>
                <a:gd name="connsiteX14" fmla="*/ 645915 w 1806488"/>
                <a:gd name="connsiteY14" fmla="*/ 997079 h 1031410"/>
                <a:gd name="connsiteX15" fmla="*/ 624280 w 1806488"/>
                <a:gd name="connsiteY15" fmla="*/ 1005515 h 1031410"/>
                <a:gd name="connsiteX16" fmla="*/ 566961 w 1806488"/>
                <a:gd name="connsiteY16" fmla="*/ 994264 h 1031410"/>
                <a:gd name="connsiteX17" fmla="*/ 349050 w 1806488"/>
                <a:gd name="connsiteY17" fmla="*/ 898569 h 1031410"/>
                <a:gd name="connsiteX18" fmla="*/ 330404 w 1806488"/>
                <a:gd name="connsiteY18" fmla="*/ 876848 h 1031410"/>
                <a:gd name="connsiteX19" fmla="*/ 303869 w 1806488"/>
                <a:gd name="connsiteY19" fmla="*/ 806427 h 1031410"/>
                <a:gd name="connsiteX20" fmla="*/ 314003 w 1806488"/>
                <a:gd name="connsiteY20" fmla="*/ 770072 h 1031410"/>
                <a:gd name="connsiteX21" fmla="*/ 903243 w 1806488"/>
                <a:gd name="connsiteY21" fmla="*/ 596404 h 1031410"/>
                <a:gd name="connsiteX22" fmla="*/ 0 w 1806488"/>
                <a:gd name="connsiteY22" fmla="*/ 0 h 1031410"/>
                <a:gd name="connsiteX23" fmla="*/ 4124 w 1806488"/>
                <a:gd name="connsiteY23" fmla="*/ 3706 h 1031410"/>
                <a:gd name="connsiteX24" fmla="*/ 903244 w 1806488"/>
                <a:gd name="connsiteY24" fmla="*/ 156530 h 1031410"/>
                <a:gd name="connsiteX25" fmla="*/ 1802364 w 1806488"/>
                <a:gd name="connsiteY25" fmla="*/ 3706 h 1031410"/>
                <a:gd name="connsiteX26" fmla="*/ 1806488 w 1806488"/>
                <a:gd name="connsiteY26" fmla="*/ 0 h 1031410"/>
                <a:gd name="connsiteX27" fmla="*/ 1502618 w 1806488"/>
                <a:gd name="connsiteY27" fmla="*/ 806429 h 1031410"/>
                <a:gd name="connsiteX28" fmla="*/ 1492483 w 1806488"/>
                <a:gd name="connsiteY28" fmla="*/ 770071 h 1031410"/>
                <a:gd name="connsiteX29" fmla="*/ 903243 w 1806488"/>
                <a:gd name="connsiteY29" fmla="*/ 596403 h 1031410"/>
                <a:gd name="connsiteX30" fmla="*/ 314003 w 1806488"/>
                <a:gd name="connsiteY30" fmla="*/ 770071 h 1031410"/>
                <a:gd name="connsiteX31" fmla="*/ 303869 w 1806488"/>
                <a:gd name="connsiteY31" fmla="*/ 806426 h 1031410"/>
                <a:gd name="connsiteX32" fmla="*/ 0 w 1806488"/>
                <a:gd name="connsiteY32" fmla="*/ 0 h 1031410"/>
                <a:gd name="connsiteX0" fmla="*/ 903243 w 1806488"/>
                <a:gd name="connsiteY0" fmla="*/ 596404 h 1031410"/>
                <a:gd name="connsiteX1" fmla="*/ 1492483 w 1806488"/>
                <a:gd name="connsiteY1" fmla="*/ 770072 h 1031410"/>
                <a:gd name="connsiteX2" fmla="*/ 1502618 w 1806488"/>
                <a:gd name="connsiteY2" fmla="*/ 806430 h 1031410"/>
                <a:gd name="connsiteX3" fmla="*/ 1476085 w 1806488"/>
                <a:gd name="connsiteY3" fmla="*/ 876844 h 1031410"/>
                <a:gd name="connsiteX4" fmla="*/ 1457436 w 1806488"/>
                <a:gd name="connsiteY4" fmla="*/ 898569 h 1031410"/>
                <a:gd name="connsiteX5" fmla="*/ 1239525 w 1806488"/>
                <a:gd name="connsiteY5" fmla="*/ 994264 h 1031410"/>
                <a:gd name="connsiteX6" fmla="*/ 1182208 w 1806488"/>
                <a:gd name="connsiteY6" fmla="*/ 1005515 h 1031410"/>
                <a:gd name="connsiteX7" fmla="*/ 1182208 w 1806488"/>
                <a:gd name="connsiteY7" fmla="*/ 1005515 h 1031410"/>
                <a:gd name="connsiteX8" fmla="*/ 1137359 w 1806488"/>
                <a:gd name="connsiteY8" fmla="*/ 1014318 h 1031410"/>
                <a:gd name="connsiteX9" fmla="*/ 903244 w 1806488"/>
                <a:gd name="connsiteY9" fmla="*/ 1031410 h 1031410"/>
                <a:gd name="connsiteX10" fmla="*/ 669129 w 1806488"/>
                <a:gd name="connsiteY10" fmla="*/ 1014318 h 1031410"/>
                <a:gd name="connsiteX11" fmla="*/ 624281 w 1806488"/>
                <a:gd name="connsiteY11" fmla="*/ 1005515 h 1031410"/>
                <a:gd name="connsiteX12" fmla="*/ 645916 w 1806488"/>
                <a:gd name="connsiteY12" fmla="*/ 997079 h 1031410"/>
                <a:gd name="connsiteX13" fmla="*/ 645915 w 1806488"/>
                <a:gd name="connsiteY13" fmla="*/ 997079 h 1031410"/>
                <a:gd name="connsiteX14" fmla="*/ 624280 w 1806488"/>
                <a:gd name="connsiteY14" fmla="*/ 1005515 h 1031410"/>
                <a:gd name="connsiteX15" fmla="*/ 566961 w 1806488"/>
                <a:gd name="connsiteY15" fmla="*/ 994264 h 1031410"/>
                <a:gd name="connsiteX16" fmla="*/ 349050 w 1806488"/>
                <a:gd name="connsiteY16" fmla="*/ 898569 h 1031410"/>
                <a:gd name="connsiteX17" fmla="*/ 330404 w 1806488"/>
                <a:gd name="connsiteY17" fmla="*/ 876848 h 1031410"/>
                <a:gd name="connsiteX18" fmla="*/ 303869 w 1806488"/>
                <a:gd name="connsiteY18" fmla="*/ 806427 h 1031410"/>
                <a:gd name="connsiteX19" fmla="*/ 314003 w 1806488"/>
                <a:gd name="connsiteY19" fmla="*/ 770072 h 1031410"/>
                <a:gd name="connsiteX20" fmla="*/ 903243 w 1806488"/>
                <a:gd name="connsiteY20" fmla="*/ 596404 h 1031410"/>
                <a:gd name="connsiteX21" fmla="*/ 0 w 1806488"/>
                <a:gd name="connsiteY21" fmla="*/ 0 h 1031410"/>
                <a:gd name="connsiteX22" fmla="*/ 4124 w 1806488"/>
                <a:gd name="connsiteY22" fmla="*/ 3706 h 1031410"/>
                <a:gd name="connsiteX23" fmla="*/ 903244 w 1806488"/>
                <a:gd name="connsiteY23" fmla="*/ 156530 h 1031410"/>
                <a:gd name="connsiteX24" fmla="*/ 1802364 w 1806488"/>
                <a:gd name="connsiteY24" fmla="*/ 3706 h 1031410"/>
                <a:gd name="connsiteX25" fmla="*/ 1806488 w 1806488"/>
                <a:gd name="connsiteY25" fmla="*/ 0 h 1031410"/>
                <a:gd name="connsiteX26" fmla="*/ 1502618 w 1806488"/>
                <a:gd name="connsiteY26" fmla="*/ 806429 h 1031410"/>
                <a:gd name="connsiteX27" fmla="*/ 1492483 w 1806488"/>
                <a:gd name="connsiteY27" fmla="*/ 770071 h 1031410"/>
                <a:gd name="connsiteX28" fmla="*/ 903243 w 1806488"/>
                <a:gd name="connsiteY28" fmla="*/ 596403 h 1031410"/>
                <a:gd name="connsiteX29" fmla="*/ 314003 w 1806488"/>
                <a:gd name="connsiteY29" fmla="*/ 770071 h 1031410"/>
                <a:gd name="connsiteX30" fmla="*/ 303869 w 1806488"/>
                <a:gd name="connsiteY30" fmla="*/ 806426 h 1031410"/>
                <a:gd name="connsiteX31" fmla="*/ 0 w 1806488"/>
                <a:gd name="connsiteY31" fmla="*/ 0 h 103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06488" h="1031410">
                  <a:moveTo>
                    <a:pt x="903243" y="596404"/>
                  </a:moveTo>
                  <a:cubicBezTo>
                    <a:pt x="1193898" y="596404"/>
                    <a:pt x="1436399" y="670960"/>
                    <a:pt x="1492483" y="770072"/>
                  </a:cubicBezTo>
                  <a:lnTo>
                    <a:pt x="1502618" y="806430"/>
                  </a:lnTo>
                  <a:lnTo>
                    <a:pt x="1476085" y="876844"/>
                  </a:lnTo>
                  <a:lnTo>
                    <a:pt x="1457436" y="898569"/>
                  </a:lnTo>
                  <a:cubicBezTo>
                    <a:pt x="1411783" y="937601"/>
                    <a:pt x="1335518" y="970812"/>
                    <a:pt x="1239525" y="994264"/>
                  </a:cubicBezTo>
                  <a:lnTo>
                    <a:pt x="1182208" y="1005515"/>
                  </a:lnTo>
                  <a:lnTo>
                    <a:pt x="1182208" y="1005515"/>
                  </a:lnTo>
                  <a:lnTo>
                    <a:pt x="1137359" y="1014318"/>
                  </a:lnTo>
                  <a:cubicBezTo>
                    <a:pt x="1065402" y="1025324"/>
                    <a:pt x="986288" y="1031410"/>
                    <a:pt x="903244" y="1031410"/>
                  </a:cubicBezTo>
                  <a:cubicBezTo>
                    <a:pt x="820200" y="1031410"/>
                    <a:pt x="741087" y="1025324"/>
                    <a:pt x="669129" y="1014318"/>
                  </a:cubicBezTo>
                  <a:lnTo>
                    <a:pt x="624281" y="1005515"/>
                  </a:lnTo>
                  <a:lnTo>
                    <a:pt x="645916" y="997079"/>
                  </a:lnTo>
                  <a:cubicBezTo>
                    <a:pt x="649522" y="995673"/>
                    <a:pt x="649521" y="995673"/>
                    <a:pt x="645915" y="997079"/>
                  </a:cubicBezTo>
                  <a:lnTo>
                    <a:pt x="624280" y="1005515"/>
                  </a:lnTo>
                  <a:lnTo>
                    <a:pt x="566961" y="994264"/>
                  </a:lnTo>
                  <a:cubicBezTo>
                    <a:pt x="470968" y="970812"/>
                    <a:pt x="394703" y="937601"/>
                    <a:pt x="349050" y="898569"/>
                  </a:cubicBezTo>
                  <a:lnTo>
                    <a:pt x="330404" y="876848"/>
                  </a:lnTo>
                  <a:lnTo>
                    <a:pt x="303869" y="806427"/>
                  </a:lnTo>
                  <a:lnTo>
                    <a:pt x="314003" y="770072"/>
                  </a:lnTo>
                  <a:cubicBezTo>
                    <a:pt x="370087" y="670960"/>
                    <a:pt x="612588" y="596404"/>
                    <a:pt x="903243" y="596404"/>
                  </a:cubicBezTo>
                  <a:close/>
                  <a:moveTo>
                    <a:pt x="0" y="0"/>
                  </a:moveTo>
                  <a:lnTo>
                    <a:pt x="4124" y="3706"/>
                  </a:lnTo>
                  <a:cubicBezTo>
                    <a:pt x="123322" y="92245"/>
                    <a:pt x="480788" y="156530"/>
                    <a:pt x="903244" y="156530"/>
                  </a:cubicBezTo>
                  <a:cubicBezTo>
                    <a:pt x="1325700" y="156530"/>
                    <a:pt x="1683166" y="92245"/>
                    <a:pt x="1802364" y="3706"/>
                  </a:cubicBezTo>
                  <a:lnTo>
                    <a:pt x="1806488" y="0"/>
                  </a:lnTo>
                  <a:lnTo>
                    <a:pt x="1502618" y="806429"/>
                  </a:lnTo>
                  <a:lnTo>
                    <a:pt x="1492483" y="770071"/>
                  </a:lnTo>
                  <a:cubicBezTo>
                    <a:pt x="1436399" y="670959"/>
                    <a:pt x="1193898" y="596403"/>
                    <a:pt x="903243" y="596403"/>
                  </a:cubicBezTo>
                  <a:cubicBezTo>
                    <a:pt x="612588" y="596403"/>
                    <a:pt x="370087" y="670959"/>
                    <a:pt x="314003" y="770071"/>
                  </a:cubicBezTo>
                  <a:lnTo>
                    <a:pt x="303869" y="806426"/>
                  </a:lnTo>
                  <a:lnTo>
                    <a:pt x="0" y="0"/>
                  </a:lnTo>
                  <a:close/>
                </a:path>
              </a:pathLst>
            </a:custGeom>
            <a:gradFill flip="none" rotWithShape="1">
              <a:gsLst>
                <a:gs pos="45000">
                  <a:srgbClr val="00BBFF"/>
                </a:gs>
                <a:gs pos="78000">
                  <a:srgbClr val="009FD9"/>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grpSp>
      <p:grpSp>
        <p:nvGrpSpPr>
          <p:cNvPr id="32" name="Group 31">
            <a:extLst>
              <a:ext uri="{FF2B5EF4-FFF2-40B4-BE49-F238E27FC236}">
                <a16:creationId xmlns:a16="http://schemas.microsoft.com/office/drawing/2014/main" id="{3F99E72F-0C8D-C042-87B8-B4218432858B}"/>
              </a:ext>
            </a:extLst>
          </p:cNvPr>
          <p:cNvGrpSpPr/>
          <p:nvPr/>
        </p:nvGrpSpPr>
        <p:grpSpPr>
          <a:xfrm>
            <a:off x="5102216" y="2723196"/>
            <a:ext cx="2096171" cy="981387"/>
            <a:chOff x="4692634" y="2299846"/>
            <a:chExt cx="2794895" cy="1308517"/>
          </a:xfrm>
        </p:grpSpPr>
        <p:sp>
          <p:nvSpPr>
            <p:cNvPr id="33" name="Freeform: Shape 106">
              <a:extLst>
                <a:ext uri="{FF2B5EF4-FFF2-40B4-BE49-F238E27FC236}">
                  <a16:creationId xmlns:a16="http://schemas.microsoft.com/office/drawing/2014/main" id="{5BDB6534-1911-9C4C-AB28-A539B6BF0F51}"/>
                </a:ext>
              </a:extLst>
            </p:cNvPr>
            <p:cNvSpPr/>
            <p:nvPr/>
          </p:nvSpPr>
          <p:spPr>
            <a:xfrm>
              <a:off x="4692634" y="2299846"/>
              <a:ext cx="2794895" cy="435007"/>
            </a:xfrm>
            <a:custGeom>
              <a:avLst/>
              <a:gdLst>
                <a:gd name="connsiteX0" fmla="*/ 674350 w 2794895"/>
                <a:gd name="connsiteY0" fmla="*/ 31386 h 435007"/>
                <a:gd name="connsiteX1" fmla="*/ 765075 w 2794895"/>
                <a:gd name="connsiteY1" fmla="*/ 42444 h 435007"/>
                <a:gd name="connsiteX2" fmla="*/ 1397448 w 2794895"/>
                <a:gd name="connsiteY2" fmla="*/ 74747 h 435007"/>
                <a:gd name="connsiteX3" fmla="*/ 2029821 w 2794895"/>
                <a:gd name="connsiteY3" fmla="*/ 42444 h 435007"/>
                <a:gd name="connsiteX4" fmla="*/ 2120546 w 2794895"/>
                <a:gd name="connsiteY4" fmla="*/ 31386 h 435007"/>
                <a:gd name="connsiteX5" fmla="*/ 2181694 w 2794895"/>
                <a:gd name="connsiteY5" fmla="*/ 37147 h 435007"/>
                <a:gd name="connsiteX6" fmla="*/ 2792877 w 2794895"/>
                <a:gd name="connsiteY6" fmla="*/ 195266 h 435007"/>
                <a:gd name="connsiteX7" fmla="*/ 2794895 w 2794895"/>
                <a:gd name="connsiteY7" fmla="*/ 201461 h 435007"/>
                <a:gd name="connsiteX8" fmla="*/ 2772772 w 2794895"/>
                <a:gd name="connsiteY8" fmla="*/ 260171 h 435007"/>
                <a:gd name="connsiteX9" fmla="*/ 2771622 w 2794895"/>
                <a:gd name="connsiteY9" fmla="*/ 261339 h 435007"/>
                <a:gd name="connsiteX10" fmla="*/ 1397447 w 2794895"/>
                <a:gd name="connsiteY10" fmla="*/ 435007 h 435007"/>
                <a:gd name="connsiteX11" fmla="*/ 23272 w 2794895"/>
                <a:gd name="connsiteY11" fmla="*/ 261339 h 435007"/>
                <a:gd name="connsiteX12" fmla="*/ 22125 w 2794895"/>
                <a:gd name="connsiteY12" fmla="*/ 260174 h 435007"/>
                <a:gd name="connsiteX13" fmla="*/ 0 w 2794895"/>
                <a:gd name="connsiteY13" fmla="*/ 201458 h 435007"/>
                <a:gd name="connsiteX14" fmla="*/ 2017 w 2794895"/>
                <a:gd name="connsiteY14" fmla="*/ 195266 h 435007"/>
                <a:gd name="connsiteX15" fmla="*/ 613200 w 2794895"/>
                <a:gd name="connsiteY15" fmla="*/ 37147 h 435007"/>
                <a:gd name="connsiteX16" fmla="*/ 1397447 w 2794895"/>
                <a:gd name="connsiteY16" fmla="*/ 0 h 435007"/>
                <a:gd name="connsiteX17" fmla="*/ 2066044 w 2794895"/>
                <a:gd name="connsiteY17" fmla="*/ 26251 h 435007"/>
                <a:gd name="connsiteX18" fmla="*/ 2120546 w 2794895"/>
                <a:gd name="connsiteY18" fmla="*/ 31385 h 435007"/>
                <a:gd name="connsiteX19" fmla="*/ 2029821 w 2794895"/>
                <a:gd name="connsiteY19" fmla="*/ 42443 h 435007"/>
                <a:gd name="connsiteX20" fmla="*/ 1397448 w 2794895"/>
                <a:gd name="connsiteY20" fmla="*/ 74746 h 435007"/>
                <a:gd name="connsiteX21" fmla="*/ 765075 w 2794895"/>
                <a:gd name="connsiteY21" fmla="*/ 42443 h 435007"/>
                <a:gd name="connsiteX22" fmla="*/ 674350 w 2794895"/>
                <a:gd name="connsiteY22" fmla="*/ 31385 h 435007"/>
                <a:gd name="connsiteX23" fmla="*/ 728850 w 2794895"/>
                <a:gd name="connsiteY23" fmla="*/ 26251 h 435007"/>
                <a:gd name="connsiteX24" fmla="*/ 1397447 w 2794895"/>
                <a:gd name="connsiteY24" fmla="*/ 0 h 43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4895" h="435007">
                  <a:moveTo>
                    <a:pt x="674350" y="31386"/>
                  </a:moveTo>
                  <a:lnTo>
                    <a:pt x="765075" y="42444"/>
                  </a:lnTo>
                  <a:cubicBezTo>
                    <a:pt x="959441" y="63245"/>
                    <a:pt x="1173136" y="74747"/>
                    <a:pt x="1397448" y="74747"/>
                  </a:cubicBezTo>
                  <a:cubicBezTo>
                    <a:pt x="1621761" y="74747"/>
                    <a:pt x="1835455" y="63245"/>
                    <a:pt x="2029821" y="42444"/>
                  </a:cubicBezTo>
                  <a:lnTo>
                    <a:pt x="2120546" y="31386"/>
                  </a:lnTo>
                  <a:lnTo>
                    <a:pt x="2181694" y="37147"/>
                  </a:lnTo>
                  <a:cubicBezTo>
                    <a:pt x="2517496" y="72325"/>
                    <a:pt x="2749779" y="129459"/>
                    <a:pt x="2792877" y="195266"/>
                  </a:cubicBezTo>
                  <a:lnTo>
                    <a:pt x="2794895" y="201461"/>
                  </a:lnTo>
                  <a:lnTo>
                    <a:pt x="2772772" y="260171"/>
                  </a:lnTo>
                  <a:lnTo>
                    <a:pt x="2771622" y="261339"/>
                  </a:lnTo>
                  <a:cubicBezTo>
                    <a:pt x="2640828" y="360451"/>
                    <a:pt x="2075287" y="435007"/>
                    <a:pt x="1397447" y="435007"/>
                  </a:cubicBezTo>
                  <a:cubicBezTo>
                    <a:pt x="719607" y="435007"/>
                    <a:pt x="154066" y="360451"/>
                    <a:pt x="23272" y="261339"/>
                  </a:cubicBezTo>
                  <a:lnTo>
                    <a:pt x="22125" y="260174"/>
                  </a:lnTo>
                  <a:lnTo>
                    <a:pt x="0" y="201458"/>
                  </a:lnTo>
                  <a:lnTo>
                    <a:pt x="2017" y="195266"/>
                  </a:lnTo>
                  <a:cubicBezTo>
                    <a:pt x="45115" y="129459"/>
                    <a:pt x="277398" y="72325"/>
                    <a:pt x="613200" y="37147"/>
                  </a:cubicBezTo>
                  <a:close/>
                  <a:moveTo>
                    <a:pt x="1397447" y="0"/>
                  </a:moveTo>
                  <a:cubicBezTo>
                    <a:pt x="1639533" y="0"/>
                    <a:pt x="1867295" y="9510"/>
                    <a:pt x="2066044" y="26251"/>
                  </a:cubicBezTo>
                  <a:lnTo>
                    <a:pt x="2120546" y="31385"/>
                  </a:lnTo>
                  <a:lnTo>
                    <a:pt x="2029821" y="42443"/>
                  </a:lnTo>
                  <a:cubicBezTo>
                    <a:pt x="1835455" y="63244"/>
                    <a:pt x="1621761" y="74746"/>
                    <a:pt x="1397448" y="74746"/>
                  </a:cubicBezTo>
                  <a:cubicBezTo>
                    <a:pt x="1173136" y="74746"/>
                    <a:pt x="959441" y="63244"/>
                    <a:pt x="765075" y="42443"/>
                  </a:cubicBezTo>
                  <a:lnTo>
                    <a:pt x="674350" y="31385"/>
                  </a:lnTo>
                  <a:lnTo>
                    <a:pt x="728850" y="26251"/>
                  </a:lnTo>
                  <a:cubicBezTo>
                    <a:pt x="927599" y="9510"/>
                    <a:pt x="1155362" y="0"/>
                    <a:pt x="1397447" y="0"/>
                  </a:cubicBezTo>
                  <a:close/>
                </a:path>
              </a:pathLst>
            </a:custGeom>
            <a:gradFill flip="none" rotWithShape="1">
              <a:gsLst>
                <a:gs pos="0">
                  <a:srgbClr val="FEBE0E"/>
                </a:gs>
                <a:gs pos="77000">
                  <a:srgbClr val="F7921C"/>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4" name="Freeform: Shape 109">
              <a:extLst>
                <a:ext uri="{FF2B5EF4-FFF2-40B4-BE49-F238E27FC236}">
                  <a16:creationId xmlns:a16="http://schemas.microsoft.com/office/drawing/2014/main" id="{A241A223-48F4-434C-956F-2F88A82BD0C3}"/>
                </a:ext>
              </a:extLst>
            </p:cNvPr>
            <p:cNvSpPr/>
            <p:nvPr/>
          </p:nvSpPr>
          <p:spPr>
            <a:xfrm>
              <a:off x="4714759" y="2560016"/>
              <a:ext cx="2750647" cy="1048343"/>
            </a:xfrm>
            <a:custGeom>
              <a:avLst/>
              <a:gdLst>
                <a:gd name="connsiteX0" fmla="*/ 1375323 w 2750647"/>
                <a:gd name="connsiteY0" fmla="*/ 974357 h 1048343"/>
                <a:gd name="connsiteX1" fmla="*/ 1901694 w 2750647"/>
                <a:gd name="connsiteY1" fmla="*/ 1011503 h 1048343"/>
                <a:gd name="connsiteX2" fmla="*/ 1926142 w 2750647"/>
                <a:gd name="connsiteY2" fmla="*/ 1016163 h 1048343"/>
                <a:gd name="connsiteX3" fmla="*/ 1789994 w 2750647"/>
                <a:gd name="connsiteY3" fmla="*/ 1031251 h 1048343"/>
                <a:gd name="connsiteX4" fmla="*/ 1375323 w 2750647"/>
                <a:gd name="connsiteY4" fmla="*/ 1048343 h 1048343"/>
                <a:gd name="connsiteX5" fmla="*/ 960652 w 2750647"/>
                <a:gd name="connsiteY5" fmla="*/ 1031251 h 1048343"/>
                <a:gd name="connsiteX6" fmla="*/ 824505 w 2750647"/>
                <a:gd name="connsiteY6" fmla="*/ 1016163 h 1048343"/>
                <a:gd name="connsiteX7" fmla="*/ 848952 w 2750647"/>
                <a:gd name="connsiteY7" fmla="*/ 1011503 h 1048343"/>
                <a:gd name="connsiteX8" fmla="*/ 1375323 w 2750647"/>
                <a:gd name="connsiteY8" fmla="*/ 974357 h 1048343"/>
                <a:gd name="connsiteX9" fmla="*/ 2750647 w 2750647"/>
                <a:gd name="connsiteY9" fmla="*/ 0 h 1048343"/>
                <a:gd name="connsiteX10" fmla="*/ 2439429 w 2750647"/>
                <a:gd name="connsiteY10" fmla="*/ 825927 h 1048343"/>
                <a:gd name="connsiteX11" fmla="*/ 2423156 w 2750647"/>
                <a:gd name="connsiteY11" fmla="*/ 869114 h 1048343"/>
                <a:gd name="connsiteX12" fmla="*/ 2419000 w 2750647"/>
                <a:gd name="connsiteY12" fmla="*/ 874674 h 1048343"/>
                <a:gd name="connsiteX13" fmla="*/ 1970954 w 2750647"/>
                <a:gd name="connsiteY13" fmla="*/ 1011196 h 1048343"/>
                <a:gd name="connsiteX14" fmla="*/ 1926142 w 2750647"/>
                <a:gd name="connsiteY14" fmla="*/ 1016162 h 1048343"/>
                <a:gd name="connsiteX15" fmla="*/ 1901694 w 2750647"/>
                <a:gd name="connsiteY15" fmla="*/ 1011502 h 1048343"/>
                <a:gd name="connsiteX16" fmla="*/ 1375323 w 2750647"/>
                <a:gd name="connsiteY16" fmla="*/ 974356 h 1048343"/>
                <a:gd name="connsiteX17" fmla="*/ 848952 w 2750647"/>
                <a:gd name="connsiteY17" fmla="*/ 1011502 h 1048343"/>
                <a:gd name="connsiteX18" fmla="*/ 824504 w 2750647"/>
                <a:gd name="connsiteY18" fmla="*/ 1016162 h 1048343"/>
                <a:gd name="connsiteX19" fmla="*/ 779692 w 2750647"/>
                <a:gd name="connsiteY19" fmla="*/ 1011196 h 1048343"/>
                <a:gd name="connsiteX20" fmla="*/ 331646 w 2750647"/>
                <a:gd name="connsiteY20" fmla="*/ 874674 h 1048343"/>
                <a:gd name="connsiteX21" fmla="*/ 327490 w 2750647"/>
                <a:gd name="connsiteY21" fmla="*/ 869114 h 1048343"/>
                <a:gd name="connsiteX22" fmla="*/ 311217 w 2750647"/>
                <a:gd name="connsiteY22" fmla="*/ 825927 h 1048343"/>
                <a:gd name="connsiteX23" fmla="*/ 0 w 2750647"/>
                <a:gd name="connsiteY23" fmla="*/ 3 h 1048343"/>
                <a:gd name="connsiteX24" fmla="*/ 1147 w 2750647"/>
                <a:gd name="connsiteY24" fmla="*/ 1168 h 1048343"/>
                <a:gd name="connsiteX25" fmla="*/ 1375322 w 2750647"/>
                <a:gd name="connsiteY25" fmla="*/ 174836 h 1048343"/>
                <a:gd name="connsiteX26" fmla="*/ 2749497 w 2750647"/>
                <a:gd name="connsiteY26" fmla="*/ 1168 h 1048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50647" h="1048343">
                  <a:moveTo>
                    <a:pt x="1375323" y="974357"/>
                  </a:moveTo>
                  <a:cubicBezTo>
                    <a:pt x="1570303" y="974357"/>
                    <a:pt x="1751439" y="988051"/>
                    <a:pt x="1901694" y="1011503"/>
                  </a:cubicBezTo>
                  <a:lnTo>
                    <a:pt x="1926142" y="1016163"/>
                  </a:lnTo>
                  <a:lnTo>
                    <a:pt x="1789994" y="1031251"/>
                  </a:lnTo>
                  <a:cubicBezTo>
                    <a:pt x="1662541" y="1042257"/>
                    <a:pt x="1522414" y="1048343"/>
                    <a:pt x="1375323" y="1048343"/>
                  </a:cubicBezTo>
                  <a:cubicBezTo>
                    <a:pt x="1228233" y="1048343"/>
                    <a:pt x="1088105" y="1042257"/>
                    <a:pt x="960652" y="1031251"/>
                  </a:cubicBezTo>
                  <a:lnTo>
                    <a:pt x="824505" y="1016163"/>
                  </a:lnTo>
                  <a:lnTo>
                    <a:pt x="848952" y="1011503"/>
                  </a:lnTo>
                  <a:cubicBezTo>
                    <a:pt x="999208" y="988051"/>
                    <a:pt x="1180344" y="974357"/>
                    <a:pt x="1375323" y="974357"/>
                  </a:cubicBezTo>
                  <a:close/>
                  <a:moveTo>
                    <a:pt x="2750647" y="0"/>
                  </a:moveTo>
                  <a:lnTo>
                    <a:pt x="2439429" y="825927"/>
                  </a:lnTo>
                  <a:lnTo>
                    <a:pt x="2423156" y="869114"/>
                  </a:lnTo>
                  <a:lnTo>
                    <a:pt x="2419000" y="874674"/>
                  </a:lnTo>
                  <a:cubicBezTo>
                    <a:pt x="2362237" y="931309"/>
                    <a:pt x="2197656" y="979926"/>
                    <a:pt x="1970954" y="1011196"/>
                  </a:cubicBezTo>
                  <a:lnTo>
                    <a:pt x="1926142" y="1016162"/>
                  </a:lnTo>
                  <a:lnTo>
                    <a:pt x="1901694" y="1011502"/>
                  </a:lnTo>
                  <a:cubicBezTo>
                    <a:pt x="1751439" y="988050"/>
                    <a:pt x="1570303" y="974356"/>
                    <a:pt x="1375323" y="974356"/>
                  </a:cubicBezTo>
                  <a:cubicBezTo>
                    <a:pt x="1180343" y="974356"/>
                    <a:pt x="999208" y="988050"/>
                    <a:pt x="848952" y="1011502"/>
                  </a:cubicBezTo>
                  <a:lnTo>
                    <a:pt x="824504" y="1016162"/>
                  </a:lnTo>
                  <a:lnTo>
                    <a:pt x="779692" y="1011196"/>
                  </a:lnTo>
                  <a:cubicBezTo>
                    <a:pt x="552990" y="979926"/>
                    <a:pt x="388409" y="931309"/>
                    <a:pt x="331646" y="874674"/>
                  </a:cubicBezTo>
                  <a:lnTo>
                    <a:pt x="327490" y="869114"/>
                  </a:lnTo>
                  <a:lnTo>
                    <a:pt x="311217" y="825927"/>
                  </a:lnTo>
                  <a:lnTo>
                    <a:pt x="0" y="3"/>
                  </a:lnTo>
                  <a:lnTo>
                    <a:pt x="1147" y="1168"/>
                  </a:lnTo>
                  <a:cubicBezTo>
                    <a:pt x="131941" y="100280"/>
                    <a:pt x="697482" y="174836"/>
                    <a:pt x="1375322" y="174836"/>
                  </a:cubicBezTo>
                  <a:cubicBezTo>
                    <a:pt x="2053162" y="174836"/>
                    <a:pt x="2618703" y="100280"/>
                    <a:pt x="2749497" y="1168"/>
                  </a:cubicBezTo>
                  <a:close/>
                </a:path>
              </a:pathLst>
            </a:custGeom>
            <a:gradFill flip="none" rotWithShape="1">
              <a:gsLst>
                <a:gs pos="46000">
                  <a:srgbClr val="FEBE0E"/>
                </a:gs>
                <a:gs pos="78000">
                  <a:srgbClr val="F7921C"/>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grpSp>
        <p:nvGrpSpPr>
          <p:cNvPr id="35" name="Group 34">
            <a:extLst>
              <a:ext uri="{FF2B5EF4-FFF2-40B4-BE49-F238E27FC236}">
                <a16:creationId xmlns:a16="http://schemas.microsoft.com/office/drawing/2014/main" id="{F4C1944B-1594-024A-BFFD-3601A23CC5AA}"/>
              </a:ext>
            </a:extLst>
          </p:cNvPr>
          <p:cNvGrpSpPr/>
          <p:nvPr/>
        </p:nvGrpSpPr>
        <p:grpSpPr>
          <a:xfrm>
            <a:off x="4758727" y="1797304"/>
            <a:ext cx="2783150" cy="981954"/>
            <a:chOff x="4234648" y="1065321"/>
            <a:chExt cx="3710867" cy="1309272"/>
          </a:xfrm>
        </p:grpSpPr>
        <p:sp>
          <p:nvSpPr>
            <p:cNvPr id="36" name="Freeform: Shape 107">
              <a:extLst>
                <a:ext uri="{FF2B5EF4-FFF2-40B4-BE49-F238E27FC236}">
                  <a16:creationId xmlns:a16="http://schemas.microsoft.com/office/drawing/2014/main" id="{F3795549-8F55-A94E-BB5C-DCADCA0D92C6}"/>
                </a:ext>
              </a:extLst>
            </p:cNvPr>
            <p:cNvSpPr/>
            <p:nvPr/>
          </p:nvSpPr>
          <p:spPr>
            <a:xfrm>
              <a:off x="4234648" y="1065321"/>
              <a:ext cx="3710866" cy="435006"/>
            </a:xfrm>
            <a:custGeom>
              <a:avLst/>
              <a:gdLst>
                <a:gd name="connsiteX0" fmla="*/ 1855433 w 3710866"/>
                <a:gd name="connsiteY0" fmla="*/ 0 h 435006"/>
                <a:gd name="connsiteX1" fmla="*/ 3710866 w 3710866"/>
                <a:gd name="connsiteY1" fmla="*/ 217503 h 435006"/>
                <a:gd name="connsiteX2" fmla="*/ 3709552 w 3710866"/>
                <a:gd name="connsiteY2" fmla="*/ 220554 h 435006"/>
                <a:gd name="connsiteX3" fmla="*/ 3701287 w 3710866"/>
                <a:gd name="connsiteY3" fmla="*/ 239741 h 435006"/>
                <a:gd name="connsiteX4" fmla="*/ 1855433 w 3710866"/>
                <a:gd name="connsiteY4" fmla="*/ 435006 h 435006"/>
                <a:gd name="connsiteX5" fmla="*/ 9579 w 3710866"/>
                <a:gd name="connsiteY5" fmla="*/ 239741 h 435006"/>
                <a:gd name="connsiteX6" fmla="*/ 1314 w 3710866"/>
                <a:gd name="connsiteY6" fmla="*/ 220554 h 435006"/>
                <a:gd name="connsiteX7" fmla="*/ 0 w 3710866"/>
                <a:gd name="connsiteY7" fmla="*/ 217503 h 435006"/>
                <a:gd name="connsiteX8" fmla="*/ 1855433 w 3710866"/>
                <a:gd name="connsiteY8" fmla="*/ 0 h 43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0866" h="435006">
                  <a:moveTo>
                    <a:pt x="1855433" y="0"/>
                  </a:moveTo>
                  <a:cubicBezTo>
                    <a:pt x="2880160" y="0"/>
                    <a:pt x="3710866" y="97379"/>
                    <a:pt x="3710866" y="217503"/>
                  </a:cubicBezTo>
                  <a:lnTo>
                    <a:pt x="3709552" y="220554"/>
                  </a:lnTo>
                  <a:lnTo>
                    <a:pt x="3701287" y="239741"/>
                  </a:lnTo>
                  <a:cubicBezTo>
                    <a:pt x="3606270" y="349419"/>
                    <a:pt x="2816115" y="435006"/>
                    <a:pt x="1855433" y="435006"/>
                  </a:cubicBezTo>
                  <a:cubicBezTo>
                    <a:pt x="894751" y="435006"/>
                    <a:pt x="104596" y="349419"/>
                    <a:pt x="9579" y="239741"/>
                  </a:cubicBezTo>
                  <a:lnTo>
                    <a:pt x="1314" y="220554"/>
                  </a:lnTo>
                  <a:lnTo>
                    <a:pt x="0" y="217503"/>
                  </a:lnTo>
                  <a:cubicBezTo>
                    <a:pt x="0" y="97379"/>
                    <a:pt x="830706" y="0"/>
                    <a:pt x="1855433" y="0"/>
                  </a:cubicBezTo>
                  <a:close/>
                </a:path>
              </a:pathLst>
            </a:custGeom>
            <a:gradFill flip="none" rotWithShape="1">
              <a:gsLst>
                <a:gs pos="0">
                  <a:srgbClr val="3C7CBF"/>
                </a:gs>
                <a:gs pos="78000">
                  <a:srgbClr val="4A57A6"/>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7" name="Freeform: Shape 108">
              <a:extLst>
                <a:ext uri="{FF2B5EF4-FFF2-40B4-BE49-F238E27FC236}">
                  <a16:creationId xmlns:a16="http://schemas.microsoft.com/office/drawing/2014/main" id="{010B9D2F-6C46-8D4A-BF3C-94AEA6537CA7}"/>
                </a:ext>
              </a:extLst>
            </p:cNvPr>
            <p:cNvSpPr/>
            <p:nvPr/>
          </p:nvSpPr>
          <p:spPr>
            <a:xfrm>
              <a:off x="4234649" y="1285875"/>
              <a:ext cx="3710866" cy="1088718"/>
            </a:xfrm>
            <a:custGeom>
              <a:avLst/>
              <a:gdLst>
                <a:gd name="connsiteX0" fmla="*/ 2176687 w 3710866"/>
                <a:gd name="connsiteY0" fmla="*/ 1020247 h 1088718"/>
                <a:gd name="connsiteX1" fmla="*/ 2271081 w 3710866"/>
                <a:gd name="connsiteY1" fmla="*/ 1024791 h 1088718"/>
                <a:gd name="connsiteX2" fmla="*/ 2205982 w 3710866"/>
                <a:gd name="connsiteY2" fmla="*/ 1020820 h 1088718"/>
                <a:gd name="connsiteX3" fmla="*/ 1534179 w 3710866"/>
                <a:gd name="connsiteY3" fmla="*/ 1020247 h 1088718"/>
                <a:gd name="connsiteX4" fmla="*/ 1504883 w 3710866"/>
                <a:gd name="connsiteY4" fmla="*/ 1020820 h 1088718"/>
                <a:gd name="connsiteX5" fmla="*/ 1439783 w 3710866"/>
                <a:gd name="connsiteY5" fmla="*/ 1024791 h 1088718"/>
                <a:gd name="connsiteX6" fmla="*/ 0 w 3710866"/>
                <a:gd name="connsiteY6" fmla="*/ 0 h 1088718"/>
                <a:gd name="connsiteX7" fmla="*/ 1313 w 3710866"/>
                <a:gd name="connsiteY7" fmla="*/ 0 h 1088718"/>
                <a:gd name="connsiteX8" fmla="*/ 9578 w 3710866"/>
                <a:gd name="connsiteY8" fmla="*/ 19187 h 1088718"/>
                <a:gd name="connsiteX9" fmla="*/ 1855432 w 3710866"/>
                <a:gd name="connsiteY9" fmla="*/ 214452 h 1088718"/>
                <a:gd name="connsiteX10" fmla="*/ 3701286 w 3710866"/>
                <a:gd name="connsiteY10" fmla="*/ 19187 h 1088718"/>
                <a:gd name="connsiteX11" fmla="*/ 3709551 w 3710866"/>
                <a:gd name="connsiteY11" fmla="*/ 0 h 1088718"/>
                <a:gd name="connsiteX12" fmla="*/ 3710866 w 3710866"/>
                <a:gd name="connsiteY12" fmla="*/ 0 h 1088718"/>
                <a:gd name="connsiteX13" fmla="*/ 3471470 w 3710866"/>
                <a:gd name="connsiteY13" fmla="*/ 635323 h 1088718"/>
                <a:gd name="connsiteX14" fmla="*/ 3410899 w 3710866"/>
                <a:gd name="connsiteY14" fmla="*/ 796070 h 1088718"/>
                <a:gd name="connsiteX15" fmla="*/ 3407008 w 3710866"/>
                <a:gd name="connsiteY15" fmla="*/ 799899 h 1088718"/>
                <a:gd name="connsiteX16" fmla="*/ 2629821 w 3710866"/>
                <a:gd name="connsiteY16" fmla="*/ 1039106 h 1088718"/>
                <a:gd name="connsiteX17" fmla="*/ 2578531 w 3710866"/>
                <a:gd name="connsiteY17" fmla="*/ 1045357 h 1088718"/>
                <a:gd name="connsiteX18" fmla="*/ 2524029 w 3710866"/>
                <a:gd name="connsiteY18" fmla="*/ 1040223 h 1088718"/>
                <a:gd name="connsiteX19" fmla="*/ 2473862 w 3710866"/>
                <a:gd name="connsiteY19" fmla="*/ 1037163 h 1088718"/>
                <a:gd name="connsiteX20" fmla="*/ 2569432 w 3710866"/>
                <a:gd name="connsiteY20" fmla="*/ 1045206 h 1088718"/>
                <a:gd name="connsiteX21" fmla="*/ 2487807 w 3710866"/>
                <a:gd name="connsiteY21" fmla="*/ 1056415 h 1088718"/>
                <a:gd name="connsiteX22" fmla="*/ 1855433 w 3710866"/>
                <a:gd name="connsiteY22" fmla="*/ 1088718 h 1088718"/>
                <a:gd name="connsiteX23" fmla="*/ 1223060 w 3710866"/>
                <a:gd name="connsiteY23" fmla="*/ 1056415 h 1088718"/>
                <a:gd name="connsiteX24" fmla="*/ 1141434 w 3710866"/>
                <a:gd name="connsiteY24" fmla="*/ 1045206 h 1088718"/>
                <a:gd name="connsiteX25" fmla="*/ 1237006 w 3710866"/>
                <a:gd name="connsiteY25" fmla="*/ 1037162 h 1088718"/>
                <a:gd name="connsiteX26" fmla="*/ 1186835 w 3710866"/>
                <a:gd name="connsiteY26" fmla="*/ 1040223 h 1088718"/>
                <a:gd name="connsiteX27" fmla="*/ 1132335 w 3710866"/>
                <a:gd name="connsiteY27" fmla="*/ 1045357 h 1088718"/>
                <a:gd name="connsiteX28" fmla="*/ 1081045 w 3710866"/>
                <a:gd name="connsiteY28" fmla="*/ 1039106 h 1088718"/>
                <a:gd name="connsiteX29" fmla="*/ 303858 w 3710866"/>
                <a:gd name="connsiteY29" fmla="*/ 799899 h 1088718"/>
                <a:gd name="connsiteX30" fmla="*/ 299967 w 3710866"/>
                <a:gd name="connsiteY30" fmla="*/ 796070 h 1088718"/>
                <a:gd name="connsiteX31" fmla="*/ 239396 w 3710866"/>
                <a:gd name="connsiteY31" fmla="*/ 635323 h 1088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710866" h="1088718">
                  <a:moveTo>
                    <a:pt x="2176687" y="1020247"/>
                  </a:moveTo>
                  <a:lnTo>
                    <a:pt x="2271081" y="1024791"/>
                  </a:lnTo>
                  <a:lnTo>
                    <a:pt x="2205982" y="1020820"/>
                  </a:lnTo>
                  <a:close/>
                  <a:moveTo>
                    <a:pt x="1534179" y="1020247"/>
                  </a:moveTo>
                  <a:lnTo>
                    <a:pt x="1504883" y="1020820"/>
                  </a:lnTo>
                  <a:lnTo>
                    <a:pt x="1439783" y="1024791"/>
                  </a:lnTo>
                  <a:close/>
                  <a:moveTo>
                    <a:pt x="0" y="0"/>
                  </a:moveTo>
                  <a:lnTo>
                    <a:pt x="1313" y="0"/>
                  </a:lnTo>
                  <a:lnTo>
                    <a:pt x="9578" y="19187"/>
                  </a:lnTo>
                  <a:cubicBezTo>
                    <a:pt x="104595" y="128865"/>
                    <a:pt x="894750" y="214452"/>
                    <a:pt x="1855432" y="214452"/>
                  </a:cubicBezTo>
                  <a:cubicBezTo>
                    <a:pt x="2816114" y="214452"/>
                    <a:pt x="3606269" y="128865"/>
                    <a:pt x="3701286" y="19187"/>
                  </a:cubicBezTo>
                  <a:lnTo>
                    <a:pt x="3709551" y="0"/>
                  </a:lnTo>
                  <a:lnTo>
                    <a:pt x="3710866" y="0"/>
                  </a:lnTo>
                  <a:lnTo>
                    <a:pt x="3471470" y="635323"/>
                  </a:lnTo>
                  <a:lnTo>
                    <a:pt x="3410899" y="796070"/>
                  </a:lnTo>
                  <a:lnTo>
                    <a:pt x="3407008" y="799899"/>
                  </a:lnTo>
                  <a:cubicBezTo>
                    <a:pt x="3280427" y="902869"/>
                    <a:pt x="2998136" y="988482"/>
                    <a:pt x="2629821" y="1039106"/>
                  </a:cubicBezTo>
                  <a:lnTo>
                    <a:pt x="2578531" y="1045357"/>
                  </a:lnTo>
                  <a:lnTo>
                    <a:pt x="2524029" y="1040223"/>
                  </a:lnTo>
                  <a:lnTo>
                    <a:pt x="2473862" y="1037163"/>
                  </a:lnTo>
                  <a:lnTo>
                    <a:pt x="2569432" y="1045206"/>
                  </a:lnTo>
                  <a:lnTo>
                    <a:pt x="2487807" y="1056415"/>
                  </a:lnTo>
                  <a:cubicBezTo>
                    <a:pt x="2293440" y="1077216"/>
                    <a:pt x="2079746" y="1088718"/>
                    <a:pt x="1855433" y="1088718"/>
                  </a:cubicBezTo>
                  <a:cubicBezTo>
                    <a:pt x="1631121" y="1088718"/>
                    <a:pt x="1417426" y="1077216"/>
                    <a:pt x="1223060" y="1056415"/>
                  </a:cubicBezTo>
                  <a:lnTo>
                    <a:pt x="1141434" y="1045206"/>
                  </a:lnTo>
                  <a:lnTo>
                    <a:pt x="1237006" y="1037162"/>
                  </a:lnTo>
                  <a:lnTo>
                    <a:pt x="1186835" y="1040223"/>
                  </a:lnTo>
                  <a:lnTo>
                    <a:pt x="1132335" y="1045357"/>
                  </a:lnTo>
                  <a:lnTo>
                    <a:pt x="1081045" y="1039106"/>
                  </a:lnTo>
                  <a:cubicBezTo>
                    <a:pt x="712730" y="988482"/>
                    <a:pt x="430439" y="902869"/>
                    <a:pt x="303858" y="799899"/>
                  </a:cubicBezTo>
                  <a:lnTo>
                    <a:pt x="299967" y="796070"/>
                  </a:lnTo>
                  <a:lnTo>
                    <a:pt x="239396" y="635323"/>
                  </a:lnTo>
                  <a:close/>
                </a:path>
              </a:pathLst>
            </a:custGeom>
            <a:gradFill flip="none" rotWithShape="1">
              <a:gsLst>
                <a:gs pos="46000">
                  <a:srgbClr val="3C7CBF"/>
                </a:gs>
                <a:gs pos="78000">
                  <a:srgbClr val="4A57A6"/>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38" name="Group 37">
            <a:extLst>
              <a:ext uri="{FF2B5EF4-FFF2-40B4-BE49-F238E27FC236}">
                <a16:creationId xmlns:a16="http://schemas.microsoft.com/office/drawing/2014/main" id="{8FA4DCEF-8520-8246-9B21-1CE249B08028}"/>
              </a:ext>
            </a:extLst>
          </p:cNvPr>
          <p:cNvGrpSpPr/>
          <p:nvPr/>
        </p:nvGrpSpPr>
        <p:grpSpPr>
          <a:xfrm>
            <a:off x="1362916" y="1902237"/>
            <a:ext cx="2947993" cy="1489574"/>
            <a:chOff x="8921977" y="3667988"/>
            <a:chExt cx="6092363" cy="1986101"/>
          </a:xfrm>
        </p:grpSpPr>
        <p:sp>
          <p:nvSpPr>
            <p:cNvPr id="39" name="TextBox 38">
              <a:extLst>
                <a:ext uri="{FF2B5EF4-FFF2-40B4-BE49-F238E27FC236}">
                  <a16:creationId xmlns:a16="http://schemas.microsoft.com/office/drawing/2014/main" id="{93A508B9-4BE6-FE48-9B8B-2A719795686D}"/>
                </a:ext>
              </a:extLst>
            </p:cNvPr>
            <p:cNvSpPr txBox="1"/>
            <p:nvPr/>
          </p:nvSpPr>
          <p:spPr>
            <a:xfrm>
              <a:off x="8921977" y="3667988"/>
              <a:ext cx="6080728" cy="574517"/>
            </a:xfrm>
            <a:prstGeom prst="rect">
              <a:avLst/>
            </a:prstGeom>
            <a:noFill/>
            <a:ln>
              <a:noFill/>
            </a:ln>
          </p:spPr>
          <p:txBody>
            <a:bodyPr wrap="square" lIns="0" rIns="0" rtlCol="0" anchor="b">
              <a:spAutoFit/>
            </a:bodyPr>
            <a:lstStyle/>
            <a:p>
              <a:pPr algn="r"/>
              <a:r>
                <a:rPr lang="pl-PL" sz="2200" b="1" cap="all" dirty="0">
                  <a:solidFill>
                    <a:srgbClr val="00BBFF"/>
                  </a:solidFill>
                  <a:latin typeface="Calibri" panose="020F0502020204030204" pitchFamily="34" charset="0"/>
                  <a:cs typeface="Calibri" panose="020F0502020204030204" pitchFamily="34" charset="0"/>
                </a:rPr>
                <a:t>Zainteresowanie</a:t>
              </a:r>
              <a:endParaRPr lang="en-US" sz="2200" b="1" cap="all" dirty="0">
                <a:solidFill>
                  <a:srgbClr val="00BBFF"/>
                </a:solidFill>
                <a:latin typeface="Calibri" panose="020F0502020204030204" pitchFamily="34" charset="0"/>
                <a:cs typeface="Calibri" panose="020F0502020204030204" pitchFamily="34" charset="0"/>
              </a:endParaRPr>
            </a:p>
          </p:txBody>
        </p:sp>
        <p:sp>
          <p:nvSpPr>
            <p:cNvPr id="40" name="TextBox 39">
              <a:extLst>
                <a:ext uri="{FF2B5EF4-FFF2-40B4-BE49-F238E27FC236}">
                  <a16:creationId xmlns:a16="http://schemas.microsoft.com/office/drawing/2014/main" id="{A207C9CF-44C8-954A-B1EF-533C5D73CB70}"/>
                </a:ext>
              </a:extLst>
            </p:cNvPr>
            <p:cNvSpPr txBox="1"/>
            <p:nvPr/>
          </p:nvSpPr>
          <p:spPr>
            <a:xfrm>
              <a:off x="8929772" y="4163081"/>
              <a:ext cx="6084568" cy="1491008"/>
            </a:xfrm>
            <a:prstGeom prst="rect">
              <a:avLst/>
            </a:prstGeom>
            <a:noFill/>
          </p:spPr>
          <p:txBody>
            <a:bodyPr wrap="square" lIns="0" rIns="0" rtlCol="0" anchor="t">
              <a:spAutoFit/>
            </a:bodyPr>
            <a:lstStyle/>
            <a:p>
              <a:pPr algn="r">
                <a:lnSpc>
                  <a:spcPts val="1980"/>
                </a:lnSpc>
              </a:pPr>
              <a:r>
                <a:rPr lang="pl-PL" dirty="0"/>
                <a:t>jest to moment, kiedy przyciągniesz zainteresowanie klienta, który szuka rozwiązania problemu.</a:t>
              </a:r>
              <a:endParaRPr lang="en-US" sz="1800" dirty="0">
                <a:solidFill>
                  <a:srgbClr val="4D4D4C"/>
                </a:solidFill>
                <a:latin typeface="Calibri" panose="020F0502020204030204" pitchFamily="34" charset="0"/>
                <a:cs typeface="Calibri" panose="020F0502020204030204" pitchFamily="34" charset="0"/>
              </a:endParaRPr>
            </a:p>
          </p:txBody>
        </p:sp>
      </p:grpSp>
      <p:grpSp>
        <p:nvGrpSpPr>
          <p:cNvPr id="41" name="Group 40">
            <a:extLst>
              <a:ext uri="{FF2B5EF4-FFF2-40B4-BE49-F238E27FC236}">
                <a16:creationId xmlns:a16="http://schemas.microsoft.com/office/drawing/2014/main" id="{76A570EB-DF33-A04D-BFFC-CC54FE6813AD}"/>
              </a:ext>
            </a:extLst>
          </p:cNvPr>
          <p:cNvGrpSpPr/>
          <p:nvPr/>
        </p:nvGrpSpPr>
        <p:grpSpPr>
          <a:xfrm>
            <a:off x="8357690" y="2710897"/>
            <a:ext cx="3135850" cy="1828130"/>
            <a:chOff x="8921977" y="1946256"/>
            <a:chExt cx="4181132" cy="2437510"/>
          </a:xfrm>
        </p:grpSpPr>
        <p:sp>
          <p:nvSpPr>
            <p:cNvPr id="42" name="TextBox 41">
              <a:extLst>
                <a:ext uri="{FF2B5EF4-FFF2-40B4-BE49-F238E27FC236}">
                  <a16:creationId xmlns:a16="http://schemas.microsoft.com/office/drawing/2014/main" id="{BD85CF74-CF9D-BD44-BD00-A8413E8452F6}"/>
                </a:ext>
              </a:extLst>
            </p:cNvPr>
            <p:cNvSpPr txBox="1"/>
            <p:nvPr/>
          </p:nvSpPr>
          <p:spPr>
            <a:xfrm>
              <a:off x="8921977" y="1946256"/>
              <a:ext cx="2937088" cy="1025923"/>
            </a:xfrm>
            <a:prstGeom prst="rect">
              <a:avLst/>
            </a:prstGeom>
            <a:noFill/>
          </p:spPr>
          <p:txBody>
            <a:bodyPr wrap="square" lIns="0" rIns="0" rtlCol="0" anchor="b">
              <a:spAutoFit/>
            </a:bodyPr>
            <a:lstStyle/>
            <a:p>
              <a:r>
                <a:rPr lang="pl-PL" sz="2200" b="1" cap="all" dirty="0">
                  <a:solidFill>
                    <a:srgbClr val="F7921C"/>
                  </a:solidFill>
                  <a:latin typeface="Calibri" panose="020F0502020204030204" pitchFamily="34" charset="0"/>
                  <a:cs typeface="Calibri" panose="020F0502020204030204" pitchFamily="34" charset="0"/>
                </a:rPr>
                <a:t>BRANIE POD UWAGĘ</a:t>
              </a:r>
              <a:endParaRPr lang="en-US" sz="2200" b="1" cap="all" dirty="0">
                <a:solidFill>
                  <a:srgbClr val="F7921C"/>
                </a:solidFill>
                <a:latin typeface="Calibri" panose="020F0502020204030204" pitchFamily="34" charset="0"/>
                <a:cs typeface="Calibri" panose="020F0502020204030204" pitchFamily="34" charset="0"/>
              </a:endParaRPr>
            </a:p>
          </p:txBody>
        </p:sp>
        <p:sp>
          <p:nvSpPr>
            <p:cNvPr id="43" name="TextBox 42">
              <a:extLst>
                <a:ext uri="{FF2B5EF4-FFF2-40B4-BE49-F238E27FC236}">
                  <a16:creationId xmlns:a16="http://schemas.microsoft.com/office/drawing/2014/main" id="{DEA6C20C-304F-484B-AB69-D4AC1A4E6F1B}"/>
                </a:ext>
              </a:extLst>
            </p:cNvPr>
            <p:cNvSpPr txBox="1"/>
            <p:nvPr/>
          </p:nvSpPr>
          <p:spPr>
            <a:xfrm>
              <a:off x="8929770" y="2892757"/>
              <a:ext cx="4173339" cy="1491009"/>
            </a:xfrm>
            <a:prstGeom prst="rect">
              <a:avLst/>
            </a:prstGeom>
            <a:noFill/>
          </p:spPr>
          <p:txBody>
            <a:bodyPr wrap="square" lIns="0" rIns="0" rtlCol="0" anchor="t">
              <a:spAutoFit/>
            </a:bodyPr>
            <a:lstStyle/>
            <a:p>
              <a:pPr algn="r">
                <a:lnSpc>
                  <a:spcPts val="1980"/>
                </a:lnSpc>
              </a:pPr>
              <a:r>
                <a:rPr lang="pl-PL" dirty="0"/>
                <a:t>jest to moment, kiedy przyciągniesz zainteresowanie klienta, który szuka rozwiązania problemu.</a:t>
              </a:r>
              <a:endParaRPr lang="en-US" sz="1800" dirty="0">
                <a:solidFill>
                  <a:srgbClr val="4D4D4C"/>
                </a:solidFill>
                <a:latin typeface="Calibri" panose="020F0502020204030204" pitchFamily="34" charset="0"/>
                <a:cs typeface="Calibri" panose="020F0502020204030204" pitchFamily="34" charset="0"/>
              </a:endParaRPr>
            </a:p>
          </p:txBody>
        </p:sp>
      </p:grpSp>
      <p:grpSp>
        <p:nvGrpSpPr>
          <p:cNvPr id="51" name="Group 50">
            <a:extLst>
              <a:ext uri="{FF2B5EF4-FFF2-40B4-BE49-F238E27FC236}">
                <a16:creationId xmlns:a16="http://schemas.microsoft.com/office/drawing/2014/main" id="{E272DCD5-23EF-954E-9D7E-9CCFD661C3D6}"/>
              </a:ext>
            </a:extLst>
          </p:cNvPr>
          <p:cNvGrpSpPr/>
          <p:nvPr/>
        </p:nvGrpSpPr>
        <p:grpSpPr>
          <a:xfrm>
            <a:off x="4360860" y="2309457"/>
            <a:ext cx="397871" cy="88298"/>
            <a:chOff x="3363295" y="2057938"/>
            <a:chExt cx="530494" cy="117731"/>
          </a:xfrm>
        </p:grpSpPr>
        <p:sp>
          <p:nvSpPr>
            <p:cNvPr id="52" name="Oval 51">
              <a:extLst>
                <a:ext uri="{FF2B5EF4-FFF2-40B4-BE49-F238E27FC236}">
                  <a16:creationId xmlns:a16="http://schemas.microsoft.com/office/drawing/2014/main" id="{B8547284-3E86-5542-AF69-09CC23F9ABB2}"/>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53" name="Straight Arrow Connector 52">
              <a:extLst>
                <a:ext uri="{FF2B5EF4-FFF2-40B4-BE49-F238E27FC236}">
                  <a16:creationId xmlns:a16="http://schemas.microsoft.com/office/drawing/2014/main" id="{90045002-A98A-B24A-8736-F8A6FD67E6D9}"/>
                </a:ext>
              </a:extLst>
            </p:cNvPr>
            <p:cNvCxnSpPr>
              <a:cxnSpLocks/>
              <a:stCxn id="52" idx="6"/>
            </p:cNvCxnSpPr>
            <p:nvPr/>
          </p:nvCxnSpPr>
          <p:spPr>
            <a:xfrm>
              <a:off x="3481026" y="2116804"/>
              <a:ext cx="412763"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5" name="Group 54">
            <a:extLst>
              <a:ext uri="{FF2B5EF4-FFF2-40B4-BE49-F238E27FC236}">
                <a16:creationId xmlns:a16="http://schemas.microsoft.com/office/drawing/2014/main" id="{A3929F52-9B5F-0744-AC33-90DAD1A6668B}"/>
              </a:ext>
            </a:extLst>
          </p:cNvPr>
          <p:cNvGrpSpPr/>
          <p:nvPr/>
        </p:nvGrpSpPr>
        <p:grpSpPr>
          <a:xfrm rot="10800000">
            <a:off x="7060440" y="3234260"/>
            <a:ext cx="1130146" cy="88298"/>
            <a:chOff x="3363295" y="2057938"/>
            <a:chExt cx="1506866" cy="117731"/>
          </a:xfrm>
        </p:grpSpPr>
        <p:sp>
          <p:nvSpPr>
            <p:cNvPr id="56" name="Oval 55">
              <a:extLst>
                <a:ext uri="{FF2B5EF4-FFF2-40B4-BE49-F238E27FC236}">
                  <a16:creationId xmlns:a16="http://schemas.microsoft.com/office/drawing/2014/main" id="{9C4EF171-B8FE-FF4D-ADE5-41A75C0BA2B7}"/>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57" name="Straight Arrow Connector 56">
              <a:extLst>
                <a:ext uri="{FF2B5EF4-FFF2-40B4-BE49-F238E27FC236}">
                  <a16:creationId xmlns:a16="http://schemas.microsoft.com/office/drawing/2014/main" id="{5D7B08F0-EE64-6741-B96E-DA863C1F21A6}"/>
                </a:ext>
              </a:extLst>
            </p:cNvPr>
            <p:cNvCxnSpPr>
              <a:cxnSpLocks/>
              <a:stCxn id="56" idx="6"/>
            </p:cNvCxnSpPr>
            <p:nvPr/>
          </p:nvCxnSpPr>
          <p:spPr>
            <a:xfrm rot="10800000" flipH="1" flipV="1">
              <a:off x="3481026" y="2116804"/>
              <a:ext cx="1389135" cy="14511"/>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a16="http://schemas.microsoft.com/office/drawing/2014/main" id="{D88F125A-D79C-6844-921B-DE3D2B6B4B4A}"/>
              </a:ext>
            </a:extLst>
          </p:cNvPr>
          <p:cNvGrpSpPr/>
          <p:nvPr/>
        </p:nvGrpSpPr>
        <p:grpSpPr>
          <a:xfrm rot="10800000">
            <a:off x="6692623" y="4890744"/>
            <a:ext cx="1525020" cy="88298"/>
            <a:chOff x="3363295" y="2057938"/>
            <a:chExt cx="2033359" cy="117731"/>
          </a:xfrm>
        </p:grpSpPr>
        <p:sp>
          <p:nvSpPr>
            <p:cNvPr id="60" name="Oval 59">
              <a:extLst>
                <a:ext uri="{FF2B5EF4-FFF2-40B4-BE49-F238E27FC236}">
                  <a16:creationId xmlns:a16="http://schemas.microsoft.com/office/drawing/2014/main" id="{AD33A88D-C637-1E45-BAEC-692D505821C7}"/>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61" name="Straight Arrow Connector 60">
              <a:extLst>
                <a:ext uri="{FF2B5EF4-FFF2-40B4-BE49-F238E27FC236}">
                  <a16:creationId xmlns:a16="http://schemas.microsoft.com/office/drawing/2014/main" id="{B3B810E3-2C8F-AA47-BDB4-4158AB197E09}"/>
                </a:ext>
              </a:extLst>
            </p:cNvPr>
            <p:cNvCxnSpPr>
              <a:cxnSpLocks/>
              <a:stCxn id="60" idx="6"/>
            </p:cNvCxnSpPr>
            <p:nvPr/>
          </p:nvCxnSpPr>
          <p:spPr>
            <a:xfrm rot="10800000" flipH="1">
              <a:off x="3481026" y="2116804"/>
              <a:ext cx="1915628"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2" name="Group 61">
            <a:extLst>
              <a:ext uri="{FF2B5EF4-FFF2-40B4-BE49-F238E27FC236}">
                <a16:creationId xmlns:a16="http://schemas.microsoft.com/office/drawing/2014/main" id="{ED862D97-D871-FC42-8636-52FB528DB601}"/>
              </a:ext>
            </a:extLst>
          </p:cNvPr>
          <p:cNvGrpSpPr/>
          <p:nvPr/>
        </p:nvGrpSpPr>
        <p:grpSpPr>
          <a:xfrm>
            <a:off x="4576635" y="4229166"/>
            <a:ext cx="1031343" cy="88298"/>
            <a:chOff x="3363295" y="2057938"/>
            <a:chExt cx="1375124" cy="117731"/>
          </a:xfrm>
        </p:grpSpPr>
        <p:sp>
          <p:nvSpPr>
            <p:cNvPr id="63" name="Oval 62">
              <a:extLst>
                <a:ext uri="{FF2B5EF4-FFF2-40B4-BE49-F238E27FC236}">
                  <a16:creationId xmlns:a16="http://schemas.microsoft.com/office/drawing/2014/main" id="{CDA81C38-207D-A24B-98F2-525B98F5DB85}"/>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64" name="Straight Arrow Connector 63">
              <a:extLst>
                <a:ext uri="{FF2B5EF4-FFF2-40B4-BE49-F238E27FC236}">
                  <a16:creationId xmlns:a16="http://schemas.microsoft.com/office/drawing/2014/main" id="{BB235131-E51B-0640-95B0-BB5102EDCFB8}"/>
                </a:ext>
              </a:extLst>
            </p:cNvPr>
            <p:cNvCxnSpPr>
              <a:cxnSpLocks/>
              <a:stCxn id="63" idx="6"/>
            </p:cNvCxnSpPr>
            <p:nvPr/>
          </p:nvCxnSpPr>
          <p:spPr>
            <a:xfrm>
              <a:off x="3481026" y="2116803"/>
              <a:ext cx="1257393"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7E16472B-B2FD-C747-AC99-3C6DEFBB92AC}"/>
              </a:ext>
            </a:extLst>
          </p:cNvPr>
          <p:cNvGrpSpPr/>
          <p:nvPr/>
        </p:nvGrpSpPr>
        <p:grpSpPr>
          <a:xfrm>
            <a:off x="4195311" y="581054"/>
            <a:ext cx="3801378" cy="1233778"/>
            <a:chOff x="4234648" y="1065321"/>
            <a:chExt cx="3710867" cy="1309272"/>
          </a:xfrm>
        </p:grpSpPr>
        <p:sp>
          <p:nvSpPr>
            <p:cNvPr id="67" name="Freeform: Shape 107">
              <a:extLst>
                <a:ext uri="{FF2B5EF4-FFF2-40B4-BE49-F238E27FC236}">
                  <a16:creationId xmlns:a16="http://schemas.microsoft.com/office/drawing/2014/main" id="{1CF0041B-4DCB-804F-A43D-C4B59F33FBA2}"/>
                </a:ext>
              </a:extLst>
            </p:cNvPr>
            <p:cNvSpPr/>
            <p:nvPr/>
          </p:nvSpPr>
          <p:spPr>
            <a:xfrm>
              <a:off x="4234648" y="1065321"/>
              <a:ext cx="3710866" cy="435006"/>
            </a:xfrm>
            <a:custGeom>
              <a:avLst/>
              <a:gdLst>
                <a:gd name="connsiteX0" fmla="*/ 1855433 w 3710866"/>
                <a:gd name="connsiteY0" fmla="*/ 0 h 435006"/>
                <a:gd name="connsiteX1" fmla="*/ 3710866 w 3710866"/>
                <a:gd name="connsiteY1" fmla="*/ 217503 h 435006"/>
                <a:gd name="connsiteX2" fmla="*/ 3709552 w 3710866"/>
                <a:gd name="connsiteY2" fmla="*/ 220554 h 435006"/>
                <a:gd name="connsiteX3" fmla="*/ 3701287 w 3710866"/>
                <a:gd name="connsiteY3" fmla="*/ 239741 h 435006"/>
                <a:gd name="connsiteX4" fmla="*/ 1855433 w 3710866"/>
                <a:gd name="connsiteY4" fmla="*/ 435006 h 435006"/>
                <a:gd name="connsiteX5" fmla="*/ 9579 w 3710866"/>
                <a:gd name="connsiteY5" fmla="*/ 239741 h 435006"/>
                <a:gd name="connsiteX6" fmla="*/ 1314 w 3710866"/>
                <a:gd name="connsiteY6" fmla="*/ 220554 h 435006"/>
                <a:gd name="connsiteX7" fmla="*/ 0 w 3710866"/>
                <a:gd name="connsiteY7" fmla="*/ 217503 h 435006"/>
                <a:gd name="connsiteX8" fmla="*/ 1855433 w 3710866"/>
                <a:gd name="connsiteY8" fmla="*/ 0 h 43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0866" h="435006">
                  <a:moveTo>
                    <a:pt x="1855433" y="0"/>
                  </a:moveTo>
                  <a:cubicBezTo>
                    <a:pt x="2880160" y="0"/>
                    <a:pt x="3710866" y="97379"/>
                    <a:pt x="3710866" y="217503"/>
                  </a:cubicBezTo>
                  <a:lnTo>
                    <a:pt x="3709552" y="220554"/>
                  </a:lnTo>
                  <a:lnTo>
                    <a:pt x="3701287" y="239741"/>
                  </a:lnTo>
                  <a:cubicBezTo>
                    <a:pt x="3606270" y="349419"/>
                    <a:pt x="2816115" y="435006"/>
                    <a:pt x="1855433" y="435006"/>
                  </a:cubicBezTo>
                  <a:cubicBezTo>
                    <a:pt x="894751" y="435006"/>
                    <a:pt x="104596" y="349419"/>
                    <a:pt x="9579" y="239741"/>
                  </a:cubicBezTo>
                  <a:lnTo>
                    <a:pt x="1314" y="220554"/>
                  </a:lnTo>
                  <a:lnTo>
                    <a:pt x="0" y="217503"/>
                  </a:lnTo>
                  <a:cubicBezTo>
                    <a:pt x="0" y="97379"/>
                    <a:pt x="830706" y="0"/>
                    <a:pt x="1855433" y="0"/>
                  </a:cubicBezTo>
                  <a:close/>
                </a:path>
              </a:pathLst>
            </a:custGeom>
            <a:gradFill flip="none" rotWithShape="1">
              <a:gsLst>
                <a:gs pos="0">
                  <a:srgbClr val="DA2128"/>
                </a:gs>
                <a:gs pos="78000">
                  <a:srgbClr val="932D2A"/>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8" name="Freeform: Shape 108">
              <a:extLst>
                <a:ext uri="{FF2B5EF4-FFF2-40B4-BE49-F238E27FC236}">
                  <a16:creationId xmlns:a16="http://schemas.microsoft.com/office/drawing/2014/main" id="{AAC1E9AD-0E18-D640-B40A-F24A181B96A9}"/>
                </a:ext>
              </a:extLst>
            </p:cNvPr>
            <p:cNvSpPr/>
            <p:nvPr/>
          </p:nvSpPr>
          <p:spPr>
            <a:xfrm>
              <a:off x="4234649" y="1285875"/>
              <a:ext cx="3710866" cy="1088718"/>
            </a:xfrm>
            <a:custGeom>
              <a:avLst/>
              <a:gdLst>
                <a:gd name="connsiteX0" fmla="*/ 2176687 w 3710866"/>
                <a:gd name="connsiteY0" fmla="*/ 1020247 h 1088718"/>
                <a:gd name="connsiteX1" fmla="*/ 2271081 w 3710866"/>
                <a:gd name="connsiteY1" fmla="*/ 1024791 h 1088718"/>
                <a:gd name="connsiteX2" fmla="*/ 2205982 w 3710866"/>
                <a:gd name="connsiteY2" fmla="*/ 1020820 h 1088718"/>
                <a:gd name="connsiteX3" fmla="*/ 1534179 w 3710866"/>
                <a:gd name="connsiteY3" fmla="*/ 1020247 h 1088718"/>
                <a:gd name="connsiteX4" fmla="*/ 1504883 w 3710866"/>
                <a:gd name="connsiteY4" fmla="*/ 1020820 h 1088718"/>
                <a:gd name="connsiteX5" fmla="*/ 1439783 w 3710866"/>
                <a:gd name="connsiteY5" fmla="*/ 1024791 h 1088718"/>
                <a:gd name="connsiteX6" fmla="*/ 0 w 3710866"/>
                <a:gd name="connsiteY6" fmla="*/ 0 h 1088718"/>
                <a:gd name="connsiteX7" fmla="*/ 1313 w 3710866"/>
                <a:gd name="connsiteY7" fmla="*/ 0 h 1088718"/>
                <a:gd name="connsiteX8" fmla="*/ 9578 w 3710866"/>
                <a:gd name="connsiteY8" fmla="*/ 19187 h 1088718"/>
                <a:gd name="connsiteX9" fmla="*/ 1855432 w 3710866"/>
                <a:gd name="connsiteY9" fmla="*/ 214452 h 1088718"/>
                <a:gd name="connsiteX10" fmla="*/ 3701286 w 3710866"/>
                <a:gd name="connsiteY10" fmla="*/ 19187 h 1088718"/>
                <a:gd name="connsiteX11" fmla="*/ 3709551 w 3710866"/>
                <a:gd name="connsiteY11" fmla="*/ 0 h 1088718"/>
                <a:gd name="connsiteX12" fmla="*/ 3710866 w 3710866"/>
                <a:gd name="connsiteY12" fmla="*/ 0 h 1088718"/>
                <a:gd name="connsiteX13" fmla="*/ 3471470 w 3710866"/>
                <a:gd name="connsiteY13" fmla="*/ 635323 h 1088718"/>
                <a:gd name="connsiteX14" fmla="*/ 3410899 w 3710866"/>
                <a:gd name="connsiteY14" fmla="*/ 796070 h 1088718"/>
                <a:gd name="connsiteX15" fmla="*/ 3407008 w 3710866"/>
                <a:gd name="connsiteY15" fmla="*/ 799899 h 1088718"/>
                <a:gd name="connsiteX16" fmla="*/ 2629821 w 3710866"/>
                <a:gd name="connsiteY16" fmla="*/ 1039106 h 1088718"/>
                <a:gd name="connsiteX17" fmla="*/ 2578531 w 3710866"/>
                <a:gd name="connsiteY17" fmla="*/ 1045357 h 1088718"/>
                <a:gd name="connsiteX18" fmla="*/ 2524029 w 3710866"/>
                <a:gd name="connsiteY18" fmla="*/ 1040223 h 1088718"/>
                <a:gd name="connsiteX19" fmla="*/ 2473862 w 3710866"/>
                <a:gd name="connsiteY19" fmla="*/ 1037163 h 1088718"/>
                <a:gd name="connsiteX20" fmla="*/ 2569432 w 3710866"/>
                <a:gd name="connsiteY20" fmla="*/ 1045206 h 1088718"/>
                <a:gd name="connsiteX21" fmla="*/ 2487807 w 3710866"/>
                <a:gd name="connsiteY21" fmla="*/ 1056415 h 1088718"/>
                <a:gd name="connsiteX22" fmla="*/ 1855433 w 3710866"/>
                <a:gd name="connsiteY22" fmla="*/ 1088718 h 1088718"/>
                <a:gd name="connsiteX23" fmla="*/ 1223060 w 3710866"/>
                <a:gd name="connsiteY23" fmla="*/ 1056415 h 1088718"/>
                <a:gd name="connsiteX24" fmla="*/ 1141434 w 3710866"/>
                <a:gd name="connsiteY24" fmla="*/ 1045206 h 1088718"/>
                <a:gd name="connsiteX25" fmla="*/ 1237006 w 3710866"/>
                <a:gd name="connsiteY25" fmla="*/ 1037162 h 1088718"/>
                <a:gd name="connsiteX26" fmla="*/ 1186835 w 3710866"/>
                <a:gd name="connsiteY26" fmla="*/ 1040223 h 1088718"/>
                <a:gd name="connsiteX27" fmla="*/ 1132335 w 3710866"/>
                <a:gd name="connsiteY27" fmla="*/ 1045357 h 1088718"/>
                <a:gd name="connsiteX28" fmla="*/ 1081045 w 3710866"/>
                <a:gd name="connsiteY28" fmla="*/ 1039106 h 1088718"/>
                <a:gd name="connsiteX29" fmla="*/ 303858 w 3710866"/>
                <a:gd name="connsiteY29" fmla="*/ 799899 h 1088718"/>
                <a:gd name="connsiteX30" fmla="*/ 299967 w 3710866"/>
                <a:gd name="connsiteY30" fmla="*/ 796070 h 1088718"/>
                <a:gd name="connsiteX31" fmla="*/ 239396 w 3710866"/>
                <a:gd name="connsiteY31" fmla="*/ 635323 h 1088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710866" h="1088718">
                  <a:moveTo>
                    <a:pt x="2176687" y="1020247"/>
                  </a:moveTo>
                  <a:lnTo>
                    <a:pt x="2271081" y="1024791"/>
                  </a:lnTo>
                  <a:lnTo>
                    <a:pt x="2205982" y="1020820"/>
                  </a:lnTo>
                  <a:close/>
                  <a:moveTo>
                    <a:pt x="1534179" y="1020247"/>
                  </a:moveTo>
                  <a:lnTo>
                    <a:pt x="1504883" y="1020820"/>
                  </a:lnTo>
                  <a:lnTo>
                    <a:pt x="1439783" y="1024791"/>
                  </a:lnTo>
                  <a:close/>
                  <a:moveTo>
                    <a:pt x="0" y="0"/>
                  </a:moveTo>
                  <a:lnTo>
                    <a:pt x="1313" y="0"/>
                  </a:lnTo>
                  <a:lnTo>
                    <a:pt x="9578" y="19187"/>
                  </a:lnTo>
                  <a:cubicBezTo>
                    <a:pt x="104595" y="128865"/>
                    <a:pt x="894750" y="214452"/>
                    <a:pt x="1855432" y="214452"/>
                  </a:cubicBezTo>
                  <a:cubicBezTo>
                    <a:pt x="2816114" y="214452"/>
                    <a:pt x="3606269" y="128865"/>
                    <a:pt x="3701286" y="19187"/>
                  </a:cubicBezTo>
                  <a:lnTo>
                    <a:pt x="3709551" y="0"/>
                  </a:lnTo>
                  <a:lnTo>
                    <a:pt x="3710866" y="0"/>
                  </a:lnTo>
                  <a:lnTo>
                    <a:pt x="3471470" y="635323"/>
                  </a:lnTo>
                  <a:lnTo>
                    <a:pt x="3410899" y="796070"/>
                  </a:lnTo>
                  <a:lnTo>
                    <a:pt x="3407008" y="799899"/>
                  </a:lnTo>
                  <a:cubicBezTo>
                    <a:pt x="3280427" y="902869"/>
                    <a:pt x="2998136" y="988482"/>
                    <a:pt x="2629821" y="1039106"/>
                  </a:cubicBezTo>
                  <a:lnTo>
                    <a:pt x="2578531" y="1045357"/>
                  </a:lnTo>
                  <a:lnTo>
                    <a:pt x="2524029" y="1040223"/>
                  </a:lnTo>
                  <a:lnTo>
                    <a:pt x="2473862" y="1037163"/>
                  </a:lnTo>
                  <a:lnTo>
                    <a:pt x="2569432" y="1045206"/>
                  </a:lnTo>
                  <a:lnTo>
                    <a:pt x="2487807" y="1056415"/>
                  </a:lnTo>
                  <a:cubicBezTo>
                    <a:pt x="2293440" y="1077216"/>
                    <a:pt x="2079746" y="1088718"/>
                    <a:pt x="1855433" y="1088718"/>
                  </a:cubicBezTo>
                  <a:cubicBezTo>
                    <a:pt x="1631121" y="1088718"/>
                    <a:pt x="1417426" y="1077216"/>
                    <a:pt x="1223060" y="1056415"/>
                  </a:cubicBezTo>
                  <a:lnTo>
                    <a:pt x="1141434" y="1045206"/>
                  </a:lnTo>
                  <a:lnTo>
                    <a:pt x="1237006" y="1037162"/>
                  </a:lnTo>
                  <a:lnTo>
                    <a:pt x="1186835" y="1040223"/>
                  </a:lnTo>
                  <a:lnTo>
                    <a:pt x="1132335" y="1045357"/>
                  </a:lnTo>
                  <a:lnTo>
                    <a:pt x="1081045" y="1039106"/>
                  </a:lnTo>
                  <a:cubicBezTo>
                    <a:pt x="712730" y="988482"/>
                    <a:pt x="430439" y="902869"/>
                    <a:pt x="303858" y="799899"/>
                  </a:cubicBezTo>
                  <a:lnTo>
                    <a:pt x="299967" y="796070"/>
                  </a:lnTo>
                  <a:lnTo>
                    <a:pt x="239396" y="635323"/>
                  </a:lnTo>
                  <a:close/>
                </a:path>
              </a:pathLst>
            </a:custGeom>
            <a:gradFill>
              <a:gsLst>
                <a:gs pos="45000">
                  <a:srgbClr val="DA2128"/>
                </a:gs>
                <a:gs pos="77000">
                  <a:srgbClr val="B8302D"/>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69" name="Group 68">
            <a:extLst>
              <a:ext uri="{FF2B5EF4-FFF2-40B4-BE49-F238E27FC236}">
                <a16:creationId xmlns:a16="http://schemas.microsoft.com/office/drawing/2014/main" id="{E1064689-3BDD-7D40-85FB-645FC799ABDD}"/>
              </a:ext>
            </a:extLst>
          </p:cNvPr>
          <p:cNvGrpSpPr/>
          <p:nvPr/>
        </p:nvGrpSpPr>
        <p:grpSpPr>
          <a:xfrm>
            <a:off x="8499577" y="974805"/>
            <a:ext cx="3111795" cy="962251"/>
            <a:chOff x="8921977" y="1127339"/>
            <a:chExt cx="4149060" cy="1283003"/>
          </a:xfrm>
        </p:grpSpPr>
        <p:sp>
          <p:nvSpPr>
            <p:cNvPr id="70" name="TextBox 69">
              <a:extLst>
                <a:ext uri="{FF2B5EF4-FFF2-40B4-BE49-F238E27FC236}">
                  <a16:creationId xmlns:a16="http://schemas.microsoft.com/office/drawing/2014/main" id="{75285F18-536B-1941-B50B-B071F1E05613}"/>
                </a:ext>
              </a:extLst>
            </p:cNvPr>
            <p:cNvSpPr txBox="1"/>
            <p:nvPr/>
          </p:nvSpPr>
          <p:spPr>
            <a:xfrm>
              <a:off x="8921977" y="1127339"/>
              <a:ext cx="2937088" cy="574516"/>
            </a:xfrm>
            <a:prstGeom prst="rect">
              <a:avLst/>
            </a:prstGeom>
            <a:noFill/>
          </p:spPr>
          <p:txBody>
            <a:bodyPr wrap="square" lIns="0" rIns="0" rtlCol="0" anchor="b">
              <a:spAutoFit/>
            </a:bodyPr>
            <a:lstStyle/>
            <a:p>
              <a:r>
                <a:rPr lang="pl-PL" sz="2200" b="1" cap="all" dirty="0" err="1">
                  <a:solidFill>
                    <a:srgbClr val="DA2128"/>
                  </a:solidFill>
                  <a:latin typeface="Calibri" panose="020F0502020204030204" pitchFamily="34" charset="0"/>
                  <a:cs typeface="Calibri" panose="020F0502020204030204" pitchFamily="34" charset="0"/>
                </a:rPr>
                <a:t>ŚwiADOMOŚĆ</a:t>
              </a:r>
              <a:endParaRPr lang="en-US" sz="2200" b="1" cap="all" dirty="0">
                <a:solidFill>
                  <a:srgbClr val="DA2128"/>
                </a:solidFill>
                <a:latin typeface="Calibri" panose="020F0502020204030204" pitchFamily="34" charset="0"/>
                <a:cs typeface="Calibri" panose="020F0502020204030204" pitchFamily="34" charset="0"/>
              </a:endParaRPr>
            </a:p>
          </p:txBody>
        </p:sp>
        <p:sp>
          <p:nvSpPr>
            <p:cNvPr id="71" name="TextBox 70">
              <a:extLst>
                <a:ext uri="{FF2B5EF4-FFF2-40B4-BE49-F238E27FC236}">
                  <a16:creationId xmlns:a16="http://schemas.microsoft.com/office/drawing/2014/main" id="{8E6B8634-373A-8A4D-8B6F-C8E448B21ECE}"/>
                </a:ext>
              </a:extLst>
            </p:cNvPr>
            <p:cNvSpPr txBox="1"/>
            <p:nvPr/>
          </p:nvSpPr>
          <p:spPr>
            <a:xfrm>
              <a:off x="8929769" y="1622433"/>
              <a:ext cx="4141268" cy="787909"/>
            </a:xfrm>
            <a:prstGeom prst="rect">
              <a:avLst/>
            </a:prstGeom>
            <a:noFill/>
          </p:spPr>
          <p:txBody>
            <a:bodyPr wrap="square" lIns="0" rIns="0" rtlCol="0" anchor="t">
              <a:spAutoFit/>
            </a:bodyPr>
            <a:lstStyle/>
            <a:p>
              <a:pPr lvl="0" algn="l" rtl="0">
                <a:lnSpc>
                  <a:spcPct val="90000"/>
                </a:lnSpc>
                <a:spcBef>
                  <a:spcPts val="1000"/>
                </a:spcBef>
                <a:spcAft>
                  <a:spcPts val="0"/>
                </a:spcAft>
                <a:buSzPts val="2400"/>
              </a:pPr>
              <a:r>
                <a:rPr lang="pl-PL" dirty="0"/>
                <a:t>ludzie wiedzą o produkcie lub usłudze.</a:t>
              </a:r>
            </a:p>
          </p:txBody>
        </p:sp>
      </p:grpSp>
      <p:grpSp>
        <p:nvGrpSpPr>
          <p:cNvPr id="72" name="Group 71">
            <a:extLst>
              <a:ext uri="{FF2B5EF4-FFF2-40B4-BE49-F238E27FC236}">
                <a16:creationId xmlns:a16="http://schemas.microsoft.com/office/drawing/2014/main" id="{088A1BCF-D36B-9C44-AEE0-2DA9748B86DC}"/>
              </a:ext>
            </a:extLst>
          </p:cNvPr>
          <p:cNvGrpSpPr/>
          <p:nvPr/>
        </p:nvGrpSpPr>
        <p:grpSpPr>
          <a:xfrm rot="10800000">
            <a:off x="7990439" y="1169261"/>
            <a:ext cx="358355" cy="88298"/>
            <a:chOff x="3363295" y="2057938"/>
            <a:chExt cx="477806" cy="117731"/>
          </a:xfrm>
        </p:grpSpPr>
        <p:sp>
          <p:nvSpPr>
            <p:cNvPr id="73" name="Oval 72">
              <a:extLst>
                <a:ext uri="{FF2B5EF4-FFF2-40B4-BE49-F238E27FC236}">
                  <a16:creationId xmlns:a16="http://schemas.microsoft.com/office/drawing/2014/main" id="{47EDFCF2-37EF-F64A-909F-CAEC691D1946}"/>
                </a:ext>
              </a:extLst>
            </p:cNvPr>
            <p:cNvSpPr/>
            <p:nvPr/>
          </p:nvSpPr>
          <p:spPr>
            <a:xfrm>
              <a:off x="3363295" y="2057938"/>
              <a:ext cx="117731" cy="11773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74" name="Straight Arrow Connector 73">
              <a:extLst>
                <a:ext uri="{FF2B5EF4-FFF2-40B4-BE49-F238E27FC236}">
                  <a16:creationId xmlns:a16="http://schemas.microsoft.com/office/drawing/2014/main" id="{66451956-D92E-C040-83FE-3DD7F1B846CC}"/>
                </a:ext>
              </a:extLst>
            </p:cNvPr>
            <p:cNvCxnSpPr>
              <a:cxnSpLocks/>
              <a:stCxn id="73" idx="6"/>
            </p:cNvCxnSpPr>
            <p:nvPr/>
          </p:nvCxnSpPr>
          <p:spPr>
            <a:xfrm rot="10800000" flipH="1">
              <a:off x="3481026" y="2116804"/>
              <a:ext cx="360075" cy="0"/>
            </a:xfrm>
            <a:prstGeom prst="straightConnector1">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10" name="Graphic 9" descr="Brain in head">
            <a:extLst>
              <a:ext uri="{FF2B5EF4-FFF2-40B4-BE49-F238E27FC236}">
                <a16:creationId xmlns:a16="http://schemas.microsoft.com/office/drawing/2014/main" id="{3834ECF3-6DA1-BC4C-90E6-204A1A39AF0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24416" y="999416"/>
            <a:ext cx="763402" cy="763402"/>
          </a:xfrm>
          <a:prstGeom prst="rect">
            <a:avLst/>
          </a:prstGeom>
        </p:spPr>
      </p:pic>
      <p:pic>
        <p:nvPicPr>
          <p:cNvPr id="12" name="Graphic 11" descr="Magnifying glass">
            <a:extLst>
              <a:ext uri="{FF2B5EF4-FFF2-40B4-BE49-F238E27FC236}">
                <a16:creationId xmlns:a16="http://schemas.microsoft.com/office/drawing/2014/main" id="{C16A9CCD-CEDF-064E-A663-13BBAF8E734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833320" y="2158045"/>
            <a:ext cx="601004" cy="601004"/>
          </a:xfrm>
          <a:prstGeom prst="rect">
            <a:avLst/>
          </a:prstGeom>
        </p:spPr>
      </p:pic>
      <p:pic>
        <p:nvPicPr>
          <p:cNvPr id="77" name="Graphic 76" descr="Lights On">
            <a:extLst>
              <a:ext uri="{FF2B5EF4-FFF2-40B4-BE49-F238E27FC236}">
                <a16:creationId xmlns:a16="http://schemas.microsoft.com/office/drawing/2014/main" id="{1F1CEF59-2F93-0645-923D-4229C75E286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832622" y="3083647"/>
            <a:ext cx="584531" cy="584531"/>
          </a:xfrm>
          <a:prstGeom prst="rect">
            <a:avLst/>
          </a:prstGeom>
        </p:spPr>
      </p:pic>
      <p:pic>
        <p:nvPicPr>
          <p:cNvPr id="79" name="Graphic 78" descr="Bullseye">
            <a:extLst>
              <a:ext uri="{FF2B5EF4-FFF2-40B4-BE49-F238E27FC236}">
                <a16:creationId xmlns:a16="http://schemas.microsoft.com/office/drawing/2014/main" id="{53BEC495-500D-C344-BD1C-A23D3EBE949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41171" y="4070971"/>
            <a:ext cx="492987" cy="492987"/>
          </a:xfrm>
          <a:prstGeom prst="rect">
            <a:avLst/>
          </a:prstGeom>
        </p:spPr>
      </p:pic>
      <p:pic>
        <p:nvPicPr>
          <p:cNvPr id="81" name="Graphic 80" descr="Shopping basket">
            <a:extLst>
              <a:ext uri="{FF2B5EF4-FFF2-40B4-BE49-F238E27FC236}">
                <a16:creationId xmlns:a16="http://schemas.microsoft.com/office/drawing/2014/main" id="{5E5001D8-F235-AF42-8B12-6EECA9032F9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933536" y="4775260"/>
            <a:ext cx="407564" cy="407564"/>
          </a:xfrm>
          <a:prstGeom prst="rect">
            <a:avLst/>
          </a:prstGeom>
        </p:spPr>
      </p:pic>
      <p:sp>
        <p:nvSpPr>
          <p:cNvPr id="98" name="Google Shape;58;p5">
            <a:extLst>
              <a:ext uri="{FF2B5EF4-FFF2-40B4-BE49-F238E27FC236}">
                <a16:creationId xmlns:a16="http://schemas.microsoft.com/office/drawing/2014/main" id="{AAB603E6-DB38-A645-B4F0-37829B1510A7}"/>
              </a:ext>
            </a:extLst>
          </p:cNvPr>
          <p:cNvSpPr/>
          <p:nvPr/>
        </p:nvSpPr>
        <p:spPr>
          <a:xfrm rot="285998">
            <a:off x="-111950" y="438426"/>
            <a:ext cx="3497528" cy="825926"/>
          </a:xfrm>
          <a:prstGeom prst="rect">
            <a:avLst/>
          </a:prstGeom>
          <a:solidFill>
            <a:srgbClr val="126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99" name="Google Shape;243;p26">
            <a:extLst>
              <a:ext uri="{FF2B5EF4-FFF2-40B4-BE49-F238E27FC236}">
                <a16:creationId xmlns:a16="http://schemas.microsoft.com/office/drawing/2014/main" id="{48F9A0B8-3566-AE48-82FE-507D0D652852}"/>
              </a:ext>
            </a:extLst>
          </p:cNvPr>
          <p:cNvSpPr txBox="1">
            <a:spLocks/>
          </p:cNvSpPr>
          <p:nvPr/>
        </p:nvSpPr>
        <p:spPr>
          <a:xfrm rot="285998">
            <a:off x="134475" y="581384"/>
            <a:ext cx="3905938" cy="7160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3600"/>
              <a:buFont typeface="Arial"/>
              <a:buNone/>
              <a:defRPr sz="3600" b="0" i="0" u="none" strike="noStrike" cap="none">
                <a:solidFill>
                  <a:schemeClr val="lt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lvl="0" indent="0" algn="l" rtl="0">
              <a:lnSpc>
                <a:spcPct val="90000"/>
              </a:lnSpc>
              <a:spcBef>
                <a:spcPts val="0"/>
              </a:spcBef>
              <a:spcAft>
                <a:spcPts val="0"/>
              </a:spcAft>
              <a:buSzPts val="3200"/>
              <a:buNone/>
            </a:pPr>
            <a:r>
              <a:rPr lang="pl-PL" sz="3200" dirty="0">
                <a:solidFill>
                  <a:schemeClr val="bg1"/>
                </a:solidFill>
              </a:rPr>
              <a:t>Lejek sprzedażowy</a:t>
            </a:r>
          </a:p>
        </p:txBody>
      </p:sp>
      <p:sp>
        <p:nvSpPr>
          <p:cNvPr id="2" name="TextBox 39">
            <a:extLst>
              <a:ext uri="{FF2B5EF4-FFF2-40B4-BE49-F238E27FC236}">
                <a16:creationId xmlns:a16="http://schemas.microsoft.com/office/drawing/2014/main" id="{B9D7642A-2B47-4A0A-914E-F58B0D464896}"/>
              </a:ext>
            </a:extLst>
          </p:cNvPr>
          <p:cNvSpPr txBox="1"/>
          <p:nvPr/>
        </p:nvSpPr>
        <p:spPr>
          <a:xfrm>
            <a:off x="1373457" y="4140300"/>
            <a:ext cx="2944221" cy="1118255"/>
          </a:xfrm>
          <a:prstGeom prst="rect">
            <a:avLst/>
          </a:prstGeom>
          <a:noFill/>
        </p:spPr>
        <p:txBody>
          <a:bodyPr wrap="square" lIns="0" rIns="0" rtlCol="0" anchor="t">
            <a:spAutoFit/>
          </a:bodyPr>
          <a:lstStyle/>
          <a:p>
            <a:pPr algn="r">
              <a:lnSpc>
                <a:spcPts val="1980"/>
              </a:lnSpc>
            </a:pPr>
            <a:r>
              <a:rPr lang="pl-PL" dirty="0"/>
              <a:t>(znany jako Pożądanie): klienci decydują się na zakup, ponieważ twoja oferta rozwiązuje ich problemy..</a:t>
            </a:r>
            <a:endParaRPr lang="en-US" sz="1800" dirty="0">
              <a:solidFill>
                <a:srgbClr val="4D4D4C"/>
              </a:solidFill>
              <a:latin typeface="Calibri" panose="020F0502020204030204" pitchFamily="34" charset="0"/>
              <a:cs typeface="Calibri" panose="020F0502020204030204" pitchFamily="34" charset="0"/>
            </a:endParaRPr>
          </a:p>
        </p:txBody>
      </p:sp>
      <p:sp>
        <p:nvSpPr>
          <p:cNvPr id="3" name="TextBox 38">
            <a:extLst>
              <a:ext uri="{FF2B5EF4-FFF2-40B4-BE49-F238E27FC236}">
                <a16:creationId xmlns:a16="http://schemas.microsoft.com/office/drawing/2014/main" id="{DD52EC74-7BBB-41AF-9B6A-0E6C0D9937C2}"/>
              </a:ext>
            </a:extLst>
          </p:cNvPr>
          <p:cNvSpPr txBox="1"/>
          <p:nvPr/>
        </p:nvSpPr>
        <p:spPr>
          <a:xfrm>
            <a:off x="1371361" y="3784220"/>
            <a:ext cx="2942363" cy="430887"/>
          </a:xfrm>
          <a:prstGeom prst="rect">
            <a:avLst/>
          </a:prstGeom>
          <a:noFill/>
          <a:ln>
            <a:noFill/>
          </a:ln>
        </p:spPr>
        <p:txBody>
          <a:bodyPr wrap="square" lIns="0" rIns="0" rtlCol="0" anchor="b">
            <a:spAutoFit/>
          </a:bodyPr>
          <a:lstStyle/>
          <a:p>
            <a:pPr algn="r"/>
            <a:r>
              <a:rPr lang="pl-PL" sz="2200" b="1" cap="all" dirty="0">
                <a:solidFill>
                  <a:srgbClr val="00BBFF"/>
                </a:solidFill>
                <a:latin typeface="Calibri" panose="020F0502020204030204" pitchFamily="34" charset="0"/>
                <a:cs typeface="Calibri" panose="020F0502020204030204" pitchFamily="34" charset="0"/>
              </a:rPr>
              <a:t>Zamiar</a:t>
            </a:r>
            <a:endParaRPr lang="en-US" sz="2200" b="1" cap="all" dirty="0">
              <a:solidFill>
                <a:srgbClr val="00BBFF"/>
              </a:solidFill>
              <a:latin typeface="Calibri" panose="020F0502020204030204" pitchFamily="34" charset="0"/>
              <a:cs typeface="Calibri" panose="020F0502020204030204" pitchFamily="34" charset="0"/>
            </a:endParaRPr>
          </a:p>
        </p:txBody>
      </p:sp>
    </p:spTree>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334</TotalTime>
  <Words>6131</Words>
  <Application>Microsoft Office PowerPoint</Application>
  <PresentationFormat>Panoramiczny</PresentationFormat>
  <Paragraphs>486</Paragraphs>
  <Slides>60</Slides>
  <Notes>60</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60</vt:i4>
      </vt:variant>
    </vt:vector>
  </HeadingPairs>
  <TitlesOfParts>
    <vt:vector size="67" baseType="lpstr">
      <vt:lpstr>Arial</vt:lpstr>
      <vt:lpstr>Calibri</vt:lpstr>
      <vt:lpstr>Calibri Light</vt:lpstr>
      <vt:lpstr>Merriweather Sans</vt:lpstr>
      <vt:lpstr>Times New Roman</vt:lpstr>
      <vt:lpstr>Wingdings</vt:lpstr>
      <vt:lpstr>Motyw pakietu Office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Michał Ledwosiński</dc:creator>
  <cp:lastModifiedBy>Michał Ledwosiński</cp:lastModifiedBy>
  <cp:revision>62</cp:revision>
  <dcterms:created xsi:type="dcterms:W3CDTF">2020-07-30T13:15:18Z</dcterms:created>
  <dcterms:modified xsi:type="dcterms:W3CDTF">2020-09-30T14:05:14Z</dcterms:modified>
</cp:coreProperties>
</file>