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9" r:id="rId3"/>
    <p:sldId id="312" r:id="rId4"/>
    <p:sldId id="313" r:id="rId5"/>
    <p:sldId id="314" r:id="rId6"/>
    <p:sldId id="347" r:id="rId7"/>
    <p:sldId id="348" r:id="rId8"/>
    <p:sldId id="349" r:id="rId9"/>
    <p:sldId id="318" r:id="rId10"/>
    <p:sldId id="319" r:id="rId11"/>
    <p:sldId id="320" r:id="rId12"/>
    <p:sldId id="321" r:id="rId13"/>
    <p:sldId id="322" r:id="rId14"/>
    <p:sldId id="413" r:id="rId15"/>
    <p:sldId id="428" r:id="rId16"/>
    <p:sldId id="325" r:id="rId17"/>
    <p:sldId id="429" r:id="rId18"/>
    <p:sldId id="327" r:id="rId19"/>
    <p:sldId id="432" r:id="rId20"/>
    <p:sldId id="433" r:id="rId21"/>
    <p:sldId id="434" r:id="rId22"/>
    <p:sldId id="435" r:id="rId23"/>
    <p:sldId id="436" r:id="rId24"/>
    <p:sldId id="437" r:id="rId25"/>
    <p:sldId id="438" r:id="rId26"/>
    <p:sldId id="334" r:id="rId27"/>
    <p:sldId id="335" r:id="rId28"/>
    <p:sldId id="336" r:id="rId29"/>
    <p:sldId id="337" r:id="rId30"/>
    <p:sldId id="338" r:id="rId31"/>
    <p:sldId id="439" r:id="rId32"/>
    <p:sldId id="446" r:id="rId33"/>
    <p:sldId id="447" r:id="rId34"/>
    <p:sldId id="448" r:id="rId35"/>
    <p:sldId id="449" r:id="rId36"/>
    <p:sldId id="441" r:id="rId37"/>
    <p:sldId id="345"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8" d="100"/>
          <a:sy n="48" d="100"/>
        </p:scale>
        <p:origin x="72" y="7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0B792D-390E-46A8-8416-4C8EAAAA796F}" type="datetimeFigureOut">
              <a:rPr lang="en-GB" smtClean="0"/>
              <a:t>30/09/2020</a:t>
            </a:fld>
            <a:endParaRPr lang="en-GB"/>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BBAC7E-2B3F-4240-9370-C75CC7225411}" type="slidenum">
              <a:rPr lang="en-GB" smtClean="0"/>
              <a:t>‹#›</a:t>
            </a:fld>
            <a:endParaRPr lang="en-GB"/>
          </a:p>
        </p:txBody>
      </p:sp>
    </p:spTree>
    <p:extLst>
      <p:ext uri="{BB962C8B-B14F-4D97-AF65-F5344CB8AC3E}">
        <p14:creationId xmlns:p14="http://schemas.microsoft.com/office/powerpoint/2010/main" val="588699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83" name="Google Shape;18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6" name="Google Shape;626;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Would be good to add the Link to set up a Facebook Business Page</a:t>
            </a: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Would be good to add the Link to set up a Facebook Business Page</a:t>
            </a:r>
          </a:p>
          <a:p>
            <a:pPr marL="0" lvl="0" indent="0" algn="l" rtl="0">
              <a:lnSpc>
                <a:spcPct val="100000"/>
              </a:lnSpc>
              <a:spcBef>
                <a:spcPts val="0"/>
              </a:spcBef>
              <a:spcAft>
                <a:spcPts val="0"/>
              </a:spcAft>
              <a:buSzPts val="1400"/>
              <a:buNone/>
            </a:pPr>
            <a:endParaRPr dirty="0"/>
          </a:p>
        </p:txBody>
      </p:sp>
      <p:sp>
        <p:nvSpPr>
          <p:cNvPr id="640" name="Google Shape;640;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6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Would be good to add the Link to set up a Facebook where possible e.g. its targeting capabilities for more information</a:t>
            </a:r>
          </a:p>
          <a:p>
            <a:pPr marL="0" lvl="0" indent="0" algn="l" rtl="0">
              <a:lnSpc>
                <a:spcPct val="100000"/>
              </a:lnSpc>
              <a:spcBef>
                <a:spcPts val="0"/>
              </a:spcBef>
              <a:spcAft>
                <a:spcPts val="0"/>
              </a:spcAft>
              <a:buSzPts val="1400"/>
              <a:buNone/>
            </a:pPr>
            <a:endParaRPr dirty="0"/>
          </a:p>
        </p:txBody>
      </p:sp>
      <p:sp>
        <p:nvSpPr>
          <p:cNvPr id="647" name="Google Shape;647;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14</a:t>
            </a:fld>
            <a:endParaRPr lang="en-US"/>
          </a:p>
        </p:txBody>
      </p:sp>
    </p:spTree>
    <p:extLst>
      <p:ext uri="{BB962C8B-B14F-4D97-AF65-F5344CB8AC3E}">
        <p14:creationId xmlns:p14="http://schemas.microsoft.com/office/powerpoint/2010/main" val="3431157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7793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Again a link to this section on Instagram please</a:t>
            </a:r>
            <a:endParaRPr dirty="0"/>
          </a:p>
        </p:txBody>
      </p:sp>
      <p:sp>
        <p:nvSpPr>
          <p:cNvPr id="668" name="Google Shape;668;p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215805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2" name="Google Shape;682;p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0143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i="1" dirty="0"/>
              <a:t>The phenomenon of organically &amp; exponentially spreading your marketing message. </a:t>
            </a:r>
            <a:r>
              <a:rPr lang="en-IE" b="1" i="0" dirty="0"/>
              <a:t>Understand Viral Marketing Campaigns and how they can encourage consumers to share information about your Pop Culture brand and company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i="1" dirty="0"/>
              <a:t>Ways to use common media platforms for online marketing. </a:t>
            </a:r>
            <a:r>
              <a:rPr lang="en-IE" b="1" i="0" dirty="0"/>
              <a:t>Learn tips and tricks on different marketing channels and social media platforms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i="1" dirty="0"/>
              <a:t>You will have a basic foundation using these 5 building blocks necessary for your marketing strategy. </a:t>
            </a:r>
            <a:r>
              <a:rPr lang="en-IE" b="1" i="0" dirty="0"/>
              <a:t>Learn how to manage and get the best out of your online selling platform </a:t>
            </a:r>
          </a:p>
          <a:p>
            <a:pPr marL="0" lvl="0" indent="0" algn="l" rtl="0">
              <a:lnSpc>
                <a:spcPct val="100000"/>
              </a:lnSpc>
              <a:spcBef>
                <a:spcPts val="0"/>
              </a:spcBef>
              <a:spcAft>
                <a:spcPts val="0"/>
              </a:spcAft>
              <a:buSzPts val="1400"/>
              <a:buNone/>
            </a:pPr>
            <a:endParaRPr dirty="0"/>
          </a:p>
        </p:txBody>
      </p:sp>
      <p:sp>
        <p:nvSpPr>
          <p:cNvPr id="215" name="Google Shape;21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36520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33" name="Google Shape;63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592279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22</a:t>
            </a:fld>
            <a:endParaRPr lang="en-US"/>
          </a:p>
        </p:txBody>
      </p:sp>
    </p:spTree>
    <p:extLst>
      <p:ext uri="{BB962C8B-B14F-4D97-AF65-F5344CB8AC3E}">
        <p14:creationId xmlns:p14="http://schemas.microsoft.com/office/powerpoint/2010/main" val="12895801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10" name="Google Shape;710;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52021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10" name="Google Shape;710;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27021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10" name="Google Shape;710;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338364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g7d529eecc3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1" name="Google Shape;731;g7d529eecc3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6"/>
        <p:cNvGrpSpPr/>
        <p:nvPr/>
      </p:nvGrpSpPr>
      <p:grpSpPr>
        <a:xfrm>
          <a:off x="0" y="0"/>
          <a:ext cx="0" cy="0"/>
          <a:chOff x="0" y="0"/>
          <a:chExt cx="0" cy="0"/>
        </a:xfrm>
      </p:grpSpPr>
      <p:sp>
        <p:nvSpPr>
          <p:cNvPr id="737" name="Google Shape;737;g7d529eecc3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8" name="Google Shape;738;g7d529eecc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g7d52d4f1c6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45" name="Google Shape;745;g7d52d4f1c6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p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52" name="Google Shape;752;p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9" name="Google Shape;579;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7"/>
        <p:cNvGrpSpPr/>
        <p:nvPr/>
      </p:nvGrpSpPr>
      <p:grpSpPr>
        <a:xfrm>
          <a:off x="0" y="0"/>
          <a:ext cx="0" cy="0"/>
          <a:chOff x="0" y="0"/>
          <a:chExt cx="0" cy="0"/>
        </a:xfrm>
      </p:grpSpPr>
      <p:sp>
        <p:nvSpPr>
          <p:cNvPr id="758" name="Google Shape;758;p7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9" name="Google Shape;759;p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66" name="Google Shape;766;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137686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66" name="Google Shape;766;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942804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66" name="Google Shape;766;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030618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66" name="Google Shape;766;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790131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66" name="Google Shape;766;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015359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98" name="Google Shape;598;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958636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03" name="Google Shape;803;p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6" name="Google Shape;586;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2" name="Google Shape;592;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98" name="Google Shape;598;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05632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98" name="Google Shape;598;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4143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98" name="Google Shape;598;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40236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p6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REMOVE NEARPOD</a:t>
            </a:r>
          </a:p>
          <a:p>
            <a:pPr marL="0" lvl="0" indent="0" algn="l" rtl="0">
              <a:lnSpc>
                <a:spcPct val="100000"/>
              </a:lnSpc>
              <a:spcBef>
                <a:spcPts val="0"/>
              </a:spcBef>
              <a:spcAft>
                <a:spcPts val="0"/>
              </a:spcAft>
              <a:buSzPts val="1400"/>
              <a:buNone/>
            </a:pPr>
            <a:r>
              <a:rPr lang="en-IE" dirty="0"/>
              <a:t>Again what are the ‘elements’ they are looking for</a:t>
            </a:r>
            <a:endParaRPr dirty="0"/>
          </a:p>
        </p:txBody>
      </p:sp>
      <p:sp>
        <p:nvSpPr>
          <p:cNvPr id="619" name="Google Shape;619;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E6C484D-EB20-4C04-AA7E-0C7F39F3F4FA}"/>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endParaRPr lang="en-GB"/>
          </a:p>
        </p:txBody>
      </p:sp>
      <p:sp>
        <p:nvSpPr>
          <p:cNvPr id="3" name="Podtytuł 2">
            <a:extLst>
              <a:ext uri="{FF2B5EF4-FFF2-40B4-BE49-F238E27FC236}">
                <a16:creationId xmlns:a16="http://schemas.microsoft.com/office/drawing/2014/main" id="{DB0CAC37-CA12-4911-AB21-5467ED6AFC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endParaRPr lang="en-GB"/>
          </a:p>
        </p:txBody>
      </p:sp>
      <p:sp>
        <p:nvSpPr>
          <p:cNvPr id="4" name="Symbol zastępczy daty 3">
            <a:extLst>
              <a:ext uri="{FF2B5EF4-FFF2-40B4-BE49-F238E27FC236}">
                <a16:creationId xmlns:a16="http://schemas.microsoft.com/office/drawing/2014/main" id="{D1D2F7D4-1769-4600-91D0-8E61813F0AC8}"/>
              </a:ext>
            </a:extLst>
          </p:cNvPr>
          <p:cNvSpPr>
            <a:spLocks noGrp="1"/>
          </p:cNvSpPr>
          <p:nvPr>
            <p:ph type="dt" sz="half" idx="10"/>
          </p:nvPr>
        </p:nvSpPr>
        <p:spPr/>
        <p:txBody>
          <a:bodyPr/>
          <a:lstStyle/>
          <a:p>
            <a:fld id="{AED9D6CA-6465-4F8B-BE2F-9142501BB4F4}" type="datetimeFigureOut">
              <a:rPr lang="en-GB" smtClean="0"/>
              <a:t>30/09/2020</a:t>
            </a:fld>
            <a:endParaRPr lang="en-GB"/>
          </a:p>
        </p:txBody>
      </p:sp>
      <p:sp>
        <p:nvSpPr>
          <p:cNvPr id="5" name="Symbol zastępczy stopki 4">
            <a:extLst>
              <a:ext uri="{FF2B5EF4-FFF2-40B4-BE49-F238E27FC236}">
                <a16:creationId xmlns:a16="http://schemas.microsoft.com/office/drawing/2014/main" id="{F0E2158E-DF73-4055-A1E3-CFE18846506F}"/>
              </a:ext>
            </a:extLst>
          </p:cNvPr>
          <p:cNvSpPr>
            <a:spLocks noGrp="1"/>
          </p:cNvSpPr>
          <p:nvPr>
            <p:ph type="ftr" sz="quarter" idx="11"/>
          </p:nvPr>
        </p:nvSpPr>
        <p:spPr/>
        <p:txBody>
          <a:bodyPr/>
          <a:lstStyle/>
          <a:p>
            <a:endParaRPr lang="en-GB"/>
          </a:p>
        </p:txBody>
      </p:sp>
      <p:sp>
        <p:nvSpPr>
          <p:cNvPr id="6" name="Symbol zastępczy numeru slajdu 5">
            <a:extLst>
              <a:ext uri="{FF2B5EF4-FFF2-40B4-BE49-F238E27FC236}">
                <a16:creationId xmlns:a16="http://schemas.microsoft.com/office/drawing/2014/main" id="{CB2247E3-1B5F-44E3-A16A-63A62D9F7405}"/>
              </a:ext>
            </a:extLst>
          </p:cNvPr>
          <p:cNvSpPr>
            <a:spLocks noGrp="1"/>
          </p:cNvSpPr>
          <p:nvPr>
            <p:ph type="sldNum" sz="quarter" idx="12"/>
          </p:nvPr>
        </p:nvSpPr>
        <p:spPr/>
        <p:txBody>
          <a:bodyPr/>
          <a:lstStyle/>
          <a:p>
            <a:fld id="{0D924977-1262-481A-9F30-4094012E507C}" type="slidenum">
              <a:rPr lang="en-GB" smtClean="0"/>
              <a:t>‹#›</a:t>
            </a:fld>
            <a:endParaRPr lang="en-GB"/>
          </a:p>
        </p:txBody>
      </p:sp>
    </p:spTree>
    <p:extLst>
      <p:ext uri="{BB962C8B-B14F-4D97-AF65-F5344CB8AC3E}">
        <p14:creationId xmlns:p14="http://schemas.microsoft.com/office/powerpoint/2010/main" val="2481123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422CB33-F9B9-4C27-96D3-7FDAC51ED0B9}"/>
              </a:ext>
            </a:extLst>
          </p:cNvPr>
          <p:cNvSpPr>
            <a:spLocks noGrp="1"/>
          </p:cNvSpPr>
          <p:nvPr>
            <p:ph type="title"/>
          </p:nvPr>
        </p:nvSpPr>
        <p:spPr/>
        <p:txBody>
          <a:bodyPr/>
          <a:lstStyle/>
          <a:p>
            <a:r>
              <a:rPr lang="pl-PL"/>
              <a:t>Kliknij, aby edytować styl</a:t>
            </a:r>
            <a:endParaRPr lang="en-GB"/>
          </a:p>
        </p:txBody>
      </p:sp>
      <p:sp>
        <p:nvSpPr>
          <p:cNvPr id="3" name="Symbol zastępczy tytułu pionowego 2">
            <a:extLst>
              <a:ext uri="{FF2B5EF4-FFF2-40B4-BE49-F238E27FC236}">
                <a16:creationId xmlns:a16="http://schemas.microsoft.com/office/drawing/2014/main" id="{80BF307E-D815-40DF-A71D-181BBDDD2B4B}"/>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daty 3">
            <a:extLst>
              <a:ext uri="{FF2B5EF4-FFF2-40B4-BE49-F238E27FC236}">
                <a16:creationId xmlns:a16="http://schemas.microsoft.com/office/drawing/2014/main" id="{2E97F441-E7C2-4FD7-8898-0FA8E7BEEBFD}"/>
              </a:ext>
            </a:extLst>
          </p:cNvPr>
          <p:cNvSpPr>
            <a:spLocks noGrp="1"/>
          </p:cNvSpPr>
          <p:nvPr>
            <p:ph type="dt" sz="half" idx="10"/>
          </p:nvPr>
        </p:nvSpPr>
        <p:spPr/>
        <p:txBody>
          <a:bodyPr/>
          <a:lstStyle/>
          <a:p>
            <a:fld id="{AED9D6CA-6465-4F8B-BE2F-9142501BB4F4}" type="datetimeFigureOut">
              <a:rPr lang="en-GB" smtClean="0"/>
              <a:t>30/09/2020</a:t>
            </a:fld>
            <a:endParaRPr lang="en-GB"/>
          </a:p>
        </p:txBody>
      </p:sp>
      <p:sp>
        <p:nvSpPr>
          <p:cNvPr id="5" name="Symbol zastępczy stopki 4">
            <a:extLst>
              <a:ext uri="{FF2B5EF4-FFF2-40B4-BE49-F238E27FC236}">
                <a16:creationId xmlns:a16="http://schemas.microsoft.com/office/drawing/2014/main" id="{2F72A8F6-90C2-4DAB-8025-C4E61AF35FCC}"/>
              </a:ext>
            </a:extLst>
          </p:cNvPr>
          <p:cNvSpPr>
            <a:spLocks noGrp="1"/>
          </p:cNvSpPr>
          <p:nvPr>
            <p:ph type="ftr" sz="quarter" idx="11"/>
          </p:nvPr>
        </p:nvSpPr>
        <p:spPr/>
        <p:txBody>
          <a:bodyPr/>
          <a:lstStyle/>
          <a:p>
            <a:endParaRPr lang="en-GB"/>
          </a:p>
        </p:txBody>
      </p:sp>
      <p:sp>
        <p:nvSpPr>
          <p:cNvPr id="6" name="Symbol zastępczy numeru slajdu 5">
            <a:extLst>
              <a:ext uri="{FF2B5EF4-FFF2-40B4-BE49-F238E27FC236}">
                <a16:creationId xmlns:a16="http://schemas.microsoft.com/office/drawing/2014/main" id="{2CA50B0F-7253-48AD-9611-55EB70DF2DFA}"/>
              </a:ext>
            </a:extLst>
          </p:cNvPr>
          <p:cNvSpPr>
            <a:spLocks noGrp="1"/>
          </p:cNvSpPr>
          <p:nvPr>
            <p:ph type="sldNum" sz="quarter" idx="12"/>
          </p:nvPr>
        </p:nvSpPr>
        <p:spPr/>
        <p:txBody>
          <a:bodyPr/>
          <a:lstStyle/>
          <a:p>
            <a:fld id="{0D924977-1262-481A-9F30-4094012E507C}" type="slidenum">
              <a:rPr lang="en-GB" smtClean="0"/>
              <a:t>‹#›</a:t>
            </a:fld>
            <a:endParaRPr lang="en-GB"/>
          </a:p>
        </p:txBody>
      </p:sp>
    </p:spTree>
    <p:extLst>
      <p:ext uri="{BB962C8B-B14F-4D97-AF65-F5344CB8AC3E}">
        <p14:creationId xmlns:p14="http://schemas.microsoft.com/office/powerpoint/2010/main" val="1199526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747CD750-15DA-4220-B0BA-1F6AB76ECF9A}"/>
              </a:ext>
            </a:extLst>
          </p:cNvPr>
          <p:cNvSpPr>
            <a:spLocks noGrp="1"/>
          </p:cNvSpPr>
          <p:nvPr>
            <p:ph type="title" orient="vert"/>
          </p:nvPr>
        </p:nvSpPr>
        <p:spPr>
          <a:xfrm>
            <a:off x="8724900" y="365125"/>
            <a:ext cx="2628900" cy="5811838"/>
          </a:xfrm>
        </p:spPr>
        <p:txBody>
          <a:bodyPr vert="eaVert"/>
          <a:lstStyle/>
          <a:p>
            <a:r>
              <a:rPr lang="pl-PL"/>
              <a:t>Kliknij, aby edytować styl</a:t>
            </a:r>
            <a:endParaRPr lang="en-GB"/>
          </a:p>
        </p:txBody>
      </p:sp>
      <p:sp>
        <p:nvSpPr>
          <p:cNvPr id="3" name="Symbol zastępczy tytułu pionowego 2">
            <a:extLst>
              <a:ext uri="{FF2B5EF4-FFF2-40B4-BE49-F238E27FC236}">
                <a16:creationId xmlns:a16="http://schemas.microsoft.com/office/drawing/2014/main" id="{2E1054DB-542D-446A-BFB2-8ADD8FB67329}"/>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daty 3">
            <a:extLst>
              <a:ext uri="{FF2B5EF4-FFF2-40B4-BE49-F238E27FC236}">
                <a16:creationId xmlns:a16="http://schemas.microsoft.com/office/drawing/2014/main" id="{B588D525-BB3D-42F8-AF4B-6441E2DD7870}"/>
              </a:ext>
            </a:extLst>
          </p:cNvPr>
          <p:cNvSpPr>
            <a:spLocks noGrp="1"/>
          </p:cNvSpPr>
          <p:nvPr>
            <p:ph type="dt" sz="half" idx="10"/>
          </p:nvPr>
        </p:nvSpPr>
        <p:spPr/>
        <p:txBody>
          <a:bodyPr/>
          <a:lstStyle/>
          <a:p>
            <a:fld id="{AED9D6CA-6465-4F8B-BE2F-9142501BB4F4}" type="datetimeFigureOut">
              <a:rPr lang="en-GB" smtClean="0"/>
              <a:t>30/09/2020</a:t>
            </a:fld>
            <a:endParaRPr lang="en-GB"/>
          </a:p>
        </p:txBody>
      </p:sp>
      <p:sp>
        <p:nvSpPr>
          <p:cNvPr id="5" name="Symbol zastępczy stopki 4">
            <a:extLst>
              <a:ext uri="{FF2B5EF4-FFF2-40B4-BE49-F238E27FC236}">
                <a16:creationId xmlns:a16="http://schemas.microsoft.com/office/drawing/2014/main" id="{5BD035CF-7036-4C75-A3E7-B93CCEE79706}"/>
              </a:ext>
            </a:extLst>
          </p:cNvPr>
          <p:cNvSpPr>
            <a:spLocks noGrp="1"/>
          </p:cNvSpPr>
          <p:nvPr>
            <p:ph type="ftr" sz="quarter" idx="11"/>
          </p:nvPr>
        </p:nvSpPr>
        <p:spPr/>
        <p:txBody>
          <a:bodyPr/>
          <a:lstStyle/>
          <a:p>
            <a:endParaRPr lang="en-GB"/>
          </a:p>
        </p:txBody>
      </p:sp>
      <p:sp>
        <p:nvSpPr>
          <p:cNvPr id="6" name="Symbol zastępczy numeru slajdu 5">
            <a:extLst>
              <a:ext uri="{FF2B5EF4-FFF2-40B4-BE49-F238E27FC236}">
                <a16:creationId xmlns:a16="http://schemas.microsoft.com/office/drawing/2014/main" id="{62DF30B6-1A47-497E-812A-C00E3E44DEF3}"/>
              </a:ext>
            </a:extLst>
          </p:cNvPr>
          <p:cNvSpPr>
            <a:spLocks noGrp="1"/>
          </p:cNvSpPr>
          <p:nvPr>
            <p:ph type="sldNum" sz="quarter" idx="12"/>
          </p:nvPr>
        </p:nvSpPr>
        <p:spPr/>
        <p:txBody>
          <a:bodyPr/>
          <a:lstStyle/>
          <a:p>
            <a:fld id="{0D924977-1262-481A-9F30-4094012E507C}" type="slidenum">
              <a:rPr lang="en-GB" smtClean="0"/>
              <a:t>‹#›</a:t>
            </a:fld>
            <a:endParaRPr lang="en-GB"/>
          </a:p>
        </p:txBody>
      </p:sp>
    </p:spTree>
    <p:extLst>
      <p:ext uri="{BB962C8B-B14F-4D97-AF65-F5344CB8AC3E}">
        <p14:creationId xmlns:p14="http://schemas.microsoft.com/office/powerpoint/2010/main" val="2608966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15"/>
        <p:cNvGrpSpPr/>
        <p:nvPr/>
      </p:nvGrpSpPr>
      <p:grpSpPr>
        <a:xfrm>
          <a:off x="0" y="0"/>
          <a:ext cx="0" cy="0"/>
          <a:chOff x="0" y="0"/>
          <a:chExt cx="0" cy="0"/>
        </a:xfrm>
      </p:grpSpPr>
      <p:sp>
        <p:nvSpPr>
          <p:cNvPr id="16" name="Google Shape;16;p2"/>
          <p:cNvSpPr/>
          <p:nvPr/>
        </p:nvSpPr>
        <p:spPr>
          <a:xfrm>
            <a:off x="0" y="-13252"/>
            <a:ext cx="7673009" cy="687125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 name="Google Shape;17;p2"/>
          <p:cNvSpPr/>
          <p:nvPr/>
        </p:nvSpPr>
        <p:spPr>
          <a:xfrm rot="353497">
            <a:off x="-106891" y="570482"/>
            <a:ext cx="5181600" cy="898532"/>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 name="Google Shape;18;p2"/>
          <p:cNvSpPr txBox="1">
            <a:spLocks noGrp="1"/>
          </p:cNvSpPr>
          <p:nvPr>
            <p:ph type="body" idx="1"/>
          </p:nvPr>
        </p:nvSpPr>
        <p:spPr>
          <a:xfrm rot="353497">
            <a:off x="459254" y="680351"/>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2"/>
          <p:cNvSpPr txBox="1">
            <a:spLocks noGrp="1"/>
          </p:cNvSpPr>
          <p:nvPr>
            <p:ph type="body" idx="2"/>
          </p:nvPr>
        </p:nvSpPr>
        <p:spPr>
          <a:xfrm>
            <a:off x="608054" y="3476639"/>
            <a:ext cx="2784503" cy="305668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 name="Google Shape;20;p2"/>
          <p:cNvPicPr preferRelativeResize="0"/>
          <p:nvPr/>
        </p:nvPicPr>
        <p:blipFill rotWithShape="1">
          <a:blip r:embed="rId2">
            <a:alphaModFix/>
          </a:blip>
          <a:srcRect/>
          <a:stretch/>
        </p:blipFill>
        <p:spPr>
          <a:xfrm>
            <a:off x="7067635" y="-13252"/>
            <a:ext cx="5124365" cy="4311535"/>
          </a:xfrm>
          <a:prstGeom prst="rect">
            <a:avLst/>
          </a:prstGeom>
          <a:noFill/>
          <a:ln>
            <a:noFill/>
          </a:ln>
        </p:spPr>
      </p:pic>
      <p:sp>
        <p:nvSpPr>
          <p:cNvPr id="21" name="Google Shape;21;p2"/>
          <p:cNvSpPr/>
          <p:nvPr/>
        </p:nvSpPr>
        <p:spPr>
          <a:xfrm rot="353497">
            <a:off x="-106891" y="1603482"/>
            <a:ext cx="5181600" cy="898532"/>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 name="Google Shape;22;p2"/>
          <p:cNvSpPr txBox="1">
            <a:spLocks noGrp="1"/>
          </p:cNvSpPr>
          <p:nvPr>
            <p:ph type="body" idx="3"/>
          </p:nvPr>
        </p:nvSpPr>
        <p:spPr>
          <a:xfrm rot="353497">
            <a:off x="459254" y="1713351"/>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2"/>
          <p:cNvSpPr txBox="1"/>
          <p:nvPr/>
        </p:nvSpPr>
        <p:spPr>
          <a:xfrm>
            <a:off x="7655243" y="6126922"/>
            <a:ext cx="2462212" cy="350838"/>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A1918"/>
              </a:buClr>
              <a:buSzPts val="1000"/>
              <a:buFont typeface="Calibri"/>
              <a:buNone/>
            </a:pPr>
            <a:r>
              <a:rPr lang="en-IE" sz="1000" b="0" i="0" u="none" strike="noStrike" cap="none">
                <a:solidFill>
                  <a:srgbClr val="1A1918"/>
                </a:solidFill>
                <a:latin typeface="Calibri"/>
                <a:ea typeface="Calibri"/>
                <a:cs typeface="Calibri"/>
                <a:sym typeface="Calibri"/>
              </a:rPr>
              <a:t> This programme has been funded with support from the European Commission </a:t>
            </a:r>
            <a:endParaRPr sz="1400" b="0" i="0" u="none" strike="noStrike" cap="none">
              <a:solidFill>
                <a:srgbClr val="000000"/>
              </a:solidFill>
              <a:latin typeface="Arial"/>
              <a:ea typeface="Arial"/>
              <a:cs typeface="Arial"/>
              <a:sym typeface="Arial"/>
            </a:endParaRPr>
          </a:p>
        </p:txBody>
      </p:sp>
      <p:pic>
        <p:nvPicPr>
          <p:cNvPr id="24" name="Google Shape;24;p2"/>
          <p:cNvPicPr preferRelativeResize="0"/>
          <p:nvPr/>
        </p:nvPicPr>
        <p:blipFill rotWithShape="1">
          <a:blip r:embed="rId3">
            <a:alphaModFix/>
          </a:blip>
          <a:srcRect/>
          <a:stretch/>
        </p:blipFill>
        <p:spPr>
          <a:xfrm>
            <a:off x="9984105" y="6071360"/>
            <a:ext cx="1625600" cy="461962"/>
          </a:xfrm>
          <a:prstGeom prst="rect">
            <a:avLst/>
          </a:prstGeom>
          <a:noFill/>
          <a:ln>
            <a:noFill/>
          </a:ln>
        </p:spPr>
      </p:pic>
    </p:spTree>
    <p:extLst>
      <p:ext uri="{BB962C8B-B14F-4D97-AF65-F5344CB8AC3E}">
        <p14:creationId xmlns:p14="http://schemas.microsoft.com/office/powerpoint/2010/main" val="10661319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tro. Text with 3 bullets">
  <p:cSld name="Intro. Text with 3 bullets">
    <p:spTree>
      <p:nvGrpSpPr>
        <p:cNvPr id="1" name="Shape 25"/>
        <p:cNvGrpSpPr/>
        <p:nvPr/>
      </p:nvGrpSpPr>
      <p:grpSpPr>
        <a:xfrm>
          <a:off x="0" y="0"/>
          <a:ext cx="0" cy="0"/>
          <a:chOff x="0" y="0"/>
          <a:chExt cx="0" cy="0"/>
        </a:xfrm>
      </p:grpSpPr>
      <p:sp>
        <p:nvSpPr>
          <p:cNvPr id="26" name="Google Shape;26;p3"/>
          <p:cNvSpPr/>
          <p:nvPr/>
        </p:nvSpPr>
        <p:spPr>
          <a:xfrm>
            <a:off x="0" y="0"/>
            <a:ext cx="7580243"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3"/>
          <p:cNvSpPr/>
          <p:nvPr/>
        </p:nvSpPr>
        <p:spPr>
          <a:xfrm>
            <a:off x="5420235" y="4816650"/>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 name="Google Shape;28;p3"/>
          <p:cNvSpPr/>
          <p:nvPr/>
        </p:nvSpPr>
        <p:spPr>
          <a:xfrm>
            <a:off x="5421062" y="3295516"/>
            <a:ext cx="6434785"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 name="Google Shape;29;p3"/>
          <p:cNvSpPr/>
          <p:nvPr/>
        </p:nvSpPr>
        <p:spPr>
          <a:xfrm>
            <a:off x="5420235" y="1767285"/>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0" name="Google Shape;30;p3"/>
          <p:cNvCxnSpPr/>
          <p:nvPr/>
        </p:nvCxnSpPr>
        <p:spPr>
          <a:xfrm>
            <a:off x="6692445" y="2038802"/>
            <a:ext cx="0" cy="696487"/>
          </a:xfrm>
          <a:prstGeom prst="straightConnector1">
            <a:avLst/>
          </a:prstGeom>
          <a:noFill/>
          <a:ln w="28575" cap="flat" cmpd="sng">
            <a:solidFill>
              <a:schemeClr val="lt1"/>
            </a:solidFill>
            <a:prstDash val="solid"/>
            <a:miter lim="800000"/>
            <a:headEnd type="none" w="sm" len="sm"/>
            <a:tailEnd type="none" w="sm" len="sm"/>
          </a:ln>
        </p:spPr>
      </p:cxnSp>
      <p:pic>
        <p:nvPicPr>
          <p:cNvPr id="31" name="Google Shape;31;p3"/>
          <p:cNvPicPr preferRelativeResize="0"/>
          <p:nvPr/>
        </p:nvPicPr>
        <p:blipFill rotWithShape="1">
          <a:blip r:embed="rId2">
            <a:alphaModFix/>
          </a:blip>
          <a:srcRect l="78563" t="6636" r="6523" b="6598"/>
          <a:stretch/>
        </p:blipFill>
        <p:spPr>
          <a:xfrm>
            <a:off x="5480388" y="831109"/>
            <a:ext cx="268053" cy="5201246"/>
          </a:xfrm>
          <a:prstGeom prst="rect">
            <a:avLst/>
          </a:prstGeom>
          <a:noFill/>
          <a:ln>
            <a:noFill/>
          </a:ln>
        </p:spPr>
      </p:pic>
      <p:cxnSp>
        <p:nvCxnSpPr>
          <p:cNvPr id="32" name="Google Shape;32;p3"/>
          <p:cNvCxnSpPr/>
          <p:nvPr/>
        </p:nvCxnSpPr>
        <p:spPr>
          <a:xfrm>
            <a:off x="6692445" y="3582457"/>
            <a:ext cx="0" cy="696487"/>
          </a:xfrm>
          <a:prstGeom prst="straightConnector1">
            <a:avLst/>
          </a:prstGeom>
          <a:noFill/>
          <a:ln w="28575" cap="flat" cmpd="sng">
            <a:solidFill>
              <a:schemeClr val="lt1"/>
            </a:solidFill>
            <a:prstDash val="solid"/>
            <a:miter lim="800000"/>
            <a:headEnd type="none" w="sm" len="sm"/>
            <a:tailEnd type="none" w="sm" len="sm"/>
          </a:ln>
        </p:spPr>
      </p:cxnSp>
      <p:cxnSp>
        <p:nvCxnSpPr>
          <p:cNvPr id="33" name="Google Shape;33;p3"/>
          <p:cNvCxnSpPr/>
          <p:nvPr/>
        </p:nvCxnSpPr>
        <p:spPr>
          <a:xfrm>
            <a:off x="6692445" y="5094621"/>
            <a:ext cx="0" cy="696487"/>
          </a:xfrm>
          <a:prstGeom prst="straightConnector1">
            <a:avLst/>
          </a:prstGeom>
          <a:noFill/>
          <a:ln w="28575" cap="flat" cmpd="sng">
            <a:solidFill>
              <a:schemeClr val="lt1"/>
            </a:solidFill>
            <a:prstDash val="solid"/>
            <a:miter lim="800000"/>
            <a:headEnd type="none" w="sm" len="sm"/>
            <a:tailEnd type="none" w="sm" len="sm"/>
          </a:ln>
        </p:spPr>
      </p:cxnSp>
      <p:sp>
        <p:nvSpPr>
          <p:cNvPr id="34" name="Google Shape;34;p3"/>
          <p:cNvSpPr/>
          <p:nvPr/>
        </p:nvSpPr>
        <p:spPr>
          <a:xfrm rot="10800000" flipH="1">
            <a:off x="465266" y="1589475"/>
            <a:ext cx="4101734" cy="56433"/>
          </a:xfrm>
          <a:prstGeom prst="rect">
            <a:avLst/>
          </a:prstGeom>
          <a:solidFill>
            <a:srgbClr val="FDB614"/>
          </a:solidFill>
          <a:ln w="9525" cap="flat" cmpd="sng">
            <a:solidFill>
              <a:srgbClr val="FDB614"/>
            </a:solidFill>
            <a:prstDash val="solid"/>
            <a:round/>
            <a:headEnd type="none" w="sm" len="sm"/>
            <a:tailEnd type="none" w="sm" len="sm"/>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a:solidFill>
                <a:srgbClr val="FDB614"/>
              </a:solidFill>
              <a:latin typeface="Merriweather Sans"/>
              <a:ea typeface="Merriweather Sans"/>
              <a:cs typeface="Merriweather Sans"/>
              <a:sym typeface="Merriweather Sans"/>
            </a:endParaRPr>
          </a:p>
        </p:txBody>
      </p:sp>
      <p:sp>
        <p:nvSpPr>
          <p:cNvPr id="35" name="Google Shape;35;p3"/>
          <p:cNvSpPr txBox="1">
            <a:spLocks noGrp="1"/>
          </p:cNvSpPr>
          <p:nvPr>
            <p:ph type="body" idx="1"/>
          </p:nvPr>
        </p:nvSpPr>
        <p:spPr>
          <a:xfrm>
            <a:off x="643223" y="681688"/>
            <a:ext cx="3821205" cy="69735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
          <p:cNvSpPr txBox="1">
            <a:spLocks noGrp="1"/>
          </p:cNvSpPr>
          <p:nvPr>
            <p:ph type="body" idx="2"/>
          </p:nvPr>
        </p:nvSpPr>
        <p:spPr>
          <a:xfrm>
            <a:off x="643223" y="2087287"/>
            <a:ext cx="3821205" cy="364200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
          <p:cNvSpPr txBox="1">
            <a:spLocks noGrp="1"/>
          </p:cNvSpPr>
          <p:nvPr>
            <p:ph type="body" idx="3"/>
          </p:nvPr>
        </p:nvSpPr>
        <p:spPr>
          <a:xfrm>
            <a:off x="5489681" y="1766517"/>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
          <p:cNvSpPr txBox="1">
            <a:spLocks noGrp="1"/>
          </p:cNvSpPr>
          <p:nvPr>
            <p:ph type="body" idx="4"/>
          </p:nvPr>
        </p:nvSpPr>
        <p:spPr>
          <a:xfrm>
            <a:off x="6960165" y="1775790"/>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
          <p:cNvSpPr txBox="1">
            <a:spLocks noGrp="1"/>
          </p:cNvSpPr>
          <p:nvPr>
            <p:ph type="body" idx="5"/>
          </p:nvPr>
        </p:nvSpPr>
        <p:spPr>
          <a:xfrm>
            <a:off x="5513499" y="3314348"/>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
          <p:cNvSpPr txBox="1">
            <a:spLocks noGrp="1"/>
          </p:cNvSpPr>
          <p:nvPr>
            <p:ph type="body" idx="6"/>
          </p:nvPr>
        </p:nvSpPr>
        <p:spPr>
          <a:xfrm>
            <a:off x="6983983" y="3310369"/>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
          <p:cNvSpPr txBox="1">
            <a:spLocks noGrp="1"/>
          </p:cNvSpPr>
          <p:nvPr>
            <p:ph type="body" idx="7"/>
          </p:nvPr>
        </p:nvSpPr>
        <p:spPr>
          <a:xfrm>
            <a:off x="5483551" y="4828948"/>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
          <p:cNvSpPr txBox="1">
            <a:spLocks noGrp="1"/>
          </p:cNvSpPr>
          <p:nvPr>
            <p:ph type="body" idx="8"/>
          </p:nvPr>
        </p:nvSpPr>
        <p:spPr>
          <a:xfrm>
            <a:off x="6954035" y="4811716"/>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3"/>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pic>
        <p:nvPicPr>
          <p:cNvPr id="44" name="Google Shape;44;p3"/>
          <p:cNvPicPr preferRelativeResize="0"/>
          <p:nvPr/>
        </p:nvPicPr>
        <p:blipFill rotWithShape="1">
          <a:blip r:embed="rId3">
            <a:alphaModFix/>
          </a:blip>
          <a:srcRect/>
          <a:stretch/>
        </p:blipFill>
        <p:spPr>
          <a:xfrm>
            <a:off x="4464428" y="-2312958"/>
            <a:ext cx="4590288" cy="4126992"/>
          </a:xfrm>
          <a:prstGeom prst="rect">
            <a:avLst/>
          </a:prstGeom>
          <a:noFill/>
          <a:ln>
            <a:noFill/>
          </a:ln>
        </p:spPr>
      </p:pic>
    </p:spTree>
    <p:extLst>
      <p:ext uri="{BB962C8B-B14F-4D97-AF65-F5344CB8AC3E}">
        <p14:creationId xmlns:p14="http://schemas.microsoft.com/office/powerpoint/2010/main" val="14250571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hoto  Left Text Right (Red) ">
  <p:cSld name="Photo  Left Text Right (Red) ">
    <p:spTree>
      <p:nvGrpSpPr>
        <p:cNvPr id="1" name="Shape 45"/>
        <p:cNvGrpSpPr/>
        <p:nvPr/>
      </p:nvGrpSpPr>
      <p:grpSpPr>
        <a:xfrm>
          <a:off x="0" y="0"/>
          <a:ext cx="0" cy="0"/>
          <a:chOff x="0" y="0"/>
          <a:chExt cx="0" cy="0"/>
        </a:xfrm>
      </p:grpSpPr>
      <p:sp>
        <p:nvSpPr>
          <p:cNvPr id="46" name="Google Shape;46;p4"/>
          <p:cNvSpPr/>
          <p:nvPr/>
        </p:nvSpPr>
        <p:spPr>
          <a:xfrm flipH="1">
            <a:off x="3842853" y="-13252"/>
            <a:ext cx="8375374"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 name="Google Shape;47;p4"/>
          <p:cNvSpPr txBox="1">
            <a:spLocks noGrp="1"/>
          </p:cNvSpPr>
          <p:nvPr>
            <p:ph type="body" idx="1"/>
          </p:nvPr>
        </p:nvSpPr>
        <p:spPr>
          <a:xfrm>
            <a:off x="6202017" y="2263203"/>
            <a:ext cx="5595682" cy="4061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8" name="Google Shape;48;p4"/>
          <p:cNvPicPr preferRelativeResize="0"/>
          <p:nvPr/>
        </p:nvPicPr>
        <p:blipFill rotWithShape="1">
          <a:blip r:embed="rId2">
            <a:alphaModFix/>
          </a:blip>
          <a:srcRect/>
          <a:stretch/>
        </p:blipFill>
        <p:spPr>
          <a:xfrm>
            <a:off x="8669452" y="-2238332"/>
            <a:ext cx="4590288" cy="4126992"/>
          </a:xfrm>
          <a:prstGeom prst="rect">
            <a:avLst/>
          </a:prstGeom>
          <a:noFill/>
          <a:ln>
            <a:noFill/>
          </a:ln>
        </p:spPr>
      </p:pic>
      <p:sp>
        <p:nvSpPr>
          <p:cNvPr id="49" name="Google Shape;49;p4"/>
          <p:cNvSpPr/>
          <p:nvPr/>
        </p:nvSpPr>
        <p:spPr>
          <a:xfrm rot="-256793" flipH="1">
            <a:off x="7174033" y="791785"/>
            <a:ext cx="5349025"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0" name="Google Shape;50;p4"/>
          <p:cNvSpPr txBox="1">
            <a:spLocks noGrp="1"/>
          </p:cNvSpPr>
          <p:nvPr>
            <p:ph type="body" idx="2"/>
          </p:nvPr>
        </p:nvSpPr>
        <p:spPr>
          <a:xfrm rot="-232546">
            <a:off x="7892491" y="935068"/>
            <a:ext cx="3912108" cy="743199"/>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4"/>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
        <p:nvSpPr>
          <p:cNvPr id="52" name="Google Shape;52;p4"/>
          <p:cNvSpPr>
            <a:spLocks noGrp="1"/>
          </p:cNvSpPr>
          <p:nvPr>
            <p:ph type="pic" idx="3"/>
          </p:nvPr>
        </p:nvSpPr>
        <p:spPr>
          <a:xfrm flipH="1">
            <a:off x="-26281" y="0"/>
            <a:ext cx="6413499" cy="6879191"/>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4D4D4C"/>
              </a:buClr>
              <a:buSzPts val="2800"/>
              <a:buFont typeface="Arial"/>
              <a:buNone/>
              <a:defRPr sz="2800" b="0" i="0" u="none" strike="noStrike" cap="none">
                <a:solidFill>
                  <a:srgbClr val="4D4D4C"/>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3" name="Google Shape;53;p4"/>
          <p:cNvSpPr txBox="1"/>
          <p:nvPr/>
        </p:nvSpPr>
        <p:spPr>
          <a:xfrm>
            <a:off x="810668" y="6441607"/>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1059065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Red Header Page">
  <p:cSld name="Red Header Page">
    <p:spTree>
      <p:nvGrpSpPr>
        <p:cNvPr id="1" name="Shape 54"/>
        <p:cNvGrpSpPr/>
        <p:nvPr/>
      </p:nvGrpSpPr>
      <p:grpSpPr>
        <a:xfrm>
          <a:off x="0" y="0"/>
          <a:ext cx="0" cy="0"/>
          <a:chOff x="0" y="0"/>
          <a:chExt cx="0" cy="0"/>
        </a:xfrm>
      </p:grpSpPr>
      <p:sp>
        <p:nvSpPr>
          <p:cNvPr id="55" name="Google Shape;55;p5"/>
          <p:cNvSpPr/>
          <p:nvPr/>
        </p:nvSpPr>
        <p:spPr>
          <a:xfrm rot="5400000">
            <a:off x="5453265" y="-5453267"/>
            <a:ext cx="1285465" cy="1219200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6" name="Google Shape;56;p5"/>
          <p:cNvPicPr preferRelativeResize="0"/>
          <p:nvPr/>
        </p:nvPicPr>
        <p:blipFill rotWithShape="1">
          <a:blip r:embed="rId2">
            <a:alphaModFix/>
          </a:blip>
          <a:srcRect l="396" t="12816" r="-396" b="-12816"/>
          <a:stretch/>
        </p:blipFill>
        <p:spPr>
          <a:xfrm>
            <a:off x="7761358" y="5674"/>
            <a:ext cx="2928731" cy="2326714"/>
          </a:xfrm>
          <a:prstGeom prst="rect">
            <a:avLst/>
          </a:prstGeom>
          <a:noFill/>
          <a:ln>
            <a:noFill/>
          </a:ln>
        </p:spPr>
      </p:pic>
      <p:sp>
        <p:nvSpPr>
          <p:cNvPr id="57" name="Google Shape;57;p5"/>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sp>
        <p:nvSpPr>
          <p:cNvPr id="58" name="Google Shape;58;p5"/>
          <p:cNvSpPr/>
          <p:nvPr/>
        </p:nvSpPr>
        <p:spPr>
          <a:xfrm rot="285998">
            <a:off x="-167625" y="647071"/>
            <a:ext cx="640383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9" name="Google Shape;59;p5"/>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0" name="Google Shape;60;p5"/>
          <p:cNvPicPr preferRelativeResize="0"/>
          <p:nvPr/>
        </p:nvPicPr>
        <p:blipFill rotWithShape="1">
          <a:blip r:embed="rId3">
            <a:alphaModFix/>
          </a:blip>
          <a:srcRect t="48629"/>
          <a:stretch/>
        </p:blipFill>
        <p:spPr>
          <a:xfrm>
            <a:off x="6634461" y="0"/>
            <a:ext cx="2295144" cy="1060034"/>
          </a:xfrm>
          <a:prstGeom prst="rect">
            <a:avLst/>
          </a:prstGeom>
          <a:noFill/>
          <a:ln>
            <a:noFill/>
          </a:ln>
        </p:spPr>
      </p:pic>
      <p:sp>
        <p:nvSpPr>
          <p:cNvPr id="61" name="Google Shape;61;p5"/>
          <p:cNvSpPr txBox="1">
            <a:spLocks noGrp="1"/>
          </p:cNvSpPr>
          <p:nvPr>
            <p:ph type="body" idx="2"/>
          </p:nvPr>
        </p:nvSpPr>
        <p:spPr>
          <a:xfrm>
            <a:off x="658268" y="2120067"/>
            <a:ext cx="8271337" cy="4169140"/>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rgbClr val="FDB614"/>
              </a:buClr>
              <a:buSzPts val="2400"/>
              <a:buFont typeface="Arial"/>
              <a:buChar char="•"/>
              <a:defRPr sz="2400">
                <a:solidFill>
                  <a:srgbClr val="4D4D4C"/>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106762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ont Size">
  <p:cSld name="Font Size">
    <p:spTree>
      <p:nvGrpSpPr>
        <p:cNvPr id="1" name="Shape 62"/>
        <p:cNvGrpSpPr/>
        <p:nvPr/>
      </p:nvGrpSpPr>
      <p:grpSpPr>
        <a:xfrm>
          <a:off x="0" y="0"/>
          <a:ext cx="0" cy="0"/>
          <a:chOff x="0" y="0"/>
          <a:chExt cx="0" cy="0"/>
        </a:xfrm>
      </p:grpSpPr>
    </p:spTree>
    <p:extLst>
      <p:ext uri="{BB962C8B-B14F-4D97-AF65-F5344CB8AC3E}">
        <p14:creationId xmlns:p14="http://schemas.microsoft.com/office/powerpoint/2010/main" val="26057297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ank you Slide">
  <p:cSld name="Thank you Slide">
    <p:spTree>
      <p:nvGrpSpPr>
        <p:cNvPr id="1" name="Shape 63"/>
        <p:cNvGrpSpPr/>
        <p:nvPr/>
      </p:nvGrpSpPr>
      <p:grpSpPr>
        <a:xfrm>
          <a:off x="0" y="0"/>
          <a:ext cx="0" cy="0"/>
          <a:chOff x="0" y="0"/>
          <a:chExt cx="0" cy="0"/>
        </a:xfrm>
      </p:grpSpPr>
      <p:grpSp>
        <p:nvGrpSpPr>
          <p:cNvPr id="64" name="Google Shape;64;p7"/>
          <p:cNvGrpSpPr/>
          <p:nvPr/>
        </p:nvGrpSpPr>
        <p:grpSpPr>
          <a:xfrm flipH="1">
            <a:off x="0" y="0"/>
            <a:ext cx="12192057" cy="4412975"/>
            <a:chOff x="0" y="0"/>
            <a:chExt cx="12192057" cy="4412975"/>
          </a:xfrm>
        </p:grpSpPr>
        <p:sp>
          <p:nvSpPr>
            <p:cNvPr id="65" name="Google Shape;65;p7"/>
            <p:cNvSpPr/>
            <p:nvPr/>
          </p:nvSpPr>
          <p:spPr>
            <a:xfrm>
              <a:off x="0" y="0"/>
              <a:ext cx="7858539" cy="201433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6" name="Google Shape;66;p7"/>
            <p:cNvSpPr/>
            <p:nvPr/>
          </p:nvSpPr>
          <p:spPr>
            <a:xfrm>
              <a:off x="0" y="0"/>
              <a:ext cx="12192057" cy="4412975"/>
            </a:xfrm>
            <a:custGeom>
              <a:avLst/>
              <a:gdLst/>
              <a:ahLst/>
              <a:cxnLst/>
              <a:rect l="l" t="t" r="r" b="b"/>
              <a:pathLst>
                <a:path w="12219150" h="4412975" extrusionOk="0">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pic>
        <p:nvPicPr>
          <p:cNvPr id="67" name="Google Shape;67;p7"/>
          <p:cNvPicPr preferRelativeResize="0"/>
          <p:nvPr/>
        </p:nvPicPr>
        <p:blipFill rotWithShape="1">
          <a:blip r:embed="rId2">
            <a:alphaModFix/>
          </a:blip>
          <a:srcRect/>
          <a:stretch/>
        </p:blipFill>
        <p:spPr>
          <a:xfrm>
            <a:off x="6598081" y="0"/>
            <a:ext cx="5805670" cy="5065989"/>
          </a:xfrm>
          <a:prstGeom prst="rect">
            <a:avLst/>
          </a:prstGeom>
          <a:noFill/>
          <a:ln>
            <a:noFill/>
          </a:ln>
        </p:spPr>
      </p:pic>
      <p:sp>
        <p:nvSpPr>
          <p:cNvPr id="68" name="Google Shape;68;p7"/>
          <p:cNvSpPr/>
          <p:nvPr/>
        </p:nvSpPr>
        <p:spPr>
          <a:xfrm rot="-352322">
            <a:off x="-203757" y="2863176"/>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69" name="Google Shape;69;p7"/>
          <p:cNvCxnSpPr/>
          <p:nvPr/>
        </p:nvCxnSpPr>
        <p:spPr>
          <a:xfrm>
            <a:off x="3460705" y="2937369"/>
            <a:ext cx="0" cy="696487"/>
          </a:xfrm>
          <a:prstGeom prst="straightConnector1">
            <a:avLst/>
          </a:prstGeom>
          <a:noFill/>
          <a:ln w="28575" cap="flat" cmpd="sng">
            <a:solidFill>
              <a:schemeClr val="lt1"/>
            </a:solidFill>
            <a:prstDash val="solid"/>
            <a:miter lim="800000"/>
            <a:headEnd type="none" w="sm" len="sm"/>
            <a:tailEnd type="none" w="sm" len="sm"/>
          </a:ln>
        </p:spPr>
      </p:cxnSp>
      <p:sp>
        <p:nvSpPr>
          <p:cNvPr id="70" name="Google Shape;70;p7"/>
          <p:cNvSpPr txBox="1">
            <a:spLocks noGrp="1"/>
          </p:cNvSpPr>
          <p:nvPr>
            <p:ph type="body" idx="1"/>
          </p:nvPr>
        </p:nvSpPr>
        <p:spPr>
          <a:xfrm rot="-352322">
            <a:off x="464686" y="2981541"/>
            <a:ext cx="2822796" cy="1029244"/>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7"/>
          <p:cNvSpPr txBox="1">
            <a:spLocks noGrp="1"/>
          </p:cNvSpPr>
          <p:nvPr>
            <p:ph type="body" idx="2"/>
          </p:nvPr>
        </p:nvSpPr>
        <p:spPr>
          <a:xfrm rot="-352322">
            <a:off x="3741547" y="2634812"/>
            <a:ext cx="2447713" cy="11065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600"/>
              <a:buNone/>
              <a:defRPr sz="2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7"/>
          <p:cNvSpPr txBox="1">
            <a:spLocks noGrp="1"/>
          </p:cNvSpPr>
          <p:nvPr>
            <p:ph type="body" idx="3"/>
          </p:nvPr>
        </p:nvSpPr>
        <p:spPr>
          <a:xfrm>
            <a:off x="5149737" y="6029993"/>
            <a:ext cx="2470321" cy="4198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4D4D4C"/>
              </a:buClr>
              <a:buSzPts val="2200"/>
              <a:buNone/>
              <a:defRPr sz="22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7"/>
          <p:cNvSpPr/>
          <p:nvPr/>
        </p:nvSpPr>
        <p:spPr>
          <a:xfrm rot="-747100">
            <a:off x="4266740" y="5903454"/>
            <a:ext cx="589657" cy="537710"/>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7"/>
          <p:cNvSpPr txBox="1">
            <a:spLocks noGrp="1"/>
          </p:cNvSpPr>
          <p:nvPr>
            <p:ph type="body" idx="4"/>
          </p:nvPr>
        </p:nvSpPr>
        <p:spPr>
          <a:xfrm>
            <a:off x="9158520" y="6029994"/>
            <a:ext cx="2470321" cy="4198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4D4D4C"/>
              </a:buClr>
              <a:buSzPts val="2200"/>
              <a:buNone/>
              <a:defRPr sz="22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7"/>
          <p:cNvSpPr/>
          <p:nvPr/>
        </p:nvSpPr>
        <p:spPr>
          <a:xfrm rot="-747100">
            <a:off x="8275523" y="5903455"/>
            <a:ext cx="589657" cy="537710"/>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0837182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6730445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ue Header Page">
  <p:cSld name="Blue Header Page">
    <p:spTree>
      <p:nvGrpSpPr>
        <p:cNvPr id="1" name="Shape 81"/>
        <p:cNvGrpSpPr/>
        <p:nvPr/>
      </p:nvGrpSpPr>
      <p:grpSpPr>
        <a:xfrm>
          <a:off x="0" y="0"/>
          <a:ext cx="0" cy="0"/>
          <a:chOff x="0" y="0"/>
          <a:chExt cx="0" cy="0"/>
        </a:xfrm>
      </p:grpSpPr>
      <p:sp>
        <p:nvSpPr>
          <p:cNvPr id="82" name="Google Shape;82;p9"/>
          <p:cNvSpPr/>
          <p:nvPr/>
        </p:nvSpPr>
        <p:spPr>
          <a:xfrm rot="-5400000" flipH="1">
            <a:off x="5453265" y="-5453267"/>
            <a:ext cx="1285465" cy="1219200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3" name="Google Shape;83;p9"/>
          <p:cNvPicPr preferRelativeResize="0"/>
          <p:nvPr/>
        </p:nvPicPr>
        <p:blipFill rotWithShape="1">
          <a:blip r:embed="rId2">
            <a:alphaModFix/>
          </a:blip>
          <a:srcRect l="396" t="12816" r="-396" b="-12816"/>
          <a:stretch/>
        </p:blipFill>
        <p:spPr>
          <a:xfrm>
            <a:off x="1081698" y="12230"/>
            <a:ext cx="2928731" cy="2326714"/>
          </a:xfrm>
          <a:prstGeom prst="rect">
            <a:avLst/>
          </a:prstGeom>
          <a:noFill/>
          <a:ln>
            <a:noFill/>
          </a:ln>
        </p:spPr>
      </p:pic>
      <p:sp>
        <p:nvSpPr>
          <p:cNvPr id="85" name="Google Shape;85;p9"/>
          <p:cNvSpPr txBox="1">
            <a:spLocks noGrp="1"/>
          </p:cNvSpPr>
          <p:nvPr>
            <p:ph type="body" idx="1"/>
          </p:nvPr>
        </p:nvSpPr>
        <p:spPr>
          <a:xfrm rot="-224598">
            <a:off x="6504127" y="798296"/>
            <a:ext cx="5715790"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6" name="Google Shape;86;p9"/>
          <p:cNvPicPr preferRelativeResize="0"/>
          <p:nvPr/>
        </p:nvPicPr>
        <p:blipFill rotWithShape="1">
          <a:blip r:embed="rId3">
            <a:alphaModFix/>
          </a:blip>
          <a:srcRect t="48629"/>
          <a:stretch/>
        </p:blipFill>
        <p:spPr>
          <a:xfrm>
            <a:off x="-45199" y="6556"/>
            <a:ext cx="2295144" cy="1060034"/>
          </a:xfrm>
          <a:prstGeom prst="rect">
            <a:avLst/>
          </a:prstGeom>
          <a:noFill/>
          <a:ln>
            <a:noFill/>
          </a:ln>
        </p:spPr>
      </p:pic>
      <p:sp>
        <p:nvSpPr>
          <p:cNvPr id="87" name="Google Shape;87;p9"/>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sp>
        <p:nvSpPr>
          <p:cNvPr id="88" name="Google Shape;88;p9"/>
          <p:cNvSpPr txBox="1">
            <a:spLocks noGrp="1"/>
          </p:cNvSpPr>
          <p:nvPr>
            <p:ph type="body" idx="2"/>
          </p:nvPr>
        </p:nvSpPr>
        <p:spPr>
          <a:xfrm>
            <a:off x="3644348" y="2120067"/>
            <a:ext cx="7898295" cy="4169140"/>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rgbClr val="FDB614"/>
              </a:buClr>
              <a:buSzPts val="2400"/>
              <a:buFont typeface="Arial"/>
              <a:buChar char="•"/>
              <a:defRPr sz="2400">
                <a:solidFill>
                  <a:srgbClr val="4D4D4C"/>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757966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BA63C3C-BD1A-4869-A52D-4A6E477D14AA}"/>
              </a:ext>
            </a:extLst>
          </p:cNvPr>
          <p:cNvSpPr>
            <a:spLocks noGrp="1"/>
          </p:cNvSpPr>
          <p:nvPr>
            <p:ph type="title"/>
          </p:nvPr>
        </p:nvSpPr>
        <p:spPr/>
        <p:txBody>
          <a:bodyPr/>
          <a:lstStyle/>
          <a:p>
            <a:r>
              <a:rPr lang="pl-PL"/>
              <a:t>Kliknij, aby edytować styl</a:t>
            </a:r>
            <a:endParaRPr lang="en-GB"/>
          </a:p>
        </p:txBody>
      </p:sp>
      <p:sp>
        <p:nvSpPr>
          <p:cNvPr id="3" name="Symbol zastępczy zawartości 2">
            <a:extLst>
              <a:ext uri="{FF2B5EF4-FFF2-40B4-BE49-F238E27FC236}">
                <a16:creationId xmlns:a16="http://schemas.microsoft.com/office/drawing/2014/main" id="{A2AA9EBA-BADF-434B-8B20-75105FC6DBCC}"/>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daty 3">
            <a:extLst>
              <a:ext uri="{FF2B5EF4-FFF2-40B4-BE49-F238E27FC236}">
                <a16:creationId xmlns:a16="http://schemas.microsoft.com/office/drawing/2014/main" id="{C3B52B17-D188-4CB9-A5FD-A00CAE04E266}"/>
              </a:ext>
            </a:extLst>
          </p:cNvPr>
          <p:cNvSpPr>
            <a:spLocks noGrp="1"/>
          </p:cNvSpPr>
          <p:nvPr>
            <p:ph type="dt" sz="half" idx="10"/>
          </p:nvPr>
        </p:nvSpPr>
        <p:spPr/>
        <p:txBody>
          <a:bodyPr/>
          <a:lstStyle/>
          <a:p>
            <a:fld id="{AED9D6CA-6465-4F8B-BE2F-9142501BB4F4}" type="datetimeFigureOut">
              <a:rPr lang="en-GB" smtClean="0"/>
              <a:t>30/09/2020</a:t>
            </a:fld>
            <a:endParaRPr lang="en-GB"/>
          </a:p>
        </p:txBody>
      </p:sp>
      <p:sp>
        <p:nvSpPr>
          <p:cNvPr id="5" name="Symbol zastępczy stopki 4">
            <a:extLst>
              <a:ext uri="{FF2B5EF4-FFF2-40B4-BE49-F238E27FC236}">
                <a16:creationId xmlns:a16="http://schemas.microsoft.com/office/drawing/2014/main" id="{EE349093-535C-4296-9DEF-E077F27B23B6}"/>
              </a:ext>
            </a:extLst>
          </p:cNvPr>
          <p:cNvSpPr>
            <a:spLocks noGrp="1"/>
          </p:cNvSpPr>
          <p:nvPr>
            <p:ph type="ftr" sz="quarter" idx="11"/>
          </p:nvPr>
        </p:nvSpPr>
        <p:spPr/>
        <p:txBody>
          <a:bodyPr/>
          <a:lstStyle/>
          <a:p>
            <a:endParaRPr lang="en-GB"/>
          </a:p>
        </p:txBody>
      </p:sp>
      <p:sp>
        <p:nvSpPr>
          <p:cNvPr id="6" name="Symbol zastępczy numeru slajdu 5">
            <a:extLst>
              <a:ext uri="{FF2B5EF4-FFF2-40B4-BE49-F238E27FC236}">
                <a16:creationId xmlns:a16="http://schemas.microsoft.com/office/drawing/2014/main" id="{EAEAFD87-4345-45B2-B5EC-842595EE310D}"/>
              </a:ext>
            </a:extLst>
          </p:cNvPr>
          <p:cNvSpPr>
            <a:spLocks noGrp="1"/>
          </p:cNvSpPr>
          <p:nvPr>
            <p:ph type="sldNum" sz="quarter" idx="12"/>
          </p:nvPr>
        </p:nvSpPr>
        <p:spPr/>
        <p:txBody>
          <a:bodyPr/>
          <a:lstStyle/>
          <a:p>
            <a:fld id="{0D924977-1262-481A-9F30-4094012E507C}" type="slidenum">
              <a:rPr lang="en-GB" smtClean="0"/>
              <a:t>‹#›</a:t>
            </a:fld>
            <a:endParaRPr lang="en-GB"/>
          </a:p>
        </p:txBody>
      </p:sp>
    </p:spTree>
    <p:extLst>
      <p:ext uri="{BB962C8B-B14F-4D97-AF65-F5344CB8AC3E}">
        <p14:creationId xmlns:p14="http://schemas.microsoft.com/office/powerpoint/2010/main" val="184581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D430499-106E-4846-ADAB-38C0C7D2A09C}"/>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endParaRPr lang="en-GB"/>
          </a:p>
        </p:txBody>
      </p:sp>
      <p:sp>
        <p:nvSpPr>
          <p:cNvPr id="3" name="Symbol zastępczy tekstu 2">
            <a:extLst>
              <a:ext uri="{FF2B5EF4-FFF2-40B4-BE49-F238E27FC236}">
                <a16:creationId xmlns:a16="http://schemas.microsoft.com/office/drawing/2014/main" id="{F06A5D97-AB25-484C-A9BE-FD0693B868D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A27A1F82-531C-4EDC-8A34-09C271BFA9F9}"/>
              </a:ext>
            </a:extLst>
          </p:cNvPr>
          <p:cNvSpPr>
            <a:spLocks noGrp="1"/>
          </p:cNvSpPr>
          <p:nvPr>
            <p:ph type="dt" sz="half" idx="10"/>
          </p:nvPr>
        </p:nvSpPr>
        <p:spPr/>
        <p:txBody>
          <a:bodyPr/>
          <a:lstStyle/>
          <a:p>
            <a:fld id="{AED9D6CA-6465-4F8B-BE2F-9142501BB4F4}" type="datetimeFigureOut">
              <a:rPr lang="en-GB" smtClean="0"/>
              <a:t>30/09/2020</a:t>
            </a:fld>
            <a:endParaRPr lang="en-GB"/>
          </a:p>
        </p:txBody>
      </p:sp>
      <p:sp>
        <p:nvSpPr>
          <p:cNvPr id="5" name="Symbol zastępczy stopki 4">
            <a:extLst>
              <a:ext uri="{FF2B5EF4-FFF2-40B4-BE49-F238E27FC236}">
                <a16:creationId xmlns:a16="http://schemas.microsoft.com/office/drawing/2014/main" id="{369A583F-087C-4A5A-8AB6-FC83720546C9}"/>
              </a:ext>
            </a:extLst>
          </p:cNvPr>
          <p:cNvSpPr>
            <a:spLocks noGrp="1"/>
          </p:cNvSpPr>
          <p:nvPr>
            <p:ph type="ftr" sz="quarter" idx="11"/>
          </p:nvPr>
        </p:nvSpPr>
        <p:spPr/>
        <p:txBody>
          <a:bodyPr/>
          <a:lstStyle/>
          <a:p>
            <a:endParaRPr lang="en-GB"/>
          </a:p>
        </p:txBody>
      </p:sp>
      <p:sp>
        <p:nvSpPr>
          <p:cNvPr id="6" name="Symbol zastępczy numeru slajdu 5">
            <a:extLst>
              <a:ext uri="{FF2B5EF4-FFF2-40B4-BE49-F238E27FC236}">
                <a16:creationId xmlns:a16="http://schemas.microsoft.com/office/drawing/2014/main" id="{3943AD5C-0C87-4126-8F00-B12F717699F0}"/>
              </a:ext>
            </a:extLst>
          </p:cNvPr>
          <p:cNvSpPr>
            <a:spLocks noGrp="1"/>
          </p:cNvSpPr>
          <p:nvPr>
            <p:ph type="sldNum" sz="quarter" idx="12"/>
          </p:nvPr>
        </p:nvSpPr>
        <p:spPr/>
        <p:txBody>
          <a:bodyPr/>
          <a:lstStyle/>
          <a:p>
            <a:fld id="{0D924977-1262-481A-9F30-4094012E507C}" type="slidenum">
              <a:rPr lang="en-GB" smtClean="0"/>
              <a:t>‹#›</a:t>
            </a:fld>
            <a:endParaRPr lang="en-GB"/>
          </a:p>
        </p:txBody>
      </p:sp>
    </p:spTree>
    <p:extLst>
      <p:ext uri="{BB962C8B-B14F-4D97-AF65-F5344CB8AC3E}">
        <p14:creationId xmlns:p14="http://schemas.microsoft.com/office/powerpoint/2010/main" val="287069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65E1A23-34A8-4DD3-B430-505A062DE046}"/>
              </a:ext>
            </a:extLst>
          </p:cNvPr>
          <p:cNvSpPr>
            <a:spLocks noGrp="1"/>
          </p:cNvSpPr>
          <p:nvPr>
            <p:ph type="title"/>
          </p:nvPr>
        </p:nvSpPr>
        <p:spPr/>
        <p:txBody>
          <a:bodyPr/>
          <a:lstStyle/>
          <a:p>
            <a:r>
              <a:rPr lang="pl-PL"/>
              <a:t>Kliknij, aby edytować styl</a:t>
            </a:r>
            <a:endParaRPr lang="en-GB"/>
          </a:p>
        </p:txBody>
      </p:sp>
      <p:sp>
        <p:nvSpPr>
          <p:cNvPr id="3" name="Symbol zastępczy zawartości 2">
            <a:extLst>
              <a:ext uri="{FF2B5EF4-FFF2-40B4-BE49-F238E27FC236}">
                <a16:creationId xmlns:a16="http://schemas.microsoft.com/office/drawing/2014/main" id="{CFD9DBED-A499-4976-BD66-DAA6A254BAAA}"/>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zawartości 3">
            <a:extLst>
              <a:ext uri="{FF2B5EF4-FFF2-40B4-BE49-F238E27FC236}">
                <a16:creationId xmlns:a16="http://schemas.microsoft.com/office/drawing/2014/main" id="{88D60AB1-D230-4C13-9A9A-DE713B314E25}"/>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5" name="Symbol zastępczy daty 4">
            <a:extLst>
              <a:ext uri="{FF2B5EF4-FFF2-40B4-BE49-F238E27FC236}">
                <a16:creationId xmlns:a16="http://schemas.microsoft.com/office/drawing/2014/main" id="{A865CE2A-98CF-4C4A-B5D0-8F42056A6115}"/>
              </a:ext>
            </a:extLst>
          </p:cNvPr>
          <p:cNvSpPr>
            <a:spLocks noGrp="1"/>
          </p:cNvSpPr>
          <p:nvPr>
            <p:ph type="dt" sz="half" idx="10"/>
          </p:nvPr>
        </p:nvSpPr>
        <p:spPr/>
        <p:txBody>
          <a:bodyPr/>
          <a:lstStyle/>
          <a:p>
            <a:fld id="{AED9D6CA-6465-4F8B-BE2F-9142501BB4F4}" type="datetimeFigureOut">
              <a:rPr lang="en-GB" smtClean="0"/>
              <a:t>30/09/2020</a:t>
            </a:fld>
            <a:endParaRPr lang="en-GB"/>
          </a:p>
        </p:txBody>
      </p:sp>
      <p:sp>
        <p:nvSpPr>
          <p:cNvPr id="6" name="Symbol zastępczy stopki 5">
            <a:extLst>
              <a:ext uri="{FF2B5EF4-FFF2-40B4-BE49-F238E27FC236}">
                <a16:creationId xmlns:a16="http://schemas.microsoft.com/office/drawing/2014/main" id="{6422374C-66D0-4B82-920B-EA4B3ACFBA96}"/>
              </a:ext>
            </a:extLst>
          </p:cNvPr>
          <p:cNvSpPr>
            <a:spLocks noGrp="1"/>
          </p:cNvSpPr>
          <p:nvPr>
            <p:ph type="ftr" sz="quarter" idx="11"/>
          </p:nvPr>
        </p:nvSpPr>
        <p:spPr/>
        <p:txBody>
          <a:bodyPr/>
          <a:lstStyle/>
          <a:p>
            <a:endParaRPr lang="en-GB"/>
          </a:p>
        </p:txBody>
      </p:sp>
      <p:sp>
        <p:nvSpPr>
          <p:cNvPr id="7" name="Symbol zastępczy numeru slajdu 6">
            <a:extLst>
              <a:ext uri="{FF2B5EF4-FFF2-40B4-BE49-F238E27FC236}">
                <a16:creationId xmlns:a16="http://schemas.microsoft.com/office/drawing/2014/main" id="{8E7A7DEC-3772-46F9-A85E-FAE641E29069}"/>
              </a:ext>
            </a:extLst>
          </p:cNvPr>
          <p:cNvSpPr>
            <a:spLocks noGrp="1"/>
          </p:cNvSpPr>
          <p:nvPr>
            <p:ph type="sldNum" sz="quarter" idx="12"/>
          </p:nvPr>
        </p:nvSpPr>
        <p:spPr/>
        <p:txBody>
          <a:bodyPr/>
          <a:lstStyle/>
          <a:p>
            <a:fld id="{0D924977-1262-481A-9F30-4094012E507C}" type="slidenum">
              <a:rPr lang="en-GB" smtClean="0"/>
              <a:t>‹#›</a:t>
            </a:fld>
            <a:endParaRPr lang="en-GB"/>
          </a:p>
        </p:txBody>
      </p:sp>
    </p:spTree>
    <p:extLst>
      <p:ext uri="{BB962C8B-B14F-4D97-AF65-F5344CB8AC3E}">
        <p14:creationId xmlns:p14="http://schemas.microsoft.com/office/powerpoint/2010/main" val="263144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EADC55C-50B5-4A95-AEA2-1603903A997A}"/>
              </a:ext>
            </a:extLst>
          </p:cNvPr>
          <p:cNvSpPr>
            <a:spLocks noGrp="1"/>
          </p:cNvSpPr>
          <p:nvPr>
            <p:ph type="title"/>
          </p:nvPr>
        </p:nvSpPr>
        <p:spPr>
          <a:xfrm>
            <a:off x="839788" y="365125"/>
            <a:ext cx="10515600" cy="1325563"/>
          </a:xfrm>
        </p:spPr>
        <p:txBody>
          <a:bodyPr/>
          <a:lstStyle/>
          <a:p>
            <a:r>
              <a:rPr lang="pl-PL"/>
              <a:t>Kliknij, aby edytować styl</a:t>
            </a:r>
            <a:endParaRPr lang="en-GB"/>
          </a:p>
        </p:txBody>
      </p:sp>
      <p:sp>
        <p:nvSpPr>
          <p:cNvPr id="3" name="Symbol zastępczy tekstu 2">
            <a:extLst>
              <a:ext uri="{FF2B5EF4-FFF2-40B4-BE49-F238E27FC236}">
                <a16:creationId xmlns:a16="http://schemas.microsoft.com/office/drawing/2014/main" id="{A8CDAD05-BF45-429A-8629-4639BA8AEA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6FF88B78-87C5-45A5-951B-0235F1EC2ACB}"/>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5" name="Symbol zastępczy tekstu 4">
            <a:extLst>
              <a:ext uri="{FF2B5EF4-FFF2-40B4-BE49-F238E27FC236}">
                <a16:creationId xmlns:a16="http://schemas.microsoft.com/office/drawing/2014/main" id="{A0F9BBB9-9B7A-4607-9988-400E39351C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7616A0FB-75C4-427D-BC26-8C1181C0C9AD}"/>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7" name="Symbol zastępczy daty 6">
            <a:extLst>
              <a:ext uri="{FF2B5EF4-FFF2-40B4-BE49-F238E27FC236}">
                <a16:creationId xmlns:a16="http://schemas.microsoft.com/office/drawing/2014/main" id="{39019580-3E67-4691-9D40-1FCC22055199}"/>
              </a:ext>
            </a:extLst>
          </p:cNvPr>
          <p:cNvSpPr>
            <a:spLocks noGrp="1"/>
          </p:cNvSpPr>
          <p:nvPr>
            <p:ph type="dt" sz="half" idx="10"/>
          </p:nvPr>
        </p:nvSpPr>
        <p:spPr/>
        <p:txBody>
          <a:bodyPr/>
          <a:lstStyle/>
          <a:p>
            <a:fld id="{AED9D6CA-6465-4F8B-BE2F-9142501BB4F4}" type="datetimeFigureOut">
              <a:rPr lang="en-GB" smtClean="0"/>
              <a:t>30/09/2020</a:t>
            </a:fld>
            <a:endParaRPr lang="en-GB"/>
          </a:p>
        </p:txBody>
      </p:sp>
      <p:sp>
        <p:nvSpPr>
          <p:cNvPr id="8" name="Symbol zastępczy stopki 7">
            <a:extLst>
              <a:ext uri="{FF2B5EF4-FFF2-40B4-BE49-F238E27FC236}">
                <a16:creationId xmlns:a16="http://schemas.microsoft.com/office/drawing/2014/main" id="{E4DDC3E3-F23B-4BAF-802E-81DC7135064C}"/>
              </a:ext>
            </a:extLst>
          </p:cNvPr>
          <p:cNvSpPr>
            <a:spLocks noGrp="1"/>
          </p:cNvSpPr>
          <p:nvPr>
            <p:ph type="ftr" sz="quarter" idx="11"/>
          </p:nvPr>
        </p:nvSpPr>
        <p:spPr/>
        <p:txBody>
          <a:bodyPr/>
          <a:lstStyle/>
          <a:p>
            <a:endParaRPr lang="en-GB"/>
          </a:p>
        </p:txBody>
      </p:sp>
      <p:sp>
        <p:nvSpPr>
          <p:cNvPr id="9" name="Symbol zastępczy numeru slajdu 8">
            <a:extLst>
              <a:ext uri="{FF2B5EF4-FFF2-40B4-BE49-F238E27FC236}">
                <a16:creationId xmlns:a16="http://schemas.microsoft.com/office/drawing/2014/main" id="{0F053A1E-B919-4F6F-A055-902BF46DB120}"/>
              </a:ext>
            </a:extLst>
          </p:cNvPr>
          <p:cNvSpPr>
            <a:spLocks noGrp="1"/>
          </p:cNvSpPr>
          <p:nvPr>
            <p:ph type="sldNum" sz="quarter" idx="12"/>
          </p:nvPr>
        </p:nvSpPr>
        <p:spPr/>
        <p:txBody>
          <a:bodyPr/>
          <a:lstStyle/>
          <a:p>
            <a:fld id="{0D924977-1262-481A-9F30-4094012E507C}" type="slidenum">
              <a:rPr lang="en-GB" smtClean="0"/>
              <a:t>‹#›</a:t>
            </a:fld>
            <a:endParaRPr lang="en-GB"/>
          </a:p>
        </p:txBody>
      </p:sp>
    </p:spTree>
    <p:extLst>
      <p:ext uri="{BB962C8B-B14F-4D97-AF65-F5344CB8AC3E}">
        <p14:creationId xmlns:p14="http://schemas.microsoft.com/office/powerpoint/2010/main" val="53581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DD6E363-171B-4904-AE05-C3C50A5A334E}"/>
              </a:ext>
            </a:extLst>
          </p:cNvPr>
          <p:cNvSpPr>
            <a:spLocks noGrp="1"/>
          </p:cNvSpPr>
          <p:nvPr>
            <p:ph type="title"/>
          </p:nvPr>
        </p:nvSpPr>
        <p:spPr/>
        <p:txBody>
          <a:bodyPr/>
          <a:lstStyle/>
          <a:p>
            <a:r>
              <a:rPr lang="pl-PL"/>
              <a:t>Kliknij, aby edytować styl</a:t>
            </a:r>
            <a:endParaRPr lang="en-GB"/>
          </a:p>
        </p:txBody>
      </p:sp>
      <p:sp>
        <p:nvSpPr>
          <p:cNvPr id="3" name="Symbol zastępczy daty 2">
            <a:extLst>
              <a:ext uri="{FF2B5EF4-FFF2-40B4-BE49-F238E27FC236}">
                <a16:creationId xmlns:a16="http://schemas.microsoft.com/office/drawing/2014/main" id="{26D409F2-E646-4375-A550-FDAF7F4FC068}"/>
              </a:ext>
            </a:extLst>
          </p:cNvPr>
          <p:cNvSpPr>
            <a:spLocks noGrp="1"/>
          </p:cNvSpPr>
          <p:nvPr>
            <p:ph type="dt" sz="half" idx="10"/>
          </p:nvPr>
        </p:nvSpPr>
        <p:spPr/>
        <p:txBody>
          <a:bodyPr/>
          <a:lstStyle/>
          <a:p>
            <a:fld id="{AED9D6CA-6465-4F8B-BE2F-9142501BB4F4}" type="datetimeFigureOut">
              <a:rPr lang="en-GB" smtClean="0"/>
              <a:t>30/09/2020</a:t>
            </a:fld>
            <a:endParaRPr lang="en-GB"/>
          </a:p>
        </p:txBody>
      </p:sp>
      <p:sp>
        <p:nvSpPr>
          <p:cNvPr id="4" name="Symbol zastępczy stopki 3">
            <a:extLst>
              <a:ext uri="{FF2B5EF4-FFF2-40B4-BE49-F238E27FC236}">
                <a16:creationId xmlns:a16="http://schemas.microsoft.com/office/drawing/2014/main" id="{63ABA120-ABCD-4CC1-8D98-35014F27EA6C}"/>
              </a:ext>
            </a:extLst>
          </p:cNvPr>
          <p:cNvSpPr>
            <a:spLocks noGrp="1"/>
          </p:cNvSpPr>
          <p:nvPr>
            <p:ph type="ftr" sz="quarter" idx="11"/>
          </p:nvPr>
        </p:nvSpPr>
        <p:spPr/>
        <p:txBody>
          <a:bodyPr/>
          <a:lstStyle/>
          <a:p>
            <a:endParaRPr lang="en-GB"/>
          </a:p>
        </p:txBody>
      </p:sp>
      <p:sp>
        <p:nvSpPr>
          <p:cNvPr id="5" name="Symbol zastępczy numeru slajdu 4">
            <a:extLst>
              <a:ext uri="{FF2B5EF4-FFF2-40B4-BE49-F238E27FC236}">
                <a16:creationId xmlns:a16="http://schemas.microsoft.com/office/drawing/2014/main" id="{496F283E-D6ED-4FAF-AD35-B1E90F1E8F06}"/>
              </a:ext>
            </a:extLst>
          </p:cNvPr>
          <p:cNvSpPr>
            <a:spLocks noGrp="1"/>
          </p:cNvSpPr>
          <p:nvPr>
            <p:ph type="sldNum" sz="quarter" idx="12"/>
          </p:nvPr>
        </p:nvSpPr>
        <p:spPr/>
        <p:txBody>
          <a:bodyPr/>
          <a:lstStyle/>
          <a:p>
            <a:fld id="{0D924977-1262-481A-9F30-4094012E507C}" type="slidenum">
              <a:rPr lang="en-GB" smtClean="0"/>
              <a:t>‹#›</a:t>
            </a:fld>
            <a:endParaRPr lang="en-GB"/>
          </a:p>
        </p:txBody>
      </p:sp>
    </p:spTree>
    <p:extLst>
      <p:ext uri="{BB962C8B-B14F-4D97-AF65-F5344CB8AC3E}">
        <p14:creationId xmlns:p14="http://schemas.microsoft.com/office/powerpoint/2010/main" val="873560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47200B42-3753-4B0D-9F5B-757D79D8B13E}"/>
              </a:ext>
            </a:extLst>
          </p:cNvPr>
          <p:cNvSpPr>
            <a:spLocks noGrp="1"/>
          </p:cNvSpPr>
          <p:nvPr>
            <p:ph type="dt" sz="half" idx="10"/>
          </p:nvPr>
        </p:nvSpPr>
        <p:spPr/>
        <p:txBody>
          <a:bodyPr/>
          <a:lstStyle/>
          <a:p>
            <a:fld id="{AED9D6CA-6465-4F8B-BE2F-9142501BB4F4}" type="datetimeFigureOut">
              <a:rPr lang="en-GB" smtClean="0"/>
              <a:t>30/09/2020</a:t>
            </a:fld>
            <a:endParaRPr lang="en-GB"/>
          </a:p>
        </p:txBody>
      </p:sp>
      <p:sp>
        <p:nvSpPr>
          <p:cNvPr id="3" name="Symbol zastępczy stopki 2">
            <a:extLst>
              <a:ext uri="{FF2B5EF4-FFF2-40B4-BE49-F238E27FC236}">
                <a16:creationId xmlns:a16="http://schemas.microsoft.com/office/drawing/2014/main" id="{19D1731A-DCC0-48C0-974A-B78782F8E84A}"/>
              </a:ext>
            </a:extLst>
          </p:cNvPr>
          <p:cNvSpPr>
            <a:spLocks noGrp="1"/>
          </p:cNvSpPr>
          <p:nvPr>
            <p:ph type="ftr" sz="quarter" idx="11"/>
          </p:nvPr>
        </p:nvSpPr>
        <p:spPr/>
        <p:txBody>
          <a:bodyPr/>
          <a:lstStyle/>
          <a:p>
            <a:endParaRPr lang="en-GB"/>
          </a:p>
        </p:txBody>
      </p:sp>
      <p:sp>
        <p:nvSpPr>
          <p:cNvPr id="4" name="Symbol zastępczy numeru slajdu 3">
            <a:extLst>
              <a:ext uri="{FF2B5EF4-FFF2-40B4-BE49-F238E27FC236}">
                <a16:creationId xmlns:a16="http://schemas.microsoft.com/office/drawing/2014/main" id="{786D8BFD-438B-40E8-B3C4-E9715FF455CA}"/>
              </a:ext>
            </a:extLst>
          </p:cNvPr>
          <p:cNvSpPr>
            <a:spLocks noGrp="1"/>
          </p:cNvSpPr>
          <p:nvPr>
            <p:ph type="sldNum" sz="quarter" idx="12"/>
          </p:nvPr>
        </p:nvSpPr>
        <p:spPr/>
        <p:txBody>
          <a:bodyPr/>
          <a:lstStyle/>
          <a:p>
            <a:fld id="{0D924977-1262-481A-9F30-4094012E507C}" type="slidenum">
              <a:rPr lang="en-GB" smtClean="0"/>
              <a:t>‹#›</a:t>
            </a:fld>
            <a:endParaRPr lang="en-GB"/>
          </a:p>
        </p:txBody>
      </p:sp>
    </p:spTree>
    <p:extLst>
      <p:ext uri="{BB962C8B-B14F-4D97-AF65-F5344CB8AC3E}">
        <p14:creationId xmlns:p14="http://schemas.microsoft.com/office/powerpoint/2010/main" val="1294550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44E918-255A-4464-B96E-744035BBA939}"/>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GB"/>
          </a:p>
        </p:txBody>
      </p:sp>
      <p:sp>
        <p:nvSpPr>
          <p:cNvPr id="3" name="Symbol zastępczy zawartości 2">
            <a:extLst>
              <a:ext uri="{FF2B5EF4-FFF2-40B4-BE49-F238E27FC236}">
                <a16:creationId xmlns:a16="http://schemas.microsoft.com/office/drawing/2014/main" id="{D41CE144-E797-47A6-B83C-FEC3F6736C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tekstu 3">
            <a:extLst>
              <a:ext uri="{FF2B5EF4-FFF2-40B4-BE49-F238E27FC236}">
                <a16:creationId xmlns:a16="http://schemas.microsoft.com/office/drawing/2014/main" id="{FEDB25E4-FF82-4E24-982B-CC1EF01577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025F6356-70D5-443A-828C-68DCCA469178}"/>
              </a:ext>
            </a:extLst>
          </p:cNvPr>
          <p:cNvSpPr>
            <a:spLocks noGrp="1"/>
          </p:cNvSpPr>
          <p:nvPr>
            <p:ph type="dt" sz="half" idx="10"/>
          </p:nvPr>
        </p:nvSpPr>
        <p:spPr/>
        <p:txBody>
          <a:bodyPr/>
          <a:lstStyle/>
          <a:p>
            <a:fld id="{AED9D6CA-6465-4F8B-BE2F-9142501BB4F4}" type="datetimeFigureOut">
              <a:rPr lang="en-GB" smtClean="0"/>
              <a:t>30/09/2020</a:t>
            </a:fld>
            <a:endParaRPr lang="en-GB"/>
          </a:p>
        </p:txBody>
      </p:sp>
      <p:sp>
        <p:nvSpPr>
          <p:cNvPr id="6" name="Symbol zastępczy stopki 5">
            <a:extLst>
              <a:ext uri="{FF2B5EF4-FFF2-40B4-BE49-F238E27FC236}">
                <a16:creationId xmlns:a16="http://schemas.microsoft.com/office/drawing/2014/main" id="{3384B2A1-CCCC-4FA2-882C-161434C3BDC3}"/>
              </a:ext>
            </a:extLst>
          </p:cNvPr>
          <p:cNvSpPr>
            <a:spLocks noGrp="1"/>
          </p:cNvSpPr>
          <p:nvPr>
            <p:ph type="ftr" sz="quarter" idx="11"/>
          </p:nvPr>
        </p:nvSpPr>
        <p:spPr/>
        <p:txBody>
          <a:bodyPr/>
          <a:lstStyle/>
          <a:p>
            <a:endParaRPr lang="en-GB"/>
          </a:p>
        </p:txBody>
      </p:sp>
      <p:sp>
        <p:nvSpPr>
          <p:cNvPr id="7" name="Symbol zastępczy numeru slajdu 6">
            <a:extLst>
              <a:ext uri="{FF2B5EF4-FFF2-40B4-BE49-F238E27FC236}">
                <a16:creationId xmlns:a16="http://schemas.microsoft.com/office/drawing/2014/main" id="{03DF551A-498F-4AD7-AFA1-E7F59D48F463}"/>
              </a:ext>
            </a:extLst>
          </p:cNvPr>
          <p:cNvSpPr>
            <a:spLocks noGrp="1"/>
          </p:cNvSpPr>
          <p:nvPr>
            <p:ph type="sldNum" sz="quarter" idx="12"/>
          </p:nvPr>
        </p:nvSpPr>
        <p:spPr/>
        <p:txBody>
          <a:bodyPr/>
          <a:lstStyle/>
          <a:p>
            <a:fld id="{0D924977-1262-481A-9F30-4094012E507C}" type="slidenum">
              <a:rPr lang="en-GB" smtClean="0"/>
              <a:t>‹#›</a:t>
            </a:fld>
            <a:endParaRPr lang="en-GB"/>
          </a:p>
        </p:txBody>
      </p:sp>
    </p:spTree>
    <p:extLst>
      <p:ext uri="{BB962C8B-B14F-4D97-AF65-F5344CB8AC3E}">
        <p14:creationId xmlns:p14="http://schemas.microsoft.com/office/powerpoint/2010/main" val="216882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F8CE32F-61BC-4FD6-B501-5064683505E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GB"/>
          </a:p>
        </p:txBody>
      </p:sp>
      <p:sp>
        <p:nvSpPr>
          <p:cNvPr id="3" name="Symbol zastępczy obrazu 2">
            <a:extLst>
              <a:ext uri="{FF2B5EF4-FFF2-40B4-BE49-F238E27FC236}">
                <a16:creationId xmlns:a16="http://schemas.microsoft.com/office/drawing/2014/main" id="{4C918162-FFC5-43C6-9AFB-2E97BAC10D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Symbol zastępczy tekstu 3">
            <a:extLst>
              <a:ext uri="{FF2B5EF4-FFF2-40B4-BE49-F238E27FC236}">
                <a16:creationId xmlns:a16="http://schemas.microsoft.com/office/drawing/2014/main" id="{5C391A68-C001-485C-8057-42DB5B522B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061CB2E1-0156-48B3-871E-A6C87E3F579E}"/>
              </a:ext>
            </a:extLst>
          </p:cNvPr>
          <p:cNvSpPr>
            <a:spLocks noGrp="1"/>
          </p:cNvSpPr>
          <p:nvPr>
            <p:ph type="dt" sz="half" idx="10"/>
          </p:nvPr>
        </p:nvSpPr>
        <p:spPr/>
        <p:txBody>
          <a:bodyPr/>
          <a:lstStyle/>
          <a:p>
            <a:fld id="{AED9D6CA-6465-4F8B-BE2F-9142501BB4F4}" type="datetimeFigureOut">
              <a:rPr lang="en-GB" smtClean="0"/>
              <a:t>30/09/2020</a:t>
            </a:fld>
            <a:endParaRPr lang="en-GB"/>
          </a:p>
        </p:txBody>
      </p:sp>
      <p:sp>
        <p:nvSpPr>
          <p:cNvPr id="6" name="Symbol zastępczy stopki 5">
            <a:extLst>
              <a:ext uri="{FF2B5EF4-FFF2-40B4-BE49-F238E27FC236}">
                <a16:creationId xmlns:a16="http://schemas.microsoft.com/office/drawing/2014/main" id="{1963C1A3-BA89-4517-A095-02618D293229}"/>
              </a:ext>
            </a:extLst>
          </p:cNvPr>
          <p:cNvSpPr>
            <a:spLocks noGrp="1"/>
          </p:cNvSpPr>
          <p:nvPr>
            <p:ph type="ftr" sz="quarter" idx="11"/>
          </p:nvPr>
        </p:nvSpPr>
        <p:spPr/>
        <p:txBody>
          <a:bodyPr/>
          <a:lstStyle/>
          <a:p>
            <a:endParaRPr lang="en-GB"/>
          </a:p>
        </p:txBody>
      </p:sp>
      <p:sp>
        <p:nvSpPr>
          <p:cNvPr id="7" name="Symbol zastępczy numeru slajdu 6">
            <a:extLst>
              <a:ext uri="{FF2B5EF4-FFF2-40B4-BE49-F238E27FC236}">
                <a16:creationId xmlns:a16="http://schemas.microsoft.com/office/drawing/2014/main" id="{B68146DF-CD9B-4937-A03A-0627731A8495}"/>
              </a:ext>
            </a:extLst>
          </p:cNvPr>
          <p:cNvSpPr>
            <a:spLocks noGrp="1"/>
          </p:cNvSpPr>
          <p:nvPr>
            <p:ph type="sldNum" sz="quarter" idx="12"/>
          </p:nvPr>
        </p:nvSpPr>
        <p:spPr/>
        <p:txBody>
          <a:bodyPr/>
          <a:lstStyle/>
          <a:p>
            <a:fld id="{0D924977-1262-481A-9F30-4094012E507C}" type="slidenum">
              <a:rPr lang="en-GB" smtClean="0"/>
              <a:t>‹#›</a:t>
            </a:fld>
            <a:endParaRPr lang="en-GB"/>
          </a:p>
        </p:txBody>
      </p:sp>
    </p:spTree>
    <p:extLst>
      <p:ext uri="{BB962C8B-B14F-4D97-AF65-F5344CB8AC3E}">
        <p14:creationId xmlns:p14="http://schemas.microsoft.com/office/powerpoint/2010/main" val="3037790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4C297488-1A78-41B1-9284-6AB2959A39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endParaRPr lang="en-GB"/>
          </a:p>
        </p:txBody>
      </p:sp>
      <p:sp>
        <p:nvSpPr>
          <p:cNvPr id="3" name="Symbol zastępczy tekstu 2">
            <a:extLst>
              <a:ext uri="{FF2B5EF4-FFF2-40B4-BE49-F238E27FC236}">
                <a16:creationId xmlns:a16="http://schemas.microsoft.com/office/drawing/2014/main" id="{B2FE432F-7E4A-4C67-B4F0-820B5460BC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daty 3">
            <a:extLst>
              <a:ext uri="{FF2B5EF4-FFF2-40B4-BE49-F238E27FC236}">
                <a16:creationId xmlns:a16="http://schemas.microsoft.com/office/drawing/2014/main" id="{CB523AB6-982F-4C8E-8DB4-52B8A4A1ED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D9D6CA-6465-4F8B-BE2F-9142501BB4F4}" type="datetimeFigureOut">
              <a:rPr lang="en-GB" smtClean="0"/>
              <a:t>30/09/2020</a:t>
            </a:fld>
            <a:endParaRPr lang="en-GB"/>
          </a:p>
        </p:txBody>
      </p:sp>
      <p:sp>
        <p:nvSpPr>
          <p:cNvPr id="5" name="Symbol zastępczy stopki 4">
            <a:extLst>
              <a:ext uri="{FF2B5EF4-FFF2-40B4-BE49-F238E27FC236}">
                <a16:creationId xmlns:a16="http://schemas.microsoft.com/office/drawing/2014/main" id="{F8FDAAB1-00E3-4619-A636-A105ADB0EE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ymbol zastępczy numeru slajdu 5">
            <a:extLst>
              <a:ext uri="{FF2B5EF4-FFF2-40B4-BE49-F238E27FC236}">
                <a16:creationId xmlns:a16="http://schemas.microsoft.com/office/drawing/2014/main" id="{5E35590C-BCE3-4F75-B522-35CB42229B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924977-1262-481A-9F30-4094012E507C}" type="slidenum">
              <a:rPr lang="en-GB" smtClean="0"/>
              <a:t>‹#›</a:t>
            </a:fld>
            <a:endParaRPr lang="en-GB"/>
          </a:p>
        </p:txBody>
      </p:sp>
    </p:spTree>
    <p:extLst>
      <p:ext uri="{BB962C8B-B14F-4D97-AF65-F5344CB8AC3E}">
        <p14:creationId xmlns:p14="http://schemas.microsoft.com/office/powerpoint/2010/main" val="11476230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8.xml"/><Relationship Id="rId5" Type="http://schemas.openxmlformats.org/officeDocument/2006/relationships/image" Target="../media/image15.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hyperlink" Target="https://ads.twitter.com/login" TargetMode="External"/><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image" Target="../media/image11.png"/><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hyperlink" Target="https://gsuite.google.com/" TargetMode="External"/><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8" Type="http://schemas.openxmlformats.org/officeDocument/2006/relationships/hyperlink" Target="https://www.campaignmonitor.com/" TargetMode="External"/><Relationship Id="rId3" Type="http://schemas.openxmlformats.org/officeDocument/2006/relationships/image" Target="../media/image24.png"/><Relationship Id="rId7" Type="http://schemas.openxmlformats.org/officeDocument/2006/relationships/hyperlink" Target="https://www.drip.com/" TargetMode="External"/><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hyperlink" Target="https://www.activecampaign.com/" TargetMode="External"/><Relationship Id="rId11" Type="http://schemas.openxmlformats.org/officeDocument/2006/relationships/image" Target="../media/image11.png"/><Relationship Id="rId5" Type="http://schemas.openxmlformats.org/officeDocument/2006/relationships/hyperlink" Target="https://www.constantcontact.com/global/home-page" TargetMode="External"/><Relationship Id="rId10" Type="http://schemas.openxmlformats.org/officeDocument/2006/relationships/image" Target="../media/image23.jpeg"/><Relationship Id="rId4" Type="http://schemas.openxmlformats.org/officeDocument/2006/relationships/hyperlink" Target="https://mailchimp.com/" TargetMode="External"/><Relationship Id="rId9" Type="http://schemas.openxmlformats.org/officeDocument/2006/relationships/hyperlink" Target="https://reallygoodemails.com/popular/"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hyperlink" Target="http://www.youtube.com/watch?v=B1JULlN8GWg" TargetMode="External"/><Relationship Id="rId7" Type="http://schemas.openxmlformats.org/officeDocument/2006/relationships/image" Target="../media/image26.jp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hyperlink" Target="https://twitter.com/hashtag/honoryourdays?lang=en" TargetMode="External"/><Relationship Id="rId5" Type="http://schemas.openxmlformats.org/officeDocument/2006/relationships/hyperlink" Target="https://www.facebook.com/ReebokCanada/videos/1760849490800426/" TargetMode="Externa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hyperlink" Target="https://www.godaddy.com/" TargetMode="External"/><Relationship Id="rId2" Type="http://schemas.openxmlformats.org/officeDocument/2006/relationships/notesSlide" Target="../notesSlides/notesSlide31.xml"/><Relationship Id="rId1" Type="http://schemas.openxmlformats.org/officeDocument/2006/relationships/slideLayout" Target="../slideLayouts/slideLayout19.xml"/><Relationship Id="rId4" Type="http://schemas.openxmlformats.org/officeDocument/2006/relationships/hyperlink" Target="https://www.namecheap.com/"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etsy.com/" TargetMode="External"/><Relationship Id="rId2" Type="http://schemas.openxmlformats.org/officeDocument/2006/relationships/notesSlide" Target="../notesSlides/notesSlide32.xml"/><Relationship Id="rId1" Type="http://schemas.openxmlformats.org/officeDocument/2006/relationships/slideLayout" Target="../slideLayouts/slideLayout19.xml"/><Relationship Id="rId6" Type="http://schemas.openxmlformats.org/officeDocument/2006/relationships/hyperlink" Target="https://www.amazon.com/" TargetMode="External"/><Relationship Id="rId5" Type="http://schemas.openxmlformats.org/officeDocument/2006/relationships/hyperlink" Target="https://www.3dcart.com/" TargetMode="External"/><Relationship Id="rId4" Type="http://schemas.openxmlformats.org/officeDocument/2006/relationships/hyperlink" Target="https://www.shopify.com/"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s://www.myhermes.co.uk/" TargetMode="External"/><Relationship Id="rId3" Type="http://schemas.openxmlformats.org/officeDocument/2006/relationships/hyperlink" Target="https://www.paypal.com/uk/home" TargetMode="External"/><Relationship Id="rId7" Type="http://schemas.openxmlformats.org/officeDocument/2006/relationships/hyperlink" Target="https://www.dhl.com/en.html" TargetMode="External"/><Relationship Id="rId2" Type="http://schemas.openxmlformats.org/officeDocument/2006/relationships/notesSlide" Target="../notesSlides/notesSlide33.xml"/><Relationship Id="rId1" Type="http://schemas.openxmlformats.org/officeDocument/2006/relationships/slideLayout" Target="../slideLayouts/slideLayout19.xml"/><Relationship Id="rId6" Type="http://schemas.openxmlformats.org/officeDocument/2006/relationships/hyperlink" Target="https://stripe.com/" TargetMode="External"/><Relationship Id="rId5" Type="http://schemas.openxmlformats.org/officeDocument/2006/relationships/hyperlink" Target="https://www.apple.com/apple-pay/" TargetMode="External"/><Relationship Id="rId10" Type="http://schemas.openxmlformats.org/officeDocument/2006/relationships/hyperlink" Target="https://www.tnt.com/express/en_gc/site/home.html" TargetMode="External"/><Relationship Id="rId4" Type="http://schemas.openxmlformats.org/officeDocument/2006/relationships/hyperlink" Target="https://pay.google.com/about/" TargetMode="External"/><Relationship Id="rId9" Type="http://schemas.openxmlformats.org/officeDocument/2006/relationships/hyperlink" Target="https://postnl.post/"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hyperlink" Target="https://www.x-cart.com/sell-online.html" TargetMode="External"/><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hyperlink" Target="http://www.youtube.com/watch?v=owGykVbfgUE" TargetMode="External"/><Relationship Id="rId2" Type="http://schemas.openxmlformats.org/officeDocument/2006/relationships/notesSlide" Target="../notesSlides/notesSlide36.xml"/><Relationship Id="rId1" Type="http://schemas.openxmlformats.org/officeDocument/2006/relationships/slideLayout" Target="../slideLayouts/slideLayout15.xml"/><Relationship Id="rId5" Type="http://schemas.openxmlformats.org/officeDocument/2006/relationships/image" Target="../media/image27.jpg"/><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openxmlformats.org/officeDocument/2006/relationships/hyperlink" Target="https://www.facebook.com/EPICopportunties/" TargetMode="External"/><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hyperlink" Target="http://www.epicopportunities.eu/"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hyperlink" Target="https://www.fastcompany.com/27701/virus-marketing" TargetMode="External"/><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hyperlink" Target="https://www.als.org/stories-news/ice-bucket-challenge-dramatically-accelerated-fight-against-als" TargetMode="External"/><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hyperlink" Target="http://www.youtube.com/watch?v=XS6ysDFTbLU"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0"/>
          <p:cNvSpPr txBox="1">
            <a:spLocks noGrp="1"/>
          </p:cNvSpPr>
          <p:nvPr>
            <p:ph type="body" idx="1"/>
          </p:nvPr>
        </p:nvSpPr>
        <p:spPr>
          <a:xfrm rot="353497">
            <a:off x="-6257" y="686084"/>
            <a:ext cx="4954234" cy="7431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400"/>
              <a:buNone/>
            </a:pPr>
            <a:r>
              <a:rPr lang="pl-PL" dirty="0"/>
              <a:t>Moduł</a:t>
            </a:r>
            <a:r>
              <a:rPr lang="en-IE" dirty="0"/>
              <a:t> 5</a:t>
            </a:r>
            <a:r>
              <a:rPr lang="pl-PL" dirty="0"/>
              <a:t> (Część 2)</a:t>
            </a:r>
            <a:endParaRPr dirty="0"/>
          </a:p>
        </p:txBody>
      </p:sp>
      <p:sp>
        <p:nvSpPr>
          <p:cNvPr id="186" name="Google Shape;186;p20"/>
          <p:cNvSpPr txBox="1">
            <a:spLocks noGrp="1"/>
          </p:cNvSpPr>
          <p:nvPr>
            <p:ph type="body" idx="2"/>
          </p:nvPr>
        </p:nvSpPr>
        <p:spPr>
          <a:xfrm>
            <a:off x="152400" y="2590976"/>
            <a:ext cx="4034700" cy="3862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3600"/>
              <a:buNone/>
            </a:pPr>
            <a:endParaRPr sz="3600" b="1" dirty="0"/>
          </a:p>
          <a:p>
            <a:pPr marL="0" lvl="0" indent="0" algn="ctr" rtl="0">
              <a:lnSpc>
                <a:spcPct val="90000"/>
              </a:lnSpc>
              <a:spcBef>
                <a:spcPts val="1000"/>
              </a:spcBef>
              <a:spcAft>
                <a:spcPts val="0"/>
              </a:spcAft>
              <a:buSzPts val="3600"/>
              <a:buNone/>
            </a:pPr>
            <a:r>
              <a:rPr lang="pl-PL" sz="3600" b="1" dirty="0"/>
              <a:t>Promowanie Biznesu w Pop Kulturze Za Pomocą Mediów Społecznościowych</a:t>
            </a:r>
            <a:endParaRPr dirty="0"/>
          </a:p>
        </p:txBody>
      </p:sp>
      <p:sp>
        <p:nvSpPr>
          <p:cNvPr id="187" name="Google Shape;187;p20"/>
          <p:cNvSpPr txBox="1">
            <a:spLocks noGrp="1"/>
          </p:cNvSpPr>
          <p:nvPr>
            <p:ph type="body" idx="3"/>
          </p:nvPr>
        </p:nvSpPr>
        <p:spPr>
          <a:xfrm rot="353402">
            <a:off x="92654" y="1534214"/>
            <a:ext cx="4756411" cy="74311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070"/>
              <a:buNone/>
            </a:pPr>
            <a:r>
              <a:rPr lang="pl-PL" sz="3300" dirty="0"/>
              <a:t>Promowanie Swojego Pomysłu</a:t>
            </a:r>
            <a:endParaRPr sz="3300" dirty="0"/>
          </a:p>
        </p:txBody>
      </p:sp>
      <p:pic>
        <p:nvPicPr>
          <p:cNvPr id="188" name="Google Shape;188;p20"/>
          <p:cNvPicPr preferRelativeResize="0"/>
          <p:nvPr/>
        </p:nvPicPr>
        <p:blipFill rotWithShape="1">
          <a:blip r:embed="rId3">
            <a:alphaModFix/>
          </a:blip>
          <a:srcRect/>
          <a:stretch/>
        </p:blipFill>
        <p:spPr>
          <a:xfrm>
            <a:off x="4085792" y="1205948"/>
            <a:ext cx="5404239" cy="565205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83"/>
          <p:cNvSpPr txBox="1">
            <a:spLocks noGrp="1"/>
          </p:cNvSpPr>
          <p:nvPr>
            <p:ph type="body" idx="1"/>
          </p:nvPr>
        </p:nvSpPr>
        <p:spPr>
          <a:xfrm>
            <a:off x="6114050" y="3645575"/>
            <a:ext cx="5970600" cy="2753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EA1D76"/>
              </a:buClr>
              <a:buSzPts val="2400"/>
              <a:buFont typeface="Arial"/>
              <a:buNone/>
            </a:pPr>
            <a:r>
              <a:rPr lang="pl-PL" dirty="0"/>
              <a:t>W tym rozdziale skupimy się głównie na potencjale marketingowym Facebooka, Instagram, </a:t>
            </a:r>
            <a:r>
              <a:rPr lang="pl-PL" dirty="0" err="1"/>
              <a:t>Twittera</a:t>
            </a:r>
            <a:r>
              <a:rPr lang="pl-PL" dirty="0"/>
              <a:t> oraz Emaila. </a:t>
            </a:r>
            <a:endParaRPr dirty="0"/>
          </a:p>
        </p:txBody>
      </p:sp>
      <p:sp>
        <p:nvSpPr>
          <p:cNvPr id="629" name="Google Shape;629;p83"/>
          <p:cNvSpPr txBox="1">
            <a:spLocks noGrp="1"/>
          </p:cNvSpPr>
          <p:nvPr>
            <p:ph type="body" idx="2"/>
          </p:nvPr>
        </p:nvSpPr>
        <p:spPr>
          <a:xfrm rot="-232551">
            <a:off x="7217947" y="933325"/>
            <a:ext cx="5312551" cy="74329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chemeClr val="dk1"/>
              </a:buClr>
              <a:buSzPts val="1100"/>
              <a:buFont typeface="Arial"/>
              <a:buNone/>
            </a:pPr>
            <a:r>
              <a:rPr lang="pl-PL" sz="3740" b="1" dirty="0"/>
              <a:t>W centrum Uwagi</a:t>
            </a:r>
            <a:endParaRPr sz="3740" b="1" dirty="0"/>
          </a:p>
          <a:p>
            <a:pPr marL="0" lvl="0" indent="0" algn="ctr" rtl="0">
              <a:lnSpc>
                <a:spcPct val="80000"/>
              </a:lnSpc>
              <a:spcBef>
                <a:spcPts val="0"/>
              </a:spcBef>
              <a:spcAft>
                <a:spcPts val="0"/>
              </a:spcAft>
              <a:buClr>
                <a:schemeClr val="dk1"/>
              </a:buClr>
              <a:buSzPts val="1100"/>
              <a:buFont typeface="Arial"/>
              <a:buNone/>
            </a:pPr>
            <a:endParaRPr sz="3740" b="1" dirty="0"/>
          </a:p>
          <a:p>
            <a:pPr marL="0" lvl="0" indent="0" algn="ctr" rtl="0">
              <a:lnSpc>
                <a:spcPct val="80000"/>
              </a:lnSpc>
              <a:spcBef>
                <a:spcPts val="0"/>
              </a:spcBef>
              <a:spcAft>
                <a:spcPts val="0"/>
              </a:spcAft>
              <a:buClr>
                <a:schemeClr val="lt1"/>
              </a:buClr>
              <a:buSzPts val="3740"/>
              <a:buNone/>
            </a:pPr>
            <a:endParaRPr sz="3740" b="1" dirty="0"/>
          </a:p>
        </p:txBody>
      </p:sp>
      <p:pic>
        <p:nvPicPr>
          <p:cNvPr id="630" name="Google Shape;630;p83"/>
          <p:cNvPicPr preferRelativeResize="0"/>
          <p:nvPr/>
        </p:nvPicPr>
        <p:blipFill rotWithShape="1">
          <a:blip r:embed="rId3">
            <a:alphaModFix/>
          </a:blip>
          <a:srcRect/>
          <a:stretch/>
        </p:blipFill>
        <p:spPr>
          <a:xfrm>
            <a:off x="0" y="-5"/>
            <a:ext cx="4899024" cy="68580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Google Shape;635;p84"/>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Facebook</a:t>
            </a:r>
            <a:endParaRPr sz="3200" b="1" dirty="0">
              <a:solidFill>
                <a:srgbClr val="DA2128"/>
              </a:solidFill>
            </a:endParaRPr>
          </a:p>
          <a:p>
            <a:pPr marL="342900" lvl="0" indent="-342900" algn="l" rtl="0">
              <a:lnSpc>
                <a:spcPct val="90000"/>
              </a:lnSpc>
              <a:spcBef>
                <a:spcPts val="1000"/>
              </a:spcBef>
              <a:spcAft>
                <a:spcPts val="0"/>
              </a:spcAft>
              <a:buSzPts val="2400"/>
              <a:buChar char="•"/>
            </a:pPr>
            <a:r>
              <a:rPr lang="pl-PL" dirty="0"/>
              <a:t>Aby zacząć promocję na Facebooku trzeba najpierw stworzyć profil biznesowy</a:t>
            </a:r>
            <a:r>
              <a:rPr lang="en-IE" dirty="0"/>
              <a:t>. </a:t>
            </a:r>
            <a:r>
              <a:rPr lang="pl-PL" dirty="0"/>
              <a:t>Dzięki temu możemy wstawić istotne informacje</a:t>
            </a:r>
            <a:r>
              <a:rPr lang="en-IE" dirty="0"/>
              <a:t>, </a:t>
            </a:r>
            <a:r>
              <a:rPr lang="pl-PL" dirty="0"/>
              <a:t>poprawić widoczność</a:t>
            </a:r>
            <a:r>
              <a:rPr lang="en-IE" dirty="0"/>
              <a:t>, </a:t>
            </a:r>
            <a:r>
              <a:rPr lang="pl-PL" dirty="0"/>
              <a:t>stworzyć posty promocyjne i mieć kontakt z klientami.</a:t>
            </a:r>
            <a:endParaRPr dirty="0"/>
          </a:p>
          <a:p>
            <a:pPr marL="342900" lvl="0" indent="-342900" algn="l" rtl="0">
              <a:lnSpc>
                <a:spcPct val="90000"/>
              </a:lnSpc>
              <a:spcBef>
                <a:spcPts val="1000"/>
              </a:spcBef>
              <a:spcAft>
                <a:spcPts val="0"/>
              </a:spcAft>
              <a:buSzPts val="2400"/>
              <a:buChar char="•"/>
            </a:pPr>
            <a:r>
              <a:rPr lang="pl-PL" dirty="0"/>
              <a:t>Najlepiej aby Facebook nie był twoją jedyną formą komunikacji. Powinien raczej służyć jako dodatkowy punkt docierania do klientów, oprócz strony firmowej, na której powinieneś promować produkt. </a:t>
            </a:r>
          </a:p>
          <a:p>
            <a:pPr marL="342900" lvl="0" indent="-342900" algn="l" rtl="0">
              <a:lnSpc>
                <a:spcPct val="90000"/>
              </a:lnSpc>
              <a:spcBef>
                <a:spcPts val="1000"/>
              </a:spcBef>
              <a:spcAft>
                <a:spcPts val="0"/>
              </a:spcAft>
              <a:buSzPts val="2400"/>
              <a:buChar char="•"/>
            </a:pPr>
            <a:r>
              <a:rPr lang="pl-PL" dirty="0"/>
              <a:t>Strona biznesu na Facebooku pozwoli rozsyłać w postach informacje, które zwiększą zainteresowanie klientów twoim biznesem, a to z kolei poprawi sprzedaż.</a:t>
            </a:r>
            <a:endParaRPr dirty="0"/>
          </a:p>
        </p:txBody>
      </p:sp>
      <p:pic>
        <p:nvPicPr>
          <p:cNvPr id="637" name="Google Shape;637;p84"/>
          <p:cNvPicPr preferRelativeResize="0"/>
          <p:nvPr/>
        </p:nvPicPr>
        <p:blipFill rotWithShape="1">
          <a:blip r:embed="rId3">
            <a:alphaModFix/>
          </a:blip>
          <a:srcRect/>
          <a:stretch/>
        </p:blipFill>
        <p:spPr>
          <a:xfrm>
            <a:off x="362583" y="1496212"/>
            <a:ext cx="2864475" cy="10078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Google Shape;642;p85"/>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643" name="Google Shape;643;p85"/>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Facebook</a:t>
            </a:r>
            <a:endParaRPr sz="3200" b="1" dirty="0">
              <a:solidFill>
                <a:srgbClr val="DA2128"/>
              </a:solidFill>
            </a:endParaRPr>
          </a:p>
          <a:p>
            <a:pPr marL="342900" lvl="0" indent="-342900" algn="l" rtl="0">
              <a:lnSpc>
                <a:spcPct val="90000"/>
              </a:lnSpc>
              <a:spcBef>
                <a:spcPts val="1000"/>
              </a:spcBef>
              <a:spcAft>
                <a:spcPts val="0"/>
              </a:spcAft>
              <a:buSzPts val="2400"/>
              <a:buChar char="•"/>
            </a:pPr>
            <a:r>
              <a:rPr lang="pl-PL" dirty="0"/>
              <a:t>Mając już za sobą zakładanie i dostosowanie strony, można przenieść uwagę na reklamy oferowane przez Facebook. Te zwykle pojawiają się na osi czasu odbiorców i po kliknięciu przekierowują na twoją stronę na Facebooku lub stronę firmową</a:t>
            </a:r>
            <a:r>
              <a:rPr lang="en-IE" dirty="0"/>
              <a:t>. </a:t>
            </a:r>
            <a:endParaRPr dirty="0"/>
          </a:p>
          <a:p>
            <a:pPr marL="342900" lvl="0" indent="-342900" algn="l" rtl="0">
              <a:lnSpc>
                <a:spcPct val="90000"/>
              </a:lnSpc>
              <a:spcBef>
                <a:spcPts val="1000"/>
              </a:spcBef>
              <a:spcAft>
                <a:spcPts val="0"/>
              </a:spcAft>
              <a:buSzPts val="2400"/>
              <a:buChar char="•"/>
            </a:pPr>
            <a:r>
              <a:rPr lang="pl-PL" dirty="0"/>
              <a:t>Takie reklamy zwykle służą do zwiększenia ruchu na stronie </a:t>
            </a:r>
            <a:r>
              <a:rPr lang="en-IE" dirty="0"/>
              <a:t>(</a:t>
            </a:r>
            <a:r>
              <a:rPr lang="pl-PL" dirty="0"/>
              <a:t>co może zaowocować nowymi klientami</a:t>
            </a:r>
            <a:r>
              <a:rPr lang="en-IE" dirty="0"/>
              <a:t>) </a:t>
            </a:r>
            <a:r>
              <a:rPr lang="pl-PL" dirty="0"/>
              <a:t>lub uwidocznić twoje produkty poprzez ilość </a:t>
            </a:r>
            <a:r>
              <a:rPr lang="pl-PL" dirty="0" err="1"/>
              <a:t>polubień</a:t>
            </a:r>
            <a:r>
              <a:rPr lang="pl-PL" dirty="0"/>
              <a:t> i udostępnień </a:t>
            </a:r>
            <a:r>
              <a:rPr lang="en-IE" dirty="0"/>
              <a:t>(</a:t>
            </a:r>
            <a:r>
              <a:rPr lang="pl-PL" dirty="0"/>
              <a:t>co zwiększy pulę potencjalnych klientów</a:t>
            </a:r>
            <a:r>
              <a:rPr lang="en-IE" dirty="0"/>
              <a:t>). </a:t>
            </a:r>
            <a:endParaRPr dirty="0"/>
          </a:p>
          <a:p>
            <a:pPr marL="342900" lvl="0" indent="-342900" algn="l" rtl="0">
              <a:lnSpc>
                <a:spcPct val="90000"/>
              </a:lnSpc>
              <a:spcBef>
                <a:spcPts val="1000"/>
              </a:spcBef>
              <a:spcAft>
                <a:spcPts val="0"/>
              </a:spcAft>
              <a:buSzPts val="2400"/>
              <a:buChar char="•"/>
            </a:pPr>
            <a:r>
              <a:rPr lang="pl-PL" dirty="0"/>
              <a:t>Kolejną opcją na Facebooku są posty promowane</a:t>
            </a:r>
            <a:r>
              <a:rPr lang="en-IE" dirty="0"/>
              <a:t>. </a:t>
            </a:r>
            <a:r>
              <a:rPr lang="pl-PL" dirty="0"/>
              <a:t>W przypadku reklam płacisz za każde kliknięcie na docelową zawartość, natomiast w przypadku postów sponsorowanych, płacisz jedynie z góry ustaloną kwotę za to, że Facebook podsyła widowni twoją zawartość.</a:t>
            </a:r>
            <a:endParaRPr dirty="0"/>
          </a:p>
        </p:txBody>
      </p:sp>
      <p:pic>
        <p:nvPicPr>
          <p:cNvPr id="644" name="Google Shape;644;p85"/>
          <p:cNvPicPr preferRelativeResize="0"/>
          <p:nvPr/>
        </p:nvPicPr>
        <p:blipFill rotWithShape="1">
          <a:blip r:embed="rId3">
            <a:alphaModFix/>
          </a:blip>
          <a:srcRect/>
          <a:stretch/>
        </p:blipFill>
        <p:spPr>
          <a:xfrm>
            <a:off x="208500" y="1496212"/>
            <a:ext cx="2864475" cy="10078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p86"/>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650" name="Google Shape;650;p86"/>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Facebook</a:t>
            </a:r>
            <a:endParaRPr sz="3200" b="1" dirty="0">
              <a:solidFill>
                <a:srgbClr val="DA2128"/>
              </a:solidFill>
            </a:endParaRPr>
          </a:p>
          <a:p>
            <a:pPr marL="342900" lvl="0" indent="-342900" algn="l" rtl="0">
              <a:lnSpc>
                <a:spcPct val="90000"/>
              </a:lnSpc>
              <a:spcBef>
                <a:spcPts val="1000"/>
              </a:spcBef>
              <a:spcAft>
                <a:spcPts val="0"/>
              </a:spcAft>
              <a:buSzPts val="2400"/>
              <a:buChar char="•"/>
            </a:pPr>
            <a:r>
              <a:rPr lang="pl-PL" dirty="0"/>
              <a:t>Skorzystaj z różnorodnych narzędzi biznesowych oferowanych przez Facebook w celu dostosowania swoich planów reklamowych.</a:t>
            </a:r>
            <a:r>
              <a:rPr lang="en-IE" dirty="0"/>
              <a:t> </a:t>
            </a:r>
            <a:r>
              <a:rPr lang="pl-PL" dirty="0"/>
              <a:t>Możesz przykładowo użyć tych narzędzi </a:t>
            </a:r>
            <a:br>
              <a:rPr lang="pl-PL" dirty="0"/>
            </a:br>
            <a:r>
              <a:rPr lang="pl-PL" dirty="0"/>
              <a:t>w celu określenia grupy docelowej, określenia ram swojego budżetu, czy przeanalizowania efektywności swojej kampanii.</a:t>
            </a:r>
            <a:endParaRPr dirty="0"/>
          </a:p>
          <a:p>
            <a:pPr marL="342900" lvl="0" indent="0" algn="l" rtl="0">
              <a:lnSpc>
                <a:spcPct val="90000"/>
              </a:lnSpc>
              <a:spcBef>
                <a:spcPts val="1000"/>
              </a:spcBef>
              <a:spcAft>
                <a:spcPts val="0"/>
              </a:spcAft>
              <a:buSzPts val="2400"/>
              <a:buNone/>
            </a:pPr>
            <a:endParaRPr dirty="0"/>
          </a:p>
          <a:p>
            <a:pPr marL="342900" lvl="0" indent="-342900" algn="l" rtl="0">
              <a:lnSpc>
                <a:spcPct val="90000"/>
              </a:lnSpc>
              <a:spcBef>
                <a:spcPts val="1000"/>
              </a:spcBef>
              <a:spcAft>
                <a:spcPts val="0"/>
              </a:spcAft>
              <a:buSzPts val="2400"/>
              <a:buChar char="•"/>
            </a:pPr>
            <a:r>
              <a:rPr lang="pl-PL" dirty="0"/>
              <a:t>Działanie Facebooka może też być dostosowane do wymagań twoich celów. Pozwala to na łatwiejsze dostosowanie reklam do twojej strategii.</a:t>
            </a:r>
            <a:endParaRPr dirty="0"/>
          </a:p>
        </p:txBody>
      </p:sp>
      <p:pic>
        <p:nvPicPr>
          <p:cNvPr id="651" name="Google Shape;651;p86"/>
          <p:cNvPicPr preferRelativeResize="0"/>
          <p:nvPr/>
        </p:nvPicPr>
        <p:blipFill rotWithShape="1">
          <a:blip r:embed="rId3">
            <a:alphaModFix/>
          </a:blip>
          <a:srcRect/>
          <a:stretch/>
        </p:blipFill>
        <p:spPr>
          <a:xfrm>
            <a:off x="208500" y="1496212"/>
            <a:ext cx="2864475" cy="10078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E8A1A9A-FE5E-5E47-91C0-C584C4FA0B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0160" y="1166367"/>
            <a:ext cx="6761164" cy="4360633"/>
          </a:xfrm>
          <a:prstGeom prst="rect">
            <a:avLst/>
          </a:prstGeom>
        </p:spPr>
      </p:pic>
      <p:pic>
        <p:nvPicPr>
          <p:cNvPr id="28" name="Picture 27">
            <a:extLst>
              <a:ext uri="{FF2B5EF4-FFF2-40B4-BE49-F238E27FC236}">
                <a16:creationId xmlns:a16="http://schemas.microsoft.com/office/drawing/2014/main" id="{000FA143-7BBB-9E49-9C22-30F23ABCC0B8}"/>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2526633" y="692810"/>
            <a:ext cx="9451966" cy="5748472"/>
          </a:xfrm>
          <a:prstGeom prst="rect">
            <a:avLst/>
          </a:prstGeom>
        </p:spPr>
      </p:pic>
      <p:pic>
        <p:nvPicPr>
          <p:cNvPr id="14" name="Google Shape;658;p87">
            <a:extLst>
              <a:ext uri="{FF2B5EF4-FFF2-40B4-BE49-F238E27FC236}">
                <a16:creationId xmlns:a16="http://schemas.microsoft.com/office/drawing/2014/main" id="{DADA7EBA-7AF7-DF47-A8BC-2AFF63665B7C}"/>
              </a:ext>
            </a:extLst>
          </p:cNvPr>
          <p:cNvPicPr preferRelativeResize="0"/>
          <p:nvPr/>
        </p:nvPicPr>
        <p:blipFill rotWithShape="1">
          <a:blip r:embed="rId5">
            <a:alphaModFix/>
          </a:blip>
          <a:srcRect/>
          <a:stretch/>
        </p:blipFill>
        <p:spPr>
          <a:xfrm>
            <a:off x="8489654" y="4504243"/>
            <a:ext cx="2041412" cy="718277"/>
          </a:xfrm>
          <a:prstGeom prst="rect">
            <a:avLst/>
          </a:prstGeom>
          <a:noFill/>
          <a:ln>
            <a:noFill/>
          </a:ln>
        </p:spPr>
      </p:pic>
      <p:sp>
        <p:nvSpPr>
          <p:cNvPr id="15" name="Google Shape;58;p5">
            <a:extLst>
              <a:ext uri="{FF2B5EF4-FFF2-40B4-BE49-F238E27FC236}">
                <a16:creationId xmlns:a16="http://schemas.microsoft.com/office/drawing/2014/main" id="{8DFB0A8C-0F4C-6D42-B939-47842C826D52}"/>
              </a:ext>
            </a:extLst>
          </p:cNvPr>
          <p:cNvSpPr/>
          <p:nvPr/>
        </p:nvSpPr>
        <p:spPr>
          <a:xfrm rot="285998">
            <a:off x="-163150" y="539546"/>
            <a:ext cx="3815919"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 name="Google Shape;635;p84">
            <a:extLst>
              <a:ext uri="{FF2B5EF4-FFF2-40B4-BE49-F238E27FC236}">
                <a16:creationId xmlns:a16="http://schemas.microsoft.com/office/drawing/2014/main" id="{56F8A9E0-D344-ED48-B040-78755D36C9CE}"/>
              </a:ext>
            </a:extLst>
          </p:cNvPr>
          <p:cNvSpPr txBox="1">
            <a:spLocks/>
          </p:cNvSpPr>
          <p:nvPr/>
        </p:nvSpPr>
        <p:spPr>
          <a:xfrm rot="285998">
            <a:off x="19955" y="808355"/>
            <a:ext cx="5664057" cy="7160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lt1"/>
              </a:buClr>
              <a:buSzPts val="3600"/>
            </a:pPr>
            <a:r>
              <a:rPr lang="pl-PL" sz="3600" dirty="0">
                <a:solidFill>
                  <a:schemeClr val="bg1"/>
                </a:solidFill>
                <a:latin typeface="Calibri" panose="020F0502020204030204" pitchFamily="34" charset="0"/>
                <a:cs typeface="Calibri" panose="020F0502020204030204" pitchFamily="34" charset="0"/>
              </a:rPr>
              <a:t>W Centrum Uwagi</a:t>
            </a:r>
            <a:endParaRPr lang="en-IE" dirty="0"/>
          </a:p>
        </p:txBody>
      </p:sp>
    </p:spTree>
    <p:extLst>
      <p:ext uri="{BB962C8B-B14F-4D97-AF65-F5344CB8AC3E}">
        <p14:creationId xmlns:p14="http://schemas.microsoft.com/office/powerpoint/2010/main" val="3688027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p:txBody>
      </p:sp>
      <p:sp>
        <p:nvSpPr>
          <p:cNvPr id="636" name="Google Shape;636;p84"/>
          <p:cNvSpPr txBox="1">
            <a:spLocks noGrp="1"/>
          </p:cNvSpPr>
          <p:nvPr>
            <p:ph type="body" idx="2"/>
          </p:nvPr>
        </p:nvSpPr>
        <p:spPr>
          <a:xfrm>
            <a:off x="658268" y="2951745"/>
            <a:ext cx="10772404" cy="3337461"/>
          </a:xfrm>
          <a:prstGeom prst="rect">
            <a:avLst/>
          </a:prstGeom>
          <a:noFill/>
          <a:ln>
            <a:noFill/>
          </a:ln>
        </p:spPr>
        <p:txBody>
          <a:bodyPr spcFirstLastPara="1" wrap="square" lIns="91425" tIns="45700" rIns="91425" bIns="45700" numCol="2" anchor="t" anchorCtr="0">
            <a:noAutofit/>
          </a:bodyPr>
          <a:lstStyle/>
          <a:p>
            <a:pPr marL="342900" lvl="0" indent="-342900" algn="l" rtl="0">
              <a:lnSpc>
                <a:spcPct val="90000"/>
              </a:lnSpc>
              <a:spcBef>
                <a:spcPts val="1000"/>
              </a:spcBef>
              <a:spcAft>
                <a:spcPts val="0"/>
              </a:spcAft>
              <a:buSzPts val="2400"/>
              <a:buChar char="•"/>
            </a:pPr>
            <a:r>
              <a:rPr lang="pl-PL" dirty="0"/>
              <a:t>Podobnie jak na Facebooku, najpierw musisz stworzyć profil biznesowy. Dzięki temu uzyskasz dostęp do niektórych narzędzi Instagrama, takich jak formularze kontaktowe, narzędzia do analizy i dostęp do danych demograficznych klientów.</a:t>
            </a:r>
          </a:p>
          <a:p>
            <a:pPr marL="342900" lvl="0" indent="-342900" algn="l" rtl="0">
              <a:lnSpc>
                <a:spcPct val="90000"/>
              </a:lnSpc>
              <a:spcBef>
                <a:spcPts val="1000"/>
              </a:spcBef>
              <a:spcAft>
                <a:spcPts val="0"/>
              </a:spcAft>
              <a:buSzPts val="2400"/>
              <a:buChar char="•"/>
            </a:pPr>
            <a:r>
              <a:rPr lang="pl-PL" dirty="0"/>
              <a:t>Na Instagramie można też zamieszczać nienachalne reklamy wizualne. Wrzucanie w postach zdjęć lub filmików o twoich produktach powinno zwiększyć zainteresowanie klientów twoją firmą.</a:t>
            </a:r>
          </a:p>
        </p:txBody>
      </p:sp>
      <p:pic>
        <p:nvPicPr>
          <p:cNvPr id="6" name="Google Shape;665;p88">
            <a:extLst>
              <a:ext uri="{FF2B5EF4-FFF2-40B4-BE49-F238E27FC236}">
                <a16:creationId xmlns:a16="http://schemas.microsoft.com/office/drawing/2014/main" id="{F4E70A86-75E9-8E4C-9489-AF610B603845}"/>
              </a:ext>
            </a:extLst>
          </p:cNvPr>
          <p:cNvPicPr preferRelativeResize="0"/>
          <p:nvPr/>
        </p:nvPicPr>
        <p:blipFill rotWithShape="1">
          <a:blip r:embed="rId3">
            <a:alphaModFix/>
          </a:blip>
          <a:srcRect t="16388" b="21170"/>
          <a:stretch/>
        </p:blipFill>
        <p:spPr>
          <a:xfrm>
            <a:off x="777370" y="1607778"/>
            <a:ext cx="2613274" cy="1058609"/>
          </a:xfrm>
          <a:prstGeom prst="rect">
            <a:avLst/>
          </a:prstGeom>
          <a:noFill/>
          <a:ln>
            <a:noFill/>
          </a:ln>
        </p:spPr>
      </p:pic>
    </p:spTree>
    <p:extLst>
      <p:ext uri="{BB962C8B-B14F-4D97-AF65-F5344CB8AC3E}">
        <p14:creationId xmlns:p14="http://schemas.microsoft.com/office/powerpoint/2010/main" val="45545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89"/>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671" name="Google Shape;671;p89"/>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Instagram</a:t>
            </a:r>
            <a:endParaRPr sz="3200" b="1" dirty="0">
              <a:solidFill>
                <a:srgbClr val="DA2128"/>
              </a:solidFill>
            </a:endParaRPr>
          </a:p>
          <a:p>
            <a:pPr marL="342900" lvl="0" indent="-342900" algn="l" rtl="0">
              <a:lnSpc>
                <a:spcPct val="90000"/>
              </a:lnSpc>
              <a:spcBef>
                <a:spcPts val="1000"/>
              </a:spcBef>
              <a:spcAft>
                <a:spcPts val="0"/>
              </a:spcAft>
              <a:buSzPts val="2400"/>
              <a:buChar char="•"/>
            </a:pPr>
            <a:r>
              <a:rPr lang="pl-PL" dirty="0"/>
              <a:t>Reklamy sponsorowane działają na podobnej zasadzie, co na Facebooku. Mogą one występować w formie obrazów, filmików lub historii, pozwalają ci też kontrolować ile na </a:t>
            </a:r>
            <a:br>
              <a:rPr lang="pl-PL" dirty="0"/>
            </a:br>
            <a:r>
              <a:rPr lang="pl-PL" dirty="0"/>
              <a:t>nie wydajesz, dzięki narzędziu do tworzenia budżetu.</a:t>
            </a:r>
            <a:endParaRPr dirty="0"/>
          </a:p>
          <a:p>
            <a:pPr marL="342900" lvl="0" indent="-342900" algn="l" rtl="0">
              <a:lnSpc>
                <a:spcPct val="90000"/>
              </a:lnSpc>
              <a:spcBef>
                <a:spcPts val="1000"/>
              </a:spcBef>
              <a:spcAft>
                <a:spcPts val="0"/>
              </a:spcAft>
              <a:buSzPts val="2400"/>
              <a:buChar char="•"/>
            </a:pPr>
            <a:r>
              <a:rPr lang="pl-PL" dirty="0"/>
              <a:t>Jedną z zalet sponsorowanych reklam jest to, że można je skierować do osób, które odpowiadają profilowi twojej grupy docelowej, ale nie śledzą twojej strony głównej. Powinno to doprowadzić do zwiększonego zainteresowania twoją stroną, co przełoży się na zainteresowanie twoim produktem, a w rezultacie na wzrost sprzedaży.</a:t>
            </a:r>
            <a:endParaRPr dirty="0"/>
          </a:p>
        </p:txBody>
      </p:sp>
      <p:pic>
        <p:nvPicPr>
          <p:cNvPr id="672" name="Google Shape;672;p89"/>
          <p:cNvPicPr preferRelativeResize="0"/>
          <p:nvPr/>
        </p:nvPicPr>
        <p:blipFill rotWithShape="1">
          <a:blip r:embed="rId3">
            <a:alphaModFix/>
          </a:blip>
          <a:srcRect/>
          <a:stretch/>
        </p:blipFill>
        <p:spPr>
          <a:xfrm>
            <a:off x="9578733" y="5162650"/>
            <a:ext cx="2613274" cy="16953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58268" y="2999873"/>
            <a:ext cx="11004343" cy="3289333"/>
          </a:xfrm>
          <a:prstGeom prst="rect">
            <a:avLst/>
          </a:prstGeom>
          <a:noFill/>
          <a:ln>
            <a:noFill/>
          </a:ln>
        </p:spPr>
        <p:txBody>
          <a:bodyPr spcFirstLastPara="1" wrap="square" lIns="91425" tIns="45700" rIns="91425" bIns="45700" numCol="2" anchor="t" anchorCtr="0">
            <a:noAutofit/>
          </a:bodyPr>
          <a:lstStyle/>
          <a:p>
            <a:pPr marL="342900" lvl="0" indent="-342900" algn="l" rtl="0">
              <a:lnSpc>
                <a:spcPct val="90000"/>
              </a:lnSpc>
              <a:spcBef>
                <a:spcPts val="1000"/>
              </a:spcBef>
              <a:spcAft>
                <a:spcPts val="0"/>
              </a:spcAft>
              <a:buSzPts val="2400"/>
              <a:buChar char="•"/>
            </a:pPr>
            <a:r>
              <a:rPr lang="pl-PL" dirty="0"/>
              <a:t>Kolejnym sposobem jest współpraca z „</a:t>
            </a:r>
            <a:r>
              <a:rPr lang="pl-PL" dirty="0" err="1"/>
              <a:t>influencerem</a:t>
            </a:r>
            <a:r>
              <a:rPr lang="pl-PL" dirty="0"/>
              <a:t>”. Są to użytkownicy Instagrama, którzy zdobyli sobie tysiące obserwujących i umieszczają na nim wysokiej jakości materiał. Poprzez współpracę z </a:t>
            </a:r>
            <a:r>
              <a:rPr lang="pl-PL" dirty="0" err="1"/>
              <a:t>influencerami</a:t>
            </a:r>
            <a:r>
              <a:rPr lang="pl-PL" dirty="0"/>
              <a:t>, którzy są bliscy twojej grupie docelowej, można znacząco powiększyć swój zasięg. Minus jest taki, że tego typu współprace </a:t>
            </a:r>
            <a:br>
              <a:rPr lang="pl-PL" dirty="0"/>
            </a:br>
            <a:r>
              <a:rPr lang="pl-PL" dirty="0"/>
              <a:t>zwykle dużo kosztują.</a:t>
            </a:r>
          </a:p>
          <a:p>
            <a:pPr marL="342900" lvl="0" indent="-342900" algn="l" rtl="0">
              <a:lnSpc>
                <a:spcPct val="90000"/>
              </a:lnSpc>
              <a:spcBef>
                <a:spcPts val="1000"/>
              </a:spcBef>
              <a:spcAft>
                <a:spcPts val="0"/>
              </a:spcAft>
              <a:buSzPts val="2400"/>
              <a:buChar char="•"/>
            </a:pPr>
            <a:r>
              <a:rPr lang="pl-PL" dirty="0"/>
              <a:t>Z drugiej strony, jeśli twój produkt celuje w niszowy rynek, możesz sam zostać </a:t>
            </a:r>
            <a:r>
              <a:rPr lang="pl-PL" dirty="0" err="1"/>
              <a:t>influencerem</a:t>
            </a:r>
            <a:r>
              <a:rPr lang="pl-PL" dirty="0"/>
              <a:t> i zrobić z Instagrama swoje źródło dochodu.</a:t>
            </a:r>
          </a:p>
        </p:txBody>
      </p:sp>
      <p:pic>
        <p:nvPicPr>
          <p:cNvPr id="6" name="Google Shape;665;p88">
            <a:extLst>
              <a:ext uri="{FF2B5EF4-FFF2-40B4-BE49-F238E27FC236}">
                <a16:creationId xmlns:a16="http://schemas.microsoft.com/office/drawing/2014/main" id="{F4E70A86-75E9-8E4C-9489-AF610B603845}"/>
              </a:ext>
            </a:extLst>
          </p:cNvPr>
          <p:cNvPicPr preferRelativeResize="0"/>
          <p:nvPr/>
        </p:nvPicPr>
        <p:blipFill rotWithShape="1">
          <a:blip r:embed="rId3">
            <a:alphaModFix/>
          </a:blip>
          <a:srcRect t="16388" b="21170"/>
          <a:stretch/>
        </p:blipFill>
        <p:spPr>
          <a:xfrm>
            <a:off x="777370" y="1607778"/>
            <a:ext cx="2613274" cy="1058609"/>
          </a:xfrm>
          <a:prstGeom prst="rect">
            <a:avLst/>
          </a:prstGeom>
          <a:noFill/>
          <a:ln>
            <a:noFill/>
          </a:ln>
        </p:spPr>
      </p:pic>
    </p:spTree>
    <p:extLst>
      <p:ext uri="{BB962C8B-B14F-4D97-AF65-F5344CB8AC3E}">
        <p14:creationId xmlns:p14="http://schemas.microsoft.com/office/powerpoint/2010/main" val="237283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sp>
        <p:nvSpPr>
          <p:cNvPr id="684" name="Google Shape;684;p91"/>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685" name="Google Shape;685;p91"/>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400"/>
              <a:buNone/>
            </a:pPr>
            <a:r>
              <a:rPr lang="pl-PL" b="1" dirty="0"/>
              <a:t>Notka</a:t>
            </a:r>
            <a:r>
              <a:rPr lang="pl-PL" dirty="0"/>
              <a:t>: Ponieważ zarówno Facebook jak i Instagram należą do tej samej firmy, możliwe jest zamieszczanie reklam, które będą przechodzić między tymi platformami.</a:t>
            </a:r>
            <a:endParaRPr dirty="0"/>
          </a:p>
          <a:p>
            <a:pPr marL="0" lvl="0" indent="0" algn="l" rtl="0">
              <a:lnSpc>
                <a:spcPct val="90000"/>
              </a:lnSpc>
              <a:spcBef>
                <a:spcPts val="1000"/>
              </a:spcBef>
              <a:spcAft>
                <a:spcPts val="0"/>
              </a:spcAft>
              <a:buSzPts val="2400"/>
              <a:buNone/>
            </a:pPr>
            <a:endParaRPr dirty="0"/>
          </a:p>
          <a:p>
            <a:pPr marL="0" lvl="0" indent="0" algn="l" rtl="0">
              <a:lnSpc>
                <a:spcPct val="90000"/>
              </a:lnSpc>
              <a:spcBef>
                <a:spcPts val="1000"/>
              </a:spcBef>
              <a:spcAft>
                <a:spcPts val="0"/>
              </a:spcAft>
              <a:buSzPts val="2400"/>
              <a:buNone/>
            </a:pPr>
            <a:r>
              <a:rPr lang="pl-PL" dirty="0"/>
              <a:t>Jeśli szukasz przewodnika po marketingu na Facebooku i Instagramie, możesz  się odnieść do oficjalnego </a:t>
            </a:r>
            <a:r>
              <a:rPr lang="pl-PL" u="sng" dirty="0">
                <a:solidFill>
                  <a:schemeClr val="hlink"/>
                </a:solidFill>
              </a:rPr>
              <a:t>przewodnika</a:t>
            </a:r>
            <a:r>
              <a:rPr lang="pl-PL" dirty="0"/>
              <a:t> dla Facebooka.</a:t>
            </a:r>
            <a:endParaRPr dirty="0"/>
          </a:p>
          <a:p>
            <a:pPr marL="0" lvl="0" indent="0" algn="l" rtl="0">
              <a:lnSpc>
                <a:spcPct val="90000"/>
              </a:lnSpc>
              <a:spcBef>
                <a:spcPts val="1000"/>
              </a:spcBef>
              <a:spcAft>
                <a:spcPts val="0"/>
              </a:spcAft>
              <a:buSzPts val="2400"/>
              <a:buNone/>
            </a:pPr>
            <a:endParaRPr dirty="0"/>
          </a:p>
          <a:p>
            <a:pPr marL="0" lvl="0" indent="0" algn="l" rtl="0">
              <a:lnSpc>
                <a:spcPct val="90000"/>
              </a:lnSpc>
              <a:spcBef>
                <a:spcPts val="1000"/>
              </a:spcBef>
              <a:spcAft>
                <a:spcPts val="0"/>
              </a:spcAft>
              <a:buSzPts val="2400"/>
              <a:buNone/>
            </a:pPr>
            <a:r>
              <a:rPr lang="pl-PL" dirty="0"/>
              <a:t>Podpowiedź</a:t>
            </a:r>
            <a:r>
              <a:rPr lang="en-IE" dirty="0"/>
              <a:t>: </a:t>
            </a:r>
            <a:r>
              <a:rPr lang="pl-PL" dirty="0"/>
              <a:t>Na obu platformach można też sprzedawać </a:t>
            </a:r>
            <a:br>
              <a:rPr lang="pl-PL" dirty="0"/>
            </a:br>
            <a:r>
              <a:rPr lang="pl-PL" dirty="0"/>
              <a:t>bezpośrednio swoje produkty.</a:t>
            </a:r>
            <a:endParaRPr dirty="0"/>
          </a:p>
        </p:txBody>
      </p:sp>
      <p:pic>
        <p:nvPicPr>
          <p:cNvPr id="686" name="Google Shape;686;p91"/>
          <p:cNvPicPr preferRelativeResize="0"/>
          <p:nvPr/>
        </p:nvPicPr>
        <p:blipFill rotWithShape="1">
          <a:blip r:embed="rId3">
            <a:alphaModFix/>
          </a:blip>
          <a:srcRect/>
          <a:stretch/>
        </p:blipFill>
        <p:spPr>
          <a:xfrm>
            <a:off x="8107975" y="4439650"/>
            <a:ext cx="4084024" cy="24183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03663" y="3160938"/>
            <a:ext cx="10962695" cy="2291512"/>
          </a:xfrm>
          <a:prstGeom prst="rect">
            <a:avLst/>
          </a:prstGeom>
          <a:noFill/>
          <a:ln>
            <a:noFill/>
          </a:ln>
        </p:spPr>
        <p:txBody>
          <a:bodyPr spcFirstLastPara="1" wrap="square" lIns="91425" tIns="45700" rIns="91425" bIns="45700" numCol="2" anchor="t" anchorCtr="0">
            <a:noAutofit/>
          </a:bodyPr>
          <a:lstStyle/>
          <a:p>
            <a:pPr marL="342900" lvl="0" indent="-342900" algn="l" rtl="0">
              <a:lnSpc>
                <a:spcPct val="90000"/>
              </a:lnSpc>
              <a:spcBef>
                <a:spcPts val="1000"/>
              </a:spcBef>
              <a:spcAft>
                <a:spcPts val="0"/>
              </a:spcAft>
              <a:buSzPts val="2400"/>
              <a:buChar char="•"/>
            </a:pPr>
            <a:r>
              <a:rPr lang="pl-PL" dirty="0"/>
              <a:t>Ta platforma jest nieco inna od Facebooka/Instagrama. Dwa ostatnie skupiają się raczej na materiale jaki się zamieszcza, Twitter natomiast bardziej skupia się na interakcjach między użytkownikami.</a:t>
            </a:r>
            <a:br>
              <a:rPr lang="pl-PL" dirty="0"/>
            </a:br>
            <a:endParaRPr lang="pl-PL" dirty="0"/>
          </a:p>
          <a:p>
            <a:pPr marL="342900" lvl="0" indent="-342900" algn="l" rtl="0">
              <a:lnSpc>
                <a:spcPct val="90000"/>
              </a:lnSpc>
              <a:spcBef>
                <a:spcPts val="1000"/>
              </a:spcBef>
              <a:spcAft>
                <a:spcPts val="0"/>
              </a:spcAft>
              <a:buSzPts val="2400"/>
              <a:buChar char="•"/>
            </a:pPr>
            <a:r>
              <a:rPr lang="pl-PL" dirty="0"/>
              <a:t>Twitter jest mniej natarczywy i bardziej przystępny, dlatego powinien służyć ci bardziej do przedstawiania prezentacji swoich produktów, lub krótkiej wzmianki o nich. Celem tutaj jest wzbudzenie zainteresowania i prowadzenie interakcji z klientami.</a:t>
            </a:r>
          </a:p>
        </p:txBody>
      </p:sp>
      <p:pic>
        <p:nvPicPr>
          <p:cNvPr id="8" name="Picture 7" descr="A close up of a light&#10;&#10;Description automatically generated">
            <a:extLst>
              <a:ext uri="{FF2B5EF4-FFF2-40B4-BE49-F238E27FC236}">
                <a16:creationId xmlns:a16="http://schemas.microsoft.com/office/drawing/2014/main" id="{37F4AFEA-8C0C-FC47-BE30-BF71F83F1A62}"/>
              </a:ext>
            </a:extLst>
          </p:cNvPr>
          <p:cNvPicPr>
            <a:picLocks noChangeAspect="1"/>
          </p:cNvPicPr>
          <p:nvPr/>
        </p:nvPicPr>
        <p:blipFill>
          <a:blip r:embed="rId3"/>
          <a:stretch>
            <a:fillRect/>
          </a:stretch>
        </p:blipFill>
        <p:spPr>
          <a:xfrm>
            <a:off x="707290" y="1886140"/>
            <a:ext cx="2519701" cy="786707"/>
          </a:xfrm>
          <a:prstGeom prst="rect">
            <a:avLst/>
          </a:prstGeom>
        </p:spPr>
      </p:pic>
    </p:spTree>
    <p:extLst>
      <p:ext uri="{BB962C8B-B14F-4D97-AF65-F5344CB8AC3E}">
        <p14:creationId xmlns:p14="http://schemas.microsoft.com/office/powerpoint/2010/main" val="611367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txBox="1">
            <a:spLocks noGrp="1"/>
          </p:cNvSpPr>
          <p:nvPr>
            <p:ph type="body" idx="3"/>
          </p:nvPr>
        </p:nvSpPr>
        <p:spPr>
          <a:xfrm>
            <a:off x="5489681" y="1766517"/>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07</a:t>
            </a:r>
            <a:endParaRPr dirty="0"/>
          </a:p>
        </p:txBody>
      </p:sp>
      <p:sp>
        <p:nvSpPr>
          <p:cNvPr id="218" name="Google Shape;218;p23"/>
          <p:cNvSpPr txBox="1">
            <a:spLocks noGrp="1"/>
          </p:cNvSpPr>
          <p:nvPr>
            <p:ph type="body" idx="4"/>
          </p:nvPr>
        </p:nvSpPr>
        <p:spPr>
          <a:xfrm>
            <a:off x="6960165" y="1775790"/>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pl-PL" b="1" dirty="0"/>
              <a:t>Kampania za Pomocą Marketingu Wirusowego.</a:t>
            </a:r>
            <a:endParaRPr b="1" dirty="0"/>
          </a:p>
        </p:txBody>
      </p:sp>
      <p:sp>
        <p:nvSpPr>
          <p:cNvPr id="219" name="Google Shape;219;p23"/>
          <p:cNvSpPr txBox="1">
            <a:spLocks noGrp="1"/>
          </p:cNvSpPr>
          <p:nvPr>
            <p:ph type="body" idx="5"/>
          </p:nvPr>
        </p:nvSpPr>
        <p:spPr>
          <a:xfrm>
            <a:off x="5513499" y="33143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08</a:t>
            </a:r>
            <a:endParaRPr dirty="0"/>
          </a:p>
        </p:txBody>
      </p:sp>
      <p:sp>
        <p:nvSpPr>
          <p:cNvPr id="220" name="Google Shape;220;p23"/>
          <p:cNvSpPr txBox="1">
            <a:spLocks noGrp="1"/>
          </p:cNvSpPr>
          <p:nvPr>
            <p:ph type="body" idx="6"/>
          </p:nvPr>
        </p:nvSpPr>
        <p:spPr>
          <a:xfrm>
            <a:off x="6983983" y="3310369"/>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pl-PL" b="1" dirty="0"/>
              <a:t>Omówienie Facebooka, Instagrama, </a:t>
            </a:r>
            <a:r>
              <a:rPr lang="pl-PL" b="1" dirty="0" err="1"/>
              <a:t>Twittera</a:t>
            </a:r>
            <a:r>
              <a:rPr lang="pl-PL" b="1" dirty="0"/>
              <a:t>, Marketingu </a:t>
            </a:r>
            <a:r>
              <a:rPr lang="pl-PL" b="1" dirty="0" err="1"/>
              <a:t>Emailowego</a:t>
            </a:r>
            <a:r>
              <a:rPr lang="pl-PL" b="1" dirty="0"/>
              <a:t>. </a:t>
            </a:r>
            <a:endParaRPr b="1" dirty="0"/>
          </a:p>
        </p:txBody>
      </p:sp>
      <p:sp>
        <p:nvSpPr>
          <p:cNvPr id="221" name="Google Shape;221;p23"/>
          <p:cNvSpPr txBox="1">
            <a:spLocks noGrp="1"/>
          </p:cNvSpPr>
          <p:nvPr>
            <p:ph type="body" idx="7"/>
          </p:nvPr>
        </p:nvSpPr>
        <p:spPr>
          <a:xfrm>
            <a:off x="5483551" y="48289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dirty="0"/>
              <a:t>09</a:t>
            </a:r>
            <a:endParaRPr dirty="0"/>
          </a:p>
        </p:txBody>
      </p:sp>
      <p:sp>
        <p:nvSpPr>
          <p:cNvPr id="222" name="Google Shape;222;p23"/>
          <p:cNvSpPr txBox="1">
            <a:spLocks noGrp="1"/>
          </p:cNvSpPr>
          <p:nvPr>
            <p:ph type="body" idx="8"/>
          </p:nvPr>
        </p:nvSpPr>
        <p:spPr>
          <a:xfrm>
            <a:off x="6954035" y="4811716"/>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pl-PL" b="1" dirty="0"/>
              <a:t>Masz Produkt do Sprzedania? </a:t>
            </a:r>
            <a:br>
              <a:rPr lang="pl-PL" b="1" dirty="0"/>
            </a:br>
            <a:r>
              <a:rPr lang="pl-PL" b="1" dirty="0"/>
              <a:t>5 rzeczy, Które Powinieneś Wiedzieć na Temat Sprzedaży Online.</a:t>
            </a:r>
            <a:endParaRPr b="1" dirty="0"/>
          </a:p>
        </p:txBody>
      </p:sp>
      <p:sp>
        <p:nvSpPr>
          <p:cNvPr id="223" name="Google Shape;223;p23"/>
          <p:cNvSpPr txBox="1">
            <a:spLocks noGrp="1"/>
          </p:cNvSpPr>
          <p:nvPr>
            <p:ph type="body" idx="1"/>
          </p:nvPr>
        </p:nvSpPr>
        <p:spPr>
          <a:xfrm>
            <a:off x="381000" y="706151"/>
            <a:ext cx="4553100" cy="697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330"/>
              <a:buNone/>
            </a:pPr>
            <a:r>
              <a:rPr lang="en-IE" sz="3330" b="1" dirty="0"/>
              <a:t>M5 </a:t>
            </a:r>
            <a:r>
              <a:rPr lang="pl-PL" sz="3330" b="1" dirty="0"/>
              <a:t>Cele Nauczania</a:t>
            </a:r>
            <a:endParaRPr dirty="0"/>
          </a:p>
        </p:txBody>
      </p:sp>
      <p:sp>
        <p:nvSpPr>
          <p:cNvPr id="224" name="Google Shape;224;p23"/>
          <p:cNvSpPr txBox="1">
            <a:spLocks noGrp="1"/>
          </p:cNvSpPr>
          <p:nvPr>
            <p:ph type="body" idx="2"/>
          </p:nvPr>
        </p:nvSpPr>
        <p:spPr>
          <a:xfrm>
            <a:off x="643223" y="2087287"/>
            <a:ext cx="4205100" cy="4456500"/>
          </a:xfrm>
          <a:prstGeom prst="rect">
            <a:avLst/>
          </a:prstGeom>
          <a:noFill/>
          <a:ln>
            <a:noFill/>
          </a:ln>
        </p:spPr>
        <p:txBody>
          <a:bodyPr spcFirstLastPara="1" wrap="square" lIns="91425" tIns="45700" rIns="91425" bIns="45700" anchor="t" anchorCtr="0">
            <a:noAutofit/>
          </a:bodyPr>
          <a:lstStyle/>
          <a:p>
            <a:pPr marL="342900" lvl="0" indent="-342900" algn="l" rtl="0">
              <a:lnSpc>
                <a:spcPct val="80000"/>
              </a:lnSpc>
              <a:spcBef>
                <a:spcPts val="0"/>
              </a:spcBef>
              <a:spcAft>
                <a:spcPts val="0"/>
              </a:spcAft>
              <a:buClr>
                <a:schemeClr val="lt1"/>
              </a:buClr>
              <a:buSzPts val="2400"/>
              <a:buFont typeface="Arial"/>
              <a:buChar char="•"/>
            </a:pPr>
            <a:r>
              <a:rPr lang="pl-PL" i="1" dirty="0"/>
              <a:t>Zrozumiesz jak działa marketing wirusowy oraz jak zachęca on twoich klientów do dzielenia się informacjami o twojej marce.</a:t>
            </a:r>
            <a:endParaRPr dirty="0"/>
          </a:p>
          <a:p>
            <a:pPr marL="342900" lvl="0" indent="-342900" algn="l" rtl="0">
              <a:lnSpc>
                <a:spcPct val="80000"/>
              </a:lnSpc>
              <a:spcBef>
                <a:spcPts val="1000"/>
              </a:spcBef>
              <a:spcAft>
                <a:spcPts val="0"/>
              </a:spcAft>
              <a:buClr>
                <a:schemeClr val="lt1"/>
              </a:buClr>
              <a:buSzPts val="2400"/>
              <a:buFont typeface="Arial"/>
              <a:buChar char="•"/>
            </a:pPr>
            <a:r>
              <a:rPr lang="pl-PL" i="1" dirty="0"/>
              <a:t>Nauczysz się jak używać platform medialnych do marketingu online.</a:t>
            </a:r>
            <a:endParaRPr dirty="0"/>
          </a:p>
          <a:p>
            <a:pPr marL="342900" lvl="0" indent="-342900" algn="l" rtl="0">
              <a:lnSpc>
                <a:spcPct val="80000"/>
              </a:lnSpc>
              <a:spcBef>
                <a:spcPts val="1000"/>
              </a:spcBef>
              <a:spcAft>
                <a:spcPts val="0"/>
              </a:spcAft>
              <a:buClr>
                <a:schemeClr val="lt1"/>
              </a:buClr>
              <a:buSzPts val="2400"/>
              <a:buFont typeface="Arial"/>
              <a:buChar char="•"/>
            </a:pPr>
            <a:r>
              <a:rPr lang="pl-PL" i="1" dirty="0"/>
              <a:t>Od czego zacząć ze swoją strategią? Przedstawiamy rady i wskazówki jak zacząć promować swoją markę.</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658268" y="2875579"/>
            <a:ext cx="11084553" cy="3413627"/>
          </a:xfrm>
          <a:prstGeom prst="rect">
            <a:avLst/>
          </a:prstGeom>
          <a:noFill/>
          <a:ln>
            <a:noFill/>
          </a:ln>
        </p:spPr>
        <p:txBody>
          <a:bodyPr spcFirstLastPara="1" wrap="square" lIns="91425" tIns="45700" rIns="91425" bIns="45700" numCol="2" anchor="t" anchorCtr="0">
            <a:noAutofit/>
          </a:bodyPr>
          <a:lstStyle/>
          <a:p>
            <a:pPr marL="342900" lvl="0" indent="-342900" algn="l" rtl="0">
              <a:lnSpc>
                <a:spcPct val="90000"/>
              </a:lnSpc>
              <a:spcBef>
                <a:spcPts val="1000"/>
              </a:spcBef>
              <a:spcAft>
                <a:spcPts val="0"/>
              </a:spcAft>
              <a:buSzPts val="2400"/>
              <a:buChar char="•"/>
            </a:pPr>
            <a:r>
              <a:rPr lang="pl-PL" dirty="0"/>
              <a:t>Podczas tworzenia konta, staraj się zawrzeć swoją markę w nazwie użytkownika (nazwa użytkownika@) </a:t>
            </a:r>
            <a:br>
              <a:rPr lang="pl-PL" dirty="0"/>
            </a:br>
            <a:r>
              <a:rPr lang="pl-PL" dirty="0"/>
              <a:t>i stworzyć profil, który współgra z twoim biznesem.</a:t>
            </a:r>
          </a:p>
          <a:p>
            <a:pPr marL="342900" lvl="0" indent="-342900" algn="l" rtl="0">
              <a:lnSpc>
                <a:spcPct val="90000"/>
              </a:lnSpc>
              <a:spcBef>
                <a:spcPts val="1000"/>
              </a:spcBef>
              <a:spcAft>
                <a:spcPts val="0"/>
              </a:spcAft>
              <a:buSzPts val="2400"/>
              <a:buChar char="•"/>
            </a:pPr>
            <a:r>
              <a:rPr lang="pl-PL" dirty="0"/>
              <a:t>Jedną z jego najlepszych funkcji jest opcja dzielenia się postami, swoimi lub cudzymi. Robi się to za pomocą hasztagów, wspominania o poście, czy przyklejenie. W wyniku tego powstaje „sieć” w której twoje posty (a zatem też twoja marka) wchodzi w reakcję </a:t>
            </a:r>
            <a:br>
              <a:rPr lang="pl-PL" dirty="0"/>
            </a:br>
            <a:r>
              <a:rPr lang="pl-PL" dirty="0"/>
              <a:t>z innymi aktorami, użytkownikami, innymi makami, konkurencją itd. </a:t>
            </a:r>
          </a:p>
        </p:txBody>
      </p:sp>
      <p:pic>
        <p:nvPicPr>
          <p:cNvPr id="6" name="Picture 5" descr="A close up of a light&#10;&#10;Description automatically generated">
            <a:extLst>
              <a:ext uri="{FF2B5EF4-FFF2-40B4-BE49-F238E27FC236}">
                <a16:creationId xmlns:a16="http://schemas.microsoft.com/office/drawing/2014/main" id="{350D9BA6-9537-A546-999B-8154CC259BD7}"/>
              </a:ext>
            </a:extLst>
          </p:cNvPr>
          <p:cNvPicPr>
            <a:picLocks noChangeAspect="1"/>
          </p:cNvPicPr>
          <p:nvPr/>
        </p:nvPicPr>
        <p:blipFill>
          <a:blip r:embed="rId3"/>
          <a:stretch>
            <a:fillRect/>
          </a:stretch>
        </p:blipFill>
        <p:spPr>
          <a:xfrm>
            <a:off x="707290" y="1726393"/>
            <a:ext cx="2519701" cy="786707"/>
          </a:xfrm>
          <a:prstGeom prst="rect">
            <a:avLst/>
          </a:prstGeom>
        </p:spPr>
      </p:pic>
    </p:spTree>
    <p:extLst>
      <p:ext uri="{BB962C8B-B14F-4D97-AF65-F5344CB8AC3E}">
        <p14:creationId xmlns:p14="http://schemas.microsoft.com/office/powerpoint/2010/main" val="31177866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5" name="Google Shape;58;p5">
            <a:extLst>
              <a:ext uri="{FF2B5EF4-FFF2-40B4-BE49-F238E27FC236}">
                <a16:creationId xmlns:a16="http://schemas.microsoft.com/office/drawing/2014/main" id="{AFC17AC6-067E-6140-9321-0DB7C9ED2264}"/>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5" name="Google Shape;635;p8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636" name="Google Shape;636;p84"/>
          <p:cNvSpPr txBox="1">
            <a:spLocks noGrp="1"/>
          </p:cNvSpPr>
          <p:nvPr>
            <p:ph type="body" idx="2"/>
          </p:nvPr>
        </p:nvSpPr>
        <p:spPr>
          <a:xfrm>
            <a:off x="707290" y="2688860"/>
            <a:ext cx="10939278" cy="4169140"/>
          </a:xfrm>
          <a:prstGeom prst="rect">
            <a:avLst/>
          </a:prstGeom>
          <a:noFill/>
          <a:ln>
            <a:noFill/>
          </a:ln>
        </p:spPr>
        <p:txBody>
          <a:bodyPr spcFirstLastPara="1" wrap="square" lIns="91425" tIns="45700" rIns="91425" bIns="45700" numCol="2" anchor="t" anchorCtr="0">
            <a:noAutofit/>
          </a:bodyPr>
          <a:lstStyle/>
          <a:p>
            <a:pPr marL="342900" lvl="0" indent="-342900" algn="l" rtl="0">
              <a:lnSpc>
                <a:spcPct val="90000"/>
              </a:lnSpc>
              <a:spcBef>
                <a:spcPts val="1000"/>
              </a:spcBef>
              <a:spcAft>
                <a:spcPts val="0"/>
              </a:spcAft>
              <a:buSzPts val="2400"/>
              <a:buChar char="•"/>
            </a:pPr>
            <a:r>
              <a:rPr lang="pl-PL" dirty="0"/>
              <a:t>Podobnie jak na innych platformach – możesz promować własne „</a:t>
            </a:r>
            <a:r>
              <a:rPr lang="pl-PL" dirty="0" err="1"/>
              <a:t>twitty</a:t>
            </a:r>
            <a:r>
              <a:rPr lang="pl-PL" dirty="0"/>
              <a:t>”- tj. sprawić aby konkretne </a:t>
            </a:r>
            <a:r>
              <a:rPr lang="pl-PL" dirty="0" err="1"/>
              <a:t>twitty</a:t>
            </a:r>
            <a:r>
              <a:rPr lang="pl-PL" dirty="0"/>
              <a:t> trafiały do szerszej publiczności; lub stworzyć specyficzne </a:t>
            </a:r>
            <a:r>
              <a:rPr lang="pl-PL" dirty="0">
                <a:hlinkClick r:id="rId3"/>
              </a:rPr>
              <a:t>reklamy na </a:t>
            </a:r>
            <a:r>
              <a:rPr lang="pl-PL" dirty="0" err="1">
                <a:hlinkClick r:id="rId3"/>
              </a:rPr>
              <a:t>Twitterze</a:t>
            </a:r>
            <a:r>
              <a:rPr lang="pl-PL" dirty="0">
                <a:hlinkClick r:id="rId3"/>
              </a:rPr>
              <a:t> </a:t>
            </a:r>
            <a:r>
              <a:rPr lang="pl-PL" dirty="0"/>
              <a:t>tj. całościowe kampanie reklamowe z ustalonym przesłaniem. </a:t>
            </a:r>
          </a:p>
          <a:p>
            <a:pPr marL="342900" lvl="0" indent="-342900" algn="l" rtl="0">
              <a:lnSpc>
                <a:spcPct val="90000"/>
              </a:lnSpc>
              <a:spcBef>
                <a:spcPts val="1000"/>
              </a:spcBef>
              <a:spcAft>
                <a:spcPts val="0"/>
              </a:spcAft>
              <a:buSzPts val="2400"/>
              <a:buChar char="•"/>
            </a:pPr>
            <a:r>
              <a:rPr lang="pl-PL" dirty="0"/>
              <a:t>Jedną z najważniejszych cech </a:t>
            </a:r>
            <a:r>
              <a:rPr lang="pl-PL" dirty="0" err="1"/>
              <a:t>Twittera</a:t>
            </a:r>
            <a:r>
              <a:rPr lang="pl-PL" dirty="0"/>
              <a:t> jest szybkość reakcji. Ponieważ Twitter działa inaczej niż inne platformy, liczy się na nim jak szybko jesteś w stanie odpowiadać na komentarze użytkowników.</a:t>
            </a:r>
          </a:p>
          <a:p>
            <a:pPr marL="342900" lvl="0" indent="-342900" algn="l" rtl="0">
              <a:lnSpc>
                <a:spcPct val="90000"/>
              </a:lnSpc>
              <a:spcBef>
                <a:spcPts val="1000"/>
              </a:spcBef>
              <a:spcAft>
                <a:spcPts val="0"/>
              </a:spcAft>
              <a:buSzPts val="2400"/>
              <a:buChar char="•"/>
            </a:pPr>
            <a:r>
              <a:rPr lang="pl-PL" dirty="0"/>
              <a:t>Aby uzyskać więcej informacji o tym jak prowadzić działalność biznesową na </a:t>
            </a:r>
            <a:r>
              <a:rPr lang="pl-PL" dirty="0" err="1"/>
              <a:t>Twitterze</a:t>
            </a:r>
            <a:r>
              <a:rPr lang="pl-PL" dirty="0"/>
              <a:t>, zapraszamy na ich </a:t>
            </a:r>
            <a:r>
              <a:rPr lang="pl-PL" u="sng" dirty="0">
                <a:solidFill>
                  <a:schemeClr val="hlink"/>
                </a:solidFill>
              </a:rPr>
              <a:t>stronę biznesową</a:t>
            </a:r>
            <a:r>
              <a:rPr lang="pl-PL" dirty="0"/>
              <a:t>.</a:t>
            </a:r>
          </a:p>
        </p:txBody>
      </p:sp>
      <p:pic>
        <p:nvPicPr>
          <p:cNvPr id="3" name="Picture 2" descr="A close up of a light&#10;&#10;Description automatically generated">
            <a:extLst>
              <a:ext uri="{FF2B5EF4-FFF2-40B4-BE49-F238E27FC236}">
                <a16:creationId xmlns:a16="http://schemas.microsoft.com/office/drawing/2014/main" id="{6532D1DB-8311-4040-8FB2-42C8A1384C3A}"/>
              </a:ext>
            </a:extLst>
          </p:cNvPr>
          <p:cNvPicPr>
            <a:picLocks noChangeAspect="1"/>
          </p:cNvPicPr>
          <p:nvPr/>
        </p:nvPicPr>
        <p:blipFill>
          <a:blip r:embed="rId4"/>
          <a:stretch>
            <a:fillRect/>
          </a:stretch>
        </p:blipFill>
        <p:spPr>
          <a:xfrm>
            <a:off x="707290" y="1726393"/>
            <a:ext cx="2519701" cy="786707"/>
          </a:xfrm>
          <a:prstGeom prst="rect">
            <a:avLst/>
          </a:prstGeom>
        </p:spPr>
      </p:pic>
    </p:spTree>
    <p:extLst>
      <p:ext uri="{BB962C8B-B14F-4D97-AF65-F5344CB8AC3E}">
        <p14:creationId xmlns:p14="http://schemas.microsoft.com/office/powerpoint/2010/main" val="3524879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F783F16-BA51-D243-9D0C-C3486D18D622}"/>
              </a:ext>
            </a:extLst>
          </p:cNvPr>
          <p:cNvGrpSpPr/>
          <p:nvPr/>
        </p:nvGrpSpPr>
        <p:grpSpPr>
          <a:xfrm>
            <a:off x="1526489" y="1042737"/>
            <a:ext cx="6719154" cy="4085195"/>
            <a:chOff x="72737" y="1726275"/>
            <a:chExt cx="8333983" cy="4405746"/>
          </a:xfrm>
        </p:grpSpPr>
        <p:pic>
          <p:nvPicPr>
            <p:cNvPr id="12" name="Picture 11">
              <a:extLst>
                <a:ext uri="{FF2B5EF4-FFF2-40B4-BE49-F238E27FC236}">
                  <a16:creationId xmlns:a16="http://schemas.microsoft.com/office/drawing/2014/main" id="{61509F67-2E53-7048-A057-CBA63357C9E8}"/>
                </a:ext>
              </a:extLst>
            </p:cNvPr>
            <p:cNvPicPr>
              <a:picLocks noChangeAspect="1"/>
            </p:cNvPicPr>
            <p:nvPr/>
          </p:nvPicPr>
          <p:blipFill>
            <a:blip r:embed="rId3"/>
            <a:stretch>
              <a:fillRect/>
            </a:stretch>
          </p:blipFill>
          <p:spPr>
            <a:xfrm>
              <a:off x="72737" y="1726275"/>
              <a:ext cx="2668110" cy="4405745"/>
            </a:xfrm>
            <a:prstGeom prst="rect">
              <a:avLst/>
            </a:prstGeom>
          </p:spPr>
        </p:pic>
        <p:pic>
          <p:nvPicPr>
            <p:cNvPr id="13" name="Picture 12">
              <a:extLst>
                <a:ext uri="{FF2B5EF4-FFF2-40B4-BE49-F238E27FC236}">
                  <a16:creationId xmlns:a16="http://schemas.microsoft.com/office/drawing/2014/main" id="{110E548C-7550-244D-8AB3-14086F0EB5CC}"/>
                </a:ext>
              </a:extLst>
            </p:cNvPr>
            <p:cNvPicPr>
              <a:picLocks noChangeAspect="1"/>
            </p:cNvPicPr>
            <p:nvPr/>
          </p:nvPicPr>
          <p:blipFill rotWithShape="1">
            <a:blip r:embed="rId4"/>
            <a:srcRect l="1322" t="583"/>
            <a:stretch/>
          </p:blipFill>
          <p:spPr>
            <a:xfrm>
              <a:off x="2740847" y="1726275"/>
              <a:ext cx="2752232" cy="4405746"/>
            </a:xfrm>
            <a:prstGeom prst="rect">
              <a:avLst/>
            </a:prstGeom>
          </p:spPr>
        </p:pic>
        <p:pic>
          <p:nvPicPr>
            <p:cNvPr id="14" name="Picture 13">
              <a:extLst>
                <a:ext uri="{FF2B5EF4-FFF2-40B4-BE49-F238E27FC236}">
                  <a16:creationId xmlns:a16="http://schemas.microsoft.com/office/drawing/2014/main" id="{83FD1676-F461-AF44-A38C-86113EF99896}"/>
                </a:ext>
              </a:extLst>
            </p:cNvPr>
            <p:cNvPicPr>
              <a:picLocks noChangeAspect="1"/>
            </p:cNvPicPr>
            <p:nvPr/>
          </p:nvPicPr>
          <p:blipFill rotWithShape="1">
            <a:blip r:embed="rId5"/>
            <a:srcRect l="1254" t="955" r="2600" b="2122"/>
            <a:stretch/>
          </p:blipFill>
          <p:spPr>
            <a:xfrm>
              <a:off x="5493080" y="1726275"/>
              <a:ext cx="2913640" cy="4405745"/>
            </a:xfrm>
            <a:prstGeom prst="rect">
              <a:avLst/>
            </a:prstGeom>
          </p:spPr>
        </p:pic>
      </p:grpSp>
      <p:pic>
        <p:nvPicPr>
          <p:cNvPr id="28" name="Picture 27">
            <a:extLst>
              <a:ext uri="{FF2B5EF4-FFF2-40B4-BE49-F238E27FC236}">
                <a16:creationId xmlns:a16="http://schemas.microsoft.com/office/drawing/2014/main" id="{000FA143-7BBB-9E49-9C22-30F23ABCC0B8}"/>
              </a:ext>
            </a:extLst>
          </p:cNvPr>
          <p:cNvPicPr>
            <a:picLocks noChangeAspect="1"/>
          </p:cNvPicPr>
          <p:nvPr/>
        </p:nvPicPr>
        <p:blipFill rotWithShape="1">
          <a:blip r:embed="rId6">
            <a:extLst>
              <a:ext uri="{28A0092B-C50C-407E-A947-70E740481C1C}">
                <a14:useLocalDpi xmlns:a14="http://schemas.microsoft.com/office/drawing/2010/main" val="0"/>
              </a:ext>
            </a:extLst>
          </a:blip>
          <a:srcRect l="8387" t="10823" r="9307" b="5574"/>
          <a:stretch/>
        </p:blipFill>
        <p:spPr>
          <a:xfrm>
            <a:off x="132979" y="534393"/>
            <a:ext cx="9451966" cy="5748472"/>
          </a:xfrm>
          <a:prstGeom prst="rect">
            <a:avLst/>
          </a:prstGeom>
        </p:spPr>
      </p:pic>
      <p:pic>
        <p:nvPicPr>
          <p:cNvPr id="16" name="Picture 15" descr="A close up of a light&#10;&#10;Description automatically generated">
            <a:extLst>
              <a:ext uri="{FF2B5EF4-FFF2-40B4-BE49-F238E27FC236}">
                <a16:creationId xmlns:a16="http://schemas.microsoft.com/office/drawing/2014/main" id="{4D1EC3FF-399C-8641-8032-7EC832988D8F}"/>
              </a:ext>
            </a:extLst>
          </p:cNvPr>
          <p:cNvPicPr>
            <a:picLocks noChangeAspect="1"/>
          </p:cNvPicPr>
          <p:nvPr/>
        </p:nvPicPr>
        <p:blipFill>
          <a:blip r:embed="rId7"/>
          <a:stretch>
            <a:fillRect/>
          </a:stretch>
        </p:blipFill>
        <p:spPr>
          <a:xfrm>
            <a:off x="9216369" y="3683529"/>
            <a:ext cx="2519701" cy="786707"/>
          </a:xfrm>
          <a:prstGeom prst="rect">
            <a:avLst/>
          </a:prstGeom>
        </p:spPr>
      </p:pic>
    </p:spTree>
    <p:extLst>
      <p:ext uri="{BB962C8B-B14F-4D97-AF65-F5344CB8AC3E}">
        <p14:creationId xmlns:p14="http://schemas.microsoft.com/office/powerpoint/2010/main" val="35114640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713" name="Google Shape;713;p95"/>
          <p:cNvSpPr txBox="1">
            <a:spLocks noGrp="1"/>
          </p:cNvSpPr>
          <p:nvPr>
            <p:ph type="body" idx="2"/>
          </p:nvPr>
        </p:nvSpPr>
        <p:spPr>
          <a:xfrm>
            <a:off x="648921" y="2019689"/>
            <a:ext cx="10740974" cy="4169140"/>
          </a:xfrm>
          <a:prstGeom prst="rect">
            <a:avLst/>
          </a:prstGeom>
          <a:noFill/>
          <a:ln>
            <a:noFill/>
          </a:ln>
        </p:spPr>
        <p:txBody>
          <a:bodyPr spcFirstLastPara="1" wrap="square" lIns="91425" tIns="45700" rIns="91425" bIns="45700" numCol="2"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Email</a:t>
            </a:r>
            <a:endParaRPr sz="3200" b="1" dirty="0">
              <a:solidFill>
                <a:srgbClr val="DA2128"/>
              </a:solidFill>
            </a:endParaRPr>
          </a:p>
          <a:p>
            <a:pPr marL="342900" lvl="0" indent="-342900" algn="l" rtl="0">
              <a:lnSpc>
                <a:spcPct val="90000"/>
              </a:lnSpc>
              <a:spcBef>
                <a:spcPts val="1000"/>
              </a:spcBef>
              <a:spcAft>
                <a:spcPts val="0"/>
              </a:spcAft>
              <a:buSzPts val="2400"/>
              <a:buChar char="•"/>
            </a:pPr>
            <a:r>
              <a:rPr lang="pl-PL" dirty="0"/>
              <a:t>Często niedoceniany przez firmy, email jest w wielu przypadkach najskuteczniejszą formą cyfrowego marketingu.</a:t>
            </a:r>
          </a:p>
          <a:p>
            <a:pPr marL="342900" lvl="0" indent="-342900" algn="l" rtl="0">
              <a:lnSpc>
                <a:spcPct val="90000"/>
              </a:lnSpc>
              <a:spcBef>
                <a:spcPts val="1000"/>
              </a:spcBef>
              <a:spcAft>
                <a:spcPts val="0"/>
              </a:spcAft>
              <a:buSzPts val="2400"/>
              <a:buChar char="•"/>
            </a:pPr>
            <a:r>
              <a:rPr lang="pl-PL" dirty="0"/>
              <a:t>Według szacunków email ma najwyższy zwrot poniesionych kosztów ze wszystkich metod, do tego prosta obsługa, wiele narzędzi i email staje się bardzo atrakcyjnym kanałem do prowadzenia kampanii marketingowych.</a:t>
            </a:r>
          </a:p>
          <a:p>
            <a:pPr marL="342900" lvl="0" indent="-342900" algn="l" rtl="0">
              <a:lnSpc>
                <a:spcPct val="90000"/>
              </a:lnSpc>
              <a:spcBef>
                <a:spcPts val="1000"/>
              </a:spcBef>
              <a:spcAft>
                <a:spcPts val="0"/>
              </a:spcAft>
              <a:buSzPts val="2400"/>
              <a:buChar char="•"/>
            </a:pPr>
            <a:r>
              <a:rPr lang="pl-PL" dirty="0"/>
              <a:t>Na początek należy założyć mail biznesowy. Co prawda wiele usług daje możliwość stworzenia darmowego konta mailowego, jednak najlepiej jest mieć adres założony na swoją firmę (można to zrobić przez usługi takie jak </a:t>
            </a:r>
            <a:r>
              <a:rPr lang="pl-PL" u="sng" dirty="0">
                <a:solidFill>
                  <a:schemeClr val="hlink"/>
                </a:solidFill>
                <a:hlinkClick r:id="rId3"/>
              </a:rPr>
              <a:t>G-Suite</a:t>
            </a:r>
            <a:r>
              <a:rPr lang="pl-PL" dirty="0"/>
              <a:t> albo bezpośrednio u administratora twojej strony) który odpowiada twojej domenie.</a:t>
            </a:r>
          </a:p>
        </p:txBody>
      </p:sp>
      <p:sp>
        <p:nvSpPr>
          <p:cNvPr id="7" name="Google Shape;58;p5">
            <a:extLst>
              <a:ext uri="{FF2B5EF4-FFF2-40B4-BE49-F238E27FC236}">
                <a16:creationId xmlns:a16="http://schemas.microsoft.com/office/drawing/2014/main" id="{E44A36D0-A473-EA42-A355-F871D51C5358}"/>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635;p84">
            <a:extLst>
              <a:ext uri="{FF2B5EF4-FFF2-40B4-BE49-F238E27FC236}">
                <a16:creationId xmlns:a16="http://schemas.microsoft.com/office/drawing/2014/main" id="{C9AFD31E-1AED-464F-85AD-821A3491CDF1}"/>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pic>
        <p:nvPicPr>
          <p:cNvPr id="4" name="Picture 3">
            <a:extLst>
              <a:ext uri="{FF2B5EF4-FFF2-40B4-BE49-F238E27FC236}">
                <a16:creationId xmlns:a16="http://schemas.microsoft.com/office/drawing/2014/main" id="{E24BDEF9-60BD-2D49-A06E-6B3E2BA7D2EA}"/>
              </a:ext>
            </a:extLst>
          </p:cNvPr>
          <p:cNvPicPr>
            <a:picLocks noChangeAspect="1"/>
          </p:cNvPicPr>
          <p:nvPr/>
        </p:nvPicPr>
        <p:blipFill>
          <a:blip r:embed="rId4"/>
          <a:stretch>
            <a:fillRect/>
          </a:stretch>
        </p:blipFill>
        <p:spPr>
          <a:xfrm>
            <a:off x="8859939" y="281743"/>
            <a:ext cx="2683140" cy="2318583"/>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7" name="Google Shape;58;p5">
            <a:extLst>
              <a:ext uri="{FF2B5EF4-FFF2-40B4-BE49-F238E27FC236}">
                <a16:creationId xmlns:a16="http://schemas.microsoft.com/office/drawing/2014/main" id="{E44A36D0-A473-EA42-A355-F871D51C5358}"/>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635;p84">
            <a:extLst>
              <a:ext uri="{FF2B5EF4-FFF2-40B4-BE49-F238E27FC236}">
                <a16:creationId xmlns:a16="http://schemas.microsoft.com/office/drawing/2014/main" id="{C9AFD31E-1AED-464F-85AD-821A3491CDF1}"/>
              </a:ext>
            </a:extLst>
          </p:cNvPr>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p:txBody>
      </p:sp>
      <p:sp>
        <p:nvSpPr>
          <p:cNvPr id="713" name="Google Shape;713;p95"/>
          <p:cNvSpPr txBox="1">
            <a:spLocks noGrp="1"/>
          </p:cNvSpPr>
          <p:nvPr>
            <p:ph type="body" idx="2"/>
          </p:nvPr>
        </p:nvSpPr>
        <p:spPr>
          <a:xfrm>
            <a:off x="658268" y="2120067"/>
            <a:ext cx="11068511" cy="4169140"/>
          </a:xfrm>
          <a:prstGeom prst="rect">
            <a:avLst/>
          </a:prstGeom>
          <a:noFill/>
          <a:ln>
            <a:noFill/>
          </a:ln>
        </p:spPr>
        <p:txBody>
          <a:bodyPr spcFirstLastPara="1" wrap="square" lIns="91425" tIns="45700" rIns="91425" bIns="45700" numCol="2"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Email</a:t>
            </a:r>
            <a:endParaRPr sz="3200" b="1" dirty="0">
              <a:solidFill>
                <a:srgbClr val="DA2128"/>
              </a:solidFill>
            </a:endParaRPr>
          </a:p>
          <a:p>
            <a:pPr marL="342900" lvl="0" indent="-342900" algn="l" rtl="0">
              <a:lnSpc>
                <a:spcPct val="90000"/>
              </a:lnSpc>
              <a:spcBef>
                <a:spcPts val="1000"/>
              </a:spcBef>
              <a:spcAft>
                <a:spcPts val="0"/>
              </a:spcAft>
              <a:buSzPts val="2400"/>
              <a:buChar char="•"/>
            </a:pPr>
            <a:r>
              <a:rPr lang="pl-PL" dirty="0"/>
              <a:t>Należy zaznaczyć, że do prowadzenia skutecznej kampanii promocyjnej za pośrednictwem emaila, zwykłe konto </a:t>
            </a:r>
            <a:r>
              <a:rPr lang="pl-PL" dirty="0" err="1"/>
              <a:t>Gmail</a:t>
            </a:r>
            <a:r>
              <a:rPr lang="pl-PL" dirty="0"/>
              <a:t> nie wystarczy. Na rynku jest wielu dostarczycieli usług zbiorowego mailingu, z czego wiele opcji jest darmowych, pozwalających ci na profesjonalizm w przyszłych kampaniach marketingowych.</a:t>
            </a:r>
          </a:p>
          <a:p>
            <a:pPr marL="342900" lvl="0" indent="-342900" algn="l" rtl="0">
              <a:lnSpc>
                <a:spcPct val="90000"/>
              </a:lnSpc>
              <a:spcBef>
                <a:spcPts val="1000"/>
              </a:spcBef>
              <a:spcAft>
                <a:spcPts val="0"/>
              </a:spcAft>
              <a:buSzPts val="2400"/>
              <a:buChar char="•"/>
            </a:pPr>
            <a:r>
              <a:rPr lang="pl-PL" dirty="0"/>
              <a:t>Korzystając z tych usług możliwe jest modyfikowanie poczty, można ustawić automatyczne wysyłanie, zbierać dane o klientach i mieć wgląd w skuteczność swojej kampanii, poprzez wykorzystanie wszelakich metryk.</a:t>
            </a:r>
          </a:p>
          <a:p>
            <a:pPr marL="342900" lvl="0" indent="-342900" algn="l" rtl="0">
              <a:lnSpc>
                <a:spcPct val="90000"/>
              </a:lnSpc>
              <a:spcBef>
                <a:spcPts val="1000"/>
              </a:spcBef>
              <a:spcAft>
                <a:spcPts val="0"/>
              </a:spcAft>
              <a:buSzPts val="2400"/>
              <a:buChar char="•"/>
            </a:pPr>
            <a:r>
              <a:rPr lang="pl-PL" dirty="0"/>
              <a:t>Na następnym slajdzie znajdziecie listę głównych dostarczycieli, nie jest to pełna lista, natomiast pozwala zorientować się jakie opcje są dostępne.</a:t>
            </a:r>
          </a:p>
        </p:txBody>
      </p:sp>
      <p:pic>
        <p:nvPicPr>
          <p:cNvPr id="4" name="Picture 3">
            <a:extLst>
              <a:ext uri="{FF2B5EF4-FFF2-40B4-BE49-F238E27FC236}">
                <a16:creationId xmlns:a16="http://schemas.microsoft.com/office/drawing/2014/main" id="{E24BDEF9-60BD-2D49-A06E-6B3E2BA7D2EA}"/>
              </a:ext>
            </a:extLst>
          </p:cNvPr>
          <p:cNvPicPr>
            <a:picLocks noChangeAspect="1"/>
          </p:cNvPicPr>
          <p:nvPr/>
        </p:nvPicPr>
        <p:blipFill>
          <a:blip r:embed="rId3"/>
          <a:stretch>
            <a:fillRect/>
          </a:stretch>
        </p:blipFill>
        <p:spPr>
          <a:xfrm>
            <a:off x="8859939" y="281743"/>
            <a:ext cx="2683140" cy="2318583"/>
          </a:xfrm>
          <a:prstGeom prst="rect">
            <a:avLst/>
          </a:prstGeom>
        </p:spPr>
      </p:pic>
    </p:spTree>
    <p:extLst>
      <p:ext uri="{BB962C8B-B14F-4D97-AF65-F5344CB8AC3E}">
        <p14:creationId xmlns:p14="http://schemas.microsoft.com/office/powerpoint/2010/main" val="7566820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pic>
        <p:nvPicPr>
          <p:cNvPr id="3" name="Picture 2" descr="A screenshot of a social media post&#10;&#10;Description automatically generated">
            <a:extLst>
              <a:ext uri="{FF2B5EF4-FFF2-40B4-BE49-F238E27FC236}">
                <a16:creationId xmlns:a16="http://schemas.microsoft.com/office/drawing/2014/main" id="{15702477-F089-AE40-B0B7-195B8DBE75BC}"/>
              </a:ext>
            </a:extLst>
          </p:cNvPr>
          <p:cNvPicPr>
            <a:picLocks noChangeAspect="1"/>
          </p:cNvPicPr>
          <p:nvPr/>
        </p:nvPicPr>
        <p:blipFill>
          <a:blip r:embed="rId3"/>
          <a:stretch>
            <a:fillRect/>
          </a:stretch>
        </p:blipFill>
        <p:spPr>
          <a:xfrm>
            <a:off x="6192253" y="2839453"/>
            <a:ext cx="4672587" cy="2922595"/>
          </a:xfrm>
          <a:prstGeom prst="rect">
            <a:avLst/>
          </a:prstGeom>
        </p:spPr>
      </p:pic>
      <p:sp>
        <p:nvSpPr>
          <p:cNvPr id="7" name="Google Shape;58;p5">
            <a:extLst>
              <a:ext uri="{FF2B5EF4-FFF2-40B4-BE49-F238E27FC236}">
                <a16:creationId xmlns:a16="http://schemas.microsoft.com/office/drawing/2014/main" id="{E44A36D0-A473-EA42-A355-F871D51C5358}"/>
              </a:ext>
            </a:extLst>
          </p:cNvPr>
          <p:cNvSpPr/>
          <p:nvPr/>
        </p:nvSpPr>
        <p:spPr>
          <a:xfrm rot="285998">
            <a:off x="-161453" y="498768"/>
            <a:ext cx="283446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635;p84">
            <a:extLst>
              <a:ext uri="{FF2B5EF4-FFF2-40B4-BE49-F238E27FC236}">
                <a16:creationId xmlns:a16="http://schemas.microsoft.com/office/drawing/2014/main" id="{C9AFD31E-1AED-464F-85AD-821A3491CDF1}"/>
              </a:ext>
            </a:extLst>
          </p:cNvPr>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713" name="Google Shape;713;p95"/>
          <p:cNvSpPr txBox="1">
            <a:spLocks noGrp="1"/>
          </p:cNvSpPr>
          <p:nvPr>
            <p:ph type="body" idx="2"/>
          </p:nvPr>
        </p:nvSpPr>
        <p:spPr>
          <a:xfrm>
            <a:off x="658267" y="1600782"/>
            <a:ext cx="5454759" cy="4562814"/>
          </a:xfrm>
          <a:prstGeom prst="rect">
            <a:avLst/>
          </a:prstGeom>
          <a:noFill/>
          <a:ln>
            <a:noFill/>
          </a:ln>
        </p:spPr>
        <p:txBody>
          <a:bodyPr spcFirstLastPara="1" wrap="square" lIns="91425" tIns="45700" rIns="91425" bIns="45700" numCol="1" anchor="t" anchorCtr="0">
            <a:noAutofit/>
          </a:bodyPr>
          <a:lstStyle/>
          <a:p>
            <a:pPr marL="0" lvl="0" indent="0" algn="l" rtl="0">
              <a:lnSpc>
                <a:spcPct val="90000"/>
              </a:lnSpc>
              <a:spcBef>
                <a:spcPts val="0"/>
              </a:spcBef>
              <a:spcAft>
                <a:spcPts val="0"/>
              </a:spcAft>
              <a:buSzPts val="3200"/>
              <a:buNone/>
            </a:pPr>
            <a:r>
              <a:rPr lang="en-IE" sz="2800" b="1" dirty="0">
                <a:solidFill>
                  <a:srgbClr val="DA2128"/>
                </a:solidFill>
              </a:rPr>
              <a:t>Email</a:t>
            </a:r>
          </a:p>
          <a:p>
            <a:pPr marL="342900" lvl="0" indent="-342900" algn="l" rtl="0">
              <a:lnSpc>
                <a:spcPct val="90000"/>
              </a:lnSpc>
              <a:spcBef>
                <a:spcPts val="1000"/>
              </a:spcBef>
              <a:spcAft>
                <a:spcPts val="0"/>
              </a:spcAft>
              <a:buSzPts val="2400"/>
              <a:buChar char="•"/>
            </a:pPr>
            <a:r>
              <a:rPr lang="en-IE" dirty="0" err="1"/>
              <a:t>Przykłady</a:t>
            </a:r>
            <a:r>
              <a:rPr lang="en-IE" dirty="0"/>
              <a:t> </a:t>
            </a:r>
            <a:r>
              <a:rPr lang="en-IE" dirty="0" err="1"/>
              <a:t>najpopularniejszych</a:t>
            </a:r>
            <a:r>
              <a:rPr lang="en-IE" dirty="0"/>
              <a:t> EMS (Email Marketing Services):</a:t>
            </a:r>
          </a:p>
          <a:p>
            <a:pPr marL="457200" lvl="0" indent="0" algn="l" rtl="0">
              <a:lnSpc>
                <a:spcPct val="90000"/>
              </a:lnSpc>
              <a:spcBef>
                <a:spcPts val="1000"/>
              </a:spcBef>
              <a:spcAft>
                <a:spcPts val="0"/>
              </a:spcAft>
              <a:buNone/>
            </a:pPr>
            <a:r>
              <a:rPr lang="en-IE" u="sng" dirty="0">
                <a:solidFill>
                  <a:schemeClr val="hlink"/>
                </a:solidFill>
                <a:hlinkClick r:id="rId4"/>
              </a:rPr>
              <a:t>Mail Chimp</a:t>
            </a:r>
            <a:endParaRPr lang="en-IE" dirty="0"/>
          </a:p>
          <a:p>
            <a:pPr marL="457200" lvl="0" indent="0" algn="l" rtl="0">
              <a:lnSpc>
                <a:spcPct val="90000"/>
              </a:lnSpc>
              <a:spcBef>
                <a:spcPts val="1000"/>
              </a:spcBef>
              <a:spcAft>
                <a:spcPts val="0"/>
              </a:spcAft>
              <a:buNone/>
            </a:pPr>
            <a:r>
              <a:rPr lang="en-IE" u="sng" dirty="0">
                <a:solidFill>
                  <a:schemeClr val="hlink"/>
                </a:solidFill>
                <a:hlinkClick r:id="rId5"/>
              </a:rPr>
              <a:t>Constant Contact</a:t>
            </a:r>
            <a:endParaRPr lang="en-IE" dirty="0"/>
          </a:p>
          <a:p>
            <a:pPr marL="457200" lvl="0" indent="0" algn="l" rtl="0">
              <a:lnSpc>
                <a:spcPct val="90000"/>
              </a:lnSpc>
              <a:spcBef>
                <a:spcPts val="1000"/>
              </a:spcBef>
              <a:spcAft>
                <a:spcPts val="0"/>
              </a:spcAft>
              <a:buNone/>
            </a:pPr>
            <a:r>
              <a:rPr lang="en-IE" u="sng" dirty="0">
                <a:solidFill>
                  <a:schemeClr val="hlink"/>
                </a:solidFill>
                <a:hlinkClick r:id="rId6"/>
              </a:rPr>
              <a:t>Active Campaign</a:t>
            </a:r>
            <a:endParaRPr lang="en-IE" dirty="0"/>
          </a:p>
          <a:p>
            <a:pPr marL="457200" lvl="0" indent="0" algn="l" rtl="0">
              <a:lnSpc>
                <a:spcPct val="90000"/>
              </a:lnSpc>
              <a:spcBef>
                <a:spcPts val="1000"/>
              </a:spcBef>
              <a:spcAft>
                <a:spcPts val="0"/>
              </a:spcAft>
              <a:buNone/>
            </a:pPr>
            <a:r>
              <a:rPr lang="en-IE" u="sng" dirty="0">
                <a:solidFill>
                  <a:schemeClr val="hlink"/>
                </a:solidFill>
                <a:hlinkClick r:id="rId7"/>
              </a:rPr>
              <a:t>Drip</a:t>
            </a:r>
            <a:endParaRPr lang="en-IE" dirty="0"/>
          </a:p>
          <a:p>
            <a:pPr marL="457200" lvl="0" indent="0" algn="l" rtl="0">
              <a:lnSpc>
                <a:spcPct val="90000"/>
              </a:lnSpc>
              <a:spcBef>
                <a:spcPts val="1000"/>
              </a:spcBef>
              <a:spcAft>
                <a:spcPts val="0"/>
              </a:spcAft>
              <a:buNone/>
            </a:pPr>
            <a:r>
              <a:rPr lang="en-IE" u="sng" dirty="0">
                <a:solidFill>
                  <a:schemeClr val="hlink"/>
                </a:solidFill>
                <a:hlinkClick r:id="rId8"/>
              </a:rPr>
              <a:t>Campaign Monitor</a:t>
            </a:r>
            <a:endParaRPr lang="en-IE" dirty="0"/>
          </a:p>
          <a:p>
            <a:pPr marL="0" lvl="0" indent="0" algn="l" rtl="0">
              <a:spcBef>
                <a:spcPts val="1000"/>
              </a:spcBef>
              <a:spcAft>
                <a:spcPts val="0"/>
              </a:spcAft>
              <a:buSzPts val="2400"/>
              <a:buNone/>
            </a:pPr>
            <a:r>
              <a:rPr lang="en-IE" dirty="0" err="1"/>
              <a:t>Dla</a:t>
            </a:r>
            <a:r>
              <a:rPr lang="en-IE" dirty="0"/>
              <a:t> </a:t>
            </a:r>
            <a:r>
              <a:rPr lang="en-IE" dirty="0" err="1"/>
              <a:t>inspiracji</a:t>
            </a:r>
            <a:r>
              <a:rPr lang="en-IE" dirty="0"/>
              <a:t>: </a:t>
            </a:r>
            <a:r>
              <a:rPr lang="en-IE" dirty="0" err="1"/>
              <a:t>tutaj</a:t>
            </a:r>
            <a:r>
              <a:rPr lang="en-IE" dirty="0"/>
              <a:t> </a:t>
            </a:r>
            <a:r>
              <a:rPr lang="en-IE" dirty="0" err="1"/>
              <a:t>znajdziecie</a:t>
            </a:r>
            <a:r>
              <a:rPr lang="en-IE" dirty="0"/>
              <a:t> </a:t>
            </a:r>
            <a:r>
              <a:rPr lang="en-IE" dirty="0" err="1">
                <a:hlinkClick r:id="rId9"/>
              </a:rPr>
              <a:t>przykłady</a:t>
            </a:r>
            <a:r>
              <a:rPr lang="en-IE" dirty="0"/>
              <a:t> </a:t>
            </a:r>
            <a:r>
              <a:rPr lang="en-IE" dirty="0" err="1"/>
              <a:t>najlepszych</a:t>
            </a:r>
            <a:r>
              <a:rPr lang="en-IE" dirty="0"/>
              <a:t> </a:t>
            </a:r>
            <a:r>
              <a:rPr lang="en-IE" dirty="0" err="1"/>
              <a:t>kampanii</a:t>
            </a:r>
            <a:r>
              <a:rPr lang="en-IE" dirty="0"/>
              <a:t> </a:t>
            </a:r>
            <a:r>
              <a:rPr lang="en-IE" dirty="0" err="1"/>
              <a:t>mailowych</a:t>
            </a:r>
            <a:r>
              <a:rPr lang="en-IE" dirty="0"/>
              <a:t>.</a:t>
            </a:r>
          </a:p>
        </p:txBody>
      </p:sp>
      <p:pic>
        <p:nvPicPr>
          <p:cNvPr id="4" name="Picture 3">
            <a:extLst>
              <a:ext uri="{FF2B5EF4-FFF2-40B4-BE49-F238E27FC236}">
                <a16:creationId xmlns:a16="http://schemas.microsoft.com/office/drawing/2014/main" id="{E24BDEF9-60BD-2D49-A06E-6B3E2BA7D2EA}"/>
              </a:ext>
            </a:extLst>
          </p:cNvPr>
          <p:cNvPicPr>
            <a:picLocks noChangeAspect="1"/>
          </p:cNvPicPr>
          <p:nvPr/>
        </p:nvPicPr>
        <p:blipFill>
          <a:blip r:embed="rId10"/>
          <a:stretch>
            <a:fillRect/>
          </a:stretch>
        </p:blipFill>
        <p:spPr>
          <a:xfrm>
            <a:off x="8859939" y="281743"/>
            <a:ext cx="2683140" cy="2318583"/>
          </a:xfrm>
          <a:prstGeom prst="rect">
            <a:avLst/>
          </a:prstGeom>
        </p:spPr>
      </p:pic>
      <p:pic>
        <p:nvPicPr>
          <p:cNvPr id="6" name="Picture 5">
            <a:hlinkClick r:id="rId9"/>
            <a:extLst>
              <a:ext uri="{FF2B5EF4-FFF2-40B4-BE49-F238E27FC236}">
                <a16:creationId xmlns:a16="http://schemas.microsoft.com/office/drawing/2014/main" id="{87088F6A-A9EA-984E-8737-79BB667CDA19}"/>
              </a:ext>
            </a:extLst>
          </p:cNvPr>
          <p:cNvPicPr>
            <a:picLocks noChangeAspect="1"/>
          </p:cNvPicPr>
          <p:nvPr/>
        </p:nvPicPr>
        <p:blipFill rotWithShape="1">
          <a:blip r:embed="rId11">
            <a:extLst>
              <a:ext uri="{28A0092B-C50C-407E-A947-70E740481C1C}">
                <a14:useLocalDpi xmlns:a14="http://schemas.microsoft.com/office/drawing/2010/main" val="0"/>
              </a:ext>
            </a:extLst>
          </a:blip>
          <a:srcRect l="8387" t="10823" r="9307" b="5574"/>
          <a:stretch/>
        </p:blipFill>
        <p:spPr>
          <a:xfrm>
            <a:off x="5343895" y="2600326"/>
            <a:ext cx="6363635" cy="3870219"/>
          </a:xfrm>
          <a:prstGeom prst="rect">
            <a:avLst/>
          </a:prstGeom>
        </p:spPr>
      </p:pic>
    </p:spTree>
    <p:extLst>
      <p:ext uri="{BB962C8B-B14F-4D97-AF65-F5344CB8AC3E}">
        <p14:creationId xmlns:p14="http://schemas.microsoft.com/office/powerpoint/2010/main" val="1633906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3" name="Google Shape;733;p98"/>
          <p:cNvSpPr txBox="1">
            <a:spLocks noGrp="1"/>
          </p:cNvSpPr>
          <p:nvPr>
            <p:ph type="body" idx="1"/>
          </p:nvPr>
        </p:nvSpPr>
        <p:spPr>
          <a:xfrm rot="286015">
            <a:off x="395057" y="776294"/>
            <a:ext cx="5664092" cy="715869"/>
          </a:xfrm>
          <a:prstGeom prst="rect">
            <a:avLst/>
          </a:prstGeom>
          <a:noFill/>
          <a:ln>
            <a:noFill/>
          </a:ln>
        </p:spPr>
        <p:txBody>
          <a:bodyPr spcFirstLastPara="1" wrap="square" lIns="91425" tIns="45700" rIns="91425" bIns="45700" anchor="t" anchorCtr="0">
            <a:noAutofit/>
          </a:bodyPr>
          <a:lstStyle/>
          <a:p>
            <a:pPr marL="0" lvl="0" indent="0">
              <a:spcBef>
                <a:spcPts val="0"/>
              </a:spcBef>
            </a:pPr>
            <a:r>
              <a:rPr lang="pl-PL" dirty="0"/>
              <a:t>W Centrum Uwagi</a:t>
            </a:r>
          </a:p>
        </p:txBody>
      </p:sp>
      <p:sp>
        <p:nvSpPr>
          <p:cNvPr id="734" name="Google Shape;734;p98"/>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Jak Działać w Mediach Społecznościowych</a:t>
            </a:r>
            <a:endParaRPr sz="3200" b="1" dirty="0">
              <a:solidFill>
                <a:srgbClr val="DA2128"/>
              </a:solidFill>
            </a:endParaRPr>
          </a:p>
          <a:p>
            <a:pPr marL="342900" lvl="0" indent="-342900" algn="l" rtl="0">
              <a:lnSpc>
                <a:spcPct val="90000"/>
              </a:lnSpc>
              <a:spcBef>
                <a:spcPts val="1000"/>
              </a:spcBef>
              <a:spcAft>
                <a:spcPts val="0"/>
              </a:spcAft>
              <a:buSzPts val="2400"/>
              <a:buChar char="•"/>
            </a:pPr>
            <a:r>
              <a:rPr lang="pl-PL" dirty="0"/>
              <a:t>Dostosuj język i komunikaty do swojej marki</a:t>
            </a:r>
            <a:r>
              <a:rPr lang="en-IE" dirty="0"/>
              <a:t>: </a:t>
            </a:r>
            <a:r>
              <a:rPr lang="pl-PL" dirty="0"/>
              <a:t>radosny</a:t>
            </a:r>
            <a:r>
              <a:rPr lang="en-IE" dirty="0"/>
              <a:t>, </a:t>
            </a:r>
            <a:r>
              <a:rPr lang="pl-PL" dirty="0"/>
              <a:t>żartobliwy</a:t>
            </a:r>
            <a:r>
              <a:rPr lang="en-IE" dirty="0"/>
              <a:t>, </a:t>
            </a:r>
            <a:r>
              <a:rPr lang="pl-PL" dirty="0"/>
              <a:t>poważny</a:t>
            </a:r>
            <a:r>
              <a:rPr lang="en-IE" dirty="0"/>
              <a:t>, </a:t>
            </a:r>
            <a:r>
              <a:rPr lang="pl-PL" dirty="0"/>
              <a:t>formalny</a:t>
            </a:r>
            <a:r>
              <a:rPr lang="en-IE" dirty="0"/>
              <a:t>, </a:t>
            </a:r>
            <a:r>
              <a:rPr lang="pl-PL" dirty="0"/>
              <a:t>itd.</a:t>
            </a:r>
            <a:endParaRPr dirty="0"/>
          </a:p>
          <a:p>
            <a:pPr marL="457200" lvl="0" indent="0" algn="l" rtl="0">
              <a:lnSpc>
                <a:spcPct val="90000"/>
              </a:lnSpc>
              <a:spcBef>
                <a:spcPts val="1000"/>
              </a:spcBef>
              <a:spcAft>
                <a:spcPts val="0"/>
              </a:spcAft>
              <a:buNone/>
            </a:pPr>
            <a:endParaRPr dirty="0"/>
          </a:p>
          <a:p>
            <a:pPr marL="342900" lvl="0" indent="-342900" algn="l" rtl="0">
              <a:lnSpc>
                <a:spcPct val="90000"/>
              </a:lnSpc>
              <a:spcBef>
                <a:spcPts val="1000"/>
              </a:spcBef>
              <a:spcAft>
                <a:spcPts val="0"/>
              </a:spcAft>
              <a:buSzPts val="2400"/>
              <a:buChar char="•"/>
            </a:pPr>
            <a:r>
              <a:rPr lang="pl-PL" dirty="0"/>
              <a:t>Wchodź w interakcje z klientami</a:t>
            </a:r>
            <a:r>
              <a:rPr lang="en-IE" dirty="0"/>
              <a:t>: </a:t>
            </a:r>
            <a:r>
              <a:rPr lang="pl-PL" dirty="0"/>
              <a:t>jeśli ktoś wysyła do ciebie wiadomość przez którykolwiek z kanałów, postaraj się na nią jak najszybciej odpowiedzieć, a także rozwiązać zaistniały problem.</a:t>
            </a:r>
            <a:endParaRPr dirty="0"/>
          </a:p>
          <a:p>
            <a:pPr marL="457200" lvl="0" indent="0" algn="l" rtl="0">
              <a:lnSpc>
                <a:spcPct val="90000"/>
              </a:lnSpc>
              <a:spcBef>
                <a:spcPts val="1000"/>
              </a:spcBef>
              <a:spcAft>
                <a:spcPts val="0"/>
              </a:spcAft>
              <a:buNone/>
            </a:pPr>
            <a:endParaRPr dirty="0"/>
          </a:p>
          <a:p>
            <a:pPr marL="342900" lvl="0" indent="-342900" algn="l" rtl="0">
              <a:lnSpc>
                <a:spcPct val="90000"/>
              </a:lnSpc>
              <a:spcBef>
                <a:spcPts val="1000"/>
              </a:spcBef>
              <a:spcAft>
                <a:spcPts val="0"/>
              </a:spcAft>
              <a:buSzPts val="2400"/>
              <a:buChar char="•"/>
            </a:pPr>
            <a:r>
              <a:rPr lang="pl-PL" dirty="0"/>
              <a:t>Dbaj o to jak cię odbierają</a:t>
            </a:r>
            <a:r>
              <a:rPr lang="en-IE" dirty="0"/>
              <a:t>: </a:t>
            </a:r>
            <a:r>
              <a:rPr lang="pl-PL" dirty="0"/>
              <a:t>to co mówisz i robisz w mediach społecznościowych ma bezpośredni wpływ na twoją markę</a:t>
            </a:r>
            <a:r>
              <a:rPr lang="en-IE" dirty="0"/>
              <a:t>, </a:t>
            </a:r>
            <a:r>
              <a:rPr lang="pl-PL" dirty="0"/>
              <a:t>pozytywny lub negatywny.</a:t>
            </a:r>
            <a:endParaRPr dirty="0"/>
          </a:p>
        </p:txBody>
      </p:sp>
      <p:pic>
        <p:nvPicPr>
          <p:cNvPr id="735" name="Google Shape;735;p98"/>
          <p:cNvPicPr preferRelativeResize="0"/>
          <p:nvPr/>
        </p:nvPicPr>
        <p:blipFill>
          <a:blip r:embed="rId3">
            <a:alphaModFix/>
          </a:blip>
          <a:stretch>
            <a:fillRect/>
          </a:stretch>
        </p:blipFill>
        <p:spPr>
          <a:xfrm>
            <a:off x="9819978" y="5594675"/>
            <a:ext cx="2372028" cy="126332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39"/>
        <p:cNvGrpSpPr/>
        <p:nvPr/>
      </p:nvGrpSpPr>
      <p:grpSpPr>
        <a:xfrm>
          <a:off x="0" y="0"/>
          <a:ext cx="0" cy="0"/>
          <a:chOff x="0" y="0"/>
          <a:chExt cx="0" cy="0"/>
        </a:xfrm>
      </p:grpSpPr>
      <p:sp>
        <p:nvSpPr>
          <p:cNvPr id="740" name="Google Shape;740;p99"/>
          <p:cNvSpPr txBox="1">
            <a:spLocks noGrp="1"/>
          </p:cNvSpPr>
          <p:nvPr>
            <p:ph type="body" idx="1"/>
          </p:nvPr>
        </p:nvSpPr>
        <p:spPr>
          <a:xfrm rot="286015">
            <a:off x="395057" y="776294"/>
            <a:ext cx="5664092" cy="715869"/>
          </a:xfrm>
          <a:prstGeom prst="rect">
            <a:avLst/>
          </a:prstGeom>
          <a:noFill/>
          <a:ln>
            <a:noFill/>
          </a:ln>
        </p:spPr>
        <p:txBody>
          <a:bodyPr spcFirstLastPara="1" wrap="square" lIns="91425" tIns="45700" rIns="91425" bIns="45700" anchor="t" anchorCtr="0">
            <a:noAutofit/>
          </a:bodyPr>
          <a:lstStyle/>
          <a:p>
            <a:pPr marL="0" lvl="0" indent="0">
              <a:spcBef>
                <a:spcPts val="0"/>
              </a:spcBef>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741" name="Google Shape;741;p99"/>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spcBef>
                <a:spcPts val="0"/>
              </a:spcBef>
              <a:buSzPts val="3200"/>
              <a:buNone/>
            </a:pPr>
            <a:r>
              <a:rPr lang="pl-PL" sz="3200" b="1" dirty="0">
                <a:solidFill>
                  <a:srgbClr val="DA2128"/>
                </a:solidFill>
              </a:rPr>
              <a:t>Porady dla mediów społecznościowych</a:t>
            </a:r>
          </a:p>
          <a:p>
            <a:pPr marL="342900" lvl="0" indent="-342900" algn="l" rtl="0">
              <a:lnSpc>
                <a:spcPct val="90000"/>
              </a:lnSpc>
              <a:spcBef>
                <a:spcPts val="1000"/>
              </a:spcBef>
              <a:spcAft>
                <a:spcPts val="0"/>
              </a:spcAft>
              <a:buSzPts val="2400"/>
              <a:buChar char="•"/>
            </a:pPr>
            <a:r>
              <a:rPr lang="pl-PL" dirty="0"/>
              <a:t>Wrzucaj posty często, ale nie zbyt często: przy Facebooku i Instagramie możesz wrzucać posty kilka razy w tygodniu. Inaczej jest przy </a:t>
            </a:r>
            <a:r>
              <a:rPr lang="pl-PL" dirty="0" err="1"/>
              <a:t>Twitterze</a:t>
            </a:r>
            <a:r>
              <a:rPr lang="pl-PL" dirty="0"/>
              <a:t>, tu można wrzucać nawet kilka razy dziennie. Przy emailach raz w tygodniu wystarczy.</a:t>
            </a:r>
          </a:p>
          <a:p>
            <a:pPr marL="0" lvl="0" indent="0" algn="l" rtl="0">
              <a:lnSpc>
                <a:spcPct val="90000"/>
              </a:lnSpc>
              <a:spcBef>
                <a:spcPts val="1000"/>
              </a:spcBef>
              <a:spcAft>
                <a:spcPts val="0"/>
              </a:spcAft>
              <a:buNone/>
            </a:pPr>
            <a:endParaRPr dirty="0"/>
          </a:p>
          <a:p>
            <a:pPr marL="342900" lvl="0" indent="-342900" algn="l" rtl="0">
              <a:lnSpc>
                <a:spcPct val="90000"/>
              </a:lnSpc>
              <a:spcBef>
                <a:spcPts val="1000"/>
              </a:spcBef>
              <a:spcAft>
                <a:spcPts val="0"/>
              </a:spcAft>
              <a:buSzPts val="2400"/>
              <a:buChar char="•"/>
            </a:pPr>
            <a:r>
              <a:rPr lang="pl-PL" dirty="0"/>
              <a:t>Rodzaje wiadomości</a:t>
            </a:r>
            <a:r>
              <a:rPr lang="en-IE" dirty="0"/>
              <a:t>: </a:t>
            </a:r>
            <a:r>
              <a:rPr lang="pl-PL" dirty="0"/>
              <a:t>dobierz właściwy kanał do swoich celów</a:t>
            </a:r>
            <a:r>
              <a:rPr lang="en-IE" dirty="0"/>
              <a:t>. </a:t>
            </a:r>
            <a:r>
              <a:rPr lang="pl-PL" dirty="0"/>
              <a:t>Jeśli chodzi o wiadomość wizualną</a:t>
            </a:r>
            <a:r>
              <a:rPr lang="en-IE" dirty="0"/>
              <a:t>, </a:t>
            </a:r>
            <a:r>
              <a:rPr lang="pl-PL" dirty="0"/>
              <a:t>użyj Instagrama</a:t>
            </a:r>
            <a:r>
              <a:rPr lang="en-IE" dirty="0"/>
              <a:t>; </a:t>
            </a:r>
            <a:r>
              <a:rPr lang="pl-PL" dirty="0"/>
              <a:t>jeśli o informacje</a:t>
            </a:r>
            <a:r>
              <a:rPr lang="en-IE" dirty="0"/>
              <a:t>, </a:t>
            </a:r>
            <a:r>
              <a:rPr lang="pl-PL" dirty="0"/>
              <a:t>powinien wystarczyć email</a:t>
            </a:r>
            <a:r>
              <a:rPr lang="en-IE" dirty="0"/>
              <a:t>.</a:t>
            </a:r>
            <a:endParaRPr dirty="0"/>
          </a:p>
          <a:p>
            <a:pPr marL="457200" lvl="0" indent="0" algn="l" rtl="0">
              <a:lnSpc>
                <a:spcPct val="90000"/>
              </a:lnSpc>
              <a:spcBef>
                <a:spcPts val="1000"/>
              </a:spcBef>
              <a:spcAft>
                <a:spcPts val="0"/>
              </a:spcAft>
              <a:buNone/>
            </a:pPr>
            <a:endParaRPr dirty="0"/>
          </a:p>
          <a:p>
            <a:pPr marL="342900" lvl="0" indent="-342900" algn="l" rtl="0">
              <a:lnSpc>
                <a:spcPct val="90000"/>
              </a:lnSpc>
              <a:spcBef>
                <a:spcPts val="1000"/>
              </a:spcBef>
              <a:spcAft>
                <a:spcPts val="0"/>
              </a:spcAft>
              <a:buSzPts val="2400"/>
              <a:buChar char="•"/>
            </a:pPr>
            <a:r>
              <a:rPr lang="pl-PL" dirty="0"/>
              <a:t>Obserwuj statystyki</a:t>
            </a:r>
            <a:r>
              <a:rPr lang="en-IE" dirty="0"/>
              <a:t>: </a:t>
            </a:r>
            <a:r>
              <a:rPr lang="pl-PL" dirty="0"/>
              <a:t>Przedstawione tu porady mają charakter ogólny i mogą mieć inną formę w zależności od twojego biznesu, czy klienteli</a:t>
            </a:r>
            <a:r>
              <a:rPr lang="en-IE" dirty="0"/>
              <a:t>.</a:t>
            </a:r>
            <a:endParaRPr dirty="0"/>
          </a:p>
        </p:txBody>
      </p:sp>
      <p:pic>
        <p:nvPicPr>
          <p:cNvPr id="742" name="Google Shape;742;p99"/>
          <p:cNvPicPr preferRelativeResize="0"/>
          <p:nvPr/>
        </p:nvPicPr>
        <p:blipFill>
          <a:blip r:embed="rId3">
            <a:alphaModFix/>
          </a:blip>
          <a:stretch>
            <a:fillRect/>
          </a:stretch>
        </p:blipFill>
        <p:spPr>
          <a:xfrm>
            <a:off x="9819978" y="5594675"/>
            <a:ext cx="2372028" cy="126332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sp>
        <p:nvSpPr>
          <p:cNvPr id="747" name="Google Shape;747;p100"/>
          <p:cNvSpPr txBox="1">
            <a:spLocks noGrp="1"/>
          </p:cNvSpPr>
          <p:nvPr>
            <p:ph type="body" idx="1"/>
          </p:nvPr>
        </p:nvSpPr>
        <p:spPr>
          <a:xfrm rot="286015">
            <a:off x="395057" y="776294"/>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748" name="Google Shape;748;p100"/>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spcBef>
                <a:spcPts val="0"/>
              </a:spcBef>
              <a:buSzPts val="3200"/>
              <a:buNone/>
            </a:pPr>
            <a:r>
              <a:rPr lang="pl-PL" sz="3200" b="1" dirty="0">
                <a:solidFill>
                  <a:srgbClr val="DA2128"/>
                </a:solidFill>
              </a:rPr>
              <a:t>Porady dla mediów społecznościowych</a:t>
            </a:r>
          </a:p>
          <a:p>
            <a:pPr marL="342900" lvl="0" indent="-342900" algn="l" rtl="0">
              <a:lnSpc>
                <a:spcPct val="90000"/>
              </a:lnSpc>
              <a:spcBef>
                <a:spcPts val="1000"/>
              </a:spcBef>
              <a:spcAft>
                <a:spcPts val="0"/>
              </a:spcAft>
              <a:buSzPts val="2400"/>
              <a:buChar char="•"/>
            </a:pPr>
            <a:r>
              <a:rPr lang="pl-PL" dirty="0"/>
              <a:t>Używaj tylko tego, czego potrzebujesz: duża liczba dostarczycieli usług nie oznacza, że musisz korzystać z każdego z nich</a:t>
            </a:r>
            <a:r>
              <a:rPr lang="en-IE" dirty="0"/>
              <a:t>. </a:t>
            </a:r>
            <a:r>
              <a:rPr lang="pl-PL" dirty="0"/>
              <a:t>Zdecyduj które są dla ciebie najlepsze w oparciu </a:t>
            </a:r>
            <a:br>
              <a:rPr lang="pl-PL" dirty="0"/>
            </a:br>
            <a:r>
              <a:rPr lang="pl-PL" dirty="0"/>
              <a:t>o grupę docelową, budżet i plan biznesowy.</a:t>
            </a:r>
            <a:endParaRPr dirty="0"/>
          </a:p>
          <a:p>
            <a:pPr marL="457200" lvl="0" indent="0" algn="l" rtl="0">
              <a:lnSpc>
                <a:spcPct val="90000"/>
              </a:lnSpc>
              <a:spcBef>
                <a:spcPts val="1000"/>
              </a:spcBef>
              <a:spcAft>
                <a:spcPts val="0"/>
              </a:spcAft>
              <a:buNone/>
            </a:pPr>
            <a:endParaRPr dirty="0"/>
          </a:p>
          <a:p>
            <a:pPr marL="342900" lvl="0" indent="-342900" algn="l" rtl="0">
              <a:lnSpc>
                <a:spcPct val="90000"/>
              </a:lnSpc>
              <a:spcBef>
                <a:spcPts val="1000"/>
              </a:spcBef>
              <a:spcAft>
                <a:spcPts val="0"/>
              </a:spcAft>
              <a:buSzPts val="2400"/>
              <a:buChar char="•"/>
            </a:pPr>
            <a:r>
              <a:rPr lang="pl-PL" dirty="0"/>
              <a:t>Trzymaj się swojej marki</a:t>
            </a:r>
            <a:r>
              <a:rPr lang="en-IE" dirty="0"/>
              <a:t>: </a:t>
            </a:r>
            <a:r>
              <a:rPr lang="pl-PL" dirty="0"/>
              <a:t>zawsze pamiętaj po co powstała twoja marka</a:t>
            </a:r>
            <a:r>
              <a:rPr lang="en-IE" dirty="0"/>
              <a:t>. </a:t>
            </a:r>
            <a:r>
              <a:rPr lang="pl-PL" dirty="0"/>
              <a:t>Zawsze bądź transparentny i uczciwy wobec klientów, niezależnie z jakiego medium korzystasz</a:t>
            </a:r>
            <a:r>
              <a:rPr lang="en-IE" dirty="0"/>
              <a:t>. </a:t>
            </a:r>
            <a:r>
              <a:rPr lang="pl-PL" dirty="0"/>
              <a:t>I co najważniejsze, zawsze słuchaj swoich klientów.</a:t>
            </a:r>
            <a:endParaRPr dirty="0"/>
          </a:p>
        </p:txBody>
      </p:sp>
      <p:pic>
        <p:nvPicPr>
          <p:cNvPr id="749" name="Google Shape;749;p100"/>
          <p:cNvPicPr preferRelativeResize="0"/>
          <p:nvPr/>
        </p:nvPicPr>
        <p:blipFill>
          <a:blip r:embed="rId3">
            <a:alphaModFix/>
          </a:blip>
          <a:stretch>
            <a:fillRect/>
          </a:stretch>
        </p:blipFill>
        <p:spPr>
          <a:xfrm>
            <a:off x="9819978" y="5594675"/>
            <a:ext cx="2372028" cy="126332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pic>
        <p:nvPicPr>
          <p:cNvPr id="2" name="Picture 5">
            <a:hlinkClick r:id="rId3"/>
            <a:extLst>
              <a:ext uri="{FF2B5EF4-FFF2-40B4-BE49-F238E27FC236}">
                <a16:creationId xmlns:a16="http://schemas.microsoft.com/office/drawing/2014/main" id="{2C34D19D-B1F8-46BF-BB3F-689ED5DACA44}"/>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509668" y="2178822"/>
            <a:ext cx="6682331" cy="4129572"/>
          </a:xfrm>
          <a:prstGeom prst="rect">
            <a:avLst/>
          </a:prstGeom>
        </p:spPr>
      </p:pic>
      <p:sp>
        <p:nvSpPr>
          <p:cNvPr id="754" name="Google Shape;754;p101"/>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W Centrum Uwagi</a:t>
            </a:r>
            <a:endParaRPr dirty="0"/>
          </a:p>
          <a:p>
            <a:pPr marL="0" lvl="0" indent="0" algn="l" rtl="0">
              <a:lnSpc>
                <a:spcPct val="90000"/>
              </a:lnSpc>
              <a:spcBef>
                <a:spcPts val="1000"/>
              </a:spcBef>
              <a:spcAft>
                <a:spcPts val="0"/>
              </a:spcAft>
              <a:buClr>
                <a:schemeClr val="lt1"/>
              </a:buClr>
              <a:buSzPts val="3600"/>
              <a:buNone/>
            </a:pPr>
            <a:endParaRPr dirty="0"/>
          </a:p>
        </p:txBody>
      </p:sp>
      <p:sp>
        <p:nvSpPr>
          <p:cNvPr id="755" name="Google Shape;755;p101"/>
          <p:cNvSpPr txBox="1">
            <a:spLocks noGrp="1"/>
          </p:cNvSpPr>
          <p:nvPr>
            <p:ph type="body" idx="2"/>
          </p:nvPr>
        </p:nvSpPr>
        <p:spPr>
          <a:xfrm>
            <a:off x="375100" y="2469400"/>
            <a:ext cx="5003100" cy="3342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Arial"/>
              <a:buNone/>
            </a:pPr>
            <a:r>
              <a:rPr lang="pl-PL" sz="3200" b="1" dirty="0">
                <a:solidFill>
                  <a:srgbClr val="DA2128"/>
                </a:solidFill>
              </a:rPr>
              <a:t>Studium Przypadku</a:t>
            </a:r>
            <a:endParaRPr sz="3200" b="1" dirty="0">
              <a:solidFill>
                <a:srgbClr val="DA2128"/>
              </a:solidFill>
            </a:endParaRPr>
          </a:p>
          <a:p>
            <a:pPr marL="0" lvl="0" indent="0" algn="l" rtl="0">
              <a:lnSpc>
                <a:spcPct val="90000"/>
              </a:lnSpc>
              <a:spcBef>
                <a:spcPts val="0"/>
              </a:spcBef>
              <a:spcAft>
                <a:spcPts val="0"/>
              </a:spcAft>
              <a:buSzPts val="3200"/>
              <a:buNone/>
            </a:pPr>
            <a:endParaRPr dirty="0"/>
          </a:p>
          <a:p>
            <a:pPr marL="0" lvl="0" indent="0" algn="l" rtl="0">
              <a:lnSpc>
                <a:spcPct val="90000"/>
              </a:lnSpc>
              <a:spcBef>
                <a:spcPts val="0"/>
              </a:spcBef>
              <a:spcAft>
                <a:spcPts val="0"/>
              </a:spcAft>
              <a:buSzPts val="3200"/>
              <a:buNone/>
            </a:pPr>
            <a:r>
              <a:rPr lang="pl-PL" dirty="0"/>
              <a:t>Kampania wirusowa Reebok</a:t>
            </a:r>
            <a:r>
              <a:rPr lang="en-IE" dirty="0"/>
              <a:t>: </a:t>
            </a:r>
            <a:endParaRPr dirty="0"/>
          </a:p>
          <a:p>
            <a:pPr marL="0" lvl="0" indent="0" algn="l" rtl="0">
              <a:lnSpc>
                <a:spcPct val="90000"/>
              </a:lnSpc>
              <a:spcBef>
                <a:spcPts val="0"/>
              </a:spcBef>
              <a:spcAft>
                <a:spcPts val="0"/>
              </a:spcAft>
              <a:buSzPts val="3200"/>
              <a:buNone/>
            </a:pPr>
            <a:endParaRPr dirty="0"/>
          </a:p>
          <a:p>
            <a:pPr marL="457200" lvl="0" indent="-381000" algn="l" rtl="0">
              <a:lnSpc>
                <a:spcPct val="90000"/>
              </a:lnSpc>
              <a:spcBef>
                <a:spcPts val="0"/>
              </a:spcBef>
              <a:spcAft>
                <a:spcPts val="0"/>
              </a:spcAft>
              <a:buSzPts val="2400"/>
              <a:buChar char="•"/>
            </a:pPr>
            <a:r>
              <a:rPr lang="pl-PL" dirty="0"/>
              <a:t>Używanie</a:t>
            </a:r>
            <a:r>
              <a:rPr lang="en-IE" dirty="0"/>
              <a:t> </a:t>
            </a:r>
            <a:r>
              <a:rPr lang="en-IE" u="sng" dirty="0">
                <a:solidFill>
                  <a:schemeClr val="hlink"/>
                </a:solidFill>
                <a:hlinkClick r:id="rId5"/>
              </a:rPr>
              <a:t>Facebook</a:t>
            </a:r>
            <a:r>
              <a:rPr lang="pl-PL" u="sng" dirty="0">
                <a:solidFill>
                  <a:schemeClr val="hlink"/>
                </a:solidFill>
              </a:rPr>
              <a:t>a</a:t>
            </a:r>
            <a:r>
              <a:rPr lang="en-IE" dirty="0"/>
              <a:t> </a:t>
            </a:r>
            <a:r>
              <a:rPr lang="pl-PL" dirty="0"/>
              <a:t>do zamieszczania wideo i reklam.</a:t>
            </a:r>
            <a:endParaRPr dirty="0"/>
          </a:p>
          <a:p>
            <a:pPr marL="457200" lvl="0" indent="-381000" algn="l" rtl="0">
              <a:lnSpc>
                <a:spcPct val="90000"/>
              </a:lnSpc>
              <a:spcBef>
                <a:spcPts val="0"/>
              </a:spcBef>
              <a:spcAft>
                <a:spcPts val="0"/>
              </a:spcAft>
              <a:buSzPts val="2400"/>
              <a:buChar char="•"/>
            </a:pPr>
            <a:r>
              <a:rPr lang="pl-PL" dirty="0"/>
              <a:t>Używanie</a:t>
            </a:r>
            <a:r>
              <a:rPr lang="en-IE" dirty="0"/>
              <a:t> </a:t>
            </a:r>
            <a:r>
              <a:rPr lang="en-IE" u="sng" dirty="0">
                <a:solidFill>
                  <a:schemeClr val="hlink"/>
                </a:solidFill>
                <a:hlinkClick r:id="rId6"/>
              </a:rPr>
              <a:t>Twitter</a:t>
            </a:r>
            <a:r>
              <a:rPr lang="pl-PL" u="sng" dirty="0">
                <a:solidFill>
                  <a:schemeClr val="hlink"/>
                </a:solidFill>
              </a:rPr>
              <a:t>a</a:t>
            </a:r>
            <a:r>
              <a:rPr lang="en-IE" dirty="0"/>
              <a:t> </a:t>
            </a:r>
            <a:r>
              <a:rPr lang="pl-PL" dirty="0"/>
              <a:t>do</a:t>
            </a:r>
            <a:r>
              <a:rPr lang="en-IE" dirty="0"/>
              <a:t> hashtag</a:t>
            </a:r>
            <a:r>
              <a:rPr lang="pl-PL" dirty="0"/>
              <a:t>ów.</a:t>
            </a:r>
            <a:endParaRPr dirty="0"/>
          </a:p>
          <a:p>
            <a:pPr marL="457200" lvl="0" indent="-381000" algn="l" rtl="0">
              <a:lnSpc>
                <a:spcPct val="90000"/>
              </a:lnSpc>
              <a:spcBef>
                <a:spcPts val="0"/>
              </a:spcBef>
              <a:spcAft>
                <a:spcPts val="0"/>
              </a:spcAft>
              <a:buSzPts val="2400"/>
              <a:buChar char="•"/>
            </a:pPr>
            <a:r>
              <a:rPr lang="pl-PL" dirty="0"/>
              <a:t>Tworzenie </a:t>
            </a:r>
            <a:r>
              <a:rPr lang="pl-PL" u="sng" dirty="0">
                <a:solidFill>
                  <a:schemeClr val="hlink"/>
                </a:solidFill>
              </a:rPr>
              <a:t>strony Internetowej </a:t>
            </a:r>
            <a:r>
              <a:rPr lang="pl-PL" dirty="0"/>
              <a:t>pod kampanię.</a:t>
            </a:r>
            <a:endParaRPr dirty="0"/>
          </a:p>
          <a:p>
            <a:pPr marL="0" lvl="0" indent="0" algn="l" rtl="0">
              <a:lnSpc>
                <a:spcPct val="90000"/>
              </a:lnSpc>
              <a:spcBef>
                <a:spcPts val="0"/>
              </a:spcBef>
              <a:spcAft>
                <a:spcPts val="0"/>
              </a:spcAft>
              <a:buSzPts val="3200"/>
              <a:buNone/>
            </a:pPr>
            <a:endParaRPr dirty="0"/>
          </a:p>
          <a:p>
            <a:pPr marL="0" lvl="0" indent="0" algn="l" rtl="0">
              <a:lnSpc>
                <a:spcPct val="90000"/>
              </a:lnSpc>
              <a:spcBef>
                <a:spcPts val="0"/>
              </a:spcBef>
              <a:spcAft>
                <a:spcPts val="0"/>
              </a:spcAft>
              <a:buSzPts val="3200"/>
              <a:buNone/>
            </a:pPr>
            <a:endParaRPr dirty="0"/>
          </a:p>
          <a:p>
            <a:pPr marL="0" lvl="0" indent="0" algn="l" rtl="0">
              <a:lnSpc>
                <a:spcPct val="90000"/>
              </a:lnSpc>
              <a:spcBef>
                <a:spcPts val="0"/>
              </a:spcBef>
              <a:spcAft>
                <a:spcPts val="0"/>
              </a:spcAft>
              <a:buSzPts val="3200"/>
              <a:buNone/>
            </a:pPr>
            <a:endParaRPr dirty="0"/>
          </a:p>
        </p:txBody>
      </p:sp>
      <p:pic>
        <p:nvPicPr>
          <p:cNvPr id="3" name="Google Shape;756;p101" descr="Ученые подсчитали, что средняя продолжительность жизни человека составляет 25 915 дней. Это значит, целых 25 915 возможностей, чтобы узнать о мире как можно больше, найти друзей, стать сильнее и лучше. Чего же ты ждешь? Впереди еще столько дней яркой и насыщенной событиями жизни. Цени каждый из них." title="Reebok 25,915 Days">
            <a:hlinkClick r:id="rId3"/>
            <a:extLst>
              <a:ext uri="{FF2B5EF4-FFF2-40B4-BE49-F238E27FC236}">
                <a16:creationId xmlns:a16="http://schemas.microsoft.com/office/drawing/2014/main" id="{16EDE067-90EB-49FB-8B92-8C9281FA8863}"/>
              </a:ext>
            </a:extLst>
          </p:cNvPr>
          <p:cNvPicPr preferRelativeResize="0"/>
          <p:nvPr/>
        </p:nvPicPr>
        <p:blipFill rotWithShape="1">
          <a:blip r:embed="rId7">
            <a:alphaModFix/>
          </a:blip>
          <a:srcRect l="7977" t="14780" r="4360" b="9080"/>
          <a:stretch/>
        </p:blipFill>
        <p:spPr>
          <a:xfrm>
            <a:off x="6466863" y="2374230"/>
            <a:ext cx="4826779" cy="314425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76"/>
          <p:cNvSpPr txBox="1">
            <a:spLocks noGrp="1"/>
          </p:cNvSpPr>
          <p:nvPr>
            <p:ph type="body" idx="1"/>
          </p:nvPr>
        </p:nvSpPr>
        <p:spPr>
          <a:xfrm>
            <a:off x="6114050" y="2137600"/>
            <a:ext cx="5970600" cy="4261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EA1D76"/>
              </a:buClr>
              <a:buSzPts val="2400"/>
              <a:buFont typeface="Arial"/>
              <a:buNone/>
            </a:pPr>
            <a:r>
              <a:rPr lang="pl-PL" dirty="0"/>
              <a:t>Podobnie jak przy wcześniej omawianym marketingu partyzanckim, zadaniem marketingu wirusowego jest wyróżnienie się </a:t>
            </a:r>
            <a:br>
              <a:rPr lang="pl-PL" dirty="0"/>
            </a:br>
            <a:r>
              <a:rPr lang="pl-PL" dirty="0"/>
              <a:t>z tłumu podobnych marek</a:t>
            </a:r>
            <a:r>
              <a:rPr lang="en-IE" dirty="0"/>
              <a:t>.</a:t>
            </a:r>
            <a:endParaRPr dirty="0"/>
          </a:p>
          <a:p>
            <a:pPr marL="0" lvl="0" indent="0" algn="l" rtl="0">
              <a:lnSpc>
                <a:spcPct val="90000"/>
              </a:lnSpc>
              <a:spcBef>
                <a:spcPts val="0"/>
              </a:spcBef>
              <a:spcAft>
                <a:spcPts val="0"/>
              </a:spcAft>
              <a:buClr>
                <a:srgbClr val="EA1D76"/>
              </a:buClr>
              <a:buSzPts val="2400"/>
              <a:buFont typeface="Arial"/>
              <a:buNone/>
            </a:pPr>
            <a:endParaRPr dirty="0"/>
          </a:p>
          <a:p>
            <a:pPr marL="0" lvl="0" indent="0" algn="l" rtl="0">
              <a:lnSpc>
                <a:spcPct val="90000"/>
              </a:lnSpc>
              <a:spcBef>
                <a:spcPts val="0"/>
              </a:spcBef>
              <a:spcAft>
                <a:spcPts val="0"/>
              </a:spcAft>
              <a:buClr>
                <a:srgbClr val="EA1D76"/>
              </a:buClr>
              <a:buSzPts val="2400"/>
              <a:buFont typeface="Arial"/>
              <a:buNone/>
            </a:pPr>
            <a:r>
              <a:rPr lang="pl-PL" dirty="0"/>
              <a:t>Podczas gdy partyzantka jest bardziej skupiona na konkretnej widowni (choć nie zawsze) Marketing wirusowy ma za zadanie „zarazić” jak najwięcej widzów. Osiąga się to za pomocą kreatywnie stworzonego materiału, który podoba się ludziom, i którym chętnie się dzielą</a:t>
            </a:r>
            <a:r>
              <a:rPr lang="en-IE" dirty="0"/>
              <a:t>.</a:t>
            </a:r>
            <a:endParaRPr dirty="0"/>
          </a:p>
        </p:txBody>
      </p:sp>
      <p:sp>
        <p:nvSpPr>
          <p:cNvPr id="582" name="Google Shape;582;p76"/>
          <p:cNvSpPr txBox="1">
            <a:spLocks noGrp="1"/>
          </p:cNvSpPr>
          <p:nvPr>
            <p:ph type="body" idx="2"/>
          </p:nvPr>
        </p:nvSpPr>
        <p:spPr>
          <a:xfrm rot="-232551">
            <a:off x="7217947" y="933325"/>
            <a:ext cx="5312551" cy="74329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chemeClr val="dk1"/>
              </a:buClr>
              <a:buSzPts val="1100"/>
              <a:buFont typeface="Arial"/>
              <a:buNone/>
            </a:pPr>
            <a:r>
              <a:rPr lang="pl-PL" sz="3740" dirty="0"/>
              <a:t>Marketing Wirusowy</a:t>
            </a:r>
            <a:endParaRPr sz="3740" dirty="0"/>
          </a:p>
        </p:txBody>
      </p:sp>
      <p:pic>
        <p:nvPicPr>
          <p:cNvPr id="583" name="Google Shape;583;p76"/>
          <p:cNvPicPr preferRelativeResize="0"/>
          <p:nvPr/>
        </p:nvPicPr>
        <p:blipFill rotWithShape="1">
          <a:blip r:embed="rId3">
            <a:alphaModFix/>
          </a:blip>
          <a:srcRect/>
          <a:stretch/>
        </p:blipFill>
        <p:spPr>
          <a:xfrm>
            <a:off x="0" y="-5"/>
            <a:ext cx="4899024" cy="685800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60"/>
        <p:cNvGrpSpPr/>
        <p:nvPr/>
      </p:nvGrpSpPr>
      <p:grpSpPr>
        <a:xfrm>
          <a:off x="0" y="0"/>
          <a:ext cx="0" cy="0"/>
          <a:chOff x="0" y="0"/>
          <a:chExt cx="0" cy="0"/>
        </a:xfrm>
      </p:grpSpPr>
      <p:sp>
        <p:nvSpPr>
          <p:cNvPr id="761" name="Google Shape;761;p102"/>
          <p:cNvSpPr txBox="1">
            <a:spLocks noGrp="1"/>
          </p:cNvSpPr>
          <p:nvPr>
            <p:ph type="body" idx="1"/>
          </p:nvPr>
        </p:nvSpPr>
        <p:spPr>
          <a:xfrm>
            <a:off x="6114050" y="3447050"/>
            <a:ext cx="5970600" cy="2951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EA1D76"/>
              </a:buClr>
              <a:buSzPts val="2400"/>
              <a:buFont typeface="Arial"/>
              <a:buNone/>
            </a:pPr>
            <a:r>
              <a:rPr lang="pl-PL" dirty="0"/>
              <a:t>Chcesz sprzedać produkt</a:t>
            </a:r>
            <a:r>
              <a:rPr lang="en-IE" dirty="0"/>
              <a:t>? </a:t>
            </a:r>
            <a:endParaRPr dirty="0"/>
          </a:p>
          <a:p>
            <a:pPr marL="0" lvl="0" indent="0" algn="l" rtl="0">
              <a:lnSpc>
                <a:spcPct val="90000"/>
              </a:lnSpc>
              <a:spcBef>
                <a:spcPts val="0"/>
              </a:spcBef>
              <a:spcAft>
                <a:spcPts val="0"/>
              </a:spcAft>
              <a:buClr>
                <a:srgbClr val="EA1D76"/>
              </a:buClr>
              <a:buSzPts val="2400"/>
              <a:buFont typeface="Arial"/>
              <a:buNone/>
            </a:pPr>
            <a:endParaRPr dirty="0"/>
          </a:p>
          <a:p>
            <a:pPr marL="0" lvl="0" indent="0" algn="l" rtl="0">
              <a:lnSpc>
                <a:spcPct val="90000"/>
              </a:lnSpc>
              <a:spcBef>
                <a:spcPts val="0"/>
              </a:spcBef>
              <a:spcAft>
                <a:spcPts val="0"/>
              </a:spcAft>
              <a:buClr>
                <a:srgbClr val="EA1D76"/>
              </a:buClr>
              <a:buSzPts val="2400"/>
              <a:buFont typeface="Arial"/>
              <a:buNone/>
            </a:pPr>
            <a:r>
              <a:rPr lang="pl-PL" dirty="0"/>
              <a:t>W tej części przedstawimy 5 porad dotyczących sprzedaży online. Zakładając, że masz towar gotowy do sprzedaży.</a:t>
            </a:r>
            <a:endParaRPr dirty="0"/>
          </a:p>
        </p:txBody>
      </p:sp>
      <p:sp>
        <p:nvSpPr>
          <p:cNvPr id="762" name="Google Shape;762;p102"/>
          <p:cNvSpPr txBox="1">
            <a:spLocks noGrp="1"/>
          </p:cNvSpPr>
          <p:nvPr>
            <p:ph type="body" idx="2"/>
          </p:nvPr>
        </p:nvSpPr>
        <p:spPr>
          <a:xfrm rot="-232551">
            <a:off x="7217947" y="933325"/>
            <a:ext cx="5312551" cy="74329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chemeClr val="dk1"/>
              </a:buClr>
              <a:buSzPts val="1100"/>
              <a:buFont typeface="Arial"/>
              <a:buNone/>
            </a:pPr>
            <a:r>
              <a:rPr lang="pl-PL" sz="3740" b="1" dirty="0"/>
              <a:t>5 Porad o Handlu Online</a:t>
            </a:r>
            <a:endParaRPr sz="3740" b="1" dirty="0"/>
          </a:p>
        </p:txBody>
      </p:sp>
      <p:pic>
        <p:nvPicPr>
          <p:cNvPr id="763" name="Google Shape;763;p102"/>
          <p:cNvPicPr preferRelativeResize="0"/>
          <p:nvPr/>
        </p:nvPicPr>
        <p:blipFill rotWithShape="1">
          <a:blip r:embed="rId3">
            <a:alphaModFix/>
          </a:blip>
          <a:srcRect/>
          <a:stretch/>
        </p:blipFill>
        <p:spPr>
          <a:xfrm>
            <a:off x="0" y="-5"/>
            <a:ext cx="4899024" cy="685800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11" name="Google Shape;84;p9">
            <a:extLst>
              <a:ext uri="{FF2B5EF4-FFF2-40B4-BE49-F238E27FC236}">
                <a16:creationId xmlns:a16="http://schemas.microsoft.com/office/drawing/2014/main" id="{3B5CB2A7-7E2F-C84A-A49D-4645A78F3DA3}"/>
              </a:ext>
            </a:extLst>
          </p:cNvPr>
          <p:cNvSpPr/>
          <p:nvPr/>
        </p:nvSpPr>
        <p:spPr>
          <a:xfrm rot="-224598">
            <a:off x="6590007" y="645758"/>
            <a:ext cx="5754760"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8" name="Google Shape;768;p103"/>
          <p:cNvSpPr txBox="1">
            <a:spLocks noGrp="1"/>
          </p:cNvSpPr>
          <p:nvPr>
            <p:ph type="body" idx="1"/>
          </p:nvPr>
        </p:nvSpPr>
        <p:spPr>
          <a:xfrm rot="-224598">
            <a:off x="6900538" y="784674"/>
            <a:ext cx="5043373"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sz="3400" dirty="0"/>
              <a:t>Porady o Sprzedaży Online</a:t>
            </a:r>
          </a:p>
        </p:txBody>
      </p:sp>
      <p:sp>
        <p:nvSpPr>
          <p:cNvPr id="769" name="Google Shape;769;p103"/>
          <p:cNvSpPr txBox="1">
            <a:spLocks noGrp="1"/>
          </p:cNvSpPr>
          <p:nvPr>
            <p:ph type="body" idx="2"/>
          </p:nvPr>
        </p:nvSpPr>
        <p:spPr>
          <a:xfrm>
            <a:off x="1701140" y="3034467"/>
            <a:ext cx="9841504" cy="325474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dirty="0"/>
              <a:t>Zacznij od nazwy domeny. Tak właśnie klienci będą utożsamiać twój biznes, przez adres URL, który będą wrzucać do wyszukiwarki.</a:t>
            </a:r>
          </a:p>
          <a:p>
            <a:pPr marL="342900" lvl="0" indent="-342900" algn="l" rtl="0">
              <a:lnSpc>
                <a:spcPct val="90000"/>
              </a:lnSpc>
              <a:spcBef>
                <a:spcPts val="1000"/>
              </a:spcBef>
              <a:spcAft>
                <a:spcPts val="0"/>
              </a:spcAft>
              <a:buSzPts val="2400"/>
              <a:buChar char="•"/>
            </a:pPr>
            <a:r>
              <a:rPr lang="pl-PL" dirty="0"/>
              <a:t>Istnieje wiele podmiotów dających możliwość zakupu własnej domeny. Sprawdź czy któraś zawiera to czego szukasz. Na przykład: </a:t>
            </a:r>
            <a:r>
              <a:rPr lang="pl-PL" u="sng" dirty="0" err="1">
                <a:solidFill>
                  <a:schemeClr val="hlink"/>
                </a:solidFill>
                <a:hlinkClick r:id="rId3"/>
              </a:rPr>
              <a:t>GoDaddy</a:t>
            </a:r>
            <a:r>
              <a:rPr lang="pl-PL" dirty="0"/>
              <a:t> lub </a:t>
            </a:r>
            <a:r>
              <a:rPr lang="pl-PL" u="sng" dirty="0" err="1">
                <a:solidFill>
                  <a:schemeClr val="hlink"/>
                </a:solidFill>
                <a:hlinkClick r:id="rId4"/>
              </a:rPr>
              <a:t>NameCheap</a:t>
            </a:r>
            <a:r>
              <a:rPr lang="pl-PL" dirty="0"/>
              <a:t>.</a:t>
            </a:r>
          </a:p>
          <a:p>
            <a:pPr marL="342900" lvl="0" indent="-342900" algn="l" rtl="0">
              <a:lnSpc>
                <a:spcPct val="90000"/>
              </a:lnSpc>
              <a:spcBef>
                <a:spcPts val="1000"/>
              </a:spcBef>
              <a:spcAft>
                <a:spcPts val="0"/>
              </a:spcAft>
              <a:buSzPts val="2400"/>
              <a:buChar char="•"/>
            </a:pPr>
            <a:r>
              <a:rPr lang="pl-PL" dirty="0"/>
              <a:t>Zadbaj o wyjątkowość nazwy twojej domeny, aby wiązała się z twoją marką/produktem, aby łatwo ją było przeliterować i wymówić.</a:t>
            </a:r>
          </a:p>
        </p:txBody>
      </p:sp>
      <p:cxnSp>
        <p:nvCxnSpPr>
          <p:cNvPr id="6" name="Straight Connector 5">
            <a:extLst>
              <a:ext uri="{FF2B5EF4-FFF2-40B4-BE49-F238E27FC236}">
                <a16:creationId xmlns:a16="http://schemas.microsoft.com/office/drawing/2014/main" id="{11DEC00A-2456-F344-AFB7-1AA728A2CBC7}"/>
              </a:ext>
            </a:extLst>
          </p:cNvPr>
          <p:cNvCxnSpPr/>
          <p:nvPr/>
        </p:nvCxnSpPr>
        <p:spPr>
          <a:xfrm>
            <a:off x="1051827" y="2478505"/>
            <a:ext cx="0" cy="437949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EFA84F14-988A-B042-A596-C26920A9FFA7}"/>
              </a:ext>
            </a:extLst>
          </p:cNvPr>
          <p:cNvSpPr/>
          <p:nvPr/>
        </p:nvSpPr>
        <p:spPr>
          <a:xfrm>
            <a:off x="649357" y="2120067"/>
            <a:ext cx="914400" cy="914400"/>
          </a:xfrm>
          <a:prstGeom prst="ellipse">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934B9F2-74ED-F847-A936-79AF2874E281}"/>
              </a:ext>
            </a:extLst>
          </p:cNvPr>
          <p:cNvSpPr/>
          <p:nvPr/>
        </p:nvSpPr>
        <p:spPr>
          <a:xfrm>
            <a:off x="851694" y="2271140"/>
            <a:ext cx="849445" cy="535531"/>
          </a:xfrm>
          <a:prstGeom prst="rect">
            <a:avLst/>
          </a:prstGeom>
        </p:spPr>
        <p:txBody>
          <a:bodyPr wrap="square">
            <a:spAutoFit/>
          </a:bodyPr>
          <a:lstStyle/>
          <a:p>
            <a:pPr lvl="0">
              <a:lnSpc>
                <a:spcPct val="90000"/>
              </a:lnSpc>
              <a:buSzPts val="3200"/>
            </a:pPr>
            <a:r>
              <a:rPr lang="en-IE" sz="3200" b="1" dirty="0">
                <a:solidFill>
                  <a:schemeClr val="bg1"/>
                </a:solidFill>
                <a:latin typeface="Calibri" panose="020F0502020204030204" pitchFamily="34" charset="0"/>
                <a:cs typeface="Calibri" panose="020F0502020204030204" pitchFamily="34" charset="0"/>
              </a:rPr>
              <a:t>#1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11" name="Google Shape;84;p9">
            <a:extLst>
              <a:ext uri="{FF2B5EF4-FFF2-40B4-BE49-F238E27FC236}">
                <a16:creationId xmlns:a16="http://schemas.microsoft.com/office/drawing/2014/main" id="{3B5CB2A7-7E2F-C84A-A49D-4645A78F3DA3}"/>
              </a:ext>
            </a:extLst>
          </p:cNvPr>
          <p:cNvSpPr/>
          <p:nvPr/>
        </p:nvSpPr>
        <p:spPr>
          <a:xfrm rot="-224598">
            <a:off x="6590007" y="645758"/>
            <a:ext cx="5754760"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8" name="Google Shape;768;p103"/>
          <p:cNvSpPr txBox="1">
            <a:spLocks noGrp="1"/>
          </p:cNvSpPr>
          <p:nvPr>
            <p:ph type="body" idx="1"/>
          </p:nvPr>
        </p:nvSpPr>
        <p:spPr>
          <a:xfrm rot="-224598">
            <a:off x="6900538" y="784674"/>
            <a:ext cx="5043373"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sz="3400" dirty="0"/>
              <a:t>Porady o Sprzedaży Online</a:t>
            </a:r>
          </a:p>
        </p:txBody>
      </p:sp>
      <p:sp>
        <p:nvSpPr>
          <p:cNvPr id="769" name="Google Shape;769;p103"/>
          <p:cNvSpPr txBox="1">
            <a:spLocks noGrp="1"/>
          </p:cNvSpPr>
          <p:nvPr>
            <p:ph type="body" idx="2"/>
          </p:nvPr>
        </p:nvSpPr>
        <p:spPr>
          <a:xfrm>
            <a:off x="1701140" y="3034467"/>
            <a:ext cx="9841504" cy="325474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dirty="0"/>
              <a:t>Żeby sprzedać produkt, musisz mieć sklep online. W sieci jest wiele serwisów, które </a:t>
            </a:r>
            <a:r>
              <a:rPr lang="pl-PL" dirty="0" err="1"/>
              <a:t>pomagą</a:t>
            </a:r>
            <a:r>
              <a:rPr lang="pl-PL" dirty="0"/>
              <a:t> ci stworzyć takie miejsce bez dużych nakładów finansowych i bez wiedzy informatycznej.</a:t>
            </a:r>
          </a:p>
          <a:p>
            <a:pPr marL="342900" lvl="0" indent="-342900" algn="l" rtl="0">
              <a:lnSpc>
                <a:spcPct val="90000"/>
              </a:lnSpc>
              <a:spcBef>
                <a:spcPts val="1000"/>
              </a:spcBef>
              <a:spcAft>
                <a:spcPts val="0"/>
              </a:spcAft>
              <a:buSzPts val="2400"/>
              <a:buChar char="•"/>
            </a:pPr>
            <a:r>
              <a:rPr lang="pl-PL" dirty="0"/>
              <a:t>Wybór platform jest duży, więc możesz wybrać tę która ci najbardziej odpowiada. Znane platformy to: </a:t>
            </a:r>
            <a:r>
              <a:rPr lang="pl-PL" u="sng" dirty="0" err="1">
                <a:solidFill>
                  <a:schemeClr val="hlink"/>
                </a:solidFill>
                <a:hlinkClick r:id="rId3"/>
              </a:rPr>
              <a:t>Etsy</a:t>
            </a:r>
            <a:r>
              <a:rPr lang="pl-PL" dirty="0"/>
              <a:t>, </a:t>
            </a:r>
            <a:r>
              <a:rPr lang="pl-PL" u="sng" dirty="0" err="1">
                <a:solidFill>
                  <a:schemeClr val="hlink"/>
                </a:solidFill>
                <a:hlinkClick r:id="rId4"/>
              </a:rPr>
              <a:t>Shopify</a:t>
            </a:r>
            <a:r>
              <a:rPr lang="pl-PL" dirty="0"/>
              <a:t>, </a:t>
            </a:r>
            <a:r>
              <a:rPr lang="pl-PL" u="sng" dirty="0">
                <a:solidFill>
                  <a:schemeClr val="hlink"/>
                </a:solidFill>
                <a:hlinkClick r:id="rId5"/>
              </a:rPr>
              <a:t>3dcart</a:t>
            </a:r>
            <a:r>
              <a:rPr lang="pl-PL" dirty="0"/>
              <a:t>, </a:t>
            </a:r>
            <a:r>
              <a:rPr lang="pl-PL" u="sng" dirty="0">
                <a:solidFill>
                  <a:schemeClr val="hlink"/>
                </a:solidFill>
                <a:hlinkClick r:id="rId6"/>
              </a:rPr>
              <a:t>Amazon</a:t>
            </a:r>
            <a:r>
              <a:rPr lang="pl-PL" dirty="0"/>
              <a:t>.</a:t>
            </a:r>
          </a:p>
          <a:p>
            <a:pPr marL="342900" lvl="0" indent="-342900" algn="l" rtl="0">
              <a:lnSpc>
                <a:spcPct val="90000"/>
              </a:lnSpc>
              <a:spcBef>
                <a:spcPts val="1000"/>
              </a:spcBef>
              <a:spcAft>
                <a:spcPts val="0"/>
              </a:spcAft>
              <a:buSzPts val="2400"/>
              <a:buChar char="•"/>
            </a:pPr>
            <a:r>
              <a:rPr lang="pl-PL" dirty="0"/>
              <a:t>Wybierz platformę, która odpowiada twoim potrzebom, budżetowi i przyjętym celom.</a:t>
            </a:r>
          </a:p>
        </p:txBody>
      </p:sp>
      <p:cxnSp>
        <p:nvCxnSpPr>
          <p:cNvPr id="6" name="Straight Connector 5">
            <a:extLst>
              <a:ext uri="{FF2B5EF4-FFF2-40B4-BE49-F238E27FC236}">
                <a16:creationId xmlns:a16="http://schemas.microsoft.com/office/drawing/2014/main" id="{11DEC00A-2456-F344-AFB7-1AA728A2CBC7}"/>
              </a:ext>
            </a:extLst>
          </p:cNvPr>
          <p:cNvCxnSpPr/>
          <p:nvPr/>
        </p:nvCxnSpPr>
        <p:spPr>
          <a:xfrm>
            <a:off x="1051827" y="2478505"/>
            <a:ext cx="0" cy="437949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EFA84F14-988A-B042-A596-C26920A9FFA7}"/>
              </a:ext>
            </a:extLst>
          </p:cNvPr>
          <p:cNvSpPr/>
          <p:nvPr/>
        </p:nvSpPr>
        <p:spPr>
          <a:xfrm>
            <a:off x="649357" y="2120067"/>
            <a:ext cx="914400" cy="914400"/>
          </a:xfrm>
          <a:prstGeom prst="ellipse">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934B9F2-74ED-F847-A936-79AF2874E281}"/>
              </a:ext>
            </a:extLst>
          </p:cNvPr>
          <p:cNvSpPr/>
          <p:nvPr/>
        </p:nvSpPr>
        <p:spPr>
          <a:xfrm>
            <a:off x="851694" y="2271140"/>
            <a:ext cx="849445" cy="535531"/>
          </a:xfrm>
          <a:prstGeom prst="rect">
            <a:avLst/>
          </a:prstGeom>
        </p:spPr>
        <p:txBody>
          <a:bodyPr wrap="square">
            <a:spAutoFit/>
          </a:bodyPr>
          <a:lstStyle/>
          <a:p>
            <a:pPr lvl="0">
              <a:lnSpc>
                <a:spcPct val="90000"/>
              </a:lnSpc>
              <a:buSzPts val="3200"/>
            </a:pPr>
            <a:r>
              <a:rPr lang="en-IE" sz="3200" b="1" dirty="0">
                <a:solidFill>
                  <a:schemeClr val="bg1"/>
                </a:solidFill>
                <a:latin typeface="Calibri" panose="020F0502020204030204" pitchFamily="34" charset="0"/>
                <a:cs typeface="Calibri" panose="020F0502020204030204" pitchFamily="34" charset="0"/>
              </a:rPr>
              <a:t>#</a:t>
            </a:r>
            <a:r>
              <a:rPr lang="pl-PL" sz="3200" b="1" dirty="0">
                <a:solidFill>
                  <a:schemeClr val="bg1"/>
                </a:solidFill>
                <a:latin typeface="Calibri" panose="020F0502020204030204" pitchFamily="34" charset="0"/>
                <a:cs typeface="Calibri" panose="020F0502020204030204" pitchFamily="34" charset="0"/>
              </a:rPr>
              <a:t>2</a:t>
            </a:r>
            <a:endParaRPr lang="en-IE" sz="32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493637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11" name="Google Shape;84;p9">
            <a:extLst>
              <a:ext uri="{FF2B5EF4-FFF2-40B4-BE49-F238E27FC236}">
                <a16:creationId xmlns:a16="http://schemas.microsoft.com/office/drawing/2014/main" id="{3B5CB2A7-7E2F-C84A-A49D-4645A78F3DA3}"/>
              </a:ext>
            </a:extLst>
          </p:cNvPr>
          <p:cNvSpPr/>
          <p:nvPr/>
        </p:nvSpPr>
        <p:spPr>
          <a:xfrm rot="-224598">
            <a:off x="6590007" y="645758"/>
            <a:ext cx="5754760"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8" name="Google Shape;768;p103"/>
          <p:cNvSpPr txBox="1">
            <a:spLocks noGrp="1"/>
          </p:cNvSpPr>
          <p:nvPr>
            <p:ph type="body" idx="1"/>
          </p:nvPr>
        </p:nvSpPr>
        <p:spPr>
          <a:xfrm rot="-224598">
            <a:off x="6900538" y="784674"/>
            <a:ext cx="5043373"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sz="3400" dirty="0"/>
              <a:t>Porady o Sprzedaży Online</a:t>
            </a:r>
          </a:p>
        </p:txBody>
      </p:sp>
      <p:sp>
        <p:nvSpPr>
          <p:cNvPr id="769" name="Google Shape;769;p103"/>
          <p:cNvSpPr txBox="1">
            <a:spLocks noGrp="1"/>
          </p:cNvSpPr>
          <p:nvPr>
            <p:ph type="body" idx="2"/>
          </p:nvPr>
        </p:nvSpPr>
        <p:spPr>
          <a:xfrm>
            <a:off x="1701139" y="2598821"/>
            <a:ext cx="9841504" cy="3676853"/>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dirty="0"/>
              <a:t>Płatność i dostawa: Musisz mieć przygotowany system rozliczania z klientami, oraz system logistyczny do transportu towarów. Tutaj istnieje wiele opcji które pomogą ci w transakcjach, takich jak cyfrowy portfel, bankowe przelewy online, czy system przetwarzania opłat. Zadbaj o transparentność kosztów dostawy; coraz popularniejsza jest opcja darmowej dostawy, ale to przenosi koszty na twoją firmę.</a:t>
            </a:r>
          </a:p>
          <a:p>
            <a:pPr marL="342900" lvl="0" indent="-342900" algn="l" rtl="0">
              <a:lnSpc>
                <a:spcPct val="90000"/>
              </a:lnSpc>
              <a:spcBef>
                <a:spcPts val="1000"/>
              </a:spcBef>
              <a:spcAft>
                <a:spcPts val="0"/>
              </a:spcAft>
              <a:buSzPts val="2400"/>
              <a:buChar char="•"/>
            </a:pPr>
            <a:r>
              <a:rPr lang="pl-PL" dirty="0"/>
              <a:t>Kilka popularnych form płatności;: </a:t>
            </a:r>
            <a:r>
              <a:rPr lang="pl-PL" u="sng" dirty="0" err="1">
                <a:solidFill>
                  <a:schemeClr val="hlink"/>
                </a:solidFill>
                <a:hlinkClick r:id="rId3"/>
              </a:rPr>
              <a:t>PayPal</a:t>
            </a:r>
            <a:r>
              <a:rPr lang="pl-PL" dirty="0"/>
              <a:t>, </a:t>
            </a:r>
            <a:r>
              <a:rPr lang="pl-PL" u="sng" dirty="0">
                <a:solidFill>
                  <a:schemeClr val="hlink"/>
                </a:solidFill>
                <a:hlinkClick r:id="rId4"/>
              </a:rPr>
              <a:t>Google </a:t>
            </a:r>
            <a:r>
              <a:rPr lang="pl-PL" u="sng" dirty="0" err="1">
                <a:solidFill>
                  <a:schemeClr val="hlink"/>
                </a:solidFill>
                <a:hlinkClick r:id="rId4"/>
              </a:rPr>
              <a:t>Wallet</a:t>
            </a:r>
            <a:r>
              <a:rPr lang="pl-PL" dirty="0"/>
              <a:t>, </a:t>
            </a:r>
            <a:r>
              <a:rPr lang="pl-PL" u="sng" dirty="0">
                <a:solidFill>
                  <a:schemeClr val="hlink"/>
                </a:solidFill>
                <a:hlinkClick r:id="rId5"/>
              </a:rPr>
              <a:t>Apple </a:t>
            </a:r>
            <a:r>
              <a:rPr lang="pl-PL" u="sng" dirty="0" err="1">
                <a:solidFill>
                  <a:schemeClr val="hlink"/>
                </a:solidFill>
                <a:hlinkClick r:id="rId5"/>
              </a:rPr>
              <a:t>Pay</a:t>
            </a:r>
            <a:r>
              <a:rPr lang="pl-PL" dirty="0"/>
              <a:t>, </a:t>
            </a:r>
            <a:r>
              <a:rPr lang="pl-PL" u="sng" dirty="0" err="1">
                <a:solidFill>
                  <a:schemeClr val="hlink"/>
                </a:solidFill>
                <a:hlinkClick r:id="rId6"/>
              </a:rPr>
              <a:t>Stripe</a:t>
            </a:r>
            <a:r>
              <a:rPr lang="pl-PL" dirty="0"/>
              <a:t>.</a:t>
            </a:r>
          </a:p>
          <a:p>
            <a:pPr marL="342900" lvl="0" indent="-342900" algn="l" rtl="0">
              <a:lnSpc>
                <a:spcPct val="90000"/>
              </a:lnSpc>
              <a:spcBef>
                <a:spcPts val="1000"/>
              </a:spcBef>
              <a:spcAft>
                <a:spcPts val="0"/>
              </a:spcAft>
              <a:buSzPts val="2400"/>
              <a:buChar char="•"/>
            </a:pPr>
            <a:r>
              <a:rPr lang="pl-PL" dirty="0"/>
              <a:t>Popularne firmy kurierskie: </a:t>
            </a:r>
            <a:r>
              <a:rPr lang="pl-PL" u="sng" dirty="0">
                <a:solidFill>
                  <a:schemeClr val="hlink"/>
                </a:solidFill>
                <a:hlinkClick r:id="rId7"/>
              </a:rPr>
              <a:t>DHL</a:t>
            </a:r>
            <a:r>
              <a:rPr lang="pl-PL" dirty="0"/>
              <a:t>, </a:t>
            </a:r>
            <a:r>
              <a:rPr lang="pl-PL" u="sng" dirty="0">
                <a:solidFill>
                  <a:schemeClr val="hlink"/>
                </a:solidFill>
                <a:hlinkClick r:id="rId8"/>
              </a:rPr>
              <a:t>Hermes</a:t>
            </a:r>
            <a:r>
              <a:rPr lang="pl-PL" dirty="0"/>
              <a:t>, </a:t>
            </a:r>
            <a:r>
              <a:rPr lang="pl-PL" u="sng" dirty="0" err="1">
                <a:solidFill>
                  <a:schemeClr val="hlink"/>
                </a:solidFill>
                <a:hlinkClick r:id="rId9"/>
              </a:rPr>
              <a:t>PostNL</a:t>
            </a:r>
            <a:r>
              <a:rPr lang="pl-PL" dirty="0"/>
              <a:t>, </a:t>
            </a:r>
            <a:r>
              <a:rPr lang="pl-PL" u="sng" dirty="0">
                <a:solidFill>
                  <a:schemeClr val="hlink"/>
                </a:solidFill>
                <a:hlinkClick r:id="rId10"/>
              </a:rPr>
              <a:t>TNT Express</a:t>
            </a:r>
            <a:r>
              <a:rPr lang="pl-PL" dirty="0"/>
              <a:t>.</a:t>
            </a:r>
          </a:p>
        </p:txBody>
      </p:sp>
      <p:cxnSp>
        <p:nvCxnSpPr>
          <p:cNvPr id="6" name="Straight Connector 5">
            <a:extLst>
              <a:ext uri="{FF2B5EF4-FFF2-40B4-BE49-F238E27FC236}">
                <a16:creationId xmlns:a16="http://schemas.microsoft.com/office/drawing/2014/main" id="{11DEC00A-2456-F344-AFB7-1AA728A2CBC7}"/>
              </a:ext>
            </a:extLst>
          </p:cNvPr>
          <p:cNvCxnSpPr/>
          <p:nvPr/>
        </p:nvCxnSpPr>
        <p:spPr>
          <a:xfrm>
            <a:off x="1051827" y="2478505"/>
            <a:ext cx="0" cy="437949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EFA84F14-988A-B042-A596-C26920A9FFA7}"/>
              </a:ext>
            </a:extLst>
          </p:cNvPr>
          <p:cNvSpPr/>
          <p:nvPr/>
        </p:nvSpPr>
        <p:spPr>
          <a:xfrm>
            <a:off x="649357" y="2120067"/>
            <a:ext cx="914400" cy="914400"/>
          </a:xfrm>
          <a:prstGeom prst="ellipse">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934B9F2-74ED-F847-A936-79AF2874E281}"/>
              </a:ext>
            </a:extLst>
          </p:cNvPr>
          <p:cNvSpPr/>
          <p:nvPr/>
        </p:nvSpPr>
        <p:spPr>
          <a:xfrm>
            <a:off x="851694" y="2271140"/>
            <a:ext cx="849445" cy="535531"/>
          </a:xfrm>
          <a:prstGeom prst="rect">
            <a:avLst/>
          </a:prstGeom>
        </p:spPr>
        <p:txBody>
          <a:bodyPr wrap="square">
            <a:spAutoFit/>
          </a:bodyPr>
          <a:lstStyle/>
          <a:p>
            <a:pPr lvl="0">
              <a:lnSpc>
                <a:spcPct val="90000"/>
              </a:lnSpc>
              <a:buSzPts val="3200"/>
            </a:pPr>
            <a:r>
              <a:rPr lang="en-IE" sz="3200" b="1" dirty="0">
                <a:solidFill>
                  <a:schemeClr val="bg1"/>
                </a:solidFill>
                <a:latin typeface="Calibri" panose="020F0502020204030204" pitchFamily="34" charset="0"/>
                <a:cs typeface="Calibri" panose="020F0502020204030204" pitchFamily="34" charset="0"/>
              </a:rPr>
              <a:t>#</a:t>
            </a:r>
            <a:r>
              <a:rPr lang="pl-PL" sz="3200" b="1" dirty="0">
                <a:solidFill>
                  <a:schemeClr val="bg1"/>
                </a:solidFill>
                <a:latin typeface="Calibri" panose="020F0502020204030204" pitchFamily="34" charset="0"/>
                <a:cs typeface="Calibri" panose="020F0502020204030204" pitchFamily="34" charset="0"/>
              </a:rPr>
              <a:t>3</a:t>
            </a:r>
            <a:endParaRPr lang="en-IE" sz="32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563935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11" name="Google Shape;84;p9">
            <a:extLst>
              <a:ext uri="{FF2B5EF4-FFF2-40B4-BE49-F238E27FC236}">
                <a16:creationId xmlns:a16="http://schemas.microsoft.com/office/drawing/2014/main" id="{3B5CB2A7-7E2F-C84A-A49D-4645A78F3DA3}"/>
              </a:ext>
            </a:extLst>
          </p:cNvPr>
          <p:cNvSpPr/>
          <p:nvPr/>
        </p:nvSpPr>
        <p:spPr>
          <a:xfrm rot="-224598">
            <a:off x="6590007" y="645758"/>
            <a:ext cx="5754760"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8" name="Google Shape;768;p103"/>
          <p:cNvSpPr txBox="1">
            <a:spLocks noGrp="1"/>
          </p:cNvSpPr>
          <p:nvPr>
            <p:ph type="body" idx="1"/>
          </p:nvPr>
        </p:nvSpPr>
        <p:spPr>
          <a:xfrm rot="-224598">
            <a:off x="6900538" y="784674"/>
            <a:ext cx="5043373"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sz="3400" dirty="0"/>
              <a:t>Porady o Sprzedaży Online</a:t>
            </a:r>
          </a:p>
        </p:txBody>
      </p:sp>
      <p:sp>
        <p:nvSpPr>
          <p:cNvPr id="769" name="Google Shape;769;p103"/>
          <p:cNvSpPr txBox="1">
            <a:spLocks noGrp="1"/>
          </p:cNvSpPr>
          <p:nvPr>
            <p:ph type="body" idx="2"/>
          </p:nvPr>
        </p:nvSpPr>
        <p:spPr>
          <a:xfrm>
            <a:off x="1701139" y="2271141"/>
            <a:ext cx="9841504" cy="4004534"/>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dirty="0"/>
              <a:t>Twój plan marketingowy powinien iść z duchem czasu, przeglądaj go i optymalizowany. W tym module kładziemy nacisk na marketing – jest on niezbędny, aby sprzedawać produkty. Twoja strategia powinna mieć na uwadze przede wszystkim klientów.</a:t>
            </a:r>
          </a:p>
          <a:p>
            <a:pPr marL="342900" lvl="0" indent="-342900" algn="l" rtl="0">
              <a:lnSpc>
                <a:spcPct val="90000"/>
              </a:lnSpc>
              <a:spcBef>
                <a:spcPts val="1000"/>
              </a:spcBef>
              <a:spcAft>
                <a:spcPts val="0"/>
              </a:spcAft>
              <a:buSzPts val="2400"/>
              <a:buChar char="•"/>
            </a:pPr>
            <a:r>
              <a:rPr lang="pl-PL" dirty="0"/>
              <a:t>Zacznij od najprostszego: jak wspomnieliśmy wcześniej, media społecznościowe to najlepszy sposób na dotarcie do odbiorców i zwiększenie liczby klientów. Z tych mediów email jest najlepszym dla ciebie kanałem.</a:t>
            </a:r>
          </a:p>
          <a:p>
            <a:pPr marL="342900" lvl="0" indent="-342900" algn="l" rtl="0">
              <a:lnSpc>
                <a:spcPct val="90000"/>
              </a:lnSpc>
              <a:spcBef>
                <a:spcPts val="1000"/>
              </a:spcBef>
              <a:spcAft>
                <a:spcPts val="0"/>
              </a:spcAft>
              <a:buSzPts val="2400"/>
              <a:buChar char="•"/>
            </a:pPr>
            <a:r>
              <a:rPr lang="pl-PL" dirty="0"/>
              <a:t>Istnieje wiele poradników przedsiębiorczości online, z których można uzupełnić wiedzę, uproszczony opis procesu marketingu znajdziesz </a:t>
            </a:r>
            <a:r>
              <a:rPr lang="pl-PL" u="sng" dirty="0">
                <a:solidFill>
                  <a:schemeClr val="hlink"/>
                </a:solidFill>
              </a:rPr>
              <a:t>tutaj</a:t>
            </a:r>
            <a:r>
              <a:rPr lang="pl-PL" dirty="0"/>
              <a:t> albo </a:t>
            </a:r>
            <a:r>
              <a:rPr lang="pl-PL" u="sng" dirty="0">
                <a:solidFill>
                  <a:schemeClr val="hlink"/>
                </a:solidFill>
              </a:rPr>
              <a:t>tutaj.</a:t>
            </a:r>
            <a:endParaRPr lang="pl-PL" dirty="0"/>
          </a:p>
        </p:txBody>
      </p:sp>
      <p:cxnSp>
        <p:nvCxnSpPr>
          <p:cNvPr id="6" name="Straight Connector 5">
            <a:extLst>
              <a:ext uri="{FF2B5EF4-FFF2-40B4-BE49-F238E27FC236}">
                <a16:creationId xmlns:a16="http://schemas.microsoft.com/office/drawing/2014/main" id="{11DEC00A-2456-F344-AFB7-1AA728A2CBC7}"/>
              </a:ext>
            </a:extLst>
          </p:cNvPr>
          <p:cNvCxnSpPr/>
          <p:nvPr/>
        </p:nvCxnSpPr>
        <p:spPr>
          <a:xfrm>
            <a:off x="1051827" y="2478505"/>
            <a:ext cx="0" cy="437949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EFA84F14-988A-B042-A596-C26920A9FFA7}"/>
              </a:ext>
            </a:extLst>
          </p:cNvPr>
          <p:cNvSpPr/>
          <p:nvPr/>
        </p:nvSpPr>
        <p:spPr>
          <a:xfrm>
            <a:off x="649357" y="2120067"/>
            <a:ext cx="914400" cy="914400"/>
          </a:xfrm>
          <a:prstGeom prst="ellipse">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934B9F2-74ED-F847-A936-79AF2874E281}"/>
              </a:ext>
            </a:extLst>
          </p:cNvPr>
          <p:cNvSpPr/>
          <p:nvPr/>
        </p:nvSpPr>
        <p:spPr>
          <a:xfrm>
            <a:off x="851694" y="2271140"/>
            <a:ext cx="849445" cy="535531"/>
          </a:xfrm>
          <a:prstGeom prst="rect">
            <a:avLst/>
          </a:prstGeom>
        </p:spPr>
        <p:txBody>
          <a:bodyPr wrap="square">
            <a:spAutoFit/>
          </a:bodyPr>
          <a:lstStyle/>
          <a:p>
            <a:pPr lvl="0">
              <a:lnSpc>
                <a:spcPct val="90000"/>
              </a:lnSpc>
              <a:buSzPts val="3200"/>
            </a:pPr>
            <a:r>
              <a:rPr lang="en-IE" sz="3200" b="1" dirty="0">
                <a:solidFill>
                  <a:schemeClr val="bg1"/>
                </a:solidFill>
                <a:latin typeface="Calibri" panose="020F0502020204030204" pitchFamily="34" charset="0"/>
                <a:cs typeface="Calibri" panose="020F0502020204030204" pitchFamily="34" charset="0"/>
              </a:rPr>
              <a:t>#</a:t>
            </a:r>
            <a:r>
              <a:rPr lang="pl-PL" sz="3200" b="1" dirty="0">
                <a:solidFill>
                  <a:schemeClr val="bg1"/>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35599094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11" name="Google Shape;84;p9">
            <a:extLst>
              <a:ext uri="{FF2B5EF4-FFF2-40B4-BE49-F238E27FC236}">
                <a16:creationId xmlns:a16="http://schemas.microsoft.com/office/drawing/2014/main" id="{3B5CB2A7-7E2F-C84A-A49D-4645A78F3DA3}"/>
              </a:ext>
            </a:extLst>
          </p:cNvPr>
          <p:cNvSpPr/>
          <p:nvPr/>
        </p:nvSpPr>
        <p:spPr>
          <a:xfrm rot="-224598">
            <a:off x="6590007" y="645758"/>
            <a:ext cx="5754760" cy="825926"/>
          </a:xfrm>
          <a:prstGeom prst="rect">
            <a:avLst/>
          </a:pr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8" name="Google Shape;768;p103"/>
          <p:cNvSpPr txBox="1">
            <a:spLocks noGrp="1"/>
          </p:cNvSpPr>
          <p:nvPr>
            <p:ph type="body" idx="1"/>
          </p:nvPr>
        </p:nvSpPr>
        <p:spPr>
          <a:xfrm rot="-224598">
            <a:off x="6900538" y="784674"/>
            <a:ext cx="5043373"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sz="3400" dirty="0"/>
              <a:t>Porady o Sprzedaży Online</a:t>
            </a:r>
          </a:p>
        </p:txBody>
      </p:sp>
      <p:sp>
        <p:nvSpPr>
          <p:cNvPr id="769" name="Google Shape;769;p103"/>
          <p:cNvSpPr txBox="1">
            <a:spLocks noGrp="1"/>
          </p:cNvSpPr>
          <p:nvPr>
            <p:ph type="body" idx="2"/>
          </p:nvPr>
        </p:nvSpPr>
        <p:spPr>
          <a:xfrm>
            <a:off x="1701140" y="3034467"/>
            <a:ext cx="9841504" cy="3254740"/>
          </a:xfrm>
          <a:prstGeom prst="rect">
            <a:avLst/>
          </a:prstGeom>
          <a:noFill/>
          <a:ln>
            <a:noFill/>
          </a:ln>
        </p:spPr>
        <p:txBody>
          <a:bodyPr spcFirstLastPara="1" wrap="square" lIns="91425" tIns="45700" rIns="91425" bIns="45700" anchor="t" anchorCtr="0">
            <a:noAutofit/>
          </a:bodyPr>
          <a:lstStyle/>
          <a:p>
            <a:pPr marL="342900" lvl="0" indent="-342900"/>
            <a:r>
              <a:rPr lang="pl-PL" dirty="0"/>
              <a:t>Po zakończeniu poprzednich etapów i omówieniu podstaw, czas skupić się na rozwijaniu biznesu. Skup się na wsparciu klientów i dobrym systemie CRM (Zarządzanie Relacjami </a:t>
            </a:r>
            <a:br>
              <a:rPr lang="pl-PL" dirty="0"/>
            </a:br>
            <a:r>
              <a:rPr lang="pl-PL" dirty="0"/>
              <a:t>z Klientami), rozwijaj produkty i dbaj o pozycjonowanie strony Internetowej (SEO), przeglądaj analizy i co najważniejsze zawsze staraj się spełniać oczekiwania klientów na 100%.</a:t>
            </a:r>
          </a:p>
          <a:p>
            <a:pPr marL="342900" lvl="0" indent="-342900" algn="l" rtl="0">
              <a:lnSpc>
                <a:spcPct val="90000"/>
              </a:lnSpc>
              <a:spcBef>
                <a:spcPts val="1000"/>
              </a:spcBef>
              <a:spcAft>
                <a:spcPts val="0"/>
              </a:spcAft>
              <a:buSzPts val="2400"/>
              <a:buChar char="•"/>
            </a:pPr>
            <a:r>
              <a:rPr lang="pl-PL" dirty="0"/>
              <a:t>Dodatkowe podpowiedzi można łatwo znaleźć na platformach sprzedaży online, takich jak </a:t>
            </a:r>
            <a:r>
              <a:rPr lang="pl-PL" u="sng" dirty="0">
                <a:solidFill>
                  <a:schemeClr val="hlink"/>
                </a:solidFill>
              </a:rPr>
              <a:t>ten blog na </a:t>
            </a:r>
            <a:r>
              <a:rPr lang="pl-PL" u="sng" dirty="0" err="1">
                <a:solidFill>
                  <a:schemeClr val="hlink"/>
                </a:solidFill>
              </a:rPr>
              <a:t>Shopify</a:t>
            </a:r>
            <a:r>
              <a:rPr lang="pl-PL" u="sng" dirty="0">
                <a:solidFill>
                  <a:schemeClr val="hlink"/>
                </a:solidFill>
              </a:rPr>
              <a:t>,</a:t>
            </a:r>
            <a:r>
              <a:rPr lang="pl-PL" dirty="0"/>
              <a:t> albo tutaj </a:t>
            </a:r>
            <a:r>
              <a:rPr lang="pl-PL" u="sng" dirty="0" err="1">
                <a:solidFill>
                  <a:schemeClr val="hlink"/>
                </a:solidFill>
                <a:hlinkClick r:id="rId3"/>
              </a:rPr>
              <a:t>XCart’s</a:t>
            </a:r>
            <a:r>
              <a:rPr lang="pl-PL" u="sng" dirty="0">
                <a:solidFill>
                  <a:schemeClr val="hlink"/>
                </a:solidFill>
                <a:hlinkClick r:id="rId3"/>
              </a:rPr>
              <a:t> </a:t>
            </a:r>
            <a:r>
              <a:rPr lang="pl-PL" u="sng" dirty="0" err="1">
                <a:solidFill>
                  <a:schemeClr val="hlink"/>
                </a:solidFill>
                <a:hlinkClick r:id="rId3"/>
              </a:rPr>
              <a:t>guide</a:t>
            </a:r>
            <a:r>
              <a:rPr lang="pl-PL" dirty="0"/>
              <a:t>.</a:t>
            </a:r>
          </a:p>
        </p:txBody>
      </p:sp>
      <p:cxnSp>
        <p:nvCxnSpPr>
          <p:cNvPr id="6" name="Straight Connector 5">
            <a:extLst>
              <a:ext uri="{FF2B5EF4-FFF2-40B4-BE49-F238E27FC236}">
                <a16:creationId xmlns:a16="http://schemas.microsoft.com/office/drawing/2014/main" id="{11DEC00A-2456-F344-AFB7-1AA728A2CBC7}"/>
              </a:ext>
            </a:extLst>
          </p:cNvPr>
          <p:cNvCxnSpPr/>
          <p:nvPr/>
        </p:nvCxnSpPr>
        <p:spPr>
          <a:xfrm>
            <a:off x="1051827" y="2478505"/>
            <a:ext cx="0" cy="437949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EFA84F14-988A-B042-A596-C26920A9FFA7}"/>
              </a:ext>
            </a:extLst>
          </p:cNvPr>
          <p:cNvSpPr/>
          <p:nvPr/>
        </p:nvSpPr>
        <p:spPr>
          <a:xfrm>
            <a:off x="594627" y="2063919"/>
            <a:ext cx="914400" cy="914400"/>
          </a:xfrm>
          <a:prstGeom prst="ellipse">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934B9F2-74ED-F847-A936-79AF2874E281}"/>
              </a:ext>
            </a:extLst>
          </p:cNvPr>
          <p:cNvSpPr/>
          <p:nvPr/>
        </p:nvSpPr>
        <p:spPr>
          <a:xfrm>
            <a:off x="851694" y="2271140"/>
            <a:ext cx="849445" cy="535531"/>
          </a:xfrm>
          <a:prstGeom prst="rect">
            <a:avLst/>
          </a:prstGeom>
        </p:spPr>
        <p:txBody>
          <a:bodyPr wrap="square">
            <a:spAutoFit/>
          </a:bodyPr>
          <a:lstStyle/>
          <a:p>
            <a:pPr lvl="0">
              <a:lnSpc>
                <a:spcPct val="90000"/>
              </a:lnSpc>
              <a:buSzPts val="3200"/>
            </a:pPr>
            <a:r>
              <a:rPr lang="en-IE" sz="3200" b="1" dirty="0">
                <a:solidFill>
                  <a:schemeClr val="bg1"/>
                </a:solidFill>
                <a:latin typeface="Calibri" panose="020F0502020204030204" pitchFamily="34" charset="0"/>
                <a:cs typeface="Calibri" panose="020F0502020204030204" pitchFamily="34" charset="0"/>
              </a:rPr>
              <a:t>#</a:t>
            </a:r>
            <a:r>
              <a:rPr lang="pl-PL" sz="3200" b="1" dirty="0">
                <a:solidFill>
                  <a:schemeClr val="bg1"/>
                </a:solidFill>
                <a:latin typeface="Calibri" panose="020F0502020204030204" pitchFamily="34" charset="0"/>
                <a:cs typeface="Calibri" panose="020F0502020204030204" pitchFamily="34" charset="0"/>
              </a:rPr>
              <a:t>5</a:t>
            </a:r>
            <a:endParaRPr lang="en-IE" sz="32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749567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15" name="Google Shape;58;p5">
            <a:extLst>
              <a:ext uri="{FF2B5EF4-FFF2-40B4-BE49-F238E27FC236}">
                <a16:creationId xmlns:a16="http://schemas.microsoft.com/office/drawing/2014/main" id="{4F005E39-3720-2C49-BB81-9402189A5EBE}"/>
              </a:ext>
            </a:extLst>
          </p:cNvPr>
          <p:cNvSpPr/>
          <p:nvPr/>
        </p:nvSpPr>
        <p:spPr>
          <a:xfrm rot="285998">
            <a:off x="-162406" y="521684"/>
            <a:ext cx="3385994"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n-IE" sz="1800" b="0" i="0" u="none" strike="noStrike" cap="none" dirty="0">
              <a:solidFill>
                <a:schemeClr val="lt1"/>
              </a:solidFill>
              <a:latin typeface="Calibri"/>
              <a:ea typeface="Calibri"/>
              <a:cs typeface="Calibri"/>
              <a:sym typeface="Calibri"/>
            </a:endParaRPr>
          </a:p>
        </p:txBody>
      </p:sp>
      <p:sp>
        <p:nvSpPr>
          <p:cNvPr id="600" name="Google Shape;600;p7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spcBef>
                <a:spcPts val="0"/>
              </a:spcBef>
            </a:pPr>
            <a:r>
              <a:rPr lang="pl-PL" dirty="0"/>
              <a:t>Na Zakończenie</a:t>
            </a:r>
            <a:endParaRPr lang="en-IE" dirty="0"/>
          </a:p>
          <a:p>
            <a:pPr marL="0" lvl="0" indent="0" algn="l" rtl="0">
              <a:lnSpc>
                <a:spcPct val="90000"/>
              </a:lnSpc>
              <a:spcBef>
                <a:spcPts val="1000"/>
              </a:spcBef>
              <a:spcAft>
                <a:spcPts val="0"/>
              </a:spcAft>
              <a:buClr>
                <a:schemeClr val="lt1"/>
              </a:buClr>
              <a:buSzPts val="3600"/>
              <a:buNone/>
            </a:pPr>
            <a:endParaRPr dirty="0"/>
          </a:p>
        </p:txBody>
      </p:sp>
      <p:sp>
        <p:nvSpPr>
          <p:cNvPr id="601" name="Google Shape;601;p79"/>
          <p:cNvSpPr txBox="1">
            <a:spLocks noGrp="1"/>
          </p:cNvSpPr>
          <p:nvPr>
            <p:ph type="body" idx="2"/>
          </p:nvPr>
        </p:nvSpPr>
        <p:spPr>
          <a:xfrm>
            <a:off x="658270" y="1646612"/>
            <a:ext cx="5483134" cy="482896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400"/>
              <a:buNone/>
            </a:pPr>
            <a:r>
              <a:rPr lang="pl-PL" dirty="0"/>
              <a:t>Na koniec chcieliśmy przedstawić najlepszy przykład marketingowy, do którego powinna dążyć każda marka: </a:t>
            </a:r>
          </a:p>
          <a:p>
            <a:pPr marL="342900" lvl="0" indent="0" algn="l" rtl="0">
              <a:lnSpc>
                <a:spcPct val="90000"/>
              </a:lnSpc>
              <a:spcBef>
                <a:spcPts val="1000"/>
              </a:spcBef>
              <a:spcAft>
                <a:spcPts val="0"/>
              </a:spcAft>
              <a:buSzPts val="2400"/>
              <a:buNone/>
            </a:pPr>
            <a:r>
              <a:rPr lang="pl-PL" b="1" dirty="0" err="1">
                <a:solidFill>
                  <a:srgbClr val="FF0000"/>
                </a:solidFill>
              </a:rPr>
              <a:t>Old</a:t>
            </a:r>
            <a:r>
              <a:rPr lang="pl-PL" b="1" dirty="0">
                <a:solidFill>
                  <a:srgbClr val="FF0000"/>
                </a:solidFill>
              </a:rPr>
              <a:t> Spice </a:t>
            </a:r>
            <a:r>
              <a:rPr lang="pl-PL" dirty="0">
                <a:solidFill>
                  <a:srgbClr val="FF0000"/>
                </a:solidFill>
              </a:rPr>
              <a:t>(pg.com)</a:t>
            </a:r>
            <a:endParaRPr lang="pl-PL" dirty="0"/>
          </a:p>
          <a:p>
            <a:pPr marL="0" lvl="0" indent="0" algn="l" rtl="0">
              <a:lnSpc>
                <a:spcPct val="90000"/>
              </a:lnSpc>
              <a:spcBef>
                <a:spcPts val="1000"/>
              </a:spcBef>
              <a:spcAft>
                <a:spcPts val="0"/>
              </a:spcAft>
              <a:buSzPts val="2400"/>
              <a:buNone/>
            </a:pPr>
            <a:r>
              <a:rPr lang="pl-PL" dirty="0"/>
              <a:t>Skuteczność w każdej dziedzinie: Znajomość rynku i docieranie do odbiorcy. Wykorzystanie wszystkich typów mediów, interakcja z użytkownikami. Użycie marki do stworzenia więzi z klientem. Efekty to wyższy od zakładanego poziom sprzedaży oraz produkt uważany za najlepszy w Stanach.</a:t>
            </a:r>
          </a:p>
        </p:txBody>
      </p:sp>
      <p:pic>
        <p:nvPicPr>
          <p:cNvPr id="8" name="Picture 7">
            <a:hlinkClick r:id="rId3"/>
            <a:extLst>
              <a:ext uri="{FF2B5EF4-FFF2-40B4-BE49-F238E27FC236}">
                <a16:creationId xmlns:a16="http://schemas.microsoft.com/office/drawing/2014/main" id="{4BA49916-EBD3-F842-91AB-3FA03E961AFA}"/>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509668" y="2082570"/>
            <a:ext cx="6682331" cy="4129572"/>
          </a:xfrm>
          <a:prstGeom prst="rect">
            <a:avLst/>
          </a:prstGeom>
        </p:spPr>
      </p:pic>
      <p:pic>
        <p:nvPicPr>
          <p:cNvPr id="9" name="Google Shape;800;p108" descr="We're not saying this body wash will make your man smell like a romantic millionaire jet fighter pilot, but we are insinuating it." title="Old Spice | The Man Your Man Could Smell Like">
            <a:hlinkClick r:id="rId3"/>
            <a:extLst>
              <a:ext uri="{FF2B5EF4-FFF2-40B4-BE49-F238E27FC236}">
                <a16:creationId xmlns:a16="http://schemas.microsoft.com/office/drawing/2014/main" id="{CBFCD779-9CD9-4047-9D45-83461E70C1CD}"/>
              </a:ext>
            </a:extLst>
          </p:cNvPr>
          <p:cNvPicPr preferRelativeResize="0"/>
          <p:nvPr/>
        </p:nvPicPr>
        <p:blipFill rotWithShape="1">
          <a:blip r:embed="rId5">
            <a:alphaModFix/>
          </a:blip>
          <a:srcRect l="8815" t="12739" r="4961" b="13207"/>
          <a:stretch/>
        </p:blipFill>
        <p:spPr>
          <a:xfrm>
            <a:off x="6513095" y="2412193"/>
            <a:ext cx="4747483" cy="3058165"/>
          </a:xfrm>
          <a:prstGeom prst="rect">
            <a:avLst/>
          </a:prstGeom>
          <a:noFill/>
          <a:ln>
            <a:noFill/>
          </a:ln>
        </p:spPr>
      </p:pic>
      <p:sp>
        <p:nvSpPr>
          <p:cNvPr id="10" name="Rectangle 9">
            <a:extLst>
              <a:ext uri="{FF2B5EF4-FFF2-40B4-BE49-F238E27FC236}">
                <a16:creationId xmlns:a16="http://schemas.microsoft.com/office/drawing/2014/main" id="{8A7B03B2-BBB7-A642-BC6D-D85429632C96}"/>
              </a:ext>
            </a:extLst>
          </p:cNvPr>
          <p:cNvSpPr/>
          <p:nvPr/>
        </p:nvSpPr>
        <p:spPr>
          <a:xfrm>
            <a:off x="8484530" y="5993822"/>
            <a:ext cx="1776325" cy="400110"/>
          </a:xfrm>
          <a:prstGeom prst="rect">
            <a:avLst/>
          </a:prstGeom>
        </p:spPr>
        <p:txBody>
          <a:bodyPr wrap="square">
            <a:spAutoFit/>
          </a:bodyPr>
          <a:lstStyle/>
          <a:p>
            <a:r>
              <a:rPr lang="en-CA" sz="2000" dirty="0">
                <a:solidFill>
                  <a:srgbClr val="1168B3"/>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Video Link</a:t>
            </a:r>
            <a:endParaRPr lang="en-CA" sz="2000" dirty="0">
              <a:solidFill>
                <a:srgbClr val="1168B3"/>
              </a:solidFill>
              <a:latin typeface="Calibri" panose="020F0502020204030204" pitchFamily="34" charset="0"/>
              <a:cs typeface="Calibri" panose="020F0502020204030204" pitchFamily="34" charset="0"/>
            </a:endParaRPr>
          </a:p>
        </p:txBody>
      </p:sp>
      <p:grpSp>
        <p:nvGrpSpPr>
          <p:cNvPr id="11" name="Google Shape;664;p39">
            <a:extLst>
              <a:ext uri="{FF2B5EF4-FFF2-40B4-BE49-F238E27FC236}">
                <a16:creationId xmlns:a16="http://schemas.microsoft.com/office/drawing/2014/main" id="{6D01C01D-97BF-124D-ADB2-9CB3701625EA}"/>
              </a:ext>
            </a:extLst>
          </p:cNvPr>
          <p:cNvGrpSpPr/>
          <p:nvPr/>
        </p:nvGrpSpPr>
        <p:grpSpPr>
          <a:xfrm>
            <a:off x="7963021" y="6028228"/>
            <a:ext cx="393060" cy="393060"/>
            <a:chOff x="5941025" y="3634400"/>
            <a:chExt cx="467650" cy="467650"/>
          </a:xfrm>
        </p:grpSpPr>
        <p:sp>
          <p:nvSpPr>
            <p:cNvPr id="12" name="Google Shape;665;p39">
              <a:extLst>
                <a:ext uri="{FF2B5EF4-FFF2-40B4-BE49-F238E27FC236}">
                  <a16:creationId xmlns:a16="http://schemas.microsoft.com/office/drawing/2014/main" id="{DE938F46-FF75-7C48-938D-21E5BC97B6ED}"/>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6;p39">
              <a:extLst>
                <a:ext uri="{FF2B5EF4-FFF2-40B4-BE49-F238E27FC236}">
                  <a16:creationId xmlns:a16="http://schemas.microsoft.com/office/drawing/2014/main" id="{3D186048-B081-8147-8A47-4B0C7B587BA4}"/>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7;p39">
              <a:extLst>
                <a:ext uri="{FF2B5EF4-FFF2-40B4-BE49-F238E27FC236}">
                  <a16:creationId xmlns:a16="http://schemas.microsoft.com/office/drawing/2014/main" id="{CFD5F4F9-EB7F-514C-9578-516EA6E722E4}"/>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68;p39">
              <a:extLst>
                <a:ext uri="{FF2B5EF4-FFF2-40B4-BE49-F238E27FC236}">
                  <a16:creationId xmlns:a16="http://schemas.microsoft.com/office/drawing/2014/main" id="{CE3A0D90-DB4F-A54D-A7EE-A37C0EDAC8E1}"/>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669;p39">
              <a:extLst>
                <a:ext uri="{FF2B5EF4-FFF2-40B4-BE49-F238E27FC236}">
                  <a16:creationId xmlns:a16="http://schemas.microsoft.com/office/drawing/2014/main" id="{FAE85871-3526-3B40-B704-E2B63A62E124}"/>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70;p39">
              <a:extLst>
                <a:ext uri="{FF2B5EF4-FFF2-40B4-BE49-F238E27FC236}">
                  <a16:creationId xmlns:a16="http://schemas.microsoft.com/office/drawing/2014/main" id="{9BB4EF7E-9923-A14C-B478-92B85E8B9436}"/>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5139068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109"/>
          <p:cNvSpPr txBox="1">
            <a:spLocks noGrp="1"/>
          </p:cNvSpPr>
          <p:nvPr>
            <p:ph type="body" idx="1"/>
          </p:nvPr>
        </p:nvSpPr>
        <p:spPr>
          <a:xfrm rot="-352322">
            <a:off x="464686" y="2981541"/>
            <a:ext cx="2822796" cy="102924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DB614"/>
              </a:buClr>
              <a:buSzPts val="4800"/>
              <a:buNone/>
            </a:pPr>
            <a:r>
              <a:rPr lang="pl-PL" dirty="0"/>
              <a:t>Dziękuję</a:t>
            </a:r>
            <a:endParaRPr dirty="0"/>
          </a:p>
        </p:txBody>
      </p:sp>
      <p:sp>
        <p:nvSpPr>
          <p:cNvPr id="806" name="Google Shape;806;p109"/>
          <p:cNvSpPr txBox="1">
            <a:spLocks noGrp="1"/>
          </p:cNvSpPr>
          <p:nvPr>
            <p:ph type="body" idx="2"/>
          </p:nvPr>
        </p:nvSpPr>
        <p:spPr>
          <a:xfrm rot="-352322">
            <a:off x="3741547" y="2634812"/>
            <a:ext cx="2447713" cy="110657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600"/>
              <a:buNone/>
            </a:pPr>
            <a:r>
              <a:rPr lang="pl-PL"/>
              <a:t>Jakieś Pytania</a:t>
            </a:r>
            <a:r>
              <a:rPr lang="en-IE"/>
              <a:t>?</a:t>
            </a:r>
            <a:endParaRPr dirty="0"/>
          </a:p>
        </p:txBody>
      </p:sp>
      <p:sp>
        <p:nvSpPr>
          <p:cNvPr id="807" name="Google Shape;807;p109"/>
          <p:cNvSpPr txBox="1">
            <a:spLocks noGrp="1"/>
          </p:cNvSpPr>
          <p:nvPr>
            <p:ph type="body" idx="3"/>
          </p:nvPr>
        </p:nvSpPr>
        <p:spPr>
          <a:xfrm>
            <a:off x="624990" y="6176832"/>
            <a:ext cx="3621977" cy="419808"/>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0"/>
              </a:spcBef>
              <a:spcAft>
                <a:spcPts val="0"/>
              </a:spcAft>
              <a:buClr>
                <a:srgbClr val="4D4D4C"/>
              </a:buClr>
              <a:buSzPts val="1375"/>
              <a:buNone/>
            </a:pPr>
            <a:r>
              <a:rPr lang="en-IE" sz="1375" u="sng">
                <a:solidFill>
                  <a:schemeClr val="hlink"/>
                </a:solidFill>
                <a:hlinkClick r:id="rId3"/>
              </a:rPr>
              <a:t>https://www.facebook.com/EPICopportunties/</a:t>
            </a:r>
            <a:endParaRPr sz="1375"/>
          </a:p>
        </p:txBody>
      </p:sp>
      <p:sp>
        <p:nvSpPr>
          <p:cNvPr id="808" name="Google Shape;808;p109"/>
          <p:cNvSpPr txBox="1">
            <a:spLocks noGrp="1"/>
          </p:cNvSpPr>
          <p:nvPr>
            <p:ph type="body" idx="4"/>
          </p:nvPr>
        </p:nvSpPr>
        <p:spPr>
          <a:xfrm>
            <a:off x="5894653" y="6158451"/>
            <a:ext cx="2470321" cy="419808"/>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0"/>
              </a:spcBef>
              <a:spcAft>
                <a:spcPts val="0"/>
              </a:spcAft>
              <a:buClr>
                <a:srgbClr val="4D4D4C"/>
              </a:buClr>
              <a:buSzPts val="1540"/>
              <a:buNone/>
            </a:pPr>
            <a:r>
              <a:rPr lang="en-IE" sz="1540" u="sng">
                <a:solidFill>
                  <a:schemeClr val="hlink"/>
                </a:solidFill>
                <a:hlinkClick r:id="rId4"/>
              </a:rPr>
              <a:t>www.epicopportunities.eu</a:t>
            </a:r>
            <a:endParaRPr sz="1540"/>
          </a:p>
          <a:p>
            <a:pPr marL="0" lvl="0" indent="0" algn="l" rtl="0">
              <a:lnSpc>
                <a:spcPct val="70000"/>
              </a:lnSpc>
              <a:spcBef>
                <a:spcPts val="1000"/>
              </a:spcBef>
              <a:spcAft>
                <a:spcPts val="0"/>
              </a:spcAft>
              <a:buClr>
                <a:srgbClr val="4D4D4C"/>
              </a:buClr>
              <a:buSzPts val="1540"/>
              <a:buNone/>
            </a:pPr>
            <a:endParaRPr sz="1540"/>
          </a:p>
        </p:txBody>
      </p:sp>
      <p:pic>
        <p:nvPicPr>
          <p:cNvPr id="809" name="Google Shape;809;p109"/>
          <p:cNvPicPr preferRelativeResize="0"/>
          <p:nvPr/>
        </p:nvPicPr>
        <p:blipFill rotWithShape="1">
          <a:blip r:embed="rId5">
            <a:alphaModFix/>
          </a:blip>
          <a:srcRect l="12082" t="11935" r="59586" b="26370"/>
          <a:stretch/>
        </p:blipFill>
        <p:spPr>
          <a:xfrm>
            <a:off x="4404821" y="5976642"/>
            <a:ext cx="305143" cy="400381"/>
          </a:xfrm>
          <a:prstGeom prst="rect">
            <a:avLst/>
          </a:prstGeom>
          <a:noFill/>
          <a:ln>
            <a:noFill/>
          </a:ln>
        </p:spPr>
      </p:pic>
      <p:pic>
        <p:nvPicPr>
          <p:cNvPr id="810" name="Google Shape;810;p109"/>
          <p:cNvPicPr preferRelativeResize="0"/>
          <p:nvPr/>
        </p:nvPicPr>
        <p:blipFill rotWithShape="1">
          <a:blip r:embed="rId6">
            <a:alphaModFix/>
          </a:blip>
          <a:srcRect l="8912" t="77879" r="4724" b="-4080"/>
          <a:stretch/>
        </p:blipFill>
        <p:spPr>
          <a:xfrm>
            <a:off x="8364974" y="5943369"/>
            <a:ext cx="477838" cy="466929"/>
          </a:xfrm>
          <a:prstGeom prst="ellipse">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77"/>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Partyzancki</a:t>
            </a:r>
            <a:endParaRPr dirty="0"/>
          </a:p>
          <a:p>
            <a:pPr marL="0" lvl="0" indent="0" algn="l" rtl="0">
              <a:lnSpc>
                <a:spcPct val="90000"/>
              </a:lnSpc>
              <a:spcBef>
                <a:spcPts val="1000"/>
              </a:spcBef>
              <a:spcAft>
                <a:spcPts val="0"/>
              </a:spcAft>
              <a:buClr>
                <a:schemeClr val="lt1"/>
              </a:buClr>
              <a:buSzPts val="3600"/>
              <a:buNone/>
            </a:pPr>
            <a:endParaRPr dirty="0"/>
          </a:p>
        </p:txBody>
      </p:sp>
      <p:sp>
        <p:nvSpPr>
          <p:cNvPr id="589" name="Google Shape;589;p77"/>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Definiowanie Słowa Wirusowy</a:t>
            </a:r>
            <a:endParaRPr sz="3200" b="1" dirty="0">
              <a:solidFill>
                <a:srgbClr val="DA2128"/>
              </a:solidFill>
            </a:endParaRPr>
          </a:p>
          <a:p>
            <a:pPr marL="0" lvl="0" indent="0" algn="l" rtl="0">
              <a:lnSpc>
                <a:spcPct val="90000"/>
              </a:lnSpc>
              <a:spcBef>
                <a:spcPts val="0"/>
              </a:spcBef>
              <a:spcAft>
                <a:spcPts val="0"/>
              </a:spcAft>
              <a:buSzPts val="3200"/>
              <a:buNone/>
            </a:pPr>
            <a:endParaRPr sz="3200" b="1" dirty="0">
              <a:solidFill>
                <a:srgbClr val="DA2128"/>
              </a:solidFill>
            </a:endParaRPr>
          </a:p>
          <a:p>
            <a:pPr marL="342900" lvl="0" indent="-342900" algn="l" rtl="0">
              <a:lnSpc>
                <a:spcPct val="90000"/>
              </a:lnSpc>
              <a:spcBef>
                <a:spcPts val="1000"/>
              </a:spcBef>
              <a:spcAft>
                <a:spcPts val="0"/>
              </a:spcAft>
              <a:buSzPts val="2400"/>
              <a:buChar char="•"/>
            </a:pPr>
            <a:r>
              <a:rPr lang="en-IE" dirty="0"/>
              <a:t>“</a:t>
            </a:r>
            <a:r>
              <a:rPr lang="pl-PL" dirty="0"/>
              <a:t>Marketing wirusowy to strategia promocyjna wykorzystująca istniejące kanały społeczne do promocji produktu</a:t>
            </a:r>
            <a:r>
              <a:rPr lang="en-IE" dirty="0"/>
              <a:t>. </a:t>
            </a:r>
            <a:r>
              <a:rPr lang="pl-PL" dirty="0"/>
              <a:t>Nazwa odnosi się do sposobu, w jaki ludzie przekazują sobie materiał w mediach społecznościowych, przypomina to sposób w jaki wirus przenosi się od osoby do osoby</a:t>
            </a:r>
            <a:r>
              <a:rPr lang="en-IE" dirty="0"/>
              <a:t>.” (marketing-schools.org)</a:t>
            </a:r>
            <a:endParaRPr dirty="0"/>
          </a:p>
          <a:p>
            <a:pPr marL="342900" lvl="0" indent="-342900" algn="l" rtl="0">
              <a:lnSpc>
                <a:spcPct val="90000"/>
              </a:lnSpc>
              <a:spcBef>
                <a:spcPts val="1000"/>
              </a:spcBef>
              <a:spcAft>
                <a:spcPts val="0"/>
              </a:spcAft>
              <a:buSzPts val="2400"/>
              <a:buChar char="•"/>
            </a:pPr>
            <a:r>
              <a:rPr lang="pl-PL" dirty="0"/>
              <a:t>Dlatego głównym założeniem marketingu wirusowego jest zachęcenie ludzi do rozsyłania przekazu „pocztą pantoflową”. W dzisiejszym cyfrowym świecie jest to jeszcze prostsze, strategia ta pozwala firmom rosnąć w zawrotnym tempie.</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78"/>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Partyzancki</a:t>
            </a:r>
            <a:endParaRPr dirty="0"/>
          </a:p>
          <a:p>
            <a:pPr marL="0" lvl="0" indent="0" algn="l" rtl="0">
              <a:lnSpc>
                <a:spcPct val="90000"/>
              </a:lnSpc>
              <a:spcBef>
                <a:spcPts val="1000"/>
              </a:spcBef>
              <a:spcAft>
                <a:spcPts val="0"/>
              </a:spcAft>
              <a:buClr>
                <a:schemeClr val="lt1"/>
              </a:buClr>
              <a:buSzPts val="3600"/>
              <a:buNone/>
            </a:pPr>
            <a:endParaRPr dirty="0"/>
          </a:p>
        </p:txBody>
      </p:sp>
      <p:sp>
        <p:nvSpPr>
          <p:cNvPr id="595" name="Google Shape;595;p78"/>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Definiowanie Słowa Wirusowy</a:t>
            </a:r>
            <a:endParaRPr sz="3200" b="1" dirty="0">
              <a:solidFill>
                <a:srgbClr val="DA2128"/>
              </a:solidFill>
            </a:endParaRPr>
          </a:p>
          <a:p>
            <a:pPr marL="0" lvl="0" indent="0" algn="l" rtl="0">
              <a:lnSpc>
                <a:spcPct val="90000"/>
              </a:lnSpc>
              <a:spcBef>
                <a:spcPts val="0"/>
              </a:spcBef>
              <a:spcAft>
                <a:spcPts val="0"/>
              </a:spcAft>
              <a:buSzPts val="3200"/>
              <a:buNone/>
            </a:pPr>
            <a:endParaRPr sz="3200" b="1" dirty="0">
              <a:solidFill>
                <a:srgbClr val="DA2128"/>
              </a:solidFill>
            </a:endParaRPr>
          </a:p>
          <a:p>
            <a:pPr marL="342900" lvl="0" indent="-342900" algn="l" rtl="0">
              <a:lnSpc>
                <a:spcPct val="90000"/>
              </a:lnSpc>
              <a:spcBef>
                <a:spcPts val="1000"/>
              </a:spcBef>
              <a:spcAft>
                <a:spcPts val="0"/>
              </a:spcAft>
              <a:buSzPts val="2400"/>
              <a:buChar char="•"/>
            </a:pPr>
            <a:r>
              <a:rPr lang="pl-PL" dirty="0"/>
              <a:t>Sam zwrot „marketing wirusowy/</a:t>
            </a:r>
            <a:r>
              <a:rPr lang="pl-PL" dirty="0" err="1"/>
              <a:t>viral</a:t>
            </a:r>
            <a:r>
              <a:rPr lang="pl-PL" dirty="0"/>
              <a:t> marketing” często przypisuje się artykułowi w </a:t>
            </a:r>
            <a:r>
              <a:rPr lang="en-IE" dirty="0"/>
              <a:t> </a:t>
            </a:r>
            <a:r>
              <a:rPr lang="en-IE" u="sng" dirty="0">
                <a:solidFill>
                  <a:schemeClr val="hlink"/>
                </a:solidFill>
                <a:hlinkClick r:id="rId3"/>
              </a:rPr>
              <a:t>Fast Company</a:t>
            </a:r>
            <a:r>
              <a:rPr lang="en-IE" dirty="0"/>
              <a:t> </a:t>
            </a:r>
            <a:r>
              <a:rPr lang="pl-PL" dirty="0"/>
              <a:t>z</a:t>
            </a:r>
            <a:r>
              <a:rPr lang="en-IE" dirty="0"/>
              <a:t> 1996</a:t>
            </a:r>
            <a:r>
              <a:rPr lang="pl-PL" dirty="0"/>
              <a:t> roku, który porównał „Doskonałą kampanię reklamową” do działania wirusa. Tym bardziej, że sprawna kampania wirusowa, tak jak prawdziwy wirus, rozchodzi się w sposób nieliniowy </a:t>
            </a:r>
            <a:r>
              <a:rPr lang="en-IE" dirty="0"/>
              <a:t>– </a:t>
            </a:r>
            <a:r>
              <a:rPr lang="pl-PL" dirty="0"/>
              <a:t>czyli </a:t>
            </a:r>
            <a:r>
              <a:rPr lang="en-IE" dirty="0"/>
              <a:t>“</a:t>
            </a:r>
            <a:r>
              <a:rPr lang="pl-PL" dirty="0"/>
              <a:t>infekuje</a:t>
            </a:r>
            <a:r>
              <a:rPr lang="en-IE" dirty="0"/>
              <a:t>” </a:t>
            </a:r>
            <a:r>
              <a:rPr lang="pl-PL" dirty="0"/>
              <a:t>ludzi w zawrotnym tempie</a:t>
            </a:r>
            <a:r>
              <a:rPr lang="en-IE" dirty="0"/>
              <a:t>. </a:t>
            </a:r>
            <a:r>
              <a:rPr lang="pl-PL" dirty="0"/>
              <a:t>Z jednej osoby przenosi się na dwie, z dwóch na cztery, z czterech na szesnaście i tak dalej.</a:t>
            </a:r>
            <a:endParaRPr dirty="0"/>
          </a:p>
          <a:p>
            <a:pPr marL="342900" lvl="0" indent="0" algn="l" rtl="0">
              <a:lnSpc>
                <a:spcPct val="90000"/>
              </a:lnSpc>
              <a:spcBef>
                <a:spcPts val="1000"/>
              </a:spcBef>
              <a:spcAft>
                <a:spcPts val="0"/>
              </a:spcAft>
              <a:buSzPts val="2400"/>
              <a:buNone/>
            </a:pPr>
            <a:endParaRPr dirty="0"/>
          </a:p>
          <a:p>
            <a:pPr marL="342900" lvl="0" indent="-342900" algn="l" rtl="0">
              <a:lnSpc>
                <a:spcPct val="90000"/>
              </a:lnSpc>
              <a:spcBef>
                <a:spcPts val="1000"/>
              </a:spcBef>
              <a:spcAft>
                <a:spcPts val="0"/>
              </a:spcAft>
              <a:buSzPts val="2400"/>
              <a:buChar char="•"/>
            </a:pPr>
            <a:r>
              <a:rPr lang="pl-PL" dirty="0"/>
              <a:t>Najlepiej sposób działania kampanii wirusowej zilustrują następne dwa studia przypadku.</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15" name="Google Shape;58;p5">
            <a:extLst>
              <a:ext uri="{FF2B5EF4-FFF2-40B4-BE49-F238E27FC236}">
                <a16:creationId xmlns:a16="http://schemas.microsoft.com/office/drawing/2014/main" id="{4F005E39-3720-2C49-BB81-9402189A5EBE}"/>
              </a:ext>
            </a:extLst>
          </p:cNvPr>
          <p:cNvSpPr/>
          <p:nvPr/>
        </p:nvSpPr>
        <p:spPr>
          <a:xfrm rot="285998">
            <a:off x="-168331" y="664029"/>
            <a:ext cx="681199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00" name="Google Shape;600;p79"/>
          <p:cNvSpPr txBox="1">
            <a:spLocks noGrp="1"/>
          </p:cNvSpPr>
          <p:nvPr>
            <p:ph type="body" idx="1"/>
          </p:nvPr>
        </p:nvSpPr>
        <p:spPr>
          <a:xfrm rot="285998">
            <a:off x="264144" y="835903"/>
            <a:ext cx="7099271"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sz="3000" dirty="0"/>
              <a:t>Marketing Online – Studium Przypadku</a:t>
            </a:r>
            <a:endParaRPr sz="3000" dirty="0"/>
          </a:p>
          <a:p>
            <a:pPr marL="0" lvl="0" indent="0" algn="l" rtl="0">
              <a:lnSpc>
                <a:spcPct val="90000"/>
              </a:lnSpc>
              <a:spcBef>
                <a:spcPts val="1000"/>
              </a:spcBef>
              <a:spcAft>
                <a:spcPts val="0"/>
              </a:spcAft>
              <a:buClr>
                <a:schemeClr val="lt1"/>
              </a:buClr>
              <a:buSzPts val="3600"/>
              <a:buNone/>
            </a:pPr>
            <a:endParaRPr sz="3000" dirty="0"/>
          </a:p>
        </p:txBody>
      </p:sp>
      <p:sp>
        <p:nvSpPr>
          <p:cNvPr id="601" name="Google Shape;601;p79"/>
          <p:cNvSpPr txBox="1">
            <a:spLocks noGrp="1"/>
          </p:cNvSpPr>
          <p:nvPr>
            <p:ph type="body" idx="2"/>
          </p:nvPr>
        </p:nvSpPr>
        <p:spPr>
          <a:xfrm>
            <a:off x="658268" y="1910936"/>
            <a:ext cx="5437732" cy="416914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dirty="0"/>
              <a:t>Przedstawiony </a:t>
            </a:r>
            <a:r>
              <a:rPr lang="pl-PL" dirty="0">
                <a:hlinkClick r:id="rId3"/>
              </a:rPr>
              <a:t>Challenge ALS Wiadra z Zimną Wodą</a:t>
            </a:r>
            <a:r>
              <a:rPr lang="pl-PL" dirty="0"/>
              <a:t> to kampania używająca marketingu wirusowego, zachęcająca ludzi do nominowania 3 innych osób, wpłacenia datku i polania się zimną wodą.</a:t>
            </a:r>
          </a:p>
          <a:p>
            <a:pPr marL="342900" lvl="0" indent="-342900" algn="l" rtl="0">
              <a:lnSpc>
                <a:spcPct val="90000"/>
              </a:lnSpc>
              <a:spcBef>
                <a:spcPts val="1000"/>
              </a:spcBef>
              <a:spcAft>
                <a:spcPts val="0"/>
              </a:spcAft>
              <a:buSzPts val="2400"/>
              <a:buChar char="•"/>
            </a:pPr>
            <a:r>
              <a:rPr lang="pl-PL" dirty="0"/>
              <a:t>Kampania odniosła sukces głównie dzięki kreatywnemu i wirusowemu elementowi nominacji. Udało się zebrać 115 milionów dolarów w darowiznach w przeciągu </a:t>
            </a:r>
            <a:br>
              <a:rPr lang="pl-PL" dirty="0"/>
            </a:br>
            <a:r>
              <a:rPr lang="pl-PL" dirty="0"/>
              <a:t>8 tygodni w 2014 roku.</a:t>
            </a:r>
          </a:p>
        </p:txBody>
      </p:sp>
      <p:pic>
        <p:nvPicPr>
          <p:cNvPr id="602" name="Google Shape;602;p79" descr="Bill Gates accepts Mark Zuckerberg’s ALS Ice Bucket Challenge and nominates Elon Musk, Ryan Seacrest and Chris Anderson from TED to participate and raise awareness for ALS, also known as Lou Gehrig’s Disease." title="Bill Gates ALS Ice Bucket Challenge">
            <a:hlinkClick r:id="rId4"/>
          </p:cNvPr>
          <p:cNvPicPr preferRelativeResize="0"/>
          <p:nvPr/>
        </p:nvPicPr>
        <p:blipFill rotWithShape="1">
          <a:blip r:embed="rId5">
            <a:alphaModFix/>
          </a:blip>
          <a:srcRect l="11086" t="16571" r="1450" b="5466"/>
          <a:stretch/>
        </p:blipFill>
        <p:spPr>
          <a:xfrm>
            <a:off x="6437375" y="2242490"/>
            <a:ext cx="4815841" cy="3219526"/>
          </a:xfrm>
          <a:prstGeom prst="rect">
            <a:avLst/>
          </a:prstGeom>
          <a:noFill/>
          <a:ln>
            <a:noFill/>
          </a:ln>
        </p:spPr>
      </p:pic>
      <p:pic>
        <p:nvPicPr>
          <p:cNvPr id="6" name="Picture 5">
            <a:hlinkClick r:id="rId4"/>
            <a:extLst>
              <a:ext uri="{FF2B5EF4-FFF2-40B4-BE49-F238E27FC236}">
                <a16:creationId xmlns:a16="http://schemas.microsoft.com/office/drawing/2014/main" id="{33BFA332-4F8F-6446-A1EF-7D67961B5634}"/>
              </a:ext>
            </a:extLst>
          </p:cNvPr>
          <p:cNvPicPr>
            <a:picLocks noChangeAspect="1"/>
          </p:cNvPicPr>
          <p:nvPr/>
        </p:nvPicPr>
        <p:blipFill rotWithShape="1">
          <a:blip r:embed="rId6">
            <a:extLst>
              <a:ext uri="{28A0092B-C50C-407E-A947-70E740481C1C}">
                <a14:useLocalDpi xmlns:a14="http://schemas.microsoft.com/office/drawing/2010/main" val="0"/>
              </a:ext>
            </a:extLst>
          </a:blip>
          <a:srcRect l="8387" t="10823" r="9307" b="5574"/>
          <a:stretch/>
        </p:blipFill>
        <p:spPr>
          <a:xfrm>
            <a:off x="5509668" y="1985034"/>
            <a:ext cx="6682331" cy="4129572"/>
          </a:xfrm>
          <a:prstGeom prst="rect">
            <a:avLst/>
          </a:prstGeom>
        </p:spPr>
      </p:pic>
      <p:sp>
        <p:nvSpPr>
          <p:cNvPr id="7" name="Rectangle 6">
            <a:extLst>
              <a:ext uri="{FF2B5EF4-FFF2-40B4-BE49-F238E27FC236}">
                <a16:creationId xmlns:a16="http://schemas.microsoft.com/office/drawing/2014/main" id="{0C5908A7-FF02-0A49-B5A7-0CDF59F476FE}"/>
              </a:ext>
            </a:extLst>
          </p:cNvPr>
          <p:cNvSpPr/>
          <p:nvPr/>
        </p:nvSpPr>
        <p:spPr>
          <a:xfrm>
            <a:off x="8484530" y="6044686"/>
            <a:ext cx="5251902" cy="430887"/>
          </a:xfrm>
          <a:prstGeom prst="rect">
            <a:avLst/>
          </a:prstGeom>
        </p:spPr>
        <p:txBody>
          <a:bodyPr wrap="square">
            <a:spAutoFit/>
          </a:bodyPr>
          <a:lstStyle/>
          <a:p>
            <a:r>
              <a:rPr lang="en-CA" sz="2200" dirty="0">
                <a:solidFill>
                  <a:srgbClr val="1168B3"/>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Video Link</a:t>
            </a:r>
            <a:endParaRPr lang="en-CA" sz="2200" dirty="0">
              <a:solidFill>
                <a:srgbClr val="1168B3"/>
              </a:solidFill>
              <a:latin typeface="Calibri" panose="020F0502020204030204" pitchFamily="34" charset="0"/>
              <a:cs typeface="Calibri" panose="020F0502020204030204" pitchFamily="34" charset="0"/>
            </a:endParaRPr>
          </a:p>
        </p:txBody>
      </p:sp>
      <p:grpSp>
        <p:nvGrpSpPr>
          <p:cNvPr id="8" name="Google Shape;664;p39">
            <a:extLst>
              <a:ext uri="{FF2B5EF4-FFF2-40B4-BE49-F238E27FC236}">
                <a16:creationId xmlns:a16="http://schemas.microsoft.com/office/drawing/2014/main" id="{F94B7910-4DB0-0140-A12B-A941BF0B8D0D}"/>
              </a:ext>
            </a:extLst>
          </p:cNvPr>
          <p:cNvGrpSpPr/>
          <p:nvPr/>
        </p:nvGrpSpPr>
        <p:grpSpPr>
          <a:xfrm>
            <a:off x="7963021" y="6028228"/>
            <a:ext cx="393060" cy="393060"/>
            <a:chOff x="5941025" y="3634400"/>
            <a:chExt cx="467650" cy="467650"/>
          </a:xfrm>
        </p:grpSpPr>
        <p:sp>
          <p:nvSpPr>
            <p:cNvPr id="9" name="Google Shape;665;p39">
              <a:extLst>
                <a:ext uri="{FF2B5EF4-FFF2-40B4-BE49-F238E27FC236}">
                  <a16:creationId xmlns:a16="http://schemas.microsoft.com/office/drawing/2014/main" id="{C3B313C0-2920-824A-8D92-252543C5BE4D}"/>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6;p39">
              <a:extLst>
                <a:ext uri="{FF2B5EF4-FFF2-40B4-BE49-F238E27FC236}">
                  <a16:creationId xmlns:a16="http://schemas.microsoft.com/office/drawing/2014/main" id="{42A4B0BF-EF58-E846-B327-8B9749954F80}"/>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7;p39">
              <a:extLst>
                <a:ext uri="{FF2B5EF4-FFF2-40B4-BE49-F238E27FC236}">
                  <a16:creationId xmlns:a16="http://schemas.microsoft.com/office/drawing/2014/main" id="{DAC950BC-4B9E-C14B-A641-2BA552F0C45A}"/>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8;p39">
              <a:extLst>
                <a:ext uri="{FF2B5EF4-FFF2-40B4-BE49-F238E27FC236}">
                  <a16:creationId xmlns:a16="http://schemas.microsoft.com/office/drawing/2014/main" id="{FA44DAFB-E154-C349-99AC-09DD8182AE2E}"/>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9;p39">
              <a:extLst>
                <a:ext uri="{FF2B5EF4-FFF2-40B4-BE49-F238E27FC236}">
                  <a16:creationId xmlns:a16="http://schemas.microsoft.com/office/drawing/2014/main" id="{498F57C7-E7BC-884D-B4CE-D4981CEF60CB}"/>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70;p39">
              <a:extLst>
                <a:ext uri="{FF2B5EF4-FFF2-40B4-BE49-F238E27FC236}">
                  <a16:creationId xmlns:a16="http://schemas.microsoft.com/office/drawing/2014/main" id="{89695937-AEB7-5F49-9535-C09F763BD272}"/>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pic>
        <p:nvPicPr>
          <p:cNvPr id="16" name="Google Shape;609;p80">
            <a:extLst>
              <a:ext uri="{FF2B5EF4-FFF2-40B4-BE49-F238E27FC236}">
                <a16:creationId xmlns:a16="http://schemas.microsoft.com/office/drawing/2014/main" id="{57A3730F-D214-004D-B9DB-20B58E7CDAE7}"/>
              </a:ext>
            </a:extLst>
          </p:cNvPr>
          <p:cNvPicPr preferRelativeResize="0"/>
          <p:nvPr/>
        </p:nvPicPr>
        <p:blipFill>
          <a:blip r:embed="rId3">
            <a:alphaModFix/>
          </a:blip>
          <a:stretch>
            <a:fillRect/>
          </a:stretch>
        </p:blipFill>
        <p:spPr>
          <a:xfrm>
            <a:off x="6461586" y="2360389"/>
            <a:ext cx="4889165" cy="3211355"/>
          </a:xfrm>
          <a:prstGeom prst="rect">
            <a:avLst/>
          </a:prstGeom>
          <a:noFill/>
          <a:ln>
            <a:noFill/>
          </a:ln>
        </p:spPr>
      </p:pic>
      <p:pic>
        <p:nvPicPr>
          <p:cNvPr id="6" name="Picture 5">
            <a:extLst>
              <a:ext uri="{FF2B5EF4-FFF2-40B4-BE49-F238E27FC236}">
                <a16:creationId xmlns:a16="http://schemas.microsoft.com/office/drawing/2014/main" id="{33BFA332-4F8F-6446-A1EF-7D67961B5634}"/>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509668" y="2082570"/>
            <a:ext cx="6682331" cy="4129572"/>
          </a:xfrm>
          <a:prstGeom prst="rect">
            <a:avLst/>
          </a:prstGeom>
        </p:spPr>
      </p:pic>
      <p:sp>
        <p:nvSpPr>
          <p:cNvPr id="15" name="Google Shape;58;p5">
            <a:extLst>
              <a:ext uri="{FF2B5EF4-FFF2-40B4-BE49-F238E27FC236}">
                <a16:creationId xmlns:a16="http://schemas.microsoft.com/office/drawing/2014/main" id="{4F005E39-3720-2C49-BB81-9402189A5EBE}"/>
              </a:ext>
            </a:extLst>
          </p:cNvPr>
          <p:cNvSpPr/>
          <p:nvPr/>
        </p:nvSpPr>
        <p:spPr>
          <a:xfrm rot="285998">
            <a:off x="-168331" y="664029"/>
            <a:ext cx="681199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00" name="Google Shape;600;p79"/>
          <p:cNvSpPr txBox="1">
            <a:spLocks noGrp="1"/>
          </p:cNvSpPr>
          <p:nvPr>
            <p:ph type="body" idx="1"/>
          </p:nvPr>
        </p:nvSpPr>
        <p:spPr>
          <a:xfrm rot="285998">
            <a:off x="216018" y="817833"/>
            <a:ext cx="7099271"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sz="3000" dirty="0"/>
              <a:t>Marketing Online – Studium Przypadku</a:t>
            </a:r>
            <a:endParaRPr sz="3000" dirty="0"/>
          </a:p>
          <a:p>
            <a:pPr marL="0" lvl="0" indent="0" algn="l" rtl="0">
              <a:lnSpc>
                <a:spcPct val="90000"/>
              </a:lnSpc>
              <a:spcBef>
                <a:spcPts val="1000"/>
              </a:spcBef>
              <a:spcAft>
                <a:spcPts val="0"/>
              </a:spcAft>
              <a:buClr>
                <a:schemeClr val="lt1"/>
              </a:buClr>
              <a:buSzPts val="3600"/>
              <a:buNone/>
            </a:pPr>
            <a:endParaRPr sz="3000" dirty="0"/>
          </a:p>
        </p:txBody>
      </p:sp>
      <p:sp>
        <p:nvSpPr>
          <p:cNvPr id="601" name="Google Shape;601;p79"/>
          <p:cNvSpPr txBox="1">
            <a:spLocks noGrp="1"/>
          </p:cNvSpPr>
          <p:nvPr>
            <p:ph type="body" idx="2"/>
          </p:nvPr>
        </p:nvSpPr>
        <p:spPr>
          <a:xfrm>
            <a:off x="658268" y="1910936"/>
            <a:ext cx="5644996" cy="416914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dirty="0"/>
              <a:t>Strefa 51 to baza wojskowa w stanie Newada, gdzie według pogłosek „bada się kosmitów”. W roku 2019 akcja, która miała być żartem na Facebooku, spowodowała, że setki tysięcy osób „szturmowało strefę 51/ </a:t>
            </a:r>
            <a:r>
              <a:rPr lang="pl-PL" dirty="0" err="1"/>
              <a:t>Storm</a:t>
            </a:r>
            <a:r>
              <a:rPr lang="pl-PL" dirty="0"/>
              <a:t> </a:t>
            </a:r>
            <a:r>
              <a:rPr lang="pl-PL" dirty="0" err="1"/>
              <a:t>Area</a:t>
            </a:r>
            <a:r>
              <a:rPr lang="pl-PL" dirty="0"/>
              <a:t> 51”.</a:t>
            </a:r>
          </a:p>
          <a:p>
            <a:pPr marL="342900" lvl="0" indent="-342900" algn="l" rtl="0">
              <a:lnSpc>
                <a:spcPct val="90000"/>
              </a:lnSpc>
              <a:spcBef>
                <a:spcPts val="1000"/>
              </a:spcBef>
              <a:spcAft>
                <a:spcPts val="0"/>
              </a:spcAft>
              <a:buSzPts val="2400"/>
              <a:buChar char="•"/>
            </a:pPr>
            <a:r>
              <a:rPr lang="pl-PL" dirty="0"/>
              <a:t>Oprócz potencjalnych negatywnych konsekwencji (jest to aktywna baza wojskowa z zakazem wstępu), wydarzenie to stworzyło też okazję do prowadzenia wielu nowych biznesów </a:t>
            </a:r>
            <a:br>
              <a:rPr lang="pl-PL" dirty="0"/>
            </a:br>
            <a:r>
              <a:rPr lang="pl-PL" dirty="0"/>
              <a:t>z tym związanych.</a:t>
            </a:r>
            <a:endParaRPr lang="en-IE" dirty="0"/>
          </a:p>
        </p:txBody>
      </p:sp>
    </p:spTree>
    <p:extLst>
      <p:ext uri="{BB962C8B-B14F-4D97-AF65-F5344CB8AC3E}">
        <p14:creationId xmlns:p14="http://schemas.microsoft.com/office/powerpoint/2010/main" val="2026833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pic>
        <p:nvPicPr>
          <p:cNvPr id="7" name="Google Shape;616;p81">
            <a:extLst>
              <a:ext uri="{FF2B5EF4-FFF2-40B4-BE49-F238E27FC236}">
                <a16:creationId xmlns:a16="http://schemas.microsoft.com/office/drawing/2014/main" id="{3273CE19-ECF4-B545-A968-13FA7B1AB338}"/>
              </a:ext>
            </a:extLst>
          </p:cNvPr>
          <p:cNvPicPr preferRelativeResize="0"/>
          <p:nvPr/>
        </p:nvPicPr>
        <p:blipFill rotWithShape="1">
          <a:blip r:embed="rId3">
            <a:alphaModFix/>
          </a:blip>
          <a:srcRect l="25475" t="2410" r="24990" b="21529"/>
          <a:stretch/>
        </p:blipFill>
        <p:spPr>
          <a:xfrm>
            <a:off x="6458236" y="2330384"/>
            <a:ext cx="4892515" cy="3330244"/>
          </a:xfrm>
          <a:prstGeom prst="rect">
            <a:avLst/>
          </a:prstGeom>
          <a:noFill/>
          <a:ln>
            <a:noFill/>
          </a:ln>
        </p:spPr>
      </p:pic>
      <p:pic>
        <p:nvPicPr>
          <p:cNvPr id="6" name="Picture 5">
            <a:extLst>
              <a:ext uri="{FF2B5EF4-FFF2-40B4-BE49-F238E27FC236}">
                <a16:creationId xmlns:a16="http://schemas.microsoft.com/office/drawing/2014/main" id="{33BFA332-4F8F-6446-A1EF-7D67961B5634}"/>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509668" y="2082570"/>
            <a:ext cx="6682331" cy="4129572"/>
          </a:xfrm>
          <a:prstGeom prst="rect">
            <a:avLst/>
          </a:prstGeom>
        </p:spPr>
      </p:pic>
      <p:sp>
        <p:nvSpPr>
          <p:cNvPr id="15" name="Google Shape;58;p5">
            <a:extLst>
              <a:ext uri="{FF2B5EF4-FFF2-40B4-BE49-F238E27FC236}">
                <a16:creationId xmlns:a16="http://schemas.microsoft.com/office/drawing/2014/main" id="{4F005E39-3720-2C49-BB81-9402189A5EBE}"/>
              </a:ext>
            </a:extLst>
          </p:cNvPr>
          <p:cNvSpPr/>
          <p:nvPr/>
        </p:nvSpPr>
        <p:spPr>
          <a:xfrm rot="285998">
            <a:off x="-168331" y="664029"/>
            <a:ext cx="681199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00" name="Google Shape;600;p79"/>
          <p:cNvSpPr txBox="1">
            <a:spLocks noGrp="1"/>
          </p:cNvSpPr>
          <p:nvPr>
            <p:ph type="body" idx="1"/>
          </p:nvPr>
        </p:nvSpPr>
        <p:spPr>
          <a:xfrm rot="285998">
            <a:off x="199974" y="839359"/>
            <a:ext cx="7099271"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sz="3000" dirty="0"/>
              <a:t>Marketing Online – Studium Przypadku</a:t>
            </a:r>
            <a:endParaRPr sz="3000" dirty="0"/>
          </a:p>
        </p:txBody>
      </p:sp>
      <p:sp>
        <p:nvSpPr>
          <p:cNvPr id="601" name="Google Shape;601;p79"/>
          <p:cNvSpPr txBox="1">
            <a:spLocks noGrp="1"/>
          </p:cNvSpPr>
          <p:nvPr>
            <p:ph type="body" idx="2"/>
          </p:nvPr>
        </p:nvSpPr>
        <p:spPr>
          <a:xfrm>
            <a:off x="658268" y="1910936"/>
            <a:ext cx="5644996" cy="416914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sz="2300" dirty="0"/>
              <a:t>Twórca memu szybko przeobraził całe wydarzenie w “</a:t>
            </a:r>
            <a:r>
              <a:rPr lang="pl-PL" sz="2300" dirty="0" err="1"/>
              <a:t>Alienstock</a:t>
            </a:r>
            <a:r>
              <a:rPr lang="pl-PL" sz="2300" dirty="0"/>
              <a:t>”, zarabiające na popularności wydarzenia na Facebooku, zachęcał też do organizacji imprezy związanej z wydarzenie w pobliskim Las Vegas.</a:t>
            </a:r>
          </a:p>
          <a:p>
            <a:pPr marL="342900" lvl="0" indent="-342900" algn="l" rtl="0">
              <a:lnSpc>
                <a:spcPct val="90000"/>
              </a:lnSpc>
              <a:spcBef>
                <a:spcPts val="1000"/>
              </a:spcBef>
              <a:spcAft>
                <a:spcPts val="0"/>
              </a:spcAft>
              <a:buSzPts val="2400"/>
              <a:buChar char="•"/>
            </a:pPr>
            <a:r>
              <a:rPr lang="pl-PL" sz="2300" dirty="0"/>
              <a:t>W miasteczku, które było najbliżej Strefy 51 mieszkańcy zorganizowali własny festiwal, aby zarobić na popularności memu. Jednocześnie marki takie jak Bug </a:t>
            </a:r>
            <a:r>
              <a:rPr lang="pl-PL" sz="2300" dirty="0" err="1"/>
              <a:t>Light</a:t>
            </a:r>
            <a:r>
              <a:rPr lang="pl-PL" sz="2300" dirty="0"/>
              <a:t> oraz </a:t>
            </a:r>
            <a:r>
              <a:rPr lang="pl-PL" sz="2300" dirty="0" err="1"/>
              <a:t>Arby’s</a:t>
            </a:r>
            <a:r>
              <a:rPr lang="pl-PL" sz="2300" dirty="0"/>
              <a:t> wprowadziły limitowane kampanie, wykorzystujące popularność wydarzenia.</a:t>
            </a:r>
          </a:p>
        </p:txBody>
      </p:sp>
    </p:spTree>
    <p:extLst>
      <p:ext uri="{BB962C8B-B14F-4D97-AF65-F5344CB8AC3E}">
        <p14:creationId xmlns:p14="http://schemas.microsoft.com/office/powerpoint/2010/main" val="2303727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Google Shape;621;p82"/>
          <p:cNvSpPr txBox="1">
            <a:spLocks noGrp="1"/>
          </p:cNvSpPr>
          <p:nvPr>
            <p:ph type="body" idx="4294967295"/>
          </p:nvPr>
        </p:nvSpPr>
        <p:spPr>
          <a:xfrm>
            <a:off x="7165000" y="337950"/>
            <a:ext cx="4674300" cy="546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Aktywność</a:t>
            </a:r>
            <a:endParaRPr sz="2400" dirty="0"/>
          </a:p>
        </p:txBody>
      </p:sp>
      <p:sp>
        <p:nvSpPr>
          <p:cNvPr id="622" name="Google Shape;622;p82"/>
          <p:cNvSpPr txBox="1">
            <a:spLocks noGrp="1"/>
          </p:cNvSpPr>
          <p:nvPr>
            <p:ph type="body" idx="4294967295"/>
          </p:nvPr>
        </p:nvSpPr>
        <p:spPr>
          <a:xfrm>
            <a:off x="6812200" y="1433700"/>
            <a:ext cx="5379900" cy="542430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sz="2400" dirty="0"/>
              <a:t>Znajdź w Internecie przykłady kampanii wirusowych i wybierz jedną.</a:t>
            </a:r>
            <a:endParaRPr sz="2400" dirty="0"/>
          </a:p>
          <a:p>
            <a:pPr marL="342900" lvl="0" indent="-342900" algn="l" rtl="0">
              <a:lnSpc>
                <a:spcPct val="90000"/>
              </a:lnSpc>
              <a:spcBef>
                <a:spcPts val="1000"/>
              </a:spcBef>
              <a:spcAft>
                <a:spcPts val="0"/>
              </a:spcAft>
              <a:buSzPts val="2400"/>
              <a:buChar char="•"/>
            </a:pPr>
            <a:r>
              <a:rPr lang="pl-PL" sz="2400" dirty="0"/>
              <a:t>Obejrzyj każdy z elementów kampanii </a:t>
            </a:r>
            <a:br>
              <a:rPr lang="pl-PL" sz="2400" dirty="0"/>
            </a:br>
            <a:r>
              <a:rPr lang="pl-PL" sz="2400" dirty="0"/>
              <a:t>i oceń jej efektywność.</a:t>
            </a:r>
          </a:p>
          <a:p>
            <a:pPr marL="800100" lvl="1" indent="-342900">
              <a:spcBef>
                <a:spcPts val="1000"/>
              </a:spcBef>
              <a:buSzPts val="2400"/>
            </a:pPr>
            <a:r>
              <a:rPr lang="pl-PL" sz="2000" dirty="0"/>
              <a:t>Co zwiększa szanse na to, że inni je udostępnią?</a:t>
            </a:r>
          </a:p>
          <a:p>
            <a:pPr marL="800100" lvl="1" indent="-342900">
              <a:spcBef>
                <a:spcPts val="1000"/>
              </a:spcBef>
              <a:buSzPts val="2400"/>
            </a:pPr>
            <a:r>
              <a:rPr lang="pl-PL" sz="2000" dirty="0"/>
              <a:t>Dlaczego jest to ważne dla odbiorców?</a:t>
            </a:r>
          </a:p>
          <a:p>
            <a:pPr marL="800100" lvl="1" indent="-342900">
              <a:spcBef>
                <a:spcPts val="1000"/>
              </a:spcBef>
              <a:buSzPts val="2400"/>
            </a:pPr>
            <a:r>
              <a:rPr lang="pl-PL" sz="2000" dirty="0"/>
              <a:t>Czy post wzbudził zainteresowanie oraz czy rozpalił zaingerowanie marką?</a:t>
            </a:r>
          </a:p>
          <a:p>
            <a:pPr marL="800100" lvl="1" indent="-342900">
              <a:spcBef>
                <a:spcPts val="1000"/>
              </a:spcBef>
              <a:buSzPts val="2400"/>
            </a:pPr>
            <a:r>
              <a:rPr lang="pl-PL" sz="2000" dirty="0"/>
              <a:t>Czy marka na tym zyskała?</a:t>
            </a:r>
            <a:endParaRPr sz="2000" dirty="0"/>
          </a:p>
          <a:p>
            <a:pPr marL="342900" lvl="0" indent="-342900" algn="l" rtl="0">
              <a:lnSpc>
                <a:spcPct val="90000"/>
              </a:lnSpc>
              <a:spcBef>
                <a:spcPts val="1000"/>
              </a:spcBef>
              <a:spcAft>
                <a:spcPts val="0"/>
              </a:spcAft>
              <a:buSzPts val="2400"/>
              <a:buChar char="•"/>
            </a:pPr>
            <a:r>
              <a:rPr lang="pl-PL" sz="2400" dirty="0"/>
              <a:t>Czy można stworzyć coś podobnego na użytek twojego produktu.</a:t>
            </a:r>
            <a:endParaRPr sz="2400" dirty="0"/>
          </a:p>
        </p:txBody>
      </p:sp>
      <p:pic>
        <p:nvPicPr>
          <p:cNvPr id="623" name="Google Shape;623;p82"/>
          <p:cNvPicPr preferRelativeResize="0"/>
          <p:nvPr/>
        </p:nvPicPr>
        <p:blipFill rotWithShape="1">
          <a:blip r:embed="rId3">
            <a:alphaModFix/>
          </a:blip>
          <a:srcRect/>
          <a:stretch/>
        </p:blipFill>
        <p:spPr>
          <a:xfrm>
            <a:off x="0" y="206550"/>
            <a:ext cx="6409600" cy="6236375"/>
          </a:xfrm>
          <a:prstGeom prst="rect">
            <a:avLst/>
          </a:prstGeom>
          <a:noFill/>
          <a:ln>
            <a:noFill/>
          </a:ln>
        </p:spPr>
      </p:pic>
    </p:spTree>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2569</TotalTime>
  <Words>2715</Words>
  <Application>Microsoft Office PowerPoint</Application>
  <PresentationFormat>Panoramiczny</PresentationFormat>
  <Paragraphs>186</Paragraphs>
  <Slides>37</Slides>
  <Notes>37</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37</vt:i4>
      </vt:variant>
    </vt:vector>
  </HeadingPairs>
  <TitlesOfParts>
    <vt:vector size="43" baseType="lpstr">
      <vt:lpstr>Arial</vt:lpstr>
      <vt:lpstr>Calibri</vt:lpstr>
      <vt:lpstr>Calibri Light</vt:lpstr>
      <vt:lpstr>Merriweather Sans</vt:lpstr>
      <vt:lpstr>Times New Roman</vt:lpstr>
      <vt:lpstr>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Michał Ledwosiński</dc:creator>
  <cp:lastModifiedBy>Michał Ledwosiński</cp:lastModifiedBy>
  <cp:revision>55</cp:revision>
  <dcterms:created xsi:type="dcterms:W3CDTF">2020-07-06T16:34:13Z</dcterms:created>
  <dcterms:modified xsi:type="dcterms:W3CDTF">2020-09-30T17:28:47Z</dcterms:modified>
</cp:coreProperties>
</file>